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Ib4mGeHHJXUD5pHXbKXHBmiF/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jpg"/><Relationship Id="rId4" Type="http://schemas.openxmlformats.org/officeDocument/2006/relationships/image" Target="../media/image11.png"/><Relationship Id="rId10" Type="http://schemas.openxmlformats.org/officeDocument/2006/relationships/image" Target="../media/image19.png"/><Relationship Id="rId9" Type="http://schemas.openxmlformats.org/officeDocument/2006/relationships/image" Target="../media/image34.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6.jpg"/><Relationship Id="rId8"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2" name="Shape 12"/>
        <p:cNvGrpSpPr/>
        <p:nvPr/>
      </p:nvGrpSpPr>
      <p:grpSpPr>
        <a:xfrm>
          <a:off x="0" y="0"/>
          <a:ext cx="0" cy="0"/>
          <a:chOff x="0" y="0"/>
          <a:chExt cx="0" cy="0"/>
        </a:xfrm>
      </p:grpSpPr>
      <p:sp>
        <p:nvSpPr>
          <p:cNvPr id="13" name="Google Shape;13;p2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6" name="Shape 16"/>
        <p:cNvGrpSpPr/>
        <p:nvPr/>
      </p:nvGrpSpPr>
      <p:grpSpPr>
        <a:xfrm>
          <a:off x="0" y="0"/>
          <a:ext cx="0" cy="0"/>
          <a:chOff x="0" y="0"/>
          <a:chExt cx="0" cy="0"/>
        </a:xfrm>
      </p:grpSpPr>
      <p:sp>
        <p:nvSpPr>
          <p:cNvPr id="17" name="Google Shape;17;p30"/>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ERASMUS+KA220-ADU - Cooperation partnerships in adult education</a:t>
            </a:r>
            <a:endParaRPr b="1" sz="2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KA220-ADU-2BF13E10 </a:t>
            </a:r>
            <a:endParaRPr b="1" sz="2000">
              <a:solidFill>
                <a:srgbClr val="FFAA5A"/>
              </a:solidFill>
              <a:latin typeface="Cambria"/>
              <a:ea typeface="Cambria"/>
              <a:cs typeface="Cambria"/>
              <a:sym typeface="Cambria"/>
            </a:endParaRPr>
          </a:p>
        </p:txBody>
      </p:sp>
      <p:sp>
        <p:nvSpPr>
          <p:cNvPr id="18" name="Google Shape;18;p30"/>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sz="2600">
              <a:solidFill>
                <a:schemeClr val="dk1"/>
              </a:solidFill>
              <a:latin typeface="Calibri"/>
              <a:ea typeface="Calibri"/>
              <a:cs typeface="Calibri"/>
              <a:sym typeface="Calibri"/>
            </a:endParaRPr>
          </a:p>
        </p:txBody>
      </p:sp>
      <p:grpSp>
        <p:nvGrpSpPr>
          <p:cNvPr id="19" name="Google Shape;19;p30"/>
          <p:cNvGrpSpPr/>
          <p:nvPr/>
        </p:nvGrpSpPr>
        <p:grpSpPr>
          <a:xfrm>
            <a:off x="404037" y="5915131"/>
            <a:ext cx="11602577" cy="790052"/>
            <a:chOff x="435935" y="5851336"/>
            <a:chExt cx="11602577" cy="790052"/>
          </a:xfrm>
        </p:grpSpPr>
        <p:pic>
          <p:nvPicPr>
            <p:cNvPr descr="Obrázok, na ktorom je text" id="20" name="Google Shape;20;p30"/>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21" name="Google Shape;21;p30"/>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22" name="Google Shape;22;p30"/>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23" name="Google Shape;23;p30"/>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24" name="Google Shape;24;p30"/>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25" name="Google Shape;25;p30"/>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26" name="Google Shape;26;p30"/>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27" name="Google Shape;27;p30"/>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28" name="Google Shape;28;p30"/>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3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3" name="Shape 33"/>
        <p:cNvGrpSpPr/>
        <p:nvPr/>
      </p:nvGrpSpPr>
      <p:grpSpPr>
        <a:xfrm>
          <a:off x="0" y="0"/>
          <a:ext cx="0" cy="0"/>
          <a:chOff x="0" y="0"/>
          <a:chExt cx="0" cy="0"/>
        </a:xfrm>
      </p:grpSpPr>
      <p:sp>
        <p:nvSpPr>
          <p:cNvPr id="34" name="Google Shape;34;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39" name="Shape 39"/>
        <p:cNvGrpSpPr/>
        <p:nvPr/>
      </p:nvGrpSpPr>
      <p:grpSpPr>
        <a:xfrm>
          <a:off x="0" y="0"/>
          <a:ext cx="0" cy="0"/>
          <a:chOff x="0" y="0"/>
          <a:chExt cx="0" cy="0"/>
        </a:xfrm>
      </p:grpSpPr>
      <p:sp>
        <p:nvSpPr>
          <p:cNvPr id="40" name="Google Shape;40;p3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48" name="Shape 48"/>
        <p:cNvGrpSpPr/>
        <p:nvPr/>
      </p:nvGrpSpPr>
      <p:grpSpPr>
        <a:xfrm>
          <a:off x="0" y="0"/>
          <a:ext cx="0" cy="0"/>
          <a:chOff x="0" y="0"/>
          <a:chExt cx="0" cy="0"/>
        </a:xfrm>
      </p:grpSpPr>
      <p:sp>
        <p:nvSpPr>
          <p:cNvPr id="49" name="Google Shape;4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5"/>
          <p:cNvSpPr/>
          <p:nvPr>
            <p:ph idx="2" type="pic"/>
          </p:nvPr>
        </p:nvSpPr>
        <p:spPr>
          <a:xfrm>
            <a:off x="5183188" y="987425"/>
            <a:ext cx="6172200" cy="4873625"/>
          </a:xfrm>
          <a:prstGeom prst="rect">
            <a:avLst/>
          </a:prstGeom>
          <a:noFill/>
          <a:ln>
            <a:noFill/>
          </a:ln>
        </p:spPr>
      </p:sp>
      <p:sp>
        <p:nvSpPr>
          <p:cNvPr id="51" name="Google Shape;51;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4.png"/><Relationship Id="rId13" Type="http://schemas.openxmlformats.org/officeDocument/2006/relationships/image" Target="../media/image15.jpg"/><Relationship Id="rId12"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png"/><Relationship Id="rId15" Type="http://schemas.openxmlformats.org/officeDocument/2006/relationships/image" Target="../media/image19.png"/><Relationship Id="rId14" Type="http://schemas.openxmlformats.org/officeDocument/2006/relationships/image" Target="../media/image34.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hyperlink" Target="https://zenodo.org/records/102505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35.png"/><Relationship Id="rId6" Type="http://schemas.openxmlformats.org/officeDocument/2006/relationships/hyperlink" Target="https://assets.cureus.com/uploads/review_article/pdf/109723/20221109-8938-qzuyg1.pdf" TargetMode="External"/><Relationship Id="rId7" Type="http://schemas.openxmlformats.org/officeDocument/2006/relationships/hyperlink" Target="https://assets.cureus.com/uploads/review_article/pdf/109723/20221109-8938-qzuyg1.pdf" TargetMode="External"/><Relationship Id="rId8" Type="http://schemas.openxmlformats.org/officeDocument/2006/relationships/hyperlink" Target="https://assets.cureus.com/uploads/review_article/pdf/109723/20221109-8938-qzuyg1.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6.png"/><Relationship Id="rId5" Type="http://schemas.openxmlformats.org/officeDocument/2006/relationships/image" Target="../media/image38.png"/><Relationship Id="rId6" Type="http://schemas.openxmlformats.org/officeDocument/2006/relationships/image" Target="../media/image42.png"/><Relationship Id="rId7" Type="http://schemas.openxmlformats.org/officeDocument/2006/relationships/image" Target="../media/image44.png"/><Relationship Id="rId8"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igiwell.sk/digital-resilience-building-manual-methodology/" TargetMode="External"/><Relationship Id="rId4" Type="http://schemas.openxmlformats.org/officeDocument/2006/relationships/hyperlink" Target="https://digiwell.sk/digital-resilience-building-manual-methodol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atareportal.com/reports/digital-2024-global-overview-re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title"/>
          </p:nvPr>
        </p:nvSpPr>
        <p:spPr>
          <a:xfrm>
            <a:off x="6269558" y="1583993"/>
            <a:ext cx="5334930" cy="14775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800"/>
              <a:buFont typeface="Calibri"/>
              <a:buNone/>
            </a:pPr>
            <a:r>
              <a:rPr b="1" lang="en-US">
                <a:solidFill>
                  <a:srgbClr val="FFAA5A"/>
                </a:solidFill>
                <a:latin typeface="Calibri"/>
                <a:ea typeface="Calibri"/>
                <a:cs typeface="Calibri"/>
                <a:sym typeface="Calibri"/>
              </a:rPr>
              <a:t>Digital Wellbeing</a:t>
            </a:r>
            <a:endParaRPr/>
          </a:p>
        </p:txBody>
      </p:sp>
      <p:pic>
        <p:nvPicPr>
          <p:cNvPr descr="Obrázok, na ktorom je nebo, voda, exteriér, osoba&#10;&#10;Automaticky generovaný popis" id="60" name="Google Shape;60;p1"/>
          <p:cNvPicPr preferRelativeResize="0"/>
          <p:nvPr/>
        </p:nvPicPr>
        <p:blipFill rotWithShape="1">
          <a:blip r:embed="rId3">
            <a:alphaModFix amt="70000"/>
          </a:blip>
          <a:srcRect b="3" l="0" r="3" t="0"/>
          <a:stretch/>
        </p:blipFill>
        <p:spPr>
          <a:xfrm>
            <a:off x="631840" y="59872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descr="Smartfón obrys" id="61" name="Google Shape;61;p1"/>
          <p:cNvPicPr preferRelativeResize="0"/>
          <p:nvPr/>
        </p:nvPicPr>
        <p:blipFill rotWithShape="1">
          <a:blip r:embed="rId4">
            <a:alphaModFix/>
          </a:blip>
          <a:srcRect b="0" l="0" r="0" t="0"/>
          <a:stretch/>
        </p:blipFill>
        <p:spPr>
          <a:xfrm rot="2165805">
            <a:off x="1685671" y="1534886"/>
            <a:ext cx="914400" cy="914400"/>
          </a:xfrm>
          <a:prstGeom prst="rect">
            <a:avLst/>
          </a:prstGeom>
          <a:noFill/>
          <a:ln>
            <a:noFill/>
          </a:ln>
        </p:spPr>
      </p:pic>
      <p:pic>
        <p:nvPicPr>
          <p:cNvPr descr="Internet obrys" id="62" name="Google Shape;62;p1"/>
          <p:cNvPicPr preferRelativeResize="0"/>
          <p:nvPr/>
        </p:nvPicPr>
        <p:blipFill rotWithShape="1">
          <a:blip r:embed="rId5">
            <a:alphaModFix/>
          </a:blip>
          <a:srcRect b="0" l="0" r="0" t="0"/>
          <a:stretch/>
        </p:blipFill>
        <p:spPr>
          <a:xfrm>
            <a:off x="1328057" y="2772394"/>
            <a:ext cx="914400" cy="914400"/>
          </a:xfrm>
          <a:prstGeom prst="rect">
            <a:avLst/>
          </a:prstGeom>
          <a:noFill/>
          <a:ln>
            <a:noFill/>
          </a:ln>
        </p:spPr>
      </p:pic>
      <p:pic>
        <p:nvPicPr>
          <p:cNvPr descr="Wi-Fi obrys" id="63" name="Google Shape;63;p1"/>
          <p:cNvPicPr preferRelativeResize="0"/>
          <p:nvPr/>
        </p:nvPicPr>
        <p:blipFill rotWithShape="1">
          <a:blip r:embed="rId6">
            <a:alphaModFix/>
          </a:blip>
          <a:srcRect b="0" l="0" r="0" t="0"/>
          <a:stretch/>
        </p:blipFill>
        <p:spPr>
          <a:xfrm>
            <a:off x="1785257" y="3979506"/>
            <a:ext cx="914400" cy="914400"/>
          </a:xfrm>
          <a:prstGeom prst="rect">
            <a:avLst/>
          </a:prstGeom>
          <a:noFill/>
          <a:ln>
            <a:noFill/>
          </a:ln>
        </p:spPr>
      </p:pic>
      <p:pic>
        <p:nvPicPr>
          <p:cNvPr descr="Obrázok, na ktorom je text" id="64" name="Google Shape;64;p1"/>
          <p:cNvPicPr preferRelativeResize="0"/>
          <p:nvPr/>
        </p:nvPicPr>
        <p:blipFill rotWithShape="1">
          <a:blip r:embed="rId7">
            <a:alphaModFix/>
          </a:blip>
          <a:srcRect b="0" l="0" r="0" t="0"/>
          <a:stretch/>
        </p:blipFill>
        <p:spPr>
          <a:xfrm>
            <a:off x="7932448" y="1062326"/>
            <a:ext cx="2406814" cy="529376"/>
          </a:xfrm>
          <a:prstGeom prst="rect">
            <a:avLst/>
          </a:prstGeom>
          <a:noFill/>
          <a:ln>
            <a:noFill/>
          </a:ln>
        </p:spPr>
      </p:pic>
      <p:pic>
        <p:nvPicPr>
          <p:cNvPr id="65" name="Google Shape;65;p1"/>
          <p:cNvPicPr preferRelativeResize="0"/>
          <p:nvPr/>
        </p:nvPicPr>
        <p:blipFill rotWithShape="1">
          <a:blip r:embed="rId8">
            <a:alphaModFix/>
          </a:blip>
          <a:srcRect b="0" l="0" r="0" t="0"/>
          <a:stretch/>
        </p:blipFill>
        <p:spPr>
          <a:xfrm>
            <a:off x="5822658" y="5151053"/>
            <a:ext cx="817175" cy="777669"/>
          </a:xfrm>
          <a:prstGeom prst="rect">
            <a:avLst/>
          </a:prstGeom>
          <a:noFill/>
          <a:ln>
            <a:noFill/>
          </a:ln>
        </p:spPr>
      </p:pic>
      <p:pic>
        <p:nvPicPr>
          <p:cNvPr descr="Slovenská poľnohospodárska univerzita v Nitre" id="66" name="Google Shape;66;p1"/>
          <p:cNvPicPr preferRelativeResize="0"/>
          <p:nvPr/>
        </p:nvPicPr>
        <p:blipFill rotWithShape="1">
          <a:blip r:embed="rId9">
            <a:alphaModFix/>
          </a:blip>
          <a:srcRect b="0" l="0" r="0" t="0"/>
          <a:stretch/>
        </p:blipFill>
        <p:spPr>
          <a:xfrm>
            <a:off x="6746258" y="5272445"/>
            <a:ext cx="1185350" cy="504492"/>
          </a:xfrm>
          <a:prstGeom prst="rect">
            <a:avLst/>
          </a:prstGeom>
          <a:noFill/>
          <a:ln>
            <a:noFill/>
          </a:ln>
        </p:spPr>
      </p:pic>
      <p:pic>
        <p:nvPicPr>
          <p:cNvPr id="67" name="Google Shape;67;p1"/>
          <p:cNvPicPr preferRelativeResize="0"/>
          <p:nvPr/>
        </p:nvPicPr>
        <p:blipFill rotWithShape="1">
          <a:blip r:embed="rId10">
            <a:alphaModFix/>
          </a:blip>
          <a:srcRect b="0" l="0" r="0" t="0"/>
          <a:stretch/>
        </p:blipFill>
        <p:spPr>
          <a:xfrm>
            <a:off x="8059380" y="5242752"/>
            <a:ext cx="773010" cy="1016004"/>
          </a:xfrm>
          <a:prstGeom prst="rect">
            <a:avLst/>
          </a:prstGeom>
          <a:noFill/>
          <a:ln>
            <a:noFill/>
          </a:ln>
        </p:spPr>
      </p:pic>
      <p:pic>
        <p:nvPicPr>
          <p:cNvPr descr="Logo" id="68" name="Google Shape;68;p1"/>
          <p:cNvPicPr preferRelativeResize="0"/>
          <p:nvPr/>
        </p:nvPicPr>
        <p:blipFill rotWithShape="1">
          <a:blip r:embed="rId11">
            <a:alphaModFix/>
          </a:blip>
          <a:srcRect b="0" l="0" r="0" t="0"/>
          <a:stretch/>
        </p:blipFill>
        <p:spPr>
          <a:xfrm>
            <a:off x="8832390" y="5213414"/>
            <a:ext cx="1017490" cy="504492"/>
          </a:xfrm>
          <a:prstGeom prst="rect">
            <a:avLst/>
          </a:prstGeom>
          <a:noFill/>
          <a:ln>
            <a:noFill/>
          </a:ln>
        </p:spPr>
      </p:pic>
      <p:pic>
        <p:nvPicPr>
          <p:cNvPr id="69" name="Google Shape;69;p1"/>
          <p:cNvPicPr preferRelativeResize="0"/>
          <p:nvPr/>
        </p:nvPicPr>
        <p:blipFill rotWithShape="1">
          <a:blip r:embed="rId12">
            <a:alphaModFix/>
          </a:blip>
          <a:srcRect b="0" l="0" r="0" t="0"/>
          <a:stretch/>
        </p:blipFill>
        <p:spPr>
          <a:xfrm>
            <a:off x="9965882" y="5208372"/>
            <a:ext cx="1215490" cy="564513"/>
          </a:xfrm>
          <a:prstGeom prst="rect">
            <a:avLst/>
          </a:prstGeom>
          <a:noFill/>
          <a:ln>
            <a:noFill/>
          </a:ln>
        </p:spPr>
      </p:pic>
      <p:pic>
        <p:nvPicPr>
          <p:cNvPr descr="AIFED - Formación, cultura y empleo en Granada" id="70" name="Google Shape;70;p1"/>
          <p:cNvPicPr preferRelativeResize="0"/>
          <p:nvPr/>
        </p:nvPicPr>
        <p:blipFill rotWithShape="1">
          <a:blip r:embed="rId13">
            <a:alphaModFix/>
          </a:blip>
          <a:srcRect b="0" l="0" r="0" t="0"/>
          <a:stretch/>
        </p:blipFill>
        <p:spPr>
          <a:xfrm>
            <a:off x="6223099" y="5771248"/>
            <a:ext cx="1598293" cy="523875"/>
          </a:xfrm>
          <a:prstGeom prst="rect">
            <a:avLst/>
          </a:prstGeom>
          <a:noFill/>
          <a:ln>
            <a:noFill/>
          </a:ln>
        </p:spPr>
      </p:pic>
      <p:pic>
        <p:nvPicPr>
          <p:cNvPr id="71" name="Google Shape;71;p1"/>
          <p:cNvPicPr preferRelativeResize="0"/>
          <p:nvPr/>
        </p:nvPicPr>
        <p:blipFill rotWithShape="1">
          <a:blip r:embed="rId14">
            <a:alphaModFix/>
          </a:blip>
          <a:srcRect b="0" l="0" r="0" t="0"/>
          <a:stretch/>
        </p:blipFill>
        <p:spPr>
          <a:xfrm>
            <a:off x="8937023" y="5889422"/>
            <a:ext cx="1575172" cy="228600"/>
          </a:xfrm>
          <a:prstGeom prst="rect">
            <a:avLst/>
          </a:prstGeom>
          <a:noFill/>
          <a:ln>
            <a:noFill/>
          </a:ln>
        </p:spPr>
      </p:pic>
      <p:pic>
        <p:nvPicPr>
          <p:cNvPr descr="Syzygia Foundation" id="72" name="Google Shape;72;p1"/>
          <p:cNvPicPr preferRelativeResize="0"/>
          <p:nvPr/>
        </p:nvPicPr>
        <p:blipFill rotWithShape="1">
          <a:blip r:embed="rId15">
            <a:alphaModFix/>
          </a:blip>
          <a:srcRect b="0" l="0" r="0" t="0"/>
          <a:stretch/>
        </p:blipFill>
        <p:spPr>
          <a:xfrm>
            <a:off x="10621679" y="5862581"/>
            <a:ext cx="1491323" cy="282282"/>
          </a:xfrm>
          <a:prstGeom prst="rect">
            <a:avLst/>
          </a:prstGeom>
          <a:noFill/>
          <a:ln>
            <a:noFill/>
          </a:ln>
        </p:spPr>
      </p:pic>
      <p:sp>
        <p:nvSpPr>
          <p:cNvPr id="73" name="Google Shape;73;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Building Digital Resilience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by Making Digital Wellbeing </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and Security Accessible to All</a:t>
            </a:r>
            <a:br>
              <a:rPr b="0" i="0" lang="en-US" sz="1400" u="none" cap="none" strike="noStrike">
                <a:solidFill>
                  <a:schemeClr val="dk1"/>
                </a:solidFill>
                <a:latin typeface="Calibri"/>
                <a:ea typeface="Calibri"/>
                <a:cs typeface="Calibri"/>
                <a:sym typeface="Calibri"/>
              </a:rPr>
            </a:br>
            <a:r>
              <a:rPr b="0" i="0" lang="en-US" sz="1100" u="none" cap="none" strike="noStrike">
                <a:solidFill>
                  <a:schemeClr val="dk1"/>
                </a:solidFill>
                <a:latin typeface="Calibri"/>
                <a:ea typeface="Calibri"/>
                <a:cs typeface="Calibri"/>
                <a:sym typeface="Calibri"/>
              </a:rPr>
              <a:t>2022-2-SK01-KA220-ADU-000096888</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0"/>
          <p:cNvSpPr txBox="1"/>
          <p:nvPr>
            <p:ph type="title"/>
          </p:nvPr>
        </p:nvSpPr>
        <p:spPr>
          <a:xfrm>
            <a:off x="390064" y="250031"/>
            <a:ext cx="9706135" cy="10558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The Impact of Technology on Digital Wellbeing</a:t>
            </a:r>
            <a:endParaRPr/>
          </a:p>
        </p:txBody>
      </p:sp>
      <p:sp>
        <p:nvSpPr>
          <p:cNvPr id="179" name="Google Shape;179;p10"/>
          <p:cNvSpPr txBox="1"/>
          <p:nvPr>
            <p:ph idx="1" type="body"/>
          </p:nvPr>
        </p:nvSpPr>
        <p:spPr>
          <a:xfrm>
            <a:off x="480060" y="1305906"/>
            <a:ext cx="7291281" cy="515967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en-US">
                <a:latin typeface="Arial"/>
                <a:ea typeface="Arial"/>
                <a:cs typeface="Arial"/>
                <a:sym typeface="Arial"/>
              </a:rPr>
              <a:t>It is evident that the use of technology has not only positive but also negative impacts on people. </a:t>
            </a:r>
            <a:endParaRPr/>
          </a:p>
          <a:p>
            <a:pPr indent="-228600" lvl="0" marL="228600" rtl="0" algn="l">
              <a:lnSpc>
                <a:spcPct val="90000"/>
              </a:lnSpc>
              <a:spcBef>
                <a:spcPts val="1600"/>
              </a:spcBef>
              <a:spcAft>
                <a:spcPts val="0"/>
              </a:spcAft>
              <a:buSzPts val="2800"/>
              <a:buChar char="❑"/>
            </a:pPr>
            <a:r>
              <a:rPr i="0" lang="en-US">
                <a:latin typeface="Arial"/>
                <a:ea typeface="Arial"/>
                <a:cs typeface="Arial"/>
                <a:sym typeface="Arial"/>
              </a:rPr>
              <a:t>The distinction in between – being positively or negatively impacted by technology – depends on the degree to which individuals:</a:t>
            </a:r>
            <a:endParaRPr/>
          </a:p>
          <a:p>
            <a:pPr indent="-457200" lvl="1" marL="914400" rtl="0" algn="l">
              <a:lnSpc>
                <a:spcPct val="90000"/>
              </a:lnSpc>
              <a:spcBef>
                <a:spcPts val="1100"/>
              </a:spcBef>
              <a:spcAft>
                <a:spcPts val="0"/>
              </a:spcAft>
              <a:buClr>
                <a:srgbClr val="FFAA5A"/>
              </a:buClr>
              <a:buSzPts val="2800"/>
              <a:buFont typeface="Calibri"/>
              <a:buAutoNum type="arabicParenR"/>
            </a:pPr>
            <a:r>
              <a:rPr i="0" lang="en-US" sz="2800">
                <a:latin typeface="Arial"/>
                <a:ea typeface="Arial"/>
                <a:cs typeface="Arial"/>
                <a:sym typeface="Arial"/>
              </a:rPr>
              <a:t>have an awareness on digital wellbeing, </a:t>
            </a:r>
            <a:endParaRPr sz="2800">
              <a:latin typeface="Arial"/>
              <a:ea typeface="Arial"/>
              <a:cs typeface="Arial"/>
              <a:sym typeface="Arial"/>
            </a:endParaRPr>
          </a:p>
          <a:p>
            <a:pPr indent="-457200" lvl="1" marL="914400" rtl="0" algn="l">
              <a:lnSpc>
                <a:spcPct val="90000"/>
              </a:lnSpc>
              <a:spcBef>
                <a:spcPts val="1100"/>
              </a:spcBef>
              <a:spcAft>
                <a:spcPts val="0"/>
              </a:spcAft>
              <a:buClr>
                <a:srgbClr val="FFAA5A"/>
              </a:buClr>
              <a:buSzPts val="2800"/>
              <a:buFont typeface="Calibri"/>
              <a:buAutoNum type="arabicParenR"/>
            </a:pPr>
            <a:r>
              <a:rPr i="0" lang="en-US" sz="2800">
                <a:latin typeface="Arial"/>
                <a:ea typeface="Arial"/>
                <a:cs typeface="Arial"/>
                <a:sym typeface="Arial"/>
              </a:rPr>
              <a:t>have an overall understanding of these impacts, and </a:t>
            </a:r>
            <a:endParaRPr sz="2800">
              <a:latin typeface="Arial"/>
              <a:ea typeface="Arial"/>
              <a:cs typeface="Arial"/>
              <a:sym typeface="Arial"/>
            </a:endParaRPr>
          </a:p>
          <a:p>
            <a:pPr indent="-457200" lvl="1" marL="914400" rtl="0" algn="l">
              <a:lnSpc>
                <a:spcPct val="90000"/>
              </a:lnSpc>
              <a:spcBef>
                <a:spcPts val="1100"/>
              </a:spcBef>
              <a:spcAft>
                <a:spcPts val="0"/>
              </a:spcAft>
              <a:buClr>
                <a:srgbClr val="FFAA5A"/>
              </a:buClr>
              <a:buSzPts val="2800"/>
              <a:buFont typeface="Calibri"/>
              <a:buAutoNum type="arabicParenR"/>
            </a:pPr>
            <a:r>
              <a:rPr i="0" lang="en-US" sz="2800">
                <a:latin typeface="Arial"/>
                <a:ea typeface="Arial"/>
                <a:cs typeface="Arial"/>
                <a:sym typeface="Arial"/>
              </a:rPr>
              <a:t>form healthy habits and develop mindful and responsible manners while using technology. </a:t>
            </a:r>
            <a:endParaRPr/>
          </a:p>
          <a:p>
            <a:pPr indent="0" lvl="0" marL="0" rtl="0" algn="l">
              <a:lnSpc>
                <a:spcPct val="90000"/>
              </a:lnSpc>
              <a:spcBef>
                <a:spcPts val="1600"/>
              </a:spcBef>
              <a:spcAft>
                <a:spcPts val="0"/>
              </a:spcAft>
              <a:buSzPts val="2800"/>
              <a:buNone/>
            </a:pPr>
            <a:r>
              <a:t/>
            </a:r>
            <a:endParaRPr i="0">
              <a:latin typeface="Arial"/>
              <a:ea typeface="Arial"/>
              <a:cs typeface="Arial"/>
              <a:sym typeface="Arial"/>
            </a:endParaRPr>
          </a:p>
        </p:txBody>
      </p:sp>
      <p:pic>
        <p:nvPicPr>
          <p:cNvPr id="180" name="Google Shape;180;p10"/>
          <p:cNvPicPr preferRelativeResize="0"/>
          <p:nvPr/>
        </p:nvPicPr>
        <p:blipFill rotWithShape="1">
          <a:blip r:embed="rId3">
            <a:alphaModFix/>
          </a:blip>
          <a:srcRect b="3" l="0" r="3" t="0"/>
          <a:stretch/>
        </p:blipFill>
        <p:spPr>
          <a:xfrm>
            <a:off x="7923702" y="1305906"/>
            <a:ext cx="3676326" cy="3676326"/>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81" name="Google Shape;181;p10"/>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0"/>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1"/>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1"/>
          <p:cNvSpPr txBox="1"/>
          <p:nvPr>
            <p:ph type="title"/>
          </p:nvPr>
        </p:nvSpPr>
        <p:spPr>
          <a:xfrm>
            <a:off x="125730" y="1153572"/>
            <a:ext cx="376150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The Impact of Technology on Digital Wellbeing</a:t>
            </a:r>
            <a:endParaRPr/>
          </a:p>
        </p:txBody>
      </p:sp>
      <p:sp>
        <p:nvSpPr>
          <p:cNvPr id="190" name="Google Shape;190;p11"/>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1"/>
          <p:cNvSpPr txBox="1"/>
          <p:nvPr>
            <p:ph idx="1" type="body"/>
          </p:nvPr>
        </p:nvSpPr>
        <p:spPr>
          <a:xfrm>
            <a:off x="4167272" y="320040"/>
            <a:ext cx="7439892" cy="62198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solidFill>
                  <a:srgbClr val="92BAB5"/>
                </a:solidFill>
                <a:latin typeface="Arial"/>
                <a:ea typeface="Arial"/>
                <a:cs typeface="Arial"/>
                <a:sym typeface="Arial"/>
              </a:rPr>
              <a:t>Main Positive Impacts of Technology</a:t>
            </a:r>
            <a:endParaRPr/>
          </a:p>
          <a:p>
            <a:pPr indent="-228600" lvl="0" marL="228600" rtl="0" algn="just">
              <a:lnSpc>
                <a:spcPct val="90000"/>
              </a:lnSpc>
              <a:spcBef>
                <a:spcPts val="1600"/>
              </a:spcBef>
              <a:spcAft>
                <a:spcPts val="0"/>
              </a:spcAft>
              <a:buSzPts val="2400"/>
              <a:buChar char="❑"/>
            </a:pPr>
            <a:r>
              <a:rPr lang="en-US" sz="2400">
                <a:latin typeface="Arial"/>
                <a:ea typeface="Arial"/>
                <a:cs typeface="Arial"/>
                <a:sym typeface="Arial"/>
              </a:rPr>
              <a:t>Access to Information: It enables quick access to information and resources and help people to make decisions and solve problems. </a:t>
            </a:r>
            <a:endParaRPr/>
          </a:p>
          <a:p>
            <a:pPr indent="-228600" lvl="0" marL="228600" rtl="0" algn="just">
              <a:lnSpc>
                <a:spcPct val="90000"/>
              </a:lnSpc>
              <a:spcBef>
                <a:spcPts val="1600"/>
              </a:spcBef>
              <a:spcAft>
                <a:spcPts val="0"/>
              </a:spcAft>
              <a:buSzPts val="2400"/>
              <a:buChar char="❑"/>
            </a:pPr>
            <a:r>
              <a:rPr lang="en-US" sz="2400">
                <a:latin typeface="Arial"/>
                <a:ea typeface="Arial"/>
                <a:cs typeface="Arial"/>
                <a:sym typeface="Arial"/>
              </a:rPr>
              <a:t>Simplification of Main Tasks: It presents tools to simplify main daily tasks in various areas such as shopping and banking. </a:t>
            </a:r>
            <a:endParaRPr/>
          </a:p>
          <a:p>
            <a:pPr indent="-228600" lvl="0" marL="228600" rtl="0" algn="just">
              <a:lnSpc>
                <a:spcPct val="90000"/>
              </a:lnSpc>
              <a:spcBef>
                <a:spcPts val="1600"/>
              </a:spcBef>
              <a:spcAft>
                <a:spcPts val="0"/>
              </a:spcAft>
              <a:buSzPts val="2400"/>
              <a:buChar char="❑"/>
            </a:pPr>
            <a:r>
              <a:rPr lang="en-US" sz="2400">
                <a:latin typeface="Arial"/>
                <a:ea typeface="Arial"/>
                <a:cs typeface="Arial"/>
                <a:sym typeface="Arial"/>
              </a:rPr>
              <a:t>Higher Connectivity: It helps people to connect each other online regardless of distance.</a:t>
            </a:r>
            <a:endParaRPr/>
          </a:p>
          <a:p>
            <a:pPr indent="-228600" lvl="0" marL="228600" rtl="0" algn="just">
              <a:lnSpc>
                <a:spcPct val="90000"/>
              </a:lnSpc>
              <a:spcBef>
                <a:spcPts val="1600"/>
              </a:spcBef>
              <a:spcAft>
                <a:spcPts val="0"/>
              </a:spcAft>
              <a:buSzPts val="2400"/>
              <a:buChar char="❑"/>
            </a:pPr>
            <a:r>
              <a:rPr lang="en-US" sz="2400">
                <a:latin typeface="Arial"/>
                <a:ea typeface="Arial"/>
                <a:cs typeface="Arial"/>
                <a:sym typeface="Arial"/>
              </a:rPr>
              <a:t>Network Development: It contributes establishing network for various purposes such as advertisement, education and learning, job-seeking or information sharing.</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1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2"/>
          <p:cNvSpPr txBox="1"/>
          <p:nvPr>
            <p:ph type="title"/>
          </p:nvPr>
        </p:nvSpPr>
        <p:spPr>
          <a:xfrm>
            <a:off x="182880" y="1153572"/>
            <a:ext cx="370435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The Impact of Technology on Digital Wellbeing</a:t>
            </a:r>
            <a:endParaRPr/>
          </a:p>
        </p:txBody>
      </p:sp>
      <p:sp>
        <p:nvSpPr>
          <p:cNvPr id="199" name="Google Shape;199;p1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12"/>
          <p:cNvSpPr txBox="1"/>
          <p:nvPr>
            <p:ph idx="1" type="body"/>
          </p:nvPr>
        </p:nvSpPr>
        <p:spPr>
          <a:xfrm>
            <a:off x="4263390" y="422910"/>
            <a:ext cx="6949440" cy="60121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2400">
                <a:solidFill>
                  <a:srgbClr val="92BAB5"/>
                </a:solidFill>
                <a:latin typeface="Arial"/>
                <a:ea typeface="Arial"/>
                <a:cs typeface="Arial"/>
                <a:sym typeface="Arial"/>
              </a:rPr>
              <a:t>Main Positive Impacts of Technology</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Expression: It provides platforms for expressing ideas and for self-reflection.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Contribution to Education and Learning: It helps providing education and training, supplementing face-to-face education and enabling self-paced learning.</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Health and Wellness: It provides information for healthcare and tools such as health trackers or apps to contribute health and wellness.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Relaxation: It provides entertainment options and also tools to reduce stress and anxiety.</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3"/>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3"/>
          <p:cNvSpPr txBox="1"/>
          <p:nvPr>
            <p:ph type="title"/>
          </p:nvPr>
        </p:nvSpPr>
        <p:spPr>
          <a:xfrm>
            <a:off x="182880" y="1153572"/>
            <a:ext cx="3704354"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Arial"/>
              <a:buNone/>
            </a:pPr>
            <a:r>
              <a:rPr lang="en-US" sz="4400">
                <a:solidFill>
                  <a:srgbClr val="FFFFFF"/>
                </a:solidFill>
                <a:latin typeface="Arial"/>
                <a:ea typeface="Arial"/>
                <a:cs typeface="Arial"/>
                <a:sym typeface="Arial"/>
              </a:rPr>
              <a:t>The Impact of Technology on Digital Wellbeing</a:t>
            </a:r>
            <a:endParaRPr/>
          </a:p>
        </p:txBody>
      </p:sp>
      <p:sp>
        <p:nvSpPr>
          <p:cNvPr id="208" name="Google Shape;208;p13"/>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3"/>
          <p:cNvSpPr txBox="1"/>
          <p:nvPr>
            <p:ph idx="1" type="body"/>
          </p:nvPr>
        </p:nvSpPr>
        <p:spPr>
          <a:xfrm>
            <a:off x="4263390" y="319088"/>
            <a:ext cx="6949440" cy="559022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SzPts val="2400"/>
              <a:buChar char="❑"/>
            </a:pPr>
            <a:r>
              <a:rPr lang="en-US" sz="2400">
                <a:latin typeface="Arial"/>
                <a:ea typeface="Arial"/>
                <a:cs typeface="Arial"/>
                <a:sym typeface="Arial"/>
              </a:rPr>
              <a:t>Along with its many positive impacts, technology has several and complicated negative impacts for adults.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A concrete way of illustrating the impacts of technology could be to employ the following key drivers as a lens:</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latin typeface="Arial"/>
                <a:ea typeface="Arial"/>
                <a:cs typeface="Arial"/>
                <a:sym typeface="Arial"/>
              </a:rPr>
              <a:t>Excessive Screen Time and Technology Exposure</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latin typeface="Arial"/>
                <a:ea typeface="Arial"/>
                <a:cs typeface="Arial"/>
                <a:sym typeface="Arial"/>
              </a:rPr>
              <a:t>Social Media</a:t>
            </a:r>
            <a:endParaRPr/>
          </a:p>
          <a:p>
            <a:pPr indent="-457200" lvl="1" marL="914400" rtl="0" algn="l">
              <a:lnSpc>
                <a:spcPct val="90000"/>
              </a:lnSpc>
              <a:spcBef>
                <a:spcPts val="1100"/>
              </a:spcBef>
              <a:spcAft>
                <a:spcPts val="0"/>
              </a:spcAft>
              <a:buClr>
                <a:srgbClr val="FFAA5A"/>
              </a:buClr>
              <a:buSzPts val="2400"/>
              <a:buFont typeface="Calibri"/>
              <a:buAutoNum type="arabicParenR"/>
            </a:pPr>
            <a:r>
              <a:rPr lang="en-US">
                <a:latin typeface="Arial"/>
                <a:ea typeface="Arial"/>
                <a:cs typeface="Arial"/>
                <a:sym typeface="Arial"/>
              </a:rPr>
              <a:t>Information Overload and Technology Related Stress</a:t>
            </a:r>
            <a:endParaRPr/>
          </a:p>
          <a:p>
            <a:pPr indent="0" lvl="0" marL="0" rtl="0" algn="l">
              <a:lnSpc>
                <a:spcPct val="90000"/>
              </a:lnSpc>
              <a:spcBef>
                <a:spcPts val="1600"/>
              </a:spcBef>
              <a:spcAft>
                <a:spcPts val="0"/>
              </a:spcAft>
              <a:buSzPts val="2400"/>
              <a:buNone/>
            </a:pPr>
            <a:r>
              <a:t/>
            </a:r>
            <a:endParaRPr i="0" sz="2400">
              <a:latin typeface="Arial"/>
              <a:ea typeface="Arial"/>
              <a:cs typeface="Arial"/>
              <a:sym typeface="Arial"/>
            </a:endParaRPr>
          </a:p>
        </p:txBody>
      </p:sp>
      <p:sp>
        <p:nvSpPr>
          <p:cNvPr id="210" name="Google Shape;210;p13"/>
          <p:cNvSpPr txBox="1"/>
          <p:nvPr/>
        </p:nvSpPr>
        <p:spPr>
          <a:xfrm>
            <a:off x="3832879" y="5218784"/>
            <a:ext cx="7208501" cy="11648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accent2"/>
              </a:buClr>
              <a:buSzPts val="1600"/>
              <a:buFont typeface="Arial"/>
              <a:buNone/>
            </a:pPr>
            <a:r>
              <a:rPr lang="en-US" sz="1600">
                <a:solidFill>
                  <a:schemeClr val="accent2"/>
                </a:solidFill>
                <a:latin typeface="Arial"/>
                <a:ea typeface="Arial"/>
                <a:cs typeface="Arial"/>
                <a:sym typeface="Arial"/>
              </a:rPr>
              <a:t>P.s: </a:t>
            </a:r>
            <a:r>
              <a:rPr lang="en-US" sz="1600">
                <a:solidFill>
                  <a:schemeClr val="dk1"/>
                </a:solidFill>
                <a:latin typeface="Arial"/>
                <a:ea typeface="Arial"/>
                <a:cs typeface="Arial"/>
                <a:sym typeface="Arial"/>
              </a:rPr>
              <a:t>It is also possible to address the impacts of technology from different perspectives. The following parts of this slide aims to present a illustration on how technology could impact individuals’ lives and their overall wellbeing.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txBox="1"/>
          <p:nvPr>
            <p:ph type="title"/>
          </p:nvPr>
        </p:nvSpPr>
        <p:spPr>
          <a:xfrm>
            <a:off x="91444" y="83151"/>
            <a:ext cx="9699541" cy="10966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Excessive Screen Time and Exposure to Technology</a:t>
            </a:r>
            <a:endParaRPr/>
          </a:p>
        </p:txBody>
      </p:sp>
      <p:sp>
        <p:nvSpPr>
          <p:cNvPr id="217" name="Google Shape;217;p14"/>
          <p:cNvSpPr txBox="1"/>
          <p:nvPr>
            <p:ph idx="1" type="body"/>
          </p:nvPr>
        </p:nvSpPr>
        <p:spPr>
          <a:xfrm>
            <a:off x="445770" y="1690688"/>
            <a:ext cx="5785791" cy="41600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i="0" lang="en-US">
                <a:latin typeface="Arial"/>
                <a:ea typeface="Arial"/>
                <a:cs typeface="Arial"/>
                <a:sym typeface="Arial"/>
              </a:rPr>
              <a:t>Extensive Screen Time and Exposure to Technology </a:t>
            </a:r>
            <a:r>
              <a:rPr i="0" lang="en-US">
                <a:latin typeface="Arial"/>
                <a:ea typeface="Arial"/>
                <a:cs typeface="Arial"/>
                <a:sym typeface="Arial"/>
              </a:rPr>
              <a:t>has detrimental impacts on Physical Health, Mental Health and Wellbeing, Social Connections, Attention Span and Productivity</a:t>
            </a:r>
            <a:r>
              <a:rPr baseline="30000" lang="en-US">
                <a:latin typeface="Arial"/>
                <a:ea typeface="Arial"/>
                <a:cs typeface="Arial"/>
                <a:sym typeface="Arial"/>
              </a:rPr>
              <a:t>3</a:t>
            </a:r>
            <a:r>
              <a:rPr i="0" lang="en-US">
                <a:latin typeface="Arial"/>
                <a:ea typeface="Arial"/>
                <a:cs typeface="Arial"/>
                <a:sym typeface="Arial"/>
              </a:rPr>
              <a:t>. </a:t>
            </a:r>
            <a:endParaRPr/>
          </a:p>
          <a:p>
            <a:pPr indent="0" lvl="0" marL="0" rtl="0" algn="l">
              <a:lnSpc>
                <a:spcPct val="90000"/>
              </a:lnSpc>
              <a:spcBef>
                <a:spcPts val="1600"/>
              </a:spcBef>
              <a:spcAft>
                <a:spcPts val="0"/>
              </a:spcAft>
              <a:buSzPts val="2800"/>
              <a:buNone/>
            </a:pPr>
            <a:r>
              <a:rPr lang="en-US">
                <a:latin typeface="Arial"/>
                <a:ea typeface="Arial"/>
                <a:cs typeface="Arial"/>
                <a:sym typeface="Arial"/>
              </a:rPr>
              <a:t>The overall consequences diminish the wellbeing and digital wellbeing. </a:t>
            </a:r>
            <a:endParaRPr i="0">
              <a:latin typeface="Arial"/>
              <a:ea typeface="Arial"/>
              <a:cs typeface="Arial"/>
              <a:sym typeface="Arial"/>
            </a:endParaRPr>
          </a:p>
        </p:txBody>
      </p:sp>
      <p:pic>
        <p:nvPicPr>
          <p:cNvPr id="218" name="Google Shape;218;p14"/>
          <p:cNvPicPr preferRelativeResize="0"/>
          <p:nvPr/>
        </p:nvPicPr>
        <p:blipFill rotWithShape="1">
          <a:blip r:embed="rId3">
            <a:alphaModFix/>
          </a:blip>
          <a:srcRect b="3" l="0" r="3" t="0"/>
          <a:stretch/>
        </p:blipFill>
        <p:spPr>
          <a:xfrm>
            <a:off x="6835140" y="1218734"/>
            <a:ext cx="4662018" cy="466201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219" name="Google Shape;219;p14"/>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4"/>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1" name="Google Shape;221;p14"/>
          <p:cNvSpPr txBox="1"/>
          <p:nvPr/>
        </p:nvSpPr>
        <p:spPr>
          <a:xfrm>
            <a:off x="545111" y="6314365"/>
            <a:ext cx="10515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3. Screens Steal Time: How Excessive Screen Use Impacts the Lives of Young People. </a:t>
            </a:r>
            <a:r>
              <a:rPr lang="en-US" sz="1400" u="sng">
                <a:solidFill>
                  <a:schemeClr val="dk1"/>
                </a:solidFill>
                <a:latin typeface="Arial"/>
                <a:ea typeface="Arial"/>
                <a:cs typeface="Arial"/>
                <a:sym typeface="Arial"/>
                <a:hlinkClick r:id="rId4">
                  <a:extLst>
                    <a:ext uri="{A12FA001-AC4F-418D-AE19-62706E023703}">
                      <ahyp:hlinkClr val="tx"/>
                    </a:ext>
                  </a:extLst>
                </a:hlinkClick>
              </a:rPr>
              <a:t>https://zenodo.org/records/10250536</a:t>
            </a:r>
            <a:endParaRPr sz="1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5"/>
          <p:cNvGrpSpPr/>
          <p:nvPr/>
        </p:nvGrpSpPr>
        <p:grpSpPr>
          <a:xfrm>
            <a:off x="773536" y="1223365"/>
            <a:ext cx="10927927" cy="2913938"/>
            <a:chOff x="0" y="355"/>
            <a:chExt cx="10927927" cy="2913938"/>
          </a:xfrm>
        </p:grpSpPr>
        <p:sp>
          <p:nvSpPr>
            <p:cNvPr id="228" name="Google Shape;228;p15"/>
            <p:cNvSpPr/>
            <p:nvPr/>
          </p:nvSpPr>
          <p:spPr>
            <a:xfrm>
              <a:off x="0" y="355"/>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251847" y="187680"/>
              <a:ext cx="457904" cy="45790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961599" y="355"/>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txBox="1"/>
            <p:nvPr/>
          </p:nvSpPr>
          <p:spPr>
            <a:xfrm>
              <a:off x="961599" y="355"/>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Clr>
                  <a:schemeClr val="dk1"/>
                </a:buClr>
                <a:buSzPts val="1900"/>
                <a:buFont typeface="Arial"/>
                <a:buNone/>
              </a:pPr>
              <a:r>
                <a:rPr i="0" lang="en-US" sz="1900">
                  <a:solidFill>
                    <a:schemeClr val="dk1"/>
                  </a:solidFill>
                  <a:latin typeface="Arial"/>
                  <a:ea typeface="Arial"/>
                  <a:cs typeface="Arial"/>
                  <a:sym typeface="Arial"/>
                </a:rPr>
                <a:t>Digital wellbeing involves managing one's relationship with technology to have a balanced and healthy lifestyle. </a:t>
              </a:r>
              <a:endParaRPr sz="1900">
                <a:solidFill>
                  <a:schemeClr val="dk1"/>
                </a:solidFill>
                <a:latin typeface="Arial"/>
                <a:ea typeface="Arial"/>
                <a:cs typeface="Arial"/>
                <a:sym typeface="Arial"/>
              </a:endParaRPr>
            </a:p>
          </p:txBody>
        </p:sp>
        <p:sp>
          <p:nvSpPr>
            <p:cNvPr id="232" name="Google Shape;232;p15"/>
            <p:cNvSpPr/>
            <p:nvPr/>
          </p:nvSpPr>
          <p:spPr>
            <a:xfrm>
              <a:off x="0" y="1041048"/>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251847" y="1228372"/>
              <a:ext cx="457904" cy="45790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961599" y="1041048"/>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txBox="1"/>
            <p:nvPr/>
          </p:nvSpPr>
          <p:spPr>
            <a:xfrm>
              <a:off x="961599" y="1041048"/>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Clr>
                  <a:schemeClr val="dk1"/>
                </a:buClr>
                <a:buSzPts val="1900"/>
                <a:buFont typeface="Arial"/>
                <a:buNone/>
              </a:pPr>
              <a:r>
                <a:rPr i="0" lang="en-US" sz="1900">
                  <a:solidFill>
                    <a:schemeClr val="dk1"/>
                  </a:solidFill>
                  <a:latin typeface="Arial"/>
                  <a:ea typeface="Arial"/>
                  <a:cs typeface="Arial"/>
                  <a:sym typeface="Arial"/>
                </a:rPr>
                <a:t>Digital wellbeing encourages a holistic approach to technology that requires paying attention to physical health and balancing between screen time and other offline activities.</a:t>
              </a:r>
              <a:endParaRPr sz="1900">
                <a:solidFill>
                  <a:schemeClr val="dk1"/>
                </a:solidFill>
                <a:latin typeface="Arial"/>
                <a:ea typeface="Arial"/>
                <a:cs typeface="Arial"/>
                <a:sym typeface="Arial"/>
              </a:endParaRPr>
            </a:p>
          </p:txBody>
        </p:sp>
        <p:sp>
          <p:nvSpPr>
            <p:cNvPr id="236" name="Google Shape;236;p15"/>
            <p:cNvSpPr/>
            <p:nvPr/>
          </p:nvSpPr>
          <p:spPr>
            <a:xfrm>
              <a:off x="0" y="2081740"/>
              <a:ext cx="10927927" cy="83255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251847" y="2269064"/>
              <a:ext cx="457904" cy="45790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961599" y="2081740"/>
              <a:ext cx="9966327" cy="8325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txBox="1"/>
            <p:nvPr/>
          </p:nvSpPr>
          <p:spPr>
            <a:xfrm>
              <a:off x="961599" y="2081740"/>
              <a:ext cx="9966327" cy="832553"/>
            </a:xfrm>
            <a:prstGeom prst="rect">
              <a:avLst/>
            </a:prstGeom>
            <a:noFill/>
            <a:ln>
              <a:noFill/>
            </a:ln>
          </p:spPr>
          <p:txBody>
            <a:bodyPr anchorCtr="0" anchor="ctr" bIns="88100" lIns="88100" spcFirstLastPara="1" rIns="88100" wrap="square" tIns="88100">
              <a:noAutofit/>
            </a:bodyPr>
            <a:lstStyle/>
            <a:p>
              <a:pPr indent="0" lvl="0" marL="0" marR="0" rtl="0" algn="l">
                <a:lnSpc>
                  <a:spcPct val="100000"/>
                </a:lnSpc>
                <a:spcBef>
                  <a:spcPts val="0"/>
                </a:spcBef>
                <a:spcAft>
                  <a:spcPts val="0"/>
                </a:spcAft>
                <a:buClr>
                  <a:schemeClr val="dk1"/>
                </a:buClr>
                <a:buSzPts val="1900"/>
                <a:buFont typeface="Arial"/>
                <a:buNone/>
              </a:pPr>
              <a:r>
                <a:rPr i="0" lang="en-US" sz="1900">
                  <a:solidFill>
                    <a:schemeClr val="dk1"/>
                  </a:solidFill>
                  <a:latin typeface="Arial"/>
                  <a:ea typeface="Arial"/>
                  <a:cs typeface="Arial"/>
                  <a:sym typeface="Arial"/>
                </a:rPr>
                <a:t>Excessive Screen Time and Exposure to Technology could have the following significant impacts on Physical Health:</a:t>
              </a:r>
              <a:endParaRPr sz="1900">
                <a:solidFill>
                  <a:schemeClr val="dk1"/>
                </a:solidFill>
                <a:latin typeface="Arial"/>
                <a:ea typeface="Arial"/>
                <a:cs typeface="Arial"/>
                <a:sym typeface="Arial"/>
              </a:endParaRPr>
            </a:p>
          </p:txBody>
        </p:sp>
      </p:grpSp>
      <p:sp>
        <p:nvSpPr>
          <p:cNvPr id="240" name="Google Shape;240;p15"/>
          <p:cNvSpPr txBox="1"/>
          <p:nvPr/>
        </p:nvSpPr>
        <p:spPr>
          <a:xfrm>
            <a:off x="691115" y="5132144"/>
            <a:ext cx="3271390" cy="4648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Impacts on Physical Health</a:t>
            </a:r>
            <a:endParaRPr/>
          </a:p>
        </p:txBody>
      </p:sp>
      <p:sp>
        <p:nvSpPr>
          <p:cNvPr id="241" name="Google Shape;241;p15"/>
          <p:cNvSpPr txBox="1"/>
          <p:nvPr/>
        </p:nvSpPr>
        <p:spPr>
          <a:xfrm>
            <a:off x="3962505" y="4296201"/>
            <a:ext cx="4015634" cy="235769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Obesity &amp; Sedentary Lifestyle</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Postural Problems</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Vision Impairment</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Sleep Disturbances</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42" name="Google Shape;242;p15"/>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Excessive Screen Time and Exposure to Technology</a:t>
            </a:r>
            <a:endParaRPr sz="4000">
              <a:solidFill>
                <a:srgbClr val="FFAA5A"/>
              </a:solidFill>
              <a:latin typeface="Arial"/>
              <a:ea typeface="Arial"/>
              <a:cs typeface="Arial"/>
              <a:sym typeface="Arial"/>
            </a:endParaRPr>
          </a:p>
        </p:txBody>
      </p:sp>
      <p:sp>
        <p:nvSpPr>
          <p:cNvPr id="243" name="Google Shape;243;p15"/>
          <p:cNvSpPr txBox="1"/>
          <p:nvPr/>
        </p:nvSpPr>
        <p:spPr>
          <a:xfrm>
            <a:off x="7978139" y="4296201"/>
            <a:ext cx="3723323"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Metabolic Dysfunctions related to Anxiety and Depression</a:t>
            </a:r>
            <a:endParaRPr sz="1800">
              <a:solidFill>
                <a:schemeClr val="dk1"/>
              </a:solidFill>
              <a:latin typeface="Arial"/>
              <a:ea typeface="Arial"/>
              <a:cs typeface="Arial"/>
              <a:sym typeface="Arial"/>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Radiation Exposure</a:t>
            </a:r>
            <a:endParaRPr sz="1800">
              <a:solidFill>
                <a:schemeClr val="dk1"/>
              </a:solidFill>
              <a:latin typeface="Arial"/>
              <a:ea typeface="Arial"/>
              <a:cs typeface="Arial"/>
              <a:sym typeface="Arial"/>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16"/>
          <p:cNvGrpSpPr/>
          <p:nvPr/>
        </p:nvGrpSpPr>
        <p:grpSpPr>
          <a:xfrm>
            <a:off x="773535" y="1085688"/>
            <a:ext cx="10927927" cy="2349936"/>
            <a:chOff x="0" y="282356"/>
            <a:chExt cx="10927927" cy="2349936"/>
          </a:xfrm>
        </p:grpSpPr>
        <p:sp>
          <p:nvSpPr>
            <p:cNvPr id="250" name="Google Shape;250;p16"/>
            <p:cNvSpPr/>
            <p:nvPr/>
          </p:nvSpPr>
          <p:spPr>
            <a:xfrm>
              <a:off x="0" y="282356"/>
              <a:ext cx="10927927" cy="10656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322364" y="522132"/>
              <a:ext cx="586117" cy="586117"/>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1230847" y="282356"/>
              <a:ext cx="9697079" cy="106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txBox="1"/>
            <p:nvPr/>
          </p:nvSpPr>
          <p:spPr>
            <a:xfrm>
              <a:off x="1230847" y="282356"/>
              <a:ext cx="9697079" cy="1065668"/>
            </a:xfrm>
            <a:prstGeom prst="rect">
              <a:avLst/>
            </a:prstGeom>
            <a:noFill/>
            <a:ln>
              <a:noFill/>
            </a:ln>
          </p:spPr>
          <p:txBody>
            <a:bodyPr anchorCtr="0" anchor="ctr" bIns="112775" lIns="112775" spcFirstLastPara="1" rIns="112775" wrap="square" tIns="112775">
              <a:noAutofit/>
            </a:bodyPr>
            <a:lstStyle/>
            <a:p>
              <a:pPr indent="0" lvl="0" marL="0" marR="0" rtl="0" algn="l">
                <a:lnSpc>
                  <a:spcPct val="100000"/>
                </a:lnSpc>
                <a:spcBef>
                  <a:spcPts val="0"/>
                </a:spcBef>
                <a:spcAft>
                  <a:spcPts val="0"/>
                </a:spcAft>
                <a:buClr>
                  <a:schemeClr val="dk1"/>
                </a:buClr>
                <a:buSzPts val="1800"/>
                <a:buFont typeface="Arial"/>
                <a:buNone/>
              </a:pPr>
              <a:r>
                <a:rPr i="0" lang="en-US" sz="1800">
                  <a:solidFill>
                    <a:schemeClr val="dk1"/>
                  </a:solidFill>
                  <a:latin typeface="Arial"/>
                  <a:ea typeface="Arial"/>
                  <a:cs typeface="Arial"/>
                  <a:sym typeface="Arial"/>
                </a:rPr>
                <a:t>Digital wellbeing requires setting boundaries and establishing healthy habits. </a:t>
              </a:r>
              <a:r>
                <a:rPr i="0" lang="en-US" sz="1800">
                  <a:solidFill>
                    <a:srgbClr val="0D0D0D"/>
                  </a:solidFill>
                  <a:latin typeface="Arial"/>
                  <a:ea typeface="Arial"/>
                  <a:cs typeface="Arial"/>
                  <a:sym typeface="Arial"/>
                </a:rPr>
                <a:t>If this is not ensured, individuals may experience adverse mental health outcomes associated with excessive technology use.</a:t>
              </a:r>
              <a:endParaRPr sz="1800">
                <a:solidFill>
                  <a:schemeClr val="dk1"/>
                </a:solidFill>
                <a:latin typeface="Arial"/>
                <a:ea typeface="Arial"/>
                <a:cs typeface="Arial"/>
                <a:sym typeface="Arial"/>
              </a:endParaRPr>
            </a:p>
          </p:txBody>
        </p:sp>
        <p:sp>
          <p:nvSpPr>
            <p:cNvPr id="254" name="Google Shape;254;p16"/>
            <p:cNvSpPr/>
            <p:nvPr/>
          </p:nvSpPr>
          <p:spPr>
            <a:xfrm>
              <a:off x="0" y="1566624"/>
              <a:ext cx="10927927" cy="106566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322364" y="1806399"/>
              <a:ext cx="586117" cy="586117"/>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1230847" y="1566624"/>
              <a:ext cx="9697079" cy="106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
            <p:cNvSpPr txBox="1"/>
            <p:nvPr/>
          </p:nvSpPr>
          <p:spPr>
            <a:xfrm>
              <a:off x="1230847" y="1566624"/>
              <a:ext cx="9697079" cy="1065668"/>
            </a:xfrm>
            <a:prstGeom prst="rect">
              <a:avLst/>
            </a:prstGeom>
            <a:noFill/>
            <a:ln>
              <a:noFill/>
            </a:ln>
          </p:spPr>
          <p:txBody>
            <a:bodyPr anchorCtr="0" anchor="ctr" bIns="112775" lIns="112775" spcFirstLastPara="1" rIns="112775" wrap="square" tIns="112775">
              <a:noAutofit/>
            </a:bodyPr>
            <a:lstStyle/>
            <a:p>
              <a:pPr indent="0" lvl="0" marL="0" marR="0" rtl="0" algn="l">
                <a:lnSpc>
                  <a:spcPct val="100000"/>
                </a:lnSpc>
                <a:spcBef>
                  <a:spcPts val="0"/>
                </a:spcBef>
                <a:spcAft>
                  <a:spcPts val="0"/>
                </a:spcAft>
                <a:buClr>
                  <a:schemeClr val="dk1"/>
                </a:buClr>
                <a:buSzPts val="1800"/>
                <a:buFont typeface="Arial"/>
                <a:buNone/>
              </a:pPr>
              <a:r>
                <a:rPr i="0" lang="en-US" sz="1800">
                  <a:solidFill>
                    <a:schemeClr val="dk1"/>
                  </a:solidFill>
                  <a:latin typeface="Arial"/>
                  <a:ea typeface="Arial"/>
                  <a:cs typeface="Arial"/>
                  <a:sym typeface="Arial"/>
                </a:rPr>
                <a:t>Excessive Screen Time and Exposure to Technology could have the following significant impacts on Mental Health and Overall Wellbeing:</a:t>
              </a:r>
              <a:endParaRPr sz="1800">
                <a:solidFill>
                  <a:schemeClr val="dk1"/>
                </a:solidFill>
                <a:latin typeface="Arial"/>
                <a:ea typeface="Arial"/>
                <a:cs typeface="Arial"/>
                <a:sym typeface="Arial"/>
              </a:endParaRPr>
            </a:p>
          </p:txBody>
        </p:sp>
      </p:grpSp>
      <p:sp>
        <p:nvSpPr>
          <p:cNvPr id="258" name="Google Shape;258;p16"/>
          <p:cNvSpPr txBox="1"/>
          <p:nvPr/>
        </p:nvSpPr>
        <p:spPr>
          <a:xfrm>
            <a:off x="873995" y="4812104"/>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Impacts on Mental Health and Wellbeing</a:t>
            </a:r>
            <a:endParaRPr/>
          </a:p>
        </p:txBody>
      </p:sp>
      <p:sp>
        <p:nvSpPr>
          <p:cNvPr id="259" name="Google Shape;259;p16"/>
          <p:cNvSpPr txBox="1"/>
          <p:nvPr/>
        </p:nvSpPr>
        <p:spPr>
          <a:xfrm>
            <a:off x="3962505" y="4296201"/>
            <a:ext cx="4084112" cy="198515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Depression</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Anxiety</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Self-Harm and Aggression</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Sleep Disturbances</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60" name="Google Shape;260;p16"/>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Excessive Screen Time and Exposure to Technology</a:t>
            </a:r>
            <a:endParaRPr sz="4000">
              <a:solidFill>
                <a:srgbClr val="FFAA5A"/>
              </a:solidFill>
              <a:latin typeface="Arial"/>
              <a:ea typeface="Arial"/>
              <a:cs typeface="Arial"/>
              <a:sym typeface="Arial"/>
            </a:endParaRPr>
          </a:p>
        </p:txBody>
      </p:sp>
      <p:sp>
        <p:nvSpPr>
          <p:cNvPr id="261" name="Google Shape;261;p16"/>
          <p:cNvSpPr txBox="1"/>
          <p:nvPr/>
        </p:nvSpPr>
        <p:spPr>
          <a:xfrm>
            <a:off x="7772401" y="4296201"/>
            <a:ext cx="3929062"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Negative Body Image and Low Self-Esteem</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Escapism (avoiding from real-life problems)</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7"/>
          <p:cNvGrpSpPr/>
          <p:nvPr/>
        </p:nvGrpSpPr>
        <p:grpSpPr>
          <a:xfrm>
            <a:off x="773535" y="1406344"/>
            <a:ext cx="10927927" cy="1191043"/>
            <a:chOff x="0" y="603012"/>
            <a:chExt cx="10927927" cy="1191043"/>
          </a:xfrm>
        </p:grpSpPr>
        <p:sp>
          <p:nvSpPr>
            <p:cNvPr id="268" name="Google Shape;268;p17"/>
            <p:cNvSpPr/>
            <p:nvPr/>
          </p:nvSpPr>
          <p:spPr>
            <a:xfrm>
              <a:off x="0" y="603012"/>
              <a:ext cx="10927927" cy="119104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a:off x="360290" y="870997"/>
              <a:ext cx="655073" cy="655073"/>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a:off x="1375654" y="603012"/>
              <a:ext cx="9552272" cy="11910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txBox="1"/>
            <p:nvPr/>
          </p:nvSpPr>
          <p:spPr>
            <a:xfrm>
              <a:off x="1375654" y="603012"/>
              <a:ext cx="9552272" cy="1191043"/>
            </a:xfrm>
            <a:prstGeom prst="rect">
              <a:avLst/>
            </a:prstGeom>
            <a:noFill/>
            <a:ln>
              <a:noFill/>
            </a:ln>
          </p:spPr>
          <p:txBody>
            <a:bodyPr anchorCtr="0" anchor="ctr" bIns="126050" lIns="126050" spcFirstLastPara="1" rIns="126050" wrap="square" tIns="126050">
              <a:noAutofit/>
            </a:bodyPr>
            <a:lstStyle/>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E</a:t>
              </a:r>
              <a:r>
                <a:rPr i="0" lang="en-US" sz="2000">
                  <a:solidFill>
                    <a:schemeClr val="dk1"/>
                  </a:solidFill>
                  <a:latin typeface="Arial"/>
                  <a:ea typeface="Arial"/>
                  <a:cs typeface="Arial"/>
                  <a:sym typeface="Arial"/>
                </a:rPr>
                <a:t>xcessive screen time and exposure to technology may have detrimental effects on social relations, as well, impacting the quality of interactions, communication skills, and sense of connection within interpersonal relationships.</a:t>
              </a:r>
              <a:endParaRPr sz="2000">
                <a:solidFill>
                  <a:schemeClr val="dk1"/>
                </a:solidFill>
                <a:latin typeface="Arial"/>
                <a:ea typeface="Arial"/>
                <a:cs typeface="Arial"/>
                <a:sym typeface="Arial"/>
              </a:endParaRPr>
            </a:p>
          </p:txBody>
        </p:sp>
      </p:grpSp>
      <p:sp>
        <p:nvSpPr>
          <p:cNvPr id="272" name="Google Shape;272;p17"/>
          <p:cNvSpPr txBox="1"/>
          <p:nvPr/>
        </p:nvSpPr>
        <p:spPr>
          <a:xfrm>
            <a:off x="773535" y="4536202"/>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Impacts on Social Connections</a:t>
            </a:r>
            <a:endParaRPr/>
          </a:p>
        </p:txBody>
      </p:sp>
      <p:sp>
        <p:nvSpPr>
          <p:cNvPr id="273" name="Google Shape;273;p17"/>
          <p:cNvSpPr txBox="1"/>
          <p:nvPr/>
        </p:nvSpPr>
        <p:spPr>
          <a:xfrm>
            <a:off x="3089367" y="3823731"/>
            <a:ext cx="4084112" cy="319170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Declining Family Time</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Reduced Face to Face Interaction / Eye Contact</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Diminished Real-Life Communication Skills</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Less Emphatic Understanding</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74" name="Google Shape;274;p17"/>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Excessive Screen Time and Exposure to Technology</a:t>
            </a:r>
            <a:endParaRPr sz="4000">
              <a:solidFill>
                <a:srgbClr val="FFAA5A"/>
              </a:solidFill>
              <a:latin typeface="Arial"/>
              <a:ea typeface="Arial"/>
              <a:cs typeface="Arial"/>
              <a:sym typeface="Arial"/>
            </a:endParaRPr>
          </a:p>
        </p:txBody>
      </p:sp>
      <p:sp>
        <p:nvSpPr>
          <p:cNvPr id="275" name="Google Shape;275;p17"/>
          <p:cNvSpPr txBox="1"/>
          <p:nvPr/>
        </p:nvSpPr>
        <p:spPr>
          <a:xfrm>
            <a:off x="7524780" y="3823731"/>
            <a:ext cx="3929062" cy="283071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Difficulty in Interpreting Social Clues</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Social Isolation</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Dependency on Virtual Connections</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Less Self-Regulation</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8"/>
          <p:cNvGrpSpPr/>
          <p:nvPr/>
        </p:nvGrpSpPr>
        <p:grpSpPr>
          <a:xfrm>
            <a:off x="773535" y="1192855"/>
            <a:ext cx="10927927" cy="1618020"/>
            <a:chOff x="0" y="389523"/>
            <a:chExt cx="10927927" cy="1618020"/>
          </a:xfrm>
        </p:grpSpPr>
        <p:sp>
          <p:nvSpPr>
            <p:cNvPr id="282" name="Google Shape;282;p18"/>
            <p:cNvSpPr/>
            <p:nvPr/>
          </p:nvSpPr>
          <p:spPr>
            <a:xfrm>
              <a:off x="0" y="389523"/>
              <a:ext cx="10927927" cy="161802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489451" y="753578"/>
              <a:ext cx="889911" cy="889911"/>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1868814" y="389523"/>
              <a:ext cx="9059112" cy="1618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txBox="1"/>
            <p:nvPr/>
          </p:nvSpPr>
          <p:spPr>
            <a:xfrm>
              <a:off x="1868814" y="389523"/>
              <a:ext cx="9059112" cy="1618020"/>
            </a:xfrm>
            <a:prstGeom prst="rect">
              <a:avLst/>
            </a:prstGeom>
            <a:noFill/>
            <a:ln>
              <a:noFill/>
            </a:ln>
          </p:spPr>
          <p:txBody>
            <a:bodyPr anchorCtr="0" anchor="ctr" bIns="171225" lIns="171225" spcFirstLastPara="1" rIns="171225" wrap="square" tIns="171225">
              <a:noAutofit/>
            </a:bodyPr>
            <a:lstStyle/>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E</a:t>
              </a:r>
              <a:r>
                <a:rPr i="0" lang="en-US" sz="2000">
                  <a:solidFill>
                    <a:schemeClr val="dk1"/>
                  </a:solidFill>
                  <a:latin typeface="Arial"/>
                  <a:ea typeface="Arial"/>
                  <a:cs typeface="Arial"/>
                  <a:sym typeface="Arial"/>
                </a:rPr>
                <a:t>xcessive screen time and exposure to technology may have detrimental effects also on attention span and creativity, leading to distractibility, reducing opportunities for deep engagement with tasks, and limiting exposure to activities that foster creative expression and innovation.</a:t>
              </a:r>
              <a:endParaRPr sz="2000">
                <a:solidFill>
                  <a:schemeClr val="dk1"/>
                </a:solidFill>
                <a:latin typeface="Arial"/>
                <a:ea typeface="Arial"/>
                <a:cs typeface="Arial"/>
                <a:sym typeface="Arial"/>
              </a:endParaRPr>
            </a:p>
          </p:txBody>
        </p:sp>
      </p:grpSp>
      <p:sp>
        <p:nvSpPr>
          <p:cNvPr id="286" name="Google Shape;286;p18"/>
          <p:cNvSpPr txBox="1"/>
          <p:nvPr/>
        </p:nvSpPr>
        <p:spPr>
          <a:xfrm>
            <a:off x="430635" y="4536202"/>
            <a:ext cx="3271390" cy="8833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Impacts on Attention </a:t>
            </a:r>
            <a:br>
              <a:rPr b="1" lang="en-US" sz="1800">
                <a:solidFill>
                  <a:schemeClr val="accent2"/>
                </a:solidFill>
                <a:latin typeface="Arial"/>
                <a:ea typeface="Arial"/>
                <a:cs typeface="Arial"/>
                <a:sym typeface="Arial"/>
              </a:rPr>
            </a:br>
            <a:r>
              <a:rPr b="1" lang="en-US" sz="1800">
                <a:solidFill>
                  <a:schemeClr val="accent2"/>
                </a:solidFill>
                <a:latin typeface="Arial"/>
                <a:ea typeface="Arial"/>
                <a:cs typeface="Arial"/>
                <a:sym typeface="Arial"/>
              </a:rPr>
              <a:t>Span and Creativity</a:t>
            </a:r>
            <a:endParaRPr/>
          </a:p>
        </p:txBody>
      </p:sp>
      <p:sp>
        <p:nvSpPr>
          <p:cNvPr id="287" name="Google Shape;287;p18"/>
          <p:cNvSpPr txBox="1"/>
          <p:nvPr/>
        </p:nvSpPr>
        <p:spPr>
          <a:xfrm>
            <a:off x="3089367" y="3823731"/>
            <a:ext cx="4084112" cy="28161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Reduced Ability to Focus</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Distraction</a:t>
            </a:r>
            <a:endParaRPr sz="1800">
              <a:solidFill>
                <a:schemeClr val="dk1"/>
              </a:solidFill>
              <a:latin typeface="Arial"/>
              <a:ea typeface="Arial"/>
              <a:cs typeface="Arial"/>
              <a:sym typeface="Arial"/>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sz="1800">
              <a:solidFill>
                <a:schemeClr val="dk1"/>
              </a:solidFill>
              <a:latin typeface="Arial"/>
              <a:ea typeface="Arial"/>
              <a:cs typeface="Arial"/>
              <a:sym typeface="Arial"/>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Reduced Information Processing</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Reduced Deep-Thinking</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
        <p:nvSpPr>
          <p:cNvPr id="288" name="Google Shape;288;p18"/>
          <p:cNvSpPr txBox="1"/>
          <p:nvPr>
            <p:ph type="title"/>
          </p:nvPr>
        </p:nvSpPr>
        <p:spPr>
          <a:xfrm>
            <a:off x="691115" y="82136"/>
            <a:ext cx="11238947" cy="8572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sz="4000">
                <a:latin typeface="Arial"/>
                <a:ea typeface="Arial"/>
                <a:cs typeface="Arial"/>
                <a:sym typeface="Arial"/>
              </a:rPr>
              <a:t>Excessive Screen Time and Exposure to Technology</a:t>
            </a:r>
            <a:endParaRPr sz="4000">
              <a:solidFill>
                <a:srgbClr val="FFAA5A"/>
              </a:solidFill>
              <a:latin typeface="Arial"/>
              <a:ea typeface="Arial"/>
              <a:cs typeface="Arial"/>
              <a:sym typeface="Arial"/>
            </a:endParaRPr>
          </a:p>
        </p:txBody>
      </p:sp>
      <p:sp>
        <p:nvSpPr>
          <p:cNvPr id="289" name="Google Shape;289;p18"/>
          <p:cNvSpPr txBox="1"/>
          <p:nvPr/>
        </p:nvSpPr>
        <p:spPr>
          <a:xfrm>
            <a:off x="7524780" y="3823731"/>
            <a:ext cx="3929062" cy="266226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Virtual Environment Dependency and Related Decreased Creativity</a:t>
            </a:r>
            <a:endParaRPr/>
          </a:p>
          <a:p>
            <a:pPr indent="-285750" lvl="0" marL="285750" marR="0" rtl="0" algn="l">
              <a:lnSpc>
                <a:spcPct val="150000"/>
              </a:lnSpc>
              <a:spcBef>
                <a:spcPts val="600"/>
              </a:spcBef>
              <a:spcAft>
                <a:spcPts val="0"/>
              </a:spcAft>
              <a:buClr>
                <a:srgbClr val="FFAA5A"/>
              </a:buClr>
              <a:buSzPts val="1800"/>
              <a:buFont typeface="Noto Sans Symbols"/>
              <a:buChar char="▪"/>
            </a:pPr>
            <a:r>
              <a:rPr lang="en-US" sz="1800">
                <a:solidFill>
                  <a:schemeClr val="dk1"/>
                </a:solidFill>
                <a:latin typeface="Arial"/>
                <a:ea typeface="Arial"/>
                <a:cs typeface="Arial"/>
                <a:sym typeface="Arial"/>
              </a:rPr>
              <a:t>Dependency on External Stimulus</a:t>
            </a:r>
            <a:endParaRPr/>
          </a:p>
          <a:p>
            <a:pPr indent="-171450" lvl="0" marL="285750" marR="0" rtl="0" algn="l">
              <a:lnSpc>
                <a:spcPct val="150000"/>
              </a:lnSpc>
              <a:spcBef>
                <a:spcPts val="600"/>
              </a:spcBef>
              <a:spcAft>
                <a:spcPts val="0"/>
              </a:spcAft>
              <a:buClr>
                <a:srgbClr val="FFAA5A"/>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txBox="1"/>
          <p:nvPr>
            <p:ph type="title"/>
          </p:nvPr>
        </p:nvSpPr>
        <p:spPr>
          <a:xfrm>
            <a:off x="836676" y="365125"/>
            <a:ext cx="10515600" cy="902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Social Media</a:t>
            </a:r>
            <a:endParaRPr/>
          </a:p>
        </p:txBody>
      </p:sp>
      <p:sp>
        <p:nvSpPr>
          <p:cNvPr id="296" name="Google Shape;296;p19"/>
          <p:cNvSpPr txBox="1"/>
          <p:nvPr>
            <p:ph idx="1" type="body"/>
          </p:nvPr>
        </p:nvSpPr>
        <p:spPr>
          <a:xfrm>
            <a:off x="628650" y="1417321"/>
            <a:ext cx="6445986" cy="475964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Char char="❑"/>
            </a:pPr>
            <a:r>
              <a:rPr i="0" lang="en-US">
                <a:latin typeface="Arial"/>
                <a:ea typeface="Arial"/>
                <a:cs typeface="Arial"/>
                <a:sym typeface="Arial"/>
              </a:rPr>
              <a:t>The common utilization of social media has created a complicated environment that adults need to manage.</a:t>
            </a:r>
            <a:r>
              <a:rPr lang="en-US">
                <a:latin typeface="Arial"/>
                <a:ea typeface="Arial"/>
                <a:cs typeface="Arial"/>
                <a:sym typeface="Arial"/>
              </a:rPr>
              <a:t> It presents many opportunities one hand, while it creates severe risks, hazards or concerns for the wellbeing of adults on the other hand. </a:t>
            </a:r>
            <a:endParaRPr/>
          </a:p>
          <a:p>
            <a:pPr indent="-228600" lvl="0" marL="228600" rtl="0" algn="l">
              <a:lnSpc>
                <a:spcPct val="90000"/>
              </a:lnSpc>
              <a:spcBef>
                <a:spcPts val="1600"/>
              </a:spcBef>
              <a:spcAft>
                <a:spcPts val="0"/>
              </a:spcAft>
              <a:buSzPct val="100000"/>
              <a:buChar char="❑"/>
            </a:pPr>
            <a:r>
              <a:rPr b="1" lang="en-US">
                <a:latin typeface="Arial"/>
                <a:ea typeface="Arial"/>
                <a:cs typeface="Arial"/>
                <a:sym typeface="Arial"/>
              </a:rPr>
              <a:t>Ensuring the digital wellbeing of an individual requires a clear understanding the negative impacts of social media on people’s wellbeing and digital wellbeing as well as considering its potential benefits. </a:t>
            </a:r>
            <a:endParaRPr/>
          </a:p>
        </p:txBody>
      </p:sp>
      <p:pic>
        <p:nvPicPr>
          <p:cNvPr id="297" name="Google Shape;297;p19"/>
          <p:cNvPicPr preferRelativeResize="0"/>
          <p:nvPr/>
        </p:nvPicPr>
        <p:blipFill rotWithShape="1">
          <a:blip r:embed="rId3">
            <a:alphaModFix/>
          </a:blip>
          <a:srcRect b="1" l="232" r="0" t="0"/>
          <a:stretch/>
        </p:blipFill>
        <p:spPr>
          <a:xfrm>
            <a:off x="7074636" y="2008729"/>
            <a:ext cx="4488714" cy="3576825"/>
          </a:xfrm>
          <a:custGeom>
            <a:rect b="b" l="l" r="r" t="t"/>
            <a:pathLst>
              <a:path extrusionOk="0" h="3576825" w="4488714">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type="title"/>
          </p:nvPr>
        </p:nvSpPr>
        <p:spPr>
          <a:xfrm>
            <a:off x="479394" y="773620"/>
            <a:ext cx="4058316"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DIGITAL WELL-BEING: </a:t>
            </a:r>
            <a:br>
              <a:rPr lang="en-US">
                <a:latin typeface="Arial"/>
                <a:ea typeface="Arial"/>
                <a:cs typeface="Arial"/>
                <a:sym typeface="Arial"/>
              </a:rPr>
            </a:br>
            <a:r>
              <a:rPr lang="en-US">
                <a:latin typeface="Arial"/>
                <a:ea typeface="Arial"/>
                <a:cs typeface="Arial"/>
                <a:sym typeface="Arial"/>
              </a:rPr>
              <a:t>The Impact of Technology on Digital Wellbeing</a:t>
            </a:r>
            <a:endParaRPr>
              <a:latin typeface="Arial"/>
              <a:ea typeface="Arial"/>
              <a:cs typeface="Arial"/>
              <a:sym typeface="Arial"/>
            </a:endParaRPr>
          </a:p>
        </p:txBody>
      </p:sp>
      <p:grpSp>
        <p:nvGrpSpPr>
          <p:cNvPr id="79" name="Google Shape;79;p2"/>
          <p:cNvGrpSpPr/>
          <p:nvPr/>
        </p:nvGrpSpPr>
        <p:grpSpPr>
          <a:xfrm>
            <a:off x="4747253" y="1173671"/>
            <a:ext cx="6972975" cy="4804219"/>
            <a:chOff x="0" y="0"/>
            <a:chExt cx="6972975" cy="4804219"/>
          </a:xfrm>
        </p:grpSpPr>
        <p:cxnSp>
          <p:nvCxnSpPr>
            <p:cNvPr id="80" name="Google Shape;80;p2"/>
            <p:cNvCxnSpPr/>
            <p:nvPr/>
          </p:nvCxnSpPr>
          <p:spPr>
            <a:xfrm>
              <a:off x="0" y="0"/>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81" name="Google Shape;81;p2"/>
            <p:cNvSpPr/>
            <p:nvPr/>
          </p:nvSpPr>
          <p:spPr>
            <a:xfrm>
              <a:off x="0" y="0"/>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txBox="1"/>
            <p:nvPr/>
          </p:nvSpPr>
          <p:spPr>
            <a:xfrm>
              <a:off x="0" y="0"/>
              <a:ext cx="6972975" cy="600527"/>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CONTENT</a:t>
              </a:r>
              <a:endParaRPr b="0" i="0" sz="3200" u="none" cap="none" strike="noStrike">
                <a:solidFill>
                  <a:schemeClr val="dk1"/>
                </a:solidFill>
                <a:latin typeface="Arial"/>
                <a:ea typeface="Arial"/>
                <a:cs typeface="Arial"/>
                <a:sym typeface="Arial"/>
              </a:endParaRPr>
            </a:p>
          </p:txBody>
        </p:sp>
        <p:cxnSp>
          <p:nvCxnSpPr>
            <p:cNvPr id="83" name="Google Shape;83;p2"/>
            <p:cNvCxnSpPr/>
            <p:nvPr/>
          </p:nvCxnSpPr>
          <p:spPr>
            <a:xfrm>
              <a:off x="0" y="600527"/>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84" name="Google Shape;84;p2"/>
            <p:cNvSpPr/>
            <p:nvPr/>
          </p:nvSpPr>
          <p:spPr>
            <a:xfrm>
              <a:off x="0" y="600527"/>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txBox="1"/>
            <p:nvPr/>
          </p:nvSpPr>
          <p:spPr>
            <a:xfrm>
              <a:off x="0" y="600527"/>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“Digital Wellbeing” Concept</a:t>
              </a:r>
              <a:endParaRPr b="0" i="0" sz="2400" u="none" cap="none" strike="noStrike">
                <a:solidFill>
                  <a:schemeClr val="dk1"/>
                </a:solidFill>
                <a:latin typeface="Arial"/>
                <a:ea typeface="Arial"/>
                <a:cs typeface="Arial"/>
                <a:sym typeface="Arial"/>
              </a:endParaRPr>
            </a:p>
          </p:txBody>
        </p:sp>
        <p:cxnSp>
          <p:nvCxnSpPr>
            <p:cNvPr id="86" name="Google Shape;86;p2"/>
            <p:cNvCxnSpPr/>
            <p:nvPr/>
          </p:nvCxnSpPr>
          <p:spPr>
            <a:xfrm>
              <a:off x="0" y="1201054"/>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87" name="Google Shape;87;p2"/>
            <p:cNvSpPr/>
            <p:nvPr/>
          </p:nvSpPr>
          <p:spPr>
            <a:xfrm>
              <a:off x="0" y="1201055"/>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txBox="1"/>
            <p:nvPr/>
          </p:nvSpPr>
          <p:spPr>
            <a:xfrm>
              <a:off x="0" y="1201055"/>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Why </a:t>
              </a:r>
              <a:r>
                <a:rPr b="0" i="0" lang="en-US" sz="2400" u="none" cap="none" strike="noStrike">
                  <a:solidFill>
                    <a:schemeClr val="dk1"/>
                  </a:solidFill>
                  <a:latin typeface="Calibri"/>
                  <a:ea typeface="Calibri"/>
                  <a:cs typeface="Calibri"/>
                  <a:sym typeface="Calibri"/>
                </a:rPr>
                <a:t>Does</a:t>
              </a:r>
              <a:r>
                <a:rPr b="0" i="0" lang="en-US" sz="2400" u="none" cap="none" strike="noStrike">
                  <a:solidFill>
                    <a:schemeClr val="dk1"/>
                  </a:solidFill>
                  <a:latin typeface="Arial"/>
                  <a:ea typeface="Arial"/>
                  <a:cs typeface="Arial"/>
                  <a:sym typeface="Arial"/>
                </a:rPr>
                <a:t> it Matter for Adults?</a:t>
              </a:r>
              <a:endParaRPr b="0" i="0" sz="2400" u="none" cap="none" strike="noStrike">
                <a:solidFill>
                  <a:schemeClr val="dk1"/>
                </a:solidFill>
                <a:latin typeface="Arial"/>
                <a:ea typeface="Arial"/>
                <a:cs typeface="Arial"/>
                <a:sym typeface="Arial"/>
              </a:endParaRPr>
            </a:p>
          </p:txBody>
        </p:sp>
        <p:cxnSp>
          <p:nvCxnSpPr>
            <p:cNvPr id="89" name="Google Shape;89;p2"/>
            <p:cNvCxnSpPr/>
            <p:nvPr/>
          </p:nvCxnSpPr>
          <p:spPr>
            <a:xfrm>
              <a:off x="0" y="1801582"/>
              <a:ext cx="6972975"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90" name="Google Shape;90;p2"/>
            <p:cNvSpPr/>
            <p:nvPr/>
          </p:nvSpPr>
          <p:spPr>
            <a:xfrm>
              <a:off x="0" y="1801582"/>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txBox="1"/>
            <p:nvPr/>
          </p:nvSpPr>
          <p:spPr>
            <a:xfrm>
              <a:off x="0" y="1801582"/>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Digital Wellbeing and Technology</a:t>
              </a:r>
              <a:endParaRPr/>
            </a:p>
          </p:txBody>
        </p:sp>
        <p:cxnSp>
          <p:nvCxnSpPr>
            <p:cNvPr id="92" name="Google Shape;92;p2"/>
            <p:cNvCxnSpPr/>
            <p:nvPr/>
          </p:nvCxnSpPr>
          <p:spPr>
            <a:xfrm>
              <a:off x="0" y="2402109"/>
              <a:ext cx="6972975" cy="0"/>
            </a:xfrm>
            <a:prstGeom prst="straightConnector1">
              <a:avLst/>
            </a:prstGeom>
            <a:solidFill>
              <a:schemeClr val="accent6"/>
            </a:solidFill>
            <a:ln cap="flat" cmpd="sng" w="12700">
              <a:solidFill>
                <a:schemeClr val="accent6"/>
              </a:solidFill>
              <a:prstDash val="solid"/>
              <a:miter lim="800000"/>
              <a:headEnd len="sm" w="sm" type="none"/>
              <a:tailEnd len="sm" w="sm" type="none"/>
            </a:ln>
          </p:spPr>
        </p:cxnSp>
        <p:sp>
          <p:nvSpPr>
            <p:cNvPr id="93" name="Google Shape;93;p2"/>
            <p:cNvSpPr/>
            <p:nvPr/>
          </p:nvSpPr>
          <p:spPr>
            <a:xfrm>
              <a:off x="0" y="2402110"/>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txBox="1"/>
            <p:nvPr/>
          </p:nvSpPr>
          <p:spPr>
            <a:xfrm>
              <a:off x="0" y="2402110"/>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Excessive Screen Time and Exposure to Technology</a:t>
              </a:r>
              <a:endParaRPr b="0" i="0" sz="2400" u="none" cap="none" strike="noStrike">
                <a:solidFill>
                  <a:schemeClr val="dk1"/>
                </a:solidFill>
                <a:latin typeface="Arial"/>
                <a:ea typeface="Arial"/>
                <a:cs typeface="Arial"/>
                <a:sym typeface="Arial"/>
              </a:endParaRPr>
            </a:p>
          </p:txBody>
        </p:sp>
        <p:cxnSp>
          <p:nvCxnSpPr>
            <p:cNvPr id="95" name="Google Shape;95;p2"/>
            <p:cNvCxnSpPr/>
            <p:nvPr/>
          </p:nvCxnSpPr>
          <p:spPr>
            <a:xfrm>
              <a:off x="0" y="3002637"/>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96" name="Google Shape;96;p2"/>
            <p:cNvSpPr/>
            <p:nvPr/>
          </p:nvSpPr>
          <p:spPr>
            <a:xfrm>
              <a:off x="0" y="3002637"/>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a:off x="0" y="3002637"/>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Social Media</a:t>
              </a:r>
              <a:endParaRPr/>
            </a:p>
          </p:txBody>
        </p:sp>
        <p:cxnSp>
          <p:nvCxnSpPr>
            <p:cNvPr id="98" name="Google Shape;98;p2"/>
            <p:cNvCxnSpPr/>
            <p:nvPr/>
          </p:nvCxnSpPr>
          <p:spPr>
            <a:xfrm>
              <a:off x="0" y="3603164"/>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99" name="Google Shape;99;p2"/>
            <p:cNvSpPr/>
            <p:nvPr/>
          </p:nvSpPr>
          <p:spPr>
            <a:xfrm>
              <a:off x="0" y="3603165"/>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0" y="3603165"/>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Information Overload and Stress</a:t>
              </a:r>
              <a:endParaRPr b="0" i="0" sz="2400" u="none" cap="none" strike="noStrike">
                <a:solidFill>
                  <a:schemeClr val="dk1"/>
                </a:solidFill>
                <a:latin typeface="Arial"/>
                <a:ea typeface="Arial"/>
                <a:cs typeface="Arial"/>
                <a:sym typeface="Arial"/>
              </a:endParaRPr>
            </a:p>
          </p:txBody>
        </p:sp>
        <p:cxnSp>
          <p:nvCxnSpPr>
            <p:cNvPr id="101" name="Google Shape;101;p2"/>
            <p:cNvCxnSpPr/>
            <p:nvPr/>
          </p:nvCxnSpPr>
          <p:spPr>
            <a:xfrm>
              <a:off x="0" y="4203692"/>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102" name="Google Shape;102;p2"/>
            <p:cNvSpPr/>
            <p:nvPr/>
          </p:nvSpPr>
          <p:spPr>
            <a:xfrm>
              <a:off x="0" y="4203692"/>
              <a:ext cx="6972975" cy="6005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a:off x="0" y="4203692"/>
              <a:ext cx="6972975" cy="600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Reminder(s)</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20"/>
          <p:cNvGrpSpPr/>
          <p:nvPr/>
        </p:nvGrpSpPr>
        <p:grpSpPr>
          <a:xfrm>
            <a:off x="691115" y="1366338"/>
            <a:ext cx="11024635" cy="5126536"/>
            <a:chOff x="0" y="0"/>
            <a:chExt cx="11024635" cy="5126536"/>
          </a:xfrm>
        </p:grpSpPr>
        <p:cxnSp>
          <p:nvCxnSpPr>
            <p:cNvPr id="304" name="Google Shape;304;p20"/>
            <p:cNvCxnSpPr/>
            <p:nvPr/>
          </p:nvCxnSpPr>
          <p:spPr>
            <a:xfrm>
              <a:off x="0" y="0"/>
              <a:ext cx="1102463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305" name="Google Shape;305;p20"/>
            <p:cNvSpPr/>
            <p:nvPr/>
          </p:nvSpPr>
          <p:spPr>
            <a:xfrm>
              <a:off x="0" y="0"/>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0"/>
            <p:cNvSpPr txBox="1"/>
            <p:nvPr/>
          </p:nvSpPr>
          <p:spPr>
            <a:xfrm>
              <a:off x="0" y="0"/>
              <a:ext cx="11024635" cy="64081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AA5A"/>
                </a:buClr>
                <a:buSzPts val="2000"/>
                <a:buFont typeface="Arial"/>
                <a:buNone/>
              </a:pPr>
              <a:r>
                <a:rPr b="1" i="0" lang="en-US" sz="2000">
                  <a:solidFill>
                    <a:srgbClr val="FFAA5A"/>
                  </a:solidFill>
                  <a:latin typeface="Arial"/>
                  <a:ea typeface="Arial"/>
                  <a:cs typeface="Arial"/>
                  <a:sym typeface="Arial"/>
                </a:rPr>
                <a:t>Social media can negativel</a:t>
              </a:r>
              <a:r>
                <a:rPr b="1" lang="en-US" sz="2000">
                  <a:solidFill>
                    <a:srgbClr val="FFAA5A"/>
                  </a:solidFill>
                  <a:latin typeface="Arial"/>
                  <a:ea typeface="Arial"/>
                  <a:cs typeface="Arial"/>
                  <a:sym typeface="Arial"/>
                </a:rPr>
                <a:t>y impact the digital wellbeing of individuals in following ways:</a:t>
              </a:r>
              <a:endParaRPr/>
            </a:p>
          </p:txBody>
        </p:sp>
        <p:cxnSp>
          <p:nvCxnSpPr>
            <p:cNvPr id="307" name="Google Shape;307;p20"/>
            <p:cNvCxnSpPr/>
            <p:nvPr/>
          </p:nvCxnSpPr>
          <p:spPr>
            <a:xfrm>
              <a:off x="0" y="640817"/>
              <a:ext cx="11024635" cy="0"/>
            </a:xfrm>
            <a:prstGeom prst="straightConnector1">
              <a:avLst/>
            </a:prstGeom>
            <a:solidFill>
              <a:srgbClr val="DF7943"/>
            </a:solidFill>
            <a:ln cap="flat" cmpd="sng" w="12700">
              <a:solidFill>
                <a:srgbClr val="DF7943"/>
              </a:solidFill>
              <a:prstDash val="solid"/>
              <a:miter lim="800000"/>
              <a:headEnd len="sm" w="sm" type="none"/>
              <a:tailEnd len="sm" w="sm" type="none"/>
            </a:ln>
          </p:spPr>
        </p:cxnSp>
        <p:sp>
          <p:nvSpPr>
            <p:cNvPr id="308" name="Google Shape;308;p20"/>
            <p:cNvSpPr/>
            <p:nvPr/>
          </p:nvSpPr>
          <p:spPr>
            <a:xfrm>
              <a:off x="0" y="640817"/>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
            <p:cNvSpPr txBox="1"/>
            <p:nvPr/>
          </p:nvSpPr>
          <p:spPr>
            <a:xfrm>
              <a:off x="0" y="640817"/>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i="0" lang="en-US" sz="1900">
                  <a:solidFill>
                    <a:schemeClr val="dk1"/>
                  </a:solidFill>
                  <a:latin typeface="Arial"/>
                  <a:ea typeface="Arial"/>
                  <a:cs typeface="Arial"/>
                  <a:sym typeface="Arial"/>
                </a:rPr>
                <a:t>Addiction:</a:t>
              </a:r>
              <a:r>
                <a:rPr i="0" lang="en-US" sz="1900">
                  <a:solidFill>
                    <a:schemeClr val="dk1"/>
                  </a:solidFill>
                  <a:latin typeface="Arial"/>
                  <a:ea typeface="Arial"/>
                  <a:cs typeface="Arial"/>
                  <a:sym typeface="Arial"/>
                </a:rPr>
                <a:t> Higher tendency to spend time online, and neglection of real-life responsibilities.</a:t>
              </a:r>
              <a:endParaRPr sz="1900">
                <a:solidFill>
                  <a:schemeClr val="dk1"/>
                </a:solidFill>
                <a:latin typeface="Arial"/>
                <a:ea typeface="Arial"/>
                <a:cs typeface="Arial"/>
                <a:sym typeface="Arial"/>
              </a:endParaRPr>
            </a:p>
          </p:txBody>
        </p:sp>
        <p:cxnSp>
          <p:nvCxnSpPr>
            <p:cNvPr id="310" name="Google Shape;310;p20"/>
            <p:cNvCxnSpPr/>
            <p:nvPr/>
          </p:nvCxnSpPr>
          <p:spPr>
            <a:xfrm>
              <a:off x="0" y="1281634"/>
              <a:ext cx="11024635" cy="0"/>
            </a:xfrm>
            <a:prstGeom prst="straightConnector1">
              <a:avLst/>
            </a:prstGeom>
            <a:solidFill>
              <a:srgbClr val="D47955"/>
            </a:solidFill>
            <a:ln cap="flat" cmpd="sng" w="12700">
              <a:solidFill>
                <a:srgbClr val="D47955"/>
              </a:solidFill>
              <a:prstDash val="solid"/>
              <a:miter lim="800000"/>
              <a:headEnd len="sm" w="sm" type="none"/>
              <a:tailEnd len="sm" w="sm" type="none"/>
            </a:ln>
          </p:spPr>
        </p:cxnSp>
        <p:sp>
          <p:nvSpPr>
            <p:cNvPr id="311" name="Google Shape;311;p20"/>
            <p:cNvSpPr/>
            <p:nvPr/>
          </p:nvSpPr>
          <p:spPr>
            <a:xfrm>
              <a:off x="0" y="1281634"/>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0"/>
            <p:cNvSpPr txBox="1"/>
            <p:nvPr/>
          </p:nvSpPr>
          <p:spPr>
            <a:xfrm>
              <a:off x="0" y="1281634"/>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Mental Issues: </a:t>
              </a:r>
              <a:r>
                <a:rPr lang="en-US" sz="1900">
                  <a:solidFill>
                    <a:schemeClr val="dk1"/>
                  </a:solidFill>
                  <a:latin typeface="Arial"/>
                  <a:ea typeface="Arial"/>
                  <a:cs typeface="Arial"/>
                  <a:sym typeface="Arial"/>
                </a:rPr>
                <a:t>Potential to lead anxiety, depression, lower self-esteem due to comparisons with other people.</a:t>
              </a:r>
              <a:endParaRPr/>
            </a:p>
          </p:txBody>
        </p:sp>
        <p:cxnSp>
          <p:nvCxnSpPr>
            <p:cNvPr id="313" name="Google Shape;313;p20"/>
            <p:cNvCxnSpPr/>
            <p:nvPr/>
          </p:nvCxnSpPr>
          <p:spPr>
            <a:xfrm>
              <a:off x="0" y="1922450"/>
              <a:ext cx="11024635" cy="0"/>
            </a:xfrm>
            <a:prstGeom prst="straightConnector1">
              <a:avLst/>
            </a:prstGeom>
            <a:solidFill>
              <a:srgbClr val="C87C66"/>
            </a:solidFill>
            <a:ln cap="flat" cmpd="sng" w="12700">
              <a:solidFill>
                <a:srgbClr val="C87C66"/>
              </a:solidFill>
              <a:prstDash val="solid"/>
              <a:miter lim="800000"/>
              <a:headEnd len="sm" w="sm" type="none"/>
              <a:tailEnd len="sm" w="sm" type="none"/>
            </a:ln>
          </p:spPr>
        </p:cxnSp>
        <p:sp>
          <p:nvSpPr>
            <p:cNvPr id="314" name="Google Shape;314;p20"/>
            <p:cNvSpPr/>
            <p:nvPr/>
          </p:nvSpPr>
          <p:spPr>
            <a:xfrm>
              <a:off x="0" y="1922451"/>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txBox="1"/>
            <p:nvPr/>
          </p:nvSpPr>
          <p:spPr>
            <a:xfrm>
              <a:off x="0" y="1922451"/>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Cyberbullying: </a:t>
              </a:r>
              <a:r>
                <a:rPr lang="en-US" sz="1900">
                  <a:solidFill>
                    <a:schemeClr val="dk1"/>
                  </a:solidFill>
                  <a:latin typeface="Arial"/>
                  <a:ea typeface="Arial"/>
                  <a:cs typeface="Arial"/>
                  <a:sym typeface="Arial"/>
                </a:rPr>
                <a:t>Potential virtual violence with emotional and psychological consequences.</a:t>
              </a:r>
              <a:endParaRPr/>
            </a:p>
          </p:txBody>
        </p:sp>
        <p:cxnSp>
          <p:nvCxnSpPr>
            <p:cNvPr id="316" name="Google Shape;316;p20"/>
            <p:cNvCxnSpPr/>
            <p:nvPr/>
          </p:nvCxnSpPr>
          <p:spPr>
            <a:xfrm>
              <a:off x="0" y="2563268"/>
              <a:ext cx="11024635" cy="0"/>
            </a:xfrm>
            <a:prstGeom prst="straightConnector1">
              <a:avLst/>
            </a:prstGeom>
            <a:solidFill>
              <a:srgbClr val="BF8377"/>
            </a:solidFill>
            <a:ln cap="flat" cmpd="sng" w="12700">
              <a:solidFill>
                <a:srgbClr val="BF8377"/>
              </a:solidFill>
              <a:prstDash val="solid"/>
              <a:miter lim="800000"/>
              <a:headEnd len="sm" w="sm" type="none"/>
              <a:tailEnd len="sm" w="sm" type="none"/>
            </a:ln>
          </p:spPr>
        </p:cxnSp>
        <p:sp>
          <p:nvSpPr>
            <p:cNvPr id="317" name="Google Shape;317;p20"/>
            <p:cNvSpPr/>
            <p:nvPr/>
          </p:nvSpPr>
          <p:spPr>
            <a:xfrm>
              <a:off x="0" y="2563268"/>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txBox="1"/>
            <p:nvPr/>
          </p:nvSpPr>
          <p:spPr>
            <a:xfrm>
              <a:off x="0" y="2563268"/>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Privacy Issues: </a:t>
              </a:r>
              <a:r>
                <a:rPr lang="en-US" sz="1900">
                  <a:solidFill>
                    <a:schemeClr val="dk1"/>
                  </a:solidFill>
                  <a:latin typeface="Arial"/>
                  <a:ea typeface="Arial"/>
                  <a:cs typeface="Arial"/>
                  <a:sym typeface="Arial"/>
                </a:rPr>
                <a:t>Risk of digital security, identity and/or data theft.</a:t>
              </a:r>
              <a:endParaRPr/>
            </a:p>
          </p:txBody>
        </p:sp>
        <p:cxnSp>
          <p:nvCxnSpPr>
            <p:cNvPr id="319" name="Google Shape;319;p20"/>
            <p:cNvCxnSpPr/>
            <p:nvPr/>
          </p:nvCxnSpPr>
          <p:spPr>
            <a:xfrm>
              <a:off x="0" y="3204084"/>
              <a:ext cx="11024635" cy="0"/>
            </a:xfrm>
            <a:prstGeom prst="straightConnector1">
              <a:avLst/>
            </a:prstGeom>
            <a:solidFill>
              <a:srgbClr val="B58C87"/>
            </a:solidFill>
            <a:ln cap="flat" cmpd="sng" w="12700">
              <a:solidFill>
                <a:srgbClr val="B58C87"/>
              </a:solidFill>
              <a:prstDash val="solid"/>
              <a:miter lim="800000"/>
              <a:headEnd len="sm" w="sm" type="none"/>
              <a:tailEnd len="sm" w="sm" type="none"/>
            </a:ln>
          </p:spPr>
        </p:cxnSp>
        <p:sp>
          <p:nvSpPr>
            <p:cNvPr id="320" name="Google Shape;320;p20"/>
            <p:cNvSpPr/>
            <p:nvPr/>
          </p:nvSpPr>
          <p:spPr>
            <a:xfrm>
              <a:off x="0" y="3204085"/>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txBox="1"/>
            <p:nvPr/>
          </p:nvSpPr>
          <p:spPr>
            <a:xfrm>
              <a:off x="0" y="3204085"/>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Information overload: </a:t>
              </a:r>
              <a:r>
                <a:rPr lang="en-US" sz="1900">
                  <a:solidFill>
                    <a:schemeClr val="dk1"/>
                  </a:solidFill>
                  <a:latin typeface="Arial"/>
                  <a:ea typeface="Arial"/>
                  <a:cs typeface="Arial"/>
                  <a:sym typeface="Arial"/>
                </a:rPr>
                <a:t>Possibility of data abundancy and its leading to overwhelming necessary information. </a:t>
              </a:r>
              <a:endParaRPr/>
            </a:p>
          </p:txBody>
        </p:sp>
        <p:cxnSp>
          <p:nvCxnSpPr>
            <p:cNvPr id="322" name="Google Shape;322;p20"/>
            <p:cNvCxnSpPr/>
            <p:nvPr/>
          </p:nvCxnSpPr>
          <p:spPr>
            <a:xfrm>
              <a:off x="0" y="3844901"/>
              <a:ext cx="11024635" cy="0"/>
            </a:xfrm>
            <a:prstGeom prst="straightConnector1">
              <a:avLst/>
            </a:prstGeom>
            <a:solidFill>
              <a:srgbClr val="AC9696"/>
            </a:solidFill>
            <a:ln cap="flat" cmpd="sng" w="12700">
              <a:solidFill>
                <a:srgbClr val="AC9696"/>
              </a:solidFill>
              <a:prstDash val="solid"/>
              <a:miter lim="800000"/>
              <a:headEnd len="sm" w="sm" type="none"/>
              <a:tailEnd len="sm" w="sm" type="none"/>
            </a:ln>
          </p:spPr>
        </p:cxnSp>
        <p:sp>
          <p:nvSpPr>
            <p:cNvPr id="323" name="Google Shape;323;p20"/>
            <p:cNvSpPr/>
            <p:nvPr/>
          </p:nvSpPr>
          <p:spPr>
            <a:xfrm>
              <a:off x="0" y="3844902"/>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txBox="1"/>
            <p:nvPr/>
          </p:nvSpPr>
          <p:spPr>
            <a:xfrm>
              <a:off x="0" y="3844902"/>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Fear of Missing Out (FOMO): </a:t>
              </a:r>
              <a:r>
                <a:rPr lang="en-US" sz="1900">
                  <a:solidFill>
                    <a:schemeClr val="dk1"/>
                  </a:solidFill>
                  <a:latin typeface="Arial"/>
                  <a:ea typeface="Arial"/>
                  <a:cs typeface="Arial"/>
                  <a:sym typeface="Arial"/>
                </a:rPr>
                <a:t>Higher inclination and dependency to follow others, leading to inadequacy.</a:t>
              </a:r>
              <a:endParaRPr/>
            </a:p>
          </p:txBody>
        </p:sp>
        <p:cxnSp>
          <p:nvCxnSpPr>
            <p:cNvPr id="325" name="Google Shape;325;p20"/>
            <p:cNvCxnSpPr/>
            <p:nvPr/>
          </p:nvCxnSpPr>
          <p:spPr>
            <a:xfrm>
              <a:off x="0" y="4485719"/>
              <a:ext cx="11024635"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326" name="Google Shape;326;p20"/>
            <p:cNvSpPr/>
            <p:nvPr/>
          </p:nvSpPr>
          <p:spPr>
            <a:xfrm>
              <a:off x="0" y="4485719"/>
              <a:ext cx="11024635" cy="640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txBox="1"/>
            <p:nvPr/>
          </p:nvSpPr>
          <p:spPr>
            <a:xfrm>
              <a:off x="0" y="4485719"/>
              <a:ext cx="11024635" cy="640817"/>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b="1" lang="en-US" sz="1900">
                  <a:solidFill>
                    <a:schemeClr val="dk1"/>
                  </a:solidFill>
                  <a:latin typeface="Arial"/>
                  <a:ea typeface="Arial"/>
                  <a:cs typeface="Arial"/>
                  <a:sym typeface="Arial"/>
                </a:rPr>
                <a:t>Reduced Offline Interaction:</a:t>
              </a:r>
              <a:r>
                <a:rPr lang="en-US" sz="1900">
                  <a:solidFill>
                    <a:schemeClr val="dk1"/>
                  </a:solidFill>
                  <a:latin typeface="Arial"/>
                  <a:ea typeface="Arial"/>
                  <a:cs typeface="Arial"/>
                  <a:sym typeface="Arial"/>
                </a:rPr>
                <a:t> Decreased face-to-face connections, leading to isolation and loneliness.  </a:t>
              </a:r>
              <a:endParaRPr/>
            </a:p>
          </p:txBody>
        </p:sp>
      </p:grpSp>
      <p:sp>
        <p:nvSpPr>
          <p:cNvPr id="328" name="Google Shape;328;p20"/>
          <p:cNvSpPr txBox="1"/>
          <p:nvPr>
            <p:ph type="title"/>
          </p:nvPr>
        </p:nvSpPr>
        <p:spPr>
          <a:xfrm>
            <a:off x="691115" y="365126"/>
            <a:ext cx="11238947"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Social Media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21"/>
          <p:cNvGrpSpPr/>
          <p:nvPr/>
        </p:nvGrpSpPr>
        <p:grpSpPr>
          <a:xfrm>
            <a:off x="691114" y="890441"/>
            <a:ext cx="10662685" cy="5077118"/>
            <a:chOff x="0" y="4615"/>
            <a:chExt cx="10662685" cy="5077118"/>
          </a:xfrm>
        </p:grpSpPr>
        <p:sp>
          <p:nvSpPr>
            <p:cNvPr id="334" name="Google Shape;334;p21"/>
            <p:cNvSpPr/>
            <p:nvPr/>
          </p:nvSpPr>
          <p:spPr>
            <a:xfrm>
              <a:off x="0" y="4615"/>
              <a:ext cx="10662685" cy="1455489"/>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a:off x="440285" y="332100"/>
              <a:ext cx="801301" cy="80051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p:nvPr/>
          </p:nvSpPr>
          <p:spPr>
            <a:xfrm>
              <a:off x="1681872" y="4615"/>
              <a:ext cx="8914917" cy="14569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txBox="1"/>
            <p:nvPr/>
          </p:nvSpPr>
          <p:spPr>
            <a:xfrm>
              <a:off x="1681872" y="4615"/>
              <a:ext cx="8914917" cy="1456912"/>
            </a:xfrm>
            <a:prstGeom prst="rect">
              <a:avLst/>
            </a:prstGeom>
            <a:noFill/>
            <a:ln>
              <a:noFill/>
            </a:ln>
          </p:spPr>
          <p:txBody>
            <a:bodyPr anchorCtr="0" anchor="ctr" bIns="154175" lIns="154175" spcFirstLastPara="1" rIns="154175" wrap="square" tIns="154175">
              <a:noAutofit/>
            </a:bodyPr>
            <a:lstStyle/>
            <a:p>
              <a:pPr indent="0" lvl="0" marL="0" marR="0" rtl="0" algn="l">
                <a:lnSpc>
                  <a:spcPct val="100000"/>
                </a:lnSpc>
                <a:spcBef>
                  <a:spcPts val="0"/>
                </a:spcBef>
                <a:spcAft>
                  <a:spcPts val="0"/>
                </a:spcAft>
                <a:buClr>
                  <a:schemeClr val="dk1"/>
                </a:buClr>
                <a:buSzPts val="1600"/>
                <a:buFont typeface="Arial"/>
                <a:buNone/>
              </a:pPr>
              <a:r>
                <a:rPr i="0" lang="en-US" sz="1600">
                  <a:solidFill>
                    <a:schemeClr val="dk1"/>
                  </a:solidFill>
                  <a:latin typeface="Arial"/>
                  <a:ea typeface="Arial"/>
                  <a:cs typeface="Arial"/>
                  <a:sym typeface="Arial"/>
                </a:rPr>
                <a:t>The impact of the internet and social media on human life is mostly considered based on negative assumptions.</a:t>
              </a:r>
              <a:r>
                <a:rPr baseline="30000" lang="en-US" sz="1600">
                  <a:solidFill>
                    <a:schemeClr val="dk1"/>
                  </a:solidFill>
                  <a:latin typeface="Arial"/>
                  <a:ea typeface="Arial"/>
                  <a:cs typeface="Arial"/>
                  <a:sym typeface="Arial"/>
                </a:rPr>
                <a:t>4 </a:t>
              </a:r>
              <a:r>
                <a:rPr i="0" lang="en-US" sz="1600">
                  <a:solidFill>
                    <a:schemeClr val="dk1"/>
                  </a:solidFill>
                  <a:latin typeface="Arial"/>
                  <a:ea typeface="Arial"/>
                  <a:cs typeface="Arial"/>
                  <a:sym typeface="Arial"/>
                </a:rPr>
                <a:t>However, adults who can use these technologies correctly and effectively can access many opportunities, including personal development and continuous learning, and can take advantage of opportunities to improve their lives. Purposeful use of social media contributes </a:t>
              </a:r>
              <a:r>
                <a:rPr lang="en-US" sz="1600">
                  <a:solidFill>
                    <a:schemeClr val="dk1"/>
                  </a:solidFill>
                  <a:latin typeface="Arial"/>
                  <a:ea typeface="Arial"/>
                  <a:cs typeface="Arial"/>
                  <a:sym typeface="Arial"/>
                </a:rPr>
                <a:t>Digital Wellbeing. </a:t>
              </a:r>
              <a:r>
                <a:rPr i="0" lang="en-US" sz="1600">
                  <a:solidFill>
                    <a:schemeClr val="dk1"/>
                  </a:solidFill>
                  <a:latin typeface="Arial"/>
                  <a:ea typeface="Arial"/>
                  <a:cs typeface="Arial"/>
                  <a:sym typeface="Arial"/>
                </a:rPr>
                <a:t>Here below are some of its benefits</a:t>
              </a:r>
              <a:r>
                <a:rPr baseline="30000" lang="en-US" sz="1600">
                  <a:solidFill>
                    <a:schemeClr val="dk1"/>
                  </a:solidFill>
                  <a:latin typeface="Arial"/>
                  <a:ea typeface="Arial"/>
                  <a:cs typeface="Arial"/>
                  <a:sym typeface="Arial"/>
                </a:rPr>
                <a:t> 4 </a:t>
              </a:r>
              <a:r>
                <a:rPr i="0"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p:txBody>
        </p:sp>
        <p:sp>
          <p:nvSpPr>
            <p:cNvPr id="338" name="Google Shape;338;p21"/>
            <p:cNvSpPr/>
            <p:nvPr/>
          </p:nvSpPr>
          <p:spPr>
            <a:xfrm>
              <a:off x="0" y="1814718"/>
              <a:ext cx="10662685" cy="1455489"/>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a:off x="440285" y="2142204"/>
              <a:ext cx="801301" cy="800519"/>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a:off x="1681872" y="1814718"/>
              <a:ext cx="8914917" cy="14569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txBox="1"/>
            <p:nvPr/>
          </p:nvSpPr>
          <p:spPr>
            <a:xfrm>
              <a:off x="1681872" y="1814718"/>
              <a:ext cx="8914917" cy="1456912"/>
            </a:xfrm>
            <a:prstGeom prst="rect">
              <a:avLst/>
            </a:prstGeom>
            <a:noFill/>
            <a:ln>
              <a:noFill/>
            </a:ln>
          </p:spPr>
          <p:txBody>
            <a:bodyPr anchorCtr="0" anchor="ctr" bIns="154175" lIns="154175" spcFirstLastPara="1" rIns="154175" wrap="square" tIns="15417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Enhanced Social Connection: </a:t>
              </a:r>
              <a:r>
                <a:rPr i="0" lang="en-US" sz="1600">
                  <a:solidFill>
                    <a:schemeClr val="dk1"/>
                  </a:solidFill>
                  <a:latin typeface="Arial"/>
                  <a:ea typeface="Arial"/>
                  <a:cs typeface="Arial"/>
                  <a:sym typeface="Arial"/>
                </a:rPr>
                <a:t>Social media strengthens connections with friends, families, and communities regardless of geographical barriers.</a:t>
              </a:r>
              <a:endParaRPr sz="1600">
                <a:solidFill>
                  <a:schemeClr val="dk1"/>
                </a:solidFill>
                <a:latin typeface="Arial"/>
                <a:ea typeface="Arial"/>
                <a:cs typeface="Arial"/>
                <a:sym typeface="Arial"/>
              </a:endParaRPr>
            </a:p>
          </p:txBody>
        </p:sp>
        <p:sp>
          <p:nvSpPr>
            <p:cNvPr id="342" name="Google Shape;342;p21"/>
            <p:cNvSpPr/>
            <p:nvPr/>
          </p:nvSpPr>
          <p:spPr>
            <a:xfrm>
              <a:off x="0" y="3624821"/>
              <a:ext cx="10662685" cy="1455489"/>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440285" y="3952307"/>
              <a:ext cx="801301" cy="800519"/>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1681872" y="3624821"/>
              <a:ext cx="8914917" cy="14569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txBox="1"/>
            <p:nvPr/>
          </p:nvSpPr>
          <p:spPr>
            <a:xfrm>
              <a:off x="1681872" y="3624821"/>
              <a:ext cx="8914917" cy="1456912"/>
            </a:xfrm>
            <a:prstGeom prst="rect">
              <a:avLst/>
            </a:prstGeom>
            <a:noFill/>
            <a:ln>
              <a:noFill/>
            </a:ln>
          </p:spPr>
          <p:txBody>
            <a:bodyPr anchorCtr="0" anchor="ctr" bIns="154175" lIns="154175" spcFirstLastPara="1" rIns="154175" wrap="square" tIns="15417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Mental Health Support: </a:t>
              </a:r>
              <a:r>
                <a:rPr i="0" lang="en-US" sz="1600">
                  <a:solidFill>
                    <a:schemeClr val="dk1"/>
                  </a:solidFill>
                  <a:latin typeface="Arial"/>
                  <a:ea typeface="Arial"/>
                  <a:cs typeface="Arial"/>
                  <a:sym typeface="Arial"/>
                </a:rPr>
                <a:t>Social media raises awareness and provides immediate access to mental health resources, including therapy options, especially in remote areas. Also, it can be used as a tool to screen, treat and prevent some mental healt</a:t>
              </a:r>
              <a:r>
                <a:rPr lang="en-US" sz="1600">
                  <a:solidFill>
                    <a:schemeClr val="dk1"/>
                  </a:solidFill>
                  <a:latin typeface="Arial"/>
                  <a:ea typeface="Arial"/>
                  <a:cs typeface="Arial"/>
                  <a:sym typeface="Arial"/>
                </a:rPr>
                <a:t>h disorders by the help of some machine learning techniques.</a:t>
              </a:r>
              <a:br>
                <a:rPr i="0"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grpSp>
      <p:sp>
        <p:nvSpPr>
          <p:cNvPr id="346" name="Google Shape;346;p21"/>
          <p:cNvSpPr txBox="1"/>
          <p:nvPr/>
        </p:nvSpPr>
        <p:spPr>
          <a:xfrm>
            <a:off x="738184" y="6215875"/>
            <a:ext cx="10515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Arial"/>
                <a:ea typeface="Arial"/>
                <a:cs typeface="Arial"/>
                <a:sym typeface="Arial"/>
                <a:hlinkClick r:id="rId6">
                  <a:extLst>
                    <a:ext uri="{A12FA001-AC4F-418D-AE19-62706E023703}">
                      <ahyp:hlinkClr val="tx"/>
                    </a:ext>
                  </a:extLst>
                </a:hlinkClick>
              </a:rPr>
              <a:t>4. Gupta, C., Jogdand, S., &amp; Kumar, M., (2022). Reviewing the impact of social media on the mental health of adolescents and young adults. </a:t>
            </a:r>
            <a:r>
              <a:rPr i="1" lang="en-US" sz="1200" u="sng">
                <a:solidFill>
                  <a:schemeClr val="dk1"/>
                </a:solidFill>
                <a:latin typeface="Arial"/>
                <a:ea typeface="Arial"/>
                <a:cs typeface="Arial"/>
                <a:sym typeface="Arial"/>
                <a:hlinkClick r:id="rId7">
                  <a:extLst>
                    <a:ext uri="{A12FA001-AC4F-418D-AE19-62706E023703}">
                      <ahyp:hlinkClr val="tx"/>
                    </a:ext>
                  </a:extLst>
                </a:hlinkClick>
              </a:rPr>
              <a:t>Cureus, 14</a:t>
            </a:r>
            <a:r>
              <a:rPr lang="en-US" sz="1200" u="sng">
                <a:solidFill>
                  <a:schemeClr val="dk1"/>
                </a:solidFill>
                <a:latin typeface="Arial"/>
                <a:ea typeface="Arial"/>
                <a:cs typeface="Arial"/>
                <a:sym typeface="Arial"/>
                <a:hlinkClick r:id="rId8">
                  <a:extLst>
                    <a:ext uri="{A12FA001-AC4F-418D-AE19-62706E023703}">
                      <ahyp:hlinkClr val="tx"/>
                    </a:ext>
                  </a:extLst>
                </a:hlinkClick>
              </a:rPr>
              <a:t>(10), e30143.</a:t>
            </a:r>
            <a:endParaRPr/>
          </a:p>
        </p:txBody>
      </p:sp>
      <p:sp>
        <p:nvSpPr>
          <p:cNvPr id="347" name="Google Shape;347;p21"/>
          <p:cNvSpPr txBox="1"/>
          <p:nvPr>
            <p:ph type="title"/>
          </p:nvPr>
        </p:nvSpPr>
        <p:spPr>
          <a:xfrm>
            <a:off x="691114" y="176531"/>
            <a:ext cx="4566685" cy="7092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Social Media</a:t>
            </a:r>
            <a:endParaRPr sz="3800">
              <a:solidFill>
                <a:srgbClr val="FFAA5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2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txBox="1"/>
          <p:nvPr>
            <p:ph type="title"/>
          </p:nvPr>
        </p:nvSpPr>
        <p:spPr>
          <a:xfrm>
            <a:off x="479394" y="1070800"/>
            <a:ext cx="2298096"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5400"/>
              <a:buFont typeface="Arial"/>
              <a:buNone/>
            </a:pPr>
            <a:r>
              <a:rPr lang="en-US" sz="5400">
                <a:solidFill>
                  <a:srgbClr val="FFAA5A"/>
                </a:solidFill>
                <a:latin typeface="Arial"/>
                <a:ea typeface="Arial"/>
                <a:cs typeface="Arial"/>
                <a:sym typeface="Arial"/>
              </a:rPr>
              <a:t>Social Media</a:t>
            </a:r>
            <a:endParaRPr/>
          </a:p>
        </p:txBody>
      </p:sp>
      <p:cxnSp>
        <p:nvCxnSpPr>
          <p:cNvPr id="354" name="Google Shape;354;p2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355" name="Google Shape;355;p22"/>
          <p:cNvGrpSpPr/>
          <p:nvPr/>
        </p:nvGrpSpPr>
        <p:grpSpPr>
          <a:xfrm>
            <a:off x="3575842" y="634326"/>
            <a:ext cx="8136759" cy="5587538"/>
            <a:chOff x="0" y="0"/>
            <a:chExt cx="8136759" cy="5587538"/>
          </a:xfrm>
        </p:grpSpPr>
        <p:sp>
          <p:nvSpPr>
            <p:cNvPr id="356" name="Google Shape;356;p22"/>
            <p:cNvSpPr/>
            <p:nvPr/>
          </p:nvSpPr>
          <p:spPr>
            <a:xfrm>
              <a:off x="0" y="0"/>
              <a:ext cx="8136759" cy="770445"/>
            </a:xfrm>
            <a:prstGeom prst="roundRect">
              <a:avLst>
                <a:gd fmla="val 10000" name="adj"/>
              </a:avLst>
            </a:prstGeom>
            <a:solidFill>
              <a:srgbClr val="92B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233059" y="175158"/>
              <a:ext cx="423745" cy="423745"/>
            </a:xfrm>
            <a:prstGeom prst="rect">
              <a:avLst/>
            </a:prstGeom>
            <a:blipFill rotWithShape="1">
              <a:blip r:embed="rId3">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889864" y="1808"/>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txBox="1"/>
            <p:nvPr/>
          </p:nvSpPr>
          <p:spPr>
            <a:xfrm>
              <a:off x="889864" y="1808"/>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2400"/>
                <a:buFont typeface="Arial"/>
                <a:buNone/>
              </a:pPr>
              <a:r>
                <a:rPr b="1" i="0" lang="en-US" sz="2400">
                  <a:solidFill>
                    <a:schemeClr val="dk1"/>
                  </a:solidFill>
                  <a:latin typeface="Arial"/>
                  <a:ea typeface="Arial"/>
                  <a:cs typeface="Arial"/>
                  <a:sym typeface="Arial"/>
                </a:rPr>
                <a:t>Other Benefits</a:t>
              </a:r>
              <a:endParaRPr sz="2400">
                <a:solidFill>
                  <a:schemeClr val="dk1"/>
                </a:solidFill>
                <a:latin typeface="Arial"/>
                <a:ea typeface="Arial"/>
                <a:cs typeface="Arial"/>
                <a:sym typeface="Arial"/>
              </a:endParaRPr>
            </a:p>
          </p:txBody>
        </p:sp>
        <p:sp>
          <p:nvSpPr>
            <p:cNvPr id="360" name="Google Shape;360;p22"/>
            <p:cNvSpPr/>
            <p:nvPr/>
          </p:nvSpPr>
          <p:spPr>
            <a:xfrm>
              <a:off x="0" y="964865"/>
              <a:ext cx="8136759" cy="770445"/>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a:off x="233059" y="1138215"/>
              <a:ext cx="423745" cy="423745"/>
            </a:xfrm>
            <a:prstGeom prst="rect">
              <a:avLst/>
            </a:prstGeom>
            <a:blipFill rotWithShape="1">
              <a:blip r:embed="rId4">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a:off x="889864" y="964865"/>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txBox="1"/>
            <p:nvPr/>
          </p:nvSpPr>
          <p:spPr>
            <a:xfrm>
              <a:off x="889864" y="964865"/>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Education:</a:t>
              </a:r>
              <a:r>
                <a:rPr i="0" lang="en-US" sz="1600">
                  <a:solidFill>
                    <a:schemeClr val="dk1"/>
                  </a:solidFill>
                  <a:latin typeface="Arial"/>
                  <a:ea typeface="Arial"/>
                  <a:cs typeface="Arial"/>
                  <a:sym typeface="Arial"/>
                </a:rPr>
                <a:t> It could be used for educational purposes through resources, tools and discussions on many topics, which is supplementary to traditional learning. </a:t>
              </a:r>
              <a:endParaRPr sz="1600">
                <a:solidFill>
                  <a:schemeClr val="dk1"/>
                </a:solidFill>
                <a:latin typeface="Arial"/>
                <a:ea typeface="Arial"/>
                <a:cs typeface="Arial"/>
                <a:sym typeface="Arial"/>
              </a:endParaRPr>
            </a:p>
          </p:txBody>
        </p:sp>
        <p:sp>
          <p:nvSpPr>
            <p:cNvPr id="364" name="Google Shape;364;p22"/>
            <p:cNvSpPr/>
            <p:nvPr/>
          </p:nvSpPr>
          <p:spPr>
            <a:xfrm>
              <a:off x="0" y="1927922"/>
              <a:ext cx="8136759" cy="770445"/>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a:off x="233059" y="2101272"/>
              <a:ext cx="423745" cy="423745"/>
            </a:xfrm>
            <a:prstGeom prst="rect">
              <a:avLst/>
            </a:prstGeom>
            <a:blipFill rotWithShape="1">
              <a:blip r:embed="rId5">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a:off x="889864" y="1927922"/>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txBox="1"/>
            <p:nvPr/>
          </p:nvSpPr>
          <p:spPr>
            <a:xfrm>
              <a:off x="889864" y="1927922"/>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Self-Expression:</a:t>
              </a:r>
              <a:r>
                <a:rPr i="0" lang="en-US" sz="1600">
                  <a:solidFill>
                    <a:schemeClr val="dk1"/>
                  </a:solidFill>
                  <a:latin typeface="Arial"/>
                  <a:ea typeface="Arial"/>
                  <a:cs typeface="Arial"/>
                  <a:sym typeface="Arial"/>
                </a:rPr>
                <a:t> It offers tools for photography, video and writing, enabling users to express their feelings and perspectives. </a:t>
              </a:r>
              <a:endParaRPr sz="1600">
                <a:solidFill>
                  <a:schemeClr val="dk1"/>
                </a:solidFill>
                <a:latin typeface="Arial"/>
                <a:ea typeface="Arial"/>
                <a:cs typeface="Arial"/>
                <a:sym typeface="Arial"/>
              </a:endParaRPr>
            </a:p>
          </p:txBody>
        </p:sp>
        <p:sp>
          <p:nvSpPr>
            <p:cNvPr id="368" name="Google Shape;368;p22"/>
            <p:cNvSpPr/>
            <p:nvPr/>
          </p:nvSpPr>
          <p:spPr>
            <a:xfrm>
              <a:off x="0" y="2890979"/>
              <a:ext cx="8136759" cy="770445"/>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233059" y="3064329"/>
              <a:ext cx="423745" cy="423745"/>
            </a:xfrm>
            <a:prstGeom prst="rect">
              <a:avLst/>
            </a:prstGeom>
            <a:blipFill rotWithShape="1">
              <a:blip r:embed="rId6">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889864" y="2890979"/>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txBox="1"/>
            <p:nvPr/>
          </p:nvSpPr>
          <p:spPr>
            <a:xfrm>
              <a:off x="889864" y="2890979"/>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Network Development: </a:t>
              </a:r>
              <a:r>
                <a:rPr i="0" lang="en-US" sz="1600">
                  <a:solidFill>
                    <a:schemeClr val="dk1"/>
                  </a:solidFill>
                  <a:latin typeface="Arial"/>
                  <a:ea typeface="Arial"/>
                  <a:cs typeface="Arial"/>
                  <a:sym typeface="Arial"/>
                </a:rPr>
                <a:t>It facilitates individuals to establish professional contacts and attain job opportunities.</a:t>
              </a:r>
              <a:endParaRPr sz="1600">
                <a:solidFill>
                  <a:schemeClr val="dk1"/>
                </a:solidFill>
                <a:latin typeface="Arial"/>
                <a:ea typeface="Arial"/>
                <a:cs typeface="Arial"/>
                <a:sym typeface="Arial"/>
              </a:endParaRPr>
            </a:p>
          </p:txBody>
        </p:sp>
        <p:sp>
          <p:nvSpPr>
            <p:cNvPr id="372" name="Google Shape;372;p22"/>
            <p:cNvSpPr/>
            <p:nvPr/>
          </p:nvSpPr>
          <p:spPr>
            <a:xfrm>
              <a:off x="0" y="3854036"/>
              <a:ext cx="8136759" cy="770445"/>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233059" y="4027386"/>
              <a:ext cx="423745" cy="423745"/>
            </a:xfrm>
            <a:prstGeom prst="rect">
              <a:avLst/>
            </a:prstGeom>
            <a:blipFill rotWithShape="1">
              <a:blip r:embed="rId7">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889864" y="3854036"/>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txBox="1"/>
            <p:nvPr/>
          </p:nvSpPr>
          <p:spPr>
            <a:xfrm>
              <a:off x="889864" y="3854036"/>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Dissemination: </a:t>
              </a:r>
              <a:r>
                <a:rPr lang="en-US" sz="1600">
                  <a:solidFill>
                    <a:schemeClr val="dk1"/>
                  </a:solidFill>
                  <a:latin typeface="Arial"/>
                  <a:ea typeface="Arial"/>
                  <a:cs typeface="Arial"/>
                  <a:sym typeface="Arial"/>
                </a:rPr>
                <a:t>It helps sharing news and information and enables people to stay informed and updated.</a:t>
              </a:r>
              <a:endParaRPr/>
            </a:p>
          </p:txBody>
        </p:sp>
        <p:sp>
          <p:nvSpPr>
            <p:cNvPr id="376" name="Google Shape;376;p22"/>
            <p:cNvSpPr/>
            <p:nvPr/>
          </p:nvSpPr>
          <p:spPr>
            <a:xfrm>
              <a:off x="0" y="4817093"/>
              <a:ext cx="8136759" cy="770445"/>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233059" y="4990443"/>
              <a:ext cx="423745" cy="423745"/>
            </a:xfrm>
            <a:prstGeom prst="rect">
              <a:avLst/>
            </a:prstGeom>
            <a:blipFill rotWithShape="1">
              <a:blip r:embed="rId8">
                <a:alphaModFix/>
              </a:blip>
              <a:stretch>
                <a:fillRect b="0" l="0" r="0" t="0"/>
              </a:stretch>
            </a:blipFill>
            <a:ln cap="flat" cmpd="sng" w="12700">
              <a:solidFill>
                <a:srgbClr val="528CB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889864" y="4817093"/>
              <a:ext cx="7246894"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txBox="1"/>
            <p:nvPr/>
          </p:nvSpPr>
          <p:spPr>
            <a:xfrm>
              <a:off x="889864" y="4817093"/>
              <a:ext cx="7246894" cy="770445"/>
            </a:xfrm>
            <a:prstGeom prst="rect">
              <a:avLst/>
            </a:prstGeom>
            <a:noFill/>
            <a:ln>
              <a:noFill/>
            </a:ln>
          </p:spPr>
          <p:txBody>
            <a:bodyPr anchorCtr="0" anchor="ctr" bIns="81525" lIns="81525" spcFirstLastPara="1" rIns="81525" wrap="square" tIns="81525">
              <a:noAutofit/>
            </a:bodyPr>
            <a:lstStyle/>
            <a:p>
              <a:pPr indent="0" lvl="0" marL="0" marR="0" rtl="0" algn="l">
                <a:lnSpc>
                  <a:spcPct val="100000"/>
                </a:lnSpc>
                <a:spcBef>
                  <a:spcPts val="0"/>
                </a:spcBef>
                <a:spcAft>
                  <a:spcPts val="0"/>
                </a:spcAft>
                <a:buClr>
                  <a:schemeClr val="dk1"/>
                </a:buClr>
                <a:buSzPts val="1600"/>
                <a:buFont typeface="Arial"/>
                <a:buNone/>
              </a:pPr>
              <a:r>
                <a:rPr b="1" i="0" lang="en-US" sz="1600">
                  <a:solidFill>
                    <a:schemeClr val="dk1"/>
                  </a:solidFill>
                  <a:latin typeface="Arial"/>
                  <a:ea typeface="Arial"/>
                  <a:cs typeface="Arial"/>
                  <a:sym typeface="Arial"/>
                </a:rPr>
                <a:t>Awareness Creation: </a:t>
              </a:r>
              <a:r>
                <a:rPr i="0" lang="en-US" sz="1600">
                  <a:solidFill>
                    <a:schemeClr val="dk1"/>
                  </a:solidFill>
                  <a:latin typeface="Arial"/>
                  <a:ea typeface="Arial"/>
                  <a:cs typeface="Arial"/>
                  <a:sym typeface="Arial"/>
                </a:rPr>
                <a:t>It helps raising awareness on social issues and making voices heard. </a:t>
              </a:r>
              <a:endParaRPr sz="1600">
                <a:solidFill>
                  <a:schemeClr val="dk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txBox="1"/>
          <p:nvPr>
            <p:ph idx="1" type="body"/>
          </p:nvPr>
        </p:nvSpPr>
        <p:spPr>
          <a:xfrm>
            <a:off x="719690" y="1423490"/>
            <a:ext cx="10662685" cy="454868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br>
              <a:rPr b="1" i="0" lang="en-US" sz="1800">
                <a:latin typeface="Calibri"/>
                <a:ea typeface="Calibri"/>
                <a:cs typeface="Calibri"/>
                <a:sym typeface="Calibri"/>
              </a:rPr>
            </a:br>
            <a:endParaRPr b="1" i="0" sz="1800">
              <a:latin typeface="Calibri"/>
              <a:ea typeface="Calibri"/>
              <a:cs typeface="Calibri"/>
              <a:sym typeface="Calibri"/>
            </a:endParaRPr>
          </a:p>
          <a:p>
            <a:pPr indent="0" lvl="0" marL="0" rtl="0" algn="l">
              <a:lnSpc>
                <a:spcPct val="150000"/>
              </a:lnSpc>
              <a:spcBef>
                <a:spcPts val="1600"/>
              </a:spcBef>
              <a:spcAft>
                <a:spcPts val="0"/>
              </a:spcAft>
              <a:buSzPts val="1800"/>
              <a:buNone/>
            </a:pPr>
            <a:br>
              <a:rPr b="1" i="0" lang="en-US" sz="1800">
                <a:latin typeface="Calibri"/>
                <a:ea typeface="Calibri"/>
                <a:cs typeface="Calibri"/>
                <a:sym typeface="Calibri"/>
              </a:rPr>
            </a:br>
            <a:endParaRPr b="1" i="0" sz="1800">
              <a:latin typeface="Calibri"/>
              <a:ea typeface="Calibri"/>
              <a:cs typeface="Calibri"/>
              <a:sym typeface="Calibri"/>
            </a:endParaRPr>
          </a:p>
          <a:p>
            <a:pPr indent="0" lvl="0" marL="0" rtl="0" algn="l">
              <a:lnSpc>
                <a:spcPct val="150000"/>
              </a:lnSpc>
              <a:spcBef>
                <a:spcPts val="1600"/>
              </a:spcBef>
              <a:spcAft>
                <a:spcPts val="0"/>
              </a:spcAft>
              <a:buSzPts val="1800"/>
              <a:buNone/>
            </a:pPr>
            <a:r>
              <a:t/>
            </a:r>
            <a:endParaRPr b="1" i="0" sz="1800">
              <a:latin typeface="Calibri"/>
              <a:ea typeface="Calibri"/>
              <a:cs typeface="Calibri"/>
              <a:sym typeface="Calibri"/>
            </a:endParaRPr>
          </a:p>
        </p:txBody>
      </p:sp>
      <p:sp>
        <p:nvSpPr>
          <p:cNvPr id="385" name="Google Shape;385;p23"/>
          <p:cNvSpPr txBox="1"/>
          <p:nvPr>
            <p:ph type="title"/>
          </p:nvPr>
        </p:nvSpPr>
        <p:spPr>
          <a:xfrm>
            <a:off x="691115" y="365126"/>
            <a:ext cx="11238947"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3800"/>
              <a:buFont typeface="Arial"/>
              <a:buNone/>
            </a:pPr>
            <a:r>
              <a:rPr lang="en-US" sz="3800">
                <a:latin typeface="Arial"/>
                <a:ea typeface="Arial"/>
                <a:cs typeface="Arial"/>
                <a:sym typeface="Arial"/>
              </a:rPr>
              <a:t>Information Overload and Stress</a:t>
            </a:r>
            <a:endParaRPr/>
          </a:p>
        </p:txBody>
      </p:sp>
      <p:sp>
        <p:nvSpPr>
          <p:cNvPr id="386" name="Google Shape;386;p23"/>
          <p:cNvSpPr txBox="1"/>
          <p:nvPr/>
        </p:nvSpPr>
        <p:spPr>
          <a:xfrm>
            <a:off x="762552" y="1371503"/>
            <a:ext cx="7432757" cy="45107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a:solidFill>
                  <a:schemeClr val="accent2"/>
                </a:solidFill>
                <a:latin typeface="Arial"/>
                <a:ea typeface="Arial"/>
                <a:cs typeface="Arial"/>
                <a:sym typeface="Arial"/>
              </a:rPr>
              <a:t>Information Overload (IO) </a:t>
            </a:r>
            <a:r>
              <a:rPr b="0" i="0" lang="en-US" sz="2000">
                <a:solidFill>
                  <a:srgbClr val="404040"/>
                </a:solidFill>
                <a:latin typeface="Arial"/>
                <a:ea typeface="Arial"/>
                <a:cs typeface="Arial"/>
                <a:sym typeface="Arial"/>
              </a:rPr>
              <a:t>in digital world is the result of abundant level of information at various online platforms and of </a:t>
            </a:r>
            <a:r>
              <a:rPr lang="en-US" sz="2000">
                <a:solidFill>
                  <a:srgbClr val="404040"/>
                </a:solidFill>
                <a:latin typeface="Arial"/>
                <a:ea typeface="Arial"/>
                <a:cs typeface="Arial"/>
                <a:sym typeface="Arial"/>
              </a:rPr>
              <a:t>high-speed </a:t>
            </a:r>
            <a:r>
              <a:rPr b="0" i="0" lang="en-US" sz="2000">
                <a:solidFill>
                  <a:srgbClr val="404040"/>
                </a:solidFill>
                <a:latin typeface="Arial"/>
                <a:ea typeface="Arial"/>
                <a:cs typeface="Arial"/>
                <a:sym typeface="Arial"/>
              </a:rPr>
              <a:t>information delivery. Due to speedily improving number of </a:t>
            </a:r>
            <a:r>
              <a:rPr lang="en-US" sz="2000">
                <a:solidFill>
                  <a:srgbClr val="404040"/>
                </a:solidFill>
                <a:latin typeface="Arial"/>
                <a:ea typeface="Arial"/>
                <a:cs typeface="Arial"/>
                <a:sym typeface="Arial"/>
              </a:rPr>
              <a:t>online </a:t>
            </a:r>
            <a:r>
              <a:rPr b="0" i="0" lang="en-US" sz="2000">
                <a:solidFill>
                  <a:srgbClr val="404040"/>
                </a:solidFill>
                <a:latin typeface="Arial"/>
                <a:ea typeface="Arial"/>
                <a:cs typeface="Arial"/>
                <a:sym typeface="Arial"/>
              </a:rPr>
              <a:t>tools and resources, </a:t>
            </a:r>
            <a:r>
              <a:rPr lang="en-US" sz="2000">
                <a:solidFill>
                  <a:srgbClr val="404040"/>
                </a:solidFill>
                <a:latin typeface="Arial"/>
                <a:ea typeface="Arial"/>
                <a:cs typeface="Arial"/>
                <a:sym typeface="Arial"/>
              </a:rPr>
              <a:t>the amount of information available online increase each passing day. </a:t>
            </a:r>
            <a:endParaRPr b="0" i="0" sz="2000">
              <a:solidFill>
                <a:srgbClr val="404040"/>
              </a:solidFill>
              <a:latin typeface="Arial"/>
              <a:ea typeface="Arial"/>
              <a:cs typeface="Arial"/>
              <a:sym typeface="Arial"/>
            </a:endParaRPr>
          </a:p>
          <a:p>
            <a:pPr indent="0" lvl="0" marL="0" marR="0" rtl="0" algn="l">
              <a:spcBef>
                <a:spcPts val="0"/>
              </a:spcBef>
              <a:spcAft>
                <a:spcPts val="0"/>
              </a:spcAft>
              <a:buNone/>
            </a:pPr>
            <a:r>
              <a:t/>
            </a:r>
            <a:endParaRPr sz="2000">
              <a:solidFill>
                <a:srgbClr val="404040"/>
              </a:solidFill>
              <a:latin typeface="Arial"/>
              <a:ea typeface="Arial"/>
              <a:cs typeface="Arial"/>
              <a:sym typeface="Arial"/>
            </a:endParaRPr>
          </a:p>
          <a:p>
            <a:pPr indent="0" lvl="0" marL="0" marR="0" rtl="0" algn="l">
              <a:spcBef>
                <a:spcPts val="0"/>
              </a:spcBef>
              <a:spcAft>
                <a:spcPts val="0"/>
              </a:spcAft>
              <a:buNone/>
            </a:pPr>
            <a:r>
              <a:rPr b="0" i="0" lang="en-US" sz="2000">
                <a:solidFill>
                  <a:srgbClr val="404040"/>
                </a:solidFill>
                <a:latin typeface="Arial"/>
                <a:ea typeface="Arial"/>
                <a:cs typeface="Arial"/>
                <a:sym typeface="Arial"/>
              </a:rPr>
              <a:t>IO could lead to </a:t>
            </a:r>
            <a:r>
              <a:rPr b="0" i="0" lang="en-US" sz="2000">
                <a:solidFill>
                  <a:schemeClr val="accent2"/>
                </a:solidFill>
                <a:latin typeface="Arial"/>
                <a:ea typeface="Arial"/>
                <a:cs typeface="Arial"/>
                <a:sym typeface="Arial"/>
              </a:rPr>
              <a:t>stress </a:t>
            </a:r>
            <a:r>
              <a:rPr b="0" i="0" lang="en-US" sz="2000">
                <a:solidFill>
                  <a:schemeClr val="dk1"/>
                </a:solidFill>
                <a:latin typeface="Arial"/>
                <a:ea typeface="Arial"/>
                <a:cs typeface="Arial"/>
                <a:sym typeface="Arial"/>
              </a:rPr>
              <a:t>among adults </a:t>
            </a:r>
            <a:r>
              <a:rPr lang="en-US" sz="2000">
                <a:solidFill>
                  <a:schemeClr val="dk1"/>
                </a:solidFill>
                <a:latin typeface="Arial"/>
                <a:ea typeface="Arial"/>
                <a:cs typeface="Arial"/>
                <a:sym typeface="Arial"/>
              </a:rPr>
              <a:t>due to the following reasons:</a:t>
            </a:r>
            <a:endParaRPr/>
          </a:p>
          <a:p>
            <a:pPr indent="-285750" lvl="1" marL="742950" marR="0" rtl="0" algn="l">
              <a:lnSpc>
                <a:spcPct val="150000"/>
              </a:lnSpc>
              <a:spcBef>
                <a:spcPts val="0"/>
              </a:spcBef>
              <a:spcAft>
                <a:spcPts val="0"/>
              </a:spcAft>
              <a:buClr>
                <a:srgbClr val="FFAA5A"/>
              </a:buClr>
              <a:buSzPts val="2000"/>
              <a:buFont typeface="Noto Sans Symbols"/>
              <a:buChar char="▪"/>
            </a:pPr>
            <a:r>
              <a:rPr b="0" i="0" lang="en-US" sz="2000" u="none" cap="none" strike="noStrike">
                <a:solidFill>
                  <a:schemeClr val="dk1"/>
                </a:solidFill>
                <a:latin typeface="Arial"/>
                <a:ea typeface="Arial"/>
                <a:cs typeface="Arial"/>
                <a:sym typeface="Arial"/>
              </a:rPr>
              <a:t>IO may complicate decision making.</a:t>
            </a:r>
            <a:endParaRPr/>
          </a:p>
          <a:p>
            <a:pPr indent="-285750" lvl="1" marL="742950" marR="0" rtl="0" algn="l">
              <a:lnSpc>
                <a:spcPct val="150000"/>
              </a:lnSpc>
              <a:spcBef>
                <a:spcPts val="0"/>
              </a:spcBef>
              <a:spcAft>
                <a:spcPts val="0"/>
              </a:spcAft>
              <a:buClr>
                <a:srgbClr val="FFAA5A"/>
              </a:buClr>
              <a:buSzPts val="2000"/>
              <a:buFont typeface="Noto Sans Symbols"/>
              <a:buChar char="▪"/>
            </a:pPr>
            <a:r>
              <a:rPr b="0" i="0" lang="en-US" sz="2000" u="none" cap="none" strike="noStrike">
                <a:solidFill>
                  <a:schemeClr val="dk1"/>
                </a:solidFill>
                <a:latin typeface="Arial"/>
                <a:ea typeface="Arial"/>
                <a:cs typeface="Arial"/>
                <a:sym typeface="Arial"/>
              </a:rPr>
              <a:t>IO may foster perceived lack of control of information.</a:t>
            </a:r>
            <a:endParaRPr/>
          </a:p>
          <a:p>
            <a:pPr indent="-285750" lvl="1" marL="742950" marR="0" rtl="0" algn="l">
              <a:lnSpc>
                <a:spcPct val="150000"/>
              </a:lnSpc>
              <a:spcBef>
                <a:spcPts val="0"/>
              </a:spcBef>
              <a:spcAft>
                <a:spcPts val="0"/>
              </a:spcAft>
              <a:buClr>
                <a:srgbClr val="FFAA5A"/>
              </a:buClr>
              <a:buSzPts val="2000"/>
              <a:buFont typeface="Noto Sans Symbols"/>
              <a:buChar char="▪"/>
            </a:pPr>
            <a:r>
              <a:rPr b="0" i="0" lang="en-US" sz="2000" u="none" cap="none" strike="noStrike">
                <a:solidFill>
                  <a:schemeClr val="dk1"/>
                </a:solidFill>
                <a:latin typeface="Arial"/>
                <a:ea typeface="Arial"/>
                <a:cs typeface="Arial"/>
                <a:sym typeface="Arial"/>
              </a:rPr>
              <a:t>IO may lead to impair attention span and focus.</a:t>
            </a:r>
            <a:endParaRPr/>
          </a:p>
          <a:p>
            <a:pPr indent="-285750" lvl="1" marL="742950" marR="0" rtl="0" algn="l">
              <a:lnSpc>
                <a:spcPct val="150000"/>
              </a:lnSpc>
              <a:spcBef>
                <a:spcPts val="0"/>
              </a:spcBef>
              <a:spcAft>
                <a:spcPts val="0"/>
              </a:spcAft>
              <a:buClr>
                <a:srgbClr val="FFAA5A"/>
              </a:buClr>
              <a:buSzPts val="2000"/>
              <a:buFont typeface="Noto Sans Symbols"/>
              <a:buChar char="▪"/>
            </a:pPr>
            <a:r>
              <a:rPr b="0" i="0" lang="en-US" sz="2000" u="none" cap="none" strike="noStrike">
                <a:solidFill>
                  <a:schemeClr val="dk1"/>
                </a:solidFill>
                <a:latin typeface="Arial"/>
                <a:ea typeface="Arial"/>
                <a:cs typeface="Arial"/>
                <a:sym typeface="Arial"/>
              </a:rPr>
              <a:t>IO may trigger fear of missing out.</a:t>
            </a:r>
            <a:endParaRPr/>
          </a:p>
          <a:p>
            <a:pPr indent="-285750" lvl="1" marL="742950" marR="0" rtl="0" algn="l">
              <a:lnSpc>
                <a:spcPct val="150000"/>
              </a:lnSpc>
              <a:spcBef>
                <a:spcPts val="0"/>
              </a:spcBef>
              <a:spcAft>
                <a:spcPts val="0"/>
              </a:spcAft>
              <a:buClr>
                <a:srgbClr val="FFAA5A"/>
              </a:buClr>
              <a:buSzPts val="2000"/>
              <a:buFont typeface="Noto Sans Symbols"/>
              <a:buChar char="▪"/>
            </a:pPr>
            <a:r>
              <a:rPr b="0" i="0" lang="en-US" sz="2000" u="none" cap="none" strike="noStrike">
                <a:solidFill>
                  <a:schemeClr val="dk1"/>
                </a:solidFill>
                <a:latin typeface="Arial"/>
                <a:ea typeface="Arial"/>
                <a:cs typeface="Arial"/>
                <a:sym typeface="Arial"/>
              </a:rPr>
              <a:t>IO may enhance time pressure. </a:t>
            </a:r>
            <a:endParaRPr/>
          </a:p>
        </p:txBody>
      </p:sp>
      <p:pic>
        <p:nvPicPr>
          <p:cNvPr id="387" name="Google Shape;387;p23"/>
          <p:cNvPicPr preferRelativeResize="0"/>
          <p:nvPr/>
        </p:nvPicPr>
        <p:blipFill rotWithShape="1">
          <a:blip r:embed="rId3">
            <a:alphaModFix/>
          </a:blip>
          <a:srcRect b="0" l="0" r="0" t="0"/>
          <a:stretch/>
        </p:blipFill>
        <p:spPr>
          <a:xfrm>
            <a:off x="8330618" y="1475477"/>
            <a:ext cx="3599443" cy="35994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4"/>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600"/>
              <a:buFont typeface="Arial"/>
              <a:buNone/>
            </a:pPr>
            <a:r>
              <a:rPr lang="en-US" sz="4600">
                <a:latin typeface="Arial"/>
                <a:ea typeface="Arial"/>
                <a:cs typeface="Arial"/>
                <a:sym typeface="Arial"/>
              </a:rPr>
              <a:t>Information Overload and Stress</a:t>
            </a:r>
            <a:endParaRPr/>
          </a:p>
        </p:txBody>
      </p:sp>
      <p:sp>
        <p:nvSpPr>
          <p:cNvPr id="394" name="Google Shape;394;p24"/>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95" name="Google Shape;395;p24"/>
          <p:cNvGrpSpPr/>
          <p:nvPr/>
        </p:nvGrpSpPr>
        <p:grpSpPr>
          <a:xfrm>
            <a:off x="4648018" y="641497"/>
            <a:ext cx="6900512" cy="5534789"/>
            <a:chOff x="0" y="675"/>
            <a:chExt cx="6900512" cy="5534789"/>
          </a:xfrm>
        </p:grpSpPr>
        <p:cxnSp>
          <p:nvCxnSpPr>
            <p:cNvPr id="396" name="Google Shape;396;p24"/>
            <p:cNvCxnSpPr/>
            <p:nvPr/>
          </p:nvCxnSpPr>
          <p:spPr>
            <a:xfrm>
              <a:off x="0" y="675"/>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397" name="Google Shape;397;p24"/>
            <p:cNvSpPr/>
            <p:nvPr/>
          </p:nvSpPr>
          <p:spPr>
            <a:xfrm>
              <a:off x="0" y="675"/>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txBox="1"/>
            <p:nvPr/>
          </p:nvSpPr>
          <p:spPr>
            <a:xfrm>
              <a:off x="0" y="675"/>
              <a:ext cx="6900512" cy="1106957"/>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Information Overload and Stress it could lead to could have some negative impacts on adults’ wellbeing and digital wellbeing.</a:t>
              </a:r>
              <a:endParaRPr sz="2000">
                <a:solidFill>
                  <a:schemeClr val="dk1"/>
                </a:solidFill>
                <a:latin typeface="Arial"/>
                <a:ea typeface="Arial"/>
                <a:cs typeface="Arial"/>
                <a:sym typeface="Arial"/>
              </a:endParaRPr>
            </a:p>
          </p:txBody>
        </p:sp>
        <p:cxnSp>
          <p:nvCxnSpPr>
            <p:cNvPr id="399" name="Google Shape;399;p24"/>
            <p:cNvCxnSpPr/>
            <p:nvPr/>
          </p:nvCxnSpPr>
          <p:spPr>
            <a:xfrm>
              <a:off x="0" y="1107633"/>
              <a:ext cx="6900512" cy="0"/>
            </a:xfrm>
            <a:prstGeom prst="straightConnector1">
              <a:avLst/>
            </a:prstGeom>
            <a:solidFill>
              <a:srgbClr val="D77850"/>
            </a:solidFill>
            <a:ln cap="flat" cmpd="sng" w="12700">
              <a:solidFill>
                <a:srgbClr val="D77850"/>
              </a:solidFill>
              <a:prstDash val="solid"/>
              <a:miter lim="800000"/>
              <a:headEnd len="sm" w="sm" type="none"/>
              <a:tailEnd len="sm" w="sm" type="none"/>
            </a:ln>
          </p:spPr>
        </p:cxnSp>
        <p:sp>
          <p:nvSpPr>
            <p:cNvPr id="400" name="Google Shape;400;p24"/>
            <p:cNvSpPr/>
            <p:nvPr/>
          </p:nvSpPr>
          <p:spPr>
            <a:xfrm>
              <a:off x="0" y="1107633"/>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txBox="1"/>
            <p:nvPr/>
          </p:nvSpPr>
          <p:spPr>
            <a:xfrm>
              <a:off x="0" y="1107633"/>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FFAA5A"/>
                </a:buClr>
                <a:buSzPts val="1800"/>
                <a:buFont typeface="Arial"/>
                <a:buNone/>
              </a:pPr>
              <a:r>
                <a:rPr b="1" i="0" lang="en-US" sz="1800">
                  <a:solidFill>
                    <a:srgbClr val="FFAA5A"/>
                  </a:solidFill>
                  <a:latin typeface="Arial"/>
                  <a:ea typeface="Arial"/>
                  <a:cs typeface="Arial"/>
                  <a:sym typeface="Arial"/>
                </a:rPr>
                <a:t>Difficulty in Decision Making: </a:t>
              </a:r>
              <a:r>
                <a:rPr i="0" lang="en-US" sz="1800">
                  <a:solidFill>
                    <a:schemeClr val="dk1"/>
                  </a:solidFill>
                  <a:latin typeface="Arial"/>
                  <a:ea typeface="Arial"/>
                  <a:cs typeface="Arial"/>
                  <a:sym typeface="Arial"/>
                </a:rPr>
                <a:t>Adults may have lower possibility of making informed and mindful decisions, leading to problems in different areas of life such as work and social relations.</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2" name="Google Shape;402;p24"/>
            <p:cNvCxnSpPr/>
            <p:nvPr/>
          </p:nvCxnSpPr>
          <p:spPr>
            <a:xfrm>
              <a:off x="0" y="2214591"/>
              <a:ext cx="6900512" cy="0"/>
            </a:xfrm>
            <a:prstGeom prst="straightConnector1">
              <a:avLst/>
            </a:prstGeom>
            <a:solidFill>
              <a:srgbClr val="C47F6E"/>
            </a:solidFill>
            <a:ln cap="flat" cmpd="sng" w="12700">
              <a:solidFill>
                <a:srgbClr val="C47F6E"/>
              </a:solidFill>
              <a:prstDash val="solid"/>
              <a:miter lim="800000"/>
              <a:headEnd len="sm" w="sm" type="none"/>
              <a:tailEnd len="sm" w="sm" type="none"/>
            </a:ln>
          </p:spPr>
        </p:cxnSp>
        <p:sp>
          <p:nvSpPr>
            <p:cNvPr id="403" name="Google Shape;403;p24"/>
            <p:cNvSpPr/>
            <p:nvPr/>
          </p:nvSpPr>
          <p:spPr>
            <a:xfrm>
              <a:off x="0" y="2214591"/>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txBox="1"/>
            <p:nvPr/>
          </p:nvSpPr>
          <p:spPr>
            <a:xfrm>
              <a:off x="0" y="2214591"/>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FFAA5A"/>
                </a:buClr>
                <a:buSzPts val="1800"/>
                <a:buFont typeface="Arial"/>
                <a:buNone/>
              </a:pPr>
              <a:r>
                <a:rPr b="1" i="0" lang="en-US" sz="1800">
                  <a:solidFill>
                    <a:srgbClr val="FFAA5A"/>
                  </a:solidFill>
                  <a:latin typeface="Arial"/>
                  <a:ea typeface="Arial"/>
                  <a:cs typeface="Arial"/>
                  <a:sym typeface="Arial"/>
                </a:rPr>
                <a:t>Lower Productivity: </a:t>
              </a:r>
              <a:r>
                <a:rPr i="0" lang="en-US" sz="1800">
                  <a:solidFill>
                    <a:schemeClr val="dk1"/>
                  </a:solidFill>
                  <a:latin typeface="Arial"/>
                  <a:ea typeface="Arial"/>
                  <a:cs typeface="Arial"/>
                  <a:sym typeface="Arial"/>
                </a:rPr>
                <a:t>Difficulty in decision making and losing focus may lead to lower productivity, impacting personal and professional life.</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5" name="Google Shape;405;p24"/>
            <p:cNvCxnSpPr/>
            <p:nvPr/>
          </p:nvCxnSpPr>
          <p:spPr>
            <a:xfrm>
              <a:off x="0" y="3321549"/>
              <a:ext cx="6900512" cy="0"/>
            </a:xfrm>
            <a:prstGeom prst="straightConnector1">
              <a:avLst/>
            </a:prstGeom>
            <a:solidFill>
              <a:srgbClr val="B38E8A"/>
            </a:solidFill>
            <a:ln cap="flat" cmpd="sng" w="12700">
              <a:solidFill>
                <a:srgbClr val="B38E8A"/>
              </a:solidFill>
              <a:prstDash val="solid"/>
              <a:miter lim="800000"/>
              <a:headEnd len="sm" w="sm" type="none"/>
              <a:tailEnd len="sm" w="sm" type="none"/>
            </a:ln>
          </p:spPr>
        </p:cxnSp>
        <p:sp>
          <p:nvSpPr>
            <p:cNvPr id="406" name="Google Shape;406;p24"/>
            <p:cNvSpPr/>
            <p:nvPr/>
          </p:nvSpPr>
          <p:spPr>
            <a:xfrm>
              <a:off x="0" y="3321549"/>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txBox="1"/>
            <p:nvPr/>
          </p:nvSpPr>
          <p:spPr>
            <a:xfrm>
              <a:off x="0" y="3321549"/>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FFAA5A"/>
                </a:buClr>
                <a:buSzPts val="1800"/>
                <a:buFont typeface="Arial"/>
                <a:buNone/>
              </a:pPr>
              <a:r>
                <a:rPr b="1" i="0" lang="en-US" sz="1800">
                  <a:solidFill>
                    <a:srgbClr val="FFAA5A"/>
                  </a:solidFill>
                  <a:latin typeface="Arial"/>
                  <a:ea typeface="Arial"/>
                  <a:cs typeface="Arial"/>
                  <a:sym typeface="Arial"/>
                </a:rPr>
                <a:t>Mental &amp; Physical Health Issues: </a:t>
              </a:r>
              <a:r>
                <a:rPr i="0" lang="en-US" sz="1800">
                  <a:solidFill>
                    <a:schemeClr val="dk1"/>
                  </a:solidFill>
                  <a:latin typeface="Arial"/>
                  <a:ea typeface="Arial"/>
                  <a:cs typeface="Arial"/>
                  <a:sym typeface="Arial"/>
                </a:rPr>
                <a:t>It may lead anxiety, depression, lower life satisfaction or even burnout, which can also lead physical health problems.</a:t>
              </a:r>
              <a:br>
                <a:rPr i="0"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cxnSp>
          <p:nvCxnSpPr>
            <p:cNvPr id="408" name="Google Shape;408;p24"/>
            <p:cNvCxnSpPr/>
            <p:nvPr/>
          </p:nvCxnSpPr>
          <p:spPr>
            <a:xfrm>
              <a:off x="0" y="4428507"/>
              <a:ext cx="6900512"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409" name="Google Shape;409;p24"/>
            <p:cNvSpPr/>
            <p:nvPr/>
          </p:nvSpPr>
          <p:spPr>
            <a:xfrm>
              <a:off x="0" y="4428507"/>
              <a:ext cx="6900512" cy="11069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txBox="1"/>
            <p:nvPr/>
          </p:nvSpPr>
          <p:spPr>
            <a:xfrm>
              <a:off x="0" y="4428507"/>
              <a:ext cx="6900512" cy="11069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FFAA5A"/>
                </a:buClr>
                <a:buSzPts val="1800"/>
                <a:buFont typeface="Arial"/>
                <a:buNone/>
              </a:pPr>
              <a:r>
                <a:rPr b="1" i="0" lang="en-US" sz="1800">
                  <a:solidFill>
                    <a:srgbClr val="FFAA5A"/>
                  </a:solidFill>
                  <a:latin typeface="Arial"/>
                  <a:ea typeface="Arial"/>
                  <a:cs typeface="Arial"/>
                  <a:sym typeface="Arial"/>
                </a:rPr>
                <a:t>Digital Burnout: </a:t>
              </a:r>
              <a:r>
                <a:rPr i="0" lang="en-US" sz="1800">
                  <a:solidFill>
                    <a:schemeClr val="dk1"/>
                  </a:solidFill>
                  <a:latin typeface="Arial"/>
                  <a:ea typeface="Arial"/>
                  <a:cs typeface="Arial"/>
                  <a:sym typeface="Arial"/>
                </a:rPr>
                <a:t>Continuous exposure to IO and stress may lead to exhaustion and depersonalization, which impairs wellbeing and digital wellbeing. </a:t>
              </a:r>
              <a:endParaRPr sz="1800">
                <a:solidFill>
                  <a:schemeClr val="dk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5"/>
          <p:cNvSpPr txBox="1"/>
          <p:nvPr>
            <p:ph type="title"/>
          </p:nvPr>
        </p:nvSpPr>
        <p:spPr>
          <a:xfrm>
            <a:off x="176935" y="148158"/>
            <a:ext cx="5393360" cy="9270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REMINDERS</a:t>
            </a:r>
            <a:endParaRPr/>
          </a:p>
        </p:txBody>
      </p:sp>
      <p:sp>
        <p:nvSpPr>
          <p:cNvPr id="417" name="Google Shape;417;p25"/>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5"/>
          <p:cNvSpPr txBox="1"/>
          <p:nvPr>
            <p:ph idx="1" type="body"/>
          </p:nvPr>
        </p:nvSpPr>
        <p:spPr>
          <a:xfrm>
            <a:off x="311422" y="1325880"/>
            <a:ext cx="5920139" cy="485108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en-US">
                <a:latin typeface="Arial"/>
                <a:ea typeface="Arial"/>
                <a:cs typeface="Arial"/>
                <a:sym typeface="Arial"/>
              </a:rPr>
              <a:t>Digital Wellbeing is a holistic issue which encompasses individuals’ attempts in establishing healthy relationships with technology and such results of their attempts (their states). </a:t>
            </a:r>
            <a:endParaRPr/>
          </a:p>
          <a:p>
            <a:pPr indent="-228600" lvl="0" marL="228600" rtl="0" algn="l">
              <a:lnSpc>
                <a:spcPct val="90000"/>
              </a:lnSpc>
              <a:spcBef>
                <a:spcPts val="1600"/>
              </a:spcBef>
              <a:spcAft>
                <a:spcPts val="0"/>
              </a:spcAft>
              <a:buSzPts val="2800"/>
              <a:buChar char="❑"/>
            </a:pPr>
            <a:r>
              <a:rPr lang="en-US">
                <a:latin typeface="Arial"/>
                <a:ea typeface="Arial"/>
                <a:cs typeface="Arial"/>
                <a:sym typeface="Arial"/>
              </a:rPr>
              <a:t>The more adults have digital wellbeing related awareness, understanding and practices, the more they have possibility to truly benefit from technology and eliminate its negative impacts. </a:t>
            </a:r>
            <a:endParaRPr/>
          </a:p>
        </p:txBody>
      </p:sp>
      <p:sp>
        <p:nvSpPr>
          <p:cNvPr id="419" name="Google Shape;419;p25"/>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5"/>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1" name="Google Shape;421;p25"/>
          <p:cNvPicPr preferRelativeResize="0"/>
          <p:nvPr/>
        </p:nvPicPr>
        <p:blipFill rotWithShape="1">
          <a:blip r:embed="rId3">
            <a:alphaModFix/>
          </a:blip>
          <a:srcRect b="2" l="0" r="2" t="0"/>
          <a:stretch/>
        </p:blipFill>
        <p:spPr>
          <a:xfrm>
            <a:off x="7751975" y="1075239"/>
            <a:ext cx="4128603" cy="4128603"/>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22" name="Google Shape;422;p25"/>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23" name="Google Shape;423;p25"/>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24" name="Google Shape;424;p25"/>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txBox="1"/>
          <p:nvPr/>
        </p:nvSpPr>
        <p:spPr>
          <a:xfrm>
            <a:off x="312298" y="654050"/>
            <a:ext cx="11567404" cy="5558061"/>
          </a:xfrm>
          <a:prstGeom prst="rect">
            <a:avLst/>
          </a:prstGeom>
          <a:noFill/>
          <a:ln>
            <a:noFill/>
          </a:ln>
        </p:spPr>
        <p:txBody>
          <a:bodyPr anchorCtr="0" anchor="t" bIns="0" lIns="0" spcFirstLastPara="1" rIns="0" wrap="square" tIns="0">
            <a:spAutoFit/>
          </a:bodyPr>
          <a:lstStyle/>
          <a:p>
            <a:pPr indent="0" lvl="0" marL="0" marR="0" rtl="0" algn="just">
              <a:lnSpc>
                <a:spcPct val="68037"/>
              </a:lnSpc>
              <a:spcBef>
                <a:spcPts val="0"/>
              </a:spcBef>
              <a:spcAft>
                <a:spcPts val="0"/>
              </a:spcAft>
              <a:buNone/>
            </a:pPr>
            <a:r>
              <a:rPr b="1" lang="en-US" sz="2650">
                <a:solidFill>
                  <a:srgbClr val="92BAB5"/>
                </a:solidFill>
                <a:latin typeface="Arial"/>
                <a:ea typeface="Arial"/>
                <a:cs typeface="Arial"/>
                <a:sym typeface="Arial"/>
              </a:rPr>
              <a:t>Free License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endParaRPr/>
          </a:p>
          <a:p>
            <a:pPr indent="0" lvl="0" marL="0" marR="0" rtl="0" algn="just">
              <a:lnSpc>
                <a:spcPct val="85857"/>
              </a:lnSpc>
              <a:spcBef>
                <a:spcPts val="0"/>
              </a:spcBef>
              <a:spcAft>
                <a:spcPts val="0"/>
              </a:spcAft>
              <a:buNone/>
            </a:pPr>
            <a:r>
              <a:rPr lang="en-US" sz="2100">
                <a:solidFill>
                  <a:schemeClr val="dk1"/>
                </a:solidFill>
                <a:latin typeface="Arial"/>
                <a:ea typeface="Arial"/>
                <a:cs typeface="Arial"/>
                <a:sym typeface="Arial"/>
              </a:rPr>
              <a:t>The publication obtains the Creative Commons License CC BY- NC SA.</a:t>
            </a:r>
            <a:endParaRPr sz="2100">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t/>
            </a:r>
            <a:endParaRPr sz="2133">
              <a:solidFill>
                <a:schemeClr val="dk1"/>
              </a:solidFill>
              <a:latin typeface="Arial"/>
              <a:ea typeface="Arial"/>
              <a:cs typeface="Arial"/>
              <a:sym typeface="Arial"/>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This license allows you to distribute, remix, improve and build on the work, but only non-commercially. When using the work as well as extracts from this must: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be mentioned the source and a link to the license must be given and possible changes have to be mentioned. The copyrights remain with the authors of the documents.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the work may not be used for commercial purposes. </a:t>
            </a:r>
            <a:endParaRPr/>
          </a:p>
          <a:p>
            <a:pPr indent="-342917" lvl="1" marL="647732" marR="0" rtl="0" algn="just">
              <a:lnSpc>
                <a:spcPct val="84528"/>
              </a:lnSpc>
              <a:spcBef>
                <a:spcPts val="0"/>
              </a:spcBef>
              <a:spcAft>
                <a:spcPts val="0"/>
              </a:spcAft>
              <a:buClr>
                <a:schemeClr val="dk1"/>
              </a:buClr>
              <a:buSzPts val="2133"/>
              <a:buFont typeface="Calibri"/>
              <a:buAutoNum type="arabicPeriod"/>
            </a:pPr>
            <a:r>
              <a:rPr b="0" i="0" lang="en-US" sz="2133" u="none" cap="none" strike="noStrike">
                <a:solidFill>
                  <a:schemeClr val="dk1"/>
                </a:solidFill>
                <a:latin typeface="Arial"/>
                <a:ea typeface="Arial"/>
                <a:cs typeface="Arial"/>
                <a:sym typeface="Arial"/>
              </a:rPr>
              <a:t>If you recompose, convert or build upon the work, your contributions must be published under the same license as the original.  </a:t>
            </a:r>
            <a:endParaRPr/>
          </a:p>
          <a:p>
            <a:pPr indent="0" lvl="0" marL="0" marR="0" rtl="0" algn="just">
              <a:lnSpc>
                <a:spcPct val="84528"/>
              </a:lnSpc>
              <a:spcBef>
                <a:spcPts val="0"/>
              </a:spcBef>
              <a:spcAft>
                <a:spcPts val="0"/>
              </a:spcAft>
              <a:buNone/>
            </a:pPr>
            <a:r>
              <a:rPr b="1" lang="en-US" sz="2133">
                <a:solidFill>
                  <a:srgbClr val="FFAA5A"/>
                </a:solidFill>
                <a:latin typeface="Arial"/>
                <a:ea typeface="Arial"/>
                <a:cs typeface="Arial"/>
                <a:sym typeface="Arial"/>
              </a:rPr>
              <a:t>Disclaimer:</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indent="0" lvl="0" marL="0" marR="0" rtl="0" algn="just">
              <a:lnSpc>
                <a:spcPct val="84528"/>
              </a:lnSpc>
              <a:spcBef>
                <a:spcPts val="0"/>
              </a:spcBef>
              <a:spcAft>
                <a:spcPts val="0"/>
              </a:spcAft>
              <a:buNone/>
            </a:pPr>
            <a:r>
              <a:rPr lang="en-US" sz="2133">
                <a:solidFill>
                  <a:schemeClr val="dk1"/>
                </a:solidFill>
                <a:latin typeface="Arial"/>
                <a:ea typeface="Arial"/>
                <a:cs typeface="Arial"/>
                <a:sym typeface="Arial"/>
              </a:rPr>
              <a:t> </a:t>
            </a:r>
            <a:endParaRPr/>
          </a:p>
        </p:txBody>
      </p:sp>
      <p:sp>
        <p:nvSpPr>
          <p:cNvPr id="431" name="Google Shape;431;p26"/>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“Digital Wellbeing” Concept</a:t>
            </a:r>
            <a:endParaRPr/>
          </a:p>
        </p:txBody>
      </p:sp>
      <p:sp>
        <p:nvSpPr>
          <p:cNvPr id="109" name="Google Shape;109;p3"/>
          <p:cNvSpPr txBox="1"/>
          <p:nvPr>
            <p:ph idx="1" type="body"/>
          </p:nvPr>
        </p:nvSpPr>
        <p:spPr>
          <a:xfrm>
            <a:off x="838200" y="1423490"/>
            <a:ext cx="10662684" cy="466299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lang="en-US">
                <a:latin typeface="Arial"/>
                <a:ea typeface="Arial"/>
                <a:cs typeface="Arial"/>
                <a:sym typeface="Arial"/>
              </a:rPr>
              <a:t>The following </a:t>
            </a:r>
            <a:r>
              <a:rPr lang="en-US">
                <a:solidFill>
                  <a:schemeClr val="accent2"/>
                </a:solidFill>
                <a:latin typeface="Arial"/>
                <a:ea typeface="Arial"/>
                <a:cs typeface="Arial"/>
                <a:sym typeface="Arial"/>
              </a:rPr>
              <a:t>three</a:t>
            </a:r>
            <a:r>
              <a:rPr lang="en-US">
                <a:latin typeface="Arial"/>
                <a:ea typeface="Arial"/>
                <a:cs typeface="Arial"/>
                <a:sym typeface="Arial"/>
              </a:rPr>
              <a:t> definitions</a:t>
            </a:r>
            <a:r>
              <a:rPr baseline="30000" lang="en-US">
                <a:latin typeface="Arial"/>
                <a:ea typeface="Arial"/>
                <a:cs typeface="Arial"/>
                <a:sym typeface="Arial"/>
              </a:rPr>
              <a:t>1</a:t>
            </a:r>
            <a:r>
              <a:rPr lang="en-US">
                <a:latin typeface="Arial"/>
                <a:ea typeface="Arial"/>
                <a:cs typeface="Arial"/>
                <a:sym typeface="Arial"/>
              </a:rPr>
              <a:t> complement each other: </a:t>
            </a:r>
            <a:endParaRPr b="1">
              <a:latin typeface="Arial"/>
              <a:ea typeface="Arial"/>
              <a:cs typeface="Arial"/>
              <a:sym typeface="Arial"/>
            </a:endParaRPr>
          </a:p>
          <a:p>
            <a:pPr indent="-228600" lvl="0" marL="228600" rtl="0" algn="just">
              <a:lnSpc>
                <a:spcPct val="90000"/>
              </a:lnSpc>
              <a:spcBef>
                <a:spcPts val="1000"/>
              </a:spcBef>
              <a:spcAft>
                <a:spcPts val="0"/>
              </a:spcAft>
              <a:buSzPts val="2800"/>
              <a:buFont typeface="Noto Sans Symbols"/>
              <a:buChar char="▪"/>
            </a:pPr>
            <a:r>
              <a:rPr lang="en-US">
                <a:latin typeface="Arial"/>
                <a:ea typeface="Arial"/>
                <a:cs typeface="Arial"/>
                <a:sym typeface="Arial"/>
              </a:rPr>
              <a:t>It is the </a:t>
            </a:r>
            <a:r>
              <a:rPr lang="en-US" u="sng">
                <a:solidFill>
                  <a:schemeClr val="accent2"/>
                </a:solidFill>
                <a:latin typeface="Arial"/>
                <a:ea typeface="Arial"/>
                <a:cs typeface="Arial"/>
                <a:sym typeface="Arial"/>
              </a:rPr>
              <a:t>ability</a:t>
            </a:r>
            <a:r>
              <a:rPr lang="en-US">
                <a:latin typeface="Arial"/>
                <a:ea typeface="Arial"/>
                <a:cs typeface="Arial"/>
                <a:sym typeface="Arial"/>
              </a:rPr>
              <a:t> of a person to effectively manage the negative impacts of technology on their professional and personal lives.</a:t>
            </a:r>
            <a:endParaRPr/>
          </a:p>
          <a:p>
            <a:pPr indent="-228600" lvl="0" marL="228600" rtl="0" algn="just">
              <a:lnSpc>
                <a:spcPct val="90000"/>
              </a:lnSpc>
              <a:spcBef>
                <a:spcPts val="1600"/>
              </a:spcBef>
              <a:spcAft>
                <a:spcPts val="0"/>
              </a:spcAft>
              <a:buSzPts val="2800"/>
              <a:buFont typeface="Noto Sans Symbols"/>
              <a:buChar char="▪"/>
            </a:pPr>
            <a:r>
              <a:rPr lang="en-US">
                <a:latin typeface="Arial"/>
                <a:ea typeface="Arial"/>
                <a:cs typeface="Arial"/>
                <a:sym typeface="Arial"/>
              </a:rPr>
              <a:t>A </a:t>
            </a:r>
            <a:r>
              <a:rPr lang="en-US" u="sng">
                <a:solidFill>
                  <a:schemeClr val="accent2"/>
                </a:solidFill>
                <a:latin typeface="Arial"/>
                <a:ea typeface="Arial"/>
                <a:cs typeface="Arial"/>
                <a:sym typeface="Arial"/>
              </a:rPr>
              <a:t>state</a:t>
            </a:r>
            <a:r>
              <a:rPr lang="en-US">
                <a:latin typeface="Arial"/>
                <a:ea typeface="Arial"/>
                <a:cs typeface="Arial"/>
                <a:sym typeface="Arial"/>
              </a:rPr>
              <a:t> of being personally in the good condition experienced through the healthy use of digital technology.</a:t>
            </a:r>
            <a:endParaRPr/>
          </a:p>
          <a:p>
            <a:pPr indent="-228600" lvl="0" marL="228600" rtl="0" algn="just">
              <a:lnSpc>
                <a:spcPct val="90000"/>
              </a:lnSpc>
              <a:spcBef>
                <a:spcPts val="1600"/>
              </a:spcBef>
              <a:spcAft>
                <a:spcPts val="0"/>
              </a:spcAft>
              <a:buSzPts val="2800"/>
              <a:buFont typeface="Noto Sans Symbols"/>
              <a:buChar char="▪"/>
            </a:pPr>
            <a:r>
              <a:rPr lang="en-US">
                <a:latin typeface="Arial"/>
                <a:ea typeface="Arial"/>
                <a:cs typeface="Arial"/>
                <a:sym typeface="Arial"/>
              </a:rPr>
              <a:t>It spans the </a:t>
            </a:r>
            <a:r>
              <a:rPr lang="en-US" u="sng">
                <a:solidFill>
                  <a:schemeClr val="accent2"/>
                </a:solidFill>
                <a:latin typeface="Arial"/>
                <a:ea typeface="Arial"/>
                <a:cs typeface="Arial"/>
                <a:sym typeface="Arial"/>
              </a:rPr>
              <a:t>ways</a:t>
            </a:r>
            <a:r>
              <a:rPr lang="en-US">
                <a:latin typeface="Arial"/>
                <a:ea typeface="Arial"/>
                <a:cs typeface="Arial"/>
                <a:sym typeface="Arial"/>
              </a:rPr>
              <a:t> technology can help people live healthy lives.</a:t>
            </a:r>
            <a:endParaRPr/>
          </a:p>
          <a:p>
            <a:pPr indent="0" lvl="0" marL="0" rtl="0" algn="just">
              <a:lnSpc>
                <a:spcPct val="90000"/>
              </a:lnSpc>
              <a:spcBef>
                <a:spcPts val="1600"/>
              </a:spcBef>
              <a:spcAft>
                <a:spcPts val="0"/>
              </a:spcAft>
              <a:buSzPts val="2800"/>
              <a:buNone/>
            </a:pPr>
            <a:r>
              <a:rPr lang="en-US">
                <a:latin typeface="Arial"/>
                <a:ea typeface="Arial"/>
                <a:cs typeface="Arial"/>
                <a:sym typeface="Arial"/>
              </a:rPr>
              <a:t>As seen, Digital Wellbeing can be considered as an ability, a state or a pathway, all of which refers to people’s being in or going for a favorable condition in their relationship with technology.  </a:t>
            </a:r>
            <a:endParaRPr/>
          </a:p>
        </p:txBody>
      </p:sp>
      <p:sp>
        <p:nvSpPr>
          <p:cNvPr id="110" name="Google Shape;110;p3"/>
          <p:cNvSpPr txBox="1"/>
          <p:nvPr/>
        </p:nvSpPr>
        <p:spPr>
          <a:xfrm>
            <a:off x="838200" y="6215875"/>
            <a:ext cx="10515600" cy="276999"/>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200"/>
              <a:buFont typeface="Calibri"/>
              <a:buAutoNum type="arabicPeriod"/>
            </a:pP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DigiWELL Project Output: Digital Resilience Building Manual &amp; Methodology</a:t>
            </a:r>
            <a:endParaRPr b="0" i="0" sz="1200" u="sng" cap="none" strike="noStrike">
              <a:solidFill>
                <a:schemeClr val="dk1"/>
              </a:solidFill>
              <a:latin typeface="Calibri"/>
              <a:ea typeface="Calibri"/>
              <a:cs typeface="Calibri"/>
              <a:sym typeface="Calibri"/>
              <a:hlinkClick r:id="rId4">
                <a:extLst>
                  <a:ext uri="{A12FA001-AC4F-418D-AE19-62706E023703}">
                    <ahyp:hlinkCl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“Digital Wellbeing” Concept</a:t>
            </a:r>
            <a:endParaRPr/>
          </a:p>
        </p:txBody>
      </p:sp>
      <p:grpSp>
        <p:nvGrpSpPr>
          <p:cNvPr id="116" name="Google Shape;116;p4"/>
          <p:cNvGrpSpPr/>
          <p:nvPr/>
        </p:nvGrpSpPr>
        <p:grpSpPr>
          <a:xfrm>
            <a:off x="838200" y="1678958"/>
            <a:ext cx="7317316" cy="4486052"/>
            <a:chOff x="0" y="2740"/>
            <a:chExt cx="7317316" cy="4486052"/>
          </a:xfrm>
        </p:grpSpPr>
        <p:sp>
          <p:nvSpPr>
            <p:cNvPr id="117" name="Google Shape;117;p4"/>
            <p:cNvSpPr/>
            <p:nvPr/>
          </p:nvSpPr>
          <p:spPr>
            <a:xfrm>
              <a:off x="0" y="2740"/>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396283" y="297496"/>
              <a:ext cx="721219" cy="72051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1513785" y="2740"/>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txBox="1"/>
            <p:nvPr/>
          </p:nvSpPr>
          <p:spPr>
            <a:xfrm>
              <a:off x="1513785" y="2740"/>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It can be considered as an ability; because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it is a competence to be able to benefit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from technology and to manage its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negative impacts conveniently.</a:t>
              </a:r>
              <a:endParaRPr/>
            </a:p>
          </p:txBody>
        </p:sp>
        <p:sp>
          <p:nvSpPr>
            <p:cNvPr id="121" name="Google Shape;121;p4"/>
            <p:cNvSpPr/>
            <p:nvPr/>
          </p:nvSpPr>
          <p:spPr>
            <a:xfrm>
              <a:off x="0" y="1590113"/>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396283" y="1884869"/>
              <a:ext cx="721219" cy="72051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1513785" y="1590113"/>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txBox="1"/>
            <p:nvPr/>
          </p:nvSpPr>
          <p:spPr>
            <a:xfrm>
              <a:off x="1513785" y="1590113"/>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It can be considered as a state; as it reflects the results of true and appropriate use of technology (in favorable connotation).</a:t>
              </a:r>
              <a:endParaRPr/>
            </a:p>
          </p:txBody>
        </p:sp>
        <p:sp>
          <p:nvSpPr>
            <p:cNvPr id="125" name="Google Shape;125;p4"/>
            <p:cNvSpPr/>
            <p:nvPr/>
          </p:nvSpPr>
          <p:spPr>
            <a:xfrm>
              <a:off x="0" y="3177485"/>
              <a:ext cx="7317316" cy="1310027"/>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396283" y="3472241"/>
              <a:ext cx="721219" cy="72051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1513785" y="3177485"/>
              <a:ext cx="5643139" cy="13113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txBox="1"/>
            <p:nvPr/>
          </p:nvSpPr>
          <p:spPr>
            <a:xfrm>
              <a:off x="1513785" y="3177485"/>
              <a:ext cx="5643139" cy="1311307"/>
            </a:xfrm>
            <a:prstGeom prst="rect">
              <a:avLst/>
            </a:prstGeom>
            <a:noFill/>
            <a:ln>
              <a:noFill/>
            </a:ln>
          </p:spPr>
          <p:txBody>
            <a:bodyPr anchorCtr="0" anchor="ctr" bIns="138775" lIns="138775" spcFirstLastPara="1" rIns="138775" wrap="square" tIns="138775">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It can be considered as a pathway or process; as it is related to discovery of potential and appropriate uses to contribute people’s lives.</a:t>
              </a:r>
              <a:endParaRPr/>
            </a:p>
          </p:txBody>
        </p:sp>
      </p:grpSp>
      <p:pic>
        <p:nvPicPr>
          <p:cNvPr id="129" name="Google Shape;129;p4"/>
          <p:cNvPicPr preferRelativeResize="0"/>
          <p:nvPr/>
        </p:nvPicPr>
        <p:blipFill rotWithShape="1">
          <a:blip r:embed="rId6">
            <a:alphaModFix/>
          </a:blip>
          <a:srcRect b="0" l="0" r="0" t="0"/>
          <a:stretch/>
        </p:blipFill>
        <p:spPr>
          <a:xfrm>
            <a:off x="8155516" y="1746250"/>
            <a:ext cx="3365500" cy="33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5"/>
          <p:cNvSpPr txBox="1"/>
          <p:nvPr>
            <p:ph type="title"/>
          </p:nvPr>
        </p:nvSpPr>
        <p:spPr>
          <a:xfrm>
            <a:off x="3302213" y="479493"/>
            <a:ext cx="8051587" cy="93782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Journey to Digital Wellbeing</a:t>
            </a:r>
            <a:endParaRPr/>
          </a:p>
        </p:txBody>
      </p:sp>
      <p:sp>
        <p:nvSpPr>
          <p:cNvPr id="137" name="Google Shape;137;p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iyim, dizüstü, bilgisayar, mobilya içeren bir resim&#10;&#10;Açıklama otomatik olarak oluşturuldu" id="138" name="Google Shape;138;p5"/>
          <p:cNvPicPr preferRelativeResize="0"/>
          <p:nvPr/>
        </p:nvPicPr>
        <p:blipFill rotWithShape="1">
          <a:blip r:embed="rId3">
            <a:alphaModFix/>
          </a:blip>
          <a:srcRect b="0" l="0" r="0" t="0"/>
          <a:stretch/>
        </p:blipFill>
        <p:spPr>
          <a:xfrm>
            <a:off x="332550" y="506530"/>
            <a:ext cx="2873333" cy="422549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39" name="Google Shape;139;p5"/>
          <p:cNvSpPr txBox="1"/>
          <p:nvPr>
            <p:ph idx="1" type="body"/>
          </p:nvPr>
        </p:nvSpPr>
        <p:spPr>
          <a:xfrm>
            <a:off x="3538433" y="1805055"/>
            <a:ext cx="8417347" cy="485863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SzPct val="100000"/>
              <a:buChar char="❑"/>
            </a:pPr>
            <a:r>
              <a:rPr lang="en-US" sz="2000">
                <a:latin typeface="Arial"/>
                <a:ea typeface="Arial"/>
                <a:cs typeface="Arial"/>
                <a:sym typeface="Arial"/>
              </a:rPr>
              <a:t>In the vibrant city of Digiton, Ava, a graphic designer, found herself overwhelmed by her constant engagement with digital devices. Her productivity and creativity initially soared, but soon, the endless notifications and screen time began taking a toll on her health and happiness. </a:t>
            </a:r>
            <a:endParaRPr sz="20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Realizing the need for change, Ava enrolled in a digital wellbeing course. She learned that digital wellbeing involves managing technology's negative impacts, maintaining a healthy relationship with her devices, and using them to enhance her life, not detract from it. </a:t>
            </a:r>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Ava implemented what she learned: she set boundaries for screen time, used apps to promote healthier habits, and scheduled regular digital detoxes. Gradually, she regained balance, transforming her relationship with technology into one that supported her well-being and professional growth. </a:t>
            </a:r>
            <a:endParaRPr sz="20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000">
                <a:latin typeface="Arial"/>
                <a:ea typeface="Arial"/>
                <a:cs typeface="Arial"/>
                <a:sym typeface="Arial"/>
              </a:rPr>
              <a:t>Through Ava's story, we see digital wellbeing as an ability to manage technology, a state of personal health, and a pathway to discovering technology’s positive contributions to our lives. Ava’s journey inspires us to make technology work for us, ensuring a favorable condition in our relationship with digital tools.</a:t>
            </a:r>
            <a:endParaRPr sz="2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6"/>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6"/>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en-US">
                <a:solidFill>
                  <a:srgbClr val="FFFFFF"/>
                </a:solidFill>
                <a:latin typeface="Arial"/>
                <a:ea typeface="Arial"/>
                <a:cs typeface="Arial"/>
                <a:sym typeface="Arial"/>
              </a:rPr>
              <a:t>Digital Wellbeing: Why Does it Matter for Adults?</a:t>
            </a:r>
            <a:endParaRPr/>
          </a:p>
        </p:txBody>
      </p:sp>
      <p:sp>
        <p:nvSpPr>
          <p:cNvPr id="147" name="Google Shape;147;p6"/>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8" name="Google Shape;148;p6"/>
          <p:cNvSpPr txBox="1"/>
          <p:nvPr>
            <p:ph idx="1" type="body"/>
          </p:nvPr>
        </p:nvSpPr>
        <p:spPr>
          <a:xfrm>
            <a:off x="4447308" y="591344"/>
            <a:ext cx="7417032" cy="56951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latin typeface="Arial"/>
                <a:ea typeface="Arial"/>
                <a:cs typeface="Arial"/>
                <a:sym typeface="Arial"/>
              </a:rPr>
              <a:t>It is essential for adults to have a healthy, balanced, fulfilling, and sustainable way of life in the digital world. More specifically:</a:t>
            </a:r>
            <a:endParaRPr sz="2400">
              <a:latin typeface="Arial"/>
              <a:ea typeface="Arial"/>
              <a:cs typeface="Arial"/>
              <a:sym typeface="Arial"/>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is an important human need in the digital age.</a:t>
            </a:r>
            <a:endParaRPr sz="2400">
              <a:latin typeface="Arial"/>
              <a:ea typeface="Arial"/>
              <a:cs typeface="Arial"/>
              <a:sym typeface="Arial"/>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contributes to physical, psychological, and social health and wellbeing of people.</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refers to people’s having control over their life.</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promotes forming healthy habits in navigating the digital world.</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is the process to develop mindful and responsible manner in digital environments.</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It is the key component of building digital resilience.</a:t>
            </a:r>
            <a:endParaRPr/>
          </a:p>
          <a:p>
            <a:pPr indent="-76200" lvl="1" marL="685800" rtl="0" algn="l">
              <a:lnSpc>
                <a:spcPct val="90000"/>
              </a:lnSpc>
              <a:spcBef>
                <a:spcPts val="1100"/>
              </a:spcBef>
              <a:spcAft>
                <a:spcPts val="0"/>
              </a:spcAft>
              <a:buClr>
                <a:schemeClr val="dk1"/>
              </a:buClr>
              <a:buSzPts val="2400"/>
              <a:buFont typeface="Noto Sans Symbols"/>
              <a:buNone/>
            </a:pPr>
            <a:r>
              <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7"/>
          <p:cNvSpPr txBox="1"/>
          <p:nvPr>
            <p:ph type="title"/>
          </p:nvPr>
        </p:nvSpPr>
        <p:spPr>
          <a:xfrm>
            <a:off x="838200" y="365125"/>
            <a:ext cx="10515600" cy="8578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Disconnected to Reconnect</a:t>
            </a:r>
            <a:endParaRPr/>
          </a:p>
        </p:txBody>
      </p:sp>
      <p:sp>
        <p:nvSpPr>
          <p:cNvPr id="156" name="Google Shape;156;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7"/>
          <p:cNvSpPr txBox="1"/>
          <p:nvPr>
            <p:ph idx="1" type="body"/>
          </p:nvPr>
        </p:nvSpPr>
        <p:spPr>
          <a:xfrm>
            <a:off x="838200" y="1323910"/>
            <a:ext cx="11140440" cy="5054665"/>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SzPts val="2000"/>
              <a:buNone/>
            </a:pPr>
            <a:r>
              <a:rPr lang="en-US" sz="2000">
                <a:latin typeface="Arial"/>
                <a:ea typeface="Arial"/>
                <a:cs typeface="Arial"/>
                <a:sym typeface="Arial"/>
              </a:rPr>
              <a:t>One morning, something unusual happened. Tom received an email from an unknown sender titled "Take Control." Curious, Tom opened the email to find a simple message: "Notice what's important. Disconnect to reconnect." Puzzled yet intrigued, Tom decided to take up the challenge. He began by leaving his phone behind during a walk in the park. As he strolled through the greenery, he noticed the laughter of children playing and the serene sound of a nearby fountain—sounds and sights he usually missed.</a:t>
            </a:r>
            <a:endParaRPr sz="2000">
              <a:latin typeface="Arial"/>
              <a:ea typeface="Arial"/>
              <a:cs typeface="Arial"/>
              <a:sym typeface="Arial"/>
            </a:endParaRPr>
          </a:p>
          <a:p>
            <a:pPr indent="0" lvl="0" marL="0" rtl="0" algn="just">
              <a:lnSpc>
                <a:spcPct val="90000"/>
              </a:lnSpc>
              <a:spcBef>
                <a:spcPts val="1000"/>
              </a:spcBef>
              <a:spcAft>
                <a:spcPts val="0"/>
              </a:spcAft>
              <a:buSzPts val="2000"/>
              <a:buNone/>
            </a:pPr>
            <a:r>
              <a:rPr lang="en-US" sz="2000">
                <a:latin typeface="Arial"/>
                <a:ea typeface="Arial"/>
                <a:cs typeface="Arial"/>
                <a:sym typeface="Arial"/>
              </a:rPr>
              <a:t>Inspired by the experience, Tom set on an adventure to rediscover his city and himself, visiting museums, local markets, and cafes, all without the constant pinging of his phone. He started reading books in quiet corners of libraries, striking up conversations with strangers, and attending community events, finding joy in real, unfiltered experiences. As days turned into weeks, Tom realized that his digital habits had been controlling him, and it was time to reverse that. </a:t>
            </a:r>
            <a:endParaRPr sz="2000">
              <a:latin typeface="Arial"/>
              <a:ea typeface="Arial"/>
              <a:cs typeface="Arial"/>
              <a:sym typeface="Arial"/>
            </a:endParaRPr>
          </a:p>
          <a:p>
            <a:pPr indent="0" lvl="0" marL="0" rtl="0" algn="just">
              <a:lnSpc>
                <a:spcPct val="90000"/>
              </a:lnSpc>
              <a:spcBef>
                <a:spcPts val="1000"/>
              </a:spcBef>
              <a:spcAft>
                <a:spcPts val="0"/>
              </a:spcAft>
              <a:buSzPts val="2000"/>
              <a:buNone/>
            </a:pPr>
            <a:r>
              <a:rPr lang="en-US" sz="2000">
                <a:latin typeface="Arial"/>
                <a:ea typeface="Arial"/>
                <a:cs typeface="Arial"/>
                <a:sym typeface="Arial"/>
              </a:rPr>
              <a:t>He implemented rules for himself, limiting screen time, turning off notifications after work, and engaging more in face-to-face interactions. Slowly, he regained control over his digital life, choosing when and how he connected online. In the end, Tom's life was transformed. The email that once seemed like a small ripple had become a wave of change, leading him to a life where technology was a tool, not a tyrant. He learned to control technology, ensuring it enhanced his life without dominating it. Tom's adventure, sparked by a mysterious email, taught him the invaluable lesson of being present in the moment and mastering the digital world on his own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Digital Wellbeing and Technology</a:t>
            </a:r>
            <a:endParaRPr/>
          </a:p>
        </p:txBody>
      </p:sp>
      <p:sp>
        <p:nvSpPr>
          <p:cNvPr id="163" name="Google Shape;163;p8"/>
          <p:cNvSpPr txBox="1"/>
          <p:nvPr>
            <p:ph idx="1" type="body"/>
          </p:nvPr>
        </p:nvSpPr>
        <p:spPr>
          <a:xfrm>
            <a:off x="838200" y="1423490"/>
            <a:ext cx="10911840" cy="464584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Technology, either intentionally or unintentionally, is now part of most majority of our ours’ lives. It is mostly inevitable part of our work and professional life, our teaching and learning experiences and/our daily social interactions and communications. It has a connection with many people either through hardware (e.g., PC, tablets, smart phones…) or through web tools, social media, apps etc.</a:t>
            </a:r>
            <a:endParaRPr/>
          </a:p>
          <a:p>
            <a:pPr indent="-228600" lvl="0" marL="228600" rtl="0" algn="just">
              <a:lnSpc>
                <a:spcPct val="90000"/>
              </a:lnSpc>
              <a:spcBef>
                <a:spcPts val="1600"/>
              </a:spcBef>
              <a:spcAft>
                <a:spcPts val="0"/>
              </a:spcAft>
              <a:buSzPts val="2400"/>
              <a:buChar char="❑"/>
            </a:pPr>
            <a:r>
              <a:rPr lang="en-US" sz="2400">
                <a:latin typeface="Arial"/>
                <a:ea typeface="Arial"/>
                <a:cs typeface="Arial"/>
                <a:sym typeface="Arial"/>
              </a:rPr>
              <a:t>It is evident that technology has been and will be deeper connection with people. Digital Growth in the use of Connected Devices and Services changed based on January 2024 data as follows</a:t>
            </a:r>
            <a:r>
              <a:rPr baseline="30000" lang="en-US" sz="2400">
                <a:latin typeface="Arial"/>
                <a:ea typeface="Arial"/>
                <a:cs typeface="Arial"/>
                <a:sym typeface="Arial"/>
              </a:rPr>
              <a:t>2</a:t>
            </a:r>
            <a:r>
              <a:rPr lang="en-US" sz="2400">
                <a:latin typeface="Arial"/>
                <a:ea typeface="Arial"/>
                <a:cs typeface="Arial"/>
                <a:sym typeface="Arial"/>
              </a:rPr>
              <a:t>: </a:t>
            </a:r>
            <a:endParaRPr/>
          </a:p>
          <a:p>
            <a:pPr indent="-228600" lvl="1" marL="685800" rtl="0" algn="l">
              <a:lnSpc>
                <a:spcPct val="90000"/>
              </a:lnSpc>
              <a:spcBef>
                <a:spcPts val="1100"/>
              </a:spcBef>
              <a:spcAft>
                <a:spcPts val="0"/>
              </a:spcAft>
              <a:buClr>
                <a:schemeClr val="dk1"/>
              </a:buClr>
              <a:buSzPts val="2000"/>
              <a:buFont typeface="Noto Sans Symbols"/>
              <a:buChar char="▪"/>
            </a:pPr>
            <a:r>
              <a:rPr lang="en-US" sz="2000">
                <a:latin typeface="Arial"/>
                <a:ea typeface="Arial"/>
                <a:cs typeface="Arial"/>
                <a:sym typeface="Arial"/>
              </a:rPr>
              <a:t>+ 0,9 % Technology Involvement of Total Population (Year-on-Year Change + 74 Million People)</a:t>
            </a:r>
            <a:endParaRPr/>
          </a:p>
          <a:p>
            <a:pPr indent="-228600" lvl="1" marL="685800" rtl="0" algn="l">
              <a:lnSpc>
                <a:spcPct val="90000"/>
              </a:lnSpc>
              <a:spcBef>
                <a:spcPts val="1100"/>
              </a:spcBef>
              <a:spcAft>
                <a:spcPts val="0"/>
              </a:spcAft>
              <a:buClr>
                <a:schemeClr val="dk1"/>
              </a:buClr>
              <a:buSzPts val="2000"/>
              <a:buFont typeface="Noto Sans Symbols"/>
              <a:buChar char="▪"/>
            </a:pPr>
            <a:r>
              <a:rPr lang="en-US" sz="2000">
                <a:latin typeface="Arial"/>
                <a:ea typeface="Arial"/>
                <a:cs typeface="Arial"/>
                <a:sym typeface="Arial"/>
              </a:rPr>
              <a:t>+ 2,5 % Unique Mobile Phone Subscribers (Year-on-Year Change + 138 Million People)</a:t>
            </a:r>
            <a:endParaRPr/>
          </a:p>
          <a:p>
            <a:pPr indent="-228600" lvl="1" marL="685800" rtl="0" algn="l">
              <a:lnSpc>
                <a:spcPct val="90000"/>
              </a:lnSpc>
              <a:spcBef>
                <a:spcPts val="1100"/>
              </a:spcBef>
              <a:spcAft>
                <a:spcPts val="0"/>
              </a:spcAft>
              <a:buClr>
                <a:schemeClr val="dk1"/>
              </a:buClr>
              <a:buSzPts val="2000"/>
              <a:buFont typeface="Noto Sans Symbols"/>
              <a:buChar char="▪"/>
            </a:pPr>
            <a:r>
              <a:rPr lang="en-US" sz="2000">
                <a:latin typeface="Arial"/>
                <a:ea typeface="Arial"/>
                <a:cs typeface="Arial"/>
                <a:sym typeface="Arial"/>
              </a:rPr>
              <a:t>+ 1,8 % Individuals Using Internet (Year-on-Year Change + 97 Million People)</a:t>
            </a:r>
            <a:endParaRPr/>
          </a:p>
          <a:p>
            <a:pPr indent="-228600" lvl="1" marL="685800" rtl="0" algn="l">
              <a:lnSpc>
                <a:spcPct val="90000"/>
              </a:lnSpc>
              <a:spcBef>
                <a:spcPts val="1100"/>
              </a:spcBef>
              <a:spcAft>
                <a:spcPts val="0"/>
              </a:spcAft>
              <a:buClr>
                <a:schemeClr val="dk1"/>
              </a:buClr>
              <a:buSzPts val="2000"/>
              <a:buFont typeface="Noto Sans Symbols"/>
              <a:buChar char="▪"/>
            </a:pPr>
            <a:r>
              <a:rPr lang="en-US" sz="2000">
                <a:latin typeface="Arial"/>
                <a:ea typeface="Arial"/>
                <a:cs typeface="Arial"/>
                <a:sym typeface="Arial"/>
              </a:rPr>
              <a:t>+ 5,6 % Social Media User Identities (Year-on-Year Change + 266 Million People)</a:t>
            </a:r>
            <a:endParaRPr/>
          </a:p>
          <a:p>
            <a:pPr indent="-101600" lvl="1" marL="685800" rtl="0" algn="l">
              <a:lnSpc>
                <a:spcPct val="90000"/>
              </a:lnSpc>
              <a:spcBef>
                <a:spcPts val="1100"/>
              </a:spcBef>
              <a:spcAft>
                <a:spcPts val="0"/>
              </a:spcAft>
              <a:buClr>
                <a:schemeClr val="dk1"/>
              </a:buClr>
              <a:buSzPts val="2000"/>
              <a:buFont typeface="Noto Sans Symbols"/>
              <a:buNone/>
            </a:pPr>
            <a:r>
              <a:t/>
            </a:r>
            <a:endParaRPr sz="2000">
              <a:latin typeface="Arial"/>
              <a:ea typeface="Arial"/>
              <a:cs typeface="Arial"/>
              <a:sym typeface="Arial"/>
            </a:endParaRPr>
          </a:p>
          <a:p>
            <a:pPr indent="-101600" lvl="1" marL="685800" rtl="0" algn="l">
              <a:lnSpc>
                <a:spcPct val="90000"/>
              </a:lnSpc>
              <a:spcBef>
                <a:spcPts val="1100"/>
              </a:spcBef>
              <a:spcAft>
                <a:spcPts val="0"/>
              </a:spcAft>
              <a:buClr>
                <a:schemeClr val="dk1"/>
              </a:buClr>
              <a:buSzPts val="2000"/>
              <a:buFont typeface="Noto Sans Symbols"/>
              <a:buNone/>
            </a:pPr>
            <a:r>
              <a:t/>
            </a:r>
            <a:endParaRPr sz="2000">
              <a:latin typeface="Arial"/>
              <a:ea typeface="Arial"/>
              <a:cs typeface="Arial"/>
              <a:sym typeface="Arial"/>
            </a:endParaRPr>
          </a:p>
        </p:txBody>
      </p:sp>
      <p:sp>
        <p:nvSpPr>
          <p:cNvPr id="164" name="Google Shape;164;p8"/>
          <p:cNvSpPr txBox="1"/>
          <p:nvPr/>
        </p:nvSpPr>
        <p:spPr>
          <a:xfrm>
            <a:off x="838200" y="6215875"/>
            <a:ext cx="10515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 Digital 2024: Global Overview Report. DATAREPORTAL.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https://datareportal.com/reports/digital-2024-global-overview-report</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400"/>
              <a:buFont typeface="Arial"/>
              <a:buNone/>
            </a:pPr>
            <a:r>
              <a:rPr lang="en-US" sz="5400">
                <a:latin typeface="Arial"/>
                <a:ea typeface="Arial"/>
                <a:cs typeface="Arial"/>
                <a:sym typeface="Arial"/>
              </a:rPr>
              <a:t>Digital Wellbeing and Technology</a:t>
            </a:r>
            <a:endParaRPr/>
          </a:p>
        </p:txBody>
      </p:sp>
      <p:sp>
        <p:nvSpPr>
          <p:cNvPr id="171" name="Google Shape;171;p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9"/>
          <p:cNvSpPr txBox="1"/>
          <p:nvPr>
            <p:ph idx="1" type="body"/>
          </p:nvPr>
        </p:nvSpPr>
        <p:spPr>
          <a:xfrm>
            <a:off x="838200" y="1929384"/>
            <a:ext cx="10853928" cy="454520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en-US" sz="2400">
                <a:latin typeface="Arial"/>
                <a:ea typeface="Arial"/>
                <a:cs typeface="Arial"/>
                <a:sym typeface="Arial"/>
              </a:rPr>
              <a:t>Considering the increase in technology involvement and its potential outcomes, it is required to understand the impacts of technology and to manage its impact on overall wellbeing and digital wellbeing. </a:t>
            </a:r>
            <a:endParaRPr/>
          </a:p>
          <a:p>
            <a:pPr indent="-228600" lvl="0" marL="228600" rtl="0" algn="l">
              <a:lnSpc>
                <a:spcPct val="90000"/>
              </a:lnSpc>
              <a:spcBef>
                <a:spcPts val="1600"/>
              </a:spcBef>
              <a:spcAft>
                <a:spcPts val="0"/>
              </a:spcAft>
              <a:buSzPts val="2400"/>
              <a:buChar char="❑"/>
            </a:pPr>
            <a:r>
              <a:rPr lang="en-US" sz="2400">
                <a:latin typeface="Arial"/>
                <a:ea typeface="Arial"/>
                <a:cs typeface="Arial"/>
                <a:sym typeface="Arial"/>
              </a:rPr>
              <a:t>Digital Wellbeing encompass three main components:</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To understand and recognize the impact of technology.</a:t>
            </a:r>
            <a:br>
              <a:rPr lang="en-US">
                <a:latin typeface="Arial"/>
                <a:ea typeface="Arial"/>
                <a:cs typeface="Arial"/>
                <a:sym typeface="Arial"/>
              </a:rPr>
            </a:br>
            <a:r>
              <a:rPr i="1" lang="en-US">
                <a:latin typeface="Arial"/>
                <a:ea typeface="Arial"/>
                <a:cs typeface="Arial"/>
                <a:sym typeface="Arial"/>
              </a:rPr>
              <a:t>(You will discover this in this current section)</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To have positive relationship with technology by forming healthy digital habits.</a:t>
            </a:r>
            <a:br>
              <a:rPr lang="en-US">
                <a:latin typeface="Arial"/>
                <a:ea typeface="Arial"/>
                <a:cs typeface="Arial"/>
                <a:sym typeface="Arial"/>
              </a:rPr>
            </a:br>
            <a:r>
              <a:rPr i="1" lang="en-US">
                <a:latin typeface="Arial"/>
                <a:ea typeface="Arial"/>
                <a:cs typeface="Arial"/>
                <a:sym typeface="Arial"/>
              </a:rPr>
              <a:t>(You will discover this in the next sections)</a:t>
            </a:r>
            <a:endParaRPr/>
          </a:p>
          <a:p>
            <a:pPr indent="-342900" lvl="1" marL="800100" rtl="0" algn="l">
              <a:lnSpc>
                <a:spcPct val="90000"/>
              </a:lnSpc>
              <a:spcBef>
                <a:spcPts val="1100"/>
              </a:spcBef>
              <a:spcAft>
                <a:spcPts val="0"/>
              </a:spcAft>
              <a:buClr>
                <a:schemeClr val="accent2"/>
              </a:buClr>
              <a:buSzPts val="2400"/>
              <a:buFont typeface="Calibri"/>
              <a:buAutoNum type="alphaLcParenR"/>
            </a:pPr>
            <a:r>
              <a:rPr lang="en-US">
                <a:latin typeface="Arial"/>
                <a:ea typeface="Arial"/>
                <a:cs typeface="Arial"/>
                <a:sym typeface="Arial"/>
              </a:rPr>
              <a:t>To implement best practices to ensure an overall wellbeing.</a:t>
            </a:r>
            <a:br>
              <a:rPr lang="en-US">
                <a:latin typeface="Arial"/>
                <a:ea typeface="Arial"/>
                <a:cs typeface="Arial"/>
                <a:sym typeface="Arial"/>
              </a:rPr>
            </a:br>
            <a:r>
              <a:rPr i="1" lang="en-US">
                <a:latin typeface="Arial"/>
                <a:ea typeface="Arial"/>
                <a:cs typeface="Arial"/>
                <a:sym typeface="Arial"/>
              </a:rPr>
              <a:t>(You will discover this in the next sections)</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Hanova Martina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