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4"/>
    <p:sldMasterId id="2147483658" r:id="rId5"/>
    <p:sldMasterId id="2147483670" r:id="rId6"/>
    <p:sldMasterId id="2147483679" r:id="rId7"/>
  </p:sldMasterIdLst>
  <p:notesMasterIdLst>
    <p:notesMasterId r:id="rId37"/>
  </p:notesMasterIdLst>
  <p:sldIdLst>
    <p:sldId id="296" r:id="rId8"/>
    <p:sldId id="377" r:id="rId9"/>
    <p:sldId id="261" r:id="rId10"/>
    <p:sldId id="378" r:id="rId11"/>
    <p:sldId id="379" r:id="rId12"/>
    <p:sldId id="290" r:id="rId13"/>
    <p:sldId id="292" r:id="rId14"/>
    <p:sldId id="380" r:id="rId15"/>
    <p:sldId id="381" r:id="rId16"/>
    <p:sldId id="382" r:id="rId17"/>
    <p:sldId id="383" r:id="rId18"/>
    <p:sldId id="384" r:id="rId19"/>
    <p:sldId id="269" r:id="rId20"/>
    <p:sldId id="385" r:id="rId21"/>
    <p:sldId id="386" r:id="rId22"/>
    <p:sldId id="387" r:id="rId23"/>
    <p:sldId id="388" r:id="rId24"/>
    <p:sldId id="355" r:id="rId25"/>
    <p:sldId id="389" r:id="rId26"/>
    <p:sldId id="390" r:id="rId27"/>
    <p:sldId id="391" r:id="rId28"/>
    <p:sldId id="392" r:id="rId29"/>
    <p:sldId id="393" r:id="rId30"/>
    <p:sldId id="394" r:id="rId31"/>
    <p:sldId id="372" r:id="rId32"/>
    <p:sldId id="311" r:id="rId33"/>
    <p:sldId id="278" r:id="rId34"/>
    <p:sldId id="287" r:id="rId35"/>
    <p:sldId id="265" r:id="rId36"/>
  </p:sldIdLst>
  <p:sldSz cx="12192000" cy="6858000"/>
  <p:notesSz cx="7104063" cy="10234613"/>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83B"/>
    <a:srgbClr val="92BAB5"/>
    <a:srgbClr val="C2D8D5"/>
    <a:srgbClr val="FFAA5A"/>
    <a:srgbClr val="DCE8E6"/>
    <a:srgbClr val="FF800D"/>
    <a:srgbClr val="0066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redný štýl 2 - zvýrazneni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Stredný štýl 2 - zvýrazneni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26" autoAdjust="0"/>
    <p:restoredTop sz="92206" autoAdjust="0"/>
  </p:normalViewPr>
  <p:slideViewPr>
    <p:cSldViewPr snapToGrid="0">
      <p:cViewPr varScale="1">
        <p:scale>
          <a:sx n="103" d="100"/>
          <a:sy n="103" d="100"/>
        </p:scale>
        <p:origin x="534" y="102"/>
      </p:cViewPr>
      <p:guideLst/>
    </p:cSldViewPr>
  </p:slideViewPr>
  <p:outlineViewPr>
    <p:cViewPr>
      <p:scale>
        <a:sx n="33" d="100"/>
        <a:sy n="33" d="100"/>
      </p:scale>
      <p:origin x="0" y="-3283"/>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presProps" Target="presProps.xml"/></Relationships>
</file>

<file path=ppt/diagrams/_rels/data2.xml.rels><?xml version="1.0" encoding="UTF-8" standalone="yes"?>
<Relationships xmlns="http://schemas.openxmlformats.org/package/2006/relationships"><Relationship Id="rId1" Type="http://schemas.openxmlformats.org/officeDocument/2006/relationships/hyperlink" Target="https://anti-fraud.ec.europa.eu/olaf-and-you/report-fraud_en"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anti-fraud.ec.europa.eu/olaf-and-you/report-fraud_en" TargetMode="External"/></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43BDDD-C51D-489A-9D83-484E1B007317}" type="doc">
      <dgm:prSet loTypeId="urn:microsoft.com/office/officeart/2008/layout/LinedList" loCatId="list" qsTypeId="urn:microsoft.com/office/officeart/2005/8/quickstyle/simple1" qsCatId="simple" csTypeId="urn:microsoft.com/office/officeart/2018/5/colors/Iconchunking_neutralbg_colorful1" csCatId="colorful" phldr="1"/>
      <dgm:spPr/>
      <dgm:t>
        <a:bodyPr/>
        <a:lstStyle/>
        <a:p>
          <a:endParaRPr lang="en-US"/>
        </a:p>
      </dgm:t>
    </dgm:pt>
    <dgm:pt modelId="{2B708D23-F7BA-4009-8042-F59C4DB86A34}">
      <dgm:prSet custT="1"/>
      <dgm:spPr/>
      <dgm:t>
        <a:bodyPr/>
        <a:lstStyle/>
        <a:p>
          <a:pPr>
            <a:lnSpc>
              <a:spcPct val="100000"/>
            </a:lnSpc>
          </a:pPr>
          <a:r>
            <a:rPr lang="sk-SK" sz="3200" b="1">
              <a:latin typeface="Aptos" panose="020B0004020202020204" pitchFamily="34" charset="0"/>
            </a:rPr>
            <a:t>CONTENT</a:t>
          </a:r>
          <a:endParaRPr lang="en-US" sz="3200" dirty="0">
            <a:latin typeface="Aptos" panose="020B0004020202020204" pitchFamily="34" charset="0"/>
          </a:endParaRPr>
        </a:p>
      </dgm:t>
    </dgm:pt>
    <dgm:pt modelId="{294AC199-2143-4C5C-9F47-99B86156D936}" type="parTrans" cxnId="{014C43CB-3CC6-43CD-B58E-5B4857063AE5}">
      <dgm:prSet/>
      <dgm:spPr/>
      <dgm:t>
        <a:bodyPr/>
        <a:lstStyle/>
        <a:p>
          <a:endParaRPr lang="en-US" sz="2400">
            <a:latin typeface="Aptos" panose="020B0004020202020204" pitchFamily="34" charset="0"/>
          </a:endParaRPr>
        </a:p>
      </dgm:t>
    </dgm:pt>
    <dgm:pt modelId="{2B847863-9BDA-465B-98F6-E4A85A2330AD}" type="sibTrans" cxnId="{014C43CB-3CC6-43CD-B58E-5B4857063AE5}">
      <dgm:prSet/>
      <dgm:spPr/>
      <dgm:t>
        <a:bodyPr/>
        <a:lstStyle/>
        <a:p>
          <a:endParaRPr lang="en-US" sz="2400">
            <a:latin typeface="Aptos" panose="020B0004020202020204" pitchFamily="34" charset="0"/>
          </a:endParaRPr>
        </a:p>
      </dgm:t>
    </dgm:pt>
    <dgm:pt modelId="{FB63ECC2-F2C3-44FF-A373-AFC169BF9AD1}">
      <dgm:prSet custT="1"/>
      <dgm:spPr/>
      <dgm:t>
        <a:bodyPr/>
        <a:lstStyle/>
        <a:p>
          <a:pPr>
            <a:lnSpc>
              <a:spcPct val="100000"/>
            </a:lnSpc>
          </a:pPr>
          <a:r>
            <a:rPr lang="en-US" sz="2400" kern="1200" dirty="0">
              <a:latin typeface="Aptos" panose="020B0004020202020204" pitchFamily="34" charset="0"/>
              <a:cs typeface="Calibri" panose="020F0502020204030204" pitchFamily="34" charset="0"/>
            </a:rPr>
            <a:t>Introduction</a:t>
          </a:r>
          <a:endParaRPr lang="en-US" sz="2400" kern="1200" dirty="0">
            <a:latin typeface="Aptos" panose="020B0004020202020204" pitchFamily="34" charset="0"/>
            <a:ea typeface="+mn-ea"/>
            <a:cs typeface="+mn-cs"/>
          </a:endParaRPr>
        </a:p>
      </dgm:t>
    </dgm:pt>
    <dgm:pt modelId="{0E843898-55EF-4317-A849-6D38A4A6A4F2}" type="parTrans" cxnId="{3102CDD2-1FB6-4CD7-8AAB-7DFE7543CFE2}">
      <dgm:prSet/>
      <dgm:spPr/>
      <dgm:t>
        <a:bodyPr/>
        <a:lstStyle/>
        <a:p>
          <a:endParaRPr lang="en-US" sz="2400">
            <a:latin typeface="Aptos" panose="020B0004020202020204" pitchFamily="34" charset="0"/>
          </a:endParaRPr>
        </a:p>
      </dgm:t>
    </dgm:pt>
    <dgm:pt modelId="{EE950033-B44C-41B2-8F1A-FA46F6CDD9C9}" type="sibTrans" cxnId="{3102CDD2-1FB6-4CD7-8AAB-7DFE7543CFE2}">
      <dgm:prSet/>
      <dgm:spPr/>
      <dgm:t>
        <a:bodyPr/>
        <a:lstStyle/>
        <a:p>
          <a:endParaRPr lang="en-US" sz="2400">
            <a:latin typeface="Aptos" panose="020B0004020202020204" pitchFamily="34" charset="0"/>
          </a:endParaRPr>
        </a:p>
      </dgm:t>
    </dgm:pt>
    <dgm:pt modelId="{579F5918-B840-4DAD-A874-55B063A14ED8}">
      <dgm:prSet custT="1"/>
      <dgm:spPr/>
      <dgm:t>
        <a:bodyPr/>
        <a:lstStyle/>
        <a:p>
          <a:pPr>
            <a:lnSpc>
              <a:spcPct val="100000"/>
            </a:lnSpc>
          </a:pPr>
          <a:r>
            <a:rPr lang="sk-SK" sz="2400" kern="1200" dirty="0" err="1">
              <a:latin typeface="Aptos" panose="020B0004020202020204" pitchFamily="34" charset="0"/>
              <a:cs typeface="Calibri" panose="020F0502020204030204" pitchFamily="34" charset="0"/>
            </a:rPr>
            <a:t>Digital</a:t>
          </a:r>
          <a:r>
            <a:rPr lang="sk-SK" sz="2400" kern="1200" dirty="0">
              <a:latin typeface="Aptos" panose="020B0004020202020204" pitchFamily="34" charset="0"/>
              <a:cs typeface="Calibri" panose="020F0502020204030204" pitchFamily="34" charset="0"/>
            </a:rPr>
            <a:t> Identity </a:t>
          </a:r>
          <a:endParaRPr lang="en-US" sz="2400" kern="1200" dirty="0">
            <a:latin typeface="Aptos" panose="020B0004020202020204" pitchFamily="34" charset="0"/>
            <a:ea typeface="+mn-ea"/>
            <a:cs typeface="+mn-cs"/>
          </a:endParaRPr>
        </a:p>
      </dgm:t>
    </dgm:pt>
    <dgm:pt modelId="{6734107E-7D19-4A42-931F-3A5FF1C620B7}" type="parTrans" cxnId="{2CA61305-8D6F-405B-B02D-CED25D02CF64}">
      <dgm:prSet/>
      <dgm:spPr/>
      <dgm:t>
        <a:bodyPr/>
        <a:lstStyle/>
        <a:p>
          <a:endParaRPr lang="en-US" sz="2400">
            <a:latin typeface="Aptos" panose="020B0004020202020204" pitchFamily="34" charset="0"/>
          </a:endParaRPr>
        </a:p>
      </dgm:t>
    </dgm:pt>
    <dgm:pt modelId="{29216139-11BC-4060-BE36-9F1CC7F809DD}" type="sibTrans" cxnId="{2CA61305-8D6F-405B-B02D-CED25D02CF64}">
      <dgm:prSet/>
      <dgm:spPr/>
      <dgm:t>
        <a:bodyPr/>
        <a:lstStyle/>
        <a:p>
          <a:endParaRPr lang="en-US" sz="2400">
            <a:latin typeface="Aptos" panose="020B0004020202020204" pitchFamily="34" charset="0"/>
          </a:endParaRPr>
        </a:p>
      </dgm:t>
    </dgm:pt>
    <dgm:pt modelId="{078842D6-6B74-42A5-B67C-0A37A4CD31A9}">
      <dgm:prSet custT="1"/>
      <dgm:spPr/>
      <dgm:t>
        <a:bodyPr/>
        <a:lstStyle/>
        <a:p>
          <a:pPr>
            <a:lnSpc>
              <a:spcPct val="100000"/>
            </a:lnSpc>
          </a:pPr>
          <a:r>
            <a:rPr lang="en-US" sz="2400" kern="1200" dirty="0">
              <a:latin typeface="Aptos" panose="020B0004020202020204" pitchFamily="34" charset="0"/>
              <a:cs typeface="Calibri" panose="020F0502020204030204" pitchFamily="34" charset="0"/>
            </a:rPr>
            <a:t>Digital Footprint</a:t>
          </a:r>
          <a:endParaRPr lang="en-US" sz="2400" kern="1200" dirty="0">
            <a:latin typeface="Aptos" panose="020B0004020202020204" pitchFamily="34" charset="0"/>
            <a:ea typeface="+mn-ea"/>
            <a:cs typeface="+mn-cs"/>
          </a:endParaRPr>
        </a:p>
      </dgm:t>
    </dgm:pt>
    <dgm:pt modelId="{B47EDC7C-9CE6-4AA9-982F-78B6A8C403B1}" type="parTrans" cxnId="{7827F8DB-3E16-4708-80CA-FCCE918B4AC2}">
      <dgm:prSet/>
      <dgm:spPr/>
      <dgm:t>
        <a:bodyPr/>
        <a:lstStyle/>
        <a:p>
          <a:endParaRPr lang="en-US" sz="2400">
            <a:latin typeface="Aptos" panose="020B0004020202020204" pitchFamily="34" charset="0"/>
          </a:endParaRPr>
        </a:p>
      </dgm:t>
    </dgm:pt>
    <dgm:pt modelId="{129BE90E-C04F-4DEC-8864-8FB101226F7D}" type="sibTrans" cxnId="{7827F8DB-3E16-4708-80CA-FCCE918B4AC2}">
      <dgm:prSet/>
      <dgm:spPr/>
      <dgm:t>
        <a:bodyPr/>
        <a:lstStyle/>
        <a:p>
          <a:endParaRPr lang="en-US" sz="2400">
            <a:latin typeface="Aptos" panose="020B0004020202020204" pitchFamily="34" charset="0"/>
          </a:endParaRPr>
        </a:p>
      </dgm:t>
    </dgm:pt>
    <dgm:pt modelId="{ADB94454-2E8E-4ED0-8076-D0014D06EE10}">
      <dgm:prSet custT="1"/>
      <dgm:spPr/>
      <dgm:t>
        <a:bodyPr/>
        <a:lstStyle/>
        <a:p>
          <a:pPr>
            <a:lnSpc>
              <a:spcPct val="100000"/>
            </a:lnSpc>
          </a:pPr>
          <a:r>
            <a:rPr lang="en-US" sz="2400" kern="1200" dirty="0">
              <a:latin typeface="Aptos" panose="020B0004020202020204" pitchFamily="34" charset="0"/>
              <a:cs typeface="Calibri" panose="020F0502020204030204" pitchFamily="34" charset="0"/>
            </a:rPr>
            <a:t>Best practices for protecting digital identity and digital </a:t>
          </a:r>
          <a:r>
            <a:rPr lang="en-US" sz="2400" kern="1200" dirty="0" err="1">
              <a:latin typeface="Aptos" panose="020B0004020202020204" pitchFamily="34" charset="0"/>
              <a:cs typeface="Calibri" panose="020F0502020204030204" pitchFamily="34" charset="0"/>
            </a:rPr>
            <a:t>footprin</a:t>
          </a:r>
          <a:r>
            <a:rPr lang="sk-SK" sz="2400" kern="1200" dirty="0">
              <a:latin typeface="Aptos" panose="020B0004020202020204" pitchFamily="34" charset="0"/>
              <a:cs typeface="Calibri" panose="020F0502020204030204" pitchFamily="34" charset="0"/>
            </a:rPr>
            <a:t>t</a:t>
          </a:r>
          <a:endParaRPr lang="en-US" sz="2400" kern="1200" dirty="0">
            <a:latin typeface="Aptos" panose="020B0004020202020204" pitchFamily="34" charset="0"/>
            <a:ea typeface="+mn-ea"/>
            <a:cs typeface="+mn-cs"/>
          </a:endParaRPr>
        </a:p>
      </dgm:t>
    </dgm:pt>
    <dgm:pt modelId="{A1F73035-1984-4496-BF33-81A8AF3D1DFE}" type="parTrans" cxnId="{83D2A868-7914-4223-AC8D-E069710DD3ED}">
      <dgm:prSet/>
      <dgm:spPr/>
      <dgm:t>
        <a:bodyPr/>
        <a:lstStyle/>
        <a:p>
          <a:endParaRPr lang="en-US" sz="2400">
            <a:latin typeface="Aptos" panose="020B0004020202020204" pitchFamily="34" charset="0"/>
          </a:endParaRPr>
        </a:p>
      </dgm:t>
    </dgm:pt>
    <dgm:pt modelId="{028CC942-95C9-49D6-90B9-E424882F2F6E}" type="sibTrans" cxnId="{83D2A868-7914-4223-AC8D-E069710DD3ED}">
      <dgm:prSet/>
      <dgm:spPr/>
      <dgm:t>
        <a:bodyPr/>
        <a:lstStyle/>
        <a:p>
          <a:endParaRPr lang="en-US" sz="2400">
            <a:latin typeface="Aptos" panose="020B0004020202020204" pitchFamily="34" charset="0"/>
          </a:endParaRPr>
        </a:p>
      </dgm:t>
    </dgm:pt>
    <dgm:pt modelId="{27DDA80A-4EAA-4D66-9B0C-884472597098}" type="pres">
      <dgm:prSet presAssocID="{B243BDDD-C51D-489A-9D83-484E1B007317}" presName="vert0" presStyleCnt="0">
        <dgm:presLayoutVars>
          <dgm:dir/>
          <dgm:animOne val="branch"/>
          <dgm:animLvl val="lvl"/>
        </dgm:presLayoutVars>
      </dgm:prSet>
      <dgm:spPr/>
    </dgm:pt>
    <dgm:pt modelId="{75D8C951-EFFD-4FFC-AF76-CDA07FA13611}" type="pres">
      <dgm:prSet presAssocID="{2B708D23-F7BA-4009-8042-F59C4DB86A34}" presName="thickLine" presStyleLbl="alignNode1" presStyleIdx="0" presStyleCnt="5"/>
      <dgm:spPr/>
    </dgm:pt>
    <dgm:pt modelId="{B42A43A9-44AF-4625-8DA0-09BCE32AAA3B}" type="pres">
      <dgm:prSet presAssocID="{2B708D23-F7BA-4009-8042-F59C4DB86A34}" presName="horz1" presStyleCnt="0"/>
      <dgm:spPr/>
    </dgm:pt>
    <dgm:pt modelId="{6857DFD6-E532-4C2F-8E0F-DDB6EB97F0A2}" type="pres">
      <dgm:prSet presAssocID="{2B708D23-F7BA-4009-8042-F59C4DB86A34}" presName="tx1" presStyleLbl="revTx" presStyleIdx="0" presStyleCnt="5"/>
      <dgm:spPr/>
    </dgm:pt>
    <dgm:pt modelId="{25265A2D-DFAA-476B-B86B-5B46AD100A7D}" type="pres">
      <dgm:prSet presAssocID="{2B708D23-F7BA-4009-8042-F59C4DB86A34}" presName="vert1" presStyleCnt="0"/>
      <dgm:spPr/>
    </dgm:pt>
    <dgm:pt modelId="{BA978681-798E-4E8B-9906-702C602C2001}" type="pres">
      <dgm:prSet presAssocID="{FB63ECC2-F2C3-44FF-A373-AFC169BF9AD1}" presName="thickLine" presStyleLbl="alignNode1" presStyleIdx="1" presStyleCnt="5"/>
      <dgm:spPr/>
    </dgm:pt>
    <dgm:pt modelId="{D56C6F22-FF19-4181-981B-2901566BF9E5}" type="pres">
      <dgm:prSet presAssocID="{FB63ECC2-F2C3-44FF-A373-AFC169BF9AD1}" presName="horz1" presStyleCnt="0"/>
      <dgm:spPr/>
    </dgm:pt>
    <dgm:pt modelId="{CCC219AF-C8D7-4CA7-AF96-133CB193B538}" type="pres">
      <dgm:prSet presAssocID="{FB63ECC2-F2C3-44FF-A373-AFC169BF9AD1}" presName="tx1" presStyleLbl="revTx" presStyleIdx="1" presStyleCnt="5"/>
      <dgm:spPr/>
    </dgm:pt>
    <dgm:pt modelId="{0897EE1B-CBD1-403C-8A81-4D615CFDDEEF}" type="pres">
      <dgm:prSet presAssocID="{FB63ECC2-F2C3-44FF-A373-AFC169BF9AD1}" presName="vert1" presStyleCnt="0"/>
      <dgm:spPr/>
    </dgm:pt>
    <dgm:pt modelId="{9B43BAE5-18C7-477B-B28A-7E020CBF5F7B}" type="pres">
      <dgm:prSet presAssocID="{579F5918-B840-4DAD-A874-55B063A14ED8}" presName="thickLine" presStyleLbl="alignNode1" presStyleIdx="2" presStyleCnt="5"/>
      <dgm:spPr/>
    </dgm:pt>
    <dgm:pt modelId="{0B4067AB-CD46-4ECA-BEE7-829EDC4A5CCF}" type="pres">
      <dgm:prSet presAssocID="{579F5918-B840-4DAD-A874-55B063A14ED8}" presName="horz1" presStyleCnt="0"/>
      <dgm:spPr/>
    </dgm:pt>
    <dgm:pt modelId="{E4558840-8C6C-481B-8684-6366253DF07C}" type="pres">
      <dgm:prSet presAssocID="{579F5918-B840-4DAD-A874-55B063A14ED8}" presName="tx1" presStyleLbl="revTx" presStyleIdx="2" presStyleCnt="5"/>
      <dgm:spPr/>
    </dgm:pt>
    <dgm:pt modelId="{54BBA686-F1E4-44DA-B734-11637E00264E}" type="pres">
      <dgm:prSet presAssocID="{579F5918-B840-4DAD-A874-55B063A14ED8}" presName="vert1" presStyleCnt="0"/>
      <dgm:spPr/>
    </dgm:pt>
    <dgm:pt modelId="{FE5EB41F-DC81-47AF-8DFE-8B2FC44AE86B}" type="pres">
      <dgm:prSet presAssocID="{078842D6-6B74-42A5-B67C-0A37A4CD31A9}" presName="thickLine" presStyleLbl="alignNode1" presStyleIdx="3" presStyleCnt="5"/>
      <dgm:spPr/>
    </dgm:pt>
    <dgm:pt modelId="{35A75E32-9E93-44B9-A895-20F19CA75056}" type="pres">
      <dgm:prSet presAssocID="{078842D6-6B74-42A5-B67C-0A37A4CD31A9}" presName="horz1" presStyleCnt="0"/>
      <dgm:spPr/>
    </dgm:pt>
    <dgm:pt modelId="{267E7B5F-1C43-410C-83C8-908BF621182B}" type="pres">
      <dgm:prSet presAssocID="{078842D6-6B74-42A5-B67C-0A37A4CD31A9}" presName="tx1" presStyleLbl="revTx" presStyleIdx="3" presStyleCnt="5"/>
      <dgm:spPr/>
    </dgm:pt>
    <dgm:pt modelId="{AEE056C0-CD07-44BB-950A-9F7311746DE0}" type="pres">
      <dgm:prSet presAssocID="{078842D6-6B74-42A5-B67C-0A37A4CD31A9}" presName="vert1" presStyleCnt="0"/>
      <dgm:spPr/>
    </dgm:pt>
    <dgm:pt modelId="{996B8815-0BC1-49F5-9553-1DBF6F5EA2EA}" type="pres">
      <dgm:prSet presAssocID="{ADB94454-2E8E-4ED0-8076-D0014D06EE10}" presName="thickLine" presStyleLbl="alignNode1" presStyleIdx="4" presStyleCnt="5"/>
      <dgm:spPr/>
    </dgm:pt>
    <dgm:pt modelId="{E8C01C51-40FD-4FFB-8CCE-476A9D628DC5}" type="pres">
      <dgm:prSet presAssocID="{ADB94454-2E8E-4ED0-8076-D0014D06EE10}" presName="horz1" presStyleCnt="0"/>
      <dgm:spPr/>
    </dgm:pt>
    <dgm:pt modelId="{6EF04FAA-CDBB-45AF-B0C2-49E51794CC51}" type="pres">
      <dgm:prSet presAssocID="{ADB94454-2E8E-4ED0-8076-D0014D06EE10}" presName="tx1" presStyleLbl="revTx" presStyleIdx="4" presStyleCnt="5"/>
      <dgm:spPr/>
    </dgm:pt>
    <dgm:pt modelId="{D54F728D-CDB6-47AB-B096-56795C947C10}" type="pres">
      <dgm:prSet presAssocID="{ADB94454-2E8E-4ED0-8076-D0014D06EE10}" presName="vert1" presStyleCnt="0"/>
      <dgm:spPr/>
    </dgm:pt>
  </dgm:ptLst>
  <dgm:cxnLst>
    <dgm:cxn modelId="{2CA61305-8D6F-405B-B02D-CED25D02CF64}" srcId="{B243BDDD-C51D-489A-9D83-484E1B007317}" destId="{579F5918-B840-4DAD-A874-55B063A14ED8}" srcOrd="2" destOrd="0" parTransId="{6734107E-7D19-4A42-931F-3A5FF1C620B7}" sibTransId="{29216139-11BC-4060-BE36-9F1CC7F809DD}"/>
    <dgm:cxn modelId="{83D2A868-7914-4223-AC8D-E069710DD3ED}" srcId="{B243BDDD-C51D-489A-9D83-484E1B007317}" destId="{ADB94454-2E8E-4ED0-8076-D0014D06EE10}" srcOrd="4" destOrd="0" parTransId="{A1F73035-1984-4496-BF33-81A8AF3D1DFE}" sibTransId="{028CC942-95C9-49D6-90B9-E424882F2F6E}"/>
    <dgm:cxn modelId="{0E66D569-5F97-411E-A3C4-B635DC1A6F6A}" type="presOf" srcId="{ADB94454-2E8E-4ED0-8076-D0014D06EE10}" destId="{6EF04FAA-CDBB-45AF-B0C2-49E51794CC51}" srcOrd="0" destOrd="0" presId="urn:microsoft.com/office/officeart/2008/layout/LinedList"/>
    <dgm:cxn modelId="{7E6F6853-7509-43C4-B3DD-43942D18BE05}" type="presOf" srcId="{FB63ECC2-F2C3-44FF-A373-AFC169BF9AD1}" destId="{CCC219AF-C8D7-4CA7-AF96-133CB193B538}" srcOrd="0" destOrd="0" presId="urn:microsoft.com/office/officeart/2008/layout/LinedList"/>
    <dgm:cxn modelId="{D1B94057-DC29-43A6-8D57-B67DB051726D}" type="presOf" srcId="{B243BDDD-C51D-489A-9D83-484E1B007317}" destId="{27DDA80A-4EAA-4D66-9B0C-884472597098}" srcOrd="0" destOrd="0" presId="urn:microsoft.com/office/officeart/2008/layout/LinedList"/>
    <dgm:cxn modelId="{A73F9858-CBD7-474D-B223-5805D0121F6B}" type="presOf" srcId="{078842D6-6B74-42A5-B67C-0A37A4CD31A9}" destId="{267E7B5F-1C43-410C-83C8-908BF621182B}" srcOrd="0" destOrd="0" presId="urn:microsoft.com/office/officeart/2008/layout/LinedList"/>
    <dgm:cxn modelId="{3B453CB0-2FB6-49E1-B9D7-286B9EAB2AB5}" type="presOf" srcId="{2B708D23-F7BA-4009-8042-F59C4DB86A34}" destId="{6857DFD6-E532-4C2F-8E0F-DDB6EB97F0A2}" srcOrd="0" destOrd="0" presId="urn:microsoft.com/office/officeart/2008/layout/LinedList"/>
    <dgm:cxn modelId="{014C43CB-3CC6-43CD-B58E-5B4857063AE5}" srcId="{B243BDDD-C51D-489A-9D83-484E1B007317}" destId="{2B708D23-F7BA-4009-8042-F59C4DB86A34}" srcOrd="0" destOrd="0" parTransId="{294AC199-2143-4C5C-9F47-99B86156D936}" sibTransId="{2B847863-9BDA-465B-98F6-E4A85A2330AD}"/>
    <dgm:cxn modelId="{3102CDD2-1FB6-4CD7-8AAB-7DFE7543CFE2}" srcId="{B243BDDD-C51D-489A-9D83-484E1B007317}" destId="{FB63ECC2-F2C3-44FF-A373-AFC169BF9AD1}" srcOrd="1" destOrd="0" parTransId="{0E843898-55EF-4317-A849-6D38A4A6A4F2}" sibTransId="{EE950033-B44C-41B2-8F1A-FA46F6CDD9C9}"/>
    <dgm:cxn modelId="{7827F8DB-3E16-4708-80CA-FCCE918B4AC2}" srcId="{B243BDDD-C51D-489A-9D83-484E1B007317}" destId="{078842D6-6B74-42A5-B67C-0A37A4CD31A9}" srcOrd="3" destOrd="0" parTransId="{B47EDC7C-9CE6-4AA9-982F-78B6A8C403B1}" sibTransId="{129BE90E-C04F-4DEC-8864-8FB101226F7D}"/>
    <dgm:cxn modelId="{9F4C5EFC-C052-40F1-A672-7EA342F24687}" type="presOf" srcId="{579F5918-B840-4DAD-A874-55B063A14ED8}" destId="{E4558840-8C6C-481B-8684-6366253DF07C}" srcOrd="0" destOrd="0" presId="urn:microsoft.com/office/officeart/2008/layout/LinedList"/>
    <dgm:cxn modelId="{392A0562-D3BB-4285-976E-BBE9651A3F39}" type="presParOf" srcId="{27DDA80A-4EAA-4D66-9B0C-884472597098}" destId="{75D8C951-EFFD-4FFC-AF76-CDA07FA13611}" srcOrd="0" destOrd="0" presId="urn:microsoft.com/office/officeart/2008/layout/LinedList"/>
    <dgm:cxn modelId="{34B2180D-AC51-417E-9ACA-CD5F05B167F6}" type="presParOf" srcId="{27DDA80A-4EAA-4D66-9B0C-884472597098}" destId="{B42A43A9-44AF-4625-8DA0-09BCE32AAA3B}" srcOrd="1" destOrd="0" presId="urn:microsoft.com/office/officeart/2008/layout/LinedList"/>
    <dgm:cxn modelId="{02DDF74F-F5E4-4704-898D-B24547D034D9}" type="presParOf" srcId="{B42A43A9-44AF-4625-8DA0-09BCE32AAA3B}" destId="{6857DFD6-E532-4C2F-8E0F-DDB6EB97F0A2}" srcOrd="0" destOrd="0" presId="urn:microsoft.com/office/officeart/2008/layout/LinedList"/>
    <dgm:cxn modelId="{BC2A651B-0A98-4D32-B772-DB1BA603EA3B}" type="presParOf" srcId="{B42A43A9-44AF-4625-8DA0-09BCE32AAA3B}" destId="{25265A2D-DFAA-476B-B86B-5B46AD100A7D}" srcOrd="1" destOrd="0" presId="urn:microsoft.com/office/officeart/2008/layout/LinedList"/>
    <dgm:cxn modelId="{5A50E452-F7E1-47AD-A50C-EAA8B70B01E0}" type="presParOf" srcId="{27DDA80A-4EAA-4D66-9B0C-884472597098}" destId="{BA978681-798E-4E8B-9906-702C602C2001}" srcOrd="2" destOrd="0" presId="urn:microsoft.com/office/officeart/2008/layout/LinedList"/>
    <dgm:cxn modelId="{1714F9C2-3AC6-4FB7-A67E-850CBA48FAFC}" type="presParOf" srcId="{27DDA80A-4EAA-4D66-9B0C-884472597098}" destId="{D56C6F22-FF19-4181-981B-2901566BF9E5}" srcOrd="3" destOrd="0" presId="urn:microsoft.com/office/officeart/2008/layout/LinedList"/>
    <dgm:cxn modelId="{88FC369A-9094-49F4-A98A-44C5CC3915D0}" type="presParOf" srcId="{D56C6F22-FF19-4181-981B-2901566BF9E5}" destId="{CCC219AF-C8D7-4CA7-AF96-133CB193B538}" srcOrd="0" destOrd="0" presId="urn:microsoft.com/office/officeart/2008/layout/LinedList"/>
    <dgm:cxn modelId="{B705389A-64B1-42C3-9121-8767FC10476E}" type="presParOf" srcId="{D56C6F22-FF19-4181-981B-2901566BF9E5}" destId="{0897EE1B-CBD1-403C-8A81-4D615CFDDEEF}" srcOrd="1" destOrd="0" presId="urn:microsoft.com/office/officeart/2008/layout/LinedList"/>
    <dgm:cxn modelId="{9011CD5A-48FD-44E9-82EB-7E65D3DABE7B}" type="presParOf" srcId="{27DDA80A-4EAA-4D66-9B0C-884472597098}" destId="{9B43BAE5-18C7-477B-B28A-7E020CBF5F7B}" srcOrd="4" destOrd="0" presId="urn:microsoft.com/office/officeart/2008/layout/LinedList"/>
    <dgm:cxn modelId="{A33E6F82-BB5A-447A-AB2B-681B8CCFE491}" type="presParOf" srcId="{27DDA80A-4EAA-4D66-9B0C-884472597098}" destId="{0B4067AB-CD46-4ECA-BEE7-829EDC4A5CCF}" srcOrd="5" destOrd="0" presId="urn:microsoft.com/office/officeart/2008/layout/LinedList"/>
    <dgm:cxn modelId="{B7035F88-77C0-470B-B3C7-8C876B9B85E5}" type="presParOf" srcId="{0B4067AB-CD46-4ECA-BEE7-829EDC4A5CCF}" destId="{E4558840-8C6C-481B-8684-6366253DF07C}" srcOrd="0" destOrd="0" presId="urn:microsoft.com/office/officeart/2008/layout/LinedList"/>
    <dgm:cxn modelId="{23FB126A-1842-48AB-8B90-10081C2F10EE}" type="presParOf" srcId="{0B4067AB-CD46-4ECA-BEE7-829EDC4A5CCF}" destId="{54BBA686-F1E4-44DA-B734-11637E00264E}" srcOrd="1" destOrd="0" presId="urn:microsoft.com/office/officeart/2008/layout/LinedList"/>
    <dgm:cxn modelId="{6910C3B0-B71C-4D6A-8770-530B839EEFF9}" type="presParOf" srcId="{27DDA80A-4EAA-4D66-9B0C-884472597098}" destId="{FE5EB41F-DC81-47AF-8DFE-8B2FC44AE86B}" srcOrd="6" destOrd="0" presId="urn:microsoft.com/office/officeart/2008/layout/LinedList"/>
    <dgm:cxn modelId="{31D17906-8BDE-46BE-9034-2A34E714CD9F}" type="presParOf" srcId="{27DDA80A-4EAA-4D66-9B0C-884472597098}" destId="{35A75E32-9E93-44B9-A895-20F19CA75056}" srcOrd="7" destOrd="0" presId="urn:microsoft.com/office/officeart/2008/layout/LinedList"/>
    <dgm:cxn modelId="{0358966E-622C-4E40-8594-B32B5B863C33}" type="presParOf" srcId="{35A75E32-9E93-44B9-A895-20F19CA75056}" destId="{267E7B5F-1C43-410C-83C8-908BF621182B}" srcOrd="0" destOrd="0" presId="urn:microsoft.com/office/officeart/2008/layout/LinedList"/>
    <dgm:cxn modelId="{05B3E1A4-6599-4477-86C2-9D56E2C0FF4D}" type="presParOf" srcId="{35A75E32-9E93-44B9-A895-20F19CA75056}" destId="{AEE056C0-CD07-44BB-950A-9F7311746DE0}" srcOrd="1" destOrd="0" presId="urn:microsoft.com/office/officeart/2008/layout/LinedList"/>
    <dgm:cxn modelId="{08D72C03-0B63-4252-A43A-02D9106CEB56}" type="presParOf" srcId="{27DDA80A-4EAA-4D66-9B0C-884472597098}" destId="{996B8815-0BC1-49F5-9553-1DBF6F5EA2EA}" srcOrd="8" destOrd="0" presId="urn:microsoft.com/office/officeart/2008/layout/LinedList"/>
    <dgm:cxn modelId="{E2ADC9FA-C411-4671-8F89-25AD303CC3D3}" type="presParOf" srcId="{27DDA80A-4EAA-4D66-9B0C-884472597098}" destId="{E8C01C51-40FD-4FFB-8CCE-476A9D628DC5}" srcOrd="9" destOrd="0" presId="urn:microsoft.com/office/officeart/2008/layout/LinedList"/>
    <dgm:cxn modelId="{2BB61A54-C64F-43F8-A128-F339C7A04DD2}" type="presParOf" srcId="{E8C01C51-40FD-4FFB-8CCE-476A9D628DC5}" destId="{6EF04FAA-CDBB-45AF-B0C2-49E51794CC51}" srcOrd="0" destOrd="0" presId="urn:microsoft.com/office/officeart/2008/layout/LinedList"/>
    <dgm:cxn modelId="{EDC846F4-DB5D-4015-984B-384C2D58E3F9}" type="presParOf" srcId="{E8C01C51-40FD-4FFB-8CCE-476A9D628DC5}" destId="{D54F728D-CDB6-47AB-B096-56795C947C1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0176A9-3008-4470-B339-7DA411F3FA3C}"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212F2013-268E-472B-B229-B83F95114716}">
      <dgm:prSet custT="1"/>
      <dgm:spPr/>
      <dgm:t>
        <a:bodyPr/>
        <a:lstStyle/>
        <a:p>
          <a:pPr algn="l"/>
          <a:r>
            <a:rPr lang="en-US" sz="1800" dirty="0">
              <a:effectLst/>
              <a:latin typeface="Aptos" panose="020B0004020202020204" pitchFamily="34" charset="0"/>
              <a:cs typeface="Times New Roman" panose="02020603050405020304" pitchFamily="18" charset="0"/>
            </a:rPr>
            <a:t>Record information: (type of fraud, exact date/time, what information was stolen, bank account numbers,  names and contact details of potential fraudsters, available documentation: emails, chat conversations, screenshots, etc.)</a:t>
          </a:r>
          <a:r>
            <a:rPr lang="sk-SK" sz="1800" dirty="0">
              <a:effectLst/>
              <a:latin typeface="Aptos" panose="020B0004020202020204" pitchFamily="34" charset="0"/>
              <a:cs typeface="Times New Roman" panose="02020603050405020304" pitchFamily="18" charset="0"/>
            </a:rPr>
            <a:t>.</a:t>
          </a:r>
          <a:endParaRPr lang="en-US" sz="1800" dirty="0">
            <a:latin typeface="Aptos" panose="020B0004020202020204" pitchFamily="34" charset="0"/>
          </a:endParaRPr>
        </a:p>
      </dgm:t>
    </dgm:pt>
    <dgm:pt modelId="{A84CF643-293F-495D-917A-35CCC1DB2B14}" type="parTrans" cxnId="{5346C4EC-3244-4BF1-9D32-AA10197D04B4}">
      <dgm:prSet/>
      <dgm:spPr/>
      <dgm:t>
        <a:bodyPr/>
        <a:lstStyle/>
        <a:p>
          <a:endParaRPr lang="en-US" sz="1800"/>
        </a:p>
      </dgm:t>
    </dgm:pt>
    <dgm:pt modelId="{17F045DD-D7B1-4AE3-8866-E82659B8F7D8}" type="sibTrans" cxnId="{5346C4EC-3244-4BF1-9D32-AA10197D04B4}">
      <dgm:prSet/>
      <dgm:spPr/>
      <dgm:t>
        <a:bodyPr/>
        <a:lstStyle/>
        <a:p>
          <a:endParaRPr lang="en-US" sz="1800"/>
        </a:p>
      </dgm:t>
    </dgm:pt>
    <dgm:pt modelId="{F3539200-59B0-4954-8CB6-5B267AE2A7D7}">
      <dgm:prSet custT="1"/>
      <dgm:spPr/>
      <dgm:t>
        <a:bodyPr/>
        <a:lstStyle/>
        <a:p>
          <a:r>
            <a:rPr lang="en-US" sz="1800" dirty="0">
              <a:effectLst/>
              <a:cs typeface="Times New Roman" panose="02020603050405020304" pitchFamily="18" charset="0"/>
            </a:rPr>
            <a:t>Contact all institutions where the information was stolen (banks, card companies, insurance companies) and ask for your accounts and cards to be blocked.</a:t>
          </a:r>
          <a:br>
            <a:rPr lang="en-GB" sz="1800" i="0" dirty="0"/>
          </a:br>
          <a:endParaRPr lang="en-US" sz="1800" dirty="0"/>
        </a:p>
      </dgm:t>
    </dgm:pt>
    <dgm:pt modelId="{8E46C8D8-A380-43AE-9F45-5B856070FD87}" type="parTrans" cxnId="{5528877E-CEAA-440F-A76D-A000AC1A3106}">
      <dgm:prSet/>
      <dgm:spPr/>
      <dgm:t>
        <a:bodyPr/>
        <a:lstStyle/>
        <a:p>
          <a:endParaRPr lang="en-US" sz="1800"/>
        </a:p>
      </dgm:t>
    </dgm:pt>
    <dgm:pt modelId="{EF796658-6BE0-4B3C-85DE-70751AF33336}" type="sibTrans" cxnId="{5528877E-CEAA-440F-A76D-A000AC1A3106}">
      <dgm:prSet/>
      <dgm:spPr/>
      <dgm:t>
        <a:bodyPr/>
        <a:lstStyle/>
        <a:p>
          <a:endParaRPr lang="en-US" sz="1800"/>
        </a:p>
      </dgm:t>
    </dgm:pt>
    <dgm:pt modelId="{26EC05B4-FC4F-4B56-BBE6-1773FB4AAFDF}">
      <dgm:prSet custT="1"/>
      <dgm:spPr/>
      <dgm:t>
        <a:bodyPr/>
        <a:lstStyle/>
        <a:p>
          <a:r>
            <a:rPr lang="en-US" sz="1800" dirty="0">
              <a:effectLst/>
              <a:latin typeface="Aptos" panose="020B0004020202020204" pitchFamily="34" charset="0"/>
              <a:cs typeface="Times New Roman" panose="02020603050405020304" pitchFamily="18" charset="0"/>
            </a:rPr>
            <a:t>Change passwords on all online accounts. </a:t>
          </a:r>
          <a:br>
            <a:rPr lang="en-GB" sz="1800" i="0" dirty="0"/>
          </a:br>
          <a:endParaRPr lang="en-US" sz="1800" dirty="0"/>
        </a:p>
      </dgm:t>
    </dgm:pt>
    <dgm:pt modelId="{FC5809E3-8E3C-4822-BD47-DE0F3B57D22B}" type="parTrans" cxnId="{9E872841-6F0E-44E0-A676-FE81D5C4F0CD}">
      <dgm:prSet/>
      <dgm:spPr/>
      <dgm:t>
        <a:bodyPr/>
        <a:lstStyle/>
        <a:p>
          <a:endParaRPr lang="en-US" sz="1800"/>
        </a:p>
      </dgm:t>
    </dgm:pt>
    <dgm:pt modelId="{BCD4F127-2615-473F-BF14-EFFB7713925E}" type="sibTrans" cxnId="{9E872841-6F0E-44E0-A676-FE81D5C4F0CD}">
      <dgm:prSet/>
      <dgm:spPr/>
      <dgm:t>
        <a:bodyPr/>
        <a:lstStyle/>
        <a:p>
          <a:endParaRPr lang="en-US" sz="1800"/>
        </a:p>
      </dgm:t>
    </dgm:pt>
    <dgm:pt modelId="{28D1D669-7C14-41B4-8FEC-D682B63C9150}">
      <dgm:prSet custT="1"/>
      <dgm:spPr/>
      <dgm:t>
        <a:bodyPr/>
        <a:lstStyle/>
        <a:p>
          <a:r>
            <a:rPr lang="en-US" sz="1800" dirty="0">
              <a:effectLst/>
              <a:latin typeface="Aptos" panose="020B0004020202020204" pitchFamily="34" charset="0"/>
              <a:cs typeface="Times New Roman" panose="02020603050405020304" pitchFamily="18" charset="0"/>
            </a:rPr>
            <a:t>Report the fraud to law enforcement: file a criminal report with the police and request a copy of the incident report document. Also report the fraud to other relevant institutions, platforms</a:t>
          </a:r>
          <a:r>
            <a:rPr lang="en-US" sz="1800" dirty="0">
              <a:latin typeface="Aptos" panose="020B0004020202020204" pitchFamily="34" charset="0"/>
              <a:cs typeface="Times New Roman" panose="02020603050405020304" pitchFamily="18" charset="0"/>
            </a:rPr>
            <a:t>:</a:t>
          </a:r>
          <a:br>
            <a:rPr lang="en-GB" sz="1800" i="0" dirty="0"/>
          </a:br>
          <a:endParaRPr lang="en-US" sz="1800" dirty="0"/>
        </a:p>
      </dgm:t>
    </dgm:pt>
    <dgm:pt modelId="{5CC0FA36-22D6-4E03-B158-F9A8D05BAA05}" type="parTrans" cxnId="{DB15703D-08A3-4FA1-8CA4-8C6C8625AFCF}">
      <dgm:prSet/>
      <dgm:spPr/>
      <dgm:t>
        <a:bodyPr/>
        <a:lstStyle/>
        <a:p>
          <a:endParaRPr lang="en-US" sz="1800"/>
        </a:p>
      </dgm:t>
    </dgm:pt>
    <dgm:pt modelId="{243B0457-B49E-4952-8C74-F83509474E8C}" type="sibTrans" cxnId="{DB15703D-08A3-4FA1-8CA4-8C6C8625AFCF}">
      <dgm:prSet/>
      <dgm:spPr/>
      <dgm:t>
        <a:bodyPr/>
        <a:lstStyle/>
        <a:p>
          <a:endParaRPr lang="en-US" sz="1800"/>
        </a:p>
      </dgm:t>
    </dgm:pt>
    <dgm:pt modelId="{50A21F13-5AB2-416D-AE5D-83F8F9AC2A7B}">
      <dgm:prSet custT="1"/>
      <dgm:spPr/>
      <dgm:t>
        <a:bodyPr/>
        <a:lstStyle/>
        <a:p>
          <a:r>
            <a:rPr lang="en-US" sz="1800" b="1" dirty="0">
              <a:solidFill>
                <a:srgbClr val="FF983B"/>
              </a:solidFill>
              <a:effectLst/>
              <a:latin typeface="Aptos" panose="020B0004020202020204" pitchFamily="34" charset="0"/>
              <a:ea typeface="Cambria" panose="02040503050406030204" pitchFamily="18" charset="0"/>
              <a:cs typeface="Times New Roman" panose="02020603050405020304" pitchFamily="18" charset="0"/>
            </a:rPr>
            <a:t>Office for the Protection of Personal Data in your country </a:t>
          </a:r>
        </a:p>
        <a:p>
          <a:r>
            <a:rPr lang="en-US" sz="1800" dirty="0">
              <a:effectLst/>
              <a:latin typeface="Aptos" panose="020B0004020202020204" pitchFamily="34" charset="0"/>
              <a:ea typeface="Cambria" panose="02040503050406030204" pitchFamily="18" charset="0"/>
              <a:cs typeface="Times New Roman" panose="02020603050405020304" pitchFamily="18" charset="0"/>
            </a:rPr>
            <a:t>European Anti-Fraud</a:t>
          </a:r>
          <a:r>
            <a:rPr lang="en-US" sz="1800" b="1" dirty="0">
              <a:effectLst/>
              <a:latin typeface="Aptos" panose="020B0004020202020204" pitchFamily="34" charset="0"/>
              <a:ea typeface="Cambria" panose="02040503050406030204" pitchFamily="18" charset="0"/>
              <a:cs typeface="Times New Roman" panose="02020603050405020304" pitchFamily="18" charset="0"/>
            </a:rPr>
            <a:t> </a:t>
          </a:r>
          <a:r>
            <a:rPr lang="en-US" sz="1800" dirty="0">
              <a:latin typeface="Aptos" panose="020B0004020202020204" pitchFamily="34" charset="0"/>
              <a:ea typeface="Cambria" panose="02040503050406030204" pitchFamily="18" charset="0"/>
              <a:cs typeface="Times New Roman" panose="02020603050405020304" pitchFamily="18" charset="0"/>
            </a:rPr>
            <a:t>Office: </a:t>
          </a:r>
          <a:r>
            <a:rPr lang="en-US" sz="1800" u="sng" dirty="0">
              <a:effectLst/>
              <a:latin typeface="Aptos" panose="020B0004020202020204" pitchFamily="34" charset="0"/>
              <a:ea typeface="Cambria" panose="02040503050406030204" pitchFamily="18" charset="0"/>
              <a:cs typeface="Times New Roman" panose="02020603050405020304" pitchFamily="18" charset="0"/>
              <a:hlinkClick xmlns:r="http://schemas.openxmlformats.org/officeDocument/2006/relationships" r:id="rId1"/>
            </a:rPr>
            <a:t>https://anti-fraud.ec.europa.eu/olaf-and-you/report-fraud_en</a:t>
          </a:r>
          <a:endParaRPr lang="en-US" sz="1800" dirty="0">
            <a:latin typeface="Aptos" panose="020B0004020202020204" pitchFamily="34" charset="0"/>
          </a:endParaRPr>
        </a:p>
      </dgm:t>
    </dgm:pt>
    <dgm:pt modelId="{BED7AC7D-5FF1-4124-9B91-DB734BCDE00D}" type="parTrans" cxnId="{543C5DFA-92AC-4110-9366-D53273B62618}">
      <dgm:prSet/>
      <dgm:spPr/>
      <dgm:t>
        <a:bodyPr/>
        <a:lstStyle/>
        <a:p>
          <a:endParaRPr lang="en-US" sz="1800"/>
        </a:p>
      </dgm:t>
    </dgm:pt>
    <dgm:pt modelId="{15144FE5-8F44-4694-B500-72FBC238D32C}" type="sibTrans" cxnId="{543C5DFA-92AC-4110-9366-D53273B62618}">
      <dgm:prSet/>
      <dgm:spPr/>
      <dgm:t>
        <a:bodyPr/>
        <a:lstStyle/>
        <a:p>
          <a:endParaRPr lang="en-US" sz="1800"/>
        </a:p>
      </dgm:t>
    </dgm:pt>
    <dgm:pt modelId="{B640623A-2D1F-4720-A4FC-C1310A4E5CBD}" type="pres">
      <dgm:prSet presAssocID="{460176A9-3008-4470-B339-7DA411F3FA3C}" presName="vert0" presStyleCnt="0">
        <dgm:presLayoutVars>
          <dgm:dir/>
          <dgm:animOne val="branch"/>
          <dgm:animLvl val="lvl"/>
        </dgm:presLayoutVars>
      </dgm:prSet>
      <dgm:spPr/>
    </dgm:pt>
    <dgm:pt modelId="{3C65039A-A173-49DF-AA77-FE515BC33B90}" type="pres">
      <dgm:prSet presAssocID="{212F2013-268E-472B-B229-B83F95114716}" presName="thickLine" presStyleLbl="alignNode1" presStyleIdx="0" presStyleCnt="5"/>
      <dgm:spPr/>
    </dgm:pt>
    <dgm:pt modelId="{3E518E13-88A7-4065-86D9-577C0037F1F2}" type="pres">
      <dgm:prSet presAssocID="{212F2013-268E-472B-B229-B83F95114716}" presName="horz1" presStyleCnt="0"/>
      <dgm:spPr/>
    </dgm:pt>
    <dgm:pt modelId="{39B62D15-4092-4C06-8066-7F10CBD645EB}" type="pres">
      <dgm:prSet presAssocID="{212F2013-268E-472B-B229-B83F95114716}" presName="tx1" presStyleLbl="revTx" presStyleIdx="0" presStyleCnt="5"/>
      <dgm:spPr/>
    </dgm:pt>
    <dgm:pt modelId="{0C83BA3E-2BCE-4CE7-BB13-39F9F6718EE8}" type="pres">
      <dgm:prSet presAssocID="{212F2013-268E-472B-B229-B83F95114716}" presName="vert1" presStyleCnt="0"/>
      <dgm:spPr/>
    </dgm:pt>
    <dgm:pt modelId="{A480B676-6182-4138-A101-BDE2E4AEE97D}" type="pres">
      <dgm:prSet presAssocID="{F3539200-59B0-4954-8CB6-5B267AE2A7D7}" presName="thickLine" presStyleLbl="alignNode1" presStyleIdx="1" presStyleCnt="5"/>
      <dgm:spPr/>
    </dgm:pt>
    <dgm:pt modelId="{48E63E53-6821-4FA7-86BA-2386371CD4BD}" type="pres">
      <dgm:prSet presAssocID="{F3539200-59B0-4954-8CB6-5B267AE2A7D7}" presName="horz1" presStyleCnt="0"/>
      <dgm:spPr/>
    </dgm:pt>
    <dgm:pt modelId="{9A716216-994B-4AF5-AC7D-079559277E31}" type="pres">
      <dgm:prSet presAssocID="{F3539200-59B0-4954-8CB6-5B267AE2A7D7}" presName="tx1" presStyleLbl="revTx" presStyleIdx="1" presStyleCnt="5"/>
      <dgm:spPr/>
    </dgm:pt>
    <dgm:pt modelId="{10682BAE-2DA2-4157-933B-2037195AD8BA}" type="pres">
      <dgm:prSet presAssocID="{F3539200-59B0-4954-8CB6-5B267AE2A7D7}" presName="vert1" presStyleCnt="0"/>
      <dgm:spPr/>
    </dgm:pt>
    <dgm:pt modelId="{00391F2C-4C15-4859-91DD-719C7B43F58B}" type="pres">
      <dgm:prSet presAssocID="{26EC05B4-FC4F-4B56-BBE6-1773FB4AAFDF}" presName="thickLine" presStyleLbl="alignNode1" presStyleIdx="2" presStyleCnt="5"/>
      <dgm:spPr/>
    </dgm:pt>
    <dgm:pt modelId="{41FA328D-B1D3-41CB-8372-46F339EE4A87}" type="pres">
      <dgm:prSet presAssocID="{26EC05B4-FC4F-4B56-BBE6-1773FB4AAFDF}" presName="horz1" presStyleCnt="0"/>
      <dgm:spPr/>
    </dgm:pt>
    <dgm:pt modelId="{DBFDDACA-A584-4916-9B4C-68F298AE2444}" type="pres">
      <dgm:prSet presAssocID="{26EC05B4-FC4F-4B56-BBE6-1773FB4AAFDF}" presName="tx1" presStyleLbl="revTx" presStyleIdx="2" presStyleCnt="5" custScaleY="52365"/>
      <dgm:spPr/>
    </dgm:pt>
    <dgm:pt modelId="{DA06E4B3-C49E-4479-93A1-31AAE5A3F844}" type="pres">
      <dgm:prSet presAssocID="{26EC05B4-FC4F-4B56-BBE6-1773FB4AAFDF}" presName="vert1" presStyleCnt="0"/>
      <dgm:spPr/>
    </dgm:pt>
    <dgm:pt modelId="{59B91375-88CF-413D-A96D-AB03487373B0}" type="pres">
      <dgm:prSet presAssocID="{28D1D669-7C14-41B4-8FEC-D682B63C9150}" presName="thickLine" presStyleLbl="alignNode1" presStyleIdx="3" presStyleCnt="5"/>
      <dgm:spPr/>
    </dgm:pt>
    <dgm:pt modelId="{DD3EBDB3-00BE-4305-ADDC-8F694C0813C8}" type="pres">
      <dgm:prSet presAssocID="{28D1D669-7C14-41B4-8FEC-D682B63C9150}" presName="horz1" presStyleCnt="0"/>
      <dgm:spPr/>
    </dgm:pt>
    <dgm:pt modelId="{17C5F7E9-220A-40CA-95D1-9E338D76EEE6}" type="pres">
      <dgm:prSet presAssocID="{28D1D669-7C14-41B4-8FEC-D682B63C9150}" presName="tx1" presStyleLbl="revTx" presStyleIdx="3" presStyleCnt="5"/>
      <dgm:spPr/>
    </dgm:pt>
    <dgm:pt modelId="{08FA275E-2744-4D22-A48B-E14A44A21A4B}" type="pres">
      <dgm:prSet presAssocID="{28D1D669-7C14-41B4-8FEC-D682B63C9150}" presName="vert1" presStyleCnt="0"/>
      <dgm:spPr/>
    </dgm:pt>
    <dgm:pt modelId="{D2EA28D9-07F8-4CB1-B81D-1CF69ADB1D43}" type="pres">
      <dgm:prSet presAssocID="{50A21F13-5AB2-416D-AE5D-83F8F9AC2A7B}" presName="thickLine" presStyleLbl="alignNode1" presStyleIdx="4" presStyleCnt="5"/>
      <dgm:spPr/>
    </dgm:pt>
    <dgm:pt modelId="{DF645A6D-4BDD-4478-8FA9-9782EC8E2553}" type="pres">
      <dgm:prSet presAssocID="{50A21F13-5AB2-416D-AE5D-83F8F9AC2A7B}" presName="horz1" presStyleCnt="0"/>
      <dgm:spPr/>
    </dgm:pt>
    <dgm:pt modelId="{9D5B5233-56B6-4F09-A9F8-E5BF4FE37917}" type="pres">
      <dgm:prSet presAssocID="{50A21F13-5AB2-416D-AE5D-83F8F9AC2A7B}" presName="tx1" presStyleLbl="revTx" presStyleIdx="4" presStyleCnt="5"/>
      <dgm:spPr/>
    </dgm:pt>
    <dgm:pt modelId="{D43377B3-5676-492C-96A2-76085A915A12}" type="pres">
      <dgm:prSet presAssocID="{50A21F13-5AB2-416D-AE5D-83F8F9AC2A7B}" presName="vert1" presStyleCnt="0"/>
      <dgm:spPr/>
    </dgm:pt>
  </dgm:ptLst>
  <dgm:cxnLst>
    <dgm:cxn modelId="{F07F7B2A-7AD3-4CE0-AAA6-5A91C833264A}" type="presOf" srcId="{460176A9-3008-4470-B339-7DA411F3FA3C}" destId="{B640623A-2D1F-4720-A4FC-C1310A4E5CBD}" srcOrd="0" destOrd="0" presId="urn:microsoft.com/office/officeart/2008/layout/LinedList"/>
    <dgm:cxn modelId="{B0D4D12A-78F2-441A-8737-A82065217B06}" type="presOf" srcId="{212F2013-268E-472B-B229-B83F95114716}" destId="{39B62D15-4092-4C06-8066-7F10CBD645EB}" srcOrd="0" destOrd="0" presId="urn:microsoft.com/office/officeart/2008/layout/LinedList"/>
    <dgm:cxn modelId="{8C8BDC35-6792-4292-A7D4-8A668D9E4C98}" type="presOf" srcId="{50A21F13-5AB2-416D-AE5D-83F8F9AC2A7B}" destId="{9D5B5233-56B6-4F09-A9F8-E5BF4FE37917}" srcOrd="0" destOrd="0" presId="urn:microsoft.com/office/officeart/2008/layout/LinedList"/>
    <dgm:cxn modelId="{DB15703D-08A3-4FA1-8CA4-8C6C8625AFCF}" srcId="{460176A9-3008-4470-B339-7DA411F3FA3C}" destId="{28D1D669-7C14-41B4-8FEC-D682B63C9150}" srcOrd="3" destOrd="0" parTransId="{5CC0FA36-22D6-4E03-B158-F9A8D05BAA05}" sibTransId="{243B0457-B49E-4952-8C74-F83509474E8C}"/>
    <dgm:cxn modelId="{9E872841-6F0E-44E0-A676-FE81D5C4F0CD}" srcId="{460176A9-3008-4470-B339-7DA411F3FA3C}" destId="{26EC05B4-FC4F-4B56-BBE6-1773FB4AAFDF}" srcOrd="2" destOrd="0" parTransId="{FC5809E3-8E3C-4822-BD47-DE0F3B57D22B}" sibTransId="{BCD4F127-2615-473F-BF14-EFFB7713925E}"/>
    <dgm:cxn modelId="{5528877E-CEAA-440F-A76D-A000AC1A3106}" srcId="{460176A9-3008-4470-B339-7DA411F3FA3C}" destId="{F3539200-59B0-4954-8CB6-5B267AE2A7D7}" srcOrd="1" destOrd="0" parTransId="{8E46C8D8-A380-43AE-9F45-5B856070FD87}" sibTransId="{EF796658-6BE0-4B3C-85DE-70751AF33336}"/>
    <dgm:cxn modelId="{F6394791-8A13-4DDA-8D59-4CBAB5E195D0}" type="presOf" srcId="{28D1D669-7C14-41B4-8FEC-D682B63C9150}" destId="{17C5F7E9-220A-40CA-95D1-9E338D76EEE6}" srcOrd="0" destOrd="0" presId="urn:microsoft.com/office/officeart/2008/layout/LinedList"/>
    <dgm:cxn modelId="{191E66A5-DC19-4457-9BD1-62F4F865A6CA}" type="presOf" srcId="{26EC05B4-FC4F-4B56-BBE6-1773FB4AAFDF}" destId="{DBFDDACA-A584-4916-9B4C-68F298AE2444}" srcOrd="0" destOrd="0" presId="urn:microsoft.com/office/officeart/2008/layout/LinedList"/>
    <dgm:cxn modelId="{D46D28D2-0778-4DE0-A3CD-D69A28294267}" type="presOf" srcId="{F3539200-59B0-4954-8CB6-5B267AE2A7D7}" destId="{9A716216-994B-4AF5-AC7D-079559277E31}" srcOrd="0" destOrd="0" presId="urn:microsoft.com/office/officeart/2008/layout/LinedList"/>
    <dgm:cxn modelId="{5346C4EC-3244-4BF1-9D32-AA10197D04B4}" srcId="{460176A9-3008-4470-B339-7DA411F3FA3C}" destId="{212F2013-268E-472B-B229-B83F95114716}" srcOrd="0" destOrd="0" parTransId="{A84CF643-293F-495D-917A-35CCC1DB2B14}" sibTransId="{17F045DD-D7B1-4AE3-8866-E82659B8F7D8}"/>
    <dgm:cxn modelId="{543C5DFA-92AC-4110-9366-D53273B62618}" srcId="{460176A9-3008-4470-B339-7DA411F3FA3C}" destId="{50A21F13-5AB2-416D-AE5D-83F8F9AC2A7B}" srcOrd="4" destOrd="0" parTransId="{BED7AC7D-5FF1-4124-9B91-DB734BCDE00D}" sibTransId="{15144FE5-8F44-4694-B500-72FBC238D32C}"/>
    <dgm:cxn modelId="{0CD86C59-F6D2-4CCF-8C01-5FD9D3FC75AD}" type="presParOf" srcId="{B640623A-2D1F-4720-A4FC-C1310A4E5CBD}" destId="{3C65039A-A173-49DF-AA77-FE515BC33B90}" srcOrd="0" destOrd="0" presId="urn:microsoft.com/office/officeart/2008/layout/LinedList"/>
    <dgm:cxn modelId="{7BBFD913-493F-49FD-A2EC-21731640E39E}" type="presParOf" srcId="{B640623A-2D1F-4720-A4FC-C1310A4E5CBD}" destId="{3E518E13-88A7-4065-86D9-577C0037F1F2}" srcOrd="1" destOrd="0" presId="urn:microsoft.com/office/officeart/2008/layout/LinedList"/>
    <dgm:cxn modelId="{FBD8409A-BB8C-4BE3-9200-8427BEC2D929}" type="presParOf" srcId="{3E518E13-88A7-4065-86D9-577C0037F1F2}" destId="{39B62D15-4092-4C06-8066-7F10CBD645EB}" srcOrd="0" destOrd="0" presId="urn:microsoft.com/office/officeart/2008/layout/LinedList"/>
    <dgm:cxn modelId="{2C3D051F-C81B-4A48-B632-B3318A683028}" type="presParOf" srcId="{3E518E13-88A7-4065-86D9-577C0037F1F2}" destId="{0C83BA3E-2BCE-4CE7-BB13-39F9F6718EE8}" srcOrd="1" destOrd="0" presId="urn:microsoft.com/office/officeart/2008/layout/LinedList"/>
    <dgm:cxn modelId="{3CE5301E-B73A-4BDC-8477-AE76C02A5A1F}" type="presParOf" srcId="{B640623A-2D1F-4720-A4FC-C1310A4E5CBD}" destId="{A480B676-6182-4138-A101-BDE2E4AEE97D}" srcOrd="2" destOrd="0" presId="urn:microsoft.com/office/officeart/2008/layout/LinedList"/>
    <dgm:cxn modelId="{3D1A94A4-9583-46E4-BA68-E8CED74C0B0F}" type="presParOf" srcId="{B640623A-2D1F-4720-A4FC-C1310A4E5CBD}" destId="{48E63E53-6821-4FA7-86BA-2386371CD4BD}" srcOrd="3" destOrd="0" presId="urn:microsoft.com/office/officeart/2008/layout/LinedList"/>
    <dgm:cxn modelId="{02E75E83-2221-4E26-AF25-18367CD584F1}" type="presParOf" srcId="{48E63E53-6821-4FA7-86BA-2386371CD4BD}" destId="{9A716216-994B-4AF5-AC7D-079559277E31}" srcOrd="0" destOrd="0" presId="urn:microsoft.com/office/officeart/2008/layout/LinedList"/>
    <dgm:cxn modelId="{4FB84AF7-23FE-49FA-957B-6DF0DE556C88}" type="presParOf" srcId="{48E63E53-6821-4FA7-86BA-2386371CD4BD}" destId="{10682BAE-2DA2-4157-933B-2037195AD8BA}" srcOrd="1" destOrd="0" presId="urn:microsoft.com/office/officeart/2008/layout/LinedList"/>
    <dgm:cxn modelId="{54FD466D-D5B1-43C7-BC9E-151F3EBABD05}" type="presParOf" srcId="{B640623A-2D1F-4720-A4FC-C1310A4E5CBD}" destId="{00391F2C-4C15-4859-91DD-719C7B43F58B}" srcOrd="4" destOrd="0" presId="urn:microsoft.com/office/officeart/2008/layout/LinedList"/>
    <dgm:cxn modelId="{63DFDE40-C880-4407-BC31-4C2B6232A2FE}" type="presParOf" srcId="{B640623A-2D1F-4720-A4FC-C1310A4E5CBD}" destId="{41FA328D-B1D3-41CB-8372-46F339EE4A87}" srcOrd="5" destOrd="0" presId="urn:microsoft.com/office/officeart/2008/layout/LinedList"/>
    <dgm:cxn modelId="{3A73E029-CB83-467A-8AC1-E6DFEC494F5D}" type="presParOf" srcId="{41FA328D-B1D3-41CB-8372-46F339EE4A87}" destId="{DBFDDACA-A584-4916-9B4C-68F298AE2444}" srcOrd="0" destOrd="0" presId="urn:microsoft.com/office/officeart/2008/layout/LinedList"/>
    <dgm:cxn modelId="{4A386420-1367-478E-A982-6CBC05253DC0}" type="presParOf" srcId="{41FA328D-B1D3-41CB-8372-46F339EE4A87}" destId="{DA06E4B3-C49E-4479-93A1-31AAE5A3F844}" srcOrd="1" destOrd="0" presId="urn:microsoft.com/office/officeart/2008/layout/LinedList"/>
    <dgm:cxn modelId="{B4E17DAC-B6CD-4593-B96D-26F02283CA9E}" type="presParOf" srcId="{B640623A-2D1F-4720-A4FC-C1310A4E5CBD}" destId="{59B91375-88CF-413D-A96D-AB03487373B0}" srcOrd="6" destOrd="0" presId="urn:microsoft.com/office/officeart/2008/layout/LinedList"/>
    <dgm:cxn modelId="{28D4EC52-35EB-41AC-A525-C0872C87ABCF}" type="presParOf" srcId="{B640623A-2D1F-4720-A4FC-C1310A4E5CBD}" destId="{DD3EBDB3-00BE-4305-ADDC-8F694C0813C8}" srcOrd="7" destOrd="0" presId="urn:microsoft.com/office/officeart/2008/layout/LinedList"/>
    <dgm:cxn modelId="{5190FB1B-2889-46E2-91DF-D172434A8F7B}" type="presParOf" srcId="{DD3EBDB3-00BE-4305-ADDC-8F694C0813C8}" destId="{17C5F7E9-220A-40CA-95D1-9E338D76EEE6}" srcOrd="0" destOrd="0" presId="urn:microsoft.com/office/officeart/2008/layout/LinedList"/>
    <dgm:cxn modelId="{A551603F-A150-44EE-A977-0361D558C377}" type="presParOf" srcId="{DD3EBDB3-00BE-4305-ADDC-8F694C0813C8}" destId="{08FA275E-2744-4D22-A48B-E14A44A21A4B}" srcOrd="1" destOrd="0" presId="urn:microsoft.com/office/officeart/2008/layout/LinedList"/>
    <dgm:cxn modelId="{4ECF7AD9-09C8-4153-AF6C-E90DC3ABEF7F}" type="presParOf" srcId="{B640623A-2D1F-4720-A4FC-C1310A4E5CBD}" destId="{D2EA28D9-07F8-4CB1-B81D-1CF69ADB1D43}" srcOrd="8" destOrd="0" presId="urn:microsoft.com/office/officeart/2008/layout/LinedList"/>
    <dgm:cxn modelId="{31739404-4E65-430A-940C-EE7C16418C0C}" type="presParOf" srcId="{B640623A-2D1F-4720-A4FC-C1310A4E5CBD}" destId="{DF645A6D-4BDD-4478-8FA9-9782EC8E2553}" srcOrd="9" destOrd="0" presId="urn:microsoft.com/office/officeart/2008/layout/LinedList"/>
    <dgm:cxn modelId="{E745ADFF-41C1-4AA2-8811-423C565B6AF2}" type="presParOf" srcId="{DF645A6D-4BDD-4478-8FA9-9782EC8E2553}" destId="{9D5B5233-56B6-4F09-A9F8-E5BF4FE37917}" srcOrd="0" destOrd="0" presId="urn:microsoft.com/office/officeart/2008/layout/LinedList"/>
    <dgm:cxn modelId="{538BFFA4-137F-4744-A6D7-80A0339926C0}" type="presParOf" srcId="{DF645A6D-4BDD-4478-8FA9-9782EC8E2553}" destId="{D43377B3-5676-492C-96A2-76085A915A1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D8C951-EFFD-4FFC-AF76-CDA07FA13611}">
      <dsp:nvSpPr>
        <dsp:cNvPr id="0" name=""/>
        <dsp:cNvSpPr/>
      </dsp:nvSpPr>
      <dsp:spPr>
        <a:xfrm>
          <a:off x="0" y="586"/>
          <a:ext cx="69729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57DFD6-E532-4C2F-8E0F-DDB6EB97F0A2}">
      <dsp:nvSpPr>
        <dsp:cNvPr id="0" name=""/>
        <dsp:cNvSpPr/>
      </dsp:nvSpPr>
      <dsp:spPr>
        <a:xfrm>
          <a:off x="0" y="586"/>
          <a:ext cx="6972975" cy="960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100000"/>
            </a:lnSpc>
            <a:spcBef>
              <a:spcPct val="0"/>
            </a:spcBef>
            <a:spcAft>
              <a:spcPct val="35000"/>
            </a:spcAft>
            <a:buNone/>
          </a:pPr>
          <a:r>
            <a:rPr lang="sk-SK" sz="3200" b="1" kern="1200">
              <a:latin typeface="Aptos" panose="020B0004020202020204" pitchFamily="34" charset="0"/>
            </a:rPr>
            <a:t>CONTENT</a:t>
          </a:r>
          <a:endParaRPr lang="en-US" sz="3200" kern="1200" dirty="0">
            <a:latin typeface="Aptos" panose="020B0004020202020204" pitchFamily="34" charset="0"/>
          </a:endParaRPr>
        </a:p>
      </dsp:txBody>
      <dsp:txXfrm>
        <a:off x="0" y="586"/>
        <a:ext cx="6972975" cy="960609"/>
      </dsp:txXfrm>
    </dsp:sp>
    <dsp:sp modelId="{BA978681-798E-4E8B-9906-702C602C2001}">
      <dsp:nvSpPr>
        <dsp:cNvPr id="0" name=""/>
        <dsp:cNvSpPr/>
      </dsp:nvSpPr>
      <dsp:spPr>
        <a:xfrm>
          <a:off x="0" y="961195"/>
          <a:ext cx="69729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C219AF-C8D7-4CA7-AF96-133CB193B538}">
      <dsp:nvSpPr>
        <dsp:cNvPr id="0" name=""/>
        <dsp:cNvSpPr/>
      </dsp:nvSpPr>
      <dsp:spPr>
        <a:xfrm>
          <a:off x="0" y="961195"/>
          <a:ext cx="6972975" cy="960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100000"/>
            </a:lnSpc>
            <a:spcBef>
              <a:spcPct val="0"/>
            </a:spcBef>
            <a:spcAft>
              <a:spcPct val="35000"/>
            </a:spcAft>
            <a:buNone/>
          </a:pPr>
          <a:r>
            <a:rPr lang="en-US" sz="2400" kern="1200" dirty="0">
              <a:latin typeface="Aptos" panose="020B0004020202020204" pitchFamily="34" charset="0"/>
              <a:cs typeface="Calibri" panose="020F0502020204030204" pitchFamily="34" charset="0"/>
            </a:rPr>
            <a:t>Introduction</a:t>
          </a:r>
          <a:endParaRPr lang="en-US" sz="2400" kern="1200" dirty="0">
            <a:latin typeface="Aptos" panose="020B0004020202020204" pitchFamily="34" charset="0"/>
            <a:ea typeface="+mn-ea"/>
            <a:cs typeface="+mn-cs"/>
          </a:endParaRPr>
        </a:p>
      </dsp:txBody>
      <dsp:txXfrm>
        <a:off x="0" y="961195"/>
        <a:ext cx="6972975" cy="960609"/>
      </dsp:txXfrm>
    </dsp:sp>
    <dsp:sp modelId="{9B43BAE5-18C7-477B-B28A-7E020CBF5F7B}">
      <dsp:nvSpPr>
        <dsp:cNvPr id="0" name=""/>
        <dsp:cNvSpPr/>
      </dsp:nvSpPr>
      <dsp:spPr>
        <a:xfrm>
          <a:off x="0" y="1921805"/>
          <a:ext cx="69729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558840-8C6C-481B-8684-6366253DF07C}">
      <dsp:nvSpPr>
        <dsp:cNvPr id="0" name=""/>
        <dsp:cNvSpPr/>
      </dsp:nvSpPr>
      <dsp:spPr>
        <a:xfrm>
          <a:off x="0" y="1921805"/>
          <a:ext cx="6972975" cy="960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100000"/>
            </a:lnSpc>
            <a:spcBef>
              <a:spcPct val="0"/>
            </a:spcBef>
            <a:spcAft>
              <a:spcPct val="35000"/>
            </a:spcAft>
            <a:buNone/>
          </a:pPr>
          <a:r>
            <a:rPr lang="sk-SK" sz="2400" kern="1200" dirty="0" err="1">
              <a:latin typeface="Aptos" panose="020B0004020202020204" pitchFamily="34" charset="0"/>
              <a:cs typeface="Calibri" panose="020F0502020204030204" pitchFamily="34" charset="0"/>
            </a:rPr>
            <a:t>Digital</a:t>
          </a:r>
          <a:r>
            <a:rPr lang="sk-SK" sz="2400" kern="1200" dirty="0">
              <a:latin typeface="Aptos" panose="020B0004020202020204" pitchFamily="34" charset="0"/>
              <a:cs typeface="Calibri" panose="020F0502020204030204" pitchFamily="34" charset="0"/>
            </a:rPr>
            <a:t> Identity </a:t>
          </a:r>
          <a:endParaRPr lang="en-US" sz="2400" kern="1200" dirty="0">
            <a:latin typeface="Aptos" panose="020B0004020202020204" pitchFamily="34" charset="0"/>
            <a:ea typeface="+mn-ea"/>
            <a:cs typeface="+mn-cs"/>
          </a:endParaRPr>
        </a:p>
      </dsp:txBody>
      <dsp:txXfrm>
        <a:off x="0" y="1921805"/>
        <a:ext cx="6972975" cy="960609"/>
      </dsp:txXfrm>
    </dsp:sp>
    <dsp:sp modelId="{FE5EB41F-DC81-47AF-8DFE-8B2FC44AE86B}">
      <dsp:nvSpPr>
        <dsp:cNvPr id="0" name=""/>
        <dsp:cNvSpPr/>
      </dsp:nvSpPr>
      <dsp:spPr>
        <a:xfrm>
          <a:off x="0" y="2882414"/>
          <a:ext cx="69729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7E7B5F-1C43-410C-83C8-908BF621182B}">
      <dsp:nvSpPr>
        <dsp:cNvPr id="0" name=""/>
        <dsp:cNvSpPr/>
      </dsp:nvSpPr>
      <dsp:spPr>
        <a:xfrm>
          <a:off x="0" y="2882414"/>
          <a:ext cx="6972975" cy="960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100000"/>
            </a:lnSpc>
            <a:spcBef>
              <a:spcPct val="0"/>
            </a:spcBef>
            <a:spcAft>
              <a:spcPct val="35000"/>
            </a:spcAft>
            <a:buNone/>
          </a:pPr>
          <a:r>
            <a:rPr lang="en-US" sz="2400" kern="1200" dirty="0">
              <a:latin typeface="Aptos" panose="020B0004020202020204" pitchFamily="34" charset="0"/>
              <a:cs typeface="Calibri" panose="020F0502020204030204" pitchFamily="34" charset="0"/>
            </a:rPr>
            <a:t>Digital Footprint</a:t>
          </a:r>
          <a:endParaRPr lang="en-US" sz="2400" kern="1200" dirty="0">
            <a:latin typeface="Aptos" panose="020B0004020202020204" pitchFamily="34" charset="0"/>
            <a:ea typeface="+mn-ea"/>
            <a:cs typeface="+mn-cs"/>
          </a:endParaRPr>
        </a:p>
      </dsp:txBody>
      <dsp:txXfrm>
        <a:off x="0" y="2882414"/>
        <a:ext cx="6972975" cy="960609"/>
      </dsp:txXfrm>
    </dsp:sp>
    <dsp:sp modelId="{996B8815-0BC1-49F5-9553-1DBF6F5EA2EA}">
      <dsp:nvSpPr>
        <dsp:cNvPr id="0" name=""/>
        <dsp:cNvSpPr/>
      </dsp:nvSpPr>
      <dsp:spPr>
        <a:xfrm>
          <a:off x="0" y="3843024"/>
          <a:ext cx="6972975"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F04FAA-CDBB-45AF-B0C2-49E51794CC51}">
      <dsp:nvSpPr>
        <dsp:cNvPr id="0" name=""/>
        <dsp:cNvSpPr/>
      </dsp:nvSpPr>
      <dsp:spPr>
        <a:xfrm>
          <a:off x="0" y="3843024"/>
          <a:ext cx="6972975" cy="960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100000"/>
            </a:lnSpc>
            <a:spcBef>
              <a:spcPct val="0"/>
            </a:spcBef>
            <a:spcAft>
              <a:spcPct val="35000"/>
            </a:spcAft>
            <a:buNone/>
          </a:pPr>
          <a:r>
            <a:rPr lang="en-US" sz="2400" kern="1200" dirty="0">
              <a:latin typeface="Aptos" panose="020B0004020202020204" pitchFamily="34" charset="0"/>
              <a:cs typeface="Calibri" panose="020F0502020204030204" pitchFamily="34" charset="0"/>
            </a:rPr>
            <a:t>Best practices for protecting digital identity and digital </a:t>
          </a:r>
          <a:r>
            <a:rPr lang="en-US" sz="2400" kern="1200" dirty="0" err="1">
              <a:latin typeface="Aptos" panose="020B0004020202020204" pitchFamily="34" charset="0"/>
              <a:cs typeface="Calibri" panose="020F0502020204030204" pitchFamily="34" charset="0"/>
            </a:rPr>
            <a:t>footprin</a:t>
          </a:r>
          <a:r>
            <a:rPr lang="sk-SK" sz="2400" kern="1200" dirty="0">
              <a:latin typeface="Aptos" panose="020B0004020202020204" pitchFamily="34" charset="0"/>
              <a:cs typeface="Calibri" panose="020F0502020204030204" pitchFamily="34" charset="0"/>
            </a:rPr>
            <a:t>t</a:t>
          </a:r>
          <a:endParaRPr lang="en-US" sz="2400" kern="1200" dirty="0">
            <a:latin typeface="Aptos" panose="020B0004020202020204" pitchFamily="34" charset="0"/>
            <a:ea typeface="+mn-ea"/>
            <a:cs typeface="+mn-cs"/>
          </a:endParaRPr>
        </a:p>
      </dsp:txBody>
      <dsp:txXfrm>
        <a:off x="0" y="3843024"/>
        <a:ext cx="6972975" cy="9606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65039A-A173-49DF-AA77-FE515BC33B90}">
      <dsp:nvSpPr>
        <dsp:cNvPr id="0" name=""/>
        <dsp:cNvSpPr/>
      </dsp:nvSpPr>
      <dsp:spPr>
        <a:xfrm>
          <a:off x="0" y="1416"/>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B62D15-4092-4C06-8066-7F10CBD645EB}">
      <dsp:nvSpPr>
        <dsp:cNvPr id="0" name=""/>
        <dsp:cNvSpPr/>
      </dsp:nvSpPr>
      <dsp:spPr>
        <a:xfrm>
          <a:off x="0" y="1416"/>
          <a:ext cx="6900512" cy="1223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effectLst/>
              <a:latin typeface="Aptos" panose="020B0004020202020204" pitchFamily="34" charset="0"/>
              <a:cs typeface="Times New Roman" panose="02020603050405020304" pitchFamily="18" charset="0"/>
            </a:rPr>
            <a:t>Record information: (type of fraud, exact date/time, what information was stolen, bank account numbers,  names and contact details of potential fraudsters, available documentation: emails, chat conversations, screenshots, etc.)</a:t>
          </a:r>
          <a:r>
            <a:rPr lang="sk-SK" sz="1800" kern="1200" dirty="0">
              <a:effectLst/>
              <a:latin typeface="Aptos" panose="020B0004020202020204" pitchFamily="34" charset="0"/>
              <a:cs typeface="Times New Roman" panose="02020603050405020304" pitchFamily="18" charset="0"/>
            </a:rPr>
            <a:t>.</a:t>
          </a:r>
          <a:endParaRPr lang="en-US" sz="1800" kern="1200" dirty="0">
            <a:latin typeface="Aptos" panose="020B0004020202020204" pitchFamily="34" charset="0"/>
          </a:endParaRPr>
        </a:p>
      </dsp:txBody>
      <dsp:txXfrm>
        <a:off x="0" y="1416"/>
        <a:ext cx="6900512" cy="1223195"/>
      </dsp:txXfrm>
    </dsp:sp>
    <dsp:sp modelId="{A480B676-6182-4138-A101-BDE2E4AEE97D}">
      <dsp:nvSpPr>
        <dsp:cNvPr id="0" name=""/>
        <dsp:cNvSpPr/>
      </dsp:nvSpPr>
      <dsp:spPr>
        <a:xfrm>
          <a:off x="0" y="1224612"/>
          <a:ext cx="6900512"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716216-994B-4AF5-AC7D-079559277E31}">
      <dsp:nvSpPr>
        <dsp:cNvPr id="0" name=""/>
        <dsp:cNvSpPr/>
      </dsp:nvSpPr>
      <dsp:spPr>
        <a:xfrm>
          <a:off x="0" y="1224612"/>
          <a:ext cx="6900512" cy="1223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effectLst/>
              <a:cs typeface="Times New Roman" panose="02020603050405020304" pitchFamily="18" charset="0"/>
            </a:rPr>
            <a:t>Contact all institutions where the information was stolen (banks, card companies, insurance companies) and ask for your accounts and cards to be blocked.</a:t>
          </a:r>
          <a:br>
            <a:rPr lang="en-GB" sz="1800" i="0" kern="1200" dirty="0"/>
          </a:br>
          <a:endParaRPr lang="en-US" sz="1800" kern="1200" dirty="0"/>
        </a:p>
      </dsp:txBody>
      <dsp:txXfrm>
        <a:off x="0" y="1224612"/>
        <a:ext cx="6900512" cy="1223195"/>
      </dsp:txXfrm>
    </dsp:sp>
    <dsp:sp modelId="{00391F2C-4C15-4859-91DD-719C7B43F58B}">
      <dsp:nvSpPr>
        <dsp:cNvPr id="0" name=""/>
        <dsp:cNvSpPr/>
      </dsp:nvSpPr>
      <dsp:spPr>
        <a:xfrm>
          <a:off x="0" y="2447807"/>
          <a:ext cx="6900512"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FDDACA-A584-4916-9B4C-68F298AE2444}">
      <dsp:nvSpPr>
        <dsp:cNvPr id="0" name=""/>
        <dsp:cNvSpPr/>
      </dsp:nvSpPr>
      <dsp:spPr>
        <a:xfrm>
          <a:off x="0" y="2447807"/>
          <a:ext cx="6900512" cy="6405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effectLst/>
              <a:latin typeface="Aptos" panose="020B0004020202020204" pitchFamily="34" charset="0"/>
              <a:cs typeface="Times New Roman" panose="02020603050405020304" pitchFamily="18" charset="0"/>
            </a:rPr>
            <a:t>Change passwords on all online accounts. </a:t>
          </a:r>
          <a:br>
            <a:rPr lang="en-GB" sz="1800" i="0" kern="1200" dirty="0"/>
          </a:br>
          <a:endParaRPr lang="en-US" sz="1800" kern="1200" dirty="0"/>
        </a:p>
      </dsp:txBody>
      <dsp:txXfrm>
        <a:off x="0" y="2447807"/>
        <a:ext cx="6900512" cy="640526"/>
      </dsp:txXfrm>
    </dsp:sp>
    <dsp:sp modelId="{59B91375-88CF-413D-A96D-AB03487373B0}">
      <dsp:nvSpPr>
        <dsp:cNvPr id="0" name=""/>
        <dsp:cNvSpPr/>
      </dsp:nvSpPr>
      <dsp:spPr>
        <a:xfrm>
          <a:off x="0" y="3088333"/>
          <a:ext cx="6900512"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C5F7E9-220A-40CA-95D1-9E338D76EEE6}">
      <dsp:nvSpPr>
        <dsp:cNvPr id="0" name=""/>
        <dsp:cNvSpPr/>
      </dsp:nvSpPr>
      <dsp:spPr>
        <a:xfrm>
          <a:off x="0" y="3088333"/>
          <a:ext cx="6900512" cy="1223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effectLst/>
              <a:latin typeface="Aptos" panose="020B0004020202020204" pitchFamily="34" charset="0"/>
              <a:cs typeface="Times New Roman" panose="02020603050405020304" pitchFamily="18" charset="0"/>
            </a:rPr>
            <a:t>Report the fraud to law enforcement: file a criminal report with the police and request a copy of the incident report document. Also report the fraud to other relevant institutions, platforms</a:t>
          </a:r>
          <a:r>
            <a:rPr lang="en-US" sz="1800" kern="1200" dirty="0">
              <a:latin typeface="Aptos" panose="020B0004020202020204" pitchFamily="34" charset="0"/>
              <a:cs typeface="Times New Roman" panose="02020603050405020304" pitchFamily="18" charset="0"/>
            </a:rPr>
            <a:t>:</a:t>
          </a:r>
          <a:br>
            <a:rPr lang="en-GB" sz="1800" i="0" kern="1200" dirty="0"/>
          </a:br>
          <a:endParaRPr lang="en-US" sz="1800" kern="1200" dirty="0"/>
        </a:p>
      </dsp:txBody>
      <dsp:txXfrm>
        <a:off x="0" y="3088333"/>
        <a:ext cx="6900512" cy="1223195"/>
      </dsp:txXfrm>
    </dsp:sp>
    <dsp:sp modelId="{D2EA28D9-07F8-4CB1-B81D-1CF69ADB1D43}">
      <dsp:nvSpPr>
        <dsp:cNvPr id="0" name=""/>
        <dsp:cNvSpPr/>
      </dsp:nvSpPr>
      <dsp:spPr>
        <a:xfrm>
          <a:off x="0" y="4311528"/>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5B5233-56B6-4F09-A9F8-E5BF4FE37917}">
      <dsp:nvSpPr>
        <dsp:cNvPr id="0" name=""/>
        <dsp:cNvSpPr/>
      </dsp:nvSpPr>
      <dsp:spPr>
        <a:xfrm>
          <a:off x="0" y="4311528"/>
          <a:ext cx="6900512" cy="1223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solidFill>
                <a:srgbClr val="FF983B"/>
              </a:solidFill>
              <a:effectLst/>
              <a:latin typeface="Aptos" panose="020B0004020202020204" pitchFamily="34" charset="0"/>
              <a:ea typeface="Cambria" panose="02040503050406030204" pitchFamily="18" charset="0"/>
              <a:cs typeface="Times New Roman" panose="02020603050405020304" pitchFamily="18" charset="0"/>
            </a:rPr>
            <a:t>Office for the Protection of Personal Data in your country </a:t>
          </a:r>
        </a:p>
        <a:p>
          <a:pPr marL="0" lvl="0" indent="0" algn="l" defTabSz="800100">
            <a:lnSpc>
              <a:spcPct val="90000"/>
            </a:lnSpc>
            <a:spcBef>
              <a:spcPct val="0"/>
            </a:spcBef>
            <a:spcAft>
              <a:spcPct val="35000"/>
            </a:spcAft>
            <a:buNone/>
          </a:pPr>
          <a:r>
            <a:rPr lang="en-US" sz="1800" kern="1200" dirty="0">
              <a:effectLst/>
              <a:latin typeface="Aptos" panose="020B0004020202020204" pitchFamily="34" charset="0"/>
              <a:ea typeface="Cambria" panose="02040503050406030204" pitchFamily="18" charset="0"/>
              <a:cs typeface="Times New Roman" panose="02020603050405020304" pitchFamily="18" charset="0"/>
            </a:rPr>
            <a:t>European Anti-Fraud</a:t>
          </a:r>
          <a:r>
            <a:rPr lang="en-US" sz="1800" b="1" kern="1200" dirty="0">
              <a:effectLst/>
              <a:latin typeface="Aptos" panose="020B0004020202020204" pitchFamily="34" charset="0"/>
              <a:ea typeface="Cambria" panose="02040503050406030204" pitchFamily="18" charset="0"/>
              <a:cs typeface="Times New Roman" panose="02020603050405020304" pitchFamily="18" charset="0"/>
            </a:rPr>
            <a:t> </a:t>
          </a:r>
          <a:r>
            <a:rPr lang="en-US" sz="1800" kern="1200" dirty="0">
              <a:latin typeface="Aptos" panose="020B0004020202020204" pitchFamily="34" charset="0"/>
              <a:ea typeface="Cambria" panose="02040503050406030204" pitchFamily="18" charset="0"/>
              <a:cs typeface="Times New Roman" panose="02020603050405020304" pitchFamily="18" charset="0"/>
            </a:rPr>
            <a:t>Office: </a:t>
          </a:r>
          <a:r>
            <a:rPr lang="en-US" sz="1800" u="sng" kern="1200" dirty="0">
              <a:effectLst/>
              <a:latin typeface="Aptos" panose="020B0004020202020204" pitchFamily="34" charset="0"/>
              <a:ea typeface="Cambria" panose="02040503050406030204" pitchFamily="18" charset="0"/>
              <a:cs typeface="Times New Roman" panose="02020603050405020304" pitchFamily="18" charset="0"/>
              <a:hlinkClick xmlns:r="http://schemas.openxmlformats.org/officeDocument/2006/relationships" r:id="rId1"/>
            </a:rPr>
            <a:t>https://anti-fraud.ec.europa.eu/olaf-and-you/report-fraud_en</a:t>
          </a:r>
          <a:endParaRPr lang="en-US" sz="1800" kern="1200" dirty="0">
            <a:latin typeface="Aptos" panose="020B0004020202020204" pitchFamily="34" charset="0"/>
          </a:endParaRPr>
        </a:p>
      </dsp:txBody>
      <dsp:txXfrm>
        <a:off x="0" y="4311528"/>
        <a:ext cx="6900512" cy="122319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1" y="0"/>
            <a:ext cx="3078427" cy="513508"/>
          </a:xfrm>
          <a:prstGeom prst="rect">
            <a:avLst/>
          </a:prstGeom>
        </p:spPr>
        <p:txBody>
          <a:bodyPr vert="horz" lIns="94796" tIns="47398" rIns="94796" bIns="47398" rtlCol="0"/>
          <a:lstStyle>
            <a:lvl1pPr algn="l">
              <a:defRPr sz="1200"/>
            </a:lvl1pPr>
          </a:lstStyle>
          <a:p>
            <a:endParaRPr lang="sk-SK"/>
          </a:p>
        </p:txBody>
      </p:sp>
      <p:sp>
        <p:nvSpPr>
          <p:cNvPr id="3" name="Zástupný objekt pre dátum 2"/>
          <p:cNvSpPr>
            <a:spLocks noGrp="1"/>
          </p:cNvSpPr>
          <p:nvPr>
            <p:ph type="dt" idx="1"/>
          </p:nvPr>
        </p:nvSpPr>
        <p:spPr>
          <a:xfrm>
            <a:off x="4023993" y="0"/>
            <a:ext cx="3078427" cy="513508"/>
          </a:xfrm>
          <a:prstGeom prst="rect">
            <a:avLst/>
          </a:prstGeom>
        </p:spPr>
        <p:txBody>
          <a:bodyPr vert="horz" lIns="94796" tIns="47398" rIns="94796" bIns="47398" rtlCol="0"/>
          <a:lstStyle>
            <a:lvl1pPr algn="r">
              <a:defRPr sz="1200"/>
            </a:lvl1pPr>
          </a:lstStyle>
          <a:p>
            <a:fld id="{723286A2-BD5B-40A6-9918-E980843A5447}" type="datetimeFigureOut">
              <a:rPr lang="sk-SK" smtClean="0"/>
              <a:t>8. 10. 2024</a:t>
            </a:fld>
            <a:endParaRPr lang="sk-SK"/>
          </a:p>
        </p:txBody>
      </p:sp>
      <p:sp>
        <p:nvSpPr>
          <p:cNvPr id="4" name="Zástupný objekt pre obrázok snímky 3"/>
          <p:cNvSpPr>
            <a:spLocks noGrp="1" noRot="1" noChangeAspect="1"/>
          </p:cNvSpPr>
          <p:nvPr>
            <p:ph type="sldImg" idx="2"/>
          </p:nvPr>
        </p:nvSpPr>
        <p:spPr>
          <a:xfrm>
            <a:off x="481013" y="1279525"/>
            <a:ext cx="6142037" cy="3454400"/>
          </a:xfrm>
          <a:prstGeom prst="rect">
            <a:avLst/>
          </a:prstGeom>
          <a:noFill/>
          <a:ln w="12700">
            <a:solidFill>
              <a:prstClr val="black"/>
            </a:solidFill>
          </a:ln>
        </p:spPr>
        <p:txBody>
          <a:bodyPr vert="horz" lIns="94796" tIns="47398" rIns="94796" bIns="47398" rtlCol="0" anchor="ctr"/>
          <a:lstStyle/>
          <a:p>
            <a:endParaRPr lang="sk-SK"/>
          </a:p>
        </p:txBody>
      </p:sp>
      <p:sp>
        <p:nvSpPr>
          <p:cNvPr id="5" name="Zástupný objekt pre poznámky 4"/>
          <p:cNvSpPr>
            <a:spLocks noGrp="1"/>
          </p:cNvSpPr>
          <p:nvPr>
            <p:ph type="body" sz="quarter" idx="3"/>
          </p:nvPr>
        </p:nvSpPr>
        <p:spPr>
          <a:xfrm>
            <a:off x="710407" y="4925407"/>
            <a:ext cx="5683250" cy="4029879"/>
          </a:xfrm>
          <a:prstGeom prst="rect">
            <a:avLst/>
          </a:prstGeom>
        </p:spPr>
        <p:txBody>
          <a:bodyPr vert="horz" lIns="94796" tIns="47398" rIns="94796" bIns="47398" rtlCol="0"/>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objekt pre pätu 5"/>
          <p:cNvSpPr>
            <a:spLocks noGrp="1"/>
          </p:cNvSpPr>
          <p:nvPr>
            <p:ph type="ftr" sz="quarter" idx="4"/>
          </p:nvPr>
        </p:nvSpPr>
        <p:spPr>
          <a:xfrm>
            <a:off x="1" y="9721107"/>
            <a:ext cx="3078427" cy="513507"/>
          </a:xfrm>
          <a:prstGeom prst="rect">
            <a:avLst/>
          </a:prstGeom>
        </p:spPr>
        <p:txBody>
          <a:bodyPr vert="horz" lIns="94796" tIns="47398" rIns="94796" bIns="47398" rtlCol="0" anchor="b"/>
          <a:lstStyle>
            <a:lvl1pPr algn="l">
              <a:defRPr sz="1200"/>
            </a:lvl1pPr>
          </a:lstStyle>
          <a:p>
            <a:endParaRPr lang="sk-SK"/>
          </a:p>
        </p:txBody>
      </p:sp>
      <p:sp>
        <p:nvSpPr>
          <p:cNvPr id="7" name="Zástupný objekt pre číslo snímky 6"/>
          <p:cNvSpPr>
            <a:spLocks noGrp="1"/>
          </p:cNvSpPr>
          <p:nvPr>
            <p:ph type="sldNum" sz="quarter" idx="5"/>
          </p:nvPr>
        </p:nvSpPr>
        <p:spPr>
          <a:xfrm>
            <a:off x="4023993" y="9721107"/>
            <a:ext cx="3078427" cy="513507"/>
          </a:xfrm>
          <a:prstGeom prst="rect">
            <a:avLst/>
          </a:prstGeom>
        </p:spPr>
        <p:txBody>
          <a:bodyPr vert="horz" lIns="94796" tIns="47398" rIns="94796" bIns="47398" rtlCol="0" anchor="b"/>
          <a:lstStyle>
            <a:lvl1pPr algn="r">
              <a:defRPr sz="1200"/>
            </a:lvl1pPr>
          </a:lstStyle>
          <a:p>
            <a:fld id="{DD67C988-4ABC-44CD-BF57-54EC295E72C9}" type="slidenum">
              <a:rPr lang="sk-SK" smtClean="0"/>
              <a:t>‹#›</a:t>
            </a:fld>
            <a:endParaRPr lang="sk-SK"/>
          </a:p>
        </p:txBody>
      </p:sp>
    </p:spTree>
    <p:extLst>
      <p:ext uri="{BB962C8B-B14F-4D97-AF65-F5344CB8AC3E}">
        <p14:creationId xmlns:p14="http://schemas.microsoft.com/office/powerpoint/2010/main" val="2268517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DD67C988-4ABC-44CD-BF57-54EC295E72C9}" type="slidenum">
              <a:rPr lang="sk-SK" smtClean="0"/>
              <a:t>9</a:t>
            </a:fld>
            <a:endParaRPr lang="sk-SK"/>
          </a:p>
        </p:txBody>
      </p:sp>
    </p:spTree>
    <p:extLst>
      <p:ext uri="{BB962C8B-B14F-4D97-AF65-F5344CB8AC3E}">
        <p14:creationId xmlns:p14="http://schemas.microsoft.com/office/powerpoint/2010/main" val="862519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DD67C988-4ABC-44CD-BF57-54EC295E72C9}" type="slidenum">
              <a:rPr lang="sk-SK" smtClean="0"/>
              <a:t>25</a:t>
            </a:fld>
            <a:endParaRPr lang="sk-SK"/>
          </a:p>
        </p:txBody>
      </p:sp>
    </p:spTree>
    <p:extLst>
      <p:ext uri="{BB962C8B-B14F-4D97-AF65-F5344CB8AC3E}">
        <p14:creationId xmlns:p14="http://schemas.microsoft.com/office/powerpoint/2010/main" val="333024181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jpg"/><Relationship Id="rId7" Type="http://schemas.openxmlformats.org/officeDocument/2006/relationships/image" Target="../media/image6.jpeg"/><Relationship Id="rId2" Type="http://schemas.openxmlformats.org/officeDocument/2006/relationships/image" Target="../media/image11.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13.png"/><Relationship Id="rId10" Type="http://schemas.openxmlformats.org/officeDocument/2006/relationships/image" Target="../media/image9.png"/><Relationship Id="rId4" Type="http://schemas.openxmlformats.org/officeDocument/2006/relationships/image" Target="../media/image12.png"/><Relationship Id="rId9"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á snímka">
    <p:spTree>
      <p:nvGrpSpPr>
        <p:cNvPr id="1" name=""/>
        <p:cNvGrpSpPr/>
        <p:nvPr/>
      </p:nvGrpSpPr>
      <p:grpSpPr>
        <a:xfrm>
          <a:off x="0" y="0"/>
          <a:ext cx="0" cy="0"/>
          <a:chOff x="0" y="0"/>
          <a:chExt cx="0" cy="0"/>
        </a:xfrm>
      </p:grpSpPr>
      <p:sp>
        <p:nvSpPr>
          <p:cNvPr id="15" name="Nadpis 1">
            <a:extLst>
              <a:ext uri="{FF2B5EF4-FFF2-40B4-BE49-F238E27FC236}">
                <a16:creationId xmlns:a16="http://schemas.microsoft.com/office/drawing/2014/main" id="{8C573BC2-7934-898E-58E7-6322923DDF3E}"/>
              </a:ext>
            </a:extLst>
          </p:cNvPr>
          <p:cNvSpPr txBox="1">
            <a:spLocks/>
          </p:cNvSpPr>
          <p:nvPr userDrawn="1"/>
        </p:nvSpPr>
        <p:spPr>
          <a:xfrm>
            <a:off x="1524000" y="3657895"/>
            <a:ext cx="9144000" cy="480677"/>
          </a:xfrm>
          <a:prstGeom prst="rect">
            <a:avLst/>
          </a:prstGeom>
        </p:spPr>
        <p:txBody>
          <a:bodyPr vert="horz" lIns="91440" tIns="45720" rIns="91440" bIns="45720" rtlCol="0" anchor="b">
            <a:normAutofit/>
          </a:bodyPr>
          <a:lstStyle>
            <a:lvl1pPr algn="ctr" defTabSz="914400" rtl="0" eaLnBrk="1" latinLnBrk="0" hangingPunct="1">
              <a:lnSpc>
                <a:spcPct val="100000"/>
              </a:lnSpc>
              <a:spcBef>
                <a:spcPct val="0"/>
              </a:spcBef>
              <a:buNone/>
              <a:defRPr sz="2800" b="1" kern="1200">
                <a:solidFill>
                  <a:srgbClr val="92BAB5"/>
                </a:solidFill>
                <a:latin typeface="+mj-lt"/>
                <a:ea typeface="+mj-ea"/>
                <a:cs typeface="+mj-cs"/>
              </a:defRPr>
            </a:lvl1pPr>
          </a:lstStyle>
          <a:p>
            <a:r>
              <a:rPr lang="sk-SK" sz="2000" dirty="0">
                <a:solidFill>
                  <a:srgbClr val="FFAA5A"/>
                </a:solidFill>
                <a:latin typeface="Calibri" panose="020F0502020204030204" pitchFamily="34" charset="0"/>
                <a:ea typeface="Cambria" panose="02040503050406030204" pitchFamily="18" charset="0"/>
                <a:cs typeface="Calibri" panose="020F0502020204030204" pitchFamily="34" charset="0"/>
              </a:rPr>
              <a:t>2022-2-SK01-KA220-ADU-000096888</a:t>
            </a:r>
          </a:p>
        </p:txBody>
      </p:sp>
      <p:sp>
        <p:nvSpPr>
          <p:cNvPr id="9" name="BlokTextu 8">
            <a:extLst>
              <a:ext uri="{FF2B5EF4-FFF2-40B4-BE49-F238E27FC236}">
                <a16:creationId xmlns:a16="http://schemas.microsoft.com/office/drawing/2014/main" id="{75A80F42-4977-537D-9CDE-C29C2D5B4E94}"/>
              </a:ext>
            </a:extLst>
          </p:cNvPr>
          <p:cNvSpPr txBox="1"/>
          <p:nvPr userDrawn="1"/>
        </p:nvSpPr>
        <p:spPr>
          <a:xfrm>
            <a:off x="1297172" y="1979409"/>
            <a:ext cx="9597656" cy="1692771"/>
          </a:xfrm>
          <a:prstGeom prst="rect">
            <a:avLst/>
          </a:prstGeom>
          <a:noFill/>
        </p:spPr>
        <p:txBody>
          <a:bodyPr wrap="square">
            <a:spAutoFit/>
          </a:bodyPr>
          <a:lstStyle/>
          <a:p>
            <a:pPr algn="ctr"/>
            <a:r>
              <a:rPr kumimoji="0" lang="en-US"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Building Digital Resilience </a:t>
            </a:r>
            <a:br>
              <a:rPr kumimoji="0" lang="sk-SK"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br>
            <a:r>
              <a:rPr kumimoji="0" lang="en-US"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by Making Digital Wellbeing and</a:t>
            </a:r>
            <a:r>
              <a:rPr kumimoji="0" lang="sk-SK"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Security </a:t>
            </a:r>
            <a:br>
              <a:rPr kumimoji="0" lang="sk-SK"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br>
            <a:r>
              <a:rPr kumimoji="0" lang="en-US"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Accessible to All</a:t>
            </a:r>
            <a:br>
              <a:rPr kumimoji="0" lang="sk-SK"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br>
            <a:r>
              <a:rPr kumimoji="0" lang="sk-SK" sz="2600" b="1" i="0" u="none" strike="noStrike" kern="1200" cap="none" spc="0" normalizeH="0" baseline="0" noProof="0" dirty="0" err="1">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DigiWELL</a:t>
            </a:r>
            <a:endParaRPr lang="en-GB" sz="2600" dirty="0">
              <a:latin typeface="Calibri" panose="020F0502020204030204" pitchFamily="34" charset="0"/>
              <a:cs typeface="Calibri" panose="020F0502020204030204" pitchFamily="34" charset="0"/>
            </a:endParaRPr>
          </a:p>
        </p:txBody>
      </p:sp>
      <p:pic>
        <p:nvPicPr>
          <p:cNvPr id="3" name="Obrázok 2" descr="Obrázok, na ktorom je text">
            <a:extLst>
              <a:ext uri="{FF2B5EF4-FFF2-40B4-BE49-F238E27FC236}">
                <a16:creationId xmlns:a16="http://schemas.microsoft.com/office/drawing/2014/main" id="{54C5578C-DDE6-7454-9A35-A21DF6FD6E5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675075" y="1109487"/>
            <a:ext cx="2785830" cy="643868"/>
          </a:xfrm>
          <a:prstGeom prst="rect">
            <a:avLst/>
          </a:prstGeom>
        </p:spPr>
      </p:pic>
      <p:pic>
        <p:nvPicPr>
          <p:cNvPr id="4" name="Obrázok 3">
            <a:extLst>
              <a:ext uri="{FF2B5EF4-FFF2-40B4-BE49-F238E27FC236}">
                <a16:creationId xmlns:a16="http://schemas.microsoft.com/office/drawing/2014/main" id="{A4B61CA5-55B9-4CB5-9152-A8113B1B022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063959" y="777514"/>
            <a:ext cx="1307223" cy="1307223"/>
          </a:xfrm>
          <a:prstGeom prst="rect">
            <a:avLst/>
          </a:prstGeom>
        </p:spPr>
      </p:pic>
      <p:grpSp>
        <p:nvGrpSpPr>
          <p:cNvPr id="5" name="Skupina 4">
            <a:extLst>
              <a:ext uri="{FF2B5EF4-FFF2-40B4-BE49-F238E27FC236}">
                <a16:creationId xmlns:a16="http://schemas.microsoft.com/office/drawing/2014/main" id="{93EB76E5-F830-4DD2-448B-85F788FD2FF6}"/>
              </a:ext>
            </a:extLst>
          </p:cNvPr>
          <p:cNvGrpSpPr/>
          <p:nvPr userDrawn="1"/>
        </p:nvGrpSpPr>
        <p:grpSpPr>
          <a:xfrm>
            <a:off x="1111053" y="5744184"/>
            <a:ext cx="10432806" cy="737473"/>
            <a:chOff x="2911015" y="5847007"/>
            <a:chExt cx="10432806" cy="737473"/>
          </a:xfrm>
        </p:grpSpPr>
        <p:pic>
          <p:nvPicPr>
            <p:cNvPr id="6" name="Obrázok 5">
              <a:extLst>
                <a:ext uri="{FF2B5EF4-FFF2-40B4-BE49-F238E27FC236}">
                  <a16:creationId xmlns:a16="http://schemas.microsoft.com/office/drawing/2014/main" id="{0717F8F2-0BCE-9421-DF7E-92091F55BAB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17532" y="5847007"/>
              <a:ext cx="1826289" cy="737473"/>
            </a:xfrm>
            <a:prstGeom prst="rect">
              <a:avLst/>
            </a:prstGeom>
          </p:spPr>
        </p:pic>
        <p:pic>
          <p:nvPicPr>
            <p:cNvPr id="7" name="Picture 2" descr="Slovenská poľnohospodárska univerzita v Nitre">
              <a:extLst>
                <a:ext uri="{FF2B5EF4-FFF2-40B4-BE49-F238E27FC236}">
                  <a16:creationId xmlns:a16="http://schemas.microsoft.com/office/drawing/2014/main" id="{B00D6C37-830D-9941-CE8E-7B8A7F589956}"/>
                </a:ext>
              </a:extLst>
            </p:cNvPr>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2911015" y="5933486"/>
              <a:ext cx="1128044" cy="5345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Logo">
              <a:extLst>
                <a:ext uri="{FF2B5EF4-FFF2-40B4-BE49-F238E27FC236}">
                  <a16:creationId xmlns:a16="http://schemas.microsoft.com/office/drawing/2014/main" id="{CD7F7C8A-16EA-543D-14C6-A4B03911D38B}"/>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569350" y="5963498"/>
              <a:ext cx="968299" cy="50449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a:extLst>
                <a:ext uri="{FF2B5EF4-FFF2-40B4-BE49-F238E27FC236}">
                  <a16:creationId xmlns:a16="http://schemas.microsoft.com/office/drawing/2014/main" id="{BCF61E06-6F0B-102C-C5D7-4F46BA00362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739235" y="5933486"/>
              <a:ext cx="1156727" cy="564513"/>
            </a:xfrm>
            <a:prstGeom prst="rect">
              <a:avLst/>
            </a:prstGeom>
          </p:spPr>
        </p:pic>
        <p:pic>
          <p:nvPicPr>
            <p:cNvPr id="11" name="Picture 4" descr="AIFED - Formación, cultura y empleo en Granada">
              <a:extLst>
                <a:ext uri="{FF2B5EF4-FFF2-40B4-BE49-F238E27FC236}">
                  <a16:creationId xmlns:a16="http://schemas.microsoft.com/office/drawing/2014/main" id="{D66156B2-E30F-3CE0-6DDE-56F3AB67B9D4}"/>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8189109" y="5921371"/>
              <a:ext cx="1521023" cy="5238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a:extLst>
                <a:ext uri="{FF2B5EF4-FFF2-40B4-BE49-F238E27FC236}">
                  <a16:creationId xmlns:a16="http://schemas.microsoft.com/office/drawing/2014/main" id="{0E56BECE-5124-9DF4-2569-5A497617F4FE}"/>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9911718" y="5954709"/>
              <a:ext cx="149902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1" descr="Syzygia Foundation">
              <a:extLst>
                <a:ext uri="{FF2B5EF4-FFF2-40B4-BE49-F238E27FC236}">
                  <a16:creationId xmlns:a16="http://schemas.microsoft.com/office/drawing/2014/main" id="{B5BBB899-B640-32EB-E0F3-C9B21A3DB9F3}"/>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9951615" y="6291863"/>
              <a:ext cx="1419225" cy="282282"/>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Obrázok 13">
            <a:extLst>
              <a:ext uri="{FF2B5EF4-FFF2-40B4-BE49-F238E27FC236}">
                <a16:creationId xmlns:a16="http://schemas.microsoft.com/office/drawing/2014/main" id="{742551FF-9CE1-7E47-DF33-E0FC04B19854}"/>
              </a:ext>
            </a:extLst>
          </p:cNvPr>
          <p:cNvPicPr>
            <a:picLocks noChangeAspect="1"/>
          </p:cNvPicPr>
          <p:nvPr userDrawn="1"/>
        </p:nvPicPr>
        <p:blipFill>
          <a:blip r:embed="rId11" cstate="hqprint">
            <a:extLst>
              <a:ext uri="{28A0092B-C50C-407E-A947-70E740481C1C}">
                <a14:useLocalDpi xmlns:a14="http://schemas.microsoft.com/office/drawing/2010/main" val="0"/>
              </a:ext>
            </a:extLst>
          </a:blip>
          <a:stretch>
            <a:fillRect/>
          </a:stretch>
        </p:blipFill>
        <p:spPr>
          <a:xfrm>
            <a:off x="2640572" y="5507489"/>
            <a:ext cx="887333" cy="1166264"/>
          </a:xfrm>
          <a:prstGeom prst="rect">
            <a:avLst/>
          </a:prstGeom>
        </p:spPr>
      </p:pic>
    </p:spTree>
    <p:extLst>
      <p:ext uri="{BB962C8B-B14F-4D97-AF65-F5344CB8AC3E}">
        <p14:creationId xmlns:p14="http://schemas.microsoft.com/office/powerpoint/2010/main" val="2896098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01F1AD-0822-2C73-E021-A1EA53C86BA7}"/>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108E1CF9-711E-EE03-E4DA-A2CBCC3CA85E}"/>
              </a:ext>
            </a:extLst>
          </p:cNvPr>
          <p:cNvSpPr>
            <a:spLocks noGrp="1"/>
          </p:cNvSpPr>
          <p:nvPr>
            <p:ph idx="1"/>
          </p:nvPr>
        </p:nvSpPr>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279B79F4-7975-A02F-2EC4-508F63AF270B}"/>
              </a:ext>
            </a:extLst>
          </p:cNvPr>
          <p:cNvSpPr>
            <a:spLocks noGrp="1"/>
          </p:cNvSpPr>
          <p:nvPr>
            <p:ph type="dt" sz="half" idx="10"/>
          </p:nvPr>
        </p:nvSpPr>
        <p:spPr/>
        <p:txBody>
          <a:bodyPr/>
          <a:lstStyle/>
          <a:p>
            <a:fld id="{88569F9E-8D34-42E7-83D8-6690845F3D31}" type="datetimeFigureOut">
              <a:rPr lang="en-GB" smtClean="0"/>
              <a:t>08/10/2024</a:t>
            </a:fld>
            <a:endParaRPr lang="en-GB"/>
          </a:p>
        </p:txBody>
      </p:sp>
      <p:sp>
        <p:nvSpPr>
          <p:cNvPr id="5" name="Zástupný objekt pre pätu 4">
            <a:extLst>
              <a:ext uri="{FF2B5EF4-FFF2-40B4-BE49-F238E27FC236}">
                <a16:creationId xmlns:a16="http://schemas.microsoft.com/office/drawing/2014/main" id="{F38F8881-652D-DB01-6C7D-DE15E6CFC38B}"/>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0B0926CE-5C85-22E9-09E2-843E79248784}"/>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3481633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86B0CE8-2E64-20E2-832A-F8B4240C9547}"/>
              </a:ext>
            </a:extLst>
          </p:cNvPr>
          <p:cNvSpPr>
            <a:spLocks noGrp="1"/>
          </p:cNvSpPr>
          <p:nvPr>
            <p:ph type="title"/>
          </p:nvPr>
        </p:nvSpPr>
        <p:spPr>
          <a:xfrm>
            <a:off x="831850" y="1709738"/>
            <a:ext cx="10515600" cy="2852737"/>
          </a:xfrm>
        </p:spPr>
        <p:txBody>
          <a:bodyPr anchor="b"/>
          <a:lstStyle>
            <a:lvl1pPr>
              <a:defRPr sz="6000"/>
            </a:lvl1p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7403BEFD-AF56-EA58-F6FE-88659F67F99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k-SK"/>
              <a:t>Kliknite sem a upravte štýly predlohy textu</a:t>
            </a:r>
          </a:p>
        </p:txBody>
      </p:sp>
      <p:sp>
        <p:nvSpPr>
          <p:cNvPr id="4" name="Zástupný objekt pre dátum 3">
            <a:extLst>
              <a:ext uri="{FF2B5EF4-FFF2-40B4-BE49-F238E27FC236}">
                <a16:creationId xmlns:a16="http://schemas.microsoft.com/office/drawing/2014/main" id="{4804560F-FB85-BE2A-77D1-BBDB65705310}"/>
              </a:ext>
            </a:extLst>
          </p:cNvPr>
          <p:cNvSpPr>
            <a:spLocks noGrp="1"/>
          </p:cNvSpPr>
          <p:nvPr>
            <p:ph type="dt" sz="half" idx="10"/>
          </p:nvPr>
        </p:nvSpPr>
        <p:spPr/>
        <p:txBody>
          <a:bodyPr/>
          <a:lstStyle/>
          <a:p>
            <a:fld id="{88569F9E-8D34-42E7-83D8-6690845F3D31}" type="datetimeFigureOut">
              <a:rPr lang="en-GB" smtClean="0"/>
              <a:t>08/10/2024</a:t>
            </a:fld>
            <a:endParaRPr lang="en-GB"/>
          </a:p>
        </p:txBody>
      </p:sp>
      <p:sp>
        <p:nvSpPr>
          <p:cNvPr id="5" name="Zástupný objekt pre pätu 4">
            <a:extLst>
              <a:ext uri="{FF2B5EF4-FFF2-40B4-BE49-F238E27FC236}">
                <a16:creationId xmlns:a16="http://schemas.microsoft.com/office/drawing/2014/main" id="{879DD5F1-F4A3-CC14-2DEE-008C82E08842}"/>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81D1B952-F220-D065-D564-0565EB8D3F73}"/>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38420577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17783A-9DD7-C4E3-AD6B-955872A414C4}"/>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CB196882-70C4-4ACD-A99A-A8958E5A901B}"/>
              </a:ext>
            </a:extLst>
          </p:cNvPr>
          <p:cNvSpPr>
            <a:spLocks noGrp="1"/>
          </p:cNvSpPr>
          <p:nvPr>
            <p:ph sz="half" idx="1"/>
          </p:nvPr>
        </p:nvSpPr>
        <p:spPr>
          <a:xfrm>
            <a:off x="838200" y="1825625"/>
            <a:ext cx="5181600" cy="435133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obsah 3">
            <a:extLst>
              <a:ext uri="{FF2B5EF4-FFF2-40B4-BE49-F238E27FC236}">
                <a16:creationId xmlns:a16="http://schemas.microsoft.com/office/drawing/2014/main" id="{781A7339-0462-2583-4C7E-AC14D73644B6}"/>
              </a:ext>
            </a:extLst>
          </p:cNvPr>
          <p:cNvSpPr>
            <a:spLocks noGrp="1"/>
          </p:cNvSpPr>
          <p:nvPr>
            <p:ph sz="half" idx="2"/>
          </p:nvPr>
        </p:nvSpPr>
        <p:spPr>
          <a:xfrm>
            <a:off x="6172200" y="1825625"/>
            <a:ext cx="5181600" cy="435133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objekt pre dátum 4">
            <a:extLst>
              <a:ext uri="{FF2B5EF4-FFF2-40B4-BE49-F238E27FC236}">
                <a16:creationId xmlns:a16="http://schemas.microsoft.com/office/drawing/2014/main" id="{8BF37404-D5DC-C323-A09F-B9AEE4ADFEA7}"/>
              </a:ext>
            </a:extLst>
          </p:cNvPr>
          <p:cNvSpPr>
            <a:spLocks noGrp="1"/>
          </p:cNvSpPr>
          <p:nvPr>
            <p:ph type="dt" sz="half" idx="10"/>
          </p:nvPr>
        </p:nvSpPr>
        <p:spPr/>
        <p:txBody>
          <a:bodyPr/>
          <a:lstStyle/>
          <a:p>
            <a:fld id="{88569F9E-8D34-42E7-83D8-6690845F3D31}" type="datetimeFigureOut">
              <a:rPr lang="en-GB" smtClean="0"/>
              <a:t>08/10/2024</a:t>
            </a:fld>
            <a:endParaRPr lang="en-GB"/>
          </a:p>
        </p:txBody>
      </p:sp>
      <p:sp>
        <p:nvSpPr>
          <p:cNvPr id="6" name="Zástupný objekt pre pätu 5">
            <a:extLst>
              <a:ext uri="{FF2B5EF4-FFF2-40B4-BE49-F238E27FC236}">
                <a16:creationId xmlns:a16="http://schemas.microsoft.com/office/drawing/2014/main" id="{A60DFDEC-94C8-D2B9-E4C1-B4157BA57150}"/>
              </a:ext>
            </a:extLst>
          </p:cNvPr>
          <p:cNvSpPr>
            <a:spLocks noGrp="1"/>
          </p:cNvSpPr>
          <p:nvPr>
            <p:ph type="ftr" sz="quarter" idx="11"/>
          </p:nvPr>
        </p:nvSpPr>
        <p:spPr/>
        <p:txBody>
          <a:bodyPr/>
          <a:lstStyle/>
          <a:p>
            <a:endParaRPr lang="en-GB"/>
          </a:p>
        </p:txBody>
      </p:sp>
      <p:sp>
        <p:nvSpPr>
          <p:cNvPr id="7" name="Zástupný objekt pre číslo snímky 6">
            <a:extLst>
              <a:ext uri="{FF2B5EF4-FFF2-40B4-BE49-F238E27FC236}">
                <a16:creationId xmlns:a16="http://schemas.microsoft.com/office/drawing/2014/main" id="{BD7F664F-EF37-8273-B7D4-651E4C5ADB62}"/>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86709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2095AE-6105-78F1-2060-8904479B9A5C}"/>
              </a:ext>
            </a:extLst>
          </p:cNvPr>
          <p:cNvSpPr>
            <a:spLocks noGrp="1"/>
          </p:cNvSpPr>
          <p:nvPr>
            <p:ph type="title"/>
          </p:nvPr>
        </p:nvSpPr>
        <p:spPr>
          <a:xfrm>
            <a:off x="839788" y="365125"/>
            <a:ext cx="10515600" cy="1325563"/>
          </a:xfrm>
        </p:spPr>
        <p:txBody>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4F27CB3D-08A6-28E6-E5CC-6CA3B8E4A0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Zástupný objekt pre obsah 3">
            <a:extLst>
              <a:ext uri="{FF2B5EF4-FFF2-40B4-BE49-F238E27FC236}">
                <a16:creationId xmlns:a16="http://schemas.microsoft.com/office/drawing/2014/main" id="{0DB46130-0E02-6AEE-8C22-7CF94ABDC08C}"/>
              </a:ext>
            </a:extLst>
          </p:cNvPr>
          <p:cNvSpPr>
            <a:spLocks noGrp="1"/>
          </p:cNvSpPr>
          <p:nvPr>
            <p:ph sz="half" idx="2"/>
          </p:nvPr>
        </p:nvSpPr>
        <p:spPr>
          <a:xfrm>
            <a:off x="839788" y="2505075"/>
            <a:ext cx="5157787" cy="368458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text 4">
            <a:extLst>
              <a:ext uri="{FF2B5EF4-FFF2-40B4-BE49-F238E27FC236}">
                <a16:creationId xmlns:a16="http://schemas.microsoft.com/office/drawing/2014/main" id="{8CD71381-3FFB-E053-BBC6-8F51278DF7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Zástupný objekt pre obsah 5">
            <a:extLst>
              <a:ext uri="{FF2B5EF4-FFF2-40B4-BE49-F238E27FC236}">
                <a16:creationId xmlns:a16="http://schemas.microsoft.com/office/drawing/2014/main" id="{59012D81-F5D8-0EA8-51F4-E62D77887964}"/>
              </a:ext>
            </a:extLst>
          </p:cNvPr>
          <p:cNvSpPr>
            <a:spLocks noGrp="1"/>
          </p:cNvSpPr>
          <p:nvPr>
            <p:ph sz="quarter" idx="4"/>
          </p:nvPr>
        </p:nvSpPr>
        <p:spPr>
          <a:xfrm>
            <a:off x="6172200" y="2505075"/>
            <a:ext cx="5183188" cy="368458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7" name="Zástupný objekt pre dátum 6">
            <a:extLst>
              <a:ext uri="{FF2B5EF4-FFF2-40B4-BE49-F238E27FC236}">
                <a16:creationId xmlns:a16="http://schemas.microsoft.com/office/drawing/2014/main" id="{24F99924-393C-4DAC-A1A5-FAF5F76C0C63}"/>
              </a:ext>
            </a:extLst>
          </p:cNvPr>
          <p:cNvSpPr>
            <a:spLocks noGrp="1"/>
          </p:cNvSpPr>
          <p:nvPr>
            <p:ph type="dt" sz="half" idx="10"/>
          </p:nvPr>
        </p:nvSpPr>
        <p:spPr/>
        <p:txBody>
          <a:bodyPr/>
          <a:lstStyle/>
          <a:p>
            <a:fld id="{88569F9E-8D34-42E7-83D8-6690845F3D31}" type="datetimeFigureOut">
              <a:rPr lang="en-GB" smtClean="0"/>
              <a:t>08/10/2024</a:t>
            </a:fld>
            <a:endParaRPr lang="en-GB"/>
          </a:p>
        </p:txBody>
      </p:sp>
      <p:sp>
        <p:nvSpPr>
          <p:cNvPr id="8" name="Zástupný objekt pre pätu 7">
            <a:extLst>
              <a:ext uri="{FF2B5EF4-FFF2-40B4-BE49-F238E27FC236}">
                <a16:creationId xmlns:a16="http://schemas.microsoft.com/office/drawing/2014/main" id="{41B93AAC-DCAF-03F5-9D41-8F23D86E7220}"/>
              </a:ext>
            </a:extLst>
          </p:cNvPr>
          <p:cNvSpPr>
            <a:spLocks noGrp="1"/>
          </p:cNvSpPr>
          <p:nvPr>
            <p:ph type="ftr" sz="quarter" idx="11"/>
          </p:nvPr>
        </p:nvSpPr>
        <p:spPr/>
        <p:txBody>
          <a:bodyPr/>
          <a:lstStyle/>
          <a:p>
            <a:endParaRPr lang="en-GB"/>
          </a:p>
        </p:txBody>
      </p:sp>
      <p:sp>
        <p:nvSpPr>
          <p:cNvPr id="9" name="Zástupný objekt pre číslo snímky 8">
            <a:extLst>
              <a:ext uri="{FF2B5EF4-FFF2-40B4-BE49-F238E27FC236}">
                <a16:creationId xmlns:a16="http://schemas.microsoft.com/office/drawing/2014/main" id="{ADAFA6F0-510F-667C-5B1E-71A07DAC2DB0}"/>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40122282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C0A2C3-1309-E39C-F52B-6F173933706D}"/>
              </a:ext>
            </a:extLst>
          </p:cNvPr>
          <p:cNvSpPr>
            <a:spLocks noGrp="1"/>
          </p:cNvSpPr>
          <p:nvPr>
            <p:ph type="title"/>
          </p:nvPr>
        </p:nvSpPr>
        <p:spPr/>
        <p:txBody>
          <a:bodyPr/>
          <a:lstStyle/>
          <a:p>
            <a:r>
              <a:rPr lang="sk-SK"/>
              <a:t>Kliknutím upravte štýl predlohy nadpisu</a:t>
            </a:r>
            <a:endParaRPr lang="en-GB"/>
          </a:p>
        </p:txBody>
      </p:sp>
      <p:sp>
        <p:nvSpPr>
          <p:cNvPr id="3" name="Zástupný objekt pre dátum 2">
            <a:extLst>
              <a:ext uri="{FF2B5EF4-FFF2-40B4-BE49-F238E27FC236}">
                <a16:creationId xmlns:a16="http://schemas.microsoft.com/office/drawing/2014/main" id="{1AC30078-893E-AD52-6A11-5FEF4FC0DAB9}"/>
              </a:ext>
            </a:extLst>
          </p:cNvPr>
          <p:cNvSpPr>
            <a:spLocks noGrp="1"/>
          </p:cNvSpPr>
          <p:nvPr>
            <p:ph type="dt" sz="half" idx="10"/>
          </p:nvPr>
        </p:nvSpPr>
        <p:spPr/>
        <p:txBody>
          <a:bodyPr/>
          <a:lstStyle/>
          <a:p>
            <a:fld id="{88569F9E-8D34-42E7-83D8-6690845F3D31}" type="datetimeFigureOut">
              <a:rPr lang="en-GB" smtClean="0"/>
              <a:t>08/10/2024</a:t>
            </a:fld>
            <a:endParaRPr lang="en-GB"/>
          </a:p>
        </p:txBody>
      </p:sp>
      <p:sp>
        <p:nvSpPr>
          <p:cNvPr id="4" name="Zástupný objekt pre pätu 3">
            <a:extLst>
              <a:ext uri="{FF2B5EF4-FFF2-40B4-BE49-F238E27FC236}">
                <a16:creationId xmlns:a16="http://schemas.microsoft.com/office/drawing/2014/main" id="{537525CC-0C41-2557-55A4-68EED4C47603}"/>
              </a:ext>
            </a:extLst>
          </p:cNvPr>
          <p:cNvSpPr>
            <a:spLocks noGrp="1"/>
          </p:cNvSpPr>
          <p:nvPr>
            <p:ph type="ftr" sz="quarter" idx="11"/>
          </p:nvPr>
        </p:nvSpPr>
        <p:spPr/>
        <p:txBody>
          <a:bodyPr/>
          <a:lstStyle/>
          <a:p>
            <a:endParaRPr lang="en-GB"/>
          </a:p>
        </p:txBody>
      </p:sp>
      <p:sp>
        <p:nvSpPr>
          <p:cNvPr id="5" name="Zástupný objekt pre číslo snímky 4">
            <a:extLst>
              <a:ext uri="{FF2B5EF4-FFF2-40B4-BE49-F238E27FC236}">
                <a16:creationId xmlns:a16="http://schemas.microsoft.com/office/drawing/2014/main" id="{CE560D30-9DB0-99C5-87F3-B1D925337AE1}"/>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42894664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objekt pre dátum 1">
            <a:extLst>
              <a:ext uri="{FF2B5EF4-FFF2-40B4-BE49-F238E27FC236}">
                <a16:creationId xmlns:a16="http://schemas.microsoft.com/office/drawing/2014/main" id="{93BDD5FA-2881-49E7-32CF-BBAA7809807E}"/>
              </a:ext>
            </a:extLst>
          </p:cNvPr>
          <p:cNvSpPr>
            <a:spLocks noGrp="1"/>
          </p:cNvSpPr>
          <p:nvPr>
            <p:ph type="dt" sz="half" idx="10"/>
          </p:nvPr>
        </p:nvSpPr>
        <p:spPr/>
        <p:txBody>
          <a:bodyPr/>
          <a:lstStyle/>
          <a:p>
            <a:fld id="{88569F9E-8D34-42E7-83D8-6690845F3D31}" type="datetimeFigureOut">
              <a:rPr lang="en-GB" smtClean="0"/>
              <a:t>08/10/2024</a:t>
            </a:fld>
            <a:endParaRPr lang="en-GB"/>
          </a:p>
        </p:txBody>
      </p:sp>
      <p:sp>
        <p:nvSpPr>
          <p:cNvPr id="3" name="Zástupný objekt pre pätu 2">
            <a:extLst>
              <a:ext uri="{FF2B5EF4-FFF2-40B4-BE49-F238E27FC236}">
                <a16:creationId xmlns:a16="http://schemas.microsoft.com/office/drawing/2014/main" id="{ED61BAD6-A65B-B251-190E-92B81AB3FA52}"/>
              </a:ext>
            </a:extLst>
          </p:cNvPr>
          <p:cNvSpPr>
            <a:spLocks noGrp="1"/>
          </p:cNvSpPr>
          <p:nvPr>
            <p:ph type="ftr" sz="quarter" idx="11"/>
          </p:nvPr>
        </p:nvSpPr>
        <p:spPr/>
        <p:txBody>
          <a:bodyPr/>
          <a:lstStyle/>
          <a:p>
            <a:endParaRPr lang="en-GB"/>
          </a:p>
        </p:txBody>
      </p:sp>
      <p:sp>
        <p:nvSpPr>
          <p:cNvPr id="4" name="Zástupný objekt pre číslo snímky 3">
            <a:extLst>
              <a:ext uri="{FF2B5EF4-FFF2-40B4-BE49-F238E27FC236}">
                <a16:creationId xmlns:a16="http://schemas.microsoft.com/office/drawing/2014/main" id="{5E5516A2-91C1-AB87-9BDF-6B1A2FE1FEAB}"/>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1291588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0C7403-C4AC-48AE-104C-45479F92A5DA}"/>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D8A191FF-4646-6976-D6FD-30BAA8F72F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text 3">
            <a:extLst>
              <a:ext uri="{FF2B5EF4-FFF2-40B4-BE49-F238E27FC236}">
                <a16:creationId xmlns:a16="http://schemas.microsoft.com/office/drawing/2014/main" id="{31649CDB-6516-E7BA-D5C3-58CA396127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194459A4-AA2C-F367-03E2-3BE4AD0EADE1}"/>
              </a:ext>
            </a:extLst>
          </p:cNvPr>
          <p:cNvSpPr>
            <a:spLocks noGrp="1"/>
          </p:cNvSpPr>
          <p:nvPr>
            <p:ph type="dt" sz="half" idx="10"/>
          </p:nvPr>
        </p:nvSpPr>
        <p:spPr/>
        <p:txBody>
          <a:bodyPr/>
          <a:lstStyle/>
          <a:p>
            <a:fld id="{88569F9E-8D34-42E7-83D8-6690845F3D31}" type="datetimeFigureOut">
              <a:rPr lang="en-GB" smtClean="0"/>
              <a:t>08/10/2024</a:t>
            </a:fld>
            <a:endParaRPr lang="en-GB"/>
          </a:p>
        </p:txBody>
      </p:sp>
      <p:sp>
        <p:nvSpPr>
          <p:cNvPr id="6" name="Zástupný objekt pre pätu 5">
            <a:extLst>
              <a:ext uri="{FF2B5EF4-FFF2-40B4-BE49-F238E27FC236}">
                <a16:creationId xmlns:a16="http://schemas.microsoft.com/office/drawing/2014/main" id="{41A283D1-CD37-D4F4-A8C6-7187D5965561}"/>
              </a:ext>
            </a:extLst>
          </p:cNvPr>
          <p:cNvSpPr>
            <a:spLocks noGrp="1"/>
          </p:cNvSpPr>
          <p:nvPr>
            <p:ph type="ftr" sz="quarter" idx="11"/>
          </p:nvPr>
        </p:nvSpPr>
        <p:spPr/>
        <p:txBody>
          <a:bodyPr/>
          <a:lstStyle/>
          <a:p>
            <a:endParaRPr lang="en-GB"/>
          </a:p>
        </p:txBody>
      </p:sp>
      <p:sp>
        <p:nvSpPr>
          <p:cNvPr id="7" name="Zástupný objekt pre číslo snímky 6">
            <a:extLst>
              <a:ext uri="{FF2B5EF4-FFF2-40B4-BE49-F238E27FC236}">
                <a16:creationId xmlns:a16="http://schemas.microsoft.com/office/drawing/2014/main" id="{3D0C99CC-FC99-29D9-25D6-E4D14C8F0405}"/>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38021690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2BFC1D-6001-1628-80DF-CBAA82218FB0}"/>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rázok 2">
            <a:extLst>
              <a:ext uri="{FF2B5EF4-FFF2-40B4-BE49-F238E27FC236}">
                <a16:creationId xmlns:a16="http://schemas.microsoft.com/office/drawing/2014/main" id="{F8847F74-7C77-2C3E-F740-A0DF1FC5EA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text 3">
            <a:extLst>
              <a:ext uri="{FF2B5EF4-FFF2-40B4-BE49-F238E27FC236}">
                <a16:creationId xmlns:a16="http://schemas.microsoft.com/office/drawing/2014/main" id="{8A4A6D59-03F3-C812-9A2F-011C968992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B2B43DE7-CCBF-0444-DF50-5F5473C1D8E2}"/>
              </a:ext>
            </a:extLst>
          </p:cNvPr>
          <p:cNvSpPr>
            <a:spLocks noGrp="1"/>
          </p:cNvSpPr>
          <p:nvPr>
            <p:ph type="dt" sz="half" idx="10"/>
          </p:nvPr>
        </p:nvSpPr>
        <p:spPr/>
        <p:txBody>
          <a:bodyPr/>
          <a:lstStyle/>
          <a:p>
            <a:fld id="{88569F9E-8D34-42E7-83D8-6690845F3D31}" type="datetimeFigureOut">
              <a:rPr lang="en-GB" smtClean="0"/>
              <a:t>08/10/2024</a:t>
            </a:fld>
            <a:endParaRPr lang="en-GB"/>
          </a:p>
        </p:txBody>
      </p:sp>
      <p:sp>
        <p:nvSpPr>
          <p:cNvPr id="6" name="Zástupný objekt pre pätu 5">
            <a:extLst>
              <a:ext uri="{FF2B5EF4-FFF2-40B4-BE49-F238E27FC236}">
                <a16:creationId xmlns:a16="http://schemas.microsoft.com/office/drawing/2014/main" id="{F6FE0941-5A87-5E9D-639F-52D6B29BE7F3}"/>
              </a:ext>
            </a:extLst>
          </p:cNvPr>
          <p:cNvSpPr>
            <a:spLocks noGrp="1"/>
          </p:cNvSpPr>
          <p:nvPr>
            <p:ph type="ftr" sz="quarter" idx="11"/>
          </p:nvPr>
        </p:nvSpPr>
        <p:spPr/>
        <p:txBody>
          <a:bodyPr/>
          <a:lstStyle/>
          <a:p>
            <a:endParaRPr lang="en-GB"/>
          </a:p>
        </p:txBody>
      </p:sp>
      <p:sp>
        <p:nvSpPr>
          <p:cNvPr id="7" name="Zástupný objekt pre číslo snímky 6">
            <a:extLst>
              <a:ext uri="{FF2B5EF4-FFF2-40B4-BE49-F238E27FC236}">
                <a16:creationId xmlns:a16="http://schemas.microsoft.com/office/drawing/2014/main" id="{2F3772BF-F857-3376-45C2-8C5939BB011A}"/>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10931452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CDD516-2BD2-033D-677D-526721D166FA}"/>
              </a:ext>
            </a:extLst>
          </p:cNvPr>
          <p:cNvSpPr>
            <a:spLocks noGrp="1"/>
          </p:cNvSpPr>
          <p:nvPr>
            <p:ph type="title"/>
          </p:nvPr>
        </p:nvSpPr>
        <p:spPr/>
        <p:txBody>
          <a:bodyPr/>
          <a:lstStyle/>
          <a:p>
            <a:r>
              <a:rPr lang="sk-SK"/>
              <a:t>Kliknutím upravte štýl predlohy nadpisu</a:t>
            </a:r>
            <a:endParaRPr lang="en-GB"/>
          </a:p>
        </p:txBody>
      </p:sp>
      <p:sp>
        <p:nvSpPr>
          <p:cNvPr id="3" name="Zástupný zvislý text 2">
            <a:extLst>
              <a:ext uri="{FF2B5EF4-FFF2-40B4-BE49-F238E27FC236}">
                <a16:creationId xmlns:a16="http://schemas.microsoft.com/office/drawing/2014/main" id="{860DC75A-6DAA-2E36-844B-1DE924CCFA3D}"/>
              </a:ext>
            </a:extLst>
          </p:cNvPr>
          <p:cNvSpPr>
            <a:spLocks noGrp="1"/>
          </p:cNvSpPr>
          <p:nvPr>
            <p:ph type="body" orient="vert" idx="1"/>
          </p:nvPr>
        </p:nvSpPr>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E3204487-0394-4899-004D-EB9C938C7077}"/>
              </a:ext>
            </a:extLst>
          </p:cNvPr>
          <p:cNvSpPr>
            <a:spLocks noGrp="1"/>
          </p:cNvSpPr>
          <p:nvPr>
            <p:ph type="dt" sz="half" idx="10"/>
          </p:nvPr>
        </p:nvSpPr>
        <p:spPr/>
        <p:txBody>
          <a:bodyPr/>
          <a:lstStyle/>
          <a:p>
            <a:fld id="{88569F9E-8D34-42E7-83D8-6690845F3D31}" type="datetimeFigureOut">
              <a:rPr lang="en-GB" smtClean="0"/>
              <a:t>08/10/2024</a:t>
            </a:fld>
            <a:endParaRPr lang="en-GB"/>
          </a:p>
        </p:txBody>
      </p:sp>
      <p:sp>
        <p:nvSpPr>
          <p:cNvPr id="5" name="Zástupný objekt pre pätu 4">
            <a:extLst>
              <a:ext uri="{FF2B5EF4-FFF2-40B4-BE49-F238E27FC236}">
                <a16:creationId xmlns:a16="http://schemas.microsoft.com/office/drawing/2014/main" id="{71C63FC8-5F6F-18C2-A2A1-C1FFC5DC7252}"/>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8316F04A-2E92-988F-C4DD-2B2C234D7DAF}"/>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32816726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a:extLst>
              <a:ext uri="{FF2B5EF4-FFF2-40B4-BE49-F238E27FC236}">
                <a16:creationId xmlns:a16="http://schemas.microsoft.com/office/drawing/2014/main" id="{6F796ECB-A4DB-8794-85D8-938ED913527C}"/>
              </a:ext>
            </a:extLst>
          </p:cNvPr>
          <p:cNvSpPr>
            <a:spLocks noGrp="1"/>
          </p:cNvSpPr>
          <p:nvPr>
            <p:ph type="title" orient="vert"/>
          </p:nvPr>
        </p:nvSpPr>
        <p:spPr>
          <a:xfrm>
            <a:off x="8724900" y="365125"/>
            <a:ext cx="2628900" cy="5811838"/>
          </a:xfrm>
        </p:spPr>
        <p:txBody>
          <a:bodyPr vert="eaVert"/>
          <a:lstStyle/>
          <a:p>
            <a:r>
              <a:rPr lang="sk-SK"/>
              <a:t>Kliknutím upravte štýl predlohy nadpisu</a:t>
            </a:r>
            <a:endParaRPr lang="en-GB"/>
          </a:p>
        </p:txBody>
      </p:sp>
      <p:sp>
        <p:nvSpPr>
          <p:cNvPr id="3" name="Zástupný zvislý text 2">
            <a:extLst>
              <a:ext uri="{FF2B5EF4-FFF2-40B4-BE49-F238E27FC236}">
                <a16:creationId xmlns:a16="http://schemas.microsoft.com/office/drawing/2014/main" id="{22C68503-5BA6-6368-30A0-244F1FF68B7A}"/>
              </a:ext>
            </a:extLst>
          </p:cNvPr>
          <p:cNvSpPr>
            <a:spLocks noGrp="1"/>
          </p:cNvSpPr>
          <p:nvPr>
            <p:ph type="body" orient="vert" idx="1"/>
          </p:nvPr>
        </p:nvSpPr>
        <p:spPr>
          <a:xfrm>
            <a:off x="838200" y="365125"/>
            <a:ext cx="7734300" cy="5811838"/>
          </a:xfrm>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89E3C45A-D877-22F6-2D8B-287D0C12F43B}"/>
              </a:ext>
            </a:extLst>
          </p:cNvPr>
          <p:cNvSpPr>
            <a:spLocks noGrp="1"/>
          </p:cNvSpPr>
          <p:nvPr>
            <p:ph type="dt" sz="half" idx="10"/>
          </p:nvPr>
        </p:nvSpPr>
        <p:spPr/>
        <p:txBody>
          <a:bodyPr/>
          <a:lstStyle/>
          <a:p>
            <a:fld id="{88569F9E-8D34-42E7-83D8-6690845F3D31}" type="datetimeFigureOut">
              <a:rPr lang="en-GB" smtClean="0"/>
              <a:t>08/10/2024</a:t>
            </a:fld>
            <a:endParaRPr lang="en-GB"/>
          </a:p>
        </p:txBody>
      </p:sp>
      <p:sp>
        <p:nvSpPr>
          <p:cNvPr id="5" name="Zástupný objekt pre pätu 4">
            <a:extLst>
              <a:ext uri="{FF2B5EF4-FFF2-40B4-BE49-F238E27FC236}">
                <a16:creationId xmlns:a16="http://schemas.microsoft.com/office/drawing/2014/main" id="{838EE748-128F-28F4-104E-27AF6DA7F71C}"/>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101B215F-4C15-F814-EDF8-C7B7402ECDF9}"/>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4253217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4D3FBA-5B99-2AB2-BD67-67A4A164A5A2}"/>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435A9057-43B6-746F-BEA7-CE263338DB93}"/>
              </a:ext>
            </a:extLst>
          </p:cNvPr>
          <p:cNvSpPr>
            <a:spLocks noGrp="1"/>
          </p:cNvSpPr>
          <p:nvPr>
            <p:ph idx="1"/>
          </p:nvPr>
        </p:nvSpPr>
        <p:spPr>
          <a:xfrm>
            <a:off x="838200" y="1825625"/>
            <a:ext cx="10515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41560049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Úvodná snímka">
    <p:spTree>
      <p:nvGrpSpPr>
        <p:cNvPr id="1" name=""/>
        <p:cNvGrpSpPr/>
        <p:nvPr/>
      </p:nvGrpSpPr>
      <p:grpSpPr>
        <a:xfrm>
          <a:off x="0" y="0"/>
          <a:ext cx="0" cy="0"/>
          <a:chOff x="0" y="0"/>
          <a:chExt cx="0" cy="0"/>
        </a:xfrm>
      </p:grpSpPr>
      <p:sp>
        <p:nvSpPr>
          <p:cNvPr id="15" name="Nadpis 1">
            <a:extLst>
              <a:ext uri="{FF2B5EF4-FFF2-40B4-BE49-F238E27FC236}">
                <a16:creationId xmlns:a16="http://schemas.microsoft.com/office/drawing/2014/main" id="{8C573BC2-7934-898E-58E7-6322923DDF3E}"/>
              </a:ext>
            </a:extLst>
          </p:cNvPr>
          <p:cNvSpPr txBox="1">
            <a:spLocks/>
          </p:cNvSpPr>
          <p:nvPr userDrawn="1"/>
        </p:nvSpPr>
        <p:spPr>
          <a:xfrm>
            <a:off x="1524000" y="2649480"/>
            <a:ext cx="9144000" cy="745313"/>
          </a:xfrm>
          <a:prstGeom prst="rect">
            <a:avLst/>
          </a:prstGeom>
        </p:spPr>
        <p:txBody>
          <a:bodyPr vert="horz" lIns="91440" tIns="45720" rIns="91440" bIns="45720" rtlCol="0" anchor="b">
            <a:normAutofit/>
          </a:bodyPr>
          <a:lstStyle>
            <a:lvl1pPr algn="ctr" defTabSz="914400" rtl="0" eaLnBrk="1" latinLnBrk="0" hangingPunct="1">
              <a:lnSpc>
                <a:spcPct val="100000"/>
              </a:lnSpc>
              <a:spcBef>
                <a:spcPct val="0"/>
              </a:spcBef>
              <a:buNone/>
              <a:defRPr sz="2800" b="1" kern="1200">
                <a:solidFill>
                  <a:srgbClr val="92BAB5"/>
                </a:solidFill>
                <a:latin typeface="+mj-lt"/>
                <a:ea typeface="+mj-ea"/>
                <a:cs typeface="+mj-cs"/>
              </a:defRPr>
            </a:lvl1pPr>
          </a:lstStyle>
          <a:p>
            <a:r>
              <a:rPr lang="sk-SK" sz="2000" dirty="0">
                <a:solidFill>
                  <a:srgbClr val="FFAA5A"/>
                </a:solidFill>
                <a:latin typeface="Cambria" panose="02040503050406030204" pitchFamily="18" charset="0"/>
                <a:ea typeface="Cambria" panose="02040503050406030204" pitchFamily="18" charset="0"/>
              </a:rPr>
              <a:t>ERASMUS+KA220-ADU - </a:t>
            </a:r>
            <a:r>
              <a:rPr lang="en-US" sz="2000" dirty="0">
                <a:solidFill>
                  <a:srgbClr val="FFAA5A"/>
                </a:solidFill>
                <a:latin typeface="Cambria" panose="02040503050406030204" pitchFamily="18" charset="0"/>
                <a:ea typeface="Cambria" panose="02040503050406030204" pitchFamily="18" charset="0"/>
              </a:rPr>
              <a:t>Cooperation partnerships in adult education</a:t>
            </a:r>
            <a:endParaRPr lang="sk-SK" sz="2000" dirty="0">
              <a:solidFill>
                <a:srgbClr val="FFAA5A"/>
              </a:solidFill>
              <a:latin typeface="Cambria" panose="02040503050406030204" pitchFamily="18" charset="0"/>
              <a:ea typeface="Cambria" panose="02040503050406030204" pitchFamily="18" charset="0"/>
            </a:endParaRPr>
          </a:p>
          <a:p>
            <a:r>
              <a:rPr lang="sk-SK" sz="2000" dirty="0">
                <a:solidFill>
                  <a:srgbClr val="FFAA5A"/>
                </a:solidFill>
                <a:latin typeface="Cambria" panose="02040503050406030204" pitchFamily="18" charset="0"/>
                <a:ea typeface="Cambria" panose="02040503050406030204" pitchFamily="18" charset="0"/>
              </a:rPr>
              <a:t>KA220-ADU-2BF13E10 </a:t>
            </a:r>
            <a:endParaRPr lang="en-GB" sz="2000" dirty="0">
              <a:solidFill>
                <a:srgbClr val="FFAA5A"/>
              </a:solidFill>
              <a:latin typeface="Cambria" panose="02040503050406030204" pitchFamily="18" charset="0"/>
              <a:ea typeface="Cambria" panose="02040503050406030204" pitchFamily="18" charset="0"/>
            </a:endParaRPr>
          </a:p>
        </p:txBody>
      </p:sp>
      <p:sp>
        <p:nvSpPr>
          <p:cNvPr id="9" name="BlokTextu 8">
            <a:extLst>
              <a:ext uri="{FF2B5EF4-FFF2-40B4-BE49-F238E27FC236}">
                <a16:creationId xmlns:a16="http://schemas.microsoft.com/office/drawing/2014/main" id="{75A80F42-4977-537D-9CDE-C29C2D5B4E94}"/>
              </a:ext>
            </a:extLst>
          </p:cNvPr>
          <p:cNvSpPr txBox="1"/>
          <p:nvPr userDrawn="1"/>
        </p:nvSpPr>
        <p:spPr>
          <a:xfrm>
            <a:off x="1297172" y="1042061"/>
            <a:ext cx="9597656" cy="1292662"/>
          </a:xfrm>
          <a:prstGeom prst="rect">
            <a:avLst/>
          </a:prstGeom>
          <a:noFill/>
        </p:spPr>
        <p:txBody>
          <a:bodyPr wrap="square">
            <a:spAutoFit/>
          </a:bodyPr>
          <a:lstStyle/>
          <a:p>
            <a:pPr algn="ctr"/>
            <a:r>
              <a:rPr kumimoji="0" lang="en-US"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Building Digital Resilience by Making Digital Wellbeing and</a:t>
            </a:r>
            <a:br>
              <a:rPr kumimoji="0" lang="en-US"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br>
            <a:r>
              <a:rPr kumimoji="0" lang="en-US"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Security Accessible to All</a:t>
            </a:r>
            <a:br>
              <a:rPr kumimoji="0" lang="sk-SK"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br>
            <a:r>
              <a:rPr kumimoji="0" lang="sk-SK"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&lt;&lt;</a:t>
            </a:r>
            <a:r>
              <a:rPr kumimoji="0" lang="sk-SK" sz="2600" b="1" i="0" u="none" strike="noStrike" kern="1200" cap="none" spc="0" normalizeH="0" baseline="0" noProof="0" dirty="0" err="1">
                <a:ln>
                  <a:noFill/>
                </a:ln>
                <a:solidFill>
                  <a:srgbClr val="92BAB5"/>
                </a:solidFill>
                <a:effectLst/>
                <a:uLnTx/>
                <a:uFillTx/>
                <a:latin typeface="Cambria" panose="02040503050406030204" pitchFamily="18" charset="0"/>
                <a:ea typeface="Cambria" panose="02040503050406030204" pitchFamily="18" charset="0"/>
                <a:cs typeface="+mj-cs"/>
              </a:rPr>
              <a:t>DigiWELL</a:t>
            </a:r>
            <a:r>
              <a:rPr kumimoji="0" lang="sk-SK"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&gt;&gt;</a:t>
            </a:r>
            <a:endParaRPr lang="en-GB" sz="2600" dirty="0"/>
          </a:p>
        </p:txBody>
      </p:sp>
      <p:grpSp>
        <p:nvGrpSpPr>
          <p:cNvPr id="2" name="Skupina 6">
            <a:extLst>
              <a:ext uri="{FF2B5EF4-FFF2-40B4-BE49-F238E27FC236}">
                <a16:creationId xmlns:a16="http://schemas.microsoft.com/office/drawing/2014/main" id="{7742E34A-6003-4057-7109-B4DCB96D35A2}"/>
              </a:ext>
            </a:extLst>
          </p:cNvPr>
          <p:cNvGrpSpPr/>
          <p:nvPr userDrawn="1"/>
        </p:nvGrpSpPr>
        <p:grpSpPr>
          <a:xfrm>
            <a:off x="404037" y="5915131"/>
            <a:ext cx="11602577" cy="790052"/>
            <a:chOff x="435935" y="5851336"/>
            <a:chExt cx="11602577" cy="790052"/>
          </a:xfrm>
        </p:grpSpPr>
        <p:pic>
          <p:nvPicPr>
            <p:cNvPr id="3" name="Obrázok 7" descr="Obrázok, na ktorom je text">
              <a:extLst>
                <a:ext uri="{FF2B5EF4-FFF2-40B4-BE49-F238E27FC236}">
                  <a16:creationId xmlns:a16="http://schemas.microsoft.com/office/drawing/2014/main" id="{B188D6EE-9640-2F18-BB35-B6223AACBAD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35935" y="5963498"/>
              <a:ext cx="2290456" cy="529376"/>
            </a:xfrm>
            <a:prstGeom prst="rect">
              <a:avLst/>
            </a:prstGeom>
          </p:spPr>
        </p:pic>
        <p:pic>
          <p:nvPicPr>
            <p:cNvPr id="4" name="Obrázok 8">
              <a:extLst>
                <a:ext uri="{FF2B5EF4-FFF2-40B4-BE49-F238E27FC236}">
                  <a16:creationId xmlns:a16="http://schemas.microsoft.com/office/drawing/2014/main" id="{94663C1E-6A81-5255-6A8A-1BA39AA9AE7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12223" y="5851336"/>
              <a:ext cx="1826289" cy="737473"/>
            </a:xfrm>
            <a:prstGeom prst="rect">
              <a:avLst/>
            </a:prstGeom>
          </p:spPr>
        </p:pic>
        <p:pic>
          <p:nvPicPr>
            <p:cNvPr id="5" name="Obrázok 9">
              <a:extLst>
                <a:ext uri="{FF2B5EF4-FFF2-40B4-BE49-F238E27FC236}">
                  <a16:creationId xmlns:a16="http://schemas.microsoft.com/office/drawing/2014/main" id="{3B80CD3C-F3EB-86BE-9402-CCA53F62F2A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726391" y="5863719"/>
              <a:ext cx="777669" cy="777669"/>
            </a:xfrm>
            <a:prstGeom prst="rect">
              <a:avLst/>
            </a:prstGeom>
          </p:spPr>
        </p:pic>
        <p:pic>
          <p:nvPicPr>
            <p:cNvPr id="6" name="Picture 2" descr="Slovenská poľnohospodárska univerzita v Nitre">
              <a:extLst>
                <a:ext uri="{FF2B5EF4-FFF2-40B4-BE49-F238E27FC236}">
                  <a16:creationId xmlns:a16="http://schemas.microsoft.com/office/drawing/2014/main" id="{18C12442-9888-DF01-0D04-E54CFC51996F}"/>
                </a:ext>
              </a:extLst>
            </p:cNvPr>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3589235" y="5963498"/>
              <a:ext cx="1128044" cy="5044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Logo">
              <a:extLst>
                <a:ext uri="{FF2B5EF4-FFF2-40B4-BE49-F238E27FC236}">
                  <a16:creationId xmlns:a16="http://schemas.microsoft.com/office/drawing/2014/main" id="{A12653CD-F652-4955-2DF8-1F145D487466}"/>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717279" y="5963498"/>
              <a:ext cx="968299" cy="5044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2C24E57-7917-345F-39EB-C946DC59954E}"/>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685578" y="5945929"/>
              <a:ext cx="1156727" cy="564513"/>
            </a:xfrm>
            <a:prstGeom prst="rect">
              <a:avLst/>
            </a:prstGeom>
          </p:spPr>
        </p:pic>
        <p:pic>
          <p:nvPicPr>
            <p:cNvPr id="10" name="Picture 9" descr="AIFED - Formación, cultura y empleo en Granada">
              <a:extLst>
                <a:ext uri="{FF2B5EF4-FFF2-40B4-BE49-F238E27FC236}">
                  <a16:creationId xmlns:a16="http://schemas.microsoft.com/office/drawing/2014/main" id="{2A4BD905-BF5D-7F6B-DC78-E8B21C77798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6898797" y="5968999"/>
              <a:ext cx="1521023" cy="5238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FDE1F00A-E68C-4D66-6740-C74D4C1A96A7}"/>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8566511" y="5945929"/>
              <a:ext cx="149902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Syzygia Foundation">
              <a:extLst>
                <a:ext uri="{FF2B5EF4-FFF2-40B4-BE49-F238E27FC236}">
                  <a16:creationId xmlns:a16="http://schemas.microsoft.com/office/drawing/2014/main" id="{641A6490-CDF8-6265-0143-32A2FCE4E694}"/>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8606409" y="6252553"/>
              <a:ext cx="1419225" cy="28228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812451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4D3FBA-5B99-2AB2-BD67-67A4A164A5A2}"/>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435A9057-43B6-746F-BEA7-CE263338DB93}"/>
              </a:ext>
            </a:extLst>
          </p:cNvPr>
          <p:cNvSpPr>
            <a:spLocks noGrp="1"/>
          </p:cNvSpPr>
          <p:nvPr>
            <p:ph idx="1"/>
          </p:nvPr>
        </p:nvSpPr>
        <p:spPr>
          <a:xfrm>
            <a:off x="838200" y="1825625"/>
            <a:ext cx="10515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16948326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59A5AF-6B5C-45A1-1FB8-4A10DD953421}"/>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A2934F81-DBED-D029-6E7C-3D5CABBBADDC}"/>
              </a:ext>
            </a:extLst>
          </p:cNvPr>
          <p:cNvSpPr>
            <a:spLocks noGrp="1"/>
          </p:cNvSpPr>
          <p:nvPr>
            <p:ph sz="half" idx="1"/>
          </p:nvPr>
        </p:nvSpPr>
        <p:spPr>
          <a:xfrm>
            <a:off x="838200" y="1825625"/>
            <a:ext cx="5181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obsah 3">
            <a:extLst>
              <a:ext uri="{FF2B5EF4-FFF2-40B4-BE49-F238E27FC236}">
                <a16:creationId xmlns:a16="http://schemas.microsoft.com/office/drawing/2014/main" id="{C5638265-EBB0-3D3D-9D43-884490BB6BFF}"/>
              </a:ext>
            </a:extLst>
          </p:cNvPr>
          <p:cNvSpPr>
            <a:spLocks noGrp="1"/>
          </p:cNvSpPr>
          <p:nvPr>
            <p:ph sz="half" idx="2"/>
          </p:nvPr>
        </p:nvSpPr>
        <p:spPr>
          <a:xfrm>
            <a:off x="6172200" y="1825625"/>
            <a:ext cx="5181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9762460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98C846-E56F-F8FB-0E8F-A31A7468DDDE}"/>
              </a:ext>
            </a:extLst>
          </p:cNvPr>
          <p:cNvSpPr>
            <a:spLocks noGrp="1"/>
          </p:cNvSpPr>
          <p:nvPr>
            <p:ph type="title"/>
          </p:nvPr>
        </p:nvSpPr>
        <p:spPr>
          <a:xfrm>
            <a:off x="839788" y="365125"/>
            <a:ext cx="10515600" cy="1325563"/>
          </a:xfrm>
        </p:spPr>
        <p:txBody>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90B3C3E5-B332-4C8D-1855-3683A3B0BD4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Zástupný objekt pre obsah 3">
            <a:extLst>
              <a:ext uri="{FF2B5EF4-FFF2-40B4-BE49-F238E27FC236}">
                <a16:creationId xmlns:a16="http://schemas.microsoft.com/office/drawing/2014/main" id="{A45C6FA8-FA26-3E40-B51A-408606C86B1B}"/>
              </a:ext>
            </a:extLst>
          </p:cNvPr>
          <p:cNvSpPr>
            <a:spLocks noGrp="1"/>
          </p:cNvSpPr>
          <p:nvPr>
            <p:ph sz="half" idx="2"/>
          </p:nvPr>
        </p:nvSpPr>
        <p:spPr>
          <a:xfrm>
            <a:off x="839788" y="2505075"/>
            <a:ext cx="5157787" cy="368458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text 4">
            <a:extLst>
              <a:ext uri="{FF2B5EF4-FFF2-40B4-BE49-F238E27FC236}">
                <a16:creationId xmlns:a16="http://schemas.microsoft.com/office/drawing/2014/main" id="{E7C2DF9D-F767-5C94-962C-3CF6C7055F2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Zástupný objekt pre obsah 5">
            <a:extLst>
              <a:ext uri="{FF2B5EF4-FFF2-40B4-BE49-F238E27FC236}">
                <a16:creationId xmlns:a16="http://schemas.microsoft.com/office/drawing/2014/main" id="{7EC0FAD3-A546-E6B0-38BF-42F7D495FABC}"/>
              </a:ext>
            </a:extLst>
          </p:cNvPr>
          <p:cNvSpPr>
            <a:spLocks noGrp="1"/>
          </p:cNvSpPr>
          <p:nvPr>
            <p:ph sz="quarter" idx="4"/>
          </p:nvPr>
        </p:nvSpPr>
        <p:spPr>
          <a:xfrm>
            <a:off x="6172200" y="2505075"/>
            <a:ext cx="5183188" cy="368458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38265001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F72F59-F218-5327-C4EF-72E2A4FCF888}"/>
              </a:ext>
            </a:extLst>
          </p:cNvPr>
          <p:cNvSpPr>
            <a:spLocks noGrp="1"/>
          </p:cNvSpPr>
          <p:nvPr>
            <p:ph type="title"/>
          </p:nvPr>
        </p:nvSpPr>
        <p:spPr/>
        <p:txBody>
          <a:bodyPr/>
          <a:lstStyle/>
          <a:p>
            <a:r>
              <a:rPr lang="sk-SK"/>
              <a:t>Kliknutím upravte štýl predlohy nadpisu</a:t>
            </a:r>
            <a:endParaRPr lang="en-GB"/>
          </a:p>
        </p:txBody>
      </p:sp>
    </p:spTree>
    <p:extLst>
      <p:ext uri="{BB962C8B-B14F-4D97-AF65-F5344CB8AC3E}">
        <p14:creationId xmlns:p14="http://schemas.microsoft.com/office/powerpoint/2010/main" val="3957306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Tree>
    <p:extLst>
      <p:ext uri="{BB962C8B-B14F-4D97-AF65-F5344CB8AC3E}">
        <p14:creationId xmlns:p14="http://schemas.microsoft.com/office/powerpoint/2010/main" val="8846315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4ADE84-A388-6F43-AFAD-7528401AFE68}"/>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BAF78B52-C79A-364E-5463-982013600E0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text 3">
            <a:extLst>
              <a:ext uri="{FF2B5EF4-FFF2-40B4-BE49-F238E27FC236}">
                <a16:creationId xmlns:a16="http://schemas.microsoft.com/office/drawing/2014/main" id="{34CE83CC-671E-EFDC-C9A9-6CCBF69C33E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FF43C211-1AC3-84DD-C901-99A28F2BD4CE}"/>
              </a:ext>
            </a:extLst>
          </p:cNvPr>
          <p:cNvSpPr>
            <a:spLocks noGrp="1"/>
          </p:cNvSpPr>
          <p:nvPr>
            <p:ph type="dt" sz="half" idx="10"/>
          </p:nvPr>
        </p:nvSpPr>
        <p:spPr>
          <a:xfrm>
            <a:off x="838200" y="6356350"/>
            <a:ext cx="2743200" cy="365125"/>
          </a:xfrm>
          <a:prstGeom prst="rect">
            <a:avLst/>
          </a:prstGeom>
        </p:spPr>
        <p:txBody>
          <a:bodyPr/>
          <a:lstStyle/>
          <a:p>
            <a:fld id="{4496294D-597E-4D2E-B81B-892A1B613257}" type="datetimeFigureOut">
              <a:rPr lang="en-GB" smtClean="0"/>
              <a:t>08/10/2024</a:t>
            </a:fld>
            <a:endParaRPr lang="en-GB"/>
          </a:p>
        </p:txBody>
      </p:sp>
      <p:sp>
        <p:nvSpPr>
          <p:cNvPr id="6" name="Zástupný objekt pre pätu 5">
            <a:extLst>
              <a:ext uri="{FF2B5EF4-FFF2-40B4-BE49-F238E27FC236}">
                <a16:creationId xmlns:a16="http://schemas.microsoft.com/office/drawing/2014/main" id="{E03E3DD7-BA70-7A80-32A5-EB6BAE383A3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Zástupný objekt pre číslo snímky 6">
            <a:extLst>
              <a:ext uri="{FF2B5EF4-FFF2-40B4-BE49-F238E27FC236}">
                <a16:creationId xmlns:a16="http://schemas.microsoft.com/office/drawing/2014/main" id="{10A07A8C-A254-726C-9379-8A4DE7BAE1C9}"/>
              </a:ext>
            </a:extLst>
          </p:cNvPr>
          <p:cNvSpPr>
            <a:spLocks noGrp="1"/>
          </p:cNvSpPr>
          <p:nvPr>
            <p:ph type="sldNum" sz="quarter" idx="12"/>
          </p:nvPr>
        </p:nvSpPr>
        <p:spPr>
          <a:xfrm>
            <a:off x="8610600" y="6356350"/>
            <a:ext cx="2743200" cy="365125"/>
          </a:xfrm>
          <a:prstGeom prst="rect">
            <a:avLst/>
          </a:prstGeom>
        </p:spPr>
        <p:txBody>
          <a:bodyPr/>
          <a:lstStyle/>
          <a:p>
            <a:fld id="{BF96F323-A7D3-4479-AD34-CAE925240681}" type="slidenum">
              <a:rPr lang="en-GB" smtClean="0"/>
              <a:t>‹#›</a:t>
            </a:fld>
            <a:endParaRPr lang="en-GB"/>
          </a:p>
        </p:txBody>
      </p:sp>
    </p:spTree>
    <p:extLst>
      <p:ext uri="{BB962C8B-B14F-4D97-AF65-F5344CB8AC3E}">
        <p14:creationId xmlns:p14="http://schemas.microsoft.com/office/powerpoint/2010/main" val="11674305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CAC654-9A4C-0448-6D60-6854DC5DBE64}"/>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rázok 2">
            <a:extLst>
              <a:ext uri="{FF2B5EF4-FFF2-40B4-BE49-F238E27FC236}">
                <a16:creationId xmlns:a16="http://schemas.microsoft.com/office/drawing/2014/main" id="{AA0CA434-3E6A-3418-B3A1-7E85F3850F8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text 3">
            <a:extLst>
              <a:ext uri="{FF2B5EF4-FFF2-40B4-BE49-F238E27FC236}">
                <a16:creationId xmlns:a16="http://schemas.microsoft.com/office/drawing/2014/main" id="{A9B75E2C-1313-E597-88F4-96D86DE60D4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0B6673DD-A6C5-ACEB-66D7-91C0DF780A4F}"/>
              </a:ext>
            </a:extLst>
          </p:cNvPr>
          <p:cNvSpPr>
            <a:spLocks noGrp="1"/>
          </p:cNvSpPr>
          <p:nvPr>
            <p:ph type="dt" sz="half" idx="10"/>
          </p:nvPr>
        </p:nvSpPr>
        <p:spPr>
          <a:xfrm>
            <a:off x="838200" y="6356350"/>
            <a:ext cx="2743200" cy="365125"/>
          </a:xfrm>
          <a:prstGeom prst="rect">
            <a:avLst/>
          </a:prstGeom>
        </p:spPr>
        <p:txBody>
          <a:bodyPr/>
          <a:lstStyle/>
          <a:p>
            <a:fld id="{4496294D-597E-4D2E-B81B-892A1B613257}" type="datetimeFigureOut">
              <a:rPr lang="en-GB" smtClean="0"/>
              <a:t>08/10/2024</a:t>
            </a:fld>
            <a:endParaRPr lang="en-GB"/>
          </a:p>
        </p:txBody>
      </p:sp>
      <p:sp>
        <p:nvSpPr>
          <p:cNvPr id="6" name="Zástupný objekt pre pätu 5">
            <a:extLst>
              <a:ext uri="{FF2B5EF4-FFF2-40B4-BE49-F238E27FC236}">
                <a16:creationId xmlns:a16="http://schemas.microsoft.com/office/drawing/2014/main" id="{FA584A9D-DD98-B05B-9E09-EBCDE5E3C57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Zástupný objekt pre číslo snímky 6">
            <a:extLst>
              <a:ext uri="{FF2B5EF4-FFF2-40B4-BE49-F238E27FC236}">
                <a16:creationId xmlns:a16="http://schemas.microsoft.com/office/drawing/2014/main" id="{0F59585D-B970-3926-0CF9-FFE5242416B5}"/>
              </a:ext>
            </a:extLst>
          </p:cNvPr>
          <p:cNvSpPr>
            <a:spLocks noGrp="1"/>
          </p:cNvSpPr>
          <p:nvPr>
            <p:ph type="sldNum" sz="quarter" idx="12"/>
          </p:nvPr>
        </p:nvSpPr>
        <p:spPr>
          <a:xfrm>
            <a:off x="8610600" y="6356350"/>
            <a:ext cx="2743200" cy="365125"/>
          </a:xfrm>
          <a:prstGeom prst="rect">
            <a:avLst/>
          </a:prstGeom>
        </p:spPr>
        <p:txBody>
          <a:bodyPr/>
          <a:lstStyle/>
          <a:p>
            <a:fld id="{BF96F323-A7D3-4479-AD34-CAE925240681}" type="slidenum">
              <a:rPr lang="en-GB" smtClean="0"/>
              <a:t>‹#›</a:t>
            </a:fld>
            <a:endParaRPr lang="en-GB"/>
          </a:p>
        </p:txBody>
      </p:sp>
    </p:spTree>
    <p:extLst>
      <p:ext uri="{BB962C8B-B14F-4D97-AF65-F5344CB8AC3E}">
        <p14:creationId xmlns:p14="http://schemas.microsoft.com/office/powerpoint/2010/main" val="6147278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239646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13120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59A5AF-6B5C-45A1-1FB8-4A10DD953421}"/>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A2934F81-DBED-D029-6E7C-3D5CABBBADDC}"/>
              </a:ext>
            </a:extLst>
          </p:cNvPr>
          <p:cNvSpPr>
            <a:spLocks noGrp="1"/>
          </p:cNvSpPr>
          <p:nvPr>
            <p:ph sz="half" idx="1"/>
          </p:nvPr>
        </p:nvSpPr>
        <p:spPr>
          <a:xfrm>
            <a:off x="838200" y="1825625"/>
            <a:ext cx="5181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obsah 3">
            <a:extLst>
              <a:ext uri="{FF2B5EF4-FFF2-40B4-BE49-F238E27FC236}">
                <a16:creationId xmlns:a16="http://schemas.microsoft.com/office/drawing/2014/main" id="{C5638265-EBB0-3D3D-9D43-884490BB6BFF}"/>
              </a:ext>
            </a:extLst>
          </p:cNvPr>
          <p:cNvSpPr>
            <a:spLocks noGrp="1"/>
          </p:cNvSpPr>
          <p:nvPr>
            <p:ph sz="half" idx="2"/>
          </p:nvPr>
        </p:nvSpPr>
        <p:spPr>
          <a:xfrm>
            <a:off x="6172200" y="1825625"/>
            <a:ext cx="5181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5976077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136863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757753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098370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941892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839871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126137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33542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750238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79905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98C846-E56F-F8FB-0E8F-A31A7468DDDE}"/>
              </a:ext>
            </a:extLst>
          </p:cNvPr>
          <p:cNvSpPr>
            <a:spLocks noGrp="1"/>
          </p:cNvSpPr>
          <p:nvPr>
            <p:ph type="title"/>
          </p:nvPr>
        </p:nvSpPr>
        <p:spPr>
          <a:xfrm>
            <a:off x="839788" y="365125"/>
            <a:ext cx="10515600" cy="1325563"/>
          </a:xfrm>
        </p:spPr>
        <p:txBody>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90B3C3E5-B332-4C8D-1855-3683A3B0BD4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Zástupný objekt pre obsah 3">
            <a:extLst>
              <a:ext uri="{FF2B5EF4-FFF2-40B4-BE49-F238E27FC236}">
                <a16:creationId xmlns:a16="http://schemas.microsoft.com/office/drawing/2014/main" id="{A45C6FA8-FA26-3E40-B51A-408606C86B1B}"/>
              </a:ext>
            </a:extLst>
          </p:cNvPr>
          <p:cNvSpPr>
            <a:spLocks noGrp="1"/>
          </p:cNvSpPr>
          <p:nvPr>
            <p:ph sz="half" idx="2"/>
          </p:nvPr>
        </p:nvSpPr>
        <p:spPr>
          <a:xfrm>
            <a:off x="839788" y="2505075"/>
            <a:ext cx="5157787" cy="368458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text 4">
            <a:extLst>
              <a:ext uri="{FF2B5EF4-FFF2-40B4-BE49-F238E27FC236}">
                <a16:creationId xmlns:a16="http://schemas.microsoft.com/office/drawing/2014/main" id="{E7C2DF9D-F767-5C94-962C-3CF6C7055F2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Zástupný objekt pre obsah 5">
            <a:extLst>
              <a:ext uri="{FF2B5EF4-FFF2-40B4-BE49-F238E27FC236}">
                <a16:creationId xmlns:a16="http://schemas.microsoft.com/office/drawing/2014/main" id="{7EC0FAD3-A546-E6B0-38BF-42F7D495FABC}"/>
              </a:ext>
            </a:extLst>
          </p:cNvPr>
          <p:cNvSpPr>
            <a:spLocks noGrp="1"/>
          </p:cNvSpPr>
          <p:nvPr>
            <p:ph sz="quarter" idx="4"/>
          </p:nvPr>
        </p:nvSpPr>
        <p:spPr>
          <a:xfrm>
            <a:off x="6172200" y="2505075"/>
            <a:ext cx="5183188" cy="368458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1464062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F72F59-F218-5327-C4EF-72E2A4FCF888}"/>
              </a:ext>
            </a:extLst>
          </p:cNvPr>
          <p:cNvSpPr>
            <a:spLocks noGrp="1"/>
          </p:cNvSpPr>
          <p:nvPr>
            <p:ph type="title"/>
          </p:nvPr>
        </p:nvSpPr>
        <p:spPr/>
        <p:txBody>
          <a:bodyPr/>
          <a:lstStyle/>
          <a:p>
            <a:r>
              <a:rPr lang="sk-SK"/>
              <a:t>Kliknutím upravte štýl predlohy nadpisu</a:t>
            </a:r>
            <a:endParaRPr lang="en-GB"/>
          </a:p>
        </p:txBody>
      </p:sp>
    </p:spTree>
    <p:extLst>
      <p:ext uri="{BB962C8B-B14F-4D97-AF65-F5344CB8AC3E}">
        <p14:creationId xmlns:p14="http://schemas.microsoft.com/office/powerpoint/2010/main" val="3627419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762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4ADE84-A388-6F43-AFAD-7528401AFE68}"/>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BAF78B52-C79A-364E-5463-982013600E0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text 3">
            <a:extLst>
              <a:ext uri="{FF2B5EF4-FFF2-40B4-BE49-F238E27FC236}">
                <a16:creationId xmlns:a16="http://schemas.microsoft.com/office/drawing/2014/main" id="{34CE83CC-671E-EFDC-C9A9-6CCBF69C33E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FF43C211-1AC3-84DD-C901-99A28F2BD4CE}"/>
              </a:ext>
            </a:extLst>
          </p:cNvPr>
          <p:cNvSpPr>
            <a:spLocks noGrp="1"/>
          </p:cNvSpPr>
          <p:nvPr>
            <p:ph type="dt" sz="half" idx="10"/>
          </p:nvPr>
        </p:nvSpPr>
        <p:spPr>
          <a:xfrm>
            <a:off x="838200" y="6356350"/>
            <a:ext cx="2743200" cy="365125"/>
          </a:xfrm>
          <a:prstGeom prst="rect">
            <a:avLst/>
          </a:prstGeom>
        </p:spPr>
        <p:txBody>
          <a:bodyPr/>
          <a:lstStyle/>
          <a:p>
            <a:fld id="{4496294D-597E-4D2E-B81B-892A1B613257}" type="datetimeFigureOut">
              <a:rPr lang="en-GB" smtClean="0"/>
              <a:t>08/10/2024</a:t>
            </a:fld>
            <a:endParaRPr lang="en-GB"/>
          </a:p>
        </p:txBody>
      </p:sp>
      <p:sp>
        <p:nvSpPr>
          <p:cNvPr id="6" name="Zástupný objekt pre pätu 5">
            <a:extLst>
              <a:ext uri="{FF2B5EF4-FFF2-40B4-BE49-F238E27FC236}">
                <a16:creationId xmlns:a16="http://schemas.microsoft.com/office/drawing/2014/main" id="{E03E3DD7-BA70-7A80-32A5-EB6BAE383A3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Zástupný objekt pre číslo snímky 6">
            <a:extLst>
              <a:ext uri="{FF2B5EF4-FFF2-40B4-BE49-F238E27FC236}">
                <a16:creationId xmlns:a16="http://schemas.microsoft.com/office/drawing/2014/main" id="{10A07A8C-A254-726C-9379-8A4DE7BAE1C9}"/>
              </a:ext>
            </a:extLst>
          </p:cNvPr>
          <p:cNvSpPr>
            <a:spLocks noGrp="1"/>
          </p:cNvSpPr>
          <p:nvPr>
            <p:ph type="sldNum" sz="quarter" idx="12"/>
          </p:nvPr>
        </p:nvSpPr>
        <p:spPr>
          <a:xfrm>
            <a:off x="8610600" y="6356350"/>
            <a:ext cx="2743200" cy="365125"/>
          </a:xfrm>
          <a:prstGeom prst="rect">
            <a:avLst/>
          </a:prstGeom>
        </p:spPr>
        <p:txBody>
          <a:bodyPr/>
          <a:lstStyle/>
          <a:p>
            <a:fld id="{BF96F323-A7D3-4479-AD34-CAE925240681}" type="slidenum">
              <a:rPr lang="en-GB" smtClean="0"/>
              <a:t>‹#›</a:t>
            </a:fld>
            <a:endParaRPr lang="en-GB"/>
          </a:p>
        </p:txBody>
      </p:sp>
    </p:spTree>
    <p:extLst>
      <p:ext uri="{BB962C8B-B14F-4D97-AF65-F5344CB8AC3E}">
        <p14:creationId xmlns:p14="http://schemas.microsoft.com/office/powerpoint/2010/main" val="402704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CAC654-9A4C-0448-6D60-6854DC5DBE64}"/>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rázok 2">
            <a:extLst>
              <a:ext uri="{FF2B5EF4-FFF2-40B4-BE49-F238E27FC236}">
                <a16:creationId xmlns:a16="http://schemas.microsoft.com/office/drawing/2014/main" id="{AA0CA434-3E6A-3418-B3A1-7E85F3850F8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text 3">
            <a:extLst>
              <a:ext uri="{FF2B5EF4-FFF2-40B4-BE49-F238E27FC236}">
                <a16:creationId xmlns:a16="http://schemas.microsoft.com/office/drawing/2014/main" id="{A9B75E2C-1313-E597-88F4-96D86DE60D4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0B6673DD-A6C5-ACEB-66D7-91C0DF780A4F}"/>
              </a:ext>
            </a:extLst>
          </p:cNvPr>
          <p:cNvSpPr>
            <a:spLocks noGrp="1"/>
          </p:cNvSpPr>
          <p:nvPr>
            <p:ph type="dt" sz="half" idx="10"/>
          </p:nvPr>
        </p:nvSpPr>
        <p:spPr>
          <a:xfrm>
            <a:off x="838200" y="6356350"/>
            <a:ext cx="2743200" cy="365125"/>
          </a:xfrm>
          <a:prstGeom prst="rect">
            <a:avLst/>
          </a:prstGeom>
        </p:spPr>
        <p:txBody>
          <a:bodyPr/>
          <a:lstStyle/>
          <a:p>
            <a:fld id="{4496294D-597E-4D2E-B81B-892A1B613257}" type="datetimeFigureOut">
              <a:rPr lang="en-GB" smtClean="0"/>
              <a:t>08/10/2024</a:t>
            </a:fld>
            <a:endParaRPr lang="en-GB"/>
          </a:p>
        </p:txBody>
      </p:sp>
      <p:sp>
        <p:nvSpPr>
          <p:cNvPr id="6" name="Zástupný objekt pre pätu 5">
            <a:extLst>
              <a:ext uri="{FF2B5EF4-FFF2-40B4-BE49-F238E27FC236}">
                <a16:creationId xmlns:a16="http://schemas.microsoft.com/office/drawing/2014/main" id="{FA584A9D-DD98-B05B-9E09-EBCDE5E3C57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Zástupný objekt pre číslo snímky 6">
            <a:extLst>
              <a:ext uri="{FF2B5EF4-FFF2-40B4-BE49-F238E27FC236}">
                <a16:creationId xmlns:a16="http://schemas.microsoft.com/office/drawing/2014/main" id="{0F59585D-B970-3926-0CF9-FFE5242416B5}"/>
              </a:ext>
            </a:extLst>
          </p:cNvPr>
          <p:cNvSpPr>
            <a:spLocks noGrp="1"/>
          </p:cNvSpPr>
          <p:nvPr>
            <p:ph type="sldNum" sz="quarter" idx="12"/>
          </p:nvPr>
        </p:nvSpPr>
        <p:spPr>
          <a:xfrm>
            <a:off x="8610600" y="6356350"/>
            <a:ext cx="2743200" cy="365125"/>
          </a:xfrm>
          <a:prstGeom prst="rect">
            <a:avLst/>
          </a:prstGeom>
        </p:spPr>
        <p:txBody>
          <a:bodyPr/>
          <a:lstStyle/>
          <a:p>
            <a:fld id="{BF96F323-A7D3-4479-AD34-CAE925240681}" type="slidenum">
              <a:rPr lang="en-GB" smtClean="0"/>
              <a:t>‹#›</a:t>
            </a:fld>
            <a:endParaRPr lang="en-GB"/>
          </a:p>
        </p:txBody>
      </p:sp>
    </p:spTree>
    <p:extLst>
      <p:ext uri="{BB962C8B-B14F-4D97-AF65-F5344CB8AC3E}">
        <p14:creationId xmlns:p14="http://schemas.microsoft.com/office/powerpoint/2010/main" val="2556050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F384DA-355A-27CC-8AD9-7ED41F766E26}"/>
              </a:ext>
            </a:extLst>
          </p:cNvPr>
          <p:cNvSpPr>
            <a:spLocks noGrp="1"/>
          </p:cNvSpPr>
          <p:nvPr>
            <p:ph type="ctrTitle"/>
          </p:nvPr>
        </p:nvSpPr>
        <p:spPr>
          <a:xfrm>
            <a:off x="1524000" y="1122363"/>
            <a:ext cx="9144000" cy="2387600"/>
          </a:xfrm>
        </p:spPr>
        <p:txBody>
          <a:bodyPr anchor="b"/>
          <a:lstStyle>
            <a:lvl1pPr algn="ctr">
              <a:defRPr sz="6000"/>
            </a:lvl1pPr>
          </a:lstStyle>
          <a:p>
            <a:r>
              <a:rPr lang="sk-SK"/>
              <a:t>Kliknutím upravte štýl predlohy nadpisu</a:t>
            </a:r>
            <a:endParaRPr lang="en-GB"/>
          </a:p>
        </p:txBody>
      </p:sp>
      <p:sp>
        <p:nvSpPr>
          <p:cNvPr id="3" name="Podnadpis 2">
            <a:extLst>
              <a:ext uri="{FF2B5EF4-FFF2-40B4-BE49-F238E27FC236}">
                <a16:creationId xmlns:a16="http://schemas.microsoft.com/office/drawing/2014/main" id="{D12F85A7-F4AC-6A2F-0506-F1E0EC26A9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upravte štýl predlohy podnadpisu</a:t>
            </a:r>
            <a:endParaRPr lang="en-GB"/>
          </a:p>
        </p:txBody>
      </p:sp>
      <p:sp>
        <p:nvSpPr>
          <p:cNvPr id="4" name="Zástupný objekt pre dátum 3">
            <a:extLst>
              <a:ext uri="{FF2B5EF4-FFF2-40B4-BE49-F238E27FC236}">
                <a16:creationId xmlns:a16="http://schemas.microsoft.com/office/drawing/2014/main" id="{6ED51B71-7BF2-620A-3937-82807B227C56}"/>
              </a:ext>
            </a:extLst>
          </p:cNvPr>
          <p:cNvSpPr>
            <a:spLocks noGrp="1"/>
          </p:cNvSpPr>
          <p:nvPr>
            <p:ph type="dt" sz="half" idx="10"/>
          </p:nvPr>
        </p:nvSpPr>
        <p:spPr/>
        <p:txBody>
          <a:bodyPr/>
          <a:lstStyle/>
          <a:p>
            <a:fld id="{88569F9E-8D34-42E7-83D8-6690845F3D31}" type="datetimeFigureOut">
              <a:rPr lang="en-GB" smtClean="0"/>
              <a:t>08/10/2024</a:t>
            </a:fld>
            <a:endParaRPr lang="en-GB"/>
          </a:p>
        </p:txBody>
      </p:sp>
      <p:sp>
        <p:nvSpPr>
          <p:cNvPr id="5" name="Zástupný objekt pre pätu 4">
            <a:extLst>
              <a:ext uri="{FF2B5EF4-FFF2-40B4-BE49-F238E27FC236}">
                <a16:creationId xmlns:a16="http://schemas.microsoft.com/office/drawing/2014/main" id="{95B09A74-9F05-4879-BB0A-C07F1A4642B0}"/>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3522C251-4D2C-2E18-CC4D-80B18D6A326D}"/>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4032941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A54D64AA-876A-5527-C225-22A2C738E224}"/>
              </a:ext>
            </a:extLst>
          </p:cNvPr>
          <p:cNvSpPr>
            <a:spLocks noGrp="1"/>
          </p:cNvSpPr>
          <p:nvPr>
            <p:ph type="title"/>
          </p:nvPr>
        </p:nvSpPr>
        <p:spPr>
          <a:xfrm>
            <a:off x="691116" y="365126"/>
            <a:ext cx="10662684" cy="1058364"/>
          </a:xfrm>
          <a:prstGeom prst="rect">
            <a:avLst/>
          </a:prstGeom>
        </p:spPr>
        <p:txBody>
          <a:bodyPr vert="horz" lIns="91440" tIns="45720" rIns="91440" bIns="45720" rtlCol="0" anchor="ctr">
            <a:normAutofit/>
          </a:bodyPr>
          <a:lstStyle/>
          <a:p>
            <a:r>
              <a:rPr lang="en-GB" noProof="0" dirty="0"/>
              <a:t>Insert title of the slide</a:t>
            </a:r>
          </a:p>
        </p:txBody>
      </p:sp>
      <p:sp>
        <p:nvSpPr>
          <p:cNvPr id="14" name="Zástupný text 13">
            <a:extLst>
              <a:ext uri="{FF2B5EF4-FFF2-40B4-BE49-F238E27FC236}">
                <a16:creationId xmlns:a16="http://schemas.microsoft.com/office/drawing/2014/main" id="{9F599E69-1CCE-B314-D677-A50FBDE72B6A}"/>
              </a:ext>
            </a:extLst>
          </p:cNvPr>
          <p:cNvSpPr>
            <a:spLocks noGrp="1"/>
          </p:cNvSpPr>
          <p:nvPr userDrawn="1">
            <p:ph type="body" idx="1"/>
          </p:nvPr>
        </p:nvSpPr>
        <p:spPr>
          <a:xfrm>
            <a:off x="691116" y="1658679"/>
            <a:ext cx="10662684" cy="3944679"/>
          </a:xfrm>
          <a:prstGeom prst="rect">
            <a:avLst/>
          </a:prstGeom>
        </p:spPr>
        <p:txBody>
          <a:bodyPr vert="horz" lIns="91440" tIns="45720" rIns="91440" bIns="45720" rtlCol="0">
            <a:normAutofit/>
          </a:bodyPr>
          <a:lstStyle/>
          <a:p>
            <a:pPr lvl="0"/>
            <a:r>
              <a:rPr lang="sk-SK" dirty="0"/>
              <a:t>Kliknite sem a upravte štýly predlohy textu</a:t>
            </a:r>
          </a:p>
        </p:txBody>
      </p:sp>
    </p:spTree>
    <p:extLst>
      <p:ext uri="{BB962C8B-B14F-4D97-AF65-F5344CB8AC3E}">
        <p14:creationId xmlns:p14="http://schemas.microsoft.com/office/powerpoint/2010/main" val="42646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txStyles>
    <p:titleStyle>
      <a:lvl1pPr algn="ctr" defTabSz="914400" rtl="0" eaLnBrk="1" latinLnBrk="0" hangingPunct="1">
        <a:lnSpc>
          <a:spcPct val="90000"/>
        </a:lnSpc>
        <a:spcBef>
          <a:spcPct val="0"/>
        </a:spcBef>
        <a:buNone/>
        <a:defRPr sz="4800" b="1" kern="1200">
          <a:solidFill>
            <a:srgbClr val="92BAB5"/>
          </a:solidFill>
          <a:latin typeface="Cambria" panose="02040503050406030204" pitchFamily="18" charset="0"/>
          <a:ea typeface="Cambria" panose="02040503050406030204" pitchFamily="18" charset="0"/>
          <a:cs typeface="+mj-cs"/>
        </a:defRPr>
      </a:lvl1pPr>
    </p:titleStyle>
    <p:bodyStyle>
      <a:lvl1pPr marL="228600" indent="-228600" algn="l" defTabSz="914400" rtl="0" eaLnBrk="1" latinLnBrk="0" hangingPunct="1">
        <a:lnSpc>
          <a:spcPct val="90000"/>
        </a:lnSpc>
        <a:spcBef>
          <a:spcPts val="1000"/>
        </a:spcBef>
        <a:buClr>
          <a:srgbClr val="FFAA5A"/>
        </a:buClr>
        <a:buFont typeface="Wingdings" panose="05000000000000000000" pitchFamily="2" charset="2"/>
        <a:buChar char="q"/>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062644E8-10B5-CE49-6891-911654D2B1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BE9D2063-3934-78F3-5D1C-633EC0F069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BD50C04B-C414-807B-F073-844A86F456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8569F9E-8D34-42E7-83D8-6690845F3D31}" type="datetimeFigureOut">
              <a:rPr lang="en-GB" smtClean="0"/>
              <a:t>08/10/2024</a:t>
            </a:fld>
            <a:endParaRPr lang="en-GB"/>
          </a:p>
        </p:txBody>
      </p:sp>
      <p:sp>
        <p:nvSpPr>
          <p:cNvPr id="5" name="Zástupný objekt pre pätu 4">
            <a:extLst>
              <a:ext uri="{FF2B5EF4-FFF2-40B4-BE49-F238E27FC236}">
                <a16:creationId xmlns:a16="http://schemas.microsoft.com/office/drawing/2014/main" id="{3C7083BE-5379-B44F-A80E-0AA6CA3D3D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Zástupný objekt pre číslo snímky 5">
            <a:extLst>
              <a:ext uri="{FF2B5EF4-FFF2-40B4-BE49-F238E27FC236}">
                <a16:creationId xmlns:a16="http://schemas.microsoft.com/office/drawing/2014/main" id="{7CF04C7D-6326-DC64-E752-D539A22120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78E33BF-AC80-4C3F-8F8D-6E475268A231}" type="slidenum">
              <a:rPr lang="en-GB" smtClean="0"/>
              <a:t>‹#›</a:t>
            </a:fld>
            <a:endParaRPr lang="en-GB"/>
          </a:p>
        </p:txBody>
      </p:sp>
    </p:spTree>
    <p:extLst>
      <p:ext uri="{BB962C8B-B14F-4D97-AF65-F5344CB8AC3E}">
        <p14:creationId xmlns:p14="http://schemas.microsoft.com/office/powerpoint/2010/main" val="842807948"/>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A54D64AA-876A-5527-C225-22A2C738E224}"/>
              </a:ext>
            </a:extLst>
          </p:cNvPr>
          <p:cNvSpPr>
            <a:spLocks noGrp="1"/>
          </p:cNvSpPr>
          <p:nvPr>
            <p:ph type="title"/>
          </p:nvPr>
        </p:nvSpPr>
        <p:spPr>
          <a:xfrm>
            <a:off x="691116" y="365126"/>
            <a:ext cx="10662684" cy="1058364"/>
          </a:xfrm>
          <a:prstGeom prst="rect">
            <a:avLst/>
          </a:prstGeom>
        </p:spPr>
        <p:txBody>
          <a:bodyPr vert="horz" lIns="91440" tIns="45720" rIns="91440" bIns="45720" rtlCol="0" anchor="ctr">
            <a:normAutofit/>
          </a:bodyPr>
          <a:lstStyle/>
          <a:p>
            <a:r>
              <a:rPr lang="en-GB" noProof="0" dirty="0"/>
              <a:t>Insert title of the slide</a:t>
            </a:r>
          </a:p>
        </p:txBody>
      </p:sp>
      <p:sp>
        <p:nvSpPr>
          <p:cNvPr id="14" name="Zástupný text 13">
            <a:extLst>
              <a:ext uri="{FF2B5EF4-FFF2-40B4-BE49-F238E27FC236}">
                <a16:creationId xmlns:a16="http://schemas.microsoft.com/office/drawing/2014/main" id="{9F599E69-1CCE-B314-D677-A50FBDE72B6A}"/>
              </a:ext>
            </a:extLst>
          </p:cNvPr>
          <p:cNvSpPr>
            <a:spLocks noGrp="1"/>
          </p:cNvSpPr>
          <p:nvPr userDrawn="1">
            <p:ph type="body" idx="1"/>
          </p:nvPr>
        </p:nvSpPr>
        <p:spPr>
          <a:xfrm>
            <a:off x="691116" y="1658679"/>
            <a:ext cx="10662684" cy="3944679"/>
          </a:xfrm>
          <a:prstGeom prst="rect">
            <a:avLst/>
          </a:prstGeom>
        </p:spPr>
        <p:txBody>
          <a:bodyPr vert="horz" lIns="91440" tIns="45720" rIns="91440" bIns="45720" rtlCol="0">
            <a:normAutofit/>
          </a:bodyPr>
          <a:lstStyle/>
          <a:p>
            <a:pPr lvl="0"/>
            <a:r>
              <a:rPr lang="sk-SK" dirty="0"/>
              <a:t>Kliknite sem a upravte štýly predlohy textu</a:t>
            </a:r>
          </a:p>
        </p:txBody>
      </p:sp>
    </p:spTree>
    <p:extLst>
      <p:ext uri="{BB962C8B-B14F-4D97-AF65-F5344CB8AC3E}">
        <p14:creationId xmlns:p14="http://schemas.microsoft.com/office/powerpoint/2010/main" val="4412337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Lst>
  <p:txStyles>
    <p:titleStyle>
      <a:lvl1pPr algn="ctr" defTabSz="914400" rtl="0" eaLnBrk="1" latinLnBrk="0" hangingPunct="1">
        <a:lnSpc>
          <a:spcPct val="90000"/>
        </a:lnSpc>
        <a:spcBef>
          <a:spcPct val="0"/>
        </a:spcBef>
        <a:buNone/>
        <a:defRPr sz="4800" b="1" kern="1200">
          <a:solidFill>
            <a:srgbClr val="92BAB5"/>
          </a:solidFill>
          <a:latin typeface="Cambria" panose="02040503050406030204" pitchFamily="18" charset="0"/>
          <a:ea typeface="Cambria" panose="02040503050406030204" pitchFamily="18" charset="0"/>
          <a:cs typeface="+mj-cs"/>
        </a:defRPr>
      </a:lvl1pPr>
    </p:titleStyle>
    <p:bodyStyle>
      <a:lvl1pPr marL="228600" indent="-228600" algn="l" defTabSz="914400" rtl="0" eaLnBrk="1" latinLnBrk="0" hangingPunct="1">
        <a:lnSpc>
          <a:spcPct val="90000"/>
        </a:lnSpc>
        <a:spcBef>
          <a:spcPts val="1000"/>
        </a:spcBef>
        <a:buClr>
          <a:srgbClr val="FFAA5A"/>
        </a:buClr>
        <a:buFont typeface="Wingdings" panose="05000000000000000000" pitchFamily="2" charset="2"/>
        <a:buChar char="q"/>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10/8/2024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90379359"/>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6.jpeg"/><Relationship Id="rId12" Type="http://schemas.openxmlformats.org/officeDocument/2006/relationships/hyperlink" Target="https://www.pngall.com/cybersecurity-png/" TargetMode="External"/><Relationship Id="rId2" Type="http://schemas.openxmlformats.org/officeDocument/2006/relationships/image" Target="../media/image11.png"/><Relationship Id="rId1" Type="http://schemas.openxmlformats.org/officeDocument/2006/relationships/slideLayout" Target="../slideLayouts/slideLayout10.xml"/><Relationship Id="rId6" Type="http://schemas.openxmlformats.org/officeDocument/2006/relationships/image" Target="../media/image5.png"/><Relationship Id="rId11"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13.png"/><Relationship Id="rId9" Type="http://schemas.openxmlformats.org/officeDocument/2006/relationships/image" Target="../media/image8.png"/><Relationship Id="rId14" Type="http://schemas.openxmlformats.org/officeDocument/2006/relationships/image" Target="../media/image17.svg"/></Relationships>
</file>

<file path=ppt/slides/_rels/slide1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hyperlink" Target="https://www.nexuzhealth.be/en/login-eid" TargetMode="Externa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7.pn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8" Type="http://schemas.openxmlformats.org/officeDocument/2006/relationships/hyperlink" Target="https://www.lifewire.com/browsing-incognito-445990" TargetMode="External"/><Relationship Id="rId13" Type="http://schemas.openxmlformats.org/officeDocument/2006/relationships/hyperlink" Target="https://www.aura.com/learn/best-anti-tracking-software" TargetMode="External"/><Relationship Id="rId3" Type="http://schemas.openxmlformats.org/officeDocument/2006/relationships/hyperlink" Target="https://support.google.com/websearch/answer/4815696?hl=en" TargetMode="External"/><Relationship Id="rId7" Type="http://schemas.openxmlformats.org/officeDocument/2006/relationships/hyperlink" Target="https://www.hellotech.com/guide/for/how-to-clear-cookies-chrome-safari-mozilla-firefox-edge" TargetMode="External"/><Relationship Id="rId12" Type="http://schemas.openxmlformats.org/officeDocument/2006/relationships/hyperlink" Target="https://www.howtogeek.com/126751/how-to-enable-do-not-track-in-every-web-browser/"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support.google.com/websearch/contact/content_removal_form?hl=en" TargetMode="External"/><Relationship Id="rId11" Type="http://schemas.openxmlformats.org/officeDocument/2006/relationships/hyperlink" Target="https://www.passwarden.com/best-offline-password-managers" TargetMode="External"/><Relationship Id="rId5" Type="http://schemas.openxmlformats.org/officeDocument/2006/relationships/hyperlink" Target="https://myactivity.google.com/" TargetMode="External"/><Relationship Id="rId10" Type="http://schemas.openxmlformats.org/officeDocument/2006/relationships/hyperlink" Target="https://www.dashlane.com/blog/how-to-erase-saved-browser-passwords" TargetMode="External"/><Relationship Id="rId4" Type="http://schemas.openxmlformats.org/officeDocument/2006/relationships/hyperlink" Target="https://haveibeenpwned.com/" TargetMode="External"/><Relationship Id="rId9" Type="http://schemas.openxmlformats.org/officeDocument/2006/relationships/hyperlink" Target="https://www.techopedia.com/how-to/how-to-clear-your-search-history-in-any-browser" TargetMode="External"/><Relationship Id="rId14" Type="http://schemas.openxmlformats.org/officeDocument/2006/relationships/hyperlink" Target="https://vpnoverview.com/privacy/anonymous-browsing/best-browsers-for-privacy/" TargetMode="Externa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2" Type="http://schemas.openxmlformats.org/officeDocument/2006/relationships/image" Target="../media/image30.tif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13060DA4-0D12-8E98-5E76-2670E8CE48C7}"/>
              </a:ext>
            </a:extLst>
          </p:cNvPr>
          <p:cNvSpPr>
            <a:spLocks noGrp="1"/>
          </p:cNvSpPr>
          <p:nvPr>
            <p:ph type="title"/>
          </p:nvPr>
        </p:nvSpPr>
        <p:spPr>
          <a:xfrm>
            <a:off x="6269558" y="1583992"/>
            <a:ext cx="5334930" cy="1772767"/>
          </a:xfrm>
        </p:spPr>
        <p:txBody>
          <a:bodyPr vert="horz" lIns="91440" tIns="45720" rIns="91440" bIns="45720" rtlCol="0" anchor="b">
            <a:normAutofit fontScale="90000"/>
          </a:bodyPr>
          <a:lstStyle/>
          <a:p>
            <a:pPr algn="ctr">
              <a:spcBef>
                <a:spcPts val="1000"/>
              </a:spcBef>
              <a:spcAft>
                <a:spcPts val="600"/>
              </a:spcAft>
              <a:buClr>
                <a:srgbClr val="FFAA5A"/>
              </a:buClr>
            </a:pPr>
            <a:r>
              <a:rPr lang="en-US" b="1" dirty="0">
                <a:solidFill>
                  <a:srgbClr val="FFAA5A"/>
                </a:solidFill>
                <a:latin typeface="+mn-lt"/>
                <a:ea typeface="Cambria" panose="02040503050406030204" pitchFamily="18" charset="0"/>
                <a:cs typeface="Calibri" panose="020F0502020204030204" pitchFamily="34" charset="0"/>
              </a:rPr>
              <a:t>Digital </a:t>
            </a:r>
            <a:r>
              <a:rPr lang="sk-SK" b="1" dirty="0" err="1">
                <a:solidFill>
                  <a:srgbClr val="FFAA5A"/>
                </a:solidFill>
                <a:latin typeface="+mn-lt"/>
                <a:ea typeface="Cambria" panose="02040503050406030204" pitchFamily="18" charset="0"/>
                <a:cs typeface="Calibri" panose="020F0502020204030204" pitchFamily="34" charset="0"/>
              </a:rPr>
              <a:t>Security</a:t>
            </a:r>
            <a:r>
              <a:rPr lang="en-US" b="1" dirty="0">
                <a:solidFill>
                  <a:srgbClr val="FFAA5A"/>
                </a:solidFill>
                <a:latin typeface="+mn-lt"/>
                <a:ea typeface="Cambria" panose="02040503050406030204" pitchFamily="18" charset="0"/>
                <a:cs typeface="Calibri" panose="020F0502020204030204" pitchFamily="34" charset="0"/>
              </a:rPr>
              <a:t> - Digital Identity </a:t>
            </a:r>
            <a:br>
              <a:rPr lang="en-US" b="1" dirty="0">
                <a:solidFill>
                  <a:srgbClr val="FFAA5A"/>
                </a:solidFill>
                <a:latin typeface="+mn-lt"/>
                <a:ea typeface="Cambria" panose="02040503050406030204" pitchFamily="18" charset="0"/>
                <a:cs typeface="Calibri" panose="020F0502020204030204" pitchFamily="34" charset="0"/>
              </a:rPr>
            </a:br>
            <a:r>
              <a:rPr lang="en-US" b="1" dirty="0">
                <a:solidFill>
                  <a:srgbClr val="FFAA5A"/>
                </a:solidFill>
                <a:latin typeface="+mn-lt"/>
                <a:ea typeface="Cambria" panose="02040503050406030204" pitchFamily="18" charset="0"/>
                <a:cs typeface="Calibri" panose="020F0502020204030204" pitchFamily="34" charset="0"/>
              </a:rPr>
              <a:t>and Digital  Footprint</a:t>
            </a:r>
          </a:p>
        </p:txBody>
      </p:sp>
      <p:sp>
        <p:nvSpPr>
          <p:cNvPr id="18" name="Freeform: Shape 17">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0" name="Freeform: Shape 19">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2" name="Freeform: Shape 21">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4" name="Freeform: Shape 23">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6" name="Freeform: Shape 25">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8" name="Freeform: Shape 27">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19" name="Obrázok 18" descr="Obrázok, na ktorom je text">
            <a:extLst>
              <a:ext uri="{FF2B5EF4-FFF2-40B4-BE49-F238E27FC236}">
                <a16:creationId xmlns:a16="http://schemas.microsoft.com/office/drawing/2014/main" id="{A34B1F93-7319-3B02-1A2A-A41863D32FA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821392" y="683970"/>
            <a:ext cx="2406814" cy="529376"/>
          </a:xfrm>
          <a:prstGeom prst="rect">
            <a:avLst/>
          </a:prstGeom>
        </p:spPr>
      </p:pic>
      <p:pic>
        <p:nvPicPr>
          <p:cNvPr id="21" name="Obrázok 20">
            <a:extLst>
              <a:ext uri="{FF2B5EF4-FFF2-40B4-BE49-F238E27FC236}">
                <a16:creationId xmlns:a16="http://schemas.microsoft.com/office/drawing/2014/main" id="{E61D75E1-8198-2645-4D4B-679D6C8F82C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822658" y="5151053"/>
            <a:ext cx="817175" cy="777669"/>
          </a:xfrm>
          <a:prstGeom prst="rect">
            <a:avLst/>
          </a:prstGeom>
        </p:spPr>
      </p:pic>
      <p:pic>
        <p:nvPicPr>
          <p:cNvPr id="23" name="Picture 2" descr="Slovenská poľnohospodárska univerzita v Nitre">
            <a:extLst>
              <a:ext uri="{FF2B5EF4-FFF2-40B4-BE49-F238E27FC236}">
                <a16:creationId xmlns:a16="http://schemas.microsoft.com/office/drawing/2014/main" id="{D9E315C1-56E0-94ED-8E3D-4E31B7235637}"/>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746258" y="5272445"/>
            <a:ext cx="1185350" cy="504492"/>
          </a:xfrm>
          <a:prstGeom prst="rect">
            <a:avLst/>
          </a:prstGeom>
          <a:noFill/>
          <a:extLst>
            <a:ext uri="{909E8E84-426E-40DD-AFC4-6F175D3DCCD1}">
              <a14:hiddenFill xmlns:a14="http://schemas.microsoft.com/office/drawing/2010/main">
                <a:solidFill>
                  <a:srgbClr val="FFFFFF"/>
                </a:solidFill>
              </a14:hiddenFill>
            </a:ext>
          </a:extLst>
        </p:spPr>
      </p:pic>
      <p:pic>
        <p:nvPicPr>
          <p:cNvPr id="25" name="Obrázok 13">
            <a:extLst>
              <a:ext uri="{FF2B5EF4-FFF2-40B4-BE49-F238E27FC236}">
                <a16:creationId xmlns:a16="http://schemas.microsoft.com/office/drawing/2014/main" id="{40BAEEF0-A23E-537C-ECC3-9FDDB55C90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59380" y="5242752"/>
            <a:ext cx="773010" cy="1016004"/>
          </a:xfrm>
          <a:prstGeom prst="rect">
            <a:avLst/>
          </a:prstGeom>
        </p:spPr>
      </p:pic>
      <p:pic>
        <p:nvPicPr>
          <p:cNvPr id="27" name="Picture 12" descr="Logo">
            <a:extLst>
              <a:ext uri="{FF2B5EF4-FFF2-40B4-BE49-F238E27FC236}">
                <a16:creationId xmlns:a16="http://schemas.microsoft.com/office/drawing/2014/main" id="{ED11F0BA-9F73-FE6F-5053-F71F37F41C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32390" y="5213414"/>
            <a:ext cx="1017490" cy="50449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3">
            <a:extLst>
              <a:ext uri="{FF2B5EF4-FFF2-40B4-BE49-F238E27FC236}">
                <a16:creationId xmlns:a16="http://schemas.microsoft.com/office/drawing/2014/main" id="{C4695506-135C-179F-2F16-07EA3E816B8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65882" y="5208372"/>
            <a:ext cx="1215490" cy="564513"/>
          </a:xfrm>
          <a:prstGeom prst="rect">
            <a:avLst/>
          </a:prstGeom>
        </p:spPr>
      </p:pic>
      <p:pic>
        <p:nvPicPr>
          <p:cNvPr id="30" name="Picture 14" descr="AIFED - Formación, cultura y empleo en Granada">
            <a:extLst>
              <a:ext uri="{FF2B5EF4-FFF2-40B4-BE49-F238E27FC236}">
                <a16:creationId xmlns:a16="http://schemas.microsoft.com/office/drawing/2014/main" id="{32A3AF98-383A-09A5-D166-B79E4C62D57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23099" y="5771248"/>
            <a:ext cx="1598293" cy="52387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5">
            <a:extLst>
              <a:ext uri="{FF2B5EF4-FFF2-40B4-BE49-F238E27FC236}">
                <a16:creationId xmlns:a16="http://schemas.microsoft.com/office/drawing/2014/main" id="{1482B195-876D-7188-1B81-D2603F93C96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937023" y="5889422"/>
            <a:ext cx="1575172" cy="2286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6" descr="Syzygia Foundation">
            <a:extLst>
              <a:ext uri="{FF2B5EF4-FFF2-40B4-BE49-F238E27FC236}">
                <a16:creationId xmlns:a16="http://schemas.microsoft.com/office/drawing/2014/main" id="{3B467BFD-9687-53BC-864C-C26209912CE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621679" y="5862581"/>
            <a:ext cx="1491323" cy="282282"/>
          </a:xfrm>
          <a:prstGeom prst="rect">
            <a:avLst/>
          </a:prstGeom>
          <a:noFill/>
          <a:extLst>
            <a:ext uri="{909E8E84-426E-40DD-AFC4-6F175D3DCCD1}">
              <a14:hiddenFill xmlns:a14="http://schemas.microsoft.com/office/drawing/2010/main">
                <a:solidFill>
                  <a:srgbClr val="FFFFFF"/>
                </a:solidFill>
              </a14:hiddenFill>
            </a:ext>
          </a:extLst>
        </p:spPr>
      </p:pic>
      <p:sp>
        <p:nvSpPr>
          <p:cNvPr id="34" name="Nadpis 1">
            <a:extLst>
              <a:ext uri="{FF2B5EF4-FFF2-40B4-BE49-F238E27FC236}">
                <a16:creationId xmlns:a16="http://schemas.microsoft.com/office/drawing/2014/main" id="{D631E33B-7141-87BC-7265-49AEB99568AD}"/>
              </a:ext>
            </a:extLst>
          </p:cNvPr>
          <p:cNvSpPr txBox="1">
            <a:spLocks/>
          </p:cNvSpPr>
          <p:nvPr/>
        </p:nvSpPr>
        <p:spPr>
          <a:xfrm>
            <a:off x="7622071" y="3686794"/>
            <a:ext cx="2480219" cy="13737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j-ea"/>
                <a:cs typeface="+mj-cs"/>
              </a:rPr>
              <a:t>Building Digital Resilience </a:t>
            </a:r>
            <a:br>
              <a:rPr kumimoji="0" lang="sk-SK" sz="1400" b="0" i="0" u="none" strike="noStrike" kern="1200" cap="none" spc="0" normalizeH="0" baseline="0" noProof="0" dirty="0">
                <a:ln>
                  <a:noFill/>
                </a:ln>
                <a:solidFill>
                  <a:prstClr val="black"/>
                </a:solidFill>
                <a:effectLst/>
                <a:uLnTx/>
                <a:uFillTx/>
                <a:latin typeface="Aptos" panose="02110004020202020204"/>
                <a:ea typeface="+mj-ea"/>
                <a:cs typeface="+mj-cs"/>
              </a:rPr>
            </a:br>
            <a:r>
              <a:rPr kumimoji="0" lang="en-US" sz="1400" b="0" i="0" u="none" strike="noStrike" kern="1200" cap="none" spc="0" normalizeH="0" baseline="0" noProof="0" dirty="0">
                <a:ln>
                  <a:noFill/>
                </a:ln>
                <a:solidFill>
                  <a:prstClr val="black"/>
                </a:solidFill>
                <a:effectLst/>
                <a:uLnTx/>
                <a:uFillTx/>
                <a:latin typeface="Aptos" panose="02110004020202020204"/>
                <a:ea typeface="+mj-ea"/>
                <a:cs typeface="+mj-cs"/>
              </a:rPr>
              <a:t>by Making Digital Wellbeing </a:t>
            </a:r>
            <a:br>
              <a:rPr kumimoji="0" lang="sk-SK" sz="1400" b="0" i="0" u="none" strike="noStrike" kern="1200" cap="none" spc="0" normalizeH="0" baseline="0" noProof="0" dirty="0">
                <a:ln>
                  <a:noFill/>
                </a:ln>
                <a:solidFill>
                  <a:prstClr val="black"/>
                </a:solidFill>
                <a:effectLst/>
                <a:uLnTx/>
                <a:uFillTx/>
                <a:latin typeface="Aptos" panose="02110004020202020204"/>
                <a:ea typeface="+mj-ea"/>
                <a:cs typeface="+mj-cs"/>
              </a:rPr>
            </a:br>
            <a:r>
              <a:rPr kumimoji="0" lang="en-US" sz="1400" b="0" i="0" u="none" strike="noStrike" kern="1200" cap="none" spc="0" normalizeH="0" baseline="0" noProof="0" dirty="0">
                <a:ln>
                  <a:noFill/>
                </a:ln>
                <a:solidFill>
                  <a:prstClr val="black"/>
                </a:solidFill>
                <a:effectLst/>
                <a:uLnTx/>
                <a:uFillTx/>
                <a:latin typeface="Aptos" panose="02110004020202020204"/>
                <a:ea typeface="+mj-ea"/>
                <a:cs typeface="+mj-cs"/>
              </a:rPr>
              <a:t>and Security Accessible to All</a:t>
            </a:r>
            <a:br>
              <a:rPr kumimoji="0" lang="en-US" sz="1400" b="0" i="0" u="none" strike="noStrike" kern="1200" cap="none" spc="0" normalizeH="0" baseline="0" noProof="0" dirty="0">
                <a:ln>
                  <a:noFill/>
                </a:ln>
                <a:solidFill>
                  <a:prstClr val="black"/>
                </a:solidFill>
                <a:effectLst/>
                <a:uLnTx/>
                <a:uFillTx/>
                <a:latin typeface="Aptos" panose="02110004020202020204"/>
                <a:ea typeface="+mj-ea"/>
                <a:cs typeface="+mj-cs"/>
              </a:rPr>
            </a:br>
            <a:r>
              <a:rPr kumimoji="0" lang="en-US" sz="1100" b="0" i="0" u="none" strike="noStrike" kern="1200" cap="none" spc="0" normalizeH="0" baseline="0" noProof="0" dirty="0">
                <a:ln>
                  <a:noFill/>
                </a:ln>
                <a:solidFill>
                  <a:prstClr val="black"/>
                </a:solidFill>
                <a:effectLst/>
                <a:uLnTx/>
                <a:uFillTx/>
                <a:latin typeface="Aptos" panose="02110004020202020204"/>
                <a:ea typeface="+mj-ea"/>
                <a:cs typeface="+mj-cs"/>
              </a:rPr>
              <a:t>2022-2-SK01-KA220-ADU-000096888</a:t>
            </a:r>
            <a:endParaRPr kumimoji="0" lang="en-GB" sz="1400" b="0" i="0" u="none" strike="noStrike" kern="1200" cap="none" spc="0" normalizeH="0" baseline="0" noProof="0" dirty="0">
              <a:ln>
                <a:noFill/>
              </a:ln>
              <a:solidFill>
                <a:prstClr val="black"/>
              </a:solidFill>
              <a:effectLst/>
              <a:uLnTx/>
              <a:uFillTx/>
              <a:latin typeface="Aptos" panose="02110004020202020204"/>
              <a:ea typeface="+mj-ea"/>
              <a:cs typeface="+mj-cs"/>
            </a:endParaRPr>
          </a:p>
        </p:txBody>
      </p:sp>
      <p:pic>
        <p:nvPicPr>
          <p:cNvPr id="3" name="Obrázok 2" descr="Obrázok, na ktorom je počítač, animák, chlapec&#10;&#10;Automaticky generovaný popis">
            <a:extLst>
              <a:ext uri="{FF2B5EF4-FFF2-40B4-BE49-F238E27FC236}">
                <a16:creationId xmlns:a16="http://schemas.microsoft.com/office/drawing/2014/main" id="{C202155C-44E1-7C08-0D48-EB765193B4D0}"/>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1106297" y="1470012"/>
            <a:ext cx="3755414" cy="3418014"/>
          </a:xfrm>
          <a:prstGeom prst="rect">
            <a:avLst/>
          </a:prstGeom>
        </p:spPr>
      </p:pic>
      <p:pic>
        <p:nvPicPr>
          <p:cNvPr id="4" name="Grafický objekt 3" descr="Štít so značkou obrys">
            <a:extLst>
              <a:ext uri="{FF2B5EF4-FFF2-40B4-BE49-F238E27FC236}">
                <a16:creationId xmlns:a16="http://schemas.microsoft.com/office/drawing/2014/main" id="{6170BE01-09C6-6943-9587-26C1F6C94E7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511235" y="2447570"/>
            <a:ext cx="914400" cy="914400"/>
          </a:xfrm>
          <a:prstGeom prst="rect">
            <a:avLst/>
          </a:prstGeom>
        </p:spPr>
      </p:pic>
    </p:spTree>
    <p:extLst>
      <p:ext uri="{BB962C8B-B14F-4D97-AF65-F5344CB8AC3E}">
        <p14:creationId xmlns:p14="http://schemas.microsoft.com/office/powerpoint/2010/main" val="2998921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119743" y="233726"/>
            <a:ext cx="10515600" cy="857885"/>
          </a:xfrm>
        </p:spPr>
        <p:txBody>
          <a:bodyPr>
            <a:noAutofit/>
          </a:bodyPr>
          <a:lstStyle/>
          <a:p>
            <a:pPr algn="l"/>
            <a:r>
              <a:rPr lang="en-US" sz="3600" dirty="0">
                <a:latin typeface="Aptos" panose="020B0004020202020204" pitchFamily="34" charset="0"/>
                <a:ea typeface="Cambria"/>
              </a:rPr>
              <a:t>Authentication mechanisms   - categories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838200" y="1323910"/>
            <a:ext cx="11140440" cy="738155"/>
          </a:xfrm>
        </p:spPr>
        <p:txBody>
          <a:bodyPr vert="horz" lIns="91440" tIns="45720" rIns="91440" bIns="45720" rtlCol="0">
            <a:normAutofit/>
          </a:bodyPr>
          <a:lstStyle/>
          <a:p>
            <a:pPr marL="0" indent="0" algn="just">
              <a:buNone/>
            </a:pPr>
            <a:r>
              <a:rPr lang="en-US" sz="2000" b="1" dirty="0">
                <a:latin typeface="Aptos" panose="020B0004020202020204" pitchFamily="34" charset="0"/>
                <a:ea typeface="Cambria"/>
              </a:rPr>
              <a:t>Authentication is based on the provision of additional information - various authentication elements that supplement the user's identity and that only the user knows:</a:t>
            </a:r>
          </a:p>
          <a:p>
            <a:pPr marL="0" indent="0" algn="just">
              <a:buNone/>
            </a:pPr>
            <a:endParaRPr lang="en-US" sz="2000" b="1" dirty="0">
              <a:latin typeface="Aptos" panose="020B0004020202020204" pitchFamily="34" charset="0"/>
              <a:ea typeface="Cambria"/>
            </a:endParaRPr>
          </a:p>
        </p:txBody>
      </p:sp>
      <p:sp>
        <p:nvSpPr>
          <p:cNvPr id="4" name="Content Placeholder 2">
            <a:extLst>
              <a:ext uri="{FF2B5EF4-FFF2-40B4-BE49-F238E27FC236}">
                <a16:creationId xmlns:a16="http://schemas.microsoft.com/office/drawing/2014/main" id="{01A323D3-9B80-F6E7-4DEE-117846D252F4}"/>
              </a:ext>
            </a:extLst>
          </p:cNvPr>
          <p:cNvSpPr txBox="1">
            <a:spLocks/>
          </p:cNvSpPr>
          <p:nvPr/>
        </p:nvSpPr>
        <p:spPr>
          <a:xfrm>
            <a:off x="838200" y="2124442"/>
            <a:ext cx="7395771" cy="385647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Clr>
                <a:srgbClr val="FFAA5A"/>
              </a:buClr>
              <a:buFont typeface="Wingdings" panose="05000000000000000000" pitchFamily="2" charset="2"/>
              <a:buChar char="q"/>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0238" lvl="1" indent="-366713" algn="just">
              <a:lnSpc>
                <a:spcPct val="100000"/>
              </a:lnSpc>
              <a:buClr>
                <a:srgbClr val="FFAA5A"/>
              </a:buClr>
              <a:buFont typeface="Wingdings" panose="05000000000000000000" pitchFamily="2" charset="2"/>
              <a:buChar char="q"/>
              <a:tabLst>
                <a:tab pos="2692400" algn="l"/>
              </a:tabLst>
            </a:pPr>
            <a:r>
              <a:rPr lang="en-US" b="1" dirty="0">
                <a:solidFill>
                  <a:srgbClr val="FF983B"/>
                </a:solidFill>
                <a:latin typeface="Aptos" panose="020B0004020202020204" pitchFamily="34" charset="0"/>
                <a:ea typeface="Cambria" panose="02040503050406030204" pitchFamily="18" charset="0"/>
                <a:cs typeface="Times New Roman" panose="02020603050405020304" pitchFamily="18" charset="0"/>
              </a:rPr>
              <a:t>Something you know: </a:t>
            </a:r>
            <a:r>
              <a:rPr lang="en-US" dirty="0">
                <a:latin typeface="Aptos" panose="020B0004020202020204" pitchFamily="34" charset="0"/>
                <a:ea typeface="Cambria" panose="02040503050406030204" pitchFamily="18" charset="0"/>
                <a:cs typeface="Times New Roman" panose="02020603050405020304" pitchFamily="18" charset="0"/>
              </a:rPr>
              <a:t>is based on knowledge that only the user should know (i.e., passwords, PIN, security questions).</a:t>
            </a:r>
          </a:p>
          <a:p>
            <a:pPr marL="630238" lvl="1" indent="-366713" algn="just">
              <a:lnSpc>
                <a:spcPct val="100000"/>
              </a:lnSpc>
              <a:buClr>
                <a:srgbClr val="FFAA5A"/>
              </a:buClr>
              <a:buFont typeface="Wingdings" panose="05000000000000000000" pitchFamily="2" charset="2"/>
              <a:buChar char="q"/>
              <a:tabLst>
                <a:tab pos="2692400" algn="l"/>
              </a:tabLst>
            </a:pPr>
            <a:r>
              <a:rPr lang="en-US" b="1" dirty="0">
                <a:solidFill>
                  <a:srgbClr val="FF983B"/>
                </a:solidFill>
                <a:latin typeface="Aptos" panose="020B0004020202020204" pitchFamily="34" charset="0"/>
                <a:ea typeface="Cambria" panose="02040503050406030204" pitchFamily="18" charset="0"/>
                <a:cs typeface="Times New Roman" panose="02020603050405020304" pitchFamily="18" charset="0"/>
              </a:rPr>
              <a:t>Something you have: </a:t>
            </a:r>
            <a:r>
              <a:rPr lang="en-US" dirty="0">
                <a:latin typeface="Aptos" panose="020B0004020202020204" pitchFamily="34" charset="0"/>
                <a:ea typeface="Cambria" panose="02040503050406030204" pitchFamily="18" charset="0"/>
                <a:cs typeface="Times New Roman" panose="02020603050405020304" pitchFamily="18" charset="0"/>
              </a:rPr>
              <a:t>is based on possession, where user  possess something physical or digital token (cell phone security token, smart card, cell phone).</a:t>
            </a:r>
          </a:p>
          <a:p>
            <a:pPr marL="630238" lvl="1" indent="-366713" algn="just">
              <a:lnSpc>
                <a:spcPct val="100000"/>
              </a:lnSpc>
              <a:buClr>
                <a:srgbClr val="FFAA5A"/>
              </a:buClr>
              <a:buFont typeface="Wingdings" panose="05000000000000000000" pitchFamily="2" charset="2"/>
              <a:buChar char="q"/>
              <a:tabLst>
                <a:tab pos="2692400" algn="l"/>
              </a:tabLst>
            </a:pPr>
            <a:r>
              <a:rPr lang="en-US" b="1" dirty="0">
                <a:solidFill>
                  <a:srgbClr val="FF983B"/>
                </a:solidFill>
                <a:latin typeface="Aptos" panose="020B0004020202020204" pitchFamily="34" charset="0"/>
                <a:ea typeface="Cambria" panose="02040503050406030204" pitchFamily="18" charset="0"/>
                <a:cs typeface="Times New Roman" panose="02020603050405020304" pitchFamily="18" charset="0"/>
              </a:rPr>
              <a:t>Something you are: </a:t>
            </a:r>
            <a:r>
              <a:rPr lang="en-US" dirty="0">
                <a:latin typeface="Aptos" panose="020B0004020202020204" pitchFamily="34" charset="0"/>
                <a:ea typeface="Cambria" panose="02040503050406030204" pitchFamily="18" charset="0"/>
                <a:cs typeface="Times New Roman" panose="02020603050405020304" pitchFamily="18" charset="0"/>
              </a:rPr>
              <a:t>is based on static biometric elements, i.e., unique physical characteristics of the user (e.g., fingerprint, facial recognition, iris scan).</a:t>
            </a:r>
          </a:p>
          <a:p>
            <a:pPr marL="630238" lvl="1" indent="-366713" algn="just">
              <a:lnSpc>
                <a:spcPct val="100000"/>
              </a:lnSpc>
              <a:buClr>
                <a:srgbClr val="FFAA5A"/>
              </a:buClr>
              <a:buFont typeface="Wingdings" panose="05000000000000000000" pitchFamily="2" charset="2"/>
              <a:buChar char="q"/>
              <a:tabLst>
                <a:tab pos="2692400" algn="l"/>
              </a:tabLst>
            </a:pPr>
            <a:r>
              <a:rPr lang="en-US" b="1" dirty="0">
                <a:solidFill>
                  <a:srgbClr val="FF983B"/>
                </a:solidFill>
                <a:latin typeface="Aptos" panose="020B0004020202020204" pitchFamily="34" charset="0"/>
                <a:ea typeface="Cambria" panose="02040503050406030204" pitchFamily="18" charset="0"/>
                <a:cs typeface="Times New Roman" panose="02020603050405020304" pitchFamily="18" charset="0"/>
              </a:rPr>
              <a:t>Something you do: </a:t>
            </a:r>
            <a:r>
              <a:rPr lang="en-US" dirty="0">
                <a:latin typeface="Aptos" panose="020B0004020202020204" pitchFamily="34" charset="0"/>
                <a:ea typeface="Cambria" panose="02040503050406030204" pitchFamily="18" charset="0"/>
                <a:cs typeface="Times New Roman" panose="02020603050405020304" pitchFamily="18" charset="0"/>
              </a:rPr>
              <a:t>is based on dynamic biometric elements, specifically on the user's behavioral patterns/actions (e.g., typing rhythm, voice pattern, hand signature).</a:t>
            </a:r>
          </a:p>
        </p:txBody>
      </p:sp>
      <p:pic>
        <p:nvPicPr>
          <p:cNvPr id="5" name="Obrázok 4">
            <a:extLst>
              <a:ext uri="{FF2B5EF4-FFF2-40B4-BE49-F238E27FC236}">
                <a16:creationId xmlns:a16="http://schemas.microsoft.com/office/drawing/2014/main" id="{6087EC71-09D5-0E06-2263-9F88BC66BC20}"/>
              </a:ext>
            </a:extLst>
          </p:cNvPr>
          <p:cNvPicPr>
            <a:picLocks noChangeAspect="1"/>
          </p:cNvPicPr>
          <p:nvPr/>
        </p:nvPicPr>
        <p:blipFill rotWithShape="1">
          <a:blip r:embed="rId2">
            <a:extLst>
              <a:ext uri="{28A0092B-C50C-407E-A947-70E740481C1C}">
                <a14:useLocalDpi xmlns:a14="http://schemas.microsoft.com/office/drawing/2010/main" val="0"/>
              </a:ext>
            </a:extLst>
          </a:blip>
          <a:srcRect l="10633" t="28017" r="4810"/>
          <a:stretch/>
        </p:blipFill>
        <p:spPr>
          <a:xfrm>
            <a:off x="8358359" y="2786947"/>
            <a:ext cx="3498624" cy="2008989"/>
          </a:xfrm>
          <a:prstGeom prst="rect">
            <a:avLst/>
          </a:prstGeom>
        </p:spPr>
      </p:pic>
    </p:spTree>
    <p:extLst>
      <p:ext uri="{BB962C8B-B14F-4D97-AF65-F5344CB8AC3E}">
        <p14:creationId xmlns:p14="http://schemas.microsoft.com/office/powerpoint/2010/main" val="1680735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119743" y="233726"/>
            <a:ext cx="10515600" cy="857885"/>
          </a:xfrm>
        </p:spPr>
        <p:txBody>
          <a:bodyPr>
            <a:noAutofit/>
          </a:bodyPr>
          <a:lstStyle/>
          <a:p>
            <a:pPr algn="l"/>
            <a:r>
              <a:rPr lang="en-US" sz="3600" dirty="0">
                <a:latin typeface="Aptos" panose="020B0004020202020204" pitchFamily="34" charset="0"/>
                <a:ea typeface="Cambria"/>
              </a:rPr>
              <a:t>Authentication mechanisms   - categories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838200" y="1323910"/>
            <a:ext cx="11140440" cy="738155"/>
          </a:xfrm>
        </p:spPr>
        <p:txBody>
          <a:bodyPr vert="horz" lIns="91440" tIns="45720" rIns="91440" bIns="45720" rtlCol="0">
            <a:normAutofit/>
          </a:bodyPr>
          <a:lstStyle/>
          <a:p>
            <a:pPr marL="0" indent="0" algn="just">
              <a:buNone/>
            </a:pPr>
            <a:r>
              <a:rPr lang="en-US" sz="2000" b="1" dirty="0">
                <a:latin typeface="Aptos" panose="020B0004020202020204" pitchFamily="34" charset="0"/>
                <a:ea typeface="Cambria"/>
              </a:rPr>
              <a:t>Authentication is based on the provision of additional information - various authentication elements that supplement the user's identity and that only the user knows:</a:t>
            </a:r>
          </a:p>
          <a:p>
            <a:pPr marL="0" indent="0" algn="just">
              <a:buNone/>
            </a:pPr>
            <a:endParaRPr lang="en-US" sz="2000" b="1" dirty="0">
              <a:latin typeface="Aptos" panose="020B0004020202020204" pitchFamily="34" charset="0"/>
              <a:ea typeface="Cambria"/>
            </a:endParaRPr>
          </a:p>
        </p:txBody>
      </p:sp>
      <p:sp>
        <p:nvSpPr>
          <p:cNvPr id="4" name="Content Placeholder 2">
            <a:extLst>
              <a:ext uri="{FF2B5EF4-FFF2-40B4-BE49-F238E27FC236}">
                <a16:creationId xmlns:a16="http://schemas.microsoft.com/office/drawing/2014/main" id="{01A323D3-9B80-F6E7-4DEE-117846D252F4}"/>
              </a:ext>
            </a:extLst>
          </p:cNvPr>
          <p:cNvSpPr txBox="1">
            <a:spLocks/>
          </p:cNvSpPr>
          <p:nvPr/>
        </p:nvSpPr>
        <p:spPr>
          <a:xfrm>
            <a:off x="838200" y="2124442"/>
            <a:ext cx="7395771" cy="385647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Clr>
                <a:srgbClr val="FFAA5A"/>
              </a:buClr>
              <a:buFont typeface="Wingdings" panose="05000000000000000000" pitchFamily="2" charset="2"/>
              <a:buChar char="q"/>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0238" lvl="1" indent="-366713" algn="just">
              <a:lnSpc>
                <a:spcPct val="100000"/>
              </a:lnSpc>
              <a:buClr>
                <a:srgbClr val="FFAA5A"/>
              </a:buClr>
              <a:buFont typeface="Wingdings" panose="05000000000000000000" pitchFamily="2" charset="2"/>
              <a:buChar char="q"/>
              <a:tabLst>
                <a:tab pos="2692400" algn="l"/>
              </a:tabLst>
            </a:pPr>
            <a:r>
              <a:rPr lang="en-US" b="1" dirty="0">
                <a:solidFill>
                  <a:srgbClr val="FF983B"/>
                </a:solidFill>
                <a:latin typeface="Aptos" panose="020B0004020202020204" pitchFamily="34" charset="0"/>
                <a:ea typeface="Cambria" panose="02040503050406030204" pitchFamily="18" charset="0"/>
                <a:cs typeface="Times New Roman" panose="02020603050405020304" pitchFamily="18" charset="0"/>
              </a:rPr>
              <a:t>Something you know: </a:t>
            </a:r>
            <a:r>
              <a:rPr lang="en-US" dirty="0">
                <a:latin typeface="Aptos" panose="020B0004020202020204" pitchFamily="34" charset="0"/>
                <a:ea typeface="Cambria" panose="02040503050406030204" pitchFamily="18" charset="0"/>
                <a:cs typeface="Times New Roman" panose="02020603050405020304" pitchFamily="18" charset="0"/>
              </a:rPr>
              <a:t>is based on knowledge that only the user should know (e.g., passwords, PIN, security questions).</a:t>
            </a:r>
          </a:p>
          <a:p>
            <a:pPr marL="630238" lvl="1" indent="-366713" algn="just">
              <a:lnSpc>
                <a:spcPct val="100000"/>
              </a:lnSpc>
              <a:buClr>
                <a:srgbClr val="FFAA5A"/>
              </a:buClr>
              <a:buFont typeface="Wingdings" panose="05000000000000000000" pitchFamily="2" charset="2"/>
              <a:buChar char="q"/>
              <a:tabLst>
                <a:tab pos="2692400" algn="l"/>
              </a:tabLst>
            </a:pPr>
            <a:r>
              <a:rPr lang="en-US" b="1" dirty="0">
                <a:solidFill>
                  <a:srgbClr val="FF983B"/>
                </a:solidFill>
                <a:latin typeface="Aptos" panose="020B0004020202020204" pitchFamily="34" charset="0"/>
                <a:ea typeface="Cambria" panose="02040503050406030204" pitchFamily="18" charset="0"/>
                <a:cs typeface="Times New Roman" panose="02020603050405020304" pitchFamily="18" charset="0"/>
              </a:rPr>
              <a:t>Something you have: </a:t>
            </a:r>
            <a:r>
              <a:rPr lang="en-US" dirty="0">
                <a:latin typeface="Aptos" panose="020B0004020202020204" pitchFamily="34" charset="0"/>
                <a:ea typeface="Cambria" panose="02040503050406030204" pitchFamily="18" charset="0"/>
                <a:cs typeface="Times New Roman" panose="02020603050405020304" pitchFamily="18" charset="0"/>
              </a:rPr>
              <a:t>is based on possession, where user  possess something physical or digital token (cell phone security token, smart card, cell phone).</a:t>
            </a:r>
          </a:p>
          <a:p>
            <a:pPr marL="630238" lvl="1" indent="-366713" algn="just">
              <a:lnSpc>
                <a:spcPct val="100000"/>
              </a:lnSpc>
              <a:buClr>
                <a:srgbClr val="FFAA5A"/>
              </a:buClr>
              <a:buFont typeface="Wingdings" panose="05000000000000000000" pitchFamily="2" charset="2"/>
              <a:buChar char="q"/>
              <a:tabLst>
                <a:tab pos="2692400" algn="l"/>
              </a:tabLst>
            </a:pPr>
            <a:r>
              <a:rPr lang="en-US" b="1" dirty="0">
                <a:solidFill>
                  <a:srgbClr val="FF983B"/>
                </a:solidFill>
                <a:latin typeface="Aptos" panose="020B0004020202020204" pitchFamily="34" charset="0"/>
                <a:ea typeface="Cambria" panose="02040503050406030204" pitchFamily="18" charset="0"/>
                <a:cs typeface="Times New Roman" panose="02020603050405020304" pitchFamily="18" charset="0"/>
              </a:rPr>
              <a:t>Something you are: </a:t>
            </a:r>
            <a:r>
              <a:rPr lang="en-US" dirty="0">
                <a:latin typeface="Aptos" panose="020B0004020202020204" pitchFamily="34" charset="0"/>
                <a:ea typeface="Cambria" panose="02040503050406030204" pitchFamily="18" charset="0"/>
                <a:cs typeface="Times New Roman" panose="02020603050405020304" pitchFamily="18" charset="0"/>
              </a:rPr>
              <a:t>is based on static biometric elements, i.e., unique physical characteristics of the user (e.g., fingerprint, facial recognition, iris scan).</a:t>
            </a:r>
          </a:p>
          <a:p>
            <a:pPr marL="630238" lvl="1" indent="-366713" algn="just">
              <a:lnSpc>
                <a:spcPct val="100000"/>
              </a:lnSpc>
              <a:buClr>
                <a:srgbClr val="FFAA5A"/>
              </a:buClr>
              <a:buFont typeface="Wingdings" panose="05000000000000000000" pitchFamily="2" charset="2"/>
              <a:buChar char="q"/>
              <a:tabLst>
                <a:tab pos="2692400" algn="l"/>
              </a:tabLst>
            </a:pPr>
            <a:r>
              <a:rPr lang="en-US" b="1" dirty="0">
                <a:solidFill>
                  <a:srgbClr val="FF983B"/>
                </a:solidFill>
                <a:latin typeface="Aptos" panose="020B0004020202020204" pitchFamily="34" charset="0"/>
                <a:ea typeface="Cambria" panose="02040503050406030204" pitchFamily="18" charset="0"/>
                <a:cs typeface="Times New Roman" panose="02020603050405020304" pitchFamily="18" charset="0"/>
              </a:rPr>
              <a:t>Something you do: </a:t>
            </a:r>
            <a:r>
              <a:rPr lang="en-US" dirty="0">
                <a:latin typeface="Aptos" panose="020B0004020202020204" pitchFamily="34" charset="0"/>
                <a:ea typeface="Cambria" panose="02040503050406030204" pitchFamily="18" charset="0"/>
                <a:cs typeface="Times New Roman" panose="02020603050405020304" pitchFamily="18" charset="0"/>
              </a:rPr>
              <a:t>is based on dynamic biometric elements, specifically on the user's behavioral patterns/actions (e.g., typing rhythm, voice pattern, hand signature).</a:t>
            </a:r>
          </a:p>
        </p:txBody>
      </p:sp>
      <p:pic>
        <p:nvPicPr>
          <p:cNvPr id="6" name="Obrázok 5">
            <a:hlinkClick r:id="rId2"/>
            <a:extLst>
              <a:ext uri="{FF2B5EF4-FFF2-40B4-BE49-F238E27FC236}">
                <a16:creationId xmlns:a16="http://schemas.microsoft.com/office/drawing/2014/main" id="{3FE13685-BD5D-240E-9B3A-0955C266A5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8866" y="2969563"/>
            <a:ext cx="2802396" cy="2166235"/>
          </a:xfrm>
          <a:prstGeom prst="rect">
            <a:avLst/>
          </a:prstGeom>
        </p:spPr>
      </p:pic>
    </p:spTree>
    <p:extLst>
      <p:ext uri="{BB962C8B-B14F-4D97-AF65-F5344CB8AC3E}">
        <p14:creationId xmlns:p14="http://schemas.microsoft.com/office/powerpoint/2010/main" val="160718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119743" y="233726"/>
            <a:ext cx="10515600" cy="857885"/>
          </a:xfrm>
        </p:spPr>
        <p:txBody>
          <a:bodyPr>
            <a:noAutofit/>
          </a:bodyPr>
          <a:lstStyle/>
          <a:p>
            <a:pPr algn="l"/>
            <a:r>
              <a:rPr lang="en-US" sz="3600" dirty="0">
                <a:latin typeface="Aptos" panose="020B0004020202020204" pitchFamily="34" charset="0"/>
                <a:ea typeface="Cambria"/>
              </a:rPr>
              <a:t>Authentication mechanisms   - categories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838200" y="1323910"/>
            <a:ext cx="11140440" cy="738155"/>
          </a:xfrm>
        </p:spPr>
        <p:txBody>
          <a:bodyPr vert="horz" lIns="91440" tIns="45720" rIns="91440" bIns="45720" rtlCol="0">
            <a:normAutofit/>
          </a:bodyPr>
          <a:lstStyle/>
          <a:p>
            <a:pPr marL="0" indent="0" algn="just">
              <a:buNone/>
            </a:pPr>
            <a:r>
              <a:rPr lang="en-US" sz="2000" b="1" dirty="0">
                <a:latin typeface="Aptos" panose="020B0004020202020204" pitchFamily="34" charset="0"/>
                <a:ea typeface="Cambria"/>
              </a:rPr>
              <a:t>Authentication is based on the provision of additional information - various authentication elements that supplement the user's identity and that only the user knows:</a:t>
            </a:r>
          </a:p>
          <a:p>
            <a:pPr marL="0" indent="0" algn="just">
              <a:buNone/>
            </a:pPr>
            <a:endParaRPr lang="en-US" sz="2000" b="1" dirty="0">
              <a:latin typeface="Aptos" panose="020B0004020202020204" pitchFamily="34" charset="0"/>
              <a:ea typeface="Cambria"/>
            </a:endParaRPr>
          </a:p>
        </p:txBody>
      </p:sp>
      <p:sp>
        <p:nvSpPr>
          <p:cNvPr id="4" name="Content Placeholder 2">
            <a:extLst>
              <a:ext uri="{FF2B5EF4-FFF2-40B4-BE49-F238E27FC236}">
                <a16:creationId xmlns:a16="http://schemas.microsoft.com/office/drawing/2014/main" id="{01A323D3-9B80-F6E7-4DEE-117846D252F4}"/>
              </a:ext>
            </a:extLst>
          </p:cNvPr>
          <p:cNvSpPr txBox="1">
            <a:spLocks/>
          </p:cNvSpPr>
          <p:nvPr/>
        </p:nvSpPr>
        <p:spPr>
          <a:xfrm>
            <a:off x="669235" y="2128251"/>
            <a:ext cx="7395771" cy="385647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Clr>
                <a:srgbClr val="FFAA5A"/>
              </a:buClr>
              <a:buFont typeface="Wingdings" panose="05000000000000000000" pitchFamily="2" charset="2"/>
              <a:buChar char="q"/>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0238" lvl="1" indent="-366713" algn="just">
              <a:lnSpc>
                <a:spcPct val="100000"/>
              </a:lnSpc>
              <a:buClr>
                <a:srgbClr val="FFAA5A"/>
              </a:buClr>
              <a:buFont typeface="Wingdings" panose="05000000000000000000" pitchFamily="2" charset="2"/>
              <a:buChar char="q"/>
              <a:tabLst>
                <a:tab pos="2692400" algn="l"/>
              </a:tabLst>
            </a:pPr>
            <a:r>
              <a:rPr lang="en-US" b="1" dirty="0">
                <a:solidFill>
                  <a:srgbClr val="FF983B"/>
                </a:solidFill>
                <a:latin typeface="Aptos" panose="020B0004020202020204" pitchFamily="34" charset="0"/>
                <a:ea typeface="Cambria" panose="02040503050406030204" pitchFamily="18" charset="0"/>
                <a:cs typeface="Times New Roman" panose="02020603050405020304" pitchFamily="18" charset="0"/>
              </a:rPr>
              <a:t>Something you know: </a:t>
            </a:r>
            <a:r>
              <a:rPr lang="en-US" dirty="0">
                <a:latin typeface="Aptos" panose="020B0004020202020204" pitchFamily="34" charset="0"/>
                <a:ea typeface="Cambria" panose="02040503050406030204" pitchFamily="18" charset="0"/>
                <a:cs typeface="Times New Roman" panose="02020603050405020304" pitchFamily="18" charset="0"/>
              </a:rPr>
              <a:t>is based on knowledge that only the user should know (e.g., passwords, PIN, security questions).</a:t>
            </a:r>
          </a:p>
          <a:p>
            <a:pPr marL="630238" lvl="1" indent="-366713" algn="just">
              <a:lnSpc>
                <a:spcPct val="100000"/>
              </a:lnSpc>
              <a:buClr>
                <a:srgbClr val="FFAA5A"/>
              </a:buClr>
              <a:buFont typeface="Wingdings" panose="05000000000000000000" pitchFamily="2" charset="2"/>
              <a:buChar char="q"/>
              <a:tabLst>
                <a:tab pos="2692400" algn="l"/>
              </a:tabLst>
            </a:pPr>
            <a:r>
              <a:rPr lang="en-US" b="1" dirty="0">
                <a:solidFill>
                  <a:srgbClr val="FF983B"/>
                </a:solidFill>
                <a:latin typeface="Aptos" panose="020B0004020202020204" pitchFamily="34" charset="0"/>
                <a:ea typeface="Cambria" panose="02040503050406030204" pitchFamily="18" charset="0"/>
                <a:cs typeface="Times New Roman" panose="02020603050405020304" pitchFamily="18" charset="0"/>
              </a:rPr>
              <a:t>Something you have: </a:t>
            </a:r>
            <a:r>
              <a:rPr lang="en-US" dirty="0">
                <a:latin typeface="Aptos" panose="020B0004020202020204" pitchFamily="34" charset="0"/>
                <a:ea typeface="Cambria" panose="02040503050406030204" pitchFamily="18" charset="0"/>
                <a:cs typeface="Times New Roman" panose="02020603050405020304" pitchFamily="18" charset="0"/>
              </a:rPr>
              <a:t>is based on possession, where user  possess something physical or digital token (cell phone security token, smart card, cell phone).</a:t>
            </a:r>
          </a:p>
          <a:p>
            <a:pPr marL="630238" lvl="1" indent="-366713" algn="just">
              <a:lnSpc>
                <a:spcPct val="100000"/>
              </a:lnSpc>
              <a:buClr>
                <a:srgbClr val="FFAA5A"/>
              </a:buClr>
              <a:buFont typeface="Wingdings" panose="05000000000000000000" pitchFamily="2" charset="2"/>
              <a:buChar char="q"/>
              <a:tabLst>
                <a:tab pos="2692400" algn="l"/>
              </a:tabLst>
            </a:pPr>
            <a:r>
              <a:rPr lang="en-US" b="1" dirty="0">
                <a:solidFill>
                  <a:srgbClr val="FF983B"/>
                </a:solidFill>
                <a:latin typeface="Aptos" panose="020B0004020202020204" pitchFamily="34" charset="0"/>
                <a:ea typeface="Cambria" panose="02040503050406030204" pitchFamily="18" charset="0"/>
                <a:cs typeface="Times New Roman" panose="02020603050405020304" pitchFamily="18" charset="0"/>
              </a:rPr>
              <a:t>Something you are: </a:t>
            </a:r>
            <a:r>
              <a:rPr lang="en-US" dirty="0">
                <a:latin typeface="Aptos" panose="020B0004020202020204" pitchFamily="34" charset="0"/>
                <a:ea typeface="Cambria" panose="02040503050406030204" pitchFamily="18" charset="0"/>
                <a:cs typeface="Times New Roman" panose="02020603050405020304" pitchFamily="18" charset="0"/>
              </a:rPr>
              <a:t>is based on static biometric elements, i.e., unique physical characteristics of the user (e.g., fingerprint, facial recognition, iris scan).</a:t>
            </a:r>
          </a:p>
          <a:p>
            <a:pPr marL="630238" lvl="1" indent="-366713" algn="just">
              <a:lnSpc>
                <a:spcPct val="100000"/>
              </a:lnSpc>
              <a:buClr>
                <a:srgbClr val="FFAA5A"/>
              </a:buClr>
              <a:buFont typeface="Wingdings" panose="05000000000000000000" pitchFamily="2" charset="2"/>
              <a:buChar char="q"/>
              <a:tabLst>
                <a:tab pos="2692400" algn="l"/>
              </a:tabLst>
            </a:pPr>
            <a:r>
              <a:rPr lang="en-US" b="1" dirty="0">
                <a:solidFill>
                  <a:srgbClr val="FF983B"/>
                </a:solidFill>
                <a:latin typeface="Aptos" panose="020B0004020202020204" pitchFamily="34" charset="0"/>
                <a:ea typeface="Cambria" panose="02040503050406030204" pitchFamily="18" charset="0"/>
                <a:cs typeface="Times New Roman" panose="02020603050405020304" pitchFamily="18" charset="0"/>
              </a:rPr>
              <a:t>Something you do: </a:t>
            </a:r>
            <a:r>
              <a:rPr lang="en-US" dirty="0">
                <a:latin typeface="Aptos" panose="020B0004020202020204" pitchFamily="34" charset="0"/>
                <a:ea typeface="Cambria" panose="02040503050406030204" pitchFamily="18" charset="0"/>
                <a:cs typeface="Times New Roman" panose="02020603050405020304" pitchFamily="18" charset="0"/>
              </a:rPr>
              <a:t>is based on dynamic biometric elements, specifically on the user's behavioral patterns/actions (e.g., typing rhythm, voice pattern, hand signature).</a:t>
            </a:r>
          </a:p>
        </p:txBody>
      </p:sp>
      <p:pic>
        <p:nvPicPr>
          <p:cNvPr id="5" name="Obrázok 4" descr="Obrázok, na ktorom je text, snímka obrazovky&#10;&#10;Automaticky generovaný popis">
            <a:extLst>
              <a:ext uri="{FF2B5EF4-FFF2-40B4-BE49-F238E27FC236}">
                <a16:creationId xmlns:a16="http://schemas.microsoft.com/office/drawing/2014/main" id="{444B4DC2-8611-A6FE-ED6F-11B8EEF6CA70}"/>
              </a:ext>
            </a:extLst>
          </p:cNvPr>
          <p:cNvPicPr>
            <a:picLocks noChangeAspect="1"/>
          </p:cNvPicPr>
          <p:nvPr/>
        </p:nvPicPr>
        <p:blipFill rotWithShape="1">
          <a:blip r:embed="rId2">
            <a:extLst>
              <a:ext uri="{28A0092B-C50C-407E-A947-70E740481C1C}">
                <a14:useLocalDpi xmlns:a14="http://schemas.microsoft.com/office/drawing/2010/main" val="0"/>
              </a:ext>
            </a:extLst>
          </a:blip>
          <a:srcRect l="18033" r="10701"/>
          <a:stretch/>
        </p:blipFill>
        <p:spPr bwMode="auto">
          <a:xfrm>
            <a:off x="8065006" y="1946552"/>
            <a:ext cx="4029103" cy="455677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20865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99661" y="175905"/>
            <a:ext cx="5581261" cy="1325563"/>
          </a:xfrm>
        </p:spPr>
        <p:txBody>
          <a:bodyPr>
            <a:noAutofit/>
          </a:bodyPr>
          <a:lstStyle/>
          <a:p>
            <a:pPr algn="l"/>
            <a:r>
              <a:rPr lang="en-US" sz="4000" dirty="0">
                <a:latin typeface="Aptos" panose="020B0004020202020204" pitchFamily="34" charset="0"/>
                <a:cs typeface="Calibri Light" panose="020F0302020204030204" pitchFamily="34" charset="0"/>
              </a:rPr>
              <a:t>The risks and threats </a:t>
            </a:r>
            <a:br>
              <a:rPr lang="en-US" sz="4000" dirty="0">
                <a:latin typeface="Aptos" panose="020B0004020202020204" pitchFamily="34" charset="0"/>
                <a:cs typeface="Calibri Light" panose="020F0302020204030204" pitchFamily="34" charset="0"/>
              </a:rPr>
            </a:br>
            <a:r>
              <a:rPr lang="en-US" sz="4000" dirty="0">
                <a:latin typeface="Aptos" panose="020B0004020202020204" pitchFamily="34" charset="0"/>
                <a:cs typeface="Calibri Light" panose="020F0302020204030204" pitchFamily="34" charset="0"/>
              </a:rPr>
              <a:t>of digital identity abuse </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667512" y="1907133"/>
            <a:ext cx="10853928" cy="4545202"/>
          </a:xfrm>
        </p:spPr>
        <p:txBody>
          <a:bodyPr>
            <a:normAutofit fontScale="92500" lnSpcReduction="10000"/>
          </a:bodyPr>
          <a:lstStyle/>
          <a:p>
            <a:pPr>
              <a:spcAft>
                <a:spcPts val="600"/>
              </a:spcAft>
            </a:pPr>
            <a:r>
              <a:rPr lang="en-US" sz="2400" b="1" dirty="0">
                <a:solidFill>
                  <a:srgbClr val="FF983B"/>
                </a:solidFill>
                <a:latin typeface="Aptos" panose="020B0004020202020204" pitchFamily="34" charset="0"/>
                <a:cs typeface="Calibri" panose="020F0502020204030204" pitchFamily="34" charset="0"/>
              </a:rPr>
              <a:t>Identity theft </a:t>
            </a:r>
            <a:r>
              <a:rPr lang="en-US" sz="2400" dirty="0">
                <a:latin typeface="Aptos" panose="020B0004020202020204" pitchFamily="34" charset="0"/>
                <a:cs typeface="Calibri" panose="020F0502020204030204" pitchFamily="34" charset="0"/>
              </a:rPr>
              <a:t>- unauthorized access to personal information or taking </a:t>
            </a:r>
            <a:br>
              <a:rPr lang="en-US" sz="2400" dirty="0">
                <a:latin typeface="Aptos" panose="020B0004020202020204" pitchFamily="34" charset="0"/>
                <a:cs typeface="Calibri" panose="020F0502020204030204" pitchFamily="34" charset="0"/>
              </a:rPr>
            </a:br>
            <a:r>
              <a:rPr lang="en-US" sz="2400" dirty="0">
                <a:latin typeface="Aptos" panose="020B0004020202020204" pitchFamily="34" charset="0"/>
                <a:cs typeface="Calibri" panose="020F0502020204030204" pitchFamily="34" charset="0"/>
              </a:rPr>
              <a:t>over an individual's digital identity can lead to </a:t>
            </a:r>
            <a:r>
              <a:rPr lang="en-US" sz="2400" b="1" dirty="0">
                <a:solidFill>
                  <a:srgbClr val="FF983B"/>
                </a:solidFill>
                <a:latin typeface="Aptos" panose="020B0004020202020204" pitchFamily="34" charset="0"/>
                <a:cs typeface="Calibri" panose="020F0502020204030204" pitchFamily="34" charset="0"/>
              </a:rPr>
              <a:t>a variety of fraud</a:t>
            </a:r>
            <a:r>
              <a:rPr lang="en-US" sz="2400" dirty="0">
                <a:latin typeface="Aptos" panose="020B0004020202020204" pitchFamily="34" charset="0"/>
                <a:cs typeface="Calibri" panose="020F0502020204030204" pitchFamily="34" charset="0"/>
              </a:rPr>
              <a:t>. </a:t>
            </a:r>
          </a:p>
          <a:p>
            <a:pPr>
              <a:spcAft>
                <a:spcPts val="600"/>
              </a:spcAft>
            </a:pPr>
            <a:r>
              <a:rPr lang="en-US" sz="2400" dirty="0">
                <a:latin typeface="Aptos" panose="020B0004020202020204" pitchFamily="34" charset="0"/>
                <a:cs typeface="Calibri" panose="020F0502020204030204" pitchFamily="34" charset="0"/>
              </a:rPr>
              <a:t>Sharing personal information can lead to security and privacy concerns (users` information is centrally collected on different platform). Disruption of platforms can lead to </a:t>
            </a:r>
            <a:r>
              <a:rPr lang="en-US" sz="2400" b="1" dirty="0">
                <a:solidFill>
                  <a:srgbClr val="FF983B"/>
                </a:solidFill>
                <a:latin typeface="Aptos" panose="020B0004020202020204" pitchFamily="34" charset="0"/>
                <a:cs typeface="Calibri" panose="020F0502020204030204" pitchFamily="34" charset="0"/>
              </a:rPr>
              <a:t>exposure of sensitive information to unauthorized third parties</a:t>
            </a:r>
            <a:r>
              <a:rPr lang="en-US" sz="2400" dirty="0">
                <a:latin typeface="Aptos" panose="020B0004020202020204" pitchFamily="34" charset="0"/>
                <a:cs typeface="Calibri" panose="020F0502020204030204" pitchFamily="34" charset="0"/>
              </a:rPr>
              <a:t>.</a:t>
            </a:r>
          </a:p>
          <a:p>
            <a:pPr>
              <a:spcAft>
                <a:spcPts val="600"/>
              </a:spcAft>
            </a:pPr>
            <a:r>
              <a:rPr lang="en-US" sz="2400" b="1" dirty="0">
                <a:solidFill>
                  <a:srgbClr val="FF983B"/>
                </a:solidFill>
                <a:latin typeface="Aptos" panose="020B0004020202020204" pitchFamily="34" charset="0"/>
                <a:cs typeface="Calibri" panose="020F0502020204030204" pitchFamily="34" charset="0"/>
              </a:rPr>
              <a:t>Inaccurate or incomplete </a:t>
            </a:r>
            <a:r>
              <a:rPr lang="en-US" sz="2400" dirty="0">
                <a:latin typeface="Aptos" panose="020B0004020202020204" pitchFamily="34" charset="0"/>
                <a:cs typeface="Calibri" panose="020F0502020204030204" pitchFamily="34" charset="0"/>
              </a:rPr>
              <a:t>digital identity information can lead to </a:t>
            </a:r>
            <a:r>
              <a:rPr lang="en-US" sz="2400" b="1" dirty="0">
                <a:solidFill>
                  <a:srgbClr val="FF983B"/>
                </a:solidFill>
                <a:latin typeface="Aptos" panose="020B0004020202020204" pitchFamily="34" charset="0"/>
                <a:cs typeface="Calibri" panose="020F0502020204030204" pitchFamily="34" charset="0"/>
              </a:rPr>
              <a:t>problems </a:t>
            </a:r>
            <a:br>
              <a:rPr lang="en-US" sz="2400" b="1" dirty="0">
                <a:solidFill>
                  <a:srgbClr val="FF983B"/>
                </a:solidFill>
                <a:latin typeface="Aptos" panose="020B0004020202020204" pitchFamily="34" charset="0"/>
                <a:cs typeface="Calibri" panose="020F0502020204030204" pitchFamily="34" charset="0"/>
              </a:rPr>
            </a:br>
            <a:r>
              <a:rPr lang="en-US" sz="2400" b="1" dirty="0">
                <a:solidFill>
                  <a:srgbClr val="FF983B"/>
                </a:solidFill>
                <a:latin typeface="Aptos" panose="020B0004020202020204" pitchFamily="34" charset="0"/>
                <a:cs typeface="Calibri" panose="020F0502020204030204" pitchFamily="34" charset="0"/>
              </a:rPr>
              <a:t>with authentication</a:t>
            </a:r>
            <a:r>
              <a:rPr lang="en-US" sz="2400" dirty="0">
                <a:latin typeface="Aptos" panose="020B0004020202020204" pitchFamily="34" charset="0"/>
                <a:cs typeface="Calibri" panose="020F0502020204030204" pitchFamily="34" charset="0"/>
              </a:rPr>
              <a:t> and access to services. </a:t>
            </a:r>
          </a:p>
          <a:p>
            <a:pPr>
              <a:spcAft>
                <a:spcPts val="600"/>
              </a:spcAft>
            </a:pPr>
            <a:r>
              <a:rPr lang="en-US" sz="2400" dirty="0">
                <a:latin typeface="Aptos" panose="020B0004020202020204" pitchFamily="34" charset="0"/>
                <a:cs typeface="Calibri" panose="020F0502020204030204" pitchFamily="34" charset="0"/>
              </a:rPr>
              <a:t>Cyberbullying - digital identities can be used for </a:t>
            </a:r>
            <a:r>
              <a:rPr lang="en-US" sz="2400" b="1" dirty="0">
                <a:solidFill>
                  <a:srgbClr val="FF983B"/>
                </a:solidFill>
                <a:latin typeface="Aptos" panose="020B0004020202020204" pitchFamily="34" charset="0"/>
                <a:cs typeface="Calibri" panose="020F0502020204030204" pitchFamily="34" charset="0"/>
              </a:rPr>
              <a:t>cyberbullying</a:t>
            </a:r>
            <a:r>
              <a:rPr lang="en-US" sz="2400" dirty="0">
                <a:latin typeface="Aptos" panose="020B0004020202020204" pitchFamily="34" charset="0"/>
                <a:cs typeface="Calibri" panose="020F0502020204030204" pitchFamily="34" charset="0"/>
              </a:rPr>
              <a:t> and </a:t>
            </a:r>
            <a:r>
              <a:rPr lang="en-US" sz="2400" b="1" dirty="0">
                <a:solidFill>
                  <a:srgbClr val="FF983B"/>
                </a:solidFill>
                <a:latin typeface="Aptos" panose="020B0004020202020204" pitchFamily="34" charset="0"/>
                <a:cs typeface="Calibri" panose="020F0502020204030204" pitchFamily="34" charset="0"/>
              </a:rPr>
              <a:t>harassment</a:t>
            </a:r>
            <a:r>
              <a:rPr lang="en-US" sz="2400" dirty="0">
                <a:latin typeface="Aptos" panose="020B0004020202020204" pitchFamily="34" charset="0"/>
                <a:cs typeface="Calibri" panose="020F0502020204030204" pitchFamily="34" charset="0"/>
              </a:rPr>
              <a:t>. </a:t>
            </a:r>
          </a:p>
          <a:p>
            <a:pPr>
              <a:spcAft>
                <a:spcPts val="600"/>
              </a:spcAft>
            </a:pPr>
            <a:r>
              <a:rPr lang="en-US" sz="2400" dirty="0">
                <a:latin typeface="Aptos" panose="020B0004020202020204" pitchFamily="34" charset="0"/>
                <a:cs typeface="Calibri" panose="020F0502020204030204" pitchFamily="34" charset="0"/>
              </a:rPr>
              <a:t>Negative user experience with ineffective identity verification processes </a:t>
            </a:r>
            <a:br>
              <a:rPr lang="en-US" sz="2400" dirty="0">
                <a:latin typeface="Aptos" panose="020B0004020202020204" pitchFamily="34" charset="0"/>
                <a:cs typeface="Calibri" panose="020F0502020204030204" pitchFamily="34" charset="0"/>
              </a:rPr>
            </a:br>
            <a:r>
              <a:rPr lang="en-US" sz="2400" dirty="0">
                <a:latin typeface="Aptos" panose="020B0004020202020204" pitchFamily="34" charset="0"/>
                <a:cs typeface="Calibri" panose="020F0502020204030204" pitchFamily="34" charset="0"/>
              </a:rPr>
              <a:t>and problems accessing services.</a:t>
            </a:r>
          </a:p>
          <a:p>
            <a:pPr>
              <a:spcAft>
                <a:spcPts val="600"/>
              </a:spcAft>
            </a:pPr>
            <a:r>
              <a:rPr lang="en-US" sz="2400" dirty="0">
                <a:latin typeface="Aptos" panose="020B0004020202020204" pitchFamily="34" charset="0"/>
                <a:cs typeface="Calibri" panose="020F0502020204030204" pitchFamily="34" charset="0"/>
              </a:rPr>
              <a:t>The identification people through geolocation (with or without their consent) </a:t>
            </a:r>
            <a:br>
              <a:rPr lang="en-US" sz="2400" dirty="0">
                <a:latin typeface="Aptos" panose="020B0004020202020204" pitchFamily="34" charset="0"/>
                <a:cs typeface="Calibri" panose="020F0502020204030204" pitchFamily="34" charset="0"/>
              </a:rPr>
            </a:br>
            <a:r>
              <a:rPr lang="en-US" sz="2400" dirty="0">
                <a:latin typeface="Aptos" panose="020B0004020202020204" pitchFamily="34" charset="0"/>
                <a:cs typeface="Calibri" panose="020F0502020204030204" pitchFamily="34" charset="0"/>
              </a:rPr>
              <a:t>is a precedent in the monitoring of people (unclear legal aspect and risk of abuse).</a:t>
            </a:r>
          </a:p>
        </p:txBody>
      </p:sp>
      <p:sp>
        <p:nvSpPr>
          <p:cNvPr id="4" name="BlokTextu 3">
            <a:extLst>
              <a:ext uri="{FF2B5EF4-FFF2-40B4-BE49-F238E27FC236}">
                <a16:creationId xmlns:a16="http://schemas.microsoft.com/office/drawing/2014/main" id="{AF3EE782-0633-97A8-1968-23D0E16D8C9B}"/>
              </a:ext>
            </a:extLst>
          </p:cNvPr>
          <p:cNvSpPr txBox="1"/>
          <p:nvPr/>
        </p:nvSpPr>
        <p:spPr>
          <a:xfrm>
            <a:off x="6928038" y="284689"/>
            <a:ext cx="4837253" cy="1107996"/>
          </a:xfrm>
          <a:prstGeom prst="rect">
            <a:avLst/>
          </a:prstGeom>
          <a:noFill/>
          <a:ln w="38100">
            <a:solidFill>
              <a:srgbClr val="FFAA5A"/>
            </a:solidFill>
          </a:ln>
        </p:spPr>
        <p:txBody>
          <a:bodyPr wrap="square" rtlCol="0">
            <a:spAutoFit/>
          </a:bodyPr>
          <a:lstStyle/>
          <a:p>
            <a:pPr algn="r"/>
            <a:r>
              <a:rPr lang="sk-SK" sz="2000" b="1" i="1" dirty="0">
                <a:solidFill>
                  <a:srgbClr val="FFAA5A"/>
                </a:solidFill>
                <a:effectLst>
                  <a:outerShdw blurRad="38100" dist="38100" dir="2700000" algn="tl">
                    <a:srgbClr val="000000">
                      <a:alpha val="43137"/>
                    </a:srgbClr>
                  </a:outerShdw>
                </a:effectLst>
                <a:latin typeface="Aptos" panose="020B0004020202020204" pitchFamily="34" charset="0"/>
                <a:ea typeface="Cambria" panose="02040503050406030204" pitchFamily="18" charset="0"/>
              </a:rPr>
              <a:t>A</a:t>
            </a:r>
            <a:r>
              <a:rPr lang="en-US" sz="2200" b="1" i="1" dirty="0" err="1">
                <a:solidFill>
                  <a:srgbClr val="FFAA5A"/>
                </a:solidFill>
                <a:effectLst>
                  <a:outerShdw blurRad="38100" dist="38100" dir="2700000" algn="tl">
                    <a:srgbClr val="000000">
                      <a:alpha val="43137"/>
                    </a:srgbClr>
                  </a:outerShdw>
                </a:effectLst>
                <a:latin typeface="Aptos" panose="020B0004020202020204" pitchFamily="34" charset="0"/>
                <a:ea typeface="Cambria" panose="02040503050406030204" pitchFamily="18" charset="0"/>
              </a:rPr>
              <a:t>verage</a:t>
            </a:r>
            <a:r>
              <a:rPr lang="en-US" sz="2200" b="1" i="1" dirty="0">
                <a:solidFill>
                  <a:srgbClr val="FFAA5A"/>
                </a:solidFill>
                <a:effectLst>
                  <a:outerShdw blurRad="38100" dist="38100" dir="2700000" algn="tl">
                    <a:srgbClr val="000000">
                      <a:alpha val="43137"/>
                    </a:srgbClr>
                  </a:outerShdw>
                </a:effectLst>
                <a:latin typeface="Aptos" panose="020B0004020202020204" pitchFamily="34" charset="0"/>
                <a:ea typeface="Cambria" panose="02040503050406030204" pitchFamily="18" charset="0"/>
              </a:rPr>
              <a:t> Internet user has 150</a:t>
            </a:r>
            <a:r>
              <a:rPr lang="sk-SK" sz="2200" b="1" i="1" dirty="0">
                <a:solidFill>
                  <a:srgbClr val="FFAA5A"/>
                </a:solidFill>
                <a:effectLst>
                  <a:outerShdw blurRad="38100" dist="38100" dir="2700000" algn="tl">
                    <a:srgbClr val="000000">
                      <a:alpha val="43137"/>
                    </a:srgbClr>
                  </a:outerShdw>
                </a:effectLst>
                <a:latin typeface="Aptos" panose="020B0004020202020204" pitchFamily="34" charset="0"/>
                <a:ea typeface="Cambria" panose="02040503050406030204" pitchFamily="18" charset="0"/>
              </a:rPr>
              <a:t> </a:t>
            </a:r>
            <a:r>
              <a:rPr lang="en-US" sz="2200" b="1" i="1" dirty="0">
                <a:solidFill>
                  <a:srgbClr val="FFAA5A"/>
                </a:solidFill>
                <a:effectLst>
                  <a:outerShdw blurRad="38100" dist="38100" dir="2700000" algn="tl">
                    <a:srgbClr val="000000">
                      <a:alpha val="43137"/>
                    </a:srgbClr>
                  </a:outerShdw>
                </a:effectLst>
                <a:latin typeface="Aptos" panose="020B0004020202020204" pitchFamily="34" charset="0"/>
                <a:ea typeface="Cambria" panose="02040503050406030204" pitchFamily="18" charset="0"/>
              </a:rPr>
              <a:t>online </a:t>
            </a:r>
            <a:endParaRPr lang="sk-SK" sz="2200" b="1" i="1" dirty="0">
              <a:solidFill>
                <a:srgbClr val="FFAA5A"/>
              </a:solidFill>
              <a:effectLst>
                <a:outerShdw blurRad="38100" dist="38100" dir="2700000" algn="tl">
                  <a:srgbClr val="000000">
                    <a:alpha val="43137"/>
                  </a:srgbClr>
                </a:outerShdw>
              </a:effectLst>
              <a:latin typeface="Aptos" panose="020B0004020202020204" pitchFamily="34" charset="0"/>
              <a:ea typeface="Cambria" panose="02040503050406030204" pitchFamily="18" charset="0"/>
            </a:endParaRPr>
          </a:p>
          <a:p>
            <a:pPr algn="r"/>
            <a:r>
              <a:rPr lang="en-US" sz="2200" b="1" i="1" dirty="0">
                <a:solidFill>
                  <a:srgbClr val="FFAA5A"/>
                </a:solidFill>
                <a:effectLst>
                  <a:outerShdw blurRad="38100" dist="38100" dir="2700000" algn="tl">
                    <a:srgbClr val="000000">
                      <a:alpha val="43137"/>
                    </a:srgbClr>
                  </a:outerShdw>
                </a:effectLst>
                <a:latin typeface="Aptos" panose="020B0004020202020204" pitchFamily="34" charset="0"/>
                <a:ea typeface="Cambria" panose="02040503050406030204" pitchFamily="18" charset="0"/>
              </a:rPr>
              <a:t>accounts</a:t>
            </a:r>
            <a:r>
              <a:rPr lang="sk-SK" sz="2200" b="1" i="1" dirty="0">
                <a:solidFill>
                  <a:srgbClr val="FFAA5A"/>
                </a:solidFill>
                <a:effectLst>
                  <a:outerShdw blurRad="38100" dist="38100" dir="2700000" algn="tl">
                    <a:srgbClr val="000000">
                      <a:alpha val="43137"/>
                    </a:srgbClr>
                  </a:outerShdw>
                </a:effectLst>
                <a:latin typeface="Aptos" panose="020B0004020202020204" pitchFamily="34" charset="0"/>
                <a:ea typeface="Cambria" panose="02040503050406030204" pitchFamily="18" charset="0"/>
              </a:rPr>
              <a:t> </a:t>
            </a:r>
            <a:r>
              <a:rPr lang="en-US" sz="2200" b="1" i="1" dirty="0">
                <a:solidFill>
                  <a:srgbClr val="FFAA5A"/>
                </a:solidFill>
                <a:effectLst>
                  <a:outerShdw blurRad="38100" dist="38100" dir="2700000" algn="tl">
                    <a:srgbClr val="000000">
                      <a:alpha val="43137"/>
                    </a:srgbClr>
                  </a:outerShdw>
                </a:effectLst>
                <a:latin typeface="Aptos" panose="020B0004020202020204" pitchFamily="34" charset="0"/>
                <a:ea typeface="Cambria" panose="02040503050406030204" pitchFamily="18" charset="0"/>
              </a:rPr>
              <a:t>that require a password</a:t>
            </a:r>
            <a:endParaRPr lang="sk-SK" sz="2200" b="1" i="1" dirty="0">
              <a:solidFill>
                <a:srgbClr val="FFAA5A"/>
              </a:solidFill>
              <a:effectLst>
                <a:outerShdw blurRad="38100" dist="38100" dir="2700000" algn="tl">
                  <a:srgbClr val="000000">
                    <a:alpha val="43137"/>
                  </a:srgbClr>
                </a:outerShdw>
              </a:effectLst>
              <a:latin typeface="Aptos" panose="020B0004020202020204" pitchFamily="34" charset="0"/>
              <a:ea typeface="Cambria" panose="02040503050406030204" pitchFamily="18" charset="0"/>
            </a:endParaRPr>
          </a:p>
          <a:p>
            <a:pPr algn="r"/>
            <a:r>
              <a:rPr lang="sk-SK" sz="2200" b="1" i="1" dirty="0">
                <a:solidFill>
                  <a:srgbClr val="FFC000"/>
                </a:solidFill>
                <a:effectLst>
                  <a:outerShdw blurRad="38100" dist="38100" dir="2700000" algn="tl">
                    <a:srgbClr val="000000">
                      <a:alpha val="43137"/>
                    </a:srgbClr>
                  </a:outerShdw>
                </a:effectLst>
                <a:latin typeface="Aptos" panose="020B0004020202020204" pitchFamily="34" charset="0"/>
                <a:ea typeface="Cambria" panose="02040503050406030204" pitchFamily="18" charset="0"/>
              </a:rPr>
              <a:t>                      </a:t>
            </a:r>
            <a:r>
              <a:rPr lang="en-US" sz="2200" b="1" i="1" dirty="0">
                <a:solidFill>
                  <a:srgbClr val="92BAB5"/>
                </a:solidFill>
                <a:effectLst>
                  <a:outerShdw blurRad="38100" dist="38100" dir="2700000" algn="tl">
                    <a:srgbClr val="000000">
                      <a:alpha val="43137"/>
                    </a:srgbClr>
                  </a:outerShdw>
                </a:effectLst>
                <a:latin typeface="Aptos" panose="020B0004020202020204" pitchFamily="34" charset="0"/>
                <a:ea typeface="Cambria" panose="02040503050406030204" pitchFamily="18" charset="0"/>
              </a:rPr>
              <a:t>Dashlane‘s research, 2017</a:t>
            </a:r>
          </a:p>
        </p:txBody>
      </p:sp>
      <p:sp>
        <p:nvSpPr>
          <p:cNvPr id="5" name="Šípka: doprava 4">
            <a:extLst>
              <a:ext uri="{FF2B5EF4-FFF2-40B4-BE49-F238E27FC236}">
                <a16:creationId xmlns:a16="http://schemas.microsoft.com/office/drawing/2014/main" id="{625B51C0-592C-B621-3165-474FD2FE492B}"/>
              </a:ext>
            </a:extLst>
          </p:cNvPr>
          <p:cNvSpPr/>
          <p:nvPr/>
        </p:nvSpPr>
        <p:spPr>
          <a:xfrm>
            <a:off x="5980922" y="620344"/>
            <a:ext cx="861391" cy="436686"/>
          </a:xfrm>
          <a:prstGeom prst="rightArrow">
            <a:avLst/>
          </a:prstGeom>
          <a:solidFill>
            <a:srgbClr val="FFAA5A"/>
          </a:solidFill>
          <a:ln w="38100">
            <a:solidFill>
              <a:srgbClr val="92BA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3481741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38200" y="365126"/>
            <a:ext cx="10515600" cy="779462"/>
          </a:xfrm>
        </p:spPr>
        <p:txBody>
          <a:bodyPr>
            <a:normAutofit/>
          </a:bodyPr>
          <a:lstStyle/>
          <a:p>
            <a:pPr algn="l"/>
            <a:r>
              <a:rPr lang="en-US" dirty="0">
                <a:latin typeface="Aptos" panose="020B0004020202020204" pitchFamily="34" charset="0"/>
                <a:cs typeface="Calibri Light" panose="020F0302020204030204" pitchFamily="34" charset="0"/>
              </a:rPr>
              <a:t>Digital footprint – introduction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4" name="Obrázok 3">
            <a:extLst>
              <a:ext uri="{FF2B5EF4-FFF2-40B4-BE49-F238E27FC236}">
                <a16:creationId xmlns:a16="http://schemas.microsoft.com/office/drawing/2014/main" id="{E6AA7A1B-6189-2C8E-A539-2BE94C96705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6000"/>
                    </a14:imgEffect>
                    <a14:imgEffect>
                      <a14:colorTemperature colorTemp="6850"/>
                    </a14:imgEffect>
                    <a14:imgEffect>
                      <a14:saturation sat="212000"/>
                    </a14:imgEffect>
                    <a14:imgEffect>
                      <a14:brightnessContrast bright="7000" contrast="5000"/>
                    </a14:imgEffect>
                  </a14:imgLayer>
                </a14:imgProps>
              </a:ext>
              <a:ext uri="{28A0092B-C50C-407E-A947-70E740481C1C}">
                <a14:useLocalDpi xmlns:a14="http://schemas.microsoft.com/office/drawing/2010/main" val="0"/>
              </a:ext>
            </a:extLst>
          </a:blip>
          <a:stretch>
            <a:fillRect/>
          </a:stretch>
        </p:blipFill>
        <p:spPr>
          <a:xfrm rot="926074">
            <a:off x="8546062" y="3679916"/>
            <a:ext cx="3186366" cy="3144069"/>
          </a:xfrm>
          <a:prstGeom prst="rect">
            <a:avLst/>
          </a:prstGeom>
          <a:effectLst>
            <a:softEdge rad="342900"/>
          </a:effectLst>
        </p:spPr>
      </p:pic>
      <p:sp>
        <p:nvSpPr>
          <p:cNvPr id="3" name="Content Placeholder 2"/>
          <p:cNvSpPr>
            <a:spLocks noGrp="1"/>
          </p:cNvSpPr>
          <p:nvPr>
            <p:ph idx="1"/>
          </p:nvPr>
        </p:nvSpPr>
        <p:spPr>
          <a:xfrm>
            <a:off x="979715" y="1253330"/>
            <a:ext cx="10775302" cy="4783575"/>
          </a:xfrm>
        </p:spPr>
        <p:txBody>
          <a:bodyPr>
            <a:normAutofit/>
          </a:bodyPr>
          <a:lstStyle/>
          <a:p>
            <a:pPr marL="0" indent="0">
              <a:buNone/>
            </a:pPr>
            <a:r>
              <a:rPr lang="en-US" sz="2200" b="1" dirty="0">
                <a:solidFill>
                  <a:srgbClr val="FF983B"/>
                </a:solidFill>
                <a:latin typeface="Aptos" panose="020B0004020202020204" pitchFamily="34" charset="0"/>
                <a:ea typeface="Times New Roman" panose="02020603050405020304" pitchFamily="18" charset="0"/>
              </a:rPr>
              <a:t>Facts:</a:t>
            </a:r>
          </a:p>
          <a:p>
            <a:r>
              <a:rPr lang="en-US" sz="2200" dirty="0">
                <a:latin typeface="Aptos" panose="020B0004020202020204" pitchFamily="34" charset="0"/>
                <a:ea typeface="Times New Roman" panose="02020603050405020304" pitchFamily="18" charset="0"/>
              </a:rPr>
              <a:t>Many online services and activities require you to verify your </a:t>
            </a:r>
            <a:r>
              <a:rPr lang="en-US" sz="2200" b="1" dirty="0">
                <a:solidFill>
                  <a:srgbClr val="FF983B"/>
                </a:solidFill>
                <a:latin typeface="Aptos" panose="020B0004020202020204" pitchFamily="34" charset="0"/>
                <a:ea typeface="Times New Roman" panose="02020603050405020304" pitchFamily="18" charset="0"/>
              </a:rPr>
              <a:t>digital identity</a:t>
            </a:r>
            <a:r>
              <a:rPr lang="en-US" sz="2200" dirty="0">
                <a:latin typeface="Aptos" panose="020B0004020202020204" pitchFamily="34" charset="0"/>
                <a:ea typeface="Times New Roman" panose="02020603050405020304" pitchFamily="18" charset="0"/>
              </a:rPr>
              <a:t>, but many of them collect information automatically. </a:t>
            </a:r>
          </a:p>
          <a:p>
            <a:r>
              <a:rPr lang="en-US" sz="2200" dirty="0">
                <a:latin typeface="Aptos" panose="020B0004020202020204" pitchFamily="34" charset="0"/>
                <a:ea typeface="Times New Roman" panose="02020603050405020304" pitchFamily="18" charset="0"/>
              </a:rPr>
              <a:t>There is an enormous quantity of our personal and professional data out there </a:t>
            </a:r>
            <a:br>
              <a:rPr lang="en-US" sz="2200" dirty="0">
                <a:latin typeface="Aptos" panose="020B0004020202020204" pitchFamily="34" charset="0"/>
                <a:ea typeface="Times New Roman" panose="02020603050405020304" pitchFamily="18" charset="0"/>
              </a:rPr>
            </a:br>
            <a:r>
              <a:rPr lang="en-US" sz="2200" dirty="0">
                <a:latin typeface="Aptos" panose="020B0004020202020204" pitchFamily="34" charset="0"/>
                <a:ea typeface="Times New Roman" panose="02020603050405020304" pitchFamily="18" charset="0"/>
              </a:rPr>
              <a:t>on the internet.</a:t>
            </a:r>
          </a:p>
          <a:p>
            <a:r>
              <a:rPr lang="en-US" sz="2200" dirty="0">
                <a:latin typeface="Aptos" panose="020B0004020202020204" pitchFamily="34" charset="0"/>
                <a:ea typeface="Times New Roman" panose="02020603050405020304" pitchFamily="18" charset="0"/>
              </a:rPr>
              <a:t>Through our use of online services and our activities online, we create our </a:t>
            </a:r>
            <a:br>
              <a:rPr lang="en-US" sz="2200" dirty="0">
                <a:latin typeface="Aptos" panose="020B0004020202020204" pitchFamily="34" charset="0"/>
                <a:ea typeface="Times New Roman" panose="02020603050405020304" pitchFamily="18" charset="0"/>
              </a:rPr>
            </a:br>
            <a:r>
              <a:rPr lang="en-US" sz="2200" b="1" dirty="0">
                <a:solidFill>
                  <a:srgbClr val="FF983B"/>
                </a:solidFill>
                <a:latin typeface="Aptos" panose="020B0004020202020204" pitchFamily="34" charset="0"/>
                <a:ea typeface="Times New Roman" panose="02020603050405020304" pitchFamily="18" charset="0"/>
              </a:rPr>
              <a:t>digital footprint </a:t>
            </a:r>
            <a:r>
              <a:rPr lang="en-US" sz="2200" dirty="0">
                <a:latin typeface="Aptos" panose="020B0004020202020204" pitchFamily="34" charset="0"/>
                <a:ea typeface="Times New Roman" panose="02020603050405020304" pitchFamily="18" charset="0"/>
              </a:rPr>
              <a:t>in the digital space. </a:t>
            </a:r>
          </a:p>
          <a:p>
            <a:r>
              <a:rPr lang="en-US" sz="2200" dirty="0">
                <a:latin typeface="Aptos" panose="020B0004020202020204" pitchFamily="34" charset="0"/>
                <a:ea typeface="Times New Roman" panose="02020603050405020304" pitchFamily="18" charset="0"/>
              </a:rPr>
              <a:t>A digital footprint </a:t>
            </a:r>
            <a:r>
              <a:rPr lang="en-US" sz="2200" b="1" dirty="0">
                <a:solidFill>
                  <a:srgbClr val="FF983B"/>
                </a:solidFill>
                <a:latin typeface="Aptos" panose="020B0004020202020204" pitchFamily="34" charset="0"/>
                <a:ea typeface="Times New Roman" panose="02020603050405020304" pitchFamily="18" charset="0"/>
              </a:rPr>
              <a:t>is recorded whenever </a:t>
            </a:r>
            <a:r>
              <a:rPr lang="en-US" sz="2200" dirty="0">
                <a:latin typeface="Aptos" panose="020B0004020202020204" pitchFamily="34" charset="0"/>
                <a:ea typeface="Times New Roman" panose="02020603050405020304" pitchFamily="18" charset="0"/>
              </a:rPr>
              <a:t>a user uses an online service </a:t>
            </a:r>
            <a:br>
              <a:rPr lang="en-US" sz="2200" dirty="0">
                <a:latin typeface="Aptos" panose="020B0004020202020204" pitchFamily="34" charset="0"/>
                <a:ea typeface="Times New Roman" panose="02020603050405020304" pitchFamily="18" charset="0"/>
              </a:rPr>
            </a:br>
            <a:r>
              <a:rPr lang="en-US" sz="2200" dirty="0">
                <a:latin typeface="Aptos" panose="020B0004020202020204" pitchFamily="34" charset="0"/>
                <a:ea typeface="Times New Roman" panose="02020603050405020304" pitchFamily="18" charset="0"/>
              </a:rPr>
              <a:t>or completes any traceable online activity.</a:t>
            </a:r>
          </a:p>
          <a:p>
            <a:pPr marL="0" indent="0">
              <a:buNone/>
            </a:pPr>
            <a:r>
              <a:rPr lang="en-US" sz="2200" dirty="0">
                <a:solidFill>
                  <a:srgbClr val="FF983B"/>
                </a:solidFill>
                <a:latin typeface="Aptos" panose="020B0004020202020204" pitchFamily="34" charset="0"/>
                <a:ea typeface="Times New Roman" panose="02020603050405020304" pitchFamily="18" charset="0"/>
              </a:rPr>
              <a:t>What to be aware of about your digital footprint:</a:t>
            </a:r>
          </a:p>
          <a:p>
            <a:pPr lvl="1">
              <a:buClr>
                <a:srgbClr val="FF983B"/>
              </a:buClr>
              <a:buFont typeface="Wingdings" panose="05000000000000000000" pitchFamily="2" charset="2"/>
              <a:buChar char="§"/>
            </a:pPr>
            <a:r>
              <a:rPr lang="en-US" sz="1800" dirty="0">
                <a:latin typeface="Aptos" panose="020B0004020202020204" pitchFamily="34" charset="0"/>
                <a:ea typeface="Times New Roman" panose="02020603050405020304" pitchFamily="18" charset="0"/>
              </a:rPr>
              <a:t>it's the invisible trail we leave behind,</a:t>
            </a:r>
          </a:p>
          <a:p>
            <a:pPr lvl="1">
              <a:buClr>
                <a:srgbClr val="FF983B"/>
              </a:buClr>
              <a:buFont typeface="Wingdings" panose="05000000000000000000" pitchFamily="2" charset="2"/>
              <a:buChar char="§"/>
            </a:pPr>
            <a:r>
              <a:rPr lang="en-US" sz="1800" dirty="0">
                <a:latin typeface="Aptos" panose="020B0004020202020204" pitchFamily="34" charset="0"/>
                <a:ea typeface="Times New Roman" panose="02020603050405020304" pitchFamily="18" charset="0"/>
              </a:rPr>
              <a:t>it's passively generated through online actions,</a:t>
            </a:r>
          </a:p>
          <a:p>
            <a:pPr lvl="1">
              <a:buClr>
                <a:srgbClr val="FF983B"/>
              </a:buClr>
              <a:buFont typeface="Wingdings" panose="05000000000000000000" pitchFamily="2" charset="2"/>
              <a:buChar char="§"/>
            </a:pPr>
            <a:r>
              <a:rPr lang="en-US" sz="1800" dirty="0">
                <a:latin typeface="Aptos" panose="020B0004020202020204" pitchFamily="34" charset="0"/>
                <a:ea typeface="Times New Roman" panose="02020603050405020304" pitchFamily="18" charset="0"/>
              </a:rPr>
              <a:t>it is often accumulated/recorded without the user's knowledge.</a:t>
            </a:r>
          </a:p>
        </p:txBody>
      </p:sp>
    </p:spTree>
    <p:extLst>
      <p:ext uri="{BB962C8B-B14F-4D97-AF65-F5344CB8AC3E}">
        <p14:creationId xmlns:p14="http://schemas.microsoft.com/office/powerpoint/2010/main" val="3463796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38200" y="365126"/>
            <a:ext cx="10515600" cy="779462"/>
          </a:xfrm>
        </p:spPr>
        <p:txBody>
          <a:bodyPr>
            <a:normAutofit/>
          </a:bodyPr>
          <a:lstStyle/>
          <a:p>
            <a:pPr algn="l"/>
            <a:r>
              <a:rPr lang="en-US" dirty="0">
                <a:latin typeface="Aptos" panose="020B0004020202020204" pitchFamily="34" charset="0"/>
                <a:cs typeface="Calibri Light" panose="020F0302020204030204" pitchFamily="34" charset="0"/>
              </a:rPr>
              <a:t>Digital footprint - definition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1007706" y="1745199"/>
            <a:ext cx="10775302" cy="4153933"/>
          </a:xfrm>
        </p:spPr>
        <p:txBody>
          <a:bodyPr>
            <a:normAutofit/>
          </a:bodyPr>
          <a:lstStyle/>
          <a:p>
            <a:r>
              <a:rPr lang="en-US" dirty="0">
                <a:latin typeface="Aptos" panose="020B0004020202020204" pitchFamily="34" charset="0"/>
                <a:ea typeface="Times New Roman" panose="02020603050405020304" pitchFamily="18" charset="0"/>
              </a:rPr>
              <a:t>A digital footprint is the data that’s left behind whenever you use </a:t>
            </a:r>
            <a:br>
              <a:rPr lang="en-US" dirty="0">
                <a:latin typeface="Aptos" panose="020B0004020202020204" pitchFamily="34" charset="0"/>
                <a:ea typeface="Times New Roman" panose="02020603050405020304" pitchFamily="18" charset="0"/>
              </a:rPr>
            </a:br>
            <a:r>
              <a:rPr lang="en-US" dirty="0">
                <a:latin typeface="Aptos" panose="020B0004020202020204" pitchFamily="34" charset="0"/>
                <a:ea typeface="Times New Roman" panose="02020603050405020304" pitchFamily="18" charset="0"/>
              </a:rPr>
              <a:t>a digital service, or whenever someone posts information about you onto a digital forum. </a:t>
            </a:r>
          </a:p>
          <a:p>
            <a:r>
              <a:rPr lang="en-US" dirty="0">
                <a:latin typeface="Aptos" panose="020B0004020202020204" pitchFamily="34" charset="0"/>
                <a:ea typeface="Times New Roman" panose="02020603050405020304" pitchFamily="18" charset="0"/>
              </a:rPr>
              <a:t>A digital footprint (also referred digital shadow) is the traceable data and activity that a user leaves on the internet. </a:t>
            </a:r>
          </a:p>
          <a:p>
            <a:r>
              <a:rPr lang="en-US" dirty="0">
                <a:latin typeface="Aptos" panose="020B0004020202020204" pitchFamily="34" charset="0"/>
                <a:ea typeface="Times New Roman" panose="02020603050405020304" pitchFamily="18" charset="0"/>
              </a:rPr>
              <a:t>A digital footprint is the data trail created by your online activities </a:t>
            </a:r>
            <a:br>
              <a:rPr lang="en-US" dirty="0">
                <a:latin typeface="Aptos" panose="020B0004020202020204" pitchFamily="34" charset="0"/>
                <a:ea typeface="Times New Roman" panose="02020603050405020304" pitchFamily="18" charset="0"/>
              </a:rPr>
            </a:br>
            <a:r>
              <a:rPr lang="en-US" dirty="0">
                <a:latin typeface="Aptos" panose="020B0004020202020204" pitchFamily="34" charset="0"/>
                <a:ea typeface="Times New Roman" panose="02020603050405020304" pitchFamily="18" charset="0"/>
              </a:rPr>
              <a:t>and the traces you intentionally or unintentionally leave behind.</a:t>
            </a:r>
          </a:p>
        </p:txBody>
      </p:sp>
    </p:spTree>
    <p:extLst>
      <p:ext uri="{BB962C8B-B14F-4D97-AF65-F5344CB8AC3E}">
        <p14:creationId xmlns:p14="http://schemas.microsoft.com/office/powerpoint/2010/main" val="2374807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38200" y="365126"/>
            <a:ext cx="10515600" cy="779462"/>
          </a:xfrm>
        </p:spPr>
        <p:txBody>
          <a:bodyPr>
            <a:normAutofit/>
          </a:bodyPr>
          <a:lstStyle/>
          <a:p>
            <a:pPr algn="l"/>
            <a:r>
              <a:rPr lang="en-US" dirty="0">
                <a:latin typeface="Aptos" panose="020B0004020202020204" pitchFamily="34" charset="0"/>
                <a:cs typeface="Calibri Light" panose="020F0302020204030204" pitchFamily="34" charset="0"/>
              </a:rPr>
              <a:t>Digital footprint – why is important</a:t>
            </a:r>
            <a:r>
              <a:rPr lang="sk-SK" dirty="0">
                <a:latin typeface="Aptos" panose="020B0004020202020204" pitchFamily="34" charset="0"/>
                <a:cs typeface="Calibri Light" panose="020F0302020204030204" pitchFamily="34" charset="0"/>
              </a:rPr>
              <a:t>?</a:t>
            </a:r>
            <a:endParaRPr lang="en-US" dirty="0">
              <a:latin typeface="Aptos" panose="020B0004020202020204" pitchFamily="34" charset="0"/>
              <a:cs typeface="Calibri Light" panose="020F0302020204030204" pitchFamily="34" charset="0"/>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1184989" y="1334277"/>
            <a:ext cx="10775302" cy="4833257"/>
          </a:xfrm>
        </p:spPr>
        <p:txBody>
          <a:bodyPr>
            <a:normAutofit/>
          </a:bodyPr>
          <a:lstStyle/>
          <a:p>
            <a:r>
              <a:rPr lang="en-US" sz="2400" dirty="0">
                <a:latin typeface="Aptos" panose="020B0004020202020204" pitchFamily="34" charset="0"/>
                <a:ea typeface="Times New Roman" panose="02020603050405020304" pitchFamily="18" charset="0"/>
              </a:rPr>
              <a:t>The digital footprint </a:t>
            </a:r>
            <a:r>
              <a:rPr lang="en-US" sz="2400" b="1" dirty="0">
                <a:solidFill>
                  <a:srgbClr val="FF983B"/>
                </a:solidFill>
                <a:latin typeface="Aptos" panose="020B0004020202020204" pitchFamily="34" charset="0"/>
                <a:ea typeface="Times New Roman" panose="02020603050405020304" pitchFamily="18" charset="0"/>
              </a:rPr>
              <a:t>is a permanent </a:t>
            </a:r>
            <a:r>
              <a:rPr lang="en-US" sz="2400" dirty="0">
                <a:latin typeface="Aptos" panose="020B0004020202020204" pitchFamily="34" charset="0"/>
                <a:ea typeface="Times New Roman" panose="02020603050405020304" pitchFamily="18" charset="0"/>
              </a:rPr>
              <a:t>and </a:t>
            </a:r>
            <a:r>
              <a:rPr lang="en-US" sz="2400" b="1" dirty="0">
                <a:solidFill>
                  <a:srgbClr val="FF983B"/>
                </a:solidFill>
                <a:latin typeface="Aptos" panose="020B0004020202020204" pitchFamily="34" charset="0"/>
                <a:ea typeface="Times New Roman" panose="02020603050405020304" pitchFamily="18" charset="0"/>
              </a:rPr>
              <a:t>indelible</a:t>
            </a:r>
            <a:r>
              <a:rPr lang="en-US" sz="2400" dirty="0">
                <a:latin typeface="Aptos" panose="020B0004020202020204" pitchFamily="34" charset="0"/>
                <a:ea typeface="Times New Roman" panose="02020603050405020304" pitchFamily="18" charset="0"/>
              </a:rPr>
              <a:t> part of our </a:t>
            </a:r>
            <a:r>
              <a:rPr lang="en-US" sz="2400" b="1" dirty="0">
                <a:solidFill>
                  <a:srgbClr val="FF983B"/>
                </a:solidFill>
                <a:latin typeface="Aptos" panose="020B0004020202020204" pitchFamily="34" charset="0"/>
                <a:ea typeface="Times New Roman" panose="02020603050405020304" pitchFamily="18" charset="0"/>
              </a:rPr>
              <a:t>online existence </a:t>
            </a:r>
            <a:r>
              <a:rPr lang="en-US" sz="2400" dirty="0">
                <a:latin typeface="Aptos" panose="020B0004020202020204" pitchFamily="34" charset="0"/>
                <a:ea typeface="Times New Roman" panose="02020603050405020304" pitchFamily="18" charset="0"/>
              </a:rPr>
              <a:t>- everything you post online stays there forever.</a:t>
            </a:r>
          </a:p>
          <a:p>
            <a:r>
              <a:rPr lang="en-US" sz="2400" dirty="0">
                <a:latin typeface="Aptos" panose="020B0004020202020204" pitchFamily="34" charset="0"/>
                <a:ea typeface="Times New Roman" panose="02020603050405020304" pitchFamily="18" charset="0"/>
              </a:rPr>
              <a:t>The digital footprint grows up with each online activity/action of user </a:t>
            </a:r>
            <a:br>
              <a:rPr lang="en-US" sz="2400" dirty="0">
                <a:latin typeface="Aptos" panose="020B0004020202020204" pitchFamily="34" charset="0"/>
                <a:ea typeface="Times New Roman" panose="02020603050405020304" pitchFamily="18" charset="0"/>
              </a:rPr>
            </a:br>
            <a:r>
              <a:rPr lang="en-US" sz="2400" dirty="0">
                <a:latin typeface="Aptos" panose="020B0004020202020204" pitchFamily="34" charset="0"/>
                <a:ea typeface="Times New Roman" panose="02020603050405020304" pitchFamily="18" charset="0"/>
              </a:rPr>
              <a:t>or when websites/apps track a user's activity (with or without consent) </a:t>
            </a:r>
            <a:br>
              <a:rPr lang="en-US" sz="2400" dirty="0">
                <a:latin typeface="Aptos" panose="020B0004020202020204" pitchFamily="34" charset="0"/>
                <a:ea typeface="Times New Roman" panose="02020603050405020304" pitchFamily="18" charset="0"/>
              </a:rPr>
            </a:br>
            <a:r>
              <a:rPr lang="en-US" sz="2400" dirty="0">
                <a:latin typeface="Aptos" panose="020B0004020202020204" pitchFamily="34" charset="0"/>
                <a:ea typeface="Times New Roman" panose="02020603050405020304" pitchFamily="18" charset="0"/>
              </a:rPr>
              <a:t>and may contribute to </a:t>
            </a:r>
            <a:r>
              <a:rPr lang="en-US" sz="2400" b="1" dirty="0">
                <a:solidFill>
                  <a:srgbClr val="FF983B"/>
                </a:solidFill>
                <a:latin typeface="Aptos" panose="020B0004020202020204" pitchFamily="34" charset="0"/>
                <a:ea typeface="Times New Roman" panose="02020603050405020304" pitchFamily="18" charset="0"/>
              </a:rPr>
              <a:t>building a user's digital identity</a:t>
            </a:r>
            <a:r>
              <a:rPr lang="en-US" sz="2400" dirty="0">
                <a:latin typeface="Aptos" panose="020B0004020202020204" pitchFamily="34" charset="0"/>
                <a:ea typeface="Times New Roman" panose="02020603050405020304" pitchFamily="18" charset="0"/>
              </a:rPr>
              <a:t>.</a:t>
            </a:r>
          </a:p>
          <a:p>
            <a:r>
              <a:rPr lang="en-US" sz="2400" dirty="0">
                <a:latin typeface="Aptos" panose="020B0004020202020204" pitchFamily="34" charset="0"/>
                <a:ea typeface="Times New Roman" panose="02020603050405020304" pitchFamily="18" charset="0"/>
              </a:rPr>
              <a:t>The digital footprint plays </a:t>
            </a:r>
            <a:r>
              <a:rPr lang="en-US" sz="2400" b="1" dirty="0">
                <a:solidFill>
                  <a:srgbClr val="FF983B"/>
                </a:solidFill>
                <a:latin typeface="Aptos" panose="020B0004020202020204" pitchFamily="34" charset="0"/>
                <a:ea typeface="Times New Roman" panose="02020603050405020304" pitchFamily="18" charset="0"/>
              </a:rPr>
              <a:t>a significant role </a:t>
            </a:r>
            <a:r>
              <a:rPr lang="en-US" sz="2400" dirty="0">
                <a:latin typeface="Aptos" panose="020B0004020202020204" pitchFamily="34" charset="0"/>
                <a:ea typeface="Times New Roman" panose="02020603050405020304" pitchFamily="18" charset="0"/>
              </a:rPr>
              <a:t>in building user's </a:t>
            </a:r>
            <a:r>
              <a:rPr lang="en-US" sz="2400" b="1" dirty="0">
                <a:solidFill>
                  <a:srgbClr val="FF983B"/>
                </a:solidFill>
                <a:latin typeface="Aptos" panose="020B0004020202020204" pitchFamily="34" charset="0"/>
                <a:ea typeface="Times New Roman" panose="02020603050405020304" pitchFamily="18" charset="0"/>
              </a:rPr>
              <a:t>online reputation </a:t>
            </a:r>
            <a:r>
              <a:rPr lang="en-US" sz="2400" dirty="0">
                <a:latin typeface="Aptos" panose="020B0004020202020204" pitchFamily="34" charset="0"/>
                <a:ea typeface="Times New Roman" panose="02020603050405020304" pitchFamily="18" charset="0"/>
              </a:rPr>
              <a:t>(personal/professional).</a:t>
            </a:r>
          </a:p>
          <a:p>
            <a:r>
              <a:rPr lang="en-US" sz="2400" dirty="0">
                <a:latin typeface="Aptos" panose="020B0004020202020204" pitchFamily="34" charset="0"/>
                <a:ea typeface="Times New Roman" panose="02020603050405020304" pitchFamily="18" charset="0"/>
              </a:rPr>
              <a:t>Online activities/actions contribute to the creation of </a:t>
            </a:r>
            <a:r>
              <a:rPr lang="en-US" sz="2400" b="1" dirty="0">
                <a:solidFill>
                  <a:srgbClr val="FF983B"/>
                </a:solidFill>
                <a:latin typeface="Aptos" panose="020B0004020202020204" pitchFamily="34" charset="0"/>
                <a:ea typeface="Times New Roman" panose="02020603050405020304" pitchFamily="18" charset="0"/>
              </a:rPr>
              <a:t>a digital profile </a:t>
            </a:r>
            <a:br>
              <a:rPr lang="en-US" sz="2400" dirty="0">
                <a:latin typeface="Aptos" panose="020B0004020202020204" pitchFamily="34" charset="0"/>
                <a:ea typeface="Times New Roman" panose="02020603050405020304" pitchFamily="18" charset="0"/>
              </a:rPr>
            </a:br>
            <a:r>
              <a:rPr lang="en-US" sz="2400" dirty="0">
                <a:latin typeface="Aptos" panose="020B0004020202020204" pitchFamily="34" charset="0"/>
                <a:ea typeface="Times New Roman" panose="02020603050405020304" pitchFamily="18" charset="0"/>
              </a:rPr>
              <a:t>that can be viewed/analyzed by anyone.</a:t>
            </a:r>
          </a:p>
          <a:p>
            <a:r>
              <a:rPr lang="en-US" sz="2400" dirty="0">
                <a:latin typeface="Aptos" panose="020B0004020202020204" pitchFamily="34" charset="0"/>
                <a:ea typeface="Times New Roman" panose="02020603050405020304" pitchFamily="18" charset="0"/>
              </a:rPr>
              <a:t>Safeguarding and </a:t>
            </a:r>
            <a:r>
              <a:rPr lang="en-US" sz="2400" b="1" dirty="0">
                <a:solidFill>
                  <a:srgbClr val="FF983B"/>
                </a:solidFill>
                <a:latin typeface="Aptos" panose="020B0004020202020204" pitchFamily="34" charset="0"/>
                <a:ea typeface="Times New Roman" panose="02020603050405020304" pitchFamily="18" charset="0"/>
              </a:rPr>
              <a:t>managing the content </a:t>
            </a:r>
            <a:r>
              <a:rPr lang="en-US" sz="2400" dirty="0">
                <a:latin typeface="Aptos" panose="020B0004020202020204" pitchFamily="34" charset="0"/>
                <a:ea typeface="Times New Roman" panose="02020603050405020304" pitchFamily="18" charset="0"/>
              </a:rPr>
              <a:t>of the digital footprint provides protection against crime and fraud.</a:t>
            </a:r>
          </a:p>
        </p:txBody>
      </p:sp>
    </p:spTree>
    <p:extLst>
      <p:ext uri="{BB962C8B-B14F-4D97-AF65-F5344CB8AC3E}">
        <p14:creationId xmlns:p14="http://schemas.microsoft.com/office/powerpoint/2010/main" val="4045537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99661" y="175905"/>
            <a:ext cx="5581261" cy="1325563"/>
          </a:xfrm>
        </p:spPr>
        <p:txBody>
          <a:bodyPr>
            <a:noAutofit/>
          </a:bodyPr>
          <a:lstStyle/>
          <a:p>
            <a:pPr algn="l"/>
            <a:r>
              <a:rPr lang="en-US" sz="4000" dirty="0">
                <a:latin typeface="Aptos" panose="020B0004020202020204" pitchFamily="34" charset="0"/>
                <a:cs typeface="Calibri Light" panose="020F0302020204030204" pitchFamily="34" charset="0"/>
              </a:rPr>
              <a:t>Digital footprint – types </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667512" y="1907133"/>
            <a:ext cx="10853928" cy="4545202"/>
          </a:xfrm>
        </p:spPr>
        <p:txBody>
          <a:bodyPr>
            <a:normAutofit fontScale="92500" lnSpcReduction="10000"/>
          </a:bodyPr>
          <a:lstStyle/>
          <a:p>
            <a:pPr marL="363538" indent="-363538" algn="just">
              <a:spcBef>
                <a:spcPts val="600"/>
              </a:spcBef>
            </a:pPr>
            <a:r>
              <a:rPr lang="en-US" sz="2300" b="1" dirty="0">
                <a:solidFill>
                  <a:srgbClr val="FFAA5A"/>
                </a:solidFill>
                <a:latin typeface="Aptos" panose="020B0004020202020204" pitchFamily="34" charset="0"/>
              </a:rPr>
              <a:t>Active digital footprint - </a:t>
            </a:r>
            <a:r>
              <a:rPr lang="en-US" sz="2300" dirty="0">
                <a:effectLst/>
                <a:latin typeface="Aptos" panose="020B0004020202020204" pitchFamily="34" charset="0"/>
              </a:rPr>
              <a:t>data that a user knowingly publishes on the internet. </a:t>
            </a:r>
            <a:br>
              <a:rPr lang="en-US" sz="2300" dirty="0">
                <a:effectLst/>
                <a:latin typeface="Aptos" panose="020B0004020202020204" pitchFamily="34" charset="0"/>
              </a:rPr>
            </a:br>
            <a:r>
              <a:rPr lang="en-US" sz="2300" dirty="0">
                <a:effectLst/>
                <a:latin typeface="Aptos" panose="020B0004020202020204" pitchFamily="34" charset="0"/>
              </a:rPr>
              <a:t>They are the result of targeted online activities by the user:</a:t>
            </a:r>
          </a:p>
          <a:p>
            <a:pPr lvl="1" algn="just">
              <a:spcBef>
                <a:spcPts val="300"/>
              </a:spcBef>
              <a:buClr>
                <a:srgbClr val="FF983B"/>
              </a:buClr>
              <a:buFont typeface="Wingdings" panose="05000000000000000000" pitchFamily="2" charset="2"/>
              <a:buChar char="§"/>
            </a:pPr>
            <a:r>
              <a:rPr lang="en-US" sz="2200" dirty="0">
                <a:effectLst/>
                <a:latin typeface="Aptos" panose="020B0004020202020204" pitchFamily="34" charset="0"/>
                <a:ea typeface="Cambria" panose="02040503050406030204" pitchFamily="18" charset="0"/>
              </a:rPr>
              <a:t>posting or participating in social networks or online forums,</a:t>
            </a:r>
          </a:p>
          <a:p>
            <a:pPr lvl="1" algn="just">
              <a:spcBef>
                <a:spcPts val="300"/>
              </a:spcBef>
              <a:buClr>
                <a:srgbClr val="FF983B"/>
              </a:buClr>
              <a:buFont typeface="Wingdings" panose="05000000000000000000" pitchFamily="2" charset="2"/>
              <a:buChar char="§"/>
            </a:pPr>
            <a:r>
              <a:rPr lang="en-US" sz="2200" dirty="0">
                <a:effectLst/>
                <a:latin typeface="Aptos" panose="020B0004020202020204" pitchFamily="34" charset="0"/>
                <a:ea typeface="Cambria" panose="02040503050406030204" pitchFamily="18" charset="0"/>
              </a:rPr>
              <a:t>logging into a website using a registered username/profile,</a:t>
            </a:r>
          </a:p>
          <a:p>
            <a:pPr lvl="1" algn="just">
              <a:spcBef>
                <a:spcPts val="300"/>
              </a:spcBef>
              <a:buClr>
                <a:srgbClr val="FF983B"/>
              </a:buClr>
              <a:buFont typeface="Wingdings" panose="05000000000000000000" pitchFamily="2" charset="2"/>
              <a:buChar char="§"/>
            </a:pPr>
            <a:r>
              <a:rPr lang="en-US" sz="2200" dirty="0">
                <a:effectLst/>
                <a:latin typeface="Aptos" panose="020B0004020202020204" pitchFamily="34" charset="0"/>
                <a:ea typeface="Cambria" panose="02040503050406030204" pitchFamily="18" charset="0"/>
              </a:rPr>
              <a:t>completing an online form/questionnaire, </a:t>
            </a:r>
          </a:p>
          <a:p>
            <a:pPr lvl="1" algn="just">
              <a:spcBef>
                <a:spcPts val="300"/>
              </a:spcBef>
              <a:buClr>
                <a:srgbClr val="FF983B"/>
              </a:buClr>
              <a:buFont typeface="Wingdings" panose="05000000000000000000" pitchFamily="2" charset="2"/>
              <a:buChar char="§"/>
            </a:pPr>
            <a:r>
              <a:rPr lang="en-US" sz="2200" dirty="0">
                <a:effectLst/>
                <a:latin typeface="Aptos" panose="020B0004020202020204" pitchFamily="34" charset="0"/>
                <a:ea typeface="Cambria" panose="02040503050406030204" pitchFamily="18" charset="0"/>
              </a:rPr>
              <a:t>subscribing to a newsletter,</a:t>
            </a:r>
          </a:p>
          <a:p>
            <a:pPr lvl="1" algn="just">
              <a:spcBef>
                <a:spcPts val="300"/>
              </a:spcBef>
              <a:buClr>
                <a:srgbClr val="FF983B"/>
              </a:buClr>
              <a:buFont typeface="Wingdings" panose="05000000000000000000" pitchFamily="2" charset="2"/>
              <a:buChar char="§"/>
            </a:pPr>
            <a:r>
              <a:rPr lang="en-US" sz="2200" dirty="0">
                <a:latin typeface="Aptos" panose="020B0004020202020204" pitchFamily="34" charset="0"/>
                <a:ea typeface="Cambria" panose="02040503050406030204" pitchFamily="18" charset="0"/>
              </a:rPr>
              <a:t>accepting browser cookies.</a:t>
            </a:r>
            <a:endParaRPr lang="en-US" sz="2200" dirty="0">
              <a:effectLst/>
              <a:latin typeface="Aptos" panose="020B0004020202020204" pitchFamily="34" charset="0"/>
              <a:ea typeface="Cambria" panose="02040503050406030204" pitchFamily="18" charset="0"/>
            </a:endParaRPr>
          </a:p>
          <a:p>
            <a:pPr marL="363538" indent="-324000" algn="just">
              <a:spcBef>
                <a:spcPts val="300"/>
              </a:spcBef>
            </a:pPr>
            <a:r>
              <a:rPr lang="en-US" sz="2300" b="1" dirty="0">
                <a:solidFill>
                  <a:srgbClr val="FF983B"/>
                </a:solidFill>
                <a:latin typeface="Aptos" panose="020B0004020202020204" pitchFamily="34" charset="0"/>
              </a:rPr>
              <a:t>Passive digital footprint - </a:t>
            </a:r>
            <a:r>
              <a:rPr lang="en-US" sz="2300" dirty="0">
                <a:effectLst/>
                <a:latin typeface="Aptos" panose="020B0004020202020204" pitchFamily="34" charset="0"/>
                <a:cs typeface="Arial" panose="020B0604020202020204" pitchFamily="34" charset="0"/>
              </a:rPr>
              <a:t>data that is collected about a user</a:t>
            </a:r>
            <a:r>
              <a:rPr lang="sk-SK" sz="2300" dirty="0">
                <a:effectLst/>
                <a:latin typeface="Aptos" panose="020B0004020202020204" pitchFamily="34" charset="0"/>
                <a:cs typeface="Arial" panose="020B0604020202020204" pitchFamily="34" charset="0"/>
              </a:rPr>
              <a:t>/</a:t>
            </a:r>
            <a:r>
              <a:rPr lang="en-US" sz="2300" dirty="0">
                <a:effectLst/>
                <a:latin typeface="Aptos" panose="020B0004020202020204" pitchFamily="34" charset="0"/>
                <a:cs typeface="Arial" panose="020B0604020202020204" pitchFamily="34" charset="0"/>
              </a:rPr>
              <a:t>online activities</a:t>
            </a:r>
            <a:r>
              <a:rPr lang="sk-SK" sz="2300" dirty="0">
                <a:effectLst/>
                <a:latin typeface="Aptos" panose="020B0004020202020204" pitchFamily="34" charset="0"/>
                <a:cs typeface="Arial" panose="020B0604020202020204" pitchFamily="34" charset="0"/>
              </a:rPr>
              <a:t> </a:t>
            </a:r>
            <a:r>
              <a:rPr lang="en-US" sz="2300" dirty="0">
                <a:effectLst/>
                <a:latin typeface="Aptos" panose="020B0004020202020204" pitchFamily="34" charset="0"/>
                <a:cs typeface="Arial" panose="020B0604020202020204" pitchFamily="34" charset="0"/>
              </a:rPr>
              <a:t>without their knowledge (sometimes without their consent). </a:t>
            </a:r>
            <a:r>
              <a:rPr lang="en-US" sz="2300" dirty="0">
                <a:latin typeface="Aptos" panose="020B0004020202020204" pitchFamily="34" charset="0"/>
              </a:rPr>
              <a:t>Data is collected invisibly through the online services used and by monitoring the IP address of the user's PC:</a:t>
            </a:r>
          </a:p>
          <a:p>
            <a:pPr lvl="1" algn="just">
              <a:spcBef>
                <a:spcPts val="300"/>
              </a:spcBef>
              <a:buClr>
                <a:srgbClr val="FF983B"/>
              </a:buClr>
              <a:buFont typeface="Wingdings" panose="05000000000000000000" pitchFamily="2" charset="2"/>
              <a:buChar char="§"/>
            </a:pPr>
            <a:r>
              <a:rPr lang="en-US" sz="2200" dirty="0">
                <a:latin typeface="Aptos" panose="020B0004020202020204" pitchFamily="34" charset="0"/>
                <a:ea typeface="Cambria" panose="02040503050406030204" pitchFamily="18" charset="0"/>
              </a:rPr>
              <a:t>installing cookies</a:t>
            </a:r>
            <a:r>
              <a:rPr lang="sk-SK" sz="2200" dirty="0">
                <a:latin typeface="Aptos" panose="020B0004020202020204" pitchFamily="34" charset="0"/>
                <a:ea typeface="Cambria" panose="02040503050406030204" pitchFamily="18" charset="0"/>
              </a:rPr>
              <a:t>,</a:t>
            </a:r>
            <a:r>
              <a:rPr lang="en-US" sz="2200" dirty="0">
                <a:latin typeface="Aptos" panose="020B0004020202020204" pitchFamily="34" charset="0"/>
                <a:ea typeface="Cambria" panose="02040503050406030204" pitchFamily="18" charset="0"/>
              </a:rPr>
              <a:t> </a:t>
            </a:r>
            <a:endParaRPr lang="sk-SK" sz="2200" dirty="0">
              <a:latin typeface="Aptos" panose="020B0004020202020204" pitchFamily="34" charset="0"/>
              <a:ea typeface="Cambria" panose="02040503050406030204" pitchFamily="18" charset="0"/>
            </a:endParaRPr>
          </a:p>
          <a:p>
            <a:pPr lvl="1" algn="just">
              <a:spcBef>
                <a:spcPts val="300"/>
              </a:spcBef>
              <a:buClr>
                <a:srgbClr val="FF983B"/>
              </a:buClr>
              <a:buFont typeface="Wingdings" panose="05000000000000000000" pitchFamily="2" charset="2"/>
              <a:buChar char="§"/>
            </a:pPr>
            <a:r>
              <a:rPr lang="en-US" sz="2200" dirty="0">
                <a:latin typeface="Aptos" panose="020B0004020202020204" pitchFamily="34" charset="0"/>
                <a:ea typeface="Cambria" panose="02040503050406030204" pitchFamily="18" charset="0"/>
              </a:rPr>
              <a:t>browsing/purchase history (based on consent to terms of use), </a:t>
            </a:r>
          </a:p>
          <a:p>
            <a:pPr lvl="1" algn="just">
              <a:spcBef>
                <a:spcPts val="300"/>
              </a:spcBef>
              <a:buClr>
                <a:srgbClr val="FF983B"/>
              </a:buClr>
              <a:buFont typeface="Wingdings" panose="05000000000000000000" pitchFamily="2" charset="2"/>
              <a:buChar char="§"/>
            </a:pPr>
            <a:r>
              <a:rPr lang="en-US" sz="2200" dirty="0">
                <a:latin typeface="Aptos" panose="020B0004020202020204" pitchFamily="34" charset="0"/>
                <a:ea typeface="Cambria" panose="02040503050406030204" pitchFamily="18" charset="0"/>
              </a:rPr>
              <a:t>social network</a:t>
            </a:r>
            <a:r>
              <a:rPr lang="sk-SK" sz="2200" dirty="0">
                <a:latin typeface="Aptos" panose="020B0004020202020204" pitchFamily="34" charset="0"/>
                <a:ea typeface="Cambria" panose="02040503050406030204" pitchFamily="18" charset="0"/>
              </a:rPr>
              <a:t>s </a:t>
            </a:r>
            <a:r>
              <a:rPr lang="en-US" sz="2200" dirty="0">
                <a:latin typeface="Aptos" panose="020B0004020202020204" pitchFamily="34" charset="0"/>
                <a:ea typeface="Cambria" panose="02040503050406030204" pitchFamily="18" charset="0"/>
              </a:rPr>
              <a:t>and advertisers who use likes, shares and comments to target specific content to the user</a:t>
            </a:r>
            <a:r>
              <a:rPr lang="sk-SK" sz="2200" dirty="0">
                <a:latin typeface="Aptos" panose="020B0004020202020204" pitchFamily="34" charset="0"/>
                <a:ea typeface="Cambria" panose="02040503050406030204" pitchFamily="18" charset="0"/>
              </a:rPr>
              <a:t>,</a:t>
            </a:r>
          </a:p>
          <a:p>
            <a:pPr lvl="1" algn="just">
              <a:spcBef>
                <a:spcPts val="300"/>
              </a:spcBef>
              <a:buClr>
                <a:srgbClr val="FF983B"/>
              </a:buClr>
              <a:buFont typeface="Wingdings" panose="05000000000000000000" pitchFamily="2" charset="2"/>
              <a:buChar char="§"/>
            </a:pPr>
            <a:r>
              <a:rPr lang="sk-SK" sz="2200" dirty="0">
                <a:latin typeface="Aptos" panose="020B0004020202020204" pitchFamily="34" charset="0"/>
                <a:ea typeface="Cambria" panose="02040503050406030204" pitchFamily="18" charset="0"/>
              </a:rPr>
              <a:t>a</a:t>
            </a:r>
            <a:r>
              <a:rPr lang="en-US" sz="2200" dirty="0" err="1">
                <a:latin typeface="Aptos" panose="020B0004020202020204" pitchFamily="34" charset="0"/>
                <a:ea typeface="Cambria" panose="02040503050406030204" pitchFamily="18" charset="0"/>
              </a:rPr>
              <a:t>pps</a:t>
            </a:r>
            <a:r>
              <a:rPr lang="en-US" sz="2200" dirty="0">
                <a:latin typeface="Aptos" panose="020B0004020202020204" pitchFamily="34" charset="0"/>
                <a:ea typeface="Cambria" panose="02040503050406030204" pitchFamily="18" charset="0"/>
              </a:rPr>
              <a:t> that track a user's digital activity and location</a:t>
            </a:r>
            <a:r>
              <a:rPr lang="sk-SK" sz="2200" dirty="0">
                <a:latin typeface="Aptos" panose="020B0004020202020204" pitchFamily="34" charset="0"/>
                <a:ea typeface="Cambria" panose="02040503050406030204" pitchFamily="18" charset="0"/>
              </a:rPr>
              <a:t>.</a:t>
            </a:r>
          </a:p>
        </p:txBody>
      </p:sp>
      <p:pic>
        <p:nvPicPr>
          <p:cNvPr id="6" name="Obrázok 5">
            <a:extLst>
              <a:ext uri="{FF2B5EF4-FFF2-40B4-BE49-F238E27FC236}">
                <a16:creationId xmlns:a16="http://schemas.microsoft.com/office/drawing/2014/main" id="{7804830D-B02F-5A6C-0080-5387B9CAF3F3}"/>
              </a:ext>
            </a:extLst>
          </p:cNvPr>
          <p:cNvPicPr>
            <a:picLocks noChangeAspect="1"/>
          </p:cNvPicPr>
          <p:nvPr/>
        </p:nvPicPr>
        <p:blipFill>
          <a:blip r:embed="rId2"/>
          <a:stretch>
            <a:fillRect/>
          </a:stretch>
        </p:blipFill>
        <p:spPr>
          <a:xfrm>
            <a:off x="8046721" y="175905"/>
            <a:ext cx="3474719" cy="1326990"/>
          </a:xfrm>
          <a:prstGeom prst="rect">
            <a:avLst/>
          </a:prstGeom>
        </p:spPr>
      </p:pic>
    </p:spTree>
    <p:extLst>
      <p:ext uri="{BB962C8B-B14F-4D97-AF65-F5344CB8AC3E}">
        <p14:creationId xmlns:p14="http://schemas.microsoft.com/office/powerpoint/2010/main" val="3684264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9D647E-1EF3-B8DC-7F80-F8C7FC5CDE8A}"/>
              </a:ext>
            </a:extLst>
          </p:cNvPr>
          <p:cNvSpPr>
            <a:spLocks noGrp="1"/>
          </p:cNvSpPr>
          <p:nvPr>
            <p:ph type="title"/>
          </p:nvPr>
        </p:nvSpPr>
        <p:spPr>
          <a:xfrm>
            <a:off x="381175" y="196127"/>
            <a:ext cx="11439924" cy="828000"/>
          </a:xfrm>
        </p:spPr>
        <p:txBody>
          <a:bodyPr>
            <a:normAutofit fontScale="90000"/>
          </a:bodyPr>
          <a:lstStyle/>
          <a:p>
            <a:r>
              <a:rPr lang="en-US" dirty="0">
                <a:latin typeface="Aptos" panose="020B0004020202020204" pitchFamily="34" charset="0"/>
              </a:rPr>
              <a:t>Digital footprint - examples of collected data</a:t>
            </a:r>
          </a:p>
        </p:txBody>
      </p:sp>
      <p:graphicFrame>
        <p:nvGraphicFramePr>
          <p:cNvPr id="7" name="Tabuľka 6">
            <a:extLst>
              <a:ext uri="{FF2B5EF4-FFF2-40B4-BE49-F238E27FC236}">
                <a16:creationId xmlns:a16="http://schemas.microsoft.com/office/drawing/2014/main" id="{17A774CB-6A6E-ADA7-5B33-38C970E2B326}"/>
              </a:ext>
            </a:extLst>
          </p:cNvPr>
          <p:cNvGraphicFramePr>
            <a:graphicFrameLocks noGrp="1"/>
          </p:cNvGraphicFramePr>
          <p:nvPr>
            <p:extLst>
              <p:ext uri="{D42A27DB-BD31-4B8C-83A1-F6EECF244321}">
                <p14:modId xmlns:p14="http://schemas.microsoft.com/office/powerpoint/2010/main" val="2054590420"/>
              </p:ext>
            </p:extLst>
          </p:nvPr>
        </p:nvGraphicFramePr>
        <p:xfrm>
          <a:off x="538715" y="939222"/>
          <a:ext cx="11124845" cy="5385016"/>
        </p:xfrm>
        <a:graphic>
          <a:graphicData uri="http://schemas.openxmlformats.org/drawingml/2006/table">
            <a:tbl>
              <a:tblPr firstRow="1" firstCol="1" bandRow="1">
                <a:tableStyleId>{5C22544A-7EE6-4342-B048-85BDC9FD1C3A}</a:tableStyleId>
              </a:tblPr>
              <a:tblGrid>
                <a:gridCol w="2129701">
                  <a:extLst>
                    <a:ext uri="{9D8B030D-6E8A-4147-A177-3AD203B41FA5}">
                      <a16:colId xmlns:a16="http://schemas.microsoft.com/office/drawing/2014/main" val="232641165"/>
                    </a:ext>
                  </a:extLst>
                </a:gridCol>
                <a:gridCol w="8995144">
                  <a:extLst>
                    <a:ext uri="{9D8B030D-6E8A-4147-A177-3AD203B41FA5}">
                      <a16:colId xmlns:a16="http://schemas.microsoft.com/office/drawing/2014/main" val="1144848269"/>
                    </a:ext>
                  </a:extLst>
                </a:gridCol>
              </a:tblGrid>
              <a:tr h="505623">
                <a:tc>
                  <a:txBody>
                    <a:bodyPr/>
                    <a:lstStyle/>
                    <a:p>
                      <a:pPr>
                        <a:lnSpc>
                          <a:spcPct val="107000"/>
                        </a:lnSpc>
                        <a:spcBef>
                          <a:spcPts val="0"/>
                        </a:spcBef>
                        <a:spcAft>
                          <a:spcPts val="0"/>
                        </a:spcAft>
                      </a:pPr>
                      <a:r>
                        <a:rPr lang="en-US" sz="2400" b="1" noProof="0" dirty="0">
                          <a:solidFill>
                            <a:srgbClr val="FF983B"/>
                          </a:solidFill>
                          <a:effectLst>
                            <a:outerShdw blurRad="38100" dist="38100" dir="2700000" algn="tl">
                              <a:srgbClr val="000000">
                                <a:alpha val="43137"/>
                              </a:srgbClr>
                            </a:outerShdw>
                          </a:effectLst>
                          <a:latin typeface="Aptos" panose="020B0004020202020204" pitchFamily="34" charset="0"/>
                          <a:ea typeface="Cambria" panose="02040503050406030204" pitchFamily="18" charset="0"/>
                        </a:rPr>
                        <a:t> Activity</a:t>
                      </a:r>
                      <a:endParaRPr lang="en-US" sz="2400" b="1" noProof="0" dirty="0">
                        <a:solidFill>
                          <a:srgbClr val="FF983B"/>
                        </a:solidFill>
                        <a:effectLst>
                          <a:outerShdw blurRad="38100" dist="38100" dir="2700000" algn="tl">
                            <a:srgbClr val="000000">
                              <a:alpha val="43137"/>
                            </a:srgbClr>
                          </a:outerShdw>
                        </a:effectLst>
                        <a:latin typeface="Aptos" panose="020B000402020202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BAB5">
                        <a:alpha val="75000"/>
                      </a:srgbClr>
                    </a:solidFill>
                  </a:tcPr>
                </a:tc>
                <a:tc>
                  <a:txBody>
                    <a:bodyPr/>
                    <a:lstStyle/>
                    <a:p>
                      <a:pPr>
                        <a:lnSpc>
                          <a:spcPct val="107000"/>
                        </a:lnSpc>
                        <a:spcBef>
                          <a:spcPts val="0"/>
                        </a:spcBef>
                        <a:spcAft>
                          <a:spcPts val="0"/>
                        </a:spcAft>
                      </a:pPr>
                      <a:r>
                        <a:rPr lang="en-US" sz="2400" b="1" noProof="0" dirty="0">
                          <a:solidFill>
                            <a:srgbClr val="FF983B"/>
                          </a:solidFill>
                          <a:effectLst>
                            <a:outerShdw blurRad="38100" dist="38100" dir="2700000" algn="tl">
                              <a:srgbClr val="000000">
                                <a:alpha val="43137"/>
                              </a:srgbClr>
                            </a:outerShdw>
                          </a:effectLst>
                          <a:latin typeface="Aptos" panose="020B0004020202020204" pitchFamily="34" charset="0"/>
                          <a:ea typeface="Cambria" panose="02040503050406030204" pitchFamily="18" charset="0"/>
                        </a:rPr>
                        <a:t>Collected data</a:t>
                      </a:r>
                      <a:endParaRPr lang="en-US" sz="2400" b="1" noProof="0" dirty="0">
                        <a:solidFill>
                          <a:srgbClr val="FF983B"/>
                        </a:solidFill>
                        <a:effectLst>
                          <a:outerShdw blurRad="38100" dist="38100" dir="2700000" algn="tl">
                            <a:srgbClr val="000000">
                              <a:alpha val="43137"/>
                            </a:srgbClr>
                          </a:outerShdw>
                        </a:effectLst>
                        <a:latin typeface="Aptos" panose="020B000402020202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BAB5">
                        <a:alpha val="75000"/>
                      </a:srgbClr>
                    </a:solidFill>
                  </a:tcPr>
                </a:tc>
                <a:extLst>
                  <a:ext uri="{0D108BD9-81ED-4DB2-BD59-A6C34878D82A}">
                    <a16:rowId xmlns:a16="http://schemas.microsoft.com/office/drawing/2014/main" val="1440550584"/>
                  </a:ext>
                </a:extLst>
              </a:tr>
              <a:tr h="672719">
                <a:tc>
                  <a:txBody>
                    <a:bodyPr/>
                    <a:lstStyle/>
                    <a:p>
                      <a:pPr>
                        <a:lnSpc>
                          <a:spcPct val="107000"/>
                        </a:lnSpc>
                        <a:spcAft>
                          <a:spcPts val="0"/>
                        </a:spcAft>
                      </a:pPr>
                      <a:r>
                        <a:rPr lang="en-US" sz="2200" b="0" noProof="0" dirty="0">
                          <a:solidFill>
                            <a:srgbClr val="FFAA5A"/>
                          </a:solidFill>
                          <a:effectLst/>
                          <a:latin typeface="Aptos" panose="020B0004020202020204" pitchFamily="34" charset="0"/>
                          <a:ea typeface="Cambria" panose="02040503050406030204" pitchFamily="18" charset="0"/>
                        </a:rPr>
                        <a:t>Web browsing </a:t>
                      </a:r>
                      <a:endParaRPr lang="en-US" sz="2200" b="0" noProof="0" dirty="0">
                        <a:solidFill>
                          <a:srgbClr val="FFAA5A"/>
                        </a:solidFill>
                        <a:effectLst/>
                        <a:latin typeface="Aptos" panose="020B00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US" sz="2200" noProof="0" dirty="0">
                          <a:effectLst/>
                          <a:latin typeface="Aptos" panose="020B0004020202020204" pitchFamily="34" charset="0"/>
                          <a:ea typeface="Cambria" panose="02040503050406030204" pitchFamily="18" charset="0"/>
                        </a:rPr>
                        <a:t>IP address of the connection, browsing history and activity, used device type</a:t>
                      </a:r>
                      <a:endParaRPr lang="en-US" sz="2200" noProof="0" dirty="0">
                        <a:effectLst/>
                        <a:latin typeface="Aptos" panose="020B00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74305458"/>
                  </a:ext>
                </a:extLst>
              </a:tr>
              <a:tr h="672719">
                <a:tc>
                  <a:txBody>
                    <a:bodyPr/>
                    <a:lstStyle/>
                    <a:p>
                      <a:pPr>
                        <a:lnSpc>
                          <a:spcPct val="107000"/>
                        </a:lnSpc>
                        <a:spcAft>
                          <a:spcPts val="800"/>
                        </a:spcAft>
                      </a:pPr>
                      <a:r>
                        <a:rPr lang="en-US" sz="2200" b="0" noProof="0" dirty="0">
                          <a:solidFill>
                            <a:srgbClr val="FFAA5A"/>
                          </a:solidFill>
                          <a:effectLst/>
                          <a:latin typeface="Aptos" panose="020B0004020202020204" pitchFamily="34" charset="0"/>
                          <a:ea typeface="Cambria" panose="02040503050406030204" pitchFamily="18" charset="0"/>
                        </a:rPr>
                        <a:t>Cookies file</a:t>
                      </a:r>
                      <a:endParaRPr lang="en-US" sz="2200" b="0" noProof="0" dirty="0">
                        <a:solidFill>
                          <a:srgbClr val="FFAA5A"/>
                        </a:solidFill>
                        <a:effectLst/>
                        <a:latin typeface="Aptos" panose="020B00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2200" kern="1200" noProof="0" dirty="0">
                          <a:solidFill>
                            <a:schemeClr val="dk1"/>
                          </a:solidFill>
                          <a:effectLst/>
                          <a:latin typeface="Aptos" panose="020B0004020202020204" pitchFamily="34" charset="0"/>
                          <a:ea typeface="Cambria" panose="02040503050406030204" pitchFamily="18" charset="0"/>
                          <a:cs typeface="+mn-cs"/>
                        </a:rPr>
                        <a:t>login information, search history and preferences, used device type, </a:t>
                      </a:r>
                      <a:r>
                        <a:rPr lang="en-US" sz="2200" kern="1200" dirty="0">
                          <a:solidFill>
                            <a:schemeClr val="dk1"/>
                          </a:solidFill>
                          <a:effectLst/>
                          <a:latin typeface="Aptos" panose="020B0004020202020204" pitchFamily="34" charset="0"/>
                          <a:ea typeface="Cambria" panose="02040503050406030204" pitchFamily="18" charset="0"/>
                          <a:cs typeface="+mn-cs"/>
                        </a:rPr>
                        <a:t>language preferences</a:t>
                      </a:r>
                      <a:endParaRPr lang="en-US" sz="2200" kern="1200" noProof="0" dirty="0">
                        <a:solidFill>
                          <a:schemeClr val="dk1"/>
                        </a:solidFill>
                        <a:effectLst/>
                        <a:latin typeface="Aptos" panose="020B0004020202020204" pitchFamily="34" charset="0"/>
                        <a:ea typeface="Cambria" panose="020405030504060302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12638480"/>
                  </a:ext>
                </a:extLst>
              </a:tr>
              <a:tr h="722318">
                <a:tc>
                  <a:txBody>
                    <a:bodyPr/>
                    <a:lstStyle/>
                    <a:p>
                      <a:pPr>
                        <a:lnSpc>
                          <a:spcPct val="107000"/>
                        </a:lnSpc>
                        <a:spcAft>
                          <a:spcPts val="800"/>
                        </a:spcAft>
                      </a:pPr>
                      <a:r>
                        <a:rPr lang="en-US" sz="2200" b="0" noProof="0" dirty="0">
                          <a:solidFill>
                            <a:srgbClr val="FFAA5A"/>
                          </a:solidFill>
                          <a:effectLst/>
                          <a:latin typeface="Aptos" panose="020B0004020202020204" pitchFamily="34" charset="0"/>
                          <a:ea typeface="Cambria" panose="02040503050406030204" pitchFamily="18" charset="0"/>
                        </a:rPr>
                        <a:t>Online shopping</a:t>
                      </a:r>
                      <a:endParaRPr lang="en-US" sz="2200" b="0" noProof="0" dirty="0">
                        <a:solidFill>
                          <a:srgbClr val="FFAA5A"/>
                        </a:solidFill>
                        <a:effectLst/>
                        <a:latin typeface="Aptos" panose="020B00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2200" kern="1200" noProof="0" dirty="0">
                          <a:solidFill>
                            <a:schemeClr val="dk1"/>
                          </a:solidFill>
                          <a:effectLst/>
                          <a:latin typeface="Aptos" panose="020B0004020202020204" pitchFamily="34" charset="0"/>
                          <a:ea typeface="Cambria" panose="02040503050406030204" pitchFamily="18" charset="0"/>
                          <a:cs typeface="+mn-cs"/>
                        </a:rPr>
                        <a:t>purchase history including purchased/reviewed items, credit card numbers, personal data, newsletter subscriptions, coupon usage, ad clicks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18974809"/>
                  </a:ext>
                </a:extLst>
              </a:tr>
              <a:tr h="577855">
                <a:tc>
                  <a:txBody>
                    <a:bodyPr/>
                    <a:lstStyle/>
                    <a:p>
                      <a:pPr>
                        <a:lnSpc>
                          <a:spcPct val="107000"/>
                        </a:lnSpc>
                        <a:spcAft>
                          <a:spcPts val="800"/>
                        </a:spcAft>
                      </a:pPr>
                      <a:r>
                        <a:rPr lang="en-US" sz="2200" b="0" noProof="0" dirty="0">
                          <a:solidFill>
                            <a:srgbClr val="FFAA5A"/>
                          </a:solidFill>
                          <a:effectLst/>
                          <a:latin typeface="Aptos" panose="020B0004020202020204" pitchFamily="34" charset="0"/>
                          <a:ea typeface="Cambria" panose="02040503050406030204" pitchFamily="18" charset="0"/>
                        </a:rPr>
                        <a:t>Online banking</a:t>
                      </a:r>
                      <a:endParaRPr lang="en-US" sz="2200" b="0" noProof="0" dirty="0">
                        <a:solidFill>
                          <a:srgbClr val="FFAA5A"/>
                        </a:solidFill>
                        <a:effectLst/>
                        <a:latin typeface="Aptos" panose="020B00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US" sz="2200" noProof="0" dirty="0">
                          <a:effectLst/>
                          <a:latin typeface="Aptos" panose="020B0004020202020204" pitchFamily="34" charset="0"/>
                          <a:ea typeface="Cambria" panose="02040503050406030204" pitchFamily="18" charset="0"/>
                        </a:rPr>
                        <a:t>payment and account information, transaction history, geolocation data</a:t>
                      </a:r>
                      <a:endParaRPr lang="en-US" sz="2200" noProof="0" dirty="0">
                        <a:effectLst/>
                        <a:latin typeface="Aptos" panose="020B00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45693242"/>
                  </a:ext>
                </a:extLst>
              </a:tr>
              <a:tr h="577855">
                <a:tc>
                  <a:txBody>
                    <a:bodyPr/>
                    <a:lstStyle/>
                    <a:p>
                      <a:pPr>
                        <a:lnSpc>
                          <a:spcPct val="107000"/>
                        </a:lnSpc>
                        <a:spcAft>
                          <a:spcPts val="800"/>
                        </a:spcAft>
                      </a:pPr>
                      <a:r>
                        <a:rPr lang="en-US" sz="2200" b="0" noProof="0" dirty="0">
                          <a:solidFill>
                            <a:srgbClr val="FFAA5A"/>
                          </a:solidFill>
                          <a:effectLst/>
                          <a:latin typeface="Aptos" panose="020B0004020202020204" pitchFamily="34" charset="0"/>
                          <a:ea typeface="Cambria" panose="02040503050406030204" pitchFamily="18" charset="0"/>
                        </a:rPr>
                        <a:t>Download files</a:t>
                      </a:r>
                      <a:endParaRPr lang="en-US" sz="2200" b="0" noProof="0" dirty="0">
                        <a:solidFill>
                          <a:srgbClr val="FFAA5A"/>
                        </a:solidFill>
                        <a:effectLst/>
                        <a:latin typeface="Aptos" panose="020B00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US" sz="2200" noProof="0" dirty="0">
                          <a:effectLst/>
                          <a:latin typeface="Aptos" panose="020B0004020202020204" pitchFamily="34" charset="0"/>
                          <a:ea typeface="Cambria" panose="02040503050406030204" pitchFamily="18" charset="0"/>
                        </a:rPr>
                        <a:t>file type, origin and metadata, history of downloaded files</a:t>
                      </a:r>
                      <a:endParaRPr lang="en-US" sz="2200" noProof="0" dirty="0">
                        <a:effectLst/>
                        <a:latin typeface="Aptos" panose="020B00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489249"/>
                  </a:ext>
                </a:extLst>
              </a:tr>
              <a:tr h="577855">
                <a:tc>
                  <a:txBody>
                    <a:bodyPr/>
                    <a:lstStyle/>
                    <a:p>
                      <a:pPr>
                        <a:lnSpc>
                          <a:spcPct val="107000"/>
                        </a:lnSpc>
                        <a:spcAft>
                          <a:spcPts val="800"/>
                        </a:spcAft>
                      </a:pPr>
                      <a:r>
                        <a:rPr lang="en-US" sz="2200" b="0" noProof="0" dirty="0">
                          <a:solidFill>
                            <a:srgbClr val="FFAA5A"/>
                          </a:solidFill>
                          <a:effectLst/>
                          <a:latin typeface="Aptos" panose="020B0004020202020204" pitchFamily="34" charset="0"/>
                          <a:ea typeface="Cambria" panose="02040503050406030204" pitchFamily="18" charset="0"/>
                        </a:rPr>
                        <a:t>Social networks</a:t>
                      </a:r>
                      <a:endParaRPr lang="en-US" sz="2200" b="0" noProof="0" dirty="0">
                        <a:solidFill>
                          <a:srgbClr val="FFAA5A"/>
                        </a:solidFill>
                        <a:effectLst/>
                        <a:latin typeface="Aptos" panose="020B00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US" sz="2200" noProof="0" dirty="0">
                          <a:effectLst/>
                          <a:latin typeface="Aptos" panose="020B0004020202020204" pitchFamily="34" charset="0"/>
                          <a:ea typeface="Cambria" panose="02040503050406030204" pitchFamily="18" charset="0"/>
                        </a:rPr>
                        <a:t>photos, posts, comments, names of relatives, friends</a:t>
                      </a:r>
                      <a:endParaRPr lang="en-US" sz="2200" noProof="0" dirty="0">
                        <a:effectLst/>
                        <a:latin typeface="Aptos" panose="020B00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3022927"/>
                  </a:ext>
                </a:extLst>
              </a:tr>
              <a:tr h="794550">
                <a:tc>
                  <a:txBody>
                    <a:bodyPr/>
                    <a:lstStyle/>
                    <a:p>
                      <a:pPr>
                        <a:lnSpc>
                          <a:spcPct val="107000"/>
                        </a:lnSpc>
                        <a:spcAft>
                          <a:spcPts val="800"/>
                        </a:spcAft>
                      </a:pPr>
                      <a:r>
                        <a:rPr lang="en-US" sz="2200" b="0" noProof="0" dirty="0">
                          <a:solidFill>
                            <a:srgbClr val="FFAA5A"/>
                          </a:solidFill>
                          <a:effectLst/>
                          <a:latin typeface="Aptos" panose="020B0004020202020204" pitchFamily="34" charset="0"/>
                          <a:ea typeface="Cambria" panose="02040503050406030204" pitchFamily="18" charset="0"/>
                        </a:rPr>
                        <a:t>Email</a:t>
                      </a:r>
                      <a:endParaRPr lang="en-US" sz="2200" b="0" noProof="0" dirty="0">
                        <a:solidFill>
                          <a:srgbClr val="FFAA5A"/>
                        </a:solidFill>
                        <a:effectLst/>
                        <a:latin typeface="Aptos" panose="020B00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US" sz="2200" noProof="0" dirty="0">
                          <a:effectLst/>
                          <a:latin typeface="Aptos" panose="020B0004020202020204" pitchFamily="34" charset="0"/>
                          <a:ea typeface="Cambria" panose="02040503050406030204" pitchFamily="18" charset="0"/>
                        </a:rPr>
                        <a:t>received/forwarded emails, email addresses (personal</a:t>
                      </a:r>
                      <a:r>
                        <a:rPr lang="sk-SK" sz="2200" noProof="0" dirty="0">
                          <a:effectLst/>
                          <a:latin typeface="Aptos" panose="020B0004020202020204" pitchFamily="34" charset="0"/>
                          <a:ea typeface="Cambria" panose="02040503050406030204" pitchFamily="18" charset="0"/>
                        </a:rPr>
                        <a:t> or</a:t>
                      </a:r>
                      <a:r>
                        <a:rPr lang="en-US" sz="2200" noProof="0" dirty="0">
                          <a:effectLst/>
                          <a:latin typeface="Aptos" panose="020B0004020202020204" pitchFamily="34" charset="0"/>
                          <a:ea typeface="Cambria" panose="02040503050406030204" pitchFamily="18" charset="0"/>
                        </a:rPr>
                        <a:t> professional contacts), geolocation</a:t>
                      </a:r>
                      <a:endParaRPr lang="en-US" sz="2200" noProof="0" dirty="0">
                        <a:effectLst/>
                        <a:latin typeface="Aptos" panose="020B00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72932947"/>
                  </a:ext>
                </a:extLst>
              </a:tr>
            </a:tbl>
          </a:graphicData>
        </a:graphic>
      </p:graphicFrame>
    </p:spTree>
    <p:extLst>
      <p:ext uri="{BB962C8B-B14F-4D97-AF65-F5344CB8AC3E}">
        <p14:creationId xmlns:p14="http://schemas.microsoft.com/office/powerpoint/2010/main" val="1301139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11967" y="175905"/>
            <a:ext cx="5868955" cy="1325563"/>
          </a:xfrm>
        </p:spPr>
        <p:txBody>
          <a:bodyPr>
            <a:noAutofit/>
          </a:bodyPr>
          <a:lstStyle/>
          <a:p>
            <a:pPr algn="l"/>
            <a:r>
              <a:rPr lang="en-US" sz="4000" dirty="0">
                <a:latin typeface="Aptos" panose="020B0004020202020204" pitchFamily="34" charset="0"/>
                <a:cs typeface="Calibri Light" panose="020F0302020204030204" pitchFamily="34" charset="0"/>
              </a:rPr>
              <a:t>The risks and threats </a:t>
            </a:r>
            <a:br>
              <a:rPr lang="en-US" sz="4000" dirty="0">
                <a:latin typeface="Aptos" panose="020B0004020202020204" pitchFamily="34" charset="0"/>
                <a:cs typeface="Calibri Light" panose="020F0302020204030204" pitchFamily="34" charset="0"/>
              </a:rPr>
            </a:br>
            <a:r>
              <a:rPr lang="en-US" sz="4000" dirty="0">
                <a:latin typeface="Aptos" panose="020B0004020202020204" pitchFamily="34" charset="0"/>
                <a:cs typeface="Calibri Light" panose="020F0302020204030204" pitchFamily="34" charset="0"/>
              </a:rPr>
              <a:t>of digital footprint abuse </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667512" y="1907133"/>
            <a:ext cx="10853928" cy="4545202"/>
          </a:xfrm>
        </p:spPr>
        <p:txBody>
          <a:bodyPr>
            <a:normAutofit fontScale="92500" lnSpcReduction="10000"/>
          </a:bodyPr>
          <a:lstStyle/>
          <a:p>
            <a:pPr>
              <a:spcAft>
                <a:spcPts val="600"/>
              </a:spcAft>
            </a:pPr>
            <a:r>
              <a:rPr lang="en-US" sz="2400" b="1" dirty="0">
                <a:solidFill>
                  <a:srgbClr val="FF983B"/>
                </a:solidFill>
                <a:latin typeface="Aptos" panose="020B0004020202020204" pitchFamily="34" charset="0"/>
                <a:cs typeface="Calibri" panose="020F0502020204030204" pitchFamily="34" charset="0"/>
              </a:rPr>
              <a:t>Identity theft: </a:t>
            </a:r>
            <a:r>
              <a:rPr lang="en-US" sz="2400" dirty="0">
                <a:latin typeface="Aptos" panose="020B0004020202020204" pitchFamily="34" charset="0"/>
                <a:cs typeface="Calibri" panose="020F0502020204030204" pitchFamily="34" charset="0"/>
              </a:rPr>
              <a:t>to create fake IDs, open fraudulent accounts.</a:t>
            </a:r>
          </a:p>
          <a:p>
            <a:pPr>
              <a:spcAft>
                <a:spcPts val="600"/>
              </a:spcAft>
            </a:pPr>
            <a:r>
              <a:rPr lang="en-US" sz="2400" b="1" dirty="0">
                <a:solidFill>
                  <a:srgbClr val="FF983B"/>
                </a:solidFill>
                <a:latin typeface="Aptos" panose="020B0004020202020204" pitchFamily="34" charset="0"/>
                <a:cs typeface="Calibri" panose="020F0502020204030204" pitchFamily="34" charset="0"/>
              </a:rPr>
              <a:t>Social engineering: </a:t>
            </a:r>
            <a:r>
              <a:rPr lang="en-US" sz="2400" dirty="0">
                <a:latin typeface="Aptos" panose="020B0004020202020204" pitchFamily="34" charset="0"/>
                <a:cs typeface="Calibri" panose="020F0502020204030204" pitchFamily="34" charset="0"/>
              </a:rPr>
              <a:t>spoofed emails (on behalf of an employer, bank) to obtain sensitive information or to click on malicious links.</a:t>
            </a:r>
          </a:p>
          <a:p>
            <a:pPr>
              <a:spcAft>
                <a:spcPts val="600"/>
              </a:spcAft>
            </a:pPr>
            <a:r>
              <a:rPr lang="en-US" sz="2400" b="1" dirty="0">
                <a:solidFill>
                  <a:srgbClr val="FF983B"/>
                </a:solidFill>
                <a:latin typeface="Aptos" panose="020B0004020202020204" pitchFamily="34" charset="0"/>
                <a:cs typeface="Calibri" panose="020F0502020204030204" pitchFamily="34" charset="0"/>
              </a:rPr>
              <a:t>Phishing attacks: </a:t>
            </a:r>
            <a:r>
              <a:rPr lang="en-US" sz="2400" dirty="0">
                <a:latin typeface="Aptos" panose="020B0004020202020204" pitchFamily="34" charset="0"/>
                <a:cs typeface="Calibri" panose="020F0502020204030204" pitchFamily="34" charset="0"/>
              </a:rPr>
              <a:t>theft of financial information.</a:t>
            </a:r>
          </a:p>
          <a:p>
            <a:pPr>
              <a:spcAft>
                <a:spcPts val="600"/>
              </a:spcAft>
            </a:pPr>
            <a:r>
              <a:rPr lang="en-US" sz="2400" b="1" dirty="0">
                <a:solidFill>
                  <a:srgbClr val="FF983B"/>
                </a:solidFill>
                <a:latin typeface="Aptos" panose="020B0004020202020204" pitchFamily="34" charset="0"/>
                <a:cs typeface="Calibri" panose="020F0502020204030204" pitchFamily="34" charset="0"/>
              </a:rPr>
              <a:t>Privacy and data breaches: </a:t>
            </a:r>
            <a:r>
              <a:rPr lang="en-US" sz="2400" dirty="0">
                <a:latin typeface="Aptos" panose="020B0004020202020204" pitchFamily="34" charset="0"/>
                <a:cs typeface="Calibri" panose="020F0502020204030204" pitchFamily="34" charset="0"/>
              </a:rPr>
              <a:t>if multiple accounts use the same password, leaked login credentials from one account can be used on all websites.</a:t>
            </a:r>
          </a:p>
          <a:p>
            <a:pPr>
              <a:spcAft>
                <a:spcPts val="600"/>
              </a:spcAft>
            </a:pPr>
            <a:r>
              <a:rPr lang="en-US" sz="2400" b="1" dirty="0">
                <a:solidFill>
                  <a:srgbClr val="FF983B"/>
                </a:solidFill>
                <a:latin typeface="Aptos" panose="020B0004020202020204" pitchFamily="34" charset="0"/>
                <a:cs typeface="Calibri" panose="020F0502020204030204" pitchFamily="34" charset="0"/>
              </a:rPr>
              <a:t>Cyberbullying or harassment: </a:t>
            </a:r>
            <a:r>
              <a:rPr lang="en-US" sz="2400" dirty="0">
                <a:latin typeface="Aptos" panose="020B0004020202020204" pitchFamily="34" charset="0"/>
                <a:cs typeface="Calibri" panose="020F0502020204030204" pitchFamily="34" charset="0"/>
              </a:rPr>
              <a:t>personal data can be misused for cyberbullying </a:t>
            </a:r>
            <a:br>
              <a:rPr lang="en-US" sz="2400" dirty="0">
                <a:latin typeface="Aptos" panose="020B0004020202020204" pitchFamily="34" charset="0"/>
                <a:cs typeface="Calibri" panose="020F0502020204030204" pitchFamily="34" charset="0"/>
              </a:rPr>
            </a:br>
            <a:r>
              <a:rPr lang="en-US" sz="2400" dirty="0">
                <a:latin typeface="Aptos" panose="020B0004020202020204" pitchFamily="34" charset="0"/>
                <a:cs typeface="Calibri" panose="020F0502020204030204" pitchFamily="34" charset="0"/>
              </a:rPr>
              <a:t>or </a:t>
            </a:r>
            <a:r>
              <a:rPr lang="en-US" sz="2400" dirty="0" err="1">
                <a:latin typeface="Aptos" panose="020B0004020202020204" pitchFamily="34" charset="0"/>
                <a:cs typeface="Calibri" panose="020F0502020204030204" pitchFamily="34" charset="0"/>
              </a:rPr>
              <a:t>doxxing</a:t>
            </a:r>
            <a:r>
              <a:rPr lang="en-US" sz="2400" dirty="0">
                <a:latin typeface="Aptos" panose="020B0004020202020204" pitchFamily="34" charset="0"/>
                <a:cs typeface="Calibri" panose="020F0502020204030204" pitchFamily="34" charset="0"/>
              </a:rPr>
              <a:t> (posting private information online with the intent to intimidate).</a:t>
            </a:r>
          </a:p>
          <a:p>
            <a:pPr>
              <a:spcAft>
                <a:spcPts val="600"/>
              </a:spcAft>
            </a:pPr>
            <a:r>
              <a:rPr lang="en-US" sz="2400" b="1" dirty="0">
                <a:solidFill>
                  <a:srgbClr val="FF983B"/>
                </a:solidFill>
                <a:latin typeface="Aptos" panose="020B0004020202020204" pitchFamily="34" charset="0"/>
                <a:cs typeface="Calibri" panose="020F0502020204030204" pitchFamily="34" charset="0"/>
              </a:rPr>
              <a:t>Targeted advertising: </a:t>
            </a:r>
            <a:r>
              <a:rPr lang="en-US" sz="2400" dirty="0">
                <a:latin typeface="Aptos" panose="020B0004020202020204" pitchFamily="34" charset="0"/>
                <a:cs typeface="Calibri" panose="020F0502020204030204" pitchFamily="34" charset="0"/>
              </a:rPr>
              <a:t>companies/advertisers profile their customers to send personalized ads or campaigns.</a:t>
            </a:r>
          </a:p>
          <a:p>
            <a:pPr>
              <a:spcAft>
                <a:spcPts val="600"/>
              </a:spcAft>
            </a:pPr>
            <a:r>
              <a:rPr lang="en-US" sz="2400" b="1" dirty="0">
                <a:solidFill>
                  <a:srgbClr val="FF983B"/>
                </a:solidFill>
                <a:latin typeface="Aptos" panose="020B0004020202020204" pitchFamily="34" charset="0"/>
                <a:cs typeface="Calibri" panose="020F0502020204030204" pitchFamily="34" charset="0"/>
              </a:rPr>
              <a:t>Reputational damage: </a:t>
            </a:r>
            <a:r>
              <a:rPr lang="en-US" sz="2400" dirty="0">
                <a:latin typeface="Aptos" panose="020B0004020202020204" pitchFamily="34" charset="0"/>
                <a:cs typeface="Calibri" panose="020F0502020204030204" pitchFamily="34" charset="0"/>
              </a:rPr>
              <a:t>a negative footprint can compromise  user's reputation  </a:t>
            </a:r>
            <a:br>
              <a:rPr lang="en-US" sz="2400" dirty="0">
                <a:latin typeface="Aptos" panose="020B0004020202020204" pitchFamily="34" charset="0"/>
                <a:cs typeface="Calibri" panose="020F0502020204030204" pitchFamily="34" charset="0"/>
              </a:rPr>
            </a:br>
            <a:r>
              <a:rPr lang="en-US" sz="2400" dirty="0">
                <a:latin typeface="Aptos" panose="020B0004020202020204" pitchFamily="34" charset="0"/>
                <a:cs typeface="Calibri" panose="020F0502020204030204" pitchFamily="34" charset="0"/>
              </a:rPr>
              <a:t>in their personal and professional life.</a:t>
            </a:r>
          </a:p>
        </p:txBody>
      </p:sp>
      <p:sp>
        <p:nvSpPr>
          <p:cNvPr id="4" name="BlokTextu 3">
            <a:extLst>
              <a:ext uri="{FF2B5EF4-FFF2-40B4-BE49-F238E27FC236}">
                <a16:creationId xmlns:a16="http://schemas.microsoft.com/office/drawing/2014/main" id="{AF3EE782-0633-97A8-1968-23D0E16D8C9B}"/>
              </a:ext>
            </a:extLst>
          </p:cNvPr>
          <p:cNvSpPr txBox="1"/>
          <p:nvPr/>
        </p:nvSpPr>
        <p:spPr>
          <a:xfrm>
            <a:off x="6928038" y="284689"/>
            <a:ext cx="4837253" cy="1015663"/>
          </a:xfrm>
          <a:prstGeom prst="rect">
            <a:avLst/>
          </a:prstGeom>
          <a:noFill/>
          <a:ln w="38100">
            <a:solidFill>
              <a:srgbClr val="FFAA5A"/>
            </a:solidFill>
          </a:ln>
        </p:spPr>
        <p:txBody>
          <a:bodyPr wrap="square" rtlCol="0">
            <a:spAutoFit/>
          </a:bodyPr>
          <a:lstStyle/>
          <a:p>
            <a:pPr algn="r"/>
            <a:r>
              <a:rPr lang="en-US" sz="2000" b="1" i="1" dirty="0">
                <a:solidFill>
                  <a:srgbClr val="FFAA5A"/>
                </a:solidFill>
                <a:effectLst>
                  <a:outerShdw blurRad="38100" dist="38100" dir="2700000" algn="tl">
                    <a:srgbClr val="000000">
                      <a:alpha val="43137"/>
                    </a:srgbClr>
                  </a:outerShdw>
                </a:effectLst>
                <a:latin typeface="Aptos" panose="020B0004020202020204" pitchFamily="34" charset="0"/>
                <a:ea typeface="Cambria" panose="02040503050406030204" pitchFamily="18" charset="0"/>
              </a:rPr>
              <a:t>Anything, anywhere, anytime uploaded, transferred, put into cyberspace stays there forever </a:t>
            </a:r>
          </a:p>
        </p:txBody>
      </p:sp>
      <p:sp>
        <p:nvSpPr>
          <p:cNvPr id="5" name="Šípka: doprava 4">
            <a:extLst>
              <a:ext uri="{FF2B5EF4-FFF2-40B4-BE49-F238E27FC236}">
                <a16:creationId xmlns:a16="http://schemas.microsoft.com/office/drawing/2014/main" id="{625B51C0-592C-B621-3165-474FD2FE492B}"/>
              </a:ext>
            </a:extLst>
          </p:cNvPr>
          <p:cNvSpPr/>
          <p:nvPr/>
        </p:nvSpPr>
        <p:spPr>
          <a:xfrm>
            <a:off x="5980922" y="620344"/>
            <a:ext cx="861391" cy="436686"/>
          </a:xfrm>
          <a:prstGeom prst="rightArrow">
            <a:avLst/>
          </a:prstGeom>
          <a:solidFill>
            <a:srgbClr val="FFAA5A"/>
          </a:solidFill>
          <a:ln w="38100">
            <a:solidFill>
              <a:srgbClr val="92BA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2337748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233" y="773620"/>
            <a:ext cx="4192477" cy="5583126"/>
          </a:xfrm>
        </p:spPr>
        <p:txBody>
          <a:bodyPr>
            <a:normAutofit/>
          </a:bodyPr>
          <a:lstStyle/>
          <a:p>
            <a:pPr algn="r"/>
            <a:r>
              <a:rPr lang="en-US" dirty="0">
                <a:solidFill>
                  <a:srgbClr val="FFAA5A"/>
                </a:solidFill>
                <a:latin typeface="Aptos" panose="020B0004020202020204" pitchFamily="34" charset="0"/>
                <a:cs typeface="Calibri Light" panose="020F0302020204030204" pitchFamily="34" charset="0"/>
              </a:rPr>
              <a:t>Sub-section 1: </a:t>
            </a:r>
            <a:br>
              <a:rPr lang="en-US" dirty="0">
                <a:latin typeface="Aptos" panose="020B0004020202020204" pitchFamily="34" charset="0"/>
                <a:cs typeface="Calibri Light" panose="020F0302020204030204" pitchFamily="34" charset="0"/>
              </a:rPr>
            </a:br>
            <a:r>
              <a:rPr lang="en-GB" dirty="0">
                <a:latin typeface="Aptos" panose="020B0004020202020204" pitchFamily="34" charset="0"/>
                <a:cs typeface="Calibri Light" panose="020F0302020204030204" pitchFamily="34" charset="0"/>
              </a:rPr>
              <a:t>Digital Identity and Digital Footprint</a:t>
            </a:r>
            <a:endParaRPr lang="en-US" dirty="0">
              <a:latin typeface="Aptos" panose="020B0004020202020204" pitchFamily="34" charset="0"/>
              <a:cs typeface="Calibri Light" panose="020F0302020204030204" pitchFamily="34" charset="0"/>
            </a:endParaRPr>
          </a:p>
        </p:txBody>
      </p:sp>
      <p:graphicFrame>
        <p:nvGraphicFramePr>
          <p:cNvPr id="5" name="Content Placeholder 2">
            <a:extLst>
              <a:ext uri="{FF2B5EF4-FFF2-40B4-BE49-F238E27FC236}">
                <a16:creationId xmlns:a16="http://schemas.microsoft.com/office/drawing/2014/main" id="{DEFD9242-E62D-2E9A-A16F-757E78B1BF90}"/>
              </a:ext>
            </a:extLst>
          </p:cNvPr>
          <p:cNvGraphicFramePr>
            <a:graphicFrameLocks noGrp="1"/>
          </p:cNvGraphicFramePr>
          <p:nvPr>
            <p:ph idx="1"/>
            <p:extLst>
              <p:ext uri="{D42A27DB-BD31-4B8C-83A1-F6EECF244321}">
                <p14:modId xmlns:p14="http://schemas.microsoft.com/office/powerpoint/2010/main" val="4157223984"/>
              </p:ext>
            </p:extLst>
          </p:nvPr>
        </p:nvGraphicFramePr>
        <p:xfrm>
          <a:off x="4747253" y="1173671"/>
          <a:ext cx="6972975" cy="48042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892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119743" y="233726"/>
            <a:ext cx="10515600" cy="857885"/>
          </a:xfrm>
        </p:spPr>
        <p:txBody>
          <a:bodyPr>
            <a:noAutofit/>
          </a:bodyPr>
          <a:lstStyle/>
          <a:p>
            <a:pPr algn="l"/>
            <a:r>
              <a:rPr lang="en-US" sz="3200" dirty="0">
                <a:latin typeface="Aptos" panose="020B0004020202020204" pitchFamily="34" charset="0"/>
                <a:ea typeface="Cambria"/>
              </a:rPr>
              <a:t>Best practices for protecting digital identity and digital footprint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429109" y="1156034"/>
            <a:ext cx="1979645" cy="477997"/>
          </a:xfrm>
        </p:spPr>
        <p:txBody>
          <a:bodyPr vert="horz" lIns="91440" tIns="45720" rIns="91440" bIns="45720" rtlCol="0">
            <a:normAutofit/>
          </a:bodyPr>
          <a:lstStyle/>
          <a:p>
            <a:pPr marL="0" indent="0" algn="just">
              <a:buNone/>
            </a:pPr>
            <a:r>
              <a:rPr lang="en-US" sz="2000" b="1" dirty="0">
                <a:latin typeface="Aptos" panose="020B0004020202020204" pitchFamily="34" charset="0"/>
                <a:ea typeface="Cambria"/>
              </a:rPr>
              <a:t>Common rules</a:t>
            </a:r>
          </a:p>
          <a:p>
            <a:pPr marL="0" indent="0" algn="just">
              <a:buNone/>
            </a:pPr>
            <a:endParaRPr lang="en-US" sz="2000" b="1" dirty="0">
              <a:latin typeface="Aptos" panose="020B0004020202020204" pitchFamily="34" charset="0"/>
              <a:ea typeface="Cambria"/>
            </a:endParaRPr>
          </a:p>
        </p:txBody>
      </p:sp>
      <p:sp>
        <p:nvSpPr>
          <p:cNvPr id="4" name="Content Placeholder 2">
            <a:extLst>
              <a:ext uri="{FF2B5EF4-FFF2-40B4-BE49-F238E27FC236}">
                <a16:creationId xmlns:a16="http://schemas.microsoft.com/office/drawing/2014/main" id="{01A323D3-9B80-F6E7-4DEE-117846D252F4}"/>
              </a:ext>
            </a:extLst>
          </p:cNvPr>
          <p:cNvSpPr txBox="1">
            <a:spLocks/>
          </p:cNvSpPr>
          <p:nvPr/>
        </p:nvSpPr>
        <p:spPr>
          <a:xfrm>
            <a:off x="429109" y="1803333"/>
            <a:ext cx="7395771" cy="4280226"/>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Clr>
                <a:srgbClr val="FFAA5A"/>
              </a:buClr>
              <a:buFont typeface="Wingdings" panose="05000000000000000000" pitchFamily="2" charset="2"/>
              <a:buChar char="q"/>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0238" lvl="1" indent="-366713" algn="just">
              <a:lnSpc>
                <a:spcPct val="100000"/>
              </a:lnSpc>
              <a:buClr>
                <a:srgbClr val="FFAA5A"/>
              </a:buClr>
              <a:buFont typeface="Wingdings" panose="05000000000000000000" pitchFamily="2" charset="2"/>
              <a:buChar char="q"/>
              <a:tabLst>
                <a:tab pos="2692400" algn="l"/>
              </a:tabLst>
            </a:pPr>
            <a:r>
              <a:rPr lang="en-US" dirty="0">
                <a:latin typeface="Aptos" panose="020B0004020202020204" pitchFamily="34" charset="0"/>
                <a:ea typeface="Cambria" panose="02040503050406030204" pitchFamily="18" charset="0"/>
                <a:cs typeface="Times New Roman" panose="02020603050405020304" pitchFamily="18" charset="0"/>
              </a:rPr>
              <a:t>Be mindful in cyberspace and in online interactions.</a:t>
            </a:r>
          </a:p>
          <a:p>
            <a:pPr marL="630238" lvl="1" indent="-366713" algn="just">
              <a:lnSpc>
                <a:spcPct val="100000"/>
              </a:lnSpc>
              <a:buClr>
                <a:srgbClr val="FFAA5A"/>
              </a:buClr>
              <a:buFont typeface="Wingdings" panose="05000000000000000000" pitchFamily="2" charset="2"/>
              <a:buChar char="q"/>
              <a:tabLst>
                <a:tab pos="2692400" algn="l"/>
              </a:tabLst>
            </a:pPr>
            <a:r>
              <a:rPr lang="en-US" dirty="0">
                <a:latin typeface="Aptos" panose="020B0004020202020204" pitchFamily="34" charset="0"/>
                <a:ea typeface="Cambria" panose="02040503050406030204" pitchFamily="18" charset="0"/>
                <a:cs typeface="Times New Roman" panose="02020603050405020304" pitchFamily="18" charset="0"/>
              </a:rPr>
              <a:t>Be proactive and informed user who is in control of their personal data, digital identity and digital footprint and is aware of privacy best practices. </a:t>
            </a:r>
          </a:p>
          <a:p>
            <a:pPr marL="630238" lvl="1" indent="-366713" algn="just">
              <a:lnSpc>
                <a:spcPct val="100000"/>
              </a:lnSpc>
              <a:buClr>
                <a:srgbClr val="FFAA5A"/>
              </a:buClr>
              <a:buFont typeface="Wingdings" panose="05000000000000000000" pitchFamily="2" charset="2"/>
              <a:buChar char="q"/>
              <a:tabLst>
                <a:tab pos="2692400" algn="l"/>
              </a:tabLst>
            </a:pPr>
            <a:r>
              <a:rPr lang="en-US" dirty="0">
                <a:latin typeface="Aptos" panose="020B0004020202020204" pitchFamily="34" charset="0"/>
                <a:ea typeface="Cambria" panose="02040503050406030204" pitchFamily="18" charset="0"/>
                <a:cs typeface="Times New Roman" panose="02020603050405020304" pitchFamily="18" charset="0"/>
              </a:rPr>
              <a:t>Follow security measures in the online space (strong passwords, multi-factor authentication, software updates).</a:t>
            </a:r>
            <a:endParaRPr lang="sk-SK" dirty="0">
              <a:latin typeface="Aptos" panose="020B0004020202020204" pitchFamily="34" charset="0"/>
              <a:ea typeface="Cambria" panose="02040503050406030204" pitchFamily="18" charset="0"/>
              <a:cs typeface="Times New Roman" panose="02020603050405020304" pitchFamily="18" charset="0"/>
            </a:endParaRPr>
          </a:p>
          <a:p>
            <a:pPr marL="630238" lvl="1" indent="-366713" algn="just">
              <a:lnSpc>
                <a:spcPct val="100000"/>
              </a:lnSpc>
              <a:buClr>
                <a:srgbClr val="FFAA5A"/>
              </a:buClr>
              <a:buFont typeface="Wingdings" panose="05000000000000000000" pitchFamily="2" charset="2"/>
              <a:buChar char="q"/>
              <a:tabLst>
                <a:tab pos="2692400" algn="l"/>
              </a:tabLst>
            </a:pPr>
            <a:r>
              <a:rPr lang="en-US" dirty="0">
                <a:latin typeface="Aptos" panose="020B0004020202020204" pitchFamily="34" charset="0"/>
                <a:ea typeface="Cambria" panose="02040503050406030204" pitchFamily="18" charset="0"/>
                <a:cs typeface="Times New Roman" panose="02020603050405020304" pitchFamily="18" charset="0"/>
              </a:rPr>
              <a:t>Use techniques/tools to protect the user's digital identity and digital footprint:</a:t>
            </a:r>
          </a:p>
          <a:p>
            <a:pPr marL="1087438" lvl="2" indent="-366713">
              <a:lnSpc>
                <a:spcPct val="100000"/>
              </a:lnSpc>
              <a:buClr>
                <a:srgbClr val="FFAA5A"/>
              </a:buClr>
              <a:buFont typeface="Wingdings" panose="05000000000000000000" pitchFamily="2" charset="2"/>
              <a:buChar char="§"/>
              <a:tabLst>
                <a:tab pos="2692400" algn="l"/>
              </a:tabLst>
            </a:pPr>
            <a:r>
              <a:rPr lang="en-US" dirty="0">
                <a:latin typeface="Aptos" panose="020B0004020202020204" pitchFamily="34" charset="0"/>
                <a:ea typeface="Cambria" panose="02040503050406030204" pitchFamily="18" charset="0"/>
                <a:cs typeface="Times New Roman" panose="02020603050405020304" pitchFamily="18" charset="0"/>
              </a:rPr>
              <a:t>Techniques for minimizing user personal data provided or requested in online services and interactions.</a:t>
            </a:r>
          </a:p>
          <a:p>
            <a:pPr marL="1087438" lvl="2" indent="-366713">
              <a:lnSpc>
                <a:spcPct val="100000"/>
              </a:lnSpc>
              <a:buClr>
                <a:srgbClr val="FFAA5A"/>
              </a:buClr>
              <a:buFont typeface="Wingdings" panose="05000000000000000000" pitchFamily="2" charset="2"/>
              <a:buChar char="§"/>
              <a:tabLst>
                <a:tab pos="2692400" algn="l"/>
              </a:tabLst>
            </a:pPr>
            <a:r>
              <a:rPr lang="en-US" dirty="0">
                <a:latin typeface="Aptos" panose="020B0004020202020204" pitchFamily="34" charset="0"/>
                <a:ea typeface="Cambria" panose="02040503050406030204" pitchFamily="18" charset="0"/>
                <a:cs typeface="Times New Roman" panose="02020603050405020304" pitchFamily="18" charset="0"/>
              </a:rPr>
              <a:t>Techniques to "obfuscate" identity (incognito mode, Privacy Filters, anti-tracking tools from tracking user online activities).</a:t>
            </a:r>
          </a:p>
          <a:p>
            <a:pPr marL="630238" lvl="1" indent="-366713" algn="just">
              <a:lnSpc>
                <a:spcPct val="100000"/>
              </a:lnSpc>
              <a:buClr>
                <a:srgbClr val="FFAA5A"/>
              </a:buClr>
              <a:buFont typeface="Wingdings" panose="05000000000000000000" pitchFamily="2" charset="2"/>
              <a:buChar char="q"/>
              <a:tabLst>
                <a:tab pos="2692400" algn="l"/>
              </a:tabLst>
            </a:pPr>
            <a:endParaRPr lang="en-US" dirty="0">
              <a:latin typeface="Aptos" panose="020B0004020202020204" pitchFamily="34" charset="0"/>
              <a:ea typeface="Cambria" panose="02040503050406030204" pitchFamily="18" charset="0"/>
              <a:cs typeface="Times New Roman" panose="02020603050405020304" pitchFamily="18" charset="0"/>
            </a:endParaRPr>
          </a:p>
        </p:txBody>
      </p:sp>
      <p:pic>
        <p:nvPicPr>
          <p:cNvPr id="6" name="Obrázok 5">
            <a:extLst>
              <a:ext uri="{FF2B5EF4-FFF2-40B4-BE49-F238E27FC236}">
                <a16:creationId xmlns:a16="http://schemas.microsoft.com/office/drawing/2014/main" id="{6B1C5DF6-FB5E-5F04-6011-EDC116B5334F}"/>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5300"/>
                    </a14:imgEffect>
                  </a14:imgLayer>
                </a14:imgProps>
              </a:ext>
            </a:extLst>
          </a:blip>
          <a:srcRect l="3481" r="5209"/>
          <a:stretch/>
        </p:blipFill>
        <p:spPr>
          <a:xfrm>
            <a:off x="7736187" y="2318522"/>
            <a:ext cx="4381168" cy="2698954"/>
          </a:xfrm>
          <a:prstGeom prst="rect">
            <a:avLst/>
          </a:prstGeom>
          <a:effectLst>
            <a:softEdge rad="266700"/>
          </a:effectLst>
        </p:spPr>
      </p:pic>
    </p:spTree>
    <p:extLst>
      <p:ext uri="{BB962C8B-B14F-4D97-AF65-F5344CB8AC3E}">
        <p14:creationId xmlns:p14="http://schemas.microsoft.com/office/powerpoint/2010/main" val="1339578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11967" y="175905"/>
            <a:ext cx="5868955" cy="1325563"/>
          </a:xfrm>
        </p:spPr>
        <p:txBody>
          <a:bodyPr>
            <a:noAutofit/>
          </a:bodyPr>
          <a:lstStyle/>
          <a:p>
            <a:pPr algn="l"/>
            <a:r>
              <a:rPr lang="en-US" sz="4000" dirty="0">
                <a:latin typeface="Aptos" panose="020B0004020202020204" pitchFamily="34" charset="0"/>
                <a:cs typeface="Calibri Light" panose="020F0302020204030204" pitchFamily="34" charset="0"/>
              </a:rPr>
              <a:t>Best practices - digital identity</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667512" y="1907133"/>
            <a:ext cx="10853928" cy="4545202"/>
          </a:xfrm>
        </p:spPr>
        <p:txBody>
          <a:bodyPr>
            <a:normAutofit lnSpcReduction="10000"/>
          </a:bodyPr>
          <a:lstStyle/>
          <a:p>
            <a:pPr marL="0" indent="0">
              <a:spcAft>
                <a:spcPts val="600"/>
              </a:spcAft>
              <a:buNone/>
            </a:pPr>
            <a:r>
              <a:rPr lang="en-US" sz="2400" b="1" dirty="0">
                <a:solidFill>
                  <a:srgbClr val="FF983B"/>
                </a:solidFill>
                <a:latin typeface="Aptos" panose="020B0004020202020204" pitchFamily="34" charset="0"/>
                <a:cs typeface="Calibri" panose="020F0502020204030204" pitchFamily="34" charset="0"/>
              </a:rPr>
              <a:t>General principles for self-management of your digital identity</a:t>
            </a:r>
            <a:r>
              <a:rPr lang="sk-SK" sz="2400" b="1" dirty="0">
                <a:solidFill>
                  <a:srgbClr val="FF983B"/>
                </a:solidFill>
                <a:latin typeface="Aptos" panose="020B0004020202020204" pitchFamily="34" charset="0"/>
                <a:cs typeface="Calibri" panose="020F0502020204030204" pitchFamily="34" charset="0"/>
              </a:rPr>
              <a:t>:</a:t>
            </a:r>
            <a:endParaRPr lang="en-US" sz="2400" b="1" dirty="0">
              <a:solidFill>
                <a:srgbClr val="FF983B"/>
              </a:solidFill>
              <a:latin typeface="Aptos" panose="020B0004020202020204" pitchFamily="34" charset="0"/>
              <a:cs typeface="Calibri" panose="020F0502020204030204" pitchFamily="34" charset="0"/>
            </a:endParaRPr>
          </a:p>
          <a:p>
            <a:pPr>
              <a:spcAft>
                <a:spcPts val="600"/>
              </a:spcAft>
            </a:pPr>
            <a:r>
              <a:rPr lang="en-US" sz="2400" dirty="0">
                <a:latin typeface="Aptos" panose="020B0004020202020204" pitchFamily="34" charset="0"/>
                <a:cs typeface="Calibri" panose="020F0502020204030204" pitchFamily="34" charset="0"/>
              </a:rPr>
              <a:t>Apply unified approach across all online services/platforms. </a:t>
            </a:r>
          </a:p>
          <a:p>
            <a:pPr>
              <a:spcAft>
                <a:spcPts val="600"/>
              </a:spcAft>
            </a:pPr>
            <a:r>
              <a:rPr lang="en-US" sz="2400" dirty="0">
                <a:latin typeface="Aptos" panose="020B0004020202020204" pitchFamily="34" charset="0"/>
                <a:cs typeface="Calibri" panose="020F0502020204030204" pitchFamily="34" charset="0"/>
              </a:rPr>
              <a:t>Delete of unused accounts with consent revocation for personal data processing.</a:t>
            </a:r>
          </a:p>
          <a:p>
            <a:pPr>
              <a:spcAft>
                <a:spcPts val="600"/>
              </a:spcAft>
            </a:pPr>
            <a:r>
              <a:rPr lang="en-US" sz="2400" dirty="0">
                <a:latin typeface="Aptos" panose="020B0004020202020204" pitchFamily="34" charset="0"/>
                <a:cs typeface="Calibri" panose="020F0502020204030204" pitchFamily="34" charset="0"/>
              </a:rPr>
              <a:t>Do not store personal login information on public computers.</a:t>
            </a:r>
          </a:p>
          <a:p>
            <a:pPr>
              <a:spcAft>
                <a:spcPts val="600"/>
              </a:spcAft>
            </a:pPr>
            <a:r>
              <a:rPr lang="en-US" sz="2400" dirty="0">
                <a:latin typeface="Aptos" panose="020B0004020202020204" pitchFamily="34" charset="0"/>
                <a:cs typeface="Calibri" panose="020F0502020204030204" pitchFamily="34" charset="0"/>
              </a:rPr>
              <a:t>Keep track of activity on your accounts.</a:t>
            </a:r>
          </a:p>
          <a:p>
            <a:pPr>
              <a:spcAft>
                <a:spcPts val="600"/>
              </a:spcAft>
            </a:pPr>
            <a:r>
              <a:rPr lang="en-US" sz="2400" dirty="0">
                <a:latin typeface="Aptos" panose="020B0004020202020204" pitchFamily="34" charset="0"/>
                <a:cs typeface="Calibri" panose="020F0502020204030204" pitchFamily="34" charset="0"/>
              </a:rPr>
              <a:t>Secure your devices and keep your software up to date.</a:t>
            </a:r>
          </a:p>
          <a:p>
            <a:pPr>
              <a:spcAft>
                <a:spcPts val="600"/>
              </a:spcAft>
            </a:pPr>
            <a:r>
              <a:rPr lang="en-US" sz="2400" dirty="0">
                <a:latin typeface="Aptos" panose="020B0004020202020204" pitchFamily="34" charset="0"/>
                <a:cs typeface="Calibri" panose="020F0502020204030204" pitchFamily="34" charset="0"/>
              </a:rPr>
              <a:t>Regularly check and adjust your privacy settings.</a:t>
            </a:r>
          </a:p>
          <a:p>
            <a:pPr>
              <a:spcAft>
                <a:spcPts val="600"/>
              </a:spcAft>
            </a:pPr>
            <a:r>
              <a:rPr lang="en-US" sz="2400" dirty="0">
                <a:latin typeface="Aptos" panose="020B0004020202020204" pitchFamily="34" charset="0"/>
                <a:cs typeface="Calibri" panose="020F0502020204030204" pitchFamily="34" charset="0"/>
              </a:rPr>
              <a:t>Stay informed: keep up to date on the latest types of internet scams and identity theft.</a:t>
            </a:r>
          </a:p>
        </p:txBody>
      </p:sp>
      <p:sp>
        <p:nvSpPr>
          <p:cNvPr id="4" name="BlokTextu 3">
            <a:extLst>
              <a:ext uri="{FF2B5EF4-FFF2-40B4-BE49-F238E27FC236}">
                <a16:creationId xmlns:a16="http://schemas.microsoft.com/office/drawing/2014/main" id="{AF3EE782-0633-97A8-1968-23D0E16D8C9B}"/>
              </a:ext>
            </a:extLst>
          </p:cNvPr>
          <p:cNvSpPr txBox="1"/>
          <p:nvPr/>
        </p:nvSpPr>
        <p:spPr>
          <a:xfrm>
            <a:off x="7012624" y="484743"/>
            <a:ext cx="4837253" cy="707886"/>
          </a:xfrm>
          <a:prstGeom prst="rect">
            <a:avLst/>
          </a:prstGeom>
          <a:noFill/>
          <a:ln w="38100">
            <a:solidFill>
              <a:srgbClr val="FFAA5A"/>
            </a:solidFill>
          </a:ln>
        </p:spPr>
        <p:txBody>
          <a:bodyPr wrap="square" rtlCol="0">
            <a:spAutoFit/>
          </a:bodyPr>
          <a:lstStyle/>
          <a:p>
            <a:pPr algn="r"/>
            <a:r>
              <a:rPr lang="en-US" sz="2000" b="1" i="1" dirty="0">
                <a:solidFill>
                  <a:srgbClr val="FFAA5A"/>
                </a:solidFill>
                <a:effectLst>
                  <a:outerShdw blurRad="38100" dist="38100" dir="2700000" algn="tl">
                    <a:srgbClr val="000000">
                      <a:alpha val="43137"/>
                    </a:srgbClr>
                  </a:outerShdw>
                </a:effectLst>
                <a:latin typeface="Aptos" panose="020B0004020202020204" pitchFamily="34" charset="0"/>
                <a:ea typeface="Cambria" panose="02040503050406030204" pitchFamily="18" charset="0"/>
              </a:rPr>
              <a:t>As digital activity increases, digital identity becomes more complex</a:t>
            </a:r>
          </a:p>
        </p:txBody>
      </p:sp>
      <p:sp>
        <p:nvSpPr>
          <p:cNvPr id="5" name="Šípka: doprava 4">
            <a:extLst>
              <a:ext uri="{FF2B5EF4-FFF2-40B4-BE49-F238E27FC236}">
                <a16:creationId xmlns:a16="http://schemas.microsoft.com/office/drawing/2014/main" id="{625B51C0-592C-B621-3165-474FD2FE492B}"/>
              </a:ext>
            </a:extLst>
          </p:cNvPr>
          <p:cNvSpPr/>
          <p:nvPr/>
        </p:nvSpPr>
        <p:spPr>
          <a:xfrm>
            <a:off x="5980922" y="620344"/>
            <a:ext cx="861391" cy="436686"/>
          </a:xfrm>
          <a:prstGeom prst="rightArrow">
            <a:avLst/>
          </a:prstGeom>
          <a:solidFill>
            <a:srgbClr val="FFAA5A"/>
          </a:solidFill>
          <a:ln w="38100">
            <a:solidFill>
              <a:srgbClr val="92BA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25871866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119743" y="233726"/>
            <a:ext cx="5976257" cy="857885"/>
          </a:xfrm>
        </p:spPr>
        <p:txBody>
          <a:bodyPr>
            <a:noAutofit/>
          </a:bodyPr>
          <a:lstStyle/>
          <a:p>
            <a:pPr algn="l"/>
            <a:r>
              <a:rPr lang="en-US" sz="3200" dirty="0">
                <a:latin typeface="Aptos" panose="020B0004020202020204" pitchFamily="34" charset="0"/>
                <a:ea typeface="Cambria"/>
              </a:rPr>
              <a:t>Best practices – user password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429109" y="1156034"/>
            <a:ext cx="5346540" cy="477997"/>
          </a:xfrm>
        </p:spPr>
        <p:txBody>
          <a:bodyPr vert="horz" lIns="91440" tIns="45720" rIns="91440" bIns="45720" rtlCol="0">
            <a:normAutofit/>
          </a:bodyPr>
          <a:lstStyle/>
          <a:p>
            <a:pPr marL="0" indent="0" algn="just">
              <a:buNone/>
            </a:pPr>
            <a:r>
              <a:rPr lang="en-US" sz="2000" b="1" dirty="0">
                <a:solidFill>
                  <a:srgbClr val="FF983B"/>
                </a:solidFill>
                <a:latin typeface="Aptos" panose="020B0004020202020204" pitchFamily="34" charset="0"/>
                <a:ea typeface="Cambria"/>
              </a:rPr>
              <a:t>General principles for user passwords </a:t>
            </a:r>
          </a:p>
        </p:txBody>
      </p:sp>
      <p:sp>
        <p:nvSpPr>
          <p:cNvPr id="4" name="Content Placeholder 2">
            <a:extLst>
              <a:ext uri="{FF2B5EF4-FFF2-40B4-BE49-F238E27FC236}">
                <a16:creationId xmlns:a16="http://schemas.microsoft.com/office/drawing/2014/main" id="{01A323D3-9B80-F6E7-4DEE-117846D252F4}"/>
              </a:ext>
            </a:extLst>
          </p:cNvPr>
          <p:cNvSpPr txBox="1">
            <a:spLocks/>
          </p:cNvSpPr>
          <p:nvPr/>
        </p:nvSpPr>
        <p:spPr>
          <a:xfrm>
            <a:off x="1464906" y="1986430"/>
            <a:ext cx="9545216" cy="428022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Clr>
                <a:srgbClr val="FFAA5A"/>
              </a:buClr>
              <a:buFont typeface="Wingdings" panose="05000000000000000000" pitchFamily="2" charset="2"/>
              <a:buChar char="q"/>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0238" lvl="1" indent="-366713" algn="just">
              <a:lnSpc>
                <a:spcPct val="100000"/>
              </a:lnSpc>
              <a:buClr>
                <a:srgbClr val="FFAA5A"/>
              </a:buClr>
              <a:buFont typeface="Wingdings" panose="05000000000000000000" pitchFamily="2" charset="2"/>
              <a:buChar char="q"/>
              <a:tabLst>
                <a:tab pos="2692400" algn="l"/>
              </a:tabLst>
            </a:pPr>
            <a:r>
              <a:rPr lang="en-US" dirty="0">
                <a:latin typeface="Aptos" panose="020B0004020202020204" pitchFamily="34" charset="0"/>
                <a:ea typeface="Cambria" panose="02040503050406030204" pitchFamily="18" charset="0"/>
                <a:cs typeface="Times New Roman" panose="02020603050405020304" pitchFamily="18" charset="0"/>
              </a:rPr>
              <a:t>Use a strong password: a string of 15 characters and the mix of upper and lowercase letters, numbers, and symbols </a:t>
            </a:r>
          </a:p>
          <a:p>
            <a:pPr marL="630238" lvl="1" indent="-366713" algn="just">
              <a:lnSpc>
                <a:spcPct val="100000"/>
              </a:lnSpc>
              <a:buClr>
                <a:srgbClr val="FFAA5A"/>
              </a:buClr>
              <a:buFont typeface="Wingdings" panose="05000000000000000000" pitchFamily="2" charset="2"/>
              <a:buChar char="q"/>
              <a:tabLst>
                <a:tab pos="2692400" algn="l"/>
              </a:tabLst>
            </a:pPr>
            <a:r>
              <a:rPr lang="en-US" dirty="0">
                <a:latin typeface="Aptos" panose="020B0004020202020204" pitchFamily="34" charset="0"/>
                <a:ea typeface="Cambria" panose="02040503050406030204" pitchFamily="18" charset="0"/>
                <a:cs typeface="Times New Roman" panose="02020603050405020304" pitchFamily="18" charset="0"/>
              </a:rPr>
              <a:t>Use a passphrase, for example a short text from favorite song (e.g., 5 words)</a:t>
            </a:r>
            <a:r>
              <a:rPr lang="sk-SK" dirty="0">
                <a:latin typeface="Aptos" panose="020B0004020202020204" pitchFamily="34" charset="0"/>
                <a:ea typeface="Cambria" panose="02040503050406030204" pitchFamily="18" charset="0"/>
                <a:cs typeface="Times New Roman" panose="02020603050405020304" pitchFamily="18" charset="0"/>
              </a:rPr>
              <a:t> </a:t>
            </a:r>
            <a:r>
              <a:rPr lang="en-US" dirty="0">
                <a:latin typeface="Aptos" panose="020B0004020202020204" pitchFamily="34" charset="0"/>
                <a:ea typeface="Cambria" panose="02040503050406030204" pitchFamily="18" charset="0"/>
                <a:cs typeface="Times New Roman" panose="02020603050405020304" pitchFamily="18" charset="0"/>
              </a:rPr>
              <a:t>or phrase associated is with personal experience of user, for</a:t>
            </a:r>
            <a:r>
              <a:rPr lang="sk-SK" dirty="0">
                <a:latin typeface="Aptos" panose="020B0004020202020204" pitchFamily="34" charset="0"/>
                <a:ea typeface="Cambria" panose="02040503050406030204" pitchFamily="18" charset="0"/>
                <a:cs typeface="Times New Roman" panose="02020603050405020304" pitchFamily="18" charset="0"/>
              </a:rPr>
              <a:t> </a:t>
            </a:r>
            <a:r>
              <a:rPr lang="en-US" dirty="0">
                <a:latin typeface="Aptos" panose="020B0004020202020204" pitchFamily="34" charset="0"/>
                <a:ea typeface="Cambria" panose="02040503050406030204" pitchFamily="18" charset="0"/>
                <a:cs typeface="Times New Roman" panose="02020603050405020304" pitchFamily="18" charset="0"/>
              </a:rPr>
              <a:t>example: </a:t>
            </a:r>
            <a:br>
              <a:rPr lang="en-US" dirty="0">
                <a:latin typeface="Aptos" panose="020B0004020202020204" pitchFamily="34" charset="0"/>
                <a:ea typeface="Cambria" panose="02040503050406030204" pitchFamily="18" charset="0"/>
                <a:cs typeface="Times New Roman" panose="02020603050405020304" pitchFamily="18" charset="0"/>
              </a:rPr>
            </a:br>
            <a:r>
              <a:rPr lang="en-US" dirty="0">
                <a:latin typeface="Aptos" panose="020B0004020202020204" pitchFamily="34" charset="0"/>
                <a:ea typeface="Cambria" panose="02040503050406030204" pitchFamily="18" charset="0"/>
                <a:cs typeface="Times New Roman" panose="02020603050405020304" pitchFamily="18" charset="0"/>
              </a:rPr>
              <a:t>                           </a:t>
            </a:r>
            <a:r>
              <a:rPr lang="en-US" i="1" dirty="0">
                <a:latin typeface="Aptos" panose="020B0004020202020204" pitchFamily="34" charset="0"/>
                <a:ea typeface="Cambria" panose="02040503050406030204" pitchFamily="18" charset="0"/>
                <a:cs typeface="Times New Roman" panose="02020603050405020304" pitchFamily="18" charset="0"/>
              </a:rPr>
              <a:t>my first bike was blue --&gt; password is: Me1bIk3Wb#u3.</a:t>
            </a:r>
          </a:p>
          <a:p>
            <a:pPr marL="630238" lvl="1" indent="-366713" algn="just">
              <a:lnSpc>
                <a:spcPct val="100000"/>
              </a:lnSpc>
              <a:buClr>
                <a:srgbClr val="FFAA5A"/>
              </a:buClr>
              <a:buFont typeface="Wingdings" panose="05000000000000000000" pitchFamily="2" charset="2"/>
              <a:buChar char="q"/>
              <a:tabLst>
                <a:tab pos="2692400" algn="l"/>
              </a:tabLst>
            </a:pPr>
            <a:r>
              <a:rPr lang="en-US" dirty="0">
                <a:latin typeface="Aptos" panose="020B0004020202020204" pitchFamily="34" charset="0"/>
                <a:ea typeface="Cambria" panose="02040503050406030204" pitchFamily="18" charset="0"/>
                <a:cs typeface="Times New Roman" panose="02020603050405020304" pitchFamily="18" charset="0"/>
              </a:rPr>
              <a:t>Use a different password, passphrase or PIN for each device, account </a:t>
            </a:r>
            <a:br>
              <a:rPr lang="sk-SK" dirty="0">
                <a:latin typeface="Aptos" panose="020B0004020202020204" pitchFamily="34" charset="0"/>
                <a:ea typeface="Cambria" panose="02040503050406030204" pitchFamily="18" charset="0"/>
                <a:cs typeface="Times New Roman" panose="02020603050405020304" pitchFamily="18" charset="0"/>
              </a:rPr>
            </a:br>
            <a:r>
              <a:rPr lang="en-US" dirty="0">
                <a:latin typeface="Aptos" panose="020B0004020202020204" pitchFamily="34" charset="0"/>
                <a:ea typeface="Cambria" panose="02040503050406030204" pitchFamily="18" charset="0"/>
                <a:cs typeface="Times New Roman" panose="02020603050405020304" pitchFamily="18" charset="0"/>
              </a:rPr>
              <a:t>or service.</a:t>
            </a:r>
          </a:p>
          <a:p>
            <a:pPr marL="630238" lvl="1" indent="-366713" algn="just">
              <a:lnSpc>
                <a:spcPct val="100000"/>
              </a:lnSpc>
              <a:buClr>
                <a:srgbClr val="FFAA5A"/>
              </a:buClr>
              <a:buFont typeface="Wingdings" panose="05000000000000000000" pitchFamily="2" charset="2"/>
              <a:buChar char="q"/>
              <a:tabLst>
                <a:tab pos="2692400" algn="l"/>
              </a:tabLst>
            </a:pPr>
            <a:r>
              <a:rPr lang="en-US" dirty="0">
                <a:latin typeface="Aptos" panose="020B0004020202020204" pitchFamily="34" charset="0"/>
                <a:ea typeface="Cambria" panose="02040503050406030204" pitchFamily="18" charset="0"/>
                <a:cs typeface="Times New Roman" panose="02020603050405020304" pitchFamily="18" charset="0"/>
              </a:rPr>
              <a:t>Do not use easily guessable passwords, passphrases or PIN.</a:t>
            </a:r>
          </a:p>
          <a:p>
            <a:pPr marL="630238" lvl="1" indent="-366713" algn="just">
              <a:lnSpc>
                <a:spcPct val="100000"/>
              </a:lnSpc>
              <a:buClr>
                <a:srgbClr val="FFAA5A"/>
              </a:buClr>
              <a:buFont typeface="Wingdings" panose="05000000000000000000" pitchFamily="2" charset="2"/>
              <a:buChar char="q"/>
              <a:tabLst>
                <a:tab pos="2692400" algn="l"/>
              </a:tabLst>
            </a:pPr>
            <a:r>
              <a:rPr lang="en-US" dirty="0">
                <a:latin typeface="Aptos" panose="020B0004020202020204" pitchFamily="34" charset="0"/>
                <a:ea typeface="Cambria" panose="02040503050406030204" pitchFamily="18" charset="0"/>
                <a:cs typeface="Times New Roman" panose="02020603050405020304" pitchFamily="18" charset="0"/>
              </a:rPr>
              <a:t>Use a password generator to create random and strong passwords.</a:t>
            </a:r>
          </a:p>
          <a:p>
            <a:pPr marL="630238" lvl="1" indent="-366713" algn="just">
              <a:lnSpc>
                <a:spcPct val="100000"/>
              </a:lnSpc>
              <a:buClr>
                <a:srgbClr val="FFAA5A"/>
              </a:buClr>
              <a:buFont typeface="Wingdings" panose="05000000000000000000" pitchFamily="2" charset="2"/>
              <a:buChar char="q"/>
              <a:tabLst>
                <a:tab pos="2692400" algn="l"/>
              </a:tabLst>
            </a:pPr>
            <a:r>
              <a:rPr lang="en-US" dirty="0">
                <a:latin typeface="Aptos" panose="020B0004020202020204" pitchFamily="34" charset="0"/>
                <a:ea typeface="Cambria" panose="02040503050406030204" pitchFamily="18" charset="0"/>
                <a:cs typeface="Times New Roman" panose="02020603050405020304" pitchFamily="18" charset="0"/>
              </a:rPr>
              <a:t>Store your passwords in a secure environment.</a:t>
            </a:r>
          </a:p>
          <a:p>
            <a:pPr marL="630238" lvl="1" indent="-366713" algn="just">
              <a:lnSpc>
                <a:spcPct val="100000"/>
              </a:lnSpc>
              <a:buClr>
                <a:srgbClr val="FFAA5A"/>
              </a:buClr>
              <a:buFont typeface="Wingdings" panose="05000000000000000000" pitchFamily="2" charset="2"/>
              <a:buChar char="q"/>
              <a:tabLst>
                <a:tab pos="2692400" algn="l"/>
              </a:tabLst>
            </a:pPr>
            <a:r>
              <a:rPr lang="en-US" dirty="0">
                <a:latin typeface="Aptos" panose="020B0004020202020204" pitchFamily="34" charset="0"/>
                <a:ea typeface="Cambria" panose="02040503050406030204" pitchFamily="18" charset="0"/>
                <a:cs typeface="Times New Roman" panose="02020603050405020304" pitchFamily="18" charset="0"/>
              </a:rPr>
              <a:t>Never share your passwords with anyone else.</a:t>
            </a:r>
          </a:p>
          <a:p>
            <a:pPr marL="263525" lvl="1" indent="0" algn="just">
              <a:lnSpc>
                <a:spcPct val="100000"/>
              </a:lnSpc>
              <a:buClr>
                <a:srgbClr val="FFAA5A"/>
              </a:buClr>
              <a:buNone/>
              <a:tabLst>
                <a:tab pos="2692400" algn="l"/>
              </a:tabLst>
            </a:pPr>
            <a:endParaRPr lang="en-US" dirty="0">
              <a:latin typeface="Aptos" panose="020B0004020202020204" pitchFamily="34" charset="0"/>
              <a:ea typeface="Cambria" panose="02040503050406030204" pitchFamily="18" charset="0"/>
              <a:cs typeface="Times New Roman" panose="02020603050405020304" pitchFamily="18" charset="0"/>
            </a:endParaRPr>
          </a:p>
        </p:txBody>
      </p:sp>
      <p:pic>
        <p:nvPicPr>
          <p:cNvPr id="5" name="Obrázok 4" descr="Obrázok, na ktorom je text, kancelárske potreby, pero, papiernický tovar&#10;&#10;Automaticky generovaný popis">
            <a:extLst>
              <a:ext uri="{FF2B5EF4-FFF2-40B4-BE49-F238E27FC236}">
                <a16:creationId xmlns:a16="http://schemas.microsoft.com/office/drawing/2014/main" id="{FFF3CE4D-D4FE-F593-D8DD-3D4CFC4EFFC4}"/>
              </a:ext>
            </a:extLst>
          </p:cNvPr>
          <p:cNvPicPr>
            <a:picLocks noChangeAspect="1"/>
          </p:cNvPicPr>
          <p:nvPr/>
        </p:nvPicPr>
        <p:blipFill rotWithShape="1">
          <a:blip r:embed="rId2">
            <a:extLst>
              <a:ext uri="{28A0092B-C50C-407E-A947-70E740481C1C}">
                <a14:useLocalDpi xmlns:a14="http://schemas.microsoft.com/office/drawing/2010/main" val="0"/>
              </a:ext>
            </a:extLst>
          </a:blip>
          <a:srcRect b="6744"/>
          <a:stretch/>
        </p:blipFill>
        <p:spPr>
          <a:xfrm>
            <a:off x="7246075" y="251873"/>
            <a:ext cx="2720872" cy="1478113"/>
          </a:xfrm>
          <a:prstGeom prst="rect">
            <a:avLst/>
          </a:prstGeom>
        </p:spPr>
      </p:pic>
    </p:spTree>
    <p:extLst>
      <p:ext uri="{BB962C8B-B14F-4D97-AF65-F5344CB8AC3E}">
        <p14:creationId xmlns:p14="http://schemas.microsoft.com/office/powerpoint/2010/main" val="1443468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119743" y="233726"/>
            <a:ext cx="9966649" cy="857885"/>
          </a:xfrm>
        </p:spPr>
        <p:txBody>
          <a:bodyPr>
            <a:noAutofit/>
          </a:bodyPr>
          <a:lstStyle/>
          <a:p>
            <a:pPr algn="l"/>
            <a:r>
              <a:rPr lang="en-US" sz="3200" dirty="0">
                <a:latin typeface="Aptos" panose="020B0004020202020204" pitchFamily="34" charset="0"/>
                <a:ea typeface="Cambria"/>
              </a:rPr>
              <a:t>Best practices – activities in the online space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429109" y="1156034"/>
            <a:ext cx="2575348" cy="477997"/>
          </a:xfrm>
        </p:spPr>
        <p:txBody>
          <a:bodyPr vert="horz" lIns="91440" tIns="45720" rIns="91440" bIns="45720" rtlCol="0">
            <a:normAutofit/>
          </a:bodyPr>
          <a:lstStyle/>
          <a:p>
            <a:pPr marL="0" indent="0" algn="just">
              <a:buNone/>
            </a:pPr>
            <a:r>
              <a:rPr lang="en-US" sz="2000" b="1" dirty="0">
                <a:solidFill>
                  <a:srgbClr val="FF983B"/>
                </a:solidFill>
                <a:latin typeface="Aptos" panose="020B0004020202020204" pitchFamily="34" charset="0"/>
                <a:ea typeface="Cambria"/>
              </a:rPr>
              <a:t>General principles</a:t>
            </a:r>
          </a:p>
        </p:txBody>
      </p:sp>
      <p:sp>
        <p:nvSpPr>
          <p:cNvPr id="4" name="Content Placeholder 2">
            <a:extLst>
              <a:ext uri="{FF2B5EF4-FFF2-40B4-BE49-F238E27FC236}">
                <a16:creationId xmlns:a16="http://schemas.microsoft.com/office/drawing/2014/main" id="{01A323D3-9B80-F6E7-4DEE-117846D252F4}"/>
              </a:ext>
            </a:extLst>
          </p:cNvPr>
          <p:cNvSpPr txBox="1">
            <a:spLocks/>
          </p:cNvSpPr>
          <p:nvPr/>
        </p:nvSpPr>
        <p:spPr>
          <a:xfrm>
            <a:off x="1231012" y="1640802"/>
            <a:ext cx="9545216" cy="428022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FFAA5A"/>
              </a:buClr>
              <a:buFont typeface="Wingdings" panose="05000000000000000000" pitchFamily="2" charset="2"/>
              <a:buChar char="q"/>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0238" lvl="1" indent="-366713" algn="just">
              <a:lnSpc>
                <a:spcPct val="100000"/>
              </a:lnSpc>
              <a:buClr>
                <a:srgbClr val="FFAA5A"/>
              </a:buClr>
              <a:buFont typeface="Wingdings" panose="05000000000000000000" pitchFamily="2" charset="2"/>
              <a:buChar char="q"/>
              <a:tabLst>
                <a:tab pos="2692400" algn="l"/>
              </a:tabLst>
            </a:pPr>
            <a:r>
              <a:rPr lang="en-US" dirty="0">
                <a:latin typeface="Aptos" panose="020B0004020202020204" pitchFamily="34" charset="0"/>
                <a:ea typeface="Cambria" panose="02040503050406030204" pitchFamily="18" charset="0"/>
                <a:cs typeface="Times New Roman" panose="02020603050405020304" pitchFamily="18" charset="0"/>
              </a:rPr>
              <a:t>Take the opportunity to customize your services/applications.</a:t>
            </a:r>
          </a:p>
          <a:p>
            <a:pPr marL="630238" lvl="1" indent="-366713" algn="just">
              <a:lnSpc>
                <a:spcPct val="100000"/>
              </a:lnSpc>
              <a:buClr>
                <a:srgbClr val="FFAA5A"/>
              </a:buClr>
              <a:buFont typeface="Wingdings" panose="05000000000000000000" pitchFamily="2" charset="2"/>
              <a:buChar char="q"/>
              <a:tabLst>
                <a:tab pos="2692400" algn="l"/>
              </a:tabLst>
            </a:pPr>
            <a:r>
              <a:rPr lang="en-US" dirty="0">
                <a:latin typeface="Aptos" panose="020B0004020202020204" pitchFamily="34" charset="0"/>
                <a:ea typeface="Cambria" panose="02040503050406030204" pitchFamily="18" charset="0"/>
                <a:cs typeface="Times New Roman" panose="02020603050405020304" pitchFamily="18" charset="0"/>
              </a:rPr>
              <a:t>Limit personal data sharing - share only essential personal information in your online accounts.</a:t>
            </a:r>
          </a:p>
          <a:p>
            <a:pPr marL="630238" lvl="1" indent="-366713" algn="just">
              <a:lnSpc>
                <a:spcPct val="100000"/>
              </a:lnSpc>
              <a:buClr>
                <a:srgbClr val="FFAA5A"/>
              </a:buClr>
              <a:buFont typeface="Wingdings" panose="05000000000000000000" pitchFamily="2" charset="2"/>
              <a:buChar char="q"/>
              <a:tabLst>
                <a:tab pos="2692400" algn="l"/>
              </a:tabLst>
            </a:pPr>
            <a:r>
              <a:rPr lang="en-US" dirty="0">
                <a:latin typeface="Aptos" panose="020B0004020202020204" pitchFamily="34" charset="0"/>
                <a:ea typeface="Cambria" panose="02040503050406030204" pitchFamily="18" charset="0"/>
                <a:cs typeface="Times New Roman" panose="02020603050405020304" pitchFamily="18" charset="0"/>
              </a:rPr>
              <a:t>Limit interaction with unknown accounts or suspicious links/emails.</a:t>
            </a:r>
          </a:p>
          <a:p>
            <a:pPr marL="630238" lvl="1" indent="-366713" algn="just">
              <a:lnSpc>
                <a:spcPct val="100000"/>
              </a:lnSpc>
              <a:buClr>
                <a:srgbClr val="FFAA5A"/>
              </a:buClr>
              <a:buFont typeface="Wingdings" panose="05000000000000000000" pitchFamily="2" charset="2"/>
              <a:buChar char="q"/>
              <a:tabLst>
                <a:tab pos="2692400" algn="l"/>
              </a:tabLst>
            </a:pPr>
            <a:r>
              <a:rPr lang="en-US" dirty="0">
                <a:latin typeface="Aptos" panose="020B0004020202020204" pitchFamily="34" charset="0"/>
                <a:ea typeface="Cambria" panose="02040503050406030204" pitchFamily="18" charset="0"/>
                <a:cs typeface="Times New Roman" panose="02020603050405020304" pitchFamily="18" charset="0"/>
              </a:rPr>
              <a:t>Check Privacy policy and terms of use for each service.</a:t>
            </a:r>
          </a:p>
          <a:p>
            <a:pPr marL="630238" lvl="1" indent="-366713" algn="just">
              <a:lnSpc>
                <a:spcPct val="100000"/>
              </a:lnSpc>
              <a:buClr>
                <a:srgbClr val="FFAA5A"/>
              </a:buClr>
              <a:buFont typeface="Wingdings" panose="05000000000000000000" pitchFamily="2" charset="2"/>
              <a:buChar char="q"/>
              <a:tabLst>
                <a:tab pos="2692400" algn="l"/>
              </a:tabLst>
            </a:pPr>
            <a:r>
              <a:rPr lang="en-US" dirty="0">
                <a:latin typeface="Aptos" panose="020B0004020202020204" pitchFamily="34" charset="0"/>
                <a:ea typeface="Cambria" panose="02040503050406030204" pitchFamily="18" charset="0"/>
                <a:cs typeface="Times New Roman" panose="02020603050405020304" pitchFamily="18" charset="0"/>
              </a:rPr>
              <a:t>Prefer multi-factor authentication and biometric authenticators.</a:t>
            </a:r>
          </a:p>
          <a:p>
            <a:pPr marL="630238" lvl="1" indent="-366713" algn="just">
              <a:lnSpc>
                <a:spcPct val="100000"/>
              </a:lnSpc>
              <a:buClr>
                <a:srgbClr val="FFAA5A"/>
              </a:buClr>
              <a:buFont typeface="Wingdings" panose="05000000000000000000" pitchFamily="2" charset="2"/>
              <a:buChar char="q"/>
              <a:tabLst>
                <a:tab pos="2692400" algn="l"/>
              </a:tabLst>
            </a:pPr>
            <a:r>
              <a:rPr lang="en-US" dirty="0">
                <a:latin typeface="Aptos" panose="020B0004020202020204" pitchFamily="34" charset="0"/>
                <a:ea typeface="Cambria" panose="02040503050406030204" pitchFamily="18" charset="0"/>
                <a:cs typeface="Times New Roman" panose="02020603050405020304" pitchFamily="18" charset="0"/>
              </a:rPr>
              <a:t>Avoid using unsafe/unknown websites - check the following: padlock, prefix https:// prefix) and security certificate.</a:t>
            </a:r>
          </a:p>
          <a:p>
            <a:pPr marL="630238" lvl="1" indent="-366713" algn="just">
              <a:lnSpc>
                <a:spcPct val="100000"/>
              </a:lnSpc>
              <a:buClr>
                <a:srgbClr val="FFAA5A"/>
              </a:buClr>
              <a:buFont typeface="Wingdings" panose="05000000000000000000" pitchFamily="2" charset="2"/>
              <a:buChar char="q"/>
              <a:tabLst>
                <a:tab pos="2692400" algn="l"/>
              </a:tabLst>
            </a:pPr>
            <a:r>
              <a:rPr lang="en-US" dirty="0">
                <a:latin typeface="Aptos" panose="020B0004020202020204" pitchFamily="34" charset="0"/>
                <a:ea typeface="Cambria" panose="02040503050406030204" pitchFamily="18" charset="0"/>
                <a:cs typeface="Times New Roman" panose="02020603050405020304" pitchFamily="18" charset="0"/>
              </a:rPr>
              <a:t>Avoid use of public Wi-Fi -  limiting their use to activities that do not require digital identity information.</a:t>
            </a:r>
          </a:p>
          <a:p>
            <a:pPr marL="263525" lvl="1" indent="0" algn="just">
              <a:lnSpc>
                <a:spcPct val="100000"/>
              </a:lnSpc>
              <a:buClr>
                <a:srgbClr val="FFAA5A"/>
              </a:buClr>
              <a:buNone/>
              <a:tabLst>
                <a:tab pos="2692400" algn="l"/>
              </a:tabLst>
            </a:pPr>
            <a:endParaRPr lang="en-US" dirty="0">
              <a:latin typeface="Aptos" panose="020B0004020202020204" pitchFamily="34" charset="0"/>
              <a:ea typeface="Cambria" panose="02040503050406030204" pitchFamily="18" charset="0"/>
              <a:cs typeface="Times New Roman" panose="02020603050405020304" pitchFamily="18" charset="0"/>
            </a:endParaRPr>
          </a:p>
        </p:txBody>
      </p:sp>
      <p:pic>
        <p:nvPicPr>
          <p:cNvPr id="6" name="Obrázok 5">
            <a:extLst>
              <a:ext uri="{FF2B5EF4-FFF2-40B4-BE49-F238E27FC236}">
                <a16:creationId xmlns:a16="http://schemas.microsoft.com/office/drawing/2014/main" id="{922175E9-EB57-6BA5-79BA-DDF88EC535A4}"/>
              </a:ext>
            </a:extLst>
          </p:cNvPr>
          <p:cNvPicPr>
            <a:picLocks noChangeAspect="1"/>
          </p:cNvPicPr>
          <p:nvPr/>
        </p:nvPicPr>
        <p:blipFill rotWithShape="1">
          <a:blip r:embed="rId2">
            <a:duotone>
              <a:prstClr val="black"/>
              <a:srgbClr val="92BAB5">
                <a:tint val="45000"/>
                <a:satMod val="400000"/>
              </a:srgbClr>
            </a:duotone>
          </a:blip>
          <a:srcRect t="23711"/>
          <a:stretch/>
        </p:blipFill>
        <p:spPr bwMode="auto">
          <a:xfrm>
            <a:off x="9067711" y="4646903"/>
            <a:ext cx="1140984" cy="27178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040605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119743" y="233726"/>
            <a:ext cx="9966649" cy="857885"/>
          </a:xfrm>
        </p:spPr>
        <p:txBody>
          <a:bodyPr>
            <a:noAutofit/>
          </a:bodyPr>
          <a:lstStyle/>
          <a:p>
            <a:pPr algn="l"/>
            <a:r>
              <a:rPr lang="en-US" sz="3200" dirty="0">
                <a:latin typeface="Aptos" panose="020B0004020202020204" pitchFamily="34" charset="0"/>
                <a:ea typeface="Cambria"/>
              </a:rPr>
              <a:t>Best practices – digital footprint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429108" y="1156034"/>
            <a:ext cx="9321381" cy="477997"/>
          </a:xfrm>
        </p:spPr>
        <p:txBody>
          <a:bodyPr vert="horz" lIns="91440" tIns="45720" rIns="91440" bIns="45720" rtlCol="0">
            <a:normAutofit fontScale="92500"/>
          </a:bodyPr>
          <a:lstStyle/>
          <a:p>
            <a:pPr marL="0" indent="0" algn="just">
              <a:buNone/>
            </a:pPr>
            <a:r>
              <a:rPr lang="en-US" sz="2000" b="1" dirty="0">
                <a:solidFill>
                  <a:srgbClr val="FF983B"/>
                </a:solidFill>
                <a:latin typeface="Aptos" panose="020B0004020202020204" pitchFamily="34" charset="0"/>
                <a:ea typeface="Cambria"/>
              </a:rPr>
              <a:t>General principles for minimizing/eliminating the digital footprint in cyberspace</a:t>
            </a:r>
          </a:p>
        </p:txBody>
      </p:sp>
      <p:sp>
        <p:nvSpPr>
          <p:cNvPr id="4" name="Content Placeholder 2">
            <a:extLst>
              <a:ext uri="{FF2B5EF4-FFF2-40B4-BE49-F238E27FC236}">
                <a16:creationId xmlns:a16="http://schemas.microsoft.com/office/drawing/2014/main" id="{01A323D3-9B80-F6E7-4DEE-117846D252F4}"/>
              </a:ext>
            </a:extLst>
          </p:cNvPr>
          <p:cNvSpPr txBox="1">
            <a:spLocks/>
          </p:cNvSpPr>
          <p:nvPr/>
        </p:nvSpPr>
        <p:spPr>
          <a:xfrm>
            <a:off x="1576245" y="1834692"/>
            <a:ext cx="9545216" cy="42802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FAA5A"/>
              </a:buClr>
              <a:buFont typeface="Wingdings" panose="05000000000000000000" pitchFamily="2" charset="2"/>
              <a:buChar char="q"/>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0238" lvl="1" indent="-366713" algn="just">
              <a:lnSpc>
                <a:spcPct val="100000"/>
              </a:lnSpc>
              <a:buClr>
                <a:srgbClr val="FFAA5A"/>
              </a:buClr>
              <a:buFont typeface="Wingdings" panose="05000000000000000000" pitchFamily="2" charset="2"/>
              <a:buChar char="q"/>
              <a:tabLst>
                <a:tab pos="2692400" algn="l"/>
              </a:tabLst>
            </a:pPr>
            <a:r>
              <a:rPr lang="en-US" dirty="0">
                <a:latin typeface="Aptos" panose="020B0004020202020204" pitchFamily="34" charset="0"/>
                <a:ea typeface="Cambria" panose="02040503050406030204" pitchFamily="18" charset="0"/>
                <a:cs typeface="Times New Roman" panose="02020603050405020304" pitchFamily="18" charset="0"/>
              </a:rPr>
              <a:t>Take the opportunity to customize your services/applications.</a:t>
            </a:r>
          </a:p>
          <a:p>
            <a:pPr marL="630238" lvl="1" indent="-366713" algn="just">
              <a:lnSpc>
                <a:spcPct val="100000"/>
              </a:lnSpc>
              <a:buClr>
                <a:srgbClr val="FFAA5A"/>
              </a:buClr>
              <a:buFont typeface="Wingdings" panose="05000000000000000000" pitchFamily="2" charset="2"/>
              <a:buChar char="q"/>
              <a:tabLst>
                <a:tab pos="2692400" algn="l"/>
              </a:tabLst>
            </a:pPr>
            <a:r>
              <a:rPr lang="en-US" dirty="0">
                <a:latin typeface="Aptos" panose="020B0004020202020204" pitchFamily="34" charset="0"/>
                <a:ea typeface="Cambria" panose="02040503050406030204" pitchFamily="18" charset="0"/>
                <a:cs typeface="Times New Roman" panose="02020603050405020304" pitchFamily="18" charset="0"/>
              </a:rPr>
              <a:t>Remove or deactivate of all unused and old accounts.</a:t>
            </a:r>
          </a:p>
          <a:p>
            <a:pPr marL="630238" lvl="1" indent="-366713" algn="just">
              <a:lnSpc>
                <a:spcPct val="100000"/>
              </a:lnSpc>
              <a:buClr>
                <a:srgbClr val="FFAA5A"/>
              </a:buClr>
              <a:buFont typeface="Wingdings" panose="05000000000000000000" pitchFamily="2" charset="2"/>
              <a:buChar char="q"/>
              <a:tabLst>
                <a:tab pos="2692400" algn="l"/>
              </a:tabLst>
            </a:pPr>
            <a:r>
              <a:rPr lang="en-US" dirty="0">
                <a:latin typeface="Aptos" panose="020B0004020202020204" pitchFamily="34" charset="0"/>
                <a:ea typeface="Cambria" panose="02040503050406030204" pitchFamily="18" charset="0"/>
                <a:cs typeface="Times New Roman" panose="02020603050405020304" pitchFamily="18" charset="0"/>
              </a:rPr>
              <a:t>Unsubscribe from unwanted email newsletters.</a:t>
            </a:r>
          </a:p>
          <a:p>
            <a:pPr marL="630238" lvl="1" indent="-366713" algn="just">
              <a:lnSpc>
                <a:spcPct val="100000"/>
              </a:lnSpc>
              <a:buClr>
                <a:srgbClr val="FFAA5A"/>
              </a:buClr>
              <a:buFont typeface="Wingdings" panose="05000000000000000000" pitchFamily="2" charset="2"/>
              <a:buChar char="q"/>
              <a:tabLst>
                <a:tab pos="2692400" algn="l"/>
              </a:tabLst>
            </a:pPr>
            <a:r>
              <a:rPr lang="en-US" dirty="0">
                <a:latin typeface="Aptos" panose="020B0004020202020204" pitchFamily="34" charset="0"/>
                <a:ea typeface="Cambria" panose="02040503050406030204" pitchFamily="18" charset="0"/>
                <a:cs typeface="Times New Roman" panose="02020603050405020304" pitchFamily="18" charset="0"/>
              </a:rPr>
              <a:t>Do not log in to other online services using Facebook/Google account.</a:t>
            </a:r>
          </a:p>
          <a:p>
            <a:pPr marL="630238" lvl="1" indent="-366713" algn="just">
              <a:lnSpc>
                <a:spcPct val="100000"/>
              </a:lnSpc>
              <a:buClr>
                <a:srgbClr val="FFAA5A"/>
              </a:buClr>
              <a:buFont typeface="Wingdings" panose="05000000000000000000" pitchFamily="2" charset="2"/>
              <a:buChar char="q"/>
              <a:tabLst>
                <a:tab pos="2692400" algn="l"/>
              </a:tabLst>
            </a:pPr>
            <a:r>
              <a:rPr lang="en-US" dirty="0">
                <a:latin typeface="Aptos" panose="020B0004020202020204" pitchFamily="34" charset="0"/>
                <a:ea typeface="Cambria" panose="02040503050406030204" pitchFamily="18" charset="0"/>
                <a:cs typeface="Times New Roman" panose="02020603050405020304" pitchFamily="18" charset="0"/>
              </a:rPr>
              <a:t>Clear browsing and searching history.</a:t>
            </a:r>
          </a:p>
          <a:p>
            <a:pPr marL="630238" lvl="1" indent="-366713" algn="just">
              <a:lnSpc>
                <a:spcPct val="100000"/>
              </a:lnSpc>
              <a:buClr>
                <a:srgbClr val="FFAA5A"/>
              </a:buClr>
              <a:buFont typeface="Wingdings" panose="05000000000000000000" pitchFamily="2" charset="2"/>
              <a:buChar char="q"/>
              <a:tabLst>
                <a:tab pos="2692400" algn="l"/>
              </a:tabLst>
            </a:pPr>
            <a:r>
              <a:rPr lang="en-US" dirty="0">
                <a:latin typeface="Aptos" panose="020B0004020202020204" pitchFamily="34" charset="0"/>
                <a:ea typeface="Cambria" panose="02040503050406030204" pitchFamily="18" charset="0"/>
                <a:cs typeface="Times New Roman" panose="02020603050405020304" pitchFamily="18" charset="0"/>
              </a:rPr>
              <a:t>Adjust privacy settings in online services/applications.</a:t>
            </a:r>
          </a:p>
          <a:p>
            <a:pPr marL="630238" lvl="1" indent="-366713" algn="just">
              <a:lnSpc>
                <a:spcPct val="100000"/>
              </a:lnSpc>
              <a:buClr>
                <a:srgbClr val="FFAA5A"/>
              </a:buClr>
              <a:buFont typeface="Wingdings" panose="05000000000000000000" pitchFamily="2" charset="2"/>
              <a:buChar char="q"/>
              <a:tabLst>
                <a:tab pos="2692400" algn="l"/>
              </a:tabLst>
            </a:pPr>
            <a:r>
              <a:rPr lang="en-US" dirty="0">
                <a:latin typeface="Aptos" panose="020B0004020202020204" pitchFamily="34" charset="0"/>
                <a:ea typeface="Cambria" panose="02040503050406030204" pitchFamily="18" charset="0"/>
                <a:cs typeface="Times New Roman" panose="02020603050405020304" pitchFamily="18" charset="0"/>
              </a:rPr>
              <a:t>Limit the amount of personal data shared on social media.</a:t>
            </a:r>
          </a:p>
          <a:p>
            <a:pPr marL="630238" lvl="1" indent="-366713" algn="just">
              <a:lnSpc>
                <a:spcPct val="100000"/>
              </a:lnSpc>
              <a:buClr>
                <a:srgbClr val="FFAA5A"/>
              </a:buClr>
              <a:buFont typeface="Wingdings" panose="05000000000000000000" pitchFamily="2" charset="2"/>
              <a:buChar char="q"/>
              <a:tabLst>
                <a:tab pos="2692400" algn="l"/>
              </a:tabLst>
            </a:pPr>
            <a:r>
              <a:rPr lang="en-US" dirty="0">
                <a:latin typeface="Aptos" panose="020B0004020202020204" pitchFamily="34" charset="0"/>
                <a:ea typeface="Cambria" panose="02040503050406030204" pitchFamily="18" charset="0"/>
                <a:cs typeface="Times New Roman" panose="02020603050405020304" pitchFamily="18" charset="0"/>
              </a:rPr>
              <a:t>Check apps, files and devices regularly.</a:t>
            </a:r>
          </a:p>
        </p:txBody>
      </p:sp>
    </p:spTree>
    <p:extLst>
      <p:ext uri="{BB962C8B-B14F-4D97-AF65-F5344CB8AC3E}">
        <p14:creationId xmlns:p14="http://schemas.microsoft.com/office/powerpoint/2010/main" val="24051783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
            <a:extLst>
              <a:ext uri="{FF2B5EF4-FFF2-40B4-BE49-F238E27FC236}">
                <a16:creationId xmlns:a16="http://schemas.microsoft.com/office/drawing/2014/main" id="{4644E95A-55BB-8E5D-8DD8-9DE8A97AB8F9}"/>
              </a:ext>
            </a:extLst>
          </p:cNvPr>
          <p:cNvSpPr>
            <a:spLocks noChangeArrowheads="1"/>
          </p:cNvSpPr>
          <p:nvPr/>
        </p:nvSpPr>
        <p:spPr bwMode="auto">
          <a:xfrm>
            <a:off x="3498214" y="1403309"/>
            <a:ext cx="234679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sk-SK" altLang="sk-SK" sz="1800" b="0" i="0" u="none" strike="noStrike" cap="none" normalizeH="0" baseline="0">
                <a:ln>
                  <a:noFill/>
                </a:ln>
                <a:solidFill>
                  <a:schemeClr val="tx1"/>
                </a:solidFill>
                <a:effectLst/>
                <a:latin typeface="Arial" panose="020B0604020202020204" pitchFamily="34" charset="0"/>
              </a:rPr>
            </a:br>
            <a:endParaRPr kumimoji="0" lang="sk-SK" altLang="sk-SK" sz="1800" b="0" i="0" u="none" strike="noStrike" cap="none" normalizeH="0" baseline="0">
              <a:ln>
                <a:noFill/>
              </a:ln>
              <a:solidFill>
                <a:schemeClr val="tx1"/>
              </a:solidFill>
              <a:effectLst/>
              <a:latin typeface="Arial" panose="020B0604020202020204" pitchFamily="34" charset="0"/>
            </a:endParaRPr>
          </a:p>
        </p:txBody>
      </p:sp>
      <p:sp>
        <p:nvSpPr>
          <p:cNvPr id="6" name="Content Placeholder 2">
            <a:extLst>
              <a:ext uri="{FF2B5EF4-FFF2-40B4-BE49-F238E27FC236}">
                <a16:creationId xmlns:a16="http://schemas.microsoft.com/office/drawing/2014/main" id="{8788CE90-08E2-96E0-EB16-99B09115516E}"/>
              </a:ext>
            </a:extLst>
          </p:cNvPr>
          <p:cNvSpPr txBox="1">
            <a:spLocks/>
          </p:cNvSpPr>
          <p:nvPr/>
        </p:nvSpPr>
        <p:spPr>
          <a:xfrm>
            <a:off x="191421" y="1095375"/>
            <a:ext cx="11518265" cy="56222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FAA5A"/>
              </a:buClr>
              <a:buFont typeface="Wingdings" panose="05000000000000000000" pitchFamily="2" charset="2"/>
              <a:buChar char="q"/>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buFont typeface="Wingdings" panose="05000000000000000000" pitchFamily="2" charset="2"/>
              <a:buNone/>
            </a:pPr>
            <a:endParaRPr lang="en-US" sz="2400" b="1" dirty="0">
              <a:solidFill>
                <a:srgbClr val="FF983B"/>
              </a:solidFill>
            </a:endParaRPr>
          </a:p>
        </p:txBody>
      </p:sp>
      <p:graphicFrame>
        <p:nvGraphicFramePr>
          <p:cNvPr id="5" name="Tabuľka 4">
            <a:extLst>
              <a:ext uri="{FF2B5EF4-FFF2-40B4-BE49-F238E27FC236}">
                <a16:creationId xmlns:a16="http://schemas.microsoft.com/office/drawing/2014/main" id="{AD6B44C1-8C4A-E26E-4E0C-BBA03DD62EA3}"/>
              </a:ext>
            </a:extLst>
          </p:cNvPr>
          <p:cNvGraphicFramePr>
            <a:graphicFrameLocks noGrp="1"/>
          </p:cNvGraphicFramePr>
          <p:nvPr>
            <p:extLst>
              <p:ext uri="{D42A27DB-BD31-4B8C-83A1-F6EECF244321}">
                <p14:modId xmlns:p14="http://schemas.microsoft.com/office/powerpoint/2010/main" val="4174089743"/>
              </p:ext>
            </p:extLst>
          </p:nvPr>
        </p:nvGraphicFramePr>
        <p:xfrm>
          <a:off x="452406" y="138000"/>
          <a:ext cx="11518264" cy="6693933"/>
        </p:xfrm>
        <a:graphic>
          <a:graphicData uri="http://schemas.openxmlformats.org/drawingml/2006/table">
            <a:tbl>
              <a:tblPr firstRow="1" firstCol="1" bandRow="1">
                <a:tableStyleId>{5C22544A-7EE6-4342-B048-85BDC9FD1C3A}</a:tableStyleId>
              </a:tblPr>
              <a:tblGrid>
                <a:gridCol w="4708874">
                  <a:extLst>
                    <a:ext uri="{9D8B030D-6E8A-4147-A177-3AD203B41FA5}">
                      <a16:colId xmlns:a16="http://schemas.microsoft.com/office/drawing/2014/main" val="4237108149"/>
                    </a:ext>
                  </a:extLst>
                </a:gridCol>
                <a:gridCol w="6809390">
                  <a:extLst>
                    <a:ext uri="{9D8B030D-6E8A-4147-A177-3AD203B41FA5}">
                      <a16:colId xmlns:a16="http://schemas.microsoft.com/office/drawing/2014/main" val="3395587956"/>
                    </a:ext>
                  </a:extLst>
                </a:gridCol>
              </a:tblGrid>
              <a:tr h="265904">
                <a:tc>
                  <a:txBody>
                    <a:bodyPr/>
                    <a:lstStyle/>
                    <a:p>
                      <a:pPr algn="ctr">
                        <a:lnSpc>
                          <a:spcPct val="107000"/>
                        </a:lnSpc>
                        <a:spcAft>
                          <a:spcPts val="800"/>
                        </a:spcAft>
                      </a:pPr>
                      <a:r>
                        <a:rPr lang="en-US" sz="2800" b="1" dirty="0">
                          <a:solidFill>
                            <a:srgbClr val="FF983B"/>
                          </a:solidFill>
                          <a:effectLst/>
                          <a:latin typeface="Aptos" panose="020B0004020202020204" pitchFamily="34" charset="0"/>
                          <a:ea typeface="Cambria" panose="02040503050406030204" pitchFamily="18" charset="0"/>
                        </a:rPr>
                        <a:t>Recommendation</a:t>
                      </a:r>
                      <a:endParaRPr lang="sk-SK" sz="2800" b="1" dirty="0">
                        <a:solidFill>
                          <a:srgbClr val="FF983B"/>
                        </a:solidFill>
                        <a:effectLst/>
                        <a:latin typeface="Aptos" panose="020B0004020202020204" pitchFamily="34" charset="0"/>
                        <a:ea typeface="Cambria" panose="02040503050406030204" pitchFamily="18" charset="0"/>
                        <a:cs typeface="Arial" panose="020B0604020202020204" pitchFamily="34" charset="0"/>
                      </a:endParaRPr>
                    </a:p>
                  </a:txBody>
                  <a:tcPr marL="65648" marR="656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BAB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US" sz="2800" b="1" dirty="0">
                          <a:solidFill>
                            <a:srgbClr val="FF983B"/>
                          </a:solidFill>
                          <a:effectLst/>
                          <a:latin typeface="Aptos" panose="020B0004020202020204" pitchFamily="34" charset="0"/>
                          <a:ea typeface="Cambria" panose="02040503050406030204" pitchFamily="18" charset="0"/>
                        </a:rPr>
                        <a:t>Tools</a:t>
                      </a:r>
                      <a:endParaRPr lang="sk-SK" sz="2800" b="1" dirty="0">
                        <a:solidFill>
                          <a:srgbClr val="FF983B"/>
                        </a:solidFill>
                        <a:effectLst/>
                        <a:latin typeface="Aptos" panose="020B0004020202020204" pitchFamily="34" charset="0"/>
                        <a:ea typeface="Cambria" panose="02040503050406030204" pitchFamily="18" charset="0"/>
                        <a:cs typeface="Arial" panose="020B0604020202020204" pitchFamily="34" charset="0"/>
                      </a:endParaRPr>
                    </a:p>
                  </a:txBody>
                  <a:tcPr marL="65648" marR="656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BAB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1334084"/>
                  </a:ext>
                </a:extLst>
              </a:tr>
              <a:tr h="889243">
                <a:tc>
                  <a:txBody>
                    <a:bodyPr/>
                    <a:lstStyle/>
                    <a:p>
                      <a:pPr>
                        <a:lnSpc>
                          <a:spcPct val="107000"/>
                        </a:lnSpc>
                        <a:spcAft>
                          <a:spcPts val="800"/>
                        </a:spcAft>
                      </a:pPr>
                      <a:r>
                        <a:rPr lang="en-US" sz="2000" b="0" dirty="0">
                          <a:solidFill>
                            <a:schemeClr val="tx1"/>
                          </a:solidFill>
                          <a:effectLst/>
                          <a:latin typeface="Aptos" panose="020B0004020202020204" pitchFamily="34" charset="0"/>
                          <a:ea typeface="Cambria" panose="02040503050406030204" pitchFamily="18" charset="0"/>
                        </a:rPr>
                        <a:t>Use search engines to check your digital footprint (by your name, accounts, emails)</a:t>
                      </a:r>
                      <a:endParaRPr lang="sk-SK" sz="2000" b="0" dirty="0">
                        <a:solidFill>
                          <a:schemeClr val="tx1"/>
                        </a:solidFill>
                        <a:effectLst/>
                        <a:latin typeface="Aptos" panose="020B0004020202020204" pitchFamily="34" charset="0"/>
                        <a:ea typeface="Cambria" panose="02040503050406030204" pitchFamily="18" charset="0"/>
                        <a:cs typeface="Arial" panose="020B0604020202020204" pitchFamily="34" charset="0"/>
                      </a:endParaRPr>
                    </a:p>
                  </a:txBody>
                  <a:tcPr marL="65648" marR="65648" marT="0" marB="0" anchor="ctr">
                    <a:lnL w="12700" cap="flat" cmpd="sng" algn="ctr">
                      <a:solidFill>
                        <a:srgbClr val="92BAB5"/>
                      </a:solidFill>
                      <a:prstDash val="solid"/>
                      <a:round/>
                      <a:headEnd type="none" w="med" len="med"/>
                      <a:tailEnd type="none" w="med" len="med"/>
                    </a:lnL>
                    <a:lnR w="12700" cap="flat" cmpd="sng" algn="ctr">
                      <a:solidFill>
                        <a:srgbClr val="92BAB5"/>
                      </a:solidFill>
                      <a:prstDash val="solid"/>
                      <a:round/>
                      <a:headEnd type="none" w="med" len="med"/>
                      <a:tailEnd type="none" w="med" len="med"/>
                    </a:lnR>
                    <a:lnT w="12700" cap="flat" cmpd="sng" algn="ctr">
                      <a:solidFill>
                        <a:srgbClr val="92BAB5"/>
                      </a:solidFill>
                      <a:prstDash val="solid"/>
                      <a:round/>
                      <a:headEnd type="none" w="med" len="med"/>
                      <a:tailEnd type="none" w="med" len="med"/>
                    </a:lnT>
                    <a:lnB w="12700" cap="flat" cmpd="sng" algn="ctr">
                      <a:solidFill>
                        <a:srgbClr val="92BAB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indent="-342900">
                        <a:lnSpc>
                          <a:spcPct val="100000"/>
                        </a:lnSpc>
                        <a:spcBef>
                          <a:spcPts val="0"/>
                        </a:spcBef>
                        <a:spcAft>
                          <a:spcPts val="600"/>
                        </a:spcAft>
                        <a:buClr>
                          <a:srgbClr val="FF983B"/>
                        </a:buClr>
                        <a:buSzPct val="80000"/>
                        <a:buFont typeface="Wingdings" panose="05000000000000000000" pitchFamily="2" charset="2"/>
                        <a:buChar char="q"/>
                      </a:pPr>
                      <a:r>
                        <a:rPr lang="en-US" sz="2000" dirty="0">
                          <a:solidFill>
                            <a:schemeClr val="tx1"/>
                          </a:solidFill>
                          <a:effectLst/>
                          <a:latin typeface="Aptos" panose="020B0004020202020204" pitchFamily="34" charset="0"/>
                          <a:ea typeface="Cambria" panose="02040503050406030204" pitchFamily="18" charset="0"/>
                        </a:rPr>
                        <a:t>Set up </a:t>
                      </a:r>
                      <a:r>
                        <a:rPr lang="en-US" sz="2000" u="sng" kern="1200" dirty="0">
                          <a:solidFill>
                            <a:srgbClr val="0563C1"/>
                          </a:solidFill>
                          <a:effectLst/>
                          <a:latin typeface="Aptos" panose="020B0004020202020204" pitchFamily="34" charset="0"/>
                          <a:ea typeface="Cambria" panose="02040503050406030204" pitchFamily="18" charset="0"/>
                          <a:cs typeface="+mn-cs"/>
                          <a:hlinkClick r:id="rId3">
                            <a:extLst>
                              <a:ext uri="{A12FA001-AC4F-418D-AE19-62706E023703}">
                                <ahyp:hlinkClr xmlns:ahyp="http://schemas.microsoft.com/office/drawing/2018/hyperlinkcolor" val="tx"/>
                              </a:ext>
                            </a:extLst>
                          </a:hlinkClick>
                        </a:rPr>
                        <a:t>Google Alerts</a:t>
                      </a:r>
                      <a:r>
                        <a:rPr lang="en-US" sz="2000" u="sng" kern="1200" dirty="0">
                          <a:solidFill>
                            <a:srgbClr val="0563C1"/>
                          </a:solidFill>
                          <a:effectLst/>
                          <a:latin typeface="Aptos" panose="020B0004020202020204" pitchFamily="34" charset="0"/>
                          <a:ea typeface="Cambria" panose="02040503050406030204" pitchFamily="18" charset="0"/>
                          <a:cs typeface="+mn-cs"/>
                        </a:rPr>
                        <a:t> </a:t>
                      </a:r>
                      <a:r>
                        <a:rPr lang="en-US" sz="2000" dirty="0">
                          <a:solidFill>
                            <a:schemeClr val="tx1"/>
                          </a:solidFill>
                          <a:effectLst/>
                          <a:latin typeface="Aptos" panose="020B0004020202020204" pitchFamily="34" charset="0"/>
                          <a:ea typeface="Cambria" panose="02040503050406030204" pitchFamily="18" charset="0"/>
                        </a:rPr>
                        <a:t>to track your name.</a:t>
                      </a:r>
                      <a:endParaRPr lang="sk-SK" sz="2000" dirty="0">
                        <a:solidFill>
                          <a:schemeClr val="tx1"/>
                        </a:solidFill>
                        <a:effectLst/>
                        <a:latin typeface="Aptos" panose="020B0004020202020204" pitchFamily="34" charset="0"/>
                        <a:ea typeface="Cambria" panose="02040503050406030204" pitchFamily="18" charset="0"/>
                      </a:endParaRPr>
                    </a:p>
                    <a:p>
                      <a:pPr marL="342900" indent="-342900">
                        <a:lnSpc>
                          <a:spcPct val="100000"/>
                        </a:lnSpc>
                        <a:spcBef>
                          <a:spcPts val="0"/>
                        </a:spcBef>
                        <a:spcAft>
                          <a:spcPts val="600"/>
                        </a:spcAft>
                        <a:buClr>
                          <a:srgbClr val="FF983B"/>
                        </a:buClr>
                        <a:buSzPct val="80000"/>
                        <a:buFont typeface="Wingdings" panose="05000000000000000000" pitchFamily="2" charset="2"/>
                        <a:buChar char="q"/>
                      </a:pPr>
                      <a:r>
                        <a:rPr lang="en-US" sz="2000" dirty="0">
                          <a:solidFill>
                            <a:schemeClr val="tx1"/>
                          </a:solidFill>
                          <a:effectLst/>
                          <a:latin typeface="Aptos" panose="020B0004020202020204" pitchFamily="34" charset="0"/>
                          <a:ea typeface="Cambria" panose="02040503050406030204" pitchFamily="18" charset="0"/>
                        </a:rPr>
                        <a:t>Check</a:t>
                      </a:r>
                      <a:r>
                        <a:rPr lang="sk-SK" sz="2000" dirty="0">
                          <a:solidFill>
                            <a:schemeClr val="tx1"/>
                          </a:solidFill>
                          <a:effectLst/>
                          <a:latin typeface="Aptos" panose="020B0004020202020204" pitchFamily="34" charset="0"/>
                          <a:ea typeface="Cambria" panose="02040503050406030204" pitchFamily="18" charset="0"/>
                        </a:rPr>
                        <a:t> </a:t>
                      </a:r>
                      <a:r>
                        <a:rPr lang="en-US" sz="2000" dirty="0">
                          <a:solidFill>
                            <a:schemeClr val="tx1"/>
                          </a:solidFill>
                          <a:effectLst/>
                          <a:latin typeface="Aptos" panose="020B0004020202020204" pitchFamily="34" charset="0"/>
                          <a:ea typeface="Cambria" panose="02040503050406030204" pitchFamily="18" charset="0"/>
                        </a:rPr>
                        <a:t>your email address in list of data breach on </a:t>
                      </a:r>
                      <a:r>
                        <a:rPr lang="en-US" sz="2000" u="sng" kern="1200" dirty="0">
                          <a:solidFill>
                            <a:srgbClr val="0563C1"/>
                          </a:solidFill>
                          <a:effectLst/>
                          <a:latin typeface="Aptos" panose="020B0004020202020204" pitchFamily="34" charset="0"/>
                          <a:ea typeface="Cambria" panose="02040503050406030204" pitchFamily="18" charset="0"/>
                          <a:cs typeface="+mn-cs"/>
                          <a:hlinkClick r:id="rId4">
                            <a:extLst>
                              <a:ext uri="{A12FA001-AC4F-418D-AE19-62706E023703}">
                                <ahyp:hlinkClr xmlns:ahyp="http://schemas.microsoft.com/office/drawing/2018/hyperlinkcolor" val="tx"/>
                              </a:ext>
                            </a:extLst>
                          </a:hlinkClick>
                        </a:rPr>
                        <a:t>Have I Been </a:t>
                      </a:r>
                      <a:r>
                        <a:rPr lang="en-US" sz="2000" u="sng" kern="1200" dirty="0" err="1">
                          <a:solidFill>
                            <a:srgbClr val="0563C1"/>
                          </a:solidFill>
                          <a:effectLst/>
                          <a:latin typeface="Aptos" panose="020B0004020202020204" pitchFamily="34" charset="0"/>
                          <a:ea typeface="Cambria" panose="02040503050406030204" pitchFamily="18" charset="0"/>
                          <a:cs typeface="+mn-cs"/>
                          <a:hlinkClick r:id="rId4">
                            <a:extLst>
                              <a:ext uri="{A12FA001-AC4F-418D-AE19-62706E023703}">
                                <ahyp:hlinkClr xmlns:ahyp="http://schemas.microsoft.com/office/drawing/2018/hyperlinkcolor" val="tx"/>
                              </a:ext>
                            </a:extLst>
                          </a:hlinkClick>
                        </a:rPr>
                        <a:t>Pwned</a:t>
                      </a:r>
                      <a:r>
                        <a:rPr lang="en-US" sz="2000" u="sng" dirty="0">
                          <a:solidFill>
                            <a:schemeClr val="tx1"/>
                          </a:solidFill>
                          <a:effectLst/>
                          <a:latin typeface="Aptos" panose="020B0004020202020204" pitchFamily="34" charset="0"/>
                          <a:ea typeface="Cambria" panose="02040503050406030204" pitchFamily="18" charset="0"/>
                          <a:hlinkClick r:id="rId4">
                            <a:extLst>
                              <a:ext uri="{A12FA001-AC4F-418D-AE19-62706E023703}">
                                <ahyp:hlinkClr xmlns:ahyp="http://schemas.microsoft.com/office/drawing/2018/hyperlinkcolor" val="tx"/>
                              </a:ext>
                            </a:extLst>
                          </a:hlinkClick>
                        </a:rPr>
                        <a:t>?</a:t>
                      </a:r>
                      <a:endParaRPr lang="sk-SK" sz="2000" u="sng" dirty="0">
                        <a:solidFill>
                          <a:schemeClr val="tx1"/>
                        </a:solidFill>
                        <a:effectLst/>
                        <a:latin typeface="Aptos" panose="020B0004020202020204" pitchFamily="34" charset="0"/>
                        <a:ea typeface="Cambria" panose="02040503050406030204" pitchFamily="18" charset="0"/>
                      </a:endParaRPr>
                    </a:p>
                    <a:p>
                      <a:pPr marL="0" indent="0">
                        <a:lnSpc>
                          <a:spcPct val="100000"/>
                        </a:lnSpc>
                        <a:spcBef>
                          <a:spcPts val="0"/>
                        </a:spcBef>
                        <a:spcAft>
                          <a:spcPts val="600"/>
                        </a:spcAft>
                        <a:buClr>
                          <a:srgbClr val="FF983B"/>
                        </a:buClr>
                        <a:buSzPct val="80000"/>
                        <a:buFont typeface="Wingdings" panose="05000000000000000000" pitchFamily="2" charset="2"/>
                        <a:buNone/>
                      </a:pPr>
                      <a:endParaRPr lang="sk-SK" sz="200" dirty="0">
                        <a:solidFill>
                          <a:schemeClr val="tx1"/>
                        </a:solidFill>
                        <a:effectLst/>
                        <a:latin typeface="Aptos" panose="020B0004020202020204" pitchFamily="34" charset="0"/>
                        <a:ea typeface="Cambria" panose="02040503050406030204" pitchFamily="18" charset="0"/>
                        <a:cs typeface="Arial" panose="020B0604020202020204" pitchFamily="34" charset="0"/>
                      </a:endParaRPr>
                    </a:p>
                  </a:txBody>
                  <a:tcPr marL="65648" marR="65648" marT="0" marB="0">
                    <a:lnL w="12700" cap="flat" cmpd="sng" algn="ctr">
                      <a:solidFill>
                        <a:srgbClr val="92BAB5"/>
                      </a:solidFill>
                      <a:prstDash val="solid"/>
                      <a:round/>
                      <a:headEnd type="none" w="med" len="med"/>
                      <a:tailEnd type="none" w="med" len="med"/>
                    </a:lnL>
                    <a:lnR w="12700" cap="flat" cmpd="sng" algn="ctr">
                      <a:solidFill>
                        <a:srgbClr val="92BAB5"/>
                      </a:solidFill>
                      <a:prstDash val="solid"/>
                      <a:round/>
                      <a:headEnd type="none" w="med" len="med"/>
                      <a:tailEnd type="none" w="med" len="med"/>
                    </a:lnR>
                    <a:lnT w="12700" cap="flat" cmpd="sng" algn="ctr">
                      <a:solidFill>
                        <a:srgbClr val="92BAB5"/>
                      </a:solidFill>
                      <a:prstDash val="solid"/>
                      <a:round/>
                      <a:headEnd type="none" w="med" len="med"/>
                      <a:tailEnd type="none" w="med" len="med"/>
                    </a:lnT>
                    <a:lnB w="12700" cap="flat" cmpd="sng" algn="ctr">
                      <a:solidFill>
                        <a:srgbClr val="92BAB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5062680"/>
                  </a:ext>
                </a:extLst>
              </a:tr>
              <a:tr h="570849">
                <a:tc>
                  <a:txBody>
                    <a:bodyPr/>
                    <a:lstStyle/>
                    <a:p>
                      <a:pPr>
                        <a:lnSpc>
                          <a:spcPct val="107000"/>
                        </a:lnSpc>
                        <a:spcAft>
                          <a:spcPts val="800"/>
                        </a:spcAft>
                      </a:pPr>
                      <a:r>
                        <a:rPr lang="en-US" sz="2000" b="0" dirty="0">
                          <a:solidFill>
                            <a:schemeClr val="tx1"/>
                          </a:solidFill>
                          <a:effectLst/>
                          <a:latin typeface="Aptos" panose="020B0004020202020204" pitchFamily="34" charset="0"/>
                          <a:ea typeface="Cambria" panose="02040503050406030204" pitchFamily="18" charset="0"/>
                        </a:rPr>
                        <a:t>Check your online activity </a:t>
                      </a:r>
                      <a:endParaRPr lang="sk-SK" sz="2000" b="0" dirty="0">
                        <a:solidFill>
                          <a:schemeClr val="tx1"/>
                        </a:solidFill>
                        <a:effectLst/>
                        <a:latin typeface="Aptos" panose="020B0004020202020204" pitchFamily="34" charset="0"/>
                        <a:ea typeface="Cambria" panose="02040503050406030204" pitchFamily="18" charset="0"/>
                        <a:cs typeface="Arial" panose="020B0604020202020204" pitchFamily="34" charset="0"/>
                      </a:endParaRPr>
                    </a:p>
                  </a:txBody>
                  <a:tcPr marL="65648" marR="65648" marT="0" marB="0" anchor="ctr">
                    <a:lnL w="12700" cap="flat" cmpd="sng" algn="ctr">
                      <a:solidFill>
                        <a:srgbClr val="92BAB5"/>
                      </a:solidFill>
                      <a:prstDash val="solid"/>
                      <a:round/>
                      <a:headEnd type="none" w="med" len="med"/>
                      <a:tailEnd type="none" w="med" len="med"/>
                    </a:lnL>
                    <a:lnR w="12700" cap="flat" cmpd="sng" algn="ctr">
                      <a:solidFill>
                        <a:srgbClr val="92BAB5"/>
                      </a:solidFill>
                      <a:prstDash val="solid"/>
                      <a:round/>
                      <a:headEnd type="none" w="med" len="med"/>
                      <a:tailEnd type="none" w="med" len="med"/>
                    </a:lnR>
                    <a:lnT w="12700" cap="flat" cmpd="sng" algn="ctr">
                      <a:solidFill>
                        <a:srgbClr val="92BAB5"/>
                      </a:solidFill>
                      <a:prstDash val="solid"/>
                      <a:round/>
                      <a:headEnd type="none" w="med" len="med"/>
                      <a:tailEnd type="none" w="med" len="med"/>
                    </a:lnT>
                    <a:lnB w="12700" cap="flat" cmpd="sng" algn="ctr">
                      <a:solidFill>
                        <a:srgbClr val="92BAB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indent="-342900" algn="l" defTabSz="914400" rtl="0" eaLnBrk="1" latinLnBrk="0" hangingPunct="1">
                        <a:lnSpc>
                          <a:spcPct val="100000"/>
                        </a:lnSpc>
                        <a:spcBef>
                          <a:spcPts val="0"/>
                        </a:spcBef>
                        <a:spcAft>
                          <a:spcPts val="600"/>
                        </a:spcAft>
                        <a:buClr>
                          <a:srgbClr val="FF983B"/>
                        </a:buClr>
                        <a:buSzPct val="80000"/>
                        <a:buFont typeface="Wingdings" panose="05000000000000000000" pitchFamily="2" charset="2"/>
                        <a:buChar char="q"/>
                      </a:pPr>
                      <a:r>
                        <a:rPr lang="en-US" sz="2000" kern="1200" dirty="0">
                          <a:solidFill>
                            <a:schemeClr val="tx1"/>
                          </a:solidFill>
                          <a:effectLst/>
                          <a:latin typeface="Aptos" panose="020B0004020202020204" pitchFamily="34" charset="0"/>
                          <a:ea typeface="Cambria" panose="02040503050406030204" pitchFamily="18" charset="0"/>
                          <a:cs typeface="+mn-cs"/>
                        </a:rPr>
                        <a:t>Use the </a:t>
                      </a:r>
                      <a:r>
                        <a:rPr lang="en-US" sz="2000" u="sng" kern="1200" dirty="0">
                          <a:solidFill>
                            <a:srgbClr val="0563C1"/>
                          </a:solidFill>
                          <a:effectLst/>
                          <a:latin typeface="Aptos" panose="020B0004020202020204" pitchFamily="34" charset="0"/>
                          <a:ea typeface="Cambria" panose="02040503050406030204" pitchFamily="18" charset="0"/>
                          <a:cs typeface="+mn-cs"/>
                          <a:hlinkClick r:id="rId5">
                            <a:extLst>
                              <a:ext uri="{A12FA001-AC4F-418D-AE19-62706E023703}">
                                <ahyp:hlinkClr xmlns:ahyp="http://schemas.microsoft.com/office/drawing/2018/hyperlinkcolor" val="tx"/>
                              </a:ext>
                            </a:extLst>
                          </a:hlinkClick>
                        </a:rPr>
                        <a:t>My Activity Google</a:t>
                      </a:r>
                      <a:r>
                        <a:rPr lang="en-US" sz="2000" u="sng" kern="1200" dirty="0">
                          <a:solidFill>
                            <a:srgbClr val="0563C1"/>
                          </a:solidFill>
                          <a:effectLst/>
                          <a:latin typeface="Aptos" panose="020B0004020202020204" pitchFamily="34" charset="0"/>
                          <a:ea typeface="Cambria" panose="02040503050406030204" pitchFamily="18" charset="0"/>
                          <a:cs typeface="+mn-cs"/>
                        </a:rPr>
                        <a:t> </a:t>
                      </a:r>
                      <a:r>
                        <a:rPr lang="en-US" sz="2000" kern="1200" dirty="0">
                          <a:solidFill>
                            <a:schemeClr val="tx1"/>
                          </a:solidFill>
                          <a:effectLst/>
                          <a:latin typeface="Aptos" panose="020B0004020202020204" pitchFamily="34" charset="0"/>
                          <a:ea typeface="Cambria" panose="02040503050406030204" pitchFamily="18" charset="0"/>
                          <a:cs typeface="+mn-cs"/>
                        </a:rPr>
                        <a:t>tool to find and manage various aspects of account activity</a:t>
                      </a:r>
                      <a:endParaRPr lang="sk-SK" sz="2000" kern="1200" dirty="0">
                        <a:solidFill>
                          <a:schemeClr val="tx1"/>
                        </a:solidFill>
                        <a:effectLst/>
                        <a:latin typeface="Aptos" panose="020B0004020202020204" pitchFamily="34" charset="0"/>
                        <a:ea typeface="Cambria" panose="02040503050406030204" pitchFamily="18" charset="0"/>
                        <a:cs typeface="+mn-cs"/>
                      </a:endParaRPr>
                    </a:p>
                    <a:p>
                      <a:pPr marL="0" indent="0" algn="l" defTabSz="914400" rtl="0" eaLnBrk="1" latinLnBrk="0" hangingPunct="1">
                        <a:lnSpc>
                          <a:spcPct val="100000"/>
                        </a:lnSpc>
                        <a:spcBef>
                          <a:spcPts val="0"/>
                        </a:spcBef>
                        <a:spcAft>
                          <a:spcPts val="600"/>
                        </a:spcAft>
                        <a:buClr>
                          <a:srgbClr val="FF983B"/>
                        </a:buClr>
                        <a:buSzPct val="80000"/>
                        <a:buFont typeface="Wingdings" panose="05000000000000000000" pitchFamily="2" charset="2"/>
                        <a:buNone/>
                      </a:pPr>
                      <a:endParaRPr lang="sk-SK" sz="100" kern="1200" dirty="0">
                        <a:solidFill>
                          <a:schemeClr val="tx1"/>
                        </a:solidFill>
                        <a:effectLst/>
                        <a:latin typeface="Aptos" panose="020B0004020202020204" pitchFamily="34" charset="0"/>
                        <a:ea typeface="Cambria" panose="02040503050406030204" pitchFamily="18" charset="0"/>
                        <a:cs typeface="+mn-cs"/>
                      </a:endParaRPr>
                    </a:p>
                  </a:txBody>
                  <a:tcPr marL="65648" marR="65648" marT="0" marB="0">
                    <a:lnL w="12700" cap="flat" cmpd="sng" algn="ctr">
                      <a:solidFill>
                        <a:srgbClr val="92BAB5"/>
                      </a:solidFill>
                      <a:prstDash val="solid"/>
                      <a:round/>
                      <a:headEnd type="none" w="med" len="med"/>
                      <a:tailEnd type="none" w="med" len="med"/>
                    </a:lnL>
                    <a:lnR w="12700" cap="flat" cmpd="sng" algn="ctr">
                      <a:solidFill>
                        <a:srgbClr val="92BAB5"/>
                      </a:solidFill>
                      <a:prstDash val="solid"/>
                      <a:round/>
                      <a:headEnd type="none" w="med" len="med"/>
                      <a:tailEnd type="none" w="med" len="med"/>
                    </a:lnR>
                    <a:lnT w="12700" cap="flat" cmpd="sng" algn="ctr">
                      <a:solidFill>
                        <a:srgbClr val="92BAB5"/>
                      </a:solidFill>
                      <a:prstDash val="solid"/>
                      <a:round/>
                      <a:headEnd type="none" w="med" len="med"/>
                      <a:tailEnd type="none" w="med" len="med"/>
                    </a:lnT>
                    <a:lnB w="12700" cap="flat" cmpd="sng" algn="ctr">
                      <a:solidFill>
                        <a:srgbClr val="92BAB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2087939"/>
                  </a:ext>
                </a:extLst>
              </a:tr>
              <a:tr h="551050">
                <a:tc>
                  <a:txBody>
                    <a:bodyPr/>
                    <a:lstStyle/>
                    <a:p>
                      <a:pPr>
                        <a:lnSpc>
                          <a:spcPct val="107000"/>
                        </a:lnSpc>
                        <a:spcAft>
                          <a:spcPts val="800"/>
                        </a:spcAft>
                      </a:pPr>
                      <a:r>
                        <a:rPr lang="en-US" sz="2000" b="0" dirty="0">
                          <a:solidFill>
                            <a:schemeClr val="tx1"/>
                          </a:solidFill>
                          <a:effectLst/>
                          <a:latin typeface="Aptos" panose="020B0004020202020204" pitchFamily="34" charset="0"/>
                          <a:ea typeface="Cambria" panose="02040503050406030204" pitchFamily="18" charset="0"/>
                        </a:rPr>
                        <a:t>Removing</a:t>
                      </a:r>
                      <a:r>
                        <a:rPr lang="sk-SK" sz="2000" b="0" dirty="0">
                          <a:solidFill>
                            <a:schemeClr val="tx1"/>
                          </a:solidFill>
                          <a:effectLst/>
                          <a:latin typeface="Aptos" panose="020B0004020202020204" pitchFamily="34" charset="0"/>
                          <a:ea typeface="Cambria" panose="02040503050406030204" pitchFamily="18" charset="0"/>
                        </a:rPr>
                        <a:t> </a:t>
                      </a:r>
                      <a:r>
                        <a:rPr lang="en-US" sz="2000" b="0" dirty="0">
                          <a:solidFill>
                            <a:schemeClr val="tx1"/>
                          </a:solidFill>
                          <a:effectLst/>
                          <a:latin typeface="Aptos" panose="020B0004020202020204" pitchFamily="34" charset="0"/>
                          <a:ea typeface="Cambria" panose="02040503050406030204" pitchFamily="18" charset="0"/>
                        </a:rPr>
                        <a:t>negative digital footprint from search engines (name, account,</a:t>
                      </a:r>
                      <a:r>
                        <a:rPr lang="sk-SK" sz="2000" b="0" dirty="0">
                          <a:solidFill>
                            <a:schemeClr val="tx1"/>
                          </a:solidFill>
                          <a:effectLst/>
                          <a:latin typeface="Aptos" panose="020B0004020202020204" pitchFamily="34" charset="0"/>
                          <a:ea typeface="Cambria" panose="02040503050406030204" pitchFamily="18" charset="0"/>
                        </a:rPr>
                        <a:t> email</a:t>
                      </a:r>
                      <a:r>
                        <a:rPr lang="en-US" sz="2000" b="0" dirty="0">
                          <a:solidFill>
                            <a:schemeClr val="tx1"/>
                          </a:solidFill>
                          <a:effectLst/>
                          <a:latin typeface="Aptos" panose="020B0004020202020204" pitchFamily="34" charset="0"/>
                          <a:ea typeface="Cambria" panose="02040503050406030204" pitchFamily="18" charset="0"/>
                        </a:rPr>
                        <a:t>)</a:t>
                      </a:r>
                      <a:endParaRPr lang="sk-SK" sz="2000" b="0" dirty="0">
                        <a:solidFill>
                          <a:schemeClr val="tx1"/>
                        </a:solidFill>
                        <a:effectLst/>
                        <a:latin typeface="Aptos" panose="020B0004020202020204" pitchFamily="34" charset="0"/>
                        <a:ea typeface="Cambria" panose="02040503050406030204" pitchFamily="18" charset="0"/>
                        <a:cs typeface="Arial" panose="020B0604020202020204" pitchFamily="34" charset="0"/>
                      </a:endParaRPr>
                    </a:p>
                  </a:txBody>
                  <a:tcPr marL="65648" marR="65648" marT="0" marB="0" anchor="ctr">
                    <a:lnL w="12700" cap="flat" cmpd="sng" algn="ctr">
                      <a:solidFill>
                        <a:srgbClr val="92BAB5"/>
                      </a:solidFill>
                      <a:prstDash val="solid"/>
                      <a:round/>
                      <a:headEnd type="none" w="med" len="med"/>
                      <a:tailEnd type="none" w="med" len="med"/>
                    </a:lnL>
                    <a:lnR w="12700" cap="flat" cmpd="sng" algn="ctr">
                      <a:solidFill>
                        <a:srgbClr val="92BAB5"/>
                      </a:solidFill>
                      <a:prstDash val="solid"/>
                      <a:round/>
                      <a:headEnd type="none" w="med" len="med"/>
                      <a:tailEnd type="none" w="med" len="med"/>
                    </a:lnR>
                    <a:lnT w="12700" cap="flat" cmpd="sng" algn="ctr">
                      <a:solidFill>
                        <a:srgbClr val="92BAB5"/>
                      </a:solidFill>
                      <a:prstDash val="solid"/>
                      <a:round/>
                      <a:headEnd type="none" w="med" len="med"/>
                      <a:tailEnd type="none" w="med" len="med"/>
                    </a:lnT>
                    <a:lnB w="12700" cap="flat" cmpd="sng" algn="ctr">
                      <a:solidFill>
                        <a:srgbClr val="92BAB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indent="-342900">
                        <a:lnSpc>
                          <a:spcPct val="100000"/>
                        </a:lnSpc>
                        <a:spcBef>
                          <a:spcPts val="0"/>
                        </a:spcBef>
                        <a:spcAft>
                          <a:spcPts val="600"/>
                        </a:spcAft>
                        <a:buClr>
                          <a:srgbClr val="FF983B"/>
                        </a:buClr>
                        <a:buSzPct val="80000"/>
                        <a:buFont typeface="Wingdings" panose="05000000000000000000" pitchFamily="2" charset="2"/>
                        <a:buChar char="q"/>
                      </a:pPr>
                      <a:r>
                        <a:rPr lang="en-US" sz="2000" dirty="0">
                          <a:solidFill>
                            <a:schemeClr val="tx1"/>
                          </a:solidFill>
                          <a:effectLst/>
                          <a:latin typeface="Aptos" panose="020B0004020202020204" pitchFamily="34" charset="0"/>
                          <a:ea typeface="Cambria" panose="02040503050406030204" pitchFamily="18" charset="0"/>
                        </a:rPr>
                        <a:t>Submit </a:t>
                      </a:r>
                      <a:r>
                        <a:rPr lang="en-US" sz="2000" u="sng" kern="1200" dirty="0">
                          <a:solidFill>
                            <a:srgbClr val="0563C1"/>
                          </a:solidFill>
                          <a:effectLst/>
                          <a:latin typeface="Aptos" panose="020B0004020202020204" pitchFamily="34" charset="0"/>
                          <a:ea typeface="Cambria" panose="02040503050406030204" pitchFamily="18" charset="0"/>
                          <a:cs typeface="+mn-cs"/>
                          <a:hlinkClick r:id="rId6">
                            <a:extLst>
                              <a:ext uri="{A12FA001-AC4F-418D-AE19-62706E023703}">
                                <ahyp:hlinkClr xmlns:ahyp="http://schemas.microsoft.com/office/drawing/2018/hyperlinkcolor" val="tx"/>
                              </a:ext>
                            </a:extLst>
                          </a:hlinkClick>
                        </a:rPr>
                        <a:t>Request personal content removal from Google Search</a:t>
                      </a:r>
                      <a:endParaRPr lang="sk-SK" sz="2000" u="sng" kern="1200" dirty="0">
                        <a:solidFill>
                          <a:srgbClr val="0563C1"/>
                        </a:solidFill>
                        <a:effectLst/>
                        <a:latin typeface="Aptos" panose="020B0004020202020204" pitchFamily="34" charset="0"/>
                        <a:ea typeface="Cambria" panose="02040503050406030204" pitchFamily="18" charset="0"/>
                        <a:cs typeface="+mn-cs"/>
                      </a:endParaRPr>
                    </a:p>
                    <a:p>
                      <a:pPr marL="0" indent="0">
                        <a:lnSpc>
                          <a:spcPct val="100000"/>
                        </a:lnSpc>
                        <a:spcBef>
                          <a:spcPts val="0"/>
                        </a:spcBef>
                        <a:spcAft>
                          <a:spcPts val="600"/>
                        </a:spcAft>
                        <a:buClr>
                          <a:srgbClr val="FF983B"/>
                        </a:buClr>
                        <a:buSzPct val="80000"/>
                        <a:buFont typeface="Wingdings" panose="05000000000000000000" pitchFamily="2" charset="2"/>
                        <a:buNone/>
                      </a:pPr>
                      <a:endParaRPr lang="sk-SK" sz="100" u="sng" kern="1200" dirty="0">
                        <a:solidFill>
                          <a:srgbClr val="0563C1"/>
                        </a:solidFill>
                        <a:effectLst/>
                        <a:latin typeface="Aptos" panose="020B0004020202020204" pitchFamily="34" charset="0"/>
                        <a:ea typeface="Cambria" panose="02040503050406030204" pitchFamily="18" charset="0"/>
                        <a:cs typeface="+mn-cs"/>
                      </a:endParaRPr>
                    </a:p>
                  </a:txBody>
                  <a:tcPr marL="65648" marR="65648" marT="0" marB="0">
                    <a:lnL w="12700" cap="flat" cmpd="sng" algn="ctr">
                      <a:solidFill>
                        <a:srgbClr val="92BAB5"/>
                      </a:solidFill>
                      <a:prstDash val="solid"/>
                      <a:round/>
                      <a:headEnd type="none" w="med" len="med"/>
                      <a:tailEnd type="none" w="med" len="med"/>
                    </a:lnL>
                    <a:lnR w="12700" cap="flat" cmpd="sng" algn="ctr">
                      <a:solidFill>
                        <a:srgbClr val="92BAB5"/>
                      </a:solidFill>
                      <a:prstDash val="solid"/>
                      <a:round/>
                      <a:headEnd type="none" w="med" len="med"/>
                      <a:tailEnd type="none" w="med" len="med"/>
                    </a:lnR>
                    <a:lnT w="12700" cap="flat" cmpd="sng" algn="ctr">
                      <a:solidFill>
                        <a:srgbClr val="92BAB5"/>
                      </a:solidFill>
                      <a:prstDash val="solid"/>
                      <a:round/>
                      <a:headEnd type="none" w="med" len="med"/>
                      <a:tailEnd type="none" w="med" len="med"/>
                    </a:lnT>
                    <a:lnB w="12700" cap="flat" cmpd="sng" algn="ctr">
                      <a:solidFill>
                        <a:srgbClr val="92BAB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2677516"/>
                  </a:ext>
                </a:extLst>
              </a:tr>
              <a:tr h="265904">
                <a:tc>
                  <a:txBody>
                    <a:bodyPr/>
                    <a:lstStyle/>
                    <a:p>
                      <a:pPr>
                        <a:lnSpc>
                          <a:spcPct val="107000"/>
                        </a:lnSpc>
                        <a:spcAft>
                          <a:spcPts val="800"/>
                        </a:spcAft>
                      </a:pPr>
                      <a:r>
                        <a:rPr lang="en-GB" sz="2000" b="0" dirty="0">
                          <a:solidFill>
                            <a:schemeClr val="tx1"/>
                          </a:solidFill>
                          <a:effectLst/>
                          <a:latin typeface="Aptos" panose="020B0004020202020204" pitchFamily="34" charset="0"/>
                          <a:ea typeface="Cambria" panose="02040503050406030204" pitchFamily="18" charset="0"/>
                        </a:rPr>
                        <a:t>Delete and minimize cookies </a:t>
                      </a:r>
                      <a:endParaRPr lang="sk-SK" sz="2000" b="0" dirty="0">
                        <a:solidFill>
                          <a:schemeClr val="tx1"/>
                        </a:solidFill>
                        <a:effectLst/>
                        <a:latin typeface="Aptos" panose="020B0004020202020204" pitchFamily="34" charset="0"/>
                        <a:ea typeface="Cambria" panose="02040503050406030204" pitchFamily="18" charset="0"/>
                        <a:cs typeface="Arial" panose="020B0604020202020204" pitchFamily="34" charset="0"/>
                      </a:endParaRPr>
                    </a:p>
                  </a:txBody>
                  <a:tcPr marL="65648" marR="65648" marT="0" marB="0" anchor="ctr">
                    <a:lnL w="12700" cap="flat" cmpd="sng" algn="ctr">
                      <a:solidFill>
                        <a:srgbClr val="92BAB5"/>
                      </a:solidFill>
                      <a:prstDash val="solid"/>
                      <a:round/>
                      <a:headEnd type="none" w="med" len="med"/>
                      <a:tailEnd type="none" w="med" len="med"/>
                    </a:lnL>
                    <a:lnR w="12700" cap="flat" cmpd="sng" algn="ctr">
                      <a:solidFill>
                        <a:srgbClr val="92BAB5"/>
                      </a:solidFill>
                      <a:prstDash val="solid"/>
                      <a:round/>
                      <a:headEnd type="none" w="med" len="med"/>
                      <a:tailEnd type="none" w="med" len="med"/>
                    </a:lnR>
                    <a:lnT w="12700" cap="flat" cmpd="sng" algn="ctr">
                      <a:solidFill>
                        <a:srgbClr val="92BAB5"/>
                      </a:solidFill>
                      <a:prstDash val="solid"/>
                      <a:round/>
                      <a:headEnd type="none" w="med" len="med"/>
                      <a:tailEnd type="none" w="med" len="med"/>
                    </a:lnT>
                    <a:lnB w="12700" cap="flat" cmpd="sng" algn="ctr">
                      <a:solidFill>
                        <a:srgbClr val="92BAB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indent="-342900">
                        <a:lnSpc>
                          <a:spcPct val="100000"/>
                        </a:lnSpc>
                        <a:spcBef>
                          <a:spcPts val="0"/>
                        </a:spcBef>
                        <a:spcAft>
                          <a:spcPts val="600"/>
                        </a:spcAft>
                        <a:buClr>
                          <a:srgbClr val="FF983B"/>
                        </a:buClr>
                        <a:buSzPct val="80000"/>
                        <a:buFont typeface="Wingdings" panose="05000000000000000000" pitchFamily="2" charset="2"/>
                        <a:buChar char="q"/>
                      </a:pPr>
                      <a:r>
                        <a:rPr lang="en-US" sz="2000" dirty="0">
                          <a:solidFill>
                            <a:schemeClr val="tx1"/>
                          </a:solidFill>
                          <a:effectLst/>
                          <a:latin typeface="Aptos" panose="020B0004020202020204" pitchFamily="34" charset="0"/>
                          <a:ea typeface="Cambria" panose="02040503050406030204" pitchFamily="18" charset="0"/>
                        </a:rPr>
                        <a:t>Delete cookies on </a:t>
                      </a:r>
                      <a:r>
                        <a:rPr lang="en-US" sz="2000" u="sng" kern="1200" dirty="0">
                          <a:solidFill>
                            <a:srgbClr val="0563C1"/>
                          </a:solidFill>
                          <a:effectLst/>
                          <a:latin typeface="Aptos" panose="020B0004020202020204" pitchFamily="34" charset="0"/>
                          <a:ea typeface="Cambria" panose="02040503050406030204" pitchFamily="18" charset="0"/>
                          <a:cs typeface="+mn-cs"/>
                          <a:hlinkClick r:id="rId7">
                            <a:extLst>
                              <a:ext uri="{A12FA001-AC4F-418D-AE19-62706E023703}">
                                <ahyp:hlinkClr xmlns:ahyp="http://schemas.microsoft.com/office/drawing/2018/hyperlinkcolor" val="tx"/>
                              </a:ext>
                            </a:extLst>
                          </a:hlinkClick>
                        </a:rPr>
                        <a:t>settings</a:t>
                      </a:r>
                      <a:r>
                        <a:rPr lang="en-US" sz="2000" u="sng" kern="1200" dirty="0">
                          <a:solidFill>
                            <a:srgbClr val="0563C1"/>
                          </a:solidFill>
                          <a:effectLst/>
                          <a:latin typeface="Aptos" panose="020B0004020202020204" pitchFamily="34" charset="0"/>
                          <a:ea typeface="Cambria" panose="02040503050406030204" pitchFamily="18" charset="0"/>
                          <a:cs typeface="+mn-cs"/>
                        </a:rPr>
                        <a:t> </a:t>
                      </a:r>
                      <a:r>
                        <a:rPr lang="en-US" sz="2000" dirty="0">
                          <a:solidFill>
                            <a:schemeClr val="tx1"/>
                          </a:solidFill>
                          <a:effectLst/>
                          <a:latin typeface="Aptos" panose="020B0004020202020204" pitchFamily="34" charset="0"/>
                          <a:ea typeface="Cambria" panose="02040503050406030204" pitchFamily="18" charset="0"/>
                        </a:rPr>
                        <a:t> of web browsers</a:t>
                      </a:r>
                      <a:r>
                        <a:rPr lang="sk-SK" sz="2000" dirty="0">
                          <a:solidFill>
                            <a:schemeClr val="tx1"/>
                          </a:solidFill>
                          <a:effectLst/>
                          <a:latin typeface="Aptos" panose="020B0004020202020204" pitchFamily="34" charset="0"/>
                          <a:ea typeface="Cambria" panose="02040503050406030204" pitchFamily="18" charset="0"/>
                        </a:rPr>
                        <a:t>.</a:t>
                      </a:r>
                    </a:p>
                    <a:p>
                      <a:pPr marL="342900" marR="0" lvl="0" indent="-342900" algn="l" defTabSz="914400" rtl="0" eaLnBrk="1" fontAlgn="auto" latinLnBrk="0" hangingPunct="1">
                        <a:lnSpc>
                          <a:spcPct val="100000"/>
                        </a:lnSpc>
                        <a:spcBef>
                          <a:spcPts val="0"/>
                        </a:spcBef>
                        <a:spcAft>
                          <a:spcPts val="600"/>
                        </a:spcAft>
                        <a:buClr>
                          <a:srgbClr val="FF983B"/>
                        </a:buClr>
                        <a:buSzPct val="80000"/>
                        <a:buFont typeface="Wingdings" panose="05000000000000000000" pitchFamily="2" charset="2"/>
                        <a:buChar char="q"/>
                        <a:tabLst/>
                        <a:defRPr/>
                      </a:pPr>
                      <a:r>
                        <a:rPr lang="en-US" sz="2000" dirty="0">
                          <a:solidFill>
                            <a:schemeClr val="tx1"/>
                          </a:solidFill>
                          <a:effectLst/>
                          <a:latin typeface="Aptos" panose="020B0004020202020204" pitchFamily="34" charset="0"/>
                          <a:ea typeface="Cambria" panose="02040503050406030204" pitchFamily="18" charset="0"/>
                        </a:rPr>
                        <a:t>Browse</a:t>
                      </a:r>
                      <a:r>
                        <a:rPr lang="sk-SK" sz="2000" dirty="0">
                          <a:solidFill>
                            <a:schemeClr val="tx1"/>
                          </a:solidFill>
                          <a:effectLst/>
                          <a:latin typeface="Aptos" panose="020B0004020202020204" pitchFamily="34" charset="0"/>
                          <a:ea typeface="Cambria" panose="02040503050406030204" pitchFamily="18" charset="0"/>
                        </a:rPr>
                        <a:t> </a:t>
                      </a:r>
                      <a:r>
                        <a:rPr lang="en-US" sz="2000" dirty="0">
                          <a:solidFill>
                            <a:schemeClr val="tx1"/>
                          </a:solidFill>
                          <a:effectLst/>
                          <a:latin typeface="Aptos" panose="020B0004020202020204" pitchFamily="34" charset="0"/>
                          <a:ea typeface="Cambria" panose="02040503050406030204" pitchFamily="18" charset="0"/>
                        </a:rPr>
                        <a:t>the internet in </a:t>
                      </a:r>
                      <a:r>
                        <a:rPr lang="en-US" sz="2000" u="sng" kern="1200" dirty="0">
                          <a:solidFill>
                            <a:srgbClr val="0563C1"/>
                          </a:solidFill>
                          <a:effectLst/>
                          <a:latin typeface="Aptos" panose="020B0004020202020204" pitchFamily="34" charset="0"/>
                          <a:ea typeface="Cambria" panose="02040503050406030204" pitchFamily="18" charset="0"/>
                          <a:cs typeface="+mn-cs"/>
                          <a:hlinkClick r:id="rId8">
                            <a:extLst>
                              <a:ext uri="{A12FA001-AC4F-418D-AE19-62706E023703}">
                                <ahyp:hlinkClr xmlns:ahyp="http://schemas.microsoft.com/office/drawing/2018/hyperlinkcolor" val="tx"/>
                              </a:ext>
                            </a:extLst>
                          </a:hlinkClick>
                        </a:rPr>
                        <a:t>incognito mode</a:t>
                      </a:r>
                      <a:r>
                        <a:rPr lang="en-US" sz="2000" u="sng" kern="1200" dirty="0">
                          <a:solidFill>
                            <a:srgbClr val="0563C1"/>
                          </a:solidFill>
                          <a:effectLst/>
                          <a:latin typeface="Aptos" panose="020B0004020202020204" pitchFamily="34" charset="0"/>
                          <a:ea typeface="Cambria" panose="02040503050406030204" pitchFamily="18" charset="0"/>
                          <a:cs typeface="+mn-cs"/>
                        </a:rPr>
                        <a:t> </a:t>
                      </a:r>
                      <a:r>
                        <a:rPr lang="en-US" sz="2000" dirty="0">
                          <a:solidFill>
                            <a:schemeClr val="tx1"/>
                          </a:solidFill>
                          <a:effectLst/>
                          <a:latin typeface="Aptos" panose="020B0004020202020204" pitchFamily="34" charset="0"/>
                          <a:ea typeface="Cambria" panose="02040503050406030204" pitchFamily="18" charset="0"/>
                        </a:rPr>
                        <a:t>to avoid cookies</a:t>
                      </a:r>
                      <a:r>
                        <a:rPr lang="sk-SK" sz="2000" dirty="0">
                          <a:solidFill>
                            <a:schemeClr val="tx1"/>
                          </a:solidFill>
                          <a:effectLst/>
                          <a:latin typeface="Aptos" panose="020B0004020202020204" pitchFamily="34" charset="0"/>
                          <a:ea typeface="Cambria" panose="02040503050406030204" pitchFamily="18" charset="0"/>
                        </a:rPr>
                        <a:t>.</a:t>
                      </a:r>
                    </a:p>
                    <a:p>
                      <a:pPr marL="0" marR="0" lvl="0" indent="0" algn="l" defTabSz="914400" rtl="0" eaLnBrk="1" fontAlgn="auto" latinLnBrk="0" hangingPunct="1">
                        <a:lnSpc>
                          <a:spcPct val="100000"/>
                        </a:lnSpc>
                        <a:spcBef>
                          <a:spcPts val="0"/>
                        </a:spcBef>
                        <a:spcAft>
                          <a:spcPts val="600"/>
                        </a:spcAft>
                        <a:buClr>
                          <a:srgbClr val="FF983B"/>
                        </a:buClr>
                        <a:buSzPct val="80000"/>
                        <a:buFont typeface="Wingdings" panose="05000000000000000000" pitchFamily="2" charset="2"/>
                        <a:buNone/>
                        <a:tabLst/>
                        <a:defRPr/>
                      </a:pPr>
                      <a:endParaRPr lang="sk-SK" sz="200" dirty="0">
                        <a:solidFill>
                          <a:schemeClr val="tx1"/>
                        </a:solidFill>
                        <a:effectLst/>
                        <a:latin typeface="Aptos" panose="020B0004020202020204" pitchFamily="34" charset="0"/>
                        <a:ea typeface="Cambria" panose="02040503050406030204" pitchFamily="18" charset="0"/>
                      </a:endParaRPr>
                    </a:p>
                  </a:txBody>
                  <a:tcPr marL="65648" marR="65648" marT="0" marB="0">
                    <a:lnL w="12700" cap="flat" cmpd="sng" algn="ctr">
                      <a:solidFill>
                        <a:srgbClr val="92BAB5"/>
                      </a:solidFill>
                      <a:prstDash val="solid"/>
                      <a:round/>
                      <a:headEnd type="none" w="med" len="med"/>
                      <a:tailEnd type="none" w="med" len="med"/>
                    </a:lnL>
                    <a:lnR w="12700" cap="flat" cmpd="sng" algn="ctr">
                      <a:solidFill>
                        <a:srgbClr val="92BAB5"/>
                      </a:solidFill>
                      <a:prstDash val="solid"/>
                      <a:round/>
                      <a:headEnd type="none" w="med" len="med"/>
                      <a:tailEnd type="none" w="med" len="med"/>
                    </a:lnR>
                    <a:lnT w="12700" cap="flat" cmpd="sng" algn="ctr">
                      <a:solidFill>
                        <a:srgbClr val="92BAB5"/>
                      </a:solidFill>
                      <a:prstDash val="solid"/>
                      <a:round/>
                      <a:headEnd type="none" w="med" len="med"/>
                      <a:tailEnd type="none" w="med" len="med"/>
                    </a:lnT>
                    <a:lnB w="12700" cap="flat" cmpd="sng" algn="ctr">
                      <a:solidFill>
                        <a:srgbClr val="92BAB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25273"/>
                  </a:ext>
                </a:extLst>
              </a:tr>
              <a:tr h="265904">
                <a:tc>
                  <a:txBody>
                    <a:bodyPr/>
                    <a:lstStyle/>
                    <a:p>
                      <a:pPr>
                        <a:lnSpc>
                          <a:spcPct val="107000"/>
                        </a:lnSpc>
                        <a:spcAft>
                          <a:spcPts val="800"/>
                        </a:spcAft>
                      </a:pPr>
                      <a:r>
                        <a:rPr lang="en-GB" sz="2000" b="0" dirty="0">
                          <a:solidFill>
                            <a:schemeClr val="tx1"/>
                          </a:solidFill>
                          <a:effectLst/>
                          <a:latin typeface="Aptos" panose="020B0004020202020204" pitchFamily="34" charset="0"/>
                          <a:ea typeface="Cambria" panose="02040503050406030204" pitchFamily="18" charset="0"/>
                        </a:rPr>
                        <a:t>Clear search and browsing history </a:t>
                      </a:r>
                      <a:endParaRPr lang="sk-SK" sz="2000" b="0" dirty="0">
                        <a:solidFill>
                          <a:schemeClr val="tx1"/>
                        </a:solidFill>
                        <a:effectLst/>
                        <a:latin typeface="Aptos" panose="020B0004020202020204" pitchFamily="34" charset="0"/>
                        <a:ea typeface="Cambria" panose="02040503050406030204" pitchFamily="18" charset="0"/>
                        <a:cs typeface="Arial" panose="020B0604020202020204" pitchFamily="34" charset="0"/>
                      </a:endParaRPr>
                    </a:p>
                  </a:txBody>
                  <a:tcPr marL="65648" marR="65648" marT="0" marB="0" anchor="ctr">
                    <a:lnL w="12700" cap="flat" cmpd="sng" algn="ctr">
                      <a:solidFill>
                        <a:srgbClr val="92BAB5"/>
                      </a:solidFill>
                      <a:prstDash val="solid"/>
                      <a:round/>
                      <a:headEnd type="none" w="med" len="med"/>
                      <a:tailEnd type="none" w="med" len="med"/>
                    </a:lnL>
                    <a:lnR w="12700" cap="flat" cmpd="sng" algn="ctr">
                      <a:solidFill>
                        <a:srgbClr val="92BAB5"/>
                      </a:solidFill>
                      <a:prstDash val="solid"/>
                      <a:round/>
                      <a:headEnd type="none" w="med" len="med"/>
                      <a:tailEnd type="none" w="med" len="med"/>
                    </a:lnR>
                    <a:lnT w="12700" cap="flat" cmpd="sng" algn="ctr">
                      <a:solidFill>
                        <a:srgbClr val="92BAB5"/>
                      </a:solidFill>
                      <a:prstDash val="solid"/>
                      <a:round/>
                      <a:headEnd type="none" w="med" len="med"/>
                      <a:tailEnd type="none" w="med" len="med"/>
                    </a:lnT>
                    <a:lnB w="12700" cap="flat" cmpd="sng" algn="ctr">
                      <a:solidFill>
                        <a:srgbClr val="92BAB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indent="-342900">
                        <a:lnSpc>
                          <a:spcPct val="100000"/>
                        </a:lnSpc>
                        <a:spcBef>
                          <a:spcPts val="0"/>
                        </a:spcBef>
                        <a:spcAft>
                          <a:spcPts val="600"/>
                        </a:spcAft>
                        <a:buClr>
                          <a:srgbClr val="FF983B"/>
                        </a:buClr>
                        <a:buSzPct val="80000"/>
                        <a:buFont typeface="Wingdings" panose="05000000000000000000" pitchFamily="2" charset="2"/>
                        <a:buChar char="q"/>
                      </a:pPr>
                      <a:r>
                        <a:rPr lang="en-GB" sz="2000" dirty="0">
                          <a:solidFill>
                            <a:schemeClr val="tx1"/>
                          </a:solidFill>
                          <a:effectLst/>
                          <a:latin typeface="Aptos" panose="020B0004020202020204" pitchFamily="34" charset="0"/>
                          <a:ea typeface="Cambria" panose="02040503050406030204" pitchFamily="18" charset="0"/>
                        </a:rPr>
                        <a:t>Delete your search and browse </a:t>
                      </a:r>
                      <a:r>
                        <a:rPr lang="en-GB" sz="2000" u="sng" kern="1200" dirty="0">
                          <a:solidFill>
                            <a:srgbClr val="0563C1"/>
                          </a:solidFill>
                          <a:effectLst/>
                          <a:latin typeface="Aptos" panose="020B0004020202020204" pitchFamily="34" charset="0"/>
                          <a:ea typeface="Cambria" panose="02040503050406030204" pitchFamily="18" charset="0"/>
                          <a:cs typeface="+mn-cs"/>
                          <a:hlinkClick r:id="rId9">
                            <a:extLst>
                              <a:ext uri="{A12FA001-AC4F-418D-AE19-62706E023703}">
                                <ahyp:hlinkClr xmlns:ahyp="http://schemas.microsoft.com/office/drawing/2018/hyperlinkcolor" val="tx"/>
                              </a:ext>
                            </a:extLst>
                          </a:hlinkClick>
                        </a:rPr>
                        <a:t>history</a:t>
                      </a:r>
                      <a:r>
                        <a:rPr lang="sk-SK" sz="2000" u="sng" kern="1200" dirty="0">
                          <a:solidFill>
                            <a:srgbClr val="0563C1"/>
                          </a:solidFill>
                          <a:effectLst/>
                          <a:latin typeface="Aptos" panose="020B0004020202020204" pitchFamily="34" charset="0"/>
                          <a:ea typeface="Cambria" panose="02040503050406030204" pitchFamily="18" charset="0"/>
                          <a:cs typeface="+mn-cs"/>
                        </a:rPr>
                        <a:t>.</a:t>
                      </a:r>
                    </a:p>
                    <a:p>
                      <a:pPr marL="0" indent="0">
                        <a:lnSpc>
                          <a:spcPct val="100000"/>
                        </a:lnSpc>
                        <a:spcBef>
                          <a:spcPts val="0"/>
                        </a:spcBef>
                        <a:spcAft>
                          <a:spcPts val="600"/>
                        </a:spcAft>
                        <a:buClr>
                          <a:srgbClr val="FF983B"/>
                        </a:buClr>
                        <a:buSzPct val="80000"/>
                        <a:buFont typeface="Wingdings" panose="05000000000000000000" pitchFamily="2" charset="2"/>
                        <a:buNone/>
                      </a:pPr>
                      <a:endParaRPr lang="sk-SK" sz="200" u="sng" kern="1200" dirty="0">
                        <a:solidFill>
                          <a:srgbClr val="0563C1"/>
                        </a:solidFill>
                        <a:effectLst/>
                        <a:latin typeface="Aptos" panose="020B0004020202020204" pitchFamily="34" charset="0"/>
                        <a:ea typeface="Cambria" panose="02040503050406030204" pitchFamily="18" charset="0"/>
                        <a:cs typeface="+mn-cs"/>
                      </a:endParaRPr>
                    </a:p>
                  </a:txBody>
                  <a:tcPr marL="65648" marR="65648" marT="0" marB="0">
                    <a:lnL w="12700" cap="flat" cmpd="sng" algn="ctr">
                      <a:solidFill>
                        <a:srgbClr val="92BAB5"/>
                      </a:solidFill>
                      <a:prstDash val="solid"/>
                      <a:round/>
                      <a:headEnd type="none" w="med" len="med"/>
                      <a:tailEnd type="none" w="med" len="med"/>
                    </a:lnL>
                    <a:lnR w="12700" cap="flat" cmpd="sng" algn="ctr">
                      <a:solidFill>
                        <a:srgbClr val="92BAB5"/>
                      </a:solidFill>
                      <a:prstDash val="solid"/>
                      <a:round/>
                      <a:headEnd type="none" w="med" len="med"/>
                      <a:tailEnd type="none" w="med" len="med"/>
                    </a:lnR>
                    <a:lnT w="12700" cap="flat" cmpd="sng" algn="ctr">
                      <a:solidFill>
                        <a:srgbClr val="92BAB5"/>
                      </a:solidFill>
                      <a:prstDash val="solid"/>
                      <a:round/>
                      <a:headEnd type="none" w="med" len="med"/>
                      <a:tailEnd type="none" w="med" len="med"/>
                    </a:lnT>
                    <a:lnB w="12700" cap="flat" cmpd="sng" algn="ctr">
                      <a:solidFill>
                        <a:srgbClr val="92BAB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3630638"/>
                  </a:ext>
                </a:extLst>
              </a:tr>
              <a:tr h="984229">
                <a:tc>
                  <a:txBody>
                    <a:bodyPr/>
                    <a:lstStyle/>
                    <a:p>
                      <a:pPr>
                        <a:lnSpc>
                          <a:spcPct val="107000"/>
                        </a:lnSpc>
                        <a:spcAft>
                          <a:spcPts val="800"/>
                        </a:spcAft>
                      </a:pPr>
                      <a:r>
                        <a:rPr lang="en-US" sz="2000" b="0" noProof="0" dirty="0">
                          <a:solidFill>
                            <a:schemeClr val="tx1"/>
                          </a:solidFill>
                          <a:effectLst/>
                          <a:latin typeface="Aptos" panose="020B0004020202020204" pitchFamily="34" charset="0"/>
                          <a:ea typeface="Cambria" panose="02040503050406030204" pitchFamily="18" charset="0"/>
                        </a:rPr>
                        <a:t>Do not store login name and passwords </a:t>
                      </a:r>
                      <a:br>
                        <a:rPr lang="en-US" sz="2000" b="0" noProof="0" dirty="0">
                          <a:solidFill>
                            <a:schemeClr val="tx1"/>
                          </a:solidFill>
                          <a:effectLst/>
                          <a:latin typeface="Aptos" panose="020B0004020202020204" pitchFamily="34" charset="0"/>
                          <a:ea typeface="Cambria" panose="02040503050406030204" pitchFamily="18" charset="0"/>
                        </a:rPr>
                      </a:br>
                      <a:r>
                        <a:rPr lang="en-US" sz="2000" b="0" noProof="0" dirty="0">
                          <a:solidFill>
                            <a:schemeClr val="tx1"/>
                          </a:solidFill>
                          <a:effectLst/>
                          <a:latin typeface="Aptos" panose="020B0004020202020204" pitchFamily="34" charset="0"/>
                          <a:ea typeface="Cambria" panose="02040503050406030204" pitchFamily="18" charset="0"/>
                        </a:rPr>
                        <a:t>in browser for autofill when log in again</a:t>
                      </a:r>
                      <a:endParaRPr lang="en-US" sz="2000" b="0" noProof="0" dirty="0">
                        <a:solidFill>
                          <a:schemeClr val="tx1"/>
                        </a:solidFill>
                        <a:effectLst/>
                        <a:latin typeface="Aptos" panose="020B0004020202020204" pitchFamily="34" charset="0"/>
                        <a:ea typeface="Cambria" panose="02040503050406030204" pitchFamily="18" charset="0"/>
                        <a:cs typeface="Arial" panose="020B0604020202020204" pitchFamily="34" charset="0"/>
                      </a:endParaRPr>
                    </a:p>
                  </a:txBody>
                  <a:tcPr marL="65648" marR="65648" marT="0" marB="0" anchor="ctr">
                    <a:lnL w="12700" cap="flat" cmpd="sng" algn="ctr">
                      <a:solidFill>
                        <a:srgbClr val="92BAB5"/>
                      </a:solidFill>
                      <a:prstDash val="solid"/>
                      <a:round/>
                      <a:headEnd type="none" w="med" len="med"/>
                      <a:tailEnd type="none" w="med" len="med"/>
                    </a:lnL>
                    <a:lnR w="12700" cap="flat" cmpd="sng" algn="ctr">
                      <a:solidFill>
                        <a:srgbClr val="92BAB5"/>
                      </a:solidFill>
                      <a:prstDash val="solid"/>
                      <a:round/>
                      <a:headEnd type="none" w="med" len="med"/>
                      <a:tailEnd type="none" w="med" len="med"/>
                    </a:lnR>
                    <a:lnT w="12700" cap="flat" cmpd="sng" algn="ctr">
                      <a:solidFill>
                        <a:srgbClr val="92BAB5"/>
                      </a:solidFill>
                      <a:prstDash val="solid"/>
                      <a:round/>
                      <a:headEnd type="none" w="med" len="med"/>
                      <a:tailEnd type="none" w="med" len="med"/>
                    </a:lnT>
                    <a:lnB w="12700" cap="flat" cmpd="sng" algn="ctr">
                      <a:solidFill>
                        <a:srgbClr val="92BAB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indent="-342900">
                        <a:lnSpc>
                          <a:spcPct val="100000"/>
                        </a:lnSpc>
                        <a:spcBef>
                          <a:spcPts val="0"/>
                        </a:spcBef>
                        <a:spcAft>
                          <a:spcPts val="600"/>
                        </a:spcAft>
                        <a:buClr>
                          <a:srgbClr val="FF983B"/>
                        </a:buClr>
                        <a:buSzPct val="80000"/>
                        <a:buFont typeface="Wingdings" panose="05000000000000000000" pitchFamily="2" charset="2"/>
                        <a:buChar char="q"/>
                      </a:pPr>
                      <a:r>
                        <a:rPr lang="en-US" sz="2000" dirty="0">
                          <a:solidFill>
                            <a:schemeClr val="tx1"/>
                          </a:solidFill>
                          <a:effectLst/>
                          <a:latin typeface="Aptos" panose="020B0004020202020204" pitchFamily="34" charset="0"/>
                          <a:ea typeface="Cambria" panose="02040503050406030204" pitchFamily="18" charset="0"/>
                        </a:rPr>
                        <a:t>Delete stored passwords on </a:t>
                      </a:r>
                      <a:r>
                        <a:rPr lang="en-US" sz="2000" u="sng" kern="1200" dirty="0">
                          <a:solidFill>
                            <a:srgbClr val="0563C1"/>
                          </a:solidFill>
                          <a:effectLst/>
                          <a:latin typeface="Aptos" panose="020B0004020202020204" pitchFamily="34" charset="0"/>
                          <a:ea typeface="Cambria" panose="02040503050406030204" pitchFamily="18" charset="0"/>
                          <a:cs typeface="+mn-cs"/>
                          <a:hlinkClick r:id="rId10">
                            <a:extLst>
                              <a:ext uri="{A12FA001-AC4F-418D-AE19-62706E023703}">
                                <ahyp:hlinkClr xmlns:ahyp="http://schemas.microsoft.com/office/drawing/2018/hyperlinkcolor" val="tx"/>
                              </a:ext>
                            </a:extLst>
                          </a:hlinkClick>
                        </a:rPr>
                        <a:t>web browsers</a:t>
                      </a:r>
                      <a:r>
                        <a:rPr lang="en-US" sz="2000" u="sng" kern="1200" dirty="0">
                          <a:solidFill>
                            <a:srgbClr val="0563C1"/>
                          </a:solidFill>
                          <a:effectLst/>
                          <a:latin typeface="Aptos" panose="020B0004020202020204" pitchFamily="34" charset="0"/>
                          <a:ea typeface="Cambria" panose="02040503050406030204" pitchFamily="18" charset="0"/>
                          <a:cs typeface="+mn-cs"/>
                        </a:rPr>
                        <a:t> </a:t>
                      </a:r>
                      <a:r>
                        <a:rPr lang="sk-SK" sz="2000" u="sng" kern="1200" dirty="0">
                          <a:solidFill>
                            <a:srgbClr val="0563C1"/>
                          </a:solidFill>
                          <a:effectLst/>
                          <a:latin typeface="Aptos" panose="020B0004020202020204" pitchFamily="34" charset="0"/>
                          <a:ea typeface="Cambria" panose="02040503050406030204" pitchFamily="18" charset="0"/>
                          <a:cs typeface="+mn-cs"/>
                        </a:rPr>
                        <a:t>.</a:t>
                      </a:r>
                    </a:p>
                    <a:p>
                      <a:pPr marL="342900" indent="-342900">
                        <a:lnSpc>
                          <a:spcPct val="100000"/>
                        </a:lnSpc>
                        <a:spcBef>
                          <a:spcPts val="0"/>
                        </a:spcBef>
                        <a:spcAft>
                          <a:spcPts val="600"/>
                        </a:spcAft>
                        <a:buClr>
                          <a:srgbClr val="FF983B"/>
                        </a:buClr>
                        <a:buSzPct val="80000"/>
                        <a:buFont typeface="Wingdings" panose="05000000000000000000" pitchFamily="2" charset="2"/>
                        <a:buChar char="q"/>
                      </a:pPr>
                      <a:r>
                        <a:rPr lang="en-US" sz="2000" dirty="0">
                          <a:solidFill>
                            <a:schemeClr val="tx1"/>
                          </a:solidFill>
                          <a:effectLst/>
                          <a:latin typeface="Aptos" panose="020B0004020202020204" pitchFamily="34" charset="0"/>
                          <a:ea typeface="Cambria" panose="02040503050406030204" pitchFamily="18" charset="0"/>
                        </a:rPr>
                        <a:t>Use an </a:t>
                      </a:r>
                      <a:r>
                        <a:rPr lang="en-US" sz="2000" u="sng" kern="1200" dirty="0">
                          <a:solidFill>
                            <a:srgbClr val="0563C1"/>
                          </a:solidFill>
                          <a:effectLst/>
                          <a:latin typeface="Aptos" panose="020B0004020202020204" pitchFamily="34" charset="0"/>
                          <a:ea typeface="Cambria" panose="02040503050406030204" pitchFamily="18" charset="0"/>
                          <a:cs typeface="+mn-cs"/>
                          <a:hlinkClick r:id="rId11">
                            <a:extLst>
                              <a:ext uri="{A12FA001-AC4F-418D-AE19-62706E023703}">
                                <ahyp:hlinkClr xmlns:ahyp="http://schemas.microsoft.com/office/drawing/2018/hyperlinkcolor" val="tx"/>
                              </a:ext>
                            </a:extLst>
                          </a:hlinkClick>
                        </a:rPr>
                        <a:t>offline password manager</a:t>
                      </a:r>
                      <a:r>
                        <a:rPr lang="sk-SK" sz="2000" dirty="0">
                          <a:solidFill>
                            <a:schemeClr val="tx1"/>
                          </a:solidFill>
                          <a:effectLst/>
                          <a:latin typeface="Aptos" panose="020B0004020202020204" pitchFamily="34" charset="0"/>
                          <a:ea typeface="Cambria" panose="02040503050406030204" pitchFamily="18" charset="0"/>
                        </a:rPr>
                        <a:t> to</a:t>
                      </a:r>
                      <a:r>
                        <a:rPr lang="en-US" sz="2000" dirty="0">
                          <a:solidFill>
                            <a:schemeClr val="tx1"/>
                          </a:solidFill>
                          <a:effectLst/>
                          <a:latin typeface="Aptos" panose="020B0004020202020204" pitchFamily="34" charset="0"/>
                          <a:ea typeface="Cambria" panose="02040503050406030204" pitchFamily="18" charset="0"/>
                        </a:rPr>
                        <a:t> store passwords</a:t>
                      </a:r>
                      <a:r>
                        <a:rPr lang="sk-SK" sz="2000" dirty="0">
                          <a:solidFill>
                            <a:schemeClr val="tx1"/>
                          </a:solidFill>
                          <a:effectLst/>
                          <a:latin typeface="Aptos" panose="020B0004020202020204" pitchFamily="34" charset="0"/>
                          <a:ea typeface="Cambria" panose="02040503050406030204" pitchFamily="18" charset="0"/>
                        </a:rPr>
                        <a:t>.</a:t>
                      </a:r>
                      <a:r>
                        <a:rPr lang="en-US" sz="2000" dirty="0">
                          <a:solidFill>
                            <a:schemeClr val="tx1"/>
                          </a:solidFill>
                          <a:effectLst/>
                          <a:latin typeface="Aptos" panose="020B0004020202020204" pitchFamily="34" charset="0"/>
                          <a:ea typeface="Cambria" panose="02040503050406030204" pitchFamily="18" charset="0"/>
                        </a:rPr>
                        <a:t> </a:t>
                      </a:r>
                      <a:endParaRPr lang="sk-SK" sz="2000" dirty="0">
                        <a:solidFill>
                          <a:schemeClr val="tx1"/>
                        </a:solidFill>
                        <a:effectLst/>
                        <a:latin typeface="Aptos" panose="020B0004020202020204" pitchFamily="34" charset="0"/>
                        <a:ea typeface="Cambria" panose="02040503050406030204" pitchFamily="18" charset="0"/>
                        <a:cs typeface="Arial" panose="020B0604020202020204" pitchFamily="34" charset="0"/>
                      </a:endParaRPr>
                    </a:p>
                  </a:txBody>
                  <a:tcPr marL="65648" marR="65648" marT="0" marB="0">
                    <a:lnL w="12700" cap="flat" cmpd="sng" algn="ctr">
                      <a:solidFill>
                        <a:srgbClr val="92BAB5"/>
                      </a:solidFill>
                      <a:prstDash val="solid"/>
                      <a:round/>
                      <a:headEnd type="none" w="med" len="med"/>
                      <a:tailEnd type="none" w="med" len="med"/>
                    </a:lnL>
                    <a:lnR w="12700" cap="flat" cmpd="sng" algn="ctr">
                      <a:solidFill>
                        <a:srgbClr val="92BAB5"/>
                      </a:solidFill>
                      <a:prstDash val="solid"/>
                      <a:round/>
                      <a:headEnd type="none" w="med" len="med"/>
                      <a:tailEnd type="none" w="med" len="med"/>
                    </a:lnR>
                    <a:lnT w="12700" cap="flat" cmpd="sng" algn="ctr">
                      <a:solidFill>
                        <a:srgbClr val="92BAB5"/>
                      </a:solidFill>
                      <a:prstDash val="solid"/>
                      <a:round/>
                      <a:headEnd type="none" w="med" len="med"/>
                      <a:tailEnd type="none" w="med" len="med"/>
                    </a:lnT>
                    <a:lnB w="12700" cap="flat" cmpd="sng" algn="ctr">
                      <a:solidFill>
                        <a:srgbClr val="92BAB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3077884"/>
                  </a:ext>
                </a:extLst>
              </a:tr>
              <a:tr h="1565440">
                <a:tc>
                  <a:txBody>
                    <a:bodyPr/>
                    <a:lstStyle/>
                    <a:p>
                      <a:r>
                        <a:rPr lang="en-US" sz="2000" b="0" noProof="0" dirty="0">
                          <a:solidFill>
                            <a:schemeClr val="tx1"/>
                          </a:solidFill>
                          <a:effectLst/>
                          <a:latin typeface="Aptos" panose="020B0004020202020204" pitchFamily="34" charset="0"/>
                          <a:ea typeface="Cambria" panose="02040503050406030204" pitchFamily="18" charset="0"/>
                        </a:rPr>
                        <a:t>Use tools to </a:t>
                      </a:r>
                      <a:r>
                        <a:rPr lang="en-US" sz="2000" b="0" noProof="0" dirty="0" err="1">
                          <a:solidFill>
                            <a:schemeClr val="tx1"/>
                          </a:solidFill>
                          <a:effectLst/>
                          <a:latin typeface="Aptos" panose="020B0004020202020204" pitchFamily="34" charset="0"/>
                          <a:ea typeface="Cambria" panose="02040503050406030204" pitchFamily="18" charset="0"/>
                        </a:rPr>
                        <a:t>minimise</a:t>
                      </a:r>
                      <a:r>
                        <a:rPr lang="en-US" sz="2000" b="0" noProof="0" dirty="0">
                          <a:solidFill>
                            <a:schemeClr val="tx1"/>
                          </a:solidFill>
                          <a:effectLst/>
                          <a:latin typeface="Aptos" panose="020B0004020202020204" pitchFamily="34" charset="0"/>
                          <a:ea typeface="Cambria" panose="02040503050406030204" pitchFamily="18" charset="0"/>
                        </a:rPr>
                        <a:t> your digital footprint to obfuscate your identity</a:t>
                      </a:r>
                      <a:endParaRPr lang="en-US" sz="2000" b="0" noProof="0" dirty="0">
                        <a:solidFill>
                          <a:schemeClr val="tx1"/>
                        </a:solidFill>
                        <a:effectLst/>
                        <a:latin typeface="Aptos" panose="020B0004020202020204" pitchFamily="34" charset="0"/>
                        <a:ea typeface="Cambria" panose="02040503050406030204" pitchFamily="18" charset="0"/>
                        <a:cs typeface="Arial" panose="020B0604020202020204" pitchFamily="34" charset="0"/>
                      </a:endParaRPr>
                    </a:p>
                  </a:txBody>
                  <a:tcPr marL="65648" marR="65648" marT="0" marB="0" anchor="ctr">
                    <a:lnL w="12700" cap="flat" cmpd="sng" algn="ctr">
                      <a:solidFill>
                        <a:srgbClr val="92BAB5"/>
                      </a:solidFill>
                      <a:prstDash val="solid"/>
                      <a:round/>
                      <a:headEnd type="none" w="med" len="med"/>
                      <a:tailEnd type="none" w="med" len="med"/>
                    </a:lnL>
                    <a:lnR w="12700" cap="flat" cmpd="sng" algn="ctr">
                      <a:solidFill>
                        <a:srgbClr val="92BAB5"/>
                      </a:solidFill>
                      <a:prstDash val="solid"/>
                      <a:round/>
                      <a:headEnd type="none" w="med" len="med"/>
                      <a:tailEnd type="none" w="med" len="med"/>
                    </a:lnR>
                    <a:lnT w="12700" cap="flat" cmpd="sng" algn="ctr">
                      <a:solidFill>
                        <a:srgbClr val="92BAB5"/>
                      </a:solidFill>
                      <a:prstDash val="solid"/>
                      <a:round/>
                      <a:headEnd type="none" w="med" len="med"/>
                      <a:tailEnd type="none" w="med" len="med"/>
                    </a:lnT>
                    <a:lnB w="12700" cap="flat" cmpd="sng" algn="ctr">
                      <a:solidFill>
                        <a:srgbClr val="92BAB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indent="-342900">
                        <a:lnSpc>
                          <a:spcPct val="100000"/>
                        </a:lnSpc>
                        <a:spcBef>
                          <a:spcPts val="0"/>
                        </a:spcBef>
                        <a:spcAft>
                          <a:spcPts val="600"/>
                        </a:spcAft>
                        <a:buClr>
                          <a:srgbClr val="FF983B"/>
                        </a:buClr>
                        <a:buSzPct val="80000"/>
                        <a:buFont typeface="Wingdings" panose="05000000000000000000" pitchFamily="2" charset="2"/>
                        <a:buChar char="q"/>
                      </a:pPr>
                      <a:r>
                        <a:rPr lang="en-US" sz="2000" dirty="0">
                          <a:solidFill>
                            <a:schemeClr val="tx1"/>
                          </a:solidFill>
                          <a:effectLst/>
                          <a:latin typeface="Aptos" panose="020B0004020202020204" pitchFamily="34" charset="0"/>
                          <a:ea typeface="Cambria" panose="02040503050406030204" pitchFamily="18" charset="0"/>
                        </a:rPr>
                        <a:t>Set browser feature </a:t>
                      </a:r>
                      <a:r>
                        <a:rPr lang="en-US" sz="2000" u="sng" kern="1200" dirty="0">
                          <a:solidFill>
                            <a:srgbClr val="0563C1"/>
                          </a:solidFill>
                          <a:effectLst/>
                          <a:latin typeface="Aptos" panose="020B0004020202020204" pitchFamily="34" charset="0"/>
                          <a:ea typeface="Cambria" panose="02040503050406030204" pitchFamily="18" charset="0"/>
                          <a:cs typeface="+mn-cs"/>
                          <a:hlinkClick r:id="rId12">
                            <a:extLst>
                              <a:ext uri="{A12FA001-AC4F-418D-AE19-62706E023703}">
                                <ahyp:hlinkClr xmlns:ahyp="http://schemas.microsoft.com/office/drawing/2018/hyperlinkcolor" val="tx"/>
                              </a:ext>
                            </a:extLst>
                          </a:hlinkClick>
                        </a:rPr>
                        <a:t>Do Not Track</a:t>
                      </a:r>
                      <a:r>
                        <a:rPr lang="en-US" sz="2000" u="sng" kern="1200" dirty="0">
                          <a:solidFill>
                            <a:srgbClr val="0563C1"/>
                          </a:solidFill>
                          <a:effectLst/>
                          <a:latin typeface="Aptos" panose="020B0004020202020204" pitchFamily="34" charset="0"/>
                          <a:ea typeface="Cambria" panose="02040503050406030204" pitchFamily="18" charset="0"/>
                          <a:cs typeface="+mn-cs"/>
                        </a:rPr>
                        <a:t> </a:t>
                      </a:r>
                      <a:r>
                        <a:rPr lang="sk-SK" sz="2000" u="sng" kern="1200" dirty="0">
                          <a:solidFill>
                            <a:srgbClr val="0563C1"/>
                          </a:solidFill>
                          <a:effectLst/>
                          <a:latin typeface="Aptos" panose="020B0004020202020204" pitchFamily="34" charset="0"/>
                          <a:ea typeface="Cambria" panose="02040503050406030204" pitchFamily="18" charset="0"/>
                          <a:cs typeface="+mn-cs"/>
                        </a:rPr>
                        <a:t>.</a:t>
                      </a:r>
                    </a:p>
                    <a:p>
                      <a:pPr marL="342900" indent="-342900">
                        <a:lnSpc>
                          <a:spcPct val="100000"/>
                        </a:lnSpc>
                        <a:spcBef>
                          <a:spcPts val="0"/>
                        </a:spcBef>
                        <a:spcAft>
                          <a:spcPts val="600"/>
                        </a:spcAft>
                        <a:buClr>
                          <a:srgbClr val="FF983B"/>
                        </a:buClr>
                        <a:buSzPct val="80000"/>
                        <a:buFont typeface="Wingdings" panose="05000000000000000000" pitchFamily="2" charset="2"/>
                        <a:buChar char="q"/>
                      </a:pPr>
                      <a:r>
                        <a:rPr lang="en-US" sz="2000" dirty="0">
                          <a:solidFill>
                            <a:schemeClr val="tx1"/>
                          </a:solidFill>
                          <a:effectLst/>
                          <a:latin typeface="Aptos" panose="020B0004020202020204" pitchFamily="34" charset="0"/>
                          <a:ea typeface="Cambria" panose="02040503050406030204" pitchFamily="18" charset="0"/>
                        </a:rPr>
                        <a:t>Use incognito mode in web browser</a:t>
                      </a:r>
                      <a:r>
                        <a:rPr lang="sk-SK" sz="2000" dirty="0">
                          <a:solidFill>
                            <a:schemeClr val="tx1"/>
                          </a:solidFill>
                          <a:effectLst/>
                          <a:latin typeface="Aptos" panose="020B0004020202020204" pitchFamily="34" charset="0"/>
                          <a:ea typeface="Cambria" panose="02040503050406030204" pitchFamily="18" charset="0"/>
                        </a:rPr>
                        <a:t>.</a:t>
                      </a:r>
                    </a:p>
                    <a:p>
                      <a:pPr marL="342900" indent="-342900">
                        <a:lnSpc>
                          <a:spcPct val="100000"/>
                        </a:lnSpc>
                        <a:spcBef>
                          <a:spcPts val="0"/>
                        </a:spcBef>
                        <a:spcAft>
                          <a:spcPts val="600"/>
                        </a:spcAft>
                        <a:buClr>
                          <a:srgbClr val="FF983B"/>
                        </a:buClr>
                        <a:buSzPct val="80000"/>
                        <a:buFont typeface="Wingdings" panose="05000000000000000000" pitchFamily="2" charset="2"/>
                        <a:buChar char="q"/>
                      </a:pPr>
                      <a:r>
                        <a:rPr lang="en-US" sz="2000" dirty="0">
                          <a:solidFill>
                            <a:schemeClr val="tx1"/>
                          </a:solidFill>
                          <a:effectLst/>
                          <a:latin typeface="Aptos" panose="020B0004020202020204" pitchFamily="34" charset="0"/>
                          <a:ea typeface="Cambria" panose="02040503050406030204" pitchFamily="18" charset="0"/>
                        </a:rPr>
                        <a:t>Use </a:t>
                      </a:r>
                      <a:r>
                        <a:rPr lang="en-US" sz="2000" u="sng" kern="1200" dirty="0">
                          <a:solidFill>
                            <a:srgbClr val="0563C1"/>
                          </a:solidFill>
                          <a:effectLst/>
                          <a:latin typeface="Aptos" panose="020B0004020202020204" pitchFamily="34" charset="0"/>
                          <a:ea typeface="Cambria" panose="02040503050406030204" pitchFamily="18" charset="0"/>
                          <a:cs typeface="+mn-cs"/>
                          <a:hlinkClick r:id="rId13">
                            <a:extLst>
                              <a:ext uri="{A12FA001-AC4F-418D-AE19-62706E023703}">
                                <ahyp:hlinkClr xmlns:ahyp="http://schemas.microsoft.com/office/drawing/2018/hyperlinkcolor" val="tx"/>
                              </a:ext>
                            </a:extLst>
                          </a:hlinkClick>
                        </a:rPr>
                        <a:t>anti-track browsers</a:t>
                      </a:r>
                      <a:r>
                        <a:rPr lang="en-US" sz="2000" dirty="0">
                          <a:solidFill>
                            <a:schemeClr val="tx1"/>
                          </a:solidFill>
                          <a:effectLst/>
                          <a:latin typeface="Aptos" panose="020B0004020202020204" pitchFamily="34" charset="0"/>
                          <a:ea typeface="Cambria" panose="02040503050406030204" pitchFamily="18" charset="0"/>
                        </a:rPr>
                        <a:t>, e.g. DuckDuckGo</a:t>
                      </a:r>
                      <a:r>
                        <a:rPr lang="sk-SK" sz="2000" dirty="0">
                          <a:solidFill>
                            <a:schemeClr val="tx1"/>
                          </a:solidFill>
                          <a:effectLst/>
                          <a:latin typeface="Aptos" panose="020B0004020202020204" pitchFamily="34" charset="0"/>
                          <a:ea typeface="Cambria" panose="02040503050406030204" pitchFamily="18" charset="0"/>
                        </a:rPr>
                        <a:t>.</a:t>
                      </a:r>
                    </a:p>
                    <a:p>
                      <a:pPr marL="342900" indent="-342900">
                        <a:lnSpc>
                          <a:spcPct val="100000"/>
                        </a:lnSpc>
                        <a:spcBef>
                          <a:spcPts val="0"/>
                        </a:spcBef>
                        <a:spcAft>
                          <a:spcPts val="600"/>
                        </a:spcAft>
                        <a:buClr>
                          <a:srgbClr val="FF983B"/>
                        </a:buClr>
                        <a:buSzPct val="80000"/>
                        <a:buFont typeface="Wingdings" panose="05000000000000000000" pitchFamily="2" charset="2"/>
                        <a:buChar char="q"/>
                      </a:pPr>
                      <a:r>
                        <a:rPr lang="en-US" sz="2000" dirty="0">
                          <a:solidFill>
                            <a:schemeClr val="tx1"/>
                          </a:solidFill>
                          <a:effectLst/>
                          <a:latin typeface="Aptos" panose="020B0004020202020204" pitchFamily="34" charset="0"/>
                          <a:ea typeface="Cambria" panose="02040503050406030204" pitchFamily="18" charset="0"/>
                        </a:rPr>
                        <a:t>Use </a:t>
                      </a:r>
                      <a:r>
                        <a:rPr lang="en-US" sz="2000" u="sng" kern="1200" dirty="0">
                          <a:solidFill>
                            <a:srgbClr val="0563C1"/>
                          </a:solidFill>
                          <a:effectLst/>
                          <a:latin typeface="Aptos" panose="020B0004020202020204" pitchFamily="34" charset="0"/>
                          <a:ea typeface="Cambria" panose="02040503050406030204" pitchFamily="18" charset="0"/>
                          <a:cs typeface="+mn-cs"/>
                          <a:hlinkClick r:id="rId14">
                            <a:extLst>
                              <a:ext uri="{A12FA001-AC4F-418D-AE19-62706E023703}">
                                <ahyp:hlinkClr xmlns:ahyp="http://schemas.microsoft.com/office/drawing/2018/hyperlinkcolor" val="tx"/>
                              </a:ext>
                            </a:extLst>
                          </a:hlinkClick>
                        </a:rPr>
                        <a:t>private browser</a:t>
                      </a:r>
                      <a:r>
                        <a:rPr lang="en-US" sz="2000" dirty="0">
                          <a:solidFill>
                            <a:schemeClr val="tx1"/>
                          </a:solidFill>
                          <a:effectLst/>
                          <a:latin typeface="Aptos" panose="020B0004020202020204" pitchFamily="34" charset="0"/>
                          <a:ea typeface="Cambria" panose="02040503050406030204" pitchFamily="18" charset="0"/>
                        </a:rPr>
                        <a:t>, e.g. Tor</a:t>
                      </a:r>
                      <a:r>
                        <a:rPr lang="sk-SK" sz="2000" dirty="0">
                          <a:solidFill>
                            <a:schemeClr val="tx1"/>
                          </a:solidFill>
                          <a:effectLst/>
                          <a:latin typeface="Aptos" panose="020B0004020202020204" pitchFamily="34" charset="0"/>
                          <a:ea typeface="Cambria" panose="02040503050406030204" pitchFamily="18" charset="0"/>
                        </a:rPr>
                        <a:t>.</a:t>
                      </a:r>
                      <a:endParaRPr lang="sk-SK" sz="2000" dirty="0">
                        <a:solidFill>
                          <a:schemeClr val="tx1"/>
                        </a:solidFill>
                        <a:effectLst/>
                        <a:latin typeface="Aptos" panose="020B0004020202020204" pitchFamily="34" charset="0"/>
                        <a:ea typeface="Cambria" panose="02040503050406030204" pitchFamily="18" charset="0"/>
                        <a:cs typeface="Arial" panose="020B0604020202020204" pitchFamily="34" charset="0"/>
                      </a:endParaRPr>
                    </a:p>
                  </a:txBody>
                  <a:tcPr marL="65648" marR="65648" marT="0" marB="0">
                    <a:lnL w="12700" cap="flat" cmpd="sng" algn="ctr">
                      <a:solidFill>
                        <a:srgbClr val="92BAB5"/>
                      </a:solidFill>
                      <a:prstDash val="solid"/>
                      <a:round/>
                      <a:headEnd type="none" w="med" len="med"/>
                      <a:tailEnd type="none" w="med" len="med"/>
                    </a:lnL>
                    <a:lnR w="12700" cap="flat" cmpd="sng" algn="ctr">
                      <a:solidFill>
                        <a:srgbClr val="92BAB5"/>
                      </a:solidFill>
                      <a:prstDash val="solid"/>
                      <a:round/>
                      <a:headEnd type="none" w="med" len="med"/>
                      <a:tailEnd type="none" w="med" len="med"/>
                    </a:lnR>
                    <a:lnT w="12700" cap="flat" cmpd="sng" algn="ctr">
                      <a:solidFill>
                        <a:srgbClr val="92BAB5"/>
                      </a:solidFill>
                      <a:prstDash val="solid"/>
                      <a:round/>
                      <a:headEnd type="none" w="med" len="med"/>
                      <a:tailEnd type="none" w="med" len="med"/>
                    </a:lnT>
                    <a:lnB w="12700" cap="flat" cmpd="sng" algn="ctr">
                      <a:solidFill>
                        <a:srgbClr val="92BAB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8120942"/>
                  </a:ext>
                </a:extLst>
              </a:tr>
            </a:tbl>
          </a:graphicData>
        </a:graphic>
      </p:graphicFrame>
    </p:spTree>
    <p:extLst>
      <p:ext uri="{BB962C8B-B14F-4D97-AF65-F5344CB8AC3E}">
        <p14:creationId xmlns:p14="http://schemas.microsoft.com/office/powerpoint/2010/main" val="23330672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28982" y="640822"/>
            <a:ext cx="3418659" cy="5583148"/>
          </a:xfrm>
        </p:spPr>
        <p:txBody>
          <a:bodyPr anchor="ctr">
            <a:normAutofit/>
          </a:bodyPr>
          <a:lstStyle/>
          <a:p>
            <a:pPr>
              <a:spcAft>
                <a:spcPts val="600"/>
              </a:spcAft>
            </a:pPr>
            <a:r>
              <a:rPr lang="en-US" sz="4600" dirty="0">
                <a:latin typeface="Aptos" panose="020B0004020202020204" pitchFamily="34" charset="0"/>
                <a:cs typeface="Calibri" panose="020F0502020204030204" pitchFamily="34" charset="0"/>
              </a:rPr>
              <a:t>Have you been a victim of fraud?</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B2C65A4E-BBEF-43AE-34B7-B66715365F75}"/>
              </a:ext>
            </a:extLst>
          </p:cNvPr>
          <p:cNvGraphicFramePr>
            <a:graphicFrameLocks noGrp="1"/>
          </p:cNvGraphicFramePr>
          <p:nvPr>
            <p:ph idx="1"/>
            <p:extLst>
              <p:ext uri="{D42A27DB-BD31-4B8C-83A1-F6EECF244321}">
                <p14:modId xmlns:p14="http://schemas.microsoft.com/office/powerpoint/2010/main" val="1192456750"/>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51704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125F85EE-0741-464A-89E5-9FE05AD7F2C3}"/>
              </a:ext>
            </a:extLst>
          </p:cNvPr>
          <p:cNvSpPr>
            <a:spLocks noGrp="1"/>
          </p:cNvSpPr>
          <p:nvPr>
            <p:ph type="title"/>
          </p:nvPr>
        </p:nvSpPr>
        <p:spPr>
          <a:xfrm>
            <a:off x="176935" y="148158"/>
            <a:ext cx="5393360" cy="927081"/>
          </a:xfrm>
        </p:spPr>
        <p:txBody>
          <a:bodyPr>
            <a:normAutofit/>
          </a:bodyPr>
          <a:lstStyle/>
          <a:p>
            <a:pPr algn="l"/>
            <a:r>
              <a:rPr lang="en-US" sz="4400" dirty="0">
                <a:latin typeface="Aptos" panose="020B0004020202020204" pitchFamily="34" charset="0"/>
              </a:rPr>
              <a:t>Conclusion</a:t>
            </a:r>
          </a:p>
        </p:txBody>
      </p:sp>
      <p:sp>
        <p:nvSpPr>
          <p:cNvPr id="12" name="Freeform: Shape 11">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4D43C8CB-ADCB-F147-B1DE-A917435214D0}"/>
              </a:ext>
            </a:extLst>
          </p:cNvPr>
          <p:cNvSpPr>
            <a:spLocks noGrp="1"/>
          </p:cNvSpPr>
          <p:nvPr>
            <p:ph idx="1"/>
          </p:nvPr>
        </p:nvSpPr>
        <p:spPr>
          <a:xfrm>
            <a:off x="311422" y="1325880"/>
            <a:ext cx="5920139" cy="4851083"/>
          </a:xfrm>
        </p:spPr>
        <p:txBody>
          <a:bodyPr>
            <a:normAutofit fontScale="92500" lnSpcReduction="10000"/>
          </a:bodyPr>
          <a:lstStyle/>
          <a:p>
            <a:pPr>
              <a:spcAft>
                <a:spcPts val="600"/>
              </a:spcAft>
            </a:pPr>
            <a:r>
              <a:rPr lang="en-US" dirty="0">
                <a:latin typeface="Aptos" panose="020B0004020202020204" pitchFamily="34" charset="0"/>
              </a:rPr>
              <a:t>Digital identity and digital footprint has become an integral part of our daily lives. </a:t>
            </a:r>
          </a:p>
          <a:p>
            <a:pPr>
              <a:spcAft>
                <a:spcPts val="600"/>
              </a:spcAft>
            </a:pPr>
            <a:r>
              <a:rPr lang="en-US" dirty="0">
                <a:latin typeface="Aptos" panose="020B0004020202020204" pitchFamily="34" charset="0"/>
              </a:rPr>
              <a:t>Digital identity is our online presence we create when we use digital tools. </a:t>
            </a:r>
          </a:p>
          <a:p>
            <a:pPr>
              <a:spcAft>
                <a:spcPts val="600"/>
              </a:spcAft>
            </a:pPr>
            <a:r>
              <a:rPr lang="en-US" dirty="0">
                <a:latin typeface="Aptos" panose="020B0004020202020204" pitchFamily="34" charset="0"/>
              </a:rPr>
              <a:t>Digital footprint is "permanent record" of our digital presence and our using of online services.</a:t>
            </a:r>
          </a:p>
          <a:p>
            <a:pPr>
              <a:spcAft>
                <a:spcPts val="600"/>
              </a:spcAft>
            </a:pPr>
            <a:r>
              <a:rPr lang="en-US" dirty="0">
                <a:latin typeface="Aptos" panose="020B0004020202020204" pitchFamily="34" charset="0"/>
              </a:rPr>
              <a:t>Knowledge and effective management of digital identity and digital footprint are the key to our </a:t>
            </a:r>
            <a:r>
              <a:rPr lang="en-US" b="1" dirty="0">
                <a:solidFill>
                  <a:srgbClr val="FF983B"/>
                </a:solidFill>
                <a:latin typeface="Aptos" panose="020B0004020202020204" pitchFamily="34" charset="0"/>
              </a:rPr>
              <a:t>digital privacy </a:t>
            </a:r>
            <a:r>
              <a:rPr lang="en-US" dirty="0">
                <a:latin typeface="Aptos" panose="020B0004020202020204" pitchFamily="34" charset="0"/>
              </a:rPr>
              <a:t>and</a:t>
            </a:r>
            <a:r>
              <a:rPr lang="sk-SK" dirty="0">
                <a:latin typeface="Aptos" panose="020B0004020202020204" pitchFamily="34" charset="0"/>
              </a:rPr>
              <a:t> </a:t>
            </a:r>
            <a:r>
              <a:rPr lang="en-US" b="1" dirty="0">
                <a:solidFill>
                  <a:srgbClr val="FF983B"/>
                </a:solidFill>
                <a:latin typeface="Aptos" panose="020B0004020202020204" pitchFamily="34" charset="0"/>
              </a:rPr>
              <a:t>digital security </a:t>
            </a:r>
            <a:r>
              <a:rPr lang="en-US" dirty="0">
                <a:latin typeface="Aptos" panose="020B0004020202020204" pitchFamily="34" charset="0"/>
              </a:rPr>
              <a:t>in the digital world.</a:t>
            </a:r>
          </a:p>
        </p:txBody>
      </p:sp>
      <p:sp>
        <p:nvSpPr>
          <p:cNvPr id="14" name="Oval 13">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Resim 4">
            <a:extLst>
              <a:ext uri="{FF2B5EF4-FFF2-40B4-BE49-F238E27FC236}">
                <a16:creationId xmlns:a16="http://schemas.microsoft.com/office/drawing/2014/main" id="{BB5D2F0A-3C14-8B4B-A8B2-6DBCCD66CAF9}"/>
              </a:ext>
            </a:extLst>
          </p:cNvPr>
          <p:cNvPicPr>
            <a:picLocks noChangeAspect="1"/>
          </p:cNvPicPr>
          <p:nvPr/>
        </p:nvPicPr>
        <p:blipFill>
          <a:blip r:embed="rId2"/>
          <a:srcRect r="2" b="2"/>
          <a:stretch/>
        </p:blipFill>
        <p:spPr>
          <a:xfrm>
            <a:off x="7751975" y="1075239"/>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8" name="Freeform: Shape 17">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0" name="Straight Connector 19">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2" name="Freeform: Shape 21">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2895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7026D-F5E1-B553-586D-89825179321F}"/>
              </a:ext>
            </a:extLst>
          </p:cNvPr>
          <p:cNvSpPr>
            <a:spLocks noGrp="1"/>
          </p:cNvSpPr>
          <p:nvPr>
            <p:ph type="title"/>
          </p:nvPr>
        </p:nvSpPr>
        <p:spPr>
          <a:xfrm>
            <a:off x="691116" y="151855"/>
            <a:ext cx="10662684" cy="914945"/>
          </a:xfrm>
        </p:spPr>
        <p:txBody>
          <a:bodyPr>
            <a:normAutofit/>
          </a:bodyPr>
          <a:lstStyle/>
          <a:p>
            <a:r>
              <a:rPr lang="en-US" dirty="0">
                <a:latin typeface="Aptos" panose="020B0004020202020204" pitchFamily="34" charset="0"/>
                <a:ea typeface="Cambria"/>
              </a:rPr>
              <a:t>Quiz questions</a:t>
            </a:r>
            <a:endParaRPr lang="en-US" dirty="0">
              <a:latin typeface="Aptos" panose="020B0004020202020204" pitchFamily="34" charset="0"/>
            </a:endParaRPr>
          </a:p>
        </p:txBody>
      </p:sp>
      <p:sp>
        <p:nvSpPr>
          <p:cNvPr id="3" name="Content Placeholder 2">
            <a:extLst>
              <a:ext uri="{FF2B5EF4-FFF2-40B4-BE49-F238E27FC236}">
                <a16:creationId xmlns:a16="http://schemas.microsoft.com/office/drawing/2014/main" id="{B3E0C196-A442-590B-489F-C8B219E50A75}"/>
              </a:ext>
            </a:extLst>
          </p:cNvPr>
          <p:cNvSpPr>
            <a:spLocks noGrp="1"/>
          </p:cNvSpPr>
          <p:nvPr>
            <p:ph idx="1"/>
          </p:nvPr>
        </p:nvSpPr>
        <p:spPr>
          <a:xfrm>
            <a:off x="691115" y="1278294"/>
            <a:ext cx="11121439" cy="4739951"/>
          </a:xfrm>
        </p:spPr>
        <p:txBody>
          <a:bodyPr vert="horz" lIns="91440" tIns="45720" rIns="91440" bIns="45720" rtlCol="0" anchor="t">
            <a:normAutofit/>
          </a:bodyPr>
          <a:lstStyle/>
          <a:p>
            <a:r>
              <a:rPr lang="sk-SK" dirty="0">
                <a:latin typeface="Cambria"/>
                <a:ea typeface="Cambria"/>
              </a:rPr>
              <a:t> </a:t>
            </a:r>
            <a:r>
              <a:rPr lang="en-US" dirty="0">
                <a:latin typeface="Aptos" panose="020B0004020202020204" pitchFamily="34" charset="0"/>
                <a:ea typeface="Cambria"/>
              </a:rPr>
              <a:t>What is a digital identity?</a:t>
            </a:r>
            <a:endParaRPr lang="sk-SK" dirty="0">
              <a:latin typeface="Aptos" panose="020B0004020202020204" pitchFamily="34" charset="0"/>
              <a:ea typeface="Cambria"/>
            </a:endParaRPr>
          </a:p>
          <a:p>
            <a:r>
              <a:rPr lang="sk-SK" dirty="0">
                <a:latin typeface="Aptos" panose="020B0004020202020204" pitchFamily="34" charset="0"/>
                <a:ea typeface="Cambria"/>
              </a:rPr>
              <a:t> </a:t>
            </a:r>
            <a:r>
              <a:rPr lang="en-US" dirty="0">
                <a:latin typeface="Aptos" panose="020B0004020202020204" pitchFamily="34" charset="0"/>
                <a:ea typeface="Cambria"/>
              </a:rPr>
              <a:t>What information can be part of your digital identity?</a:t>
            </a:r>
            <a:endParaRPr lang="sk-SK" dirty="0">
              <a:latin typeface="Aptos" panose="020B0004020202020204" pitchFamily="34" charset="0"/>
              <a:ea typeface="Cambria"/>
            </a:endParaRPr>
          </a:p>
          <a:p>
            <a:r>
              <a:rPr lang="sk-SK" dirty="0">
                <a:latin typeface="Aptos" panose="020B0004020202020204" pitchFamily="34" charset="0"/>
                <a:ea typeface="Cambria"/>
              </a:rPr>
              <a:t> </a:t>
            </a:r>
            <a:r>
              <a:rPr lang="en-US" dirty="0">
                <a:latin typeface="Aptos" panose="020B0004020202020204" pitchFamily="34" charset="0"/>
              </a:rPr>
              <a:t>What are the risks and threats of misuse of digital identity</a:t>
            </a:r>
            <a:r>
              <a:rPr lang="sk-SK" dirty="0">
                <a:latin typeface="Aptos" panose="020B0004020202020204" pitchFamily="34" charset="0"/>
              </a:rPr>
              <a:t>?</a:t>
            </a:r>
          </a:p>
          <a:p>
            <a:r>
              <a:rPr lang="sk-SK" dirty="0">
                <a:latin typeface="Aptos" panose="020B0004020202020204" pitchFamily="34" charset="0"/>
              </a:rPr>
              <a:t> </a:t>
            </a:r>
            <a:r>
              <a:rPr lang="en-US" dirty="0">
                <a:latin typeface="Aptos" panose="020B0004020202020204" pitchFamily="34" charset="0"/>
              </a:rPr>
              <a:t>What is a good practice for protecting your </a:t>
            </a:r>
            <a:r>
              <a:rPr lang="sk-SK" dirty="0" err="1">
                <a:latin typeface="Aptos" panose="020B0004020202020204" pitchFamily="34" charset="0"/>
              </a:rPr>
              <a:t>digital</a:t>
            </a:r>
            <a:r>
              <a:rPr lang="sk-SK" dirty="0">
                <a:latin typeface="Aptos" panose="020B0004020202020204" pitchFamily="34" charset="0"/>
              </a:rPr>
              <a:t> identity</a:t>
            </a:r>
            <a:r>
              <a:rPr lang="en-US" dirty="0">
                <a:latin typeface="Aptos" panose="020B0004020202020204" pitchFamily="34" charset="0"/>
              </a:rPr>
              <a:t>?</a:t>
            </a:r>
            <a:endParaRPr lang="sk-SK" dirty="0">
              <a:latin typeface="Aptos" panose="020B0004020202020204" pitchFamily="34" charset="0"/>
            </a:endParaRPr>
          </a:p>
          <a:p>
            <a:pPr marL="0" indent="0">
              <a:buNone/>
            </a:pPr>
            <a:endParaRPr lang="sk-SK" dirty="0">
              <a:latin typeface="Aptos" panose="020B0004020202020204" pitchFamily="34" charset="0"/>
              <a:ea typeface="Cambria"/>
            </a:endParaRPr>
          </a:p>
          <a:p>
            <a:r>
              <a:rPr lang="sk-SK" dirty="0">
                <a:latin typeface="Aptos" panose="020B0004020202020204" pitchFamily="34" charset="0"/>
                <a:ea typeface="Cambria"/>
              </a:rPr>
              <a:t> </a:t>
            </a:r>
            <a:r>
              <a:rPr lang="en-US" dirty="0">
                <a:latin typeface="Aptos" panose="020B0004020202020204" pitchFamily="34" charset="0"/>
                <a:ea typeface="Cambria"/>
              </a:rPr>
              <a:t>What is a digital footprint?</a:t>
            </a:r>
            <a:endParaRPr lang="sk-SK" dirty="0">
              <a:latin typeface="Aptos" panose="020B0004020202020204" pitchFamily="34" charset="0"/>
              <a:ea typeface="Cambria"/>
            </a:endParaRPr>
          </a:p>
          <a:p>
            <a:r>
              <a:rPr lang="sk-SK" dirty="0">
                <a:latin typeface="Aptos" panose="020B0004020202020204" pitchFamily="34" charset="0"/>
                <a:ea typeface="Cambria"/>
              </a:rPr>
              <a:t> W</a:t>
            </a:r>
            <a:r>
              <a:rPr lang="en-US" dirty="0">
                <a:latin typeface="Aptos" panose="020B0004020202020204" pitchFamily="34" charset="0"/>
                <a:ea typeface="Cambria"/>
              </a:rPr>
              <a:t>hat information is collected/recorded via </a:t>
            </a:r>
            <a:r>
              <a:rPr lang="sk-SK" dirty="0">
                <a:latin typeface="Aptos" panose="020B0004020202020204" pitchFamily="34" charset="0"/>
                <a:ea typeface="Cambria"/>
              </a:rPr>
              <a:t>your</a:t>
            </a:r>
            <a:r>
              <a:rPr lang="en-US" dirty="0">
                <a:latin typeface="Aptos" panose="020B0004020202020204" pitchFamily="34" charset="0"/>
                <a:ea typeface="Cambria"/>
              </a:rPr>
              <a:t> </a:t>
            </a:r>
            <a:r>
              <a:rPr lang="sk-SK" dirty="0">
                <a:latin typeface="Aptos" panose="020B0004020202020204" pitchFamily="34" charset="0"/>
                <a:ea typeface="Cambria"/>
              </a:rPr>
              <a:t>d</a:t>
            </a:r>
            <a:r>
              <a:rPr lang="en-US" dirty="0" err="1">
                <a:latin typeface="Aptos" panose="020B0004020202020204" pitchFamily="34" charset="0"/>
                <a:ea typeface="Cambria"/>
              </a:rPr>
              <a:t>igital</a:t>
            </a:r>
            <a:r>
              <a:rPr lang="en-US" dirty="0">
                <a:latin typeface="Aptos" panose="020B0004020202020204" pitchFamily="34" charset="0"/>
                <a:ea typeface="Cambria"/>
              </a:rPr>
              <a:t> footprint</a:t>
            </a:r>
            <a:r>
              <a:rPr lang="sk-SK" dirty="0">
                <a:latin typeface="Aptos" panose="020B0004020202020204" pitchFamily="34" charset="0"/>
                <a:ea typeface="Cambria"/>
              </a:rPr>
              <a:t>? </a:t>
            </a:r>
          </a:p>
          <a:p>
            <a:r>
              <a:rPr lang="sk-SK" dirty="0">
                <a:latin typeface="Aptos" panose="020B0004020202020204" pitchFamily="34" charset="0"/>
                <a:ea typeface="Cambria"/>
              </a:rPr>
              <a:t> </a:t>
            </a:r>
            <a:r>
              <a:rPr lang="en-US" dirty="0">
                <a:latin typeface="Aptos" panose="020B0004020202020204" pitchFamily="34" charset="0"/>
                <a:ea typeface="Cambria"/>
              </a:rPr>
              <a:t>How can you to minimize your digital footprint?</a:t>
            </a:r>
            <a:r>
              <a:rPr lang="sk-SK" dirty="0">
                <a:latin typeface="Aptos" panose="020B0004020202020204" pitchFamily="34" charset="0"/>
                <a:ea typeface="Cambria"/>
              </a:rPr>
              <a:t> </a:t>
            </a:r>
          </a:p>
          <a:p>
            <a:r>
              <a:rPr lang="sk-SK" dirty="0">
                <a:latin typeface="Aptos" panose="020B0004020202020204" pitchFamily="34" charset="0"/>
              </a:rPr>
              <a:t> H</a:t>
            </a:r>
            <a:r>
              <a:rPr lang="en-US" dirty="0">
                <a:latin typeface="Aptos" panose="020B0004020202020204" pitchFamily="34" charset="0"/>
              </a:rPr>
              <a:t>ow to proceed when you have become a victim of online fraud</a:t>
            </a:r>
            <a:r>
              <a:rPr lang="sk-SK" dirty="0">
                <a:latin typeface="Aptos" panose="020B0004020202020204" pitchFamily="34" charset="0"/>
              </a:rPr>
              <a:t>?</a:t>
            </a:r>
            <a:endParaRPr lang="sk-SK" dirty="0">
              <a:latin typeface="Cambria"/>
              <a:ea typeface="Cambria"/>
            </a:endParaRPr>
          </a:p>
        </p:txBody>
      </p:sp>
    </p:spTree>
    <p:extLst>
      <p:ext uri="{BB962C8B-B14F-4D97-AF65-F5344CB8AC3E}">
        <p14:creationId xmlns:p14="http://schemas.microsoft.com/office/powerpoint/2010/main" val="33706317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312298" y="654050"/>
            <a:ext cx="11567404" cy="5557996"/>
          </a:xfrm>
          <a:prstGeom prst="rect">
            <a:avLst/>
          </a:prstGeom>
        </p:spPr>
        <p:txBody>
          <a:bodyPr lIns="0" tIns="0" rIns="0" bIns="0" rtlCol="0" anchor="t">
            <a:spAutoFit/>
          </a:bodyPr>
          <a:lstStyle/>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667" b="1" i="0" u="none" strike="noStrike" kern="1200" cap="none" spc="0" normalizeH="0" baseline="0" noProof="0" dirty="0">
                <a:ln>
                  <a:noFill/>
                </a:ln>
                <a:solidFill>
                  <a:srgbClr val="92BAB5"/>
                </a:solidFill>
                <a:effectLst/>
                <a:uLnTx/>
                <a:uFillTx/>
                <a:latin typeface="Aptos" panose="020B0004020202020204" pitchFamily="34" charset="0"/>
                <a:ea typeface="Inter"/>
                <a:cs typeface="Inter"/>
                <a:sym typeface="Inter"/>
              </a:rPr>
              <a:t>Free </a:t>
            </a:r>
            <a:r>
              <a:rPr kumimoji="0" lang="en-US" sz="2667" b="1" i="0" u="none" strike="noStrike" kern="1200" cap="none" spc="0" normalizeH="0" baseline="0" noProof="0" dirty="0" err="1">
                <a:ln>
                  <a:noFill/>
                </a:ln>
                <a:solidFill>
                  <a:srgbClr val="92BAB5"/>
                </a:solidFill>
                <a:effectLst/>
                <a:uLnTx/>
                <a:uFillTx/>
                <a:latin typeface="Aptos" panose="020B0004020202020204" pitchFamily="34" charset="0"/>
                <a:ea typeface="Inter"/>
                <a:cs typeface="Inter"/>
                <a:sym typeface="Inter"/>
              </a:rPr>
              <a:t>Licence</a:t>
            </a:r>
            <a:r>
              <a:rPr kumimoji="0" lang="en-US" sz="2667" b="1" i="0" u="none" strike="noStrike" kern="1200" cap="none" spc="0" normalizeH="0" baseline="0" noProof="0" dirty="0">
                <a:ln>
                  <a:noFill/>
                </a:ln>
                <a:solidFill>
                  <a:srgbClr val="92BAB5"/>
                </a:solidFill>
                <a:effectLst/>
                <a:uLnTx/>
                <a:uFillTx/>
                <a:latin typeface="Aptos" panose="020B0004020202020204" pitchFamily="34" charset="0"/>
                <a:ea typeface="Inter"/>
                <a:cs typeface="Inter"/>
                <a:sym typeface="Inter"/>
              </a:rPr>
              <a:t> </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The product developed here as part of the project "Building Digital Resilience by Making Digital Wellbeing and Security Accessible to All 2022-2-SK01-KA220-ADU-000096888" was developed with the support of the European Commission and reflects exclusively the opinion of the author. The European Commission is not responsible for the content of the documents </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The publication obtains the Creative Commons </a:t>
            </a:r>
            <a:r>
              <a:rPr kumimoji="0" lang="en-US" sz="2133" b="0" i="0" u="none" strike="noStrike" kern="1200" cap="none" spc="0" normalizeH="0" baseline="0" noProof="0" dirty="0" err="1">
                <a:ln>
                  <a:noFill/>
                </a:ln>
                <a:solidFill>
                  <a:prstClr val="black"/>
                </a:solidFill>
                <a:effectLst/>
                <a:uLnTx/>
                <a:uFillTx/>
                <a:latin typeface="Aptos" panose="020B0004020202020204" pitchFamily="34" charset="0"/>
                <a:ea typeface="Inter"/>
                <a:cs typeface="Inter"/>
                <a:sym typeface="Inter"/>
              </a:rPr>
              <a:t>Licence</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CC BY- NC SA.</a:t>
            </a:r>
          </a:p>
          <a:p>
            <a:pPr marL="0" marR="0" lvl="0" indent="0" algn="just" defTabSz="609630" rtl="0" eaLnBrk="1" fontAlgn="auto" latinLnBrk="0" hangingPunct="1">
              <a:lnSpc>
                <a:spcPts val="1803"/>
              </a:lnSpc>
              <a:spcBef>
                <a:spcPct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endParaRP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a:p>
            <a:pPr marL="0" marR="0" lvl="0" indent="0" algn="just" defTabSz="609630" rtl="0" eaLnBrk="1" fontAlgn="auto" latinLnBrk="0" hangingPunct="1">
              <a:lnSpc>
                <a:spcPts val="1803"/>
              </a:lnSpc>
              <a:spcBef>
                <a:spcPct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endParaRPr>
          </a:p>
          <a:p>
            <a:pPr marL="0" marR="0" lvl="0" indent="0" algn="just" defTabSz="609630" rtl="0" eaLnBrk="1" fontAlgn="auto" latinLnBrk="0" hangingPunct="1">
              <a:lnSpc>
                <a:spcPts val="1803"/>
              </a:lnSpc>
              <a:spcBef>
                <a:spcPct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endParaRP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This license allows you to distribute, remix, improve and build on the work, but only non-commercially. When using the work as well as extracts from this must</a:t>
            </a:r>
            <a:r>
              <a:rPr kumimoji="0" lang="sk-SK"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a:p>
            <a:pPr marL="647732" marR="0" lvl="1" indent="-342917" algn="just" defTabSz="609630" rtl="0" eaLnBrk="1" fontAlgn="auto" latinLnBrk="0" hangingPunct="1">
              <a:lnSpc>
                <a:spcPts val="1803"/>
              </a:lnSpc>
              <a:spcBef>
                <a:spcPct val="0"/>
              </a:spcBef>
              <a:spcAft>
                <a:spcPts val="0"/>
              </a:spcAft>
              <a:buClrTx/>
              <a:buSzTx/>
              <a:buFont typeface="+mj-lt"/>
              <a:buAutoNum type="arabicPeriod"/>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be mentioned the source and a link to the license must be given and possible changes have to be mentioned. The copyrights remain with the authors of the documents. </a:t>
            </a:r>
          </a:p>
          <a:p>
            <a:pPr marL="647732" marR="0" lvl="1" indent="-342917" algn="just" defTabSz="609630" rtl="0" eaLnBrk="1" fontAlgn="auto" latinLnBrk="0" hangingPunct="1">
              <a:lnSpc>
                <a:spcPts val="1803"/>
              </a:lnSpc>
              <a:spcBef>
                <a:spcPct val="0"/>
              </a:spcBef>
              <a:spcAft>
                <a:spcPts val="0"/>
              </a:spcAft>
              <a:buClrTx/>
              <a:buSzTx/>
              <a:buFont typeface="+mj-lt"/>
              <a:buAutoNum type="arabicPeriod"/>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the work may not be used for commercial purposes. </a:t>
            </a:r>
          </a:p>
          <a:p>
            <a:pPr marL="647732" marR="0" lvl="1" indent="-342917" algn="just" defTabSz="609630" rtl="0" eaLnBrk="1" fontAlgn="auto" latinLnBrk="0" hangingPunct="1">
              <a:lnSpc>
                <a:spcPts val="1803"/>
              </a:lnSpc>
              <a:spcBef>
                <a:spcPct val="0"/>
              </a:spcBef>
              <a:spcAft>
                <a:spcPts val="0"/>
              </a:spcAft>
              <a:buClrTx/>
              <a:buSzTx/>
              <a:buFont typeface="+mj-lt"/>
              <a:buAutoNum type="arabicPeriod"/>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If you recompose, convert or build upon the work, your contributions must be published under the same license as the original.  </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1" i="0" u="none" strike="noStrike" kern="1200" cap="none" spc="0" normalizeH="0" baseline="0" noProof="0" dirty="0">
                <a:ln>
                  <a:noFill/>
                </a:ln>
                <a:solidFill>
                  <a:srgbClr val="FFAA5A"/>
                </a:solidFill>
                <a:effectLst/>
                <a:uLnTx/>
                <a:uFillTx/>
                <a:latin typeface="Aptos" panose="020B0004020202020204" pitchFamily="34" charset="0"/>
                <a:ea typeface="Inter"/>
                <a:cs typeface="Inter"/>
                <a:sym typeface="Inter"/>
              </a:rPr>
              <a:t>Disclaimer:</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p:txBody>
      </p:sp>
      <p:sp>
        <p:nvSpPr>
          <p:cNvPr id="4" name="Freeform 4"/>
          <p:cNvSpPr/>
          <p:nvPr/>
        </p:nvSpPr>
        <p:spPr>
          <a:xfrm>
            <a:off x="406400" y="2362200"/>
            <a:ext cx="1562748" cy="539148"/>
          </a:xfrm>
          <a:custGeom>
            <a:avLst/>
            <a:gdLst/>
            <a:ahLst/>
            <a:cxnLst/>
            <a:rect l="l" t="t" r="r" b="b"/>
            <a:pathLst>
              <a:path w="2344122" h="808722">
                <a:moveTo>
                  <a:pt x="0" y="0"/>
                </a:moveTo>
                <a:lnTo>
                  <a:pt x="2344122" y="0"/>
                </a:lnTo>
                <a:lnTo>
                  <a:pt x="2344122" y="808722"/>
                </a:lnTo>
                <a:lnTo>
                  <a:pt x="0" y="808722"/>
                </a:lnTo>
                <a:lnTo>
                  <a:pt x="0" y="0"/>
                </a:lnTo>
                <a:close/>
              </a:path>
            </a:pathLst>
          </a:custGeom>
          <a:blipFill>
            <a:blip r:embed="rId2"/>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38200" y="365126"/>
            <a:ext cx="10515600" cy="779462"/>
          </a:xfrm>
        </p:spPr>
        <p:txBody>
          <a:bodyPr>
            <a:normAutofit/>
          </a:bodyPr>
          <a:lstStyle/>
          <a:p>
            <a:pPr algn="l"/>
            <a:r>
              <a:rPr lang="en-US" dirty="0">
                <a:latin typeface="Aptos" panose="020B0004020202020204" pitchFamily="34" charset="0"/>
                <a:cs typeface="Calibri Light" panose="020F0302020204030204" pitchFamily="34" charset="0"/>
              </a:rPr>
              <a:t>Introduction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1166327" y="1415078"/>
            <a:ext cx="10775302" cy="4351338"/>
          </a:xfrm>
        </p:spPr>
        <p:txBody>
          <a:bodyPr>
            <a:normAutofit/>
          </a:bodyPr>
          <a:lstStyle/>
          <a:p>
            <a:r>
              <a:rPr lang="en-US" sz="2200" dirty="0">
                <a:latin typeface="Aptos" panose="020B0004020202020204" pitchFamily="34" charset="0"/>
                <a:ea typeface="Times New Roman" panose="02020603050405020304" pitchFamily="18" charset="0"/>
              </a:rPr>
              <a:t>Today's world is characterized by a tremendous increase </a:t>
            </a:r>
            <a:br>
              <a:rPr lang="en-US" sz="2200" dirty="0">
                <a:latin typeface="Aptos" panose="020B0004020202020204" pitchFamily="34" charset="0"/>
                <a:ea typeface="Times New Roman" panose="02020603050405020304" pitchFamily="18" charset="0"/>
              </a:rPr>
            </a:br>
            <a:r>
              <a:rPr lang="en-US" sz="2200" dirty="0">
                <a:latin typeface="Aptos" panose="020B0004020202020204" pitchFamily="34" charset="0"/>
                <a:ea typeface="Times New Roman" panose="02020603050405020304" pitchFamily="18" charset="0"/>
              </a:rPr>
              <a:t>in digitalization in all areas of our lives - more and more services and transactions are moving online. </a:t>
            </a:r>
            <a:endParaRPr lang="sk-SK" sz="2200" dirty="0">
              <a:latin typeface="Aptos" panose="020B0004020202020204" pitchFamily="34" charset="0"/>
              <a:ea typeface="Times New Roman" panose="02020603050405020304" pitchFamily="18" charset="0"/>
            </a:endParaRPr>
          </a:p>
          <a:p>
            <a:pPr algn="just"/>
            <a:r>
              <a:rPr lang="en-US" sz="2200" dirty="0">
                <a:latin typeface="Aptos" panose="020B0004020202020204" pitchFamily="34" charset="0"/>
                <a:ea typeface="Times New Roman" panose="02020603050405020304" pitchFamily="18" charset="0"/>
              </a:rPr>
              <a:t>Traditional services that required personal presence are transformed into digital form and "moved" into the online environment. </a:t>
            </a:r>
            <a:endParaRPr lang="sk-SK" sz="2200" dirty="0">
              <a:latin typeface="Aptos" panose="020B0004020202020204" pitchFamily="34" charset="0"/>
              <a:ea typeface="Times New Roman" panose="02020603050405020304" pitchFamily="18" charset="0"/>
            </a:endParaRPr>
          </a:p>
          <a:p>
            <a:pPr algn="just"/>
            <a:r>
              <a:rPr lang="en-US" sz="2200" dirty="0">
                <a:latin typeface="Aptos" panose="020B0004020202020204" pitchFamily="34" charset="0"/>
                <a:ea typeface="Times New Roman" panose="02020603050405020304" pitchFamily="18" charset="0"/>
              </a:rPr>
              <a:t>They become more accessible and provide individuals with new, time and geographically unlimited access to information, personal development, education, communication and social interaction, collaboration, etc.</a:t>
            </a:r>
          </a:p>
          <a:p>
            <a:pPr marL="0" indent="0">
              <a:buNone/>
            </a:pPr>
            <a:r>
              <a:rPr lang="sk-SK" sz="2200" dirty="0">
                <a:latin typeface="Aptos" panose="020B0004020202020204" pitchFamily="34" charset="0"/>
                <a:ea typeface="Times New Roman" panose="02020603050405020304" pitchFamily="18" charset="0"/>
              </a:rPr>
              <a:t>	</a:t>
            </a:r>
            <a:r>
              <a:rPr lang="en-US" sz="2200" dirty="0">
                <a:latin typeface="Aptos" panose="020B0004020202020204" pitchFamily="34" charset="0"/>
                <a:ea typeface="Times New Roman" panose="02020603050405020304" pitchFamily="18" charset="0"/>
              </a:rPr>
              <a:t>An individual's access to these services requires a </a:t>
            </a:r>
            <a:r>
              <a:rPr lang="en-US" sz="2200" b="1" dirty="0">
                <a:solidFill>
                  <a:srgbClr val="FF983B"/>
                </a:solidFill>
                <a:latin typeface="Aptos" panose="020B0004020202020204" pitchFamily="34" charset="0"/>
                <a:ea typeface="Times New Roman" panose="02020603050405020304" pitchFamily="18" charset="0"/>
              </a:rPr>
              <a:t>digital identity </a:t>
            </a:r>
            <a:br>
              <a:rPr lang="en-US" sz="2200" dirty="0">
                <a:latin typeface="Aptos" panose="020B0004020202020204" pitchFamily="34" charset="0"/>
                <a:ea typeface="Times New Roman" panose="02020603050405020304" pitchFamily="18" charset="0"/>
              </a:rPr>
            </a:br>
            <a:r>
              <a:rPr lang="sk-SK" sz="2200" dirty="0">
                <a:latin typeface="Aptos" panose="020B0004020202020204" pitchFamily="34" charset="0"/>
                <a:ea typeface="Times New Roman" panose="02020603050405020304" pitchFamily="18" charset="0"/>
              </a:rPr>
              <a:t>	</a:t>
            </a:r>
            <a:r>
              <a:rPr lang="en-US" sz="2200" dirty="0">
                <a:latin typeface="Aptos" panose="020B0004020202020204" pitchFamily="34" charset="0"/>
                <a:ea typeface="Times New Roman" panose="02020603050405020304" pitchFamily="18" charset="0"/>
              </a:rPr>
              <a:t>that is analogous to their physical identity in the real world.</a:t>
            </a:r>
          </a:p>
          <a:p>
            <a:pPr marL="0" indent="0">
              <a:buNone/>
            </a:pPr>
            <a:r>
              <a:rPr lang="sk-SK" sz="2200" dirty="0">
                <a:latin typeface="Aptos" panose="020B0004020202020204" pitchFamily="34" charset="0"/>
                <a:ea typeface="Times New Roman" panose="02020603050405020304" pitchFamily="18" charset="0"/>
              </a:rPr>
              <a:t>	</a:t>
            </a:r>
            <a:r>
              <a:rPr lang="en-US" sz="2200" dirty="0">
                <a:latin typeface="Aptos" panose="020B0004020202020204" pitchFamily="34" charset="0"/>
                <a:ea typeface="Times New Roman" panose="02020603050405020304" pitchFamily="18" charset="0"/>
              </a:rPr>
              <a:t>Our digital presence and activities leave our </a:t>
            </a:r>
            <a:r>
              <a:rPr lang="en-US" sz="2200" b="1" dirty="0">
                <a:solidFill>
                  <a:srgbClr val="FF983B"/>
                </a:solidFill>
                <a:latin typeface="Aptos" panose="020B0004020202020204" pitchFamily="34" charset="0"/>
                <a:ea typeface="Times New Roman" panose="02020603050405020304" pitchFamily="18" charset="0"/>
              </a:rPr>
              <a:t>digital footprint </a:t>
            </a:r>
            <a:br>
              <a:rPr lang="en-US" sz="2200" dirty="0">
                <a:latin typeface="Aptos" panose="020B0004020202020204" pitchFamily="34" charset="0"/>
                <a:ea typeface="Times New Roman" panose="02020603050405020304" pitchFamily="18" charset="0"/>
              </a:rPr>
            </a:br>
            <a:r>
              <a:rPr lang="sk-SK" sz="2200" dirty="0">
                <a:latin typeface="Aptos" panose="020B0004020202020204" pitchFamily="34" charset="0"/>
                <a:ea typeface="Times New Roman" panose="02020603050405020304" pitchFamily="18" charset="0"/>
              </a:rPr>
              <a:t>	</a:t>
            </a:r>
            <a:r>
              <a:rPr lang="en-US" sz="2200" dirty="0">
                <a:latin typeface="Aptos" panose="020B0004020202020204" pitchFamily="34" charset="0"/>
                <a:ea typeface="Times New Roman" panose="02020603050405020304" pitchFamily="18" charset="0"/>
              </a:rPr>
              <a:t>in the online world in the form of various information.</a:t>
            </a:r>
          </a:p>
        </p:txBody>
      </p:sp>
    </p:spTree>
    <p:extLst>
      <p:ext uri="{BB962C8B-B14F-4D97-AF65-F5344CB8AC3E}">
        <p14:creationId xmlns:p14="http://schemas.microsoft.com/office/powerpoint/2010/main" val="642908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38200" y="365126"/>
            <a:ext cx="10515600" cy="779462"/>
          </a:xfrm>
        </p:spPr>
        <p:txBody>
          <a:bodyPr>
            <a:normAutofit/>
          </a:bodyPr>
          <a:lstStyle/>
          <a:p>
            <a:pPr algn="l"/>
            <a:r>
              <a:rPr lang="en-US" dirty="0">
                <a:latin typeface="Aptos" panose="020B0004020202020204" pitchFamily="34" charset="0"/>
                <a:cs typeface="Calibri Light" panose="020F0302020204030204" pitchFamily="34" charset="0"/>
              </a:rPr>
              <a:t>Digital identity - definition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1156997" y="1509713"/>
            <a:ext cx="10775302" cy="4622310"/>
          </a:xfrm>
        </p:spPr>
        <p:txBody>
          <a:bodyPr>
            <a:normAutofit/>
          </a:bodyPr>
          <a:lstStyle/>
          <a:p>
            <a:r>
              <a:rPr lang="en-US" sz="2200" dirty="0">
                <a:latin typeface="Aptos" panose="020B0004020202020204" pitchFamily="34" charset="0"/>
                <a:ea typeface="Times New Roman" panose="02020603050405020304" pitchFamily="18" charset="0"/>
              </a:rPr>
              <a:t>A digital identity is an individual’s digital version of their analog identity. </a:t>
            </a:r>
          </a:p>
          <a:p>
            <a:r>
              <a:rPr lang="en-US" sz="2200" dirty="0">
                <a:latin typeface="Aptos" panose="020B0004020202020204" pitchFamily="34" charset="0"/>
                <a:ea typeface="Times New Roman" panose="02020603050405020304" pitchFamily="18" charset="0"/>
              </a:rPr>
              <a:t>A digital identity is typically defined as a one-to-one relationship between </a:t>
            </a:r>
            <a:br>
              <a:rPr lang="sk-SK" sz="2200" dirty="0">
                <a:latin typeface="Aptos" panose="020B0004020202020204" pitchFamily="34" charset="0"/>
                <a:ea typeface="Times New Roman" panose="02020603050405020304" pitchFamily="18" charset="0"/>
              </a:rPr>
            </a:br>
            <a:r>
              <a:rPr lang="en-US" sz="2200" dirty="0">
                <a:latin typeface="Aptos" panose="020B0004020202020204" pitchFamily="34" charset="0"/>
                <a:ea typeface="Times New Roman" panose="02020603050405020304" pitchFamily="18" charset="0"/>
              </a:rPr>
              <a:t>a human and their digital presence. </a:t>
            </a:r>
            <a:endParaRPr lang="sk-SK" sz="2200" dirty="0">
              <a:latin typeface="Aptos" panose="020B0004020202020204" pitchFamily="34" charset="0"/>
              <a:ea typeface="Times New Roman" panose="02020603050405020304" pitchFamily="18" charset="0"/>
            </a:endParaRPr>
          </a:p>
          <a:p>
            <a:r>
              <a:rPr lang="en-US" sz="2200" dirty="0">
                <a:latin typeface="Aptos" panose="020B0004020202020204" pitchFamily="34" charset="0"/>
                <a:ea typeface="Times New Roman" panose="02020603050405020304" pitchFamily="18" charset="0"/>
              </a:rPr>
              <a:t>A digital presence can consist of multiple accounts, credentials, and entitlements associated with an individual.</a:t>
            </a:r>
          </a:p>
          <a:p>
            <a:r>
              <a:rPr lang="en-US" sz="2200" dirty="0">
                <a:latin typeface="Aptos" panose="020B0004020202020204" pitchFamily="34" charset="0"/>
                <a:ea typeface="Times New Roman" panose="02020603050405020304" pitchFamily="18" charset="0"/>
              </a:rPr>
              <a:t>Digital identity is the online representation of a person, organization, or entity. </a:t>
            </a:r>
            <a:endParaRPr lang="sk-SK" sz="2200" dirty="0">
              <a:latin typeface="Aptos" panose="020B0004020202020204" pitchFamily="34" charset="0"/>
              <a:ea typeface="Times New Roman" panose="02020603050405020304" pitchFamily="18" charset="0"/>
            </a:endParaRPr>
          </a:p>
          <a:p>
            <a:r>
              <a:rPr lang="en-US" sz="2200" dirty="0">
                <a:latin typeface="Aptos" panose="020B0004020202020204" pitchFamily="34" charset="0"/>
                <a:ea typeface="Times New Roman" panose="02020603050405020304" pitchFamily="18" charset="0"/>
              </a:rPr>
              <a:t>It consists of all the linked digital data and information, such as  name, email address, social media profiles, and online behavior.</a:t>
            </a:r>
          </a:p>
          <a:p>
            <a:r>
              <a:rPr lang="en-US" sz="2200" dirty="0">
                <a:latin typeface="Aptos" panose="020B0004020202020204" pitchFamily="34" charset="0"/>
                <a:ea typeface="Times New Roman" panose="02020603050405020304" pitchFamily="18" charset="0"/>
              </a:rPr>
              <a:t>Digital identity is all digital information that is used to prove the identity of an individual online and that allows users to interact and transact in the virtual world. </a:t>
            </a:r>
            <a:endParaRPr lang="sk-SK" sz="2200" dirty="0">
              <a:latin typeface="Aptos" panose="020B0004020202020204" pitchFamily="34" charset="0"/>
              <a:ea typeface="Times New Roman" panose="02020603050405020304" pitchFamily="18" charset="0"/>
            </a:endParaRPr>
          </a:p>
          <a:p>
            <a:r>
              <a:rPr lang="en-US" sz="2200" dirty="0">
                <a:latin typeface="Aptos" panose="020B0004020202020204" pitchFamily="34" charset="0"/>
                <a:ea typeface="Times New Roman" panose="02020603050405020304" pitchFamily="18" charset="0"/>
              </a:rPr>
              <a:t>This information is non-transferable and reusable.</a:t>
            </a:r>
          </a:p>
        </p:txBody>
      </p:sp>
    </p:spTree>
    <p:extLst>
      <p:ext uri="{BB962C8B-B14F-4D97-AF65-F5344CB8AC3E}">
        <p14:creationId xmlns:p14="http://schemas.microsoft.com/office/powerpoint/2010/main" val="143119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38200" y="365126"/>
            <a:ext cx="10515600" cy="779462"/>
          </a:xfrm>
        </p:spPr>
        <p:txBody>
          <a:bodyPr>
            <a:normAutofit/>
          </a:bodyPr>
          <a:lstStyle/>
          <a:p>
            <a:pPr algn="l"/>
            <a:r>
              <a:rPr lang="en-US" dirty="0">
                <a:latin typeface="Aptos" panose="020B0004020202020204" pitchFamily="34" charset="0"/>
                <a:cs typeface="Calibri Light" panose="020F0302020204030204" pitchFamily="34" charset="0"/>
              </a:rPr>
              <a:t>Digital identity – why is important?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1184989" y="1334277"/>
            <a:ext cx="10775302" cy="4833257"/>
          </a:xfrm>
        </p:spPr>
        <p:txBody>
          <a:bodyPr>
            <a:normAutofit/>
          </a:bodyPr>
          <a:lstStyle/>
          <a:p>
            <a:r>
              <a:rPr lang="en-US" sz="2200" dirty="0">
                <a:latin typeface="Aptos" panose="020B0004020202020204" pitchFamily="34" charset="0"/>
                <a:ea typeface="Times New Roman" panose="02020603050405020304" pitchFamily="18" charset="0"/>
              </a:rPr>
              <a:t>Digital transformation in society creates a robust ecosystem of online services based on digital identity. </a:t>
            </a:r>
          </a:p>
          <a:p>
            <a:r>
              <a:rPr lang="en-US" sz="2200" dirty="0">
                <a:latin typeface="Aptos" panose="020B0004020202020204" pitchFamily="34" charset="0"/>
                <a:ea typeface="Times New Roman" panose="02020603050405020304" pitchFamily="18" charset="0"/>
              </a:rPr>
              <a:t>Digital identity is playing </a:t>
            </a:r>
            <a:r>
              <a:rPr lang="en-US" sz="2200" b="1" dirty="0">
                <a:solidFill>
                  <a:srgbClr val="FF983B"/>
                </a:solidFill>
                <a:latin typeface="Aptos" panose="020B0004020202020204" pitchFamily="34" charset="0"/>
                <a:ea typeface="Times New Roman" panose="02020603050405020304" pitchFamily="18" charset="0"/>
              </a:rPr>
              <a:t>a foundational role in digital economy</a:t>
            </a:r>
            <a:r>
              <a:rPr lang="en-US" sz="2200" dirty="0">
                <a:latin typeface="Aptos" panose="020B0004020202020204" pitchFamily="34" charset="0"/>
                <a:ea typeface="Times New Roman" panose="02020603050405020304" pitchFamily="18" charset="0"/>
              </a:rPr>
              <a:t>. </a:t>
            </a:r>
          </a:p>
          <a:p>
            <a:r>
              <a:rPr lang="en-US" sz="2200" dirty="0">
                <a:latin typeface="Aptos" panose="020B0004020202020204" pitchFamily="34" charset="0"/>
                <a:ea typeface="Times New Roman" panose="02020603050405020304" pitchFamily="18" charset="0"/>
              </a:rPr>
              <a:t>Digital identities are needed to ensure people's trust in online service providers and vice versa, and each other's digital interactions. </a:t>
            </a:r>
          </a:p>
          <a:p>
            <a:r>
              <a:rPr lang="en-US" sz="2200" dirty="0">
                <a:latin typeface="Aptos" panose="020B0004020202020204" pitchFamily="34" charset="0"/>
                <a:ea typeface="Times New Roman" panose="02020603050405020304" pitchFamily="18" charset="0"/>
              </a:rPr>
              <a:t>It is closely related to the actual identity of the individual. </a:t>
            </a:r>
          </a:p>
          <a:p>
            <a:r>
              <a:rPr lang="en-US" sz="2200" dirty="0">
                <a:latin typeface="Aptos" panose="020B0004020202020204" pitchFamily="34" charset="0"/>
                <a:ea typeface="Times New Roman" panose="02020603050405020304" pitchFamily="18" charset="0"/>
              </a:rPr>
              <a:t>It contains </a:t>
            </a:r>
            <a:r>
              <a:rPr lang="en-US" sz="2200" b="1" dirty="0">
                <a:solidFill>
                  <a:srgbClr val="FF983B"/>
                </a:solidFill>
                <a:latin typeface="Aptos" panose="020B0004020202020204" pitchFamily="34" charset="0"/>
                <a:ea typeface="Times New Roman" panose="02020603050405020304" pitchFamily="18" charset="0"/>
              </a:rPr>
              <a:t>sensitive/personal information</a:t>
            </a:r>
            <a:r>
              <a:rPr lang="en-US" sz="2200" dirty="0">
                <a:latin typeface="Aptos" panose="020B0004020202020204" pitchFamily="34" charset="0"/>
                <a:ea typeface="Times New Roman" panose="02020603050405020304" pitchFamily="18" charset="0"/>
              </a:rPr>
              <a:t> that can be stolen and misused to commit fraud. </a:t>
            </a:r>
          </a:p>
          <a:p>
            <a:r>
              <a:rPr lang="en-US" sz="2200" dirty="0">
                <a:latin typeface="Aptos" panose="020B0004020202020204" pitchFamily="34" charset="0"/>
                <a:ea typeface="Times New Roman" panose="02020603050405020304" pitchFamily="18" charset="0"/>
              </a:rPr>
              <a:t>It allows individuals to </a:t>
            </a:r>
            <a:r>
              <a:rPr lang="en-US" sz="2200" b="1" dirty="0">
                <a:solidFill>
                  <a:srgbClr val="FF983B"/>
                </a:solidFill>
                <a:latin typeface="Aptos" panose="020B0004020202020204" pitchFamily="34" charset="0"/>
                <a:ea typeface="Times New Roman" panose="02020603050405020304" pitchFamily="18" charset="0"/>
              </a:rPr>
              <a:t>"take control"</a:t>
            </a:r>
            <a:r>
              <a:rPr lang="en-US" sz="2200" dirty="0">
                <a:latin typeface="Aptos" panose="020B0004020202020204" pitchFamily="34" charset="0"/>
                <a:ea typeface="Times New Roman" panose="02020603050405020304" pitchFamily="18" charset="0"/>
              </a:rPr>
              <a:t> of their online data.</a:t>
            </a:r>
          </a:p>
          <a:p>
            <a:r>
              <a:rPr lang="en-US" sz="2200" dirty="0">
                <a:latin typeface="Aptos" panose="020B0004020202020204" pitchFamily="34" charset="0"/>
                <a:ea typeface="Times New Roman" panose="02020603050405020304" pitchFamily="18" charset="0"/>
              </a:rPr>
              <a:t>It has the </a:t>
            </a:r>
            <a:r>
              <a:rPr lang="en-US" sz="2200" b="1" dirty="0">
                <a:solidFill>
                  <a:srgbClr val="FF983B"/>
                </a:solidFill>
                <a:latin typeface="Aptos" panose="020B0004020202020204" pitchFamily="34" charset="0"/>
                <a:ea typeface="Times New Roman" panose="02020603050405020304" pitchFamily="18" charset="0"/>
              </a:rPr>
              <a:t>potential to be used anywhere in the future</a:t>
            </a:r>
            <a:r>
              <a:rPr lang="en-US" sz="2200" dirty="0">
                <a:latin typeface="Aptos" panose="020B0004020202020204" pitchFamily="34" charset="0"/>
                <a:ea typeface="Times New Roman" panose="02020603050405020304" pitchFamily="18" charset="0"/>
              </a:rPr>
              <a:t>. </a:t>
            </a:r>
          </a:p>
          <a:p>
            <a:r>
              <a:rPr lang="en-US" sz="2200" dirty="0">
                <a:latin typeface="Aptos" panose="020B0004020202020204" pitchFamily="34" charset="0"/>
                <a:ea typeface="Times New Roman" panose="02020603050405020304" pitchFamily="18" charset="0"/>
              </a:rPr>
              <a:t>It is a key component of building an individual's </a:t>
            </a:r>
            <a:r>
              <a:rPr lang="en-US" sz="2200" b="1" dirty="0">
                <a:solidFill>
                  <a:srgbClr val="FF983B"/>
                </a:solidFill>
                <a:latin typeface="Aptos" panose="020B0004020202020204" pitchFamily="34" charset="0"/>
                <a:ea typeface="Times New Roman" panose="02020603050405020304" pitchFamily="18" charset="0"/>
              </a:rPr>
              <a:t>digital resilience </a:t>
            </a:r>
            <a:r>
              <a:rPr lang="en-US" sz="2200" dirty="0">
                <a:latin typeface="Aptos" panose="020B0004020202020204" pitchFamily="34" charset="0"/>
                <a:ea typeface="Times New Roman" panose="02020603050405020304" pitchFamily="18" charset="0"/>
              </a:rPr>
              <a:t>and </a:t>
            </a:r>
            <a:r>
              <a:rPr lang="en-US" sz="2200" b="1" dirty="0">
                <a:solidFill>
                  <a:srgbClr val="FF983B"/>
                </a:solidFill>
                <a:latin typeface="Aptos" panose="020B0004020202020204" pitchFamily="34" charset="0"/>
                <a:ea typeface="Times New Roman" panose="02020603050405020304" pitchFamily="18" charset="0"/>
              </a:rPr>
              <a:t>digital security </a:t>
            </a:r>
            <a:r>
              <a:rPr lang="en-US" sz="2200" dirty="0">
                <a:latin typeface="Aptos" panose="020B0004020202020204" pitchFamily="34" charset="0"/>
                <a:ea typeface="Times New Roman" panose="02020603050405020304" pitchFamily="18" charset="0"/>
              </a:rPr>
              <a:t>in digital age.</a:t>
            </a:r>
          </a:p>
        </p:txBody>
      </p:sp>
    </p:spTree>
    <p:extLst>
      <p:ext uri="{BB962C8B-B14F-4D97-AF65-F5344CB8AC3E}">
        <p14:creationId xmlns:p14="http://schemas.microsoft.com/office/powerpoint/2010/main" val="4063687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A4C95A1-14F6-E2F3-883E-7B402EAEFA69}"/>
              </a:ext>
            </a:extLst>
          </p:cNvPr>
          <p:cNvSpPr>
            <a:spLocks noGrp="1"/>
          </p:cNvSpPr>
          <p:nvPr>
            <p:ph type="title"/>
          </p:nvPr>
        </p:nvSpPr>
        <p:spPr>
          <a:xfrm>
            <a:off x="251102" y="358095"/>
            <a:ext cx="8051587" cy="937827"/>
          </a:xfrm>
        </p:spPr>
        <p:txBody>
          <a:bodyPr>
            <a:normAutofit/>
          </a:bodyPr>
          <a:lstStyle/>
          <a:p>
            <a:r>
              <a:rPr lang="en-US" sz="4400" dirty="0">
                <a:latin typeface="Aptos" panose="020B0004020202020204" pitchFamily="34" charset="0"/>
                <a:ea typeface="Cambria"/>
              </a:rPr>
              <a:t>Components of digital identity</a:t>
            </a:r>
          </a:p>
        </p:txBody>
      </p:sp>
      <p:sp>
        <p:nvSpPr>
          <p:cNvPr id="33" name="Freeform: Shape 3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CB08756-1599-4332-6E75-893C5C0ED86F}"/>
              </a:ext>
            </a:extLst>
          </p:cNvPr>
          <p:cNvSpPr>
            <a:spLocks noGrp="1"/>
          </p:cNvSpPr>
          <p:nvPr>
            <p:ph idx="1"/>
          </p:nvPr>
        </p:nvSpPr>
        <p:spPr>
          <a:xfrm>
            <a:off x="4456142" y="1525970"/>
            <a:ext cx="7204906" cy="4858635"/>
          </a:xfrm>
        </p:spPr>
        <p:txBody>
          <a:bodyPr vert="horz" lIns="91440" tIns="45720" rIns="91440" bIns="45720" rtlCol="0">
            <a:normAutofit fontScale="92500" lnSpcReduction="10000"/>
          </a:bodyPr>
          <a:lstStyle/>
          <a:p>
            <a:r>
              <a:rPr lang="en-US" sz="2400" b="1" dirty="0">
                <a:solidFill>
                  <a:srgbClr val="FF983B"/>
                </a:solidFill>
                <a:latin typeface="Aptos" panose="020B0004020202020204" pitchFamily="34" charset="0"/>
                <a:ea typeface="Cambria"/>
              </a:rPr>
              <a:t>Personal information: </a:t>
            </a:r>
            <a:r>
              <a:rPr lang="en-US" sz="2400" dirty="0">
                <a:latin typeface="Aptos" panose="020B0004020202020204" pitchFamily="34" charset="0"/>
                <a:ea typeface="Cambria"/>
              </a:rPr>
              <a:t>full name, date and place </a:t>
            </a:r>
            <a:br>
              <a:rPr lang="en-US" sz="2400" dirty="0">
                <a:latin typeface="Aptos" panose="020B0004020202020204" pitchFamily="34" charset="0"/>
                <a:ea typeface="Cambria"/>
              </a:rPr>
            </a:br>
            <a:r>
              <a:rPr lang="en-US" sz="2400" dirty="0">
                <a:latin typeface="Aptos" panose="020B0004020202020204" pitchFamily="34" charset="0"/>
                <a:ea typeface="Cambria"/>
              </a:rPr>
              <a:t>of birth, marital status, driving license, occupation, place of work, identification number, email, IP address, etc.</a:t>
            </a:r>
          </a:p>
          <a:p>
            <a:r>
              <a:rPr lang="en-US" sz="2400" b="1" dirty="0">
                <a:solidFill>
                  <a:srgbClr val="FF983B"/>
                </a:solidFill>
                <a:latin typeface="Aptos" panose="020B0004020202020204" pitchFamily="34" charset="0"/>
                <a:ea typeface="Cambria"/>
              </a:rPr>
              <a:t>User credentials:</a:t>
            </a:r>
            <a:r>
              <a:rPr lang="en-US" sz="2400" dirty="0">
                <a:latin typeface="Aptos" panose="020B0004020202020204" pitchFamily="34" charset="0"/>
                <a:ea typeface="Cambria"/>
              </a:rPr>
              <a:t> logins, passwords, profiles, tokens, biometric data, etc.</a:t>
            </a:r>
          </a:p>
          <a:p>
            <a:r>
              <a:rPr lang="en-US" sz="2400" b="1" dirty="0">
                <a:solidFill>
                  <a:srgbClr val="FF983B"/>
                </a:solidFill>
                <a:latin typeface="Aptos" panose="020B0004020202020204" pitchFamily="34" charset="0"/>
                <a:ea typeface="Cambria"/>
              </a:rPr>
              <a:t>Attributes of individual's online behavior and interaction: </a:t>
            </a:r>
            <a:r>
              <a:rPr lang="en-US" sz="2400" dirty="0">
                <a:latin typeface="Aptos" panose="020B0004020202020204" pitchFamily="34" charset="0"/>
                <a:ea typeface="Cambria"/>
              </a:rPr>
              <a:t>online activity, posts, comments, transactions, photos, videos, browsing history, search queries, social media presence, metadata, geolocation, etc.</a:t>
            </a:r>
          </a:p>
          <a:p>
            <a:r>
              <a:rPr lang="en-US" sz="2400" b="1" dirty="0">
                <a:solidFill>
                  <a:srgbClr val="FF983B"/>
                </a:solidFill>
                <a:latin typeface="Aptos" panose="020B0004020202020204" pitchFamily="34" charset="0"/>
                <a:ea typeface="Cambria"/>
              </a:rPr>
              <a:t>Data double: </a:t>
            </a:r>
            <a:r>
              <a:rPr lang="en-US" sz="2400" dirty="0">
                <a:latin typeface="Aptos" panose="020B0004020202020204" pitchFamily="34" charset="0"/>
                <a:ea typeface="Cambria"/>
              </a:rPr>
              <a:t>a shadow profile built from the various pieces of digital identity. It contains a comprehensive record of online activities from various sources to create a detailed understanding of digital identity owner.</a:t>
            </a:r>
          </a:p>
        </p:txBody>
      </p:sp>
      <p:pic>
        <p:nvPicPr>
          <p:cNvPr id="4" name="Zástupný objekt pre obsah 10" descr="Obrázok, na ktorom je umenie, ošatenie, osoba, látka&#10;&#10;Automaticky generovaný popis">
            <a:extLst>
              <a:ext uri="{FF2B5EF4-FFF2-40B4-BE49-F238E27FC236}">
                <a16:creationId xmlns:a16="http://schemas.microsoft.com/office/drawing/2014/main" id="{4CFF11C5-8C14-9DB3-82E5-3FA706336B2C}"/>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9388" t="1925" r="13818" b="-1925"/>
          <a:stretch/>
        </p:blipFill>
        <p:spPr>
          <a:xfrm>
            <a:off x="440386" y="1900745"/>
            <a:ext cx="3836509" cy="3331962"/>
          </a:xfrm>
          <a:prstGeom prst="rect">
            <a:avLst/>
          </a:prstGeom>
        </p:spPr>
      </p:pic>
    </p:spTree>
    <p:extLst>
      <p:ext uri="{BB962C8B-B14F-4D97-AF65-F5344CB8AC3E}">
        <p14:creationId xmlns:p14="http://schemas.microsoft.com/office/powerpoint/2010/main" val="2661744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119743" y="233726"/>
            <a:ext cx="10515600" cy="857885"/>
          </a:xfrm>
        </p:spPr>
        <p:txBody>
          <a:bodyPr>
            <a:noAutofit/>
          </a:bodyPr>
          <a:lstStyle/>
          <a:p>
            <a:r>
              <a:rPr lang="en-US" sz="3600" dirty="0">
                <a:latin typeface="Aptos" panose="020B0004020202020204" pitchFamily="34" charset="0"/>
                <a:ea typeface="Cambria"/>
              </a:rPr>
              <a:t>How digital identity information can be exposed?</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838200" y="1323910"/>
            <a:ext cx="11140440" cy="738155"/>
          </a:xfrm>
        </p:spPr>
        <p:txBody>
          <a:bodyPr vert="horz" lIns="91440" tIns="45720" rIns="91440" bIns="45720" rtlCol="0">
            <a:normAutofit/>
          </a:bodyPr>
          <a:lstStyle/>
          <a:p>
            <a:pPr marL="0" indent="0" algn="just">
              <a:buNone/>
            </a:pPr>
            <a:r>
              <a:rPr lang="sk-SK" sz="2000" b="1" dirty="0">
                <a:latin typeface="Aptos" panose="020B0004020202020204" pitchFamily="34" charset="0"/>
                <a:ea typeface="Cambria"/>
              </a:rPr>
              <a:t>1. </a:t>
            </a:r>
            <a:r>
              <a:rPr lang="en-US" sz="2000" b="1" dirty="0">
                <a:latin typeface="Aptos" panose="020B0004020202020204" pitchFamily="34" charset="0"/>
                <a:ea typeface="Cambria"/>
              </a:rPr>
              <a:t>Knowingly exposed digital identity information is publicly available and published by the individual or the platform (service) they used.</a:t>
            </a:r>
          </a:p>
        </p:txBody>
      </p:sp>
      <p:sp>
        <p:nvSpPr>
          <p:cNvPr id="4" name="Content Placeholder 2">
            <a:extLst>
              <a:ext uri="{FF2B5EF4-FFF2-40B4-BE49-F238E27FC236}">
                <a16:creationId xmlns:a16="http://schemas.microsoft.com/office/drawing/2014/main" id="{01A323D3-9B80-F6E7-4DEE-117846D252F4}"/>
              </a:ext>
            </a:extLst>
          </p:cNvPr>
          <p:cNvSpPr txBox="1">
            <a:spLocks/>
          </p:cNvSpPr>
          <p:nvPr/>
        </p:nvSpPr>
        <p:spPr>
          <a:xfrm>
            <a:off x="838200" y="2124443"/>
            <a:ext cx="7395771" cy="380798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FFAA5A"/>
              </a:buClr>
              <a:buFont typeface="Wingdings" panose="05000000000000000000" pitchFamily="2" charset="2"/>
              <a:buChar char="q"/>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0238" lvl="1" indent="-366713" algn="just">
              <a:lnSpc>
                <a:spcPct val="100000"/>
              </a:lnSpc>
              <a:buClr>
                <a:srgbClr val="FFAA5A"/>
              </a:buClr>
              <a:buFont typeface="Wingdings" panose="05000000000000000000" pitchFamily="2" charset="2"/>
              <a:buChar char="q"/>
              <a:tabLst>
                <a:tab pos="2692400" algn="l"/>
              </a:tabLst>
            </a:pPr>
            <a:r>
              <a:rPr lang="en-US" sz="2000" dirty="0">
                <a:latin typeface="Aptos" panose="020B0004020202020204" pitchFamily="34" charset="0"/>
                <a:ea typeface="Cambria" panose="02040503050406030204" pitchFamily="18" charset="0"/>
                <a:cs typeface="Times New Roman" panose="02020603050405020304" pitchFamily="18" charset="0"/>
              </a:rPr>
              <a:t>Publicly shared information: name, address, email address, profile photo, social media usernames</a:t>
            </a:r>
            <a:r>
              <a:rPr lang="sk-SK" sz="2000" dirty="0">
                <a:latin typeface="Aptos" panose="020B0004020202020204" pitchFamily="34" charset="0"/>
                <a:ea typeface="Cambria" panose="02040503050406030204" pitchFamily="18" charset="0"/>
                <a:cs typeface="Times New Roman" panose="02020603050405020304" pitchFamily="18" charset="0"/>
              </a:rPr>
              <a:t>.</a:t>
            </a:r>
          </a:p>
          <a:p>
            <a:pPr marL="630238" lvl="1" indent="-366713" algn="just">
              <a:lnSpc>
                <a:spcPct val="100000"/>
              </a:lnSpc>
              <a:buClr>
                <a:srgbClr val="FFAA5A"/>
              </a:buClr>
              <a:buFont typeface="Wingdings" panose="05000000000000000000" pitchFamily="2" charset="2"/>
              <a:buChar char="q"/>
              <a:tabLst>
                <a:tab pos="2692400" algn="l"/>
              </a:tabLst>
            </a:pPr>
            <a:r>
              <a:rPr lang="en-US" sz="2000" dirty="0">
                <a:latin typeface="Aptos" panose="020B0004020202020204" pitchFamily="34" charset="0"/>
                <a:ea typeface="Cambria" panose="02040503050406030204" pitchFamily="18" charset="0"/>
                <a:cs typeface="Times New Roman" panose="02020603050405020304" pitchFamily="18" charset="0"/>
              </a:rPr>
              <a:t>Professional information: company name, job title, educational, public profile on professional networking sites (</a:t>
            </a:r>
            <a:r>
              <a:rPr lang="sk-SK" sz="2000" dirty="0">
                <a:latin typeface="Aptos" panose="020B0004020202020204" pitchFamily="34" charset="0"/>
                <a:ea typeface="Cambria" panose="02040503050406030204" pitchFamily="18" charset="0"/>
                <a:cs typeface="Times New Roman" panose="02020603050405020304" pitchFamily="18" charset="0"/>
              </a:rPr>
              <a:t>eg. </a:t>
            </a:r>
            <a:r>
              <a:rPr lang="en-US" sz="2000" dirty="0">
                <a:latin typeface="Aptos" panose="020B0004020202020204" pitchFamily="34" charset="0"/>
                <a:ea typeface="Cambria" panose="02040503050406030204" pitchFamily="18" charset="0"/>
                <a:cs typeface="Times New Roman" panose="02020603050405020304" pitchFamily="18" charset="0"/>
              </a:rPr>
              <a:t>LinkedIn)</a:t>
            </a:r>
            <a:r>
              <a:rPr lang="sk-SK" sz="2000" dirty="0">
                <a:latin typeface="Aptos" panose="020B0004020202020204" pitchFamily="34" charset="0"/>
                <a:ea typeface="Cambria" panose="02040503050406030204" pitchFamily="18" charset="0"/>
                <a:cs typeface="Times New Roman" panose="02020603050405020304" pitchFamily="18" charset="0"/>
              </a:rPr>
              <a:t>.</a:t>
            </a:r>
          </a:p>
          <a:p>
            <a:pPr marL="630238" lvl="1" indent="-366713" algn="just">
              <a:lnSpc>
                <a:spcPct val="100000"/>
              </a:lnSpc>
              <a:buClr>
                <a:srgbClr val="FFAA5A"/>
              </a:buClr>
              <a:buFont typeface="Wingdings" panose="05000000000000000000" pitchFamily="2" charset="2"/>
              <a:buChar char="q"/>
              <a:tabLst>
                <a:tab pos="2692400" algn="l"/>
              </a:tabLst>
            </a:pPr>
            <a:r>
              <a:rPr lang="en-US" sz="2000" dirty="0">
                <a:latin typeface="Aptos" panose="020B0004020202020204" pitchFamily="34" charset="0"/>
                <a:ea typeface="Cambria" panose="02040503050406030204" pitchFamily="18" charset="0"/>
                <a:cs typeface="Times New Roman" panose="02020603050405020304" pitchFamily="18" charset="0"/>
              </a:rPr>
              <a:t>Creative Content: anything that was created and shared online by user (comments, likes, photos, vide</a:t>
            </a:r>
            <a:r>
              <a:rPr lang="sk-SK" sz="2000" dirty="0">
                <a:latin typeface="Aptos" panose="020B0004020202020204" pitchFamily="34" charset="0"/>
                <a:ea typeface="Cambria" panose="02040503050406030204" pitchFamily="18" charset="0"/>
                <a:cs typeface="Times New Roman" panose="02020603050405020304" pitchFamily="18" charset="0"/>
              </a:rPr>
              <a:t>os</a:t>
            </a:r>
            <a:r>
              <a:rPr lang="en-US" sz="2000" dirty="0">
                <a:latin typeface="Aptos" panose="020B0004020202020204" pitchFamily="34" charset="0"/>
                <a:ea typeface="Cambria" panose="02040503050406030204" pitchFamily="18" charset="0"/>
                <a:cs typeface="Times New Roman" panose="02020603050405020304" pitchFamily="18" charset="0"/>
              </a:rPr>
              <a:t>)</a:t>
            </a:r>
            <a:r>
              <a:rPr lang="sk-SK" sz="2000" dirty="0">
                <a:latin typeface="Aptos" panose="020B0004020202020204" pitchFamily="34" charset="0"/>
                <a:ea typeface="Cambria" panose="02040503050406030204" pitchFamily="18" charset="0"/>
                <a:cs typeface="Times New Roman" panose="02020603050405020304" pitchFamily="18" charset="0"/>
              </a:rPr>
              <a:t>.</a:t>
            </a:r>
          </a:p>
          <a:p>
            <a:pPr marL="630238" lvl="1" indent="-366713" algn="just">
              <a:lnSpc>
                <a:spcPct val="100000"/>
              </a:lnSpc>
              <a:buClr>
                <a:srgbClr val="FFAA5A"/>
              </a:buClr>
              <a:buFont typeface="Wingdings" panose="05000000000000000000" pitchFamily="2" charset="2"/>
              <a:buChar char="q"/>
              <a:tabLst>
                <a:tab pos="2692400" algn="l"/>
              </a:tabLst>
            </a:pPr>
            <a:r>
              <a:rPr lang="en-US" sz="2000" dirty="0">
                <a:latin typeface="Aptos" panose="020B0004020202020204" pitchFamily="34" charset="0"/>
                <a:ea typeface="Cambria" panose="02040503050406030204" pitchFamily="18" charset="0"/>
                <a:cs typeface="Times New Roman" panose="02020603050405020304" pitchFamily="18" charset="0"/>
              </a:rPr>
              <a:t>Interests and opinions: public posts about hobbies, social causes or favorite movies.</a:t>
            </a:r>
            <a:endParaRPr lang="sk-SK" sz="2000" dirty="0">
              <a:latin typeface="Aptos" panose="020B0004020202020204" pitchFamily="34" charset="0"/>
              <a:ea typeface="Cambria" panose="02040503050406030204" pitchFamily="18" charset="0"/>
              <a:cs typeface="Times New Roman" panose="02020603050405020304" pitchFamily="18" charset="0"/>
            </a:endParaRPr>
          </a:p>
          <a:p>
            <a:pPr marL="630238" lvl="1" indent="-366713" algn="just">
              <a:lnSpc>
                <a:spcPct val="100000"/>
              </a:lnSpc>
              <a:buClr>
                <a:srgbClr val="FFAA5A"/>
              </a:buClr>
              <a:buFont typeface="Wingdings" panose="05000000000000000000" pitchFamily="2" charset="2"/>
              <a:buChar char="q"/>
              <a:tabLst>
                <a:tab pos="2692400" algn="l"/>
              </a:tabLst>
            </a:pPr>
            <a:r>
              <a:rPr lang="en-US" sz="2000" dirty="0">
                <a:latin typeface="Aptos" panose="020B0004020202020204" pitchFamily="34" charset="0"/>
                <a:ea typeface="Cambria" panose="02040503050406030204" pitchFamily="18" charset="0"/>
                <a:cs typeface="Times New Roman" panose="02020603050405020304" pitchFamily="18" charset="0"/>
              </a:rPr>
              <a:t>Engagement online: </a:t>
            </a:r>
            <a:r>
              <a:rPr lang="sk-SK" sz="2000" dirty="0">
                <a:latin typeface="Aptos" panose="020B0004020202020204" pitchFamily="34" charset="0"/>
                <a:ea typeface="Cambria" panose="02040503050406030204" pitchFamily="18" charset="0"/>
                <a:cs typeface="Times New Roman" panose="02020603050405020304" pitchFamily="18" charset="0"/>
              </a:rPr>
              <a:t>t</a:t>
            </a:r>
            <a:r>
              <a:rPr lang="en-US" sz="2000" dirty="0">
                <a:latin typeface="Aptos" panose="020B0004020202020204" pitchFamily="34" charset="0"/>
                <a:ea typeface="Cambria" panose="02040503050406030204" pitchFamily="18" charset="0"/>
                <a:cs typeface="Times New Roman" panose="02020603050405020304" pitchFamily="18" charset="0"/>
              </a:rPr>
              <a:t>he way user interact</a:t>
            </a:r>
            <a:r>
              <a:rPr lang="sk-SK" sz="2000" dirty="0">
                <a:latin typeface="Aptos" panose="020B0004020202020204" pitchFamily="34" charset="0"/>
                <a:ea typeface="Cambria" panose="02040503050406030204" pitchFamily="18" charset="0"/>
                <a:cs typeface="Times New Roman" panose="02020603050405020304" pitchFamily="18" charset="0"/>
              </a:rPr>
              <a:t>s</a:t>
            </a:r>
            <a:r>
              <a:rPr lang="en-US" sz="2000" dirty="0">
                <a:latin typeface="Aptos" panose="020B0004020202020204" pitchFamily="34" charset="0"/>
                <a:ea typeface="Cambria" panose="02040503050406030204" pitchFamily="18" charset="0"/>
                <a:cs typeface="Times New Roman" panose="02020603050405020304" pitchFamily="18" charset="0"/>
              </a:rPr>
              <a:t> with others online, the communities he participate</a:t>
            </a:r>
            <a:r>
              <a:rPr lang="sk-SK" sz="2000" dirty="0">
                <a:latin typeface="Aptos" panose="020B0004020202020204" pitchFamily="34" charset="0"/>
                <a:ea typeface="Cambria" panose="02040503050406030204" pitchFamily="18" charset="0"/>
                <a:cs typeface="Times New Roman" panose="02020603050405020304" pitchFamily="18" charset="0"/>
              </a:rPr>
              <a:t>s</a:t>
            </a:r>
            <a:r>
              <a:rPr lang="en-US" sz="2000" dirty="0">
                <a:latin typeface="Aptos" panose="020B0004020202020204" pitchFamily="34" charset="0"/>
                <a:ea typeface="Cambria" panose="02040503050406030204" pitchFamily="18" charset="0"/>
                <a:cs typeface="Times New Roman" panose="02020603050405020304" pitchFamily="18" charset="0"/>
              </a:rPr>
              <a:t> in. </a:t>
            </a:r>
            <a:endParaRPr lang="sk-SK" sz="2000" dirty="0">
              <a:latin typeface="Aptos" panose="020B0004020202020204" pitchFamily="34" charset="0"/>
              <a:ea typeface="Cambria" panose="02040503050406030204" pitchFamily="18" charset="0"/>
              <a:cs typeface="Times New Roman" panose="02020603050405020304" pitchFamily="18" charset="0"/>
            </a:endParaRPr>
          </a:p>
          <a:p>
            <a:pPr marL="0" indent="0" algn="just">
              <a:lnSpc>
                <a:spcPct val="110000"/>
              </a:lnSpc>
              <a:buFont typeface="Wingdings" panose="05000000000000000000" pitchFamily="2" charset="2"/>
              <a:buNone/>
              <a:tabLst>
                <a:tab pos="2692400" algn="l"/>
              </a:tabLst>
            </a:pPr>
            <a:r>
              <a:rPr lang="sk-SK" sz="2000" dirty="0">
                <a:latin typeface="Aptos" panose="020B0004020202020204" pitchFamily="34" charset="0"/>
                <a:cs typeface="Times New Roman" panose="02020603050405020304" pitchFamily="18" charset="0"/>
              </a:rPr>
              <a:t>	</a:t>
            </a:r>
          </a:p>
        </p:txBody>
      </p:sp>
      <p:pic>
        <p:nvPicPr>
          <p:cNvPr id="5" name="Obrázok 4">
            <a:extLst>
              <a:ext uri="{FF2B5EF4-FFF2-40B4-BE49-F238E27FC236}">
                <a16:creationId xmlns:a16="http://schemas.microsoft.com/office/drawing/2014/main" id="{EC1B2C2C-9B6E-226C-017E-A551C435E677}"/>
              </a:ext>
            </a:extLst>
          </p:cNvPr>
          <p:cNvPicPr>
            <a:picLocks noChangeAspect="1"/>
          </p:cNvPicPr>
          <p:nvPr/>
        </p:nvPicPr>
        <p:blipFill rotWithShape="1">
          <a:blip r:embed="rId2"/>
          <a:srcRect l="-270" t="-1406" r="5587" b="902"/>
          <a:stretch/>
        </p:blipFill>
        <p:spPr>
          <a:xfrm>
            <a:off x="8417104" y="2333415"/>
            <a:ext cx="3420333" cy="2683758"/>
          </a:xfrm>
          <a:prstGeom prst="rect">
            <a:avLst/>
          </a:prstGeom>
        </p:spPr>
      </p:pic>
      <p:sp>
        <p:nvSpPr>
          <p:cNvPr id="6" name="BlokTextu 5">
            <a:extLst>
              <a:ext uri="{FF2B5EF4-FFF2-40B4-BE49-F238E27FC236}">
                <a16:creationId xmlns:a16="http://schemas.microsoft.com/office/drawing/2014/main" id="{8B53CF2A-8BF7-1C30-12BB-331AB02107D9}"/>
              </a:ext>
            </a:extLst>
          </p:cNvPr>
          <p:cNvSpPr txBox="1"/>
          <p:nvPr/>
        </p:nvSpPr>
        <p:spPr>
          <a:xfrm>
            <a:off x="278640" y="6099875"/>
            <a:ext cx="11700000" cy="524399"/>
          </a:xfrm>
          <a:prstGeom prst="roundRect">
            <a:avLst/>
          </a:prstGeom>
          <a:gradFill flip="none" rotWithShape="1">
            <a:gsLst>
              <a:gs pos="0">
                <a:srgbClr val="92BAB5">
                  <a:tint val="66000"/>
                  <a:satMod val="160000"/>
                </a:srgbClr>
              </a:gs>
              <a:gs pos="50000">
                <a:srgbClr val="92BAB5">
                  <a:tint val="44500"/>
                  <a:satMod val="160000"/>
                </a:srgbClr>
              </a:gs>
              <a:gs pos="100000">
                <a:srgbClr val="92BAB5">
                  <a:tint val="23500"/>
                  <a:satMod val="160000"/>
                </a:srgbClr>
              </a:gs>
            </a:gsLst>
            <a:lin ang="5400000" scaled="1"/>
            <a:tileRect/>
          </a:gradFill>
        </p:spPr>
        <p:txBody>
          <a:bodyPr wrap="square" rtlCol="0">
            <a:spAutoFit/>
          </a:bodyPr>
          <a:lstStyle/>
          <a:p>
            <a:pPr algn="ctr">
              <a:lnSpc>
                <a:spcPct val="107000"/>
              </a:lnSpc>
              <a:spcBef>
                <a:spcPts val="800"/>
              </a:spcBef>
              <a:spcAft>
                <a:spcPts val="800"/>
              </a:spcAft>
            </a:pPr>
            <a:r>
              <a:rPr lang="en-US" sz="2400" dirty="0">
                <a:effectLst/>
                <a:latin typeface="Aptos" panose="020B0004020202020204" pitchFamily="34" charset="0"/>
                <a:ea typeface="Cambria" panose="02040503050406030204" pitchFamily="18" charset="0"/>
                <a:cs typeface="Arial" panose="020B0604020202020204" pitchFamily="34" charset="0"/>
              </a:rPr>
              <a:t>Sharing this information online can be an intention of </a:t>
            </a:r>
            <a:r>
              <a:rPr lang="en-US" sz="2400" b="1" dirty="0">
                <a:solidFill>
                  <a:srgbClr val="FFAA5A"/>
                </a:solidFill>
                <a:latin typeface="Aptos" panose="020B0004020202020204" pitchFamily="34" charset="0"/>
                <a:ea typeface="Cambria" panose="02040503050406030204" pitchFamily="18" charset="0"/>
                <a:cs typeface="Arial" panose="020B0604020202020204" pitchFamily="34" charset="0"/>
              </a:rPr>
              <a:t>building a digital identity</a:t>
            </a:r>
            <a:r>
              <a:rPr lang="sk-SK" sz="2400" b="1" dirty="0">
                <a:solidFill>
                  <a:srgbClr val="FFAA5A"/>
                </a:solidFill>
                <a:latin typeface="Aptos" panose="020B0004020202020204" pitchFamily="34" charset="0"/>
                <a:ea typeface="Cambria" panose="02040503050406030204" pitchFamily="18" charset="0"/>
                <a:cs typeface="Arial" panose="020B0604020202020204" pitchFamily="34" charset="0"/>
              </a:rPr>
              <a:t>.</a:t>
            </a:r>
          </a:p>
        </p:txBody>
      </p:sp>
    </p:spTree>
    <p:extLst>
      <p:ext uri="{BB962C8B-B14F-4D97-AF65-F5344CB8AC3E}">
        <p14:creationId xmlns:p14="http://schemas.microsoft.com/office/powerpoint/2010/main" val="2348543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119743" y="233726"/>
            <a:ext cx="10515600" cy="857885"/>
          </a:xfrm>
        </p:spPr>
        <p:txBody>
          <a:bodyPr>
            <a:noAutofit/>
          </a:bodyPr>
          <a:lstStyle/>
          <a:p>
            <a:r>
              <a:rPr lang="en-US" sz="3600" dirty="0">
                <a:latin typeface="Aptos" panose="020B0004020202020204" pitchFamily="34" charset="0"/>
                <a:ea typeface="Cambria"/>
              </a:rPr>
              <a:t>How digital identity information can be exposed?</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838200" y="1323910"/>
            <a:ext cx="11140440" cy="738155"/>
          </a:xfrm>
        </p:spPr>
        <p:txBody>
          <a:bodyPr vert="horz" lIns="91440" tIns="45720" rIns="91440" bIns="45720" rtlCol="0">
            <a:normAutofit/>
          </a:bodyPr>
          <a:lstStyle/>
          <a:p>
            <a:pPr marL="0" indent="0" algn="just">
              <a:buNone/>
            </a:pPr>
            <a:r>
              <a:rPr lang="sk-SK" sz="2000" b="1" dirty="0">
                <a:latin typeface="Aptos" panose="020B0004020202020204" pitchFamily="34" charset="0"/>
                <a:ea typeface="Cambria"/>
              </a:rPr>
              <a:t>2. </a:t>
            </a:r>
            <a:r>
              <a:rPr lang="en-US" sz="2000" b="1" dirty="0">
                <a:latin typeface="Aptos" panose="020B0004020202020204" pitchFamily="34" charset="0"/>
                <a:ea typeface="Cambria"/>
              </a:rPr>
              <a:t>Unknowingly exposed digital identity information because of unwanted activities aimed at the unauthorized acquisition of digital identity</a:t>
            </a:r>
            <a:r>
              <a:rPr lang="sk-SK" sz="2000" b="1" dirty="0">
                <a:latin typeface="Aptos" panose="020B0004020202020204" pitchFamily="34" charset="0"/>
                <a:ea typeface="Cambria"/>
              </a:rPr>
              <a:t>.</a:t>
            </a:r>
            <a:r>
              <a:rPr lang="en-US" sz="2000" b="1" dirty="0">
                <a:latin typeface="Aptos" panose="020B0004020202020204" pitchFamily="34" charset="0"/>
                <a:ea typeface="Cambria"/>
              </a:rPr>
              <a:t> </a:t>
            </a:r>
          </a:p>
          <a:p>
            <a:pPr marL="0" indent="0" algn="just">
              <a:buNone/>
            </a:pPr>
            <a:endParaRPr lang="en-US" sz="2000" b="1" dirty="0">
              <a:latin typeface="Aptos" panose="020B0004020202020204" pitchFamily="34" charset="0"/>
              <a:ea typeface="Cambria"/>
            </a:endParaRPr>
          </a:p>
        </p:txBody>
      </p:sp>
      <p:sp>
        <p:nvSpPr>
          <p:cNvPr id="4" name="Content Placeholder 2">
            <a:extLst>
              <a:ext uri="{FF2B5EF4-FFF2-40B4-BE49-F238E27FC236}">
                <a16:creationId xmlns:a16="http://schemas.microsoft.com/office/drawing/2014/main" id="{01A323D3-9B80-F6E7-4DEE-117846D252F4}"/>
              </a:ext>
            </a:extLst>
          </p:cNvPr>
          <p:cNvSpPr txBox="1">
            <a:spLocks/>
          </p:cNvSpPr>
          <p:nvPr/>
        </p:nvSpPr>
        <p:spPr>
          <a:xfrm>
            <a:off x="838200" y="2124443"/>
            <a:ext cx="7395771" cy="36178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FAA5A"/>
              </a:buClr>
              <a:buFont typeface="Wingdings" panose="05000000000000000000" pitchFamily="2" charset="2"/>
              <a:buChar char="q"/>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0238" lvl="1" indent="-366713" algn="just">
              <a:lnSpc>
                <a:spcPct val="100000"/>
              </a:lnSpc>
              <a:buClr>
                <a:srgbClr val="FFAA5A"/>
              </a:buClr>
              <a:buFont typeface="Wingdings" panose="05000000000000000000" pitchFamily="2" charset="2"/>
              <a:buChar char="q"/>
              <a:tabLst>
                <a:tab pos="2692400" algn="l"/>
              </a:tabLst>
            </a:pPr>
            <a:r>
              <a:rPr lang="en-US" sz="2000" dirty="0">
                <a:latin typeface="Aptos" panose="020B0004020202020204" pitchFamily="34" charset="0"/>
                <a:ea typeface="Cambria" panose="02040503050406030204" pitchFamily="18" charset="0"/>
                <a:cs typeface="Times New Roman" panose="02020603050405020304" pitchFamily="18" charset="0"/>
              </a:rPr>
              <a:t>Using of public Wi-Fi networks or unsecured websites.</a:t>
            </a:r>
          </a:p>
          <a:p>
            <a:pPr marL="630238" lvl="1" indent="-366713" algn="just">
              <a:lnSpc>
                <a:spcPct val="100000"/>
              </a:lnSpc>
              <a:buClr>
                <a:srgbClr val="FFAA5A"/>
              </a:buClr>
              <a:buFont typeface="Wingdings" panose="05000000000000000000" pitchFamily="2" charset="2"/>
              <a:buChar char="q"/>
              <a:tabLst>
                <a:tab pos="2692400" algn="l"/>
              </a:tabLst>
            </a:pPr>
            <a:r>
              <a:rPr lang="en-US" sz="2000" dirty="0">
                <a:latin typeface="Aptos" panose="020B0004020202020204" pitchFamily="34" charset="0"/>
                <a:ea typeface="Cambria" panose="02040503050406030204" pitchFamily="18" charset="0"/>
                <a:cs typeface="Times New Roman" panose="02020603050405020304" pitchFamily="18" charset="0"/>
              </a:rPr>
              <a:t>Data breaches by third parties (providing data is often part </a:t>
            </a:r>
            <a:br>
              <a:rPr lang="en-US" sz="2000" dirty="0">
                <a:latin typeface="Aptos" panose="020B0004020202020204" pitchFamily="34" charset="0"/>
                <a:ea typeface="Cambria" panose="02040503050406030204" pitchFamily="18" charset="0"/>
                <a:cs typeface="Times New Roman" panose="02020603050405020304" pitchFamily="18" charset="0"/>
              </a:rPr>
            </a:br>
            <a:r>
              <a:rPr lang="en-US" sz="2000" dirty="0">
                <a:latin typeface="Aptos" panose="020B0004020202020204" pitchFamily="34" charset="0"/>
                <a:ea typeface="Cambria" panose="02040503050406030204" pitchFamily="18" charset="0"/>
                <a:cs typeface="Times New Roman" panose="02020603050405020304" pitchFamily="18" charset="0"/>
              </a:rPr>
              <a:t>of the registration terms or General terms and conditions).</a:t>
            </a:r>
          </a:p>
          <a:p>
            <a:pPr marL="630238" lvl="1" indent="-366713" algn="just">
              <a:lnSpc>
                <a:spcPct val="100000"/>
              </a:lnSpc>
              <a:buClr>
                <a:srgbClr val="FFAA5A"/>
              </a:buClr>
              <a:buFont typeface="Wingdings" panose="05000000000000000000" pitchFamily="2" charset="2"/>
              <a:buChar char="q"/>
              <a:tabLst>
                <a:tab pos="2692400" algn="l"/>
              </a:tabLst>
            </a:pPr>
            <a:r>
              <a:rPr lang="en-US" sz="2000" dirty="0">
                <a:latin typeface="Aptos" panose="020B0004020202020204" pitchFamily="34" charset="0"/>
                <a:ea typeface="Cambria" panose="02040503050406030204" pitchFamily="18" charset="0"/>
                <a:cs typeface="Times New Roman" panose="02020603050405020304" pitchFamily="18" charset="0"/>
              </a:rPr>
              <a:t>Internet scams: phishing/pharming, email fraud, deepfake videos, voice and graphics.</a:t>
            </a:r>
          </a:p>
          <a:p>
            <a:pPr marL="630238" lvl="1" indent="-366713" algn="just">
              <a:lnSpc>
                <a:spcPct val="100000"/>
              </a:lnSpc>
              <a:buClr>
                <a:srgbClr val="FFAA5A"/>
              </a:buClr>
              <a:buFont typeface="Wingdings" panose="05000000000000000000" pitchFamily="2" charset="2"/>
              <a:buChar char="q"/>
              <a:tabLst>
                <a:tab pos="2692400" algn="l"/>
              </a:tabLst>
            </a:pPr>
            <a:r>
              <a:rPr lang="en-US" sz="2000" dirty="0">
                <a:latin typeface="Aptos" panose="020B0004020202020204" pitchFamily="34" charset="0"/>
                <a:ea typeface="Cambria" panose="02040503050406030204" pitchFamily="18" charset="0"/>
                <a:cs typeface="Times New Roman" panose="02020603050405020304" pitchFamily="18" charset="0"/>
              </a:rPr>
              <a:t>Digital identity owner carelessness and mistakes: weak passwords, using the same password for different accounts, sharing location or geo-tagging, adding strangers to social media accounts, reading spam messages, fake SMS/calls, etc.</a:t>
            </a:r>
          </a:p>
        </p:txBody>
      </p:sp>
      <p:sp>
        <p:nvSpPr>
          <p:cNvPr id="6" name="BlokTextu 5">
            <a:extLst>
              <a:ext uri="{FF2B5EF4-FFF2-40B4-BE49-F238E27FC236}">
                <a16:creationId xmlns:a16="http://schemas.microsoft.com/office/drawing/2014/main" id="{8B53CF2A-8BF7-1C30-12BB-331AB02107D9}"/>
              </a:ext>
            </a:extLst>
          </p:cNvPr>
          <p:cNvSpPr txBox="1"/>
          <p:nvPr/>
        </p:nvSpPr>
        <p:spPr>
          <a:xfrm>
            <a:off x="278640" y="6099875"/>
            <a:ext cx="11700000" cy="524399"/>
          </a:xfrm>
          <a:prstGeom prst="roundRect">
            <a:avLst/>
          </a:prstGeom>
          <a:gradFill flip="none" rotWithShape="1">
            <a:gsLst>
              <a:gs pos="0">
                <a:srgbClr val="92BAB5">
                  <a:tint val="66000"/>
                  <a:satMod val="160000"/>
                </a:srgbClr>
              </a:gs>
              <a:gs pos="50000">
                <a:srgbClr val="92BAB5">
                  <a:tint val="44500"/>
                  <a:satMod val="160000"/>
                </a:srgbClr>
              </a:gs>
              <a:gs pos="100000">
                <a:srgbClr val="92BAB5">
                  <a:tint val="23500"/>
                  <a:satMod val="160000"/>
                </a:srgbClr>
              </a:gs>
            </a:gsLst>
            <a:lin ang="5400000" scaled="1"/>
            <a:tileRect/>
          </a:gradFill>
        </p:spPr>
        <p:txBody>
          <a:bodyPr wrap="square" rtlCol="0">
            <a:spAutoFit/>
          </a:bodyPr>
          <a:lstStyle/>
          <a:p>
            <a:pPr algn="ctr">
              <a:lnSpc>
                <a:spcPct val="107000"/>
              </a:lnSpc>
              <a:spcBef>
                <a:spcPts val="800"/>
              </a:spcBef>
              <a:spcAft>
                <a:spcPts val="800"/>
              </a:spcAft>
            </a:pPr>
            <a:r>
              <a:rPr lang="en-US" sz="2400" dirty="0">
                <a:effectLst/>
                <a:latin typeface="Aptos" panose="020B0004020202020204" pitchFamily="34" charset="0"/>
                <a:ea typeface="Cambria" panose="02040503050406030204" pitchFamily="18" charset="0"/>
                <a:cs typeface="Arial" panose="020B0604020202020204" pitchFamily="34" charset="0"/>
              </a:rPr>
              <a:t>Sharing this information online is  </a:t>
            </a:r>
            <a:r>
              <a:rPr lang="en-US" sz="2400" b="1" dirty="0">
                <a:solidFill>
                  <a:srgbClr val="FF983B"/>
                </a:solidFill>
                <a:effectLst/>
                <a:latin typeface="Aptos" panose="020B0004020202020204" pitchFamily="34" charset="0"/>
                <a:ea typeface="Cambria" panose="02040503050406030204" pitchFamily="18" charset="0"/>
                <a:cs typeface="Arial" panose="020B0604020202020204" pitchFamily="34" charset="0"/>
              </a:rPr>
              <a:t>often without the user's knowledge</a:t>
            </a:r>
            <a:r>
              <a:rPr lang="sk-SK" sz="2400" b="1" dirty="0">
                <a:solidFill>
                  <a:srgbClr val="FF983B"/>
                </a:solidFill>
                <a:effectLst/>
                <a:latin typeface="Aptos" panose="020B0004020202020204" pitchFamily="34" charset="0"/>
                <a:ea typeface="Cambria" panose="02040503050406030204" pitchFamily="18" charset="0"/>
                <a:cs typeface="Arial" panose="020B0604020202020204" pitchFamily="34" charset="0"/>
              </a:rPr>
              <a:t>.</a:t>
            </a:r>
            <a:endParaRPr lang="en-US" sz="2400" b="1" dirty="0">
              <a:solidFill>
                <a:srgbClr val="FF983B"/>
              </a:solidFill>
              <a:effectLst/>
              <a:latin typeface="Aptos" panose="020B0004020202020204" pitchFamily="34" charset="0"/>
              <a:ea typeface="Cambria" panose="02040503050406030204" pitchFamily="18" charset="0"/>
              <a:cs typeface="Arial" panose="020B0604020202020204" pitchFamily="34" charset="0"/>
            </a:endParaRPr>
          </a:p>
        </p:txBody>
      </p:sp>
      <p:pic>
        <p:nvPicPr>
          <p:cNvPr id="7" name="Zástupný objekt pre obsah 3" descr="Obrázok, na ktorom je snímka obrazovky, text, bublina, dizajn&#10;&#10;Automaticky generovaný popis">
            <a:extLst>
              <a:ext uri="{FF2B5EF4-FFF2-40B4-BE49-F238E27FC236}">
                <a16:creationId xmlns:a16="http://schemas.microsoft.com/office/drawing/2014/main" id="{495619FC-F4D8-9529-1010-E99A9A9F2059}"/>
              </a:ext>
            </a:extLst>
          </p:cNvPr>
          <p:cNvPicPr>
            <a:picLocks noChangeAspect="1"/>
          </p:cNvPicPr>
          <p:nvPr/>
        </p:nvPicPr>
        <p:blipFill rotWithShape="1">
          <a:blip r:embed="rId2">
            <a:extLst>
              <a:ext uri="{28A0092B-C50C-407E-A947-70E740481C1C}">
                <a14:useLocalDpi xmlns:a14="http://schemas.microsoft.com/office/drawing/2010/main" val="0"/>
              </a:ext>
            </a:extLst>
          </a:blip>
          <a:srcRect t="6454" b="5131"/>
          <a:stretch/>
        </p:blipFill>
        <p:spPr>
          <a:xfrm>
            <a:off x="8233971" y="2332726"/>
            <a:ext cx="3599727" cy="252603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58138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119743" y="233726"/>
            <a:ext cx="10515600" cy="857885"/>
          </a:xfrm>
        </p:spPr>
        <p:txBody>
          <a:bodyPr>
            <a:noAutofit/>
          </a:bodyPr>
          <a:lstStyle/>
          <a:p>
            <a:r>
              <a:rPr lang="en-US" sz="3600" dirty="0">
                <a:latin typeface="Aptos" panose="020B0004020202020204" pitchFamily="34" charset="0"/>
                <a:ea typeface="Cambria"/>
              </a:rPr>
              <a:t>Access control to online services - steps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838200" y="1323911"/>
            <a:ext cx="11140440" cy="477998"/>
          </a:xfrm>
        </p:spPr>
        <p:txBody>
          <a:bodyPr vert="horz" lIns="91440" tIns="45720" rIns="91440" bIns="45720" rtlCol="0">
            <a:normAutofit/>
          </a:bodyPr>
          <a:lstStyle/>
          <a:p>
            <a:pPr marL="0" indent="0" algn="just">
              <a:buNone/>
            </a:pPr>
            <a:r>
              <a:rPr lang="en-US" sz="2000" b="1" dirty="0">
                <a:latin typeface="Aptos" panose="020B0004020202020204" pitchFamily="34" charset="0"/>
                <a:ea typeface="Cambria"/>
              </a:rPr>
              <a:t>Access to online services is conditional on three basic steps:</a:t>
            </a:r>
          </a:p>
          <a:p>
            <a:pPr marL="0" indent="0" algn="just">
              <a:buNone/>
            </a:pPr>
            <a:endParaRPr lang="en-US" sz="2000" b="1" dirty="0">
              <a:latin typeface="Aptos" panose="020B0004020202020204" pitchFamily="34" charset="0"/>
              <a:ea typeface="Cambria"/>
            </a:endParaRPr>
          </a:p>
        </p:txBody>
      </p:sp>
      <p:sp>
        <p:nvSpPr>
          <p:cNvPr id="4" name="Content Placeholder 2">
            <a:extLst>
              <a:ext uri="{FF2B5EF4-FFF2-40B4-BE49-F238E27FC236}">
                <a16:creationId xmlns:a16="http://schemas.microsoft.com/office/drawing/2014/main" id="{01A323D3-9B80-F6E7-4DEE-117846D252F4}"/>
              </a:ext>
            </a:extLst>
          </p:cNvPr>
          <p:cNvSpPr txBox="1">
            <a:spLocks/>
          </p:cNvSpPr>
          <p:nvPr/>
        </p:nvSpPr>
        <p:spPr>
          <a:xfrm>
            <a:off x="448526" y="2034209"/>
            <a:ext cx="6163796" cy="36178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FAA5A"/>
              </a:buClr>
              <a:buFont typeface="Wingdings" panose="05000000000000000000" pitchFamily="2" charset="2"/>
              <a:buChar char="q"/>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20725" lvl="1" indent="-457200" algn="just">
              <a:lnSpc>
                <a:spcPct val="100000"/>
              </a:lnSpc>
              <a:buClr>
                <a:srgbClr val="FFAA5A"/>
              </a:buClr>
              <a:buFont typeface="+mj-lt"/>
              <a:buAutoNum type="arabicParenR"/>
              <a:tabLst>
                <a:tab pos="2692400" algn="l"/>
              </a:tabLst>
            </a:pPr>
            <a:r>
              <a:rPr lang="en-US" sz="2000" dirty="0">
                <a:latin typeface="Aptos" panose="020B0004020202020204" pitchFamily="34" charset="0"/>
                <a:ea typeface="Cambria" panose="02040503050406030204" pitchFamily="18" charset="0"/>
                <a:cs typeface="Times New Roman" panose="02020603050405020304" pitchFamily="18" charset="0"/>
              </a:rPr>
              <a:t>Identification is the step in which a user proves his identity (username, login, email address). </a:t>
            </a:r>
          </a:p>
          <a:p>
            <a:pPr marL="720725" lvl="1" indent="-457200" algn="just">
              <a:lnSpc>
                <a:spcPct val="100000"/>
              </a:lnSpc>
              <a:buClr>
                <a:srgbClr val="FFAA5A"/>
              </a:buClr>
              <a:buFont typeface="+mj-lt"/>
              <a:buAutoNum type="arabicParenR"/>
              <a:tabLst>
                <a:tab pos="2692400" algn="l"/>
              </a:tabLst>
            </a:pPr>
            <a:r>
              <a:rPr lang="en-US" sz="2000" dirty="0">
                <a:latin typeface="Aptos" panose="020B0004020202020204" pitchFamily="34" charset="0"/>
                <a:ea typeface="Cambria" panose="02040503050406030204" pitchFamily="18" charset="0"/>
                <a:cs typeface="Times New Roman" panose="02020603050405020304" pitchFamily="18" charset="0"/>
              </a:rPr>
              <a:t>Authentication requires user to prove he is still the person he claimed to be during </a:t>
            </a:r>
            <a:br>
              <a:rPr lang="en-US" sz="2000" dirty="0">
                <a:latin typeface="Aptos" panose="020B0004020202020204" pitchFamily="34" charset="0"/>
                <a:ea typeface="Cambria" panose="02040503050406030204" pitchFamily="18" charset="0"/>
                <a:cs typeface="Times New Roman" panose="02020603050405020304" pitchFamily="18" charset="0"/>
              </a:rPr>
            </a:br>
            <a:r>
              <a:rPr lang="en-US" sz="2000" dirty="0">
                <a:latin typeface="Aptos" panose="020B0004020202020204" pitchFamily="34" charset="0"/>
                <a:ea typeface="Cambria" panose="02040503050406030204" pitchFamily="18" charset="0"/>
                <a:cs typeface="Times New Roman" panose="02020603050405020304" pitchFamily="18" charset="0"/>
              </a:rPr>
              <a:t>the identification (using passwords, PINs, biometrics,...).</a:t>
            </a:r>
          </a:p>
          <a:p>
            <a:pPr marL="720725" lvl="1" indent="-457200" algn="just">
              <a:lnSpc>
                <a:spcPct val="100000"/>
              </a:lnSpc>
              <a:buClr>
                <a:srgbClr val="FFAA5A"/>
              </a:buClr>
              <a:buFont typeface="+mj-lt"/>
              <a:buAutoNum type="arabicParenR"/>
              <a:tabLst>
                <a:tab pos="2692400" algn="l"/>
              </a:tabLst>
            </a:pPr>
            <a:r>
              <a:rPr lang="en-US" sz="2000" dirty="0">
                <a:latin typeface="Aptos" panose="020B0004020202020204" pitchFamily="34" charset="0"/>
                <a:ea typeface="Cambria" panose="02040503050406030204" pitchFamily="18" charset="0"/>
                <a:cs typeface="Times New Roman" panose="02020603050405020304" pitchFamily="18" charset="0"/>
              </a:rPr>
              <a:t>Authorization determines which resources </a:t>
            </a:r>
            <a:br>
              <a:rPr lang="en-US" sz="2000" dirty="0">
                <a:latin typeface="Aptos" panose="020B0004020202020204" pitchFamily="34" charset="0"/>
                <a:ea typeface="Cambria" panose="02040503050406030204" pitchFamily="18" charset="0"/>
                <a:cs typeface="Times New Roman" panose="02020603050405020304" pitchFamily="18" charset="0"/>
              </a:rPr>
            </a:br>
            <a:r>
              <a:rPr lang="en-US" sz="2000" dirty="0">
                <a:latin typeface="Aptos" panose="020B0004020202020204" pitchFamily="34" charset="0"/>
                <a:ea typeface="Cambria" panose="02040503050406030204" pitchFamily="18" charset="0"/>
                <a:cs typeface="Times New Roman" panose="02020603050405020304" pitchFamily="18" charset="0"/>
              </a:rPr>
              <a:t>(e.g., services) an authenticated user is allowed to access (based on assigned rights and privileges).</a:t>
            </a:r>
          </a:p>
        </p:txBody>
      </p:sp>
      <p:pic>
        <p:nvPicPr>
          <p:cNvPr id="5" name="Obrázok 4">
            <a:extLst>
              <a:ext uri="{FF2B5EF4-FFF2-40B4-BE49-F238E27FC236}">
                <a16:creationId xmlns:a16="http://schemas.microsoft.com/office/drawing/2014/main" id="{5453CDEA-043E-D476-3099-891C39961550}"/>
              </a:ext>
            </a:extLst>
          </p:cNvPr>
          <p:cNvPicPr>
            <a:picLocks noChangeAspect="1"/>
          </p:cNvPicPr>
          <p:nvPr/>
        </p:nvPicPr>
        <p:blipFill>
          <a:blip r:embed="rId3"/>
          <a:stretch>
            <a:fillRect/>
          </a:stretch>
        </p:blipFill>
        <p:spPr>
          <a:xfrm>
            <a:off x="6545179" y="1957040"/>
            <a:ext cx="5321494" cy="3277406"/>
          </a:xfrm>
          <a:prstGeom prst="rect">
            <a:avLst/>
          </a:prstGeom>
        </p:spPr>
      </p:pic>
      <p:sp>
        <p:nvSpPr>
          <p:cNvPr id="9" name="Obdĺžnik: zaoblené rohy 8">
            <a:extLst>
              <a:ext uri="{FF2B5EF4-FFF2-40B4-BE49-F238E27FC236}">
                <a16:creationId xmlns:a16="http://schemas.microsoft.com/office/drawing/2014/main" id="{E4DBCD06-F656-80B4-D5AB-B5B821F4D36B}"/>
              </a:ext>
            </a:extLst>
          </p:cNvPr>
          <p:cNvSpPr/>
          <p:nvPr/>
        </p:nvSpPr>
        <p:spPr>
          <a:xfrm>
            <a:off x="535940" y="5714382"/>
            <a:ext cx="11442700" cy="909892"/>
          </a:xfrm>
          <a:prstGeom prst="roundRect">
            <a:avLst/>
          </a:prstGeom>
          <a:gradFill flip="none" rotWithShape="1">
            <a:gsLst>
              <a:gs pos="0">
                <a:srgbClr val="92BAB5">
                  <a:tint val="66000"/>
                  <a:satMod val="160000"/>
                </a:srgbClr>
              </a:gs>
              <a:gs pos="50000">
                <a:srgbClr val="92BAB5">
                  <a:tint val="44500"/>
                  <a:satMod val="160000"/>
                </a:srgbClr>
              </a:gs>
              <a:gs pos="100000">
                <a:srgbClr val="92BAB5">
                  <a:tint val="23500"/>
                  <a:satMod val="160000"/>
                </a:srgb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83B"/>
                </a:solidFill>
                <a:latin typeface="Aptos" panose="020B0004020202020204" pitchFamily="34" charset="0"/>
                <a:ea typeface="Cambria" panose="02040503050406030204" pitchFamily="18" charset="0"/>
              </a:rPr>
              <a:t>Identification</a:t>
            </a:r>
            <a:r>
              <a:rPr lang="en-US" sz="2400" dirty="0">
                <a:solidFill>
                  <a:schemeClr val="tx1"/>
                </a:solidFill>
                <a:latin typeface="Aptos" panose="020B0004020202020204" pitchFamily="34" charset="0"/>
                <a:ea typeface="Cambria" panose="02040503050406030204" pitchFamily="18" charset="0"/>
              </a:rPr>
              <a:t> and </a:t>
            </a:r>
            <a:r>
              <a:rPr lang="en-US" sz="2400" b="1" dirty="0">
                <a:solidFill>
                  <a:srgbClr val="FFAA5A"/>
                </a:solidFill>
                <a:latin typeface="Aptos" panose="020B0004020202020204" pitchFamily="34" charset="0"/>
                <a:ea typeface="Cambria" panose="02040503050406030204" pitchFamily="18" charset="0"/>
              </a:rPr>
              <a:t>authentication</a:t>
            </a:r>
            <a:r>
              <a:rPr lang="en-US" sz="2400" b="1" dirty="0">
                <a:solidFill>
                  <a:schemeClr val="tx1"/>
                </a:solidFill>
                <a:latin typeface="Aptos" panose="020B0004020202020204" pitchFamily="34" charset="0"/>
                <a:ea typeface="Cambria" panose="02040503050406030204" pitchFamily="18" charset="0"/>
              </a:rPr>
              <a:t> </a:t>
            </a:r>
            <a:r>
              <a:rPr lang="en-US" sz="2400" dirty="0">
                <a:solidFill>
                  <a:schemeClr val="tx1"/>
                </a:solidFill>
                <a:latin typeface="Aptos" panose="020B0004020202020204" pitchFamily="34" charset="0"/>
                <a:ea typeface="Cambria" panose="02040503050406030204" pitchFamily="18" charset="0"/>
              </a:rPr>
              <a:t>are the most important steps - they are based </a:t>
            </a:r>
            <a:br>
              <a:rPr lang="sk-SK" sz="2400" dirty="0">
                <a:solidFill>
                  <a:schemeClr val="tx1"/>
                </a:solidFill>
                <a:latin typeface="Aptos" panose="020B0004020202020204" pitchFamily="34" charset="0"/>
                <a:ea typeface="Cambria" panose="02040503050406030204" pitchFamily="18" charset="0"/>
              </a:rPr>
            </a:br>
            <a:r>
              <a:rPr lang="en-US" sz="2400" dirty="0">
                <a:solidFill>
                  <a:schemeClr val="tx1"/>
                </a:solidFill>
                <a:latin typeface="Aptos" panose="020B0004020202020204" pitchFamily="34" charset="0"/>
                <a:ea typeface="Cambria" panose="02040503050406030204" pitchFamily="18" charset="0"/>
              </a:rPr>
              <a:t>on providing unique user identification data (</a:t>
            </a:r>
            <a:r>
              <a:rPr lang="en-US" sz="2400" b="1" dirty="0">
                <a:solidFill>
                  <a:srgbClr val="FFAA5A"/>
                </a:solidFill>
                <a:latin typeface="Aptos" panose="020B0004020202020204" pitchFamily="34" charset="0"/>
                <a:ea typeface="Cambria" panose="02040503050406030204" pitchFamily="18" charset="0"/>
              </a:rPr>
              <a:t>only the user knows it</a:t>
            </a:r>
            <a:r>
              <a:rPr lang="en-US" sz="2400" dirty="0">
                <a:solidFill>
                  <a:schemeClr val="tx1"/>
                </a:solidFill>
                <a:latin typeface="Aptos" panose="020B0004020202020204" pitchFamily="34" charset="0"/>
                <a:ea typeface="Cambria" panose="02040503050406030204" pitchFamily="18" charset="0"/>
              </a:rPr>
              <a:t>)</a:t>
            </a:r>
            <a:endParaRPr lang="sk-SK" sz="2400" dirty="0">
              <a:solidFill>
                <a:schemeClr val="tx1"/>
              </a:solidFill>
              <a:latin typeface="Aptos" panose="020B0004020202020204" pitchFamily="34" charset="0"/>
              <a:ea typeface="Cambria" panose="02040503050406030204" pitchFamily="18" charset="0"/>
            </a:endParaRPr>
          </a:p>
        </p:txBody>
      </p:sp>
    </p:spTree>
    <p:extLst>
      <p:ext uri="{BB962C8B-B14F-4D97-AF65-F5344CB8AC3E}">
        <p14:creationId xmlns:p14="http://schemas.microsoft.com/office/powerpoint/2010/main" val="4076502889"/>
      </p:ext>
    </p:extLst>
  </p:cSld>
  <p:clrMapOvr>
    <a:masterClrMapping/>
  </p:clrMapOvr>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Motí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6c132ca-d2ce-4f1f-9992-28ad6e1060fc" xsi:nil="true"/>
    <lcf76f155ced4ddcb4097134ff3c332f xmlns="48bc9dea-9bf6-49de-a95a-f1fa7fcbbbf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C39A8C05164174D8B0CC0E9EA7C08B6" ma:contentTypeVersion="15" ma:contentTypeDescription="Create a new document." ma:contentTypeScope="" ma:versionID="5e34536f7e5372aa8996aa909db675fa">
  <xsd:schema xmlns:xsd="http://www.w3.org/2001/XMLSchema" xmlns:xs="http://www.w3.org/2001/XMLSchema" xmlns:p="http://schemas.microsoft.com/office/2006/metadata/properties" xmlns:ns2="48bc9dea-9bf6-49de-a95a-f1fa7fcbbbfa" xmlns:ns3="86c132ca-d2ce-4f1f-9992-28ad6e1060fc" targetNamespace="http://schemas.microsoft.com/office/2006/metadata/properties" ma:root="true" ma:fieldsID="77f63ab45eca9933f37a9aec6ea1e437" ns2:_="" ns3:_="">
    <xsd:import namespace="48bc9dea-9bf6-49de-a95a-f1fa7fcbbbfa"/>
    <xsd:import namespace="86c132ca-d2ce-4f1f-9992-28ad6e1060f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bc9dea-9bf6-49de-a95a-f1fa7fcbbb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badb5f0-a2b0-4fa5-985f-380381272ce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c132ca-d2ce-4f1f-9992-28ad6e1060f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3bfbb99d-d6f2-44e8-a286-c464fbd028c5}" ma:internalName="TaxCatchAll" ma:showField="CatchAllData" ma:web="86c132ca-d2ce-4f1f-9992-28ad6e1060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6BC387-C75C-48DB-9675-4C35EF45587D}">
  <ds:schemaRefs>
    <ds:schemaRef ds:uri="http://schemas.microsoft.com/sharepoint/v3/contenttype/forms"/>
  </ds:schemaRefs>
</ds:datastoreItem>
</file>

<file path=customXml/itemProps2.xml><?xml version="1.0" encoding="utf-8"?>
<ds:datastoreItem xmlns:ds="http://schemas.openxmlformats.org/officeDocument/2006/customXml" ds:itemID="{EF24A583-FA27-4117-994D-E11C2F177C7A}">
  <ds:schemaRefs>
    <ds:schemaRef ds:uri="http://purl.org/dc/terms/"/>
    <ds:schemaRef ds:uri="http://schemas.microsoft.com/office/2006/metadata/properties"/>
    <ds:schemaRef ds:uri="http://purl.org/dc/dcmitype/"/>
    <ds:schemaRef ds:uri="c27cffe5-3154-42eb-8632-2a9978ebb99c"/>
    <ds:schemaRef ds:uri="http://www.w3.org/XML/1998/namespac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7c261b0e-49be-49a0-b072-103da8655186"/>
    <ds:schemaRef ds:uri="86c132ca-d2ce-4f1f-9992-28ad6e1060fc"/>
    <ds:schemaRef ds:uri="48bc9dea-9bf6-49de-a95a-f1fa7fcbbbfa"/>
  </ds:schemaRefs>
</ds:datastoreItem>
</file>

<file path=customXml/itemProps3.xml><?xml version="1.0" encoding="utf-8"?>
<ds:datastoreItem xmlns:ds="http://schemas.openxmlformats.org/officeDocument/2006/customXml" ds:itemID="{D28219E0-F9F9-4989-851E-BE1DD9FA2B2C}"/>
</file>

<file path=docProps/app.xml><?xml version="1.0" encoding="utf-8"?>
<Properties xmlns="http://schemas.openxmlformats.org/officeDocument/2006/extended-properties" xmlns:vt="http://schemas.openxmlformats.org/officeDocument/2006/docPropsVTypes">
  <TotalTime>8359</TotalTime>
  <Words>3615</Words>
  <Application>Microsoft Office PowerPoint</Application>
  <PresentationFormat>Širokouhlá</PresentationFormat>
  <Paragraphs>252</Paragraphs>
  <Slides>29</Slides>
  <Notes>2</Notes>
  <HiddenSlides>0</HiddenSlides>
  <MMClips>0</MMClips>
  <ScaleCrop>false</ScaleCrop>
  <HeadingPairs>
    <vt:vector size="6" baseType="variant">
      <vt:variant>
        <vt:lpstr>Použité písma</vt:lpstr>
      </vt:variant>
      <vt:variant>
        <vt:i4>7</vt:i4>
      </vt:variant>
      <vt:variant>
        <vt:lpstr>Motív</vt:lpstr>
      </vt:variant>
      <vt:variant>
        <vt:i4>4</vt:i4>
      </vt:variant>
      <vt:variant>
        <vt:lpstr>Nadpisy snímok</vt:lpstr>
      </vt:variant>
      <vt:variant>
        <vt:i4>29</vt:i4>
      </vt:variant>
    </vt:vector>
  </HeadingPairs>
  <TitlesOfParts>
    <vt:vector size="40" baseType="lpstr">
      <vt:lpstr>Aptos</vt:lpstr>
      <vt:lpstr>Aptos Display</vt:lpstr>
      <vt:lpstr>Arial</vt:lpstr>
      <vt:lpstr>Calibri</vt:lpstr>
      <vt:lpstr>Cambria</vt:lpstr>
      <vt:lpstr>Times New Roman</vt:lpstr>
      <vt:lpstr>Wingdings</vt:lpstr>
      <vt:lpstr>Motív Office</vt:lpstr>
      <vt:lpstr>2_Motív Office</vt:lpstr>
      <vt:lpstr>1_Motív Office</vt:lpstr>
      <vt:lpstr>Office Theme</vt:lpstr>
      <vt:lpstr>Digital Security - Digital Identity  and Digital  Footprint</vt:lpstr>
      <vt:lpstr>Sub-section 1:  Digital Identity and Digital Footprint</vt:lpstr>
      <vt:lpstr>Introduction</vt:lpstr>
      <vt:lpstr>Digital identity - definition</vt:lpstr>
      <vt:lpstr>Digital identity – why is important?</vt:lpstr>
      <vt:lpstr>Components of digital identity</vt:lpstr>
      <vt:lpstr>How digital identity information can be exposed?</vt:lpstr>
      <vt:lpstr>How digital identity information can be exposed?</vt:lpstr>
      <vt:lpstr>Access control to online services - steps</vt:lpstr>
      <vt:lpstr>Authentication mechanisms   - categories</vt:lpstr>
      <vt:lpstr>Authentication mechanisms   - categories</vt:lpstr>
      <vt:lpstr>Authentication mechanisms   - categories</vt:lpstr>
      <vt:lpstr>The risks and threats  of digital identity abuse </vt:lpstr>
      <vt:lpstr>Digital footprint – introduction</vt:lpstr>
      <vt:lpstr>Digital footprint - definition</vt:lpstr>
      <vt:lpstr>Digital footprint – why is important?</vt:lpstr>
      <vt:lpstr>Digital footprint – types </vt:lpstr>
      <vt:lpstr>Digital footprint - examples of collected data</vt:lpstr>
      <vt:lpstr>The risks and threats  of digital footprint abuse </vt:lpstr>
      <vt:lpstr>Best practices for protecting digital identity and digital footprint</vt:lpstr>
      <vt:lpstr>Best practices - digital identity</vt:lpstr>
      <vt:lpstr>Best practices – user password </vt:lpstr>
      <vt:lpstr>Best practices – activities in the online space</vt:lpstr>
      <vt:lpstr>Best practices – digital footprint</vt:lpstr>
      <vt:lpstr>Prezentácia programu PowerPoint</vt:lpstr>
      <vt:lpstr>Have you been a victim of fraud?</vt:lpstr>
      <vt:lpstr>Conclusion</vt:lpstr>
      <vt:lpstr>Quiz questions</vt:lpstr>
      <vt:lpstr>Prezentácia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 Digital Security - submodul Digital Identity and Digital Footpringramu PowerPoint</dc:title>
  <dc:creator>Eva Olahova</dc:creator>
  <cp:lastModifiedBy>Marcela Hallová</cp:lastModifiedBy>
  <cp:revision>124</cp:revision>
  <cp:lastPrinted>2024-05-19T06:00:30Z</cp:lastPrinted>
  <dcterms:created xsi:type="dcterms:W3CDTF">2023-02-23T17:03:29Z</dcterms:created>
  <dcterms:modified xsi:type="dcterms:W3CDTF">2024-10-08T13:39:24Z</dcterms:modified>
  <cp:category>Erasmus project Digiwell</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0x010100FC39A8C05164174D8B0CC0E9EA7C08B6</vt:lpwstr>
  </property>
  <property fmtid="{D5CDD505-2E9C-101B-9397-08002B2CF9AE}" pid="3" name="MediaServiceImageTags">
    <vt:lpwstr/>
  </property>
</Properties>
</file>