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95" r:id="rId6"/>
    <p:sldId id="258" r:id="rId7"/>
    <p:sldId id="297" r:id="rId8"/>
    <p:sldId id="298" r:id="rId9"/>
    <p:sldId id="284" r:id="rId10"/>
    <p:sldId id="299" r:id="rId11"/>
    <p:sldId id="300" r:id="rId12"/>
    <p:sldId id="301" r:id="rId13"/>
    <p:sldId id="286" r:id="rId14"/>
    <p:sldId id="290" r:id="rId15"/>
    <p:sldId id="292" r:id="rId16"/>
    <p:sldId id="302" r:id="rId17"/>
    <p:sldId id="303" r:id="rId18"/>
    <p:sldId id="304" r:id="rId19"/>
    <p:sldId id="305" r:id="rId20"/>
    <p:sldId id="306" r:id="rId21"/>
    <p:sldId id="307" r:id="rId22"/>
    <p:sldId id="308" r:id="rId23"/>
    <p:sldId id="309" r:id="rId24"/>
    <p:sldId id="310" r:id="rId25"/>
    <p:sldId id="26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B3B80-D1E4-03A0-EA06-B889205D4BA0}" v="28" dt="2024-06-25T11:16:08.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os Koumanis" userId="S::akoumanis@thefoundation.gr::a2199586-ecdd-4170-91ec-54a1812fdf7d" providerId="AD" clId="Web-{FC9B3B80-D1E4-03A0-EA06-B889205D4BA0}"/>
    <pc:docChg chg="modSld">
      <pc:chgData name="Alexandros Koumanis" userId="S::akoumanis@thefoundation.gr::a2199586-ecdd-4170-91ec-54a1812fdf7d" providerId="AD" clId="Web-{FC9B3B80-D1E4-03A0-EA06-B889205D4BA0}" dt="2024-06-25T11:16:07.338" v="23" actId="20577"/>
      <pc:docMkLst>
        <pc:docMk/>
      </pc:docMkLst>
      <pc:sldChg chg="addSp modSp">
        <pc:chgData name="Alexandros Koumanis" userId="S::akoumanis@thefoundation.gr::a2199586-ecdd-4170-91ec-54a1812fdf7d" providerId="AD" clId="Web-{FC9B3B80-D1E4-03A0-EA06-B889205D4BA0}" dt="2024-06-25T11:16:07.338" v="23" actId="20577"/>
        <pc:sldMkLst>
          <pc:docMk/>
          <pc:sldMk cId="2879921688" sldId="257"/>
        </pc:sldMkLst>
        <pc:spChg chg="add mod">
          <ac:chgData name="Alexandros Koumanis" userId="S::akoumanis@thefoundation.gr::a2199586-ecdd-4170-91ec-54a1812fdf7d" providerId="AD" clId="Web-{FC9B3B80-D1E4-03A0-EA06-B889205D4BA0}" dt="2024-06-25T11:16:07.338" v="23" actId="20577"/>
          <ac:spMkLst>
            <pc:docMk/>
            <pc:sldMk cId="2879921688" sldId="257"/>
            <ac:spMk id="3" creationId="{B30C7763-E7F5-B63D-6A2D-68110C36ECA7}"/>
          </ac:spMkLst>
        </pc:spChg>
        <pc:spChg chg="mod">
          <ac:chgData name="Alexandros Koumanis" userId="S::akoumanis@thefoundation.gr::a2199586-ecdd-4170-91ec-54a1812fdf7d" providerId="AD" clId="Web-{FC9B3B80-D1E4-03A0-EA06-B889205D4BA0}" dt="2024-06-25T11:08:26.199" v="1" actId="20577"/>
          <ac:spMkLst>
            <pc:docMk/>
            <pc:sldMk cId="2879921688" sldId="25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92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8124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222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46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209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34397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76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8613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5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80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44825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89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0271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984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2672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1822966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igital-identity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cNkxMMt9qM" TargetMode="External"/><Relationship Id="rId2" Type="http://schemas.openxmlformats.org/officeDocument/2006/relationships/hyperlink" Target="https://www.youtube.com/hashtag/euhaveyoursay"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Citizenship</a:t>
            </a:r>
            <a:r>
              <a:rPr lang="en-US" b="1" dirty="0">
                <a:solidFill>
                  <a:srgbClr val="FFAA5A"/>
                </a:solidFill>
                <a:latin typeface="+mn-lt"/>
                <a:ea typeface="Cambria" panose="02040503050406030204" pitchFamily="18" charset="0"/>
                <a:cs typeface="Calibri" panose="020F0502020204030204" pitchFamily="34" charset="0"/>
              </a:rPr>
              <a:t> – </a:t>
            </a:r>
            <a:r>
              <a:rPr lang="sk-SK" b="1" dirty="0" err="1">
                <a:solidFill>
                  <a:srgbClr val="FFAA5A"/>
                </a:solidFill>
                <a:latin typeface="+mn-lt"/>
                <a:ea typeface="Cambria" panose="02040503050406030204" pitchFamily="18" charset="0"/>
                <a:cs typeface="Calibri" panose="020F0502020204030204" pitchFamily="34" charset="0"/>
              </a:rPr>
              <a:t>Understanding</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Digital</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Citizenship</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n-US" sz="4400" dirty="0">
                <a:latin typeface="Aptos" panose="020B0004020202020204" pitchFamily="34" charset="0"/>
                <a:ea typeface="Cambria"/>
              </a:rPr>
              <a:t>The Digital Citizen's Identity</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2134815"/>
            <a:ext cx="7168825" cy="3941692"/>
          </a:xfrm>
        </p:spPr>
        <p:txBody>
          <a:bodyPr vert="horz" lIns="91440" tIns="45720" rIns="91440" bIns="45720" rtlCol="0">
            <a:normAutofit/>
          </a:bodyPr>
          <a:lstStyle/>
          <a:p>
            <a:pPr algn="just"/>
            <a:r>
              <a:rPr lang="en-GB" dirty="0">
                <a:latin typeface="Aptos" panose="020B0004020202020204" pitchFamily="34" charset="0"/>
                <a:ea typeface="Cambria"/>
              </a:rPr>
              <a:t>Digital citizenship begins with a secure digital identity. Tools like SPID in Italy enable citizens to access public services securely online. Similar e-IDs across Europe serve as a model for digital identification and e-governance, setting the foundation for active digital participation in formal democratic processes.</a:t>
            </a:r>
          </a:p>
        </p:txBody>
      </p:sp>
      <p:pic>
        <p:nvPicPr>
          <p:cNvPr id="4" name="Εικόνα 4">
            <a:extLst>
              <a:ext uri="{FF2B5EF4-FFF2-40B4-BE49-F238E27FC236}">
                <a16:creationId xmlns:a16="http://schemas.microsoft.com/office/drawing/2014/main" id="{EB016905-B8FE-284B-7CD5-B258E34C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732246"/>
            <a:ext cx="3526445" cy="1981414"/>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en-US" dirty="0">
                <a:latin typeface="Aptos" panose="020B0004020202020204" pitchFamily="34" charset="0"/>
                <a:ea typeface="Cambria"/>
              </a:rPr>
              <a:t>Digital Governance and Bureaucracy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a:bodyPr>
          <a:lstStyle/>
          <a:p>
            <a:pPr marL="0" indent="0" algn="just">
              <a:buNone/>
            </a:pPr>
            <a:r>
              <a:rPr lang="en-GB" sz="2600" dirty="0">
                <a:latin typeface="Aptos" panose="020B0004020202020204" pitchFamily="34" charset="0"/>
                <a:ea typeface="Cambria"/>
              </a:rPr>
              <a:t>Engaging with e-government platforms streamlines bureaucratic processes. From renewing passports online to accessing health services, these platforms demonstrate the practicality and efficiency of digital tools in formal civic engagement.</a:t>
            </a:r>
          </a:p>
          <a:p>
            <a:pPr algn="just"/>
            <a:r>
              <a:rPr lang="en-GB" sz="2600" b="1" dirty="0">
                <a:latin typeface="Aptos" panose="020B0004020202020204" pitchFamily="34" charset="0"/>
                <a:ea typeface="Cambria"/>
              </a:rPr>
              <a:t>Challenge Question</a:t>
            </a:r>
            <a:r>
              <a:rPr lang="en-GB" sz="2600" dirty="0">
                <a:latin typeface="Aptos" panose="020B0004020202020204" pitchFamily="34" charset="0"/>
                <a:ea typeface="Cambria"/>
              </a:rPr>
              <a:t>: Which aspect of digital governance has the most significant impact on reducing bureaucracy? A) Online voting B) Digital IDs C) Electronic tax filing</a:t>
            </a:r>
          </a:p>
          <a:p>
            <a:pPr algn="just"/>
            <a:r>
              <a:rPr lang="en-GB" sz="2600" dirty="0">
                <a:latin typeface="Aptos" panose="020B0004020202020204" pitchFamily="34" charset="0"/>
                <a:ea typeface="Cambria"/>
              </a:rPr>
              <a:t>"The transition to digital governance offers an unparalleled opportunity to streamline bureaucratic processes, making public services more accessible and efficient for everyone." - Angela Merkel, former Chancellor of Germany.</a:t>
            </a:r>
          </a:p>
        </p:txBody>
      </p:sp>
    </p:spTree>
    <p:extLst>
      <p:ext uri="{BB962C8B-B14F-4D97-AF65-F5344CB8AC3E}">
        <p14:creationId xmlns:p14="http://schemas.microsoft.com/office/powerpoint/2010/main" val="234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n-US" sz="4400" dirty="0">
                <a:latin typeface="Aptos" panose="020B0004020202020204" pitchFamily="34" charset="0"/>
                <a:ea typeface="Cambria"/>
              </a:rPr>
              <a:t>Engaging in Digital Democracy</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lnSpcReduction="10000"/>
          </a:bodyPr>
          <a:lstStyle/>
          <a:p>
            <a:pPr marL="0" indent="0" algn="just">
              <a:buNone/>
            </a:pPr>
            <a:r>
              <a:rPr lang="en-GB" dirty="0">
                <a:latin typeface="Aptos" panose="020B0004020202020204" pitchFamily="34" charset="0"/>
                <a:ea typeface="Cambria"/>
              </a:rPr>
              <a:t>Platforms for digital voting and political engagement bring the ballot box to your fingertips. They exemplify how technology is used in formal democratic activities, increasing accessibility and participation in elections and referendums.</a:t>
            </a:r>
          </a:p>
          <a:p>
            <a:pPr algn="just"/>
            <a:r>
              <a:rPr lang="en-GB" b="1" dirty="0">
                <a:latin typeface="Aptos" panose="020B0004020202020204" pitchFamily="34" charset="0"/>
                <a:ea typeface="Cambria"/>
              </a:rPr>
              <a:t>Quick Tip: </a:t>
            </a:r>
            <a:r>
              <a:rPr lang="en-GB" dirty="0">
                <a:latin typeface="Aptos" panose="020B0004020202020204" pitchFamily="34" charset="0"/>
                <a:ea typeface="Cambria"/>
              </a:rPr>
              <a:t>Familiarize yourself with the digital platforms and tools provided by your government for civic engagement. This can range from apps for reporting local issues to platforms for public consultation on new legislation.</a:t>
            </a:r>
          </a:p>
        </p:txBody>
      </p:sp>
      <p:pic>
        <p:nvPicPr>
          <p:cNvPr id="5" name="Εικόνα 4">
            <a:extLst>
              <a:ext uri="{FF2B5EF4-FFF2-40B4-BE49-F238E27FC236}">
                <a16:creationId xmlns:a16="http://schemas.microsoft.com/office/drawing/2014/main" id="{F5D91779-BD35-47B2-20E5-C3CEA47F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8" y="2385829"/>
            <a:ext cx="3594972" cy="2411627"/>
          </a:xfrm>
          <a:prstGeom prst="rect">
            <a:avLst/>
          </a:prstGeom>
        </p:spPr>
      </p:pic>
    </p:spTree>
    <p:extLst>
      <p:ext uri="{BB962C8B-B14F-4D97-AF65-F5344CB8AC3E}">
        <p14:creationId xmlns:p14="http://schemas.microsoft.com/office/powerpoint/2010/main" val="1405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Petition Platforms for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2" y="1323910"/>
            <a:ext cx="10968547" cy="5054665"/>
          </a:xfrm>
        </p:spPr>
        <p:txBody>
          <a:bodyPr vert="horz" lIns="91440" tIns="45720" rIns="91440" bIns="45720" rtlCol="0">
            <a:normAutofit/>
          </a:bodyPr>
          <a:lstStyle/>
          <a:p>
            <a:pPr marL="0" indent="0" algn="just">
              <a:buNone/>
            </a:pPr>
            <a:r>
              <a:rPr lang="en-GB" dirty="0">
                <a:latin typeface="Aptos" panose="020B0004020202020204" pitchFamily="34" charset="0"/>
                <a:ea typeface="Cambria"/>
              </a:rPr>
              <a:t>Change.org and other petition platforms harness the collective power of citizens to propose and support changes in society. This informal digital tool has become a force</a:t>
            </a:r>
            <a:r>
              <a:rPr lang="sk-SK" dirty="0">
                <a:latin typeface="Aptos" panose="020B0004020202020204" pitchFamily="34" charset="0"/>
                <a:ea typeface="Cambria"/>
              </a:rPr>
              <a:t>.</a:t>
            </a:r>
            <a:endParaRPr lang="en-GB" dirty="0">
              <a:latin typeface="Aptos" panose="020B0004020202020204" pitchFamily="34" charset="0"/>
              <a:ea typeface="Cambria"/>
            </a:endParaRPr>
          </a:p>
          <a:p>
            <a:pPr algn="just"/>
            <a:r>
              <a:rPr lang="en-GB" b="1" dirty="0">
                <a:latin typeface="Aptos" panose="020B0004020202020204" pitchFamily="34" charset="0"/>
                <a:ea typeface="Cambria"/>
              </a:rPr>
              <a:t>Challenge Question: </a:t>
            </a:r>
            <a:r>
              <a:rPr lang="en-GB" dirty="0">
                <a:latin typeface="Aptos" panose="020B0004020202020204" pitchFamily="34" charset="0"/>
                <a:ea typeface="Cambria"/>
              </a:rPr>
              <a:t>What makes online petitions a powerful tool for social change? A) They allow for global participation B) They are legally binding C) They automatically lead to policy changes</a:t>
            </a:r>
          </a:p>
          <a:p>
            <a:pPr algn="just"/>
            <a:r>
              <a:rPr lang="en-GB" b="1" dirty="0">
                <a:latin typeface="Aptos" panose="020B0004020202020204" pitchFamily="34" charset="0"/>
                <a:ea typeface="Cambria"/>
              </a:rPr>
              <a:t>Expert Opinion: </a:t>
            </a:r>
            <a:r>
              <a:rPr lang="en-GB" dirty="0">
                <a:latin typeface="Aptos" panose="020B0004020202020204" pitchFamily="34" charset="0"/>
                <a:ea typeface="Cambria"/>
              </a:rPr>
              <a:t>"Online petition platforms democratize activism, giving voice to the voiceless and power to the powerless. They can turn a local cause into a global movement." - </a:t>
            </a:r>
            <a:r>
              <a:rPr lang="en-GB" dirty="0" err="1">
                <a:latin typeface="Aptos" panose="020B0004020202020204" pitchFamily="34" charset="0"/>
                <a:ea typeface="Cambria"/>
              </a:rPr>
              <a:t>Kumi</a:t>
            </a:r>
            <a:r>
              <a:rPr lang="en-GB" dirty="0">
                <a:latin typeface="Aptos" panose="020B0004020202020204" pitchFamily="34" charset="0"/>
                <a:ea typeface="Cambria"/>
              </a:rPr>
              <a:t> Naidoo, former Secretary General of Amnesty International.</a:t>
            </a:r>
          </a:p>
        </p:txBody>
      </p:sp>
    </p:spTree>
    <p:extLst>
      <p:ext uri="{BB962C8B-B14F-4D97-AF65-F5344CB8AC3E}">
        <p14:creationId xmlns:p14="http://schemas.microsoft.com/office/powerpoint/2010/main" val="332540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Crowdfunding Democracy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054665"/>
          </a:xfrm>
        </p:spPr>
        <p:txBody>
          <a:bodyPr vert="horz" lIns="91440" tIns="45720" rIns="91440" bIns="45720" rtlCol="0">
            <a:normAutofit/>
          </a:bodyPr>
          <a:lstStyle/>
          <a:p>
            <a:pPr marL="0" indent="0" algn="just">
              <a:buNone/>
            </a:pPr>
            <a:r>
              <a:rPr lang="en-GB" dirty="0">
                <a:latin typeface="Aptos" panose="020B0004020202020204" pitchFamily="34" charset="0"/>
                <a:ea typeface="Cambria"/>
              </a:rPr>
              <a:t>Crowdfunding platforms like Kickstarter have been adapted for civic projects, allowing communities to fund and support initiatives directly, reflecting a new form of no</a:t>
            </a:r>
          </a:p>
          <a:p>
            <a:pPr algn="just"/>
            <a:r>
              <a:rPr lang="en-GB" b="1" dirty="0">
                <a:latin typeface="Aptos" panose="020B0004020202020204" pitchFamily="34" charset="0"/>
                <a:ea typeface="Cambria"/>
              </a:rPr>
              <a:t>What If? Scenario: </a:t>
            </a:r>
            <a:r>
              <a:rPr lang="en-GB" dirty="0">
                <a:latin typeface="Aptos" panose="020B0004020202020204" pitchFamily="34" charset="0"/>
                <a:ea typeface="Cambria"/>
              </a:rPr>
              <a:t>What if your community could fund and launch a project that's been ignored by traditional funding bodies? How would this change the way you view community involvement and empowerment?</a:t>
            </a:r>
          </a:p>
          <a:p>
            <a:pPr algn="just"/>
            <a:r>
              <a:rPr lang="en-GB" b="1" dirty="0">
                <a:latin typeface="Aptos" panose="020B0004020202020204" pitchFamily="34" charset="0"/>
                <a:ea typeface="Cambria"/>
              </a:rPr>
              <a:t>Quick Tip: </a:t>
            </a:r>
            <a:r>
              <a:rPr lang="en-GB" dirty="0">
                <a:latin typeface="Aptos" panose="020B0004020202020204" pitchFamily="34" charset="0"/>
                <a:ea typeface="Cambria"/>
              </a:rPr>
              <a:t>Before contributing to a crowdfunding campaign for a civic project, do your research. Look into the project's goals, the credibility of the organizers, and how the funds will be used to ensure your contribution makes the impact you intend.</a:t>
            </a:r>
          </a:p>
        </p:txBody>
      </p:sp>
    </p:spTree>
    <p:extLst>
      <p:ext uri="{BB962C8B-B14F-4D97-AF65-F5344CB8AC3E}">
        <p14:creationId xmlns:p14="http://schemas.microsoft.com/office/powerpoint/2010/main" val="30486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n-US" sz="4400" dirty="0">
                <a:latin typeface="Aptos" panose="020B0004020202020204" pitchFamily="34" charset="0"/>
                <a:ea typeface="Cambria"/>
              </a:rPr>
              <a:t>Social Media and Activism</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lnSpcReduction="10000"/>
          </a:bodyPr>
          <a:lstStyle/>
          <a:p>
            <a:pPr marL="0" indent="0" algn="just">
              <a:buNone/>
            </a:pPr>
            <a:r>
              <a:rPr lang="en-GB" dirty="0">
                <a:latin typeface="Aptos" panose="020B0004020202020204" pitchFamily="34" charset="0"/>
                <a:ea typeface="Cambria"/>
              </a:rPr>
              <a:t>Social media platforms are not just for sharing life updates; they are vital tools for activism and non-formal political campaigning. They have been instrumental in movements like #MeToo and #BlackLivesMatter, showcasing their power in </a:t>
            </a:r>
            <a:r>
              <a:rPr lang="en-GB" dirty="0" err="1">
                <a:latin typeface="Aptos" panose="020B0004020202020204" pitchFamily="34" charset="0"/>
                <a:ea typeface="Cambria"/>
              </a:rPr>
              <a:t>mobil</a:t>
            </a:r>
            <a:endParaRPr lang="en-GB" dirty="0">
              <a:latin typeface="Aptos" panose="020B0004020202020204" pitchFamily="34" charset="0"/>
              <a:ea typeface="Cambria"/>
            </a:endParaRPr>
          </a:p>
          <a:p>
            <a:pPr algn="just"/>
            <a:r>
              <a:rPr lang="en-GB" b="1" dirty="0">
                <a:latin typeface="Aptos" panose="020B0004020202020204" pitchFamily="34" charset="0"/>
                <a:ea typeface="Cambria"/>
              </a:rPr>
              <a:t>Expert Opinion: </a:t>
            </a:r>
            <a:r>
              <a:rPr lang="en-GB" dirty="0">
                <a:latin typeface="Aptos" panose="020B0004020202020204" pitchFamily="34" charset="0"/>
                <a:ea typeface="Cambria"/>
              </a:rPr>
              <a:t>"Social media has not just amplified voices; it has amplified activism. Platforms have become spaces where movements are born and nurtured." - Malala Yousafzai, activist for female education and the youngest Nobel Prize </a:t>
            </a:r>
            <a:r>
              <a:rPr lang="en-GB" dirty="0" err="1">
                <a:latin typeface="Aptos" panose="020B0004020202020204" pitchFamily="34" charset="0"/>
                <a:ea typeface="Cambria"/>
              </a:rPr>
              <a:t>laureate.izing</a:t>
            </a:r>
            <a:r>
              <a:rPr lang="en-GB" dirty="0">
                <a:latin typeface="Aptos" panose="020B0004020202020204" pitchFamily="34" charset="0"/>
                <a:ea typeface="Cambria"/>
              </a:rPr>
              <a:t> for social causes.</a:t>
            </a:r>
          </a:p>
        </p:txBody>
      </p:sp>
      <p:pic>
        <p:nvPicPr>
          <p:cNvPr id="4" name="Εικόνα 4">
            <a:extLst>
              <a:ext uri="{FF2B5EF4-FFF2-40B4-BE49-F238E27FC236}">
                <a16:creationId xmlns:a16="http://schemas.microsoft.com/office/drawing/2014/main" id="{3BC38A69-18AF-7DC1-77A3-92F035BC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230727"/>
            <a:ext cx="3275157" cy="2718380"/>
          </a:xfrm>
          <a:prstGeom prst="rect">
            <a:avLst/>
          </a:prstGeom>
        </p:spPr>
      </p:pic>
    </p:spTree>
    <p:extLst>
      <p:ext uri="{BB962C8B-B14F-4D97-AF65-F5344CB8AC3E}">
        <p14:creationId xmlns:p14="http://schemas.microsoft.com/office/powerpoint/2010/main" val="111072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rmAutofit fontScale="90000"/>
          </a:bodyPr>
          <a:lstStyle/>
          <a:p>
            <a:pPr algn="l"/>
            <a:r>
              <a:rPr lang="en-GB" dirty="0">
                <a:latin typeface="Aptos" panose="020B0004020202020204" pitchFamily="34" charset="0"/>
                <a:ea typeface="Cambria"/>
              </a:rPr>
              <a:t>Local Digital Forums for Community Voices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414130"/>
            <a:ext cx="10745263" cy="4964445"/>
          </a:xfrm>
        </p:spPr>
        <p:txBody>
          <a:bodyPr vert="horz" lIns="91440" tIns="45720" rIns="91440" bIns="45720" rtlCol="0">
            <a:normAutofit/>
          </a:bodyPr>
          <a:lstStyle/>
          <a:p>
            <a:pPr marL="0" indent="0" algn="just">
              <a:buNone/>
            </a:pPr>
            <a:r>
              <a:rPr lang="en-GB" sz="2600" dirty="0">
                <a:latin typeface="Aptos" panose="020B0004020202020204" pitchFamily="34" charset="0"/>
                <a:ea typeface="Cambria"/>
              </a:rPr>
              <a:t>Local forums and platforms like Reddit's r/</a:t>
            </a:r>
            <a:r>
              <a:rPr lang="en-GB" sz="2600" dirty="0" err="1">
                <a:latin typeface="Aptos" panose="020B0004020202020204" pitchFamily="34" charset="0"/>
                <a:ea typeface="Cambria"/>
              </a:rPr>
              <a:t>ChangeMyView</a:t>
            </a:r>
            <a:r>
              <a:rPr lang="en-GB" sz="2600" dirty="0">
                <a:latin typeface="Aptos" panose="020B0004020202020204" pitchFamily="34" charset="0"/>
                <a:ea typeface="Cambria"/>
              </a:rPr>
              <a:t> facilitate democratic discussions, giving communities a voice on local issues. These forums have become digital t</a:t>
            </a:r>
          </a:p>
          <a:p>
            <a:pPr algn="just"/>
            <a:r>
              <a:rPr lang="en-GB" sz="2600" b="1" dirty="0">
                <a:latin typeface="Aptos" panose="020B0004020202020204" pitchFamily="34" charset="0"/>
                <a:ea typeface="Cambria"/>
              </a:rPr>
              <a:t>Challenge Question: </a:t>
            </a:r>
            <a:r>
              <a:rPr lang="en-GB" sz="2600" dirty="0">
                <a:latin typeface="Aptos" panose="020B0004020202020204" pitchFamily="34" charset="0"/>
                <a:ea typeface="Cambria"/>
              </a:rPr>
              <a:t>How can local digital forums transform community engagement compared to traditional town hall meetings? A) They offer real-time feedback B) They limit participation to tech-savvy individuals C) They require physical presence</a:t>
            </a:r>
          </a:p>
          <a:p>
            <a:pPr algn="just"/>
            <a:r>
              <a:rPr lang="en-GB" sz="2600" b="1" dirty="0">
                <a:latin typeface="Aptos" panose="020B0004020202020204" pitchFamily="34" charset="0"/>
                <a:ea typeface="Cambria"/>
              </a:rPr>
              <a:t>What If? Scenario: </a:t>
            </a:r>
            <a:r>
              <a:rPr lang="en-GB" sz="2600" dirty="0">
                <a:latin typeface="Aptos" panose="020B0004020202020204" pitchFamily="34" charset="0"/>
                <a:ea typeface="Cambria"/>
              </a:rPr>
              <a:t>Imagine a city where all community decisions are made through digital forums, with every resident having an equal voice from the comfort of their home. How might this change the dynamics of local governance and civic participation?</a:t>
            </a:r>
          </a:p>
        </p:txBody>
      </p:sp>
    </p:spTree>
    <p:extLst>
      <p:ext uri="{BB962C8B-B14F-4D97-AF65-F5344CB8AC3E}">
        <p14:creationId xmlns:p14="http://schemas.microsoft.com/office/powerpoint/2010/main" val="41028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rmAutofit/>
          </a:bodyPr>
          <a:lstStyle/>
          <a:p>
            <a:pPr algn="l"/>
            <a:r>
              <a:rPr lang="en-GB" dirty="0">
                <a:latin typeface="Aptos" panose="020B0004020202020204" pitchFamily="34" charset="0"/>
                <a:ea typeface="Cambria"/>
              </a:rPr>
              <a:t>Providing Policy Feedback Digitally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23010"/>
            <a:ext cx="11000444" cy="4868752"/>
          </a:xfrm>
        </p:spPr>
        <p:txBody>
          <a:bodyPr vert="horz" lIns="91440" tIns="45720" rIns="91440" bIns="45720" rtlCol="0">
            <a:normAutofit/>
          </a:bodyPr>
          <a:lstStyle/>
          <a:p>
            <a:pPr marL="0" indent="0" algn="just">
              <a:buNone/>
            </a:pPr>
            <a:r>
              <a:rPr lang="en-GB" sz="2600" dirty="0">
                <a:latin typeface="Aptos" panose="020B0004020202020204" pitchFamily="34" charset="0"/>
                <a:ea typeface="Cambria"/>
              </a:rPr>
              <a:t>Public feedback platforms, such as the EU's "Have Your Say" portal, empower citizens to give input on policies that affect them, illustrating how digital tools are integral to the policy-making process.</a:t>
            </a:r>
          </a:p>
          <a:p>
            <a:pPr algn="just"/>
            <a:r>
              <a:rPr lang="en-GB" sz="2600" b="1" dirty="0">
                <a:latin typeface="Aptos" panose="020B0004020202020204" pitchFamily="34" charset="0"/>
                <a:ea typeface="Cambria"/>
              </a:rPr>
              <a:t>Quick Tip: </a:t>
            </a:r>
            <a:r>
              <a:rPr lang="en-GB" sz="2600" dirty="0">
                <a:latin typeface="Aptos" panose="020B0004020202020204" pitchFamily="34" charset="0"/>
                <a:ea typeface="Cambria"/>
              </a:rPr>
              <a:t>When providing digital feedback on policies, be concise but thorough. Clearly outline your support, concerns, or suggestions and provide specific examples or solutions when possible. This makes it easier for decision-makers to understand and consider your feedback.</a:t>
            </a:r>
          </a:p>
          <a:p>
            <a:pPr algn="just"/>
            <a:r>
              <a:rPr lang="en-GB" sz="2600" b="1" dirty="0">
                <a:latin typeface="Aptos" panose="020B0004020202020204" pitchFamily="34" charset="0"/>
                <a:ea typeface="Cambria"/>
              </a:rPr>
              <a:t>Expert Opinion: </a:t>
            </a:r>
            <a:r>
              <a:rPr lang="en-GB" sz="2600" dirty="0">
                <a:latin typeface="Aptos" panose="020B0004020202020204" pitchFamily="34" charset="0"/>
                <a:ea typeface="Cambria"/>
              </a:rPr>
              <a:t>"Digital platforms for policy feedback are revolutionizing the way we think about democratic participation. They're not just tools for engagement but powerful instruments for direct influence on policymaking." - Cass Sunstein, author and former Administrator of the White House Office of Information and Regulatory Affairs.</a:t>
            </a:r>
          </a:p>
        </p:txBody>
      </p:sp>
    </p:spTree>
    <p:extLst>
      <p:ext uri="{BB962C8B-B14F-4D97-AF65-F5344CB8AC3E}">
        <p14:creationId xmlns:p14="http://schemas.microsoft.com/office/powerpoint/2010/main" val="40494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n-US" sz="4400" dirty="0">
                <a:latin typeface="Aptos" panose="020B0004020202020204" pitchFamily="34" charset="0"/>
                <a:ea typeface="Cambria"/>
              </a:rPr>
              <a:t>Innovative Technologies in Democracy</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a:bodyPr>
          <a:lstStyle/>
          <a:p>
            <a:pPr marL="0" indent="0" algn="just">
              <a:buNone/>
            </a:pPr>
            <a:r>
              <a:rPr lang="en-GB" dirty="0">
                <a:latin typeface="Aptos" panose="020B0004020202020204" pitchFamily="34" charset="0"/>
                <a:ea typeface="Cambria"/>
              </a:rPr>
              <a:t>Emerging technologies like blockchain for secure voting and AI for analysing public opinion are on the horizon for digital democratic participation. These innovations could further revolutionize how we engage in our civic duties and interact with demo</a:t>
            </a:r>
          </a:p>
          <a:p>
            <a:pPr algn="just"/>
            <a:r>
              <a:rPr lang="en-GB" b="1" dirty="0">
                <a:latin typeface="Aptos" panose="020B0004020202020204" pitchFamily="34" charset="0"/>
                <a:ea typeface="Cambria"/>
              </a:rPr>
              <a:t>What If? Scenario: </a:t>
            </a:r>
            <a:r>
              <a:rPr lang="en-GB" dirty="0">
                <a:latin typeface="Aptos" panose="020B0004020202020204" pitchFamily="34" charset="0"/>
                <a:ea typeface="Cambria"/>
              </a:rPr>
              <a:t>What if blockchain technology was used in the next national election, ensuring that every vote was securely and anonymously recorded? How might this innovation change public trust in the electoral process?</a:t>
            </a:r>
            <a:r>
              <a:rPr lang="sk-SK" dirty="0">
                <a:latin typeface="Aptos" panose="020B0004020202020204" pitchFamily="34" charset="0"/>
                <a:ea typeface="Cambria"/>
              </a:rPr>
              <a:t> Demo</a:t>
            </a:r>
            <a:r>
              <a:rPr lang="en-GB" dirty="0" err="1">
                <a:latin typeface="Aptos" panose="020B0004020202020204" pitchFamily="34" charset="0"/>
                <a:ea typeface="Cambria"/>
              </a:rPr>
              <a:t>cratic</a:t>
            </a:r>
            <a:r>
              <a:rPr lang="en-GB" dirty="0">
                <a:latin typeface="Aptos" panose="020B0004020202020204" pitchFamily="34" charset="0"/>
                <a:ea typeface="Cambria"/>
              </a:rPr>
              <a:t> processes.</a:t>
            </a:r>
          </a:p>
        </p:txBody>
      </p:sp>
      <p:pic>
        <p:nvPicPr>
          <p:cNvPr id="5" name="Εικόνα 4">
            <a:extLst>
              <a:ext uri="{FF2B5EF4-FFF2-40B4-BE49-F238E27FC236}">
                <a16:creationId xmlns:a16="http://schemas.microsoft.com/office/drawing/2014/main" id="{27CAE985-04F5-52A6-1B3B-EFC0B180C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0" y="2559039"/>
            <a:ext cx="3782158" cy="2125092"/>
          </a:xfrm>
          <a:prstGeom prst="rect">
            <a:avLst/>
          </a:prstGeom>
        </p:spPr>
      </p:pic>
    </p:spTree>
    <p:extLst>
      <p:ext uri="{BB962C8B-B14F-4D97-AF65-F5344CB8AC3E}">
        <p14:creationId xmlns:p14="http://schemas.microsoft.com/office/powerpoint/2010/main" val="29835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en-GB" sz="3200" dirty="0">
                <a:latin typeface="Aptos" panose="020B0004020202020204" pitchFamily="34" charset="0"/>
                <a:ea typeface="Cambria"/>
              </a:rPr>
              <a:t>EU Digital Identity - A Practical Step Towards Digital Citizenship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ormAutofit/>
          </a:bodyPr>
          <a:lstStyle/>
          <a:p>
            <a:pPr algn="just"/>
            <a:r>
              <a:rPr lang="en-US" dirty="0">
                <a:latin typeface="Aptos" panose="020B0004020202020204" pitchFamily="34" charset="0"/>
                <a:hlinkClick r:id="rId2"/>
              </a:rPr>
              <a:t>The EU Digital Identity wallet </a:t>
            </a:r>
            <a:r>
              <a:rPr lang="en-US" dirty="0">
                <a:latin typeface="Aptos" panose="020B0004020202020204" pitchFamily="34" charset="0"/>
              </a:rPr>
              <a:t>represents a major stride in digital citizenship within the EU. </a:t>
            </a:r>
            <a:endParaRPr lang="sk-SK" dirty="0">
              <a:latin typeface="Aptos" panose="020B0004020202020204" pitchFamily="34" charset="0"/>
            </a:endParaRPr>
          </a:p>
          <a:p>
            <a:pPr algn="just"/>
            <a:r>
              <a:rPr lang="en-US" dirty="0">
                <a:latin typeface="Aptos" panose="020B0004020202020204" pitchFamily="34" charset="0"/>
              </a:rPr>
              <a:t>It allows citizens and residents to easily access a range of public and private services online and offline across the EU. </a:t>
            </a:r>
            <a:endParaRPr lang="sk-SK" dirty="0">
              <a:latin typeface="Aptos" panose="020B0004020202020204" pitchFamily="34" charset="0"/>
            </a:endParaRPr>
          </a:p>
          <a:p>
            <a:pPr algn="just"/>
            <a:r>
              <a:rPr lang="en-US" dirty="0">
                <a:latin typeface="Aptos" panose="020B0004020202020204" pitchFamily="34" charset="0"/>
              </a:rPr>
              <a:t>For instance, the digital wallet can be used for requesting official documents like birth certificates, filing tax returns, or even proving one's right to reside, work, or study in a Member State. </a:t>
            </a:r>
            <a:endParaRPr lang="sk-SK" dirty="0">
              <a:latin typeface="Aptos" panose="020B0004020202020204" pitchFamily="34" charset="0"/>
            </a:endParaRPr>
          </a:p>
          <a:p>
            <a:pPr algn="just"/>
            <a:r>
              <a:rPr lang="en-US" dirty="0">
                <a:latin typeface="Aptos" panose="020B0004020202020204" pitchFamily="34" charset="0"/>
              </a:rPr>
              <a:t>This initiative is particularly practical for cross-border services, as it facilitates transactions that previously required physical presence or paperwork, such as opening a bank account or renting a car using a digital driving license.</a:t>
            </a:r>
            <a:endParaRPr lang="en-US" b="1" dirty="0">
              <a:solidFill>
                <a:srgbClr val="92BAB5"/>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3192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30936" y="639520"/>
            <a:ext cx="3429000" cy="1719072"/>
          </a:xfrm>
        </p:spPr>
        <p:txBody>
          <a:bodyPr anchor="b">
            <a:normAutofit/>
          </a:bodyPr>
          <a:lstStyle/>
          <a:p>
            <a:r>
              <a:rPr lang="en-US" sz="3800" dirty="0">
                <a:latin typeface="Aptos" panose="020B0004020202020204" pitchFamily="34" charset="0"/>
                <a:cs typeface="Calibri Light" panose="020F0302020204030204" pitchFamily="34" charset="0"/>
              </a:rPr>
              <a:t>Understanding Digital Citizenship</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902940"/>
            <a:ext cx="3429000" cy="3410712"/>
          </a:xfrm>
        </p:spPr>
        <p:txBody>
          <a:bodyPr anchor="t">
            <a:normAutofit/>
          </a:bodyPr>
          <a:lstStyle/>
          <a:p>
            <a:pPr marL="0" indent="0">
              <a:buNone/>
            </a:pPr>
            <a:endParaRPr lang="en-US" sz="2200" b="1" dirty="0"/>
          </a:p>
          <a:p>
            <a:pPr marL="0" indent="0">
              <a:buNone/>
            </a:pPr>
            <a:r>
              <a:rPr lang="en-US" sz="2400" b="1" dirty="0">
                <a:solidFill>
                  <a:srgbClr val="FFAA5A"/>
                </a:solidFill>
                <a:latin typeface="Aptos" panose="020B0004020202020204" pitchFamily="34" charset="0"/>
                <a:cs typeface="Calibri" panose="020F0502020204030204" pitchFamily="34" charset="0"/>
              </a:rPr>
              <a:t>Short Welcome Video</a:t>
            </a:r>
          </a:p>
          <a:p>
            <a:pPr marL="0" indent="0">
              <a:buNone/>
            </a:pPr>
            <a:r>
              <a:rPr lang="en-US" sz="2200" b="1" dirty="0"/>
              <a:t>We asked EU citizens about DIGITAL </a:t>
            </a:r>
            <a:r>
              <a:rPr lang="en-US" sz="2200" b="1" dirty="0">
                <a:hlinkClick r:id="rId2"/>
              </a:rPr>
              <a:t>#EUHaveYourSay</a:t>
            </a:r>
            <a:r>
              <a:rPr lang="en-US" sz="2200" b="1" dirty="0"/>
              <a:t> </a:t>
            </a:r>
          </a:p>
        </p:txBody>
      </p:sp>
      <p:pic>
        <p:nvPicPr>
          <p:cNvPr id="4" name="Εικόνα 3" descr="Obrázok, na ktorom je text, ľudská tvár, ošatenie, chlapec&#10;&#10;Automaticky generovaný popis">
            <a:hlinkClick r:id="rId3"/>
          </p:cNvPr>
          <p:cNvPicPr>
            <a:picLocks noChangeAspect="1"/>
          </p:cNvPicPr>
          <p:nvPr/>
        </p:nvPicPr>
        <p:blipFill>
          <a:blip r:embed="rId4"/>
          <a:stretch>
            <a:fillRect/>
          </a:stretch>
        </p:blipFill>
        <p:spPr>
          <a:xfrm>
            <a:off x="4654296" y="1501711"/>
            <a:ext cx="6903720" cy="3854577"/>
          </a:xfrm>
          <a:prstGeom prst="rect">
            <a:avLst/>
          </a:prstGeom>
        </p:spPr>
      </p:pic>
    </p:spTree>
    <p:extLst>
      <p:ext uri="{BB962C8B-B14F-4D97-AF65-F5344CB8AC3E}">
        <p14:creationId xmlns:p14="http://schemas.microsoft.com/office/powerpoint/2010/main" val="27546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en-GB" sz="3600" dirty="0">
                <a:latin typeface="Aptos" panose="020B0004020202020204" pitchFamily="34" charset="0"/>
                <a:ea typeface="Cambria"/>
              </a:rPr>
              <a:t>Participating in EU Democracy Digitally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ormAutofit/>
          </a:bodyPr>
          <a:lstStyle/>
          <a:p>
            <a:pPr algn="just"/>
            <a:r>
              <a:rPr lang="en-GB" dirty="0">
                <a:latin typeface="Aptos" panose="020B0004020202020204" pitchFamily="34" charset="0"/>
              </a:rPr>
              <a:t>Holding the nationality of an EU country automatically grants one EU citizenship, which includes the right to participate in the democratic process. </a:t>
            </a:r>
            <a:endParaRPr lang="sk-SK" dirty="0">
              <a:latin typeface="Aptos" panose="020B0004020202020204" pitchFamily="34" charset="0"/>
            </a:endParaRPr>
          </a:p>
          <a:p>
            <a:pPr algn="just"/>
            <a:r>
              <a:rPr lang="en-GB" dirty="0">
                <a:latin typeface="Aptos" panose="020B0004020202020204" pitchFamily="34" charset="0"/>
              </a:rPr>
              <a:t>The EU has taken various steps to safeguard European democracy, promote free and fair elections, and uphold the electoral rights of EU citizens. </a:t>
            </a:r>
            <a:endParaRPr lang="sk-SK" dirty="0">
              <a:latin typeface="Aptos" panose="020B0004020202020204" pitchFamily="34" charset="0"/>
            </a:endParaRPr>
          </a:p>
          <a:p>
            <a:pPr algn="just"/>
            <a:r>
              <a:rPr lang="en-GB" dirty="0">
                <a:latin typeface="Aptos" panose="020B0004020202020204" pitchFamily="34" charset="0"/>
              </a:rPr>
              <a:t>This includes the ability to move and reside freely within the EU, contributing to a more connected and democratic union. </a:t>
            </a:r>
            <a:endParaRPr lang="sk-SK" dirty="0">
              <a:latin typeface="Aptos" panose="020B0004020202020204" pitchFamily="34" charset="0"/>
            </a:endParaRPr>
          </a:p>
          <a:p>
            <a:pPr algn="just"/>
            <a:r>
              <a:rPr lang="en-GB" dirty="0">
                <a:latin typeface="Aptos" panose="020B0004020202020204" pitchFamily="34" charset="0"/>
              </a:rPr>
              <a:t>Moreover, EU citizens have the right to consular protection outside the EU, reflecting the EU's commitment to its citizens' rights and democratic participation even beyond its borders.</a:t>
            </a:r>
          </a:p>
        </p:txBody>
      </p:sp>
    </p:spTree>
    <p:extLst>
      <p:ext uri="{BB962C8B-B14F-4D97-AF65-F5344CB8AC3E}">
        <p14:creationId xmlns:p14="http://schemas.microsoft.com/office/powerpoint/2010/main" val="15161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License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600" dirty="0" err="1">
                <a:latin typeface="Aptos" panose="020B0004020202020204" pitchFamily="34" charset="0"/>
              </a:rPr>
              <a:t>The</a:t>
            </a:r>
            <a:r>
              <a:rPr lang="sk-SK" sz="3600" dirty="0">
                <a:latin typeface="Aptos" panose="020B0004020202020204" pitchFamily="34" charset="0"/>
              </a:rPr>
              <a:t> EU </a:t>
            </a:r>
            <a:r>
              <a:rPr lang="sk-SK" sz="3600" dirty="0" err="1">
                <a:latin typeface="Aptos" panose="020B0004020202020204" pitchFamily="34" charset="0"/>
              </a:rPr>
              <a:t>DigComp</a:t>
            </a:r>
            <a:r>
              <a:rPr lang="sk-SK" sz="3600" dirty="0">
                <a:latin typeface="Aptos" panose="020B0004020202020204" pitchFamily="34" charset="0"/>
              </a:rPr>
              <a:t> </a:t>
            </a:r>
            <a:r>
              <a:rPr lang="sk-SK" sz="3600" dirty="0" err="1">
                <a:latin typeface="Aptos" panose="020B0004020202020204" pitchFamily="34" charset="0"/>
              </a:rPr>
              <a:t>Framework</a:t>
            </a:r>
            <a:endParaRPr lang="en-U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en-GB" dirty="0">
                <a:latin typeface="Aptos" panose="020B0004020202020204" pitchFamily="34" charset="0"/>
              </a:rPr>
              <a:t>The EU Digital Competence Framework for Citizen (</a:t>
            </a:r>
            <a:r>
              <a:rPr lang="en-GB" dirty="0" err="1">
                <a:latin typeface="Aptos" panose="020B0004020202020204" pitchFamily="34" charset="0"/>
              </a:rPr>
              <a:t>DigComp</a:t>
            </a:r>
            <a:r>
              <a:rPr lang="en-GB" dirty="0">
                <a:latin typeface="Aptos" panose="020B0004020202020204" pitchFamily="34" charset="0"/>
              </a:rPr>
              <a:t>) provides a common understanding of what digital competence is.</a:t>
            </a:r>
          </a:p>
          <a:p>
            <a:pPr>
              <a:spcAft>
                <a:spcPts val="600"/>
              </a:spcAft>
            </a:pPr>
            <a:r>
              <a:rPr lang="en-GB" dirty="0">
                <a:latin typeface="Aptos" panose="020B0004020202020204" pitchFamily="34" charset="0"/>
              </a:rPr>
              <a:t>Digital competence involves the confident, critical and responsible use of, and engagement with, digital technologies for learning, at work, and for participation in society.</a:t>
            </a:r>
          </a:p>
          <a:p>
            <a:pPr>
              <a:spcAft>
                <a:spcPts val="600"/>
              </a:spcAft>
            </a:pPr>
            <a:r>
              <a:rPr lang="en-GB" dirty="0">
                <a:latin typeface="Aptos" panose="020B0004020202020204" pitchFamily="34" charset="0"/>
              </a:rPr>
              <a:t>It is defined as a combination of knowledge, skills and attitudes.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6" descr="DigComp - ICDL Arabia">
            <a:extLst>
              <a:ext uri="{FF2B5EF4-FFF2-40B4-BE49-F238E27FC236}">
                <a16:creationId xmlns:a16="http://schemas.microsoft.com/office/drawing/2014/main" id="{41D1DB16-B963-7BE0-457A-F0AE9C7A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77" y="1597520"/>
            <a:ext cx="4376914" cy="2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200" dirty="0" err="1">
                <a:latin typeface="Aptos" panose="020B0004020202020204" pitchFamily="34" charset="0"/>
              </a:rPr>
              <a:t>The</a:t>
            </a:r>
            <a:r>
              <a:rPr lang="sk-SK" sz="3200" dirty="0">
                <a:latin typeface="Aptos" panose="020B0004020202020204" pitchFamily="34" charset="0"/>
              </a:rPr>
              <a:t> EU </a:t>
            </a:r>
            <a:r>
              <a:rPr lang="sk-SK" sz="3200" dirty="0" err="1">
                <a:latin typeface="Aptos" panose="020B0004020202020204" pitchFamily="34" charset="0"/>
              </a:rPr>
              <a:t>DigComp</a:t>
            </a:r>
            <a:r>
              <a:rPr lang="sk-SK" sz="3200" dirty="0">
                <a:latin typeface="Aptos" panose="020B0004020202020204" pitchFamily="34" charset="0"/>
              </a:rPr>
              <a:t> </a:t>
            </a:r>
            <a:r>
              <a:rPr lang="sk-SK" sz="3200" dirty="0" err="1">
                <a:latin typeface="Aptos" panose="020B0004020202020204" pitchFamily="34" charset="0"/>
              </a:rPr>
              <a:t>Framework</a:t>
            </a:r>
            <a:br>
              <a:rPr lang="sk-SK" sz="3200" dirty="0">
                <a:solidFill>
                  <a:srgbClr val="FFAA5A"/>
                </a:solidFill>
                <a:latin typeface="Aptos" panose="020B0004020202020204" pitchFamily="34" charset="0"/>
              </a:rPr>
            </a:br>
            <a:r>
              <a:rPr lang="sk-SK" sz="3200" dirty="0">
                <a:solidFill>
                  <a:srgbClr val="FFAA5A"/>
                </a:solidFill>
                <a:latin typeface="Aptos" panose="020B0004020202020204" pitchFamily="34" charset="0"/>
              </a:rPr>
              <a:t>5 </a:t>
            </a:r>
            <a:r>
              <a:rPr lang="sk-SK" sz="3200" dirty="0" err="1">
                <a:solidFill>
                  <a:srgbClr val="FFAA5A"/>
                </a:solidFill>
                <a:latin typeface="Aptos" panose="020B0004020202020204" pitchFamily="34" charset="0"/>
              </a:rPr>
              <a:t>Competence</a:t>
            </a:r>
            <a:r>
              <a:rPr lang="sk-SK" sz="3200" dirty="0">
                <a:solidFill>
                  <a:srgbClr val="FFAA5A"/>
                </a:solidFill>
                <a:latin typeface="Aptos" panose="020B0004020202020204" pitchFamily="34" charset="0"/>
              </a:rPr>
              <a:t> </a:t>
            </a:r>
            <a:r>
              <a:rPr lang="sk-SK" sz="3200" dirty="0" err="1">
                <a:solidFill>
                  <a:srgbClr val="FFAA5A"/>
                </a:solidFill>
                <a:latin typeface="Aptos" panose="020B0004020202020204" pitchFamily="34" charset="0"/>
              </a:rPr>
              <a:t>Areas</a:t>
            </a:r>
            <a:r>
              <a:rPr lang="sk-SK" sz="3200" dirty="0">
                <a:solidFill>
                  <a:srgbClr val="FFAA5A"/>
                </a:solidFill>
                <a:latin typeface="Aptos" panose="020B0004020202020204" pitchFamily="34" charset="0"/>
              </a:rPr>
              <a:t> </a:t>
            </a:r>
            <a:endParaRPr lang="en-US" sz="40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en-GB" sz="3600" dirty="0">
                <a:latin typeface="Aptos" panose="020B0004020202020204" pitchFamily="34" charset="0"/>
              </a:rPr>
              <a:t>Information and Data Literacy </a:t>
            </a:r>
          </a:p>
          <a:p>
            <a:pPr>
              <a:spcAft>
                <a:spcPts val="600"/>
              </a:spcAft>
            </a:pPr>
            <a:r>
              <a:rPr lang="en-GB" sz="3600" dirty="0">
                <a:latin typeface="Aptos" panose="020B0004020202020204" pitchFamily="34" charset="0"/>
              </a:rPr>
              <a:t>Communication and Collaboration</a:t>
            </a:r>
          </a:p>
          <a:p>
            <a:pPr>
              <a:spcAft>
                <a:spcPts val="600"/>
              </a:spcAft>
            </a:pPr>
            <a:r>
              <a:rPr lang="en-GB" sz="3600" dirty="0">
                <a:latin typeface="Aptos" panose="020B0004020202020204" pitchFamily="34" charset="0"/>
              </a:rPr>
              <a:t>Digital Content Creation</a:t>
            </a:r>
          </a:p>
          <a:p>
            <a:pPr>
              <a:spcAft>
                <a:spcPts val="600"/>
              </a:spcAft>
            </a:pPr>
            <a:r>
              <a:rPr lang="en-GB" sz="3600" dirty="0">
                <a:latin typeface="Aptos" panose="020B0004020202020204" pitchFamily="34" charset="0"/>
              </a:rPr>
              <a:t>Safety</a:t>
            </a:r>
          </a:p>
          <a:p>
            <a:pPr>
              <a:spcAft>
                <a:spcPts val="600"/>
              </a:spcAft>
            </a:pPr>
            <a:r>
              <a:rPr lang="en-GB" sz="3600" dirty="0">
                <a:latin typeface="Aptos" panose="020B0004020202020204" pitchFamily="34" charset="0"/>
              </a:rPr>
              <a:t>Problem Solving</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DigComp competence areas">
            <a:extLst>
              <a:ext uri="{FF2B5EF4-FFF2-40B4-BE49-F238E27FC236}">
                <a16:creationId xmlns:a16="http://schemas.microsoft.com/office/drawing/2014/main" id="{C9B50BD1-E175-83D6-9F93-692D6B2ED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46" y="1663000"/>
            <a:ext cx="3495776" cy="32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en-US" sz="4000" dirty="0">
                <a:latin typeface="Aptos" panose="020B0004020202020204" pitchFamily="34" charset="0"/>
                <a:cs typeface="Calibri" panose="020F0502020204030204" pitchFamily="34" charset="0"/>
              </a:rPr>
              <a:t>The EU </a:t>
            </a:r>
            <a:r>
              <a:rPr lang="en-US" sz="4000" dirty="0" err="1">
                <a:latin typeface="Aptos" panose="020B0004020202020204" pitchFamily="34" charset="0"/>
                <a:cs typeface="Calibri" panose="020F0502020204030204" pitchFamily="34" charset="0"/>
              </a:rPr>
              <a:t>DigComp</a:t>
            </a:r>
            <a:r>
              <a:rPr lang="en-US" sz="4000" dirty="0">
                <a:latin typeface="Aptos" panose="020B0004020202020204" pitchFamily="34" charset="0"/>
                <a:cs typeface="Calibri" panose="020F0502020204030204" pitchFamily="34" charset="0"/>
              </a:rPr>
              <a:t> Framework</a:t>
            </a:r>
          </a:p>
        </p:txBody>
      </p:sp>
      <p:sp>
        <p:nvSpPr>
          <p:cNvPr id="3" name="Content Placeholder 2"/>
          <p:cNvSpPr>
            <a:spLocks noGrp="1"/>
          </p:cNvSpPr>
          <p:nvPr>
            <p:ph idx="1"/>
          </p:nvPr>
        </p:nvSpPr>
        <p:spPr>
          <a:xfrm>
            <a:off x="480060" y="1305906"/>
            <a:ext cx="7291281" cy="5159673"/>
          </a:xfrm>
        </p:spPr>
        <p:txBody>
          <a:bodyPr>
            <a:normAutofit fontScale="92500" lnSpcReduction="10000"/>
          </a:bodyPr>
          <a:lstStyle/>
          <a:p>
            <a:pPr algn="just">
              <a:spcAft>
                <a:spcPts val="600"/>
              </a:spcAft>
            </a:pPr>
            <a:r>
              <a:rPr lang="en-GB" b="1" dirty="0">
                <a:latin typeface="Aptos" panose="020B0004020202020204" pitchFamily="34" charset="0"/>
              </a:rPr>
              <a:t>Competence Area 2 - Communication and Collaboration:</a:t>
            </a:r>
            <a:r>
              <a:rPr lang="en-GB" dirty="0">
                <a:latin typeface="Aptos" panose="020B0004020202020204" pitchFamily="34" charset="0"/>
              </a:rPr>
              <a:t> to interact, communicate and collaborate through digital technologies while being aware of cultural and generational diversity. To participate in society through public and private digital services and participatory citizenship. To manage one’s digital presence, identity and reputation.</a:t>
            </a:r>
          </a:p>
          <a:p>
            <a:pPr algn="just">
              <a:spcAft>
                <a:spcPts val="600"/>
              </a:spcAft>
            </a:pPr>
            <a:r>
              <a:rPr lang="en-GB" b="1" dirty="0">
                <a:latin typeface="Aptos" panose="020B0004020202020204" pitchFamily="34" charset="0"/>
              </a:rPr>
              <a:t>Sub-Area 2.3 Engaging in Citizenship through Digital Technologies: </a:t>
            </a:r>
            <a:r>
              <a:rPr lang="en-GB" dirty="0">
                <a:latin typeface="Aptos" panose="020B0004020202020204" pitchFamily="34" charset="0"/>
              </a:rPr>
              <a:t>to participate in society using public and private digital services. To seek opportunities for self-empowerment and for participatory citizenship through appropriate digital technologies.</a:t>
            </a:r>
          </a:p>
          <a:p>
            <a:pPr marL="0" indent="0" algn="just">
              <a:spcAft>
                <a:spcPts val="600"/>
              </a:spcAft>
              <a:buNone/>
            </a:pPr>
            <a:endParaRPr lang="en-US"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Practice and encourage good digital citizenship – Michigan IT News">
            <a:extLst>
              <a:ext uri="{FF2B5EF4-FFF2-40B4-BE49-F238E27FC236}">
                <a16:creationId xmlns:a16="http://schemas.microsoft.com/office/drawing/2014/main" id="{05D9AC5B-520F-51BA-BC23-1471DCF2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37" y="1879180"/>
            <a:ext cx="3566316" cy="308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GB" sz="4000" dirty="0">
                <a:latin typeface="Aptos" panose="020B0004020202020204" pitchFamily="34" charset="0"/>
                <a:cs typeface="Calibri" panose="020F0502020204030204" pitchFamily="34" charset="0"/>
              </a:rPr>
              <a:t>Digital Citizenship Education Handbook by Council of Europe</a:t>
            </a:r>
          </a:p>
        </p:txBody>
      </p:sp>
      <p:sp>
        <p:nvSpPr>
          <p:cNvPr id="3" name="Content Placeholder 2"/>
          <p:cNvSpPr>
            <a:spLocks noGrp="1"/>
          </p:cNvSpPr>
          <p:nvPr>
            <p:ph idx="1"/>
          </p:nvPr>
        </p:nvSpPr>
        <p:spPr>
          <a:xfrm>
            <a:off x="480060" y="1687118"/>
            <a:ext cx="6771345" cy="4778461"/>
          </a:xfrm>
        </p:spPr>
        <p:txBody>
          <a:bodyPr>
            <a:normAutofit/>
          </a:bodyPr>
          <a:lstStyle/>
          <a:p>
            <a:pPr algn="just">
              <a:spcAft>
                <a:spcPts val="600"/>
              </a:spcAft>
            </a:pPr>
            <a:r>
              <a:rPr lang="en-GB" dirty="0">
                <a:latin typeface="Aptos" panose="020B0004020202020204" pitchFamily="34" charset="0"/>
              </a:rPr>
              <a:t>The Digital citizenship education handbook is intended for teachers and parents, education decision makers and platform providers. </a:t>
            </a:r>
          </a:p>
          <a:p>
            <a:pPr algn="just">
              <a:spcAft>
                <a:spcPts val="600"/>
              </a:spcAft>
            </a:pPr>
            <a:r>
              <a:rPr lang="en-GB" dirty="0">
                <a:latin typeface="Aptos" panose="020B0004020202020204" pitchFamily="34" charset="0"/>
              </a:rPr>
              <a:t>It offers </a:t>
            </a:r>
            <a:r>
              <a:rPr lang="en-GB" b="1" dirty="0">
                <a:latin typeface="Aptos" panose="020B0004020202020204" pitchFamily="34" charset="0"/>
              </a:rPr>
              <a:t>information, tools and good practice </a:t>
            </a:r>
            <a:r>
              <a:rPr lang="en-GB" dirty="0">
                <a:latin typeface="Aptos" panose="020B0004020202020204" pitchFamily="34" charset="0"/>
              </a:rPr>
              <a:t>to support the development of competences to empower citizens, enabling them to live together as equals in today’s culturally diverse democratic societies, both on- and offline.</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GB" sz="4000" dirty="0">
                <a:latin typeface="Aptos" panose="020B0004020202020204" pitchFamily="34" charset="0"/>
                <a:cs typeface="Calibri" panose="020F0502020204030204" pitchFamily="34" charset="0"/>
              </a:rPr>
              <a:t>Digital Citizenship Education Handbook by Council of Europe</a:t>
            </a:r>
          </a:p>
        </p:txBody>
      </p:sp>
      <p:sp>
        <p:nvSpPr>
          <p:cNvPr id="3" name="Content Placeholder 2"/>
          <p:cNvSpPr>
            <a:spLocks noGrp="1"/>
          </p:cNvSpPr>
          <p:nvPr>
            <p:ph idx="1"/>
          </p:nvPr>
        </p:nvSpPr>
        <p:spPr>
          <a:xfrm>
            <a:off x="480060" y="1687118"/>
            <a:ext cx="6771345" cy="4778461"/>
          </a:xfrm>
        </p:spPr>
        <p:txBody>
          <a:bodyPr>
            <a:normAutofit fontScale="92500" lnSpcReduction="10000"/>
          </a:bodyPr>
          <a:lstStyle/>
          <a:p>
            <a:pPr algn="just">
              <a:spcAft>
                <a:spcPts val="600"/>
              </a:spcAft>
            </a:pPr>
            <a:r>
              <a:rPr lang="en-GB" dirty="0">
                <a:latin typeface="Aptos" panose="020B0004020202020204" pitchFamily="34" charset="0"/>
              </a:rPr>
              <a:t>Digital citizenship competences define </a:t>
            </a:r>
            <a:r>
              <a:rPr lang="en-GB" b="1" dirty="0">
                <a:latin typeface="Aptos" panose="020B0004020202020204" pitchFamily="34" charset="0"/>
              </a:rPr>
              <a:t>how we act and interact online</a:t>
            </a:r>
            <a:r>
              <a:rPr lang="en-GB" dirty="0">
                <a:latin typeface="Aptos" panose="020B0004020202020204" pitchFamily="34" charset="0"/>
              </a:rPr>
              <a:t>. They comprise the values, attitudes, skills and knowledge and critical understanding necessary to </a:t>
            </a:r>
            <a:r>
              <a:rPr lang="en-GB" b="1" dirty="0">
                <a:latin typeface="Aptos" panose="020B0004020202020204" pitchFamily="34" charset="0"/>
              </a:rPr>
              <a:t>responsibly navigate the constantly evolving digital world</a:t>
            </a:r>
            <a:r>
              <a:rPr lang="en-GB" dirty="0">
                <a:latin typeface="Aptos" panose="020B0004020202020204" pitchFamily="34" charset="0"/>
              </a:rPr>
              <a:t>, and to shape technology to meet our own needs rather than to be shaped by it.</a:t>
            </a:r>
          </a:p>
          <a:p>
            <a:pPr algn="just">
              <a:spcAft>
                <a:spcPts val="600"/>
              </a:spcAft>
            </a:pPr>
            <a:r>
              <a:rPr lang="en-GB" dirty="0">
                <a:latin typeface="Aptos" panose="020B0004020202020204" pitchFamily="34" charset="0"/>
              </a:rPr>
              <a:t>It describes in depth the multiple dimensions that make up each of </a:t>
            </a:r>
            <a:r>
              <a:rPr lang="en-GB" b="1" dirty="0">
                <a:latin typeface="Aptos" panose="020B0004020202020204" pitchFamily="34" charset="0"/>
              </a:rPr>
              <a:t>10 digital citizenship domains</a:t>
            </a:r>
            <a:r>
              <a:rPr lang="en-GB" dirty="0">
                <a:latin typeface="Aptos" panose="020B0004020202020204" pitchFamily="34" charset="0"/>
              </a:rPr>
              <a:t> and includes a fact sheet on each domain providing ideas, good practice and further references to support educators in building the competences. </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3180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392421"/>
            <a:ext cx="9706135" cy="1037027"/>
          </a:xfrm>
        </p:spPr>
        <p:txBody>
          <a:bodyPr>
            <a:normAutofit fontScale="90000"/>
          </a:bodyPr>
          <a:lstStyle/>
          <a:p>
            <a:pPr>
              <a:spcAft>
                <a:spcPts val="600"/>
              </a:spcAft>
            </a:pPr>
            <a:r>
              <a:rPr lang="en-GB" sz="4000">
                <a:latin typeface="Aptos" panose="020B0004020202020204" pitchFamily="34" charset="0"/>
                <a:cs typeface="Calibri" panose="020F0502020204030204" pitchFamily="34" charset="0"/>
              </a:rPr>
              <a:t>Digital Citizenship Education Handbook by Council of Europe</a:t>
            </a:r>
            <a:r>
              <a:rPr lang="sk-SK" sz="4000">
                <a:latin typeface="Aptos" panose="020B0004020202020204" pitchFamily="34" charset="0"/>
                <a:cs typeface="Calibri" panose="020F0502020204030204" pitchFamily="34" charset="0"/>
              </a:rPr>
              <a:t> - </a:t>
            </a:r>
            <a:r>
              <a:rPr lang="en-GB" sz="3100">
                <a:solidFill>
                  <a:srgbClr val="FFAA5A"/>
                </a:solidFill>
                <a:latin typeface="Aptos" panose="020B0004020202020204" pitchFamily="34" charset="0"/>
                <a:cs typeface="Calibri" panose="020F0502020204030204" pitchFamily="34" charset="0"/>
              </a:rPr>
              <a:t>3 Groups for 10 Domains</a:t>
            </a:r>
            <a:endParaRPr lang="en-GB" sz="4000" dirty="0">
              <a:solidFill>
                <a:srgbClr val="FFAA5A"/>
              </a:solidFill>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a:normAutofit fontScale="92500" lnSpcReduction="20000"/>
          </a:bodyPr>
          <a:lstStyle/>
          <a:p>
            <a:pPr algn="just">
              <a:spcAft>
                <a:spcPts val="600"/>
              </a:spcAft>
            </a:pPr>
            <a:r>
              <a:rPr lang="en-GB" b="1" dirty="0">
                <a:latin typeface="Aptos" panose="020B0004020202020204" pitchFamily="34" charset="0"/>
              </a:rPr>
              <a:t>Being Online </a:t>
            </a:r>
            <a:r>
              <a:rPr lang="en-GB" dirty="0">
                <a:latin typeface="Aptos" panose="020B0004020202020204" pitchFamily="34" charset="0"/>
              </a:rPr>
              <a:t>includes domains that relate to competences needed to access the digital society, freely express oneself, and use digital tools creatively and with a critical mind.</a:t>
            </a:r>
          </a:p>
          <a:p>
            <a:pPr algn="just">
              <a:spcAft>
                <a:spcPts val="600"/>
              </a:spcAft>
            </a:pPr>
            <a:r>
              <a:rPr lang="en-GB" b="1" dirty="0">
                <a:latin typeface="Aptos" panose="020B0004020202020204" pitchFamily="34" charset="0"/>
              </a:rPr>
              <a:t>Well-being Online </a:t>
            </a:r>
            <a:r>
              <a:rPr lang="en-GB" dirty="0">
                <a:latin typeface="Aptos" panose="020B0004020202020204" pitchFamily="34" charset="0"/>
              </a:rPr>
              <a:t>includes domains that relate to competences needed to engage positively in the digital society and develop a healthy relationship with technology.</a:t>
            </a:r>
          </a:p>
          <a:p>
            <a:pPr algn="just">
              <a:spcAft>
                <a:spcPts val="600"/>
              </a:spcAft>
            </a:pPr>
            <a:r>
              <a:rPr lang="en-GB" b="1" dirty="0">
                <a:latin typeface="Aptos" panose="020B0004020202020204" pitchFamily="34" charset="0"/>
              </a:rPr>
              <a:t>Rights Online </a:t>
            </a:r>
            <a:r>
              <a:rPr lang="en-GB" dirty="0">
                <a:latin typeface="Aptos" panose="020B0004020202020204" pitchFamily="34" charset="0"/>
              </a:rPr>
              <a:t>includes domains that relate to competences related to the rights and responsibilities of citizens in complex, diverse societies in a digital context, where privacy is protected, and active participation is empowered.</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65F2D46-15B5-3A47-B7B0-2FA071DA61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4" t="3073" r="10488" b="5723"/>
          <a:stretch/>
        </p:blipFill>
        <p:spPr bwMode="auto">
          <a:xfrm>
            <a:off x="7389627" y="1821869"/>
            <a:ext cx="4064544" cy="37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117" y="1153572"/>
            <a:ext cx="4263389" cy="4461163"/>
          </a:xfrm>
        </p:spPr>
        <p:txBody>
          <a:bodyPr>
            <a:normAutofit/>
          </a:bodyPr>
          <a:lstStyle/>
          <a:p>
            <a:pPr>
              <a:spcAft>
                <a:spcPts val="600"/>
              </a:spcAft>
            </a:pPr>
            <a:r>
              <a:rPr lang="en-GB" sz="4400" dirty="0">
                <a:solidFill>
                  <a:srgbClr val="FFFFFF"/>
                </a:solidFill>
                <a:latin typeface="Aptos" panose="020B0004020202020204" pitchFamily="34" charset="0"/>
                <a:cs typeface="Calibri" panose="020F0502020204030204" pitchFamily="34" charset="0"/>
              </a:rPr>
              <a:t>Embracing Digital Tools for Civic Empowerment</a:t>
            </a:r>
            <a:endParaRPr lang="en-US" sz="4400" dirty="0">
              <a:solidFill>
                <a:srgbClr val="FFFFFF"/>
              </a:solidFill>
              <a:latin typeface="Aptos" panose="020B000402020202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704916" y="465440"/>
            <a:ext cx="6949440" cy="2373453"/>
          </a:xfrm>
        </p:spPr>
        <p:txBody>
          <a:bodyPr anchor="ctr">
            <a:normAutofit/>
          </a:bodyPr>
          <a:lstStyle/>
          <a:p>
            <a:pPr marL="0" indent="0" algn="ctr">
              <a:spcAft>
                <a:spcPts val="600"/>
              </a:spcAft>
              <a:buNone/>
            </a:pPr>
            <a:r>
              <a:rPr lang="en-GB" sz="4000" b="1" dirty="0">
                <a:solidFill>
                  <a:srgbClr val="92BAB5"/>
                </a:solidFill>
                <a:latin typeface="Aptos" panose="020B0004020202020204" pitchFamily="34" charset="0"/>
              </a:rPr>
              <a:t>Your Gateway to Digital Citizenship and Democracy</a:t>
            </a:r>
          </a:p>
          <a:p>
            <a:pPr marL="0" indent="0" algn="ctr">
              <a:spcAft>
                <a:spcPts val="600"/>
              </a:spcAft>
              <a:buNone/>
            </a:pPr>
            <a:endParaRPr lang="en-US" sz="4000" i="0" dirty="0">
              <a:effectLst/>
              <a:latin typeface="Aptos" panose="020B0004020202020204" pitchFamily="34" charset="0"/>
            </a:endParaRPr>
          </a:p>
        </p:txBody>
      </p:sp>
      <p:pic>
        <p:nvPicPr>
          <p:cNvPr id="4" name="Εικόνα 4">
            <a:extLst>
              <a:ext uri="{FF2B5EF4-FFF2-40B4-BE49-F238E27FC236}">
                <a16:creationId xmlns:a16="http://schemas.microsoft.com/office/drawing/2014/main" id="{D804B4A4-0DA8-CAEA-5D41-395AE99D4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562" y="2838893"/>
            <a:ext cx="4982335" cy="2802564"/>
          </a:xfrm>
          <a:prstGeom prst="rect">
            <a:avLst/>
          </a:prstGeom>
        </p:spPr>
      </p:pic>
    </p:spTree>
    <p:extLst>
      <p:ext uri="{BB962C8B-B14F-4D97-AF65-F5344CB8AC3E}">
        <p14:creationId xmlns:p14="http://schemas.microsoft.com/office/powerpoint/2010/main" val="34150066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848C6-4E0C-402A-A95E-E3D7DC183E6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57B6FB8F-8731-4CCA-8A18-D407D8292112}">
  <ds:schemaRefs>
    <ds:schemaRef ds:uri="http://schemas.microsoft.com/sharepoint/v3/contenttype/forms"/>
  </ds:schemaRefs>
</ds:datastoreItem>
</file>

<file path=customXml/itemProps3.xml><?xml version="1.0" encoding="utf-8"?>
<ds:datastoreItem xmlns:ds="http://schemas.openxmlformats.org/officeDocument/2006/customXml" ds:itemID="{4E0CC685-FB23-4518-862C-2361FAD6E8DF}"/>
</file>

<file path=docProps/app.xml><?xml version="1.0" encoding="utf-8"?>
<Properties xmlns="http://schemas.openxmlformats.org/officeDocument/2006/extended-properties" xmlns:vt="http://schemas.openxmlformats.org/officeDocument/2006/docPropsVTypes">
  <TotalTime>56</TotalTime>
  <Words>1833</Words>
  <Application>Microsoft Office PowerPoint</Application>
  <PresentationFormat>Širokouhlá</PresentationFormat>
  <Paragraphs>87</Paragraphs>
  <Slides>21</Slides>
  <Notes>0</Notes>
  <HiddenSlides>0</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21</vt:i4>
      </vt:variant>
    </vt:vector>
  </HeadingPairs>
  <TitlesOfParts>
    <vt:vector size="29" baseType="lpstr">
      <vt:lpstr>Aptos</vt:lpstr>
      <vt:lpstr>Aptos Display</vt:lpstr>
      <vt:lpstr>Arial</vt:lpstr>
      <vt:lpstr>Calibri</vt:lpstr>
      <vt:lpstr>Cambria</vt:lpstr>
      <vt:lpstr>Wingdings</vt:lpstr>
      <vt:lpstr>Motív Office</vt:lpstr>
      <vt:lpstr>1_Motív Office</vt:lpstr>
      <vt:lpstr>Digital Citizenship – Understanding Digital Citizenship</vt:lpstr>
      <vt:lpstr>Understanding Digital Citizenship</vt:lpstr>
      <vt:lpstr>The EU DigComp Framework</vt:lpstr>
      <vt:lpstr>The EU DigComp Framework 5 Competence Areas </vt:lpstr>
      <vt:lpstr>The EU DigComp Framework</vt:lpstr>
      <vt:lpstr>Digital Citizenship Education Handbook by Council of Europe</vt:lpstr>
      <vt:lpstr>Digital Citizenship Education Handbook by Council of Europe</vt:lpstr>
      <vt:lpstr>Digital Citizenship Education Handbook by Council of Europe - 3 Groups for 10 Domains</vt:lpstr>
      <vt:lpstr>Embracing Digital Tools for Civic Empowerment</vt:lpstr>
      <vt:lpstr>The Digital Citizen's Identity</vt:lpstr>
      <vt:lpstr>Digital Governance and Bureaucracy</vt:lpstr>
      <vt:lpstr>Engaging in Digital Democracy</vt:lpstr>
      <vt:lpstr>Petition Platforms for Change</vt:lpstr>
      <vt:lpstr>Crowdfunding Democracy</vt:lpstr>
      <vt:lpstr>Social Media and Activism</vt:lpstr>
      <vt:lpstr>Local Digital Forums for Community Voices</vt:lpstr>
      <vt:lpstr>Providing Policy Feedback Digitally</vt:lpstr>
      <vt:lpstr>Innovative Technologies in Democracy</vt:lpstr>
      <vt:lpstr>EU Digital Identity - A Practical Step Towards Digital Citizenship</vt:lpstr>
      <vt:lpstr>Participating in EU Democracy Digitally</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Marcela Hallová</cp:lastModifiedBy>
  <cp:revision>38</cp:revision>
  <dcterms:created xsi:type="dcterms:W3CDTF">2024-06-25T08:57:08Z</dcterms:created>
  <dcterms:modified xsi:type="dcterms:W3CDTF">2024-09-27T18:26:02Z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