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mkUSBU/GwQ7a61txBjUeSu2X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 Id="rId4" Type="http://schemas.openxmlformats.org/officeDocument/2006/relationships/image" Target="../media/image10.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9.png"/><Relationship Id="rId7" Type="http://schemas.openxmlformats.org/officeDocument/2006/relationships/image" Target="../media/image3.jpg"/><Relationship Id="rId8" Type="http://schemas.openxmlformats.org/officeDocument/2006/relationships/image" Target="../media/image2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2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6" name="Shape 16"/>
        <p:cNvGrpSpPr/>
        <p:nvPr/>
      </p:nvGrpSpPr>
      <p:grpSpPr>
        <a:xfrm>
          <a:off x="0" y="0"/>
          <a:ext cx="0" cy="0"/>
          <a:chOff x="0" y="0"/>
          <a:chExt cx="0" cy="0"/>
        </a:xfrm>
      </p:grpSpPr>
      <p:sp>
        <p:nvSpPr>
          <p:cNvPr id="17" name="Google Shape;17;p30"/>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ERASMUS+KA220-ADU - Cooperation partnerships in adult education</a:t>
            </a:r>
            <a:endParaRPr b="1" sz="2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KA220-ADU-2BF13E10 </a:t>
            </a:r>
            <a:endParaRPr b="1" sz="2000">
              <a:solidFill>
                <a:srgbClr val="FFAA5A"/>
              </a:solidFill>
              <a:latin typeface="Cambria"/>
              <a:ea typeface="Cambria"/>
              <a:cs typeface="Cambria"/>
              <a:sym typeface="Cambria"/>
            </a:endParaRPr>
          </a:p>
        </p:txBody>
      </p:sp>
      <p:sp>
        <p:nvSpPr>
          <p:cNvPr id="18" name="Google Shape;18;p30"/>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sz="2600">
              <a:solidFill>
                <a:schemeClr val="dk1"/>
              </a:solidFill>
              <a:latin typeface="Calibri"/>
              <a:ea typeface="Calibri"/>
              <a:cs typeface="Calibri"/>
              <a:sym typeface="Calibri"/>
            </a:endParaRPr>
          </a:p>
        </p:txBody>
      </p:sp>
      <p:grpSp>
        <p:nvGrpSpPr>
          <p:cNvPr id="19" name="Google Shape;19;p30"/>
          <p:cNvGrpSpPr/>
          <p:nvPr/>
        </p:nvGrpSpPr>
        <p:grpSpPr>
          <a:xfrm>
            <a:off x="404037" y="5915131"/>
            <a:ext cx="11602577" cy="790052"/>
            <a:chOff x="435935" y="5851336"/>
            <a:chExt cx="11602577" cy="790052"/>
          </a:xfrm>
        </p:grpSpPr>
        <p:pic>
          <p:nvPicPr>
            <p:cNvPr descr="Obrázok, na ktorom je text" id="20" name="Google Shape;20;p30"/>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21" name="Google Shape;21;p30"/>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22" name="Google Shape;22;p30"/>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23" name="Google Shape;23;p30"/>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24" name="Google Shape;24;p30"/>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25" name="Google Shape;25;p30"/>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26" name="Google Shape;26;p30"/>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27" name="Google Shape;27;p30"/>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28" name="Google Shape;28;p30"/>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3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3" name="Shape 33"/>
        <p:cNvGrpSpPr/>
        <p:nvPr/>
      </p:nvGrpSpPr>
      <p:grpSpPr>
        <a:xfrm>
          <a:off x="0" y="0"/>
          <a:ext cx="0" cy="0"/>
          <a:chOff x="0" y="0"/>
          <a:chExt cx="0" cy="0"/>
        </a:xfrm>
      </p:grpSpPr>
      <p:sp>
        <p:nvSpPr>
          <p:cNvPr id="34" name="Google Shape;34;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39" name="Shape 39"/>
        <p:cNvGrpSpPr/>
        <p:nvPr/>
      </p:nvGrpSpPr>
      <p:grpSpPr>
        <a:xfrm>
          <a:off x="0" y="0"/>
          <a:ext cx="0" cy="0"/>
          <a:chOff x="0" y="0"/>
          <a:chExt cx="0" cy="0"/>
        </a:xfrm>
      </p:grpSpPr>
      <p:sp>
        <p:nvSpPr>
          <p:cNvPr id="40" name="Google Shape;40;p3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48" name="Shape 48"/>
        <p:cNvGrpSpPr/>
        <p:nvPr/>
      </p:nvGrpSpPr>
      <p:grpSpPr>
        <a:xfrm>
          <a:off x="0" y="0"/>
          <a:ext cx="0" cy="0"/>
          <a:chOff x="0" y="0"/>
          <a:chExt cx="0" cy="0"/>
        </a:xfrm>
      </p:grpSpPr>
      <p:sp>
        <p:nvSpPr>
          <p:cNvPr id="49" name="Google Shape;4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5"/>
          <p:cNvSpPr/>
          <p:nvPr>
            <p:ph idx="2" type="pic"/>
          </p:nvPr>
        </p:nvSpPr>
        <p:spPr>
          <a:xfrm>
            <a:off x="5183188" y="987425"/>
            <a:ext cx="6172200" cy="4873625"/>
          </a:xfrm>
          <a:prstGeom prst="rect">
            <a:avLst/>
          </a:prstGeom>
          <a:noFill/>
          <a:ln>
            <a:noFill/>
          </a:ln>
        </p:spPr>
      </p:sp>
      <p:sp>
        <p:nvSpPr>
          <p:cNvPr id="51" name="Google Shape;51;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6.png"/><Relationship Id="rId13" Type="http://schemas.openxmlformats.org/officeDocument/2006/relationships/image" Target="../media/image21.jp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3.png"/><Relationship Id="rId9" Type="http://schemas.openxmlformats.org/officeDocument/2006/relationships/image" Target="../media/image8.png"/><Relationship Id="rId15" Type="http://schemas.openxmlformats.org/officeDocument/2006/relationships/image" Target="../media/image9.png"/><Relationship Id="rId1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hyperlink" Target="https://zenodo.org/records/102505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45.png"/><Relationship Id="rId6" Type="http://schemas.openxmlformats.org/officeDocument/2006/relationships/hyperlink" Target="https://assets.cureus.com/uploads/review_article/pdf/109723/20221109-8938-qzuyg1.pdf" TargetMode="External"/><Relationship Id="rId7" Type="http://schemas.openxmlformats.org/officeDocument/2006/relationships/hyperlink" Target="https://assets.cureus.com/uploads/review_article/pdf/109723/20221109-8938-qzuyg1.pdf" TargetMode="External"/><Relationship Id="rId8" Type="http://schemas.openxmlformats.org/officeDocument/2006/relationships/hyperlink" Target="https://assets.cureus.com/uploads/review_article/pdf/109723/20221109-8938-qzuyg1.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9.png"/><Relationship Id="rId7" Type="http://schemas.openxmlformats.org/officeDocument/2006/relationships/image" Target="../media/image43.png"/><Relationship Id="rId8"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igiwell.sk/digital-resilience-building-manual-methodology/" TargetMode="External"/><Relationship Id="rId4" Type="http://schemas.openxmlformats.org/officeDocument/2006/relationships/hyperlink" Target="https://digiwell.sk/digital-resilience-building-manual-methodol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atareportal.com/reports/digital-2024-global-overview-re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title"/>
          </p:nvPr>
        </p:nvSpPr>
        <p:spPr>
          <a:xfrm>
            <a:off x="6269558" y="1583993"/>
            <a:ext cx="5334930" cy="14775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800"/>
              <a:buFont typeface="Calibri"/>
              <a:buNone/>
            </a:pPr>
            <a:r>
              <a:rPr b="1" lang="en-US">
                <a:solidFill>
                  <a:srgbClr val="FFAA5A"/>
                </a:solidFill>
                <a:latin typeface="Calibri"/>
                <a:ea typeface="Calibri"/>
                <a:cs typeface="Calibri"/>
                <a:sym typeface="Calibri"/>
              </a:rPr>
              <a:t>Ψηφιακή ευημερία</a:t>
            </a:r>
            <a:endParaRPr/>
          </a:p>
        </p:txBody>
      </p:sp>
      <p:pic>
        <p:nvPicPr>
          <p:cNvPr descr="Obrázok, na ktorom je nebo, voda, exteriér, osoba&#10;&#10;Automaticky generovaný popis" id="60" name="Google Shape;60;p1"/>
          <p:cNvPicPr preferRelativeResize="0"/>
          <p:nvPr/>
        </p:nvPicPr>
        <p:blipFill rotWithShape="1">
          <a:blip r:embed="rId3">
            <a:alphaModFix amt="70000"/>
          </a:blip>
          <a:srcRect b="3" l="0" r="3"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descr="Smartfón obrys" id="61" name="Google Shape;61;p1"/>
          <p:cNvPicPr preferRelativeResize="0"/>
          <p:nvPr/>
        </p:nvPicPr>
        <p:blipFill rotWithShape="1">
          <a:blip r:embed="rId4">
            <a:alphaModFix/>
          </a:blip>
          <a:srcRect b="0" l="0" r="0" t="0"/>
          <a:stretch/>
        </p:blipFill>
        <p:spPr>
          <a:xfrm rot="2165805">
            <a:off x="1685671" y="1534886"/>
            <a:ext cx="914400" cy="914400"/>
          </a:xfrm>
          <a:prstGeom prst="rect">
            <a:avLst/>
          </a:prstGeom>
          <a:noFill/>
          <a:ln>
            <a:noFill/>
          </a:ln>
        </p:spPr>
      </p:pic>
      <p:pic>
        <p:nvPicPr>
          <p:cNvPr descr="Internet obrys" id="62" name="Google Shape;62;p1"/>
          <p:cNvPicPr preferRelativeResize="0"/>
          <p:nvPr/>
        </p:nvPicPr>
        <p:blipFill rotWithShape="1">
          <a:blip r:embed="rId5">
            <a:alphaModFix/>
          </a:blip>
          <a:srcRect b="0" l="0" r="0" t="0"/>
          <a:stretch/>
        </p:blipFill>
        <p:spPr>
          <a:xfrm>
            <a:off x="1328057" y="2772394"/>
            <a:ext cx="914400" cy="914400"/>
          </a:xfrm>
          <a:prstGeom prst="rect">
            <a:avLst/>
          </a:prstGeom>
          <a:noFill/>
          <a:ln>
            <a:noFill/>
          </a:ln>
        </p:spPr>
      </p:pic>
      <p:pic>
        <p:nvPicPr>
          <p:cNvPr descr="Wi-Fi obrys" id="63" name="Google Shape;63;p1"/>
          <p:cNvPicPr preferRelativeResize="0"/>
          <p:nvPr/>
        </p:nvPicPr>
        <p:blipFill rotWithShape="1">
          <a:blip r:embed="rId6">
            <a:alphaModFix/>
          </a:blip>
          <a:srcRect b="0" l="0" r="0" t="0"/>
          <a:stretch/>
        </p:blipFill>
        <p:spPr>
          <a:xfrm>
            <a:off x="1785257" y="3979506"/>
            <a:ext cx="914400" cy="914400"/>
          </a:xfrm>
          <a:prstGeom prst="rect">
            <a:avLst/>
          </a:prstGeom>
          <a:noFill/>
          <a:ln>
            <a:noFill/>
          </a:ln>
        </p:spPr>
      </p:pic>
      <p:pic>
        <p:nvPicPr>
          <p:cNvPr descr="Obrázok, na ktorom je text" id="64" name="Google Shape;64;p1"/>
          <p:cNvPicPr preferRelativeResize="0"/>
          <p:nvPr/>
        </p:nvPicPr>
        <p:blipFill rotWithShape="1">
          <a:blip r:embed="rId7">
            <a:alphaModFix/>
          </a:blip>
          <a:srcRect b="0" l="0" r="0" t="0"/>
          <a:stretch/>
        </p:blipFill>
        <p:spPr>
          <a:xfrm>
            <a:off x="7932448" y="1062326"/>
            <a:ext cx="2406814" cy="529376"/>
          </a:xfrm>
          <a:prstGeom prst="rect">
            <a:avLst/>
          </a:prstGeom>
          <a:noFill/>
          <a:ln>
            <a:noFill/>
          </a:ln>
        </p:spPr>
      </p:pic>
      <p:pic>
        <p:nvPicPr>
          <p:cNvPr id="65" name="Google Shape;65;p1"/>
          <p:cNvPicPr preferRelativeResize="0"/>
          <p:nvPr/>
        </p:nvPicPr>
        <p:blipFill rotWithShape="1">
          <a:blip r:embed="rId8">
            <a:alphaModFix/>
          </a:blip>
          <a:srcRect b="0" l="0" r="0" t="0"/>
          <a:stretch/>
        </p:blipFill>
        <p:spPr>
          <a:xfrm>
            <a:off x="5822658" y="5151053"/>
            <a:ext cx="817175" cy="777669"/>
          </a:xfrm>
          <a:prstGeom prst="rect">
            <a:avLst/>
          </a:prstGeom>
          <a:noFill/>
          <a:ln>
            <a:noFill/>
          </a:ln>
        </p:spPr>
      </p:pic>
      <p:pic>
        <p:nvPicPr>
          <p:cNvPr descr="Slovenská poľnohospodárska univerzita v Nitre" id="66" name="Google Shape;66;p1"/>
          <p:cNvPicPr preferRelativeResize="0"/>
          <p:nvPr/>
        </p:nvPicPr>
        <p:blipFill rotWithShape="1">
          <a:blip r:embed="rId9">
            <a:alphaModFix/>
          </a:blip>
          <a:srcRect b="0" l="0" r="0" t="0"/>
          <a:stretch/>
        </p:blipFill>
        <p:spPr>
          <a:xfrm>
            <a:off x="6746258" y="5272445"/>
            <a:ext cx="1185350" cy="504492"/>
          </a:xfrm>
          <a:prstGeom prst="rect">
            <a:avLst/>
          </a:prstGeom>
          <a:noFill/>
          <a:ln>
            <a:noFill/>
          </a:ln>
        </p:spPr>
      </p:pic>
      <p:pic>
        <p:nvPicPr>
          <p:cNvPr id="67" name="Google Shape;67;p1"/>
          <p:cNvPicPr preferRelativeResize="0"/>
          <p:nvPr/>
        </p:nvPicPr>
        <p:blipFill rotWithShape="1">
          <a:blip r:embed="rId10">
            <a:alphaModFix/>
          </a:blip>
          <a:srcRect b="0" l="0" r="0" t="0"/>
          <a:stretch/>
        </p:blipFill>
        <p:spPr>
          <a:xfrm>
            <a:off x="8059380" y="5242752"/>
            <a:ext cx="773010" cy="1016004"/>
          </a:xfrm>
          <a:prstGeom prst="rect">
            <a:avLst/>
          </a:prstGeom>
          <a:noFill/>
          <a:ln>
            <a:noFill/>
          </a:ln>
        </p:spPr>
      </p:pic>
      <p:pic>
        <p:nvPicPr>
          <p:cNvPr descr="Logo" id="68" name="Google Shape;68;p1"/>
          <p:cNvPicPr preferRelativeResize="0"/>
          <p:nvPr/>
        </p:nvPicPr>
        <p:blipFill rotWithShape="1">
          <a:blip r:embed="rId11">
            <a:alphaModFix/>
          </a:blip>
          <a:srcRect b="0" l="0" r="0" t="0"/>
          <a:stretch/>
        </p:blipFill>
        <p:spPr>
          <a:xfrm>
            <a:off x="8832390" y="5213414"/>
            <a:ext cx="1017490" cy="504492"/>
          </a:xfrm>
          <a:prstGeom prst="rect">
            <a:avLst/>
          </a:prstGeom>
          <a:noFill/>
          <a:ln>
            <a:noFill/>
          </a:ln>
        </p:spPr>
      </p:pic>
      <p:pic>
        <p:nvPicPr>
          <p:cNvPr id="69" name="Google Shape;69;p1"/>
          <p:cNvPicPr preferRelativeResize="0"/>
          <p:nvPr/>
        </p:nvPicPr>
        <p:blipFill rotWithShape="1">
          <a:blip r:embed="rId12">
            <a:alphaModFix/>
          </a:blip>
          <a:srcRect b="0" l="0" r="0" t="0"/>
          <a:stretch/>
        </p:blipFill>
        <p:spPr>
          <a:xfrm>
            <a:off x="9965882" y="5208372"/>
            <a:ext cx="1215490" cy="564513"/>
          </a:xfrm>
          <a:prstGeom prst="rect">
            <a:avLst/>
          </a:prstGeom>
          <a:noFill/>
          <a:ln>
            <a:noFill/>
          </a:ln>
        </p:spPr>
      </p:pic>
      <p:pic>
        <p:nvPicPr>
          <p:cNvPr descr="AIFED - Formación, cultura y empleo en Granada" id="70" name="Google Shape;70;p1"/>
          <p:cNvPicPr preferRelativeResize="0"/>
          <p:nvPr/>
        </p:nvPicPr>
        <p:blipFill rotWithShape="1">
          <a:blip r:embed="rId13">
            <a:alphaModFix/>
          </a:blip>
          <a:srcRect b="0" l="0" r="0" t="0"/>
          <a:stretch/>
        </p:blipFill>
        <p:spPr>
          <a:xfrm>
            <a:off x="6223099" y="5771248"/>
            <a:ext cx="1598293" cy="523875"/>
          </a:xfrm>
          <a:prstGeom prst="rect">
            <a:avLst/>
          </a:prstGeom>
          <a:noFill/>
          <a:ln>
            <a:noFill/>
          </a:ln>
        </p:spPr>
      </p:pic>
      <p:pic>
        <p:nvPicPr>
          <p:cNvPr id="71" name="Google Shape;71;p1"/>
          <p:cNvPicPr preferRelativeResize="0"/>
          <p:nvPr/>
        </p:nvPicPr>
        <p:blipFill rotWithShape="1">
          <a:blip r:embed="rId14">
            <a:alphaModFix/>
          </a:blip>
          <a:srcRect b="0" l="0" r="0" t="0"/>
          <a:stretch/>
        </p:blipFill>
        <p:spPr>
          <a:xfrm>
            <a:off x="8937023" y="5889422"/>
            <a:ext cx="1575172" cy="228600"/>
          </a:xfrm>
          <a:prstGeom prst="rect">
            <a:avLst/>
          </a:prstGeom>
          <a:noFill/>
          <a:ln>
            <a:noFill/>
          </a:ln>
        </p:spPr>
      </p:pic>
      <p:pic>
        <p:nvPicPr>
          <p:cNvPr descr="Syzygia Foundation" id="72" name="Google Shape;72;p1"/>
          <p:cNvPicPr preferRelativeResize="0"/>
          <p:nvPr/>
        </p:nvPicPr>
        <p:blipFill rotWithShape="1">
          <a:blip r:embed="rId15">
            <a:alphaModFix/>
          </a:blip>
          <a:srcRect b="0" l="0" r="0" t="0"/>
          <a:stretch/>
        </p:blipFill>
        <p:spPr>
          <a:xfrm>
            <a:off x="10621679" y="5862581"/>
            <a:ext cx="1491323" cy="282282"/>
          </a:xfrm>
          <a:prstGeom prst="rect">
            <a:avLst/>
          </a:prstGeom>
          <a:noFill/>
          <a:ln>
            <a:noFill/>
          </a:ln>
        </p:spPr>
      </p:pic>
      <p:sp>
        <p:nvSpPr>
          <p:cNvPr id="73" name="Google Shape;73;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Οικοδόμηση ψηφιακής ανθεκτικότητας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από την κατασκευή της ψηφιακής ευημερίας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και την ασφάλεια προσβάσιμες σε όλους</a:t>
            </a:r>
            <a:br>
              <a:rPr b="0" i="0" lang="en-US" sz="14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2022-2-SK01-KA220-ADU-000096888</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0"/>
          <p:cNvSpPr txBox="1"/>
          <p:nvPr>
            <p:ph type="title"/>
          </p:nvPr>
        </p:nvSpPr>
        <p:spPr>
          <a:xfrm>
            <a:off x="390064" y="250031"/>
            <a:ext cx="9706135" cy="10558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Ο αντίκτυπος της τεχνολογίας στην ψηφιακή ευημερία</a:t>
            </a:r>
            <a:endParaRPr/>
          </a:p>
        </p:txBody>
      </p:sp>
      <p:sp>
        <p:nvSpPr>
          <p:cNvPr id="179" name="Google Shape;179;p10"/>
          <p:cNvSpPr txBox="1"/>
          <p:nvPr>
            <p:ph idx="1" type="body"/>
          </p:nvPr>
        </p:nvSpPr>
        <p:spPr>
          <a:xfrm>
            <a:off x="480060" y="1305906"/>
            <a:ext cx="7291281" cy="515967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Είναι προφανές ότι η χρήση της τεχνολογίας έχει όχι μόνο θετικές αλλά και αρνητικές επιπτώσεις στους ανθρώπους. </a:t>
            </a:r>
            <a:endParaRPr/>
          </a:p>
          <a:p>
            <a:pPr indent="-228600" lvl="0" marL="228600" rtl="0" algn="l">
              <a:lnSpc>
                <a:spcPct val="90000"/>
              </a:lnSpc>
              <a:spcBef>
                <a:spcPts val="1600"/>
              </a:spcBef>
              <a:spcAft>
                <a:spcPts val="0"/>
              </a:spcAft>
              <a:buSzPct val="100000"/>
              <a:buChar char="❑"/>
            </a:pPr>
            <a:r>
              <a:rPr i="0" lang="en-US">
                <a:latin typeface="Arial"/>
                <a:ea typeface="Arial"/>
                <a:cs typeface="Arial"/>
                <a:sym typeface="Arial"/>
              </a:rPr>
              <a:t>Η ενδιάμεση διάκριση - θετική ή αρνητική επίδραση της τεχνολογίας - εξαρτάται από το βαθμό στον οποίο τα άτομα:</a:t>
            </a:r>
            <a:endParaRPr/>
          </a:p>
          <a:p>
            <a:pPr indent="-457200" lvl="1" marL="914400" rtl="0" algn="l">
              <a:lnSpc>
                <a:spcPct val="90000"/>
              </a:lnSpc>
              <a:spcBef>
                <a:spcPts val="1100"/>
              </a:spcBef>
              <a:spcAft>
                <a:spcPts val="0"/>
              </a:spcAft>
              <a:buClr>
                <a:srgbClr val="FFAA5A"/>
              </a:buClr>
              <a:buSzPct val="100000"/>
              <a:buFont typeface="Calibri"/>
              <a:buAutoNum type="arabicParenR"/>
            </a:pPr>
            <a:r>
              <a:rPr i="0" lang="en-US" sz="2800">
                <a:latin typeface="Arial"/>
                <a:ea typeface="Arial"/>
                <a:cs typeface="Arial"/>
                <a:sym typeface="Arial"/>
              </a:rPr>
              <a:t>να έχουν επίγνωση της ψηφιακής ευημερίας, </a:t>
            </a:r>
            <a:endParaRPr sz="2800">
              <a:latin typeface="Arial"/>
              <a:ea typeface="Arial"/>
              <a:cs typeface="Arial"/>
              <a:sym typeface="Arial"/>
            </a:endParaRPr>
          </a:p>
          <a:p>
            <a:pPr indent="-457200" lvl="1" marL="914400" rtl="0" algn="l">
              <a:lnSpc>
                <a:spcPct val="90000"/>
              </a:lnSpc>
              <a:spcBef>
                <a:spcPts val="1100"/>
              </a:spcBef>
              <a:spcAft>
                <a:spcPts val="0"/>
              </a:spcAft>
              <a:buClr>
                <a:srgbClr val="FFAA5A"/>
              </a:buClr>
              <a:buSzPct val="100000"/>
              <a:buFont typeface="Calibri"/>
              <a:buAutoNum type="arabicParenR"/>
            </a:pPr>
            <a:r>
              <a:rPr i="0" lang="en-US" sz="2800">
                <a:latin typeface="Arial"/>
                <a:ea typeface="Arial"/>
                <a:cs typeface="Arial"/>
                <a:sym typeface="Arial"/>
              </a:rPr>
              <a:t>να έχουν μια συνολική κατανόηση των επιπτώσεων αυτών, και </a:t>
            </a:r>
            <a:endParaRPr sz="2800">
              <a:latin typeface="Arial"/>
              <a:ea typeface="Arial"/>
              <a:cs typeface="Arial"/>
              <a:sym typeface="Arial"/>
            </a:endParaRPr>
          </a:p>
          <a:p>
            <a:pPr indent="-457200" lvl="1" marL="914400" rtl="0" algn="l">
              <a:lnSpc>
                <a:spcPct val="90000"/>
              </a:lnSpc>
              <a:spcBef>
                <a:spcPts val="1100"/>
              </a:spcBef>
              <a:spcAft>
                <a:spcPts val="0"/>
              </a:spcAft>
              <a:buClr>
                <a:srgbClr val="FFAA5A"/>
              </a:buClr>
              <a:buSzPct val="100000"/>
              <a:buFont typeface="Calibri"/>
              <a:buAutoNum type="arabicParenR"/>
            </a:pPr>
            <a:r>
              <a:rPr i="0" lang="en-US" sz="2800">
                <a:latin typeface="Arial"/>
                <a:ea typeface="Arial"/>
                <a:cs typeface="Arial"/>
                <a:sym typeface="Arial"/>
              </a:rPr>
              <a:t>να διαμορφώνουν υγιείς συνήθειες και να αναπτύσσουν προσεκτικούς και υπεύθυνους τρόπους κατά τη χρήση της τεχνολογίας. </a:t>
            </a:r>
            <a:endParaRPr/>
          </a:p>
          <a:p>
            <a:pPr indent="0" lvl="0" marL="0" rtl="0" algn="l">
              <a:lnSpc>
                <a:spcPct val="90000"/>
              </a:lnSpc>
              <a:spcBef>
                <a:spcPts val="1600"/>
              </a:spcBef>
              <a:spcAft>
                <a:spcPts val="0"/>
              </a:spcAft>
              <a:buSzPct val="100000"/>
              <a:buNone/>
            </a:pPr>
            <a:r>
              <a:t/>
            </a:r>
            <a:endParaRPr i="0">
              <a:latin typeface="Arial"/>
              <a:ea typeface="Arial"/>
              <a:cs typeface="Arial"/>
              <a:sym typeface="Arial"/>
            </a:endParaRPr>
          </a:p>
        </p:txBody>
      </p:sp>
      <p:pic>
        <p:nvPicPr>
          <p:cNvPr id="180" name="Google Shape;180;p10"/>
          <p:cNvPicPr preferRelativeResize="0"/>
          <p:nvPr/>
        </p:nvPicPr>
        <p:blipFill rotWithShape="1">
          <a:blip r:embed="rId3">
            <a:alphaModFix/>
          </a:blip>
          <a:srcRect b="3" l="0" r="3" t="0"/>
          <a:stretch/>
        </p:blipFill>
        <p:spPr>
          <a:xfrm>
            <a:off x="7923702" y="1305906"/>
            <a:ext cx="3676326" cy="3676326"/>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81" name="Google Shape;181;p10"/>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0"/>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1"/>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1"/>
          <p:cNvSpPr txBox="1"/>
          <p:nvPr>
            <p:ph type="title"/>
          </p:nvPr>
        </p:nvSpPr>
        <p:spPr>
          <a:xfrm>
            <a:off x="125730" y="1153572"/>
            <a:ext cx="376150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Ο αντίκτυπος της τεχνολογίας στην ψηφιακή ευημερία</a:t>
            </a:r>
            <a:endParaRPr/>
          </a:p>
        </p:txBody>
      </p:sp>
      <p:sp>
        <p:nvSpPr>
          <p:cNvPr id="190" name="Google Shape;190;p11"/>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1"/>
          <p:cNvSpPr txBox="1"/>
          <p:nvPr>
            <p:ph idx="1" type="body"/>
          </p:nvPr>
        </p:nvSpPr>
        <p:spPr>
          <a:xfrm>
            <a:off x="4167272" y="320040"/>
            <a:ext cx="7439892" cy="62198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solidFill>
                  <a:srgbClr val="92BAB5"/>
                </a:solidFill>
                <a:latin typeface="Arial"/>
                <a:ea typeface="Arial"/>
                <a:cs typeface="Arial"/>
                <a:sym typeface="Arial"/>
              </a:rPr>
              <a:t>Κύριες θετικές επιπτώσεις της τεχνολογίας</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Πρόσβαση σε πληροφορίες: Βοηθά τους ανθρώπους να λαμβάνουν αποφάσεις και να επιλύουν προβλήματα.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Απλοποίηση των κύριων καθηκόντων: Παρουσιάζει εργαλεία για την απλούστευση των κύριων καθημερινών εργασιών σε διάφορους τομείς, όπως τα ψώνια και οι τραπεζικές συναλλαγές.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Υψηλότερη συνδεσιμότητα: Βοηθάει τους ανθρώπους να συνδέονται μεταξύ τους στο διαδίκτυο ανεξάρτητα από την απόσταση.</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Ανάπτυξη δικτύου: Συμβάλλει στη δημιουργία δικτύου για διάφορους σκοπούς, όπως διαφήμιση, εκπαίδευση και μάθηση, αναζήτηση εργασίας ή ανταλλαγή πληροφοριών.</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1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2"/>
          <p:cNvSpPr txBox="1"/>
          <p:nvPr>
            <p:ph type="title"/>
          </p:nvPr>
        </p:nvSpPr>
        <p:spPr>
          <a:xfrm>
            <a:off x="182880" y="1153572"/>
            <a:ext cx="370435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Ο αντίκτυπος της τεχνολογίας στην ψηφιακή ευημερία</a:t>
            </a:r>
            <a:endParaRPr/>
          </a:p>
        </p:txBody>
      </p:sp>
      <p:sp>
        <p:nvSpPr>
          <p:cNvPr id="199" name="Google Shape;199;p1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2"/>
          <p:cNvSpPr txBox="1"/>
          <p:nvPr>
            <p:ph idx="1" type="body"/>
          </p:nvPr>
        </p:nvSpPr>
        <p:spPr>
          <a:xfrm>
            <a:off x="4263390" y="422910"/>
            <a:ext cx="6949440" cy="601218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b="1" lang="en-US" sz="2400">
                <a:solidFill>
                  <a:srgbClr val="92BAB5"/>
                </a:solidFill>
                <a:latin typeface="Arial"/>
                <a:ea typeface="Arial"/>
                <a:cs typeface="Arial"/>
                <a:sym typeface="Arial"/>
              </a:rPr>
              <a:t>Κύριες θετικές επιπτώσεις της τεχνολογίας</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Έκφραση: Παρέχει πλατφόρμες για την έκφραση ιδεών και τον αυτο-αναστοχασμό.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Συμβολή στην εκπαίδευση και τη μάθηση: Βοηθά στην παροχή εκπαίδευσης και κατάρτισης, συμπληρώνοντας την εκπαίδευση πρόσωπο με πρόσωπο και επιτρέποντας τη μάθηση σε αυτορυθμιζόμενο ρυθμό.</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Υγεία και ευεξία: Παρέχει πληροφορίες για την υγειονομική περίθαλψη και εργαλεία, όπως συσκευές παρακολούθησης της υγείας ή εφαρμογές που συμβάλλουν στην υγεία και την ευεξία.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Χαλάρωση: Παρέχει επιλογές ψυχαγωγίας και επίσης εργαλεία για τη μείωση του στρες και του άγχους.</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3"/>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3"/>
          <p:cNvSpPr txBox="1"/>
          <p:nvPr>
            <p:ph type="title"/>
          </p:nvPr>
        </p:nvSpPr>
        <p:spPr>
          <a:xfrm>
            <a:off x="182880" y="1153572"/>
            <a:ext cx="370435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Ο αντίκτυπος της τεχνολογίας στην ψηφιακή ευημερία</a:t>
            </a:r>
            <a:endParaRPr/>
          </a:p>
        </p:txBody>
      </p:sp>
      <p:sp>
        <p:nvSpPr>
          <p:cNvPr id="208" name="Google Shape;208;p13"/>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3"/>
          <p:cNvSpPr txBox="1"/>
          <p:nvPr>
            <p:ph idx="1" type="body"/>
          </p:nvPr>
        </p:nvSpPr>
        <p:spPr>
          <a:xfrm>
            <a:off x="4263390" y="319088"/>
            <a:ext cx="6949440" cy="559022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latin typeface="Calibri"/>
                <a:ea typeface="Calibri"/>
                <a:cs typeface="Calibri"/>
                <a:sym typeface="Calibri"/>
              </a:rPr>
              <a:t>Παράλληλα με τις πολλές θετικές επιπτώσεις της, η τεχνολογία έχει πολλές και περίπλοκες αρνητικές επιπτώσεις για τους ενήλικες. </a:t>
            </a:r>
            <a:endParaRPr/>
          </a:p>
          <a:p>
            <a:pPr indent="-228600" lvl="0" marL="228600" rtl="0" algn="l">
              <a:lnSpc>
                <a:spcPct val="90000"/>
              </a:lnSpc>
              <a:spcBef>
                <a:spcPts val="1600"/>
              </a:spcBef>
              <a:spcAft>
                <a:spcPts val="0"/>
              </a:spcAft>
              <a:buSzPts val="2400"/>
              <a:buChar char="❑"/>
            </a:pPr>
            <a:r>
              <a:rPr lang="en-US" sz="2400">
                <a:latin typeface="Calibri"/>
                <a:ea typeface="Calibri"/>
                <a:cs typeface="Calibri"/>
                <a:sym typeface="Calibri"/>
              </a:rPr>
              <a:t>Ένας συγκεκριμένος τρόπος απεικόνισης των επιπτώσεων της τεχνολογίας θα μπορούσε να είναι η χρήση των ακόλουθων βασικών κινητήριων δυνάμεων ως φακού:</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t>Υπερβολικός χρόνος οθόνης και έκθεση στην τεχνολογία</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t>Social Media</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t>Υπερφόρτωση πληροφοριών και άγχος που σχετίζεται με την τεχνολογία</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
        <p:nvSpPr>
          <p:cNvPr id="210" name="Google Shape;210;p13"/>
          <p:cNvSpPr txBox="1"/>
          <p:nvPr/>
        </p:nvSpPr>
        <p:spPr>
          <a:xfrm>
            <a:off x="3705225" y="5347187"/>
            <a:ext cx="5772760"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accent2"/>
              </a:buClr>
              <a:buSzPts val="1600"/>
              <a:buFont typeface="Arial"/>
              <a:buNone/>
            </a:pPr>
            <a:r>
              <a:rPr lang="en-US" sz="1600">
                <a:solidFill>
                  <a:schemeClr val="accent2"/>
                </a:solidFill>
                <a:latin typeface="Arial"/>
                <a:ea typeface="Arial"/>
                <a:cs typeface="Arial"/>
                <a:sym typeface="Arial"/>
              </a:rPr>
              <a:t>Υ.Γ.: </a:t>
            </a:r>
            <a:r>
              <a:rPr lang="en-US" sz="1600">
                <a:solidFill>
                  <a:schemeClr val="dk1"/>
                </a:solidFill>
                <a:latin typeface="Arial"/>
                <a:ea typeface="Arial"/>
                <a:cs typeface="Arial"/>
                <a:sym typeface="Arial"/>
              </a:rPr>
              <a:t>Είναι επίσης δυνατό να αντιμετωπιστούν οι επιπτώσεις της τεχνολογίας από διαφορετικές οπτικές γωνίες. Τα επόμενα μέρη αυτής της διαφάνειας έχουν ως στόχο να παρουσιάσουν μια απεικόνιση του τρόπου με τον οποίο η τεχνολογία θα μπορούσε να επηρεάσει τη ζωή των ατόμων και τη συνολική ευημερία τους.</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txBox="1"/>
          <p:nvPr>
            <p:ph type="title"/>
          </p:nvPr>
        </p:nvSpPr>
        <p:spPr>
          <a:xfrm>
            <a:off x="91444" y="83151"/>
            <a:ext cx="9699541" cy="10966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Υπερβολικός χρόνος οθόνης και έκθεση στην τεχνολογία</a:t>
            </a:r>
            <a:endParaRPr/>
          </a:p>
        </p:txBody>
      </p:sp>
      <p:sp>
        <p:nvSpPr>
          <p:cNvPr id="217" name="Google Shape;217;p14"/>
          <p:cNvSpPr txBox="1"/>
          <p:nvPr>
            <p:ph idx="1" type="body"/>
          </p:nvPr>
        </p:nvSpPr>
        <p:spPr>
          <a:xfrm>
            <a:off x="445770" y="1690688"/>
            <a:ext cx="5785791" cy="41600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i="0" lang="en-US">
                <a:latin typeface="Arial"/>
                <a:ea typeface="Arial"/>
                <a:cs typeface="Arial"/>
                <a:sym typeface="Arial"/>
              </a:rPr>
              <a:t>Ο εκτεταμένος χρόνος χρήσης της οθόνης και η έκθεση στην τεχνολογία </a:t>
            </a:r>
            <a:r>
              <a:rPr i="0" lang="en-US">
                <a:latin typeface="Arial"/>
                <a:ea typeface="Arial"/>
                <a:cs typeface="Arial"/>
                <a:sym typeface="Arial"/>
              </a:rPr>
              <a:t>έχουν επιζήμιες επιπτώσεις στη σωματική υγεία, την ψυχική υγεία και ευεξία, τις κοινωνικές επαφές, την προσοχή και την παραγωγικότητα</a:t>
            </a:r>
            <a:r>
              <a:rPr baseline="30000" lang="en-US">
                <a:latin typeface="Arial"/>
                <a:ea typeface="Arial"/>
                <a:cs typeface="Arial"/>
                <a:sym typeface="Arial"/>
              </a:rPr>
              <a:t>3</a:t>
            </a:r>
            <a:r>
              <a:rPr i="0" lang="en-US">
                <a:latin typeface="Arial"/>
                <a:ea typeface="Arial"/>
                <a:cs typeface="Arial"/>
                <a:sym typeface="Arial"/>
              </a:rPr>
              <a:t> . </a:t>
            </a:r>
            <a:endParaRPr/>
          </a:p>
          <a:p>
            <a:pPr indent="0" lvl="0" marL="0" rtl="0" algn="l">
              <a:lnSpc>
                <a:spcPct val="90000"/>
              </a:lnSpc>
              <a:spcBef>
                <a:spcPts val="1600"/>
              </a:spcBef>
              <a:spcAft>
                <a:spcPts val="0"/>
              </a:spcAft>
              <a:buSzPts val="2800"/>
              <a:buNone/>
            </a:pPr>
            <a:r>
              <a:rPr lang="en-US">
                <a:latin typeface="Arial"/>
                <a:ea typeface="Arial"/>
                <a:cs typeface="Arial"/>
                <a:sym typeface="Arial"/>
              </a:rPr>
              <a:t>Οι συνολικές συνέπειες μειώνουν την ευημερία και την ψηφιακή ευημερία. </a:t>
            </a:r>
            <a:endParaRPr i="0">
              <a:latin typeface="Arial"/>
              <a:ea typeface="Arial"/>
              <a:cs typeface="Arial"/>
              <a:sym typeface="Arial"/>
            </a:endParaRPr>
          </a:p>
        </p:txBody>
      </p:sp>
      <p:pic>
        <p:nvPicPr>
          <p:cNvPr id="218" name="Google Shape;218;p14"/>
          <p:cNvPicPr preferRelativeResize="0"/>
          <p:nvPr/>
        </p:nvPicPr>
        <p:blipFill rotWithShape="1">
          <a:blip r:embed="rId3">
            <a:alphaModFix/>
          </a:blip>
          <a:srcRect b="3" l="0" r="3" t="0"/>
          <a:stretch/>
        </p:blipFill>
        <p:spPr>
          <a:xfrm>
            <a:off x="6835140" y="1218734"/>
            <a:ext cx="4662018" cy="466201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19" name="Google Shape;219;p14"/>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4"/>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Google Shape;221;p14"/>
          <p:cNvSpPr txBox="1"/>
          <p:nvPr/>
        </p:nvSpPr>
        <p:spPr>
          <a:xfrm>
            <a:off x="545111" y="6314365"/>
            <a:ext cx="10515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3. Screens Steal Time: How Excessive Screen Use Impacts the Lives of Young People. </a:t>
            </a:r>
            <a:r>
              <a:rPr lang="en-US" sz="1400" u="sng">
                <a:solidFill>
                  <a:schemeClr val="dk1"/>
                </a:solidFill>
                <a:latin typeface="Arial"/>
                <a:ea typeface="Arial"/>
                <a:cs typeface="Arial"/>
                <a:sym typeface="Arial"/>
                <a:hlinkClick r:id="rId4">
                  <a:extLst>
                    <a:ext uri="{A12FA001-AC4F-418D-AE19-62706E023703}">
                      <ahyp:hlinkClr val="tx"/>
                    </a:ext>
                  </a:extLst>
                </a:hlinkClick>
              </a:rPr>
              <a:t>https://zenodo.org/records/10250536</a:t>
            </a:r>
            <a:endParaRPr sz="1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5"/>
          <p:cNvGrpSpPr/>
          <p:nvPr/>
        </p:nvGrpSpPr>
        <p:grpSpPr>
          <a:xfrm>
            <a:off x="773536" y="1223365"/>
            <a:ext cx="10927927" cy="2913938"/>
            <a:chOff x="0" y="355"/>
            <a:chExt cx="10927927" cy="2913938"/>
          </a:xfrm>
        </p:grpSpPr>
        <p:sp>
          <p:nvSpPr>
            <p:cNvPr id="228" name="Google Shape;228;p15"/>
            <p:cNvSpPr/>
            <p:nvPr/>
          </p:nvSpPr>
          <p:spPr>
            <a:xfrm>
              <a:off x="0" y="355"/>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251847" y="187680"/>
              <a:ext cx="457904" cy="45790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961599" y="355"/>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txBox="1"/>
            <p:nvPr/>
          </p:nvSpPr>
          <p:spPr>
            <a:xfrm>
              <a:off x="961599" y="355"/>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None/>
              </a:pPr>
              <a:r>
                <a:rPr i="0" lang="en-US" sz="1500">
                  <a:solidFill>
                    <a:schemeClr val="dk1"/>
                  </a:solidFill>
                  <a:latin typeface="Arial"/>
                  <a:ea typeface="Arial"/>
                  <a:cs typeface="Arial"/>
                  <a:sym typeface="Arial"/>
                </a:rPr>
                <a:t>Η ψηφιακή ευημερία περιλαμβάνει τη διαχείριση της σχέσης του ατόμου με την τεχνολογία για έναν ισορροπημένο και υγιή τρόπο ζωής. </a:t>
              </a:r>
              <a:endParaRPr sz="1500">
                <a:solidFill>
                  <a:schemeClr val="dk1"/>
                </a:solidFill>
                <a:latin typeface="Arial"/>
                <a:ea typeface="Arial"/>
                <a:cs typeface="Arial"/>
                <a:sym typeface="Arial"/>
              </a:endParaRPr>
            </a:p>
          </p:txBody>
        </p:sp>
        <p:sp>
          <p:nvSpPr>
            <p:cNvPr id="232" name="Google Shape;232;p15"/>
            <p:cNvSpPr/>
            <p:nvPr/>
          </p:nvSpPr>
          <p:spPr>
            <a:xfrm>
              <a:off x="0" y="1041048"/>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251847" y="1228372"/>
              <a:ext cx="457904" cy="45790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961599" y="1041048"/>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txBox="1"/>
            <p:nvPr/>
          </p:nvSpPr>
          <p:spPr>
            <a:xfrm>
              <a:off x="961599" y="1041048"/>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None/>
              </a:pPr>
              <a:r>
                <a:rPr i="0" lang="en-US" sz="1500">
                  <a:solidFill>
                    <a:schemeClr val="dk1"/>
                  </a:solidFill>
                  <a:latin typeface="Arial"/>
                  <a:ea typeface="Arial"/>
                  <a:cs typeface="Arial"/>
                  <a:sym typeface="Arial"/>
                </a:rPr>
                <a:t>Η ψηφιακή ευημερία ενθαρρύνει μια ολιστική προσέγγιση της τεχνολογίας που απαιτεί προσοχή στη σωματική υγεία και εξισορρόπηση μεταξύ του χρόνου που αφιερώνεται στην οθόνη και άλλων δραστηριοτήτων εκτός σύνδεσης.</a:t>
              </a:r>
              <a:endParaRPr sz="1500">
                <a:solidFill>
                  <a:schemeClr val="dk1"/>
                </a:solidFill>
                <a:latin typeface="Arial"/>
                <a:ea typeface="Arial"/>
                <a:cs typeface="Arial"/>
                <a:sym typeface="Arial"/>
              </a:endParaRPr>
            </a:p>
          </p:txBody>
        </p:sp>
        <p:sp>
          <p:nvSpPr>
            <p:cNvPr id="236" name="Google Shape;236;p15"/>
            <p:cNvSpPr/>
            <p:nvPr/>
          </p:nvSpPr>
          <p:spPr>
            <a:xfrm>
              <a:off x="0" y="2081740"/>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251847" y="2269064"/>
              <a:ext cx="457904" cy="45790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961599" y="2081740"/>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txBox="1"/>
            <p:nvPr/>
          </p:nvSpPr>
          <p:spPr>
            <a:xfrm>
              <a:off x="961599" y="2081740"/>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None/>
              </a:pPr>
              <a:r>
                <a:rPr i="0" lang="en-US" sz="1500">
                  <a:solidFill>
                    <a:schemeClr val="dk1"/>
                  </a:solidFill>
                  <a:latin typeface="Arial"/>
                  <a:ea typeface="Arial"/>
                  <a:cs typeface="Arial"/>
                  <a:sym typeface="Arial"/>
                </a:rPr>
                <a:t>Ο υπερβολικός χρόνος οθόνης και η έκθεση στην τεχνολογία μπορεί να έχει τις ακόλουθες σημαντικές επιπτώσεις στη σωματική υγεία:</a:t>
              </a:r>
              <a:endParaRPr sz="1500">
                <a:solidFill>
                  <a:schemeClr val="dk1"/>
                </a:solidFill>
                <a:latin typeface="Arial"/>
                <a:ea typeface="Arial"/>
                <a:cs typeface="Arial"/>
                <a:sym typeface="Arial"/>
              </a:endParaRPr>
            </a:p>
          </p:txBody>
        </p:sp>
      </p:grpSp>
      <p:sp>
        <p:nvSpPr>
          <p:cNvPr id="240" name="Google Shape;240;p15"/>
          <p:cNvSpPr txBox="1"/>
          <p:nvPr/>
        </p:nvSpPr>
        <p:spPr>
          <a:xfrm>
            <a:off x="691115" y="5132144"/>
            <a:ext cx="3271390" cy="4648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Επιπτώσεις στη σωματική υγεία</a:t>
            </a:r>
            <a:endParaRPr/>
          </a:p>
        </p:txBody>
      </p:sp>
      <p:sp>
        <p:nvSpPr>
          <p:cNvPr id="241" name="Google Shape;241;p15"/>
          <p:cNvSpPr txBox="1"/>
          <p:nvPr/>
        </p:nvSpPr>
        <p:spPr>
          <a:xfrm>
            <a:off x="4758433" y="4421284"/>
            <a:ext cx="4341180" cy="206210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Παχυσαρκία &amp; καθιστική ζωή</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Προβλήματα στάσης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Διαταραχή όρασης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Διαταραχές ύπνου</a:t>
            </a:r>
            <a:endParaRPr/>
          </a:p>
          <a:p>
            <a:pPr indent="-171450" lvl="0" marL="285750" marR="0" rtl="0" algn="l">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42" name="Google Shape;242;p15"/>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Υπερβολικός χρόνος οθόνης και έκθεση στην τεχνολογία</a:t>
            </a:r>
            <a:endParaRPr sz="4000">
              <a:solidFill>
                <a:srgbClr val="FFAA5A"/>
              </a:solidFill>
              <a:latin typeface="Arial"/>
              <a:ea typeface="Arial"/>
              <a:cs typeface="Arial"/>
              <a:sym typeface="Arial"/>
            </a:endParaRPr>
          </a:p>
        </p:txBody>
      </p:sp>
      <p:sp>
        <p:nvSpPr>
          <p:cNvPr id="243" name="Google Shape;243;p15"/>
          <p:cNvSpPr txBox="1"/>
          <p:nvPr/>
        </p:nvSpPr>
        <p:spPr>
          <a:xfrm>
            <a:off x="7625919" y="4421284"/>
            <a:ext cx="4075544" cy="21082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Μεταβολικές δυσλειτουργίες που σχετίζονται με το άγχος και την κατάθλιψη</a:t>
            </a:r>
            <a:endParaRPr sz="1800">
              <a:solidFill>
                <a:schemeClr val="dk1"/>
              </a:solidFill>
              <a:latin typeface="Arial"/>
              <a:ea typeface="Arial"/>
              <a:cs typeface="Arial"/>
              <a:sym typeface="Arial"/>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Έκθεση σε ακτινοβολία</a:t>
            </a:r>
            <a:endParaRPr sz="1800">
              <a:solidFill>
                <a:schemeClr val="dk1"/>
              </a:solidFill>
              <a:latin typeface="Arial"/>
              <a:ea typeface="Arial"/>
              <a:cs typeface="Arial"/>
              <a:sym typeface="Arial"/>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16"/>
          <p:cNvGrpSpPr/>
          <p:nvPr/>
        </p:nvGrpSpPr>
        <p:grpSpPr>
          <a:xfrm>
            <a:off x="773535" y="1085688"/>
            <a:ext cx="10927927" cy="2349936"/>
            <a:chOff x="0" y="282356"/>
            <a:chExt cx="10927927" cy="2349936"/>
          </a:xfrm>
        </p:grpSpPr>
        <p:sp>
          <p:nvSpPr>
            <p:cNvPr id="250" name="Google Shape;250;p16"/>
            <p:cNvSpPr/>
            <p:nvPr/>
          </p:nvSpPr>
          <p:spPr>
            <a:xfrm>
              <a:off x="0" y="282356"/>
              <a:ext cx="10927927" cy="10656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322364" y="522132"/>
              <a:ext cx="586117" cy="586117"/>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1230847" y="282356"/>
              <a:ext cx="9697079" cy="106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txBox="1"/>
            <p:nvPr/>
          </p:nvSpPr>
          <p:spPr>
            <a:xfrm>
              <a:off x="1230847" y="282356"/>
              <a:ext cx="9697079" cy="1065668"/>
            </a:xfrm>
            <a:prstGeom prst="rect">
              <a:avLst/>
            </a:prstGeom>
            <a:noFill/>
            <a:ln>
              <a:noFill/>
            </a:ln>
          </p:spPr>
          <p:txBody>
            <a:bodyPr anchorCtr="0" anchor="ctr" bIns="112775" lIns="112775" spcFirstLastPara="1" rIns="112775" wrap="square" tIns="112775">
              <a:noAutofit/>
            </a:bodyPr>
            <a:lstStyle/>
            <a:p>
              <a:pPr indent="0" lvl="0" marL="0" marR="0" rtl="0" algn="l">
                <a:lnSpc>
                  <a:spcPct val="100000"/>
                </a:lnSpc>
                <a:spcBef>
                  <a:spcPts val="0"/>
                </a:spcBef>
                <a:spcAft>
                  <a:spcPts val="0"/>
                </a:spcAft>
                <a:buNone/>
              </a:pPr>
              <a:r>
                <a:rPr i="0" lang="en-US" sz="1800">
                  <a:solidFill>
                    <a:schemeClr val="dk1"/>
                  </a:solidFill>
                  <a:latin typeface="Arial"/>
                  <a:ea typeface="Arial"/>
                  <a:cs typeface="Arial"/>
                  <a:sym typeface="Arial"/>
                </a:rPr>
                <a:t>Η ψηφιακή ευημερία απαιτεί τον καθορισμό ορίων και την καθιέρωση υγιών συνηθειών. </a:t>
              </a:r>
              <a:r>
                <a:rPr i="0" lang="en-US" sz="1800">
                  <a:solidFill>
                    <a:srgbClr val="0D0D0D"/>
                  </a:solidFill>
                  <a:latin typeface="Arial"/>
                  <a:ea typeface="Arial"/>
                  <a:cs typeface="Arial"/>
                  <a:sym typeface="Arial"/>
                </a:rPr>
                <a:t>Εάν αυτό δεν διασφαλιστεί, τα άτομα μπορεί να βιώσουν δυσμενείς επιπτώσεις στην ψυχική υγεία που συνδέονται με την υπερβολική χρήση της τεχνολογίας.</a:t>
              </a:r>
              <a:endParaRPr sz="1800">
                <a:solidFill>
                  <a:schemeClr val="dk1"/>
                </a:solidFill>
                <a:latin typeface="Arial"/>
                <a:ea typeface="Arial"/>
                <a:cs typeface="Arial"/>
                <a:sym typeface="Arial"/>
              </a:endParaRPr>
            </a:p>
          </p:txBody>
        </p:sp>
        <p:sp>
          <p:nvSpPr>
            <p:cNvPr id="254" name="Google Shape;254;p16"/>
            <p:cNvSpPr/>
            <p:nvPr/>
          </p:nvSpPr>
          <p:spPr>
            <a:xfrm>
              <a:off x="0" y="1566624"/>
              <a:ext cx="10927927" cy="10656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322364" y="1806399"/>
              <a:ext cx="586117" cy="58611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1230847" y="1566624"/>
              <a:ext cx="9697079" cy="106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txBox="1"/>
            <p:nvPr/>
          </p:nvSpPr>
          <p:spPr>
            <a:xfrm>
              <a:off x="1230847" y="1566624"/>
              <a:ext cx="9697079" cy="1065668"/>
            </a:xfrm>
            <a:prstGeom prst="rect">
              <a:avLst/>
            </a:prstGeom>
            <a:noFill/>
            <a:ln>
              <a:noFill/>
            </a:ln>
          </p:spPr>
          <p:txBody>
            <a:bodyPr anchorCtr="0" anchor="ctr" bIns="112775" lIns="112775" spcFirstLastPara="1" rIns="112775" wrap="square" tIns="112775">
              <a:noAutofit/>
            </a:bodyPr>
            <a:lstStyle/>
            <a:p>
              <a:pPr indent="0" lvl="0" marL="0" marR="0" rtl="0" algn="l">
                <a:lnSpc>
                  <a:spcPct val="100000"/>
                </a:lnSpc>
                <a:spcBef>
                  <a:spcPts val="0"/>
                </a:spcBef>
                <a:spcAft>
                  <a:spcPts val="0"/>
                </a:spcAft>
                <a:buNone/>
              </a:pPr>
              <a:r>
                <a:rPr i="0" lang="en-US" sz="1800">
                  <a:solidFill>
                    <a:schemeClr val="dk1"/>
                  </a:solidFill>
                  <a:latin typeface="Arial"/>
                  <a:ea typeface="Arial"/>
                  <a:cs typeface="Arial"/>
                  <a:sym typeface="Arial"/>
                </a:rPr>
                <a:t>Ο υπερβολικός χρόνος οθόνης και η έκθεση στην τεχνολογία μπορεί να έχει τις ακόλουθες σημαντικές επιπτώσεις στην ψυχική υγεία και τη συνολική ευεξία:</a:t>
              </a:r>
              <a:endParaRPr sz="1800">
                <a:solidFill>
                  <a:schemeClr val="dk1"/>
                </a:solidFill>
                <a:latin typeface="Arial"/>
                <a:ea typeface="Arial"/>
                <a:cs typeface="Arial"/>
                <a:sym typeface="Arial"/>
              </a:endParaRPr>
            </a:p>
          </p:txBody>
        </p:sp>
      </p:grpSp>
      <p:sp>
        <p:nvSpPr>
          <p:cNvPr id="258" name="Google Shape;258;p16"/>
          <p:cNvSpPr txBox="1"/>
          <p:nvPr/>
        </p:nvSpPr>
        <p:spPr>
          <a:xfrm>
            <a:off x="873995" y="4812104"/>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Επιπτώσεις στην ψυχική υγεία και ευημερία</a:t>
            </a:r>
            <a:endParaRPr/>
          </a:p>
        </p:txBody>
      </p:sp>
      <p:sp>
        <p:nvSpPr>
          <p:cNvPr id="259" name="Google Shape;259;p16"/>
          <p:cNvSpPr txBox="1"/>
          <p:nvPr/>
        </p:nvSpPr>
        <p:spPr>
          <a:xfrm>
            <a:off x="4642534" y="4600760"/>
            <a:ext cx="4870777" cy="178510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Κατάθλιψη</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Άγχος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Αυτοτραυματισμός και επιθετικότητα</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Διαταραχές ύπνου</a:t>
            </a:r>
            <a:endParaRPr/>
          </a:p>
          <a:p>
            <a:pPr indent="-171450" lvl="0" marL="285750" marR="0" rtl="0" algn="l">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60" name="Google Shape;260;p16"/>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Υπερβολικός χρόνος οθόνης και έκθεση στην τεχνολογία</a:t>
            </a:r>
            <a:endParaRPr sz="4000">
              <a:solidFill>
                <a:srgbClr val="FFAA5A"/>
              </a:solidFill>
              <a:latin typeface="Arial"/>
              <a:ea typeface="Arial"/>
              <a:cs typeface="Arial"/>
              <a:sym typeface="Arial"/>
            </a:endParaRPr>
          </a:p>
        </p:txBody>
      </p:sp>
      <p:sp>
        <p:nvSpPr>
          <p:cNvPr id="261" name="Google Shape;261;p16"/>
          <p:cNvSpPr txBox="1"/>
          <p:nvPr/>
        </p:nvSpPr>
        <p:spPr>
          <a:xfrm>
            <a:off x="7455957" y="4439178"/>
            <a:ext cx="4785758" cy="21082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Αρνητική εικόνα σώματος και χαμηλή αυτοεκτίμηση</a:t>
            </a:r>
            <a:endParaRPr sz="1800">
              <a:solidFill>
                <a:schemeClr val="dk1"/>
              </a:solidFill>
              <a:latin typeface="Arial"/>
              <a:ea typeface="Arial"/>
              <a:cs typeface="Arial"/>
              <a:sym typeface="Arial"/>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Αποφυγή (αποφυγή των προβλημάτων της πραγματικής ζωής)</a:t>
            </a:r>
            <a:endParaRPr/>
          </a:p>
          <a:p>
            <a:pPr indent="-171450" lvl="0" marL="285750" marR="0" rtl="0" algn="l">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7"/>
          <p:cNvGrpSpPr/>
          <p:nvPr/>
        </p:nvGrpSpPr>
        <p:grpSpPr>
          <a:xfrm>
            <a:off x="773535" y="1192855"/>
            <a:ext cx="10927927" cy="1618020"/>
            <a:chOff x="0" y="389523"/>
            <a:chExt cx="10927927" cy="1618020"/>
          </a:xfrm>
        </p:grpSpPr>
        <p:sp>
          <p:nvSpPr>
            <p:cNvPr id="268" name="Google Shape;268;p17"/>
            <p:cNvSpPr/>
            <p:nvPr/>
          </p:nvSpPr>
          <p:spPr>
            <a:xfrm>
              <a:off x="0" y="389523"/>
              <a:ext cx="10927927" cy="161802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a:off x="489451" y="753578"/>
              <a:ext cx="889911" cy="889911"/>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a:off x="1868814" y="389523"/>
              <a:ext cx="9059112" cy="1618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txBox="1"/>
            <p:nvPr/>
          </p:nvSpPr>
          <p:spPr>
            <a:xfrm>
              <a:off x="1868814" y="389523"/>
              <a:ext cx="9059112" cy="1618020"/>
            </a:xfrm>
            <a:prstGeom prst="rect">
              <a:avLst/>
            </a:prstGeom>
            <a:noFill/>
            <a:ln>
              <a:noFill/>
            </a:ln>
          </p:spPr>
          <p:txBody>
            <a:bodyPr anchorCtr="0" anchor="ctr" bIns="171225" lIns="171225" spcFirstLastPara="1" rIns="171225" wrap="square" tIns="171225">
              <a:noAutofit/>
            </a:bodyPr>
            <a:lstStyle/>
            <a:p>
              <a:pPr indent="0" lvl="0" marL="0" marR="0" rtl="0" algn="l">
                <a:lnSpc>
                  <a:spcPct val="100000"/>
                </a:lnSpc>
                <a:spcBef>
                  <a:spcPts val="0"/>
                </a:spcBef>
                <a:spcAft>
                  <a:spcPts val="0"/>
                </a:spcAft>
                <a:buNone/>
              </a:pPr>
              <a:r>
                <a:rPr i="0" lang="en-US" sz="2000">
                  <a:solidFill>
                    <a:schemeClr val="dk1"/>
                  </a:solidFill>
                  <a:latin typeface="Arial"/>
                  <a:ea typeface="Arial"/>
                  <a:cs typeface="Arial"/>
                  <a:sym typeface="Arial"/>
                </a:rPr>
                <a:t>Ο υπερβολικός χρόνος χρήσης της οθόνης και η έκθεση στην τεχνολογία μπορεί να έχει επιζήμιες επιπτώσεις και στις κοινωνικές σχέσεις, επηρεάζοντας την ποιότητα των αλληλεπιδράσεων, τις επικοινωνιακές δεξιότητες και την αίσθηση σύνδεσης στις διαπροσωπικές σχέσεις.</a:t>
              </a:r>
              <a:endParaRPr sz="2000">
                <a:solidFill>
                  <a:schemeClr val="dk1"/>
                </a:solidFill>
                <a:latin typeface="Arial"/>
                <a:ea typeface="Arial"/>
                <a:cs typeface="Arial"/>
                <a:sym typeface="Arial"/>
              </a:endParaRPr>
            </a:p>
          </p:txBody>
        </p:sp>
      </p:grpSp>
      <p:sp>
        <p:nvSpPr>
          <p:cNvPr id="272" name="Google Shape;272;p17"/>
          <p:cNvSpPr txBox="1"/>
          <p:nvPr/>
        </p:nvSpPr>
        <p:spPr>
          <a:xfrm>
            <a:off x="773535" y="4536202"/>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Επιπτώσεις στις κοινωνικές συνδέσεις</a:t>
            </a:r>
            <a:endParaRPr/>
          </a:p>
        </p:txBody>
      </p:sp>
      <p:sp>
        <p:nvSpPr>
          <p:cNvPr id="273" name="Google Shape;273;p17"/>
          <p:cNvSpPr txBox="1"/>
          <p:nvPr/>
        </p:nvSpPr>
        <p:spPr>
          <a:xfrm>
            <a:off x="3710803" y="3803431"/>
            <a:ext cx="6969033" cy="319170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Μειωμένος οικογενειακός χρόνος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Μειωμένη αλληλεπίδραση πρόσωπο με πρόσωπο / οπτική επαφή</a:t>
            </a:r>
            <a:endParaRPr sz="1800">
              <a:solidFill>
                <a:schemeClr val="dk1"/>
              </a:solidFill>
              <a:latin typeface="Arial"/>
              <a:ea typeface="Arial"/>
              <a:cs typeface="Arial"/>
              <a:sym typeface="Arial"/>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Μειωμένες δεξιότητες επικοινωνίας στην πραγματική ζωή</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Λιγότερο εμφατική κατανόηση</a:t>
            </a:r>
            <a:endParaRPr/>
          </a:p>
          <a:p>
            <a:pPr indent="-171450" lvl="0" marL="285750" marR="0" rtl="0" algn="l">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74" name="Google Shape;274;p17"/>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Υπερβολικός χρόνος οθόνης και έκθεση στην τεχνολογία</a:t>
            </a:r>
            <a:endParaRPr sz="4000">
              <a:solidFill>
                <a:srgbClr val="FFAA5A"/>
              </a:solidFill>
              <a:latin typeface="Arial"/>
              <a:ea typeface="Arial"/>
              <a:cs typeface="Arial"/>
              <a:sym typeface="Arial"/>
            </a:endParaRPr>
          </a:p>
        </p:txBody>
      </p:sp>
      <p:sp>
        <p:nvSpPr>
          <p:cNvPr id="275" name="Google Shape;275;p17"/>
          <p:cNvSpPr txBox="1"/>
          <p:nvPr/>
        </p:nvSpPr>
        <p:spPr>
          <a:xfrm>
            <a:off x="7693648" y="4072305"/>
            <a:ext cx="7408917" cy="213904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Δυσκολία στην ερμηνεία κοινωνικών ενδείξεων</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Κοινωνική απομόνωση</a:t>
            </a:r>
            <a:endParaRPr sz="1800">
              <a:solidFill>
                <a:schemeClr val="dk1"/>
              </a:solidFill>
              <a:latin typeface="Arial"/>
              <a:ea typeface="Arial"/>
              <a:cs typeface="Arial"/>
              <a:sym typeface="Arial"/>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Εξάρτηση από εικονικές συνδέσεις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Λιγότερη αυτορρύθμιση</a:t>
            </a:r>
            <a:endParaRPr/>
          </a:p>
          <a:p>
            <a:pPr indent="-171450" lvl="0" marL="285750" marR="0" rtl="0" algn="l">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8"/>
          <p:cNvGrpSpPr/>
          <p:nvPr/>
        </p:nvGrpSpPr>
        <p:grpSpPr>
          <a:xfrm>
            <a:off x="773535" y="871991"/>
            <a:ext cx="10927927" cy="1975649"/>
            <a:chOff x="0" y="68659"/>
            <a:chExt cx="10927927" cy="1975649"/>
          </a:xfrm>
        </p:grpSpPr>
        <p:sp>
          <p:nvSpPr>
            <p:cNvPr id="282" name="Google Shape;282;p18"/>
            <p:cNvSpPr/>
            <p:nvPr/>
          </p:nvSpPr>
          <p:spPr>
            <a:xfrm>
              <a:off x="0" y="210709"/>
              <a:ext cx="10927927" cy="1621046"/>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490366" y="575444"/>
              <a:ext cx="891575" cy="891575"/>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1821725" y="68659"/>
              <a:ext cx="8858565" cy="19756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txBox="1"/>
            <p:nvPr/>
          </p:nvSpPr>
          <p:spPr>
            <a:xfrm>
              <a:off x="1821725" y="68659"/>
              <a:ext cx="8858565" cy="1975649"/>
            </a:xfrm>
            <a:prstGeom prst="rect">
              <a:avLst/>
            </a:prstGeom>
            <a:noFill/>
            <a:ln>
              <a:noFill/>
            </a:ln>
          </p:spPr>
          <p:txBody>
            <a:bodyPr anchorCtr="0" anchor="ctr" bIns="209075" lIns="209075" spcFirstLastPara="1" rIns="209075" wrap="square" tIns="209075">
              <a:noAutofit/>
            </a:bodyPr>
            <a:lstStyle/>
            <a:p>
              <a:pPr indent="0" lvl="0" marL="0" marR="0" rtl="0" algn="l">
                <a:lnSpc>
                  <a:spcPct val="100000"/>
                </a:lnSpc>
                <a:spcBef>
                  <a:spcPts val="0"/>
                </a:spcBef>
                <a:spcAft>
                  <a:spcPts val="0"/>
                </a:spcAft>
                <a:buNone/>
              </a:pPr>
              <a:r>
                <a:rPr i="0" lang="en-US" sz="2000">
                  <a:solidFill>
                    <a:schemeClr val="dk1"/>
                  </a:solidFill>
                  <a:latin typeface="Arial"/>
                  <a:ea typeface="Arial"/>
                  <a:cs typeface="Arial"/>
                  <a:sym typeface="Arial"/>
                </a:rPr>
                <a:t>Ο υπερβολικός χρόνος χρήσης της οθόνης και η έκθεση στην τεχνολογία μπορεί να έχει επιζήμιες επιπτώσεις και στο εύρος της προσοχής και στη δημιουργικότητα, οδηγώντας σε απόσπαση της προσοχής, μειώνοντας τις ευκαιρίες για βαθιά ενασχόληση με τα καθήκοντα και περιορίζοντας την έκθεση σε δραστηριότητες που προωθούν τη δημιουργική έκφραση και την καινοτομία.</a:t>
              </a:r>
              <a:endParaRPr sz="2000">
                <a:solidFill>
                  <a:schemeClr val="dk1"/>
                </a:solidFill>
                <a:latin typeface="Arial"/>
                <a:ea typeface="Arial"/>
                <a:cs typeface="Arial"/>
                <a:sym typeface="Arial"/>
              </a:endParaRPr>
            </a:p>
          </p:txBody>
        </p:sp>
      </p:grpSp>
      <p:sp>
        <p:nvSpPr>
          <p:cNvPr id="286" name="Google Shape;286;p18"/>
          <p:cNvSpPr txBox="1"/>
          <p:nvPr/>
        </p:nvSpPr>
        <p:spPr>
          <a:xfrm>
            <a:off x="430635" y="4536202"/>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Επιπτώσεις στην προσοχή </a:t>
            </a:r>
            <a:br>
              <a:rPr b="1" lang="en-US" sz="1800">
                <a:solidFill>
                  <a:schemeClr val="accent2"/>
                </a:solidFill>
                <a:latin typeface="Arial"/>
                <a:ea typeface="Arial"/>
                <a:cs typeface="Arial"/>
                <a:sym typeface="Arial"/>
              </a:rPr>
            </a:br>
            <a:r>
              <a:rPr b="1" lang="en-US" sz="1800">
                <a:solidFill>
                  <a:schemeClr val="accent2"/>
                </a:solidFill>
                <a:latin typeface="Arial"/>
                <a:ea typeface="Arial"/>
                <a:cs typeface="Arial"/>
                <a:sym typeface="Arial"/>
              </a:rPr>
              <a:t>Span και δημιουργικότητα</a:t>
            </a:r>
            <a:endParaRPr/>
          </a:p>
        </p:txBody>
      </p:sp>
      <p:sp>
        <p:nvSpPr>
          <p:cNvPr id="287" name="Google Shape;287;p18"/>
          <p:cNvSpPr txBox="1"/>
          <p:nvPr/>
        </p:nvSpPr>
        <p:spPr>
          <a:xfrm>
            <a:off x="3843968" y="3921596"/>
            <a:ext cx="7501693" cy="218797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Μειωμένη ικανότητα εστίασης</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Απόσπαση προσοχής</a:t>
            </a:r>
            <a:endParaRPr sz="1800">
              <a:solidFill>
                <a:schemeClr val="dk1"/>
              </a:solidFill>
              <a:latin typeface="Arial"/>
              <a:ea typeface="Arial"/>
              <a:cs typeface="Arial"/>
              <a:sym typeface="Arial"/>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Μειωμένη επεξεργασία πληροφοριών</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Μειωμένη βαθιά σκέψη</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88" name="Google Shape;288;p18"/>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Υπερβολικός χρόνος οθόνης και έκθεση στην τεχνολογία</a:t>
            </a:r>
            <a:endParaRPr sz="4000">
              <a:solidFill>
                <a:srgbClr val="FFAA5A"/>
              </a:solidFill>
              <a:latin typeface="Arial"/>
              <a:ea typeface="Arial"/>
              <a:cs typeface="Arial"/>
              <a:sym typeface="Arial"/>
            </a:endParaRPr>
          </a:p>
        </p:txBody>
      </p:sp>
      <p:sp>
        <p:nvSpPr>
          <p:cNvPr id="289" name="Google Shape;289;p18"/>
          <p:cNvSpPr txBox="1"/>
          <p:nvPr/>
        </p:nvSpPr>
        <p:spPr>
          <a:xfrm>
            <a:off x="7524780" y="3823731"/>
            <a:ext cx="5543150" cy="240065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Εξάρτηση από το εικονικό περιβάλλον και σχετική μειωμένη δημιουργικότητα</a:t>
            </a:r>
            <a:endParaRPr/>
          </a:p>
          <a:p>
            <a:pPr indent="-285750" lvl="0" marL="285750" marR="0" rtl="0" algn="l">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Εξάρτηση από εξωτερικά ερεθίσματα</a:t>
            </a:r>
            <a:endParaRPr/>
          </a:p>
          <a:p>
            <a:pPr indent="-171450" lvl="2" marL="1200150" marR="0" rtl="0" algn="l">
              <a:lnSpc>
                <a:spcPct val="150000"/>
              </a:lnSpc>
              <a:spcBef>
                <a:spcPts val="600"/>
              </a:spcBef>
              <a:spcAft>
                <a:spcPts val="0"/>
              </a:spcAft>
              <a:buClr>
                <a:srgbClr val="FFAA5A"/>
              </a:buClr>
              <a:buSzPts val="1800"/>
              <a:buFont typeface="Noto Sans Symbols"/>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txBox="1"/>
          <p:nvPr>
            <p:ph type="title"/>
          </p:nvPr>
        </p:nvSpPr>
        <p:spPr>
          <a:xfrm>
            <a:off x="836676" y="365125"/>
            <a:ext cx="10515600" cy="902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Social Media</a:t>
            </a:r>
            <a:endParaRPr/>
          </a:p>
        </p:txBody>
      </p:sp>
      <p:sp>
        <p:nvSpPr>
          <p:cNvPr id="296" name="Google Shape;296;p19"/>
          <p:cNvSpPr txBox="1"/>
          <p:nvPr>
            <p:ph idx="1" type="body"/>
          </p:nvPr>
        </p:nvSpPr>
        <p:spPr>
          <a:xfrm>
            <a:off x="628650" y="1417321"/>
            <a:ext cx="6445986" cy="475964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i="0" lang="en-US">
                <a:latin typeface="Arial"/>
                <a:ea typeface="Arial"/>
                <a:cs typeface="Arial"/>
                <a:sym typeface="Arial"/>
              </a:rPr>
              <a:t>Η κοινή χρήση των μέσων κοινωνικής δικτύωσης έχει δημιουργήσει ένα περίπλοκο περιβάλλον που οι ενήλικες πρέπει να διαχειριστούν.</a:t>
            </a:r>
            <a:r>
              <a:rPr lang="en-US">
                <a:latin typeface="Arial"/>
                <a:ea typeface="Arial"/>
                <a:cs typeface="Arial"/>
                <a:sym typeface="Arial"/>
              </a:rPr>
              <a:t> Από τη μία πλευρά παρουσιάζει πολλές ευκαιρίες, ενώ από την άλλη δημιουργεί σοβαρούς κινδύνους, κινδύνους ή ανησυχίες για την ευημερία των ενηλίκων. </a:t>
            </a:r>
            <a:endParaRPr/>
          </a:p>
          <a:p>
            <a:pPr indent="-228600" lvl="0" marL="228600" rtl="0" algn="l">
              <a:lnSpc>
                <a:spcPct val="90000"/>
              </a:lnSpc>
              <a:spcBef>
                <a:spcPts val="1600"/>
              </a:spcBef>
              <a:spcAft>
                <a:spcPts val="0"/>
              </a:spcAft>
              <a:buSzPct val="100000"/>
              <a:buChar char="❑"/>
            </a:pPr>
            <a:r>
              <a:rPr b="1" lang="en-US">
                <a:latin typeface="Arial"/>
                <a:ea typeface="Arial"/>
                <a:cs typeface="Arial"/>
                <a:sym typeface="Arial"/>
              </a:rPr>
              <a:t>Η διασφάλιση της ψηφιακής ευημερίας ενός ατόμου απαιτεί σαφή κατανόηση των αρνητικών επιπτώσεων των μέσων κοινωνικής δικτύωσης στην ευημερία των ανθρώπων και την ψηφιακή ευημερία, καθώς και εξέταση των πιθανών πλεονεκτημάτων τους. </a:t>
            </a:r>
            <a:endParaRPr/>
          </a:p>
        </p:txBody>
      </p:sp>
      <p:pic>
        <p:nvPicPr>
          <p:cNvPr id="297" name="Google Shape;297;p19"/>
          <p:cNvPicPr preferRelativeResize="0"/>
          <p:nvPr/>
        </p:nvPicPr>
        <p:blipFill rotWithShape="1">
          <a:blip r:embed="rId3">
            <a:alphaModFix/>
          </a:blip>
          <a:srcRect b="1" l="232" r="0" t="0"/>
          <a:stretch/>
        </p:blipFill>
        <p:spPr>
          <a:xfrm>
            <a:off x="7074636" y="2008729"/>
            <a:ext cx="4488714" cy="3576825"/>
          </a:xfrm>
          <a:custGeom>
            <a:rect b="b" l="l" r="r" t="t"/>
            <a:pathLst>
              <a:path extrusionOk="0" h="3576825" w="4488714">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type="title"/>
          </p:nvPr>
        </p:nvSpPr>
        <p:spPr>
          <a:xfrm>
            <a:off x="479394" y="773620"/>
            <a:ext cx="4058316"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ΨΗΦΙΑΚΉ ΕΥΗΜΕΡΊΑ: </a:t>
            </a:r>
            <a:br>
              <a:rPr lang="en-US">
                <a:latin typeface="Arial"/>
                <a:ea typeface="Arial"/>
                <a:cs typeface="Arial"/>
                <a:sym typeface="Arial"/>
              </a:rPr>
            </a:br>
            <a:r>
              <a:rPr lang="en-US">
                <a:latin typeface="Arial"/>
                <a:ea typeface="Arial"/>
                <a:cs typeface="Arial"/>
                <a:sym typeface="Arial"/>
              </a:rPr>
              <a:t>Ο αντίκτυπος της τεχνολογίας στην ψηφιακή ευημερία</a:t>
            </a:r>
            <a:endParaRPr>
              <a:latin typeface="Arial"/>
              <a:ea typeface="Arial"/>
              <a:cs typeface="Arial"/>
              <a:sym typeface="Arial"/>
            </a:endParaRPr>
          </a:p>
        </p:txBody>
      </p:sp>
      <p:grpSp>
        <p:nvGrpSpPr>
          <p:cNvPr id="79" name="Google Shape;79;p2"/>
          <p:cNvGrpSpPr/>
          <p:nvPr/>
        </p:nvGrpSpPr>
        <p:grpSpPr>
          <a:xfrm>
            <a:off x="4747253" y="1173671"/>
            <a:ext cx="6972975" cy="4804219"/>
            <a:chOff x="0" y="0"/>
            <a:chExt cx="6972975" cy="4804219"/>
          </a:xfrm>
        </p:grpSpPr>
        <p:cxnSp>
          <p:nvCxnSpPr>
            <p:cNvPr id="80" name="Google Shape;80;p2"/>
            <p:cNvCxnSpPr/>
            <p:nvPr/>
          </p:nvCxnSpPr>
          <p:spPr>
            <a:xfrm>
              <a:off x="0" y="0"/>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81" name="Google Shape;81;p2"/>
            <p:cNvSpPr/>
            <p:nvPr/>
          </p:nvSpPr>
          <p:spPr>
            <a:xfrm>
              <a:off x="0" y="0"/>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txBox="1"/>
            <p:nvPr/>
          </p:nvSpPr>
          <p:spPr>
            <a:xfrm>
              <a:off x="0" y="0"/>
              <a:ext cx="6972975" cy="600527"/>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Arial"/>
                  <a:ea typeface="Arial"/>
                  <a:cs typeface="Arial"/>
                  <a:sym typeface="Arial"/>
                </a:rPr>
                <a:t>ΠΕΡΙΕΧΟΜΕΝΟ</a:t>
              </a:r>
              <a:endParaRPr b="0" i="0" sz="3200" u="none" cap="none" strike="noStrike">
                <a:solidFill>
                  <a:schemeClr val="dk1"/>
                </a:solidFill>
                <a:latin typeface="Arial"/>
                <a:ea typeface="Arial"/>
                <a:cs typeface="Arial"/>
                <a:sym typeface="Arial"/>
              </a:endParaRPr>
            </a:p>
          </p:txBody>
        </p:sp>
        <p:cxnSp>
          <p:nvCxnSpPr>
            <p:cNvPr id="83" name="Google Shape;83;p2"/>
            <p:cNvCxnSpPr/>
            <p:nvPr/>
          </p:nvCxnSpPr>
          <p:spPr>
            <a:xfrm>
              <a:off x="0" y="600527"/>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84" name="Google Shape;84;p2"/>
            <p:cNvSpPr/>
            <p:nvPr/>
          </p:nvSpPr>
          <p:spPr>
            <a:xfrm>
              <a:off x="0" y="600527"/>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txBox="1"/>
            <p:nvPr/>
          </p:nvSpPr>
          <p:spPr>
            <a:xfrm>
              <a:off x="0" y="600527"/>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Έννοια "Ψηφιακή ευημερία"</a:t>
              </a:r>
              <a:endParaRPr b="0" i="0" sz="2400" u="none" cap="none" strike="noStrike">
                <a:solidFill>
                  <a:schemeClr val="dk1"/>
                </a:solidFill>
                <a:latin typeface="Arial"/>
                <a:ea typeface="Arial"/>
                <a:cs typeface="Arial"/>
                <a:sym typeface="Arial"/>
              </a:endParaRPr>
            </a:p>
          </p:txBody>
        </p:sp>
        <p:cxnSp>
          <p:nvCxnSpPr>
            <p:cNvPr id="86" name="Google Shape;86;p2"/>
            <p:cNvCxnSpPr/>
            <p:nvPr/>
          </p:nvCxnSpPr>
          <p:spPr>
            <a:xfrm>
              <a:off x="0" y="1201054"/>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87" name="Google Shape;87;p2"/>
            <p:cNvSpPr/>
            <p:nvPr/>
          </p:nvSpPr>
          <p:spPr>
            <a:xfrm>
              <a:off x="0" y="1201055"/>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txBox="1"/>
            <p:nvPr/>
          </p:nvSpPr>
          <p:spPr>
            <a:xfrm>
              <a:off x="0" y="1201055"/>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Γιατί </a:t>
              </a:r>
              <a:r>
                <a:rPr b="0" i="0" lang="en-US" sz="2400" u="none" cap="none" strike="noStrike">
                  <a:solidFill>
                    <a:schemeClr val="dk1"/>
                  </a:solidFill>
                  <a:latin typeface="Calibri"/>
                  <a:ea typeface="Calibri"/>
                  <a:cs typeface="Calibri"/>
                  <a:sym typeface="Calibri"/>
                </a:rPr>
                <a:t>έχει </a:t>
              </a:r>
              <a:r>
                <a:rPr b="0" i="0" lang="en-US" sz="2400" u="none" cap="none" strike="noStrike">
                  <a:solidFill>
                    <a:schemeClr val="dk1"/>
                  </a:solidFill>
                  <a:latin typeface="Arial"/>
                  <a:ea typeface="Arial"/>
                  <a:cs typeface="Arial"/>
                  <a:sym typeface="Arial"/>
                </a:rPr>
                <a:t>σημασία για τους ενήλικες;</a:t>
              </a:r>
              <a:endParaRPr b="0" i="0" sz="2400" u="none" cap="none" strike="noStrike">
                <a:solidFill>
                  <a:schemeClr val="dk1"/>
                </a:solidFill>
                <a:latin typeface="Arial"/>
                <a:ea typeface="Arial"/>
                <a:cs typeface="Arial"/>
                <a:sym typeface="Arial"/>
              </a:endParaRPr>
            </a:p>
          </p:txBody>
        </p:sp>
        <p:cxnSp>
          <p:nvCxnSpPr>
            <p:cNvPr id="89" name="Google Shape;89;p2"/>
            <p:cNvCxnSpPr/>
            <p:nvPr/>
          </p:nvCxnSpPr>
          <p:spPr>
            <a:xfrm>
              <a:off x="0" y="1801582"/>
              <a:ext cx="6972975"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90" name="Google Shape;90;p2"/>
            <p:cNvSpPr/>
            <p:nvPr/>
          </p:nvSpPr>
          <p:spPr>
            <a:xfrm>
              <a:off x="0" y="1801582"/>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txBox="1"/>
            <p:nvPr/>
          </p:nvSpPr>
          <p:spPr>
            <a:xfrm>
              <a:off x="0" y="1801582"/>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Ψηφιακή ευημερία και τεχνολογία</a:t>
              </a:r>
              <a:endParaRPr/>
            </a:p>
          </p:txBody>
        </p:sp>
        <p:cxnSp>
          <p:nvCxnSpPr>
            <p:cNvPr id="92" name="Google Shape;92;p2"/>
            <p:cNvCxnSpPr/>
            <p:nvPr/>
          </p:nvCxnSpPr>
          <p:spPr>
            <a:xfrm>
              <a:off x="0" y="2402109"/>
              <a:ext cx="6972975" cy="0"/>
            </a:xfrm>
            <a:prstGeom prst="straightConnector1">
              <a:avLst/>
            </a:prstGeom>
            <a:solidFill>
              <a:schemeClr val="accent6"/>
            </a:solidFill>
            <a:ln cap="flat" cmpd="sng" w="12700">
              <a:solidFill>
                <a:schemeClr val="accent6"/>
              </a:solidFill>
              <a:prstDash val="solid"/>
              <a:miter lim="800000"/>
              <a:headEnd len="sm" w="sm" type="none"/>
              <a:tailEnd len="sm" w="sm" type="none"/>
            </a:ln>
          </p:spPr>
        </p:cxnSp>
        <p:sp>
          <p:nvSpPr>
            <p:cNvPr id="93" name="Google Shape;93;p2"/>
            <p:cNvSpPr/>
            <p:nvPr/>
          </p:nvSpPr>
          <p:spPr>
            <a:xfrm>
              <a:off x="0" y="2402110"/>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txBox="1"/>
            <p:nvPr/>
          </p:nvSpPr>
          <p:spPr>
            <a:xfrm>
              <a:off x="0" y="2402110"/>
              <a:ext cx="6972975" cy="600527"/>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Υπερβολικός χρόνος οθόνης και έκθεση στην τεχνολογία</a:t>
              </a:r>
              <a:endParaRPr/>
            </a:p>
          </p:txBody>
        </p:sp>
        <p:cxnSp>
          <p:nvCxnSpPr>
            <p:cNvPr id="95" name="Google Shape;95;p2"/>
            <p:cNvCxnSpPr/>
            <p:nvPr/>
          </p:nvCxnSpPr>
          <p:spPr>
            <a:xfrm>
              <a:off x="0" y="3002637"/>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96" name="Google Shape;96;p2"/>
            <p:cNvSpPr/>
            <p:nvPr/>
          </p:nvSpPr>
          <p:spPr>
            <a:xfrm>
              <a:off x="0" y="3002637"/>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a:off x="0" y="3002637"/>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Social Media</a:t>
              </a:r>
              <a:endParaRPr/>
            </a:p>
          </p:txBody>
        </p:sp>
        <p:cxnSp>
          <p:nvCxnSpPr>
            <p:cNvPr id="98" name="Google Shape;98;p2"/>
            <p:cNvCxnSpPr/>
            <p:nvPr/>
          </p:nvCxnSpPr>
          <p:spPr>
            <a:xfrm>
              <a:off x="0" y="3603164"/>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99" name="Google Shape;99;p2"/>
            <p:cNvSpPr/>
            <p:nvPr/>
          </p:nvSpPr>
          <p:spPr>
            <a:xfrm>
              <a:off x="0" y="3603165"/>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0" y="3603165"/>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dk1"/>
                  </a:solidFill>
                  <a:latin typeface="Arial"/>
                  <a:ea typeface="Arial"/>
                  <a:cs typeface="Arial"/>
                  <a:sym typeface="Arial"/>
                </a:rPr>
                <a:t>Υπερφόρτωση πληροφοριών και άγχος</a:t>
              </a:r>
              <a:endParaRPr b="0" i="0" sz="2400" u="none" cap="none" strike="noStrike">
                <a:solidFill>
                  <a:schemeClr val="dk1"/>
                </a:solidFill>
                <a:latin typeface="Arial"/>
                <a:ea typeface="Arial"/>
                <a:cs typeface="Arial"/>
                <a:sym typeface="Arial"/>
              </a:endParaRPr>
            </a:p>
          </p:txBody>
        </p:sp>
        <p:cxnSp>
          <p:nvCxnSpPr>
            <p:cNvPr id="101" name="Google Shape;101;p2"/>
            <p:cNvCxnSpPr/>
            <p:nvPr/>
          </p:nvCxnSpPr>
          <p:spPr>
            <a:xfrm>
              <a:off x="0" y="4203692"/>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102" name="Google Shape;102;p2"/>
            <p:cNvSpPr/>
            <p:nvPr/>
          </p:nvSpPr>
          <p:spPr>
            <a:xfrm>
              <a:off x="0" y="4203692"/>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a:off x="0" y="4203692"/>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Υπενθύμιση(/εις)</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20"/>
          <p:cNvGrpSpPr/>
          <p:nvPr/>
        </p:nvGrpSpPr>
        <p:grpSpPr>
          <a:xfrm>
            <a:off x="691115" y="1366338"/>
            <a:ext cx="11024635" cy="5126536"/>
            <a:chOff x="0" y="0"/>
            <a:chExt cx="11024635" cy="5126536"/>
          </a:xfrm>
        </p:grpSpPr>
        <p:cxnSp>
          <p:nvCxnSpPr>
            <p:cNvPr id="304" name="Google Shape;304;p20"/>
            <p:cNvCxnSpPr/>
            <p:nvPr/>
          </p:nvCxnSpPr>
          <p:spPr>
            <a:xfrm>
              <a:off x="0" y="0"/>
              <a:ext cx="1102463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305" name="Google Shape;305;p20"/>
            <p:cNvSpPr/>
            <p:nvPr/>
          </p:nvSpPr>
          <p:spPr>
            <a:xfrm>
              <a:off x="0" y="0"/>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0"/>
            <p:cNvSpPr txBox="1"/>
            <p:nvPr/>
          </p:nvSpPr>
          <p:spPr>
            <a:xfrm>
              <a:off x="0" y="0"/>
              <a:ext cx="11024635" cy="64081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None/>
              </a:pPr>
              <a:r>
                <a:rPr b="1" i="0" lang="en-US" sz="2000">
                  <a:solidFill>
                    <a:srgbClr val="FFAA5A"/>
                  </a:solidFill>
                  <a:latin typeface="Arial"/>
                  <a:ea typeface="Arial"/>
                  <a:cs typeface="Arial"/>
                  <a:sym typeface="Arial"/>
                </a:rPr>
                <a:t>Τα μέσα κοινωνικής δικτύωσης μπορούν να </a:t>
              </a:r>
              <a:r>
                <a:rPr b="1" lang="en-US" sz="2000">
                  <a:solidFill>
                    <a:srgbClr val="FFAA5A"/>
                  </a:solidFill>
                  <a:latin typeface="Arial"/>
                  <a:ea typeface="Arial"/>
                  <a:cs typeface="Arial"/>
                  <a:sym typeface="Arial"/>
                </a:rPr>
                <a:t>επηρεάσουν </a:t>
              </a:r>
              <a:r>
                <a:rPr b="1" i="0" lang="en-US" sz="2000">
                  <a:solidFill>
                    <a:srgbClr val="FFAA5A"/>
                  </a:solidFill>
                  <a:latin typeface="Arial"/>
                  <a:ea typeface="Arial"/>
                  <a:cs typeface="Arial"/>
                  <a:sym typeface="Arial"/>
                </a:rPr>
                <a:t>αρνητικά </a:t>
              </a:r>
              <a:r>
                <a:rPr b="1" lang="en-US" sz="2000">
                  <a:solidFill>
                    <a:srgbClr val="FFAA5A"/>
                  </a:solidFill>
                  <a:latin typeface="Arial"/>
                  <a:ea typeface="Arial"/>
                  <a:cs typeface="Arial"/>
                  <a:sym typeface="Arial"/>
                </a:rPr>
                <a:t>την ψηφιακή ευημερία των ατόμων με τους ακόλουθους τρόπους:</a:t>
              </a:r>
              <a:endParaRPr/>
            </a:p>
          </p:txBody>
        </p:sp>
        <p:cxnSp>
          <p:nvCxnSpPr>
            <p:cNvPr id="307" name="Google Shape;307;p20"/>
            <p:cNvCxnSpPr/>
            <p:nvPr/>
          </p:nvCxnSpPr>
          <p:spPr>
            <a:xfrm>
              <a:off x="0" y="640817"/>
              <a:ext cx="11024635" cy="0"/>
            </a:xfrm>
            <a:prstGeom prst="straightConnector1">
              <a:avLst/>
            </a:prstGeom>
            <a:solidFill>
              <a:srgbClr val="DF7943"/>
            </a:solidFill>
            <a:ln cap="flat" cmpd="sng" w="12700">
              <a:solidFill>
                <a:srgbClr val="DF7943"/>
              </a:solidFill>
              <a:prstDash val="solid"/>
              <a:miter lim="800000"/>
              <a:headEnd len="sm" w="sm" type="none"/>
              <a:tailEnd len="sm" w="sm" type="none"/>
            </a:ln>
          </p:spPr>
        </p:cxnSp>
        <p:sp>
          <p:nvSpPr>
            <p:cNvPr id="308" name="Google Shape;308;p20"/>
            <p:cNvSpPr/>
            <p:nvPr/>
          </p:nvSpPr>
          <p:spPr>
            <a:xfrm>
              <a:off x="0" y="640817"/>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
            <p:cNvSpPr txBox="1"/>
            <p:nvPr/>
          </p:nvSpPr>
          <p:spPr>
            <a:xfrm>
              <a:off x="0" y="640817"/>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i="0" lang="en-US" sz="1900">
                  <a:solidFill>
                    <a:schemeClr val="dk1"/>
                  </a:solidFill>
                  <a:latin typeface="Arial"/>
                  <a:ea typeface="Arial"/>
                  <a:cs typeface="Arial"/>
                  <a:sym typeface="Arial"/>
                </a:rPr>
                <a:t>Εθισμός:</a:t>
              </a:r>
              <a:r>
                <a:rPr i="0" lang="en-US" sz="1900">
                  <a:solidFill>
                    <a:schemeClr val="dk1"/>
                  </a:solidFill>
                  <a:latin typeface="Arial"/>
                  <a:ea typeface="Arial"/>
                  <a:cs typeface="Arial"/>
                  <a:sym typeface="Arial"/>
                </a:rPr>
                <a:t> Υψηλότερη τάση να περνάτε χρόνο στο διαδίκτυο και παραμέληση των ευθυνών της πραγματικής ζωής.</a:t>
              </a:r>
              <a:endParaRPr sz="1900">
                <a:solidFill>
                  <a:schemeClr val="dk1"/>
                </a:solidFill>
                <a:latin typeface="Arial"/>
                <a:ea typeface="Arial"/>
                <a:cs typeface="Arial"/>
                <a:sym typeface="Arial"/>
              </a:endParaRPr>
            </a:p>
          </p:txBody>
        </p:sp>
        <p:cxnSp>
          <p:nvCxnSpPr>
            <p:cNvPr id="310" name="Google Shape;310;p20"/>
            <p:cNvCxnSpPr/>
            <p:nvPr/>
          </p:nvCxnSpPr>
          <p:spPr>
            <a:xfrm>
              <a:off x="0" y="1281634"/>
              <a:ext cx="11024635" cy="0"/>
            </a:xfrm>
            <a:prstGeom prst="straightConnector1">
              <a:avLst/>
            </a:prstGeom>
            <a:solidFill>
              <a:srgbClr val="D47955"/>
            </a:solidFill>
            <a:ln cap="flat" cmpd="sng" w="12700">
              <a:solidFill>
                <a:srgbClr val="D47955"/>
              </a:solidFill>
              <a:prstDash val="solid"/>
              <a:miter lim="800000"/>
              <a:headEnd len="sm" w="sm" type="none"/>
              <a:tailEnd len="sm" w="sm" type="none"/>
            </a:ln>
          </p:spPr>
        </p:cxnSp>
        <p:sp>
          <p:nvSpPr>
            <p:cNvPr id="311" name="Google Shape;311;p20"/>
            <p:cNvSpPr/>
            <p:nvPr/>
          </p:nvSpPr>
          <p:spPr>
            <a:xfrm>
              <a:off x="0" y="1281634"/>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0"/>
            <p:cNvSpPr txBox="1"/>
            <p:nvPr/>
          </p:nvSpPr>
          <p:spPr>
            <a:xfrm>
              <a:off x="0" y="1281634"/>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Ψυχικά ζητήματα: </a:t>
              </a:r>
              <a:r>
                <a:rPr lang="en-US" sz="1900">
                  <a:solidFill>
                    <a:schemeClr val="dk1"/>
                  </a:solidFill>
                  <a:latin typeface="Arial"/>
                  <a:ea typeface="Arial"/>
                  <a:cs typeface="Arial"/>
                  <a:sym typeface="Arial"/>
                </a:rPr>
                <a:t>Μειωμένη αυτοεκτίμηση λόγω συγκρίσεων με άλλους ανθρώπους.</a:t>
              </a:r>
              <a:endParaRPr/>
            </a:p>
          </p:txBody>
        </p:sp>
        <p:cxnSp>
          <p:nvCxnSpPr>
            <p:cNvPr id="313" name="Google Shape;313;p20"/>
            <p:cNvCxnSpPr/>
            <p:nvPr/>
          </p:nvCxnSpPr>
          <p:spPr>
            <a:xfrm>
              <a:off x="0" y="1922450"/>
              <a:ext cx="11024635" cy="0"/>
            </a:xfrm>
            <a:prstGeom prst="straightConnector1">
              <a:avLst/>
            </a:prstGeom>
            <a:solidFill>
              <a:srgbClr val="C87C66"/>
            </a:solidFill>
            <a:ln cap="flat" cmpd="sng" w="12700">
              <a:solidFill>
                <a:srgbClr val="C87C66"/>
              </a:solidFill>
              <a:prstDash val="solid"/>
              <a:miter lim="800000"/>
              <a:headEnd len="sm" w="sm" type="none"/>
              <a:tailEnd len="sm" w="sm" type="none"/>
            </a:ln>
          </p:spPr>
        </p:cxnSp>
        <p:sp>
          <p:nvSpPr>
            <p:cNvPr id="314" name="Google Shape;314;p20"/>
            <p:cNvSpPr/>
            <p:nvPr/>
          </p:nvSpPr>
          <p:spPr>
            <a:xfrm>
              <a:off x="0" y="1922451"/>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txBox="1"/>
            <p:nvPr/>
          </p:nvSpPr>
          <p:spPr>
            <a:xfrm>
              <a:off x="0" y="1922451"/>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Διαδικτυακός εκφοβισμός: </a:t>
              </a:r>
              <a:r>
                <a:rPr lang="en-US" sz="1900">
                  <a:solidFill>
                    <a:schemeClr val="dk1"/>
                  </a:solidFill>
                  <a:latin typeface="Arial"/>
                  <a:ea typeface="Arial"/>
                  <a:cs typeface="Arial"/>
                  <a:sym typeface="Arial"/>
                </a:rPr>
                <a:t>με συναισθηματικές και ψυχολογικές συνέπειες.</a:t>
              </a:r>
              <a:endParaRPr/>
            </a:p>
          </p:txBody>
        </p:sp>
        <p:cxnSp>
          <p:nvCxnSpPr>
            <p:cNvPr id="316" name="Google Shape;316;p20"/>
            <p:cNvCxnSpPr/>
            <p:nvPr/>
          </p:nvCxnSpPr>
          <p:spPr>
            <a:xfrm>
              <a:off x="0" y="2563268"/>
              <a:ext cx="11024635" cy="0"/>
            </a:xfrm>
            <a:prstGeom prst="straightConnector1">
              <a:avLst/>
            </a:prstGeom>
            <a:solidFill>
              <a:srgbClr val="BF8377"/>
            </a:solidFill>
            <a:ln cap="flat" cmpd="sng" w="12700">
              <a:solidFill>
                <a:srgbClr val="BF8377"/>
              </a:solidFill>
              <a:prstDash val="solid"/>
              <a:miter lim="800000"/>
              <a:headEnd len="sm" w="sm" type="none"/>
              <a:tailEnd len="sm" w="sm" type="none"/>
            </a:ln>
          </p:spPr>
        </p:cxnSp>
        <p:sp>
          <p:nvSpPr>
            <p:cNvPr id="317" name="Google Shape;317;p20"/>
            <p:cNvSpPr/>
            <p:nvPr/>
          </p:nvSpPr>
          <p:spPr>
            <a:xfrm>
              <a:off x="0" y="2563268"/>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txBox="1"/>
            <p:nvPr/>
          </p:nvSpPr>
          <p:spPr>
            <a:xfrm>
              <a:off x="0" y="2563268"/>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Θέματα απορρήτου: </a:t>
              </a:r>
              <a:r>
                <a:rPr lang="en-US" sz="1900">
                  <a:solidFill>
                    <a:schemeClr val="dk1"/>
                  </a:solidFill>
                  <a:latin typeface="Arial"/>
                  <a:ea typeface="Arial"/>
                  <a:cs typeface="Arial"/>
                  <a:sym typeface="Arial"/>
                </a:rPr>
                <a:t>Κίνδυνος ψηφιακής ασφάλειας, κλοπής ταυτότητας ή/και δεδομένων.</a:t>
              </a:r>
              <a:endParaRPr/>
            </a:p>
          </p:txBody>
        </p:sp>
        <p:cxnSp>
          <p:nvCxnSpPr>
            <p:cNvPr id="319" name="Google Shape;319;p20"/>
            <p:cNvCxnSpPr/>
            <p:nvPr/>
          </p:nvCxnSpPr>
          <p:spPr>
            <a:xfrm>
              <a:off x="0" y="3204084"/>
              <a:ext cx="11024635" cy="0"/>
            </a:xfrm>
            <a:prstGeom prst="straightConnector1">
              <a:avLst/>
            </a:prstGeom>
            <a:solidFill>
              <a:srgbClr val="B58C87"/>
            </a:solidFill>
            <a:ln cap="flat" cmpd="sng" w="12700">
              <a:solidFill>
                <a:srgbClr val="B58C87"/>
              </a:solidFill>
              <a:prstDash val="solid"/>
              <a:miter lim="800000"/>
              <a:headEnd len="sm" w="sm" type="none"/>
              <a:tailEnd len="sm" w="sm" type="none"/>
            </a:ln>
          </p:spPr>
        </p:cxnSp>
        <p:sp>
          <p:nvSpPr>
            <p:cNvPr id="320" name="Google Shape;320;p20"/>
            <p:cNvSpPr/>
            <p:nvPr/>
          </p:nvSpPr>
          <p:spPr>
            <a:xfrm>
              <a:off x="0" y="3204085"/>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txBox="1"/>
            <p:nvPr/>
          </p:nvSpPr>
          <p:spPr>
            <a:xfrm>
              <a:off x="0" y="3204085"/>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Υπερφόρτωση πληροφοριών: </a:t>
              </a:r>
              <a:r>
                <a:rPr lang="en-US" sz="1900">
                  <a:solidFill>
                    <a:schemeClr val="dk1"/>
                  </a:solidFill>
                  <a:latin typeface="Arial"/>
                  <a:ea typeface="Arial"/>
                  <a:cs typeface="Arial"/>
                  <a:sym typeface="Arial"/>
                </a:rPr>
                <a:t>Πιθανότητα αφθονίας δεδομένων και η οποία οδηγεί σε υπερπληθώρα απαραίτητων πληροφοριών. </a:t>
              </a:r>
              <a:endParaRPr/>
            </a:p>
          </p:txBody>
        </p:sp>
        <p:cxnSp>
          <p:nvCxnSpPr>
            <p:cNvPr id="322" name="Google Shape;322;p20"/>
            <p:cNvCxnSpPr/>
            <p:nvPr/>
          </p:nvCxnSpPr>
          <p:spPr>
            <a:xfrm>
              <a:off x="0" y="3844901"/>
              <a:ext cx="11024635" cy="0"/>
            </a:xfrm>
            <a:prstGeom prst="straightConnector1">
              <a:avLst/>
            </a:prstGeom>
            <a:solidFill>
              <a:srgbClr val="AC9696"/>
            </a:solidFill>
            <a:ln cap="flat" cmpd="sng" w="12700">
              <a:solidFill>
                <a:srgbClr val="AC9696"/>
              </a:solidFill>
              <a:prstDash val="solid"/>
              <a:miter lim="800000"/>
              <a:headEnd len="sm" w="sm" type="none"/>
              <a:tailEnd len="sm" w="sm" type="none"/>
            </a:ln>
          </p:spPr>
        </p:cxnSp>
        <p:sp>
          <p:nvSpPr>
            <p:cNvPr id="323" name="Google Shape;323;p20"/>
            <p:cNvSpPr/>
            <p:nvPr/>
          </p:nvSpPr>
          <p:spPr>
            <a:xfrm>
              <a:off x="0" y="3844902"/>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txBox="1"/>
            <p:nvPr/>
          </p:nvSpPr>
          <p:spPr>
            <a:xfrm>
              <a:off x="0" y="3844902"/>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Ο φόβος του να χάσεις κάτι (FOMO): </a:t>
              </a:r>
              <a:r>
                <a:rPr lang="en-US" sz="1900">
                  <a:solidFill>
                    <a:schemeClr val="dk1"/>
                  </a:solidFill>
                  <a:latin typeface="Arial"/>
                  <a:ea typeface="Arial"/>
                  <a:cs typeface="Arial"/>
                  <a:sym typeface="Arial"/>
                </a:rPr>
                <a:t>Υψηλότερη τάση και εξάρτηση να ακολουθείτε τους άλλους, που οδηγεί σε ανεπάρκεια.</a:t>
              </a:r>
              <a:endParaRPr/>
            </a:p>
          </p:txBody>
        </p:sp>
        <p:cxnSp>
          <p:nvCxnSpPr>
            <p:cNvPr id="325" name="Google Shape;325;p20"/>
            <p:cNvCxnSpPr/>
            <p:nvPr/>
          </p:nvCxnSpPr>
          <p:spPr>
            <a:xfrm>
              <a:off x="0" y="4485719"/>
              <a:ext cx="11024635"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326" name="Google Shape;326;p20"/>
            <p:cNvSpPr/>
            <p:nvPr/>
          </p:nvSpPr>
          <p:spPr>
            <a:xfrm>
              <a:off x="0" y="4485719"/>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txBox="1"/>
            <p:nvPr/>
          </p:nvSpPr>
          <p:spPr>
            <a:xfrm>
              <a:off x="0" y="4485719"/>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Arial"/>
                  <a:ea typeface="Arial"/>
                  <a:cs typeface="Arial"/>
                  <a:sym typeface="Arial"/>
                </a:rPr>
                <a:t>Μειωμένη αλληλεπίδραση εκτός σύνδεσης:</a:t>
              </a:r>
              <a:r>
                <a:rPr lang="en-US" sz="1900">
                  <a:solidFill>
                    <a:schemeClr val="dk1"/>
                  </a:solidFill>
                  <a:latin typeface="Arial"/>
                  <a:ea typeface="Arial"/>
                  <a:cs typeface="Arial"/>
                  <a:sym typeface="Arial"/>
                </a:rPr>
                <a:t> Μειωμένες συνδέσεις πρόσωπο με πρόσωπο, που οδηγούν σε απομόνωση και μοναξιά.  </a:t>
              </a:r>
              <a:endParaRPr/>
            </a:p>
          </p:txBody>
        </p:sp>
      </p:grpSp>
      <p:sp>
        <p:nvSpPr>
          <p:cNvPr id="328" name="Google Shape;328;p20"/>
          <p:cNvSpPr txBox="1"/>
          <p:nvPr>
            <p:ph type="title"/>
          </p:nvPr>
        </p:nvSpPr>
        <p:spPr>
          <a:xfrm>
            <a:off x="691115" y="365126"/>
            <a:ext cx="11238947"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Social Media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21"/>
          <p:cNvGrpSpPr/>
          <p:nvPr/>
        </p:nvGrpSpPr>
        <p:grpSpPr>
          <a:xfrm>
            <a:off x="738184" y="890277"/>
            <a:ext cx="10662685" cy="5077444"/>
            <a:chOff x="0" y="4452"/>
            <a:chExt cx="10662685" cy="5077444"/>
          </a:xfrm>
        </p:grpSpPr>
        <p:sp>
          <p:nvSpPr>
            <p:cNvPr id="334" name="Google Shape;334;p21"/>
            <p:cNvSpPr/>
            <p:nvPr/>
          </p:nvSpPr>
          <p:spPr>
            <a:xfrm>
              <a:off x="0" y="4452"/>
              <a:ext cx="10662685" cy="146724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a:off x="443842" y="334583"/>
              <a:ext cx="807775" cy="806986"/>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a:off x="1695460" y="4452"/>
              <a:ext cx="8855336" cy="14686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txBox="1"/>
            <p:nvPr/>
          </p:nvSpPr>
          <p:spPr>
            <a:xfrm>
              <a:off x="1695460" y="4452"/>
              <a:ext cx="8855336" cy="1468682"/>
            </a:xfrm>
            <a:prstGeom prst="rect">
              <a:avLst/>
            </a:prstGeom>
            <a:noFill/>
            <a:ln>
              <a:noFill/>
            </a:ln>
          </p:spPr>
          <p:txBody>
            <a:bodyPr anchorCtr="0" anchor="ctr" bIns="155425" lIns="155425" spcFirstLastPara="1" rIns="155425" wrap="square" tIns="155425">
              <a:noAutofit/>
            </a:bodyPr>
            <a:lstStyle/>
            <a:p>
              <a:pPr indent="0" lvl="0" marL="0" marR="0" rtl="0" algn="l">
                <a:lnSpc>
                  <a:spcPct val="100000"/>
                </a:lnSpc>
                <a:spcBef>
                  <a:spcPts val="0"/>
                </a:spcBef>
                <a:spcAft>
                  <a:spcPts val="0"/>
                </a:spcAft>
                <a:buNone/>
              </a:pPr>
              <a:r>
                <a:rPr i="0" lang="en-US" sz="1400">
                  <a:solidFill>
                    <a:schemeClr val="dk1"/>
                  </a:solidFill>
                  <a:latin typeface="Arial"/>
                  <a:ea typeface="Arial"/>
                  <a:cs typeface="Arial"/>
                  <a:sym typeface="Arial"/>
                </a:rPr>
                <a:t>Ο αντίκτυπος του διαδικτύου και των μέσων κοινωνικής δικτύωσης στη ζωή των ανθρώπων θεωρείται ως επί το πλείστον με βάση αρνητικές υποθέσεις.</a:t>
              </a:r>
              <a:r>
                <a:rPr baseline="30000" lang="en-US" sz="1400">
                  <a:solidFill>
                    <a:schemeClr val="dk1"/>
                  </a:solidFill>
                  <a:latin typeface="Arial"/>
                  <a:ea typeface="Arial"/>
                  <a:cs typeface="Arial"/>
                  <a:sym typeface="Arial"/>
                </a:rPr>
                <a:t>4 </a:t>
              </a:r>
              <a:r>
                <a:rPr i="0" lang="en-US" sz="1400">
                  <a:solidFill>
                    <a:schemeClr val="dk1"/>
                  </a:solidFill>
                  <a:latin typeface="Arial"/>
                  <a:ea typeface="Arial"/>
                  <a:cs typeface="Arial"/>
                  <a:sym typeface="Arial"/>
                </a:rPr>
                <a:t> Ωστόσο, οι ενήλικες που μπορούν να χρησιμοποιούν σωστά και αποτελεσματικά αυτές τις τεχνολογίες μπορούν να έχουν πρόσβαση σε πολλές ευκαιρίες, συμπεριλαμβανομένης της προσωπικής ανάπτυξης και της συνεχούς μάθησης, και μπορούν να επωφεληθούν από ευκαιρίες για τη βελτίωση της ζωής τους. Η σκόπιμη χρήση των κοινωνικών μέσων συμβάλλει στην </a:t>
              </a:r>
              <a:r>
                <a:rPr lang="en-US" sz="1400">
                  <a:solidFill>
                    <a:schemeClr val="dk1"/>
                  </a:solidFill>
                  <a:latin typeface="Arial"/>
                  <a:ea typeface="Arial"/>
                  <a:cs typeface="Arial"/>
                  <a:sym typeface="Arial"/>
                </a:rPr>
                <a:t>ψηφιακή ευημερία. </a:t>
              </a:r>
              <a:r>
                <a:rPr i="0" lang="en-US" sz="1400">
                  <a:solidFill>
                    <a:schemeClr val="dk1"/>
                  </a:solidFill>
                  <a:latin typeface="Arial"/>
                  <a:ea typeface="Arial"/>
                  <a:cs typeface="Arial"/>
                  <a:sym typeface="Arial"/>
                </a:rPr>
                <a:t>Ακολουθούν ορισμένα από τα οφέλη της</a:t>
              </a:r>
              <a:r>
                <a:rPr baseline="30000" lang="en-US" sz="1400">
                  <a:solidFill>
                    <a:schemeClr val="dk1"/>
                  </a:solidFill>
                  <a:latin typeface="Arial"/>
                  <a:ea typeface="Arial"/>
                  <a:cs typeface="Arial"/>
                  <a:sym typeface="Arial"/>
                </a:rPr>
                <a:t> 4 </a:t>
              </a:r>
              <a:r>
                <a:rPr i="0" lang="en-US" sz="1400">
                  <a:solidFill>
                    <a:schemeClr val="dk1"/>
                  </a:solidFill>
                  <a:latin typeface="Arial"/>
                  <a:ea typeface="Arial"/>
                  <a:cs typeface="Arial"/>
                  <a:sym typeface="Arial"/>
                </a:rPr>
                <a:t> : </a:t>
              </a:r>
              <a:endParaRPr sz="1400">
                <a:solidFill>
                  <a:schemeClr val="dk1"/>
                </a:solidFill>
                <a:latin typeface="Arial"/>
                <a:ea typeface="Arial"/>
                <a:cs typeface="Arial"/>
                <a:sym typeface="Arial"/>
              </a:endParaRPr>
            </a:p>
          </p:txBody>
        </p:sp>
        <p:sp>
          <p:nvSpPr>
            <p:cNvPr id="338" name="Google Shape;338;p21"/>
            <p:cNvSpPr/>
            <p:nvPr/>
          </p:nvSpPr>
          <p:spPr>
            <a:xfrm>
              <a:off x="0" y="1808833"/>
              <a:ext cx="10662685" cy="146724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a:off x="443842" y="2138964"/>
              <a:ext cx="807775" cy="806986"/>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a:off x="1695460" y="1808833"/>
              <a:ext cx="8855336" cy="14686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txBox="1"/>
            <p:nvPr/>
          </p:nvSpPr>
          <p:spPr>
            <a:xfrm>
              <a:off x="1695460" y="1808833"/>
              <a:ext cx="8855336" cy="1468682"/>
            </a:xfrm>
            <a:prstGeom prst="rect">
              <a:avLst/>
            </a:prstGeom>
            <a:noFill/>
            <a:ln>
              <a:noFill/>
            </a:ln>
          </p:spPr>
          <p:txBody>
            <a:bodyPr anchorCtr="0" anchor="ctr" bIns="155425" lIns="155425" spcFirstLastPara="1" rIns="155425" wrap="square" tIns="155425">
              <a:noAutofit/>
            </a:bodyPr>
            <a:lstStyle/>
            <a:p>
              <a:pPr indent="0" lvl="0" marL="0" marR="0" rtl="0" algn="l">
                <a:lnSpc>
                  <a:spcPct val="100000"/>
                </a:lnSpc>
                <a:spcBef>
                  <a:spcPts val="0"/>
                </a:spcBef>
                <a:spcAft>
                  <a:spcPts val="0"/>
                </a:spcAft>
                <a:buNone/>
              </a:pPr>
              <a:r>
                <a:rPr b="1" i="0" lang="en-US" sz="1600">
                  <a:solidFill>
                    <a:schemeClr val="dk1"/>
                  </a:solidFill>
                  <a:latin typeface="Arial"/>
                  <a:ea typeface="Arial"/>
                  <a:cs typeface="Arial"/>
                  <a:sym typeface="Arial"/>
                </a:rPr>
                <a:t>Ενισχυμένη κοινωνική σύνδεση: </a:t>
              </a:r>
              <a:r>
                <a:rPr i="0" lang="en-US" sz="1600">
                  <a:solidFill>
                    <a:schemeClr val="dk1"/>
                  </a:solidFill>
                  <a:latin typeface="Arial"/>
                  <a:ea typeface="Arial"/>
                  <a:cs typeface="Arial"/>
                  <a:sym typeface="Arial"/>
                </a:rPr>
                <a:t>Τα μέσα κοινωνικής δικτύωσης ενισχύουν τις συνδέσεις με φίλους, οικογένειες και κοινότητες ανεξάρτητα από γεωγραφικά εμπόδια.</a:t>
              </a:r>
              <a:endParaRPr sz="1600">
                <a:solidFill>
                  <a:schemeClr val="dk1"/>
                </a:solidFill>
                <a:latin typeface="Arial"/>
                <a:ea typeface="Arial"/>
                <a:cs typeface="Arial"/>
                <a:sym typeface="Arial"/>
              </a:endParaRPr>
            </a:p>
          </p:txBody>
        </p:sp>
        <p:sp>
          <p:nvSpPr>
            <p:cNvPr id="342" name="Google Shape;342;p21"/>
            <p:cNvSpPr/>
            <p:nvPr/>
          </p:nvSpPr>
          <p:spPr>
            <a:xfrm>
              <a:off x="0" y="3613214"/>
              <a:ext cx="10662685" cy="146724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443842" y="3943345"/>
              <a:ext cx="807775" cy="806986"/>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1695460" y="3613214"/>
              <a:ext cx="8855336" cy="14686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txBox="1"/>
            <p:nvPr/>
          </p:nvSpPr>
          <p:spPr>
            <a:xfrm>
              <a:off x="1695460" y="3613214"/>
              <a:ext cx="8855336" cy="1468682"/>
            </a:xfrm>
            <a:prstGeom prst="rect">
              <a:avLst/>
            </a:prstGeom>
            <a:noFill/>
            <a:ln>
              <a:noFill/>
            </a:ln>
          </p:spPr>
          <p:txBody>
            <a:bodyPr anchorCtr="0" anchor="ctr" bIns="155425" lIns="155425" spcFirstLastPara="1" rIns="155425" wrap="square" tIns="155425">
              <a:noAutofit/>
            </a:bodyPr>
            <a:lstStyle/>
            <a:p>
              <a:pPr indent="0" lvl="0" marL="0" marR="0" rtl="0" algn="l">
                <a:lnSpc>
                  <a:spcPct val="100000"/>
                </a:lnSpc>
                <a:spcBef>
                  <a:spcPts val="0"/>
                </a:spcBef>
                <a:spcAft>
                  <a:spcPts val="0"/>
                </a:spcAft>
                <a:buNone/>
              </a:pPr>
              <a:r>
                <a:rPr b="1" i="0" lang="en-US" sz="1600">
                  <a:solidFill>
                    <a:schemeClr val="dk1"/>
                  </a:solidFill>
                  <a:latin typeface="Arial"/>
                  <a:ea typeface="Arial"/>
                  <a:cs typeface="Arial"/>
                  <a:sym typeface="Arial"/>
                </a:rPr>
                <a:t>Υποστήριξη ψυχικής υγείας: </a:t>
              </a:r>
              <a:r>
                <a:rPr i="0" lang="en-US" sz="1600">
                  <a:solidFill>
                    <a:schemeClr val="dk1"/>
                  </a:solidFill>
                  <a:latin typeface="Arial"/>
                  <a:ea typeface="Arial"/>
                  <a:cs typeface="Arial"/>
                  <a:sym typeface="Arial"/>
                </a:rPr>
                <a:t>Τα μέσα κοινωνικής δικτύωσης ευαισθητοποιούν και παρέχουν άμεση πρόσβαση σε πόρους ψυχικής υγείας, συμπεριλαμβανομένων επιλογών θεραπείας, ιδίως σε απομακρυσμένες περιοχές. Επίσης, μπορούν να χρησιμοποιηθούν ως εργαλείο για τον έλεγχο, τη θεραπεία και την πρόληψη ορισμένων </a:t>
              </a:r>
              <a:r>
                <a:rPr lang="en-US" sz="1600">
                  <a:solidFill>
                    <a:schemeClr val="dk1"/>
                  </a:solidFill>
                  <a:latin typeface="Arial"/>
                  <a:ea typeface="Arial"/>
                  <a:cs typeface="Arial"/>
                  <a:sym typeface="Arial"/>
                </a:rPr>
                <a:t>διαταραχών της</a:t>
              </a:r>
              <a:r>
                <a:rPr i="0" lang="en-US" sz="1600">
                  <a:solidFill>
                    <a:schemeClr val="dk1"/>
                  </a:solidFill>
                  <a:latin typeface="Arial"/>
                  <a:ea typeface="Arial"/>
                  <a:cs typeface="Arial"/>
                  <a:sym typeface="Arial"/>
                </a:rPr>
                <a:t> ψυχικής </a:t>
              </a:r>
              <a:r>
                <a:rPr lang="en-US" sz="1600">
                  <a:solidFill>
                    <a:schemeClr val="dk1"/>
                  </a:solidFill>
                  <a:latin typeface="Arial"/>
                  <a:ea typeface="Arial"/>
                  <a:cs typeface="Arial"/>
                  <a:sym typeface="Arial"/>
                </a:rPr>
                <a:t>υγείας με τη βοήθεια ορισμένων τεχνικών μηχανικής μάθησης.</a:t>
              </a:r>
              <a:br>
                <a:rPr i="0"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grpSp>
      <p:sp>
        <p:nvSpPr>
          <p:cNvPr id="346" name="Google Shape;346;p21"/>
          <p:cNvSpPr txBox="1"/>
          <p:nvPr/>
        </p:nvSpPr>
        <p:spPr>
          <a:xfrm>
            <a:off x="738184" y="6215875"/>
            <a:ext cx="10515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Arial"/>
                <a:ea typeface="Arial"/>
                <a:cs typeface="Arial"/>
                <a:sym typeface="Arial"/>
                <a:hlinkClick r:id="rId6">
                  <a:extLst>
                    <a:ext uri="{A12FA001-AC4F-418D-AE19-62706E023703}">
                      <ahyp:hlinkClr val="tx"/>
                    </a:ext>
                  </a:extLst>
                </a:hlinkClick>
              </a:rPr>
              <a:t>4. Gupta, C., Jogdand, S., &amp; Kumar, M., (2022). Ανασκόπηση της επίδρασης των μέσων κοινωνικής δικτύωσης στην ψυχική υγεία των εφήβων και των νεαρών ενηλίκων. </a:t>
            </a:r>
            <a:r>
              <a:rPr i="1" lang="en-US" sz="1200" u="sng">
                <a:solidFill>
                  <a:schemeClr val="dk1"/>
                </a:solidFill>
                <a:latin typeface="Arial"/>
                <a:ea typeface="Arial"/>
                <a:cs typeface="Arial"/>
                <a:sym typeface="Arial"/>
                <a:hlinkClick r:id="rId7">
                  <a:extLst>
                    <a:ext uri="{A12FA001-AC4F-418D-AE19-62706E023703}">
                      <ahyp:hlinkClr val="tx"/>
                    </a:ext>
                  </a:extLst>
                </a:hlinkClick>
              </a:rPr>
              <a:t>Cureus, 14</a:t>
            </a:r>
            <a:r>
              <a:rPr lang="en-US" sz="1200" u="sng">
                <a:solidFill>
                  <a:schemeClr val="dk1"/>
                </a:solidFill>
                <a:latin typeface="Arial"/>
                <a:ea typeface="Arial"/>
                <a:cs typeface="Arial"/>
                <a:sym typeface="Arial"/>
                <a:hlinkClick r:id="rId8">
                  <a:extLst>
                    <a:ext uri="{A12FA001-AC4F-418D-AE19-62706E023703}">
                      <ahyp:hlinkClr val="tx"/>
                    </a:ext>
                  </a:extLst>
                </a:hlinkClick>
              </a:rPr>
              <a:t>(10), e30143.</a:t>
            </a:r>
            <a:endParaRPr/>
          </a:p>
        </p:txBody>
      </p:sp>
      <p:sp>
        <p:nvSpPr>
          <p:cNvPr id="347" name="Google Shape;347;p21"/>
          <p:cNvSpPr txBox="1"/>
          <p:nvPr>
            <p:ph type="title"/>
          </p:nvPr>
        </p:nvSpPr>
        <p:spPr>
          <a:xfrm>
            <a:off x="691114" y="176531"/>
            <a:ext cx="4566685" cy="7092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Social Media</a:t>
            </a:r>
            <a:endParaRPr sz="3800">
              <a:solidFill>
                <a:srgbClr val="FFAA5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2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txBox="1"/>
          <p:nvPr>
            <p:ph type="title"/>
          </p:nvPr>
        </p:nvSpPr>
        <p:spPr>
          <a:xfrm>
            <a:off x="479394" y="1070800"/>
            <a:ext cx="2298096"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5400"/>
              <a:buFont typeface="Arial"/>
              <a:buNone/>
            </a:pPr>
            <a:r>
              <a:rPr lang="en-US" sz="5400">
                <a:solidFill>
                  <a:srgbClr val="FFAA5A"/>
                </a:solidFill>
                <a:latin typeface="Arial"/>
                <a:ea typeface="Arial"/>
                <a:cs typeface="Arial"/>
                <a:sym typeface="Arial"/>
              </a:rPr>
              <a:t>Social Media</a:t>
            </a:r>
            <a:endParaRPr/>
          </a:p>
        </p:txBody>
      </p:sp>
      <p:cxnSp>
        <p:nvCxnSpPr>
          <p:cNvPr id="354" name="Google Shape;354;p2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355" name="Google Shape;355;p22"/>
          <p:cNvGrpSpPr/>
          <p:nvPr/>
        </p:nvGrpSpPr>
        <p:grpSpPr>
          <a:xfrm>
            <a:off x="3575842" y="634326"/>
            <a:ext cx="8136759" cy="5584811"/>
            <a:chOff x="0" y="0"/>
            <a:chExt cx="8136759" cy="5584811"/>
          </a:xfrm>
        </p:grpSpPr>
        <p:sp>
          <p:nvSpPr>
            <p:cNvPr id="356" name="Google Shape;356;p22"/>
            <p:cNvSpPr/>
            <p:nvPr/>
          </p:nvSpPr>
          <p:spPr>
            <a:xfrm>
              <a:off x="0" y="0"/>
              <a:ext cx="8136759" cy="703719"/>
            </a:xfrm>
            <a:prstGeom prst="roundRect">
              <a:avLst>
                <a:gd fmla="val 10000" name="adj"/>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212875" y="162872"/>
              <a:ext cx="387424" cy="387045"/>
            </a:xfrm>
            <a:prstGeom prst="rect">
              <a:avLst/>
            </a:prstGeom>
            <a:blipFill rotWithShape="1">
              <a:blip r:embed="rId3">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813174" y="4535"/>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txBox="1"/>
            <p:nvPr/>
          </p:nvSpPr>
          <p:spPr>
            <a:xfrm>
              <a:off x="813174" y="4535"/>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i="0" lang="en-US" sz="2400">
                  <a:solidFill>
                    <a:schemeClr val="dk1"/>
                  </a:solidFill>
                  <a:latin typeface="Arial"/>
                  <a:ea typeface="Arial"/>
                  <a:cs typeface="Arial"/>
                  <a:sym typeface="Arial"/>
                </a:rPr>
                <a:t>Άλλα οφέλη</a:t>
              </a:r>
              <a:endParaRPr sz="2400">
                <a:solidFill>
                  <a:schemeClr val="dk1"/>
                </a:solidFill>
                <a:latin typeface="Arial"/>
                <a:ea typeface="Arial"/>
                <a:cs typeface="Arial"/>
                <a:sym typeface="Arial"/>
              </a:endParaRPr>
            </a:p>
          </p:txBody>
        </p:sp>
        <p:sp>
          <p:nvSpPr>
            <p:cNvPr id="360" name="Google Shape;360;p22"/>
            <p:cNvSpPr/>
            <p:nvPr/>
          </p:nvSpPr>
          <p:spPr>
            <a:xfrm>
              <a:off x="0" y="966652"/>
              <a:ext cx="8136759" cy="703719"/>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a:off x="212875" y="1124988"/>
              <a:ext cx="387424" cy="387045"/>
            </a:xfrm>
            <a:prstGeom prst="rect">
              <a:avLst/>
            </a:prstGeom>
            <a:blipFill rotWithShape="1">
              <a:blip r:embed="rId4">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a:off x="804284" y="940020"/>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txBox="1"/>
            <p:nvPr/>
          </p:nvSpPr>
          <p:spPr>
            <a:xfrm>
              <a:off x="804284" y="940020"/>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i="0" lang="en-US" sz="1400">
                  <a:solidFill>
                    <a:schemeClr val="dk1"/>
                  </a:solidFill>
                  <a:latin typeface="Arial"/>
                  <a:ea typeface="Arial"/>
                  <a:cs typeface="Arial"/>
                  <a:sym typeface="Arial"/>
                </a:rPr>
                <a:t>Εκπαίδευση:</a:t>
              </a:r>
              <a:r>
                <a:rPr i="0" lang="en-US" sz="1400">
                  <a:solidFill>
                    <a:schemeClr val="dk1"/>
                  </a:solidFill>
                  <a:latin typeface="Arial"/>
                  <a:ea typeface="Arial"/>
                  <a:cs typeface="Arial"/>
                  <a:sym typeface="Arial"/>
                </a:rPr>
                <a:t> Θα μπορούσε να χρησιμοποιηθεί για εκπαιδευτικούς σκοπούς μέσω πόρων, εργαλείων και συζητήσεων για πολλά θέματα, τα οποία συμπληρώνουν την παραδοσιακή μάθηση. </a:t>
              </a:r>
              <a:endParaRPr sz="1400">
                <a:solidFill>
                  <a:schemeClr val="dk1"/>
                </a:solidFill>
                <a:latin typeface="Arial"/>
                <a:ea typeface="Arial"/>
                <a:cs typeface="Arial"/>
                <a:sym typeface="Arial"/>
              </a:endParaRPr>
            </a:p>
          </p:txBody>
        </p:sp>
        <p:sp>
          <p:nvSpPr>
            <p:cNvPr id="364" name="Google Shape;364;p22"/>
            <p:cNvSpPr/>
            <p:nvPr/>
          </p:nvSpPr>
          <p:spPr>
            <a:xfrm>
              <a:off x="0" y="1928768"/>
              <a:ext cx="8136759" cy="703719"/>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a:off x="212875" y="2087105"/>
              <a:ext cx="387424" cy="387045"/>
            </a:xfrm>
            <a:prstGeom prst="rect">
              <a:avLst/>
            </a:prstGeom>
            <a:blipFill rotWithShape="1">
              <a:blip r:embed="rId5">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a:off x="813174" y="1928768"/>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txBox="1"/>
            <p:nvPr/>
          </p:nvSpPr>
          <p:spPr>
            <a:xfrm>
              <a:off x="813174" y="1928768"/>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i="0" lang="en-US" sz="1600">
                  <a:solidFill>
                    <a:schemeClr val="dk1"/>
                  </a:solidFill>
                  <a:latin typeface="Arial"/>
                  <a:ea typeface="Arial"/>
                  <a:cs typeface="Arial"/>
                  <a:sym typeface="Arial"/>
                </a:rPr>
                <a:t>Αυτοέκφραση:</a:t>
              </a:r>
              <a:r>
                <a:rPr i="0" lang="en-US" sz="1600">
                  <a:solidFill>
                    <a:schemeClr val="dk1"/>
                  </a:solidFill>
                  <a:latin typeface="Arial"/>
                  <a:ea typeface="Arial"/>
                  <a:cs typeface="Arial"/>
                  <a:sym typeface="Arial"/>
                </a:rPr>
                <a:t> Προσφέρει εργαλεία για φωτογραφία, βίντεο και γραφή, επιτρέποντας στους χρήστες να εκφράσουν τα συναισθήματα και τις απόψεις τους. </a:t>
              </a:r>
              <a:endParaRPr sz="1600">
                <a:solidFill>
                  <a:schemeClr val="dk1"/>
                </a:solidFill>
                <a:latin typeface="Arial"/>
                <a:ea typeface="Arial"/>
                <a:cs typeface="Arial"/>
                <a:sym typeface="Arial"/>
              </a:endParaRPr>
            </a:p>
          </p:txBody>
        </p:sp>
        <p:sp>
          <p:nvSpPr>
            <p:cNvPr id="368" name="Google Shape;368;p22"/>
            <p:cNvSpPr/>
            <p:nvPr/>
          </p:nvSpPr>
          <p:spPr>
            <a:xfrm>
              <a:off x="0" y="2890885"/>
              <a:ext cx="8136759" cy="703719"/>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212875" y="3049222"/>
              <a:ext cx="387424" cy="387045"/>
            </a:xfrm>
            <a:prstGeom prst="rect">
              <a:avLst/>
            </a:prstGeom>
            <a:blipFill rotWithShape="1">
              <a:blip r:embed="rId6">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813174" y="2890885"/>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txBox="1"/>
            <p:nvPr/>
          </p:nvSpPr>
          <p:spPr>
            <a:xfrm>
              <a:off x="813174" y="2890885"/>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i="0" lang="en-US" sz="1600">
                  <a:solidFill>
                    <a:schemeClr val="dk1"/>
                  </a:solidFill>
                  <a:latin typeface="Arial"/>
                  <a:ea typeface="Arial"/>
                  <a:cs typeface="Arial"/>
                  <a:sym typeface="Arial"/>
                </a:rPr>
                <a:t>Ανάπτυξη δικτύου: </a:t>
              </a:r>
              <a:r>
                <a:rPr i="0" lang="en-US" sz="1600">
                  <a:solidFill>
                    <a:schemeClr val="dk1"/>
                  </a:solidFill>
                  <a:latin typeface="Arial"/>
                  <a:ea typeface="Arial"/>
                  <a:cs typeface="Arial"/>
                  <a:sym typeface="Arial"/>
                </a:rPr>
                <a:t>Διευκολύνει τα άτομα να δημιουργήσουν επαγγελματικές επαφές και να επιτύχουν ευκαιρίες απασχόλησης.</a:t>
              </a:r>
              <a:endParaRPr sz="1600">
                <a:solidFill>
                  <a:schemeClr val="dk1"/>
                </a:solidFill>
                <a:latin typeface="Arial"/>
                <a:ea typeface="Arial"/>
                <a:cs typeface="Arial"/>
                <a:sym typeface="Arial"/>
              </a:endParaRPr>
            </a:p>
          </p:txBody>
        </p:sp>
        <p:sp>
          <p:nvSpPr>
            <p:cNvPr id="372" name="Google Shape;372;p22"/>
            <p:cNvSpPr/>
            <p:nvPr/>
          </p:nvSpPr>
          <p:spPr>
            <a:xfrm>
              <a:off x="0" y="3853001"/>
              <a:ext cx="8136759" cy="703719"/>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212875" y="4011338"/>
              <a:ext cx="387424" cy="387045"/>
            </a:xfrm>
            <a:prstGeom prst="rect">
              <a:avLst/>
            </a:prstGeom>
            <a:blipFill rotWithShape="1">
              <a:blip r:embed="rId7">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813174" y="3853001"/>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txBox="1"/>
            <p:nvPr/>
          </p:nvSpPr>
          <p:spPr>
            <a:xfrm>
              <a:off x="813174" y="3853001"/>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lang="en-US" sz="1600">
                  <a:solidFill>
                    <a:schemeClr val="dk1"/>
                  </a:solidFill>
                  <a:latin typeface="Arial"/>
                  <a:ea typeface="Arial"/>
                  <a:cs typeface="Arial"/>
                  <a:sym typeface="Arial"/>
                </a:rPr>
                <a:t>Διάδοση: </a:t>
              </a:r>
              <a:r>
                <a:rPr lang="en-US" sz="1600">
                  <a:solidFill>
                    <a:schemeClr val="dk1"/>
                  </a:solidFill>
                  <a:latin typeface="Arial"/>
                  <a:ea typeface="Arial"/>
                  <a:cs typeface="Arial"/>
                  <a:sym typeface="Arial"/>
                </a:rPr>
                <a:t>Βοηθά στην ανταλλαγή ειδήσεων και πληροφοριών και επιτρέπει στους ανθρώπους να παραμένουν ενημερωμένοι και ενημερωμένοι.</a:t>
              </a:r>
              <a:endParaRPr/>
            </a:p>
          </p:txBody>
        </p:sp>
        <p:sp>
          <p:nvSpPr>
            <p:cNvPr id="376" name="Google Shape;376;p22"/>
            <p:cNvSpPr/>
            <p:nvPr/>
          </p:nvSpPr>
          <p:spPr>
            <a:xfrm>
              <a:off x="0" y="4815118"/>
              <a:ext cx="8136759" cy="703719"/>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212875" y="4973455"/>
              <a:ext cx="387424" cy="387045"/>
            </a:xfrm>
            <a:prstGeom prst="rect">
              <a:avLst/>
            </a:prstGeom>
            <a:blipFill rotWithShape="1">
              <a:blip r:embed="rId8">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813174" y="4815118"/>
              <a:ext cx="7286847" cy="769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txBox="1"/>
            <p:nvPr/>
          </p:nvSpPr>
          <p:spPr>
            <a:xfrm>
              <a:off x="813174" y="4815118"/>
              <a:ext cx="7286847" cy="769693"/>
            </a:xfrm>
            <a:prstGeom prst="rect">
              <a:avLst/>
            </a:prstGeom>
            <a:noFill/>
            <a:ln>
              <a:noFill/>
            </a:ln>
          </p:spPr>
          <p:txBody>
            <a:bodyPr anchorCtr="0" anchor="ctr" bIns="81450" lIns="81450" spcFirstLastPara="1" rIns="81450" wrap="square" tIns="81450">
              <a:noAutofit/>
            </a:bodyPr>
            <a:lstStyle/>
            <a:p>
              <a:pPr indent="0" lvl="0" marL="0" marR="0" rtl="0" algn="l">
                <a:lnSpc>
                  <a:spcPct val="100000"/>
                </a:lnSpc>
                <a:spcBef>
                  <a:spcPts val="0"/>
                </a:spcBef>
                <a:spcAft>
                  <a:spcPts val="0"/>
                </a:spcAft>
                <a:buNone/>
              </a:pPr>
              <a:r>
                <a:rPr b="1" i="0" lang="en-US" sz="1600">
                  <a:solidFill>
                    <a:schemeClr val="dk1"/>
                  </a:solidFill>
                  <a:latin typeface="Arial"/>
                  <a:ea typeface="Arial"/>
                  <a:cs typeface="Arial"/>
                  <a:sym typeface="Arial"/>
                </a:rPr>
                <a:t>Δημιουργία συνείδησης: </a:t>
              </a:r>
              <a:r>
                <a:rPr i="0" lang="en-US" sz="1600">
                  <a:solidFill>
                    <a:schemeClr val="dk1"/>
                  </a:solidFill>
                  <a:latin typeface="Arial"/>
                  <a:ea typeface="Arial"/>
                  <a:cs typeface="Arial"/>
                  <a:sym typeface="Arial"/>
                </a:rPr>
                <a:t>Βοηθά στην ευαισθητοποίηση για κοινωνικά θέματα και στο να ακουστούν οι φωνές. </a:t>
              </a:r>
              <a:endParaRPr sz="160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txBox="1"/>
          <p:nvPr>
            <p:ph idx="1" type="body"/>
          </p:nvPr>
        </p:nvSpPr>
        <p:spPr>
          <a:xfrm>
            <a:off x="719690" y="1423490"/>
            <a:ext cx="10662685" cy="454868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br>
              <a:rPr b="1" i="0" lang="en-US" sz="1800">
                <a:latin typeface="Calibri"/>
                <a:ea typeface="Calibri"/>
                <a:cs typeface="Calibri"/>
                <a:sym typeface="Calibri"/>
              </a:rPr>
            </a:br>
            <a:endParaRPr b="1" i="0" sz="1800">
              <a:latin typeface="Calibri"/>
              <a:ea typeface="Calibri"/>
              <a:cs typeface="Calibri"/>
              <a:sym typeface="Calibri"/>
            </a:endParaRPr>
          </a:p>
          <a:p>
            <a:pPr indent="0" lvl="0" marL="0" rtl="0" algn="l">
              <a:lnSpc>
                <a:spcPct val="150000"/>
              </a:lnSpc>
              <a:spcBef>
                <a:spcPts val="1600"/>
              </a:spcBef>
              <a:spcAft>
                <a:spcPts val="0"/>
              </a:spcAft>
              <a:buSzPts val="1800"/>
              <a:buNone/>
            </a:pPr>
            <a:br>
              <a:rPr b="1" i="0" lang="en-US" sz="1800">
                <a:latin typeface="Calibri"/>
                <a:ea typeface="Calibri"/>
                <a:cs typeface="Calibri"/>
                <a:sym typeface="Calibri"/>
              </a:rPr>
            </a:br>
            <a:endParaRPr b="1" i="0" sz="1800">
              <a:latin typeface="Calibri"/>
              <a:ea typeface="Calibri"/>
              <a:cs typeface="Calibri"/>
              <a:sym typeface="Calibri"/>
            </a:endParaRPr>
          </a:p>
          <a:p>
            <a:pPr indent="0" lvl="0" marL="0" rtl="0" algn="l">
              <a:lnSpc>
                <a:spcPct val="150000"/>
              </a:lnSpc>
              <a:spcBef>
                <a:spcPts val="1600"/>
              </a:spcBef>
              <a:spcAft>
                <a:spcPts val="0"/>
              </a:spcAft>
              <a:buSzPts val="1800"/>
              <a:buNone/>
            </a:pPr>
            <a:r>
              <a:t/>
            </a:r>
            <a:endParaRPr b="1" i="0" sz="1800">
              <a:latin typeface="Calibri"/>
              <a:ea typeface="Calibri"/>
              <a:cs typeface="Calibri"/>
              <a:sym typeface="Calibri"/>
            </a:endParaRPr>
          </a:p>
        </p:txBody>
      </p:sp>
      <p:sp>
        <p:nvSpPr>
          <p:cNvPr id="385" name="Google Shape;385;p23"/>
          <p:cNvSpPr txBox="1"/>
          <p:nvPr>
            <p:ph type="title"/>
          </p:nvPr>
        </p:nvSpPr>
        <p:spPr>
          <a:xfrm>
            <a:off x="691115" y="365126"/>
            <a:ext cx="11238947"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Υπερφόρτωση πληροφοριών και άγχος</a:t>
            </a:r>
            <a:endParaRPr/>
          </a:p>
        </p:txBody>
      </p:sp>
      <p:sp>
        <p:nvSpPr>
          <p:cNvPr id="386" name="Google Shape;386;p23"/>
          <p:cNvSpPr txBox="1"/>
          <p:nvPr/>
        </p:nvSpPr>
        <p:spPr>
          <a:xfrm>
            <a:off x="762552" y="1371503"/>
            <a:ext cx="7432757" cy="51212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a:solidFill>
                  <a:schemeClr val="accent2"/>
                </a:solidFill>
                <a:latin typeface="Calibri"/>
                <a:ea typeface="Calibri"/>
                <a:cs typeface="Calibri"/>
                <a:sym typeface="Calibri"/>
              </a:rPr>
              <a:t>Η υπερφόρτωση πληροφοριών (ΥΠ) </a:t>
            </a:r>
            <a:r>
              <a:rPr b="0" i="0" lang="en-US" sz="2000">
                <a:solidFill>
                  <a:srgbClr val="404040"/>
                </a:solidFill>
                <a:latin typeface="Calibri"/>
                <a:ea typeface="Calibri"/>
                <a:cs typeface="Calibri"/>
                <a:sym typeface="Calibri"/>
              </a:rPr>
              <a:t>στον ψηφιακό κόσμο είναι το αποτέλεσμα του άφθονου επιπέδου πληροφοριών σε διάφορες διαδικτυακές πλατφόρμες και της </a:t>
            </a:r>
            <a:r>
              <a:rPr lang="en-US" sz="2000">
                <a:solidFill>
                  <a:srgbClr val="404040"/>
                </a:solidFill>
                <a:latin typeface="Calibri"/>
                <a:ea typeface="Calibri"/>
                <a:cs typeface="Calibri"/>
                <a:sym typeface="Calibri"/>
              </a:rPr>
              <a:t>υψηλής ταχύτητας </a:t>
            </a:r>
            <a:r>
              <a:rPr b="0" i="0" lang="en-US" sz="2000">
                <a:solidFill>
                  <a:srgbClr val="404040"/>
                </a:solidFill>
                <a:latin typeface="Calibri"/>
                <a:ea typeface="Calibri"/>
                <a:cs typeface="Calibri"/>
                <a:sym typeface="Calibri"/>
              </a:rPr>
              <a:t>παροχής πληροφοριών. Λόγω της ταχείας βελτίωσης του αριθμού των </a:t>
            </a:r>
            <a:r>
              <a:rPr lang="en-US" sz="2000">
                <a:solidFill>
                  <a:srgbClr val="404040"/>
                </a:solidFill>
                <a:latin typeface="Calibri"/>
                <a:ea typeface="Calibri"/>
                <a:cs typeface="Calibri"/>
                <a:sym typeface="Calibri"/>
              </a:rPr>
              <a:t>διαδικτυακών </a:t>
            </a:r>
            <a:r>
              <a:rPr b="0" i="0" lang="en-US" sz="2000">
                <a:solidFill>
                  <a:srgbClr val="404040"/>
                </a:solidFill>
                <a:latin typeface="Calibri"/>
                <a:ea typeface="Calibri"/>
                <a:cs typeface="Calibri"/>
                <a:sym typeface="Calibri"/>
              </a:rPr>
              <a:t>εργαλείων και πόρων, </a:t>
            </a:r>
            <a:r>
              <a:rPr lang="en-US" sz="2000">
                <a:solidFill>
                  <a:srgbClr val="404040"/>
                </a:solidFill>
                <a:latin typeface="Calibri"/>
                <a:ea typeface="Calibri"/>
                <a:cs typeface="Calibri"/>
                <a:sym typeface="Calibri"/>
              </a:rPr>
              <a:t>ο όγκος των πληροφοριών που είναι διαθέσιμες στο διαδίκτυο αυξάνεται κάθε μέρα που περνάει. </a:t>
            </a:r>
            <a:endParaRPr b="0" i="0" sz="2000">
              <a:solidFill>
                <a:srgbClr val="404040"/>
              </a:solidFill>
              <a:latin typeface="Calibri"/>
              <a:ea typeface="Calibri"/>
              <a:cs typeface="Calibri"/>
              <a:sym typeface="Calibri"/>
            </a:endParaRPr>
          </a:p>
          <a:p>
            <a:pPr indent="0" lvl="0" marL="0" marR="0" rtl="0" algn="l">
              <a:spcBef>
                <a:spcPts val="0"/>
              </a:spcBef>
              <a:spcAft>
                <a:spcPts val="0"/>
              </a:spcAft>
              <a:buNone/>
            </a:pPr>
            <a:r>
              <a:t/>
            </a:r>
            <a:endParaRPr sz="2000">
              <a:solidFill>
                <a:srgbClr val="404040"/>
              </a:solidFill>
              <a:latin typeface="Calibri"/>
              <a:ea typeface="Calibri"/>
              <a:cs typeface="Calibri"/>
              <a:sym typeface="Calibri"/>
            </a:endParaRPr>
          </a:p>
          <a:p>
            <a:pPr indent="0" lvl="0" marL="0" marR="0" rtl="0" algn="l">
              <a:spcBef>
                <a:spcPts val="0"/>
              </a:spcBef>
              <a:spcAft>
                <a:spcPts val="0"/>
              </a:spcAft>
              <a:buNone/>
            </a:pPr>
            <a:r>
              <a:rPr b="0" i="0" lang="en-US" sz="2000">
                <a:solidFill>
                  <a:srgbClr val="404040"/>
                </a:solidFill>
                <a:latin typeface="Calibri"/>
                <a:ea typeface="Calibri"/>
                <a:cs typeface="Calibri"/>
                <a:sym typeface="Calibri"/>
              </a:rPr>
              <a:t>Η </a:t>
            </a:r>
            <a:r>
              <a:rPr lang="en-US" sz="2000">
                <a:solidFill>
                  <a:srgbClr val="404040"/>
                </a:solidFill>
                <a:latin typeface="Calibri"/>
                <a:ea typeface="Calibri"/>
                <a:cs typeface="Calibri"/>
                <a:sym typeface="Calibri"/>
              </a:rPr>
              <a:t>ΥΠ</a:t>
            </a:r>
            <a:r>
              <a:rPr b="0" i="0" lang="en-US" sz="2000">
                <a:solidFill>
                  <a:srgbClr val="404040"/>
                </a:solidFill>
                <a:latin typeface="Calibri"/>
                <a:ea typeface="Calibri"/>
                <a:cs typeface="Calibri"/>
                <a:sym typeface="Calibri"/>
              </a:rPr>
              <a:t> μπορεί να οδηγήσει σε </a:t>
            </a:r>
            <a:r>
              <a:rPr b="0" i="0" lang="en-US" sz="2000">
                <a:solidFill>
                  <a:schemeClr val="accent2"/>
                </a:solidFill>
                <a:latin typeface="Calibri"/>
                <a:ea typeface="Calibri"/>
                <a:cs typeface="Calibri"/>
                <a:sym typeface="Calibri"/>
              </a:rPr>
              <a:t>άγχος </a:t>
            </a:r>
            <a:r>
              <a:rPr b="0" i="0" lang="en-US" sz="2000">
                <a:solidFill>
                  <a:schemeClr val="dk1"/>
                </a:solidFill>
                <a:latin typeface="Calibri"/>
                <a:ea typeface="Calibri"/>
                <a:cs typeface="Calibri"/>
                <a:sym typeface="Calibri"/>
              </a:rPr>
              <a:t>μεταξύ των ενηλίκων </a:t>
            </a:r>
            <a:r>
              <a:rPr lang="en-US" sz="2000">
                <a:solidFill>
                  <a:schemeClr val="dk1"/>
                </a:solidFill>
                <a:latin typeface="Calibri"/>
                <a:ea typeface="Calibri"/>
                <a:cs typeface="Calibri"/>
                <a:sym typeface="Calibri"/>
              </a:rPr>
              <a:t>για τους ακόλουθους λόγους:</a:t>
            </a:r>
            <a:endParaRPr/>
          </a:p>
          <a:p>
            <a:pPr indent="-285750" lvl="1" marL="742950" marR="0" rtl="0" algn="l">
              <a:spcBef>
                <a:spcPts val="0"/>
              </a:spcBef>
              <a:spcAft>
                <a:spcPts val="0"/>
              </a:spcAft>
              <a:buClr>
                <a:srgbClr val="FFAA5A"/>
              </a:buClr>
              <a:buSzPts val="2000"/>
              <a:buFont typeface="Noto Sans Symbols"/>
              <a:buChar char="▪"/>
            </a:pPr>
            <a:r>
              <a:rPr b="0" i="0" lang="en-US" sz="2000" u="none" cap="none" strike="noStrike">
                <a:solidFill>
                  <a:schemeClr val="dk1"/>
                </a:solidFill>
                <a:latin typeface="Calibri"/>
                <a:ea typeface="Calibri"/>
                <a:cs typeface="Calibri"/>
                <a:sym typeface="Calibri"/>
              </a:rPr>
              <a:t>Η ΥΠ μπορεί να περιπλέξει τη λήψη αποφάσεων.</a:t>
            </a:r>
            <a:endParaRPr/>
          </a:p>
          <a:p>
            <a:pPr indent="-285750" lvl="1" marL="742950" marR="0" rtl="0" algn="l">
              <a:spcBef>
                <a:spcPts val="0"/>
              </a:spcBef>
              <a:spcAft>
                <a:spcPts val="0"/>
              </a:spcAft>
              <a:buClr>
                <a:srgbClr val="FFAA5A"/>
              </a:buClr>
              <a:buSzPts val="2000"/>
              <a:buFont typeface="Noto Sans Symbols"/>
              <a:buChar char="▪"/>
            </a:pPr>
            <a:r>
              <a:rPr b="0" i="0" lang="en-US" sz="2000" u="none" cap="none" strike="noStrike">
                <a:solidFill>
                  <a:schemeClr val="dk1"/>
                </a:solidFill>
                <a:latin typeface="Calibri"/>
                <a:ea typeface="Calibri"/>
                <a:cs typeface="Calibri"/>
                <a:sym typeface="Calibri"/>
              </a:rPr>
              <a:t>Η ΥΠ μπορεί να ενισχύσει την αντιληπτή έλλειψη ελέγχου των πληροφοριών.</a:t>
            </a:r>
            <a:endParaRPr/>
          </a:p>
          <a:p>
            <a:pPr indent="-285750" lvl="1" marL="742950" marR="0" rtl="0" algn="l">
              <a:spcBef>
                <a:spcPts val="0"/>
              </a:spcBef>
              <a:spcAft>
                <a:spcPts val="0"/>
              </a:spcAft>
              <a:buClr>
                <a:srgbClr val="FFAA5A"/>
              </a:buClr>
              <a:buSzPts val="2000"/>
              <a:buFont typeface="Noto Sans Symbols"/>
              <a:buChar char="▪"/>
            </a:pPr>
            <a:r>
              <a:rPr b="0" i="0" lang="en-US" sz="2000" u="none" cap="none" strike="noStrike">
                <a:solidFill>
                  <a:schemeClr val="dk1"/>
                </a:solidFill>
                <a:latin typeface="Calibri"/>
                <a:ea typeface="Calibri"/>
                <a:cs typeface="Calibri"/>
                <a:sym typeface="Calibri"/>
              </a:rPr>
              <a:t>Η ΥΠ μπορεί να οδηγήσει σε μείωση της προσοχής και της συγκέντρωσης.</a:t>
            </a:r>
            <a:endParaRPr/>
          </a:p>
          <a:p>
            <a:pPr indent="-285750" lvl="1" marL="742950" marR="0" rtl="0" algn="l">
              <a:spcBef>
                <a:spcPts val="0"/>
              </a:spcBef>
              <a:spcAft>
                <a:spcPts val="0"/>
              </a:spcAft>
              <a:buClr>
                <a:srgbClr val="FFAA5A"/>
              </a:buClr>
              <a:buSzPts val="2000"/>
              <a:buFont typeface="Noto Sans Symbols"/>
              <a:buChar char="▪"/>
            </a:pPr>
            <a:r>
              <a:rPr b="0" i="0" lang="en-US" sz="2000" u="none" cap="none" strike="noStrike">
                <a:solidFill>
                  <a:schemeClr val="dk1"/>
                </a:solidFill>
                <a:latin typeface="Calibri"/>
                <a:ea typeface="Calibri"/>
                <a:cs typeface="Calibri"/>
                <a:sym typeface="Calibri"/>
              </a:rPr>
              <a:t>Η ΥΠ μπορεί να πυροδοτήσει το φόβο της απώλειας.</a:t>
            </a:r>
            <a:endParaRPr/>
          </a:p>
          <a:p>
            <a:pPr indent="-285750" lvl="1" marL="742950" marR="0" rtl="0" algn="l">
              <a:spcBef>
                <a:spcPts val="0"/>
              </a:spcBef>
              <a:spcAft>
                <a:spcPts val="0"/>
              </a:spcAft>
              <a:buClr>
                <a:srgbClr val="FFAA5A"/>
              </a:buClr>
              <a:buSzPts val="2000"/>
              <a:buFont typeface="Noto Sans Symbols"/>
              <a:buChar char="▪"/>
            </a:pPr>
            <a:r>
              <a:rPr b="0" i="0" lang="en-US" sz="2000" u="none" cap="none" strike="noStrike">
                <a:solidFill>
                  <a:schemeClr val="dk1"/>
                </a:solidFill>
                <a:latin typeface="Calibri"/>
                <a:ea typeface="Calibri"/>
                <a:cs typeface="Calibri"/>
                <a:sym typeface="Calibri"/>
              </a:rPr>
              <a:t>Η ΥΠ μπορεί να ενισχύσει την πίεση του χρόνου. </a:t>
            </a:r>
            <a:endParaRPr/>
          </a:p>
        </p:txBody>
      </p:sp>
      <p:pic>
        <p:nvPicPr>
          <p:cNvPr id="387" name="Google Shape;387;p23"/>
          <p:cNvPicPr preferRelativeResize="0"/>
          <p:nvPr/>
        </p:nvPicPr>
        <p:blipFill rotWithShape="1">
          <a:blip r:embed="rId3">
            <a:alphaModFix/>
          </a:blip>
          <a:srcRect b="0" l="0" r="0" t="0"/>
          <a:stretch/>
        </p:blipFill>
        <p:spPr>
          <a:xfrm>
            <a:off x="8330618" y="1475477"/>
            <a:ext cx="3599443" cy="35994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txBox="1"/>
          <p:nvPr>
            <p:ph type="title"/>
          </p:nvPr>
        </p:nvSpPr>
        <p:spPr>
          <a:xfrm>
            <a:off x="266330" y="640823"/>
            <a:ext cx="3787329" cy="558314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600"/>
              <a:buFont typeface="Arial"/>
              <a:buNone/>
            </a:pPr>
            <a:r>
              <a:rPr lang="en-US" sz="4600">
                <a:latin typeface="Arial"/>
                <a:ea typeface="Arial"/>
                <a:cs typeface="Arial"/>
                <a:sym typeface="Arial"/>
              </a:rPr>
              <a:t>Υπερφόρτωση πληροφοριών και άγχος</a:t>
            </a:r>
            <a:endParaRPr/>
          </a:p>
        </p:txBody>
      </p:sp>
      <p:sp>
        <p:nvSpPr>
          <p:cNvPr id="394" name="Google Shape;394;p24"/>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5" name="Google Shape;395;p24"/>
          <p:cNvGrpSpPr/>
          <p:nvPr/>
        </p:nvGrpSpPr>
        <p:grpSpPr>
          <a:xfrm>
            <a:off x="4648018" y="641497"/>
            <a:ext cx="6900512" cy="5534789"/>
            <a:chOff x="0" y="675"/>
            <a:chExt cx="6900512" cy="5534789"/>
          </a:xfrm>
        </p:grpSpPr>
        <p:cxnSp>
          <p:nvCxnSpPr>
            <p:cNvPr id="396" name="Google Shape;396;p24"/>
            <p:cNvCxnSpPr/>
            <p:nvPr/>
          </p:nvCxnSpPr>
          <p:spPr>
            <a:xfrm>
              <a:off x="0" y="675"/>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397" name="Google Shape;397;p24"/>
            <p:cNvSpPr/>
            <p:nvPr/>
          </p:nvSpPr>
          <p:spPr>
            <a:xfrm>
              <a:off x="0" y="675"/>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txBox="1"/>
            <p:nvPr/>
          </p:nvSpPr>
          <p:spPr>
            <a:xfrm>
              <a:off x="0" y="675"/>
              <a:ext cx="6900512" cy="1106957"/>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None/>
              </a:pPr>
              <a:r>
                <a:rPr b="1" lang="en-US" sz="2000">
                  <a:solidFill>
                    <a:schemeClr val="dk1"/>
                  </a:solidFill>
                  <a:latin typeface="Arial"/>
                  <a:ea typeface="Arial"/>
                  <a:cs typeface="Arial"/>
                  <a:sym typeface="Arial"/>
                </a:rPr>
                <a:t>Η υπερφόρτωση πληροφοριών και το άγχος που μπορεί να προκαλέσει μπορεί να έχει αρνητικές επιπτώσεις στην ευημερία των ενηλίκων και στην ψηφιακή ευημερία.</a:t>
              </a:r>
              <a:endParaRPr sz="2000">
                <a:solidFill>
                  <a:schemeClr val="dk1"/>
                </a:solidFill>
                <a:latin typeface="Arial"/>
                <a:ea typeface="Arial"/>
                <a:cs typeface="Arial"/>
                <a:sym typeface="Arial"/>
              </a:endParaRPr>
            </a:p>
          </p:txBody>
        </p:sp>
        <p:cxnSp>
          <p:nvCxnSpPr>
            <p:cNvPr id="399" name="Google Shape;399;p24"/>
            <p:cNvCxnSpPr/>
            <p:nvPr/>
          </p:nvCxnSpPr>
          <p:spPr>
            <a:xfrm>
              <a:off x="0" y="1107633"/>
              <a:ext cx="6900512" cy="0"/>
            </a:xfrm>
            <a:prstGeom prst="straightConnector1">
              <a:avLst/>
            </a:prstGeom>
            <a:solidFill>
              <a:srgbClr val="D77850"/>
            </a:solidFill>
            <a:ln cap="flat" cmpd="sng" w="12700">
              <a:solidFill>
                <a:srgbClr val="D77850"/>
              </a:solidFill>
              <a:prstDash val="solid"/>
              <a:miter lim="800000"/>
              <a:headEnd len="sm" w="sm" type="none"/>
              <a:tailEnd len="sm" w="sm" type="none"/>
            </a:ln>
          </p:spPr>
        </p:cxnSp>
        <p:sp>
          <p:nvSpPr>
            <p:cNvPr id="400" name="Google Shape;400;p24"/>
            <p:cNvSpPr/>
            <p:nvPr/>
          </p:nvSpPr>
          <p:spPr>
            <a:xfrm>
              <a:off x="0" y="1107633"/>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txBox="1"/>
            <p:nvPr/>
          </p:nvSpPr>
          <p:spPr>
            <a:xfrm>
              <a:off x="0" y="1107633"/>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i="0" lang="en-US" sz="1800">
                  <a:solidFill>
                    <a:srgbClr val="FFAA5A"/>
                  </a:solidFill>
                  <a:latin typeface="Arial"/>
                  <a:ea typeface="Arial"/>
                  <a:cs typeface="Arial"/>
                  <a:sym typeface="Arial"/>
                </a:rPr>
                <a:t>Δυσκολία στη λήψη αποφάσεων: </a:t>
              </a:r>
              <a:r>
                <a:rPr i="0" lang="en-US" sz="1800">
                  <a:solidFill>
                    <a:schemeClr val="dk1"/>
                  </a:solidFill>
                  <a:latin typeface="Arial"/>
                  <a:ea typeface="Arial"/>
                  <a:cs typeface="Arial"/>
                  <a:sym typeface="Arial"/>
                </a:rPr>
                <a:t>Οι ενήλικες μπορεί να έχουν μικρότερη δυνατότητα να λαμβάνουν τεκμηριωμένες και συνετές αποφάσεις, γεγονός που οδηγεί σε προβλήματα σε διάφορους τομείς της ζωής, όπως η εργασία και οι κοινωνικές σχέσεις.</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2" name="Google Shape;402;p24"/>
            <p:cNvCxnSpPr/>
            <p:nvPr/>
          </p:nvCxnSpPr>
          <p:spPr>
            <a:xfrm>
              <a:off x="0" y="2214591"/>
              <a:ext cx="6900512" cy="0"/>
            </a:xfrm>
            <a:prstGeom prst="straightConnector1">
              <a:avLst/>
            </a:prstGeom>
            <a:solidFill>
              <a:srgbClr val="C47F6E"/>
            </a:solidFill>
            <a:ln cap="flat" cmpd="sng" w="12700">
              <a:solidFill>
                <a:srgbClr val="C47F6E"/>
              </a:solidFill>
              <a:prstDash val="solid"/>
              <a:miter lim="800000"/>
              <a:headEnd len="sm" w="sm" type="none"/>
              <a:tailEnd len="sm" w="sm" type="none"/>
            </a:ln>
          </p:spPr>
        </p:cxnSp>
        <p:sp>
          <p:nvSpPr>
            <p:cNvPr id="403" name="Google Shape;403;p24"/>
            <p:cNvSpPr/>
            <p:nvPr/>
          </p:nvSpPr>
          <p:spPr>
            <a:xfrm>
              <a:off x="0" y="2214591"/>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txBox="1"/>
            <p:nvPr/>
          </p:nvSpPr>
          <p:spPr>
            <a:xfrm>
              <a:off x="0" y="2214591"/>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i="0" lang="en-US" sz="1800">
                  <a:solidFill>
                    <a:srgbClr val="FFAA5A"/>
                  </a:solidFill>
                  <a:latin typeface="Arial"/>
                  <a:ea typeface="Arial"/>
                  <a:cs typeface="Arial"/>
                  <a:sym typeface="Arial"/>
                </a:rPr>
                <a:t>Χαμηλότερη παραγωγικότητα: </a:t>
              </a:r>
              <a:r>
                <a:rPr i="0" lang="en-US" sz="1800">
                  <a:solidFill>
                    <a:schemeClr val="dk1"/>
                  </a:solidFill>
                  <a:latin typeface="Arial"/>
                  <a:ea typeface="Arial"/>
                  <a:cs typeface="Arial"/>
                  <a:sym typeface="Arial"/>
                </a:rPr>
                <a:t>Η δυσκολία στη λήψη αποφάσεων και η απώλεια συγκέντρωσης μπορεί να οδηγήσει σε μείωση της παραγωγικότητας, με επιπτώσεις στην προσωπική και επαγγελματική ζωή.</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5" name="Google Shape;405;p24"/>
            <p:cNvCxnSpPr/>
            <p:nvPr/>
          </p:nvCxnSpPr>
          <p:spPr>
            <a:xfrm>
              <a:off x="0" y="3321549"/>
              <a:ext cx="6900512" cy="0"/>
            </a:xfrm>
            <a:prstGeom prst="straightConnector1">
              <a:avLst/>
            </a:prstGeom>
            <a:solidFill>
              <a:srgbClr val="B38E8A"/>
            </a:solidFill>
            <a:ln cap="flat" cmpd="sng" w="12700">
              <a:solidFill>
                <a:srgbClr val="B38E8A"/>
              </a:solidFill>
              <a:prstDash val="solid"/>
              <a:miter lim="800000"/>
              <a:headEnd len="sm" w="sm" type="none"/>
              <a:tailEnd len="sm" w="sm" type="none"/>
            </a:ln>
          </p:spPr>
        </p:cxnSp>
        <p:sp>
          <p:nvSpPr>
            <p:cNvPr id="406" name="Google Shape;406;p24"/>
            <p:cNvSpPr/>
            <p:nvPr/>
          </p:nvSpPr>
          <p:spPr>
            <a:xfrm>
              <a:off x="0" y="3321549"/>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txBox="1"/>
            <p:nvPr/>
          </p:nvSpPr>
          <p:spPr>
            <a:xfrm>
              <a:off x="0" y="3321549"/>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i="0" lang="en-US" sz="1800">
                  <a:solidFill>
                    <a:srgbClr val="FFAA5A"/>
                  </a:solidFill>
                  <a:latin typeface="Arial"/>
                  <a:ea typeface="Arial"/>
                  <a:cs typeface="Arial"/>
                  <a:sym typeface="Arial"/>
                </a:rPr>
                <a:t>Ζητήματα ψυχικής και σωματικής υγείας: </a:t>
              </a:r>
              <a:r>
                <a:rPr i="0" lang="en-US" sz="1800">
                  <a:solidFill>
                    <a:schemeClr val="dk1"/>
                  </a:solidFill>
                  <a:latin typeface="Arial"/>
                  <a:ea typeface="Arial"/>
                  <a:cs typeface="Arial"/>
                  <a:sym typeface="Arial"/>
                </a:rPr>
                <a:t>Αυτό μπορεί να οδηγήσει σε άγχος, κατάθλιψη, χαμηλότερη ικανοποίηση από τη ζωή ή ακόμη και εξουθένωση, που μπορεί επίσης να οδηγήσει σε προβλήματα σωματικής υγείας.</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8" name="Google Shape;408;p24"/>
            <p:cNvCxnSpPr/>
            <p:nvPr/>
          </p:nvCxnSpPr>
          <p:spPr>
            <a:xfrm>
              <a:off x="0" y="4428507"/>
              <a:ext cx="6900512"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409" name="Google Shape;409;p24"/>
            <p:cNvSpPr/>
            <p:nvPr/>
          </p:nvSpPr>
          <p:spPr>
            <a:xfrm>
              <a:off x="0" y="4428507"/>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txBox="1"/>
            <p:nvPr/>
          </p:nvSpPr>
          <p:spPr>
            <a:xfrm>
              <a:off x="0" y="4428507"/>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i="0" lang="en-US" sz="1800">
                  <a:solidFill>
                    <a:srgbClr val="FFAA5A"/>
                  </a:solidFill>
                  <a:latin typeface="Arial"/>
                  <a:ea typeface="Arial"/>
                  <a:cs typeface="Arial"/>
                  <a:sym typeface="Arial"/>
                </a:rPr>
                <a:t>Ψηφιακή εξουθένωση: </a:t>
              </a:r>
              <a:r>
                <a:rPr i="0" lang="en-US" sz="1800">
                  <a:solidFill>
                    <a:schemeClr val="dk1"/>
                  </a:solidFill>
                  <a:latin typeface="Arial"/>
                  <a:ea typeface="Arial"/>
                  <a:cs typeface="Arial"/>
                  <a:sym typeface="Arial"/>
                </a:rPr>
                <a:t>Η συνεχής έκθεση σε ΙΟ και άγχος μπορεί να οδηγήσει σε εξάντληση και αποπροσωποποίηση, γεγονός που μειώνει την ευημερία και την ψηφιακή ευημερία. </a:t>
              </a:r>
              <a:endParaRPr sz="1800">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5"/>
          <p:cNvSpPr txBox="1"/>
          <p:nvPr>
            <p:ph type="title"/>
          </p:nvPr>
        </p:nvSpPr>
        <p:spPr>
          <a:xfrm>
            <a:off x="176935" y="148158"/>
            <a:ext cx="5393360" cy="9270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ΥΠΕΝΘΥΜΊΣΕΙΣ</a:t>
            </a:r>
            <a:endParaRPr/>
          </a:p>
        </p:txBody>
      </p:sp>
      <p:sp>
        <p:nvSpPr>
          <p:cNvPr id="417" name="Google Shape;417;p2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txBox="1"/>
          <p:nvPr>
            <p:ph idx="1" type="body"/>
          </p:nvPr>
        </p:nvSpPr>
        <p:spPr>
          <a:xfrm>
            <a:off x="311422" y="1325880"/>
            <a:ext cx="5920139" cy="485108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Η ψηφιακή ευημερία είναι ένα ολιστικό ζήτημα που περιλαμβάνει τις προσπάθειες των ατόμων να δημιουργήσουν υγιείς σχέσεις με την τεχνολογία και τα αποτελέσματα των προσπαθειών τους (την κατάστασή τους). </a:t>
            </a:r>
            <a:endParaRPr/>
          </a:p>
          <a:p>
            <a:pPr indent="-228600" lvl="0" marL="228600" rtl="0" algn="l">
              <a:lnSpc>
                <a:spcPct val="90000"/>
              </a:lnSpc>
              <a:spcBef>
                <a:spcPts val="1600"/>
              </a:spcBef>
              <a:spcAft>
                <a:spcPts val="0"/>
              </a:spcAft>
              <a:buSzPct val="100000"/>
              <a:buChar char="❑"/>
            </a:pPr>
            <a:r>
              <a:rPr lang="en-US">
                <a:latin typeface="Arial"/>
                <a:ea typeface="Arial"/>
                <a:cs typeface="Arial"/>
                <a:sym typeface="Arial"/>
              </a:rPr>
              <a:t>Όσοι περισσότεροι ενήλικες έχουν ευαισθητοποίηση, κατανόηση και πρακτικές που σχετίζονται με την ψηφιακή ευημερία, τόσοι περισσότερο έχουν τη δυνατότητα να επωφεληθούν πραγματικά από την τεχνολογία και να εξαλείψουν τις αρνητικές επιπτώσεις της. </a:t>
            </a:r>
            <a:endParaRPr/>
          </a:p>
        </p:txBody>
      </p:sp>
      <p:sp>
        <p:nvSpPr>
          <p:cNvPr id="419" name="Google Shape;419;p25"/>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1" name="Google Shape;421;p25"/>
          <p:cNvPicPr preferRelativeResize="0"/>
          <p:nvPr/>
        </p:nvPicPr>
        <p:blipFill rotWithShape="1">
          <a:blip r:embed="rId3">
            <a:alphaModFix/>
          </a:blip>
          <a:srcRect b="2" l="0" r="2" t="0"/>
          <a:stretch/>
        </p:blipFill>
        <p:spPr>
          <a:xfrm>
            <a:off x="7751975" y="1075239"/>
            <a:ext cx="4128603" cy="4128603"/>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22" name="Google Shape;422;p2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23" name="Google Shape;423;p2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24" name="Google Shape;424;p2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txBox="1"/>
          <p:nvPr/>
        </p:nvSpPr>
        <p:spPr>
          <a:xfrm>
            <a:off x="294543" y="225415"/>
            <a:ext cx="11567404" cy="6632585"/>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000">
                <a:solidFill>
                  <a:srgbClr val="92BAB5"/>
                </a:solidFill>
                <a:latin typeface="Calibri"/>
                <a:ea typeface="Calibri"/>
                <a:cs typeface="Calibri"/>
                <a:sym typeface="Calibri"/>
              </a:rPr>
              <a:t>Ελεύθερη άδεια χρήσης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Η δημοσίευση αποκτά την άδεια Creative Commons CC BY- NC SA.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Αυτή η άδεια σας επιτρέπει να διανέμετε, να αναμειγνύετε, να βελτιώνετε και να αξιοποιείτε το έργο, αλλά μόνο μη εμπορικά. Όταν χρησιμοποιείτε το έργο καθώς και αποσπάσματα από αυτό πρέπει: </a:t>
            </a:r>
            <a:endParaRPr/>
          </a:p>
          <a:p>
            <a:pPr indent="-342917" lvl="1" marL="647732" marR="0" rtl="0" algn="just">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το έργο δεν μπορεί να χρησιμοποιηθεί για εμπορικούς σκοπούς. </a:t>
            </a:r>
            <a:endParaRPr/>
          </a:p>
          <a:p>
            <a:pPr indent="-342917" lvl="1" marL="647732" marR="0" rtl="0" algn="just">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Εάν ανασυνθέσετε, μετατρέψετε ή αξιοποιήσετε το έργο, οι συνεισφορές σας πρέπει να δημοσιεύονται με την ίδια άδεια χρήσης όπως και το πρωτότυπο.  </a:t>
            </a:r>
            <a:endParaRPr/>
          </a:p>
          <a:p>
            <a:pPr indent="0" lvl="0" marL="0" marR="0" rtl="0" algn="just">
              <a:spcBef>
                <a:spcPts val="0"/>
              </a:spcBef>
              <a:spcAft>
                <a:spcPts val="0"/>
              </a:spcAft>
              <a:buNone/>
            </a:pPr>
            <a:r>
              <a:rPr b="1" lang="en-US" sz="1800">
                <a:solidFill>
                  <a:srgbClr val="FFAA5A"/>
                </a:solidFill>
                <a:latin typeface="Calibri"/>
                <a:ea typeface="Calibri"/>
                <a:cs typeface="Calibri"/>
                <a:sym typeface="Calibri"/>
              </a:rPr>
              <a:t>Αποποίηση ευθύνης:</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00166"/>
              </a:lnSpc>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31" name="Google Shape;431;p26"/>
          <p:cNvSpPr/>
          <p:nvPr/>
        </p:nvSpPr>
        <p:spPr>
          <a:xfrm>
            <a:off x="433033" y="2433221"/>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Έννοια "Ψηφιακή ευημερία"</a:t>
            </a:r>
            <a:endParaRPr/>
          </a:p>
        </p:txBody>
      </p:sp>
      <p:sp>
        <p:nvSpPr>
          <p:cNvPr id="109" name="Google Shape;109;p3"/>
          <p:cNvSpPr txBox="1"/>
          <p:nvPr>
            <p:ph idx="1" type="body"/>
          </p:nvPr>
        </p:nvSpPr>
        <p:spPr>
          <a:xfrm>
            <a:off x="838200" y="1423490"/>
            <a:ext cx="10662684" cy="466299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SzPts val="2800"/>
              <a:buNone/>
            </a:pPr>
            <a:r>
              <a:rPr lang="en-US">
                <a:latin typeface="Arial"/>
                <a:ea typeface="Arial"/>
                <a:cs typeface="Arial"/>
                <a:sym typeface="Arial"/>
              </a:rPr>
              <a:t>Οι ακόλουθοι </a:t>
            </a:r>
            <a:r>
              <a:rPr lang="en-US">
                <a:solidFill>
                  <a:schemeClr val="accent2"/>
                </a:solidFill>
                <a:latin typeface="Arial"/>
                <a:ea typeface="Arial"/>
                <a:cs typeface="Arial"/>
                <a:sym typeface="Arial"/>
              </a:rPr>
              <a:t>τρεις </a:t>
            </a:r>
            <a:r>
              <a:rPr lang="en-US">
                <a:latin typeface="Arial"/>
                <a:ea typeface="Arial"/>
                <a:cs typeface="Arial"/>
                <a:sym typeface="Arial"/>
              </a:rPr>
              <a:t>ορισμοί</a:t>
            </a:r>
            <a:r>
              <a:rPr baseline="30000" lang="en-US">
                <a:latin typeface="Arial"/>
                <a:ea typeface="Arial"/>
                <a:cs typeface="Arial"/>
                <a:sym typeface="Arial"/>
              </a:rPr>
              <a:t>1</a:t>
            </a:r>
            <a:r>
              <a:rPr lang="en-US">
                <a:latin typeface="Arial"/>
                <a:ea typeface="Arial"/>
                <a:cs typeface="Arial"/>
                <a:sym typeface="Arial"/>
              </a:rPr>
              <a:t> αλληλοσυμπληρώνονται: </a:t>
            </a:r>
            <a:endParaRPr b="1">
              <a:latin typeface="Arial"/>
              <a:ea typeface="Arial"/>
              <a:cs typeface="Arial"/>
              <a:sym typeface="Arial"/>
            </a:endParaRPr>
          </a:p>
          <a:p>
            <a:pPr indent="-241934" lvl="0" marL="228600" rtl="0" algn="just">
              <a:lnSpc>
                <a:spcPct val="90000"/>
              </a:lnSpc>
              <a:spcBef>
                <a:spcPts val="1000"/>
              </a:spcBef>
              <a:spcAft>
                <a:spcPts val="0"/>
              </a:spcAft>
              <a:buSzPts val="2800"/>
              <a:buFont typeface="Noto Sans Symbols"/>
              <a:buChar char="▪"/>
            </a:pPr>
            <a:r>
              <a:rPr lang="en-US">
                <a:latin typeface="Arial"/>
                <a:ea typeface="Arial"/>
                <a:cs typeface="Arial"/>
                <a:sym typeface="Arial"/>
              </a:rPr>
              <a:t>Είναι η </a:t>
            </a:r>
            <a:r>
              <a:rPr lang="en-US" u="sng">
                <a:solidFill>
                  <a:schemeClr val="accent2"/>
                </a:solidFill>
                <a:latin typeface="Arial"/>
                <a:ea typeface="Arial"/>
                <a:cs typeface="Arial"/>
                <a:sym typeface="Arial"/>
              </a:rPr>
              <a:t>ικανότητα </a:t>
            </a:r>
            <a:r>
              <a:rPr lang="en-US">
                <a:latin typeface="Arial"/>
                <a:ea typeface="Arial"/>
                <a:cs typeface="Arial"/>
                <a:sym typeface="Arial"/>
              </a:rPr>
              <a:t>ενός ατόμου να διαχειρίζεται αποτελεσματικά τις αρνητικές επιπτώσεις της τεχνολογίας στην επαγγελματική και προσωπική του ζωή.</a:t>
            </a:r>
            <a:endParaRPr/>
          </a:p>
          <a:p>
            <a:pPr indent="-241934" lvl="0" marL="228600" rtl="0" algn="just">
              <a:lnSpc>
                <a:spcPct val="90000"/>
              </a:lnSpc>
              <a:spcBef>
                <a:spcPts val="1600"/>
              </a:spcBef>
              <a:spcAft>
                <a:spcPts val="0"/>
              </a:spcAft>
              <a:buSzPts val="2800"/>
              <a:buFont typeface="Noto Sans Symbols"/>
              <a:buChar char="▪"/>
            </a:pPr>
            <a:r>
              <a:rPr lang="en-US">
                <a:latin typeface="Arial"/>
                <a:ea typeface="Arial"/>
                <a:cs typeface="Arial"/>
                <a:sym typeface="Arial"/>
              </a:rPr>
              <a:t>Μια προσωπική καλή κατάσταση που βιώνεται μέσω της υγιούς χρήσης της ψηφιακής τεχνολογίας.</a:t>
            </a:r>
            <a:endParaRPr/>
          </a:p>
          <a:p>
            <a:pPr indent="-241934" lvl="0" marL="228600" rtl="0" algn="just">
              <a:lnSpc>
                <a:spcPct val="90000"/>
              </a:lnSpc>
              <a:spcBef>
                <a:spcPts val="1600"/>
              </a:spcBef>
              <a:spcAft>
                <a:spcPts val="0"/>
              </a:spcAft>
              <a:buSzPts val="2800"/>
              <a:buFont typeface="Noto Sans Symbols"/>
              <a:buChar char="▪"/>
            </a:pPr>
            <a:r>
              <a:rPr lang="en-US">
                <a:latin typeface="Arial"/>
                <a:ea typeface="Arial"/>
                <a:cs typeface="Arial"/>
                <a:sym typeface="Arial"/>
              </a:rPr>
              <a:t>Περιλαμβάνει τους </a:t>
            </a:r>
            <a:r>
              <a:rPr lang="en-US" u="sng">
                <a:solidFill>
                  <a:schemeClr val="accent2"/>
                </a:solidFill>
                <a:latin typeface="Arial"/>
                <a:ea typeface="Arial"/>
                <a:cs typeface="Arial"/>
                <a:sym typeface="Arial"/>
              </a:rPr>
              <a:t>τρόπους με </a:t>
            </a:r>
            <a:r>
              <a:rPr lang="en-US">
                <a:latin typeface="Arial"/>
                <a:ea typeface="Arial"/>
                <a:cs typeface="Arial"/>
                <a:sym typeface="Arial"/>
              </a:rPr>
              <a:t>τους </a:t>
            </a:r>
            <a:r>
              <a:rPr lang="en-US" u="sng">
                <a:solidFill>
                  <a:schemeClr val="accent2"/>
                </a:solidFill>
                <a:latin typeface="Arial"/>
                <a:ea typeface="Arial"/>
                <a:cs typeface="Arial"/>
                <a:sym typeface="Arial"/>
              </a:rPr>
              <a:t>οποίους </a:t>
            </a:r>
            <a:r>
              <a:rPr lang="en-US">
                <a:latin typeface="Arial"/>
                <a:ea typeface="Arial"/>
                <a:cs typeface="Arial"/>
                <a:sym typeface="Arial"/>
              </a:rPr>
              <a:t>η τεχνολογία μπορεί να βοηθήσει τους ανθρώπους να ζήσουν μια υγιή ζωή.</a:t>
            </a:r>
            <a:endParaRPr/>
          </a:p>
          <a:p>
            <a:pPr indent="0" lvl="0" marL="0" rtl="0" algn="just">
              <a:lnSpc>
                <a:spcPct val="90000"/>
              </a:lnSpc>
              <a:spcBef>
                <a:spcPts val="1600"/>
              </a:spcBef>
              <a:spcAft>
                <a:spcPts val="0"/>
              </a:spcAft>
              <a:buSzPts val="2800"/>
              <a:buNone/>
            </a:pPr>
            <a:r>
              <a:rPr lang="en-US">
                <a:latin typeface="Arial"/>
                <a:ea typeface="Arial"/>
                <a:cs typeface="Arial"/>
                <a:sym typeface="Arial"/>
              </a:rPr>
              <a:t>Όπως φαίνεται, η ψηφιακή ευημερία μπορεί να θεωρηθεί ως μια ικανότητα, μια κατάσταση ή μια διαδρομή, τα οποία αναφέρονται στο ότι οι άνθρωποι βρίσκονται ή επιδιώκουν μια ευνοϊκή κατάσταση στη σχέση τους με την τεχνολογία.  </a:t>
            </a:r>
            <a:endParaRPr/>
          </a:p>
        </p:txBody>
      </p:sp>
      <p:sp>
        <p:nvSpPr>
          <p:cNvPr id="110" name="Google Shape;110;p3"/>
          <p:cNvSpPr txBox="1"/>
          <p:nvPr/>
        </p:nvSpPr>
        <p:spPr>
          <a:xfrm>
            <a:off x="838200" y="6215875"/>
            <a:ext cx="10515600" cy="276999"/>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200"/>
              <a:buFont typeface="Calibri"/>
              <a:buAutoNum type="arabicPeriod"/>
            </a:pP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Αποτελέσματα του έργου DigiWELL: Μεθοδολογία</a:t>
            </a:r>
            <a:endParaRPr b="0" i="0" sz="1200" u="sng" cap="none" strike="noStrike">
              <a:solidFill>
                <a:schemeClr val="dk1"/>
              </a:solidFill>
              <a:latin typeface="Calibri"/>
              <a:ea typeface="Calibri"/>
              <a:cs typeface="Calibri"/>
              <a:sym typeface="Calibri"/>
              <a:hlinkClick r:id="rId4">
                <a:extLst>
                  <a:ext uri="{A12FA001-AC4F-418D-AE19-62706E023703}">
                    <ahyp:hlinkCl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Έννοια "Ψηφιακή ευημερία"</a:t>
            </a:r>
            <a:endParaRPr/>
          </a:p>
        </p:txBody>
      </p:sp>
      <p:grpSp>
        <p:nvGrpSpPr>
          <p:cNvPr id="116" name="Google Shape;116;p4"/>
          <p:cNvGrpSpPr/>
          <p:nvPr/>
        </p:nvGrpSpPr>
        <p:grpSpPr>
          <a:xfrm>
            <a:off x="838200" y="1678958"/>
            <a:ext cx="7317316" cy="4486052"/>
            <a:chOff x="0" y="2740"/>
            <a:chExt cx="7317316" cy="4486052"/>
          </a:xfrm>
        </p:grpSpPr>
        <p:sp>
          <p:nvSpPr>
            <p:cNvPr id="117" name="Google Shape;117;p4"/>
            <p:cNvSpPr/>
            <p:nvPr/>
          </p:nvSpPr>
          <p:spPr>
            <a:xfrm>
              <a:off x="0" y="2740"/>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396283" y="297496"/>
              <a:ext cx="721219" cy="7205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1513785" y="2740"/>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txBox="1"/>
            <p:nvPr/>
          </p:nvSpPr>
          <p:spPr>
            <a:xfrm>
              <a:off x="1513785" y="2740"/>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Μπορεί να θεωρηθεί ως ικανότητα, διότι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είναι μια ικανότητα να μπορείς να επωφεληθείς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από την τεχνολογία και να διαχειρίζεται την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τις αρνητικές επιπτώσεις της.</a:t>
              </a:r>
              <a:endParaRPr/>
            </a:p>
          </p:txBody>
        </p:sp>
        <p:sp>
          <p:nvSpPr>
            <p:cNvPr id="121" name="Google Shape;121;p4"/>
            <p:cNvSpPr/>
            <p:nvPr/>
          </p:nvSpPr>
          <p:spPr>
            <a:xfrm>
              <a:off x="0" y="1590113"/>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396283" y="1884869"/>
              <a:ext cx="721219" cy="7205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1513785" y="1590113"/>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txBox="1"/>
            <p:nvPr/>
          </p:nvSpPr>
          <p:spPr>
            <a:xfrm>
              <a:off x="1513785" y="1590113"/>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Μπορεί να θεωρηθεί ως κατάσταση, καθώς αντικατοπτρίζει τα αποτελέσματα της αληθινής και κατάλληλης χρήσης της τεχνολογίας (με ευνοϊκή χροιά).</a:t>
              </a:r>
              <a:endParaRPr/>
            </a:p>
          </p:txBody>
        </p:sp>
        <p:sp>
          <p:nvSpPr>
            <p:cNvPr id="125" name="Google Shape;125;p4"/>
            <p:cNvSpPr/>
            <p:nvPr/>
          </p:nvSpPr>
          <p:spPr>
            <a:xfrm>
              <a:off x="0" y="3177485"/>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396283" y="3472241"/>
              <a:ext cx="721219" cy="7205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1513785" y="3177485"/>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txBox="1"/>
            <p:nvPr/>
          </p:nvSpPr>
          <p:spPr>
            <a:xfrm>
              <a:off x="1513785" y="3177485"/>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Μπορεί να θεωρηθεί ως μια πορεία ή διαδικασία, καθώς σχετίζεται με την ανακάλυψη πιθανών και κατάλληλων χρήσεων που θα συμβάλλουν στη ζωή των ανθρώπων.</a:t>
              </a:r>
              <a:endParaRPr/>
            </a:p>
          </p:txBody>
        </p:sp>
      </p:grpSp>
      <p:pic>
        <p:nvPicPr>
          <p:cNvPr id="129" name="Google Shape;129;p4"/>
          <p:cNvPicPr preferRelativeResize="0"/>
          <p:nvPr/>
        </p:nvPicPr>
        <p:blipFill rotWithShape="1">
          <a:blip r:embed="rId6">
            <a:alphaModFix/>
          </a:blip>
          <a:srcRect b="0" l="0" r="0" t="0"/>
          <a:stretch/>
        </p:blipFill>
        <p:spPr>
          <a:xfrm>
            <a:off x="8155516" y="1746250"/>
            <a:ext cx="3365500" cy="33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5"/>
          <p:cNvSpPr txBox="1"/>
          <p:nvPr>
            <p:ph type="title"/>
          </p:nvPr>
        </p:nvSpPr>
        <p:spPr>
          <a:xfrm>
            <a:off x="3302213" y="479493"/>
            <a:ext cx="8051587" cy="9378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Ταξίδι προς την ψηφιακή ευημερία</a:t>
            </a:r>
            <a:endParaRPr/>
          </a:p>
        </p:txBody>
      </p:sp>
      <p:sp>
        <p:nvSpPr>
          <p:cNvPr id="137" name="Google Shape;137;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iyim, dizüstü, bilgisayar, mobilya içeren bir resim&#10;&#10;Açıklama otomatik olarak oluşturuldu" id="138" name="Google Shape;138;p5"/>
          <p:cNvPicPr preferRelativeResize="0"/>
          <p:nvPr/>
        </p:nvPicPr>
        <p:blipFill rotWithShape="1">
          <a:blip r:embed="rId3">
            <a:alphaModFix/>
          </a:blip>
          <a:srcRect b="0" l="0" r="0" t="0"/>
          <a:stretch/>
        </p:blipFill>
        <p:spPr>
          <a:xfrm>
            <a:off x="332550" y="506530"/>
            <a:ext cx="2873333" cy="422549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39" name="Google Shape;139;p5"/>
          <p:cNvSpPr txBox="1"/>
          <p:nvPr>
            <p:ph idx="1" type="body"/>
          </p:nvPr>
        </p:nvSpPr>
        <p:spPr>
          <a:xfrm>
            <a:off x="3538433" y="1805055"/>
            <a:ext cx="8417347" cy="485863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US" sz="2000">
                <a:latin typeface="Arial"/>
                <a:ea typeface="Arial"/>
                <a:cs typeface="Arial"/>
                <a:sym typeface="Arial"/>
              </a:rPr>
              <a:t>Στη ζωντανή πόλη του </a:t>
            </a:r>
            <a:r>
              <a:rPr lang="en-US" sz="2100">
                <a:latin typeface="Arial"/>
                <a:ea typeface="Arial"/>
                <a:cs typeface="Arial"/>
                <a:sym typeface="Arial"/>
              </a:rPr>
              <a:t>Digiton, η Ava, </a:t>
            </a:r>
            <a:r>
              <a:rPr lang="en-US" sz="2000">
                <a:latin typeface="Arial"/>
                <a:ea typeface="Arial"/>
                <a:cs typeface="Arial"/>
                <a:sym typeface="Arial"/>
              </a:rPr>
              <a:t>γραφίστρια, βρέθηκε να είναι συγκλονισμένη από τη συνεχή ενασχόλησή της με τις ψηφιακές συσκευές. Η παραγωγικότητα και η δημιουργικότητά της αρχικά εκτοξεύτηκαν στα ύψη, αλλά σύντομα, οι ατελείωτες ειδοποιήσεις και ο χρόνος της οθόνης άρχισαν να επιβαρύνουν την υγεία και την ευτυχία της. </a:t>
            </a:r>
            <a:endParaRPr sz="20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Συνειδητοποιώντας την ανάγκη για αλλαγή, η Ava εγγράφηκε σε ένα μάθημα ψηφιακής ευημερίας. Έμαθε ότι η ψηφιακή ευημερία περιλαμβάνει τη διαχείριση των αρνητικών επιπτώσεων της τεχνολογίας, τη διατήρηση μιας υγιούς σχέσης με τις συσκευές της και τη χρήση τους για να βελτιώσουν τη ζωή της και όχι να την υποβαθμίσουν. </a:t>
            </a:r>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Η Ava εφάρμοσε αυτά που έμαθε: έθεσε όρια για τον χρόνο της οθόνης, χρησιμοποίησε εφαρμογές για την προώθηση υγιεινών συνηθειών και προγραμμάτισε τακτικές ψηφιακές αποτοξινώσεις. Σταδιακά, ανέκτησε την ισορροπία της, μετατρέποντας τη σχέση της με την τεχνολογία σε μια σχέση που υποστήριζε την ευημερία και την επαγγελματική της ανάπτυξη. </a:t>
            </a:r>
            <a:endParaRPr sz="20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Μέσα από την ιστορία της Ava, βλέπουμε την ψηφιακή ευημερία ως ικανότητα διαχείρισης της τεχνολογίας, ως μια κατάσταση προσωπικής υγείας και ως μια πορεία προς την ανακάλυψη της θετικής συμβολής της τεχνολογίας στη ζωή μας. Το ταξίδι της Ava μας εμπνέει να κάνουμε την τεχνολογία να λειτουργεί για εμάς, εξασφαλίζοντας μια ευνοϊκή κατάσταση στη σχέση μας με τα ψηφιακά εργαλεία.</a:t>
            </a:r>
            <a:endParaRPr sz="2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6"/>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6"/>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en-US">
                <a:solidFill>
                  <a:srgbClr val="FFFFFF"/>
                </a:solidFill>
                <a:latin typeface="Arial"/>
                <a:ea typeface="Arial"/>
                <a:cs typeface="Arial"/>
                <a:sym typeface="Arial"/>
              </a:rPr>
              <a:t>Ψηφιακή ευημερία: Γιατί έχει σημασία για τους ενήλικες;</a:t>
            </a:r>
            <a:endParaRPr/>
          </a:p>
        </p:txBody>
      </p:sp>
      <p:sp>
        <p:nvSpPr>
          <p:cNvPr id="147" name="Google Shape;147;p6"/>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8" name="Google Shape;148;p6"/>
          <p:cNvSpPr txBox="1"/>
          <p:nvPr>
            <p:ph idx="1" type="body"/>
          </p:nvPr>
        </p:nvSpPr>
        <p:spPr>
          <a:xfrm>
            <a:off x="4447308" y="591344"/>
            <a:ext cx="7417032" cy="5695156"/>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sz="2400">
                <a:latin typeface="Arial"/>
                <a:ea typeface="Arial"/>
                <a:cs typeface="Arial"/>
                <a:sym typeface="Arial"/>
              </a:rPr>
              <a:t>Είναι απαραίτητο για τους ενήλικες να έχουν έναν υγιή, ισορροπημένο, ικανοποιητικό και βιώσιμο τρόπο ζωής στον ψηφιακό κόσμο. Πιο συγκεκριμένα:</a:t>
            </a:r>
            <a:endParaRPr sz="2400">
              <a:latin typeface="Arial"/>
              <a:ea typeface="Arial"/>
              <a:cs typeface="Arial"/>
              <a:sym typeface="Arial"/>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Είναι μια σημαντική ανθρώπινη ανάγκη στην ψηφιακή εποχή.</a:t>
            </a:r>
            <a:endParaRPr sz="2400">
              <a:latin typeface="Arial"/>
              <a:ea typeface="Arial"/>
              <a:cs typeface="Arial"/>
              <a:sym typeface="Arial"/>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Συμβάλλει στη σωματική, ψυχολογική και κοινωνική υγεία και ευημερία των ανθρώπων.</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Αναφέρεται στο ότι οι άνθρωποι έχουν τον έλεγχο της ζωής τους.</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Προωθεί τη διαμόρφωση υγιών συνηθειών στην πλοήγηση στον ψηφιακό κόσμο.</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Είναι η διαδικασία για την ανάπτυξη ενός προσεκτικού και υπεύθυνου τρόπου συμπεριφοράς σε ψηφιακά περιβάλλοντα.</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Αποτελεί το βασικό συστατικό της οικοδόμησης ψηφιακής ανθεκτικότητας.</a:t>
            </a:r>
            <a:endParaRPr/>
          </a:p>
          <a:p>
            <a:pPr indent="-87630" lvl="1" marL="685800" rtl="0" algn="l">
              <a:lnSpc>
                <a:spcPct val="90000"/>
              </a:lnSpc>
              <a:spcBef>
                <a:spcPts val="1100"/>
              </a:spcBef>
              <a:spcAft>
                <a:spcPts val="0"/>
              </a:spcAft>
              <a:buClr>
                <a:schemeClr val="dk1"/>
              </a:buClr>
              <a:buSzPct val="100000"/>
              <a:buFont typeface="Noto Sans Symbols"/>
              <a:buNone/>
            </a:pPr>
            <a:r>
              <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7"/>
          <p:cNvSpPr txBox="1"/>
          <p:nvPr>
            <p:ph type="title"/>
          </p:nvPr>
        </p:nvSpPr>
        <p:spPr>
          <a:xfrm>
            <a:off x="838200" y="365125"/>
            <a:ext cx="10515600" cy="8578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a:latin typeface="Arial"/>
                <a:ea typeface="Arial"/>
                <a:cs typeface="Arial"/>
                <a:sym typeface="Arial"/>
              </a:rPr>
              <a:t>Αποσυνδεδεμένος για να επανασυνδεθεί</a:t>
            </a:r>
            <a:endParaRPr/>
          </a:p>
        </p:txBody>
      </p:sp>
      <p:sp>
        <p:nvSpPr>
          <p:cNvPr id="156" name="Google Shape;156;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7"/>
          <p:cNvSpPr txBox="1"/>
          <p:nvPr>
            <p:ph idx="1" type="body"/>
          </p:nvPr>
        </p:nvSpPr>
        <p:spPr>
          <a:xfrm>
            <a:off x="838200" y="1323910"/>
            <a:ext cx="11140440" cy="50546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0000"/>
              <a:buNone/>
            </a:pPr>
            <a:r>
              <a:rPr lang="en-US" sz="2000">
                <a:latin typeface="Arial"/>
                <a:ea typeface="Arial"/>
                <a:cs typeface="Arial"/>
                <a:sym typeface="Arial"/>
              </a:rPr>
              <a:t>Ένα πρωί, συνέβη κάτι ασυνήθιστο. Ο Tom έλαβε ένα email από έναν άγνωστο αποστολέα με τίτλο "Take Control". Από περιέργεια, ο Τομ άνοιξε το email και βρήκε ένα απλό μήνυμα: "Παρατήρησε τι είναι σημαντικό. Αποσυνδέσου για να επανασυνδεθείς". Απορημένος αλλά και γοητευμένος, ο Τομ αποφάσισε να δεχτεί την πρόκληση. Ξεκίνησε αφήνοντας το τηλέφωνό του πίσω κατά τη διάρκεια μιας βόλτας στο πάρκο. Καθώς περπατούσε μέσα στο πράσινο, παρατήρησε το γέλιο των παιδιών που έπαιζαν και τον γαλήνιο ήχο ενός κοντινού σιντριβανιού - ήχοι και εικόνες που συνήθως του διαφεύγουν.</a:t>
            </a:r>
            <a:endParaRPr sz="2000">
              <a:latin typeface="Arial"/>
              <a:ea typeface="Arial"/>
              <a:cs typeface="Arial"/>
              <a:sym typeface="Arial"/>
            </a:endParaRPr>
          </a:p>
          <a:p>
            <a:pPr indent="0" lvl="0" marL="0" rtl="0" algn="just">
              <a:lnSpc>
                <a:spcPct val="90000"/>
              </a:lnSpc>
              <a:spcBef>
                <a:spcPts val="1000"/>
              </a:spcBef>
              <a:spcAft>
                <a:spcPts val="0"/>
              </a:spcAft>
              <a:buSzPct val="100000"/>
              <a:buNone/>
            </a:pPr>
            <a:r>
              <a:rPr lang="en-US" sz="2000">
                <a:latin typeface="Arial"/>
                <a:ea typeface="Arial"/>
                <a:cs typeface="Arial"/>
                <a:sym typeface="Arial"/>
              </a:rPr>
              <a:t>Εμπνευσμένος από αυτή την εμπειρία, ο Τομ ξεκίνησε μια περιπέτεια για να ανακαλύψει ξανά την πόλη του και τον εαυτό του, επισκεπτόμενος μουσεία, τοπικές αγορές και καφετέριες, όλα αυτά χωρίς το συνεχές κουδούνισμα του τηλεφώνου του. Άρχισε να διαβάζει βιβλία σε ήσυχες γωνιές βιβλιοθηκών, να πιάνει κουβέντα με αγνώστους και να παρακολουθεί εκδηλώσεις της κοινότητας, βρίσκοντας χαρά στις πραγματικές, αφιλτράριστες εμπειρίες. Καθώς οι μέρες γίνονταν εβδομάδες, ο Τομ συνειδητοποίησε ότι οι ψηφιακές του συνήθειες τον έλεγχαν και ότι ήταν καιρός να το αντιστρέψει αυτό. </a:t>
            </a:r>
            <a:endParaRPr sz="2000">
              <a:latin typeface="Arial"/>
              <a:ea typeface="Arial"/>
              <a:cs typeface="Arial"/>
              <a:sym typeface="Arial"/>
            </a:endParaRPr>
          </a:p>
          <a:p>
            <a:pPr indent="0" lvl="0" marL="0" rtl="0" algn="just">
              <a:lnSpc>
                <a:spcPct val="90000"/>
              </a:lnSpc>
              <a:spcBef>
                <a:spcPts val="1000"/>
              </a:spcBef>
              <a:spcAft>
                <a:spcPts val="0"/>
              </a:spcAft>
              <a:buSzPct val="100000"/>
              <a:buNone/>
            </a:pPr>
            <a:r>
              <a:rPr lang="en-US" sz="2000">
                <a:latin typeface="Arial"/>
                <a:ea typeface="Arial"/>
                <a:cs typeface="Arial"/>
                <a:sym typeface="Arial"/>
              </a:rPr>
              <a:t>Εφάρμοσε κανόνες για τον εαυτό του, περιορίζοντας τον χρόνο στην οθόνη, απενεργοποιώντας τις ειδοποιήσεις μετά τη δουλειά και συμμετέχοντας περισσότερο σε προσωπικές επαφές. Σιγά-σιγά, ανέκτησε τον έλεγχο της ψηφιακής του ζωής, επιλέγοντας πότε και πώς θα συνδεόταν στο διαδίκτυο. Στο τέλος, η ζωή του Τομ μεταμορφώθηκε. Το ηλεκτρονικό ταχυδρομείο που κάποτε φαινόταν σαν ένας μικρός κυματισμός είχε γίνει κύμα αλλαγής, οδηγώντας τον σε μια ζωή όπου η τεχνολογία ήταν εργαλείο και όχι τύραννος. Έμαθε να ελέγχει την τεχνολογία, εξασφαλίζοντας ότι αυτή βελτίωνε τη ζωή του χωρίς να την κυριαρχεί. Η περιπέτεια του Τομ, που πυροδοτήθηκε από ένα μυστηριώδες email, του δίδαξε το ανεκτίμητο μάθημα του να είναι παρών στη στιγμή και να κυριαρχεί στον ψηφιακό κόσμο με τους δικούς του όρους.</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Ψηφιακή ευημερία και τεχνολογία</a:t>
            </a:r>
            <a:endParaRPr/>
          </a:p>
        </p:txBody>
      </p:sp>
      <p:sp>
        <p:nvSpPr>
          <p:cNvPr id="163" name="Google Shape;163;p8"/>
          <p:cNvSpPr txBox="1"/>
          <p:nvPr>
            <p:ph idx="1" type="body"/>
          </p:nvPr>
        </p:nvSpPr>
        <p:spPr>
          <a:xfrm>
            <a:off x="838200" y="1423490"/>
            <a:ext cx="10911840" cy="4645840"/>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just">
              <a:lnSpc>
                <a:spcPct val="90000"/>
              </a:lnSpc>
              <a:spcBef>
                <a:spcPts val="0"/>
              </a:spcBef>
              <a:spcAft>
                <a:spcPts val="0"/>
              </a:spcAft>
              <a:buSzPct val="100000"/>
              <a:buChar char="❑"/>
            </a:pPr>
            <a:r>
              <a:rPr lang="en-US" sz="5000">
                <a:latin typeface="Calibri"/>
                <a:ea typeface="Calibri"/>
                <a:cs typeface="Calibri"/>
                <a:sym typeface="Calibri"/>
              </a:rPr>
              <a:t>Η τεχνολογία, είτε εκούσια είτε ακούσια, αποτελεί πλέον μέρος της πλειοψηφίας της ζωής μας. Αποτελεί ως επί το πλείστον αναπόφευκτο μέρος της εργασίας και της επαγγελματικής μας ζωής, της διδασκαλίας και της μάθησης και/ή των καθημερινών κοινωνικών αλληλεπιδράσεων και επικοινωνιών μας. Συνδέεται με πολλούς ανθρώπους είτε μέσω υλικού (π.χ. Η/Υ, tablets, έξυπνα τηλέφωνα...) είτε μέσω διαδικτυακών εργαλείων, μέσων κοινωνικής δικτύωσης, εφαρμογών κ.λπ.</a:t>
            </a:r>
            <a:endParaRPr/>
          </a:p>
          <a:p>
            <a:pPr indent="-228600" lvl="0" marL="228600" rtl="0" algn="just">
              <a:lnSpc>
                <a:spcPct val="90000"/>
              </a:lnSpc>
              <a:spcBef>
                <a:spcPts val="1600"/>
              </a:spcBef>
              <a:spcAft>
                <a:spcPts val="0"/>
              </a:spcAft>
              <a:buSzPct val="100000"/>
              <a:buChar char="❑"/>
            </a:pPr>
            <a:r>
              <a:rPr lang="en-US" sz="5000">
                <a:latin typeface="Calibri"/>
                <a:ea typeface="Calibri"/>
                <a:cs typeface="Calibri"/>
                <a:sym typeface="Calibri"/>
              </a:rPr>
              <a:t>Είναι προφανές ότι η τεχνολογία ήταν και θα είναι βαθύτερη σύνδεση με τους ανθρώπους. Η ψηφιακή ανάπτυξη στη χρήση των συνδεδεμένων συσκευών και υπηρεσιών άλλαξε με βάση τα στοιχεία του Ιανουαρίου 2024 ως εξής</a:t>
            </a:r>
            <a:r>
              <a:rPr baseline="30000" lang="en-US" sz="5000">
                <a:latin typeface="Calibri"/>
                <a:ea typeface="Calibri"/>
                <a:cs typeface="Calibri"/>
                <a:sym typeface="Calibri"/>
              </a:rPr>
              <a:t>2</a:t>
            </a:r>
            <a:r>
              <a:rPr lang="en-US" sz="5000">
                <a:latin typeface="Calibri"/>
                <a:ea typeface="Calibri"/>
                <a:cs typeface="Calibri"/>
                <a:sym typeface="Calibri"/>
              </a:rPr>
              <a:t> : </a:t>
            </a:r>
            <a:endParaRPr/>
          </a:p>
          <a:p>
            <a:pPr indent="-228600" lvl="1" marL="685800" rtl="0" algn="l">
              <a:lnSpc>
                <a:spcPct val="90000"/>
              </a:lnSpc>
              <a:spcBef>
                <a:spcPts val="1100"/>
              </a:spcBef>
              <a:spcAft>
                <a:spcPts val="0"/>
              </a:spcAft>
              <a:buClr>
                <a:schemeClr val="dk1"/>
              </a:buClr>
              <a:buSzPct val="100000"/>
              <a:buFont typeface="Noto Sans Symbols"/>
              <a:buChar char="▪"/>
            </a:pPr>
            <a:r>
              <a:rPr lang="en-US" sz="5000"/>
              <a:t>+ 0,9 % Τεχνολογική συμμετοχή του συνολικού πληθυσμού (ετήσια μεταβολή + 74 εκατομμύρια άτομα)</a:t>
            </a:r>
            <a:endParaRPr/>
          </a:p>
          <a:p>
            <a:pPr indent="-228600" lvl="1" marL="685800" rtl="0" algn="l">
              <a:lnSpc>
                <a:spcPct val="90000"/>
              </a:lnSpc>
              <a:spcBef>
                <a:spcPts val="1100"/>
              </a:spcBef>
              <a:spcAft>
                <a:spcPts val="0"/>
              </a:spcAft>
              <a:buClr>
                <a:schemeClr val="dk1"/>
              </a:buClr>
              <a:buSzPct val="100000"/>
              <a:buFont typeface="Noto Sans Symbols"/>
              <a:buChar char="▪"/>
            </a:pPr>
            <a:r>
              <a:rPr lang="en-US" sz="5000"/>
              <a:t>+ 2,5 % Μοναδικοί συνδρομητές κινητής τηλεφωνίας (ετήσια μεταβολή + 138 εκατομμύρια άτομα)</a:t>
            </a:r>
            <a:endParaRPr/>
          </a:p>
          <a:p>
            <a:pPr indent="-228600" lvl="1" marL="685800" rtl="0" algn="l">
              <a:lnSpc>
                <a:spcPct val="90000"/>
              </a:lnSpc>
              <a:spcBef>
                <a:spcPts val="1100"/>
              </a:spcBef>
              <a:spcAft>
                <a:spcPts val="0"/>
              </a:spcAft>
              <a:buClr>
                <a:schemeClr val="dk1"/>
              </a:buClr>
              <a:buSzPct val="100000"/>
              <a:buFont typeface="Noto Sans Symbols"/>
              <a:buChar char="▪"/>
            </a:pPr>
            <a:r>
              <a:rPr lang="en-US" sz="5000"/>
              <a:t>+ 1,8 % Άτομα που χρησιμοποιούν το Διαδίκτυο (ετήσια μεταβολή + 97 εκατομμύρια άτομα)</a:t>
            </a:r>
            <a:endParaRPr/>
          </a:p>
          <a:p>
            <a:pPr indent="-228600" lvl="1" marL="685800" rtl="0" algn="l">
              <a:lnSpc>
                <a:spcPct val="90000"/>
              </a:lnSpc>
              <a:spcBef>
                <a:spcPts val="1100"/>
              </a:spcBef>
              <a:spcAft>
                <a:spcPts val="0"/>
              </a:spcAft>
              <a:buClr>
                <a:schemeClr val="dk1"/>
              </a:buClr>
              <a:buSzPct val="100000"/>
              <a:buFont typeface="Noto Sans Symbols"/>
              <a:buChar char="▪"/>
            </a:pPr>
            <a:r>
              <a:rPr lang="en-US" sz="5000"/>
              <a:t>+ 5,6 % Ταυτότητες χρηστών των μέσων κοινωνικής δικτύωσης (ετήσια μεταβολή + 266 εκατομμύρια άτομα)</a:t>
            </a:r>
            <a:endParaRPr/>
          </a:p>
          <a:p>
            <a:pPr indent="-177800" lvl="1" marL="685800" rtl="0" algn="l">
              <a:lnSpc>
                <a:spcPct val="90000"/>
              </a:lnSpc>
              <a:spcBef>
                <a:spcPts val="1100"/>
              </a:spcBef>
              <a:spcAft>
                <a:spcPts val="0"/>
              </a:spcAft>
              <a:buClr>
                <a:schemeClr val="dk1"/>
              </a:buClr>
              <a:buSzPct val="100000"/>
              <a:buFont typeface="Noto Sans Symbols"/>
              <a:buNone/>
            </a:pPr>
            <a:r>
              <a:t/>
            </a:r>
            <a:endParaRPr sz="2000">
              <a:latin typeface="Arial"/>
              <a:ea typeface="Arial"/>
              <a:cs typeface="Arial"/>
              <a:sym typeface="Arial"/>
            </a:endParaRPr>
          </a:p>
          <a:p>
            <a:pPr indent="-177800" lvl="1" marL="685800" rtl="0" algn="l">
              <a:lnSpc>
                <a:spcPct val="90000"/>
              </a:lnSpc>
              <a:spcBef>
                <a:spcPts val="1100"/>
              </a:spcBef>
              <a:spcAft>
                <a:spcPts val="0"/>
              </a:spcAft>
              <a:buClr>
                <a:schemeClr val="dk1"/>
              </a:buClr>
              <a:buSzPct val="100000"/>
              <a:buFont typeface="Noto Sans Symbols"/>
              <a:buNone/>
            </a:pPr>
            <a:r>
              <a:t/>
            </a:r>
            <a:endParaRPr sz="2000">
              <a:latin typeface="Arial"/>
              <a:ea typeface="Arial"/>
              <a:cs typeface="Arial"/>
              <a:sym typeface="Arial"/>
            </a:endParaRPr>
          </a:p>
        </p:txBody>
      </p:sp>
      <p:sp>
        <p:nvSpPr>
          <p:cNvPr id="164" name="Google Shape;164;p8"/>
          <p:cNvSpPr txBox="1"/>
          <p:nvPr/>
        </p:nvSpPr>
        <p:spPr>
          <a:xfrm>
            <a:off x="838200" y="6215875"/>
            <a:ext cx="10515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 Digital 2024: Ψηφιακή ψηφιακή: Παγκόσμια Έκθεση Επισκόπησης. DATAREPORTAL.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https://datareportal.com/reports/digital-2024-global-overview-report</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400"/>
              <a:buFont typeface="Arial"/>
              <a:buNone/>
            </a:pPr>
            <a:r>
              <a:rPr lang="en-US" sz="5400">
                <a:latin typeface="Arial"/>
                <a:ea typeface="Arial"/>
                <a:cs typeface="Arial"/>
                <a:sym typeface="Arial"/>
              </a:rPr>
              <a:t>Ψηφιακή ευημερία και τεχνολογία</a:t>
            </a:r>
            <a:endParaRPr/>
          </a:p>
        </p:txBody>
      </p:sp>
      <p:sp>
        <p:nvSpPr>
          <p:cNvPr id="171" name="Google Shape;171;p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9"/>
          <p:cNvSpPr txBox="1"/>
          <p:nvPr>
            <p:ph idx="1" type="body"/>
          </p:nvPr>
        </p:nvSpPr>
        <p:spPr>
          <a:xfrm>
            <a:off x="838200" y="1929384"/>
            <a:ext cx="10853928" cy="4545202"/>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Λαμβάνοντας υπόψη την αύξηση της συμμετοχής της τεχνολογίας και τα πιθανά αποτελέσματά της, απαιτείται η κατανόηση των επιπτώσεων της τεχνολογίας και η διαχείριση των επιπτώσεών της στη συνολική ευημερία και την ψηφιακή ευημερία.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Η ψηφιακή ευημερία περιλαμβάνει τρία κύρια στοιχεία:</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Να κατανοήσουν και να αναγνωρίσουν τον αντίκτυπο της τεχνολογίας.</a:t>
            </a:r>
            <a:br>
              <a:rPr lang="en-US">
                <a:latin typeface="Arial"/>
                <a:ea typeface="Arial"/>
                <a:cs typeface="Arial"/>
                <a:sym typeface="Arial"/>
              </a:rPr>
            </a:br>
            <a:r>
              <a:rPr i="1" lang="en-US">
                <a:latin typeface="Arial"/>
                <a:ea typeface="Arial"/>
                <a:cs typeface="Arial"/>
                <a:sym typeface="Arial"/>
              </a:rPr>
              <a:t>(Θα το ανακαλύψετε αυτό στην παρούσα ενότητα)</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Να έχουν θετική σχέση με την τεχνολογία διαμορφώνοντας υγιείς ψηφιακές συνήθειες.</a:t>
            </a:r>
            <a:br>
              <a:rPr lang="en-US">
                <a:latin typeface="Arial"/>
                <a:ea typeface="Arial"/>
                <a:cs typeface="Arial"/>
                <a:sym typeface="Arial"/>
              </a:rPr>
            </a:br>
            <a:r>
              <a:rPr i="1" lang="en-US">
                <a:latin typeface="Arial"/>
                <a:ea typeface="Arial"/>
                <a:cs typeface="Arial"/>
                <a:sym typeface="Arial"/>
              </a:rPr>
              <a:t>(Θα το ανακαλύψετε αυτό στις επόμενες ενότητες)</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Εφαρμογή βέλτιστων πρακτικών για τη διασφάλιση της συνολικής ευημερίας.</a:t>
            </a:r>
            <a:br>
              <a:rPr lang="en-US">
                <a:latin typeface="Arial"/>
                <a:ea typeface="Arial"/>
                <a:cs typeface="Arial"/>
                <a:sym typeface="Arial"/>
              </a:rPr>
            </a:br>
            <a:r>
              <a:rPr i="1" lang="en-US">
                <a:latin typeface="Arial"/>
                <a:ea typeface="Arial"/>
                <a:cs typeface="Arial"/>
                <a:sym typeface="Arial"/>
              </a:rPr>
              <a:t>(Θα το ανακαλύψετε αυτό στις επόμενες ενότητες)</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Hanova Martina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