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Lst>
  <p:sldSz cy="10287000" cx="18288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30" roundtripDataSignature="AMtx7mi6/5q9gIzj/caFl+aMZu5pI6IXu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0" Type="http://customschemas.google.com/relationships/presentationmetadata" Target="meta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 name="Google Shape;13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8" name="Google Shape;258;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9" name="Google Shape;259;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8" name="Google Shape;288;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9" name="Google Shape;289;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9" name="Google Shape;299;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0" name="Google Shape;300;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9" name="Google Shape;309;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0" name="Google Shape;310;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7" name="Google Shape;327;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8" name="Google Shape;328;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9" name="Google Shape;339;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0" name="Google Shape;340;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1" name="Google Shape;361;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2" name="Google Shape;362;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3" name="Google Shape;383;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4" name="Google Shape;384;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3" name="Google Shape;393;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4" name="Google Shape;394;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4" name="Google Shape;404;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5" name="Google Shape;405;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9" name="Google Shape;429;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0" name="Google Shape;430;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1" name="Google Shape;441;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2" name="Google Shape;442;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1" name="Google Shape;461;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6" name="Google Shape;476;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 name="Google Shape;15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4" name="Google Shape;17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9" name="Google Shape;189;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0" name="Google Shape;190;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0" name="Google Shape;200;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1" name="Google Shape;201;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1" name="Google Shape;211;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2" name="Google Shape;212;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1" name="Google Shape;221;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2" name="Google Shape;222;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3" name="Google Shape;233;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4" name="Google Shape;234;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19.jpg"/><Relationship Id="rId4" Type="http://schemas.openxmlformats.org/officeDocument/2006/relationships/image" Target="../media/image2.png"/><Relationship Id="rId10" Type="http://schemas.openxmlformats.org/officeDocument/2006/relationships/image" Target="../media/image5.png"/><Relationship Id="rId9" Type="http://schemas.openxmlformats.org/officeDocument/2006/relationships/image" Target="../media/image21.png"/><Relationship Id="rId5" Type="http://schemas.openxmlformats.org/officeDocument/2006/relationships/image" Target="../media/image16.png"/><Relationship Id="rId6" Type="http://schemas.openxmlformats.org/officeDocument/2006/relationships/image" Target="../media/image7.png"/><Relationship Id="rId7" Type="http://schemas.openxmlformats.org/officeDocument/2006/relationships/image" Target="../media/image8.jpg"/><Relationship Id="rId8" Type="http://schemas.openxmlformats.org/officeDocument/2006/relationships/image" Target="../media/image14.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2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8" name="Google Shape;18;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3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36"/>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3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7"/>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37"/>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3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dpis a obsah" type="obj">
  <p:cSld name="OBJECT">
    <p:spTree>
      <p:nvGrpSpPr>
        <p:cNvPr id="87" name="Shape 87"/>
        <p:cNvGrpSpPr/>
        <p:nvPr/>
      </p:nvGrpSpPr>
      <p:grpSpPr>
        <a:xfrm>
          <a:off x="0" y="0"/>
          <a:ext cx="0" cy="0"/>
          <a:chOff x="0" y="0"/>
          <a:chExt cx="0" cy="0"/>
        </a:xfrm>
      </p:grpSpPr>
      <p:sp>
        <p:nvSpPr>
          <p:cNvPr id="88" name="Google Shape;88;p27"/>
          <p:cNvSpPr txBox="1"/>
          <p:nvPr>
            <p:ph type="title"/>
          </p:nvPr>
        </p:nvSpPr>
        <p:spPr>
          <a:xfrm>
            <a:off x="1036674" y="547689"/>
            <a:ext cx="15994026" cy="1587546"/>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92BAB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9" name="Google Shape;89;p27"/>
          <p:cNvSpPr txBox="1"/>
          <p:nvPr>
            <p:ph idx="1" type="body"/>
          </p:nvPr>
        </p:nvSpPr>
        <p:spPr>
          <a:xfrm>
            <a:off x="1257300" y="2738438"/>
            <a:ext cx="15773400" cy="652700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500"/>
              </a:spcBef>
              <a:spcAft>
                <a:spcPts val="0"/>
              </a:spcAft>
              <a:buSzPts val="1800"/>
              <a:buChar char="❑"/>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Úvodná snímka">
  <p:cSld name="Úvodná snímka">
    <p:spTree>
      <p:nvGrpSpPr>
        <p:cNvPr id="90" name="Shape 90"/>
        <p:cNvGrpSpPr/>
        <p:nvPr/>
      </p:nvGrpSpPr>
      <p:grpSpPr>
        <a:xfrm>
          <a:off x="0" y="0"/>
          <a:ext cx="0" cy="0"/>
          <a:chOff x="0" y="0"/>
          <a:chExt cx="0" cy="0"/>
        </a:xfrm>
      </p:grpSpPr>
      <p:sp>
        <p:nvSpPr>
          <p:cNvPr id="91" name="Google Shape;91;p38"/>
          <p:cNvSpPr txBox="1"/>
          <p:nvPr/>
        </p:nvSpPr>
        <p:spPr>
          <a:xfrm>
            <a:off x="2286000" y="3974221"/>
            <a:ext cx="13716000" cy="1117970"/>
          </a:xfrm>
          <a:prstGeom prst="rect">
            <a:avLst/>
          </a:prstGeom>
          <a:noFill/>
          <a:ln>
            <a:noFill/>
          </a:ln>
        </p:spPr>
        <p:txBody>
          <a:bodyPr anchorCtr="0" anchor="b" bIns="68575" lIns="137150" spcFirstLastPara="1" rIns="137150" wrap="square" tIns="68575">
            <a:normAutofit/>
          </a:bodyPr>
          <a:lstStyle/>
          <a:p>
            <a:pPr indent="0" lvl="0" marL="0" marR="0" rtl="0" algn="ctr">
              <a:lnSpc>
                <a:spcPct val="100000"/>
              </a:lnSpc>
              <a:spcBef>
                <a:spcPts val="0"/>
              </a:spcBef>
              <a:spcAft>
                <a:spcPts val="0"/>
              </a:spcAft>
              <a:buClr>
                <a:srgbClr val="FFAA5A"/>
              </a:buClr>
              <a:buSzPts val="3000"/>
              <a:buFont typeface="Cambria"/>
              <a:buNone/>
            </a:pPr>
            <a:r>
              <a:rPr b="1" lang="en-GB" sz="3000">
                <a:solidFill>
                  <a:srgbClr val="FFAA5A"/>
                </a:solidFill>
                <a:latin typeface="Cambria"/>
                <a:ea typeface="Cambria"/>
                <a:cs typeface="Cambria"/>
                <a:sym typeface="Cambria"/>
              </a:rPr>
              <a:t>ERASMUS+KA220-ADU - Cooperation partnerships in adult education</a:t>
            </a:r>
            <a:endParaRPr b="1" sz="3000">
              <a:solidFill>
                <a:srgbClr val="FFAA5A"/>
              </a:solidFill>
              <a:latin typeface="Cambria"/>
              <a:ea typeface="Cambria"/>
              <a:cs typeface="Cambria"/>
              <a:sym typeface="Cambria"/>
            </a:endParaRPr>
          </a:p>
          <a:p>
            <a:pPr indent="0" lvl="0" marL="0" marR="0" rtl="0" algn="ctr">
              <a:lnSpc>
                <a:spcPct val="100000"/>
              </a:lnSpc>
              <a:spcBef>
                <a:spcPts val="0"/>
              </a:spcBef>
              <a:spcAft>
                <a:spcPts val="0"/>
              </a:spcAft>
              <a:buClr>
                <a:srgbClr val="FFAA5A"/>
              </a:buClr>
              <a:buSzPts val="3000"/>
              <a:buFont typeface="Cambria"/>
              <a:buNone/>
            </a:pPr>
            <a:r>
              <a:rPr b="1" lang="en-GB" sz="3000">
                <a:solidFill>
                  <a:srgbClr val="FFAA5A"/>
                </a:solidFill>
                <a:latin typeface="Cambria"/>
                <a:ea typeface="Cambria"/>
                <a:cs typeface="Cambria"/>
                <a:sym typeface="Cambria"/>
              </a:rPr>
              <a:t>KA220-ADU-2BF13E10 </a:t>
            </a:r>
            <a:endParaRPr b="1" sz="3000">
              <a:solidFill>
                <a:srgbClr val="FFAA5A"/>
              </a:solidFill>
              <a:latin typeface="Cambria"/>
              <a:ea typeface="Cambria"/>
              <a:cs typeface="Cambria"/>
              <a:sym typeface="Cambria"/>
            </a:endParaRPr>
          </a:p>
        </p:txBody>
      </p:sp>
      <p:sp>
        <p:nvSpPr>
          <p:cNvPr id="92" name="Google Shape;92;p38"/>
          <p:cNvSpPr txBox="1"/>
          <p:nvPr/>
        </p:nvSpPr>
        <p:spPr>
          <a:xfrm>
            <a:off x="1945758" y="1563092"/>
            <a:ext cx="14396484" cy="189282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3900" u="none" cap="none" strike="noStrike">
                <a:solidFill>
                  <a:srgbClr val="92BAB5"/>
                </a:solidFill>
                <a:latin typeface="Cambria"/>
                <a:ea typeface="Cambria"/>
                <a:cs typeface="Cambria"/>
                <a:sym typeface="Cambria"/>
              </a:rPr>
              <a:t>Building Digital Resilience by Making Digital Wellbeing and</a:t>
            </a:r>
            <a:br>
              <a:rPr b="1" i="0" lang="en-GB" sz="3900" u="none" cap="none" strike="noStrike">
                <a:solidFill>
                  <a:srgbClr val="92BAB5"/>
                </a:solidFill>
                <a:latin typeface="Cambria"/>
                <a:ea typeface="Cambria"/>
                <a:cs typeface="Cambria"/>
                <a:sym typeface="Cambria"/>
              </a:rPr>
            </a:br>
            <a:r>
              <a:rPr b="1" i="0" lang="en-GB" sz="3900" u="none" cap="none" strike="noStrike">
                <a:solidFill>
                  <a:srgbClr val="92BAB5"/>
                </a:solidFill>
                <a:latin typeface="Cambria"/>
                <a:ea typeface="Cambria"/>
                <a:cs typeface="Cambria"/>
                <a:sym typeface="Cambria"/>
              </a:rPr>
              <a:t>Security Accessible to All</a:t>
            </a:r>
            <a:br>
              <a:rPr b="1" i="0" lang="en-GB" sz="3900" u="none" cap="none" strike="noStrike">
                <a:solidFill>
                  <a:srgbClr val="92BAB5"/>
                </a:solidFill>
                <a:latin typeface="Cambria"/>
                <a:ea typeface="Cambria"/>
                <a:cs typeface="Cambria"/>
                <a:sym typeface="Cambria"/>
              </a:rPr>
            </a:br>
            <a:r>
              <a:rPr b="1" i="0" lang="en-GB" sz="3900" u="none" cap="none" strike="noStrike">
                <a:solidFill>
                  <a:srgbClr val="92BAB5"/>
                </a:solidFill>
                <a:latin typeface="Cambria"/>
                <a:ea typeface="Cambria"/>
                <a:cs typeface="Cambria"/>
                <a:sym typeface="Cambria"/>
              </a:rPr>
              <a:t>&lt;&lt;DigiWELL&gt;&gt;</a:t>
            </a:r>
            <a:endParaRPr sz="3900">
              <a:solidFill>
                <a:schemeClr val="dk1"/>
              </a:solidFill>
              <a:latin typeface="Calibri"/>
              <a:ea typeface="Calibri"/>
              <a:cs typeface="Calibri"/>
              <a:sym typeface="Calibri"/>
            </a:endParaRPr>
          </a:p>
        </p:txBody>
      </p:sp>
      <p:grpSp>
        <p:nvGrpSpPr>
          <p:cNvPr id="93" name="Google Shape;93;p38"/>
          <p:cNvGrpSpPr/>
          <p:nvPr/>
        </p:nvGrpSpPr>
        <p:grpSpPr>
          <a:xfrm>
            <a:off x="606056" y="8872697"/>
            <a:ext cx="17403866" cy="1185078"/>
            <a:chOff x="435935" y="5851336"/>
            <a:chExt cx="11602577" cy="790052"/>
          </a:xfrm>
        </p:grpSpPr>
        <p:pic>
          <p:nvPicPr>
            <p:cNvPr descr="Obrázok, na ktorom je text" id="94" name="Google Shape;94;p38"/>
            <p:cNvPicPr preferRelativeResize="0"/>
            <p:nvPr/>
          </p:nvPicPr>
          <p:blipFill rotWithShape="1">
            <a:blip r:embed="rId2">
              <a:alphaModFix/>
            </a:blip>
            <a:srcRect b="0" l="0" r="0" t="0"/>
            <a:stretch/>
          </p:blipFill>
          <p:spPr>
            <a:xfrm>
              <a:off x="435935" y="5963498"/>
              <a:ext cx="2290456" cy="529376"/>
            </a:xfrm>
            <a:prstGeom prst="rect">
              <a:avLst/>
            </a:prstGeom>
            <a:noFill/>
            <a:ln>
              <a:noFill/>
            </a:ln>
          </p:spPr>
        </p:pic>
        <p:pic>
          <p:nvPicPr>
            <p:cNvPr id="95" name="Google Shape;95;p38"/>
            <p:cNvPicPr preferRelativeResize="0"/>
            <p:nvPr/>
          </p:nvPicPr>
          <p:blipFill rotWithShape="1">
            <a:blip r:embed="rId3">
              <a:alphaModFix/>
            </a:blip>
            <a:srcRect b="0" l="0" r="0" t="0"/>
            <a:stretch/>
          </p:blipFill>
          <p:spPr>
            <a:xfrm>
              <a:off x="10212223" y="5851336"/>
              <a:ext cx="1826289" cy="737473"/>
            </a:xfrm>
            <a:prstGeom prst="rect">
              <a:avLst/>
            </a:prstGeom>
            <a:noFill/>
            <a:ln>
              <a:noFill/>
            </a:ln>
          </p:spPr>
        </p:pic>
        <p:pic>
          <p:nvPicPr>
            <p:cNvPr id="96" name="Google Shape;96;p38"/>
            <p:cNvPicPr preferRelativeResize="0"/>
            <p:nvPr/>
          </p:nvPicPr>
          <p:blipFill rotWithShape="1">
            <a:blip r:embed="rId4">
              <a:alphaModFix/>
            </a:blip>
            <a:srcRect b="0" l="0" r="0" t="0"/>
            <a:stretch/>
          </p:blipFill>
          <p:spPr>
            <a:xfrm>
              <a:off x="2726391" y="5863719"/>
              <a:ext cx="777669" cy="777669"/>
            </a:xfrm>
            <a:prstGeom prst="rect">
              <a:avLst/>
            </a:prstGeom>
            <a:noFill/>
            <a:ln>
              <a:noFill/>
            </a:ln>
          </p:spPr>
        </p:pic>
        <p:pic>
          <p:nvPicPr>
            <p:cNvPr descr="Slovenská poľnohospodárska univerzita v Nitre" id="97" name="Google Shape;97;p38"/>
            <p:cNvPicPr preferRelativeResize="0"/>
            <p:nvPr/>
          </p:nvPicPr>
          <p:blipFill rotWithShape="1">
            <a:blip r:embed="rId5">
              <a:alphaModFix/>
            </a:blip>
            <a:srcRect b="0" l="0" r="0" t="0"/>
            <a:stretch/>
          </p:blipFill>
          <p:spPr>
            <a:xfrm>
              <a:off x="3589235" y="5963498"/>
              <a:ext cx="1128044" cy="504492"/>
            </a:xfrm>
            <a:prstGeom prst="rect">
              <a:avLst/>
            </a:prstGeom>
            <a:noFill/>
            <a:ln>
              <a:noFill/>
            </a:ln>
          </p:spPr>
        </p:pic>
        <p:pic>
          <p:nvPicPr>
            <p:cNvPr descr="Logo" id="98" name="Google Shape;98;p38"/>
            <p:cNvPicPr preferRelativeResize="0"/>
            <p:nvPr/>
          </p:nvPicPr>
          <p:blipFill rotWithShape="1">
            <a:blip r:embed="rId6">
              <a:alphaModFix/>
            </a:blip>
            <a:srcRect b="0" l="0" r="0" t="0"/>
            <a:stretch/>
          </p:blipFill>
          <p:spPr>
            <a:xfrm>
              <a:off x="4717279" y="5963498"/>
              <a:ext cx="968299" cy="504492"/>
            </a:xfrm>
            <a:prstGeom prst="rect">
              <a:avLst/>
            </a:prstGeom>
            <a:noFill/>
            <a:ln>
              <a:noFill/>
            </a:ln>
          </p:spPr>
        </p:pic>
        <p:pic>
          <p:nvPicPr>
            <p:cNvPr id="99" name="Google Shape;99;p38"/>
            <p:cNvPicPr preferRelativeResize="0"/>
            <p:nvPr/>
          </p:nvPicPr>
          <p:blipFill rotWithShape="1">
            <a:blip r:embed="rId7">
              <a:alphaModFix/>
            </a:blip>
            <a:srcRect b="0" l="0" r="0" t="0"/>
            <a:stretch/>
          </p:blipFill>
          <p:spPr>
            <a:xfrm>
              <a:off x="5685578" y="5945929"/>
              <a:ext cx="1156727" cy="564513"/>
            </a:xfrm>
            <a:prstGeom prst="rect">
              <a:avLst/>
            </a:prstGeom>
            <a:noFill/>
            <a:ln>
              <a:noFill/>
            </a:ln>
          </p:spPr>
        </p:pic>
        <p:pic>
          <p:nvPicPr>
            <p:cNvPr descr="AIFED - Formación, cultura y empleo en Granada" id="100" name="Google Shape;100;p38"/>
            <p:cNvPicPr preferRelativeResize="0"/>
            <p:nvPr/>
          </p:nvPicPr>
          <p:blipFill rotWithShape="1">
            <a:blip r:embed="rId8">
              <a:alphaModFix/>
            </a:blip>
            <a:srcRect b="0" l="0" r="0" t="0"/>
            <a:stretch/>
          </p:blipFill>
          <p:spPr>
            <a:xfrm>
              <a:off x="6898797" y="5968999"/>
              <a:ext cx="1521023" cy="523875"/>
            </a:xfrm>
            <a:prstGeom prst="rect">
              <a:avLst/>
            </a:prstGeom>
            <a:noFill/>
            <a:ln>
              <a:noFill/>
            </a:ln>
          </p:spPr>
        </p:pic>
        <p:pic>
          <p:nvPicPr>
            <p:cNvPr id="101" name="Google Shape;101;p38"/>
            <p:cNvPicPr preferRelativeResize="0"/>
            <p:nvPr/>
          </p:nvPicPr>
          <p:blipFill rotWithShape="1">
            <a:blip r:embed="rId9">
              <a:alphaModFix/>
            </a:blip>
            <a:srcRect b="0" l="0" r="0" t="0"/>
            <a:stretch/>
          </p:blipFill>
          <p:spPr>
            <a:xfrm>
              <a:off x="8566511" y="5945929"/>
              <a:ext cx="1499020" cy="228600"/>
            </a:xfrm>
            <a:prstGeom prst="rect">
              <a:avLst/>
            </a:prstGeom>
            <a:noFill/>
            <a:ln>
              <a:noFill/>
            </a:ln>
          </p:spPr>
        </p:pic>
        <p:pic>
          <p:nvPicPr>
            <p:cNvPr descr="Syzygia Foundation" id="102" name="Google Shape;102;p38"/>
            <p:cNvPicPr preferRelativeResize="0"/>
            <p:nvPr/>
          </p:nvPicPr>
          <p:blipFill rotWithShape="1">
            <a:blip r:embed="rId10">
              <a:alphaModFix/>
            </a:blip>
            <a:srcRect b="0" l="0" r="0" t="0"/>
            <a:stretch/>
          </p:blipFill>
          <p:spPr>
            <a:xfrm>
              <a:off x="8606409" y="6252553"/>
              <a:ext cx="1419225" cy="282282"/>
            </a:xfrm>
            <a:prstGeom prst="rect">
              <a:avLst/>
            </a:prstGeom>
            <a:noFill/>
            <a:ln>
              <a:noFill/>
            </a:ln>
          </p:spPr>
        </p:pic>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va obsahy" type="twoObj">
  <p:cSld name="TWO_OBJECTS">
    <p:spTree>
      <p:nvGrpSpPr>
        <p:cNvPr id="103" name="Shape 103"/>
        <p:cNvGrpSpPr/>
        <p:nvPr/>
      </p:nvGrpSpPr>
      <p:grpSpPr>
        <a:xfrm>
          <a:off x="0" y="0"/>
          <a:ext cx="0" cy="0"/>
          <a:chOff x="0" y="0"/>
          <a:chExt cx="0" cy="0"/>
        </a:xfrm>
      </p:grpSpPr>
      <p:sp>
        <p:nvSpPr>
          <p:cNvPr id="104" name="Google Shape;104;p39"/>
          <p:cNvSpPr txBox="1"/>
          <p:nvPr>
            <p:ph type="title"/>
          </p:nvPr>
        </p:nvSpPr>
        <p:spPr>
          <a:xfrm>
            <a:off x="1036674" y="547689"/>
            <a:ext cx="15994026" cy="1587546"/>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92BAB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5" name="Google Shape;105;p39"/>
          <p:cNvSpPr txBox="1"/>
          <p:nvPr>
            <p:ph idx="1" type="body"/>
          </p:nvPr>
        </p:nvSpPr>
        <p:spPr>
          <a:xfrm>
            <a:off x="1257300" y="2738438"/>
            <a:ext cx="7772400" cy="652700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500"/>
              </a:spcBef>
              <a:spcAft>
                <a:spcPts val="0"/>
              </a:spcAft>
              <a:buSzPts val="1800"/>
              <a:buChar char="❑"/>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106" name="Google Shape;106;p39"/>
          <p:cNvSpPr txBox="1"/>
          <p:nvPr>
            <p:ph idx="2" type="body"/>
          </p:nvPr>
        </p:nvSpPr>
        <p:spPr>
          <a:xfrm>
            <a:off x="9258300" y="2738438"/>
            <a:ext cx="7772400" cy="652700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500"/>
              </a:spcBef>
              <a:spcAft>
                <a:spcPts val="0"/>
              </a:spcAft>
              <a:buSzPts val="1800"/>
              <a:buChar char="❑"/>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rovnanie" type="twoTxTwoObj">
  <p:cSld name="TWO_OBJECTS_WITH_TEXT">
    <p:spTree>
      <p:nvGrpSpPr>
        <p:cNvPr id="107" name="Shape 107"/>
        <p:cNvGrpSpPr/>
        <p:nvPr/>
      </p:nvGrpSpPr>
      <p:grpSpPr>
        <a:xfrm>
          <a:off x="0" y="0"/>
          <a:ext cx="0" cy="0"/>
          <a:chOff x="0" y="0"/>
          <a:chExt cx="0" cy="0"/>
        </a:xfrm>
      </p:grpSpPr>
      <p:sp>
        <p:nvSpPr>
          <p:cNvPr id="108" name="Google Shape;108;p40"/>
          <p:cNvSpPr txBox="1"/>
          <p:nvPr>
            <p:ph type="title"/>
          </p:nvPr>
        </p:nvSpPr>
        <p:spPr>
          <a:xfrm>
            <a:off x="1259682" y="547688"/>
            <a:ext cx="15773400" cy="1988345"/>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92BAB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9" name="Google Shape;109;p40"/>
          <p:cNvSpPr txBox="1"/>
          <p:nvPr>
            <p:ph idx="1" type="body"/>
          </p:nvPr>
        </p:nvSpPr>
        <p:spPr>
          <a:xfrm>
            <a:off x="1259683" y="2521745"/>
            <a:ext cx="7736681" cy="1235868"/>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500"/>
              </a:spcBef>
              <a:spcAft>
                <a:spcPts val="0"/>
              </a:spcAft>
              <a:buSzPts val="3600"/>
              <a:buNone/>
              <a:defRPr b="1" sz="3600"/>
            </a:lvl1pPr>
            <a:lvl2pPr indent="-228600" lvl="1" marL="914400" algn="l">
              <a:lnSpc>
                <a:spcPct val="90000"/>
              </a:lnSpc>
              <a:spcBef>
                <a:spcPts val="750"/>
              </a:spcBef>
              <a:spcAft>
                <a:spcPts val="0"/>
              </a:spcAft>
              <a:buClr>
                <a:schemeClr val="dk1"/>
              </a:buClr>
              <a:buSzPts val="3000"/>
              <a:buNone/>
              <a:defRPr b="1" sz="3000"/>
            </a:lvl2pPr>
            <a:lvl3pPr indent="-228600" lvl="2" marL="1371600" algn="l">
              <a:lnSpc>
                <a:spcPct val="90000"/>
              </a:lnSpc>
              <a:spcBef>
                <a:spcPts val="750"/>
              </a:spcBef>
              <a:spcAft>
                <a:spcPts val="0"/>
              </a:spcAft>
              <a:buClr>
                <a:schemeClr val="dk1"/>
              </a:buClr>
              <a:buSzPts val="2700"/>
              <a:buNone/>
              <a:defRPr b="1" sz="2700"/>
            </a:lvl3pPr>
            <a:lvl4pPr indent="-228600" lvl="3" marL="1828800" algn="l">
              <a:lnSpc>
                <a:spcPct val="90000"/>
              </a:lnSpc>
              <a:spcBef>
                <a:spcPts val="750"/>
              </a:spcBef>
              <a:spcAft>
                <a:spcPts val="0"/>
              </a:spcAft>
              <a:buClr>
                <a:schemeClr val="dk1"/>
              </a:buClr>
              <a:buSzPts val="2400"/>
              <a:buNone/>
              <a:defRPr b="1" sz="2400"/>
            </a:lvl4pPr>
            <a:lvl5pPr indent="-228600" lvl="4" marL="2286000" algn="l">
              <a:lnSpc>
                <a:spcPct val="90000"/>
              </a:lnSpc>
              <a:spcBef>
                <a:spcPts val="750"/>
              </a:spcBef>
              <a:spcAft>
                <a:spcPts val="0"/>
              </a:spcAft>
              <a:buClr>
                <a:schemeClr val="dk1"/>
              </a:buClr>
              <a:buSzPts val="2400"/>
              <a:buNone/>
              <a:defRPr b="1" sz="2400"/>
            </a:lvl5pPr>
            <a:lvl6pPr indent="-228600" lvl="5" marL="2743200" algn="l">
              <a:lnSpc>
                <a:spcPct val="90000"/>
              </a:lnSpc>
              <a:spcBef>
                <a:spcPts val="750"/>
              </a:spcBef>
              <a:spcAft>
                <a:spcPts val="0"/>
              </a:spcAft>
              <a:buClr>
                <a:schemeClr val="dk1"/>
              </a:buClr>
              <a:buSzPts val="2400"/>
              <a:buNone/>
              <a:defRPr b="1" sz="2400"/>
            </a:lvl6pPr>
            <a:lvl7pPr indent="-228600" lvl="6" marL="3200400" algn="l">
              <a:lnSpc>
                <a:spcPct val="90000"/>
              </a:lnSpc>
              <a:spcBef>
                <a:spcPts val="750"/>
              </a:spcBef>
              <a:spcAft>
                <a:spcPts val="0"/>
              </a:spcAft>
              <a:buClr>
                <a:schemeClr val="dk1"/>
              </a:buClr>
              <a:buSzPts val="2400"/>
              <a:buNone/>
              <a:defRPr b="1" sz="2400"/>
            </a:lvl7pPr>
            <a:lvl8pPr indent="-228600" lvl="7" marL="3657600" algn="l">
              <a:lnSpc>
                <a:spcPct val="90000"/>
              </a:lnSpc>
              <a:spcBef>
                <a:spcPts val="750"/>
              </a:spcBef>
              <a:spcAft>
                <a:spcPts val="0"/>
              </a:spcAft>
              <a:buClr>
                <a:schemeClr val="dk1"/>
              </a:buClr>
              <a:buSzPts val="2400"/>
              <a:buNone/>
              <a:defRPr b="1" sz="2400"/>
            </a:lvl8pPr>
            <a:lvl9pPr indent="-228600" lvl="8" marL="4114800" algn="l">
              <a:lnSpc>
                <a:spcPct val="90000"/>
              </a:lnSpc>
              <a:spcBef>
                <a:spcPts val="750"/>
              </a:spcBef>
              <a:spcAft>
                <a:spcPts val="0"/>
              </a:spcAft>
              <a:buClr>
                <a:schemeClr val="dk1"/>
              </a:buClr>
              <a:buSzPts val="2400"/>
              <a:buNone/>
              <a:defRPr b="1" sz="2400"/>
            </a:lvl9pPr>
          </a:lstStyle>
          <a:p/>
        </p:txBody>
      </p:sp>
      <p:sp>
        <p:nvSpPr>
          <p:cNvPr id="110" name="Google Shape;110;p40"/>
          <p:cNvSpPr txBox="1"/>
          <p:nvPr>
            <p:ph idx="2" type="body"/>
          </p:nvPr>
        </p:nvSpPr>
        <p:spPr>
          <a:xfrm>
            <a:off x="1259683" y="3757613"/>
            <a:ext cx="7736681" cy="55268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500"/>
              </a:spcBef>
              <a:spcAft>
                <a:spcPts val="0"/>
              </a:spcAft>
              <a:buSzPts val="1800"/>
              <a:buChar char="❑"/>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111" name="Google Shape;111;p40"/>
          <p:cNvSpPr txBox="1"/>
          <p:nvPr>
            <p:ph idx="3" type="body"/>
          </p:nvPr>
        </p:nvSpPr>
        <p:spPr>
          <a:xfrm>
            <a:off x="9258300" y="2521745"/>
            <a:ext cx="7774782" cy="1235868"/>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500"/>
              </a:spcBef>
              <a:spcAft>
                <a:spcPts val="0"/>
              </a:spcAft>
              <a:buSzPts val="3600"/>
              <a:buNone/>
              <a:defRPr b="1" sz="3600"/>
            </a:lvl1pPr>
            <a:lvl2pPr indent="-228600" lvl="1" marL="914400" algn="l">
              <a:lnSpc>
                <a:spcPct val="90000"/>
              </a:lnSpc>
              <a:spcBef>
                <a:spcPts val="750"/>
              </a:spcBef>
              <a:spcAft>
                <a:spcPts val="0"/>
              </a:spcAft>
              <a:buClr>
                <a:schemeClr val="dk1"/>
              </a:buClr>
              <a:buSzPts val="3000"/>
              <a:buNone/>
              <a:defRPr b="1" sz="3000"/>
            </a:lvl2pPr>
            <a:lvl3pPr indent="-228600" lvl="2" marL="1371600" algn="l">
              <a:lnSpc>
                <a:spcPct val="90000"/>
              </a:lnSpc>
              <a:spcBef>
                <a:spcPts val="750"/>
              </a:spcBef>
              <a:spcAft>
                <a:spcPts val="0"/>
              </a:spcAft>
              <a:buClr>
                <a:schemeClr val="dk1"/>
              </a:buClr>
              <a:buSzPts val="2700"/>
              <a:buNone/>
              <a:defRPr b="1" sz="2700"/>
            </a:lvl3pPr>
            <a:lvl4pPr indent="-228600" lvl="3" marL="1828800" algn="l">
              <a:lnSpc>
                <a:spcPct val="90000"/>
              </a:lnSpc>
              <a:spcBef>
                <a:spcPts val="750"/>
              </a:spcBef>
              <a:spcAft>
                <a:spcPts val="0"/>
              </a:spcAft>
              <a:buClr>
                <a:schemeClr val="dk1"/>
              </a:buClr>
              <a:buSzPts val="2400"/>
              <a:buNone/>
              <a:defRPr b="1" sz="2400"/>
            </a:lvl4pPr>
            <a:lvl5pPr indent="-228600" lvl="4" marL="2286000" algn="l">
              <a:lnSpc>
                <a:spcPct val="90000"/>
              </a:lnSpc>
              <a:spcBef>
                <a:spcPts val="750"/>
              </a:spcBef>
              <a:spcAft>
                <a:spcPts val="0"/>
              </a:spcAft>
              <a:buClr>
                <a:schemeClr val="dk1"/>
              </a:buClr>
              <a:buSzPts val="2400"/>
              <a:buNone/>
              <a:defRPr b="1" sz="2400"/>
            </a:lvl5pPr>
            <a:lvl6pPr indent="-228600" lvl="5" marL="2743200" algn="l">
              <a:lnSpc>
                <a:spcPct val="90000"/>
              </a:lnSpc>
              <a:spcBef>
                <a:spcPts val="750"/>
              </a:spcBef>
              <a:spcAft>
                <a:spcPts val="0"/>
              </a:spcAft>
              <a:buClr>
                <a:schemeClr val="dk1"/>
              </a:buClr>
              <a:buSzPts val="2400"/>
              <a:buNone/>
              <a:defRPr b="1" sz="2400"/>
            </a:lvl6pPr>
            <a:lvl7pPr indent="-228600" lvl="6" marL="3200400" algn="l">
              <a:lnSpc>
                <a:spcPct val="90000"/>
              </a:lnSpc>
              <a:spcBef>
                <a:spcPts val="750"/>
              </a:spcBef>
              <a:spcAft>
                <a:spcPts val="0"/>
              </a:spcAft>
              <a:buClr>
                <a:schemeClr val="dk1"/>
              </a:buClr>
              <a:buSzPts val="2400"/>
              <a:buNone/>
              <a:defRPr b="1" sz="2400"/>
            </a:lvl7pPr>
            <a:lvl8pPr indent="-228600" lvl="7" marL="3657600" algn="l">
              <a:lnSpc>
                <a:spcPct val="90000"/>
              </a:lnSpc>
              <a:spcBef>
                <a:spcPts val="750"/>
              </a:spcBef>
              <a:spcAft>
                <a:spcPts val="0"/>
              </a:spcAft>
              <a:buClr>
                <a:schemeClr val="dk1"/>
              </a:buClr>
              <a:buSzPts val="2400"/>
              <a:buNone/>
              <a:defRPr b="1" sz="2400"/>
            </a:lvl8pPr>
            <a:lvl9pPr indent="-228600" lvl="8" marL="4114800" algn="l">
              <a:lnSpc>
                <a:spcPct val="90000"/>
              </a:lnSpc>
              <a:spcBef>
                <a:spcPts val="750"/>
              </a:spcBef>
              <a:spcAft>
                <a:spcPts val="0"/>
              </a:spcAft>
              <a:buClr>
                <a:schemeClr val="dk1"/>
              </a:buClr>
              <a:buSzPts val="2400"/>
              <a:buNone/>
              <a:defRPr b="1" sz="2400"/>
            </a:lvl9pPr>
          </a:lstStyle>
          <a:p/>
        </p:txBody>
      </p:sp>
      <p:sp>
        <p:nvSpPr>
          <p:cNvPr id="112" name="Google Shape;112;p40"/>
          <p:cNvSpPr txBox="1"/>
          <p:nvPr>
            <p:ph idx="4" type="body"/>
          </p:nvPr>
        </p:nvSpPr>
        <p:spPr>
          <a:xfrm>
            <a:off x="9258300" y="3757613"/>
            <a:ext cx="7774782" cy="55268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500"/>
              </a:spcBef>
              <a:spcAft>
                <a:spcPts val="0"/>
              </a:spcAft>
              <a:buSzPts val="1800"/>
              <a:buChar char="❑"/>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n nadpis" type="titleOnly">
  <p:cSld name="TITLE_ONLY">
    <p:spTree>
      <p:nvGrpSpPr>
        <p:cNvPr id="113" name="Shape 113"/>
        <p:cNvGrpSpPr/>
        <p:nvPr/>
      </p:nvGrpSpPr>
      <p:grpSpPr>
        <a:xfrm>
          <a:off x="0" y="0"/>
          <a:ext cx="0" cy="0"/>
          <a:chOff x="0" y="0"/>
          <a:chExt cx="0" cy="0"/>
        </a:xfrm>
      </p:grpSpPr>
      <p:sp>
        <p:nvSpPr>
          <p:cNvPr id="114" name="Google Shape;114;p41"/>
          <p:cNvSpPr txBox="1"/>
          <p:nvPr>
            <p:ph type="title"/>
          </p:nvPr>
        </p:nvSpPr>
        <p:spPr>
          <a:xfrm>
            <a:off x="1036674" y="547689"/>
            <a:ext cx="15994026" cy="1587546"/>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92BAB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ázdna" type="blank">
  <p:cSld name="BLANK">
    <p:spTree>
      <p:nvGrpSpPr>
        <p:cNvPr id="115" name="Shape 115"/>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sah s popisom" type="objTx">
  <p:cSld name="OBJECT_WITH_CAPTION_TEXT">
    <p:spTree>
      <p:nvGrpSpPr>
        <p:cNvPr id="116" name="Shape 116"/>
        <p:cNvGrpSpPr/>
        <p:nvPr/>
      </p:nvGrpSpPr>
      <p:grpSpPr>
        <a:xfrm>
          <a:off x="0" y="0"/>
          <a:ext cx="0" cy="0"/>
          <a:chOff x="0" y="0"/>
          <a:chExt cx="0" cy="0"/>
        </a:xfrm>
      </p:grpSpPr>
      <p:sp>
        <p:nvSpPr>
          <p:cNvPr id="117" name="Google Shape;117;p43"/>
          <p:cNvSpPr txBox="1"/>
          <p:nvPr>
            <p:ph type="title"/>
          </p:nvPr>
        </p:nvSpPr>
        <p:spPr>
          <a:xfrm>
            <a:off x="1259683" y="685800"/>
            <a:ext cx="5898356" cy="24003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92BAB5"/>
              </a:buClr>
              <a:buSzPts val="4800"/>
              <a:buFont typeface="Cambria"/>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8" name="Google Shape;118;p43"/>
          <p:cNvSpPr txBox="1"/>
          <p:nvPr>
            <p:ph idx="1" type="body"/>
          </p:nvPr>
        </p:nvSpPr>
        <p:spPr>
          <a:xfrm>
            <a:off x="7774782" y="1481138"/>
            <a:ext cx="9258300" cy="7310438"/>
          </a:xfrm>
          <a:prstGeom prst="rect">
            <a:avLst/>
          </a:prstGeom>
          <a:noFill/>
          <a:ln>
            <a:noFill/>
          </a:ln>
        </p:spPr>
        <p:txBody>
          <a:bodyPr anchorCtr="0" anchor="t" bIns="45700" lIns="91425" spcFirstLastPara="1" rIns="91425" wrap="square" tIns="45700">
            <a:normAutofit/>
          </a:bodyPr>
          <a:lstStyle>
            <a:lvl1pPr indent="-533400" lvl="0" marL="457200" algn="l">
              <a:lnSpc>
                <a:spcPct val="90000"/>
              </a:lnSpc>
              <a:spcBef>
                <a:spcPts val="1500"/>
              </a:spcBef>
              <a:spcAft>
                <a:spcPts val="0"/>
              </a:spcAft>
              <a:buSzPts val="4800"/>
              <a:buChar char="❑"/>
              <a:defRPr sz="4800"/>
            </a:lvl1pPr>
            <a:lvl2pPr indent="-495300" lvl="1" marL="914400" algn="l">
              <a:lnSpc>
                <a:spcPct val="90000"/>
              </a:lnSpc>
              <a:spcBef>
                <a:spcPts val="750"/>
              </a:spcBef>
              <a:spcAft>
                <a:spcPts val="0"/>
              </a:spcAft>
              <a:buClr>
                <a:schemeClr val="dk1"/>
              </a:buClr>
              <a:buSzPts val="4200"/>
              <a:buChar char="•"/>
              <a:defRPr sz="4200"/>
            </a:lvl2pPr>
            <a:lvl3pPr indent="-457200" lvl="2" marL="1371600" algn="l">
              <a:lnSpc>
                <a:spcPct val="90000"/>
              </a:lnSpc>
              <a:spcBef>
                <a:spcPts val="750"/>
              </a:spcBef>
              <a:spcAft>
                <a:spcPts val="0"/>
              </a:spcAft>
              <a:buClr>
                <a:schemeClr val="dk1"/>
              </a:buClr>
              <a:buSzPts val="3600"/>
              <a:buChar char="•"/>
              <a:defRPr sz="3600"/>
            </a:lvl3pPr>
            <a:lvl4pPr indent="-419100" lvl="3" marL="1828800" algn="l">
              <a:lnSpc>
                <a:spcPct val="90000"/>
              </a:lnSpc>
              <a:spcBef>
                <a:spcPts val="750"/>
              </a:spcBef>
              <a:spcAft>
                <a:spcPts val="0"/>
              </a:spcAft>
              <a:buClr>
                <a:schemeClr val="dk1"/>
              </a:buClr>
              <a:buSzPts val="3000"/>
              <a:buChar char="•"/>
              <a:defRPr sz="3000"/>
            </a:lvl4pPr>
            <a:lvl5pPr indent="-419100" lvl="4" marL="2286000" algn="l">
              <a:lnSpc>
                <a:spcPct val="90000"/>
              </a:lnSpc>
              <a:spcBef>
                <a:spcPts val="750"/>
              </a:spcBef>
              <a:spcAft>
                <a:spcPts val="0"/>
              </a:spcAft>
              <a:buClr>
                <a:schemeClr val="dk1"/>
              </a:buClr>
              <a:buSzPts val="3000"/>
              <a:buChar char="•"/>
              <a:defRPr sz="3000"/>
            </a:lvl5pPr>
            <a:lvl6pPr indent="-419100" lvl="5" marL="2743200" algn="l">
              <a:lnSpc>
                <a:spcPct val="90000"/>
              </a:lnSpc>
              <a:spcBef>
                <a:spcPts val="750"/>
              </a:spcBef>
              <a:spcAft>
                <a:spcPts val="0"/>
              </a:spcAft>
              <a:buClr>
                <a:schemeClr val="dk1"/>
              </a:buClr>
              <a:buSzPts val="3000"/>
              <a:buChar char="•"/>
              <a:defRPr sz="3000"/>
            </a:lvl6pPr>
            <a:lvl7pPr indent="-419100" lvl="6" marL="3200400" algn="l">
              <a:lnSpc>
                <a:spcPct val="90000"/>
              </a:lnSpc>
              <a:spcBef>
                <a:spcPts val="750"/>
              </a:spcBef>
              <a:spcAft>
                <a:spcPts val="0"/>
              </a:spcAft>
              <a:buClr>
                <a:schemeClr val="dk1"/>
              </a:buClr>
              <a:buSzPts val="3000"/>
              <a:buChar char="•"/>
              <a:defRPr sz="3000"/>
            </a:lvl7pPr>
            <a:lvl8pPr indent="-419100" lvl="7" marL="3657600" algn="l">
              <a:lnSpc>
                <a:spcPct val="90000"/>
              </a:lnSpc>
              <a:spcBef>
                <a:spcPts val="750"/>
              </a:spcBef>
              <a:spcAft>
                <a:spcPts val="0"/>
              </a:spcAft>
              <a:buClr>
                <a:schemeClr val="dk1"/>
              </a:buClr>
              <a:buSzPts val="3000"/>
              <a:buChar char="•"/>
              <a:defRPr sz="3000"/>
            </a:lvl8pPr>
            <a:lvl9pPr indent="-419100" lvl="8" marL="4114800" algn="l">
              <a:lnSpc>
                <a:spcPct val="90000"/>
              </a:lnSpc>
              <a:spcBef>
                <a:spcPts val="750"/>
              </a:spcBef>
              <a:spcAft>
                <a:spcPts val="0"/>
              </a:spcAft>
              <a:buClr>
                <a:schemeClr val="dk1"/>
              </a:buClr>
              <a:buSzPts val="3000"/>
              <a:buChar char="•"/>
              <a:defRPr sz="3000"/>
            </a:lvl9pPr>
          </a:lstStyle>
          <a:p/>
        </p:txBody>
      </p:sp>
      <p:sp>
        <p:nvSpPr>
          <p:cNvPr id="119" name="Google Shape;119;p43"/>
          <p:cNvSpPr txBox="1"/>
          <p:nvPr>
            <p:ph idx="2" type="body"/>
          </p:nvPr>
        </p:nvSpPr>
        <p:spPr>
          <a:xfrm>
            <a:off x="1259683" y="3086100"/>
            <a:ext cx="5898356" cy="571738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500"/>
              </a:spcBef>
              <a:spcAft>
                <a:spcPts val="0"/>
              </a:spcAft>
              <a:buSzPts val="2400"/>
              <a:buNone/>
              <a:defRPr sz="2400"/>
            </a:lvl1pPr>
            <a:lvl2pPr indent="-228600" lvl="1" marL="914400" algn="l">
              <a:lnSpc>
                <a:spcPct val="90000"/>
              </a:lnSpc>
              <a:spcBef>
                <a:spcPts val="750"/>
              </a:spcBef>
              <a:spcAft>
                <a:spcPts val="0"/>
              </a:spcAft>
              <a:buClr>
                <a:schemeClr val="dk1"/>
              </a:buClr>
              <a:buSzPts val="2100"/>
              <a:buNone/>
              <a:defRPr sz="2100"/>
            </a:lvl2pPr>
            <a:lvl3pPr indent="-228600" lvl="2" marL="1371600" algn="l">
              <a:lnSpc>
                <a:spcPct val="90000"/>
              </a:lnSpc>
              <a:spcBef>
                <a:spcPts val="750"/>
              </a:spcBef>
              <a:spcAft>
                <a:spcPts val="0"/>
              </a:spcAft>
              <a:buClr>
                <a:schemeClr val="dk1"/>
              </a:buClr>
              <a:buSzPts val="1800"/>
              <a:buNone/>
              <a:defRPr sz="1800"/>
            </a:lvl3pPr>
            <a:lvl4pPr indent="-228600" lvl="3" marL="1828800" algn="l">
              <a:lnSpc>
                <a:spcPct val="90000"/>
              </a:lnSpc>
              <a:spcBef>
                <a:spcPts val="750"/>
              </a:spcBef>
              <a:spcAft>
                <a:spcPts val="0"/>
              </a:spcAft>
              <a:buClr>
                <a:schemeClr val="dk1"/>
              </a:buClr>
              <a:buSzPts val="1500"/>
              <a:buNone/>
              <a:defRPr sz="1500"/>
            </a:lvl4pPr>
            <a:lvl5pPr indent="-228600" lvl="4" marL="2286000" algn="l">
              <a:lnSpc>
                <a:spcPct val="90000"/>
              </a:lnSpc>
              <a:spcBef>
                <a:spcPts val="750"/>
              </a:spcBef>
              <a:spcAft>
                <a:spcPts val="0"/>
              </a:spcAft>
              <a:buClr>
                <a:schemeClr val="dk1"/>
              </a:buClr>
              <a:buSzPts val="1500"/>
              <a:buNone/>
              <a:defRPr sz="1500"/>
            </a:lvl5pPr>
            <a:lvl6pPr indent="-228600" lvl="5" marL="2743200" algn="l">
              <a:lnSpc>
                <a:spcPct val="90000"/>
              </a:lnSpc>
              <a:spcBef>
                <a:spcPts val="750"/>
              </a:spcBef>
              <a:spcAft>
                <a:spcPts val="0"/>
              </a:spcAft>
              <a:buClr>
                <a:schemeClr val="dk1"/>
              </a:buClr>
              <a:buSzPts val="1500"/>
              <a:buNone/>
              <a:defRPr sz="1500"/>
            </a:lvl6pPr>
            <a:lvl7pPr indent="-228600" lvl="6" marL="3200400" algn="l">
              <a:lnSpc>
                <a:spcPct val="90000"/>
              </a:lnSpc>
              <a:spcBef>
                <a:spcPts val="750"/>
              </a:spcBef>
              <a:spcAft>
                <a:spcPts val="0"/>
              </a:spcAft>
              <a:buClr>
                <a:schemeClr val="dk1"/>
              </a:buClr>
              <a:buSzPts val="1500"/>
              <a:buNone/>
              <a:defRPr sz="1500"/>
            </a:lvl7pPr>
            <a:lvl8pPr indent="-228600" lvl="7" marL="3657600" algn="l">
              <a:lnSpc>
                <a:spcPct val="90000"/>
              </a:lnSpc>
              <a:spcBef>
                <a:spcPts val="750"/>
              </a:spcBef>
              <a:spcAft>
                <a:spcPts val="0"/>
              </a:spcAft>
              <a:buClr>
                <a:schemeClr val="dk1"/>
              </a:buClr>
              <a:buSzPts val="1500"/>
              <a:buNone/>
              <a:defRPr sz="1500"/>
            </a:lvl8pPr>
            <a:lvl9pPr indent="-228600" lvl="8" marL="4114800" algn="l">
              <a:lnSpc>
                <a:spcPct val="90000"/>
              </a:lnSpc>
              <a:spcBef>
                <a:spcPts val="750"/>
              </a:spcBef>
              <a:spcAft>
                <a:spcPts val="0"/>
              </a:spcAft>
              <a:buClr>
                <a:schemeClr val="dk1"/>
              </a:buClr>
              <a:buSzPts val="1500"/>
              <a:buNone/>
              <a:defRPr sz="1500"/>
            </a:lvl9pPr>
          </a:lstStyle>
          <a:p/>
        </p:txBody>
      </p:sp>
      <p:sp>
        <p:nvSpPr>
          <p:cNvPr id="120" name="Google Shape;120;p43"/>
          <p:cNvSpPr txBox="1"/>
          <p:nvPr>
            <p:ph idx="10" type="dt"/>
          </p:nvPr>
        </p:nvSpPr>
        <p:spPr>
          <a:xfrm>
            <a:off x="1257300" y="9534526"/>
            <a:ext cx="4114800" cy="5476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1" name="Google Shape;121;p43"/>
          <p:cNvSpPr txBox="1"/>
          <p:nvPr>
            <p:ph idx="11" type="ftr"/>
          </p:nvPr>
        </p:nvSpPr>
        <p:spPr>
          <a:xfrm>
            <a:off x="6057900" y="9534526"/>
            <a:ext cx="6172200" cy="5476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2" name="Google Shape;122;p43"/>
          <p:cNvSpPr txBox="1"/>
          <p:nvPr>
            <p:ph idx="12" type="sldNum"/>
          </p:nvPr>
        </p:nvSpPr>
        <p:spPr>
          <a:xfrm>
            <a:off x="12915900" y="9534526"/>
            <a:ext cx="4114800" cy="547688"/>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rázok s popisom" type="picTx">
  <p:cSld name="PICTURE_WITH_CAPTION_TEXT">
    <p:spTree>
      <p:nvGrpSpPr>
        <p:cNvPr id="123" name="Shape 123"/>
        <p:cNvGrpSpPr/>
        <p:nvPr/>
      </p:nvGrpSpPr>
      <p:grpSpPr>
        <a:xfrm>
          <a:off x="0" y="0"/>
          <a:ext cx="0" cy="0"/>
          <a:chOff x="0" y="0"/>
          <a:chExt cx="0" cy="0"/>
        </a:xfrm>
      </p:grpSpPr>
      <p:sp>
        <p:nvSpPr>
          <p:cNvPr id="124" name="Google Shape;124;p44"/>
          <p:cNvSpPr txBox="1"/>
          <p:nvPr>
            <p:ph type="title"/>
          </p:nvPr>
        </p:nvSpPr>
        <p:spPr>
          <a:xfrm>
            <a:off x="1259683" y="685800"/>
            <a:ext cx="5898356" cy="24003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92BAB5"/>
              </a:buClr>
              <a:buSzPts val="4800"/>
              <a:buFont typeface="Cambria"/>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5" name="Google Shape;125;p44"/>
          <p:cNvSpPr/>
          <p:nvPr>
            <p:ph idx="2" type="pic"/>
          </p:nvPr>
        </p:nvSpPr>
        <p:spPr>
          <a:xfrm>
            <a:off x="7774782" y="1481138"/>
            <a:ext cx="9258300" cy="7310438"/>
          </a:xfrm>
          <a:prstGeom prst="rect">
            <a:avLst/>
          </a:prstGeom>
          <a:noFill/>
          <a:ln>
            <a:noFill/>
          </a:ln>
        </p:spPr>
      </p:sp>
      <p:sp>
        <p:nvSpPr>
          <p:cNvPr id="126" name="Google Shape;126;p44"/>
          <p:cNvSpPr txBox="1"/>
          <p:nvPr>
            <p:ph idx="1" type="body"/>
          </p:nvPr>
        </p:nvSpPr>
        <p:spPr>
          <a:xfrm>
            <a:off x="1259683" y="3086100"/>
            <a:ext cx="5898356" cy="571738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500"/>
              </a:spcBef>
              <a:spcAft>
                <a:spcPts val="0"/>
              </a:spcAft>
              <a:buSzPts val="2400"/>
              <a:buNone/>
              <a:defRPr sz="2400"/>
            </a:lvl1pPr>
            <a:lvl2pPr indent="-228600" lvl="1" marL="914400" algn="l">
              <a:lnSpc>
                <a:spcPct val="90000"/>
              </a:lnSpc>
              <a:spcBef>
                <a:spcPts val="750"/>
              </a:spcBef>
              <a:spcAft>
                <a:spcPts val="0"/>
              </a:spcAft>
              <a:buClr>
                <a:schemeClr val="dk1"/>
              </a:buClr>
              <a:buSzPts val="2100"/>
              <a:buNone/>
              <a:defRPr sz="2100"/>
            </a:lvl2pPr>
            <a:lvl3pPr indent="-228600" lvl="2" marL="1371600" algn="l">
              <a:lnSpc>
                <a:spcPct val="90000"/>
              </a:lnSpc>
              <a:spcBef>
                <a:spcPts val="750"/>
              </a:spcBef>
              <a:spcAft>
                <a:spcPts val="0"/>
              </a:spcAft>
              <a:buClr>
                <a:schemeClr val="dk1"/>
              </a:buClr>
              <a:buSzPts val="1800"/>
              <a:buNone/>
              <a:defRPr sz="1800"/>
            </a:lvl3pPr>
            <a:lvl4pPr indent="-228600" lvl="3" marL="1828800" algn="l">
              <a:lnSpc>
                <a:spcPct val="90000"/>
              </a:lnSpc>
              <a:spcBef>
                <a:spcPts val="750"/>
              </a:spcBef>
              <a:spcAft>
                <a:spcPts val="0"/>
              </a:spcAft>
              <a:buClr>
                <a:schemeClr val="dk1"/>
              </a:buClr>
              <a:buSzPts val="1500"/>
              <a:buNone/>
              <a:defRPr sz="1500"/>
            </a:lvl4pPr>
            <a:lvl5pPr indent="-228600" lvl="4" marL="2286000" algn="l">
              <a:lnSpc>
                <a:spcPct val="90000"/>
              </a:lnSpc>
              <a:spcBef>
                <a:spcPts val="750"/>
              </a:spcBef>
              <a:spcAft>
                <a:spcPts val="0"/>
              </a:spcAft>
              <a:buClr>
                <a:schemeClr val="dk1"/>
              </a:buClr>
              <a:buSzPts val="1500"/>
              <a:buNone/>
              <a:defRPr sz="1500"/>
            </a:lvl5pPr>
            <a:lvl6pPr indent="-228600" lvl="5" marL="2743200" algn="l">
              <a:lnSpc>
                <a:spcPct val="90000"/>
              </a:lnSpc>
              <a:spcBef>
                <a:spcPts val="750"/>
              </a:spcBef>
              <a:spcAft>
                <a:spcPts val="0"/>
              </a:spcAft>
              <a:buClr>
                <a:schemeClr val="dk1"/>
              </a:buClr>
              <a:buSzPts val="1500"/>
              <a:buNone/>
              <a:defRPr sz="1500"/>
            </a:lvl6pPr>
            <a:lvl7pPr indent="-228600" lvl="6" marL="3200400" algn="l">
              <a:lnSpc>
                <a:spcPct val="90000"/>
              </a:lnSpc>
              <a:spcBef>
                <a:spcPts val="750"/>
              </a:spcBef>
              <a:spcAft>
                <a:spcPts val="0"/>
              </a:spcAft>
              <a:buClr>
                <a:schemeClr val="dk1"/>
              </a:buClr>
              <a:buSzPts val="1500"/>
              <a:buNone/>
              <a:defRPr sz="1500"/>
            </a:lvl7pPr>
            <a:lvl8pPr indent="-228600" lvl="7" marL="3657600" algn="l">
              <a:lnSpc>
                <a:spcPct val="90000"/>
              </a:lnSpc>
              <a:spcBef>
                <a:spcPts val="750"/>
              </a:spcBef>
              <a:spcAft>
                <a:spcPts val="0"/>
              </a:spcAft>
              <a:buClr>
                <a:schemeClr val="dk1"/>
              </a:buClr>
              <a:buSzPts val="1500"/>
              <a:buNone/>
              <a:defRPr sz="1500"/>
            </a:lvl8pPr>
            <a:lvl9pPr indent="-228600" lvl="8" marL="4114800" algn="l">
              <a:lnSpc>
                <a:spcPct val="90000"/>
              </a:lnSpc>
              <a:spcBef>
                <a:spcPts val="750"/>
              </a:spcBef>
              <a:spcAft>
                <a:spcPts val="0"/>
              </a:spcAft>
              <a:buClr>
                <a:schemeClr val="dk1"/>
              </a:buClr>
              <a:buSzPts val="1500"/>
              <a:buNone/>
              <a:defRPr sz="1500"/>
            </a:lvl9pPr>
          </a:lstStyle>
          <a:p/>
        </p:txBody>
      </p:sp>
      <p:sp>
        <p:nvSpPr>
          <p:cNvPr id="127" name="Google Shape;127;p44"/>
          <p:cNvSpPr txBox="1"/>
          <p:nvPr>
            <p:ph idx="10" type="dt"/>
          </p:nvPr>
        </p:nvSpPr>
        <p:spPr>
          <a:xfrm>
            <a:off x="1257300" y="9534526"/>
            <a:ext cx="4114800" cy="5476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8" name="Google Shape;128;p44"/>
          <p:cNvSpPr txBox="1"/>
          <p:nvPr>
            <p:ph idx="11" type="ftr"/>
          </p:nvPr>
        </p:nvSpPr>
        <p:spPr>
          <a:xfrm>
            <a:off x="6057900" y="9534526"/>
            <a:ext cx="6172200" cy="5476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9" name="Google Shape;129;p44"/>
          <p:cNvSpPr txBox="1"/>
          <p:nvPr>
            <p:ph idx="12" type="sldNum"/>
          </p:nvPr>
        </p:nvSpPr>
        <p:spPr>
          <a:xfrm>
            <a:off x="12915900" y="9534526"/>
            <a:ext cx="4114800" cy="547688"/>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 name="Shape 21"/>
        <p:cNvGrpSpPr/>
        <p:nvPr/>
      </p:nvGrpSpPr>
      <p:grpSpPr>
        <a:xfrm>
          <a:off x="0" y="0"/>
          <a:ext cx="0" cy="0"/>
          <a:chOff x="0" y="0"/>
          <a:chExt cx="0" cy="0"/>
        </a:xfrm>
      </p:grpSpPr>
      <p:sp>
        <p:nvSpPr>
          <p:cNvPr id="22" name="Google Shape;22;p2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2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5" name="Shape 25"/>
        <p:cNvGrpSpPr/>
        <p:nvPr/>
      </p:nvGrpSpPr>
      <p:grpSpPr>
        <a:xfrm>
          <a:off x="0" y="0"/>
          <a:ext cx="0" cy="0"/>
          <a:chOff x="0" y="0"/>
          <a:chExt cx="0" cy="0"/>
        </a:xfrm>
      </p:grpSpPr>
      <p:sp>
        <p:nvSpPr>
          <p:cNvPr id="26" name="Google Shape;26;p29"/>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29"/>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8" name="Google Shape;28;p2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30"/>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30"/>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4" name="Google Shape;34;p3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3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3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31"/>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0" name="Google Shape;40;p31"/>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1" name="Google Shape;41;p3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3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3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3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32"/>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7" name="Google Shape;47;p32"/>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8" name="Google Shape;48;p32"/>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9" name="Google Shape;49;p32"/>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0" name="Google Shape;50;p3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3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3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3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3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34"/>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34"/>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34"/>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3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3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35"/>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35"/>
          <p:cNvSpPr/>
          <p:nvPr>
            <p:ph idx="2" type="pic"/>
          </p:nvPr>
        </p:nvSpPr>
        <p:spPr>
          <a:xfrm>
            <a:off x="1792288" y="612775"/>
            <a:ext cx="5486400" cy="4114800"/>
          </a:xfrm>
          <a:prstGeom prst="rect">
            <a:avLst/>
          </a:prstGeom>
          <a:noFill/>
          <a:ln>
            <a:noFill/>
          </a:ln>
        </p:spPr>
      </p:sp>
      <p:sp>
        <p:nvSpPr>
          <p:cNvPr id="68" name="Google Shape;68;p35"/>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3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theme" Target="../theme/theme3.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4" name="Shape 84"/>
        <p:cNvGrpSpPr/>
        <p:nvPr/>
      </p:nvGrpSpPr>
      <p:grpSpPr>
        <a:xfrm>
          <a:off x="0" y="0"/>
          <a:ext cx="0" cy="0"/>
          <a:chOff x="0" y="0"/>
          <a:chExt cx="0" cy="0"/>
        </a:xfrm>
      </p:grpSpPr>
      <p:sp>
        <p:nvSpPr>
          <p:cNvPr id="85" name="Google Shape;85;p26"/>
          <p:cNvSpPr txBox="1"/>
          <p:nvPr>
            <p:ph type="title"/>
          </p:nvPr>
        </p:nvSpPr>
        <p:spPr>
          <a:xfrm>
            <a:off x="1036674" y="547689"/>
            <a:ext cx="15994026" cy="1587546"/>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0"/>
              </a:spcBef>
              <a:spcAft>
                <a:spcPts val="0"/>
              </a:spcAft>
              <a:buClr>
                <a:srgbClr val="92BAB5"/>
              </a:buClr>
              <a:buSzPts val="7200"/>
              <a:buFont typeface="Cambria"/>
              <a:buNone/>
              <a:defRPr b="1" i="0" sz="7200" u="none" cap="none" strike="noStrike">
                <a:solidFill>
                  <a:srgbClr val="92BAB5"/>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6" name="Google Shape;86;p26"/>
          <p:cNvSpPr txBox="1"/>
          <p:nvPr>
            <p:ph idx="1" type="body"/>
          </p:nvPr>
        </p:nvSpPr>
        <p:spPr>
          <a:xfrm>
            <a:off x="1036674" y="2488019"/>
            <a:ext cx="15994026" cy="5917019"/>
          </a:xfrm>
          <a:prstGeom prst="rect">
            <a:avLst/>
          </a:prstGeom>
          <a:noFill/>
          <a:ln>
            <a:noFill/>
          </a:ln>
        </p:spPr>
        <p:txBody>
          <a:bodyPr anchorCtr="0" anchor="t" bIns="45700" lIns="91425" spcFirstLastPara="1" rIns="91425" wrap="square" tIns="45700">
            <a:normAutofit/>
          </a:bodyPr>
          <a:lstStyle>
            <a:lvl1pPr indent="-495300" lvl="0" marL="457200" marR="0" rtl="0" algn="l">
              <a:lnSpc>
                <a:spcPct val="90000"/>
              </a:lnSpc>
              <a:spcBef>
                <a:spcPts val="1500"/>
              </a:spcBef>
              <a:spcAft>
                <a:spcPts val="0"/>
              </a:spcAft>
              <a:buClr>
                <a:srgbClr val="FFAA5A"/>
              </a:buClr>
              <a:buSzPts val="4200"/>
              <a:buFont typeface="Noto Sans Symbols"/>
              <a:buChar char="❑"/>
              <a:defRPr b="0" i="0" sz="4200" u="none" cap="none" strike="noStrike">
                <a:solidFill>
                  <a:schemeClr val="dk1"/>
                </a:solidFill>
                <a:latin typeface="Cambria"/>
                <a:ea typeface="Cambria"/>
                <a:cs typeface="Cambria"/>
                <a:sym typeface="Cambria"/>
              </a:defRPr>
            </a:lvl1pPr>
            <a:lvl2pPr indent="-457200" lvl="1" marL="914400" marR="0" rtl="0" algn="l">
              <a:lnSpc>
                <a:spcPct val="90000"/>
              </a:lnSpc>
              <a:spcBef>
                <a:spcPts val="75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2pPr>
            <a:lvl3pPr indent="-419100" lvl="2" marL="1371600" marR="0" rtl="0" algn="l">
              <a:lnSpc>
                <a:spcPct val="90000"/>
              </a:lnSpc>
              <a:spcBef>
                <a:spcPts val="750"/>
              </a:spcBef>
              <a:spcAft>
                <a:spcPts val="0"/>
              </a:spcAft>
              <a:buClr>
                <a:schemeClr val="dk1"/>
              </a:buClr>
              <a:buSzPts val="3000"/>
              <a:buFont typeface="Arial"/>
              <a:buChar char="•"/>
              <a:defRPr b="0" i="0" sz="3000" u="none" cap="none" strike="noStrike">
                <a:solidFill>
                  <a:schemeClr val="dk1"/>
                </a:solidFill>
                <a:latin typeface="Calibri"/>
                <a:ea typeface="Calibri"/>
                <a:cs typeface="Calibri"/>
                <a:sym typeface="Calibri"/>
              </a:defRPr>
            </a:lvl3pPr>
            <a:lvl4pPr indent="-400050" lvl="3" marL="18288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4pPr>
            <a:lvl5pPr indent="-400050" lvl="4" marL="22860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5pPr>
            <a:lvl6pPr indent="-400050" lvl="5" marL="27432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6pPr>
            <a:lvl7pPr indent="-400050" lvl="6" marL="32004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7pPr>
            <a:lvl8pPr indent="-400050" lvl="7" marL="36576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8pPr>
            <a:lvl9pPr indent="-400050" lvl="8" marL="41148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5.png"/><Relationship Id="rId10" Type="http://schemas.openxmlformats.org/officeDocument/2006/relationships/image" Target="../media/image21.png"/><Relationship Id="rId13" Type="http://schemas.openxmlformats.org/officeDocument/2006/relationships/image" Target="../media/image11.png"/><Relationship Id="rId12" Type="http://schemas.openxmlformats.org/officeDocument/2006/relationships/image" Target="../media/image17.jp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 Id="rId9" Type="http://schemas.openxmlformats.org/officeDocument/2006/relationships/image" Target="../media/image14.jpg"/><Relationship Id="rId5" Type="http://schemas.openxmlformats.org/officeDocument/2006/relationships/image" Target="../media/image16.png"/><Relationship Id="rId6" Type="http://schemas.openxmlformats.org/officeDocument/2006/relationships/image" Target="../media/image15.png"/><Relationship Id="rId7" Type="http://schemas.openxmlformats.org/officeDocument/2006/relationships/image" Target="../media/image7.png"/><Relationship Id="rId8" Type="http://schemas.openxmlformats.org/officeDocument/2006/relationships/image" Target="../media/image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2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27.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3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3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23.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3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29.png"/><Relationship Id="rId5" Type="http://schemas.openxmlformats.org/officeDocument/2006/relationships/image" Target="../media/image2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29.png"/><Relationship Id="rId5" Type="http://schemas.openxmlformats.org/officeDocument/2006/relationships/hyperlink" Target="https://www.eff.org/issues/privacy" TargetMode="External"/><Relationship Id="rId6" Type="http://schemas.openxmlformats.org/officeDocument/2006/relationships/hyperlink" Target="https://techcrunch.com/2019/09/26/privacy-queen-of-human-rights-in-a-digital-world/" TargetMode="External"/><Relationship Id="rId7" Type="http://schemas.openxmlformats.org/officeDocument/2006/relationships/image" Target="../media/image3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3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
          <p:cNvSpPr txBox="1"/>
          <p:nvPr>
            <p:ph type="title"/>
          </p:nvPr>
        </p:nvSpPr>
        <p:spPr>
          <a:xfrm>
            <a:off x="9404337" y="2375990"/>
            <a:ext cx="8002395" cy="2216265"/>
          </a:xfrm>
          <a:prstGeom prst="rect">
            <a:avLst/>
          </a:prstGeom>
          <a:noFill/>
          <a:ln>
            <a:noFill/>
          </a:ln>
        </p:spPr>
        <p:txBody>
          <a:bodyPr anchorCtr="0" anchor="b" bIns="68575" lIns="137150" spcFirstLastPara="1" rIns="137150" wrap="square" tIns="68575">
            <a:normAutofit/>
          </a:bodyPr>
          <a:lstStyle/>
          <a:p>
            <a:pPr indent="0" lvl="0" marL="0" rtl="0" algn="ctr">
              <a:spcBef>
                <a:spcPts val="0"/>
              </a:spcBef>
              <a:spcAft>
                <a:spcPts val="0"/>
              </a:spcAft>
              <a:buClr>
                <a:srgbClr val="FFAA5A"/>
              </a:buClr>
              <a:buSzPts val="4400"/>
              <a:buFont typeface="Calibri"/>
              <a:buNone/>
            </a:pPr>
            <a:r>
              <a:rPr b="1" lang="en-GB">
                <a:solidFill>
                  <a:srgbClr val="FFAA5A"/>
                </a:solidFill>
                <a:latin typeface="Calibri"/>
                <a:ea typeface="Calibri"/>
                <a:cs typeface="Calibri"/>
                <a:sym typeface="Calibri"/>
              </a:rPr>
              <a:t>Ψηφιακό απόρρητο - Κατανόηση του ψηφιακού απορρήτου</a:t>
            </a:r>
            <a:endParaRPr b="1">
              <a:solidFill>
                <a:srgbClr val="FFAA5A"/>
              </a:solidFill>
              <a:latin typeface="Calibri"/>
              <a:ea typeface="Calibri"/>
              <a:cs typeface="Calibri"/>
              <a:sym typeface="Calibri"/>
            </a:endParaRPr>
          </a:p>
        </p:txBody>
      </p:sp>
      <p:pic>
        <p:nvPicPr>
          <p:cNvPr descr="Obrázok, na ktorom je text" id="135" name="Google Shape;135;p1"/>
          <p:cNvPicPr preferRelativeResize="0"/>
          <p:nvPr/>
        </p:nvPicPr>
        <p:blipFill rotWithShape="1">
          <a:blip r:embed="rId3">
            <a:alphaModFix/>
          </a:blip>
          <a:srcRect b="0" l="0" r="0" t="0"/>
          <a:stretch/>
        </p:blipFill>
        <p:spPr>
          <a:xfrm>
            <a:off x="11600423" y="844314"/>
            <a:ext cx="3610221" cy="794064"/>
          </a:xfrm>
          <a:prstGeom prst="rect">
            <a:avLst/>
          </a:prstGeom>
          <a:noFill/>
          <a:ln>
            <a:noFill/>
          </a:ln>
        </p:spPr>
      </p:pic>
      <p:pic>
        <p:nvPicPr>
          <p:cNvPr id="136" name="Google Shape;136;p1"/>
          <p:cNvPicPr preferRelativeResize="0"/>
          <p:nvPr/>
        </p:nvPicPr>
        <p:blipFill rotWithShape="1">
          <a:blip r:embed="rId4">
            <a:alphaModFix/>
          </a:blip>
          <a:srcRect b="0" l="0" r="0" t="0"/>
          <a:stretch/>
        </p:blipFill>
        <p:spPr>
          <a:xfrm>
            <a:off x="8733988" y="7726580"/>
            <a:ext cx="1225763" cy="1166504"/>
          </a:xfrm>
          <a:prstGeom prst="rect">
            <a:avLst/>
          </a:prstGeom>
          <a:noFill/>
          <a:ln>
            <a:noFill/>
          </a:ln>
        </p:spPr>
      </p:pic>
      <p:pic>
        <p:nvPicPr>
          <p:cNvPr descr="Slovenská poľnohospodárska univerzita v Nitre" id="137" name="Google Shape;137;p1"/>
          <p:cNvPicPr preferRelativeResize="0"/>
          <p:nvPr/>
        </p:nvPicPr>
        <p:blipFill rotWithShape="1">
          <a:blip r:embed="rId5">
            <a:alphaModFix/>
          </a:blip>
          <a:srcRect b="0" l="0" r="0" t="0"/>
          <a:stretch/>
        </p:blipFill>
        <p:spPr>
          <a:xfrm>
            <a:off x="10119387" y="7908668"/>
            <a:ext cx="1778025" cy="756738"/>
          </a:xfrm>
          <a:prstGeom prst="rect">
            <a:avLst/>
          </a:prstGeom>
          <a:noFill/>
          <a:ln>
            <a:noFill/>
          </a:ln>
        </p:spPr>
      </p:pic>
      <p:pic>
        <p:nvPicPr>
          <p:cNvPr id="138" name="Google Shape;138;p1"/>
          <p:cNvPicPr preferRelativeResize="0"/>
          <p:nvPr/>
        </p:nvPicPr>
        <p:blipFill rotWithShape="1">
          <a:blip r:embed="rId6">
            <a:alphaModFix/>
          </a:blip>
          <a:srcRect b="0" l="0" r="0" t="0"/>
          <a:stretch/>
        </p:blipFill>
        <p:spPr>
          <a:xfrm>
            <a:off x="12089070" y="7864128"/>
            <a:ext cx="1159515" cy="1524006"/>
          </a:xfrm>
          <a:prstGeom prst="rect">
            <a:avLst/>
          </a:prstGeom>
          <a:noFill/>
          <a:ln>
            <a:noFill/>
          </a:ln>
        </p:spPr>
      </p:pic>
      <p:pic>
        <p:nvPicPr>
          <p:cNvPr descr="Logo" id="139" name="Google Shape;139;p1"/>
          <p:cNvPicPr preferRelativeResize="0"/>
          <p:nvPr/>
        </p:nvPicPr>
        <p:blipFill rotWithShape="1">
          <a:blip r:embed="rId7">
            <a:alphaModFix/>
          </a:blip>
          <a:srcRect b="0" l="0" r="0" t="0"/>
          <a:stretch/>
        </p:blipFill>
        <p:spPr>
          <a:xfrm>
            <a:off x="13248585" y="7820121"/>
            <a:ext cx="1526235" cy="756738"/>
          </a:xfrm>
          <a:prstGeom prst="rect">
            <a:avLst/>
          </a:prstGeom>
          <a:noFill/>
          <a:ln>
            <a:noFill/>
          </a:ln>
        </p:spPr>
      </p:pic>
      <p:pic>
        <p:nvPicPr>
          <p:cNvPr id="140" name="Google Shape;140;p1"/>
          <p:cNvPicPr preferRelativeResize="0"/>
          <p:nvPr/>
        </p:nvPicPr>
        <p:blipFill rotWithShape="1">
          <a:blip r:embed="rId8">
            <a:alphaModFix/>
          </a:blip>
          <a:srcRect b="0" l="0" r="0" t="0"/>
          <a:stretch/>
        </p:blipFill>
        <p:spPr>
          <a:xfrm>
            <a:off x="14948823" y="7812559"/>
            <a:ext cx="1823235" cy="846770"/>
          </a:xfrm>
          <a:prstGeom prst="rect">
            <a:avLst/>
          </a:prstGeom>
          <a:noFill/>
          <a:ln>
            <a:noFill/>
          </a:ln>
        </p:spPr>
      </p:pic>
      <p:pic>
        <p:nvPicPr>
          <p:cNvPr descr="AIFED - Formación, cultura y empleo en Granada" id="141" name="Google Shape;141;p1"/>
          <p:cNvPicPr preferRelativeResize="0"/>
          <p:nvPr/>
        </p:nvPicPr>
        <p:blipFill rotWithShape="1">
          <a:blip r:embed="rId9">
            <a:alphaModFix/>
          </a:blip>
          <a:srcRect b="0" l="0" r="0" t="0"/>
          <a:stretch/>
        </p:blipFill>
        <p:spPr>
          <a:xfrm>
            <a:off x="9334649" y="8656873"/>
            <a:ext cx="2397440" cy="785813"/>
          </a:xfrm>
          <a:prstGeom prst="rect">
            <a:avLst/>
          </a:prstGeom>
          <a:noFill/>
          <a:ln>
            <a:noFill/>
          </a:ln>
        </p:spPr>
      </p:pic>
      <p:pic>
        <p:nvPicPr>
          <p:cNvPr id="142" name="Google Shape;142;p1"/>
          <p:cNvPicPr preferRelativeResize="0"/>
          <p:nvPr/>
        </p:nvPicPr>
        <p:blipFill rotWithShape="1">
          <a:blip r:embed="rId10">
            <a:alphaModFix/>
          </a:blip>
          <a:srcRect b="0" l="0" r="0" t="0"/>
          <a:stretch/>
        </p:blipFill>
        <p:spPr>
          <a:xfrm>
            <a:off x="13405535" y="8834133"/>
            <a:ext cx="2362758" cy="342900"/>
          </a:xfrm>
          <a:prstGeom prst="rect">
            <a:avLst/>
          </a:prstGeom>
          <a:noFill/>
          <a:ln>
            <a:noFill/>
          </a:ln>
        </p:spPr>
      </p:pic>
      <p:pic>
        <p:nvPicPr>
          <p:cNvPr descr="Syzygia Foundation" id="143" name="Google Shape;143;p1"/>
          <p:cNvPicPr preferRelativeResize="0"/>
          <p:nvPr/>
        </p:nvPicPr>
        <p:blipFill rotWithShape="1">
          <a:blip r:embed="rId11">
            <a:alphaModFix/>
          </a:blip>
          <a:srcRect b="0" l="0" r="0" t="0"/>
          <a:stretch/>
        </p:blipFill>
        <p:spPr>
          <a:xfrm>
            <a:off x="15932519" y="8793872"/>
            <a:ext cx="2236985" cy="423423"/>
          </a:xfrm>
          <a:prstGeom prst="rect">
            <a:avLst/>
          </a:prstGeom>
          <a:noFill/>
          <a:ln>
            <a:noFill/>
          </a:ln>
        </p:spPr>
      </p:pic>
      <p:sp>
        <p:nvSpPr>
          <p:cNvPr id="144" name="Google Shape;144;p1"/>
          <p:cNvSpPr txBox="1"/>
          <p:nvPr/>
        </p:nvSpPr>
        <p:spPr>
          <a:xfrm>
            <a:off x="11433107" y="5530191"/>
            <a:ext cx="3720329" cy="2060598"/>
          </a:xfrm>
          <a:prstGeom prst="rect">
            <a:avLst/>
          </a:prstGeom>
          <a:noFill/>
          <a:ln>
            <a:noFill/>
          </a:ln>
        </p:spPr>
        <p:txBody>
          <a:bodyPr anchorCtr="0" anchor="ctr" bIns="68575" lIns="137150" spcFirstLastPara="1" rIns="137150" wrap="square" tIns="68575">
            <a:noAutofit/>
          </a:bodyPr>
          <a:lstStyle/>
          <a:p>
            <a:pPr indent="0" lvl="0" marL="0" marR="0" rtl="0" algn="ctr">
              <a:lnSpc>
                <a:spcPct val="90000"/>
              </a:lnSpc>
              <a:spcBef>
                <a:spcPts val="0"/>
              </a:spcBef>
              <a:spcAft>
                <a:spcPts val="0"/>
              </a:spcAft>
              <a:buClr>
                <a:srgbClr val="000000"/>
              </a:buClr>
              <a:buSzPts val="2100"/>
              <a:buFont typeface="Arial"/>
              <a:buNone/>
            </a:pPr>
            <a:r>
              <a:rPr b="0" i="0" lang="en-GB" sz="2100" u="none" cap="none" strike="noStrike">
                <a:solidFill>
                  <a:srgbClr val="000000"/>
                </a:solidFill>
                <a:latin typeface="Arial"/>
                <a:ea typeface="Arial"/>
                <a:cs typeface="Arial"/>
                <a:sym typeface="Arial"/>
              </a:rPr>
              <a:t>Οικοδόμηση ψηφιακής ανθεκτικότητας </a:t>
            </a:r>
            <a:br>
              <a:rPr b="0" i="0" lang="en-GB" sz="2100" u="none" cap="none" strike="noStrike">
                <a:solidFill>
                  <a:srgbClr val="000000"/>
                </a:solidFill>
                <a:latin typeface="Arial"/>
                <a:ea typeface="Arial"/>
                <a:cs typeface="Arial"/>
                <a:sym typeface="Arial"/>
              </a:rPr>
            </a:br>
            <a:r>
              <a:rPr b="0" i="0" lang="en-GB" sz="2100" u="none" cap="none" strike="noStrike">
                <a:solidFill>
                  <a:srgbClr val="000000"/>
                </a:solidFill>
                <a:latin typeface="Arial"/>
                <a:ea typeface="Arial"/>
                <a:cs typeface="Arial"/>
                <a:sym typeface="Arial"/>
              </a:rPr>
              <a:t>από την κατασκευή της ψηφιακής ευημερίας </a:t>
            </a:r>
            <a:br>
              <a:rPr b="0" i="0" lang="en-GB" sz="2100" u="none" cap="none" strike="noStrike">
                <a:solidFill>
                  <a:srgbClr val="000000"/>
                </a:solidFill>
                <a:latin typeface="Arial"/>
                <a:ea typeface="Arial"/>
                <a:cs typeface="Arial"/>
                <a:sym typeface="Arial"/>
              </a:rPr>
            </a:br>
            <a:r>
              <a:rPr b="0" i="0" lang="en-GB" sz="2100" u="none" cap="none" strike="noStrike">
                <a:solidFill>
                  <a:srgbClr val="000000"/>
                </a:solidFill>
                <a:latin typeface="Arial"/>
                <a:ea typeface="Arial"/>
                <a:cs typeface="Arial"/>
                <a:sym typeface="Arial"/>
              </a:rPr>
              <a:t>και την ασφάλεια προσβάσιμες σε όλους</a:t>
            </a:r>
            <a:br>
              <a:rPr b="0" i="0" lang="en-GB" sz="2100" u="none" cap="none" strike="noStrike">
                <a:solidFill>
                  <a:srgbClr val="000000"/>
                </a:solidFill>
                <a:latin typeface="Arial"/>
                <a:ea typeface="Arial"/>
                <a:cs typeface="Arial"/>
                <a:sym typeface="Arial"/>
              </a:rPr>
            </a:br>
            <a:r>
              <a:rPr b="0" i="0" lang="en-GB" sz="1650" u="none" cap="none" strike="noStrike">
                <a:solidFill>
                  <a:srgbClr val="000000"/>
                </a:solidFill>
                <a:latin typeface="Arial"/>
                <a:ea typeface="Arial"/>
                <a:cs typeface="Arial"/>
                <a:sym typeface="Arial"/>
              </a:rPr>
              <a:t>2022-2-SK01-KA220-ADU-000096888</a:t>
            </a:r>
            <a:endParaRPr b="0" i="0" sz="2100" u="none" cap="none" strike="noStrike">
              <a:solidFill>
                <a:srgbClr val="000000"/>
              </a:solidFill>
              <a:latin typeface="Arial"/>
              <a:ea typeface="Arial"/>
              <a:cs typeface="Arial"/>
              <a:sym typeface="Arial"/>
            </a:endParaRPr>
          </a:p>
        </p:txBody>
      </p:sp>
      <p:grpSp>
        <p:nvGrpSpPr>
          <p:cNvPr id="145" name="Google Shape;145;p1"/>
          <p:cNvGrpSpPr/>
          <p:nvPr/>
        </p:nvGrpSpPr>
        <p:grpSpPr>
          <a:xfrm>
            <a:off x="-705636" y="1934355"/>
            <a:ext cx="9207105" cy="5238753"/>
            <a:chOff x="-1118443" y="1146344"/>
            <a:chExt cx="10365960" cy="6096000"/>
          </a:xfrm>
        </p:grpSpPr>
        <p:pic>
          <p:nvPicPr>
            <p:cNvPr descr="Obrázok, na ktorom je text, diagram, kruh, snímka obrazovky&#10;&#10;Automaticky generovaný popis" id="146" name="Google Shape;146;p1"/>
            <p:cNvPicPr preferRelativeResize="0"/>
            <p:nvPr/>
          </p:nvPicPr>
          <p:blipFill rotWithShape="1">
            <a:blip r:embed="rId12">
              <a:alphaModFix/>
            </a:blip>
            <a:srcRect b="0" l="0" r="0" t="0"/>
            <a:stretch/>
          </p:blipFill>
          <p:spPr>
            <a:xfrm>
              <a:off x="675017" y="1146344"/>
              <a:ext cx="8572500" cy="6096000"/>
            </a:xfrm>
            <a:prstGeom prst="rect">
              <a:avLst/>
            </a:prstGeom>
            <a:noFill/>
            <a:ln>
              <a:noFill/>
            </a:ln>
          </p:spPr>
        </p:pic>
        <p:pic>
          <p:nvPicPr>
            <p:cNvPr descr="Free Concept Of Data Privacy And Policy Illustration - Free Download  Business Illustrations | IconScout" id="147" name="Google Shape;147;p1"/>
            <p:cNvPicPr preferRelativeResize="0"/>
            <p:nvPr/>
          </p:nvPicPr>
          <p:blipFill rotWithShape="1">
            <a:blip r:embed="rId13">
              <a:alphaModFix/>
            </a:blip>
            <a:srcRect b="0" l="0" r="0" t="0"/>
            <a:stretch/>
          </p:blipFill>
          <p:spPr>
            <a:xfrm>
              <a:off x="-1118443" y="1638300"/>
              <a:ext cx="7620000" cy="4286250"/>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0" name="Shape 260"/>
        <p:cNvGrpSpPr/>
        <p:nvPr/>
      </p:nvGrpSpPr>
      <p:grpSpPr>
        <a:xfrm>
          <a:off x="0" y="0"/>
          <a:ext cx="0" cy="0"/>
          <a:chOff x="0" y="0"/>
          <a:chExt cx="0" cy="0"/>
        </a:xfrm>
      </p:grpSpPr>
      <p:sp>
        <p:nvSpPr>
          <p:cNvPr id="261" name="Google Shape;261;p10"/>
          <p:cNvSpPr/>
          <p:nvPr/>
        </p:nvSpPr>
        <p:spPr>
          <a:xfrm>
            <a:off x="4572" y="0"/>
            <a:ext cx="18283428" cy="10287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2" name="Google Shape;262;p10"/>
          <p:cNvSpPr/>
          <p:nvPr/>
        </p:nvSpPr>
        <p:spPr>
          <a:xfrm>
            <a:off x="15313042" y="1"/>
            <a:ext cx="1702599" cy="716996"/>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3" name="Google Shape;263;p10"/>
          <p:cNvSpPr txBox="1"/>
          <p:nvPr>
            <p:ph type="title"/>
          </p:nvPr>
        </p:nvSpPr>
        <p:spPr>
          <a:xfrm>
            <a:off x="1203442" y="847394"/>
            <a:ext cx="15773400" cy="3713224"/>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92BAB5"/>
              </a:buClr>
              <a:buSzPct val="100000"/>
              <a:buFont typeface="Arial"/>
              <a:buNone/>
            </a:pPr>
            <a:r>
              <a:rPr lang="en-GB" sz="5300">
                <a:latin typeface="Arial"/>
                <a:ea typeface="Arial"/>
                <a:cs typeface="Arial"/>
                <a:sym typeface="Arial"/>
              </a:rPr>
              <a:t>Ποιες είναι οι αρνητικές συνέπειες της απουσίας ψηφιακού απορρήτου;</a:t>
            </a:r>
            <a:br>
              <a:rPr lang="en-GB" sz="5300">
                <a:latin typeface="Arial"/>
                <a:ea typeface="Arial"/>
                <a:cs typeface="Arial"/>
                <a:sym typeface="Arial"/>
              </a:rPr>
            </a:br>
            <a:br>
              <a:rPr lang="en-GB" sz="6700">
                <a:latin typeface="Arial"/>
                <a:ea typeface="Arial"/>
                <a:cs typeface="Arial"/>
                <a:sym typeface="Arial"/>
              </a:rPr>
            </a:br>
            <a:r>
              <a:rPr b="0" lang="en-GB" sz="4000">
                <a:solidFill>
                  <a:schemeClr val="dk1"/>
                </a:solidFill>
                <a:latin typeface="Arial"/>
                <a:ea typeface="Arial"/>
                <a:cs typeface="Arial"/>
                <a:sym typeface="Arial"/>
              </a:rPr>
              <a:t>Οι αρνητικές συνέπειες της απουσίας ψηφιακού απορρήτου είναι αρκετές και μπορεί να έχουν πολλαπλές συνέπειες που επηρεάζουν τη φήμη και τα δικαιώματα των χρηστών:</a:t>
            </a:r>
            <a:br>
              <a:rPr b="0" lang="en-GB" sz="6700">
                <a:solidFill>
                  <a:schemeClr val="dk1"/>
                </a:solidFill>
                <a:latin typeface="Arial"/>
                <a:ea typeface="Arial"/>
                <a:cs typeface="Arial"/>
                <a:sym typeface="Arial"/>
              </a:rPr>
            </a:br>
            <a:endParaRPr b="0" sz="6700">
              <a:solidFill>
                <a:schemeClr val="dk1"/>
              </a:solidFill>
              <a:latin typeface="Arial"/>
              <a:ea typeface="Arial"/>
              <a:cs typeface="Arial"/>
              <a:sym typeface="Arial"/>
            </a:endParaRPr>
          </a:p>
        </p:txBody>
      </p:sp>
      <p:sp>
        <p:nvSpPr>
          <p:cNvPr id="264" name="Google Shape;264;p10"/>
          <p:cNvSpPr/>
          <p:nvPr/>
        </p:nvSpPr>
        <p:spPr>
          <a:xfrm flipH="1" rot="-5400000">
            <a:off x="833565" y="3274835"/>
            <a:ext cx="6125150" cy="6125150"/>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nvGrpSpPr>
          <p:cNvPr id="265" name="Google Shape;265;p10"/>
          <p:cNvGrpSpPr/>
          <p:nvPr/>
        </p:nvGrpSpPr>
        <p:grpSpPr>
          <a:xfrm>
            <a:off x="533400" y="4686300"/>
            <a:ext cx="17395235" cy="2877863"/>
            <a:chOff x="0" y="0"/>
            <a:chExt cx="23193646" cy="3837151"/>
          </a:xfrm>
        </p:grpSpPr>
        <p:grpSp>
          <p:nvGrpSpPr>
            <p:cNvPr id="266" name="Google Shape;266;p10"/>
            <p:cNvGrpSpPr/>
            <p:nvPr/>
          </p:nvGrpSpPr>
          <p:grpSpPr>
            <a:xfrm>
              <a:off x="0" y="40390"/>
              <a:ext cx="4176201" cy="3796761"/>
              <a:chOff x="0" y="0"/>
              <a:chExt cx="894029" cy="812800"/>
            </a:xfrm>
          </p:grpSpPr>
          <p:sp>
            <p:nvSpPr>
              <p:cNvPr id="267" name="Google Shape;267;p10"/>
              <p:cNvSpPr/>
              <p:nvPr/>
            </p:nvSpPr>
            <p:spPr>
              <a:xfrm>
                <a:off x="0" y="0"/>
                <a:ext cx="894029" cy="812800"/>
              </a:xfrm>
              <a:custGeom>
                <a:rect b="b" l="l" r="r" t="t"/>
                <a:pathLst>
                  <a:path extrusionOk="0" h="812800" w="894029">
                    <a:moveTo>
                      <a:pt x="447015" y="0"/>
                    </a:moveTo>
                    <a:cubicBezTo>
                      <a:pt x="200135" y="0"/>
                      <a:pt x="0" y="181951"/>
                      <a:pt x="0" y="406400"/>
                    </a:cubicBezTo>
                    <a:cubicBezTo>
                      <a:pt x="0" y="630849"/>
                      <a:pt x="200135" y="812800"/>
                      <a:pt x="447015" y="812800"/>
                    </a:cubicBezTo>
                    <a:cubicBezTo>
                      <a:pt x="693894" y="812800"/>
                      <a:pt x="894029" y="630849"/>
                      <a:pt x="894029" y="406400"/>
                    </a:cubicBezTo>
                    <a:cubicBezTo>
                      <a:pt x="894029" y="181951"/>
                      <a:pt x="693894" y="0"/>
                      <a:pt x="447015" y="0"/>
                    </a:cubicBezTo>
                    <a:close/>
                  </a:path>
                </a:pathLst>
              </a:custGeom>
              <a:solidFill>
                <a:srgbClr val="FFAD6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8" name="Google Shape;268;p10"/>
              <p:cNvSpPr txBox="1"/>
              <p:nvPr/>
            </p:nvSpPr>
            <p:spPr>
              <a:xfrm>
                <a:off x="83815" y="38100"/>
                <a:ext cx="726399"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69" name="Google Shape;269;p10"/>
            <p:cNvSpPr txBox="1"/>
            <p:nvPr/>
          </p:nvSpPr>
          <p:spPr>
            <a:xfrm>
              <a:off x="588687" y="1342120"/>
              <a:ext cx="2998831" cy="1149973"/>
            </a:xfrm>
            <a:prstGeom prst="rect">
              <a:avLst/>
            </a:prstGeom>
            <a:noFill/>
            <a:ln>
              <a:noFill/>
            </a:ln>
          </p:spPr>
          <p:txBody>
            <a:bodyPr anchorCtr="0" anchor="t" bIns="0" lIns="0" spcFirstLastPara="1" rIns="0" wrap="square" tIns="0">
              <a:spAutoFit/>
            </a:bodyPr>
            <a:lstStyle/>
            <a:p>
              <a:pPr indent="0" lvl="0" marL="0" marR="0" rtl="0" algn="ctr">
                <a:lnSpc>
                  <a:spcPct val="119964"/>
                </a:lnSpc>
                <a:spcBef>
                  <a:spcPts val="0"/>
                </a:spcBef>
                <a:spcAft>
                  <a:spcPts val="0"/>
                </a:spcAft>
                <a:buNone/>
              </a:pPr>
              <a:r>
                <a:rPr b="1" lang="en-GB" sz="2800">
                  <a:solidFill>
                    <a:srgbClr val="000000"/>
                  </a:solidFill>
                  <a:latin typeface="Arial"/>
                  <a:ea typeface="Arial"/>
                  <a:cs typeface="Arial"/>
                  <a:sym typeface="Arial"/>
                </a:rPr>
                <a:t>Κίνδυνος κυβερνοεπιθέσεων</a:t>
              </a:r>
              <a:endParaRPr/>
            </a:p>
          </p:txBody>
        </p:sp>
        <p:grpSp>
          <p:nvGrpSpPr>
            <p:cNvPr id="270" name="Google Shape;270;p10"/>
            <p:cNvGrpSpPr/>
            <p:nvPr/>
          </p:nvGrpSpPr>
          <p:grpSpPr>
            <a:xfrm>
              <a:off x="4849301" y="40390"/>
              <a:ext cx="4176201" cy="3796761"/>
              <a:chOff x="0" y="0"/>
              <a:chExt cx="894029" cy="812800"/>
            </a:xfrm>
          </p:grpSpPr>
          <p:sp>
            <p:nvSpPr>
              <p:cNvPr id="271" name="Google Shape;271;p10"/>
              <p:cNvSpPr/>
              <p:nvPr/>
            </p:nvSpPr>
            <p:spPr>
              <a:xfrm>
                <a:off x="0" y="0"/>
                <a:ext cx="894029" cy="812800"/>
              </a:xfrm>
              <a:custGeom>
                <a:rect b="b" l="l" r="r" t="t"/>
                <a:pathLst>
                  <a:path extrusionOk="0" h="812800" w="894029">
                    <a:moveTo>
                      <a:pt x="447015" y="0"/>
                    </a:moveTo>
                    <a:cubicBezTo>
                      <a:pt x="200135" y="0"/>
                      <a:pt x="0" y="181951"/>
                      <a:pt x="0" y="406400"/>
                    </a:cubicBezTo>
                    <a:cubicBezTo>
                      <a:pt x="0" y="630849"/>
                      <a:pt x="200135" y="812800"/>
                      <a:pt x="447015" y="812800"/>
                    </a:cubicBezTo>
                    <a:cubicBezTo>
                      <a:pt x="693894" y="812800"/>
                      <a:pt x="894029" y="630849"/>
                      <a:pt x="894029" y="406400"/>
                    </a:cubicBezTo>
                    <a:cubicBezTo>
                      <a:pt x="894029" y="181951"/>
                      <a:pt x="693894" y="0"/>
                      <a:pt x="447015" y="0"/>
                    </a:cubicBezTo>
                    <a:close/>
                  </a:path>
                </a:pathLst>
              </a:custGeom>
              <a:solidFill>
                <a:srgbClr val="FFAD6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2" name="Google Shape;272;p10"/>
              <p:cNvSpPr txBox="1"/>
              <p:nvPr/>
            </p:nvSpPr>
            <p:spPr>
              <a:xfrm>
                <a:off x="83815" y="38100"/>
                <a:ext cx="726399"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73" name="Google Shape;273;p10"/>
            <p:cNvSpPr txBox="1"/>
            <p:nvPr/>
          </p:nvSpPr>
          <p:spPr>
            <a:xfrm>
              <a:off x="5143693" y="1416627"/>
              <a:ext cx="3587416" cy="1149973"/>
            </a:xfrm>
            <a:prstGeom prst="rect">
              <a:avLst/>
            </a:prstGeom>
            <a:noFill/>
            <a:ln>
              <a:noFill/>
            </a:ln>
          </p:spPr>
          <p:txBody>
            <a:bodyPr anchorCtr="0" anchor="t" bIns="0" lIns="0" spcFirstLastPara="1" rIns="0" wrap="square" tIns="0">
              <a:spAutoFit/>
            </a:bodyPr>
            <a:lstStyle/>
            <a:p>
              <a:pPr indent="0" lvl="0" marL="0" marR="0" rtl="0" algn="ctr">
                <a:lnSpc>
                  <a:spcPct val="119964"/>
                </a:lnSpc>
                <a:spcBef>
                  <a:spcPts val="0"/>
                </a:spcBef>
                <a:spcAft>
                  <a:spcPts val="0"/>
                </a:spcAft>
                <a:buNone/>
              </a:pPr>
              <a:r>
                <a:rPr b="1" lang="en-GB" sz="2800">
                  <a:solidFill>
                    <a:srgbClr val="000000"/>
                  </a:solidFill>
                  <a:latin typeface="Arial"/>
                  <a:ea typeface="Arial"/>
                  <a:cs typeface="Arial"/>
                  <a:sym typeface="Arial"/>
                </a:rPr>
                <a:t>Κλοπή ταυτότητας και απάτη</a:t>
              </a:r>
              <a:endParaRPr/>
            </a:p>
          </p:txBody>
        </p:sp>
        <p:grpSp>
          <p:nvGrpSpPr>
            <p:cNvPr id="274" name="Google Shape;274;p10"/>
            <p:cNvGrpSpPr/>
            <p:nvPr/>
          </p:nvGrpSpPr>
          <p:grpSpPr>
            <a:xfrm>
              <a:off x="9572843" y="40390"/>
              <a:ext cx="4176201" cy="3796761"/>
              <a:chOff x="0" y="0"/>
              <a:chExt cx="894029" cy="812800"/>
            </a:xfrm>
          </p:grpSpPr>
          <p:sp>
            <p:nvSpPr>
              <p:cNvPr id="275" name="Google Shape;275;p10"/>
              <p:cNvSpPr/>
              <p:nvPr/>
            </p:nvSpPr>
            <p:spPr>
              <a:xfrm>
                <a:off x="0" y="0"/>
                <a:ext cx="894029" cy="812800"/>
              </a:xfrm>
              <a:custGeom>
                <a:rect b="b" l="l" r="r" t="t"/>
                <a:pathLst>
                  <a:path extrusionOk="0" h="812800" w="894029">
                    <a:moveTo>
                      <a:pt x="447015" y="0"/>
                    </a:moveTo>
                    <a:cubicBezTo>
                      <a:pt x="200135" y="0"/>
                      <a:pt x="0" y="181951"/>
                      <a:pt x="0" y="406400"/>
                    </a:cubicBezTo>
                    <a:cubicBezTo>
                      <a:pt x="0" y="630849"/>
                      <a:pt x="200135" y="812800"/>
                      <a:pt x="447015" y="812800"/>
                    </a:cubicBezTo>
                    <a:cubicBezTo>
                      <a:pt x="693894" y="812800"/>
                      <a:pt x="894029" y="630849"/>
                      <a:pt x="894029" y="406400"/>
                    </a:cubicBezTo>
                    <a:cubicBezTo>
                      <a:pt x="894029" y="181951"/>
                      <a:pt x="693894" y="0"/>
                      <a:pt x="447015" y="0"/>
                    </a:cubicBezTo>
                    <a:close/>
                  </a:path>
                </a:pathLst>
              </a:custGeom>
              <a:solidFill>
                <a:srgbClr val="FFAD6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6" name="Google Shape;276;p10"/>
              <p:cNvSpPr txBox="1"/>
              <p:nvPr/>
            </p:nvSpPr>
            <p:spPr>
              <a:xfrm>
                <a:off x="83815" y="38100"/>
                <a:ext cx="726399"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77" name="Google Shape;277;p10"/>
            <p:cNvSpPr txBox="1"/>
            <p:nvPr/>
          </p:nvSpPr>
          <p:spPr>
            <a:xfrm>
              <a:off x="9852404" y="828901"/>
              <a:ext cx="3655239" cy="2325423"/>
            </a:xfrm>
            <a:prstGeom prst="rect">
              <a:avLst/>
            </a:prstGeom>
            <a:noFill/>
            <a:ln>
              <a:noFill/>
            </a:ln>
          </p:spPr>
          <p:txBody>
            <a:bodyPr anchorCtr="0" anchor="t" bIns="0" lIns="0" spcFirstLastPara="1" rIns="0" wrap="square" tIns="0">
              <a:spAutoFit/>
            </a:bodyPr>
            <a:lstStyle/>
            <a:p>
              <a:pPr indent="0" lvl="0" marL="0" marR="0" rtl="0" algn="ctr">
                <a:lnSpc>
                  <a:spcPct val="186611"/>
                </a:lnSpc>
                <a:spcBef>
                  <a:spcPts val="0"/>
                </a:spcBef>
                <a:spcAft>
                  <a:spcPts val="0"/>
                </a:spcAft>
                <a:buNone/>
              </a:pPr>
              <a:r>
                <a:rPr b="1" lang="en-GB" sz="1800">
                  <a:solidFill>
                    <a:srgbClr val="000000"/>
                  </a:solidFill>
                  <a:latin typeface="Arial"/>
                  <a:ea typeface="Arial"/>
                  <a:cs typeface="Arial"/>
                  <a:sym typeface="Arial"/>
                </a:rPr>
                <a:t>Παραβιάσεις δεδομένων και απώλεια εμπιστοσύνης και σιγουριάς</a:t>
              </a:r>
              <a:endParaRPr/>
            </a:p>
          </p:txBody>
        </p:sp>
        <p:grpSp>
          <p:nvGrpSpPr>
            <p:cNvPr id="278" name="Google Shape;278;p10"/>
            <p:cNvGrpSpPr/>
            <p:nvPr/>
          </p:nvGrpSpPr>
          <p:grpSpPr>
            <a:xfrm>
              <a:off x="14295144" y="0"/>
              <a:ext cx="4176201" cy="3796761"/>
              <a:chOff x="0" y="0"/>
              <a:chExt cx="894029" cy="812800"/>
            </a:xfrm>
          </p:grpSpPr>
          <p:sp>
            <p:nvSpPr>
              <p:cNvPr id="279" name="Google Shape;279;p10"/>
              <p:cNvSpPr/>
              <p:nvPr/>
            </p:nvSpPr>
            <p:spPr>
              <a:xfrm>
                <a:off x="0" y="0"/>
                <a:ext cx="894029" cy="812800"/>
              </a:xfrm>
              <a:custGeom>
                <a:rect b="b" l="l" r="r" t="t"/>
                <a:pathLst>
                  <a:path extrusionOk="0" h="812800" w="894029">
                    <a:moveTo>
                      <a:pt x="447015" y="0"/>
                    </a:moveTo>
                    <a:cubicBezTo>
                      <a:pt x="200135" y="0"/>
                      <a:pt x="0" y="181951"/>
                      <a:pt x="0" y="406400"/>
                    </a:cubicBezTo>
                    <a:cubicBezTo>
                      <a:pt x="0" y="630849"/>
                      <a:pt x="200135" y="812800"/>
                      <a:pt x="447015" y="812800"/>
                    </a:cubicBezTo>
                    <a:cubicBezTo>
                      <a:pt x="693894" y="812800"/>
                      <a:pt x="894029" y="630849"/>
                      <a:pt x="894029" y="406400"/>
                    </a:cubicBezTo>
                    <a:cubicBezTo>
                      <a:pt x="894029" y="181951"/>
                      <a:pt x="693894" y="0"/>
                      <a:pt x="447015" y="0"/>
                    </a:cubicBezTo>
                    <a:close/>
                  </a:path>
                </a:pathLst>
              </a:custGeom>
              <a:solidFill>
                <a:srgbClr val="FFAD6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0" name="Google Shape;280;p10"/>
              <p:cNvSpPr txBox="1"/>
              <p:nvPr/>
            </p:nvSpPr>
            <p:spPr>
              <a:xfrm>
                <a:off x="83815" y="38100"/>
                <a:ext cx="726399"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81" name="Google Shape;281;p10"/>
            <p:cNvSpPr txBox="1"/>
            <p:nvPr/>
          </p:nvSpPr>
          <p:spPr>
            <a:xfrm>
              <a:off x="14587244" y="1382509"/>
              <a:ext cx="3386603" cy="1149973"/>
            </a:xfrm>
            <a:prstGeom prst="rect">
              <a:avLst/>
            </a:prstGeom>
            <a:noFill/>
            <a:ln>
              <a:noFill/>
            </a:ln>
          </p:spPr>
          <p:txBody>
            <a:bodyPr anchorCtr="0" anchor="t" bIns="0" lIns="0" spcFirstLastPara="1" rIns="0" wrap="square" tIns="0">
              <a:spAutoFit/>
            </a:bodyPr>
            <a:lstStyle/>
            <a:p>
              <a:pPr indent="0" lvl="0" marL="0" marR="0" rtl="0" algn="ctr">
                <a:lnSpc>
                  <a:spcPct val="119964"/>
                </a:lnSpc>
                <a:spcBef>
                  <a:spcPts val="0"/>
                </a:spcBef>
                <a:spcAft>
                  <a:spcPts val="0"/>
                </a:spcAft>
                <a:buNone/>
              </a:pPr>
              <a:r>
                <a:rPr b="1" lang="en-GB" sz="2800">
                  <a:solidFill>
                    <a:srgbClr val="000000"/>
                  </a:solidFill>
                  <a:latin typeface="Arial"/>
                  <a:ea typeface="Arial"/>
                  <a:cs typeface="Arial"/>
                  <a:sym typeface="Arial"/>
                </a:rPr>
                <a:t>Επιτήρηση και παρακολούθηση</a:t>
              </a:r>
              <a:endParaRPr/>
            </a:p>
          </p:txBody>
        </p:sp>
        <p:grpSp>
          <p:nvGrpSpPr>
            <p:cNvPr id="282" name="Google Shape;282;p10"/>
            <p:cNvGrpSpPr/>
            <p:nvPr/>
          </p:nvGrpSpPr>
          <p:grpSpPr>
            <a:xfrm>
              <a:off x="19017445" y="40390"/>
              <a:ext cx="4176201" cy="3796761"/>
              <a:chOff x="0" y="0"/>
              <a:chExt cx="894029" cy="812800"/>
            </a:xfrm>
          </p:grpSpPr>
          <p:sp>
            <p:nvSpPr>
              <p:cNvPr id="283" name="Google Shape;283;p10"/>
              <p:cNvSpPr/>
              <p:nvPr/>
            </p:nvSpPr>
            <p:spPr>
              <a:xfrm>
                <a:off x="0" y="0"/>
                <a:ext cx="894029" cy="812800"/>
              </a:xfrm>
              <a:custGeom>
                <a:rect b="b" l="l" r="r" t="t"/>
                <a:pathLst>
                  <a:path extrusionOk="0" h="812800" w="894029">
                    <a:moveTo>
                      <a:pt x="447015" y="0"/>
                    </a:moveTo>
                    <a:cubicBezTo>
                      <a:pt x="200135" y="0"/>
                      <a:pt x="0" y="181951"/>
                      <a:pt x="0" y="406400"/>
                    </a:cubicBezTo>
                    <a:cubicBezTo>
                      <a:pt x="0" y="630849"/>
                      <a:pt x="200135" y="812800"/>
                      <a:pt x="447015" y="812800"/>
                    </a:cubicBezTo>
                    <a:cubicBezTo>
                      <a:pt x="693894" y="812800"/>
                      <a:pt x="894029" y="630849"/>
                      <a:pt x="894029" y="406400"/>
                    </a:cubicBezTo>
                    <a:cubicBezTo>
                      <a:pt x="894029" y="181951"/>
                      <a:pt x="693894" y="0"/>
                      <a:pt x="447015" y="0"/>
                    </a:cubicBezTo>
                    <a:close/>
                  </a:path>
                </a:pathLst>
              </a:custGeom>
              <a:solidFill>
                <a:srgbClr val="FFAD6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4" name="Google Shape;284;p10"/>
              <p:cNvSpPr txBox="1"/>
              <p:nvPr/>
            </p:nvSpPr>
            <p:spPr>
              <a:xfrm>
                <a:off x="83815" y="38100"/>
                <a:ext cx="726399"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85" name="Google Shape;285;p10"/>
            <p:cNvSpPr txBox="1"/>
            <p:nvPr/>
          </p:nvSpPr>
          <p:spPr>
            <a:xfrm>
              <a:off x="19436545" y="1416627"/>
              <a:ext cx="3386603" cy="1149973"/>
            </a:xfrm>
            <a:prstGeom prst="rect">
              <a:avLst/>
            </a:prstGeom>
            <a:noFill/>
            <a:ln>
              <a:noFill/>
            </a:ln>
          </p:spPr>
          <p:txBody>
            <a:bodyPr anchorCtr="0" anchor="t" bIns="0" lIns="0" spcFirstLastPara="1" rIns="0" wrap="square" tIns="0">
              <a:spAutoFit/>
            </a:bodyPr>
            <a:lstStyle/>
            <a:p>
              <a:pPr indent="0" lvl="0" marL="0" marR="0" rtl="0" algn="ctr">
                <a:lnSpc>
                  <a:spcPct val="119964"/>
                </a:lnSpc>
                <a:spcBef>
                  <a:spcPts val="0"/>
                </a:spcBef>
                <a:spcAft>
                  <a:spcPts val="0"/>
                </a:spcAft>
                <a:buNone/>
              </a:pPr>
              <a:r>
                <a:rPr b="1" lang="en-GB" sz="2800">
                  <a:solidFill>
                    <a:srgbClr val="000000"/>
                  </a:solidFill>
                  <a:latin typeface="Arial"/>
                  <a:ea typeface="Arial"/>
                  <a:cs typeface="Arial"/>
                  <a:sym typeface="Arial"/>
                </a:rPr>
                <a:t>Ψυχολογικός αντίκτυπος</a:t>
              </a: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0" name="Shape 290"/>
        <p:cNvGrpSpPr/>
        <p:nvPr/>
      </p:nvGrpSpPr>
      <p:grpSpPr>
        <a:xfrm>
          <a:off x="0" y="0"/>
          <a:ext cx="0" cy="0"/>
          <a:chOff x="0" y="0"/>
          <a:chExt cx="0" cy="0"/>
        </a:xfrm>
      </p:grpSpPr>
      <p:sp>
        <p:nvSpPr>
          <p:cNvPr id="291" name="Google Shape;291;p11"/>
          <p:cNvSpPr/>
          <p:nvPr/>
        </p:nvSpPr>
        <p:spPr>
          <a:xfrm>
            <a:off x="0" y="0"/>
            <a:ext cx="18288000" cy="10287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rgbClr val="FFFFFF"/>
              </a:solidFill>
              <a:latin typeface="Calibri"/>
              <a:ea typeface="Calibri"/>
              <a:cs typeface="Calibri"/>
              <a:sym typeface="Calibri"/>
            </a:endParaRPr>
          </a:p>
        </p:txBody>
      </p:sp>
      <p:sp>
        <p:nvSpPr>
          <p:cNvPr id="292" name="Google Shape;292;p11"/>
          <p:cNvSpPr txBox="1"/>
          <p:nvPr>
            <p:ph type="title"/>
          </p:nvPr>
        </p:nvSpPr>
        <p:spPr>
          <a:xfrm>
            <a:off x="457200" y="952220"/>
            <a:ext cx="15188303" cy="1583813"/>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92BAB5"/>
              </a:buClr>
              <a:buSzPct val="100000"/>
              <a:buFont typeface="Arial"/>
              <a:buNone/>
            </a:pPr>
            <a:r>
              <a:rPr lang="en-GB" sz="6000">
                <a:latin typeface="Arial"/>
                <a:ea typeface="Arial"/>
                <a:cs typeface="Arial"/>
                <a:sym typeface="Arial"/>
              </a:rPr>
              <a:t>Ποια είναι τα προβλήματα που προκύπτουν από την έλλειψη ψηφιακού απορρήτου;</a:t>
            </a:r>
            <a:endParaRPr/>
          </a:p>
        </p:txBody>
      </p:sp>
      <p:sp>
        <p:nvSpPr>
          <p:cNvPr id="293" name="Google Shape;293;p11"/>
          <p:cNvSpPr txBox="1"/>
          <p:nvPr>
            <p:ph idx="1" type="body"/>
          </p:nvPr>
        </p:nvSpPr>
        <p:spPr>
          <a:xfrm>
            <a:off x="626544" y="3301235"/>
            <a:ext cx="10936922" cy="773951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SzPts val="3600"/>
              <a:buChar char="❑"/>
            </a:pPr>
            <a:r>
              <a:rPr lang="en-GB" sz="3600">
                <a:latin typeface="Arial"/>
                <a:ea typeface="Arial"/>
                <a:cs typeface="Arial"/>
                <a:sym typeface="Arial"/>
              </a:rPr>
              <a:t>Από τις παραβιάσεις δεδομένων έως τις διαδικτυακές απειλές, είναι σημαντικό να γνωρίζουμε όλα τα ζητήματα που υπάρχουν στο διαδίκτυο (phishing, ransomware, κακόβουλο λογισμικό ...) και να </a:t>
            </a:r>
            <a:r>
              <a:rPr b="1" lang="en-GB" sz="3600">
                <a:latin typeface="Arial"/>
                <a:ea typeface="Arial"/>
                <a:cs typeface="Arial"/>
                <a:sym typeface="Arial"/>
              </a:rPr>
              <a:t>μας εξοπλίσουμε </a:t>
            </a:r>
            <a:r>
              <a:rPr lang="en-GB" sz="3600">
                <a:latin typeface="Arial"/>
                <a:ea typeface="Arial"/>
                <a:cs typeface="Arial"/>
                <a:sym typeface="Arial"/>
              </a:rPr>
              <a:t>με στρατηγικές για </a:t>
            </a:r>
            <a:r>
              <a:rPr b="1" lang="en-GB" sz="3600">
                <a:latin typeface="Arial"/>
                <a:ea typeface="Arial"/>
                <a:cs typeface="Arial"/>
                <a:sym typeface="Arial"/>
              </a:rPr>
              <a:t>τον μετριασμό των κινδύνων και των τρωτών σημείων </a:t>
            </a:r>
            <a:r>
              <a:rPr lang="en-GB" sz="3600">
                <a:latin typeface="Arial"/>
                <a:ea typeface="Arial"/>
                <a:cs typeface="Arial"/>
                <a:sym typeface="Arial"/>
              </a:rPr>
              <a:t>(εκπαίδευση, anti-viruses, anti-malware, κ.λπ.).</a:t>
            </a:r>
            <a:endParaRPr/>
          </a:p>
          <a:p>
            <a:pPr indent="0" lvl="0" marL="0" rtl="0" algn="l">
              <a:lnSpc>
                <a:spcPct val="90000"/>
              </a:lnSpc>
              <a:spcBef>
                <a:spcPts val="2400"/>
              </a:spcBef>
              <a:spcAft>
                <a:spcPts val="0"/>
              </a:spcAft>
              <a:buSzPts val="3600"/>
              <a:buNone/>
            </a:pPr>
            <a:r>
              <a:t/>
            </a:r>
            <a:endParaRPr i="0" sz="3600">
              <a:latin typeface="Arial"/>
              <a:ea typeface="Arial"/>
              <a:cs typeface="Arial"/>
              <a:sym typeface="Arial"/>
            </a:endParaRPr>
          </a:p>
        </p:txBody>
      </p:sp>
      <p:sp>
        <p:nvSpPr>
          <p:cNvPr id="294" name="Google Shape;294;p11"/>
          <p:cNvSpPr/>
          <p:nvPr/>
        </p:nvSpPr>
        <p:spPr>
          <a:xfrm flipH="1" rot="10389197">
            <a:off x="9392824" y="1031734"/>
            <a:ext cx="8206721" cy="8206721"/>
          </a:xfrm>
          <a:prstGeom prst="arc">
            <a:avLst>
              <a:gd fmla="val 16200000" name="adj1"/>
              <a:gd fmla="val 20093138" name="adj2"/>
            </a:avLst>
          </a:prstGeom>
          <a:noFill/>
          <a:ln cap="rnd" cmpd="sng" w="127000">
            <a:solidFill>
              <a:schemeClr val="accent4">
                <a:alpha val="94901"/>
              </a:schemeClr>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rgbClr val="000000"/>
              </a:solidFill>
              <a:latin typeface="Calibri"/>
              <a:ea typeface="Calibri"/>
              <a:cs typeface="Calibri"/>
              <a:sym typeface="Calibri"/>
            </a:endParaRPr>
          </a:p>
        </p:txBody>
      </p:sp>
      <p:sp>
        <p:nvSpPr>
          <p:cNvPr id="295" name="Google Shape;295;p11"/>
          <p:cNvSpPr/>
          <p:nvPr/>
        </p:nvSpPr>
        <p:spPr>
          <a:xfrm>
            <a:off x="15372842" y="1381688"/>
            <a:ext cx="1186532" cy="1154345"/>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rgbClr val="FFFFFF"/>
              </a:solidFill>
              <a:latin typeface="Calibri"/>
              <a:ea typeface="Calibri"/>
              <a:cs typeface="Calibri"/>
              <a:sym typeface="Calibri"/>
            </a:endParaRPr>
          </a:p>
        </p:txBody>
      </p:sp>
      <p:sp>
        <p:nvSpPr>
          <p:cNvPr id="296" name="Google Shape;296;p11"/>
          <p:cNvSpPr/>
          <p:nvPr/>
        </p:nvSpPr>
        <p:spPr>
          <a:xfrm>
            <a:off x="11792007" y="3327929"/>
            <a:ext cx="4470607" cy="4131290"/>
          </a:xfrm>
          <a:custGeom>
            <a:rect b="b" l="l" r="r" t="t"/>
            <a:pathLst>
              <a:path extrusionOk="0" h="3521368" w="3525775">
                <a:moveTo>
                  <a:pt x="0" y="0"/>
                </a:moveTo>
                <a:lnTo>
                  <a:pt x="3525774" y="0"/>
                </a:lnTo>
                <a:lnTo>
                  <a:pt x="3525774" y="3521367"/>
                </a:lnTo>
                <a:lnTo>
                  <a:pt x="0" y="3521367"/>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1" name="Shape 301"/>
        <p:cNvGrpSpPr/>
        <p:nvPr/>
      </p:nvGrpSpPr>
      <p:grpSpPr>
        <a:xfrm>
          <a:off x="0" y="0"/>
          <a:ext cx="0" cy="0"/>
          <a:chOff x="0" y="0"/>
          <a:chExt cx="0" cy="0"/>
        </a:xfrm>
      </p:grpSpPr>
      <p:sp>
        <p:nvSpPr>
          <p:cNvPr id="302" name="Google Shape;302;p12"/>
          <p:cNvSpPr/>
          <p:nvPr/>
        </p:nvSpPr>
        <p:spPr>
          <a:xfrm>
            <a:off x="4572" y="0"/>
            <a:ext cx="18283428" cy="10287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3" name="Google Shape;303;p12"/>
          <p:cNvSpPr/>
          <p:nvPr/>
        </p:nvSpPr>
        <p:spPr>
          <a:xfrm>
            <a:off x="15313042" y="1"/>
            <a:ext cx="1702599" cy="716996"/>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4" name="Google Shape;304;p12"/>
          <p:cNvSpPr txBox="1"/>
          <p:nvPr>
            <p:ph type="title"/>
          </p:nvPr>
        </p:nvSpPr>
        <p:spPr>
          <a:xfrm>
            <a:off x="304800" y="547687"/>
            <a:ext cx="16725900" cy="1624013"/>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92BAB5"/>
              </a:buClr>
              <a:buSzPct val="100000"/>
              <a:buFont typeface="Arial"/>
              <a:buNone/>
            </a:pPr>
            <a:r>
              <a:rPr lang="en-GB" sz="6000">
                <a:latin typeface="Arial"/>
                <a:ea typeface="Arial"/>
                <a:cs typeface="Arial"/>
                <a:sym typeface="Arial"/>
              </a:rPr>
              <a:t>Ποια είναι τα βασικά στοιχεία του ψηφιακού απορρήτου;</a:t>
            </a:r>
            <a:endParaRPr/>
          </a:p>
        </p:txBody>
      </p:sp>
      <p:sp>
        <p:nvSpPr>
          <p:cNvPr id="305" name="Google Shape;305;p12"/>
          <p:cNvSpPr/>
          <p:nvPr/>
        </p:nvSpPr>
        <p:spPr>
          <a:xfrm flipH="1" rot="-5400000">
            <a:off x="833565" y="3274835"/>
            <a:ext cx="6125150" cy="6125150"/>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06" name="Google Shape;306;p12"/>
          <p:cNvSpPr txBox="1"/>
          <p:nvPr>
            <p:ph idx="1" type="body"/>
          </p:nvPr>
        </p:nvSpPr>
        <p:spPr>
          <a:xfrm>
            <a:off x="1524000" y="2387820"/>
            <a:ext cx="15773400" cy="6527007"/>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90000"/>
              </a:lnSpc>
              <a:spcBef>
                <a:spcPts val="0"/>
              </a:spcBef>
              <a:spcAft>
                <a:spcPts val="0"/>
              </a:spcAft>
              <a:buSzPct val="100000"/>
              <a:buNone/>
            </a:pPr>
            <a:r>
              <a:rPr b="1" lang="en-GB">
                <a:solidFill>
                  <a:srgbClr val="FFAA5A"/>
                </a:solidFill>
                <a:latin typeface="Arial"/>
                <a:ea typeface="Arial"/>
                <a:cs typeface="Arial"/>
                <a:sym typeface="Arial"/>
              </a:rPr>
              <a:t>A- Προσωπικά δεδομένα</a:t>
            </a:r>
            <a:endParaRPr b="1">
              <a:solidFill>
                <a:srgbClr val="FFAA5A"/>
              </a:solidFill>
              <a:latin typeface="Arial"/>
              <a:ea typeface="Arial"/>
              <a:cs typeface="Arial"/>
              <a:sym typeface="Arial"/>
            </a:endParaRPr>
          </a:p>
          <a:p>
            <a:pPr indent="0" lvl="0" marL="0" rtl="0" algn="l">
              <a:lnSpc>
                <a:spcPct val="90000"/>
              </a:lnSpc>
              <a:spcBef>
                <a:spcPts val="2400"/>
              </a:spcBef>
              <a:spcAft>
                <a:spcPts val="0"/>
              </a:spcAft>
              <a:buSzPct val="100000"/>
              <a:buNone/>
            </a:pPr>
            <a:r>
              <a:rPr lang="en-GB">
                <a:latin typeface="Arial"/>
                <a:ea typeface="Arial"/>
                <a:cs typeface="Arial"/>
                <a:sym typeface="Arial"/>
              </a:rPr>
              <a:t>Οποιαδήποτε πληροφορία που αφορά </a:t>
            </a:r>
            <a:r>
              <a:rPr b="1" lang="en-GB">
                <a:latin typeface="Arial"/>
                <a:ea typeface="Arial"/>
                <a:cs typeface="Arial"/>
                <a:sym typeface="Arial"/>
              </a:rPr>
              <a:t>ταυτοποιημένο ή αναγνωρίσιμο ζωντανό άτομο</a:t>
            </a:r>
            <a:r>
              <a:rPr lang="en-GB">
                <a:latin typeface="Arial"/>
                <a:ea typeface="Arial"/>
                <a:cs typeface="Arial"/>
                <a:sym typeface="Arial"/>
              </a:rPr>
              <a:t>. Διάφορες πληροφορίες, οι οποίες συγκεντρωμένες μπορούν να οδηγήσουν στην ταυτοποίηση ενός συγκεκριμένου προσώπου, συνιστούν επίσης δεδομένα προσωπικού χαρακτήρα, όπως το όνομα, το επώνυμο, η κατοικία.</a:t>
            </a:r>
            <a:endParaRPr>
              <a:latin typeface="Arial"/>
              <a:ea typeface="Arial"/>
              <a:cs typeface="Arial"/>
              <a:sym typeface="Arial"/>
            </a:endParaRPr>
          </a:p>
          <a:p>
            <a:pPr indent="0" lvl="0" marL="0" rtl="0" algn="l">
              <a:lnSpc>
                <a:spcPct val="90000"/>
              </a:lnSpc>
              <a:spcBef>
                <a:spcPts val="2400"/>
              </a:spcBef>
              <a:spcAft>
                <a:spcPts val="0"/>
              </a:spcAft>
              <a:buSzPct val="100000"/>
              <a:buNone/>
            </a:pPr>
            <a:r>
              <a:rPr b="1" lang="en-GB">
                <a:solidFill>
                  <a:srgbClr val="FFAA5A"/>
                </a:solidFill>
                <a:latin typeface="Arial"/>
                <a:ea typeface="Arial"/>
                <a:cs typeface="Arial"/>
                <a:sym typeface="Arial"/>
              </a:rPr>
              <a:t>Β- Ασφάλεια δεδομένων</a:t>
            </a:r>
            <a:endParaRPr/>
          </a:p>
          <a:p>
            <a:pPr indent="0" lvl="0" marL="0" rtl="0" algn="l">
              <a:lnSpc>
                <a:spcPct val="90000"/>
              </a:lnSpc>
              <a:spcBef>
                <a:spcPts val="2400"/>
              </a:spcBef>
              <a:spcAft>
                <a:spcPts val="0"/>
              </a:spcAft>
              <a:buSzPct val="100000"/>
              <a:buNone/>
            </a:pPr>
            <a:r>
              <a:rPr lang="en-GB">
                <a:latin typeface="Arial"/>
                <a:ea typeface="Arial"/>
                <a:cs typeface="Arial"/>
                <a:sym typeface="Arial"/>
              </a:rPr>
              <a:t>Ειδικά για τους επαγγελματίες και τις εταιρείες, είναι απαραίτητη η εγκατάσταση </a:t>
            </a:r>
            <a:r>
              <a:rPr b="1" lang="en-GB">
                <a:latin typeface="Arial"/>
                <a:ea typeface="Arial"/>
                <a:cs typeface="Arial"/>
                <a:sym typeface="Arial"/>
              </a:rPr>
              <a:t>προγραμμάτων ασφαλείας </a:t>
            </a:r>
            <a:r>
              <a:rPr lang="en-GB">
                <a:latin typeface="Arial"/>
                <a:ea typeface="Arial"/>
                <a:cs typeface="Arial"/>
                <a:sym typeface="Arial"/>
              </a:rPr>
              <a:t>(anti-viruses, προσωπικοί διακομιστές ...) για την προστασία από παραβιάσεις δεδομένων.</a:t>
            </a:r>
            <a:endParaRPr/>
          </a:p>
          <a:p>
            <a:pPr indent="0" lvl="0" marL="0" rtl="0" algn="l">
              <a:lnSpc>
                <a:spcPct val="90000"/>
              </a:lnSpc>
              <a:spcBef>
                <a:spcPts val="2400"/>
              </a:spcBef>
              <a:spcAft>
                <a:spcPts val="0"/>
              </a:spcAft>
              <a:buSzPct val="100000"/>
              <a:buNone/>
            </a:pPr>
            <a:r>
              <a:t/>
            </a:r>
            <a:endParaRPr>
              <a:latin typeface="Arial"/>
              <a:ea typeface="Arial"/>
              <a:cs typeface="Arial"/>
              <a:sym typeface="Arial"/>
            </a:endParaRPr>
          </a:p>
          <a:p>
            <a:pPr indent="0" lvl="0" marL="0" rtl="0" algn="l">
              <a:lnSpc>
                <a:spcPct val="90000"/>
              </a:lnSpc>
              <a:spcBef>
                <a:spcPts val="2400"/>
              </a:spcBef>
              <a:spcAft>
                <a:spcPts val="0"/>
              </a:spcAft>
              <a:buSzPct val="100000"/>
              <a:buNone/>
            </a:pPr>
            <a:r>
              <a:t/>
            </a:r>
            <a:endParaRPr b="1">
              <a:latin typeface="Arial"/>
              <a:ea typeface="Arial"/>
              <a:cs typeface="Arial"/>
              <a:sym typeface="Arial"/>
            </a:endParaRPr>
          </a:p>
          <a:p>
            <a:pPr indent="0" lvl="0" marL="0" rtl="0" algn="l">
              <a:lnSpc>
                <a:spcPct val="90000"/>
              </a:lnSpc>
              <a:spcBef>
                <a:spcPts val="2400"/>
              </a:spcBef>
              <a:spcAft>
                <a:spcPts val="0"/>
              </a:spcAft>
              <a:buSzPct val="100000"/>
              <a:buNone/>
            </a:pPr>
            <a:r>
              <a:t/>
            </a:r>
            <a:endParaRPr i="0">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1" name="Shape 311"/>
        <p:cNvGrpSpPr/>
        <p:nvPr/>
      </p:nvGrpSpPr>
      <p:grpSpPr>
        <a:xfrm>
          <a:off x="0" y="0"/>
          <a:ext cx="0" cy="0"/>
          <a:chOff x="0" y="0"/>
          <a:chExt cx="0" cy="0"/>
        </a:xfrm>
      </p:grpSpPr>
      <p:sp>
        <p:nvSpPr>
          <p:cNvPr id="312" name="Google Shape;312;p13"/>
          <p:cNvSpPr/>
          <p:nvPr/>
        </p:nvSpPr>
        <p:spPr>
          <a:xfrm>
            <a:off x="4572" y="0"/>
            <a:ext cx="18283428" cy="10287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3" name="Google Shape;313;p13"/>
          <p:cNvSpPr/>
          <p:nvPr/>
        </p:nvSpPr>
        <p:spPr>
          <a:xfrm>
            <a:off x="15313042" y="1"/>
            <a:ext cx="1702599" cy="716996"/>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4" name="Google Shape;314;p13"/>
          <p:cNvSpPr/>
          <p:nvPr/>
        </p:nvSpPr>
        <p:spPr>
          <a:xfrm flipH="1" rot="-5400000">
            <a:off x="833565" y="3274835"/>
            <a:ext cx="6125150" cy="6125150"/>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15" name="Google Shape;315;p13"/>
          <p:cNvSpPr txBox="1"/>
          <p:nvPr>
            <p:ph idx="1" type="body"/>
          </p:nvPr>
        </p:nvSpPr>
        <p:spPr>
          <a:xfrm>
            <a:off x="990600" y="364969"/>
            <a:ext cx="15773400" cy="4778531"/>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SzPts val="4200"/>
              <a:buNone/>
            </a:pPr>
            <a:r>
              <a:rPr b="1" lang="en-GB">
                <a:solidFill>
                  <a:srgbClr val="FFAA5A"/>
                </a:solidFill>
                <a:latin typeface="Arial"/>
                <a:ea typeface="Arial"/>
                <a:cs typeface="Arial"/>
                <a:sym typeface="Arial"/>
              </a:rPr>
              <a:t>Γ- Συναίνεση μετά από ενημέρωση </a:t>
            </a:r>
            <a:endParaRPr/>
          </a:p>
          <a:p>
            <a:pPr indent="-342900" lvl="0" marL="342900" rtl="0" algn="l">
              <a:lnSpc>
                <a:spcPct val="90000"/>
              </a:lnSpc>
              <a:spcBef>
                <a:spcPts val="2400"/>
              </a:spcBef>
              <a:spcAft>
                <a:spcPts val="0"/>
              </a:spcAft>
              <a:buSzPts val="3600"/>
              <a:buChar char="❑"/>
            </a:pPr>
            <a:r>
              <a:rPr lang="en-GB" sz="3600">
                <a:latin typeface="Arial"/>
                <a:ea typeface="Arial"/>
                <a:cs typeface="Arial"/>
                <a:sym typeface="Arial"/>
              </a:rPr>
              <a:t>Τα άτομα θα πρέπει να γνωρίζουν τις πληροφορίες που παρέχουν κατά την πρόσβαση σε έναν ιστότοπο. </a:t>
            </a:r>
            <a:endParaRPr sz="3600">
              <a:latin typeface="Arial"/>
              <a:ea typeface="Arial"/>
              <a:cs typeface="Arial"/>
              <a:sym typeface="Arial"/>
            </a:endParaRPr>
          </a:p>
          <a:p>
            <a:pPr indent="-342900" lvl="0" marL="342900" rtl="0" algn="l">
              <a:lnSpc>
                <a:spcPct val="90000"/>
              </a:lnSpc>
              <a:spcBef>
                <a:spcPts val="2400"/>
              </a:spcBef>
              <a:spcAft>
                <a:spcPts val="0"/>
              </a:spcAft>
              <a:buSzPts val="3600"/>
              <a:buChar char="❑"/>
            </a:pPr>
            <a:r>
              <a:rPr lang="en-GB" sz="3600">
                <a:latin typeface="Arial"/>
                <a:ea typeface="Arial"/>
                <a:cs typeface="Arial"/>
                <a:sym typeface="Arial"/>
              </a:rPr>
              <a:t>Ένα σαφές παράδειγμα μη ενημερωμένης συγκατάθεσης μπορεί να σχετίζεται με ορισμένες κατηγορίες cookies. </a:t>
            </a:r>
            <a:endParaRPr sz="3600">
              <a:latin typeface="Arial"/>
              <a:ea typeface="Arial"/>
              <a:cs typeface="Arial"/>
              <a:sym typeface="Arial"/>
            </a:endParaRPr>
          </a:p>
          <a:p>
            <a:pPr indent="-342900" lvl="0" marL="342900" rtl="0" algn="l">
              <a:lnSpc>
                <a:spcPct val="90000"/>
              </a:lnSpc>
              <a:spcBef>
                <a:spcPts val="2400"/>
              </a:spcBef>
              <a:spcAft>
                <a:spcPts val="0"/>
              </a:spcAft>
              <a:buSzPts val="3600"/>
              <a:buChar char="❑"/>
            </a:pPr>
            <a:r>
              <a:rPr lang="en-GB" sz="3600">
                <a:latin typeface="Arial"/>
                <a:ea typeface="Arial"/>
                <a:cs typeface="Arial"/>
                <a:sym typeface="Arial"/>
              </a:rPr>
              <a:t>Ωστόσο, μπορούμε να πούμε ότι δεν έχουν όλα τα cookies σκοπό να παραβιάσουν την ιδιωτική ζωή των χρηστών, αλλά μπορούμε να διακρίνουμε τρεις τύπους:</a:t>
            </a:r>
            <a:endParaRPr/>
          </a:p>
          <a:p>
            <a:pPr indent="0" lvl="0" marL="0" rtl="0" algn="l">
              <a:lnSpc>
                <a:spcPct val="90000"/>
              </a:lnSpc>
              <a:spcBef>
                <a:spcPts val="2400"/>
              </a:spcBef>
              <a:spcAft>
                <a:spcPts val="0"/>
              </a:spcAft>
              <a:buSzPts val="4200"/>
              <a:buNone/>
            </a:pPr>
            <a:r>
              <a:t/>
            </a:r>
            <a:endParaRPr>
              <a:latin typeface="Arial"/>
              <a:ea typeface="Arial"/>
              <a:cs typeface="Arial"/>
              <a:sym typeface="Arial"/>
            </a:endParaRPr>
          </a:p>
          <a:p>
            <a:pPr indent="0" lvl="0" marL="0" rtl="0" algn="l">
              <a:lnSpc>
                <a:spcPct val="90000"/>
              </a:lnSpc>
              <a:spcBef>
                <a:spcPts val="2400"/>
              </a:spcBef>
              <a:spcAft>
                <a:spcPts val="0"/>
              </a:spcAft>
              <a:buSzPts val="4200"/>
              <a:buNone/>
            </a:pPr>
            <a:r>
              <a:t/>
            </a:r>
            <a:endParaRPr b="1">
              <a:latin typeface="Arial"/>
              <a:ea typeface="Arial"/>
              <a:cs typeface="Arial"/>
              <a:sym typeface="Arial"/>
            </a:endParaRPr>
          </a:p>
          <a:p>
            <a:pPr indent="0" lvl="0" marL="0" rtl="0" algn="l">
              <a:lnSpc>
                <a:spcPct val="90000"/>
              </a:lnSpc>
              <a:spcBef>
                <a:spcPts val="2400"/>
              </a:spcBef>
              <a:spcAft>
                <a:spcPts val="0"/>
              </a:spcAft>
              <a:buSzPts val="4200"/>
              <a:buNone/>
            </a:pPr>
            <a:r>
              <a:t/>
            </a:r>
            <a:endParaRPr i="0">
              <a:latin typeface="Arial"/>
              <a:ea typeface="Arial"/>
              <a:cs typeface="Arial"/>
              <a:sym typeface="Arial"/>
            </a:endParaRPr>
          </a:p>
        </p:txBody>
      </p:sp>
      <p:sp>
        <p:nvSpPr>
          <p:cNvPr id="316" name="Google Shape;316;p13"/>
          <p:cNvSpPr/>
          <p:nvPr/>
        </p:nvSpPr>
        <p:spPr>
          <a:xfrm>
            <a:off x="2051390" y="5774382"/>
            <a:ext cx="3289338" cy="3289338"/>
          </a:xfrm>
          <a:custGeom>
            <a:rect b="b" l="l" r="r" t="t"/>
            <a:pathLst>
              <a:path extrusionOk="0" h="3289338" w="3289338">
                <a:moveTo>
                  <a:pt x="0" y="0"/>
                </a:moveTo>
                <a:lnTo>
                  <a:pt x="3289338" y="0"/>
                </a:lnTo>
                <a:lnTo>
                  <a:pt x="3289338" y="3289337"/>
                </a:lnTo>
                <a:lnTo>
                  <a:pt x="0" y="3289337"/>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7" name="Google Shape;317;p13"/>
          <p:cNvSpPr txBox="1"/>
          <p:nvPr/>
        </p:nvSpPr>
        <p:spPr>
          <a:xfrm>
            <a:off x="2268509" y="5171536"/>
            <a:ext cx="2777429" cy="412229"/>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1" lang="en-GB" sz="2400">
                <a:solidFill>
                  <a:srgbClr val="000000"/>
                </a:solidFill>
                <a:latin typeface="Arial"/>
                <a:ea typeface="Arial"/>
                <a:cs typeface="Arial"/>
                <a:sym typeface="Arial"/>
              </a:rPr>
              <a:t>Τεχνικά cookies</a:t>
            </a:r>
            <a:endParaRPr/>
          </a:p>
        </p:txBody>
      </p:sp>
      <p:sp>
        <p:nvSpPr>
          <p:cNvPr id="318" name="Google Shape;318;p13"/>
          <p:cNvSpPr txBox="1"/>
          <p:nvPr/>
        </p:nvSpPr>
        <p:spPr>
          <a:xfrm>
            <a:off x="7435413" y="5190587"/>
            <a:ext cx="2777430" cy="412229"/>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1" lang="en-GB" sz="2400">
                <a:solidFill>
                  <a:srgbClr val="000000"/>
                </a:solidFill>
                <a:latin typeface="Arial"/>
                <a:ea typeface="Arial"/>
                <a:cs typeface="Arial"/>
                <a:sym typeface="Arial"/>
              </a:rPr>
              <a:t>Αναλυτικά cookies </a:t>
            </a:r>
            <a:endParaRPr/>
          </a:p>
        </p:txBody>
      </p:sp>
      <p:sp>
        <p:nvSpPr>
          <p:cNvPr id="319" name="Google Shape;319;p13"/>
          <p:cNvSpPr txBox="1"/>
          <p:nvPr/>
        </p:nvSpPr>
        <p:spPr>
          <a:xfrm>
            <a:off x="12751116" y="5190587"/>
            <a:ext cx="2475905" cy="412229"/>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1" lang="en-GB" sz="2399">
                <a:solidFill>
                  <a:srgbClr val="000000"/>
                </a:solidFill>
                <a:latin typeface="Arial"/>
                <a:ea typeface="Arial"/>
                <a:cs typeface="Arial"/>
                <a:sym typeface="Arial"/>
              </a:rPr>
              <a:t>Cookies σκιαγράφησης προφίλ</a:t>
            </a:r>
            <a:endParaRPr/>
          </a:p>
        </p:txBody>
      </p:sp>
      <p:sp>
        <p:nvSpPr>
          <p:cNvPr id="320" name="Google Shape;320;p13"/>
          <p:cNvSpPr txBox="1"/>
          <p:nvPr/>
        </p:nvSpPr>
        <p:spPr>
          <a:xfrm>
            <a:off x="2345334" y="6085397"/>
            <a:ext cx="2765386" cy="3012363"/>
          </a:xfrm>
          <a:prstGeom prst="rect">
            <a:avLst/>
          </a:prstGeom>
          <a:noFill/>
          <a:ln>
            <a:noFill/>
          </a:ln>
        </p:spPr>
        <p:txBody>
          <a:bodyPr anchorCtr="0" anchor="t" bIns="0" lIns="0" spcFirstLastPara="1" rIns="0" wrap="square" tIns="0">
            <a:spAutoFit/>
          </a:bodyPr>
          <a:lstStyle/>
          <a:p>
            <a:pPr indent="0" lvl="0" marL="0" marR="0" rtl="0" algn="ctr">
              <a:lnSpc>
                <a:spcPct val="186611"/>
              </a:lnSpc>
              <a:spcBef>
                <a:spcPts val="0"/>
              </a:spcBef>
              <a:spcAft>
                <a:spcPts val="0"/>
              </a:spcAft>
              <a:buNone/>
            </a:pPr>
            <a:r>
              <a:rPr b="1" lang="en-GB" sz="1800">
                <a:solidFill>
                  <a:srgbClr val="000000"/>
                </a:solidFill>
                <a:latin typeface="Arial"/>
                <a:ea typeface="Arial"/>
                <a:cs typeface="Arial"/>
                <a:sym typeface="Arial"/>
              </a:rPr>
              <a:t>Επιτρέπουν τη σωστή λειτουργία ενός δικτυακού τόπου, όπως συμβαίνει με τους δικτυακούς τόπους ηλεκτρονικού εμπορίου.</a:t>
            </a:r>
            <a:endParaRPr/>
          </a:p>
        </p:txBody>
      </p:sp>
      <p:sp>
        <p:nvSpPr>
          <p:cNvPr id="321" name="Google Shape;321;p13"/>
          <p:cNvSpPr/>
          <p:nvPr/>
        </p:nvSpPr>
        <p:spPr>
          <a:xfrm>
            <a:off x="7194393" y="5795490"/>
            <a:ext cx="3247122" cy="3247122"/>
          </a:xfrm>
          <a:custGeom>
            <a:rect b="b" l="l" r="r" t="t"/>
            <a:pathLst>
              <a:path extrusionOk="0" h="3247122" w="3247122">
                <a:moveTo>
                  <a:pt x="0" y="0"/>
                </a:moveTo>
                <a:lnTo>
                  <a:pt x="3247122" y="0"/>
                </a:lnTo>
                <a:lnTo>
                  <a:pt x="3247122" y="3247122"/>
                </a:lnTo>
                <a:lnTo>
                  <a:pt x="0" y="324712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2" name="Google Shape;322;p13"/>
          <p:cNvSpPr/>
          <p:nvPr/>
        </p:nvSpPr>
        <p:spPr>
          <a:xfrm>
            <a:off x="12344400" y="5795490"/>
            <a:ext cx="3289338" cy="3289338"/>
          </a:xfrm>
          <a:custGeom>
            <a:rect b="b" l="l" r="r" t="t"/>
            <a:pathLst>
              <a:path extrusionOk="0" h="3289338" w="3289338">
                <a:moveTo>
                  <a:pt x="0" y="0"/>
                </a:moveTo>
                <a:lnTo>
                  <a:pt x="3289338" y="0"/>
                </a:lnTo>
                <a:lnTo>
                  <a:pt x="3289338" y="3289337"/>
                </a:lnTo>
                <a:lnTo>
                  <a:pt x="0" y="3289337"/>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3" name="Google Shape;323;p13"/>
          <p:cNvSpPr txBox="1"/>
          <p:nvPr/>
        </p:nvSpPr>
        <p:spPr>
          <a:xfrm>
            <a:off x="7252659" y="6042766"/>
            <a:ext cx="3140969" cy="2657779"/>
          </a:xfrm>
          <a:prstGeom prst="rect">
            <a:avLst/>
          </a:prstGeom>
          <a:noFill/>
          <a:ln>
            <a:noFill/>
          </a:ln>
        </p:spPr>
        <p:txBody>
          <a:bodyPr anchorCtr="0" anchor="t" bIns="0" lIns="0" spcFirstLastPara="1" rIns="0" wrap="square" tIns="0">
            <a:spAutoFit/>
          </a:bodyPr>
          <a:lstStyle/>
          <a:p>
            <a:pPr indent="0" lvl="0" marL="0" marR="0" rtl="0" algn="ctr">
              <a:lnSpc>
                <a:spcPct val="194388"/>
              </a:lnSpc>
              <a:spcBef>
                <a:spcPts val="0"/>
              </a:spcBef>
              <a:spcAft>
                <a:spcPts val="0"/>
              </a:spcAft>
              <a:buNone/>
            </a:pPr>
            <a:r>
              <a:rPr b="1" lang="en-GB" sz="1800">
                <a:solidFill>
                  <a:srgbClr val="000000"/>
                </a:solidFill>
                <a:latin typeface="Arial"/>
                <a:ea typeface="Arial"/>
                <a:cs typeface="Arial"/>
                <a:sym typeface="Arial"/>
              </a:rPr>
              <a:t> Παρέχουν στον φορέα εκμετάλλευσης καθαρά στατιστικά δεδομένα, όπως π.χ. πόσους επισκέπτες έχει ο ιστότοπος.</a:t>
            </a:r>
            <a:endParaRPr/>
          </a:p>
        </p:txBody>
      </p:sp>
      <p:sp>
        <p:nvSpPr>
          <p:cNvPr id="324" name="Google Shape;324;p13"/>
          <p:cNvSpPr txBox="1"/>
          <p:nvPr/>
        </p:nvSpPr>
        <p:spPr>
          <a:xfrm>
            <a:off x="12360422" y="6058155"/>
            <a:ext cx="3273316" cy="2642390"/>
          </a:xfrm>
          <a:prstGeom prst="rect">
            <a:avLst/>
          </a:prstGeom>
          <a:noFill/>
          <a:ln>
            <a:noFill/>
          </a:ln>
        </p:spPr>
        <p:txBody>
          <a:bodyPr anchorCtr="0" anchor="t" bIns="0" lIns="0" spcFirstLastPara="1" rIns="0" wrap="square" tIns="0">
            <a:spAutoFit/>
          </a:bodyPr>
          <a:lstStyle/>
          <a:p>
            <a:pPr indent="0" lvl="0" marL="0" marR="0" rtl="0" algn="ctr">
              <a:lnSpc>
                <a:spcPct val="218687"/>
              </a:lnSpc>
              <a:spcBef>
                <a:spcPts val="0"/>
              </a:spcBef>
              <a:spcAft>
                <a:spcPts val="0"/>
              </a:spcAft>
              <a:buNone/>
            </a:pPr>
            <a:r>
              <a:rPr b="1" lang="en-GB" sz="1600">
                <a:solidFill>
                  <a:srgbClr val="000000"/>
                </a:solidFill>
                <a:latin typeface="Arial"/>
                <a:ea typeface="Arial"/>
                <a:cs typeface="Arial"/>
                <a:sym typeface="Arial"/>
              </a:rPr>
              <a:t>Χρησιμοποιούνται για τη δημιουργία προφίλ χρηστών για εμπορικούς σκοπούς, η κατηγορία αυτή θα μπορούσε να είναι προβληματική αν χρησιμοποιηθεί εσφαλμένα.</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9" name="Shape 329"/>
        <p:cNvGrpSpPr/>
        <p:nvPr/>
      </p:nvGrpSpPr>
      <p:grpSpPr>
        <a:xfrm>
          <a:off x="0" y="0"/>
          <a:ext cx="0" cy="0"/>
          <a:chOff x="0" y="0"/>
          <a:chExt cx="0" cy="0"/>
        </a:xfrm>
      </p:grpSpPr>
      <p:sp>
        <p:nvSpPr>
          <p:cNvPr id="330" name="Google Shape;330;p14"/>
          <p:cNvSpPr/>
          <p:nvPr/>
        </p:nvSpPr>
        <p:spPr>
          <a:xfrm>
            <a:off x="4572" y="0"/>
            <a:ext cx="18283428" cy="10287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1" name="Google Shape;331;p14"/>
          <p:cNvSpPr/>
          <p:nvPr/>
        </p:nvSpPr>
        <p:spPr>
          <a:xfrm>
            <a:off x="15313042" y="1"/>
            <a:ext cx="1702599" cy="716996"/>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2" name="Google Shape;332;p14"/>
          <p:cNvSpPr txBox="1"/>
          <p:nvPr>
            <p:ph type="title"/>
          </p:nvPr>
        </p:nvSpPr>
        <p:spPr>
          <a:xfrm>
            <a:off x="-228600" y="265508"/>
            <a:ext cx="16725900" cy="124301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92BAB5"/>
              </a:buClr>
              <a:buSzPts val="4800"/>
              <a:buFont typeface="Arial"/>
              <a:buNone/>
            </a:pPr>
            <a:r>
              <a:rPr lang="en-GB" sz="4800">
                <a:latin typeface="Arial"/>
                <a:ea typeface="Arial"/>
                <a:cs typeface="Arial"/>
                <a:sym typeface="Arial"/>
              </a:rPr>
              <a:t>Ποια είναι τα βασικά στοιχεία του ψηφιακού απορρήτου;</a:t>
            </a:r>
            <a:endParaRPr/>
          </a:p>
        </p:txBody>
      </p:sp>
      <p:sp>
        <p:nvSpPr>
          <p:cNvPr id="333" name="Google Shape;333;p14"/>
          <p:cNvSpPr/>
          <p:nvPr/>
        </p:nvSpPr>
        <p:spPr>
          <a:xfrm flipH="1" rot="-5400000">
            <a:off x="833565" y="3274835"/>
            <a:ext cx="6125150" cy="6125150"/>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34" name="Google Shape;334;p14"/>
          <p:cNvSpPr txBox="1"/>
          <p:nvPr>
            <p:ph idx="1" type="body"/>
          </p:nvPr>
        </p:nvSpPr>
        <p:spPr>
          <a:xfrm>
            <a:off x="2402309" y="4992885"/>
            <a:ext cx="14401800" cy="4850607"/>
          </a:xfrm>
          <a:prstGeom prst="rect">
            <a:avLst/>
          </a:prstGeom>
          <a:noFill/>
          <a:ln>
            <a:noFill/>
          </a:ln>
        </p:spPr>
        <p:txBody>
          <a:bodyPr anchorCtr="0" anchor="t" bIns="45700" lIns="91425" spcFirstLastPara="1" rIns="91425" wrap="square" tIns="45700">
            <a:normAutofit fontScale="70000" lnSpcReduction="20000"/>
          </a:bodyPr>
          <a:lstStyle/>
          <a:p>
            <a:pPr indent="-342900" lvl="0" marL="342900" rtl="0" algn="l">
              <a:lnSpc>
                <a:spcPct val="90000"/>
              </a:lnSpc>
              <a:spcBef>
                <a:spcPts val="0"/>
              </a:spcBef>
              <a:spcAft>
                <a:spcPts val="0"/>
              </a:spcAft>
              <a:buSzPct val="100000"/>
              <a:buChar char="❑"/>
            </a:pPr>
            <a:r>
              <a:rPr lang="en-GB">
                <a:latin typeface="Arial"/>
                <a:ea typeface="Arial"/>
                <a:cs typeface="Arial"/>
                <a:sym typeface="Arial"/>
              </a:rPr>
              <a:t>Όταν επισκέπτεστε έναν ιστότοπο, ο διακομιστής του ιστότοπου δημιουργεί </a:t>
            </a:r>
            <a:r>
              <a:rPr b="1" lang="en-GB">
                <a:latin typeface="Arial"/>
                <a:ea typeface="Arial"/>
                <a:cs typeface="Arial"/>
                <a:sym typeface="Arial"/>
              </a:rPr>
              <a:t>κομμάτια δεδομένων </a:t>
            </a:r>
            <a:r>
              <a:rPr lang="en-GB">
                <a:latin typeface="Arial"/>
                <a:ea typeface="Arial"/>
                <a:cs typeface="Arial"/>
                <a:sym typeface="Arial"/>
              </a:rPr>
              <a:t>σχετικά με εσάς, τα οποία </a:t>
            </a:r>
            <a:r>
              <a:rPr b="1" lang="en-GB">
                <a:latin typeface="Arial"/>
                <a:ea typeface="Arial"/>
                <a:cs typeface="Arial"/>
                <a:sym typeface="Arial"/>
              </a:rPr>
              <a:t>αποθηκεύονται </a:t>
            </a:r>
            <a:r>
              <a:rPr lang="en-GB">
                <a:latin typeface="Arial"/>
                <a:ea typeface="Arial"/>
                <a:cs typeface="Arial"/>
                <a:sym typeface="Arial"/>
              </a:rPr>
              <a:t>στον υπολογιστή σας. Τα δεδομένα αυτά μπορεί να περιέχουν πληροφορίες λογαριασμού, τα περιεχόμενα του καλαθιού αγορών σας, τις σελίδες που επισκεφτήκατε ή ακόμη και τα αντικείμενα που είδατε σε έναν ιστότοπο ηλεκτρονικού εμπορίου. </a:t>
            </a:r>
            <a:endParaRPr>
              <a:latin typeface="Arial"/>
              <a:ea typeface="Arial"/>
              <a:cs typeface="Arial"/>
              <a:sym typeface="Arial"/>
            </a:endParaRPr>
          </a:p>
          <a:p>
            <a:pPr indent="-342900" lvl="0" marL="342900" rtl="0" algn="l">
              <a:lnSpc>
                <a:spcPct val="90000"/>
              </a:lnSpc>
              <a:spcBef>
                <a:spcPts val="2400"/>
              </a:spcBef>
              <a:spcAft>
                <a:spcPts val="0"/>
              </a:spcAft>
              <a:buSzPct val="100000"/>
              <a:buChar char="❑"/>
            </a:pPr>
            <a:r>
              <a:rPr lang="en-GB">
                <a:latin typeface="Arial"/>
                <a:ea typeface="Arial"/>
                <a:cs typeface="Arial"/>
                <a:sym typeface="Arial"/>
              </a:rPr>
              <a:t>Την επόμενη φορά που θα επισκεφθείτε αυτόν τον ιστότοπο, το πρόγραμμα περιήγησής σας </a:t>
            </a:r>
            <a:r>
              <a:rPr b="1" lang="en-GB">
                <a:latin typeface="Arial"/>
                <a:ea typeface="Arial"/>
                <a:cs typeface="Arial"/>
                <a:sym typeface="Arial"/>
              </a:rPr>
              <a:t>στέλνει πληροφορίες σχετικά με την τελευταία σας επίσκεψη στον διακομιστή</a:t>
            </a:r>
            <a:r>
              <a:rPr lang="en-GB">
                <a:latin typeface="Arial"/>
                <a:ea typeface="Arial"/>
                <a:cs typeface="Arial"/>
                <a:sym typeface="Arial"/>
              </a:rPr>
              <a:t>. </a:t>
            </a:r>
            <a:endParaRPr>
              <a:latin typeface="Arial"/>
              <a:ea typeface="Arial"/>
              <a:cs typeface="Arial"/>
              <a:sym typeface="Arial"/>
            </a:endParaRPr>
          </a:p>
          <a:p>
            <a:pPr indent="-342900" lvl="0" marL="342900" rtl="0" algn="l">
              <a:lnSpc>
                <a:spcPct val="90000"/>
              </a:lnSpc>
              <a:spcBef>
                <a:spcPts val="2400"/>
              </a:spcBef>
              <a:spcAft>
                <a:spcPts val="0"/>
              </a:spcAft>
              <a:buSzPct val="100000"/>
              <a:buChar char="❑"/>
            </a:pPr>
            <a:r>
              <a:rPr lang="en-GB">
                <a:latin typeface="Arial"/>
                <a:ea typeface="Arial"/>
                <a:cs typeface="Arial"/>
                <a:sym typeface="Arial"/>
              </a:rPr>
              <a:t>Αυτό βοηθά τον ιστότοπο να θυμάται </a:t>
            </a:r>
            <a:r>
              <a:rPr b="1" lang="en-GB">
                <a:latin typeface="Arial"/>
                <a:ea typeface="Arial"/>
                <a:cs typeface="Arial"/>
                <a:sym typeface="Arial"/>
              </a:rPr>
              <a:t>λεπτομέρειες σχετικά με εσάς </a:t>
            </a:r>
            <a:r>
              <a:rPr lang="en-GB">
                <a:latin typeface="Arial"/>
                <a:ea typeface="Arial"/>
                <a:cs typeface="Arial"/>
                <a:sym typeface="Arial"/>
              </a:rPr>
              <a:t>και να </a:t>
            </a:r>
            <a:r>
              <a:rPr b="1" lang="en-GB">
                <a:latin typeface="Arial"/>
                <a:ea typeface="Arial"/>
                <a:cs typeface="Arial"/>
                <a:sym typeface="Arial"/>
              </a:rPr>
              <a:t>σας παρέχει καλύτερη εμπειρία</a:t>
            </a:r>
            <a:r>
              <a:rPr lang="en-GB">
                <a:latin typeface="Arial"/>
                <a:ea typeface="Arial"/>
                <a:cs typeface="Arial"/>
                <a:sym typeface="Arial"/>
              </a:rPr>
              <a:t>.</a:t>
            </a:r>
            <a:endParaRPr/>
          </a:p>
          <a:p>
            <a:pPr indent="-156210" lvl="0" marL="342900" rtl="0" algn="l">
              <a:lnSpc>
                <a:spcPct val="90000"/>
              </a:lnSpc>
              <a:spcBef>
                <a:spcPts val="2400"/>
              </a:spcBef>
              <a:spcAft>
                <a:spcPts val="0"/>
              </a:spcAft>
              <a:buSzPct val="100000"/>
              <a:buNone/>
            </a:pPr>
            <a:r>
              <a:t/>
            </a:r>
            <a:endParaRPr>
              <a:latin typeface="Arial"/>
              <a:ea typeface="Arial"/>
              <a:cs typeface="Arial"/>
              <a:sym typeface="Arial"/>
            </a:endParaRPr>
          </a:p>
          <a:p>
            <a:pPr indent="0" lvl="0" marL="0" rtl="0" algn="l">
              <a:lnSpc>
                <a:spcPct val="90000"/>
              </a:lnSpc>
              <a:spcBef>
                <a:spcPts val="2400"/>
              </a:spcBef>
              <a:spcAft>
                <a:spcPts val="0"/>
              </a:spcAft>
              <a:buSzPct val="100000"/>
              <a:buNone/>
            </a:pPr>
            <a:r>
              <a:t/>
            </a:r>
            <a:endParaRPr>
              <a:latin typeface="Arial"/>
              <a:ea typeface="Arial"/>
              <a:cs typeface="Arial"/>
              <a:sym typeface="Arial"/>
            </a:endParaRPr>
          </a:p>
          <a:p>
            <a:pPr indent="0" lvl="0" marL="0" rtl="0" algn="l">
              <a:lnSpc>
                <a:spcPct val="90000"/>
              </a:lnSpc>
              <a:spcBef>
                <a:spcPts val="2400"/>
              </a:spcBef>
              <a:spcAft>
                <a:spcPts val="0"/>
              </a:spcAft>
              <a:buSzPct val="100000"/>
              <a:buNone/>
            </a:pPr>
            <a:r>
              <a:t/>
            </a:r>
            <a:endParaRPr b="1">
              <a:latin typeface="Arial"/>
              <a:ea typeface="Arial"/>
              <a:cs typeface="Arial"/>
              <a:sym typeface="Arial"/>
            </a:endParaRPr>
          </a:p>
          <a:p>
            <a:pPr indent="0" lvl="0" marL="0" rtl="0" algn="l">
              <a:lnSpc>
                <a:spcPct val="90000"/>
              </a:lnSpc>
              <a:spcBef>
                <a:spcPts val="2400"/>
              </a:spcBef>
              <a:spcAft>
                <a:spcPts val="0"/>
              </a:spcAft>
              <a:buSzPct val="100000"/>
              <a:buNone/>
            </a:pPr>
            <a:r>
              <a:t/>
            </a:r>
            <a:endParaRPr i="0">
              <a:latin typeface="Arial"/>
              <a:ea typeface="Arial"/>
              <a:cs typeface="Arial"/>
              <a:sym typeface="Arial"/>
            </a:endParaRPr>
          </a:p>
        </p:txBody>
      </p:sp>
      <p:sp>
        <p:nvSpPr>
          <p:cNvPr id="335" name="Google Shape;335;p14"/>
          <p:cNvSpPr/>
          <p:nvPr/>
        </p:nvSpPr>
        <p:spPr>
          <a:xfrm>
            <a:off x="4836426" y="1378016"/>
            <a:ext cx="7965638" cy="3793635"/>
          </a:xfrm>
          <a:custGeom>
            <a:rect b="b" l="l" r="r" t="t"/>
            <a:pathLst>
              <a:path extrusionOk="0" h="3793635" w="7965638">
                <a:moveTo>
                  <a:pt x="0" y="0"/>
                </a:moveTo>
                <a:lnTo>
                  <a:pt x="7965638" y="0"/>
                </a:lnTo>
                <a:lnTo>
                  <a:pt x="7965638" y="3793635"/>
                </a:lnTo>
                <a:lnTo>
                  <a:pt x="0" y="3793635"/>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6" name="Google Shape;336;p14"/>
          <p:cNvSpPr txBox="1"/>
          <p:nvPr/>
        </p:nvSpPr>
        <p:spPr>
          <a:xfrm>
            <a:off x="5428101" y="2020042"/>
            <a:ext cx="6819602" cy="2585323"/>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GB" sz="2400">
                <a:solidFill>
                  <a:srgbClr val="FFAD60"/>
                </a:solidFill>
                <a:latin typeface="Arial"/>
                <a:ea typeface="Arial"/>
                <a:cs typeface="Arial"/>
                <a:sym typeface="Arial"/>
              </a:rPr>
              <a:t>Τα cookies ιστού είναι μικρά αρχεία κειμένου που περιέχουν κομμάτια δεδομένων που αποθηκεύονται στο φάκελο του προγράμματος περιήγησης στο σκληρό δίσκο του υπολογιστή σας κάθε φορά που επισκέπτεστε έναν ιστότοπο.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1" name="Shape 341"/>
        <p:cNvGrpSpPr/>
        <p:nvPr/>
      </p:nvGrpSpPr>
      <p:grpSpPr>
        <a:xfrm>
          <a:off x="0" y="0"/>
          <a:ext cx="0" cy="0"/>
          <a:chOff x="0" y="0"/>
          <a:chExt cx="0" cy="0"/>
        </a:xfrm>
      </p:grpSpPr>
      <p:sp>
        <p:nvSpPr>
          <p:cNvPr id="342" name="Google Shape;342;p15"/>
          <p:cNvSpPr/>
          <p:nvPr/>
        </p:nvSpPr>
        <p:spPr>
          <a:xfrm>
            <a:off x="4572" y="0"/>
            <a:ext cx="18283428" cy="10287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3" name="Google Shape;343;p15"/>
          <p:cNvSpPr/>
          <p:nvPr/>
        </p:nvSpPr>
        <p:spPr>
          <a:xfrm>
            <a:off x="15313042" y="1"/>
            <a:ext cx="1702599" cy="716996"/>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4" name="Google Shape;344;p15"/>
          <p:cNvSpPr txBox="1"/>
          <p:nvPr>
            <p:ph type="title"/>
          </p:nvPr>
        </p:nvSpPr>
        <p:spPr>
          <a:xfrm>
            <a:off x="304800" y="547688"/>
            <a:ext cx="16725900" cy="1040606"/>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92BAB5"/>
              </a:buClr>
              <a:buSzPts val="6000"/>
              <a:buFont typeface="Arial"/>
              <a:buNone/>
            </a:pPr>
            <a:r>
              <a:rPr lang="en-GB" sz="6000">
                <a:latin typeface="Arial"/>
                <a:ea typeface="Arial"/>
                <a:cs typeface="Arial"/>
                <a:sym typeface="Arial"/>
              </a:rPr>
              <a:t>1- Τι είναι τα τεχνικά cookies;</a:t>
            </a:r>
            <a:endParaRPr/>
          </a:p>
        </p:txBody>
      </p:sp>
      <p:sp>
        <p:nvSpPr>
          <p:cNvPr id="345" name="Google Shape;345;p15"/>
          <p:cNvSpPr/>
          <p:nvPr/>
        </p:nvSpPr>
        <p:spPr>
          <a:xfrm flipH="1" rot="-5400000">
            <a:off x="833565" y="3274835"/>
            <a:ext cx="6125150" cy="6125150"/>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46" name="Google Shape;346;p15"/>
          <p:cNvSpPr txBox="1"/>
          <p:nvPr>
            <p:ph idx="1" type="body"/>
          </p:nvPr>
        </p:nvSpPr>
        <p:spPr>
          <a:xfrm>
            <a:off x="1447800" y="1790700"/>
            <a:ext cx="15773400" cy="2438400"/>
          </a:xfrm>
          <a:prstGeom prst="rect">
            <a:avLst/>
          </a:prstGeom>
          <a:noFill/>
          <a:ln>
            <a:noFill/>
          </a:ln>
        </p:spPr>
        <p:txBody>
          <a:bodyPr anchorCtr="0" anchor="t" bIns="45700" lIns="91425" spcFirstLastPara="1" rIns="91425" wrap="square" tIns="45700">
            <a:normAutofit fontScale="92500" lnSpcReduction="20000"/>
          </a:bodyPr>
          <a:lstStyle/>
          <a:p>
            <a:pPr indent="0" lvl="0" marL="0" rtl="0" algn="just">
              <a:lnSpc>
                <a:spcPct val="90000"/>
              </a:lnSpc>
              <a:spcBef>
                <a:spcPts val="0"/>
              </a:spcBef>
              <a:spcAft>
                <a:spcPts val="0"/>
              </a:spcAft>
              <a:buSzPct val="100000"/>
              <a:buNone/>
            </a:pPr>
            <a:r>
              <a:rPr b="1" lang="en-GB">
                <a:latin typeface="Arial"/>
                <a:ea typeface="Arial"/>
                <a:cs typeface="Arial"/>
                <a:sym typeface="Arial"/>
              </a:rPr>
              <a:t>Όλα τα cookies </a:t>
            </a:r>
            <a:r>
              <a:rPr lang="en-GB">
                <a:latin typeface="Arial"/>
                <a:ea typeface="Arial"/>
                <a:cs typeface="Arial"/>
                <a:sym typeface="Arial"/>
              </a:rPr>
              <a:t>που χρησιμεύουν αποκλειστικά και μόνο για </a:t>
            </a:r>
            <a:r>
              <a:rPr b="1" lang="en-GB">
                <a:latin typeface="Arial"/>
                <a:ea typeface="Arial"/>
                <a:cs typeface="Arial"/>
                <a:sym typeface="Arial"/>
              </a:rPr>
              <a:t>τη λειτουργία ενός ιστότοπου ή για τη συλλογή στατιστικών στοιχείων</a:t>
            </a:r>
            <a:r>
              <a:rPr lang="en-GB">
                <a:latin typeface="Arial"/>
                <a:ea typeface="Arial"/>
                <a:cs typeface="Arial"/>
                <a:sym typeface="Arial"/>
              </a:rPr>
              <a:t>, εφόσον είναι </a:t>
            </a:r>
            <a:r>
              <a:rPr b="1" lang="en-GB">
                <a:latin typeface="Arial"/>
                <a:ea typeface="Arial"/>
                <a:cs typeface="Arial"/>
                <a:sym typeface="Arial"/>
              </a:rPr>
              <a:t>ανώνυμα </a:t>
            </a:r>
            <a:r>
              <a:rPr lang="en-GB">
                <a:latin typeface="Arial"/>
                <a:ea typeface="Arial"/>
                <a:cs typeface="Arial"/>
                <a:sym typeface="Arial"/>
              </a:rPr>
              <a:t>και </a:t>
            </a:r>
            <a:r>
              <a:rPr b="1" lang="en-GB">
                <a:latin typeface="Arial"/>
                <a:ea typeface="Arial"/>
                <a:cs typeface="Arial"/>
                <a:sym typeface="Arial"/>
              </a:rPr>
              <a:t>συγκεντρωτικά</a:t>
            </a:r>
            <a:r>
              <a:rPr lang="en-GB">
                <a:latin typeface="Arial"/>
                <a:ea typeface="Arial"/>
                <a:cs typeface="Arial"/>
                <a:sym typeface="Arial"/>
              </a:rPr>
              <a:t>, μπορούν να θεωρηθούν τεχνικά με σχεδόν απόλυτη βεβαιότητα.</a:t>
            </a:r>
            <a:endParaRPr/>
          </a:p>
          <a:p>
            <a:pPr indent="0" lvl="0" marL="0" rtl="0" algn="l">
              <a:lnSpc>
                <a:spcPct val="90000"/>
              </a:lnSpc>
              <a:spcBef>
                <a:spcPts val="2400"/>
              </a:spcBef>
              <a:spcAft>
                <a:spcPts val="0"/>
              </a:spcAft>
              <a:buSzPct val="100000"/>
              <a:buNone/>
            </a:pPr>
            <a:r>
              <a:t/>
            </a:r>
            <a:endParaRPr>
              <a:latin typeface="Arial"/>
              <a:ea typeface="Arial"/>
              <a:cs typeface="Arial"/>
              <a:sym typeface="Arial"/>
            </a:endParaRPr>
          </a:p>
          <a:p>
            <a:pPr indent="0" lvl="0" marL="0" rtl="0" algn="l">
              <a:lnSpc>
                <a:spcPct val="90000"/>
              </a:lnSpc>
              <a:spcBef>
                <a:spcPts val="2400"/>
              </a:spcBef>
              <a:spcAft>
                <a:spcPts val="0"/>
              </a:spcAft>
              <a:buSzPct val="100000"/>
              <a:buNone/>
            </a:pPr>
            <a:r>
              <a:t/>
            </a:r>
            <a:endParaRPr b="1">
              <a:latin typeface="Arial"/>
              <a:ea typeface="Arial"/>
              <a:cs typeface="Arial"/>
              <a:sym typeface="Arial"/>
            </a:endParaRPr>
          </a:p>
          <a:p>
            <a:pPr indent="0" lvl="0" marL="0" rtl="0" algn="l">
              <a:lnSpc>
                <a:spcPct val="90000"/>
              </a:lnSpc>
              <a:spcBef>
                <a:spcPts val="2400"/>
              </a:spcBef>
              <a:spcAft>
                <a:spcPts val="0"/>
              </a:spcAft>
              <a:buSzPct val="100000"/>
              <a:buNone/>
            </a:pPr>
            <a:r>
              <a:t/>
            </a:r>
            <a:endParaRPr i="0">
              <a:latin typeface="Arial"/>
              <a:ea typeface="Arial"/>
              <a:cs typeface="Arial"/>
              <a:sym typeface="Arial"/>
            </a:endParaRPr>
          </a:p>
        </p:txBody>
      </p:sp>
      <p:grpSp>
        <p:nvGrpSpPr>
          <p:cNvPr id="347" name="Google Shape;347;p15"/>
          <p:cNvGrpSpPr/>
          <p:nvPr/>
        </p:nvGrpSpPr>
        <p:grpSpPr>
          <a:xfrm>
            <a:off x="1246751" y="4281765"/>
            <a:ext cx="4573024" cy="4573024"/>
            <a:chOff x="0" y="0"/>
            <a:chExt cx="812800" cy="812800"/>
          </a:xfrm>
        </p:grpSpPr>
        <p:sp>
          <p:nvSpPr>
            <p:cNvPr id="348" name="Google Shape;348;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AA5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9" name="Google Shape;349;p15"/>
            <p:cNvSpPr txBox="1"/>
            <p:nvPr/>
          </p:nvSpPr>
          <p:spPr>
            <a:xfrm>
              <a:off x="76200" y="38100"/>
              <a:ext cx="660400" cy="698500"/>
            </a:xfrm>
            <a:prstGeom prst="rect">
              <a:avLst/>
            </a:prstGeom>
            <a:solidFill>
              <a:srgbClr val="FFAA5A"/>
            </a:solid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50" name="Google Shape;350;p15"/>
          <p:cNvSpPr txBox="1"/>
          <p:nvPr/>
        </p:nvSpPr>
        <p:spPr>
          <a:xfrm>
            <a:off x="1732274" y="5075755"/>
            <a:ext cx="3565874" cy="3448380"/>
          </a:xfrm>
          <a:prstGeom prst="rect">
            <a:avLst/>
          </a:prstGeom>
          <a:noFill/>
          <a:ln>
            <a:noFill/>
          </a:ln>
        </p:spPr>
        <p:txBody>
          <a:bodyPr anchorCtr="0" anchor="t" bIns="0" lIns="0" spcFirstLastPara="1" rIns="0" wrap="square" tIns="0">
            <a:spAutoFit/>
          </a:bodyPr>
          <a:lstStyle/>
          <a:p>
            <a:pPr indent="0" lvl="0" marL="0" marR="0" rtl="0" algn="ctr">
              <a:lnSpc>
                <a:spcPct val="186611"/>
              </a:lnSpc>
              <a:spcBef>
                <a:spcPts val="0"/>
              </a:spcBef>
              <a:spcAft>
                <a:spcPts val="0"/>
              </a:spcAft>
              <a:buNone/>
            </a:pPr>
            <a:r>
              <a:rPr lang="en-GB" sz="1800">
                <a:solidFill>
                  <a:srgbClr val="000000"/>
                </a:solidFill>
                <a:latin typeface="Arial"/>
                <a:ea typeface="Arial"/>
                <a:cs typeface="Arial"/>
                <a:sym typeface="Arial"/>
              </a:rPr>
              <a:t>Αυτές που επιτρέπουν στους χρήστες να αναγνωρίζονται από έναν ιστότοπο και να έχουν πρόσβαση στο προφίλ τους χωρίς να χρειάζεται να εισάγουν κάθε φορά όνομα χρήστη και κωδικό πρόσβασης.</a:t>
            </a:r>
            <a:endParaRPr/>
          </a:p>
        </p:txBody>
      </p:sp>
      <p:grpSp>
        <p:nvGrpSpPr>
          <p:cNvPr id="351" name="Google Shape;351;p15"/>
          <p:cNvGrpSpPr/>
          <p:nvPr/>
        </p:nvGrpSpPr>
        <p:grpSpPr>
          <a:xfrm>
            <a:off x="7391400" y="4267721"/>
            <a:ext cx="4569016" cy="4569016"/>
            <a:chOff x="0" y="0"/>
            <a:chExt cx="812800" cy="812800"/>
          </a:xfrm>
        </p:grpSpPr>
        <p:sp>
          <p:nvSpPr>
            <p:cNvPr id="352" name="Google Shape;352;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AA5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3" name="Google Shape;353;p15"/>
            <p:cNvSpPr txBox="1"/>
            <p:nvPr/>
          </p:nvSpPr>
          <p:spPr>
            <a:xfrm>
              <a:off x="76200" y="38100"/>
              <a:ext cx="660400" cy="698500"/>
            </a:xfrm>
            <a:prstGeom prst="rect">
              <a:avLst/>
            </a:prstGeom>
            <a:solidFill>
              <a:srgbClr val="FFAA5A"/>
            </a:solid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54" name="Google Shape;354;p15"/>
          <p:cNvGrpSpPr/>
          <p:nvPr/>
        </p:nvGrpSpPr>
        <p:grpSpPr>
          <a:xfrm>
            <a:off x="13532042" y="4299818"/>
            <a:ext cx="4536919" cy="4536919"/>
            <a:chOff x="0" y="0"/>
            <a:chExt cx="812800" cy="812800"/>
          </a:xfrm>
        </p:grpSpPr>
        <p:sp>
          <p:nvSpPr>
            <p:cNvPr id="355" name="Google Shape;355;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AA5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6" name="Google Shape;356;p15"/>
            <p:cNvSpPr txBox="1"/>
            <p:nvPr/>
          </p:nvSpPr>
          <p:spPr>
            <a:xfrm>
              <a:off x="76200" y="38100"/>
              <a:ext cx="660400" cy="698500"/>
            </a:xfrm>
            <a:prstGeom prst="rect">
              <a:avLst/>
            </a:prstGeom>
            <a:solidFill>
              <a:srgbClr val="FFAA5A"/>
            </a:solid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57" name="Google Shape;357;p15"/>
          <p:cNvSpPr txBox="1"/>
          <p:nvPr/>
        </p:nvSpPr>
        <p:spPr>
          <a:xfrm>
            <a:off x="7876923" y="5271260"/>
            <a:ext cx="3565874" cy="3012363"/>
          </a:xfrm>
          <a:prstGeom prst="rect">
            <a:avLst/>
          </a:prstGeom>
          <a:noFill/>
          <a:ln>
            <a:noFill/>
          </a:ln>
        </p:spPr>
        <p:txBody>
          <a:bodyPr anchorCtr="0" anchor="t" bIns="0" lIns="0" spcFirstLastPara="1" rIns="0" wrap="square" tIns="0">
            <a:spAutoFit/>
          </a:bodyPr>
          <a:lstStyle/>
          <a:p>
            <a:pPr indent="0" lvl="0" marL="0" marR="0" rtl="0" algn="ctr">
              <a:lnSpc>
                <a:spcPct val="186611"/>
              </a:lnSpc>
              <a:spcBef>
                <a:spcPts val="0"/>
              </a:spcBef>
              <a:spcAft>
                <a:spcPts val="0"/>
              </a:spcAft>
              <a:buNone/>
            </a:pPr>
            <a:r>
              <a:rPr lang="en-GB" sz="1800">
                <a:solidFill>
                  <a:srgbClr val="000000"/>
                </a:solidFill>
                <a:latin typeface="Arial"/>
                <a:ea typeface="Arial"/>
                <a:cs typeface="Arial"/>
                <a:sym typeface="Arial"/>
              </a:rPr>
              <a:t>Αυτές που επιτρέπουν στους χρήστες να επιλέξουν τη γλώσσα στην οποία θα πλοηγηθούν στον ιστότοπο χωρίς να χρειάζεται να το κάνουν κάθε φορά.</a:t>
            </a:r>
            <a:endParaRPr/>
          </a:p>
          <a:p>
            <a:pPr indent="0" lvl="0" marL="0" marR="0" rtl="0" algn="ctr">
              <a:lnSpc>
                <a:spcPct val="186611"/>
              </a:lnSpc>
              <a:spcBef>
                <a:spcPts val="0"/>
              </a:spcBef>
              <a:spcAft>
                <a:spcPts val="0"/>
              </a:spcAft>
              <a:buNone/>
            </a:pPr>
            <a:r>
              <a:t/>
            </a:r>
            <a:endParaRPr sz="1800">
              <a:solidFill>
                <a:srgbClr val="000000"/>
              </a:solidFill>
              <a:latin typeface="Arial"/>
              <a:ea typeface="Arial"/>
              <a:cs typeface="Arial"/>
              <a:sym typeface="Arial"/>
            </a:endParaRPr>
          </a:p>
        </p:txBody>
      </p:sp>
      <p:sp>
        <p:nvSpPr>
          <p:cNvPr id="358" name="Google Shape;358;p15"/>
          <p:cNvSpPr txBox="1"/>
          <p:nvPr/>
        </p:nvSpPr>
        <p:spPr>
          <a:xfrm>
            <a:off x="14017564" y="5468248"/>
            <a:ext cx="3565874" cy="2576346"/>
          </a:xfrm>
          <a:prstGeom prst="rect">
            <a:avLst/>
          </a:prstGeom>
          <a:noFill/>
          <a:ln>
            <a:noFill/>
          </a:ln>
        </p:spPr>
        <p:txBody>
          <a:bodyPr anchorCtr="0" anchor="t" bIns="0" lIns="0" spcFirstLastPara="1" rIns="0" wrap="square" tIns="0">
            <a:spAutoFit/>
          </a:bodyPr>
          <a:lstStyle/>
          <a:p>
            <a:pPr indent="0" lvl="0" marL="0" marR="0" rtl="0" algn="ctr">
              <a:lnSpc>
                <a:spcPct val="186611"/>
              </a:lnSpc>
              <a:spcBef>
                <a:spcPts val="0"/>
              </a:spcBef>
              <a:spcAft>
                <a:spcPts val="0"/>
              </a:spcAft>
              <a:buNone/>
            </a:pPr>
            <a:r>
              <a:rPr lang="en-GB" sz="1800">
                <a:solidFill>
                  <a:srgbClr val="000000"/>
                </a:solidFill>
                <a:latin typeface="Arial"/>
                <a:ea typeface="Arial"/>
                <a:cs typeface="Arial"/>
                <a:sym typeface="Arial"/>
              </a:rPr>
              <a:t>Αυτά που επιτρέπουν στους χρήστες να βρίσκουν το καλάθι αγορών με τα προϊόντα που έχουν προστεθεί ακόμη και μετά από αρκετές ημέρες.</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3" name="Shape 363"/>
        <p:cNvGrpSpPr/>
        <p:nvPr/>
      </p:nvGrpSpPr>
      <p:grpSpPr>
        <a:xfrm>
          <a:off x="0" y="0"/>
          <a:ext cx="0" cy="0"/>
          <a:chOff x="0" y="0"/>
          <a:chExt cx="0" cy="0"/>
        </a:xfrm>
      </p:grpSpPr>
      <p:sp>
        <p:nvSpPr>
          <p:cNvPr id="364" name="Google Shape;364;p16"/>
          <p:cNvSpPr/>
          <p:nvPr/>
        </p:nvSpPr>
        <p:spPr>
          <a:xfrm>
            <a:off x="4572" y="0"/>
            <a:ext cx="18283428" cy="10287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5" name="Google Shape;365;p16"/>
          <p:cNvSpPr/>
          <p:nvPr/>
        </p:nvSpPr>
        <p:spPr>
          <a:xfrm>
            <a:off x="15313042" y="1"/>
            <a:ext cx="1702599" cy="716996"/>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6" name="Google Shape;366;p16"/>
          <p:cNvSpPr txBox="1"/>
          <p:nvPr>
            <p:ph type="title"/>
          </p:nvPr>
        </p:nvSpPr>
        <p:spPr>
          <a:xfrm>
            <a:off x="304800" y="547688"/>
            <a:ext cx="16725900" cy="1040606"/>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92BAB5"/>
              </a:buClr>
              <a:buSzPts val="6000"/>
              <a:buFont typeface="Arial"/>
              <a:buNone/>
            </a:pPr>
            <a:r>
              <a:rPr lang="en-GB" sz="6000">
                <a:latin typeface="Arial"/>
                <a:ea typeface="Arial"/>
                <a:cs typeface="Arial"/>
                <a:sym typeface="Arial"/>
              </a:rPr>
              <a:t>2- Τι είναι τα αναλυτικά cookies;</a:t>
            </a:r>
            <a:endParaRPr/>
          </a:p>
        </p:txBody>
      </p:sp>
      <p:sp>
        <p:nvSpPr>
          <p:cNvPr id="367" name="Google Shape;367;p16"/>
          <p:cNvSpPr/>
          <p:nvPr/>
        </p:nvSpPr>
        <p:spPr>
          <a:xfrm flipH="1" rot="-5400000">
            <a:off x="833565" y="3274835"/>
            <a:ext cx="6125150" cy="6125150"/>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68" name="Google Shape;368;p16"/>
          <p:cNvSpPr txBox="1"/>
          <p:nvPr>
            <p:ph idx="1" type="body"/>
          </p:nvPr>
        </p:nvSpPr>
        <p:spPr>
          <a:xfrm>
            <a:off x="1447800" y="1790700"/>
            <a:ext cx="15773400" cy="2438400"/>
          </a:xfrm>
          <a:prstGeom prst="rect">
            <a:avLst/>
          </a:prstGeom>
          <a:noFill/>
          <a:ln>
            <a:noFill/>
          </a:ln>
        </p:spPr>
        <p:txBody>
          <a:bodyPr anchorCtr="0" anchor="t" bIns="45700" lIns="91425" spcFirstLastPara="1" rIns="91425" wrap="square" tIns="45700">
            <a:normAutofit fontScale="70000" lnSpcReduction="20000"/>
          </a:bodyPr>
          <a:lstStyle/>
          <a:p>
            <a:pPr indent="0" lvl="0" marL="0" rtl="0" algn="just">
              <a:lnSpc>
                <a:spcPct val="90000"/>
              </a:lnSpc>
              <a:spcBef>
                <a:spcPts val="0"/>
              </a:spcBef>
              <a:spcAft>
                <a:spcPts val="0"/>
              </a:spcAft>
              <a:buSzPct val="100000"/>
              <a:buNone/>
            </a:pPr>
            <a:r>
              <a:rPr b="1" lang="en-GB">
                <a:latin typeface="Arial"/>
                <a:ea typeface="Arial"/>
                <a:cs typeface="Arial"/>
                <a:sym typeface="Arial"/>
              </a:rPr>
              <a:t>Τα στατιστικά cookies </a:t>
            </a:r>
            <a:r>
              <a:rPr lang="en-GB">
                <a:latin typeface="Arial"/>
                <a:ea typeface="Arial"/>
                <a:cs typeface="Arial"/>
                <a:sym typeface="Arial"/>
              </a:rPr>
              <a:t>μπορούν να χρησιμοποιηθούν για την αξιολόγηση της αποτελεσματικότητας μιας διαδικτυακής υπηρεσίας, για το σχεδιασμό της ή για τη μέτρηση της "επισκεψιμότητάς" της. Υπό ορισμένες προϋποθέσεις τα cookies </a:t>
            </a:r>
            <a:r>
              <a:rPr b="1" lang="en-GB">
                <a:latin typeface="Arial"/>
                <a:ea typeface="Arial"/>
                <a:cs typeface="Arial"/>
                <a:sym typeface="Arial"/>
              </a:rPr>
              <a:t>μπορούν να θεωρηθούν ως υποκατηγορία των τεχνικών cookies</a:t>
            </a:r>
            <a:r>
              <a:rPr lang="en-GB">
                <a:latin typeface="Arial"/>
                <a:ea typeface="Arial"/>
                <a:cs typeface="Arial"/>
                <a:sym typeface="Arial"/>
              </a:rPr>
              <a:t>, οπότε μπορούν να </a:t>
            </a:r>
            <a:r>
              <a:rPr b="1" lang="en-GB">
                <a:latin typeface="Arial"/>
                <a:ea typeface="Arial"/>
                <a:cs typeface="Arial"/>
                <a:sym typeface="Arial"/>
              </a:rPr>
              <a:t>ληφθούν χωρίς συγκατάθεση</a:t>
            </a:r>
            <a:r>
              <a:rPr lang="en-GB">
                <a:latin typeface="Arial"/>
                <a:ea typeface="Arial"/>
                <a:cs typeface="Arial"/>
                <a:sym typeface="Arial"/>
              </a:rPr>
              <a:t>. Αυτό συμβαίνει όταν έχουν τα ακόλουθα χαρακτηριστικά:</a:t>
            </a:r>
            <a:endParaRPr/>
          </a:p>
          <a:p>
            <a:pPr indent="0" lvl="0" marL="0" rtl="0" algn="l">
              <a:lnSpc>
                <a:spcPct val="90000"/>
              </a:lnSpc>
              <a:spcBef>
                <a:spcPts val="2400"/>
              </a:spcBef>
              <a:spcAft>
                <a:spcPts val="0"/>
              </a:spcAft>
              <a:buSzPct val="100000"/>
              <a:buNone/>
            </a:pPr>
            <a:r>
              <a:t/>
            </a:r>
            <a:endParaRPr>
              <a:latin typeface="Arial"/>
              <a:ea typeface="Arial"/>
              <a:cs typeface="Arial"/>
              <a:sym typeface="Arial"/>
            </a:endParaRPr>
          </a:p>
          <a:p>
            <a:pPr indent="0" lvl="0" marL="0" rtl="0" algn="l">
              <a:lnSpc>
                <a:spcPct val="90000"/>
              </a:lnSpc>
              <a:spcBef>
                <a:spcPts val="2400"/>
              </a:spcBef>
              <a:spcAft>
                <a:spcPts val="0"/>
              </a:spcAft>
              <a:buSzPct val="100000"/>
              <a:buNone/>
            </a:pPr>
            <a:r>
              <a:t/>
            </a:r>
            <a:endParaRPr>
              <a:latin typeface="Arial"/>
              <a:ea typeface="Arial"/>
              <a:cs typeface="Arial"/>
              <a:sym typeface="Arial"/>
            </a:endParaRPr>
          </a:p>
          <a:p>
            <a:pPr indent="0" lvl="0" marL="0" rtl="0" algn="l">
              <a:lnSpc>
                <a:spcPct val="90000"/>
              </a:lnSpc>
              <a:spcBef>
                <a:spcPts val="2400"/>
              </a:spcBef>
              <a:spcAft>
                <a:spcPts val="0"/>
              </a:spcAft>
              <a:buSzPct val="100000"/>
              <a:buNone/>
            </a:pPr>
            <a:r>
              <a:t/>
            </a:r>
            <a:endParaRPr i="0">
              <a:latin typeface="Arial"/>
              <a:ea typeface="Arial"/>
              <a:cs typeface="Arial"/>
              <a:sym typeface="Arial"/>
            </a:endParaRPr>
          </a:p>
        </p:txBody>
      </p:sp>
      <p:grpSp>
        <p:nvGrpSpPr>
          <p:cNvPr id="369" name="Google Shape;369;p16"/>
          <p:cNvGrpSpPr/>
          <p:nvPr/>
        </p:nvGrpSpPr>
        <p:grpSpPr>
          <a:xfrm>
            <a:off x="1246751" y="4281765"/>
            <a:ext cx="4573024" cy="4573024"/>
            <a:chOff x="0" y="0"/>
            <a:chExt cx="812800" cy="812800"/>
          </a:xfrm>
        </p:grpSpPr>
        <p:sp>
          <p:nvSpPr>
            <p:cNvPr id="370" name="Google Shape;370;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AA5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1" name="Google Shape;371;p16"/>
            <p:cNvSpPr txBox="1"/>
            <p:nvPr/>
          </p:nvSpPr>
          <p:spPr>
            <a:xfrm>
              <a:off x="76200" y="38100"/>
              <a:ext cx="660400" cy="698500"/>
            </a:xfrm>
            <a:prstGeom prst="rect">
              <a:avLst/>
            </a:prstGeom>
            <a:solidFill>
              <a:srgbClr val="FFAA5A"/>
            </a:solid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72" name="Google Shape;372;p16"/>
          <p:cNvSpPr txBox="1"/>
          <p:nvPr/>
        </p:nvSpPr>
        <p:spPr>
          <a:xfrm>
            <a:off x="1685121" y="5159829"/>
            <a:ext cx="3565874" cy="1326902"/>
          </a:xfrm>
          <a:prstGeom prst="rect">
            <a:avLst/>
          </a:prstGeom>
          <a:noFill/>
          <a:ln>
            <a:noFill/>
          </a:ln>
        </p:spPr>
        <p:txBody>
          <a:bodyPr anchorCtr="0" anchor="t" bIns="0" lIns="0" spcFirstLastPara="1" rIns="0" wrap="square" tIns="0">
            <a:spAutoFit/>
          </a:bodyPr>
          <a:lstStyle/>
          <a:p>
            <a:pPr indent="0" lvl="0" marL="0" marR="0" rtl="0" algn="ctr">
              <a:lnSpc>
                <a:spcPct val="93305"/>
              </a:lnSpc>
              <a:spcBef>
                <a:spcPts val="0"/>
              </a:spcBef>
              <a:spcAft>
                <a:spcPts val="0"/>
              </a:spcAft>
              <a:buNone/>
            </a:pPr>
            <a:r>
              <a:rPr lang="en-GB" sz="3600">
                <a:solidFill>
                  <a:srgbClr val="000000"/>
                </a:solidFill>
                <a:latin typeface="Arial"/>
                <a:ea typeface="Arial"/>
                <a:cs typeface="Arial"/>
                <a:sym typeface="Arial"/>
              </a:rPr>
              <a:t>Χρησιμοποιούνται μόνο για την παραγωγή εσωτερικών στατιστικών στοιχείων.</a:t>
            </a:r>
            <a:endParaRPr/>
          </a:p>
        </p:txBody>
      </p:sp>
      <p:grpSp>
        <p:nvGrpSpPr>
          <p:cNvPr id="373" name="Google Shape;373;p16"/>
          <p:cNvGrpSpPr/>
          <p:nvPr/>
        </p:nvGrpSpPr>
        <p:grpSpPr>
          <a:xfrm>
            <a:off x="7391400" y="4267721"/>
            <a:ext cx="4569016" cy="4569016"/>
            <a:chOff x="0" y="0"/>
            <a:chExt cx="812800" cy="812800"/>
          </a:xfrm>
        </p:grpSpPr>
        <p:sp>
          <p:nvSpPr>
            <p:cNvPr id="374" name="Google Shape;374;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AA5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5" name="Google Shape;375;p16"/>
            <p:cNvSpPr txBox="1"/>
            <p:nvPr/>
          </p:nvSpPr>
          <p:spPr>
            <a:xfrm>
              <a:off x="76200" y="38100"/>
              <a:ext cx="660400" cy="698500"/>
            </a:xfrm>
            <a:prstGeom prst="rect">
              <a:avLst/>
            </a:prstGeom>
            <a:solidFill>
              <a:srgbClr val="FFAA5A"/>
            </a:solid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76" name="Google Shape;376;p16"/>
          <p:cNvGrpSpPr/>
          <p:nvPr/>
        </p:nvGrpSpPr>
        <p:grpSpPr>
          <a:xfrm>
            <a:off x="13532042" y="4299818"/>
            <a:ext cx="4536919" cy="4536919"/>
            <a:chOff x="0" y="0"/>
            <a:chExt cx="812800" cy="812800"/>
          </a:xfrm>
        </p:grpSpPr>
        <p:sp>
          <p:nvSpPr>
            <p:cNvPr id="377" name="Google Shape;377;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AA5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8" name="Google Shape;378;p16"/>
            <p:cNvSpPr txBox="1"/>
            <p:nvPr/>
          </p:nvSpPr>
          <p:spPr>
            <a:xfrm>
              <a:off x="76200" y="38100"/>
              <a:ext cx="660400" cy="698500"/>
            </a:xfrm>
            <a:prstGeom prst="rect">
              <a:avLst/>
            </a:prstGeom>
            <a:solidFill>
              <a:srgbClr val="FFAA5A"/>
            </a:solid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79" name="Google Shape;379;p16"/>
          <p:cNvSpPr txBox="1"/>
          <p:nvPr/>
        </p:nvSpPr>
        <p:spPr>
          <a:xfrm>
            <a:off x="7892971" y="5770175"/>
            <a:ext cx="3565874" cy="1748748"/>
          </a:xfrm>
          <a:prstGeom prst="rect">
            <a:avLst/>
          </a:prstGeom>
          <a:noFill/>
          <a:ln>
            <a:noFill/>
          </a:ln>
        </p:spPr>
        <p:txBody>
          <a:bodyPr anchorCtr="0" anchor="t" bIns="0" lIns="0" spcFirstLastPara="1" rIns="0" wrap="square" tIns="0">
            <a:spAutoFit/>
          </a:bodyPr>
          <a:lstStyle/>
          <a:p>
            <a:pPr indent="0" lvl="0" marL="0" marR="0" rtl="0" algn="ctr">
              <a:lnSpc>
                <a:spcPct val="93305"/>
              </a:lnSpc>
              <a:spcBef>
                <a:spcPts val="0"/>
              </a:spcBef>
              <a:spcAft>
                <a:spcPts val="0"/>
              </a:spcAft>
              <a:buNone/>
            </a:pPr>
            <a:r>
              <a:rPr lang="en-GB" sz="3600">
                <a:solidFill>
                  <a:srgbClr val="000000"/>
                </a:solidFill>
                <a:latin typeface="Arial"/>
                <a:ea typeface="Arial"/>
                <a:cs typeface="Arial"/>
                <a:sym typeface="Arial"/>
              </a:rPr>
              <a:t>Δεν συνδυάζονται με άλλα δεδομένα. </a:t>
            </a:r>
            <a:endParaRPr/>
          </a:p>
          <a:p>
            <a:pPr indent="0" lvl="0" marL="0" marR="0" rtl="0" algn="ctr">
              <a:lnSpc>
                <a:spcPct val="93305"/>
              </a:lnSpc>
              <a:spcBef>
                <a:spcPts val="0"/>
              </a:spcBef>
              <a:spcAft>
                <a:spcPts val="0"/>
              </a:spcAft>
              <a:buNone/>
            </a:pPr>
            <a:r>
              <a:t/>
            </a:r>
            <a:endParaRPr sz="3600">
              <a:solidFill>
                <a:srgbClr val="000000"/>
              </a:solidFill>
              <a:latin typeface="Arial"/>
              <a:ea typeface="Arial"/>
              <a:cs typeface="Arial"/>
              <a:sym typeface="Arial"/>
            </a:endParaRPr>
          </a:p>
        </p:txBody>
      </p:sp>
      <p:sp>
        <p:nvSpPr>
          <p:cNvPr id="380" name="Google Shape;380;p16"/>
          <p:cNvSpPr txBox="1"/>
          <p:nvPr/>
        </p:nvSpPr>
        <p:spPr>
          <a:xfrm>
            <a:off x="14017564" y="5686817"/>
            <a:ext cx="3565874" cy="1762919"/>
          </a:xfrm>
          <a:prstGeom prst="rect">
            <a:avLst/>
          </a:prstGeom>
          <a:noFill/>
          <a:ln>
            <a:noFill/>
          </a:ln>
        </p:spPr>
        <p:txBody>
          <a:bodyPr anchorCtr="0" anchor="t" bIns="0" lIns="0" spcFirstLastPara="1" rIns="0" wrap="square" tIns="0">
            <a:spAutoFit/>
          </a:bodyPr>
          <a:lstStyle/>
          <a:p>
            <a:pPr indent="0" lvl="0" marL="0" marR="0" rtl="0" algn="ctr">
              <a:lnSpc>
                <a:spcPct val="93305"/>
              </a:lnSpc>
              <a:spcBef>
                <a:spcPts val="0"/>
              </a:spcBef>
              <a:spcAft>
                <a:spcPts val="0"/>
              </a:spcAft>
              <a:buNone/>
            </a:pPr>
            <a:r>
              <a:rPr lang="en-GB" sz="3600">
                <a:solidFill>
                  <a:srgbClr val="000000"/>
                </a:solidFill>
                <a:latin typeface="Arial"/>
                <a:ea typeface="Arial"/>
                <a:cs typeface="Arial"/>
                <a:sym typeface="Arial"/>
              </a:rPr>
              <a:t> Ειδικά δεν κοινοποιούνται σε τρίτους.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5" name="Shape 385"/>
        <p:cNvGrpSpPr/>
        <p:nvPr/>
      </p:nvGrpSpPr>
      <p:grpSpPr>
        <a:xfrm>
          <a:off x="0" y="0"/>
          <a:ext cx="0" cy="0"/>
          <a:chOff x="0" y="0"/>
          <a:chExt cx="0" cy="0"/>
        </a:xfrm>
      </p:grpSpPr>
      <p:sp>
        <p:nvSpPr>
          <p:cNvPr id="386" name="Google Shape;386;p17"/>
          <p:cNvSpPr/>
          <p:nvPr/>
        </p:nvSpPr>
        <p:spPr>
          <a:xfrm>
            <a:off x="4572" y="0"/>
            <a:ext cx="18283428" cy="10287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7" name="Google Shape;387;p17"/>
          <p:cNvSpPr/>
          <p:nvPr/>
        </p:nvSpPr>
        <p:spPr>
          <a:xfrm>
            <a:off x="15313042" y="1"/>
            <a:ext cx="1702599" cy="716996"/>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8" name="Google Shape;388;p17"/>
          <p:cNvSpPr txBox="1"/>
          <p:nvPr>
            <p:ph type="title"/>
          </p:nvPr>
        </p:nvSpPr>
        <p:spPr>
          <a:xfrm>
            <a:off x="304800" y="547688"/>
            <a:ext cx="16725900" cy="1040606"/>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92BAB5"/>
              </a:buClr>
              <a:buSzPts val="6000"/>
              <a:buFont typeface="Arial"/>
              <a:buNone/>
            </a:pPr>
            <a:r>
              <a:rPr lang="en-GB" sz="6000">
                <a:latin typeface="Arial"/>
                <a:ea typeface="Arial"/>
                <a:cs typeface="Arial"/>
                <a:sym typeface="Arial"/>
              </a:rPr>
              <a:t>3- Τι είναι τα cookies προφίλ;</a:t>
            </a:r>
            <a:endParaRPr/>
          </a:p>
        </p:txBody>
      </p:sp>
      <p:sp>
        <p:nvSpPr>
          <p:cNvPr id="389" name="Google Shape;389;p17"/>
          <p:cNvSpPr/>
          <p:nvPr/>
        </p:nvSpPr>
        <p:spPr>
          <a:xfrm flipH="1" rot="-5400000">
            <a:off x="833565" y="3274835"/>
            <a:ext cx="6125150" cy="6125150"/>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90" name="Google Shape;390;p17"/>
          <p:cNvSpPr txBox="1"/>
          <p:nvPr>
            <p:ph idx="1" type="body"/>
          </p:nvPr>
        </p:nvSpPr>
        <p:spPr>
          <a:xfrm>
            <a:off x="1447800" y="1790700"/>
            <a:ext cx="15773400" cy="7010400"/>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lnSpc>
                <a:spcPct val="90000"/>
              </a:lnSpc>
              <a:spcBef>
                <a:spcPts val="0"/>
              </a:spcBef>
              <a:spcAft>
                <a:spcPts val="0"/>
              </a:spcAft>
              <a:buSzPct val="100000"/>
              <a:buNone/>
            </a:pPr>
            <a:r>
              <a:rPr lang="en-GB">
                <a:latin typeface="Arial"/>
                <a:ea typeface="Arial"/>
                <a:cs typeface="Arial"/>
                <a:sym typeface="Arial"/>
              </a:rPr>
              <a:t>Τα </a:t>
            </a:r>
            <a:r>
              <a:rPr b="1" lang="en-GB">
                <a:latin typeface="Arial"/>
                <a:ea typeface="Arial"/>
                <a:cs typeface="Arial"/>
                <a:sym typeface="Arial"/>
              </a:rPr>
              <a:t>cookies προφίλ </a:t>
            </a:r>
            <a:r>
              <a:rPr lang="en-GB">
                <a:latin typeface="Arial"/>
                <a:ea typeface="Arial"/>
                <a:cs typeface="Arial"/>
                <a:sym typeface="Arial"/>
              </a:rPr>
              <a:t>είναι cookies που χρησιμοποιούνται για τη δημιουργία ενός </a:t>
            </a:r>
            <a:r>
              <a:rPr b="1" lang="en-GB">
                <a:latin typeface="Arial"/>
                <a:ea typeface="Arial"/>
                <a:cs typeface="Arial"/>
                <a:sym typeface="Arial"/>
              </a:rPr>
              <a:t>εξατομικευμένου προφίλ του χρήστη</a:t>
            </a:r>
            <a:r>
              <a:rPr lang="en-GB">
                <a:latin typeface="Arial"/>
                <a:ea typeface="Arial"/>
                <a:cs typeface="Arial"/>
                <a:sym typeface="Arial"/>
              </a:rPr>
              <a:t>. Χρησιμοποιούνται κυρίως σε δύο τομείς:</a:t>
            </a:r>
            <a:endParaRPr>
              <a:latin typeface="Arial"/>
              <a:ea typeface="Arial"/>
              <a:cs typeface="Arial"/>
              <a:sym typeface="Arial"/>
            </a:endParaRPr>
          </a:p>
          <a:p>
            <a:pPr indent="-342900" lvl="0" marL="342900" rtl="0" algn="l">
              <a:lnSpc>
                <a:spcPct val="90000"/>
              </a:lnSpc>
              <a:spcBef>
                <a:spcPts val="2400"/>
              </a:spcBef>
              <a:spcAft>
                <a:spcPts val="0"/>
              </a:spcAft>
              <a:buSzPct val="100000"/>
              <a:buChar char="❑"/>
            </a:pPr>
            <a:r>
              <a:rPr lang="en-GB">
                <a:latin typeface="Arial"/>
                <a:ea typeface="Arial"/>
                <a:cs typeface="Arial"/>
                <a:sym typeface="Arial"/>
              </a:rPr>
              <a:t>Αποστολή </a:t>
            </a:r>
            <a:r>
              <a:rPr b="1" lang="en-GB">
                <a:latin typeface="Arial"/>
                <a:ea typeface="Arial"/>
                <a:cs typeface="Arial"/>
                <a:sym typeface="Arial"/>
              </a:rPr>
              <a:t>εξατομικευμένης διαφήμισης</a:t>
            </a:r>
            <a:r>
              <a:rPr lang="en-GB">
                <a:latin typeface="Arial"/>
                <a:ea typeface="Arial"/>
                <a:cs typeface="Arial"/>
                <a:sym typeface="Arial"/>
              </a:rPr>
              <a:t>, επομένως στοχευμένης στις προτιμήσεις του χρήστη.</a:t>
            </a:r>
            <a:endParaRPr/>
          </a:p>
          <a:p>
            <a:pPr indent="-342900" lvl="0" marL="342900" rtl="0" algn="l">
              <a:lnSpc>
                <a:spcPct val="90000"/>
              </a:lnSpc>
              <a:spcBef>
                <a:spcPts val="2400"/>
              </a:spcBef>
              <a:spcAft>
                <a:spcPts val="0"/>
              </a:spcAft>
              <a:buSzPct val="100000"/>
              <a:buChar char="❑"/>
            </a:pPr>
            <a:r>
              <a:rPr lang="en-GB">
                <a:latin typeface="Arial"/>
                <a:ea typeface="Arial"/>
                <a:cs typeface="Arial"/>
                <a:sym typeface="Arial"/>
              </a:rPr>
              <a:t>Ανάλυση ενός δικτυακού τόπου για την κατανόηση της συμπεριφοράς των χρηστών κατά την πλοήγηση, ώστε να κατανοηθούν καλύτερα οι προτιμήσεις τους και, ως εκ τούτου, να γίνει κατανοητός ο τρόπος βελτιστοποίησης του δικτυακού τόπου.</a:t>
            </a:r>
            <a:endParaRPr>
              <a:latin typeface="Arial"/>
              <a:ea typeface="Arial"/>
              <a:cs typeface="Arial"/>
              <a:sym typeface="Arial"/>
            </a:endParaRPr>
          </a:p>
          <a:p>
            <a:pPr indent="0" lvl="0" marL="0" rtl="0" algn="l">
              <a:lnSpc>
                <a:spcPct val="90000"/>
              </a:lnSpc>
              <a:spcBef>
                <a:spcPts val="2400"/>
              </a:spcBef>
              <a:spcAft>
                <a:spcPts val="0"/>
              </a:spcAft>
              <a:buSzPct val="100000"/>
              <a:buNone/>
            </a:pPr>
            <a:r>
              <a:rPr lang="en-GB">
                <a:latin typeface="Arial"/>
                <a:ea typeface="Arial"/>
                <a:cs typeface="Arial"/>
                <a:sym typeface="Arial"/>
              </a:rPr>
              <a:t>Ένα από τα </a:t>
            </a:r>
            <a:r>
              <a:rPr b="1" lang="en-GB">
                <a:latin typeface="Arial"/>
                <a:ea typeface="Arial"/>
                <a:cs typeface="Arial"/>
                <a:sym typeface="Arial"/>
              </a:rPr>
              <a:t>κύρια προβλήματα </a:t>
            </a:r>
            <a:r>
              <a:rPr lang="en-GB">
                <a:latin typeface="Arial"/>
                <a:ea typeface="Arial"/>
                <a:cs typeface="Arial"/>
                <a:sym typeface="Arial"/>
              </a:rPr>
              <a:t>που σχετίζονται με αυτόν τον τύπο cookies είναι ότι οι χρήστες συχνά τα συγχέουν με τα κανονικά τεχνικά cookies. Κατά συνέπεια, οι χρήστες μπορεί να γίνουν ακούσια στόχοι στοχευμένης διαφήμισης χωρίς να παρέχουν ενημερωμένη συγκατάθεση, </a:t>
            </a:r>
            <a:r>
              <a:rPr b="1" lang="en-GB">
                <a:latin typeface="Arial"/>
                <a:ea typeface="Arial"/>
                <a:cs typeface="Arial"/>
                <a:sym typeface="Arial"/>
              </a:rPr>
              <a:t>παραβιάζοντας </a:t>
            </a:r>
            <a:r>
              <a:rPr lang="en-GB">
                <a:latin typeface="Arial"/>
                <a:ea typeface="Arial"/>
                <a:cs typeface="Arial"/>
                <a:sym typeface="Arial"/>
              </a:rPr>
              <a:t>ενδεχομένως </a:t>
            </a:r>
            <a:r>
              <a:rPr b="1" lang="en-GB">
                <a:latin typeface="Arial"/>
                <a:ea typeface="Arial"/>
                <a:cs typeface="Arial"/>
                <a:sym typeface="Arial"/>
              </a:rPr>
              <a:t>την ιδιωτική τους ζωή.</a:t>
            </a:r>
            <a:endParaRPr/>
          </a:p>
          <a:p>
            <a:pPr indent="0" lvl="0" marL="0" rtl="0" algn="l">
              <a:lnSpc>
                <a:spcPct val="90000"/>
              </a:lnSpc>
              <a:spcBef>
                <a:spcPts val="2400"/>
              </a:spcBef>
              <a:spcAft>
                <a:spcPts val="0"/>
              </a:spcAft>
              <a:buSzPct val="100000"/>
              <a:buNone/>
            </a:pPr>
            <a:r>
              <a:t/>
            </a:r>
            <a:endParaRPr>
              <a:latin typeface="Arial"/>
              <a:ea typeface="Arial"/>
              <a:cs typeface="Arial"/>
              <a:sym typeface="Arial"/>
            </a:endParaRPr>
          </a:p>
          <a:p>
            <a:pPr indent="0" lvl="0" marL="0" rtl="0" algn="l">
              <a:lnSpc>
                <a:spcPct val="90000"/>
              </a:lnSpc>
              <a:spcBef>
                <a:spcPts val="2400"/>
              </a:spcBef>
              <a:spcAft>
                <a:spcPts val="0"/>
              </a:spcAft>
              <a:buSzPct val="100000"/>
              <a:buNone/>
            </a:pPr>
            <a:r>
              <a:t/>
            </a:r>
            <a:endParaRPr>
              <a:latin typeface="Arial"/>
              <a:ea typeface="Arial"/>
              <a:cs typeface="Arial"/>
              <a:sym typeface="Arial"/>
            </a:endParaRPr>
          </a:p>
          <a:p>
            <a:pPr indent="0" lvl="0" marL="0" rtl="0" algn="l">
              <a:lnSpc>
                <a:spcPct val="90000"/>
              </a:lnSpc>
              <a:spcBef>
                <a:spcPts val="2400"/>
              </a:spcBef>
              <a:spcAft>
                <a:spcPts val="0"/>
              </a:spcAft>
              <a:buSzPct val="100000"/>
              <a:buNone/>
            </a:pPr>
            <a:r>
              <a:t/>
            </a:r>
            <a:endParaRPr>
              <a:latin typeface="Arial"/>
              <a:ea typeface="Arial"/>
              <a:cs typeface="Arial"/>
              <a:sym typeface="Arial"/>
            </a:endParaRPr>
          </a:p>
          <a:p>
            <a:pPr indent="0" lvl="0" marL="0" rtl="0" algn="l">
              <a:lnSpc>
                <a:spcPct val="90000"/>
              </a:lnSpc>
              <a:spcBef>
                <a:spcPts val="2400"/>
              </a:spcBef>
              <a:spcAft>
                <a:spcPts val="0"/>
              </a:spcAft>
              <a:buSzPct val="100000"/>
              <a:buNone/>
            </a:pPr>
            <a:r>
              <a:t/>
            </a:r>
            <a:endParaRPr>
              <a:latin typeface="Arial"/>
              <a:ea typeface="Arial"/>
              <a:cs typeface="Arial"/>
              <a:sym typeface="Arial"/>
            </a:endParaRPr>
          </a:p>
          <a:p>
            <a:pPr indent="0" lvl="0" marL="0" rtl="0" algn="l">
              <a:lnSpc>
                <a:spcPct val="90000"/>
              </a:lnSpc>
              <a:spcBef>
                <a:spcPts val="2400"/>
              </a:spcBef>
              <a:spcAft>
                <a:spcPts val="0"/>
              </a:spcAft>
              <a:buSzPct val="100000"/>
              <a:buNone/>
            </a:pPr>
            <a:r>
              <a:t/>
            </a:r>
            <a:endParaRPr i="0">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5" name="Shape 395"/>
        <p:cNvGrpSpPr/>
        <p:nvPr/>
      </p:nvGrpSpPr>
      <p:grpSpPr>
        <a:xfrm>
          <a:off x="0" y="0"/>
          <a:ext cx="0" cy="0"/>
          <a:chOff x="0" y="0"/>
          <a:chExt cx="0" cy="0"/>
        </a:xfrm>
      </p:grpSpPr>
      <p:sp>
        <p:nvSpPr>
          <p:cNvPr id="396" name="Google Shape;396;p18"/>
          <p:cNvSpPr/>
          <p:nvPr/>
        </p:nvSpPr>
        <p:spPr>
          <a:xfrm>
            <a:off x="4572" y="0"/>
            <a:ext cx="18283428" cy="10287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7" name="Google Shape;397;p18"/>
          <p:cNvSpPr/>
          <p:nvPr/>
        </p:nvSpPr>
        <p:spPr>
          <a:xfrm>
            <a:off x="15313042" y="1"/>
            <a:ext cx="1702599" cy="716996"/>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8" name="Google Shape;398;p18"/>
          <p:cNvSpPr/>
          <p:nvPr/>
        </p:nvSpPr>
        <p:spPr>
          <a:xfrm flipH="1" rot="-5400000">
            <a:off x="833565" y="3274835"/>
            <a:ext cx="6125150" cy="6125150"/>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99" name="Google Shape;399;p18"/>
          <p:cNvSpPr txBox="1"/>
          <p:nvPr>
            <p:ph idx="1" type="body"/>
          </p:nvPr>
        </p:nvSpPr>
        <p:spPr>
          <a:xfrm>
            <a:off x="1681035" y="1104901"/>
            <a:ext cx="15773400" cy="3124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4200"/>
              <a:buNone/>
            </a:pPr>
            <a:r>
              <a:rPr b="1" lang="en-GB">
                <a:solidFill>
                  <a:srgbClr val="FFAA5A"/>
                </a:solidFill>
                <a:latin typeface="Arial"/>
                <a:ea typeface="Arial"/>
                <a:cs typeface="Arial"/>
                <a:sym typeface="Arial"/>
              </a:rPr>
              <a:t>Δ- Εκπαίδευση χρηστών </a:t>
            </a:r>
            <a:endParaRPr/>
          </a:p>
          <a:p>
            <a:pPr indent="0" lvl="0" marL="0" rtl="0" algn="l">
              <a:lnSpc>
                <a:spcPct val="90000"/>
              </a:lnSpc>
              <a:spcBef>
                <a:spcPts val="2400"/>
              </a:spcBef>
              <a:spcAft>
                <a:spcPts val="0"/>
              </a:spcAft>
              <a:buSzPts val="4200"/>
              <a:buNone/>
            </a:pPr>
            <a:r>
              <a:rPr lang="en-GB">
                <a:latin typeface="Arial"/>
                <a:ea typeface="Arial"/>
                <a:cs typeface="Arial"/>
                <a:sym typeface="Arial"/>
              </a:rPr>
              <a:t>Είναι σημαντικό οι χρήστες του Διαδικτύου να </a:t>
            </a:r>
            <a:r>
              <a:rPr b="1" lang="en-GB">
                <a:latin typeface="Arial"/>
                <a:ea typeface="Arial"/>
                <a:cs typeface="Arial"/>
                <a:sym typeface="Arial"/>
              </a:rPr>
              <a:t>διαθέτουν τις κατάλληλες δεξιότητες για την ασφαλή διαχείριση του περιεχομένου τους</a:t>
            </a:r>
            <a:r>
              <a:rPr lang="en-GB">
                <a:latin typeface="Arial"/>
                <a:ea typeface="Arial"/>
                <a:cs typeface="Arial"/>
                <a:sym typeface="Arial"/>
              </a:rPr>
              <a:t>. </a:t>
            </a:r>
            <a:endParaRPr/>
          </a:p>
          <a:p>
            <a:pPr indent="0" lvl="0" marL="0" rtl="0" algn="l">
              <a:lnSpc>
                <a:spcPct val="90000"/>
              </a:lnSpc>
              <a:spcBef>
                <a:spcPts val="2400"/>
              </a:spcBef>
              <a:spcAft>
                <a:spcPts val="0"/>
              </a:spcAft>
              <a:buSzPts val="4200"/>
              <a:buNone/>
            </a:pPr>
            <a:r>
              <a:t/>
            </a:r>
            <a:endParaRPr>
              <a:latin typeface="Arial"/>
              <a:ea typeface="Arial"/>
              <a:cs typeface="Arial"/>
              <a:sym typeface="Arial"/>
            </a:endParaRPr>
          </a:p>
          <a:p>
            <a:pPr indent="0" lvl="0" marL="0" rtl="0" algn="l">
              <a:lnSpc>
                <a:spcPct val="90000"/>
              </a:lnSpc>
              <a:spcBef>
                <a:spcPts val="2400"/>
              </a:spcBef>
              <a:spcAft>
                <a:spcPts val="0"/>
              </a:spcAft>
              <a:buSzPts val="4200"/>
              <a:buNone/>
            </a:pPr>
            <a:r>
              <a:t/>
            </a:r>
            <a:endParaRPr b="1">
              <a:latin typeface="Arial"/>
              <a:ea typeface="Arial"/>
              <a:cs typeface="Arial"/>
              <a:sym typeface="Arial"/>
            </a:endParaRPr>
          </a:p>
          <a:p>
            <a:pPr indent="0" lvl="0" marL="0" rtl="0" algn="l">
              <a:lnSpc>
                <a:spcPct val="90000"/>
              </a:lnSpc>
              <a:spcBef>
                <a:spcPts val="2400"/>
              </a:spcBef>
              <a:spcAft>
                <a:spcPts val="0"/>
              </a:spcAft>
              <a:buSzPts val="4200"/>
              <a:buNone/>
            </a:pPr>
            <a:r>
              <a:t/>
            </a:r>
            <a:endParaRPr i="0">
              <a:latin typeface="Arial"/>
              <a:ea typeface="Arial"/>
              <a:cs typeface="Arial"/>
              <a:sym typeface="Arial"/>
            </a:endParaRPr>
          </a:p>
        </p:txBody>
      </p:sp>
      <p:sp>
        <p:nvSpPr>
          <p:cNvPr id="400" name="Google Shape;400;p18"/>
          <p:cNvSpPr txBox="1"/>
          <p:nvPr/>
        </p:nvSpPr>
        <p:spPr>
          <a:xfrm>
            <a:off x="1524000" y="4617005"/>
            <a:ext cx="9529032" cy="2732992"/>
          </a:xfrm>
          <a:prstGeom prst="rect">
            <a:avLst/>
          </a:prstGeom>
          <a:noFill/>
          <a:ln>
            <a:noFill/>
          </a:ln>
        </p:spPr>
        <p:txBody>
          <a:bodyPr anchorCtr="0" anchor="t" bIns="0" lIns="0" spcFirstLastPara="1" rIns="0" wrap="square" tIns="0">
            <a:spAutoFit/>
          </a:bodyPr>
          <a:lstStyle/>
          <a:p>
            <a:pPr indent="0" lvl="0" marL="0" marR="0" rtl="0" algn="ctr">
              <a:lnSpc>
                <a:spcPct val="135593"/>
              </a:lnSpc>
              <a:spcBef>
                <a:spcPts val="0"/>
              </a:spcBef>
              <a:spcAft>
                <a:spcPts val="0"/>
              </a:spcAft>
              <a:buNone/>
            </a:pPr>
            <a:r>
              <a:rPr i="1" lang="en-GB" sz="3200">
                <a:solidFill>
                  <a:srgbClr val="000000"/>
                </a:solidFill>
                <a:latin typeface="Arial"/>
                <a:ea typeface="Arial"/>
                <a:cs typeface="Arial"/>
                <a:sym typeface="Arial"/>
              </a:rPr>
              <a:t>Ένα από τα σημαντικότερα προβλήματα σε αυτό το θέμα είναι το γεγονός ότι οι ηλικιωμένοι χρησιμοποιούν συχνότερα διαδικτυακές υπηρεσίες από ό,τι στο παρελθόν. Πρόκειται όμως για μια κατηγορία του πληθυσμού που είναι πιο ευάλωτη σε επιθέσεις στο Διαδίκτυο </a:t>
            </a:r>
            <a:endParaRPr/>
          </a:p>
        </p:txBody>
      </p:sp>
      <p:sp>
        <p:nvSpPr>
          <p:cNvPr id="401" name="Google Shape;401;p18"/>
          <p:cNvSpPr/>
          <p:nvPr/>
        </p:nvSpPr>
        <p:spPr>
          <a:xfrm>
            <a:off x="12445508" y="4161264"/>
            <a:ext cx="3617140" cy="3644474"/>
          </a:xfrm>
          <a:custGeom>
            <a:rect b="b" l="l" r="r" t="t"/>
            <a:pathLst>
              <a:path extrusionOk="0" h="3644474" w="3617140">
                <a:moveTo>
                  <a:pt x="0" y="0"/>
                </a:moveTo>
                <a:lnTo>
                  <a:pt x="3617140" y="0"/>
                </a:lnTo>
                <a:lnTo>
                  <a:pt x="3617140" y="3644474"/>
                </a:lnTo>
                <a:lnTo>
                  <a:pt x="0" y="3644474"/>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06" name="Shape 406"/>
        <p:cNvGrpSpPr/>
        <p:nvPr/>
      </p:nvGrpSpPr>
      <p:grpSpPr>
        <a:xfrm>
          <a:off x="0" y="0"/>
          <a:ext cx="0" cy="0"/>
          <a:chOff x="0" y="0"/>
          <a:chExt cx="0" cy="0"/>
        </a:xfrm>
      </p:grpSpPr>
      <p:sp>
        <p:nvSpPr>
          <p:cNvPr id="407" name="Google Shape;407;p19"/>
          <p:cNvSpPr/>
          <p:nvPr/>
        </p:nvSpPr>
        <p:spPr>
          <a:xfrm>
            <a:off x="4572" y="0"/>
            <a:ext cx="18283428" cy="10287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8" name="Google Shape;408;p19"/>
          <p:cNvSpPr/>
          <p:nvPr/>
        </p:nvSpPr>
        <p:spPr>
          <a:xfrm>
            <a:off x="15313042" y="1"/>
            <a:ext cx="1702599" cy="716996"/>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9" name="Google Shape;409;p19"/>
          <p:cNvSpPr/>
          <p:nvPr/>
        </p:nvSpPr>
        <p:spPr>
          <a:xfrm flipH="1" rot="-5400000">
            <a:off x="833565" y="3274835"/>
            <a:ext cx="6125150" cy="6125150"/>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10" name="Google Shape;410;p19"/>
          <p:cNvSpPr txBox="1"/>
          <p:nvPr>
            <p:ph idx="1" type="body"/>
          </p:nvPr>
        </p:nvSpPr>
        <p:spPr>
          <a:xfrm>
            <a:off x="990600" y="364969"/>
            <a:ext cx="15773400" cy="3562179"/>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90000"/>
              </a:lnSpc>
              <a:spcBef>
                <a:spcPts val="0"/>
              </a:spcBef>
              <a:spcAft>
                <a:spcPts val="0"/>
              </a:spcAft>
              <a:buSzPct val="100000"/>
              <a:buNone/>
            </a:pPr>
            <a:r>
              <a:rPr b="1" lang="en-GB">
                <a:solidFill>
                  <a:srgbClr val="FFAA5A"/>
                </a:solidFill>
                <a:latin typeface="Arial"/>
                <a:ea typeface="Arial"/>
                <a:cs typeface="Arial"/>
                <a:sym typeface="Arial"/>
              </a:rPr>
              <a:t>E- Νομοθεσία για την προστασία των προσωπικών δεδομένων</a:t>
            </a:r>
            <a:endParaRPr/>
          </a:p>
          <a:p>
            <a:pPr indent="-342900" lvl="0" marL="342900" rtl="0" algn="l">
              <a:lnSpc>
                <a:spcPct val="90000"/>
              </a:lnSpc>
              <a:spcBef>
                <a:spcPts val="2400"/>
              </a:spcBef>
              <a:spcAft>
                <a:spcPts val="0"/>
              </a:spcAft>
              <a:buSzPct val="100000"/>
              <a:buChar char="❑"/>
            </a:pPr>
            <a:r>
              <a:rPr lang="en-GB" sz="3600">
                <a:latin typeface="Arial"/>
                <a:ea typeface="Arial"/>
                <a:cs typeface="Arial"/>
                <a:sym typeface="Arial"/>
              </a:rPr>
              <a:t>Υπάρχουν διάφοροι νόμοι που ρυθμίζουν το ζήτημα της ψηφιακής ιδιωτικότητας σε ευρωπαϊκό και παγκόσμιο επίπεδο. Μια από τις σημαντικότερες συνεισφορές έχει ασφαλώς παράσχει </a:t>
            </a:r>
            <a:r>
              <a:rPr b="1" lang="en-GB" sz="3600">
                <a:latin typeface="Arial"/>
                <a:ea typeface="Arial"/>
                <a:cs typeface="Arial"/>
                <a:sym typeface="Arial"/>
              </a:rPr>
              <a:t>ο Γενικός Κανονισμός για την Προστασία Δεδομένων 2016/679</a:t>
            </a:r>
            <a:r>
              <a:rPr lang="en-GB" sz="3600">
                <a:latin typeface="Arial"/>
                <a:ea typeface="Arial"/>
                <a:cs typeface="Arial"/>
                <a:sym typeface="Arial"/>
              </a:rPr>
              <a:t>, ο οποίος διαρθρώνεται γύρω από τέσσερις κύριους στόχους:</a:t>
            </a:r>
            <a:endParaRPr/>
          </a:p>
          <a:p>
            <a:pPr indent="0" lvl="0" marL="0" rtl="0" algn="l">
              <a:lnSpc>
                <a:spcPct val="90000"/>
              </a:lnSpc>
              <a:spcBef>
                <a:spcPts val="2400"/>
              </a:spcBef>
              <a:spcAft>
                <a:spcPts val="0"/>
              </a:spcAft>
              <a:buSzPct val="100000"/>
              <a:buNone/>
            </a:pPr>
            <a:r>
              <a:t/>
            </a:r>
            <a:endParaRPr>
              <a:latin typeface="Arial"/>
              <a:ea typeface="Arial"/>
              <a:cs typeface="Arial"/>
              <a:sym typeface="Arial"/>
            </a:endParaRPr>
          </a:p>
          <a:p>
            <a:pPr indent="0" lvl="0" marL="0" rtl="0" algn="l">
              <a:lnSpc>
                <a:spcPct val="90000"/>
              </a:lnSpc>
              <a:spcBef>
                <a:spcPts val="2400"/>
              </a:spcBef>
              <a:spcAft>
                <a:spcPts val="0"/>
              </a:spcAft>
              <a:buSzPct val="100000"/>
              <a:buNone/>
            </a:pPr>
            <a:r>
              <a:t/>
            </a:r>
            <a:endParaRPr b="1">
              <a:latin typeface="Arial"/>
              <a:ea typeface="Arial"/>
              <a:cs typeface="Arial"/>
              <a:sym typeface="Arial"/>
            </a:endParaRPr>
          </a:p>
          <a:p>
            <a:pPr indent="0" lvl="0" marL="0" rtl="0" algn="l">
              <a:lnSpc>
                <a:spcPct val="90000"/>
              </a:lnSpc>
              <a:spcBef>
                <a:spcPts val="2400"/>
              </a:spcBef>
              <a:spcAft>
                <a:spcPts val="0"/>
              </a:spcAft>
              <a:buSzPct val="100000"/>
              <a:buNone/>
            </a:pPr>
            <a:r>
              <a:t/>
            </a:r>
            <a:endParaRPr i="0">
              <a:latin typeface="Arial"/>
              <a:ea typeface="Arial"/>
              <a:cs typeface="Arial"/>
              <a:sym typeface="Arial"/>
            </a:endParaRPr>
          </a:p>
        </p:txBody>
      </p:sp>
      <p:grpSp>
        <p:nvGrpSpPr>
          <p:cNvPr id="411" name="Google Shape;411;p19"/>
          <p:cNvGrpSpPr/>
          <p:nvPr/>
        </p:nvGrpSpPr>
        <p:grpSpPr>
          <a:xfrm>
            <a:off x="5144603" y="4391087"/>
            <a:ext cx="3805886" cy="3366589"/>
            <a:chOff x="0" y="0"/>
            <a:chExt cx="918860" cy="812800"/>
          </a:xfrm>
        </p:grpSpPr>
        <p:sp>
          <p:nvSpPr>
            <p:cNvPr id="412" name="Google Shape;412;p19"/>
            <p:cNvSpPr/>
            <p:nvPr/>
          </p:nvSpPr>
          <p:spPr>
            <a:xfrm>
              <a:off x="0" y="0"/>
              <a:ext cx="918860" cy="812800"/>
            </a:xfrm>
            <a:custGeom>
              <a:rect b="b" l="l" r="r" t="t"/>
              <a:pathLst>
                <a:path extrusionOk="0" h="812800" w="918860">
                  <a:moveTo>
                    <a:pt x="459430" y="0"/>
                  </a:moveTo>
                  <a:cubicBezTo>
                    <a:pt x="205694" y="0"/>
                    <a:pt x="0" y="181951"/>
                    <a:pt x="0" y="406400"/>
                  </a:cubicBezTo>
                  <a:cubicBezTo>
                    <a:pt x="0" y="630849"/>
                    <a:pt x="205694" y="812800"/>
                    <a:pt x="459430" y="812800"/>
                  </a:cubicBezTo>
                  <a:cubicBezTo>
                    <a:pt x="713166" y="812800"/>
                    <a:pt x="918860" y="630849"/>
                    <a:pt x="918860" y="406400"/>
                  </a:cubicBezTo>
                  <a:cubicBezTo>
                    <a:pt x="918860" y="181951"/>
                    <a:pt x="713166" y="0"/>
                    <a:pt x="459430" y="0"/>
                  </a:cubicBezTo>
                  <a:close/>
                </a:path>
              </a:pathLst>
            </a:custGeom>
            <a:solidFill>
              <a:srgbClr val="96BDB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3" name="Google Shape;413;p19"/>
            <p:cNvSpPr txBox="1"/>
            <p:nvPr/>
          </p:nvSpPr>
          <p:spPr>
            <a:xfrm>
              <a:off x="86143" y="38100"/>
              <a:ext cx="746574"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414" name="Google Shape;414;p19"/>
          <p:cNvSpPr txBox="1"/>
          <p:nvPr/>
        </p:nvSpPr>
        <p:spPr>
          <a:xfrm>
            <a:off x="5601331" y="4781852"/>
            <a:ext cx="2892430" cy="2339743"/>
          </a:xfrm>
          <a:prstGeom prst="rect">
            <a:avLst/>
          </a:prstGeom>
          <a:noFill/>
          <a:ln>
            <a:noFill/>
          </a:ln>
        </p:spPr>
        <p:txBody>
          <a:bodyPr anchorCtr="0" anchor="t" bIns="0" lIns="0" spcFirstLastPara="1" rIns="0" wrap="square" tIns="0">
            <a:spAutoFit/>
          </a:bodyPr>
          <a:lstStyle/>
          <a:p>
            <a:pPr indent="0" lvl="0" marL="0" marR="0" rtl="0" algn="ctr">
              <a:lnSpc>
                <a:spcPct val="220000"/>
              </a:lnSpc>
              <a:spcBef>
                <a:spcPts val="0"/>
              </a:spcBef>
              <a:spcAft>
                <a:spcPts val="0"/>
              </a:spcAft>
              <a:buNone/>
            </a:pPr>
            <a:r>
              <a:rPr b="1" lang="en-GB" sz="1400">
                <a:solidFill>
                  <a:srgbClr val="000000"/>
                </a:solidFill>
                <a:latin typeface="Arial"/>
                <a:ea typeface="Arial"/>
                <a:cs typeface="Arial"/>
                <a:sym typeface="Arial"/>
              </a:rPr>
              <a:t> Ένα νέο δικαίωμα στη φορητότητα των δεδομένων, που διευκολύνει τη διαβίβαση δεδομένων προσωπικού χαρακτήρα μεταξύ παρόχων υπηρεσιών.</a:t>
            </a:r>
            <a:endParaRPr/>
          </a:p>
        </p:txBody>
      </p:sp>
      <p:grpSp>
        <p:nvGrpSpPr>
          <p:cNvPr id="415" name="Google Shape;415;p19"/>
          <p:cNvGrpSpPr/>
          <p:nvPr/>
        </p:nvGrpSpPr>
        <p:grpSpPr>
          <a:xfrm>
            <a:off x="1143000" y="4391087"/>
            <a:ext cx="3805886" cy="3366589"/>
            <a:chOff x="0" y="0"/>
            <a:chExt cx="918860" cy="812800"/>
          </a:xfrm>
        </p:grpSpPr>
        <p:sp>
          <p:nvSpPr>
            <p:cNvPr id="416" name="Google Shape;416;p19"/>
            <p:cNvSpPr/>
            <p:nvPr/>
          </p:nvSpPr>
          <p:spPr>
            <a:xfrm>
              <a:off x="0" y="0"/>
              <a:ext cx="918860" cy="812800"/>
            </a:xfrm>
            <a:custGeom>
              <a:rect b="b" l="l" r="r" t="t"/>
              <a:pathLst>
                <a:path extrusionOk="0" h="812800" w="918860">
                  <a:moveTo>
                    <a:pt x="459430" y="0"/>
                  </a:moveTo>
                  <a:cubicBezTo>
                    <a:pt x="205694" y="0"/>
                    <a:pt x="0" y="181951"/>
                    <a:pt x="0" y="406400"/>
                  </a:cubicBezTo>
                  <a:cubicBezTo>
                    <a:pt x="0" y="630849"/>
                    <a:pt x="205694" y="812800"/>
                    <a:pt x="459430" y="812800"/>
                  </a:cubicBezTo>
                  <a:cubicBezTo>
                    <a:pt x="713166" y="812800"/>
                    <a:pt x="918860" y="630849"/>
                    <a:pt x="918860" y="406400"/>
                  </a:cubicBezTo>
                  <a:cubicBezTo>
                    <a:pt x="918860" y="181951"/>
                    <a:pt x="713166" y="0"/>
                    <a:pt x="459430" y="0"/>
                  </a:cubicBezTo>
                  <a:close/>
                </a:path>
              </a:pathLst>
            </a:custGeom>
            <a:solidFill>
              <a:srgbClr val="96BDB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7" name="Google Shape;417;p19"/>
            <p:cNvSpPr txBox="1"/>
            <p:nvPr/>
          </p:nvSpPr>
          <p:spPr>
            <a:xfrm>
              <a:off x="86143" y="38100"/>
              <a:ext cx="746574"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418" name="Google Shape;418;p19"/>
          <p:cNvSpPr txBox="1"/>
          <p:nvPr/>
        </p:nvSpPr>
        <p:spPr>
          <a:xfrm>
            <a:off x="1739321" y="4940285"/>
            <a:ext cx="2431124" cy="2421176"/>
          </a:xfrm>
          <a:prstGeom prst="rect">
            <a:avLst/>
          </a:prstGeom>
          <a:noFill/>
          <a:ln>
            <a:noFill/>
          </a:ln>
        </p:spPr>
        <p:txBody>
          <a:bodyPr anchorCtr="0" anchor="t" bIns="0" lIns="0" spcFirstLastPara="1" rIns="0" wrap="square" tIns="0">
            <a:spAutoFit/>
          </a:bodyPr>
          <a:lstStyle/>
          <a:p>
            <a:pPr indent="0" lvl="0" marL="0" marR="0" rtl="0" algn="ctr">
              <a:lnSpc>
                <a:spcPct val="201250"/>
              </a:lnSpc>
              <a:spcBef>
                <a:spcPts val="0"/>
              </a:spcBef>
              <a:spcAft>
                <a:spcPts val="0"/>
              </a:spcAft>
              <a:buNone/>
            </a:pPr>
            <a:r>
              <a:rPr b="1" lang="en-GB" sz="1600">
                <a:solidFill>
                  <a:srgbClr val="000000"/>
                </a:solidFill>
                <a:latin typeface="Arial"/>
                <a:ea typeface="Arial"/>
                <a:cs typeface="Arial"/>
                <a:sym typeface="Arial"/>
              </a:rPr>
              <a:t>Καλύτερη πρόσβαση στα δεδομένα του καθενός, παρέχοντας πληροφορίες σχετικά με τον τρόπο επεξεργασίας τους.</a:t>
            </a:r>
            <a:endParaRPr/>
          </a:p>
        </p:txBody>
      </p:sp>
      <p:grpSp>
        <p:nvGrpSpPr>
          <p:cNvPr id="419" name="Google Shape;419;p19"/>
          <p:cNvGrpSpPr/>
          <p:nvPr/>
        </p:nvGrpSpPr>
        <p:grpSpPr>
          <a:xfrm>
            <a:off x="9278862" y="4300024"/>
            <a:ext cx="3996866" cy="3535525"/>
            <a:chOff x="0" y="0"/>
            <a:chExt cx="918860" cy="812800"/>
          </a:xfrm>
        </p:grpSpPr>
        <p:sp>
          <p:nvSpPr>
            <p:cNvPr id="420" name="Google Shape;420;p19"/>
            <p:cNvSpPr/>
            <p:nvPr/>
          </p:nvSpPr>
          <p:spPr>
            <a:xfrm>
              <a:off x="0" y="0"/>
              <a:ext cx="918860" cy="812800"/>
            </a:xfrm>
            <a:custGeom>
              <a:rect b="b" l="l" r="r" t="t"/>
              <a:pathLst>
                <a:path extrusionOk="0" h="812800" w="918860">
                  <a:moveTo>
                    <a:pt x="459430" y="0"/>
                  </a:moveTo>
                  <a:cubicBezTo>
                    <a:pt x="205694" y="0"/>
                    <a:pt x="0" y="181951"/>
                    <a:pt x="0" y="406400"/>
                  </a:cubicBezTo>
                  <a:cubicBezTo>
                    <a:pt x="0" y="630849"/>
                    <a:pt x="205694" y="812800"/>
                    <a:pt x="459430" y="812800"/>
                  </a:cubicBezTo>
                  <a:cubicBezTo>
                    <a:pt x="713166" y="812800"/>
                    <a:pt x="918860" y="630849"/>
                    <a:pt x="918860" y="406400"/>
                  </a:cubicBezTo>
                  <a:cubicBezTo>
                    <a:pt x="918860" y="181951"/>
                    <a:pt x="713166" y="0"/>
                    <a:pt x="459430" y="0"/>
                  </a:cubicBezTo>
                  <a:close/>
                </a:path>
              </a:pathLst>
            </a:custGeom>
            <a:solidFill>
              <a:srgbClr val="96BDB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1" name="Google Shape;421;p19"/>
            <p:cNvSpPr txBox="1"/>
            <p:nvPr/>
          </p:nvSpPr>
          <p:spPr>
            <a:xfrm>
              <a:off x="86143" y="38100"/>
              <a:ext cx="746574"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422" name="Google Shape;422;p19"/>
          <p:cNvSpPr txBox="1"/>
          <p:nvPr/>
        </p:nvSpPr>
        <p:spPr>
          <a:xfrm>
            <a:off x="9742612" y="4842625"/>
            <a:ext cx="3145787" cy="2003112"/>
          </a:xfrm>
          <a:prstGeom prst="rect">
            <a:avLst/>
          </a:prstGeom>
          <a:noFill/>
          <a:ln>
            <a:noFill/>
          </a:ln>
        </p:spPr>
        <p:txBody>
          <a:bodyPr anchorCtr="0" anchor="t" bIns="0" lIns="0" spcFirstLastPara="1" rIns="0" wrap="square" tIns="0">
            <a:spAutoFit/>
          </a:bodyPr>
          <a:lstStyle/>
          <a:p>
            <a:pPr indent="0" lvl="0" marL="0" marR="0" rtl="0" algn="ctr">
              <a:lnSpc>
                <a:spcPct val="230000"/>
              </a:lnSpc>
              <a:spcBef>
                <a:spcPts val="0"/>
              </a:spcBef>
              <a:spcAft>
                <a:spcPts val="0"/>
              </a:spcAft>
              <a:buNone/>
            </a:pPr>
            <a:r>
              <a:rPr b="1" lang="en-GB" sz="1400">
                <a:solidFill>
                  <a:srgbClr val="000000"/>
                </a:solidFill>
                <a:latin typeface="Arial"/>
                <a:ea typeface="Arial"/>
                <a:cs typeface="Arial"/>
                <a:sym typeface="Arial"/>
              </a:rPr>
              <a:t>Ένα καλύτερα οριοθετημένο δικαίωμα στη λήθη, που θα εγγυάται στους χρήστες τη δυνατότητα να διαγράφουν τα δεδομένα τους όταν το ζητούν.</a:t>
            </a:r>
            <a:endParaRPr/>
          </a:p>
        </p:txBody>
      </p:sp>
      <p:grpSp>
        <p:nvGrpSpPr>
          <p:cNvPr id="423" name="Google Shape;423;p19"/>
          <p:cNvGrpSpPr/>
          <p:nvPr/>
        </p:nvGrpSpPr>
        <p:grpSpPr>
          <a:xfrm>
            <a:off x="13604101" y="4300024"/>
            <a:ext cx="3996866" cy="3535525"/>
            <a:chOff x="0" y="0"/>
            <a:chExt cx="918860" cy="812800"/>
          </a:xfrm>
        </p:grpSpPr>
        <p:sp>
          <p:nvSpPr>
            <p:cNvPr id="424" name="Google Shape;424;p19"/>
            <p:cNvSpPr/>
            <p:nvPr/>
          </p:nvSpPr>
          <p:spPr>
            <a:xfrm>
              <a:off x="0" y="0"/>
              <a:ext cx="918860" cy="812800"/>
            </a:xfrm>
            <a:custGeom>
              <a:rect b="b" l="l" r="r" t="t"/>
              <a:pathLst>
                <a:path extrusionOk="0" h="812800" w="918860">
                  <a:moveTo>
                    <a:pt x="459430" y="0"/>
                  </a:moveTo>
                  <a:cubicBezTo>
                    <a:pt x="205694" y="0"/>
                    <a:pt x="0" y="181951"/>
                    <a:pt x="0" y="406400"/>
                  </a:cubicBezTo>
                  <a:cubicBezTo>
                    <a:pt x="0" y="630849"/>
                    <a:pt x="205694" y="812800"/>
                    <a:pt x="459430" y="812800"/>
                  </a:cubicBezTo>
                  <a:cubicBezTo>
                    <a:pt x="713166" y="812800"/>
                    <a:pt x="918860" y="630849"/>
                    <a:pt x="918860" y="406400"/>
                  </a:cubicBezTo>
                  <a:cubicBezTo>
                    <a:pt x="918860" y="181951"/>
                    <a:pt x="713166" y="0"/>
                    <a:pt x="459430" y="0"/>
                  </a:cubicBezTo>
                  <a:close/>
                </a:path>
              </a:pathLst>
            </a:custGeom>
            <a:solidFill>
              <a:srgbClr val="96BDB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5" name="Google Shape;425;p19"/>
            <p:cNvSpPr txBox="1"/>
            <p:nvPr/>
          </p:nvSpPr>
          <p:spPr>
            <a:xfrm>
              <a:off x="86143" y="38100"/>
              <a:ext cx="746574"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426" name="Google Shape;426;p19"/>
          <p:cNvSpPr txBox="1"/>
          <p:nvPr/>
        </p:nvSpPr>
        <p:spPr>
          <a:xfrm>
            <a:off x="14214545" y="4706968"/>
            <a:ext cx="2775978" cy="2823850"/>
          </a:xfrm>
          <a:prstGeom prst="rect">
            <a:avLst/>
          </a:prstGeom>
          <a:noFill/>
          <a:ln>
            <a:noFill/>
          </a:ln>
        </p:spPr>
        <p:txBody>
          <a:bodyPr anchorCtr="0" anchor="t" bIns="0" lIns="0" spcFirstLastPara="1" rIns="0" wrap="square" tIns="0">
            <a:spAutoFit/>
          </a:bodyPr>
          <a:lstStyle/>
          <a:p>
            <a:pPr indent="0" lvl="0" marL="0" marR="0" rtl="0" algn="ctr">
              <a:lnSpc>
                <a:spcPct val="230357"/>
              </a:lnSpc>
              <a:spcBef>
                <a:spcPts val="0"/>
              </a:spcBef>
              <a:spcAft>
                <a:spcPts val="0"/>
              </a:spcAft>
              <a:buNone/>
            </a:pPr>
            <a:r>
              <a:rPr b="1" lang="en-GB" sz="1400">
                <a:solidFill>
                  <a:srgbClr val="000000"/>
                </a:solidFill>
                <a:latin typeface="Arial"/>
                <a:ea typeface="Arial"/>
                <a:cs typeface="Arial"/>
                <a:sym typeface="Arial"/>
              </a:rPr>
              <a:t>Το δικαίωμα να γνωρίζει κανείς αν τα δεδομένα του έχουν παραβιαστεί, οι εταιρείες είναι υποχρεωμένες να ενημερώνουν τις αρμόδιες αρχές.</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1" name="Shape 151"/>
        <p:cNvGrpSpPr/>
        <p:nvPr/>
      </p:nvGrpSpPr>
      <p:grpSpPr>
        <a:xfrm>
          <a:off x="0" y="0"/>
          <a:ext cx="0" cy="0"/>
          <a:chOff x="0" y="0"/>
          <a:chExt cx="0" cy="0"/>
        </a:xfrm>
      </p:grpSpPr>
      <p:sp>
        <p:nvSpPr>
          <p:cNvPr id="152" name="Google Shape;152;p2"/>
          <p:cNvSpPr/>
          <p:nvPr/>
        </p:nvSpPr>
        <p:spPr>
          <a:xfrm>
            <a:off x="4572" y="0"/>
            <a:ext cx="18283428" cy="10287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53" name="Google Shape;153;p2"/>
          <p:cNvSpPr/>
          <p:nvPr/>
        </p:nvSpPr>
        <p:spPr>
          <a:xfrm>
            <a:off x="1" y="0"/>
            <a:ext cx="6250907" cy="10287000"/>
          </a:xfrm>
          <a:custGeom>
            <a:rect b="b" l="l" r="r" t="t"/>
            <a:pathLst>
              <a:path extrusionOk="0" h="6858000" w="4167271">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54" name="Google Shape;154;p2"/>
          <p:cNvSpPr txBox="1"/>
          <p:nvPr>
            <p:ph type="title"/>
          </p:nvPr>
        </p:nvSpPr>
        <p:spPr>
          <a:xfrm>
            <a:off x="1030251" y="1730358"/>
            <a:ext cx="4800600" cy="6691744"/>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5600"/>
              <a:buFont typeface="Arial"/>
              <a:buNone/>
            </a:pPr>
            <a:r>
              <a:rPr lang="en-GB" sz="5600">
                <a:solidFill>
                  <a:srgbClr val="FFFFFF"/>
                </a:solidFill>
                <a:latin typeface="Arial"/>
                <a:ea typeface="Arial"/>
                <a:cs typeface="Arial"/>
                <a:sym typeface="Arial"/>
              </a:rPr>
              <a:t>ΤΙ ΡΌΛΟ ΠΑΊΖΕΙ Η ΤΕΧΝΟΛΟΓΊΑ ΣΤΗ ΖΩΉ ΜΑΣ;</a:t>
            </a:r>
            <a:endParaRPr/>
          </a:p>
        </p:txBody>
      </p:sp>
      <p:sp>
        <p:nvSpPr>
          <p:cNvPr id="155" name="Google Shape;155;p2"/>
          <p:cNvSpPr/>
          <p:nvPr/>
        </p:nvSpPr>
        <p:spPr>
          <a:xfrm flipH="1" rot="10800000">
            <a:off x="11325603" y="3683218"/>
            <a:ext cx="6125149" cy="6125150"/>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56" name="Google Shape;156;p2"/>
          <p:cNvSpPr txBox="1"/>
          <p:nvPr>
            <p:ph idx="1" type="body"/>
          </p:nvPr>
        </p:nvSpPr>
        <p:spPr>
          <a:xfrm>
            <a:off x="6553200" y="800100"/>
            <a:ext cx="10477498" cy="8465344"/>
          </a:xfrm>
          <a:prstGeom prst="rect">
            <a:avLst/>
          </a:prstGeom>
          <a:noFill/>
          <a:ln>
            <a:noFill/>
          </a:ln>
        </p:spPr>
        <p:txBody>
          <a:bodyPr anchorCtr="0" anchor="ctr" bIns="45700" lIns="91425" spcFirstLastPara="1" rIns="91425" wrap="square" tIns="45700">
            <a:noAutofit/>
          </a:bodyPr>
          <a:lstStyle/>
          <a:p>
            <a:pPr indent="-342900" lvl="0" marL="342900" rtl="0" algn="l">
              <a:lnSpc>
                <a:spcPct val="90000"/>
              </a:lnSpc>
              <a:spcBef>
                <a:spcPts val="0"/>
              </a:spcBef>
              <a:spcAft>
                <a:spcPts val="0"/>
              </a:spcAft>
              <a:buSzPts val="3600"/>
              <a:buChar char="❑"/>
            </a:pPr>
            <a:r>
              <a:rPr lang="en-GB" sz="3600">
                <a:latin typeface="Arial"/>
                <a:ea typeface="Arial"/>
                <a:cs typeface="Arial"/>
                <a:sym typeface="Arial"/>
              </a:rPr>
              <a:t>Η </a:t>
            </a:r>
            <a:r>
              <a:rPr b="1" lang="en-GB" sz="3600">
                <a:latin typeface="Arial"/>
                <a:ea typeface="Arial"/>
                <a:cs typeface="Arial"/>
                <a:sym typeface="Arial"/>
              </a:rPr>
              <a:t>τεχνολογία </a:t>
            </a:r>
            <a:r>
              <a:rPr lang="en-GB" sz="3600">
                <a:latin typeface="Arial"/>
                <a:ea typeface="Arial"/>
                <a:cs typeface="Arial"/>
                <a:sym typeface="Arial"/>
              </a:rPr>
              <a:t>έχει φέρει επανάσταση στη ζωή μας, έχει προσφέρει ευκολία και συνδεσιμότητα, αλλά έχει εισάγει και </a:t>
            </a:r>
            <a:r>
              <a:rPr b="1" lang="en-GB" sz="3600">
                <a:latin typeface="Arial"/>
                <a:ea typeface="Arial"/>
                <a:cs typeface="Arial"/>
                <a:sym typeface="Arial"/>
              </a:rPr>
              <a:t>τρωτά σημεία</a:t>
            </a:r>
            <a:r>
              <a:rPr lang="en-GB" sz="3600">
                <a:latin typeface="Arial"/>
                <a:ea typeface="Arial"/>
                <a:cs typeface="Arial"/>
                <a:sym typeface="Arial"/>
              </a:rPr>
              <a:t>. </a:t>
            </a:r>
            <a:endParaRPr sz="3600">
              <a:latin typeface="Arial"/>
              <a:ea typeface="Arial"/>
              <a:cs typeface="Arial"/>
              <a:sym typeface="Arial"/>
            </a:endParaRPr>
          </a:p>
          <a:p>
            <a:pPr indent="-342900" lvl="0" marL="342900" rtl="0" algn="l">
              <a:lnSpc>
                <a:spcPct val="90000"/>
              </a:lnSpc>
              <a:spcBef>
                <a:spcPts val="1500"/>
              </a:spcBef>
              <a:spcAft>
                <a:spcPts val="0"/>
              </a:spcAft>
              <a:buSzPts val="3600"/>
              <a:buChar char="❑"/>
            </a:pPr>
            <a:r>
              <a:rPr lang="en-GB" sz="3600">
                <a:latin typeface="Arial"/>
                <a:ea typeface="Arial"/>
                <a:cs typeface="Arial"/>
                <a:sym typeface="Arial"/>
              </a:rPr>
              <a:t>Είναι σημαντικό να διερευνήσουμε τη διττή φύση της τεχνολογίας, τονίζοντας τόσο τις </a:t>
            </a:r>
            <a:r>
              <a:rPr b="1" lang="en-GB" sz="3600">
                <a:latin typeface="Arial"/>
                <a:ea typeface="Arial"/>
                <a:cs typeface="Arial"/>
                <a:sym typeface="Arial"/>
              </a:rPr>
              <a:t>θετικές όσο και τις αρνητικές επιπτώσεις </a:t>
            </a:r>
            <a:r>
              <a:rPr lang="en-GB" sz="3600">
                <a:latin typeface="Arial"/>
                <a:ea typeface="Arial"/>
                <a:cs typeface="Arial"/>
                <a:sym typeface="Arial"/>
              </a:rPr>
              <a:t>της στην ψηφιακή ιδιωτικότητα.</a:t>
            </a:r>
            <a:endParaRPr sz="3600">
              <a:latin typeface="Arial"/>
              <a:ea typeface="Arial"/>
              <a:cs typeface="Arial"/>
              <a:sym typeface="Arial"/>
            </a:endParaRPr>
          </a:p>
          <a:p>
            <a:pPr indent="-342900" lvl="0" marL="342900" rtl="0" algn="l">
              <a:lnSpc>
                <a:spcPct val="90000"/>
              </a:lnSpc>
              <a:spcBef>
                <a:spcPts val="1500"/>
              </a:spcBef>
              <a:spcAft>
                <a:spcPts val="0"/>
              </a:spcAft>
              <a:buSzPts val="3600"/>
              <a:buChar char="❑"/>
            </a:pPr>
            <a:r>
              <a:rPr lang="en-GB" sz="3600">
                <a:latin typeface="Arial"/>
                <a:ea typeface="Arial"/>
                <a:cs typeface="Arial"/>
                <a:sym typeface="Arial"/>
              </a:rPr>
              <a:t>Η επίτευξη μιας ολοκληρωμένης κατανόησης είναι ζωτικής σημασίας για την πλοήγηση στον ψηφιακό κόσμο.</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31" name="Shape 431"/>
        <p:cNvGrpSpPr/>
        <p:nvPr/>
      </p:nvGrpSpPr>
      <p:grpSpPr>
        <a:xfrm>
          <a:off x="0" y="0"/>
          <a:ext cx="0" cy="0"/>
          <a:chOff x="0" y="0"/>
          <a:chExt cx="0" cy="0"/>
        </a:xfrm>
      </p:grpSpPr>
      <p:sp>
        <p:nvSpPr>
          <p:cNvPr id="432" name="Google Shape;432;p20"/>
          <p:cNvSpPr/>
          <p:nvPr/>
        </p:nvSpPr>
        <p:spPr>
          <a:xfrm>
            <a:off x="4572" y="0"/>
            <a:ext cx="18283428" cy="10287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3" name="Google Shape;433;p20"/>
          <p:cNvSpPr/>
          <p:nvPr/>
        </p:nvSpPr>
        <p:spPr>
          <a:xfrm>
            <a:off x="15313042" y="1"/>
            <a:ext cx="1702599" cy="716996"/>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4" name="Google Shape;434;p20"/>
          <p:cNvSpPr txBox="1"/>
          <p:nvPr>
            <p:ph type="title"/>
          </p:nvPr>
        </p:nvSpPr>
        <p:spPr>
          <a:xfrm>
            <a:off x="304800" y="547687"/>
            <a:ext cx="16725900" cy="2128262"/>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92BAB5"/>
              </a:buClr>
              <a:buSzPts val="6000"/>
              <a:buFont typeface="Arial"/>
              <a:buNone/>
            </a:pPr>
            <a:r>
              <a:rPr lang="en-GB" sz="6000">
                <a:latin typeface="Arial"/>
                <a:ea typeface="Arial"/>
                <a:cs typeface="Arial"/>
                <a:sym typeface="Arial"/>
              </a:rPr>
              <a:t>Παραβίαση της ιδιωτικής ζωής</a:t>
            </a:r>
            <a:br>
              <a:rPr lang="en-GB" sz="6000">
                <a:latin typeface="Arial"/>
                <a:ea typeface="Arial"/>
                <a:cs typeface="Arial"/>
                <a:sym typeface="Arial"/>
              </a:rPr>
            </a:br>
            <a:r>
              <a:rPr lang="en-GB" sz="6000">
                <a:solidFill>
                  <a:srgbClr val="FFAA5A"/>
                </a:solidFill>
                <a:latin typeface="Arial"/>
                <a:ea typeface="Arial"/>
                <a:cs typeface="Arial"/>
                <a:sym typeface="Arial"/>
              </a:rPr>
              <a:t>Ορισμός και φορείς παραβίασης</a:t>
            </a:r>
            <a:endParaRPr/>
          </a:p>
        </p:txBody>
      </p:sp>
      <p:sp>
        <p:nvSpPr>
          <p:cNvPr id="435" name="Google Shape;435;p20"/>
          <p:cNvSpPr/>
          <p:nvPr/>
        </p:nvSpPr>
        <p:spPr>
          <a:xfrm flipH="1" rot="-5400000">
            <a:off x="833565" y="3274835"/>
            <a:ext cx="6125150" cy="6125150"/>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36" name="Google Shape;436;p20"/>
          <p:cNvSpPr txBox="1"/>
          <p:nvPr>
            <p:ph idx="1" type="body"/>
          </p:nvPr>
        </p:nvSpPr>
        <p:spPr>
          <a:xfrm>
            <a:off x="1447800" y="3274834"/>
            <a:ext cx="15773400" cy="5526266"/>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0"/>
              </a:spcBef>
              <a:spcAft>
                <a:spcPts val="0"/>
              </a:spcAft>
              <a:buSzPts val="4200"/>
              <a:buNone/>
            </a:pPr>
            <a:r>
              <a:t/>
            </a:r>
            <a:endParaRPr>
              <a:latin typeface="Arial"/>
              <a:ea typeface="Arial"/>
              <a:cs typeface="Arial"/>
              <a:sym typeface="Arial"/>
            </a:endParaRPr>
          </a:p>
          <a:p>
            <a:pPr indent="0" lvl="0" marL="0" rtl="0" algn="just">
              <a:lnSpc>
                <a:spcPct val="90000"/>
              </a:lnSpc>
              <a:spcBef>
                <a:spcPts val="2400"/>
              </a:spcBef>
              <a:spcAft>
                <a:spcPts val="0"/>
              </a:spcAft>
              <a:buSzPts val="4200"/>
              <a:buNone/>
            </a:pPr>
            <a:r>
              <a:t/>
            </a:r>
            <a:endParaRPr>
              <a:latin typeface="Arial"/>
              <a:ea typeface="Arial"/>
              <a:cs typeface="Arial"/>
              <a:sym typeface="Arial"/>
            </a:endParaRPr>
          </a:p>
          <a:p>
            <a:pPr indent="0" lvl="0" marL="0" rtl="0" algn="l">
              <a:lnSpc>
                <a:spcPct val="90000"/>
              </a:lnSpc>
              <a:spcBef>
                <a:spcPts val="2400"/>
              </a:spcBef>
              <a:spcAft>
                <a:spcPts val="0"/>
              </a:spcAft>
              <a:buSzPts val="4200"/>
              <a:buNone/>
            </a:pPr>
            <a:r>
              <a:t/>
            </a:r>
            <a:endParaRPr>
              <a:latin typeface="Arial"/>
              <a:ea typeface="Arial"/>
              <a:cs typeface="Arial"/>
              <a:sym typeface="Arial"/>
            </a:endParaRPr>
          </a:p>
          <a:p>
            <a:pPr indent="0" lvl="0" marL="0" rtl="0" algn="l">
              <a:lnSpc>
                <a:spcPct val="90000"/>
              </a:lnSpc>
              <a:spcBef>
                <a:spcPts val="2400"/>
              </a:spcBef>
              <a:spcAft>
                <a:spcPts val="0"/>
              </a:spcAft>
              <a:buSzPts val="4200"/>
              <a:buNone/>
            </a:pPr>
            <a:r>
              <a:t/>
            </a:r>
            <a:endParaRPr>
              <a:latin typeface="Arial"/>
              <a:ea typeface="Arial"/>
              <a:cs typeface="Arial"/>
              <a:sym typeface="Arial"/>
            </a:endParaRPr>
          </a:p>
          <a:p>
            <a:pPr indent="0" lvl="0" marL="0" rtl="0" algn="l">
              <a:lnSpc>
                <a:spcPct val="90000"/>
              </a:lnSpc>
              <a:spcBef>
                <a:spcPts val="2400"/>
              </a:spcBef>
              <a:spcAft>
                <a:spcPts val="0"/>
              </a:spcAft>
              <a:buSzPts val="4200"/>
              <a:buNone/>
            </a:pPr>
            <a:r>
              <a:t/>
            </a:r>
            <a:endParaRPr i="0">
              <a:latin typeface="Arial"/>
              <a:ea typeface="Arial"/>
              <a:cs typeface="Arial"/>
              <a:sym typeface="Arial"/>
            </a:endParaRPr>
          </a:p>
        </p:txBody>
      </p:sp>
      <p:sp>
        <p:nvSpPr>
          <p:cNvPr id="437" name="Google Shape;437;p20"/>
          <p:cNvSpPr txBox="1"/>
          <p:nvPr/>
        </p:nvSpPr>
        <p:spPr>
          <a:xfrm>
            <a:off x="1570336" y="2917269"/>
            <a:ext cx="12679064" cy="3864263"/>
          </a:xfrm>
          <a:prstGeom prst="rect">
            <a:avLst/>
          </a:prstGeom>
          <a:noFill/>
          <a:ln>
            <a:noFill/>
          </a:ln>
        </p:spPr>
        <p:txBody>
          <a:bodyPr anchorCtr="0" anchor="t" bIns="0" lIns="0" spcFirstLastPara="1" rIns="0" wrap="square" tIns="0">
            <a:spAutoFit/>
          </a:bodyPr>
          <a:lstStyle/>
          <a:p>
            <a:pPr indent="0" lvl="0" marL="0" marR="0" rtl="0" algn="just">
              <a:lnSpc>
                <a:spcPct val="108475"/>
              </a:lnSpc>
              <a:spcBef>
                <a:spcPts val="0"/>
              </a:spcBef>
              <a:spcAft>
                <a:spcPts val="0"/>
              </a:spcAft>
              <a:buNone/>
            </a:pPr>
            <a:r>
              <a:rPr lang="en-GB" sz="4000">
                <a:solidFill>
                  <a:srgbClr val="000000"/>
                </a:solidFill>
                <a:latin typeface="Arial"/>
                <a:ea typeface="Arial"/>
                <a:cs typeface="Arial"/>
                <a:sym typeface="Arial"/>
              </a:rPr>
              <a:t>Με την ανάπτυξη των νέων ψηφιακών τεχνολογιών επικοινωνίας, </a:t>
            </a:r>
            <a:r>
              <a:rPr b="1" lang="en-GB" sz="4000">
                <a:solidFill>
                  <a:srgbClr val="000000"/>
                </a:solidFill>
                <a:latin typeface="Arial"/>
                <a:ea typeface="Arial"/>
                <a:cs typeface="Arial"/>
                <a:sym typeface="Arial"/>
              </a:rPr>
              <a:t>οι</a:t>
            </a:r>
            <a:r>
              <a:rPr lang="en-GB" sz="4000">
                <a:solidFill>
                  <a:srgbClr val="000000"/>
                </a:solidFill>
                <a:latin typeface="Arial"/>
                <a:ea typeface="Arial"/>
                <a:cs typeface="Arial"/>
                <a:sym typeface="Arial"/>
              </a:rPr>
              <a:t> περιπτώσεις </a:t>
            </a:r>
            <a:r>
              <a:rPr b="1" lang="en-GB" sz="4000">
                <a:solidFill>
                  <a:srgbClr val="000000"/>
                </a:solidFill>
                <a:latin typeface="Arial"/>
                <a:ea typeface="Arial"/>
                <a:cs typeface="Arial"/>
                <a:sym typeface="Arial"/>
              </a:rPr>
              <a:t>παραβίασης της προσωπικής επικοινωνίας </a:t>
            </a:r>
            <a:r>
              <a:rPr lang="en-GB" sz="4000">
                <a:solidFill>
                  <a:srgbClr val="000000"/>
                </a:solidFill>
                <a:latin typeface="Arial"/>
                <a:ea typeface="Arial"/>
                <a:cs typeface="Arial"/>
                <a:sym typeface="Arial"/>
              </a:rPr>
              <a:t>γίνονται </a:t>
            </a:r>
            <a:r>
              <a:rPr b="1" lang="en-GB" sz="4000">
                <a:solidFill>
                  <a:srgbClr val="000000"/>
                </a:solidFill>
                <a:latin typeface="Arial"/>
                <a:ea typeface="Arial"/>
                <a:cs typeface="Arial"/>
                <a:sym typeface="Arial"/>
              </a:rPr>
              <a:t>όλο και πιο </a:t>
            </a:r>
            <a:r>
              <a:rPr lang="en-GB" sz="4000">
                <a:solidFill>
                  <a:srgbClr val="000000"/>
                </a:solidFill>
                <a:latin typeface="Arial"/>
                <a:ea typeface="Arial"/>
                <a:cs typeface="Arial"/>
                <a:sym typeface="Arial"/>
              </a:rPr>
              <a:t>συχνές. Οι </a:t>
            </a:r>
            <a:r>
              <a:rPr b="1" lang="en-GB" sz="4000">
                <a:solidFill>
                  <a:srgbClr val="000000"/>
                </a:solidFill>
                <a:latin typeface="Arial"/>
                <a:ea typeface="Arial"/>
                <a:cs typeface="Arial"/>
                <a:sym typeface="Arial"/>
              </a:rPr>
              <a:t>χάκερς</a:t>
            </a:r>
            <a:r>
              <a:rPr lang="en-GB" sz="4000">
                <a:solidFill>
                  <a:srgbClr val="000000"/>
                </a:solidFill>
                <a:latin typeface="Arial"/>
                <a:ea typeface="Arial"/>
                <a:cs typeface="Arial"/>
                <a:sym typeface="Arial"/>
              </a:rPr>
              <a:t>, εγκληματίες που ειδικεύονται στην πληροφορική, μπορούν να </a:t>
            </a:r>
            <a:r>
              <a:rPr b="1" lang="en-GB" sz="4000">
                <a:solidFill>
                  <a:srgbClr val="000000"/>
                </a:solidFill>
                <a:latin typeface="Arial"/>
                <a:ea typeface="Arial"/>
                <a:cs typeface="Arial"/>
                <a:sym typeface="Arial"/>
              </a:rPr>
              <a:t>υποκλέψουν συνομιλίες </a:t>
            </a:r>
            <a:r>
              <a:rPr lang="en-GB" sz="4000">
                <a:solidFill>
                  <a:srgbClr val="000000"/>
                </a:solidFill>
                <a:latin typeface="Arial"/>
                <a:ea typeface="Arial"/>
                <a:cs typeface="Arial"/>
                <a:sym typeface="Arial"/>
              </a:rPr>
              <a:t>που θα έπρεπε να παραμένουν μεταξύ δύο ατόμων. Αυτό μπορεί να έχει σημαντικές συνέπειες στον ψυχισμό του ατόμου που παραβιάζεται. </a:t>
            </a:r>
            <a:endParaRPr/>
          </a:p>
        </p:txBody>
      </p:sp>
      <p:sp>
        <p:nvSpPr>
          <p:cNvPr id="438" name="Google Shape;438;p20"/>
          <p:cNvSpPr/>
          <p:nvPr/>
        </p:nvSpPr>
        <p:spPr>
          <a:xfrm>
            <a:off x="14138899" y="5143500"/>
            <a:ext cx="3401067" cy="4264661"/>
          </a:xfrm>
          <a:custGeom>
            <a:rect b="b" l="l" r="r" t="t"/>
            <a:pathLst>
              <a:path extrusionOk="0" h="4264661" w="3401067">
                <a:moveTo>
                  <a:pt x="0" y="0"/>
                </a:moveTo>
                <a:lnTo>
                  <a:pt x="3401067" y="0"/>
                </a:lnTo>
                <a:lnTo>
                  <a:pt x="3401067" y="4264660"/>
                </a:lnTo>
                <a:lnTo>
                  <a:pt x="0" y="426466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43" name="Shape 443"/>
        <p:cNvGrpSpPr/>
        <p:nvPr/>
      </p:nvGrpSpPr>
      <p:grpSpPr>
        <a:xfrm>
          <a:off x="0" y="0"/>
          <a:ext cx="0" cy="0"/>
          <a:chOff x="0" y="0"/>
          <a:chExt cx="0" cy="0"/>
        </a:xfrm>
      </p:grpSpPr>
      <p:sp>
        <p:nvSpPr>
          <p:cNvPr id="444" name="Google Shape;444;p21"/>
          <p:cNvSpPr/>
          <p:nvPr/>
        </p:nvSpPr>
        <p:spPr>
          <a:xfrm>
            <a:off x="4572" y="0"/>
            <a:ext cx="18283428" cy="10287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5" name="Google Shape;445;p21"/>
          <p:cNvSpPr/>
          <p:nvPr/>
        </p:nvSpPr>
        <p:spPr>
          <a:xfrm>
            <a:off x="15313042" y="1"/>
            <a:ext cx="1702599" cy="716996"/>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6" name="Google Shape;446;p21"/>
          <p:cNvSpPr txBox="1"/>
          <p:nvPr>
            <p:ph type="title"/>
          </p:nvPr>
        </p:nvSpPr>
        <p:spPr>
          <a:xfrm>
            <a:off x="304800" y="547687"/>
            <a:ext cx="16725900" cy="2128262"/>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92BAB5"/>
              </a:buClr>
              <a:buSzPct val="100000"/>
              <a:buFont typeface="Arial"/>
              <a:buNone/>
            </a:pPr>
            <a:r>
              <a:rPr lang="en-GB" sz="6000">
                <a:latin typeface="Arial"/>
                <a:ea typeface="Arial"/>
                <a:cs typeface="Arial"/>
                <a:sym typeface="Arial"/>
              </a:rPr>
              <a:t>Παραβίαση της ιδιωτικής ζωής</a:t>
            </a:r>
            <a:br>
              <a:rPr lang="en-GB" sz="6000">
                <a:latin typeface="Arial"/>
                <a:ea typeface="Arial"/>
                <a:cs typeface="Arial"/>
                <a:sym typeface="Arial"/>
              </a:rPr>
            </a:br>
            <a:r>
              <a:rPr lang="en-GB" sz="6000">
                <a:solidFill>
                  <a:srgbClr val="FFAA5A"/>
                </a:solidFill>
                <a:latin typeface="Arial"/>
                <a:ea typeface="Arial"/>
                <a:cs typeface="Arial"/>
                <a:sym typeface="Arial"/>
              </a:rPr>
              <a:t>Πώς αισθάνεστε αν παραβιάζουν την ιδιωτική σας ζωή;</a:t>
            </a:r>
            <a:endParaRPr/>
          </a:p>
        </p:txBody>
      </p:sp>
      <p:sp>
        <p:nvSpPr>
          <p:cNvPr id="447" name="Google Shape;447;p21"/>
          <p:cNvSpPr/>
          <p:nvPr/>
        </p:nvSpPr>
        <p:spPr>
          <a:xfrm flipH="1" rot="-5400000">
            <a:off x="833565" y="3274835"/>
            <a:ext cx="6125150" cy="6125150"/>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48" name="Google Shape;448;p21"/>
          <p:cNvSpPr txBox="1"/>
          <p:nvPr>
            <p:ph idx="1" type="body"/>
          </p:nvPr>
        </p:nvSpPr>
        <p:spPr>
          <a:xfrm>
            <a:off x="1447800" y="3274834"/>
            <a:ext cx="15773400" cy="5526266"/>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0"/>
              </a:spcBef>
              <a:spcAft>
                <a:spcPts val="0"/>
              </a:spcAft>
              <a:buSzPts val="4200"/>
              <a:buNone/>
            </a:pPr>
            <a:r>
              <a:t/>
            </a:r>
            <a:endParaRPr>
              <a:latin typeface="Arial"/>
              <a:ea typeface="Arial"/>
              <a:cs typeface="Arial"/>
              <a:sym typeface="Arial"/>
            </a:endParaRPr>
          </a:p>
          <a:p>
            <a:pPr indent="0" lvl="0" marL="0" rtl="0" algn="just">
              <a:lnSpc>
                <a:spcPct val="90000"/>
              </a:lnSpc>
              <a:spcBef>
                <a:spcPts val="2400"/>
              </a:spcBef>
              <a:spcAft>
                <a:spcPts val="0"/>
              </a:spcAft>
              <a:buSzPts val="4200"/>
              <a:buNone/>
            </a:pPr>
            <a:r>
              <a:t/>
            </a:r>
            <a:endParaRPr>
              <a:latin typeface="Arial"/>
              <a:ea typeface="Arial"/>
              <a:cs typeface="Arial"/>
              <a:sym typeface="Arial"/>
            </a:endParaRPr>
          </a:p>
          <a:p>
            <a:pPr indent="0" lvl="0" marL="0" rtl="0" algn="l">
              <a:lnSpc>
                <a:spcPct val="90000"/>
              </a:lnSpc>
              <a:spcBef>
                <a:spcPts val="2400"/>
              </a:spcBef>
              <a:spcAft>
                <a:spcPts val="0"/>
              </a:spcAft>
              <a:buSzPts val="4200"/>
              <a:buNone/>
            </a:pPr>
            <a:r>
              <a:t/>
            </a:r>
            <a:endParaRPr>
              <a:latin typeface="Arial"/>
              <a:ea typeface="Arial"/>
              <a:cs typeface="Arial"/>
              <a:sym typeface="Arial"/>
            </a:endParaRPr>
          </a:p>
          <a:p>
            <a:pPr indent="0" lvl="0" marL="0" rtl="0" algn="l">
              <a:lnSpc>
                <a:spcPct val="90000"/>
              </a:lnSpc>
              <a:spcBef>
                <a:spcPts val="2400"/>
              </a:spcBef>
              <a:spcAft>
                <a:spcPts val="0"/>
              </a:spcAft>
              <a:buSzPts val="4200"/>
              <a:buNone/>
            </a:pPr>
            <a:r>
              <a:t/>
            </a:r>
            <a:endParaRPr>
              <a:latin typeface="Arial"/>
              <a:ea typeface="Arial"/>
              <a:cs typeface="Arial"/>
              <a:sym typeface="Arial"/>
            </a:endParaRPr>
          </a:p>
          <a:p>
            <a:pPr indent="0" lvl="0" marL="0" rtl="0" algn="l">
              <a:lnSpc>
                <a:spcPct val="90000"/>
              </a:lnSpc>
              <a:spcBef>
                <a:spcPts val="2400"/>
              </a:spcBef>
              <a:spcAft>
                <a:spcPts val="0"/>
              </a:spcAft>
              <a:buSzPts val="4200"/>
              <a:buNone/>
            </a:pPr>
            <a:r>
              <a:t/>
            </a:r>
            <a:endParaRPr i="0">
              <a:latin typeface="Arial"/>
              <a:ea typeface="Arial"/>
              <a:cs typeface="Arial"/>
              <a:sym typeface="Arial"/>
            </a:endParaRPr>
          </a:p>
        </p:txBody>
      </p:sp>
      <p:sp>
        <p:nvSpPr>
          <p:cNvPr id="449" name="Google Shape;449;p21"/>
          <p:cNvSpPr txBox="1"/>
          <p:nvPr/>
        </p:nvSpPr>
        <p:spPr>
          <a:xfrm>
            <a:off x="3135702" y="6132059"/>
            <a:ext cx="14347500" cy="3093600"/>
          </a:xfrm>
          <a:prstGeom prst="rect">
            <a:avLst/>
          </a:prstGeom>
          <a:noFill/>
          <a:ln>
            <a:noFill/>
          </a:ln>
        </p:spPr>
        <p:txBody>
          <a:bodyPr anchorCtr="0" anchor="t" bIns="0" lIns="0" spcFirstLastPara="1" rIns="0" wrap="square" tIns="0">
            <a:spAutoFit/>
          </a:bodyPr>
          <a:lstStyle/>
          <a:p>
            <a:pPr indent="-393700" lvl="0" marL="457200" marR="0" rtl="0" algn="just">
              <a:lnSpc>
                <a:spcPct val="135593"/>
              </a:lnSpc>
              <a:spcBef>
                <a:spcPts val="0"/>
              </a:spcBef>
              <a:spcAft>
                <a:spcPts val="0"/>
              </a:spcAft>
              <a:buClr>
                <a:srgbClr val="FFAA5A"/>
              </a:buClr>
              <a:buSzPts val="2200"/>
              <a:buFont typeface="Noto Sans Symbols"/>
              <a:buChar char="▪"/>
            </a:pPr>
            <a:r>
              <a:rPr lang="en-GB" sz="2200">
                <a:solidFill>
                  <a:srgbClr val="000000"/>
                </a:solidFill>
                <a:latin typeface="Arial"/>
                <a:ea typeface="Arial"/>
                <a:cs typeface="Arial"/>
                <a:sym typeface="Arial"/>
              </a:rPr>
              <a:t>Επιπλέον, όταν μιλάμε για πολύ σημαντικές παραβιάσεις, όπως οι περιπτώσεις </a:t>
            </a:r>
            <a:br>
              <a:rPr lang="en-GB" sz="2200">
                <a:solidFill>
                  <a:srgbClr val="000000"/>
                </a:solidFill>
                <a:latin typeface="Arial"/>
                <a:ea typeface="Arial"/>
                <a:cs typeface="Arial"/>
                <a:sym typeface="Arial"/>
              </a:rPr>
            </a:br>
            <a:r>
              <a:rPr lang="en-GB" sz="2200">
                <a:solidFill>
                  <a:srgbClr val="000000"/>
                </a:solidFill>
                <a:latin typeface="Arial"/>
                <a:ea typeface="Arial"/>
                <a:cs typeface="Arial"/>
                <a:sym typeface="Arial"/>
              </a:rPr>
              <a:t>του πορνό εκδίκησης, δηλαδή της δημοσιοποίησης ιδιωτικού πορνογραφικού υλικού χωρίς τη συγκατάθεση του ατόμου, αυτό μπορεί να οδηγήσει σε πολύ σοβαρές συνέπειες. </a:t>
            </a:r>
            <a:endParaRPr sz="2200">
              <a:solidFill>
                <a:srgbClr val="000000"/>
              </a:solidFill>
              <a:latin typeface="Arial"/>
              <a:ea typeface="Arial"/>
              <a:cs typeface="Arial"/>
              <a:sym typeface="Arial"/>
            </a:endParaRPr>
          </a:p>
          <a:p>
            <a:pPr indent="-393700" lvl="0" marL="457200" marR="0" rtl="0" algn="just">
              <a:lnSpc>
                <a:spcPct val="135593"/>
              </a:lnSpc>
              <a:spcBef>
                <a:spcPts val="0"/>
              </a:spcBef>
              <a:spcAft>
                <a:spcPts val="0"/>
              </a:spcAft>
              <a:buClr>
                <a:srgbClr val="FFAA5A"/>
              </a:buClr>
              <a:buSzPts val="2200"/>
              <a:buFont typeface="Noto Sans Symbols"/>
              <a:buChar char="▪"/>
            </a:pPr>
            <a:r>
              <a:rPr lang="en-GB" sz="2200">
                <a:solidFill>
                  <a:srgbClr val="000000"/>
                </a:solidFill>
                <a:latin typeface="Arial"/>
                <a:ea typeface="Arial"/>
                <a:cs typeface="Arial"/>
                <a:sym typeface="Arial"/>
              </a:rPr>
              <a:t>Είναι γνωστές πολυάριθμες περιπτώσεις ανθρώπων που έχουν επιχειρήσει να αυτοκτονήσουν επειδή </a:t>
            </a:r>
            <a:br>
              <a:rPr lang="en-GB" sz="2200">
                <a:solidFill>
                  <a:srgbClr val="000000"/>
                </a:solidFill>
                <a:latin typeface="Arial"/>
                <a:ea typeface="Arial"/>
                <a:cs typeface="Arial"/>
                <a:sym typeface="Arial"/>
              </a:rPr>
            </a:br>
            <a:r>
              <a:rPr lang="en-GB" sz="2200">
                <a:solidFill>
                  <a:srgbClr val="000000"/>
                </a:solidFill>
                <a:latin typeface="Arial"/>
                <a:ea typeface="Arial"/>
                <a:cs typeface="Arial"/>
                <a:sym typeface="Arial"/>
              </a:rPr>
              <a:t>τέτοιων καταστάσεων. </a:t>
            </a:r>
            <a:endParaRPr sz="2200">
              <a:solidFill>
                <a:srgbClr val="000000"/>
              </a:solidFill>
              <a:latin typeface="Arial"/>
              <a:ea typeface="Arial"/>
              <a:cs typeface="Arial"/>
              <a:sym typeface="Arial"/>
            </a:endParaRPr>
          </a:p>
          <a:p>
            <a:pPr indent="-393700" lvl="0" marL="457200" marR="0" rtl="0" algn="just">
              <a:lnSpc>
                <a:spcPct val="135593"/>
              </a:lnSpc>
              <a:spcBef>
                <a:spcPts val="0"/>
              </a:spcBef>
              <a:spcAft>
                <a:spcPts val="0"/>
              </a:spcAft>
              <a:buClr>
                <a:srgbClr val="FFAA5A"/>
              </a:buClr>
              <a:buSzPts val="2200"/>
              <a:buFont typeface="Noto Sans Symbols"/>
              <a:buChar char="▪"/>
            </a:pPr>
            <a:r>
              <a:rPr lang="en-GB" sz="2200">
                <a:solidFill>
                  <a:srgbClr val="000000"/>
                </a:solidFill>
                <a:latin typeface="Arial"/>
                <a:ea typeface="Arial"/>
                <a:cs typeface="Arial"/>
                <a:sym typeface="Arial"/>
              </a:rPr>
              <a:t>Αυτό υπογραμμίζει τη σημασία της λήψης των απαραίτητων προφυλάξεων για να μην πέσει στα χέρια κακόβουλων ατόμων. </a:t>
            </a:r>
            <a:endParaRPr sz="400"/>
          </a:p>
        </p:txBody>
      </p:sp>
      <p:sp>
        <p:nvSpPr>
          <p:cNvPr id="450" name="Google Shape;450;p21"/>
          <p:cNvSpPr/>
          <p:nvPr/>
        </p:nvSpPr>
        <p:spPr>
          <a:xfrm>
            <a:off x="734981" y="2548122"/>
            <a:ext cx="3433431" cy="3503501"/>
          </a:xfrm>
          <a:custGeom>
            <a:rect b="b" l="l" r="r" t="t"/>
            <a:pathLst>
              <a:path extrusionOk="0" h="3503501" w="3433431">
                <a:moveTo>
                  <a:pt x="0" y="0"/>
                </a:moveTo>
                <a:lnTo>
                  <a:pt x="3433431" y="0"/>
                </a:lnTo>
                <a:lnTo>
                  <a:pt x="3433431" y="3503502"/>
                </a:lnTo>
                <a:lnTo>
                  <a:pt x="0" y="350350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1" name="Google Shape;451;p21"/>
          <p:cNvSpPr/>
          <p:nvPr/>
        </p:nvSpPr>
        <p:spPr>
          <a:xfrm>
            <a:off x="4966482" y="2546051"/>
            <a:ext cx="3435461" cy="3505573"/>
          </a:xfrm>
          <a:custGeom>
            <a:rect b="b" l="l" r="r" t="t"/>
            <a:pathLst>
              <a:path extrusionOk="0" h="3505573" w="3435461">
                <a:moveTo>
                  <a:pt x="0" y="0"/>
                </a:moveTo>
                <a:lnTo>
                  <a:pt x="3435462" y="0"/>
                </a:lnTo>
                <a:lnTo>
                  <a:pt x="3435462" y="3505573"/>
                </a:lnTo>
                <a:lnTo>
                  <a:pt x="0" y="3505573"/>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2" name="Google Shape;452;p21"/>
          <p:cNvSpPr/>
          <p:nvPr/>
        </p:nvSpPr>
        <p:spPr>
          <a:xfrm>
            <a:off x="9305813" y="2532842"/>
            <a:ext cx="3328656" cy="3396588"/>
          </a:xfrm>
          <a:custGeom>
            <a:rect b="b" l="l" r="r" t="t"/>
            <a:pathLst>
              <a:path extrusionOk="0" h="3396588" w="3328656">
                <a:moveTo>
                  <a:pt x="0" y="0"/>
                </a:moveTo>
                <a:lnTo>
                  <a:pt x="3328657" y="0"/>
                </a:lnTo>
                <a:lnTo>
                  <a:pt x="3328657" y="3396588"/>
                </a:lnTo>
                <a:lnTo>
                  <a:pt x="0" y="3396588"/>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3" name="Google Shape;453;p21"/>
          <p:cNvSpPr/>
          <p:nvPr/>
        </p:nvSpPr>
        <p:spPr>
          <a:xfrm>
            <a:off x="13392748" y="2532842"/>
            <a:ext cx="3328656" cy="3396588"/>
          </a:xfrm>
          <a:custGeom>
            <a:rect b="b" l="l" r="r" t="t"/>
            <a:pathLst>
              <a:path extrusionOk="0" h="3396588" w="3328656">
                <a:moveTo>
                  <a:pt x="0" y="0"/>
                </a:moveTo>
                <a:lnTo>
                  <a:pt x="3328657" y="0"/>
                </a:lnTo>
                <a:lnTo>
                  <a:pt x="3328657" y="3396588"/>
                </a:lnTo>
                <a:lnTo>
                  <a:pt x="0" y="3396588"/>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4" name="Google Shape;454;p21"/>
          <p:cNvSpPr txBox="1"/>
          <p:nvPr/>
        </p:nvSpPr>
        <p:spPr>
          <a:xfrm>
            <a:off x="13932017" y="3843836"/>
            <a:ext cx="2250118" cy="488788"/>
          </a:xfrm>
          <a:prstGeom prst="rect">
            <a:avLst/>
          </a:prstGeom>
          <a:noFill/>
          <a:ln>
            <a:noFill/>
          </a:ln>
        </p:spPr>
        <p:txBody>
          <a:bodyPr anchorCtr="0" anchor="t" bIns="0" lIns="0" spcFirstLastPara="1" rIns="0" wrap="square" tIns="0">
            <a:spAutoFit/>
          </a:bodyPr>
          <a:lstStyle/>
          <a:p>
            <a:pPr indent="0" lvl="0" marL="0" marR="0" rtl="0" algn="ctr">
              <a:lnSpc>
                <a:spcPct val="122468"/>
              </a:lnSpc>
              <a:spcBef>
                <a:spcPts val="0"/>
              </a:spcBef>
              <a:spcAft>
                <a:spcPts val="0"/>
              </a:spcAft>
              <a:buNone/>
            </a:pPr>
            <a:r>
              <a:rPr b="1" lang="en-GB" sz="3200">
                <a:solidFill>
                  <a:srgbClr val="000000"/>
                </a:solidFill>
                <a:latin typeface="Arial"/>
                <a:ea typeface="Arial"/>
                <a:cs typeface="Arial"/>
                <a:sym typeface="Arial"/>
              </a:rPr>
              <a:t>Κατάθλιψη</a:t>
            </a:r>
            <a:endParaRPr/>
          </a:p>
        </p:txBody>
      </p:sp>
      <p:sp>
        <p:nvSpPr>
          <p:cNvPr id="455" name="Google Shape;455;p21"/>
          <p:cNvSpPr txBox="1"/>
          <p:nvPr/>
        </p:nvSpPr>
        <p:spPr>
          <a:xfrm>
            <a:off x="5594131" y="3722129"/>
            <a:ext cx="2156479" cy="952184"/>
          </a:xfrm>
          <a:prstGeom prst="rect">
            <a:avLst/>
          </a:prstGeom>
          <a:noFill/>
          <a:ln>
            <a:noFill/>
          </a:ln>
        </p:spPr>
        <p:txBody>
          <a:bodyPr anchorCtr="0" anchor="t" bIns="0" lIns="0" spcFirstLastPara="1" rIns="0" wrap="square" tIns="0">
            <a:spAutoFit/>
          </a:bodyPr>
          <a:lstStyle/>
          <a:p>
            <a:pPr indent="0" lvl="0" marL="0" marR="0" rtl="0" algn="ctr">
              <a:lnSpc>
                <a:spcPct val="195950"/>
              </a:lnSpc>
              <a:spcBef>
                <a:spcPts val="0"/>
              </a:spcBef>
              <a:spcAft>
                <a:spcPts val="0"/>
              </a:spcAft>
              <a:buNone/>
            </a:pPr>
            <a:r>
              <a:rPr b="1" lang="en-GB" sz="2000">
                <a:solidFill>
                  <a:srgbClr val="000000"/>
                </a:solidFill>
                <a:latin typeface="Arial"/>
                <a:ea typeface="Arial"/>
                <a:cs typeface="Arial"/>
                <a:sym typeface="Arial"/>
              </a:rPr>
              <a:t>Αίσθηση της ανικανότητας</a:t>
            </a:r>
            <a:endParaRPr b="1" sz="2000">
              <a:solidFill>
                <a:srgbClr val="000000"/>
              </a:solidFill>
              <a:latin typeface="Arial"/>
              <a:ea typeface="Arial"/>
              <a:cs typeface="Arial"/>
              <a:sym typeface="Arial"/>
            </a:endParaRPr>
          </a:p>
        </p:txBody>
      </p:sp>
      <p:sp>
        <p:nvSpPr>
          <p:cNvPr id="456" name="Google Shape;456;p21"/>
          <p:cNvSpPr txBox="1"/>
          <p:nvPr/>
        </p:nvSpPr>
        <p:spPr>
          <a:xfrm>
            <a:off x="9280784" y="3656321"/>
            <a:ext cx="3378716" cy="988925"/>
          </a:xfrm>
          <a:prstGeom prst="rect">
            <a:avLst/>
          </a:prstGeom>
          <a:noFill/>
          <a:ln>
            <a:noFill/>
          </a:ln>
        </p:spPr>
        <p:txBody>
          <a:bodyPr anchorCtr="0" anchor="t" bIns="0" lIns="0" spcFirstLastPara="1" rIns="0" wrap="square" tIns="0">
            <a:spAutoFit/>
          </a:bodyPr>
          <a:lstStyle/>
          <a:p>
            <a:pPr indent="0" lvl="0" marL="0" marR="0" rtl="0" algn="ctr">
              <a:lnSpc>
                <a:spcPct val="122468"/>
              </a:lnSpc>
              <a:spcBef>
                <a:spcPts val="0"/>
              </a:spcBef>
              <a:spcAft>
                <a:spcPts val="0"/>
              </a:spcAft>
              <a:buNone/>
            </a:pPr>
            <a:r>
              <a:rPr b="1" lang="en-GB" sz="3200">
                <a:solidFill>
                  <a:srgbClr val="000000"/>
                </a:solidFill>
                <a:latin typeface="Arial"/>
                <a:ea typeface="Arial"/>
                <a:cs typeface="Arial"/>
                <a:sym typeface="Arial"/>
              </a:rPr>
              <a:t>Δυσπιστία στην τεχνολογία</a:t>
            </a:r>
            <a:endParaRPr/>
          </a:p>
        </p:txBody>
      </p:sp>
      <p:sp>
        <p:nvSpPr>
          <p:cNvPr id="457" name="Google Shape;457;p21"/>
          <p:cNvSpPr txBox="1"/>
          <p:nvPr/>
        </p:nvSpPr>
        <p:spPr>
          <a:xfrm>
            <a:off x="921332" y="3656321"/>
            <a:ext cx="3141280" cy="988925"/>
          </a:xfrm>
          <a:prstGeom prst="rect">
            <a:avLst/>
          </a:prstGeom>
          <a:noFill/>
          <a:ln>
            <a:noFill/>
          </a:ln>
        </p:spPr>
        <p:txBody>
          <a:bodyPr anchorCtr="0" anchor="t" bIns="0" lIns="0" spcFirstLastPara="1" rIns="0" wrap="square" tIns="0">
            <a:spAutoFit/>
          </a:bodyPr>
          <a:lstStyle/>
          <a:p>
            <a:pPr indent="0" lvl="0" marL="0" marR="0" rtl="0" algn="ctr">
              <a:lnSpc>
                <a:spcPct val="122468"/>
              </a:lnSpc>
              <a:spcBef>
                <a:spcPts val="0"/>
              </a:spcBef>
              <a:spcAft>
                <a:spcPts val="0"/>
              </a:spcAft>
              <a:buNone/>
            </a:pPr>
            <a:r>
              <a:rPr b="1" lang="en-GB" sz="3200">
                <a:solidFill>
                  <a:srgbClr val="000000"/>
                </a:solidFill>
                <a:latin typeface="Arial"/>
                <a:ea typeface="Arial"/>
                <a:cs typeface="Arial"/>
                <a:sym typeface="Arial"/>
              </a:rPr>
              <a:t>Γενικευμένη αποθάρρυνση</a:t>
            </a:r>
            <a:endParaRPr/>
          </a:p>
        </p:txBody>
      </p:sp>
      <p:sp>
        <p:nvSpPr>
          <p:cNvPr id="458" name="Google Shape;458;p21"/>
          <p:cNvSpPr/>
          <p:nvPr/>
        </p:nvSpPr>
        <p:spPr>
          <a:xfrm>
            <a:off x="10311" y="45442"/>
            <a:ext cx="1822041" cy="1796988"/>
          </a:xfrm>
          <a:custGeom>
            <a:rect b="b" l="l" r="r" t="t"/>
            <a:pathLst>
              <a:path extrusionOk="0" h="1796988" w="1822041">
                <a:moveTo>
                  <a:pt x="0" y="0"/>
                </a:moveTo>
                <a:lnTo>
                  <a:pt x="1822040" y="0"/>
                </a:lnTo>
                <a:lnTo>
                  <a:pt x="1822040" y="1796988"/>
                </a:lnTo>
                <a:lnTo>
                  <a:pt x="0" y="1796988"/>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62" name="Shape 462"/>
        <p:cNvGrpSpPr/>
        <p:nvPr/>
      </p:nvGrpSpPr>
      <p:grpSpPr>
        <a:xfrm>
          <a:off x="0" y="0"/>
          <a:ext cx="0" cy="0"/>
          <a:chOff x="0" y="0"/>
          <a:chExt cx="0" cy="0"/>
        </a:xfrm>
      </p:grpSpPr>
      <p:sp>
        <p:nvSpPr>
          <p:cNvPr id="463" name="Google Shape;463;p22"/>
          <p:cNvSpPr/>
          <p:nvPr/>
        </p:nvSpPr>
        <p:spPr>
          <a:xfrm>
            <a:off x="0" y="0"/>
            <a:ext cx="18288000" cy="10287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rgbClr val="FFFFFF"/>
              </a:solidFill>
              <a:latin typeface="Calibri"/>
              <a:ea typeface="Calibri"/>
              <a:cs typeface="Calibri"/>
              <a:sym typeface="Calibri"/>
            </a:endParaRPr>
          </a:p>
        </p:txBody>
      </p:sp>
      <p:sp>
        <p:nvSpPr>
          <p:cNvPr id="464" name="Google Shape;464;p22"/>
          <p:cNvSpPr txBox="1"/>
          <p:nvPr>
            <p:ph type="title"/>
          </p:nvPr>
        </p:nvSpPr>
        <p:spPr>
          <a:xfrm>
            <a:off x="265403" y="222238"/>
            <a:ext cx="8090040" cy="139062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92BAB5"/>
              </a:buClr>
              <a:buSzPts val="6600"/>
              <a:buFont typeface="Arial"/>
              <a:buNone/>
            </a:pPr>
            <a:r>
              <a:rPr lang="en-GB" sz="6600">
                <a:latin typeface="Arial"/>
                <a:ea typeface="Arial"/>
                <a:cs typeface="Arial"/>
                <a:sym typeface="Arial"/>
              </a:rPr>
              <a:t>ΤΕΛΙΚΟ ΤΕΣΤ</a:t>
            </a:r>
            <a:endParaRPr/>
          </a:p>
        </p:txBody>
      </p:sp>
      <p:sp>
        <p:nvSpPr>
          <p:cNvPr id="465" name="Google Shape;465;p22"/>
          <p:cNvSpPr/>
          <p:nvPr/>
        </p:nvSpPr>
        <p:spPr>
          <a:xfrm>
            <a:off x="15297986" y="2"/>
            <a:ext cx="1732713" cy="937541"/>
          </a:xfrm>
          <a:custGeom>
            <a:rect b="b" l="l" r="r" t="t"/>
            <a:pathLst>
              <a:path extrusionOk="0" h="625027" w="1155142">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490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rgbClr val="FFFFFF"/>
              </a:solidFill>
              <a:latin typeface="Calibri"/>
              <a:ea typeface="Calibri"/>
              <a:cs typeface="Calibri"/>
              <a:sym typeface="Calibri"/>
            </a:endParaRPr>
          </a:p>
        </p:txBody>
      </p:sp>
      <p:sp>
        <p:nvSpPr>
          <p:cNvPr id="466" name="Google Shape;466;p22"/>
          <p:cNvSpPr txBox="1"/>
          <p:nvPr>
            <p:ph idx="1" type="body"/>
          </p:nvPr>
        </p:nvSpPr>
        <p:spPr>
          <a:xfrm>
            <a:off x="467134" y="1988821"/>
            <a:ext cx="8880209" cy="7276625"/>
          </a:xfrm>
          <a:prstGeom prst="rect">
            <a:avLst/>
          </a:prstGeom>
          <a:noFill/>
          <a:ln>
            <a:noFill/>
          </a:ln>
        </p:spPr>
        <p:txBody>
          <a:bodyPr anchorCtr="0" anchor="t" bIns="45700" lIns="91425" spcFirstLastPara="1" rIns="91425" wrap="square" tIns="45700">
            <a:normAutofit fontScale="92500" lnSpcReduction="20000"/>
          </a:bodyPr>
          <a:lstStyle/>
          <a:p>
            <a:pPr indent="0" lvl="0" marL="0" rtl="0" algn="ctr">
              <a:lnSpc>
                <a:spcPct val="90000"/>
              </a:lnSpc>
              <a:spcBef>
                <a:spcPts val="0"/>
              </a:spcBef>
              <a:spcAft>
                <a:spcPts val="0"/>
              </a:spcAft>
              <a:buSzPct val="100000"/>
              <a:buNone/>
            </a:pPr>
            <a:r>
              <a:rPr lang="en-GB" sz="5400">
                <a:latin typeface="Arial"/>
                <a:ea typeface="Arial"/>
                <a:cs typeface="Arial"/>
                <a:sym typeface="Arial"/>
              </a:rPr>
              <a:t>Γιατί είναι σημαντικό να προστατεύει κανείς την ψηφιακή του ιδιωτικότητα; Κάντε μια αντιπαραβολή μεταξύ της συνειδητής και της μη συνειδητής χρήσης της τεχνολογίας, ποιες είναι οι κύριες συνέπειες στην ανθρώπινη υγεία;</a:t>
            </a:r>
            <a:endParaRPr/>
          </a:p>
        </p:txBody>
      </p:sp>
      <p:sp>
        <p:nvSpPr>
          <p:cNvPr id="467" name="Google Shape;467;p22"/>
          <p:cNvSpPr/>
          <p:nvPr/>
        </p:nvSpPr>
        <p:spPr>
          <a:xfrm>
            <a:off x="10212278" y="5135939"/>
            <a:ext cx="946326" cy="946326"/>
          </a:xfrm>
          <a:prstGeom prst="ellipse">
            <a:avLst/>
          </a:prstGeom>
          <a:noFill/>
          <a:ln cap="flat" cmpd="sng" w="1270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rgbClr val="FFFFFF"/>
              </a:solidFill>
              <a:latin typeface="Calibri"/>
              <a:ea typeface="Calibri"/>
              <a:cs typeface="Calibri"/>
              <a:sym typeface="Calibri"/>
            </a:endParaRPr>
          </a:p>
        </p:txBody>
      </p:sp>
      <p:sp>
        <p:nvSpPr>
          <p:cNvPr id="468" name="Google Shape;468;p22"/>
          <p:cNvSpPr/>
          <p:nvPr/>
        </p:nvSpPr>
        <p:spPr>
          <a:xfrm rot="-1136562">
            <a:off x="11175341" y="7750024"/>
            <a:ext cx="2753588" cy="3037178"/>
          </a:xfrm>
          <a:custGeom>
            <a:rect b="b" l="l" r="r" t="t"/>
            <a:pathLst>
              <a:path extrusionOk="0" h="2024785" w="183572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700">
              <a:solidFill>
                <a:srgbClr val="000000"/>
              </a:solidFill>
              <a:latin typeface="Calibri"/>
              <a:ea typeface="Calibri"/>
              <a:cs typeface="Calibri"/>
              <a:sym typeface="Calibri"/>
            </a:endParaRPr>
          </a:p>
        </p:txBody>
      </p:sp>
      <p:pic>
        <p:nvPicPr>
          <p:cNvPr descr="Otáznik výplň plnou farbou" id="469" name="Google Shape;469;p22"/>
          <p:cNvPicPr preferRelativeResize="0"/>
          <p:nvPr/>
        </p:nvPicPr>
        <p:blipFill rotWithShape="1">
          <a:blip r:embed="rId3">
            <a:alphaModFix/>
          </a:blip>
          <a:srcRect b="0" l="0" r="0" t="0"/>
          <a:stretch/>
        </p:blipFill>
        <p:spPr>
          <a:xfrm>
            <a:off x="11627963" y="1612859"/>
            <a:ext cx="6192905" cy="6192905"/>
          </a:xfrm>
          <a:custGeom>
            <a:rect b="b" l="l" r="r" t="t"/>
            <a:pathLst>
              <a:path extrusionOk="0" h="2663168" w="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ln>
            <a:noFill/>
          </a:ln>
        </p:spPr>
      </p:pic>
      <p:sp>
        <p:nvSpPr>
          <p:cNvPr id="470" name="Google Shape;470;p22"/>
          <p:cNvSpPr/>
          <p:nvPr/>
        </p:nvSpPr>
        <p:spPr>
          <a:xfrm>
            <a:off x="10124403" y="2"/>
            <a:ext cx="3100422" cy="2432819"/>
          </a:xfrm>
          <a:custGeom>
            <a:rect b="b" l="l" r="r" t="t"/>
            <a:pathLst>
              <a:path extrusionOk="0" h="1621879" w="2066948">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700">
              <a:solidFill>
                <a:srgbClr val="000000"/>
              </a:solidFill>
              <a:latin typeface="Calibri"/>
              <a:ea typeface="Calibri"/>
              <a:cs typeface="Calibri"/>
              <a:sym typeface="Calibri"/>
            </a:endParaRPr>
          </a:p>
        </p:txBody>
      </p:sp>
      <p:cxnSp>
        <p:nvCxnSpPr>
          <p:cNvPr id="471" name="Google Shape;471;p22"/>
          <p:cNvCxnSpPr/>
          <p:nvPr/>
        </p:nvCxnSpPr>
        <p:spPr>
          <a:xfrm>
            <a:off x="18208118" y="1541859"/>
            <a:ext cx="0" cy="2396562"/>
          </a:xfrm>
          <a:prstGeom prst="straightConnector1">
            <a:avLst/>
          </a:prstGeom>
          <a:noFill/>
          <a:ln cap="rnd" cmpd="sng" w="127000">
            <a:solidFill>
              <a:schemeClr val="accent4"/>
            </a:solidFill>
            <a:prstDash val="dash"/>
            <a:miter lim="800000"/>
            <a:headEnd len="sm" w="sm" type="none"/>
            <a:tailEnd len="sm" w="sm" type="none"/>
          </a:ln>
        </p:spPr>
      </p:cxnSp>
      <p:sp>
        <p:nvSpPr>
          <p:cNvPr id="472" name="Google Shape;472;p22"/>
          <p:cNvSpPr/>
          <p:nvPr/>
        </p:nvSpPr>
        <p:spPr>
          <a:xfrm>
            <a:off x="10214291" y="9050693"/>
            <a:ext cx="2986596" cy="1236308"/>
          </a:xfrm>
          <a:custGeom>
            <a:rect b="b" l="l" r="r" t="t"/>
            <a:pathLst>
              <a:path extrusionOk="0" h="824205" w="1991064">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rgbClr val="FFFFFF"/>
              </a:solidFill>
              <a:latin typeface="Calibri"/>
              <a:ea typeface="Calibri"/>
              <a:cs typeface="Calibri"/>
              <a:sym typeface="Calibri"/>
            </a:endParaRPr>
          </a:p>
        </p:txBody>
      </p:sp>
      <p:sp>
        <p:nvSpPr>
          <p:cNvPr id="473" name="Google Shape;473;p22"/>
          <p:cNvSpPr/>
          <p:nvPr/>
        </p:nvSpPr>
        <p:spPr>
          <a:xfrm>
            <a:off x="16277545" y="8278795"/>
            <a:ext cx="2010458" cy="2008208"/>
          </a:xfrm>
          <a:custGeom>
            <a:rect b="b" l="l" r="r" t="t"/>
            <a:pathLst>
              <a:path extrusionOk="0" h="1338805" w="13403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700">
              <a:solidFill>
                <a:srgbClr val="000000"/>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p23"/>
          <p:cNvSpPr txBox="1"/>
          <p:nvPr/>
        </p:nvSpPr>
        <p:spPr>
          <a:xfrm>
            <a:off x="468447" y="981075"/>
            <a:ext cx="17351106" cy="8309967"/>
          </a:xfrm>
          <a:prstGeom prst="rect">
            <a:avLst/>
          </a:prstGeom>
          <a:noFill/>
          <a:ln>
            <a:noFill/>
          </a:ln>
        </p:spPr>
        <p:txBody>
          <a:bodyPr anchorCtr="0" anchor="t" bIns="0" lIns="0" spcFirstLastPara="1" rIns="0" wrap="square" tIns="0">
            <a:spAutoFit/>
          </a:bodyPr>
          <a:lstStyle/>
          <a:p>
            <a:pPr indent="0" lvl="0" marL="0" marR="0" rtl="0" algn="just">
              <a:lnSpc>
                <a:spcPct val="96607"/>
              </a:lnSpc>
              <a:spcBef>
                <a:spcPts val="0"/>
              </a:spcBef>
              <a:spcAft>
                <a:spcPts val="0"/>
              </a:spcAft>
              <a:buClr>
                <a:srgbClr val="92BAB5"/>
              </a:buClr>
              <a:buSzPts val="2800"/>
              <a:buFont typeface="Arial"/>
              <a:buNone/>
            </a:pPr>
            <a:r>
              <a:rPr b="1" i="0" lang="en-GB" sz="2800" u="none" cap="none" strike="noStrike">
                <a:solidFill>
                  <a:srgbClr val="92BAB5"/>
                </a:solidFill>
                <a:latin typeface="Arial"/>
                <a:ea typeface="Arial"/>
                <a:cs typeface="Arial"/>
                <a:sym typeface="Arial"/>
              </a:rPr>
              <a:t>Ελεύθερη άδεια χρήσης </a:t>
            </a:r>
            <a:endParaRPr/>
          </a:p>
          <a:p>
            <a:pPr indent="0" lvl="0" marL="0" marR="0" rtl="0" algn="just">
              <a:lnSpc>
                <a:spcPct val="135250"/>
              </a:lnSpc>
              <a:spcBef>
                <a:spcPts val="0"/>
              </a:spcBef>
              <a:spcAft>
                <a:spcPts val="0"/>
              </a:spcAft>
              <a:buClr>
                <a:srgbClr val="000000"/>
              </a:buClr>
              <a:buSzPts val="2000"/>
              <a:buFont typeface="Arial"/>
              <a:buNone/>
            </a:pPr>
            <a:r>
              <a:rPr b="0" i="0" lang="en-GB" sz="2000" u="none" cap="none" strike="noStrike">
                <a:solidFill>
                  <a:srgbClr val="000000"/>
                </a:solidFill>
                <a:latin typeface="Arial"/>
                <a:ea typeface="Arial"/>
                <a:cs typeface="Arial"/>
                <a:sym typeface="Arial"/>
              </a:rPr>
              <a:t> </a:t>
            </a:r>
            <a:endParaRPr/>
          </a:p>
          <a:p>
            <a:pPr indent="0" lvl="0" marL="0" marR="0" rtl="0" algn="just">
              <a:lnSpc>
                <a:spcPct val="135250"/>
              </a:lnSpc>
              <a:spcBef>
                <a:spcPts val="0"/>
              </a:spcBef>
              <a:spcAft>
                <a:spcPts val="0"/>
              </a:spcAft>
              <a:buClr>
                <a:srgbClr val="000000"/>
              </a:buClr>
              <a:buSzPts val="2000"/>
              <a:buFont typeface="Arial"/>
              <a:buNone/>
            </a:pPr>
            <a:r>
              <a:rPr b="0" i="0" lang="en-GB" sz="2000" u="none" cap="none" strike="noStrike">
                <a:solidFill>
                  <a:srgbClr val="000000"/>
                </a:solidFill>
                <a:latin typeface="Arial"/>
                <a:ea typeface="Arial"/>
                <a:cs typeface="Arial"/>
                <a:sym typeface="Arial"/>
              </a:rPr>
              <a:t>Το προϊόν που αναπτύχθηκε εδώ στο πλαίσιο του έργου "Building Digital Resilience by Making Digital Wellbeing and Security Accessible to All 2022-2-SK01-KA220-ADU-000096888" αναπτύχθηκε με την υποστήριξη της Ευρωπαϊκής Επιτροπής και εκφράζει αποκλειστικά τη γνώμη του συγγραφέα. Η Ευρωπαϊκή Επιτροπή δεν ευθύνεται για το περιεχόμενο των εγγράφων </a:t>
            </a:r>
            <a:endParaRPr/>
          </a:p>
          <a:p>
            <a:pPr indent="0" lvl="0" marL="0" marR="0" rtl="0" algn="just">
              <a:lnSpc>
                <a:spcPct val="135250"/>
              </a:lnSpc>
              <a:spcBef>
                <a:spcPts val="0"/>
              </a:spcBef>
              <a:spcAft>
                <a:spcPts val="0"/>
              </a:spcAft>
              <a:buClr>
                <a:srgbClr val="000000"/>
              </a:buClr>
              <a:buSzPts val="2000"/>
              <a:buFont typeface="Arial"/>
              <a:buNone/>
            </a:pPr>
            <a:r>
              <a:rPr b="0" i="0" lang="en-GB" sz="2000" u="none" cap="none" strike="noStrike">
                <a:solidFill>
                  <a:srgbClr val="000000"/>
                </a:solidFill>
                <a:latin typeface="Arial"/>
                <a:ea typeface="Arial"/>
                <a:cs typeface="Arial"/>
                <a:sym typeface="Arial"/>
              </a:rPr>
              <a:t>Η δημοσίευση αποκτά την </a:t>
            </a:r>
            <a:r>
              <a:rPr lang="en-GB" sz="2000">
                <a:solidFill>
                  <a:srgbClr val="000000"/>
                </a:solidFill>
                <a:latin typeface="Arial"/>
                <a:ea typeface="Arial"/>
                <a:cs typeface="Arial"/>
                <a:sym typeface="Arial"/>
              </a:rPr>
              <a:t>άδεια </a:t>
            </a:r>
            <a:r>
              <a:rPr b="0" i="0" lang="en-GB" sz="2000" u="none" cap="none" strike="noStrike">
                <a:solidFill>
                  <a:srgbClr val="000000"/>
                </a:solidFill>
                <a:latin typeface="Arial"/>
                <a:ea typeface="Arial"/>
                <a:cs typeface="Arial"/>
                <a:sym typeface="Arial"/>
              </a:rPr>
              <a:t>Creative Commons CC BY- NC SA.</a:t>
            </a:r>
            <a:endParaRPr b="0" i="0" sz="2000" u="none" cap="none" strike="noStrike">
              <a:solidFill>
                <a:srgbClr val="000000"/>
              </a:solidFill>
              <a:latin typeface="Arial"/>
              <a:ea typeface="Arial"/>
              <a:cs typeface="Arial"/>
              <a:sym typeface="Arial"/>
            </a:endParaRPr>
          </a:p>
          <a:p>
            <a:pPr indent="0" lvl="0" marL="0" marR="0" rtl="0" algn="just">
              <a:lnSpc>
                <a:spcPct val="135250"/>
              </a:lnSpc>
              <a:spcBef>
                <a:spcPts val="0"/>
              </a:spcBef>
              <a:spcAft>
                <a:spcPts val="0"/>
              </a:spcAft>
              <a:buClr>
                <a:schemeClr val="dk1"/>
              </a:buClr>
              <a:buSzPts val="2000"/>
              <a:buFont typeface="Calibri"/>
              <a:buNone/>
            </a:pPr>
            <a:r>
              <a:t/>
            </a:r>
            <a:endParaRPr b="0" i="0" sz="2000" u="none" cap="none" strike="noStrike">
              <a:solidFill>
                <a:srgbClr val="000000"/>
              </a:solidFill>
              <a:latin typeface="Arial"/>
              <a:ea typeface="Arial"/>
              <a:cs typeface="Arial"/>
              <a:sym typeface="Arial"/>
            </a:endParaRPr>
          </a:p>
          <a:p>
            <a:pPr indent="0" lvl="0" marL="0" marR="0" rtl="0" algn="just">
              <a:lnSpc>
                <a:spcPct val="135250"/>
              </a:lnSpc>
              <a:spcBef>
                <a:spcPts val="0"/>
              </a:spcBef>
              <a:spcAft>
                <a:spcPts val="0"/>
              </a:spcAft>
              <a:buClr>
                <a:srgbClr val="000000"/>
              </a:buClr>
              <a:buSzPts val="2000"/>
              <a:buFont typeface="Arial"/>
              <a:buNone/>
            </a:pPr>
            <a:r>
              <a:rPr b="0" i="0" lang="en-GB" sz="2000" u="none" cap="none" strike="noStrike">
                <a:solidFill>
                  <a:srgbClr val="000000"/>
                </a:solidFill>
                <a:latin typeface="Arial"/>
                <a:ea typeface="Arial"/>
                <a:cs typeface="Arial"/>
                <a:sym typeface="Arial"/>
              </a:rPr>
              <a:t> </a:t>
            </a:r>
            <a:endParaRPr/>
          </a:p>
          <a:p>
            <a:pPr indent="0" lvl="0" marL="0" marR="0" rtl="0" algn="just">
              <a:lnSpc>
                <a:spcPct val="135250"/>
              </a:lnSpc>
              <a:spcBef>
                <a:spcPts val="0"/>
              </a:spcBef>
              <a:spcAft>
                <a:spcPts val="0"/>
              </a:spcAft>
              <a:buClr>
                <a:schemeClr val="dk1"/>
              </a:buClr>
              <a:buSzPts val="2000"/>
              <a:buFont typeface="Calibri"/>
              <a:buNone/>
            </a:pPr>
            <a:r>
              <a:t/>
            </a:r>
            <a:endParaRPr b="0" i="0" sz="2000" u="none" cap="none" strike="noStrike">
              <a:solidFill>
                <a:srgbClr val="000000"/>
              </a:solidFill>
              <a:latin typeface="Arial"/>
              <a:ea typeface="Arial"/>
              <a:cs typeface="Arial"/>
              <a:sym typeface="Arial"/>
            </a:endParaRPr>
          </a:p>
          <a:p>
            <a:pPr indent="0" lvl="0" marL="0" marR="0" rtl="0" algn="just">
              <a:lnSpc>
                <a:spcPct val="135250"/>
              </a:lnSpc>
              <a:spcBef>
                <a:spcPts val="0"/>
              </a:spcBef>
              <a:spcAft>
                <a:spcPts val="0"/>
              </a:spcAft>
              <a:buClr>
                <a:schemeClr val="dk1"/>
              </a:buClr>
              <a:buSzPts val="2000"/>
              <a:buFont typeface="Calibri"/>
              <a:buNone/>
            </a:pPr>
            <a:r>
              <a:t/>
            </a:r>
            <a:endParaRPr b="0" i="0" sz="2000" u="none" cap="none" strike="noStrike">
              <a:solidFill>
                <a:srgbClr val="000000"/>
              </a:solidFill>
              <a:latin typeface="Arial"/>
              <a:ea typeface="Arial"/>
              <a:cs typeface="Arial"/>
              <a:sym typeface="Arial"/>
            </a:endParaRPr>
          </a:p>
          <a:p>
            <a:pPr indent="0" lvl="0" marL="0" marR="0" rtl="0" algn="just">
              <a:lnSpc>
                <a:spcPct val="135250"/>
              </a:lnSpc>
              <a:spcBef>
                <a:spcPts val="0"/>
              </a:spcBef>
              <a:spcAft>
                <a:spcPts val="0"/>
              </a:spcAft>
              <a:buClr>
                <a:srgbClr val="000000"/>
              </a:buClr>
              <a:buSzPts val="2000"/>
              <a:buFont typeface="Arial"/>
              <a:buNone/>
            </a:pPr>
            <a:r>
              <a:rPr b="0" i="0" lang="en-GB" sz="2000" u="none" cap="none" strike="noStrike">
                <a:solidFill>
                  <a:srgbClr val="000000"/>
                </a:solidFill>
                <a:latin typeface="Arial"/>
                <a:ea typeface="Arial"/>
                <a:cs typeface="Arial"/>
                <a:sym typeface="Arial"/>
              </a:rPr>
              <a:t>Αυτή η άδεια σας επιτρέπει να διανέμετε, να αναμιγνύετε, να βελτιώνετε και να βασίζεστε στο έργο, αλλά μόνο μη εμπορικά. Όταν χρησιμοποιείτε το έργο καθώς και αποσπάσματα από αυτό πρέπει: </a:t>
            </a:r>
            <a:endParaRPr/>
          </a:p>
          <a:p>
            <a:pPr indent="-514350" lvl="1" marL="971550" marR="0" rtl="0" algn="just">
              <a:lnSpc>
                <a:spcPct val="135250"/>
              </a:lnSpc>
              <a:spcBef>
                <a:spcPts val="0"/>
              </a:spcBef>
              <a:spcAft>
                <a:spcPts val="0"/>
              </a:spcAft>
              <a:buClr>
                <a:srgbClr val="000000"/>
              </a:buClr>
              <a:buSzPts val="2000"/>
              <a:buFont typeface="Calibri"/>
              <a:buAutoNum type="arabicPeriod"/>
            </a:pPr>
            <a:r>
              <a:rPr b="0" i="0" lang="en-GB" sz="2000" u="none" cap="none" strike="noStrike">
                <a:solidFill>
                  <a:srgbClr val="000000"/>
                </a:solidFill>
                <a:latin typeface="Arial"/>
                <a:ea typeface="Arial"/>
                <a:cs typeface="Arial"/>
                <a:sym typeface="Arial"/>
              </a:rPr>
              <a:t>πρέπει να αναφέρεται η πηγή και ένας σύνδεσμος προς την άδεια χρήσης και να αναφέρονται οι πιθανές αλλαγές. Τα πνευματικά δικαιώματα παραμένουν στους συγγραφείς των εγγράφων. </a:t>
            </a:r>
            <a:endParaRPr/>
          </a:p>
          <a:p>
            <a:pPr indent="-514350" lvl="1" marL="971550" marR="0" rtl="0" algn="just">
              <a:lnSpc>
                <a:spcPct val="135250"/>
              </a:lnSpc>
              <a:spcBef>
                <a:spcPts val="0"/>
              </a:spcBef>
              <a:spcAft>
                <a:spcPts val="0"/>
              </a:spcAft>
              <a:buClr>
                <a:srgbClr val="000000"/>
              </a:buClr>
              <a:buSzPts val="2000"/>
              <a:buFont typeface="Calibri"/>
              <a:buAutoNum type="arabicPeriod"/>
            </a:pPr>
            <a:r>
              <a:rPr b="0" i="0" lang="en-GB" sz="2000" u="none" cap="none" strike="noStrike">
                <a:solidFill>
                  <a:srgbClr val="000000"/>
                </a:solidFill>
                <a:latin typeface="Arial"/>
                <a:ea typeface="Arial"/>
                <a:cs typeface="Arial"/>
                <a:sym typeface="Arial"/>
              </a:rPr>
              <a:t>το έργο δεν μπορεί να χρησιμοποιηθεί για εμπορικούς σκοπούς. </a:t>
            </a:r>
            <a:endParaRPr/>
          </a:p>
          <a:p>
            <a:pPr indent="-514350" lvl="1" marL="971550" marR="0" rtl="0" algn="just">
              <a:lnSpc>
                <a:spcPct val="135250"/>
              </a:lnSpc>
              <a:spcBef>
                <a:spcPts val="0"/>
              </a:spcBef>
              <a:spcAft>
                <a:spcPts val="0"/>
              </a:spcAft>
              <a:buClr>
                <a:srgbClr val="000000"/>
              </a:buClr>
              <a:buSzPts val="2000"/>
              <a:buFont typeface="Calibri"/>
              <a:buAutoNum type="arabicPeriod"/>
            </a:pPr>
            <a:r>
              <a:rPr b="0" i="0" lang="en-GB" sz="2000" u="none" cap="none" strike="noStrike">
                <a:solidFill>
                  <a:srgbClr val="000000"/>
                </a:solidFill>
                <a:latin typeface="Arial"/>
                <a:ea typeface="Arial"/>
                <a:cs typeface="Arial"/>
                <a:sym typeface="Arial"/>
              </a:rPr>
              <a:t>Εάν ανασυνθέσετε, μετατρέψετε ή αξιοποιήσετε το έργο, οι συνεισφορές σας πρέπει να δημοσιεύονται με την ίδια άδεια χρήσης όπως το πρωτότυπο.  </a:t>
            </a:r>
            <a:endParaRPr/>
          </a:p>
          <a:p>
            <a:pPr indent="0" lvl="0" marL="0" marR="0" rtl="0" algn="just">
              <a:lnSpc>
                <a:spcPct val="135250"/>
              </a:lnSpc>
              <a:spcBef>
                <a:spcPts val="0"/>
              </a:spcBef>
              <a:spcAft>
                <a:spcPts val="0"/>
              </a:spcAft>
              <a:buClr>
                <a:srgbClr val="FFAA5A"/>
              </a:buClr>
              <a:buSzPts val="2000"/>
              <a:buFont typeface="Arial"/>
              <a:buNone/>
            </a:pPr>
            <a:r>
              <a:rPr b="1" i="0" lang="en-GB" sz="2000" u="none" cap="none" strike="noStrike">
                <a:solidFill>
                  <a:srgbClr val="FFAA5A"/>
                </a:solidFill>
                <a:latin typeface="Arial"/>
                <a:ea typeface="Arial"/>
                <a:cs typeface="Arial"/>
                <a:sym typeface="Arial"/>
              </a:rPr>
              <a:t>Αποποίηση ευθύνης:</a:t>
            </a:r>
            <a:endParaRPr/>
          </a:p>
          <a:p>
            <a:pPr indent="0" lvl="0" marL="0" marR="0" rtl="0" algn="just">
              <a:lnSpc>
                <a:spcPct val="135250"/>
              </a:lnSpc>
              <a:spcBef>
                <a:spcPts val="0"/>
              </a:spcBef>
              <a:spcAft>
                <a:spcPts val="0"/>
              </a:spcAft>
              <a:buClr>
                <a:srgbClr val="000000"/>
              </a:buClr>
              <a:buSzPts val="2000"/>
              <a:buFont typeface="Arial"/>
              <a:buNone/>
            </a:pPr>
            <a:r>
              <a:rPr b="0" i="0" lang="en-GB" sz="2000" u="none" cap="none" strike="noStrike">
                <a:solidFill>
                  <a:srgbClr val="000000"/>
                </a:solidFill>
                <a:latin typeface="Arial"/>
                <a:ea typeface="Arial"/>
                <a:cs typeface="Arial"/>
                <a:sym typeface="Arial"/>
              </a:rPr>
              <a:t>Χρηματοδοτείται από την Ευρωπαϊκή Ένωση. Ωστόσο, οι απόψεις και οι γνώμες που εκφράζονται είναι αποκλειστικά του/των συγγραφέα/ων και δεν αντανακλούν κατ' ανάγκη τις απόψεις και τις γνώμες της Ευρωπαϊκής Ένωσης ή του Ευρωπαϊκού Εκτελεστικού Οργανισμού Εκπαίδευσης και Πολιτισμού (EACEA). Ούτε η Ευρωπαϊκή Ένωση ούτε ο EACEA μπορούν να θεωρηθούν υπεύθυνοι γι' αυτές.</a:t>
            </a:r>
            <a:endParaRPr/>
          </a:p>
          <a:p>
            <a:pPr indent="0" lvl="0" marL="0" marR="0" rtl="0" algn="just">
              <a:lnSpc>
                <a:spcPct val="135250"/>
              </a:lnSpc>
              <a:spcBef>
                <a:spcPts val="0"/>
              </a:spcBef>
              <a:spcAft>
                <a:spcPts val="0"/>
              </a:spcAft>
              <a:buClr>
                <a:srgbClr val="000000"/>
              </a:buClr>
              <a:buSzPts val="2000"/>
              <a:buFont typeface="Arial"/>
              <a:buNone/>
            </a:pPr>
            <a:r>
              <a:rPr b="0" i="0" lang="en-GB" sz="2000" u="none" cap="none" strike="noStrike">
                <a:solidFill>
                  <a:srgbClr val="000000"/>
                </a:solidFill>
                <a:latin typeface="Arial"/>
                <a:ea typeface="Arial"/>
                <a:cs typeface="Arial"/>
                <a:sym typeface="Arial"/>
              </a:rPr>
              <a:t> </a:t>
            </a:r>
            <a:endParaRPr/>
          </a:p>
        </p:txBody>
      </p:sp>
      <p:sp>
        <p:nvSpPr>
          <p:cNvPr id="479" name="Google Shape;479;p23"/>
          <p:cNvSpPr/>
          <p:nvPr/>
        </p:nvSpPr>
        <p:spPr>
          <a:xfrm>
            <a:off x="609600" y="3543300"/>
            <a:ext cx="2344122" cy="808722"/>
          </a:xfrm>
          <a:custGeom>
            <a:rect b="b" l="l" r="r" t="t"/>
            <a:pathLst>
              <a:path extrusionOk="0" h="808722" w="2344122">
                <a:moveTo>
                  <a:pt x="0" y="0"/>
                </a:moveTo>
                <a:lnTo>
                  <a:pt x="2344122" y="0"/>
                </a:lnTo>
                <a:lnTo>
                  <a:pt x="2344122" y="808722"/>
                </a:lnTo>
                <a:lnTo>
                  <a:pt x="0" y="80872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3"/>
          <p:cNvSpPr txBox="1"/>
          <p:nvPr>
            <p:ph type="title"/>
          </p:nvPr>
        </p:nvSpPr>
        <p:spPr>
          <a:xfrm>
            <a:off x="1036674" y="547689"/>
            <a:ext cx="15994026" cy="1587546"/>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92BAB5"/>
              </a:buClr>
              <a:buSzPct val="100000"/>
              <a:buFont typeface="Arial"/>
              <a:buNone/>
            </a:pPr>
            <a:r>
              <a:rPr lang="en-GB">
                <a:latin typeface="Arial"/>
                <a:ea typeface="Arial"/>
                <a:cs typeface="Arial"/>
                <a:sym typeface="Arial"/>
              </a:rPr>
              <a:t>Ορισμός του ψηφιακού απορρήτου</a:t>
            </a:r>
            <a:endParaRPr/>
          </a:p>
        </p:txBody>
      </p:sp>
      <p:grpSp>
        <p:nvGrpSpPr>
          <p:cNvPr id="162" name="Google Shape;162;p3"/>
          <p:cNvGrpSpPr/>
          <p:nvPr/>
        </p:nvGrpSpPr>
        <p:grpSpPr>
          <a:xfrm>
            <a:off x="1012232" y="3216893"/>
            <a:ext cx="11468100" cy="4865040"/>
            <a:chOff x="0" y="1081658"/>
            <a:chExt cx="11468100" cy="4865040"/>
          </a:xfrm>
        </p:grpSpPr>
        <p:sp>
          <p:nvSpPr>
            <p:cNvPr id="163" name="Google Shape;163;p3"/>
            <p:cNvSpPr/>
            <p:nvPr/>
          </p:nvSpPr>
          <p:spPr>
            <a:xfrm>
              <a:off x="0" y="1081658"/>
              <a:ext cx="11468100" cy="2046051"/>
            </a:xfrm>
            <a:prstGeom prst="roundRect">
              <a:avLst>
                <a:gd fmla="val 10000" name="adj"/>
              </a:avLst>
            </a:prstGeom>
            <a:solidFill>
              <a:srgbClr val="F7D5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3"/>
            <p:cNvSpPr/>
            <p:nvPr/>
          </p:nvSpPr>
          <p:spPr>
            <a:xfrm>
              <a:off x="618930" y="1568639"/>
              <a:ext cx="1125328" cy="1125328"/>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3"/>
            <p:cNvSpPr/>
            <p:nvPr/>
          </p:nvSpPr>
          <p:spPr>
            <a:xfrm>
              <a:off x="2363189" y="1108278"/>
              <a:ext cx="9104910" cy="204605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3"/>
            <p:cNvSpPr txBox="1"/>
            <p:nvPr/>
          </p:nvSpPr>
          <p:spPr>
            <a:xfrm>
              <a:off x="2363189" y="1108278"/>
              <a:ext cx="9104910" cy="2046051"/>
            </a:xfrm>
            <a:prstGeom prst="rect">
              <a:avLst/>
            </a:prstGeom>
            <a:noFill/>
            <a:ln>
              <a:noFill/>
            </a:ln>
          </p:spPr>
          <p:txBody>
            <a:bodyPr anchorCtr="0" anchor="ctr" bIns="216525" lIns="216525" spcFirstLastPara="1" rIns="216525" wrap="square" tIns="216525">
              <a:noAutofit/>
            </a:bodyPr>
            <a:lstStyle/>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rgbClr val="000000"/>
                  </a:solidFill>
                  <a:latin typeface="Arial"/>
                  <a:ea typeface="Arial"/>
                  <a:cs typeface="Arial"/>
                  <a:sym typeface="Arial"/>
                </a:rPr>
                <a:t>Η ψηφιακή ιδιωτικότητα είναι </a:t>
              </a:r>
              <a:r>
                <a:rPr b="1" i="0" lang="en-GB" sz="2400" u="none" cap="none" strike="noStrike">
                  <a:solidFill>
                    <a:srgbClr val="000000"/>
                  </a:solidFill>
                  <a:latin typeface="Arial"/>
                  <a:ea typeface="Arial"/>
                  <a:cs typeface="Arial"/>
                  <a:sym typeface="Arial"/>
                </a:rPr>
                <a:t>η ικανότητα ενός ατόμου να ελέγχει και να προστατεύει την πρόσβαση και τη χρήση των προσωπικών του πληροφοριών κατά την πλοήγησή του στο διαδίκτυο.</a:t>
              </a:r>
              <a:endParaRPr b="1" i="0" sz="2400" u="none" cap="none" strike="noStrike">
                <a:solidFill>
                  <a:schemeClr val="dk1"/>
                </a:solidFill>
                <a:latin typeface="Arial"/>
                <a:ea typeface="Arial"/>
                <a:cs typeface="Arial"/>
                <a:sym typeface="Arial"/>
              </a:endParaRPr>
            </a:p>
          </p:txBody>
        </p:sp>
        <p:sp>
          <p:nvSpPr>
            <p:cNvPr id="167" name="Google Shape;167;p3"/>
            <p:cNvSpPr/>
            <p:nvPr/>
          </p:nvSpPr>
          <p:spPr>
            <a:xfrm>
              <a:off x="0" y="3900647"/>
              <a:ext cx="11468100" cy="2046051"/>
            </a:xfrm>
            <a:prstGeom prst="roundRect">
              <a:avLst>
                <a:gd fmla="val 10000" name="adj"/>
              </a:avLst>
            </a:prstGeom>
            <a:solidFill>
              <a:srgbClr val="F7D5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3"/>
            <p:cNvSpPr/>
            <p:nvPr/>
          </p:nvSpPr>
          <p:spPr>
            <a:xfrm>
              <a:off x="640784" y="4437121"/>
              <a:ext cx="1125328" cy="1125328"/>
            </a:xfrm>
            <a:prstGeom prst="rect">
              <a:avLst/>
            </a:prstGeom>
            <a:blipFill rotWithShape="1">
              <a:blip r:embed="rId4">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3"/>
            <p:cNvSpPr/>
            <p:nvPr/>
          </p:nvSpPr>
          <p:spPr>
            <a:xfrm>
              <a:off x="2347256" y="3830979"/>
              <a:ext cx="9104910" cy="204605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3"/>
            <p:cNvSpPr txBox="1"/>
            <p:nvPr/>
          </p:nvSpPr>
          <p:spPr>
            <a:xfrm>
              <a:off x="2347256" y="3830979"/>
              <a:ext cx="9104910" cy="2046051"/>
            </a:xfrm>
            <a:prstGeom prst="rect">
              <a:avLst/>
            </a:prstGeom>
            <a:noFill/>
            <a:ln>
              <a:noFill/>
            </a:ln>
          </p:spPr>
          <p:txBody>
            <a:bodyPr anchorCtr="0" anchor="ctr" bIns="216525" lIns="216525" spcFirstLastPara="1" rIns="216525" wrap="square" tIns="216525">
              <a:noAutofit/>
            </a:bodyPr>
            <a:lstStyle/>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rgbClr val="000000"/>
                  </a:solidFill>
                  <a:latin typeface="Arial"/>
                  <a:ea typeface="Arial"/>
                  <a:cs typeface="Arial"/>
                  <a:sym typeface="Arial"/>
                </a:rPr>
                <a:t>Το ψηφιακό απόρρητο βοηθά τα άτομα να παραμείνουν ανώνυμα στο διαδίκτυο, προστατεύοντας προσωπικά αναγνωρίσιμες πληροφορίες όπως ονόματα, διευθύνσεις και στοιχεία πιστωτικών καρτών.</a:t>
              </a:r>
              <a:endParaRPr b="0" i="0" sz="2400" u="none" cap="none" strike="noStrike">
                <a:solidFill>
                  <a:schemeClr val="dk1"/>
                </a:solidFill>
                <a:latin typeface="Arial"/>
                <a:ea typeface="Arial"/>
                <a:cs typeface="Arial"/>
                <a:sym typeface="Arial"/>
              </a:endParaRPr>
            </a:p>
          </p:txBody>
        </p:sp>
      </p:grpSp>
      <p:sp>
        <p:nvSpPr>
          <p:cNvPr id="171" name="Google Shape;171;p3"/>
          <p:cNvSpPr/>
          <p:nvPr/>
        </p:nvSpPr>
        <p:spPr>
          <a:xfrm rot="3627783">
            <a:off x="12801152" y="4166805"/>
            <a:ext cx="5334000" cy="2757033"/>
          </a:xfrm>
          <a:custGeom>
            <a:rect b="b" l="l" r="r" t="t"/>
            <a:pathLst>
              <a:path extrusionOk="0" h="3612335" w="6420532">
                <a:moveTo>
                  <a:pt x="0" y="0"/>
                </a:moveTo>
                <a:lnTo>
                  <a:pt x="6420532" y="0"/>
                </a:lnTo>
                <a:lnTo>
                  <a:pt x="6420532" y="3612334"/>
                </a:lnTo>
                <a:lnTo>
                  <a:pt x="0" y="3612334"/>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4"/>
          <p:cNvSpPr txBox="1"/>
          <p:nvPr>
            <p:ph type="title"/>
          </p:nvPr>
        </p:nvSpPr>
        <p:spPr>
          <a:xfrm>
            <a:off x="1036674" y="547689"/>
            <a:ext cx="15994026" cy="1587546"/>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92BAB5"/>
              </a:buClr>
              <a:buSzPct val="100000"/>
              <a:buFont typeface="Arial"/>
              <a:buNone/>
            </a:pPr>
            <a:r>
              <a:rPr lang="en-GB">
                <a:latin typeface="Arial"/>
                <a:ea typeface="Arial"/>
                <a:cs typeface="Arial"/>
                <a:sym typeface="Arial"/>
              </a:rPr>
              <a:t>Ορισμός του ψηφιακού απορρήτου</a:t>
            </a:r>
            <a:endParaRPr/>
          </a:p>
        </p:txBody>
      </p:sp>
      <p:grpSp>
        <p:nvGrpSpPr>
          <p:cNvPr id="177" name="Google Shape;177;p4"/>
          <p:cNvGrpSpPr/>
          <p:nvPr/>
        </p:nvGrpSpPr>
        <p:grpSpPr>
          <a:xfrm>
            <a:off x="1012232" y="3216893"/>
            <a:ext cx="11468100" cy="4630235"/>
            <a:chOff x="0" y="1081658"/>
            <a:chExt cx="11468100" cy="4630235"/>
          </a:xfrm>
        </p:grpSpPr>
        <p:sp>
          <p:nvSpPr>
            <p:cNvPr id="178" name="Google Shape;178;p4"/>
            <p:cNvSpPr/>
            <p:nvPr/>
          </p:nvSpPr>
          <p:spPr>
            <a:xfrm>
              <a:off x="0" y="1081658"/>
              <a:ext cx="11468100" cy="2046051"/>
            </a:xfrm>
            <a:prstGeom prst="roundRect">
              <a:avLst>
                <a:gd fmla="val 10000" name="adj"/>
              </a:avLst>
            </a:prstGeom>
            <a:solidFill>
              <a:srgbClr val="F7D5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4"/>
            <p:cNvSpPr/>
            <p:nvPr/>
          </p:nvSpPr>
          <p:spPr>
            <a:xfrm>
              <a:off x="618930" y="1568639"/>
              <a:ext cx="1125328" cy="1125328"/>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4"/>
            <p:cNvSpPr/>
            <p:nvPr/>
          </p:nvSpPr>
          <p:spPr>
            <a:xfrm>
              <a:off x="2363189" y="1108278"/>
              <a:ext cx="9104910" cy="204605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4"/>
            <p:cNvSpPr txBox="1"/>
            <p:nvPr/>
          </p:nvSpPr>
          <p:spPr>
            <a:xfrm>
              <a:off x="2363189" y="1108278"/>
              <a:ext cx="9104910" cy="2046051"/>
            </a:xfrm>
            <a:prstGeom prst="rect">
              <a:avLst/>
            </a:prstGeom>
            <a:noFill/>
            <a:ln>
              <a:noFill/>
            </a:ln>
          </p:spPr>
          <p:txBody>
            <a:bodyPr anchorCtr="0" anchor="ctr" bIns="216525" lIns="216525" spcFirstLastPara="1" rIns="216525" wrap="square" tIns="216525">
              <a:noAutofit/>
            </a:bodyPr>
            <a:lstStyle/>
            <a:p>
              <a:pPr indent="0" lvl="0" marL="0" marR="0" rtl="0" algn="l">
                <a:lnSpc>
                  <a:spcPct val="100000"/>
                </a:lnSpc>
                <a:spcBef>
                  <a:spcPts val="0"/>
                </a:spcBef>
                <a:spcAft>
                  <a:spcPts val="0"/>
                </a:spcAft>
                <a:buClr>
                  <a:srgbClr val="000000"/>
                </a:buClr>
                <a:buSzPts val="2800"/>
                <a:buFont typeface="Arial"/>
                <a:buNone/>
              </a:pPr>
              <a:r>
                <a:rPr b="1" lang="en-GB" sz="2800">
                  <a:solidFill>
                    <a:srgbClr val="000000"/>
                  </a:solidFill>
                  <a:latin typeface="Arial"/>
                  <a:ea typeface="Arial"/>
                  <a:cs typeface="Arial"/>
                  <a:sym typeface="Arial"/>
                </a:rPr>
                <a:t>ΨΗΦΙΑΚΗ ΠΡΟΣΤΑΣΙΑ </a:t>
              </a:r>
              <a:r>
                <a:rPr lang="en-GB" sz="2800">
                  <a:solidFill>
                    <a:srgbClr val="000000"/>
                  </a:solidFill>
                  <a:latin typeface="Arial"/>
                  <a:ea typeface="Arial"/>
                  <a:cs typeface="Arial"/>
                  <a:sym typeface="Arial"/>
                </a:rPr>
                <a:t>= αναφέρεται στην προστασία των διαδικτυακών πληροφοριών των ιδιωτών.</a:t>
              </a:r>
              <a:endParaRPr b="1" sz="2800">
                <a:solidFill>
                  <a:schemeClr val="dk1"/>
                </a:solidFill>
                <a:latin typeface="Arial"/>
                <a:ea typeface="Arial"/>
                <a:cs typeface="Arial"/>
                <a:sym typeface="Arial"/>
              </a:endParaRPr>
            </a:p>
          </p:txBody>
        </p:sp>
        <p:sp>
          <p:nvSpPr>
            <p:cNvPr id="182" name="Google Shape;182;p4"/>
            <p:cNvSpPr/>
            <p:nvPr/>
          </p:nvSpPr>
          <p:spPr>
            <a:xfrm>
              <a:off x="0" y="3665842"/>
              <a:ext cx="11468100" cy="2046051"/>
            </a:xfrm>
            <a:prstGeom prst="roundRect">
              <a:avLst>
                <a:gd fmla="val 10000" name="adj"/>
              </a:avLst>
            </a:prstGeom>
            <a:solidFill>
              <a:srgbClr val="F7D5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4"/>
            <p:cNvSpPr/>
            <p:nvPr/>
          </p:nvSpPr>
          <p:spPr>
            <a:xfrm>
              <a:off x="618930" y="4126204"/>
              <a:ext cx="1125328" cy="1125328"/>
            </a:xfrm>
            <a:prstGeom prst="rect">
              <a:avLst/>
            </a:prstGeom>
            <a:blipFill rotWithShape="1">
              <a:blip r:embed="rId4">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4"/>
            <p:cNvSpPr/>
            <p:nvPr/>
          </p:nvSpPr>
          <p:spPr>
            <a:xfrm>
              <a:off x="2363189" y="3665842"/>
              <a:ext cx="9104910" cy="204605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4"/>
            <p:cNvSpPr txBox="1"/>
            <p:nvPr/>
          </p:nvSpPr>
          <p:spPr>
            <a:xfrm>
              <a:off x="2363189" y="3665842"/>
              <a:ext cx="9104910" cy="2046051"/>
            </a:xfrm>
            <a:prstGeom prst="rect">
              <a:avLst/>
            </a:prstGeom>
            <a:noFill/>
            <a:ln>
              <a:noFill/>
            </a:ln>
          </p:spPr>
          <p:txBody>
            <a:bodyPr anchorCtr="0" anchor="ctr" bIns="216525" lIns="216525" spcFirstLastPara="1" rIns="216525" wrap="square" tIns="216525">
              <a:noAutofit/>
            </a:bodyPr>
            <a:lstStyle/>
            <a:p>
              <a:pPr indent="0" lvl="0" marL="0" marR="0" rtl="0" algn="l">
                <a:lnSpc>
                  <a:spcPct val="100000"/>
                </a:lnSpc>
                <a:spcBef>
                  <a:spcPts val="0"/>
                </a:spcBef>
                <a:spcAft>
                  <a:spcPts val="0"/>
                </a:spcAft>
                <a:buClr>
                  <a:srgbClr val="000000"/>
                </a:buClr>
                <a:buSzPts val="2400"/>
                <a:buFont typeface="Arial"/>
                <a:buNone/>
              </a:pPr>
              <a:r>
                <a:rPr lang="en-GB" sz="2400">
                  <a:solidFill>
                    <a:srgbClr val="000000"/>
                  </a:solidFill>
                  <a:latin typeface="Arial"/>
                  <a:ea typeface="Arial"/>
                  <a:cs typeface="Arial"/>
                  <a:sym typeface="Arial"/>
                </a:rPr>
                <a:t>Ωστόσο, στον εικονικό κόσμο όπου κάθε μας ενέργεια μπορεί να </a:t>
              </a:r>
              <a:r>
                <a:rPr lang="en-GB" sz="2400" u="sng">
                  <a:solidFill>
                    <a:srgbClr val="000000"/>
                  </a:solidFill>
                  <a:latin typeface="Arial"/>
                  <a:ea typeface="Arial"/>
                  <a:cs typeface="Arial"/>
                  <a:sym typeface="Arial"/>
                  <a:hlinkClick r:id="rId5">
                    <a:extLst>
                      <a:ext uri="{A12FA001-AC4F-418D-AE19-62706E023703}">
                        <ahyp:hlinkClr val="tx"/>
                      </a:ext>
                    </a:extLst>
                  </a:hlinkClick>
                </a:rPr>
                <a:t>παρακολουθείται</a:t>
              </a:r>
              <a:r>
                <a:rPr lang="en-GB" sz="2400">
                  <a:solidFill>
                    <a:srgbClr val="000000"/>
                  </a:solidFill>
                  <a:latin typeface="Arial"/>
                  <a:ea typeface="Arial"/>
                  <a:cs typeface="Arial"/>
                  <a:sym typeface="Arial"/>
                </a:rPr>
                <a:t>, η ιδιωτικότητα μπορεί να μοιάζει περισσότερο με </a:t>
              </a:r>
              <a:r>
                <a:rPr lang="en-GB" sz="2400" u="sng">
                  <a:solidFill>
                    <a:srgbClr val="000000"/>
                  </a:solidFill>
                  <a:latin typeface="Arial"/>
                  <a:ea typeface="Arial"/>
                  <a:cs typeface="Arial"/>
                  <a:sym typeface="Arial"/>
                  <a:hlinkClick r:id="rId6">
                    <a:extLst>
                      <a:ext uri="{A12FA001-AC4F-418D-AE19-62706E023703}">
                        <ahyp:hlinkClr val="tx"/>
                      </a:ext>
                    </a:extLst>
                  </a:hlinkClick>
                </a:rPr>
                <a:t>ιδανική ιδέα παρά με </a:t>
              </a:r>
              <a:r>
                <a:rPr lang="en-GB" sz="2400" u="sng">
                  <a:solidFill>
                    <a:schemeClr val="accent1"/>
                  </a:solidFill>
                  <a:latin typeface="Arial"/>
                  <a:ea typeface="Arial"/>
                  <a:cs typeface="Arial"/>
                  <a:sym typeface="Arial"/>
                </a:rPr>
                <a:t>πραγματικότητα</a:t>
              </a:r>
              <a:r>
                <a:rPr lang="en-GB" sz="2400">
                  <a:solidFill>
                    <a:srgbClr val="000000"/>
                  </a:solidFill>
                  <a:latin typeface="Arial"/>
                  <a:ea typeface="Arial"/>
                  <a:cs typeface="Arial"/>
                  <a:sym typeface="Arial"/>
                </a:rPr>
                <a:t>.</a:t>
              </a:r>
              <a:endParaRPr sz="2400">
                <a:solidFill>
                  <a:schemeClr val="dk1"/>
                </a:solidFill>
                <a:latin typeface="Arial"/>
                <a:ea typeface="Arial"/>
                <a:cs typeface="Arial"/>
                <a:sym typeface="Arial"/>
              </a:endParaRPr>
            </a:p>
          </p:txBody>
        </p:sp>
      </p:grpSp>
      <p:sp>
        <p:nvSpPr>
          <p:cNvPr id="186" name="Google Shape;186;p4"/>
          <p:cNvSpPr/>
          <p:nvPr/>
        </p:nvSpPr>
        <p:spPr>
          <a:xfrm>
            <a:off x="13335000" y="3390845"/>
            <a:ext cx="4279752" cy="3683020"/>
          </a:xfrm>
          <a:custGeom>
            <a:rect b="b" l="l" r="r" t="t"/>
            <a:pathLst>
              <a:path extrusionOk="0" h="2408440" w="2713736">
                <a:moveTo>
                  <a:pt x="0" y="0"/>
                </a:moveTo>
                <a:lnTo>
                  <a:pt x="2713735" y="0"/>
                </a:lnTo>
                <a:lnTo>
                  <a:pt x="2713735" y="2408440"/>
                </a:lnTo>
                <a:lnTo>
                  <a:pt x="0" y="2408440"/>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1" name="Shape 191"/>
        <p:cNvGrpSpPr/>
        <p:nvPr/>
      </p:nvGrpSpPr>
      <p:grpSpPr>
        <a:xfrm>
          <a:off x="0" y="0"/>
          <a:ext cx="0" cy="0"/>
          <a:chOff x="0" y="0"/>
          <a:chExt cx="0" cy="0"/>
        </a:xfrm>
      </p:grpSpPr>
      <p:sp>
        <p:nvSpPr>
          <p:cNvPr id="192" name="Google Shape;192;p5"/>
          <p:cNvSpPr/>
          <p:nvPr/>
        </p:nvSpPr>
        <p:spPr>
          <a:xfrm>
            <a:off x="0" y="0"/>
            <a:ext cx="18288000" cy="10287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rgbClr val="FFFFFF"/>
              </a:solidFill>
              <a:latin typeface="Calibri"/>
              <a:ea typeface="Calibri"/>
              <a:cs typeface="Calibri"/>
              <a:sym typeface="Calibri"/>
            </a:endParaRPr>
          </a:p>
        </p:txBody>
      </p:sp>
      <p:sp>
        <p:nvSpPr>
          <p:cNvPr id="193" name="Google Shape;193;p5"/>
          <p:cNvSpPr txBox="1"/>
          <p:nvPr>
            <p:ph type="title"/>
          </p:nvPr>
        </p:nvSpPr>
        <p:spPr>
          <a:xfrm>
            <a:off x="585097" y="375047"/>
            <a:ext cx="14559203" cy="1583813"/>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92BAB5"/>
              </a:buClr>
              <a:buSzPct val="100000"/>
              <a:buFont typeface="Arial"/>
              <a:buNone/>
            </a:pPr>
            <a:r>
              <a:rPr lang="en-GB" sz="6000">
                <a:latin typeface="Arial"/>
                <a:ea typeface="Arial"/>
                <a:cs typeface="Arial"/>
                <a:sym typeface="Arial"/>
              </a:rPr>
              <a:t>Επιπτώσεις του ψηφιακού απορρήτου στην καθημερινή μας ζωή</a:t>
            </a:r>
            <a:endParaRPr/>
          </a:p>
        </p:txBody>
      </p:sp>
      <p:sp>
        <p:nvSpPr>
          <p:cNvPr id="194" name="Google Shape;194;p5"/>
          <p:cNvSpPr txBox="1"/>
          <p:nvPr>
            <p:ph idx="1" type="body"/>
          </p:nvPr>
        </p:nvSpPr>
        <p:spPr>
          <a:xfrm>
            <a:off x="674113" y="3119310"/>
            <a:ext cx="10936922" cy="773951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SzPts val="3600"/>
              <a:buChar char="❑"/>
            </a:pPr>
            <a:r>
              <a:rPr lang="en-GB" sz="3600">
                <a:latin typeface="Arial"/>
                <a:ea typeface="Arial"/>
                <a:cs typeface="Arial"/>
                <a:sym typeface="Arial"/>
              </a:rPr>
              <a:t>Το ψηφιακό απόρρητο </a:t>
            </a:r>
            <a:r>
              <a:rPr b="1" lang="en-GB" sz="3600">
                <a:latin typeface="Arial"/>
                <a:ea typeface="Arial"/>
                <a:cs typeface="Arial"/>
                <a:sym typeface="Arial"/>
              </a:rPr>
              <a:t>δεν είναι μια αφηρημένη έννοια, αλλά μια απτή και ζωτική πτυχή της ζωής μας</a:t>
            </a:r>
            <a:r>
              <a:rPr lang="en-GB" sz="3600">
                <a:latin typeface="Arial"/>
                <a:ea typeface="Arial"/>
                <a:cs typeface="Arial"/>
                <a:sym typeface="Arial"/>
              </a:rPr>
              <a:t>. </a:t>
            </a:r>
            <a:endParaRPr/>
          </a:p>
          <a:p>
            <a:pPr indent="-342900" lvl="0" marL="342900" rtl="0" algn="l">
              <a:lnSpc>
                <a:spcPct val="90000"/>
              </a:lnSpc>
              <a:spcBef>
                <a:spcPts val="2400"/>
              </a:spcBef>
              <a:spcAft>
                <a:spcPts val="0"/>
              </a:spcAft>
              <a:buSzPts val="3600"/>
              <a:buChar char="❑"/>
            </a:pPr>
            <a:r>
              <a:rPr i="0" lang="en-GB" sz="3600">
                <a:latin typeface="Arial"/>
                <a:ea typeface="Arial"/>
                <a:cs typeface="Arial"/>
                <a:sym typeface="Arial"/>
              </a:rPr>
              <a:t>Είναι ζωτικής σημασίας να το κατανοήσετε για να </a:t>
            </a:r>
            <a:r>
              <a:rPr b="1" i="0" lang="en-GB" sz="3600">
                <a:latin typeface="Arial"/>
                <a:ea typeface="Arial"/>
                <a:cs typeface="Arial"/>
                <a:sym typeface="Arial"/>
              </a:rPr>
              <a:t>σεβαστείτε τα δικαιώματα των χρηστών </a:t>
            </a:r>
            <a:r>
              <a:rPr i="0" lang="en-GB" sz="3600">
                <a:latin typeface="Arial"/>
                <a:ea typeface="Arial"/>
                <a:cs typeface="Arial"/>
                <a:sym typeface="Arial"/>
              </a:rPr>
              <a:t>και </a:t>
            </a:r>
            <a:r>
              <a:rPr b="1" i="0" lang="en-GB" sz="3600">
                <a:latin typeface="Arial"/>
                <a:ea typeface="Arial"/>
                <a:cs typeface="Arial"/>
                <a:sym typeface="Arial"/>
              </a:rPr>
              <a:t>να διατηρήσετε τις προσωπικές τους πληροφορίες ασφαλείς </a:t>
            </a:r>
            <a:r>
              <a:rPr i="0" lang="en-GB" sz="3600">
                <a:latin typeface="Arial"/>
                <a:ea typeface="Arial"/>
                <a:cs typeface="Arial"/>
                <a:sym typeface="Arial"/>
              </a:rPr>
              <a:t>από εγκλήματα στον κυβερνοχώρο ή μη εξουσιοδοτημένη χρήση. </a:t>
            </a:r>
            <a:endParaRPr/>
          </a:p>
          <a:p>
            <a:pPr indent="0" lvl="0" marL="0" rtl="0" algn="l">
              <a:lnSpc>
                <a:spcPct val="90000"/>
              </a:lnSpc>
              <a:spcBef>
                <a:spcPts val="2400"/>
              </a:spcBef>
              <a:spcAft>
                <a:spcPts val="0"/>
              </a:spcAft>
              <a:buSzPts val="3600"/>
              <a:buNone/>
            </a:pPr>
            <a:r>
              <a:t/>
            </a:r>
            <a:endParaRPr i="0" sz="3600">
              <a:latin typeface="Arial"/>
              <a:ea typeface="Arial"/>
              <a:cs typeface="Arial"/>
              <a:sym typeface="Arial"/>
            </a:endParaRPr>
          </a:p>
        </p:txBody>
      </p:sp>
      <p:sp>
        <p:nvSpPr>
          <p:cNvPr id="195" name="Google Shape;195;p5"/>
          <p:cNvSpPr/>
          <p:nvPr/>
        </p:nvSpPr>
        <p:spPr>
          <a:xfrm flipH="1" rot="10389197">
            <a:off x="9392824" y="1031734"/>
            <a:ext cx="8206721" cy="8206721"/>
          </a:xfrm>
          <a:prstGeom prst="arc">
            <a:avLst>
              <a:gd fmla="val 16200000" name="adj1"/>
              <a:gd fmla="val 20093138" name="adj2"/>
            </a:avLst>
          </a:prstGeom>
          <a:noFill/>
          <a:ln cap="rnd" cmpd="sng" w="127000">
            <a:solidFill>
              <a:schemeClr val="accent4">
                <a:alpha val="94901"/>
              </a:schemeClr>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rgbClr val="000000"/>
              </a:solidFill>
              <a:latin typeface="Calibri"/>
              <a:ea typeface="Calibri"/>
              <a:cs typeface="Calibri"/>
              <a:sym typeface="Calibri"/>
            </a:endParaRPr>
          </a:p>
        </p:txBody>
      </p:sp>
      <p:sp>
        <p:nvSpPr>
          <p:cNvPr id="196" name="Google Shape;196;p5"/>
          <p:cNvSpPr/>
          <p:nvPr/>
        </p:nvSpPr>
        <p:spPr>
          <a:xfrm>
            <a:off x="15372842" y="1381688"/>
            <a:ext cx="1186532" cy="1154345"/>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rgbClr val="FFFFFF"/>
              </a:solidFill>
              <a:latin typeface="Calibri"/>
              <a:ea typeface="Calibri"/>
              <a:cs typeface="Calibri"/>
              <a:sym typeface="Calibri"/>
            </a:endParaRPr>
          </a:p>
        </p:txBody>
      </p:sp>
      <p:sp>
        <p:nvSpPr>
          <p:cNvPr id="197" name="Google Shape;197;p5"/>
          <p:cNvSpPr/>
          <p:nvPr/>
        </p:nvSpPr>
        <p:spPr>
          <a:xfrm>
            <a:off x="11826513" y="3417449"/>
            <a:ext cx="4799558" cy="2699751"/>
          </a:xfrm>
          <a:custGeom>
            <a:rect b="b" l="l" r="r" t="t"/>
            <a:pathLst>
              <a:path extrusionOk="0" h="2699751" w="4799558">
                <a:moveTo>
                  <a:pt x="0" y="0"/>
                </a:moveTo>
                <a:lnTo>
                  <a:pt x="4799558" y="0"/>
                </a:lnTo>
                <a:lnTo>
                  <a:pt x="4799558" y="2699752"/>
                </a:lnTo>
                <a:lnTo>
                  <a:pt x="0" y="2699752"/>
                </a:lnTo>
                <a:lnTo>
                  <a:pt x="0" y="0"/>
                </a:lnTo>
                <a:close/>
              </a:path>
            </a:pathLst>
          </a:custGeom>
          <a:blipFill rotWithShape="1">
            <a:blip r:embed="rId3">
              <a:alphaModFix/>
            </a:blip>
            <a:stretch>
              <a:fillRect b="-11441" l="0" r="0" t="-11443"/>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2" name="Shape 202"/>
        <p:cNvGrpSpPr/>
        <p:nvPr/>
      </p:nvGrpSpPr>
      <p:grpSpPr>
        <a:xfrm>
          <a:off x="0" y="0"/>
          <a:ext cx="0" cy="0"/>
          <a:chOff x="0" y="0"/>
          <a:chExt cx="0" cy="0"/>
        </a:xfrm>
      </p:grpSpPr>
      <p:sp>
        <p:nvSpPr>
          <p:cNvPr id="203" name="Google Shape;203;p6"/>
          <p:cNvSpPr/>
          <p:nvPr/>
        </p:nvSpPr>
        <p:spPr>
          <a:xfrm>
            <a:off x="0" y="0"/>
            <a:ext cx="18288000" cy="10287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rgbClr val="FFFFFF"/>
              </a:solidFill>
              <a:latin typeface="Calibri"/>
              <a:ea typeface="Calibri"/>
              <a:cs typeface="Calibri"/>
              <a:sym typeface="Calibri"/>
            </a:endParaRPr>
          </a:p>
        </p:txBody>
      </p:sp>
      <p:sp>
        <p:nvSpPr>
          <p:cNvPr id="204" name="Google Shape;204;p6"/>
          <p:cNvSpPr txBox="1"/>
          <p:nvPr>
            <p:ph type="title"/>
          </p:nvPr>
        </p:nvSpPr>
        <p:spPr>
          <a:xfrm>
            <a:off x="585097" y="375047"/>
            <a:ext cx="14559203" cy="1583813"/>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92BAB5"/>
              </a:buClr>
              <a:buSzPct val="100000"/>
              <a:buFont typeface="Arial"/>
              <a:buNone/>
            </a:pPr>
            <a:r>
              <a:rPr lang="en-GB" sz="6000">
                <a:latin typeface="Arial"/>
                <a:ea typeface="Arial"/>
                <a:cs typeface="Arial"/>
                <a:sym typeface="Arial"/>
              </a:rPr>
              <a:t>Γιατί το ψηφιακό απόρρητο είναι σημαντικό;</a:t>
            </a:r>
            <a:endParaRPr/>
          </a:p>
        </p:txBody>
      </p:sp>
      <p:sp>
        <p:nvSpPr>
          <p:cNvPr id="205" name="Google Shape;205;p6"/>
          <p:cNvSpPr txBox="1"/>
          <p:nvPr>
            <p:ph idx="1" type="body"/>
          </p:nvPr>
        </p:nvSpPr>
        <p:spPr>
          <a:xfrm>
            <a:off x="720091" y="1958860"/>
            <a:ext cx="10936922" cy="7739510"/>
          </a:xfrm>
          <a:prstGeom prst="rect">
            <a:avLst/>
          </a:prstGeom>
          <a:noFill/>
          <a:ln>
            <a:noFill/>
          </a:ln>
        </p:spPr>
        <p:txBody>
          <a:bodyPr anchorCtr="0" anchor="t" bIns="45700" lIns="91425" spcFirstLastPara="1" rIns="91425" wrap="square" tIns="45700">
            <a:normAutofit fontScale="77500" lnSpcReduction="20000"/>
          </a:bodyPr>
          <a:lstStyle/>
          <a:p>
            <a:pPr indent="-342900" lvl="0" marL="342900" rtl="0" algn="l">
              <a:lnSpc>
                <a:spcPct val="90000"/>
              </a:lnSpc>
              <a:spcBef>
                <a:spcPts val="0"/>
              </a:spcBef>
              <a:spcAft>
                <a:spcPts val="0"/>
              </a:spcAft>
              <a:buSzPct val="100000"/>
              <a:buChar char="❑"/>
            </a:pPr>
            <a:r>
              <a:rPr lang="en-GB" sz="4000">
                <a:latin typeface="Arial"/>
                <a:ea typeface="Arial"/>
                <a:cs typeface="Arial"/>
                <a:sym typeface="Arial"/>
              </a:rPr>
              <a:t>Το ψηφιακό απόρρητο έχει σημασία για μυριάδες λόγους. Ξεπερνά τη διατήρηση των προσωπικών δεδομένων, διαδραματίζοντας καθοριστικό ρόλο στην </a:t>
            </a:r>
            <a:r>
              <a:rPr b="1" lang="en-GB" sz="4000">
                <a:latin typeface="Arial"/>
                <a:ea typeface="Arial"/>
                <a:cs typeface="Arial"/>
                <a:sym typeface="Arial"/>
              </a:rPr>
              <a:t>προσωπική ασφάλεια και ελευθερία</a:t>
            </a:r>
            <a:r>
              <a:rPr lang="en-GB" sz="4000">
                <a:latin typeface="Arial"/>
                <a:ea typeface="Arial"/>
                <a:cs typeface="Arial"/>
                <a:sym typeface="Arial"/>
              </a:rPr>
              <a:t>. </a:t>
            </a:r>
            <a:endParaRPr/>
          </a:p>
          <a:p>
            <a:pPr indent="-342900" lvl="0" marL="342900" rtl="0" algn="l">
              <a:lnSpc>
                <a:spcPct val="90000"/>
              </a:lnSpc>
              <a:spcBef>
                <a:spcPts val="2400"/>
              </a:spcBef>
              <a:spcAft>
                <a:spcPts val="0"/>
              </a:spcAft>
              <a:buSzPct val="100000"/>
              <a:buChar char="❑"/>
            </a:pPr>
            <a:r>
              <a:rPr i="0" lang="en-GB" sz="4000">
                <a:latin typeface="Arial"/>
                <a:ea typeface="Arial"/>
                <a:cs typeface="Arial"/>
                <a:sym typeface="Arial"/>
              </a:rPr>
              <a:t>Η έννοια του ψηφιακού απορρήτου είναι ένας αρκετά διαδεδομένος όρος στη σημερινή κοινωνία, λόγω της διαδικασίας της παγκοσμιοποίησης και της ψηφιακής διασύνδεσης. </a:t>
            </a:r>
            <a:endParaRPr i="0" sz="4000">
              <a:latin typeface="Arial"/>
              <a:ea typeface="Arial"/>
              <a:cs typeface="Arial"/>
              <a:sym typeface="Arial"/>
            </a:endParaRPr>
          </a:p>
          <a:p>
            <a:pPr indent="-342900" lvl="0" marL="342900" rtl="0" algn="l">
              <a:lnSpc>
                <a:spcPct val="90000"/>
              </a:lnSpc>
              <a:spcBef>
                <a:spcPts val="2400"/>
              </a:spcBef>
              <a:spcAft>
                <a:spcPts val="0"/>
              </a:spcAft>
              <a:buSzPct val="100000"/>
              <a:buChar char="❑"/>
            </a:pPr>
            <a:r>
              <a:rPr i="0" lang="en-GB" sz="4000">
                <a:latin typeface="Arial"/>
                <a:ea typeface="Arial"/>
                <a:cs typeface="Arial"/>
                <a:sym typeface="Arial"/>
              </a:rPr>
              <a:t>Ζούμε σε έναν ολοένα και περισσότερο διασυνδεδεμένο κόσμο, οπότε </a:t>
            </a:r>
            <a:r>
              <a:rPr b="1" i="0" lang="en-GB" sz="4000">
                <a:latin typeface="Arial"/>
                <a:ea typeface="Arial"/>
                <a:cs typeface="Arial"/>
                <a:sym typeface="Arial"/>
              </a:rPr>
              <a:t>ο διαχωρισμός μεταξύ προσωπικού/ιδιωτικού και γενικού/δημόσιου δεν έχει διαχωριστική γραμμή</a:t>
            </a:r>
            <a:r>
              <a:rPr i="0" lang="en-GB" sz="4000">
                <a:latin typeface="Arial"/>
                <a:ea typeface="Arial"/>
                <a:cs typeface="Arial"/>
                <a:sym typeface="Arial"/>
              </a:rPr>
              <a:t>. </a:t>
            </a:r>
            <a:endParaRPr i="0" sz="4000">
              <a:latin typeface="Arial"/>
              <a:ea typeface="Arial"/>
              <a:cs typeface="Arial"/>
              <a:sym typeface="Arial"/>
            </a:endParaRPr>
          </a:p>
          <a:p>
            <a:pPr indent="-342900" lvl="0" marL="342900" rtl="0" algn="l">
              <a:lnSpc>
                <a:spcPct val="90000"/>
              </a:lnSpc>
              <a:spcBef>
                <a:spcPts val="2400"/>
              </a:spcBef>
              <a:spcAft>
                <a:spcPts val="0"/>
              </a:spcAft>
              <a:buSzPct val="100000"/>
              <a:buChar char="❑"/>
            </a:pPr>
            <a:r>
              <a:rPr i="0" lang="en-GB" sz="4000">
                <a:latin typeface="Arial"/>
                <a:ea typeface="Arial"/>
                <a:cs typeface="Arial"/>
                <a:sym typeface="Arial"/>
              </a:rPr>
              <a:t>Αυτός είναι ο λόγος για τον οποίο είναι πολύ σημαντικό να προστατεύουμε τις προσωπικές μας πληροφορίες στο πλαίσιο του ψηφιακού απορρήτου.</a:t>
            </a:r>
            <a:endParaRPr/>
          </a:p>
          <a:p>
            <a:pPr indent="0" lvl="0" marL="0" rtl="0" algn="l">
              <a:lnSpc>
                <a:spcPct val="90000"/>
              </a:lnSpc>
              <a:spcBef>
                <a:spcPts val="2400"/>
              </a:spcBef>
              <a:spcAft>
                <a:spcPts val="0"/>
              </a:spcAft>
              <a:buSzPct val="100000"/>
              <a:buNone/>
            </a:pPr>
            <a:r>
              <a:t/>
            </a:r>
            <a:endParaRPr i="0" sz="4000">
              <a:latin typeface="Arial"/>
              <a:ea typeface="Arial"/>
              <a:cs typeface="Arial"/>
              <a:sym typeface="Arial"/>
            </a:endParaRPr>
          </a:p>
        </p:txBody>
      </p:sp>
      <p:sp>
        <p:nvSpPr>
          <p:cNvPr id="206" name="Google Shape;206;p6"/>
          <p:cNvSpPr/>
          <p:nvPr/>
        </p:nvSpPr>
        <p:spPr>
          <a:xfrm flipH="1" rot="10389197">
            <a:off x="9392824" y="1031734"/>
            <a:ext cx="8206721" cy="8206721"/>
          </a:xfrm>
          <a:prstGeom prst="arc">
            <a:avLst>
              <a:gd fmla="val 16200000" name="adj1"/>
              <a:gd fmla="val 20093138" name="adj2"/>
            </a:avLst>
          </a:prstGeom>
          <a:noFill/>
          <a:ln cap="rnd" cmpd="sng" w="127000">
            <a:solidFill>
              <a:schemeClr val="accent4">
                <a:alpha val="94901"/>
              </a:schemeClr>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rgbClr val="000000"/>
              </a:solidFill>
              <a:latin typeface="Calibri"/>
              <a:ea typeface="Calibri"/>
              <a:cs typeface="Calibri"/>
              <a:sym typeface="Calibri"/>
            </a:endParaRPr>
          </a:p>
        </p:txBody>
      </p:sp>
      <p:sp>
        <p:nvSpPr>
          <p:cNvPr id="207" name="Google Shape;207;p6"/>
          <p:cNvSpPr/>
          <p:nvPr/>
        </p:nvSpPr>
        <p:spPr>
          <a:xfrm>
            <a:off x="15372842" y="1381688"/>
            <a:ext cx="1186532" cy="1154345"/>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rgbClr val="FFFFFF"/>
              </a:solidFill>
              <a:latin typeface="Calibri"/>
              <a:ea typeface="Calibri"/>
              <a:cs typeface="Calibri"/>
              <a:sym typeface="Calibri"/>
            </a:endParaRPr>
          </a:p>
        </p:txBody>
      </p:sp>
      <p:sp>
        <p:nvSpPr>
          <p:cNvPr id="208" name="Google Shape;208;p6"/>
          <p:cNvSpPr/>
          <p:nvPr/>
        </p:nvSpPr>
        <p:spPr>
          <a:xfrm rot="3553311">
            <a:off x="10275391" y="2194671"/>
            <a:ext cx="2982738" cy="3119996"/>
          </a:xfrm>
          <a:prstGeom prst="arc">
            <a:avLst>
              <a:gd fmla="val 12805575" name="adj1"/>
              <a:gd fmla="val 2065840" name="adj2"/>
            </a:avLst>
          </a:prstGeom>
          <a:noFill/>
          <a:ln cap="flat" cmpd="sng" w="85725">
            <a:solidFill>
              <a:srgbClr val="9CC2E5"/>
            </a:solidFill>
            <a:prstDash val="solid"/>
            <a:miter lim="800000"/>
            <a:headEnd len="sm" w="sm" type="none"/>
            <a:tailEnd len="med" w="med" type="triangl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3" name="Shape 213"/>
        <p:cNvGrpSpPr/>
        <p:nvPr/>
      </p:nvGrpSpPr>
      <p:grpSpPr>
        <a:xfrm>
          <a:off x="0" y="0"/>
          <a:ext cx="0" cy="0"/>
          <a:chOff x="0" y="0"/>
          <a:chExt cx="0" cy="0"/>
        </a:xfrm>
      </p:grpSpPr>
      <p:sp>
        <p:nvSpPr>
          <p:cNvPr id="214" name="Google Shape;214;p7"/>
          <p:cNvSpPr/>
          <p:nvPr/>
        </p:nvSpPr>
        <p:spPr>
          <a:xfrm>
            <a:off x="4572" y="0"/>
            <a:ext cx="18283428" cy="10287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5" name="Google Shape;215;p7"/>
          <p:cNvSpPr/>
          <p:nvPr/>
        </p:nvSpPr>
        <p:spPr>
          <a:xfrm>
            <a:off x="15313042" y="1"/>
            <a:ext cx="1702599" cy="716996"/>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6" name="Google Shape;216;p7"/>
          <p:cNvSpPr txBox="1"/>
          <p:nvPr>
            <p:ph type="title"/>
          </p:nvPr>
        </p:nvSpPr>
        <p:spPr>
          <a:xfrm>
            <a:off x="1257300" y="547687"/>
            <a:ext cx="15773400" cy="1988345"/>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92BAB5"/>
              </a:buClr>
              <a:buSzPct val="100000"/>
              <a:buFont typeface="Arial"/>
              <a:buNone/>
            </a:pPr>
            <a:r>
              <a:rPr lang="en-GB" sz="6700">
                <a:latin typeface="Arial"/>
                <a:ea typeface="Arial"/>
                <a:cs typeface="Arial"/>
                <a:sym typeface="Arial"/>
              </a:rPr>
              <a:t>Τι είναι ο ΓΚΠΔ, ένα νομικό πλαίσιο που εφαρμόζεται στην ΕΕ;</a:t>
            </a:r>
            <a:endParaRPr/>
          </a:p>
        </p:txBody>
      </p:sp>
      <p:sp>
        <p:nvSpPr>
          <p:cNvPr id="217" name="Google Shape;217;p7"/>
          <p:cNvSpPr/>
          <p:nvPr/>
        </p:nvSpPr>
        <p:spPr>
          <a:xfrm flipH="1" rot="-5400000">
            <a:off x="833565" y="3274835"/>
            <a:ext cx="6125150" cy="6125150"/>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18" name="Google Shape;218;p7"/>
          <p:cNvSpPr txBox="1"/>
          <p:nvPr>
            <p:ph idx="1" type="body"/>
          </p:nvPr>
        </p:nvSpPr>
        <p:spPr>
          <a:xfrm>
            <a:off x="1257300" y="2738437"/>
            <a:ext cx="15773400" cy="6527007"/>
          </a:xfrm>
          <a:prstGeom prst="rect">
            <a:avLst/>
          </a:prstGeom>
          <a:noFill/>
          <a:ln>
            <a:noFill/>
          </a:ln>
        </p:spPr>
        <p:txBody>
          <a:bodyPr anchorCtr="0" anchor="t" bIns="45700" lIns="91425" spcFirstLastPara="1" rIns="91425" wrap="square" tIns="45700">
            <a:normAutofit fontScale="85000" lnSpcReduction="10000"/>
          </a:bodyPr>
          <a:lstStyle/>
          <a:p>
            <a:pPr indent="-342900" lvl="0" marL="342900" rtl="0" algn="l">
              <a:lnSpc>
                <a:spcPct val="90000"/>
              </a:lnSpc>
              <a:spcBef>
                <a:spcPts val="0"/>
              </a:spcBef>
              <a:spcAft>
                <a:spcPts val="0"/>
              </a:spcAft>
              <a:buSzPct val="100000"/>
              <a:buChar char="❑"/>
            </a:pPr>
            <a:r>
              <a:rPr lang="en-GB" sz="3900">
                <a:latin typeface="Arial"/>
                <a:ea typeface="Arial"/>
                <a:cs typeface="Arial"/>
                <a:sym typeface="Arial"/>
              </a:rPr>
              <a:t>Στην </a:t>
            </a:r>
            <a:r>
              <a:rPr b="1" lang="en-GB" sz="3900">
                <a:latin typeface="Arial"/>
                <a:ea typeface="Arial"/>
                <a:cs typeface="Arial"/>
                <a:sym typeface="Arial"/>
              </a:rPr>
              <a:t>Ευρωπαϊκή </a:t>
            </a:r>
            <a:r>
              <a:rPr lang="en-GB" sz="3900">
                <a:latin typeface="Arial"/>
                <a:ea typeface="Arial"/>
                <a:cs typeface="Arial"/>
                <a:sym typeface="Arial"/>
              </a:rPr>
              <a:t>Ένωση, ο Γενικός Κανονισμός για την Προστασία Δεδομένων (ΓΚΠΔ) είναι ένα σημαντικό νομικό πλαίσιο που διασφαλίζει τα δικαιώματα των ατόμων στην ιδιωτική ζωή, ρυθμίζοντας την επεξεργασία δεδομένων προσωπικού χαρακτήρα.</a:t>
            </a:r>
            <a:endParaRPr sz="3900">
              <a:latin typeface="Arial"/>
              <a:ea typeface="Arial"/>
              <a:cs typeface="Arial"/>
              <a:sym typeface="Arial"/>
            </a:endParaRPr>
          </a:p>
          <a:p>
            <a:pPr indent="-342900" lvl="0" marL="342900" rtl="0" algn="l">
              <a:lnSpc>
                <a:spcPct val="90000"/>
              </a:lnSpc>
              <a:spcBef>
                <a:spcPts val="2400"/>
              </a:spcBef>
              <a:spcAft>
                <a:spcPts val="0"/>
              </a:spcAft>
              <a:buSzPct val="100000"/>
              <a:buChar char="❑"/>
            </a:pPr>
            <a:r>
              <a:rPr b="1" i="0" lang="en-GB" sz="3900">
                <a:latin typeface="Arial"/>
                <a:ea typeface="Arial"/>
                <a:cs typeface="Arial"/>
                <a:sym typeface="Arial"/>
              </a:rPr>
              <a:t>Οι κανόνες της ΕΕ για την προστασία των δεδομένων </a:t>
            </a:r>
            <a:r>
              <a:rPr i="0" lang="en-GB" sz="3900">
                <a:latin typeface="Arial"/>
                <a:ea typeface="Arial"/>
                <a:cs typeface="Arial"/>
                <a:sym typeface="Arial"/>
              </a:rPr>
              <a:t>εγγυώνται την προστασία των προσωπικών σας δεδομένων </a:t>
            </a:r>
            <a:r>
              <a:rPr b="1" i="0" lang="en-GB" sz="3900">
                <a:latin typeface="Arial"/>
                <a:ea typeface="Arial"/>
                <a:cs typeface="Arial"/>
                <a:sym typeface="Arial"/>
              </a:rPr>
              <a:t>κάθε φορά που συλλέγονται </a:t>
            </a:r>
            <a:r>
              <a:rPr i="0" lang="en-GB" sz="3900">
                <a:latin typeface="Arial"/>
                <a:ea typeface="Arial"/>
                <a:cs typeface="Arial"/>
                <a:sym typeface="Arial"/>
              </a:rPr>
              <a:t>- για παράδειγμα, όταν αγοράζετε κάτι ηλεκτρονικά, όταν κάνετε αίτηση για εργασία... </a:t>
            </a:r>
            <a:endParaRPr/>
          </a:p>
          <a:p>
            <a:pPr indent="-342900" lvl="0" marL="342900" rtl="0" algn="l">
              <a:lnSpc>
                <a:spcPct val="90000"/>
              </a:lnSpc>
              <a:spcBef>
                <a:spcPts val="2400"/>
              </a:spcBef>
              <a:spcAft>
                <a:spcPts val="0"/>
              </a:spcAft>
              <a:buSzPct val="100000"/>
              <a:buChar char="❑"/>
            </a:pPr>
            <a:r>
              <a:rPr i="0" lang="en-GB" sz="3900">
                <a:latin typeface="Arial"/>
                <a:ea typeface="Arial"/>
                <a:cs typeface="Arial"/>
                <a:sym typeface="Arial"/>
              </a:rPr>
              <a:t>Οι κανόνες αυτοί ισχύουν τόσο για </a:t>
            </a:r>
            <a:r>
              <a:rPr b="1" i="0" lang="en-GB" sz="3900">
                <a:latin typeface="Arial"/>
                <a:ea typeface="Arial"/>
                <a:cs typeface="Arial"/>
                <a:sym typeface="Arial"/>
              </a:rPr>
              <a:t>εταιρείες </a:t>
            </a:r>
            <a:r>
              <a:rPr i="0" lang="en-GB" sz="3900">
                <a:latin typeface="Arial"/>
                <a:ea typeface="Arial"/>
                <a:cs typeface="Arial"/>
                <a:sym typeface="Arial"/>
              </a:rPr>
              <a:t>και </a:t>
            </a:r>
            <a:r>
              <a:rPr b="1" i="0" lang="en-GB" sz="3900">
                <a:latin typeface="Arial"/>
                <a:ea typeface="Arial"/>
                <a:cs typeface="Arial"/>
                <a:sym typeface="Arial"/>
              </a:rPr>
              <a:t>οργανισμούς (</a:t>
            </a:r>
            <a:r>
              <a:rPr i="0" lang="en-GB" sz="3900">
                <a:latin typeface="Arial"/>
                <a:ea typeface="Arial"/>
                <a:cs typeface="Arial"/>
                <a:sym typeface="Arial"/>
              </a:rPr>
              <a:t>δημόσιους και ιδιωτικούς) </a:t>
            </a:r>
            <a:r>
              <a:rPr b="1" i="0" lang="en-GB" sz="3900">
                <a:latin typeface="Arial"/>
                <a:ea typeface="Arial"/>
                <a:cs typeface="Arial"/>
                <a:sym typeface="Arial"/>
              </a:rPr>
              <a:t>στην ΕΕ </a:t>
            </a:r>
            <a:r>
              <a:rPr i="0" lang="en-GB" sz="3900">
                <a:latin typeface="Arial"/>
                <a:ea typeface="Arial"/>
                <a:cs typeface="Arial"/>
                <a:sym typeface="Arial"/>
              </a:rPr>
              <a:t>όσο και για όσους εδρεύουν </a:t>
            </a:r>
            <a:r>
              <a:rPr b="1" i="0" lang="en-GB" sz="3900">
                <a:latin typeface="Arial"/>
                <a:ea typeface="Arial"/>
                <a:cs typeface="Arial"/>
                <a:sym typeface="Arial"/>
              </a:rPr>
              <a:t>εκτός ΕΕ </a:t>
            </a:r>
            <a:r>
              <a:rPr i="0" lang="en-GB" sz="3900">
                <a:latin typeface="Arial"/>
                <a:ea typeface="Arial"/>
                <a:cs typeface="Arial"/>
                <a:sym typeface="Arial"/>
              </a:rPr>
              <a:t>και προσφέρουν αγαθά ή υπηρεσίες στην ΕΕ, όπως το Facebook ή η Amazon, κάθε φορά που οι εταιρείες αυτές ζητούν ή επαναχρησιμοποιούν τα προσωπικά δεδομένα των ατόμων στην ΕΕ.</a:t>
            </a:r>
            <a:endParaRPr/>
          </a:p>
          <a:p>
            <a:pPr indent="0" lvl="0" marL="0" rtl="0" algn="l">
              <a:lnSpc>
                <a:spcPct val="90000"/>
              </a:lnSpc>
              <a:spcBef>
                <a:spcPts val="2400"/>
              </a:spcBef>
              <a:spcAft>
                <a:spcPts val="0"/>
              </a:spcAft>
              <a:buSzPct val="100000"/>
              <a:buNone/>
            </a:pPr>
            <a:r>
              <a:t/>
            </a:r>
            <a:endParaRPr i="0" sz="3900">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3" name="Shape 223"/>
        <p:cNvGrpSpPr/>
        <p:nvPr/>
      </p:nvGrpSpPr>
      <p:grpSpPr>
        <a:xfrm>
          <a:off x="0" y="0"/>
          <a:ext cx="0" cy="0"/>
          <a:chOff x="0" y="0"/>
          <a:chExt cx="0" cy="0"/>
        </a:xfrm>
      </p:grpSpPr>
      <p:sp>
        <p:nvSpPr>
          <p:cNvPr id="224" name="Google Shape;224;p8"/>
          <p:cNvSpPr/>
          <p:nvPr/>
        </p:nvSpPr>
        <p:spPr>
          <a:xfrm>
            <a:off x="4572" y="0"/>
            <a:ext cx="18283428" cy="10287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5" name="Google Shape;225;p8"/>
          <p:cNvSpPr/>
          <p:nvPr/>
        </p:nvSpPr>
        <p:spPr>
          <a:xfrm>
            <a:off x="15313042" y="1"/>
            <a:ext cx="1702599" cy="716996"/>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6" name="Google Shape;226;p8"/>
          <p:cNvSpPr txBox="1"/>
          <p:nvPr>
            <p:ph type="title"/>
          </p:nvPr>
        </p:nvSpPr>
        <p:spPr>
          <a:xfrm>
            <a:off x="1172048" y="692241"/>
            <a:ext cx="15773400" cy="1204599"/>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92BAB5"/>
              </a:buClr>
              <a:buSzPts val="6700"/>
              <a:buFont typeface="Arial"/>
              <a:buNone/>
            </a:pPr>
            <a:r>
              <a:rPr lang="en-GB" sz="6700">
                <a:latin typeface="Arial"/>
                <a:ea typeface="Arial"/>
                <a:cs typeface="Arial"/>
                <a:sym typeface="Arial"/>
              </a:rPr>
              <a:t>Ψηφιακό απόρρητο: Ένωση</a:t>
            </a:r>
            <a:endParaRPr/>
          </a:p>
        </p:txBody>
      </p:sp>
      <p:sp>
        <p:nvSpPr>
          <p:cNvPr id="227" name="Google Shape;227;p8"/>
          <p:cNvSpPr/>
          <p:nvPr/>
        </p:nvSpPr>
        <p:spPr>
          <a:xfrm flipH="1" rot="-5400000">
            <a:off x="833565" y="3274835"/>
            <a:ext cx="6125150" cy="6125150"/>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28" name="Google Shape;228;p8"/>
          <p:cNvSpPr txBox="1"/>
          <p:nvPr>
            <p:ph idx="1" type="body"/>
          </p:nvPr>
        </p:nvSpPr>
        <p:spPr>
          <a:xfrm>
            <a:off x="1257300" y="2387821"/>
            <a:ext cx="15773400" cy="6877624"/>
          </a:xfrm>
          <a:prstGeom prst="rect">
            <a:avLst/>
          </a:prstGeom>
          <a:noFill/>
          <a:ln>
            <a:noFill/>
          </a:ln>
        </p:spPr>
        <p:txBody>
          <a:bodyPr anchorCtr="0" anchor="t" bIns="45700" lIns="91425" spcFirstLastPara="1" rIns="91425" wrap="square" tIns="45700">
            <a:normAutofit fontScale="92500" lnSpcReduction="20000"/>
          </a:bodyPr>
          <a:lstStyle/>
          <a:p>
            <a:pPr indent="-342900" lvl="0" marL="342900" rtl="0" algn="just">
              <a:lnSpc>
                <a:spcPct val="90000"/>
              </a:lnSpc>
              <a:spcBef>
                <a:spcPts val="0"/>
              </a:spcBef>
              <a:spcAft>
                <a:spcPts val="0"/>
              </a:spcAft>
              <a:buSzPct val="100000"/>
              <a:buChar char="❑"/>
            </a:pPr>
            <a:r>
              <a:rPr lang="en-GB" sz="4000">
                <a:latin typeface="Arial"/>
                <a:ea typeface="Arial"/>
                <a:cs typeface="Arial"/>
                <a:sym typeface="Arial"/>
              </a:rPr>
              <a:t>Το δικαίωμα στην ιδιωτική ζωή προστατεύεται επίσης ρητά από τον </a:t>
            </a:r>
            <a:r>
              <a:rPr b="1" lang="en-GB" sz="4000">
                <a:latin typeface="Arial"/>
                <a:ea typeface="Arial"/>
                <a:cs typeface="Arial"/>
                <a:sym typeface="Arial"/>
              </a:rPr>
              <a:t>Χάρτη Θεμελιωδών Δικαιωμάτων της Ευρωπαϊκής </a:t>
            </a:r>
            <a:r>
              <a:rPr lang="en-GB" sz="4000">
                <a:latin typeface="Arial"/>
                <a:ea typeface="Arial"/>
                <a:cs typeface="Arial"/>
                <a:sym typeface="Arial"/>
              </a:rPr>
              <a:t>Ένωσης</a:t>
            </a:r>
            <a:endParaRPr b="1" sz="4000">
              <a:latin typeface="Arial"/>
              <a:ea typeface="Arial"/>
              <a:cs typeface="Arial"/>
              <a:sym typeface="Arial"/>
            </a:endParaRPr>
          </a:p>
          <a:p>
            <a:pPr indent="0" lvl="0" marL="0" rtl="0" algn="l">
              <a:lnSpc>
                <a:spcPct val="90000"/>
              </a:lnSpc>
              <a:spcBef>
                <a:spcPts val="2400"/>
              </a:spcBef>
              <a:spcAft>
                <a:spcPts val="0"/>
              </a:spcAft>
              <a:buSzPct val="100000"/>
              <a:buNone/>
            </a:pPr>
            <a:r>
              <a:t/>
            </a:r>
            <a:endParaRPr b="1" sz="4000">
              <a:latin typeface="Arial"/>
              <a:ea typeface="Arial"/>
              <a:cs typeface="Arial"/>
              <a:sym typeface="Arial"/>
            </a:endParaRPr>
          </a:p>
          <a:p>
            <a:pPr indent="0" lvl="0" marL="0" rtl="0" algn="l">
              <a:lnSpc>
                <a:spcPct val="90000"/>
              </a:lnSpc>
              <a:spcBef>
                <a:spcPts val="2400"/>
              </a:spcBef>
              <a:spcAft>
                <a:spcPts val="0"/>
              </a:spcAft>
              <a:buSzPct val="100000"/>
              <a:buNone/>
            </a:pPr>
            <a:r>
              <a:t/>
            </a:r>
            <a:endParaRPr b="1" sz="4000">
              <a:latin typeface="Arial"/>
              <a:ea typeface="Arial"/>
              <a:cs typeface="Arial"/>
              <a:sym typeface="Arial"/>
            </a:endParaRPr>
          </a:p>
          <a:p>
            <a:pPr indent="0" lvl="0" marL="0" rtl="0" algn="l">
              <a:lnSpc>
                <a:spcPct val="90000"/>
              </a:lnSpc>
              <a:spcBef>
                <a:spcPts val="2400"/>
              </a:spcBef>
              <a:spcAft>
                <a:spcPts val="0"/>
              </a:spcAft>
              <a:buSzPct val="100000"/>
              <a:buNone/>
            </a:pPr>
            <a:r>
              <a:t/>
            </a:r>
            <a:endParaRPr b="1" sz="4000">
              <a:latin typeface="Arial"/>
              <a:ea typeface="Arial"/>
              <a:cs typeface="Arial"/>
              <a:sym typeface="Arial"/>
            </a:endParaRPr>
          </a:p>
          <a:p>
            <a:pPr indent="-342900" lvl="0" marL="342900" rtl="0" algn="just">
              <a:lnSpc>
                <a:spcPct val="90000"/>
              </a:lnSpc>
              <a:spcBef>
                <a:spcPts val="2400"/>
              </a:spcBef>
              <a:spcAft>
                <a:spcPts val="0"/>
              </a:spcAft>
              <a:buSzPct val="100000"/>
              <a:buChar char="❑"/>
            </a:pPr>
            <a:r>
              <a:rPr b="1" i="0" lang="en-GB" sz="4000">
                <a:solidFill>
                  <a:srgbClr val="FFAA5A"/>
                </a:solidFill>
                <a:latin typeface="Arial"/>
                <a:ea typeface="Arial"/>
                <a:cs typeface="Arial"/>
                <a:sym typeface="Arial"/>
              </a:rPr>
              <a:t>"Καθένας έχει δικαίωμα στην προστασία των δεδομένων προσωπικού χαρακτήρα που τον αφορούν".</a:t>
            </a:r>
            <a:endParaRPr/>
          </a:p>
          <a:p>
            <a:pPr indent="-342900" lvl="0" marL="342900" rtl="0" algn="just">
              <a:lnSpc>
                <a:spcPct val="90000"/>
              </a:lnSpc>
              <a:spcBef>
                <a:spcPts val="2400"/>
              </a:spcBef>
              <a:spcAft>
                <a:spcPts val="0"/>
              </a:spcAft>
              <a:buSzPct val="100000"/>
              <a:buChar char="❑"/>
            </a:pPr>
            <a:r>
              <a:rPr i="0" lang="en-GB" sz="4000">
                <a:latin typeface="Arial"/>
                <a:ea typeface="Arial"/>
                <a:cs typeface="Arial"/>
                <a:sym typeface="Arial"/>
              </a:rPr>
              <a:t>Το άρθρο αυτό υπογραμμίζει τη σημασία της </a:t>
            </a:r>
            <a:r>
              <a:rPr b="1" i="0" lang="en-GB" sz="4000">
                <a:latin typeface="Arial"/>
                <a:ea typeface="Arial"/>
                <a:cs typeface="Arial"/>
                <a:sym typeface="Arial"/>
              </a:rPr>
              <a:t>προστασίας των προσωπικών δεδομένων των ατόμων</a:t>
            </a:r>
            <a:r>
              <a:rPr i="0" lang="en-GB" sz="4000">
                <a:latin typeface="Arial"/>
                <a:ea typeface="Arial"/>
                <a:cs typeface="Arial"/>
                <a:sym typeface="Arial"/>
              </a:rPr>
              <a:t>, η οποία αποτελεί κρίσιμη πτυχή της ψηφιακής ιδιωτικής ζωής στην Ευρωπαϊκή Ένωση.</a:t>
            </a:r>
            <a:endParaRPr/>
          </a:p>
          <a:p>
            <a:pPr indent="-107950" lvl="0" marL="342900" rtl="0" algn="l">
              <a:lnSpc>
                <a:spcPct val="90000"/>
              </a:lnSpc>
              <a:spcBef>
                <a:spcPts val="2400"/>
              </a:spcBef>
              <a:spcAft>
                <a:spcPts val="0"/>
              </a:spcAft>
              <a:buSzPct val="100000"/>
              <a:buNone/>
            </a:pPr>
            <a:r>
              <a:t/>
            </a:r>
            <a:endParaRPr b="1" i="0" sz="4000">
              <a:latin typeface="Arial"/>
              <a:ea typeface="Arial"/>
              <a:cs typeface="Arial"/>
              <a:sym typeface="Arial"/>
            </a:endParaRPr>
          </a:p>
        </p:txBody>
      </p:sp>
      <p:sp>
        <p:nvSpPr>
          <p:cNvPr id="229" name="Google Shape;229;p8"/>
          <p:cNvSpPr/>
          <p:nvPr/>
        </p:nvSpPr>
        <p:spPr>
          <a:xfrm rot="-4037722">
            <a:off x="5546950" y="3880512"/>
            <a:ext cx="1676400" cy="1905000"/>
          </a:xfrm>
          <a:prstGeom prst="downArrow">
            <a:avLst>
              <a:gd fmla="val 50000" name="adj1"/>
              <a:gd fmla="val 50000" name="adj2"/>
            </a:avLst>
          </a:prstGeom>
          <a:solidFill>
            <a:srgbClr val="92BAB5"/>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0" name="Google Shape;230;p8"/>
          <p:cNvSpPr txBox="1"/>
          <p:nvPr/>
        </p:nvSpPr>
        <p:spPr>
          <a:xfrm>
            <a:off x="7570114" y="4727409"/>
            <a:ext cx="2977268"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4800">
                <a:solidFill>
                  <a:schemeClr val="dk1"/>
                </a:solidFill>
                <a:latin typeface="Arial"/>
                <a:ea typeface="Arial"/>
                <a:cs typeface="Arial"/>
                <a:sym typeface="Arial"/>
              </a:rPr>
              <a:t>Άρθρο 8</a:t>
            </a:r>
            <a:endParaRPr b="1" sz="4800">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5" name="Shape 235"/>
        <p:cNvGrpSpPr/>
        <p:nvPr/>
      </p:nvGrpSpPr>
      <p:grpSpPr>
        <a:xfrm>
          <a:off x="0" y="0"/>
          <a:ext cx="0" cy="0"/>
          <a:chOff x="0" y="0"/>
          <a:chExt cx="0" cy="0"/>
        </a:xfrm>
      </p:grpSpPr>
      <p:sp>
        <p:nvSpPr>
          <p:cNvPr id="236" name="Google Shape;236;p9"/>
          <p:cNvSpPr/>
          <p:nvPr/>
        </p:nvSpPr>
        <p:spPr>
          <a:xfrm>
            <a:off x="4572" y="0"/>
            <a:ext cx="18283428" cy="10287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7" name="Google Shape;237;p9"/>
          <p:cNvSpPr/>
          <p:nvPr/>
        </p:nvSpPr>
        <p:spPr>
          <a:xfrm>
            <a:off x="15313042" y="1"/>
            <a:ext cx="1702599" cy="716996"/>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8" name="Google Shape;238;p9"/>
          <p:cNvSpPr txBox="1"/>
          <p:nvPr>
            <p:ph type="title"/>
          </p:nvPr>
        </p:nvSpPr>
        <p:spPr>
          <a:xfrm>
            <a:off x="1242241" y="973722"/>
            <a:ext cx="15773400" cy="1988345"/>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92BAB5"/>
              </a:buClr>
              <a:buSzPts val="4400"/>
              <a:buFont typeface="Arial"/>
              <a:buNone/>
            </a:pPr>
            <a:r>
              <a:rPr lang="en-GB" sz="4400">
                <a:latin typeface="Arial"/>
                <a:ea typeface="Arial"/>
                <a:cs typeface="Arial"/>
                <a:sym typeface="Arial"/>
              </a:rPr>
              <a:t>Ποια είναι τα οφέλη του ψηφιακού απορρήτου;</a:t>
            </a:r>
            <a:br>
              <a:rPr lang="en-GB" sz="4400">
                <a:latin typeface="Arial"/>
                <a:ea typeface="Arial"/>
                <a:cs typeface="Arial"/>
                <a:sym typeface="Arial"/>
              </a:rPr>
            </a:br>
            <a:r>
              <a:rPr lang="en-GB" sz="4400">
                <a:solidFill>
                  <a:srgbClr val="FFAA5A"/>
                </a:solidFill>
                <a:latin typeface="Arial"/>
                <a:ea typeface="Arial"/>
                <a:cs typeface="Arial"/>
                <a:sym typeface="Arial"/>
              </a:rPr>
              <a:t>Τα θετικά αποτελέσματα του ψηφιακού απορρήτου είναι:</a:t>
            </a:r>
            <a:endParaRPr/>
          </a:p>
        </p:txBody>
      </p:sp>
      <p:sp>
        <p:nvSpPr>
          <p:cNvPr id="239" name="Google Shape;239;p9"/>
          <p:cNvSpPr/>
          <p:nvPr/>
        </p:nvSpPr>
        <p:spPr>
          <a:xfrm flipH="1" rot="-5400000">
            <a:off x="833565" y="3274835"/>
            <a:ext cx="6125150" cy="6125150"/>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nvGrpSpPr>
          <p:cNvPr id="240" name="Google Shape;240;p9"/>
          <p:cNvGrpSpPr/>
          <p:nvPr/>
        </p:nvGrpSpPr>
        <p:grpSpPr>
          <a:xfrm>
            <a:off x="975896" y="3666569"/>
            <a:ext cx="4018203" cy="4065383"/>
            <a:chOff x="0" y="0"/>
            <a:chExt cx="812800" cy="812800"/>
          </a:xfrm>
        </p:grpSpPr>
        <p:sp>
          <p:nvSpPr>
            <p:cNvPr id="241" name="Google Shape;241;p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6BDB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2" name="Google Shape;242;p9"/>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43" name="Google Shape;243;p9"/>
          <p:cNvSpPr txBox="1"/>
          <p:nvPr/>
        </p:nvSpPr>
        <p:spPr>
          <a:xfrm>
            <a:off x="1680686" y="4553562"/>
            <a:ext cx="2642674" cy="2599430"/>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1" lang="en-GB" sz="2400">
                <a:solidFill>
                  <a:srgbClr val="000000"/>
                </a:solidFill>
                <a:latin typeface="Arial"/>
                <a:ea typeface="Arial"/>
                <a:cs typeface="Arial"/>
                <a:sym typeface="Arial"/>
              </a:rPr>
              <a:t>Η ικανότητα προστασίας των προσωπικών πληροφοριών και της ταυτότητας</a:t>
            </a:r>
            <a:endParaRPr/>
          </a:p>
        </p:txBody>
      </p:sp>
      <p:grpSp>
        <p:nvGrpSpPr>
          <p:cNvPr id="244" name="Google Shape;244;p9"/>
          <p:cNvGrpSpPr/>
          <p:nvPr/>
        </p:nvGrpSpPr>
        <p:grpSpPr>
          <a:xfrm>
            <a:off x="5197704" y="3667552"/>
            <a:ext cx="4017600" cy="4064400"/>
            <a:chOff x="0" y="0"/>
            <a:chExt cx="812800" cy="812800"/>
          </a:xfrm>
        </p:grpSpPr>
        <p:sp>
          <p:nvSpPr>
            <p:cNvPr id="245" name="Google Shape;245;p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6BDB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6" name="Google Shape;246;p9"/>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47" name="Google Shape;247;p9"/>
          <p:cNvGrpSpPr/>
          <p:nvPr/>
        </p:nvGrpSpPr>
        <p:grpSpPr>
          <a:xfrm>
            <a:off x="9478075" y="3667552"/>
            <a:ext cx="4017600" cy="4064400"/>
            <a:chOff x="0" y="0"/>
            <a:chExt cx="812800" cy="812800"/>
          </a:xfrm>
        </p:grpSpPr>
        <p:sp>
          <p:nvSpPr>
            <p:cNvPr id="248" name="Google Shape;248;p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6BDB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9" name="Google Shape;249;p9"/>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50" name="Google Shape;250;p9"/>
          <p:cNvGrpSpPr/>
          <p:nvPr/>
        </p:nvGrpSpPr>
        <p:grpSpPr>
          <a:xfrm>
            <a:off x="13883037" y="3667552"/>
            <a:ext cx="4017600" cy="4064400"/>
            <a:chOff x="0" y="0"/>
            <a:chExt cx="812800" cy="812800"/>
          </a:xfrm>
        </p:grpSpPr>
        <p:sp>
          <p:nvSpPr>
            <p:cNvPr id="251" name="Google Shape;251;p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6BDB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2" name="Google Shape;252;p9"/>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53" name="Google Shape;253;p9"/>
          <p:cNvSpPr txBox="1"/>
          <p:nvPr/>
        </p:nvSpPr>
        <p:spPr>
          <a:xfrm>
            <a:off x="5885143" y="5143500"/>
            <a:ext cx="2531725" cy="862480"/>
          </a:xfrm>
          <a:prstGeom prst="rect">
            <a:avLst/>
          </a:prstGeom>
          <a:noFill/>
          <a:ln>
            <a:noFill/>
          </a:ln>
        </p:spPr>
        <p:txBody>
          <a:bodyPr anchorCtr="0" anchor="t" bIns="0" lIns="0" spcFirstLastPara="1" rIns="0" wrap="square" tIns="0">
            <a:spAutoFit/>
          </a:bodyPr>
          <a:lstStyle/>
          <a:p>
            <a:pPr indent="0" lvl="0" marL="0" marR="0" rtl="0" algn="ctr">
              <a:lnSpc>
                <a:spcPct val="119964"/>
              </a:lnSpc>
              <a:spcBef>
                <a:spcPts val="0"/>
              </a:spcBef>
              <a:spcAft>
                <a:spcPts val="0"/>
              </a:spcAft>
              <a:buNone/>
            </a:pPr>
            <a:r>
              <a:rPr b="1" lang="en-GB" sz="2800">
                <a:solidFill>
                  <a:srgbClr val="000000"/>
                </a:solidFill>
                <a:latin typeface="Arial"/>
                <a:ea typeface="Arial"/>
                <a:cs typeface="Arial"/>
                <a:sym typeface="Arial"/>
              </a:rPr>
              <a:t>Πρόληψη της κλοπής ταυτότητας</a:t>
            </a:r>
            <a:endParaRPr/>
          </a:p>
        </p:txBody>
      </p:sp>
      <p:sp>
        <p:nvSpPr>
          <p:cNvPr id="254" name="Google Shape;254;p9"/>
          <p:cNvSpPr txBox="1"/>
          <p:nvPr/>
        </p:nvSpPr>
        <p:spPr>
          <a:xfrm>
            <a:off x="10106627" y="4790098"/>
            <a:ext cx="2882615" cy="2599430"/>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1" lang="en-GB" sz="2400">
                <a:solidFill>
                  <a:srgbClr val="000000"/>
                </a:solidFill>
                <a:latin typeface="Arial"/>
                <a:ea typeface="Arial"/>
                <a:cs typeface="Arial"/>
                <a:sym typeface="Arial"/>
              </a:rPr>
              <a:t>Πρόληψη μη εξουσιοδοτημένης πρόσβασης, κακής χρήσης και παραβίασης δεδομένων</a:t>
            </a:r>
            <a:endParaRPr/>
          </a:p>
        </p:txBody>
      </p:sp>
      <p:sp>
        <p:nvSpPr>
          <p:cNvPr id="255" name="Google Shape;255;p9"/>
          <p:cNvSpPr txBox="1"/>
          <p:nvPr/>
        </p:nvSpPr>
        <p:spPr>
          <a:xfrm>
            <a:off x="14618095" y="4989578"/>
            <a:ext cx="2694009" cy="1298497"/>
          </a:xfrm>
          <a:prstGeom prst="rect">
            <a:avLst/>
          </a:prstGeom>
          <a:noFill/>
          <a:ln>
            <a:noFill/>
          </a:ln>
        </p:spPr>
        <p:txBody>
          <a:bodyPr anchorCtr="0" anchor="t" bIns="0" lIns="0" spcFirstLastPara="1" rIns="0" wrap="square" tIns="0">
            <a:spAutoFit/>
          </a:bodyPr>
          <a:lstStyle/>
          <a:p>
            <a:pPr indent="0" lvl="0" marL="0" marR="0" rtl="0" algn="ctr">
              <a:lnSpc>
                <a:spcPct val="119964"/>
              </a:lnSpc>
              <a:spcBef>
                <a:spcPts val="0"/>
              </a:spcBef>
              <a:spcAft>
                <a:spcPts val="0"/>
              </a:spcAft>
              <a:buNone/>
            </a:pPr>
            <a:r>
              <a:rPr b="1" lang="en-GB" sz="2800">
                <a:solidFill>
                  <a:srgbClr val="000000"/>
                </a:solidFill>
                <a:latin typeface="Arial"/>
                <a:ea typeface="Arial"/>
                <a:cs typeface="Arial"/>
                <a:sym typeface="Arial"/>
              </a:rPr>
              <a:t>Αποφυγή στοχευμένης διαφήμισης</a:t>
            </a:r>
            <a:endParaRPr/>
          </a:p>
        </p:txBody>
      </p:sp>
    </p:spTree>
  </p:cSld>
  <p:clrMapOvr>
    <a:masterClrMapping/>
  </p:clrMapOvr>
</p:sld>
</file>

<file path=ppt/theme/theme1.xml><?xml version="1.0" encoding="utf-8"?>
<a:theme xmlns:a="http://schemas.openxmlformats.org/drawingml/2006/main" xmlns:r="http://schemas.openxmlformats.org/officeDocument/2006/relationships" name="Motív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Motív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0x010100FC39A8C05164174D8B0CC0E9EA7C08B6</vt:lpwstr>
  </property>
  <property fmtid="{D5CDD505-2E9C-101B-9397-08002B2CF9AE}" pid="3" name="MediaServiceImageTags">
    <vt:lpwstr/>
  </property>
</Properties>
</file>