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Play"/>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LxgE65cq7vXTchIP0TF2RXRgM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1" name="Shape 11"/>
        <p:cNvGrpSpPr/>
        <p:nvPr/>
      </p:nvGrpSpPr>
      <p:grpSpPr>
        <a:xfrm>
          <a:off x="0" y="0"/>
          <a:ext cx="0" cy="0"/>
          <a:chOff x="0" y="0"/>
          <a:chExt cx="0" cy="0"/>
        </a:xfrm>
      </p:grpSpPr>
      <p:sp>
        <p:nvSpPr>
          <p:cNvPr id="12" name="Google Shape;1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0" name="Shape 20"/>
        <p:cNvGrpSpPr/>
        <p:nvPr/>
      </p:nvGrpSpPr>
      <p:grpSpPr>
        <a:xfrm>
          <a:off x="0" y="0"/>
          <a:ext cx="0" cy="0"/>
          <a:chOff x="0" y="0"/>
          <a:chExt cx="0" cy="0"/>
        </a:xfrm>
      </p:grpSpPr>
      <p:sp>
        <p:nvSpPr>
          <p:cNvPr id="21" name="Google Shape;21;p2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4" name="Shape 24"/>
        <p:cNvGrpSpPr/>
        <p:nvPr/>
      </p:nvGrpSpPr>
      <p:grpSpPr>
        <a:xfrm>
          <a:off x="0" y="0"/>
          <a:ext cx="0" cy="0"/>
          <a:chOff x="0" y="0"/>
          <a:chExt cx="0" cy="0"/>
        </a:xfrm>
      </p:grpSpPr>
      <p:sp>
        <p:nvSpPr>
          <p:cNvPr id="25" name="Google Shape;25;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7"/>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24"/>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4"/>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3.png"/><Relationship Id="rId11" Type="http://schemas.openxmlformats.org/officeDocument/2006/relationships/image" Target="../media/image1.png"/><Relationship Id="rId10" Type="http://schemas.openxmlformats.org/officeDocument/2006/relationships/image" Target="../media/image18.png"/><Relationship Id="rId12" Type="http://schemas.openxmlformats.org/officeDocument/2006/relationships/image" Target="../media/image12.png"/><Relationship Id="rId9" Type="http://schemas.openxmlformats.org/officeDocument/2006/relationships/image" Target="../media/image4.jp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5.png"/><Relationship Id="rId8"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mmission.europa.eu/strategy-and-policy/priorities-2019-2024/europe-fit-digital-age/european-digital-identity_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HcNkxMMt9qM"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5" name="Google Shape;35;p1"/>
          <p:cNvSpPr txBox="1"/>
          <p:nvPr>
            <p:ph type="title"/>
          </p:nvPr>
        </p:nvSpPr>
        <p:spPr>
          <a:xfrm>
            <a:off x="6321983" y="1611192"/>
            <a:ext cx="5334900" cy="1845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AA5A"/>
              </a:buClr>
              <a:buSzPts val="3200"/>
              <a:buFont typeface="Arial"/>
              <a:buNone/>
            </a:pPr>
            <a:r>
              <a:rPr b="1" lang="en-GB" sz="3200">
                <a:solidFill>
                  <a:srgbClr val="FFAA5A"/>
                </a:solidFill>
                <a:latin typeface="Arial"/>
                <a:ea typeface="Arial"/>
                <a:cs typeface="Arial"/>
                <a:sym typeface="Arial"/>
              </a:rPr>
              <a:t>Ψηφιακή Ιθαγένεια - Κατανόηση της ψηφιακής ιθαγένειας</a:t>
            </a:r>
            <a:endParaRPr b="1" sz="3200">
              <a:solidFill>
                <a:srgbClr val="FFAA5A"/>
              </a:solidFill>
              <a:latin typeface="Arial"/>
              <a:ea typeface="Arial"/>
              <a:cs typeface="Arial"/>
              <a:sym typeface="Arial"/>
            </a:endParaRPr>
          </a:p>
        </p:txBody>
      </p:sp>
      <p:sp>
        <p:nvSpPr>
          <p:cNvPr id="36" name="Google Shape;36;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 name="Google Shape;37;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 name="Google Shape;39;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42" name="Google Shape;42;p1"/>
          <p:cNvPicPr preferRelativeResize="0"/>
          <p:nvPr/>
        </p:nvPicPr>
        <p:blipFill rotWithShape="1">
          <a:blip r:embed="rId3">
            <a:alphaModFix/>
          </a:blip>
          <a:srcRect b="0" l="0" r="0" t="0"/>
          <a:stretch/>
        </p:blipFill>
        <p:spPr>
          <a:xfrm>
            <a:off x="7733616" y="963504"/>
            <a:ext cx="2406814" cy="529376"/>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44" name="Google Shape;44;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45" name="Google Shape;45;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46" name="Google Shape;46;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47" name="Google Shape;47;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48" name="Google Shape;48;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49" name="Google Shape;49;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50" name="Google Shape;50;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51" name="Google Shape;5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Οικοδόμηση ψηφιακής ανθεκτικότητας </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από την κατασκευή της ψηφιακής ευημερίας </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και την ασφάλεια προσβάσιμες σε όλους</a:t>
            </a:r>
            <a:br>
              <a:rPr b="0" i="0" lang="en-GB" sz="1400" u="none" cap="none" strike="noStrike">
                <a:solidFill>
                  <a:srgbClr val="000000"/>
                </a:solidFill>
                <a:latin typeface="Arial"/>
                <a:ea typeface="Arial"/>
                <a:cs typeface="Arial"/>
                <a:sym typeface="Arial"/>
              </a:rPr>
            </a:br>
            <a:r>
              <a:rPr b="0" i="0" lang="en-GB"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Is digital citizenship really that different than citizens… | Flickr" id="52" name="Google Shape;52;p1"/>
          <p:cNvPicPr preferRelativeResize="0"/>
          <p:nvPr/>
        </p:nvPicPr>
        <p:blipFill rotWithShape="1">
          <a:blip r:embed="rId12">
            <a:alphaModFix/>
          </a:blip>
          <a:srcRect b="6954" l="271" r="1050" t="11652"/>
          <a:stretch/>
        </p:blipFill>
        <p:spPr>
          <a:xfrm>
            <a:off x="1099553" y="1611198"/>
            <a:ext cx="3686091" cy="30404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7" name="Google Shape;147;p10"/>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 name="Google Shape;148;p10"/>
          <p:cNvSpPr txBox="1"/>
          <p:nvPr>
            <p:ph type="title"/>
          </p:nvPr>
        </p:nvSpPr>
        <p:spPr>
          <a:xfrm>
            <a:off x="466343" y="893161"/>
            <a:ext cx="9907136"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sz="4400">
                <a:latin typeface="Arial"/>
                <a:ea typeface="Arial"/>
                <a:cs typeface="Arial"/>
                <a:sym typeface="Arial"/>
              </a:rPr>
              <a:t>Η ταυτότητα του ψηφιακού πολίτη</a:t>
            </a:r>
            <a:endParaRPr/>
          </a:p>
        </p:txBody>
      </p:sp>
      <p:sp>
        <p:nvSpPr>
          <p:cNvPr id="149" name="Google Shape;149;p10"/>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 name="Google Shape;150;p10"/>
          <p:cNvSpPr txBox="1"/>
          <p:nvPr>
            <p:ph idx="1" type="body"/>
          </p:nvPr>
        </p:nvSpPr>
        <p:spPr>
          <a:xfrm>
            <a:off x="4088645" y="2134815"/>
            <a:ext cx="7168825" cy="394169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GB">
                <a:latin typeface="Arial"/>
                <a:ea typeface="Arial"/>
                <a:cs typeface="Arial"/>
                <a:sym typeface="Arial"/>
              </a:rPr>
              <a:t>Η ψηφιακή ιθαγένεια ξεκινά με μια ασφαλή ψηφιακή ταυτότητα. Εργαλεία όπως το SPID στην Ιταλία επιτρέπουν στους πολίτες να έχουν ασφαλή πρόσβαση στις δημόσιες υπηρεσίες στο διαδίκτυο. Παρόμοιες ηλεκτρονικές ταυτότητες σε όλη την Ευρώπη χρησιμεύουν ως πρότυπο για την ψηφιακή ταυτοποίηση και την ηλεκτρονική διακυβέρνηση, θέτοντας τα θεμέλια για την ενεργό ψηφιακή συμμετοχή στις επίσημες δημοκρατικές διαδικασίες.</a:t>
            </a:r>
            <a:endParaRPr/>
          </a:p>
        </p:txBody>
      </p:sp>
      <p:pic>
        <p:nvPicPr>
          <p:cNvPr id="151" name="Google Shape;151;p10"/>
          <p:cNvPicPr preferRelativeResize="0"/>
          <p:nvPr/>
        </p:nvPicPr>
        <p:blipFill rotWithShape="1">
          <a:blip r:embed="rId3">
            <a:alphaModFix/>
          </a:blip>
          <a:srcRect b="0" l="0" r="0" t="0"/>
          <a:stretch/>
        </p:blipFill>
        <p:spPr>
          <a:xfrm>
            <a:off x="466343" y="2732246"/>
            <a:ext cx="3526445" cy="19814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7" name="Google Shape;157;p1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11"/>
          <p:cNvSpPr txBox="1"/>
          <p:nvPr>
            <p:ph type="title"/>
          </p:nvPr>
        </p:nvSpPr>
        <p:spPr>
          <a:xfrm>
            <a:off x="838200" y="365125"/>
            <a:ext cx="10515600" cy="8578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a:latin typeface="Arial"/>
                <a:ea typeface="Arial"/>
                <a:cs typeface="Arial"/>
                <a:sym typeface="Arial"/>
              </a:rPr>
              <a:t>Ψηφιακή διακυβέρνηση και γραφειοκρατία</a:t>
            </a:r>
            <a:endParaRPr/>
          </a:p>
        </p:txBody>
      </p:sp>
      <p:sp>
        <p:nvSpPr>
          <p:cNvPr id="159" name="Google Shape;159;p11"/>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 name="Google Shape;160;p11"/>
          <p:cNvSpPr txBox="1"/>
          <p:nvPr>
            <p:ph idx="1" type="body"/>
          </p:nvPr>
        </p:nvSpPr>
        <p:spPr>
          <a:xfrm>
            <a:off x="838200" y="1323910"/>
            <a:ext cx="11140440" cy="50546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0000"/>
              <a:buNone/>
            </a:pPr>
            <a:r>
              <a:rPr lang="en-GB" sz="2600">
                <a:latin typeface="Arial"/>
                <a:ea typeface="Arial"/>
                <a:cs typeface="Arial"/>
                <a:sym typeface="Arial"/>
              </a:rPr>
              <a:t>Η ενασχόληση με πλατφόρμες ηλεκτρονικής διακυβέρνησης εξορθολογίζει τις γραφειοκρατικές διαδικασίες. Από την ηλεκτρονική ανανέωση διαβατηρίων έως την πρόσβαση σε υπηρεσίες υγείας, οι πλατφόρμες αυτές αποδεικνύουν την πρακτικότητα και την αποτελεσματικότητα των ψηφιακών εργαλείων στην επίσημη εμπλοκή των πολιτών.</a:t>
            </a:r>
            <a:endParaRPr/>
          </a:p>
          <a:p>
            <a:pPr indent="-228600" lvl="0" marL="228600" rtl="0" algn="just">
              <a:lnSpc>
                <a:spcPct val="90000"/>
              </a:lnSpc>
              <a:spcBef>
                <a:spcPts val="1000"/>
              </a:spcBef>
              <a:spcAft>
                <a:spcPts val="0"/>
              </a:spcAft>
              <a:buSzPct val="100000"/>
              <a:buChar char="❑"/>
            </a:pPr>
            <a:r>
              <a:rPr b="1" lang="en-GB" sz="2600">
                <a:latin typeface="Arial"/>
                <a:ea typeface="Arial"/>
                <a:cs typeface="Arial"/>
                <a:sym typeface="Arial"/>
              </a:rPr>
              <a:t>Ερώτηση πρόκλησης</a:t>
            </a:r>
            <a:r>
              <a:rPr lang="en-GB" sz="2600">
                <a:latin typeface="Arial"/>
                <a:ea typeface="Arial"/>
                <a:cs typeface="Arial"/>
                <a:sym typeface="Arial"/>
              </a:rPr>
              <a:t>: Ποια πτυχή της ψηφιακής διακυβέρνησης έχει τον σημαντικότερο αντίκτυπο στη μείωση της γραφειοκρατίας; Α) Ηλεκτρονική ψηφοφορία Β) Ψηφιακές ταυτότητες Γ) Ηλεκτρονική υποβολή φορολογικών δηλώσεων</a:t>
            </a:r>
            <a:endParaRPr/>
          </a:p>
          <a:p>
            <a:pPr indent="-228600" lvl="0" marL="228600" rtl="0" algn="just">
              <a:lnSpc>
                <a:spcPct val="90000"/>
              </a:lnSpc>
              <a:spcBef>
                <a:spcPts val="1000"/>
              </a:spcBef>
              <a:spcAft>
                <a:spcPts val="0"/>
              </a:spcAft>
              <a:buSzPct val="100000"/>
              <a:buChar char="❑"/>
            </a:pPr>
            <a:r>
              <a:rPr lang="en-GB" sz="2600">
                <a:latin typeface="Arial"/>
                <a:ea typeface="Arial"/>
                <a:cs typeface="Arial"/>
                <a:sym typeface="Arial"/>
              </a:rPr>
              <a:t>"Η μετάβαση στην ψηφιακή διακυβέρνηση προσφέρει μια απαράμιλλη ευκαιρία για τον εξορθολογισμό των γραφειοκρατικών διαδικασιών, καθιστώντας τις δημόσιες υπηρεσίες πιο προσιτές και αποτελεσματικές για όλους". - Άνγκελα Μέρκελ, πρώην καγκελάριος της Γερμανίας.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 name="Google Shape;166;p1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7" name="Google Shape;167;p12"/>
          <p:cNvSpPr txBox="1"/>
          <p:nvPr>
            <p:ph type="title"/>
          </p:nvPr>
        </p:nvSpPr>
        <p:spPr>
          <a:xfrm>
            <a:off x="466343" y="893161"/>
            <a:ext cx="9907136"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sz="4400">
                <a:latin typeface="Arial"/>
                <a:ea typeface="Arial"/>
                <a:cs typeface="Arial"/>
                <a:sym typeface="Arial"/>
              </a:rPr>
              <a:t>Συμμετοχή στην ψηφιακή δημοκρατία</a:t>
            </a:r>
            <a:endParaRPr/>
          </a:p>
        </p:txBody>
      </p:sp>
      <p:sp>
        <p:nvSpPr>
          <p:cNvPr id="168" name="Google Shape;168;p1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9" name="Google Shape;169;p12"/>
          <p:cNvSpPr txBox="1"/>
          <p:nvPr>
            <p:ph idx="1" type="body"/>
          </p:nvPr>
        </p:nvSpPr>
        <p:spPr>
          <a:xfrm>
            <a:off x="4088645" y="1830988"/>
            <a:ext cx="7168825" cy="463360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SzPct val="100000"/>
              <a:buNone/>
            </a:pPr>
            <a:r>
              <a:rPr lang="en-GB">
                <a:latin typeface="Arial"/>
                <a:ea typeface="Arial"/>
                <a:cs typeface="Arial"/>
                <a:sym typeface="Arial"/>
              </a:rPr>
              <a:t>Οι πλατφόρμες ψηφιακής ψηφοφορίας και πολιτικής συμμετοχής φέρνουν την κάλπη στα χέρια σας. Αποτελούν παράδειγμα για το πώς χρησιμοποιείται η τεχνολογία σε επίσημες δημοκρατικές δραστηριότητες, αυξάνοντας την προσβασιμότητα και τη συμμετοχή στις εκλογές και τα δημοψηφίσματα.</a:t>
            </a:r>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Γρήγορη συμβουλή: </a:t>
            </a:r>
            <a:r>
              <a:rPr lang="en-GB">
                <a:latin typeface="Arial"/>
                <a:ea typeface="Arial"/>
                <a:cs typeface="Arial"/>
                <a:sym typeface="Arial"/>
              </a:rPr>
              <a:t>Εξοικειωθείτε με τις ψηφιακές πλατφόρμες και τα εργαλεία που παρέχει η κυβέρνησή σας για τη συμμετοχή των πολιτών. Αυτά μπορεί να κυμαίνονται από εφαρμογές για την αναφορά τοπικών ζητημάτων έως πλατφόρμες για δημόσια διαβούλευση σχετικά με νέα νομοθεσία.</a:t>
            </a:r>
            <a:endParaRPr/>
          </a:p>
        </p:txBody>
      </p:sp>
      <p:pic>
        <p:nvPicPr>
          <p:cNvPr id="170" name="Google Shape;170;p12"/>
          <p:cNvPicPr preferRelativeResize="0"/>
          <p:nvPr/>
        </p:nvPicPr>
        <p:blipFill rotWithShape="1">
          <a:blip r:embed="rId3">
            <a:alphaModFix/>
          </a:blip>
          <a:srcRect b="0" l="0" r="0" t="0"/>
          <a:stretch/>
        </p:blipFill>
        <p:spPr>
          <a:xfrm>
            <a:off x="318978" y="2385829"/>
            <a:ext cx="3594972" cy="24116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1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 name="Google Shape;176;p1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 name="Google Shape;177;p13"/>
          <p:cNvSpPr txBox="1"/>
          <p:nvPr>
            <p:ph type="title"/>
          </p:nvPr>
        </p:nvSpPr>
        <p:spPr>
          <a:xfrm>
            <a:off x="838200" y="365125"/>
            <a:ext cx="10515600" cy="8578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a:latin typeface="Arial"/>
                <a:ea typeface="Arial"/>
                <a:cs typeface="Arial"/>
                <a:sym typeface="Arial"/>
              </a:rPr>
              <a:t>Πλατφόρμες αναφορών για αλλαγή</a:t>
            </a:r>
            <a:endParaRPr/>
          </a:p>
        </p:txBody>
      </p:sp>
      <p:sp>
        <p:nvSpPr>
          <p:cNvPr id="178" name="Google Shape;178;p13"/>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Google Shape;179;p13"/>
          <p:cNvSpPr txBox="1"/>
          <p:nvPr>
            <p:ph idx="1" type="body"/>
          </p:nvPr>
        </p:nvSpPr>
        <p:spPr>
          <a:xfrm>
            <a:off x="1010092" y="1323910"/>
            <a:ext cx="10968547" cy="50546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0000"/>
              <a:buNone/>
            </a:pPr>
            <a:r>
              <a:rPr lang="en-GB">
                <a:latin typeface="Arial"/>
                <a:ea typeface="Arial"/>
                <a:cs typeface="Arial"/>
                <a:sym typeface="Arial"/>
              </a:rPr>
              <a:t>Το Change.org και άλλες πλατφόρμες υποβολής υπογραφών αξιοποιούν τη συλλογική δύναμη των πολιτών για να προτείνουν και να υποστηρίξουν αλλαγές στην κοινωνία. Αυτό το άτυπο ψηφιακό εργαλείο έχει γίνει δύναμη.</a:t>
            </a:r>
            <a:endParaRPr>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Ερώτηση πρόκλησης: </a:t>
            </a:r>
            <a:r>
              <a:rPr lang="en-GB">
                <a:latin typeface="Arial"/>
                <a:ea typeface="Arial"/>
                <a:cs typeface="Arial"/>
                <a:sym typeface="Arial"/>
              </a:rPr>
              <a:t>Τι κάνει τις διαδικτυακές αναφορές ένα ισχυρό εργαλείο για κοινωνική αλλαγή; Α) Επιτρέπουν την παγκόσμια συμμετοχή Β) Είναι νομικά δεσμευτικές Γ) Οδηγούν αυτόματα σε αλλαγές πολιτικής</a:t>
            </a:r>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Γνώμη εμπειρογνωμόνων: </a:t>
            </a:r>
            <a:r>
              <a:rPr lang="en-GB">
                <a:latin typeface="Arial"/>
                <a:ea typeface="Arial"/>
                <a:cs typeface="Arial"/>
                <a:sym typeface="Arial"/>
              </a:rPr>
              <a:t>"Οι διαδικτυακές πλατφόρμες υπογραφών εκδημοκρατίζουν τον ακτιβισμό, δίνοντας φωνή στους αφωνούς και δύναμη στους ανίσχυρους. Μπορούν να μετατρέψουν έναν τοπικό σκοπό σε παγκόσμιο κίνημα". - Kumi Naidoo, πρώην γενικός γραμματέας της Διεθνούς Αμνηστίας.</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 name="Google Shape;185;p1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 name="Google Shape;186;p14"/>
          <p:cNvSpPr txBox="1"/>
          <p:nvPr>
            <p:ph type="title"/>
          </p:nvPr>
        </p:nvSpPr>
        <p:spPr>
          <a:xfrm>
            <a:off x="838200" y="365125"/>
            <a:ext cx="10515600" cy="8578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GB">
                <a:latin typeface="Arial"/>
                <a:ea typeface="Arial"/>
                <a:cs typeface="Arial"/>
                <a:sym typeface="Arial"/>
              </a:rPr>
              <a:t>Crowdfunding Δημοκρατία</a:t>
            </a:r>
            <a:endParaRPr/>
          </a:p>
        </p:txBody>
      </p:sp>
      <p:sp>
        <p:nvSpPr>
          <p:cNvPr id="187" name="Google Shape;187;p1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8" name="Google Shape;188;p14"/>
          <p:cNvSpPr txBox="1"/>
          <p:nvPr>
            <p:ph idx="1" type="body"/>
          </p:nvPr>
        </p:nvSpPr>
        <p:spPr>
          <a:xfrm>
            <a:off x="1233376" y="1323910"/>
            <a:ext cx="10745263" cy="505466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SzPct val="100000"/>
              <a:buNone/>
            </a:pPr>
            <a:r>
              <a:rPr lang="en-GB">
                <a:latin typeface="Arial"/>
                <a:ea typeface="Arial"/>
                <a:cs typeface="Arial"/>
                <a:sym typeface="Arial"/>
              </a:rPr>
              <a:t>Οι πλατφόρμες χρηματοδότησης από το πλήθος, όπως το Kickstarter, έχουν προσαρμοστεί για έργα πολιτών, επιτρέποντας στις κοινότητες να χρηματοδοτούν και να υποστηρίζουν άμεσα πρωτοβουλίες, αντικατοπτρίζοντας μια νέα μορφή μη</a:t>
            </a:r>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Τι θα γινόταν αν; Σενάριο: </a:t>
            </a:r>
            <a:r>
              <a:rPr lang="en-GB">
                <a:latin typeface="Arial"/>
                <a:ea typeface="Arial"/>
                <a:cs typeface="Arial"/>
                <a:sym typeface="Arial"/>
              </a:rPr>
              <a:t>Τι θα γινόταν αν η κοινότητά σας μπορούσε να χρηματοδοτήσει και να δρομολογήσει ένα έργο που έχει αγνοηθεί από τους παραδοσιακούς φορείς χρηματοδότησης; Πώς θα άλλαζε αυτό τον τρόπο με τον οποίο βλέπετε τη συμμετοχή και την ενδυνάμωση της κοινότητας;</a:t>
            </a:r>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Γρήγορη συμβουλή</a:t>
            </a:r>
            <a:r>
              <a:rPr lang="en-GB">
                <a:latin typeface="Arial"/>
                <a:ea typeface="Arial"/>
                <a:cs typeface="Arial"/>
                <a:sym typeface="Arial"/>
              </a:rPr>
              <a:t>: Προτού συνεισφέρετε σε μια εκστρατεία χρηματοδότησης από το πλήθος για ένα πολιτικό έργο, κάντε την έρευνά σας. Εξετάστε τους στόχους του έργου, την αξιοπιστία των διοργανωτών και τον τρόπο με τον οποίο θα χρησιμοποιηθούν τα κεφάλαια για να διασφαλίσετε ότι η συνεισφορά σας θα έχει τον αντίκτυπο που επιθυμείτε.</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4" name="Google Shape;194;p15"/>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5" name="Google Shape;195;p15"/>
          <p:cNvSpPr txBox="1"/>
          <p:nvPr>
            <p:ph type="title"/>
          </p:nvPr>
        </p:nvSpPr>
        <p:spPr>
          <a:xfrm>
            <a:off x="360017" y="555340"/>
            <a:ext cx="9907136" cy="9378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GB" sz="4400">
                <a:latin typeface="Arial"/>
                <a:ea typeface="Arial"/>
                <a:cs typeface="Arial"/>
                <a:sym typeface="Arial"/>
              </a:rPr>
              <a:t>Κοινωνικά μέσα και ακτιβισμός</a:t>
            </a:r>
            <a:endParaRPr/>
          </a:p>
        </p:txBody>
      </p:sp>
      <p:sp>
        <p:nvSpPr>
          <p:cNvPr id="196" name="Google Shape;196;p15"/>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7" name="Google Shape;197;p15"/>
          <p:cNvSpPr txBox="1"/>
          <p:nvPr>
            <p:ph idx="1" type="body"/>
          </p:nvPr>
        </p:nvSpPr>
        <p:spPr>
          <a:xfrm>
            <a:off x="4088645" y="1830988"/>
            <a:ext cx="7168825" cy="4633607"/>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SzPct val="100000"/>
              <a:buNone/>
            </a:pPr>
            <a:r>
              <a:rPr lang="en-GB">
                <a:latin typeface="Arial"/>
                <a:ea typeface="Arial"/>
                <a:cs typeface="Arial"/>
                <a:sym typeface="Arial"/>
              </a:rPr>
              <a:t>Οι πλατφόρμες κοινωνικής δικτύωσης δεν είναι μόνο για να μοιράζονται ενημερώσεις για τη ζωή τους- είναι ζωτικής σημασίας εργαλεία για ακτιβισμό και μη τυπική πολιτική εκστρατεία. Έχουν παίξει καθοριστικό ρόλο σε κινήματα όπως το #MeToo και το #BlackLivesMatter, αναδεικνύοντας τη δύναμή τους στην κινητοποίηση</a:t>
            </a:r>
            <a:endParaRPr>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Γνώμη εμπειρογνωμόνων: </a:t>
            </a:r>
            <a:r>
              <a:rPr lang="en-GB">
                <a:latin typeface="Arial"/>
                <a:ea typeface="Arial"/>
                <a:cs typeface="Arial"/>
                <a:sym typeface="Arial"/>
              </a:rPr>
              <a:t>"Τα μέσα κοινωνικής δικτύωσης δεν έχουν απλώς ενισχύσει τις φωνές- έχουν ενισχύσει τον ακτιβισμό. Οι πλατφόρμες έχουν γίνει χώροι όπου γεννιούνται και καλλιεργούνται τα κινήματα". - Malala Yousafzai, ακτιβίστρια για τη γυναικεία εκπαίδευση και η νεότερη βραβευμένη με Νόμπελ.</a:t>
            </a:r>
            <a:endParaRPr/>
          </a:p>
        </p:txBody>
      </p:sp>
      <p:pic>
        <p:nvPicPr>
          <p:cNvPr id="198" name="Google Shape;198;p15"/>
          <p:cNvPicPr preferRelativeResize="0"/>
          <p:nvPr/>
        </p:nvPicPr>
        <p:blipFill rotWithShape="1">
          <a:blip r:embed="rId3">
            <a:alphaModFix/>
          </a:blip>
          <a:srcRect b="0" l="0" r="0" t="0"/>
          <a:stretch/>
        </p:blipFill>
        <p:spPr>
          <a:xfrm>
            <a:off x="466343" y="2230727"/>
            <a:ext cx="3275157" cy="27183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 name="Google Shape;204;p16"/>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5" name="Google Shape;205;p16"/>
          <p:cNvSpPr txBox="1"/>
          <p:nvPr>
            <p:ph type="title"/>
          </p:nvPr>
        </p:nvSpPr>
        <p:spPr>
          <a:xfrm>
            <a:off x="223284" y="365125"/>
            <a:ext cx="11130516" cy="8578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a:latin typeface="Arial"/>
                <a:ea typeface="Arial"/>
                <a:cs typeface="Arial"/>
                <a:sym typeface="Arial"/>
              </a:rPr>
              <a:t>Τοπικά ψηφιακά φόρουμ για κοινοτικές φωνές</a:t>
            </a:r>
            <a:endParaRPr/>
          </a:p>
        </p:txBody>
      </p:sp>
      <p:sp>
        <p:nvSpPr>
          <p:cNvPr id="206" name="Google Shape;206;p16"/>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7" name="Google Shape;207;p16"/>
          <p:cNvSpPr txBox="1"/>
          <p:nvPr>
            <p:ph idx="1" type="body"/>
          </p:nvPr>
        </p:nvSpPr>
        <p:spPr>
          <a:xfrm>
            <a:off x="881038" y="1588134"/>
            <a:ext cx="10745263" cy="496444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000"/>
              <a:buNone/>
            </a:pPr>
            <a:r>
              <a:rPr lang="en-GB" sz="2000">
                <a:latin typeface="Arial"/>
                <a:ea typeface="Arial"/>
                <a:cs typeface="Arial"/>
                <a:sym typeface="Arial"/>
              </a:rPr>
              <a:t>Τοπικά φόρουμ και πλατφόρμες όπως το r/ChangeMyView του Reddit διευκολύνουν τις δημοκρατικές συζητήσεις, δίνοντας στις κοινότητες φωνή για τα τοπικά ζητήματα. Αυτά τα φόρουμ έχουν γίνει ψηφιακά τ</a:t>
            </a:r>
            <a:endParaRPr/>
          </a:p>
          <a:p>
            <a:pPr indent="-228600" lvl="0" marL="228600" rtl="0" algn="just">
              <a:lnSpc>
                <a:spcPct val="90000"/>
              </a:lnSpc>
              <a:spcBef>
                <a:spcPts val="1000"/>
              </a:spcBef>
              <a:spcAft>
                <a:spcPts val="0"/>
              </a:spcAft>
              <a:buSzPts val="2000"/>
              <a:buChar char="❑"/>
            </a:pPr>
            <a:r>
              <a:rPr b="1" lang="en-GB" sz="2000">
                <a:latin typeface="Arial"/>
                <a:ea typeface="Arial"/>
                <a:cs typeface="Arial"/>
                <a:sym typeface="Arial"/>
              </a:rPr>
              <a:t>Ερώτηση πρόκλησης: </a:t>
            </a:r>
            <a:r>
              <a:rPr lang="en-GB" sz="2000">
                <a:latin typeface="Arial"/>
                <a:ea typeface="Arial"/>
                <a:cs typeface="Arial"/>
                <a:sym typeface="Arial"/>
              </a:rPr>
              <a:t>Πώς μπορούν τα τοπικά ψηφιακά φόρουμ να μετασχηματίσουν τη συμμετοχή της κοινότητας σε σύγκριση με τις παραδοσιακές συναντήσεις στο δημαρχείο; Α) Προσφέρουν ανατροφοδότηση σε πραγματικό χρόνο Β) Περιορίζουν τη συμμετοχή σε άτομα με τεχνολογικές γνώσεις Γ) Απαιτούν φυσική παρουσία</a:t>
            </a:r>
            <a:endParaRPr/>
          </a:p>
          <a:p>
            <a:pPr indent="-228600" lvl="0" marL="228600" rtl="0" algn="just">
              <a:lnSpc>
                <a:spcPct val="90000"/>
              </a:lnSpc>
              <a:spcBef>
                <a:spcPts val="1000"/>
              </a:spcBef>
              <a:spcAft>
                <a:spcPts val="0"/>
              </a:spcAft>
              <a:buSzPts val="2000"/>
              <a:buChar char="❑"/>
            </a:pPr>
            <a:r>
              <a:rPr b="1" lang="en-GB" sz="2000">
                <a:latin typeface="Arial"/>
                <a:ea typeface="Arial"/>
                <a:cs typeface="Arial"/>
                <a:sym typeface="Arial"/>
              </a:rPr>
              <a:t>Τι θα γινόταν αν; Σενάριο: </a:t>
            </a:r>
            <a:r>
              <a:rPr lang="en-GB" sz="2000">
                <a:latin typeface="Arial"/>
                <a:ea typeface="Arial"/>
                <a:cs typeface="Arial"/>
                <a:sym typeface="Arial"/>
              </a:rPr>
              <a:t>Φανταστείτε μια πόλη όπου όλες οι κοινοτικές αποφάσεις λαμβάνονται μέσω ψηφιακών φόρουμ, με κάθε κάτοικο να έχει ισότιμη φωνή από την άνεση του σπιτιού του. Πώς θα μπορούσε αυτό να αλλάξει τη δυναμική της τοπικής διακυβέρνησης και της συμμετοχής των πολιτών;</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3" name="Google Shape;213;p1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4" name="Google Shape;214;p17"/>
          <p:cNvSpPr txBox="1"/>
          <p:nvPr>
            <p:ph type="title"/>
          </p:nvPr>
        </p:nvSpPr>
        <p:spPr>
          <a:xfrm>
            <a:off x="223284" y="365125"/>
            <a:ext cx="11130516" cy="8578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a:latin typeface="Arial"/>
                <a:ea typeface="Arial"/>
                <a:cs typeface="Arial"/>
                <a:sym typeface="Arial"/>
              </a:rPr>
              <a:t>Παροχή ανατροφοδότησης πολιτικής ψηφιακά</a:t>
            </a:r>
            <a:endParaRPr/>
          </a:p>
        </p:txBody>
      </p:sp>
      <p:sp>
        <p:nvSpPr>
          <p:cNvPr id="215" name="Google Shape;215;p1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6" name="Google Shape;216;p17"/>
          <p:cNvSpPr txBox="1"/>
          <p:nvPr>
            <p:ph idx="1" type="body"/>
          </p:nvPr>
        </p:nvSpPr>
        <p:spPr>
          <a:xfrm>
            <a:off x="828951" y="1606129"/>
            <a:ext cx="11000444" cy="486875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1800"/>
              <a:buNone/>
            </a:pPr>
            <a:r>
              <a:rPr lang="en-GB" sz="1800">
                <a:latin typeface="Arial"/>
                <a:ea typeface="Arial"/>
                <a:cs typeface="Arial"/>
                <a:sym typeface="Arial"/>
              </a:rPr>
              <a:t>Πλατφόρμες δημόσιας ανατροφοδότησης, όπως η πύλη "Έχετε την άποψή σας" της ΕΕ, δίνουν τη δυνατότητα στους πολίτες να εκφράζουν τις απόψεις τους σχετικά με τις πολιτικές που τους επηρεάζουν, καταδεικνύοντας τον τρόπο με τον οποίο τα ψηφιακά εργαλεία αποτελούν αναπόσπαστο μέρος της διαδικασίας χάραξης πολιτικής.</a:t>
            </a:r>
            <a:endParaRPr/>
          </a:p>
          <a:p>
            <a:pPr indent="-228600" lvl="0" marL="228600" rtl="0" algn="just">
              <a:lnSpc>
                <a:spcPct val="90000"/>
              </a:lnSpc>
              <a:spcBef>
                <a:spcPts val="1000"/>
              </a:spcBef>
              <a:spcAft>
                <a:spcPts val="0"/>
              </a:spcAft>
              <a:buSzPts val="1800"/>
              <a:buChar char="❑"/>
            </a:pPr>
            <a:r>
              <a:rPr b="1" lang="en-GB" sz="1800">
                <a:latin typeface="Arial"/>
                <a:ea typeface="Arial"/>
                <a:cs typeface="Arial"/>
                <a:sym typeface="Arial"/>
              </a:rPr>
              <a:t>Γρήγορη συμβουλή: </a:t>
            </a:r>
            <a:r>
              <a:rPr lang="en-GB" sz="1800">
                <a:latin typeface="Arial"/>
                <a:ea typeface="Arial"/>
                <a:cs typeface="Arial"/>
                <a:sym typeface="Arial"/>
              </a:rPr>
              <a:t>Όταν παρέχετε ψηφιακή ανατροφοδότηση σχετικά με τις πολιτικές, να είστε σύντομοι αλλά λεπτομερείς. Περιγράψτε με σαφήνεια την υποστήριξή σας, τις ανησυχίες ή τις προτάσεις σας και δώστε συγκεκριμένα παραδείγματα ή λύσεις, όταν είναι δυνατόν. Αυτό διευκολύνει τους υπεύθυνους λήψης αποφάσεων να κατανοήσουν και να λάβουν υπόψη τα σχόλιά σας.</a:t>
            </a:r>
            <a:endParaRPr/>
          </a:p>
          <a:p>
            <a:pPr indent="-228600" lvl="0" marL="228600" rtl="0" algn="just">
              <a:lnSpc>
                <a:spcPct val="90000"/>
              </a:lnSpc>
              <a:spcBef>
                <a:spcPts val="1000"/>
              </a:spcBef>
              <a:spcAft>
                <a:spcPts val="0"/>
              </a:spcAft>
              <a:buSzPts val="1800"/>
              <a:buChar char="❑"/>
            </a:pPr>
            <a:r>
              <a:rPr b="1" lang="en-GB" sz="1800">
                <a:latin typeface="Arial"/>
                <a:ea typeface="Arial"/>
                <a:cs typeface="Arial"/>
                <a:sym typeface="Arial"/>
              </a:rPr>
              <a:t>Γνώμη εμπειρογνωμόνων: </a:t>
            </a:r>
            <a:r>
              <a:rPr lang="en-GB" sz="1800">
                <a:latin typeface="Arial"/>
                <a:ea typeface="Arial"/>
                <a:cs typeface="Arial"/>
                <a:sym typeface="Arial"/>
              </a:rPr>
              <a:t>"Οι ψηφιακές πλατφόρμες ανατροφοδότησης πολιτικής φέρνουν επανάσταση στον τρόπο με τον οποίο σκεφτόμαστε τη δημοκρατική συμμετοχή. Δεν είναι απλώς εργαλεία για συμμετοχή, αλλά ισχυρά μέσα για άμεση επιρροή στη χάραξη πολιτικής". - Cass Sunstein, συγγραφέας και πρώην διοικητής του Γραφείου Πληροφοριών και Ρυθμιστικών Υποθέσεων του Λευκού Οίκου.</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2" name="Google Shape;222;p18"/>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3" name="Google Shape;223;p18"/>
          <p:cNvSpPr txBox="1"/>
          <p:nvPr>
            <p:ph type="title"/>
          </p:nvPr>
        </p:nvSpPr>
        <p:spPr>
          <a:xfrm>
            <a:off x="360017" y="555340"/>
            <a:ext cx="9907136" cy="9378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sz="4400">
                <a:latin typeface="Arial"/>
                <a:ea typeface="Arial"/>
                <a:cs typeface="Arial"/>
                <a:sym typeface="Arial"/>
              </a:rPr>
              <a:t>Καινοτόμες τεχνολογίες στη δημοκρατία</a:t>
            </a:r>
            <a:endParaRPr/>
          </a:p>
        </p:txBody>
      </p:sp>
      <p:sp>
        <p:nvSpPr>
          <p:cNvPr id="224" name="Google Shape;224;p18"/>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5" name="Google Shape;225;p18"/>
          <p:cNvSpPr txBox="1"/>
          <p:nvPr>
            <p:ph idx="1" type="body"/>
          </p:nvPr>
        </p:nvSpPr>
        <p:spPr>
          <a:xfrm>
            <a:off x="4088645" y="1830988"/>
            <a:ext cx="7168825" cy="463360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SzPct val="100000"/>
              <a:buNone/>
            </a:pPr>
            <a:r>
              <a:rPr lang="en-GB">
                <a:latin typeface="Arial"/>
                <a:ea typeface="Arial"/>
                <a:cs typeface="Arial"/>
                <a:sym typeface="Arial"/>
              </a:rPr>
              <a:t>Αναδυόμενες τεχνολογίες όπως η αλυσίδα μπλοκ για ασφαλή ψηφοφορία και η τεχνητή νοημοσύνη για την ανάλυση της κοινής γνώμης είναι στον ορίζοντα για την ψηφιακή δημοκρατική συμμετοχή. Αυτές οι καινοτομίες θα μπορούσαν να φέρουν περαιτέρω επανάσταση στον τρόπο με τον οποίο συμμετέχουμε στα πολιτικά μας καθήκοντα και αλληλεπιδρούμε με τη δημοσιότητα</a:t>
            </a:r>
            <a:endParaRPr/>
          </a:p>
          <a:p>
            <a:pPr indent="-228600" lvl="0" marL="228600" rtl="0" algn="just">
              <a:lnSpc>
                <a:spcPct val="90000"/>
              </a:lnSpc>
              <a:spcBef>
                <a:spcPts val="1000"/>
              </a:spcBef>
              <a:spcAft>
                <a:spcPts val="0"/>
              </a:spcAft>
              <a:buSzPct val="100000"/>
              <a:buChar char="❑"/>
            </a:pPr>
            <a:r>
              <a:rPr b="1" lang="en-GB">
                <a:latin typeface="Arial"/>
                <a:ea typeface="Arial"/>
                <a:cs typeface="Arial"/>
                <a:sym typeface="Arial"/>
              </a:rPr>
              <a:t>Τι θα γινόταν αν; Σενάριο: </a:t>
            </a:r>
            <a:r>
              <a:rPr lang="en-GB">
                <a:latin typeface="Arial"/>
                <a:ea typeface="Arial"/>
                <a:cs typeface="Arial"/>
                <a:sym typeface="Arial"/>
              </a:rPr>
              <a:t>Τι θα γινόταν αν η τεχνολογία blockchain χρησιμοποιούνταν στις επόμενες εθνικές εκλογές, διασφαλίζοντας ότι κάθε ψήφος καταγραφόταν με ασφάλεια και ανώνυμα; Πώς θα μπορούσε αυτή η καινοτομία να αλλάξει την εμπιστοσύνη του κοινού στην εκλογική διαδικασία; Δημοκρατικές διαδικασίες.</a:t>
            </a:r>
            <a:endParaRPr/>
          </a:p>
        </p:txBody>
      </p:sp>
      <p:pic>
        <p:nvPicPr>
          <p:cNvPr id="226" name="Google Shape;226;p18"/>
          <p:cNvPicPr preferRelativeResize="0"/>
          <p:nvPr/>
        </p:nvPicPr>
        <p:blipFill rotWithShape="1">
          <a:blip r:embed="rId3">
            <a:alphaModFix/>
          </a:blip>
          <a:srcRect b="0" l="0" r="0" t="0"/>
          <a:stretch/>
        </p:blipFill>
        <p:spPr>
          <a:xfrm>
            <a:off x="210630" y="2559039"/>
            <a:ext cx="3782158" cy="21250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2" name="Google Shape;232;p1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3" name="Google Shape;233;p19"/>
          <p:cNvSpPr txBox="1"/>
          <p:nvPr>
            <p:ph type="title"/>
          </p:nvPr>
        </p:nvSpPr>
        <p:spPr>
          <a:xfrm>
            <a:off x="59543" y="344728"/>
            <a:ext cx="12046688"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GB" sz="3200">
                <a:latin typeface="Arial"/>
                <a:ea typeface="Arial"/>
                <a:cs typeface="Arial"/>
                <a:sym typeface="Arial"/>
              </a:rPr>
              <a:t>Ψηφιακή ταυτότητα της ΕΕ - Ένα πρακτικό βήμα προς την ψηφιακή ιθαγένεια</a:t>
            </a:r>
            <a:endParaRPr/>
          </a:p>
        </p:txBody>
      </p:sp>
      <p:sp>
        <p:nvSpPr>
          <p:cNvPr id="234" name="Google Shape;234;p19"/>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19"/>
          <p:cNvSpPr txBox="1"/>
          <p:nvPr>
            <p:ph idx="1" type="body"/>
          </p:nvPr>
        </p:nvSpPr>
        <p:spPr>
          <a:xfrm>
            <a:off x="787005" y="1471136"/>
            <a:ext cx="11000444" cy="511834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SzPts val="2000"/>
              <a:buChar char="❑"/>
            </a:pPr>
            <a:r>
              <a:rPr lang="en-GB" sz="2000" u="sng">
                <a:solidFill>
                  <a:schemeClr val="hlink"/>
                </a:solidFill>
                <a:latin typeface="Arial"/>
                <a:ea typeface="Arial"/>
                <a:cs typeface="Arial"/>
                <a:sym typeface="Arial"/>
                <a:hlinkClick r:id="rId3"/>
              </a:rPr>
              <a:t>Το πορτοφόλι ψηφιακής ταυτότητας της ΕΕ </a:t>
            </a:r>
            <a:r>
              <a:rPr lang="en-GB" sz="2000">
                <a:latin typeface="Arial"/>
                <a:ea typeface="Arial"/>
                <a:cs typeface="Arial"/>
                <a:sym typeface="Arial"/>
              </a:rPr>
              <a:t>αποτελεί σημαντικό βήμα προς την ψηφιακή ιθαγένεια στην ΕΕ. </a:t>
            </a:r>
            <a:endParaRPr sz="2000">
              <a:latin typeface="Arial"/>
              <a:ea typeface="Arial"/>
              <a:cs typeface="Arial"/>
              <a:sym typeface="Arial"/>
            </a:endParaRPr>
          </a:p>
          <a:p>
            <a:pPr indent="-228600" lvl="0" marL="228600" rtl="0" algn="just">
              <a:lnSpc>
                <a:spcPct val="90000"/>
              </a:lnSpc>
              <a:spcBef>
                <a:spcPts val="1000"/>
              </a:spcBef>
              <a:spcAft>
                <a:spcPts val="0"/>
              </a:spcAft>
              <a:buSzPts val="2000"/>
              <a:buChar char="❑"/>
            </a:pPr>
            <a:r>
              <a:rPr lang="en-GB" sz="2000">
                <a:latin typeface="Arial"/>
                <a:ea typeface="Arial"/>
                <a:cs typeface="Arial"/>
                <a:sym typeface="Arial"/>
              </a:rPr>
              <a:t>Επιτρέπει στους πολίτες και τους κατοίκους να έχουν εύκολη πρόσβαση σε μια σειρά δημόσιων και ιδιωτικών υπηρεσιών online και offline σε ολόκληρη την ΕΕ. </a:t>
            </a:r>
            <a:endParaRPr sz="2000">
              <a:latin typeface="Arial"/>
              <a:ea typeface="Arial"/>
              <a:cs typeface="Arial"/>
              <a:sym typeface="Arial"/>
            </a:endParaRPr>
          </a:p>
          <a:p>
            <a:pPr indent="-228600" lvl="0" marL="228600" rtl="0" algn="just">
              <a:lnSpc>
                <a:spcPct val="90000"/>
              </a:lnSpc>
              <a:spcBef>
                <a:spcPts val="1000"/>
              </a:spcBef>
              <a:spcAft>
                <a:spcPts val="0"/>
              </a:spcAft>
              <a:buSzPts val="2000"/>
              <a:buChar char="❑"/>
            </a:pPr>
            <a:r>
              <a:rPr lang="en-GB" sz="2000">
                <a:latin typeface="Arial"/>
                <a:ea typeface="Arial"/>
                <a:cs typeface="Arial"/>
                <a:sym typeface="Arial"/>
              </a:rPr>
              <a:t>Για παράδειγμα, το ψηφιακό πορτοφόλι μπορεί να χρησιμοποιηθεί για την αίτηση επίσημων εγγράφων, όπως πιστοποιητικά γέννησης, την υποβολή φορολογικών δηλώσεων ή ακόμη και για την απόδειξη του δικαιώματος διαμονής, εργασίας ή σπουδών σε ένα κράτος μέλος. </a:t>
            </a:r>
            <a:endParaRPr sz="2000">
              <a:latin typeface="Arial"/>
              <a:ea typeface="Arial"/>
              <a:cs typeface="Arial"/>
              <a:sym typeface="Arial"/>
            </a:endParaRPr>
          </a:p>
          <a:p>
            <a:pPr indent="-228600" lvl="0" marL="228600" rtl="0" algn="just">
              <a:lnSpc>
                <a:spcPct val="90000"/>
              </a:lnSpc>
              <a:spcBef>
                <a:spcPts val="1000"/>
              </a:spcBef>
              <a:spcAft>
                <a:spcPts val="0"/>
              </a:spcAft>
              <a:buSzPts val="2000"/>
              <a:buChar char="❑"/>
            </a:pPr>
            <a:r>
              <a:rPr lang="en-GB" sz="2000">
                <a:latin typeface="Arial"/>
                <a:ea typeface="Arial"/>
                <a:cs typeface="Arial"/>
                <a:sym typeface="Arial"/>
              </a:rPr>
              <a:t>Η πρωτοβουλία αυτή είναι ιδιαίτερα πρακτική για τις διασυνοριακές υπηρεσίες, καθώς διευκολύνει συναλλαγές που προηγουμένως απαιτούσαν φυσική παρουσία ή γραφειοκρατία, όπως το άνοιγμα τραπεζικού λογαριασμού ή η ενοικίαση αυτοκινήτου με τη χρήση ψηφιακής άδειας οδήγησης.</a:t>
            </a:r>
            <a:endParaRPr b="1" sz="2000">
              <a:solidFill>
                <a:srgbClr val="92BAB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 name="Google Shape;58;p2"/>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3800">
                <a:latin typeface="Arial"/>
                <a:ea typeface="Arial"/>
                <a:cs typeface="Arial"/>
                <a:sym typeface="Arial"/>
              </a:rPr>
              <a:t>Κατανόηση της ψηφιακής ιθαγένειας</a:t>
            </a:r>
            <a:endParaRPr/>
          </a:p>
        </p:txBody>
      </p:sp>
      <p:sp>
        <p:nvSpPr>
          <p:cNvPr id="59" name="Google Shape;59;p2"/>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0" name="Google Shape;60;p2"/>
          <p:cNvSpPr txBox="1"/>
          <p:nvPr>
            <p:ph idx="1" type="body"/>
          </p:nvPr>
        </p:nvSpPr>
        <p:spPr>
          <a:xfrm>
            <a:off x="630936" y="2902940"/>
            <a:ext cx="3429000" cy="3410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t/>
            </a:r>
            <a:endParaRPr b="1" sz="2200"/>
          </a:p>
          <a:p>
            <a:pPr indent="0" lvl="0" marL="0" rtl="0" algn="l">
              <a:lnSpc>
                <a:spcPct val="90000"/>
              </a:lnSpc>
              <a:spcBef>
                <a:spcPts val="1000"/>
              </a:spcBef>
              <a:spcAft>
                <a:spcPts val="0"/>
              </a:spcAft>
              <a:buSzPts val="2400"/>
              <a:buNone/>
            </a:pPr>
            <a:r>
              <a:rPr b="1" lang="en-GB" sz="2400">
                <a:solidFill>
                  <a:srgbClr val="FFAA5A"/>
                </a:solidFill>
                <a:latin typeface="Arial"/>
                <a:ea typeface="Arial"/>
                <a:cs typeface="Arial"/>
                <a:sym typeface="Arial"/>
              </a:rPr>
              <a:t>Σύντομο βίντεο καλωσορίσματος</a:t>
            </a:r>
            <a:endParaRPr/>
          </a:p>
          <a:p>
            <a:pPr indent="0" lvl="0" marL="0" rtl="0" algn="l">
              <a:lnSpc>
                <a:spcPct val="90000"/>
              </a:lnSpc>
              <a:spcBef>
                <a:spcPts val="1000"/>
              </a:spcBef>
              <a:spcAft>
                <a:spcPts val="0"/>
              </a:spcAft>
              <a:buSzPts val="2200"/>
              <a:buNone/>
            </a:pPr>
            <a:r>
              <a:rPr b="1" lang="en-GB" sz="2200"/>
              <a:t>Ρωτήσαμε τους πολίτες της ΕΕ για το DIGITAL #EUHaveYourSay </a:t>
            </a:r>
            <a:endParaRPr/>
          </a:p>
        </p:txBody>
      </p:sp>
      <p:pic>
        <p:nvPicPr>
          <p:cNvPr descr="Obrázok, na ktorom je text, ľudská tvár, ošatenie, chlapec&#10;&#10;Automaticky generovaný popis" id="61" name="Google Shape;61;p2">
            <a:hlinkClick r:id="rId3"/>
          </p:cNvPr>
          <p:cNvPicPr preferRelativeResize="0"/>
          <p:nvPr/>
        </p:nvPicPr>
        <p:blipFill rotWithShape="1">
          <a:blip r:embed="rId4">
            <a:alphaModFix/>
          </a:blip>
          <a:srcRect b="0" l="0" r="0" t="0"/>
          <a:stretch/>
        </p:blipFill>
        <p:spPr>
          <a:xfrm>
            <a:off x="4654296" y="1501711"/>
            <a:ext cx="6903720" cy="38545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2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1" name="Google Shape;241;p20"/>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20"/>
          <p:cNvSpPr txBox="1"/>
          <p:nvPr>
            <p:ph type="title"/>
          </p:nvPr>
        </p:nvSpPr>
        <p:spPr>
          <a:xfrm>
            <a:off x="59543" y="344728"/>
            <a:ext cx="12046688"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GB" sz="3600">
                <a:latin typeface="Arial"/>
                <a:ea typeface="Arial"/>
                <a:cs typeface="Arial"/>
                <a:sym typeface="Arial"/>
              </a:rPr>
              <a:t>Ψηφιακή συμμετοχή στη δημοκρατία της ΕΕ</a:t>
            </a:r>
            <a:endParaRPr/>
          </a:p>
        </p:txBody>
      </p:sp>
      <p:sp>
        <p:nvSpPr>
          <p:cNvPr id="243" name="Google Shape;243;p20"/>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4" name="Google Shape;244;p20"/>
          <p:cNvSpPr txBox="1"/>
          <p:nvPr>
            <p:ph idx="1" type="body"/>
          </p:nvPr>
        </p:nvSpPr>
        <p:spPr>
          <a:xfrm>
            <a:off x="1105787" y="1287674"/>
            <a:ext cx="11000444" cy="511834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SzPct val="100000"/>
              <a:buChar char="❑"/>
            </a:pPr>
            <a:r>
              <a:rPr lang="en-GB">
                <a:latin typeface="Arial"/>
                <a:ea typeface="Arial"/>
                <a:cs typeface="Arial"/>
                <a:sym typeface="Arial"/>
              </a:rPr>
              <a:t>Η κατοχή της ιθαγένειας μιας χώρας της ΕΕ παρέχει αυτομάτως την ιθαγένεια της ΕΕ, η οποία περιλαμβάνει το δικαίωμα συμμετοχής στη δημοκρατική διαδικασία. </a:t>
            </a:r>
            <a:endParaRPr>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GB">
                <a:latin typeface="Arial"/>
                <a:ea typeface="Arial"/>
                <a:cs typeface="Arial"/>
                <a:sym typeface="Arial"/>
              </a:rPr>
              <a:t>Η ΕΕ έχει λάβει διάφορα μέτρα για τη διασφάλιση της ευρωπαϊκής δημοκρατίας, την προώθηση ελεύθερων και δίκαιων εκλογών και την προάσπιση των εκλογικών δικαιωμάτων των πολιτών της ΕΕ. </a:t>
            </a:r>
            <a:endParaRPr>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GB">
                <a:latin typeface="Arial"/>
                <a:ea typeface="Arial"/>
                <a:cs typeface="Arial"/>
                <a:sym typeface="Arial"/>
              </a:rPr>
              <a:t>Αυτό περιλαμβάνει τη δυνατότητα ελεύθερης μετακίνησης και διαμονής εντός της ΕΕ, συμβάλλοντας σε μια πιο συνδεδεμένη και δημοκρατική ένωση. </a:t>
            </a:r>
            <a:endParaRPr>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GB">
                <a:latin typeface="Arial"/>
                <a:ea typeface="Arial"/>
                <a:cs typeface="Arial"/>
                <a:sym typeface="Arial"/>
              </a:rPr>
              <a:t>Επιπλέον, οι πολίτες της ΕΕ έχουν δικαίωμα προξενικής προστασίας εκτός της ΕΕ, γεγονός που αντανακλά τη δέσμευση της ΕΕ για τα δικαιώματα των πολιτών της και τη δημοκρατική συμμετοχή τους ακόμη και εκτός των συνόρων της.</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nvSpPr>
        <p:spPr>
          <a:xfrm>
            <a:off x="312298" y="654050"/>
            <a:ext cx="11567404" cy="6001643"/>
          </a:xfrm>
          <a:prstGeom prst="rect">
            <a:avLst/>
          </a:prstGeom>
          <a:noFill/>
          <a:ln>
            <a:noFill/>
          </a:ln>
        </p:spPr>
        <p:txBody>
          <a:bodyPr anchorCtr="0" anchor="t" bIns="0" lIns="0" spcFirstLastPara="1" rIns="0" wrap="square" tIns="0">
            <a:spAutoFit/>
          </a:bodyPr>
          <a:lstStyle/>
          <a:p>
            <a:pPr indent="0" lvl="0" marL="0" marR="0" rtl="0" algn="just">
              <a:lnSpc>
                <a:spcPct val="100166"/>
              </a:lnSpc>
              <a:spcBef>
                <a:spcPts val="0"/>
              </a:spcBef>
              <a:spcAft>
                <a:spcPts val="0"/>
              </a:spcAft>
              <a:buClr>
                <a:srgbClr val="92BAB5"/>
              </a:buClr>
              <a:buSzPts val="1800"/>
              <a:buFont typeface="Arial"/>
              <a:buNone/>
            </a:pPr>
            <a:r>
              <a:rPr b="1" i="0" lang="en-GB" sz="1800" u="none" cap="none" strike="noStrike">
                <a:solidFill>
                  <a:srgbClr val="92BAB5"/>
                </a:solidFill>
                <a:latin typeface="Arial"/>
                <a:ea typeface="Arial"/>
                <a:cs typeface="Arial"/>
                <a:sym typeface="Arial"/>
              </a:rPr>
              <a:t>Ελεύθερη άδεια χρήσης </a:t>
            </a:r>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Η δημοσίευση αποκτά την άδεια Creative Commons CC BY- NC SA.</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Αυτή η άδεια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GB" sz="16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το πρωτότυπο.  </a:t>
            </a:r>
            <a:endParaRPr/>
          </a:p>
          <a:p>
            <a:pPr indent="0" lvl="0" marL="0" marR="0" rtl="0" algn="just">
              <a:lnSpc>
                <a:spcPct val="112687"/>
              </a:lnSpc>
              <a:spcBef>
                <a:spcPts val="0"/>
              </a:spcBef>
              <a:spcAft>
                <a:spcPts val="0"/>
              </a:spcAft>
              <a:buClr>
                <a:srgbClr val="FFAA5A"/>
              </a:buClr>
              <a:buSzPts val="1600"/>
              <a:buFont typeface="Arial"/>
              <a:buNone/>
            </a:pPr>
            <a:r>
              <a:rPr b="1" i="0" lang="en-GB" sz="1600" u="none" cap="none" strike="noStrike">
                <a:solidFill>
                  <a:srgbClr val="FFAA5A"/>
                </a:solidFill>
                <a:latin typeface="Arial"/>
                <a:ea typeface="Arial"/>
                <a:cs typeface="Arial"/>
                <a:sym typeface="Arial"/>
              </a:rPr>
              <a:t>Αποποίηση ευθύνης:</a:t>
            </a:r>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12687"/>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 </a:t>
            </a:r>
            <a:endParaRPr/>
          </a:p>
        </p:txBody>
      </p:sp>
      <p:sp>
        <p:nvSpPr>
          <p:cNvPr id="250" name="Google Shape;250;p21"/>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7" name="Google Shape;67;p3"/>
          <p:cNvSpPr txBox="1"/>
          <p:nvPr>
            <p:ph type="title"/>
          </p:nvPr>
        </p:nvSpPr>
        <p:spPr>
          <a:xfrm>
            <a:off x="176934" y="0"/>
            <a:ext cx="6861819" cy="12121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GB" sz="3600">
                <a:latin typeface="Arial"/>
                <a:ea typeface="Arial"/>
                <a:cs typeface="Arial"/>
                <a:sym typeface="Arial"/>
              </a:rPr>
              <a:t>Το πλαίσιο DigComp της ΕΕ</a:t>
            </a:r>
            <a:endParaRPr sz="4400">
              <a:latin typeface="Arial"/>
              <a:ea typeface="Arial"/>
              <a:cs typeface="Arial"/>
              <a:sym typeface="Arial"/>
            </a:endParaRPr>
          </a:p>
        </p:txBody>
      </p:sp>
      <p:sp>
        <p:nvSpPr>
          <p:cNvPr id="68" name="Google Shape;68;p3"/>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3"/>
          <p:cNvSpPr txBox="1"/>
          <p:nvPr>
            <p:ph idx="1" type="body"/>
          </p:nvPr>
        </p:nvSpPr>
        <p:spPr>
          <a:xfrm>
            <a:off x="311422" y="1325880"/>
            <a:ext cx="5920139" cy="4851083"/>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SzPct val="100000"/>
              <a:buChar char="❑"/>
            </a:pPr>
            <a:r>
              <a:rPr lang="en-GB">
                <a:latin typeface="Arial"/>
                <a:ea typeface="Arial"/>
                <a:cs typeface="Arial"/>
                <a:sym typeface="Arial"/>
              </a:rPr>
              <a:t>Το πλαίσιο ψηφιακής επάρκειας της ΕΕ για τους πολίτες (DigComp) παρέχει μια κοινή αντίληψη για το τι είναι ψηφιακή επάρκεια.</a:t>
            </a:r>
            <a:endParaRPr/>
          </a:p>
          <a:p>
            <a:pPr indent="-228600" lvl="0" marL="228600" rtl="0" algn="l">
              <a:lnSpc>
                <a:spcPct val="90000"/>
              </a:lnSpc>
              <a:spcBef>
                <a:spcPts val="1600"/>
              </a:spcBef>
              <a:spcAft>
                <a:spcPts val="0"/>
              </a:spcAft>
              <a:buSzPct val="100000"/>
              <a:buChar char="❑"/>
            </a:pPr>
            <a:r>
              <a:rPr lang="en-GB">
                <a:latin typeface="Arial"/>
                <a:ea typeface="Arial"/>
                <a:cs typeface="Arial"/>
                <a:sym typeface="Arial"/>
              </a:rPr>
              <a:t>Η ψηφιακή επάρκεια περιλαμβάνει την αυτοπεποίθηση, την κριτική και υπεύθυνη χρήση των ψηφιακών τεχνολογιών και την ενασχόληση με αυτές για τη μάθηση, την εργασία και τη συμμετοχή στην κοινωνία.</a:t>
            </a:r>
            <a:endParaRPr/>
          </a:p>
          <a:p>
            <a:pPr indent="-228600" lvl="0" marL="228600" rtl="0" algn="l">
              <a:lnSpc>
                <a:spcPct val="90000"/>
              </a:lnSpc>
              <a:spcBef>
                <a:spcPts val="1600"/>
              </a:spcBef>
              <a:spcAft>
                <a:spcPts val="0"/>
              </a:spcAft>
              <a:buSzPct val="100000"/>
              <a:buChar char="❑"/>
            </a:pPr>
            <a:r>
              <a:rPr lang="en-GB">
                <a:latin typeface="Arial"/>
                <a:ea typeface="Arial"/>
                <a:cs typeface="Arial"/>
                <a:sym typeface="Arial"/>
              </a:rPr>
              <a:t>Ορίζεται ως συνδυασμός γνώσεων, δεξιοτήτων και στάσεων.</a:t>
            </a:r>
            <a:endParaRPr/>
          </a:p>
        </p:txBody>
      </p:sp>
      <p:sp>
        <p:nvSpPr>
          <p:cNvPr id="70" name="Google Shape;70;p3"/>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 name="Google Shape;71;p3"/>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 name="Google Shape;72;p3"/>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73" name="Google Shape;73;p3"/>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74" name="Google Shape;74;p3"/>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 name="Google Shape;75;p3"/>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DigComp - ICDL Arabia" id="76" name="Google Shape;76;p3"/>
          <p:cNvPicPr preferRelativeResize="0"/>
          <p:nvPr/>
        </p:nvPicPr>
        <p:blipFill rotWithShape="1">
          <a:blip r:embed="rId3">
            <a:alphaModFix/>
          </a:blip>
          <a:srcRect b="0" l="0" r="0" t="0"/>
          <a:stretch/>
        </p:blipFill>
        <p:spPr>
          <a:xfrm>
            <a:off x="7627077" y="1597520"/>
            <a:ext cx="4376914" cy="29179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2" name="Google Shape;82;p4"/>
          <p:cNvSpPr txBox="1"/>
          <p:nvPr>
            <p:ph type="title"/>
          </p:nvPr>
        </p:nvSpPr>
        <p:spPr>
          <a:xfrm>
            <a:off x="383246" y="561012"/>
            <a:ext cx="6861819" cy="12121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GB" sz="3200">
                <a:latin typeface="Arial"/>
                <a:ea typeface="Arial"/>
                <a:cs typeface="Arial"/>
                <a:sym typeface="Arial"/>
              </a:rPr>
              <a:t>Το πλαίσιο DigComp της ΕΕ</a:t>
            </a:r>
            <a:br>
              <a:rPr lang="en-GB" sz="3200">
                <a:solidFill>
                  <a:srgbClr val="FFAA5A"/>
                </a:solidFill>
                <a:latin typeface="Arial"/>
                <a:ea typeface="Arial"/>
                <a:cs typeface="Arial"/>
                <a:sym typeface="Arial"/>
              </a:rPr>
            </a:br>
            <a:r>
              <a:rPr lang="en-GB" sz="3200">
                <a:solidFill>
                  <a:srgbClr val="FFAA5A"/>
                </a:solidFill>
                <a:latin typeface="Arial"/>
                <a:ea typeface="Arial"/>
                <a:cs typeface="Arial"/>
                <a:sym typeface="Arial"/>
              </a:rPr>
              <a:t>5 τομείς αρμοδιοτήτων </a:t>
            </a:r>
            <a:endParaRPr sz="4000">
              <a:latin typeface="Arial"/>
              <a:ea typeface="Arial"/>
              <a:cs typeface="Arial"/>
              <a:sym typeface="Arial"/>
            </a:endParaRPr>
          </a:p>
        </p:txBody>
      </p:sp>
      <p:sp>
        <p:nvSpPr>
          <p:cNvPr id="83" name="Google Shape;83;p4"/>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 name="Google Shape;84;p4"/>
          <p:cNvSpPr txBox="1"/>
          <p:nvPr>
            <p:ph idx="1" type="body"/>
          </p:nvPr>
        </p:nvSpPr>
        <p:spPr>
          <a:xfrm>
            <a:off x="563786" y="1826760"/>
            <a:ext cx="5920139" cy="48510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GB">
                <a:latin typeface="Arial"/>
                <a:ea typeface="Arial"/>
                <a:cs typeface="Arial"/>
                <a:sym typeface="Arial"/>
              </a:rPr>
              <a:t>Πληροφορική και παιδεία δεδομένων </a:t>
            </a:r>
            <a:endParaRPr/>
          </a:p>
          <a:p>
            <a:pPr indent="-228600" lvl="0" marL="228600" rtl="0" algn="l">
              <a:lnSpc>
                <a:spcPct val="90000"/>
              </a:lnSpc>
              <a:spcBef>
                <a:spcPts val="1600"/>
              </a:spcBef>
              <a:spcAft>
                <a:spcPts val="0"/>
              </a:spcAft>
              <a:buSzPts val="2800"/>
              <a:buChar char="❑"/>
            </a:pPr>
            <a:r>
              <a:rPr lang="en-GB">
                <a:latin typeface="Arial"/>
                <a:ea typeface="Arial"/>
                <a:cs typeface="Arial"/>
                <a:sym typeface="Arial"/>
              </a:rPr>
              <a:t>Επικοινωνία και συνεργασία</a:t>
            </a:r>
            <a:endParaRPr/>
          </a:p>
          <a:p>
            <a:pPr indent="-228600" lvl="0" marL="228600" rtl="0" algn="l">
              <a:lnSpc>
                <a:spcPct val="90000"/>
              </a:lnSpc>
              <a:spcBef>
                <a:spcPts val="1600"/>
              </a:spcBef>
              <a:spcAft>
                <a:spcPts val="0"/>
              </a:spcAft>
              <a:buSzPts val="2800"/>
              <a:buChar char="❑"/>
            </a:pPr>
            <a:r>
              <a:rPr lang="en-GB">
                <a:latin typeface="Arial"/>
                <a:ea typeface="Arial"/>
                <a:cs typeface="Arial"/>
                <a:sym typeface="Arial"/>
              </a:rPr>
              <a:t>Δημιουργία ψηφιακού περιεχομένου</a:t>
            </a:r>
            <a:endParaRPr/>
          </a:p>
          <a:p>
            <a:pPr indent="-228600" lvl="0" marL="228600" rtl="0" algn="l">
              <a:lnSpc>
                <a:spcPct val="90000"/>
              </a:lnSpc>
              <a:spcBef>
                <a:spcPts val="1600"/>
              </a:spcBef>
              <a:spcAft>
                <a:spcPts val="0"/>
              </a:spcAft>
              <a:buSzPts val="2800"/>
              <a:buChar char="❑"/>
            </a:pPr>
            <a:r>
              <a:rPr lang="en-GB">
                <a:latin typeface="Arial"/>
                <a:ea typeface="Arial"/>
                <a:cs typeface="Arial"/>
                <a:sym typeface="Arial"/>
              </a:rPr>
              <a:t>Ασφάλεια</a:t>
            </a:r>
            <a:endParaRPr/>
          </a:p>
          <a:p>
            <a:pPr indent="-228600" lvl="0" marL="228600" rtl="0" algn="l">
              <a:lnSpc>
                <a:spcPct val="90000"/>
              </a:lnSpc>
              <a:spcBef>
                <a:spcPts val="1600"/>
              </a:spcBef>
              <a:spcAft>
                <a:spcPts val="0"/>
              </a:spcAft>
              <a:buSzPts val="2800"/>
              <a:buChar char="❑"/>
            </a:pPr>
            <a:r>
              <a:rPr lang="en-GB">
                <a:latin typeface="Arial"/>
                <a:ea typeface="Arial"/>
                <a:cs typeface="Arial"/>
                <a:sym typeface="Arial"/>
              </a:rPr>
              <a:t>Επίλυση προβλημάτων</a:t>
            </a:r>
            <a:endParaRPr/>
          </a:p>
        </p:txBody>
      </p:sp>
      <p:sp>
        <p:nvSpPr>
          <p:cNvPr id="85" name="Google Shape;85;p4"/>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 name="Google Shape;86;p4"/>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7" name="Google Shape;87;p4"/>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88" name="Google Shape;88;p4"/>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89" name="Google Shape;89;p4"/>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 name="Google Shape;90;p4"/>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DigComp competence areas" id="91" name="Google Shape;91;p4"/>
          <p:cNvPicPr preferRelativeResize="0"/>
          <p:nvPr/>
        </p:nvPicPr>
        <p:blipFill rotWithShape="1">
          <a:blip r:embed="rId3">
            <a:alphaModFix/>
          </a:blip>
          <a:srcRect b="0" l="0" r="0" t="0"/>
          <a:stretch/>
        </p:blipFill>
        <p:spPr>
          <a:xfrm>
            <a:off x="8067646" y="1663000"/>
            <a:ext cx="3495776" cy="32194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 name="Google Shape;97;p5"/>
          <p:cNvSpPr txBox="1"/>
          <p:nvPr>
            <p:ph type="title"/>
          </p:nvPr>
        </p:nvSpPr>
        <p:spPr>
          <a:xfrm>
            <a:off x="390064" y="250031"/>
            <a:ext cx="9706135" cy="10558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000"/>
              <a:buFont typeface="Arial"/>
              <a:buNone/>
            </a:pPr>
            <a:r>
              <a:rPr lang="en-GB" sz="4000">
                <a:latin typeface="Arial"/>
                <a:ea typeface="Arial"/>
                <a:cs typeface="Arial"/>
                <a:sym typeface="Arial"/>
              </a:rPr>
              <a:t>Το πλαίσιο DigComp της ΕΕ</a:t>
            </a:r>
            <a:endParaRPr/>
          </a:p>
        </p:txBody>
      </p:sp>
      <p:sp>
        <p:nvSpPr>
          <p:cNvPr id="98" name="Google Shape;98;p5"/>
          <p:cNvSpPr txBox="1"/>
          <p:nvPr>
            <p:ph idx="1" type="body"/>
          </p:nvPr>
        </p:nvSpPr>
        <p:spPr>
          <a:xfrm>
            <a:off x="480060" y="1305906"/>
            <a:ext cx="7291281" cy="5159673"/>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just">
              <a:lnSpc>
                <a:spcPct val="90000"/>
              </a:lnSpc>
              <a:spcBef>
                <a:spcPts val="0"/>
              </a:spcBef>
              <a:spcAft>
                <a:spcPts val="0"/>
              </a:spcAft>
              <a:buSzPct val="100000"/>
              <a:buChar char="❑"/>
            </a:pPr>
            <a:r>
              <a:rPr b="1" lang="en-GB">
                <a:latin typeface="Arial"/>
                <a:ea typeface="Arial"/>
                <a:cs typeface="Arial"/>
                <a:sym typeface="Arial"/>
              </a:rPr>
              <a:t>Τομέας ικανοτήτων 2 - Επικοινωνία και συνεργασία: </a:t>
            </a:r>
            <a:r>
              <a:rPr lang="en-GB">
                <a:latin typeface="Arial"/>
                <a:ea typeface="Arial"/>
                <a:cs typeface="Arial"/>
                <a:sym typeface="Arial"/>
              </a:rPr>
              <a:t>να αλληλεπιδρούν, να επικοινωνούν και να συνεργάζονται μέσω των ψηφιακών τεχνολογιών, έχοντας επίγνωση της πολιτισμικής και γενεαλογικής ποικιλομορφίας. Να συμμετέχουν στην κοινωνία μέσω δημόσιων και ιδιωτικών ψηφιακών υπηρεσιών και συμμετοχικής πολιτειότητας. Να διαχειρίζεται κανείς την ψηφιακή του παρουσία, ταυτότητα και φήμη.</a:t>
            </a:r>
            <a:endParaRPr/>
          </a:p>
          <a:p>
            <a:pPr indent="-228600" lvl="0" marL="228600" rtl="0" algn="just">
              <a:lnSpc>
                <a:spcPct val="90000"/>
              </a:lnSpc>
              <a:spcBef>
                <a:spcPts val="1600"/>
              </a:spcBef>
              <a:spcAft>
                <a:spcPts val="0"/>
              </a:spcAft>
              <a:buSzPct val="100000"/>
              <a:buChar char="❑"/>
            </a:pPr>
            <a:r>
              <a:rPr b="1" lang="en-GB">
                <a:latin typeface="Arial"/>
                <a:ea typeface="Arial"/>
                <a:cs typeface="Arial"/>
                <a:sym typeface="Arial"/>
              </a:rPr>
              <a:t>Υποτομέας 2.3 Συμμετοχή στην ιδιότητα του πολίτη μέσω των ψηφιακών τεχνολογιών: </a:t>
            </a:r>
            <a:r>
              <a:rPr lang="en-GB">
                <a:latin typeface="Arial"/>
                <a:ea typeface="Arial"/>
                <a:cs typeface="Arial"/>
                <a:sym typeface="Arial"/>
              </a:rPr>
              <a:t>συμμετοχή στην κοινωνία με τη χρήση δημόσιων και ιδιωτικών ψηφιακών υπηρεσιών. Να αναζητούν ευκαιρίες για αυτοδυναμία και για συμμετοχική ιδιότητα του πολίτη μέσω των κατάλληλων ψηφιακών τεχνολογιών.</a:t>
            </a:r>
            <a:endParaRPr/>
          </a:p>
          <a:p>
            <a:pPr indent="0" lvl="0" marL="0" rtl="0" algn="just">
              <a:lnSpc>
                <a:spcPct val="90000"/>
              </a:lnSpc>
              <a:spcBef>
                <a:spcPts val="1600"/>
              </a:spcBef>
              <a:spcAft>
                <a:spcPts val="0"/>
              </a:spcAft>
              <a:buSzPct val="100000"/>
              <a:buNone/>
            </a:pPr>
            <a:r>
              <a:t/>
            </a:r>
            <a:endParaRPr i="0">
              <a:latin typeface="Arial"/>
              <a:ea typeface="Arial"/>
              <a:cs typeface="Arial"/>
              <a:sym typeface="Arial"/>
            </a:endParaRPr>
          </a:p>
        </p:txBody>
      </p:sp>
      <p:sp>
        <p:nvSpPr>
          <p:cNvPr id="99" name="Google Shape;99;p5"/>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0" name="Google Shape;100;p5"/>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Practice and encourage good digital citizenship – Michigan IT News" id="101" name="Google Shape;101;p5"/>
          <p:cNvPicPr preferRelativeResize="0"/>
          <p:nvPr/>
        </p:nvPicPr>
        <p:blipFill rotWithShape="1">
          <a:blip r:embed="rId3">
            <a:alphaModFix/>
          </a:blip>
          <a:srcRect b="0" l="0" r="0" t="0"/>
          <a:stretch/>
        </p:blipFill>
        <p:spPr>
          <a:xfrm>
            <a:off x="7861337" y="1879180"/>
            <a:ext cx="3566316" cy="30884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 name="Google Shape;107;p6"/>
          <p:cNvSpPr txBox="1"/>
          <p:nvPr>
            <p:ph type="title"/>
          </p:nvPr>
        </p:nvSpPr>
        <p:spPr>
          <a:xfrm>
            <a:off x="390064" y="250031"/>
            <a:ext cx="9706135" cy="10558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4000">
                <a:latin typeface="Arial"/>
                <a:ea typeface="Arial"/>
                <a:cs typeface="Arial"/>
                <a:sym typeface="Arial"/>
              </a:rPr>
              <a:t>Εγχειρίδιο Εκπαίδευσης Ψηφιακής Ιθαγένειας από το Συμβούλιο της Ευρώπης</a:t>
            </a:r>
            <a:endParaRPr/>
          </a:p>
        </p:txBody>
      </p:sp>
      <p:sp>
        <p:nvSpPr>
          <p:cNvPr id="108" name="Google Shape;108;p6"/>
          <p:cNvSpPr txBox="1"/>
          <p:nvPr>
            <p:ph idx="1" type="body"/>
          </p:nvPr>
        </p:nvSpPr>
        <p:spPr>
          <a:xfrm>
            <a:off x="480060" y="1687118"/>
            <a:ext cx="6771345" cy="477846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GB">
                <a:latin typeface="Arial"/>
                <a:ea typeface="Arial"/>
                <a:cs typeface="Arial"/>
                <a:sym typeface="Arial"/>
              </a:rPr>
              <a:t>Το εγχειρίδιο για την εκπαίδευση στην ψηφιακή ιθαγένεια απευθύνεται σε εκπαιδευτικούς και γονείς, σε φορείς λήψης αποφάσεων για την εκπαίδευση και σε παρόχους πλατφορμών. </a:t>
            </a:r>
            <a:endParaRPr/>
          </a:p>
          <a:p>
            <a:pPr indent="-228600" lvl="0" marL="228600" rtl="0" algn="l">
              <a:lnSpc>
                <a:spcPct val="90000"/>
              </a:lnSpc>
              <a:spcBef>
                <a:spcPts val="1600"/>
              </a:spcBef>
              <a:spcAft>
                <a:spcPts val="0"/>
              </a:spcAft>
              <a:buSzPct val="100000"/>
              <a:buChar char="❑"/>
            </a:pPr>
            <a:r>
              <a:rPr lang="en-GB">
                <a:latin typeface="Arial"/>
                <a:ea typeface="Arial"/>
                <a:cs typeface="Arial"/>
                <a:sym typeface="Arial"/>
              </a:rPr>
              <a:t>Προσφέρει </a:t>
            </a:r>
            <a:r>
              <a:rPr b="1" lang="en-GB">
                <a:latin typeface="Arial"/>
                <a:ea typeface="Arial"/>
                <a:cs typeface="Arial"/>
                <a:sym typeface="Arial"/>
              </a:rPr>
              <a:t>πληροφορίες, εργαλεία και ορθές πρακτικές </a:t>
            </a:r>
            <a:r>
              <a:rPr lang="en-GB">
                <a:latin typeface="Arial"/>
                <a:ea typeface="Arial"/>
                <a:cs typeface="Arial"/>
                <a:sym typeface="Arial"/>
              </a:rPr>
              <a:t>για την υποστήριξη της ανάπτυξης ικανοτήτων που ενδυναμώνουν τους πολίτες, επιτρέποντάς τους να συμβιώνουν ισότιμα στις σημερινές πολιτισμικά ποικίλες δημοκρατικές κοινωνίες, τόσο εντός όσο και εκτός διαδικτύου.</a:t>
            </a:r>
            <a:endParaRPr/>
          </a:p>
        </p:txBody>
      </p:sp>
      <p:sp>
        <p:nvSpPr>
          <p:cNvPr id="109" name="Google Shape;109;p6"/>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0" name="Google Shape;110;p6"/>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 name="Google Shape;111;p6"/>
          <p:cNvPicPr preferRelativeResize="0"/>
          <p:nvPr/>
        </p:nvPicPr>
        <p:blipFill rotWithShape="1">
          <a:blip r:embed="rId3">
            <a:alphaModFix/>
          </a:blip>
          <a:srcRect b="0" l="0" r="0" t="0"/>
          <a:stretch/>
        </p:blipFill>
        <p:spPr>
          <a:xfrm>
            <a:off x="7341401" y="1821869"/>
            <a:ext cx="4083400" cy="2819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 name="Google Shape;117;p7"/>
          <p:cNvSpPr txBox="1"/>
          <p:nvPr>
            <p:ph type="title"/>
          </p:nvPr>
        </p:nvSpPr>
        <p:spPr>
          <a:xfrm>
            <a:off x="390064" y="250031"/>
            <a:ext cx="9706135" cy="105587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4000">
                <a:latin typeface="Arial"/>
                <a:ea typeface="Arial"/>
                <a:cs typeface="Arial"/>
                <a:sym typeface="Arial"/>
              </a:rPr>
              <a:t>Εγχειρίδιο Εκπαίδευσης Ψηφιακής Ιθαγένειας από το Συμβούλιο της Ευρώπης</a:t>
            </a:r>
            <a:endParaRPr/>
          </a:p>
        </p:txBody>
      </p:sp>
      <p:sp>
        <p:nvSpPr>
          <p:cNvPr id="118" name="Google Shape;118;p7"/>
          <p:cNvSpPr txBox="1"/>
          <p:nvPr>
            <p:ph idx="1" type="body"/>
          </p:nvPr>
        </p:nvSpPr>
        <p:spPr>
          <a:xfrm>
            <a:off x="480060" y="1687118"/>
            <a:ext cx="6771345" cy="477846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SzPct val="100000"/>
              <a:buChar char="❑"/>
            </a:pPr>
            <a:r>
              <a:rPr lang="en-GB">
                <a:latin typeface="Arial"/>
                <a:ea typeface="Arial"/>
                <a:cs typeface="Arial"/>
                <a:sym typeface="Arial"/>
              </a:rPr>
              <a:t>Οι ικανότητες ψηφιακής ιθαγένειας καθορίζουν </a:t>
            </a:r>
            <a:r>
              <a:rPr b="1" lang="en-GB">
                <a:latin typeface="Arial"/>
                <a:ea typeface="Arial"/>
                <a:cs typeface="Arial"/>
                <a:sym typeface="Arial"/>
              </a:rPr>
              <a:t>τον τρόπο με τον οποίο ενεργούμε και αλληλεπιδρούμε στο διαδίκτυο</a:t>
            </a:r>
            <a:r>
              <a:rPr lang="en-GB">
                <a:latin typeface="Arial"/>
                <a:ea typeface="Arial"/>
                <a:cs typeface="Arial"/>
                <a:sym typeface="Arial"/>
              </a:rPr>
              <a:t>. Περιλαμβάνουν τις αξίες, τις στάσεις, τις δεξιότητες, τις γνώσεις και την κριτική κατανόηση που είναι απαραίτητες για την </a:t>
            </a:r>
            <a:r>
              <a:rPr b="1" lang="en-GB">
                <a:latin typeface="Arial"/>
                <a:ea typeface="Arial"/>
                <a:cs typeface="Arial"/>
                <a:sym typeface="Arial"/>
              </a:rPr>
              <a:t>υπεύθυνη πλοήγηση στον συνεχώς εξελισσόμενο ψηφιακό </a:t>
            </a:r>
            <a:r>
              <a:rPr lang="en-GB">
                <a:latin typeface="Arial"/>
                <a:ea typeface="Arial"/>
                <a:cs typeface="Arial"/>
                <a:sym typeface="Arial"/>
              </a:rPr>
              <a:t>κόσμο και για τη διαμόρφωση της τεχνολογίας ώστε να ανταποκρίνεται στις δικές μας ανάγκες και όχι να διαμορφώνεται από αυτήν.</a:t>
            </a:r>
            <a:endParaRPr/>
          </a:p>
          <a:p>
            <a:pPr indent="-228600" lvl="0" marL="228600" rtl="0" algn="l">
              <a:lnSpc>
                <a:spcPct val="90000"/>
              </a:lnSpc>
              <a:spcBef>
                <a:spcPts val="1600"/>
              </a:spcBef>
              <a:spcAft>
                <a:spcPts val="0"/>
              </a:spcAft>
              <a:buSzPct val="100000"/>
              <a:buChar char="❑"/>
            </a:pPr>
            <a:r>
              <a:rPr lang="en-GB">
                <a:latin typeface="Arial"/>
                <a:ea typeface="Arial"/>
                <a:cs typeface="Arial"/>
                <a:sym typeface="Arial"/>
              </a:rPr>
              <a:t>Περιγράφει σε βάθος τις πολλαπλές διαστάσεις που συνθέτουν κάθε έναν από τους </a:t>
            </a:r>
            <a:r>
              <a:rPr b="1" lang="en-GB">
                <a:latin typeface="Arial"/>
                <a:ea typeface="Arial"/>
                <a:cs typeface="Arial"/>
                <a:sym typeface="Arial"/>
              </a:rPr>
              <a:t>10 τομείς της ψηφιακής ιθαγένειας </a:t>
            </a:r>
            <a:r>
              <a:rPr lang="en-GB">
                <a:latin typeface="Arial"/>
                <a:ea typeface="Arial"/>
                <a:cs typeface="Arial"/>
                <a:sym typeface="Arial"/>
              </a:rPr>
              <a:t>και περιλαμβάνει ένα ενημερωτικό δελτίο για κάθε τομέα που παρέχει ιδέες, καλές πρακτικές και περαιτέρω αναφορές για την υποστήριξη των εκπαιδευτικών στην ανάπτυξη των ικανοτήτων. </a:t>
            </a:r>
            <a:endParaRPr/>
          </a:p>
        </p:txBody>
      </p:sp>
      <p:sp>
        <p:nvSpPr>
          <p:cNvPr id="119" name="Google Shape;119;p7"/>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0" name="Google Shape;120;p7"/>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1" name="Google Shape;121;p7"/>
          <p:cNvPicPr preferRelativeResize="0"/>
          <p:nvPr/>
        </p:nvPicPr>
        <p:blipFill rotWithShape="1">
          <a:blip r:embed="rId3">
            <a:alphaModFix/>
          </a:blip>
          <a:srcRect b="0" l="0" r="0" t="0"/>
          <a:stretch/>
        </p:blipFill>
        <p:spPr>
          <a:xfrm>
            <a:off x="7341401" y="1821869"/>
            <a:ext cx="4083400" cy="28191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 name="Google Shape;127;p8"/>
          <p:cNvSpPr txBox="1"/>
          <p:nvPr>
            <p:ph type="title"/>
          </p:nvPr>
        </p:nvSpPr>
        <p:spPr>
          <a:xfrm>
            <a:off x="390064" y="392421"/>
            <a:ext cx="9706135" cy="10370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4000">
                <a:latin typeface="Arial"/>
                <a:ea typeface="Arial"/>
                <a:cs typeface="Arial"/>
                <a:sym typeface="Arial"/>
              </a:rPr>
              <a:t>Εγχειρίδιο Εκπαίδευσης Ψηφιακής Ιθαγένειας από το Συμβούλιο της Ευρώπης - </a:t>
            </a:r>
            <a:r>
              <a:rPr lang="en-GB" sz="3100">
                <a:solidFill>
                  <a:srgbClr val="FFAA5A"/>
                </a:solidFill>
                <a:latin typeface="Arial"/>
                <a:ea typeface="Arial"/>
                <a:cs typeface="Arial"/>
                <a:sym typeface="Arial"/>
              </a:rPr>
              <a:t>3 ομάδες για 10 τομείς</a:t>
            </a:r>
            <a:endParaRPr sz="4000">
              <a:solidFill>
                <a:srgbClr val="FFAA5A"/>
              </a:solidFill>
              <a:latin typeface="Arial"/>
              <a:ea typeface="Arial"/>
              <a:cs typeface="Arial"/>
              <a:sym typeface="Arial"/>
            </a:endParaRPr>
          </a:p>
        </p:txBody>
      </p:sp>
      <p:sp>
        <p:nvSpPr>
          <p:cNvPr id="128" name="Google Shape;128;p8"/>
          <p:cNvSpPr txBox="1"/>
          <p:nvPr>
            <p:ph idx="1" type="body"/>
          </p:nvPr>
        </p:nvSpPr>
        <p:spPr>
          <a:xfrm>
            <a:off x="480060" y="1687118"/>
            <a:ext cx="6771345" cy="477846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SzPct val="100000"/>
              <a:buChar char="❑"/>
            </a:pPr>
            <a:r>
              <a:rPr b="1" lang="en-GB">
                <a:latin typeface="Arial"/>
                <a:ea typeface="Arial"/>
                <a:cs typeface="Arial"/>
                <a:sym typeface="Arial"/>
              </a:rPr>
              <a:t>Το να είσαι online </a:t>
            </a:r>
            <a:r>
              <a:rPr lang="en-GB">
                <a:latin typeface="Arial"/>
                <a:ea typeface="Arial"/>
                <a:cs typeface="Arial"/>
                <a:sym typeface="Arial"/>
              </a:rPr>
              <a:t>περιλαμβάνει τομείς που σχετίζονται με τις ικανότητες που απαιτούνται για την πρόσβαση στην ψηφιακή κοινωνία, την ελεύθερη έκφραση και τη δημιουργική και κριτική χρήση των ψηφιακών εργαλείων.</a:t>
            </a:r>
            <a:endParaRPr/>
          </a:p>
          <a:p>
            <a:pPr indent="-228600" lvl="0" marL="228600" rtl="0" algn="just">
              <a:lnSpc>
                <a:spcPct val="90000"/>
              </a:lnSpc>
              <a:spcBef>
                <a:spcPts val="1600"/>
              </a:spcBef>
              <a:spcAft>
                <a:spcPts val="0"/>
              </a:spcAft>
              <a:buSzPct val="100000"/>
              <a:buChar char="❑"/>
            </a:pPr>
            <a:r>
              <a:rPr b="1" lang="en-GB">
                <a:latin typeface="Arial"/>
                <a:ea typeface="Arial"/>
                <a:cs typeface="Arial"/>
                <a:sym typeface="Arial"/>
              </a:rPr>
              <a:t>Η ευημερία στο διαδίκτυο </a:t>
            </a:r>
            <a:r>
              <a:rPr lang="en-GB">
                <a:latin typeface="Arial"/>
                <a:ea typeface="Arial"/>
                <a:cs typeface="Arial"/>
                <a:sym typeface="Arial"/>
              </a:rPr>
              <a:t>περιλαμβάνει τομείς που σχετίζονται με τις ικανότητες που απαιτούνται για τη θετική συμμετοχή στην ψηφιακή κοινωνία και την ανάπτυξη μιας υγιούς σχέσης με την τεχνολογία.</a:t>
            </a:r>
            <a:endParaRPr/>
          </a:p>
          <a:p>
            <a:pPr indent="-228600" lvl="0" marL="228600" rtl="0" algn="just">
              <a:lnSpc>
                <a:spcPct val="90000"/>
              </a:lnSpc>
              <a:spcBef>
                <a:spcPts val="1600"/>
              </a:spcBef>
              <a:spcAft>
                <a:spcPts val="0"/>
              </a:spcAft>
              <a:buSzPct val="100000"/>
              <a:buChar char="❑"/>
            </a:pPr>
            <a:r>
              <a:rPr b="1" lang="en-GB">
                <a:latin typeface="Arial"/>
                <a:ea typeface="Arial"/>
                <a:cs typeface="Arial"/>
                <a:sym typeface="Arial"/>
              </a:rPr>
              <a:t>Το Rights Online </a:t>
            </a:r>
            <a:r>
              <a:rPr lang="en-GB">
                <a:latin typeface="Arial"/>
                <a:ea typeface="Arial"/>
                <a:cs typeface="Arial"/>
                <a:sym typeface="Arial"/>
              </a:rPr>
              <a:t>περιλαμβάνει τομείς που σχετίζονται με τις ικανότητες που αφορούν τα δικαιώματα και τις υποχρεώσεις των πολιτών σε πολύπλοκες, ποικιλόμορφες κοινωνίες σε ψηφιακό πλαίσιο, όπου προστατεύεται η ιδιωτική ζωή και ενισχύεται η ενεργός συμμετοχή.</a:t>
            </a:r>
            <a:endParaRPr/>
          </a:p>
        </p:txBody>
      </p:sp>
      <p:sp>
        <p:nvSpPr>
          <p:cNvPr id="129" name="Google Shape;129;p8"/>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0" name="Google Shape;130;p8"/>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 name="Google Shape;131;p8"/>
          <p:cNvPicPr preferRelativeResize="0"/>
          <p:nvPr/>
        </p:nvPicPr>
        <p:blipFill rotWithShape="1">
          <a:blip r:embed="rId3">
            <a:alphaModFix/>
          </a:blip>
          <a:srcRect b="0" l="0" r="0" t="0"/>
          <a:stretch/>
        </p:blipFill>
        <p:spPr>
          <a:xfrm>
            <a:off x="7389627" y="1821869"/>
            <a:ext cx="4064544" cy="37509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 name="Google Shape;137;p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8" name="Google Shape;138;p9"/>
          <p:cNvSpPr txBox="1"/>
          <p:nvPr>
            <p:ph type="title"/>
          </p:nvPr>
        </p:nvSpPr>
        <p:spPr>
          <a:xfrm>
            <a:off x="-96117" y="1153572"/>
            <a:ext cx="4263389"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800"/>
              <a:buFont typeface="Arial"/>
              <a:buNone/>
            </a:pPr>
            <a:r>
              <a:rPr lang="en-GB" sz="2800">
                <a:solidFill>
                  <a:srgbClr val="FFFFFF"/>
                </a:solidFill>
                <a:latin typeface="Arial"/>
                <a:ea typeface="Arial"/>
                <a:cs typeface="Arial"/>
                <a:sym typeface="Arial"/>
              </a:rPr>
              <a:t>Αγκαλιάζοντας τα ψηφιακά εργαλεία για την ενδυνάμωση των πολιτών</a:t>
            </a:r>
            <a:endParaRPr sz="2800">
              <a:solidFill>
                <a:srgbClr val="FFFFFF"/>
              </a:solidFill>
              <a:latin typeface="Arial"/>
              <a:ea typeface="Arial"/>
              <a:cs typeface="Arial"/>
              <a:sym typeface="Arial"/>
            </a:endParaRPr>
          </a:p>
        </p:txBody>
      </p:sp>
      <p:sp>
        <p:nvSpPr>
          <p:cNvPr id="139" name="Google Shape;139;p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9"/>
          <p:cNvSpPr txBox="1"/>
          <p:nvPr>
            <p:ph idx="1" type="body"/>
          </p:nvPr>
        </p:nvSpPr>
        <p:spPr>
          <a:xfrm>
            <a:off x="4704916" y="465440"/>
            <a:ext cx="6949440" cy="23734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b="1" lang="en-GB" sz="4000">
                <a:solidFill>
                  <a:srgbClr val="92BAB5"/>
                </a:solidFill>
                <a:latin typeface="Arial"/>
                <a:ea typeface="Arial"/>
                <a:cs typeface="Arial"/>
                <a:sym typeface="Arial"/>
              </a:rPr>
              <a:t>Η πύλη σας για την ψηφιακή ιδιότητα του πολίτη και τη δημοκρατία</a:t>
            </a:r>
            <a:endParaRPr/>
          </a:p>
          <a:p>
            <a:pPr indent="0" lvl="0" marL="0" rtl="0" algn="ctr">
              <a:lnSpc>
                <a:spcPct val="90000"/>
              </a:lnSpc>
              <a:spcBef>
                <a:spcPts val="1600"/>
              </a:spcBef>
              <a:spcAft>
                <a:spcPts val="0"/>
              </a:spcAft>
              <a:buSzPts val="4000"/>
              <a:buNone/>
            </a:pPr>
            <a:r>
              <a:t/>
            </a:r>
            <a:endParaRPr i="0" sz="4000">
              <a:latin typeface="Arial"/>
              <a:ea typeface="Arial"/>
              <a:cs typeface="Arial"/>
              <a:sym typeface="Arial"/>
            </a:endParaRPr>
          </a:p>
        </p:txBody>
      </p:sp>
      <p:pic>
        <p:nvPicPr>
          <p:cNvPr id="141" name="Google Shape;141;p9"/>
          <p:cNvPicPr preferRelativeResize="0"/>
          <p:nvPr/>
        </p:nvPicPr>
        <p:blipFill rotWithShape="1">
          <a:blip r:embed="rId3">
            <a:alphaModFix/>
          </a:blip>
          <a:srcRect b="0" l="0" r="0" t="0"/>
          <a:stretch/>
        </p:blipFill>
        <p:spPr>
          <a:xfrm>
            <a:off x="5533562" y="2838893"/>
            <a:ext cx="4982335" cy="28025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2024-10-09T14:49:02Z</dcterms:created>
  <dc:creator>Alexandros Koumanis</dc:creator>
</cp:coreProperties>
</file>