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sldIdLst>
    <p:sldId id="295" r:id="rId6"/>
    <p:sldId id="258" r:id="rId7"/>
    <p:sldId id="297" r:id="rId8"/>
    <p:sldId id="298" r:id="rId9"/>
    <p:sldId id="284" r:id="rId10"/>
    <p:sldId id="299" r:id="rId11"/>
    <p:sldId id="300" r:id="rId12"/>
    <p:sldId id="301" r:id="rId13"/>
    <p:sldId id="286" r:id="rId14"/>
    <p:sldId id="290" r:id="rId15"/>
    <p:sldId id="292" r:id="rId16"/>
    <p:sldId id="302" r:id="rId17"/>
    <p:sldId id="303" r:id="rId18"/>
    <p:sldId id="304" r:id="rId19"/>
    <p:sldId id="305" r:id="rId20"/>
    <p:sldId id="306" r:id="rId21"/>
    <p:sldId id="307" r:id="rId22"/>
    <p:sldId id="308" r:id="rId23"/>
    <p:sldId id="309" r:id="rId24"/>
    <p:sldId id="310" r:id="rId25"/>
    <p:sldId id="265"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FE9"/>
    <a:srgbClr val="474747"/>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45B7B-22F3-EB45-C61E-5D6B3083BC44}" v="3" dt="2024-10-14T23:32:35.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9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ksandar Kocankovski" userId="9f0fbf8df146437a" providerId="Windows Live" clId="Web-{A0045B7B-22F3-EB45-C61E-5D6B3083BC44}"/>
    <pc:docChg chg="modSld">
      <pc:chgData name="Aleksandar Kocankovski" userId="9f0fbf8df146437a" providerId="Windows Live" clId="Web-{A0045B7B-22F3-EB45-C61E-5D6B3083BC44}" dt="2024-10-14T23:32:35.143" v="2" actId="20577"/>
      <pc:docMkLst>
        <pc:docMk/>
      </pc:docMkLst>
      <pc:sldChg chg="modSp">
        <pc:chgData name="Aleksandar Kocankovski" userId="9f0fbf8df146437a" providerId="Windows Live" clId="Web-{A0045B7B-22F3-EB45-C61E-5D6B3083BC44}" dt="2024-10-14T23:32:35.143" v="2" actId="20577"/>
        <pc:sldMkLst>
          <pc:docMk/>
          <pc:sldMk cId="2754664802" sldId="258"/>
        </pc:sldMkLst>
        <pc:spChg chg="mod">
          <ac:chgData name="Aleksandar Kocankovski" userId="9f0fbf8df146437a" providerId="Windows Live" clId="Web-{A0045B7B-22F3-EB45-C61E-5D6B3083BC44}" dt="2024-10-14T23:32:35.143" v="2" actId="20577"/>
          <ac:spMkLst>
            <pc:docMk/>
            <pc:sldMk cId="2754664802" sldId="258"/>
            <ac:spMk id="3" creationId="{00000000-0000-0000-0000-000000000000}"/>
          </ac:spMkLst>
        </pc:spChg>
      </pc:sldChg>
      <pc:sldChg chg="modSp">
        <pc:chgData name="Aleksandar Kocankovski" userId="9f0fbf8df146437a" providerId="Windows Live" clId="Web-{A0045B7B-22F3-EB45-C61E-5D6B3083BC44}" dt="2024-10-14T22:47:05.469" v="1" actId="20577"/>
        <pc:sldMkLst>
          <pc:docMk/>
          <pc:sldMk cId="4190277634" sldId="299"/>
        </pc:sldMkLst>
        <pc:spChg chg="mod">
          <ac:chgData name="Aleksandar Kocankovski" userId="9f0fbf8df146437a" providerId="Windows Live" clId="Web-{A0045B7B-22F3-EB45-C61E-5D6B3083BC44}" dt="2024-10-14T22:47:05.469" v="1" actId="20577"/>
          <ac:spMkLst>
            <pc:docMk/>
            <pc:sldMk cId="4190277634" sldId="29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ERASMUS+KA220-ADU - </a:t>
            </a:r>
            <a:r>
              <a:rPr kumimoji="0" lang="en-US"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Cooperation partnerships in adult education</a:t>
            </a:r>
            <a:endPar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KA220-ADU-2BF13E10 </a:t>
            </a:r>
            <a:endParaRPr kumimoji="0" lang="en-GB"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n-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&gt;&gt;</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4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9225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58124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2224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3460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2096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343974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0769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98613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8150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1517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980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44825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8988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02711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8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4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67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19844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26722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15/10/2024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18229662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HcNkxMMt9q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845007"/>
          </a:xfrm>
        </p:spPr>
        <p:txBody>
          <a:bodyPr vert="horz" lIns="91440" tIns="45720" rIns="91440" bIns="45720" rtlCol="0" anchor="b">
            <a:noAutofit/>
          </a:bodyPr>
          <a:lstStyle/>
          <a:p>
            <a:pPr algn="ctr">
              <a:spcBef>
                <a:spcPts val="1000"/>
              </a:spcBef>
              <a:spcAft>
                <a:spcPts val="600"/>
              </a:spcAft>
              <a:buClr>
                <a:srgbClr val="FFAA5A"/>
              </a:buClr>
            </a:pPr>
            <a:r>
              <a:rPr lang="ru-RU" sz="2800" b="1" dirty="0">
                <a:solidFill>
                  <a:srgbClr val="FFAA5A"/>
                </a:solidFill>
                <a:latin typeface="+mn-lt"/>
                <a:ea typeface="Cambria" panose="02040503050406030204" pitchFamily="18" charset="0"/>
                <a:cs typeface="Calibri" panose="020F0502020204030204" pitchFamily="34" charset="0"/>
              </a:rPr>
              <a:t>Дигитално граѓанство– Разбирање на дигиталното</a:t>
            </a:r>
            <a:r>
              <a:rPr lang="mk-MK" sz="2800" b="1" dirty="0">
                <a:solidFill>
                  <a:srgbClr val="FFAA5A"/>
                </a:solidFill>
                <a:latin typeface="+mn-lt"/>
                <a:ea typeface="Cambria" panose="02040503050406030204" pitchFamily="18" charset="0"/>
                <a:cs typeface="Calibri" panose="020F0502020204030204" pitchFamily="34" charset="0"/>
              </a:rPr>
              <a:t> граѓанство</a:t>
            </a:r>
            <a:endParaRPr lang="en-US" sz="2800"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mk" sz="1400" b="0" i="0" u="none" strike="noStrike" cap="none" dirty="0">
                <a:solidFill>
                  <a:schemeClr val="dk1"/>
                </a:solidFill>
                <a:latin typeface="Aptos" panose="020B0004020202020204" pitchFamily="34" charset="0"/>
                <a:ea typeface="Calibri"/>
                <a:cs typeface="Calibri"/>
                <a:sym typeface="Calibri"/>
              </a:rPr>
              <a:t>Градење дигитална отпорност </a:t>
            </a:r>
            <a:br>
              <a:rPr lang="mk" sz="1400" b="0" i="0" u="none" strike="noStrike" cap="none" dirty="0">
                <a:solidFill>
                  <a:schemeClr val="dk1"/>
                </a:solidFill>
                <a:latin typeface="Aptos" panose="020B0004020202020204" pitchFamily="34" charset="0"/>
                <a:ea typeface="Calibri"/>
                <a:cs typeface="Calibri"/>
                <a:sym typeface="Calibri"/>
              </a:rPr>
            </a:br>
            <a:r>
              <a:rPr lang="mk" sz="1400" b="0" i="0" u="none" strike="noStrike" cap="none" dirty="0">
                <a:solidFill>
                  <a:schemeClr val="dk1"/>
                </a:solidFill>
                <a:latin typeface="Aptos" panose="020B0004020202020204" pitchFamily="34" charset="0"/>
                <a:ea typeface="Calibri"/>
                <a:cs typeface="Calibri"/>
                <a:sym typeface="Calibri"/>
              </a:rPr>
              <a:t>со овозможување на дигиталната благосостојба </a:t>
            </a:r>
            <a:br>
              <a:rPr lang="mk" sz="1400" b="0" i="0" u="none" strike="noStrike" cap="none" dirty="0">
                <a:solidFill>
                  <a:schemeClr val="dk1"/>
                </a:solidFill>
                <a:latin typeface="Aptos" panose="020B0004020202020204" pitchFamily="34" charset="0"/>
                <a:ea typeface="Calibri"/>
                <a:cs typeface="Calibri"/>
                <a:sym typeface="Calibri"/>
              </a:rPr>
            </a:br>
            <a:r>
              <a:rPr lang="mk" sz="1400" b="0" i="0" u="none" strike="noStrike" cap="none" dirty="0">
                <a:solidFill>
                  <a:schemeClr val="dk1"/>
                </a:solidFill>
                <a:latin typeface="Aptos" panose="020B0004020202020204" pitchFamily="34" charset="0"/>
                <a:ea typeface="Calibri"/>
                <a:cs typeface="Calibri"/>
                <a:sym typeface="Calibri"/>
              </a:rPr>
              <a:t>и безбедност достапни за сите</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66343" y="893161"/>
            <a:ext cx="9907136" cy="937827"/>
          </a:xfrm>
        </p:spPr>
        <p:txBody>
          <a:bodyPr>
            <a:normAutofit fontScale="90000"/>
          </a:bodyPr>
          <a:lstStyle/>
          <a:p>
            <a:pPr algn="l"/>
            <a:r>
              <a:rPr lang="mk-MK" sz="4400" dirty="0">
                <a:latin typeface="Aptos" panose="020B0004020202020204" pitchFamily="34" charset="0"/>
                <a:ea typeface="Cambria"/>
              </a:rPr>
              <a:t>Дигиталниот идентитет на граѓаните</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2134815"/>
            <a:ext cx="7168825" cy="3941692"/>
          </a:xfrm>
        </p:spPr>
        <p:txBody>
          <a:bodyPr vert="horz" lIns="91440" tIns="45720" rIns="91440" bIns="45720" rtlCol="0">
            <a:normAutofit fontScale="92500" lnSpcReduction="10000"/>
          </a:bodyPr>
          <a:lstStyle/>
          <a:p>
            <a:endParaRPr lang="ru-RU" dirty="0"/>
          </a:p>
          <a:p>
            <a:r>
              <a:rPr lang="ru-RU" dirty="0">
                <a:latin typeface="Aptos" panose="020B0004020202020204" pitchFamily="34" charset="0"/>
              </a:rPr>
              <a:t>Дигиталното граѓанство започнува со безбеден дигитален идентитет. Алатки како SPID во Италија им овозможуваат на граѓаните да пристапуваат до јавни услуги безбедно онлајн. Слични електронски идентификации</a:t>
            </a:r>
            <a:r>
              <a:rPr lang="fr-FR" dirty="0">
                <a:latin typeface="Aptos" panose="020B0004020202020204" pitchFamily="34" charset="0"/>
              </a:rPr>
              <a:t> </a:t>
            </a:r>
            <a:r>
              <a:rPr lang="en-US" dirty="0">
                <a:latin typeface="Aptos" panose="020B0004020202020204" pitchFamily="34" charset="0"/>
              </a:rPr>
              <a:t>(e-IDs)</a:t>
            </a:r>
            <a:r>
              <a:rPr lang="ru-RU" dirty="0">
                <a:latin typeface="Aptos" panose="020B0004020202020204" pitchFamily="34" charset="0"/>
              </a:rPr>
              <a:t> низ Европа служат како модел за дигитална идентификација и е-управување, поставувајќи основа за активна дигитална учество во формалните демократски процеси.</a:t>
            </a:r>
          </a:p>
        </p:txBody>
      </p:sp>
      <p:pic>
        <p:nvPicPr>
          <p:cNvPr id="4" name="Εικόνα 4">
            <a:extLst>
              <a:ext uri="{FF2B5EF4-FFF2-40B4-BE49-F238E27FC236}">
                <a16:creationId xmlns:a16="http://schemas.microsoft.com/office/drawing/2014/main" id="{EB016905-B8FE-284B-7CD5-B258E34CA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 y="2732246"/>
            <a:ext cx="3526445" cy="1981414"/>
          </a:xfrm>
          <a:prstGeom prst="rect">
            <a:avLst/>
          </a:prstGeom>
        </p:spPr>
      </p:pic>
    </p:spTree>
    <p:extLst>
      <p:ext uri="{BB962C8B-B14F-4D97-AF65-F5344CB8AC3E}">
        <p14:creationId xmlns:p14="http://schemas.microsoft.com/office/powerpoint/2010/main" val="266174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r>
              <a:rPr lang="mk-MK" dirty="0">
                <a:latin typeface="Aptos" panose="020B0004020202020204" pitchFamily="34" charset="0"/>
                <a:ea typeface="Cambria"/>
              </a:rPr>
              <a:t>Дигитално управување и бирократија</a:t>
            </a:r>
            <a:endParaRPr lang="en-US"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223010"/>
            <a:ext cx="11140440" cy="4993547"/>
          </a:xfrm>
        </p:spPr>
        <p:txBody>
          <a:bodyPr vert="horz" lIns="91440" tIns="45720" rIns="91440" bIns="45720" rtlCol="0">
            <a:normAutofit/>
          </a:bodyPr>
          <a:lstStyle/>
          <a:p>
            <a:pPr marL="0" indent="0" algn="just">
              <a:buNone/>
            </a:pPr>
            <a:r>
              <a:rPr lang="ru-RU" sz="2000" b="1" dirty="0">
                <a:latin typeface="Aptos" panose="020B0004020202020204" pitchFamily="34" charset="0"/>
              </a:rPr>
              <a:t>Обезбедувањето на платформи за е-влада го поедноставува бирократскиот процес.</a:t>
            </a:r>
            <a:br>
              <a:rPr lang="ru-RU" sz="2000" dirty="0">
                <a:latin typeface="Aptos" panose="020B0004020202020204" pitchFamily="34" charset="0"/>
              </a:rPr>
            </a:br>
            <a:r>
              <a:rPr lang="ru-RU" sz="2000" dirty="0">
                <a:latin typeface="Aptos" panose="020B0004020202020204" pitchFamily="34" charset="0"/>
              </a:rPr>
              <a:t>Од онлајн обновување на пасоши до пристап до здравствени услуги, овие платформи ја покажуваат практичноста и ефикасноста на дигиталните алатки во формалното граѓанско учество.</a:t>
            </a:r>
          </a:p>
          <a:p>
            <a:pPr marL="0" indent="0" algn="just">
              <a:buNone/>
            </a:pPr>
            <a:r>
              <a:rPr lang="mk-MK" sz="2000" dirty="0">
                <a:latin typeface="Aptos" panose="020B0004020202020204" pitchFamily="34" charset="0"/>
                <a:ea typeface="Cambria"/>
              </a:rPr>
              <a:t>Предизвик прашање</a:t>
            </a:r>
            <a:r>
              <a:rPr lang="en-GB" sz="2000" dirty="0">
                <a:latin typeface="Aptos" panose="020B0004020202020204" pitchFamily="34" charset="0"/>
                <a:ea typeface="Cambria"/>
              </a:rPr>
              <a:t>: </a:t>
            </a:r>
            <a:r>
              <a:rPr lang="ru-RU" sz="2000" dirty="0">
                <a:latin typeface="Aptos" panose="020B0004020202020204" pitchFamily="34" charset="0"/>
              </a:rPr>
              <a:t>Кој аспект на дигиталното управување има најголемо влијание врз намалување на бирократијата? </a:t>
            </a:r>
          </a:p>
          <a:p>
            <a:pPr marL="0" indent="0" algn="just">
              <a:buNone/>
            </a:pPr>
            <a:r>
              <a:rPr lang="mk-MK" sz="2000" dirty="0">
                <a:latin typeface="Aptos" panose="020B0004020202020204" pitchFamily="34" charset="0"/>
                <a:ea typeface="Cambria"/>
              </a:rPr>
              <a:t>А) Онлајн гласање </a:t>
            </a:r>
          </a:p>
          <a:p>
            <a:pPr marL="0" indent="0" algn="just">
              <a:buNone/>
            </a:pPr>
            <a:r>
              <a:rPr lang="en-GB" sz="2000" dirty="0">
                <a:latin typeface="Aptos" panose="020B0004020202020204" pitchFamily="34" charset="0"/>
                <a:ea typeface="Cambria"/>
              </a:rPr>
              <a:t>B) </a:t>
            </a:r>
            <a:r>
              <a:rPr lang="mk-MK" sz="2000" dirty="0">
                <a:latin typeface="Aptos" panose="020B0004020202020204" pitchFamily="34" charset="0"/>
                <a:ea typeface="Cambria"/>
              </a:rPr>
              <a:t>Дигитални лични карти </a:t>
            </a:r>
          </a:p>
          <a:p>
            <a:pPr marL="0" indent="0" algn="just">
              <a:buNone/>
            </a:pPr>
            <a:r>
              <a:rPr lang="en-GB" sz="2000" dirty="0">
                <a:latin typeface="Aptos" panose="020B0004020202020204" pitchFamily="34" charset="0"/>
                <a:ea typeface="Cambria"/>
              </a:rPr>
              <a:t>C) </a:t>
            </a:r>
            <a:r>
              <a:rPr lang="mk-MK" sz="2000" dirty="0">
                <a:latin typeface="Aptos" panose="020B0004020202020204" pitchFamily="34" charset="0"/>
                <a:ea typeface="Cambria"/>
              </a:rPr>
              <a:t>Електронско пријавување данок</a:t>
            </a:r>
          </a:p>
          <a:p>
            <a:pPr marL="0" indent="0" algn="just">
              <a:buNone/>
            </a:pPr>
            <a:r>
              <a:rPr lang="ru-RU" sz="2000" dirty="0">
                <a:latin typeface="Aptos" panose="020B0004020202020204" pitchFamily="34" charset="0"/>
                <a:ea typeface="Cambria"/>
              </a:rPr>
              <a:t>Транзицијата кон дигитално управување нуди неспоредлива можност за рационализирање на бирократските процеси, правејќи ги јавните услуги подостапни и поефикасни за секого.“ - Ангела Меркел, поранешна канцеларка на Германија.</a:t>
            </a:r>
            <a:endParaRPr lang="en-GB" sz="2000" dirty="0">
              <a:latin typeface="Aptos" panose="020B0004020202020204" pitchFamily="34" charset="0"/>
              <a:ea typeface="Cambria"/>
            </a:endParaRPr>
          </a:p>
        </p:txBody>
      </p:sp>
    </p:spTree>
    <p:extLst>
      <p:ext uri="{BB962C8B-B14F-4D97-AF65-F5344CB8AC3E}">
        <p14:creationId xmlns:p14="http://schemas.microsoft.com/office/powerpoint/2010/main" val="23485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66343" y="893161"/>
            <a:ext cx="9907136" cy="937827"/>
          </a:xfrm>
        </p:spPr>
        <p:txBody>
          <a:bodyPr>
            <a:normAutofit/>
          </a:bodyPr>
          <a:lstStyle/>
          <a:p>
            <a:pPr algn="l"/>
            <a:r>
              <a:rPr lang="mk-MK" sz="3600" dirty="0">
                <a:latin typeface="Aptos" panose="020B0004020202020204" pitchFamily="34" charset="0"/>
                <a:ea typeface="Cambria"/>
              </a:rPr>
              <a:t>Ангажирање во дигиталната демократија</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ormAutofit fontScale="92500" lnSpcReduction="10000"/>
          </a:bodyPr>
          <a:lstStyle/>
          <a:p>
            <a:pPr marL="0" indent="0" algn="just">
              <a:buNone/>
            </a:pPr>
            <a:r>
              <a:rPr lang="ru-RU" dirty="0">
                <a:latin typeface="Aptos" panose="020B0004020202020204" pitchFamily="34" charset="0"/>
              </a:rPr>
              <a:t>Платформи за дигитално гласање и политичко учество го обезбедуваат гласачкото место до вашите прсти. </a:t>
            </a:r>
            <a:r>
              <a:rPr lang="ru-RU" dirty="0">
                <a:latin typeface="Aptos" panose="020B0004020202020204" pitchFamily="34" charset="0"/>
                <a:ea typeface="Cambria"/>
              </a:rPr>
              <a:t>Тие се пример за тоа како технологијата се користи во формалните демократски активности, зголемувајќи ја достапноста и учеството во избори и референдуми.</a:t>
            </a:r>
            <a:endParaRPr lang="en-US" dirty="0">
              <a:latin typeface="Aptos" panose="020B0004020202020204" pitchFamily="34" charset="0"/>
              <a:ea typeface="Cambria"/>
            </a:endParaRPr>
          </a:p>
          <a:p>
            <a:pPr marL="0" indent="0" algn="just">
              <a:buNone/>
            </a:pPr>
            <a:r>
              <a:rPr lang="ru-RU" b="1" dirty="0">
                <a:latin typeface="Aptos" panose="020B0004020202020204" pitchFamily="34" charset="0"/>
              </a:rPr>
              <a:t>Блиц совет:</a:t>
            </a:r>
            <a:r>
              <a:rPr lang="ru-RU" dirty="0">
                <a:latin typeface="Aptos" panose="020B0004020202020204" pitchFamily="34" charset="0"/>
              </a:rPr>
              <a:t> Запознајте се со дигиталните платформи и алатки што ги обезбедува вашата влада за граѓанско учество. Ова може да вклучува апликации за пријавување локални проблеми или платформи за јавна консултација за ново законодавство.</a:t>
            </a:r>
            <a:endParaRPr lang="en-GB" dirty="0">
              <a:latin typeface="Aptos" panose="020B0004020202020204" pitchFamily="34" charset="0"/>
              <a:ea typeface="Cambria"/>
            </a:endParaRPr>
          </a:p>
        </p:txBody>
      </p:sp>
      <p:pic>
        <p:nvPicPr>
          <p:cNvPr id="5" name="Εικόνα 4">
            <a:extLst>
              <a:ext uri="{FF2B5EF4-FFF2-40B4-BE49-F238E27FC236}">
                <a16:creationId xmlns:a16="http://schemas.microsoft.com/office/drawing/2014/main" id="{F5D91779-BD35-47B2-20E5-C3CEA47FE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78" y="2385829"/>
            <a:ext cx="3594972" cy="2411627"/>
          </a:xfrm>
          <a:prstGeom prst="rect">
            <a:avLst/>
          </a:prstGeom>
        </p:spPr>
      </p:pic>
    </p:spTree>
    <p:extLst>
      <p:ext uri="{BB962C8B-B14F-4D97-AF65-F5344CB8AC3E}">
        <p14:creationId xmlns:p14="http://schemas.microsoft.com/office/powerpoint/2010/main" val="14050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ru-RU" dirty="0">
                <a:latin typeface="Aptos" panose="020B0004020202020204" pitchFamily="34" charset="0"/>
                <a:ea typeface="Cambria"/>
              </a:rPr>
              <a:t>Платформи за петиции за промена</a:t>
            </a:r>
            <a:endParaRPr lang="en-US"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2" y="1323910"/>
            <a:ext cx="10968547" cy="5054665"/>
          </a:xfrm>
        </p:spPr>
        <p:txBody>
          <a:bodyPr vert="horz" lIns="91440" tIns="45720" rIns="91440" bIns="45720" rtlCol="0">
            <a:normAutofit lnSpcReduction="10000"/>
          </a:bodyPr>
          <a:lstStyle/>
          <a:p>
            <a:pPr marL="0" indent="0" algn="just">
              <a:buNone/>
            </a:pPr>
            <a:r>
              <a:rPr lang="ru-RU" dirty="0">
                <a:latin typeface="Aptos" panose="020B0004020202020204" pitchFamily="34" charset="0"/>
              </a:rPr>
              <a:t>Change.org и други платформи за петиции ја користат колективната моќ на граѓаните за да предложат и поддржат промени во општеството. Оваа неформална дигитална алатка стана сила.</a:t>
            </a:r>
          </a:p>
          <a:p>
            <a:pPr marL="0" indent="0" algn="just">
              <a:buNone/>
            </a:pPr>
            <a:r>
              <a:rPr lang="ru-RU" b="1" dirty="0">
                <a:latin typeface="Aptos" panose="020B0004020202020204" pitchFamily="34" charset="0"/>
                <a:ea typeface="Cambria"/>
              </a:rPr>
              <a:t>Предизвик прашање: </a:t>
            </a:r>
            <a:r>
              <a:rPr lang="ru-RU" dirty="0">
                <a:latin typeface="Aptos" panose="020B0004020202020204" pitchFamily="34" charset="0"/>
                <a:ea typeface="Cambria"/>
              </a:rPr>
              <a:t>Што ги прави онлајн петициите моќна алатка за општествени промени? А) Овозможуваат глобално учество Б) Правно обврзувачки В) Автоматски водат до промени во политиката</a:t>
            </a:r>
          </a:p>
          <a:p>
            <a:pPr marL="0" indent="0" algn="just">
              <a:buNone/>
            </a:pPr>
            <a:r>
              <a:rPr lang="mk-MK" b="1" dirty="0">
                <a:latin typeface="Aptos" panose="020B0004020202020204" pitchFamily="34" charset="0"/>
                <a:ea typeface="Cambria"/>
              </a:rPr>
              <a:t>Експертско мислење:н</a:t>
            </a:r>
            <a:r>
              <a:rPr lang="en-GB" dirty="0">
                <a:latin typeface="Aptos" panose="020B0004020202020204" pitchFamily="34" charset="0"/>
                <a:ea typeface="Cambria"/>
              </a:rPr>
              <a:t>"</a:t>
            </a:r>
            <a:r>
              <a:rPr lang="ru-RU" dirty="0">
                <a:latin typeface="Aptos" panose="020B0004020202020204" pitchFamily="34" charset="0"/>
                <a:ea typeface="Cambria"/>
              </a:rPr>
              <a:t>Платформите за онлајн петиции го демократизираат активизмот, давајќи им глас на безгласните и моќ на немоќните. Тие можат да ја претворат локалната кауза во глобално движење." - Куми Наиду, поранешен генерален секретар на Амнести Интернешнл</a:t>
            </a:r>
            <a:r>
              <a:rPr lang="en-GB" dirty="0">
                <a:latin typeface="Aptos" panose="020B0004020202020204" pitchFamily="34" charset="0"/>
                <a:ea typeface="Cambria"/>
              </a:rPr>
              <a:t>.</a:t>
            </a:r>
          </a:p>
        </p:txBody>
      </p:sp>
    </p:spTree>
    <p:extLst>
      <p:ext uri="{BB962C8B-B14F-4D97-AF65-F5344CB8AC3E}">
        <p14:creationId xmlns:p14="http://schemas.microsoft.com/office/powerpoint/2010/main" val="332540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mk-MK" dirty="0">
                <a:latin typeface="Aptos" panose="020B0004020202020204" pitchFamily="34" charset="0"/>
                <a:ea typeface="Cambria"/>
              </a:rPr>
              <a:t>Краудфандинг</a:t>
            </a:r>
            <a:r>
              <a:rPr lang="en-US" dirty="0">
                <a:latin typeface="Aptos" panose="020B0004020202020204" pitchFamily="34" charset="0"/>
                <a:ea typeface="Cambria"/>
              </a:rPr>
              <a:t> </a:t>
            </a:r>
            <a:r>
              <a:rPr lang="mk-MK" dirty="0">
                <a:latin typeface="Aptos" panose="020B0004020202020204" pitchFamily="34" charset="0"/>
                <a:ea typeface="Cambria"/>
              </a:rPr>
              <a:t>демократија</a:t>
            </a:r>
            <a:endParaRPr lang="en-US"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323910"/>
            <a:ext cx="10745263" cy="5054665"/>
          </a:xfrm>
        </p:spPr>
        <p:txBody>
          <a:bodyPr vert="horz" lIns="91440" tIns="45720" rIns="91440" bIns="45720" rtlCol="0">
            <a:normAutofit fontScale="92500"/>
          </a:bodyPr>
          <a:lstStyle/>
          <a:p>
            <a:pPr marL="0" indent="0" algn="just">
              <a:buNone/>
            </a:pPr>
            <a:r>
              <a:rPr lang="ru-RU" dirty="0">
                <a:latin typeface="Aptos" panose="020B0004020202020204" pitchFamily="34" charset="0"/>
                <a:ea typeface="Cambria"/>
              </a:rPr>
              <a:t>Платформите за Краудфандинг како Kickstarter се прилагодени за граѓански проекти, овозможувајќи им на заедниците директно да финансираат и поддржуваат иницијативи, одразувајќи ја новата </a:t>
            </a:r>
            <a:r>
              <a:rPr lang="ru-RU" dirty="0">
                <a:highlight>
                  <a:srgbClr val="FFFF00"/>
                </a:highlight>
                <a:latin typeface="Aptos" panose="020B0004020202020204" pitchFamily="34" charset="0"/>
                <a:ea typeface="Cambria"/>
              </a:rPr>
              <a:t>форма на </a:t>
            </a:r>
          </a:p>
          <a:p>
            <a:pPr algn="just"/>
            <a:r>
              <a:rPr lang="mk-MK" b="1" dirty="0">
                <a:latin typeface="Aptos" panose="020B0004020202020204" pitchFamily="34" charset="0"/>
                <a:ea typeface="Cambria"/>
              </a:rPr>
              <a:t>Што ако? Сценарио</a:t>
            </a:r>
            <a:r>
              <a:rPr lang="en-GB" b="1" dirty="0">
                <a:latin typeface="Aptos" panose="020B0004020202020204" pitchFamily="34" charset="0"/>
                <a:ea typeface="Cambria"/>
              </a:rPr>
              <a:t>: </a:t>
            </a:r>
            <a:r>
              <a:rPr lang="ru-RU" dirty="0">
                <a:latin typeface="Aptos" panose="020B0004020202020204" pitchFamily="34" charset="0"/>
                <a:ea typeface="Cambria"/>
              </a:rPr>
              <a:t>Што ако вашата заедница може да финансира и започне проект кој е игнориран од страна на традиционалните финансиски тела? Како ова ќе го промени начинот на кој го гледате вклучувањето и  зајакнувањето на заедницата?</a:t>
            </a:r>
            <a:endParaRPr lang="en-GB" dirty="0">
              <a:latin typeface="Aptos" panose="020B0004020202020204" pitchFamily="34" charset="0"/>
              <a:ea typeface="Cambria"/>
            </a:endParaRPr>
          </a:p>
          <a:p>
            <a:pPr algn="just"/>
            <a:r>
              <a:rPr lang="mk-MK" b="1" dirty="0">
                <a:latin typeface="Aptos" panose="020B0004020202020204" pitchFamily="34" charset="0"/>
                <a:ea typeface="Cambria"/>
              </a:rPr>
              <a:t>Блиц совет: </a:t>
            </a:r>
            <a:r>
              <a:rPr lang="ru-RU" dirty="0">
                <a:latin typeface="Aptos" panose="020B0004020202020204" pitchFamily="34" charset="0"/>
                <a:ea typeface="Cambria"/>
              </a:rPr>
              <a:t>Пред да придонесете во кампањата за граѓански проект, направете истражување.</a:t>
            </a:r>
            <a:r>
              <a:rPr lang="ru-RU" dirty="0">
                <a:latin typeface="Aptos" panose="020B0004020202020204" pitchFamily="34" charset="0"/>
              </a:rPr>
              <a:t> Погледнете ги целите на проектот, кредибилитетот на организаторите и како ќе бидат искористени средствата за да се осигурате дека вашиот придонес го има влијанието што го сакате.</a:t>
            </a:r>
          </a:p>
          <a:p>
            <a:pPr algn="just"/>
            <a:endParaRPr lang="en-GB" dirty="0">
              <a:latin typeface="Aptos" panose="020B0004020202020204" pitchFamily="34" charset="0"/>
              <a:ea typeface="Cambria"/>
            </a:endParaRPr>
          </a:p>
        </p:txBody>
      </p:sp>
    </p:spTree>
    <p:extLst>
      <p:ext uri="{BB962C8B-B14F-4D97-AF65-F5344CB8AC3E}">
        <p14:creationId xmlns:p14="http://schemas.microsoft.com/office/powerpoint/2010/main" val="304868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60017" y="555340"/>
            <a:ext cx="9907136" cy="937827"/>
          </a:xfrm>
        </p:spPr>
        <p:txBody>
          <a:bodyPr>
            <a:normAutofit/>
          </a:bodyPr>
          <a:lstStyle/>
          <a:p>
            <a:pPr algn="l"/>
            <a:r>
              <a:rPr lang="mk-MK" sz="4400" dirty="0">
                <a:latin typeface="Aptos" panose="020B0004020202020204" pitchFamily="34" charset="0"/>
                <a:ea typeface="Cambria"/>
              </a:rPr>
              <a:t>Социјални медиуми и активизам</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ormAutofit fontScale="92500" lnSpcReduction="20000"/>
          </a:bodyPr>
          <a:lstStyle/>
          <a:p>
            <a:r>
              <a:rPr lang="ru-RU" dirty="0">
                <a:latin typeface="Aptos" panose="020B0004020202020204" pitchFamily="34" charset="0"/>
              </a:rPr>
              <a:t>Платформите за социјалните медиуми не се само за споделување на новости од животот; тие се витални алатки за активизам и неформална политичка кампања.Тие играат клучна улога во движења како #MeToo и #BlackLivesMatter, покажувајќи ја нивната моќ во мобилизацијата.</a:t>
            </a:r>
          </a:p>
          <a:p>
            <a:pPr algn="just"/>
            <a:r>
              <a:rPr lang="ru-RU" b="1" dirty="0">
                <a:latin typeface="Aptos" panose="020B0004020202020204" pitchFamily="34" charset="0"/>
                <a:ea typeface="Cambria"/>
              </a:rPr>
              <a:t>Експертско мислење: </a:t>
            </a:r>
            <a:r>
              <a:rPr lang="ru-RU" dirty="0">
                <a:latin typeface="Aptos" panose="020B0004020202020204" pitchFamily="34" charset="0"/>
                <a:ea typeface="Cambria"/>
              </a:rPr>
              <a:t>"Социјалните медиуми не само што ги засилија гласовите; тоа го зголеми активизмот. Платформите станаа простори каде што се раѓаат и негуваат движењата." - Малала Јусуфзаи, активистка за женско образование и најмлад добитник на Нобелова награда.</a:t>
            </a:r>
            <a:endParaRPr lang="en-GB" dirty="0">
              <a:latin typeface="Aptos" panose="020B0004020202020204" pitchFamily="34" charset="0"/>
              <a:ea typeface="Cambria"/>
            </a:endParaRPr>
          </a:p>
        </p:txBody>
      </p:sp>
      <p:pic>
        <p:nvPicPr>
          <p:cNvPr id="4" name="Εικόνα 4">
            <a:extLst>
              <a:ext uri="{FF2B5EF4-FFF2-40B4-BE49-F238E27FC236}">
                <a16:creationId xmlns:a16="http://schemas.microsoft.com/office/drawing/2014/main" id="{3BC38A69-18AF-7DC1-77A3-92F035BC0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 y="2230727"/>
            <a:ext cx="3275157" cy="2718380"/>
          </a:xfrm>
          <a:prstGeom prst="rect">
            <a:avLst/>
          </a:prstGeom>
        </p:spPr>
      </p:pic>
    </p:spTree>
    <p:extLst>
      <p:ext uri="{BB962C8B-B14F-4D97-AF65-F5344CB8AC3E}">
        <p14:creationId xmlns:p14="http://schemas.microsoft.com/office/powerpoint/2010/main" val="111072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23284" y="365125"/>
            <a:ext cx="11130516" cy="857885"/>
          </a:xfrm>
        </p:spPr>
        <p:txBody>
          <a:bodyPr>
            <a:noAutofit/>
          </a:bodyPr>
          <a:lstStyle/>
          <a:p>
            <a:pPr algn="l"/>
            <a:r>
              <a:rPr lang="ru-RU" sz="3600" dirty="0">
                <a:latin typeface="Aptos" panose="020B0004020202020204" pitchFamily="34" charset="0"/>
                <a:ea typeface="Cambria"/>
              </a:rPr>
              <a:t>Локални дигитални форуми за гласовите на заедницата</a:t>
            </a:r>
            <a:endParaRPr lang="en-GB" sz="36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414130"/>
            <a:ext cx="10745263" cy="4964445"/>
          </a:xfrm>
        </p:spPr>
        <p:txBody>
          <a:bodyPr vert="horz" lIns="91440" tIns="45720" rIns="91440" bIns="45720" rtlCol="0">
            <a:normAutofit lnSpcReduction="10000"/>
          </a:bodyPr>
          <a:lstStyle/>
          <a:p>
            <a:pPr algn="just"/>
            <a:r>
              <a:rPr lang="ru-RU" sz="2600" dirty="0">
                <a:latin typeface="Aptos" panose="020B0004020202020204" pitchFamily="34" charset="0"/>
                <a:ea typeface="Cambria"/>
              </a:rPr>
              <a:t>Локалните форуми и платформи како r/ChangeMyView на Reddit ги олеснуваат демократските дискусии, давајќи им на заедниците глас за локалните прашања. Овие форуми станаа дигитални
</a:t>
            </a:r>
            <a:r>
              <a:rPr lang="ru-RU" sz="2600" b="1" dirty="0">
                <a:latin typeface="Aptos" panose="020B0004020202020204" pitchFamily="34" charset="0"/>
                <a:ea typeface="Cambria"/>
              </a:rPr>
              <a:t>Прашање за предизвик</a:t>
            </a:r>
            <a:r>
              <a:rPr lang="ru-RU" sz="2600" dirty="0">
                <a:latin typeface="Aptos" panose="020B0004020202020204" pitchFamily="34" charset="0"/>
                <a:ea typeface="Cambria"/>
              </a:rPr>
              <a:t>: Како локалните дигитални форуми можат да го трансформираат ангажманот на заедницата во споредба со традиционалните состаноци во градското собрание? А) Тие нудат повратни информации во реално време Б) Тие го ограничуваат учеството на технички искусни поединци В) Тие бараат физичко присуство
</a:t>
            </a:r>
            <a:r>
              <a:rPr lang="ru-RU" sz="2600" b="1" dirty="0">
                <a:latin typeface="Aptos" panose="020B0004020202020204" pitchFamily="34" charset="0"/>
                <a:ea typeface="Cambria"/>
              </a:rPr>
              <a:t>Што ако? Сценарио</a:t>
            </a:r>
            <a:r>
              <a:rPr lang="en-US" sz="2600" b="1" dirty="0">
                <a:latin typeface="Aptos" panose="020B0004020202020204" pitchFamily="34" charset="0"/>
                <a:ea typeface="Cambria"/>
              </a:rPr>
              <a:t>:</a:t>
            </a:r>
            <a:r>
              <a:rPr lang="mk-MK" sz="2600" b="1" dirty="0">
                <a:latin typeface="Aptos" panose="020B0004020202020204" pitchFamily="34" charset="0"/>
                <a:ea typeface="Cambria"/>
              </a:rPr>
              <a:t> </a:t>
            </a:r>
            <a:r>
              <a:rPr lang="ru-RU" sz="2600" dirty="0">
                <a:latin typeface="Aptos" panose="020B0004020202020204" pitchFamily="34" charset="0"/>
                <a:ea typeface="Cambria"/>
              </a:rPr>
              <a:t>Замислете град каде што сите одлуки на заедницата се донесуваат преку дигитални форуми, каде секој жител има еднаков глас од удобноста на својот дом. Како ова може да ја промени динамиката на локалната власт и граѓанското учество?</a:t>
            </a:r>
            <a:endParaRPr lang="en-GB" sz="2600" dirty="0">
              <a:latin typeface="Aptos" panose="020B0004020202020204" pitchFamily="34" charset="0"/>
              <a:ea typeface="Cambria"/>
            </a:endParaRPr>
          </a:p>
        </p:txBody>
      </p:sp>
    </p:spTree>
    <p:extLst>
      <p:ext uri="{BB962C8B-B14F-4D97-AF65-F5344CB8AC3E}">
        <p14:creationId xmlns:p14="http://schemas.microsoft.com/office/powerpoint/2010/main" val="410283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406400" y="365125"/>
            <a:ext cx="10947400" cy="857885"/>
          </a:xfrm>
        </p:spPr>
        <p:txBody>
          <a:bodyPr>
            <a:normAutofit/>
          </a:bodyPr>
          <a:lstStyle/>
          <a:p>
            <a:pPr algn="l"/>
            <a:r>
              <a:rPr lang="mk-MK" sz="2800" dirty="0">
                <a:latin typeface="Aptos" panose="020B0004020202020204" pitchFamily="34" charset="0"/>
              </a:rPr>
              <a:t>Дигитално </a:t>
            </a:r>
            <a:r>
              <a:rPr lang="ru-RU" sz="2800" dirty="0">
                <a:latin typeface="Aptos" panose="020B0004020202020204" pitchFamily="34" charset="0"/>
              </a:rPr>
              <a:t>обезбедување на повратни информации </a:t>
            </a:r>
            <a:endParaRPr lang="en-GB" sz="28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05787" y="1223010"/>
            <a:ext cx="10110853" cy="4868752"/>
          </a:xfrm>
        </p:spPr>
        <p:txBody>
          <a:bodyPr vert="horz" lIns="91440" tIns="45720" rIns="91440" bIns="45720" rtlCol="0">
            <a:noAutofit/>
          </a:bodyPr>
          <a:lstStyle/>
          <a:p>
            <a:pPr marL="0" indent="0" algn="just">
              <a:buNone/>
            </a:pPr>
            <a:r>
              <a:rPr lang="ru-RU" sz="2200" dirty="0">
                <a:latin typeface="Aptos" panose="020B0004020202020204" pitchFamily="34" charset="0"/>
                <a:ea typeface="Cambria"/>
              </a:rPr>
              <a:t>Платформите за повратни информации од јавноста, како што е порталот на ЕУ, ги поттикнуваат граѓаните да дадат придонес за политиките кои влијаат врз нив, илустрирајќи како дигиталните алатки се составен дел од процесот на креирање на политики.</a:t>
            </a:r>
          </a:p>
          <a:p>
            <a:pPr algn="just"/>
            <a:r>
              <a:rPr lang="mk-MK" sz="2200" b="1" dirty="0">
                <a:latin typeface="Aptos" panose="020B0004020202020204" pitchFamily="34" charset="0"/>
                <a:ea typeface="Cambria"/>
              </a:rPr>
              <a:t>Блиц совет</a:t>
            </a:r>
            <a:r>
              <a:rPr lang="en-GB" sz="2200" b="1" dirty="0">
                <a:latin typeface="Aptos" panose="020B0004020202020204" pitchFamily="34" charset="0"/>
                <a:ea typeface="Cambria"/>
              </a:rPr>
              <a:t>: </a:t>
            </a:r>
            <a:r>
              <a:rPr lang="ru-RU" sz="2200" dirty="0">
                <a:latin typeface="Aptos" panose="020B0004020202020204" pitchFamily="34" charset="0"/>
                <a:ea typeface="Cambria"/>
              </a:rPr>
              <a:t>Кога давате дигитални повратни информации за политиките, бидете концизни, но темелни. Јасно наведете ја вашата поддршка, грижи или предлози и наведете конкретни примери или решенија кога е можно. Ова им олеснува на носителите на одлуки да ги разберат и разгледаат вашите информации.</a:t>
            </a:r>
            <a:endParaRPr lang="en-GB" sz="2200" dirty="0">
              <a:latin typeface="Aptos" panose="020B0004020202020204" pitchFamily="34" charset="0"/>
              <a:ea typeface="Cambria"/>
            </a:endParaRPr>
          </a:p>
          <a:p>
            <a:pPr algn="just"/>
            <a:r>
              <a:rPr lang="mk-MK" sz="2200" b="1" dirty="0">
                <a:latin typeface="Aptos" panose="020B0004020202020204" pitchFamily="34" charset="0"/>
                <a:ea typeface="Cambria"/>
              </a:rPr>
              <a:t>Експертско мислење</a:t>
            </a:r>
            <a:r>
              <a:rPr lang="en-GB" sz="2200" b="1" dirty="0">
                <a:latin typeface="Aptos" panose="020B0004020202020204" pitchFamily="34" charset="0"/>
                <a:ea typeface="Cambria"/>
              </a:rPr>
              <a:t>: </a:t>
            </a:r>
            <a:r>
              <a:rPr lang="ru-RU" sz="2200" dirty="0">
                <a:latin typeface="Aptos" panose="020B0004020202020204" pitchFamily="34" charset="0"/>
              </a:rPr>
              <a:t>Дигиталните платформи за повратни информации за политики ја менуваат нашата перцепција за демократското учество. Тие не се само алатки за ангажман, туку и моќни средства за директно влијание врз донесувањето на политики.“ - Кас Сунстин, автор и поранешен администратор на Канцеларијата за информации и регулаторни работи на Белата куќа.</a:t>
            </a:r>
            <a:endParaRPr lang="en-GB" sz="2200" dirty="0">
              <a:latin typeface="Aptos" panose="020B0004020202020204" pitchFamily="34" charset="0"/>
              <a:ea typeface="Cambria"/>
            </a:endParaRPr>
          </a:p>
        </p:txBody>
      </p:sp>
    </p:spTree>
    <p:extLst>
      <p:ext uri="{BB962C8B-B14F-4D97-AF65-F5344CB8AC3E}">
        <p14:creationId xmlns:p14="http://schemas.microsoft.com/office/powerpoint/2010/main" val="4049494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60017" y="555340"/>
            <a:ext cx="9907136" cy="937827"/>
          </a:xfrm>
        </p:spPr>
        <p:txBody>
          <a:bodyPr>
            <a:normAutofit fontScale="90000"/>
          </a:bodyPr>
          <a:lstStyle/>
          <a:p>
            <a:pPr algn="l"/>
            <a:r>
              <a:rPr lang="mk-MK" sz="4400" dirty="0">
                <a:latin typeface="Aptos" panose="020B0004020202020204" pitchFamily="34" charset="0"/>
                <a:ea typeface="Cambria"/>
              </a:rPr>
              <a:t>Иновативни технологии во демократијата</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168825" cy="4633607"/>
          </a:xfrm>
        </p:spPr>
        <p:txBody>
          <a:bodyPr vert="horz" lIns="91440" tIns="45720" rIns="91440" bIns="45720" rtlCol="0">
            <a:normAutofit fontScale="92500" lnSpcReduction="10000"/>
          </a:bodyPr>
          <a:lstStyle/>
          <a:p>
            <a:pPr marL="0" indent="0" algn="just">
              <a:buNone/>
            </a:pPr>
            <a:r>
              <a:rPr lang="ru-RU" sz="2600" dirty="0">
                <a:latin typeface="Aptos" panose="020B0004020202020204" pitchFamily="34" charset="0"/>
              </a:rPr>
              <a:t>Појавувањето на нови технологии, како што се блокчејн за безбедно гласање и вештачка интелигенција за анализа на јавното мислење, се приближува кон дигиталното демократско учество. Овие иновации би можеле дополнително да ја револуционизираат нашата ангажираност во граѓанските обврски и интеракцијата со демократијата.</a:t>
            </a:r>
            <a:endParaRPr lang="en-US" sz="2600" dirty="0">
              <a:latin typeface="Aptos" panose="020B0004020202020204" pitchFamily="34" charset="0"/>
            </a:endParaRPr>
          </a:p>
          <a:p>
            <a:r>
              <a:rPr lang="mk-MK" sz="2600" b="1" dirty="0">
                <a:latin typeface="Aptos" panose="020B0004020202020204" pitchFamily="34" charset="0"/>
                <a:ea typeface="Cambria"/>
              </a:rPr>
              <a:t>Што ако? Сценарио:</a:t>
            </a:r>
            <a:r>
              <a:rPr lang="en-US" sz="2600" dirty="0">
                <a:latin typeface="Aptos" panose="020B0004020202020204" pitchFamily="34" charset="0"/>
                <a:ea typeface="Cambria"/>
              </a:rPr>
              <a:t> </a:t>
            </a:r>
            <a:r>
              <a:rPr lang="ru-RU" sz="2600" dirty="0">
                <a:latin typeface="Aptos" panose="020B0004020202020204" pitchFamily="34" charset="0"/>
              </a:rPr>
              <a:t>Што ако технологијата на блокчејн се користеше во следните национални избори, осигурувајќи дека секој глас е безбедно и анонимно запишан? Како би ја променило оваа иновација јавната доверба во изборниот процес? </a:t>
            </a:r>
            <a:r>
              <a:rPr lang="ru-RU" sz="2600" dirty="0">
                <a:highlight>
                  <a:srgbClr val="FFFF00"/>
                </a:highlight>
                <a:latin typeface="Aptos" panose="020B0004020202020204" pitchFamily="34" charset="0"/>
              </a:rPr>
              <a:t>Демократски процеси.</a:t>
            </a:r>
          </a:p>
          <a:p>
            <a:pPr marL="0" indent="0" algn="just">
              <a:buNone/>
            </a:pPr>
            <a:endParaRPr lang="en-GB" dirty="0">
              <a:latin typeface="Aptos" panose="020B0004020202020204" pitchFamily="34" charset="0"/>
              <a:ea typeface="Cambria"/>
            </a:endParaRPr>
          </a:p>
        </p:txBody>
      </p:sp>
      <p:pic>
        <p:nvPicPr>
          <p:cNvPr id="5" name="Εικόνα 4">
            <a:extLst>
              <a:ext uri="{FF2B5EF4-FFF2-40B4-BE49-F238E27FC236}">
                <a16:creationId xmlns:a16="http://schemas.microsoft.com/office/drawing/2014/main" id="{27CAE985-04F5-52A6-1B3B-EFC0B180C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30" y="2559039"/>
            <a:ext cx="3782158" cy="2125092"/>
          </a:xfrm>
          <a:prstGeom prst="rect">
            <a:avLst/>
          </a:prstGeom>
        </p:spPr>
      </p:pic>
    </p:spTree>
    <p:extLst>
      <p:ext uri="{BB962C8B-B14F-4D97-AF65-F5344CB8AC3E}">
        <p14:creationId xmlns:p14="http://schemas.microsoft.com/office/powerpoint/2010/main" val="298355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59543" y="344728"/>
            <a:ext cx="12046688" cy="857885"/>
          </a:xfrm>
        </p:spPr>
        <p:txBody>
          <a:bodyPr>
            <a:noAutofit/>
          </a:bodyPr>
          <a:lstStyle/>
          <a:p>
            <a:pPr algn="l"/>
            <a:r>
              <a:rPr lang="ru-RU" sz="2600" dirty="0">
                <a:latin typeface="Aptos" panose="020B0004020202020204" pitchFamily="34" charset="0"/>
                <a:ea typeface="Cambria"/>
              </a:rPr>
              <a:t>Дигитален идентитет на ЕУ - практичен чекор кон дигитално </a:t>
            </a:r>
            <a:r>
              <a:rPr lang="mk-MK" sz="2600" dirty="0">
                <a:latin typeface="Aptos" panose="020B0004020202020204" pitchFamily="34" charset="0"/>
                <a:ea typeface="Cambria"/>
              </a:rPr>
              <a:t>граѓанство</a:t>
            </a:r>
            <a:endParaRPr lang="en-GB" sz="26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05787" y="1287674"/>
            <a:ext cx="11000444" cy="5118340"/>
          </a:xfrm>
        </p:spPr>
        <p:txBody>
          <a:bodyPr vert="horz" lIns="91440" tIns="45720" rIns="91440" bIns="45720" rtlCol="0">
            <a:normAutofit/>
          </a:bodyPr>
          <a:lstStyle/>
          <a:p>
            <a:pPr algn="just"/>
            <a:r>
              <a:rPr lang="mk-MK" sz="2500" dirty="0">
                <a:latin typeface="Aptos" panose="020B0004020202020204" pitchFamily="34" charset="0"/>
              </a:rPr>
              <a:t>Европскиот паричник за дигитален идентитет </a:t>
            </a:r>
            <a:r>
              <a:rPr lang="ru-RU" sz="2500" dirty="0">
                <a:latin typeface="Aptos" panose="020B0004020202020204" pitchFamily="34" charset="0"/>
              </a:rPr>
              <a:t>претставува значителен напредок во дигиталното граѓанство во рамките на ЕУ.</a:t>
            </a:r>
            <a:endParaRPr lang="sk-SK" sz="2500" dirty="0">
              <a:latin typeface="Aptos" panose="020B0004020202020204" pitchFamily="34" charset="0"/>
            </a:endParaRPr>
          </a:p>
          <a:p>
            <a:pPr algn="just"/>
            <a:r>
              <a:rPr lang="ru-RU" sz="2500" dirty="0">
                <a:latin typeface="Aptos" panose="020B0004020202020204" pitchFamily="34" charset="0"/>
              </a:rPr>
              <a:t>Тој им овозможува на граѓаните и жителите лесно да пристапат до голем број на јавни и приватни услуги онлајн и офлајн низ ЕУ.</a:t>
            </a:r>
          </a:p>
          <a:p>
            <a:pPr algn="just"/>
            <a:r>
              <a:rPr lang="ru-RU" sz="2500" dirty="0">
                <a:latin typeface="Aptos" panose="020B0004020202020204" pitchFamily="34" charset="0"/>
              </a:rPr>
              <a:t>На пример, дигиталниот новчаник може да се користи за барање на официјални документи како извод од матичната книга на родените, пополнување на даночни пријави, па дури и докажување на правото на престој, работа или студирање во земја-членка.</a:t>
            </a:r>
          </a:p>
          <a:p>
            <a:r>
              <a:rPr lang="ru-RU" sz="2500" dirty="0">
                <a:latin typeface="Aptos" panose="020B0004020202020204" pitchFamily="34" charset="0"/>
              </a:rPr>
              <a:t>Оваа иницијатива е особено практична за прекугранични услуги, бидејќи олеснува трансакции кои порано бараа физичко присуство или документација, како што е отворањето на банкарска сметка или изнајмувањето автомобил со користење на дигитална возачка дозвола.</a:t>
            </a:r>
          </a:p>
        </p:txBody>
      </p:sp>
    </p:spTree>
    <p:extLst>
      <p:ext uri="{BB962C8B-B14F-4D97-AF65-F5344CB8AC3E}">
        <p14:creationId xmlns:p14="http://schemas.microsoft.com/office/powerpoint/2010/main" val="131928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30936" y="639520"/>
            <a:ext cx="3429000" cy="1719072"/>
          </a:xfrm>
        </p:spPr>
        <p:txBody>
          <a:bodyPr anchor="b">
            <a:normAutofit/>
          </a:bodyPr>
          <a:lstStyle/>
          <a:p>
            <a:r>
              <a:rPr lang="mk-MK" sz="3800" dirty="0">
                <a:latin typeface="Aptos" panose="020B0004020202020204" pitchFamily="34" charset="0"/>
                <a:cs typeface="Calibri Light" panose="020F0302020204030204" pitchFamily="34" charset="0"/>
              </a:rPr>
              <a:t>Разбирање на дигиталното граѓанство</a:t>
            </a:r>
            <a:endParaRPr lang="en-US" sz="3800" dirty="0">
              <a:latin typeface="Aptos" panose="020B0004020202020204" pitchFamily="34" charset="0"/>
              <a:cs typeface="Calibri Light" panose="020F0302020204030204" pitchFamily="34" charset="0"/>
            </a:endParaRP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902940"/>
            <a:ext cx="3429000" cy="3410712"/>
          </a:xfrm>
        </p:spPr>
        <p:txBody>
          <a:bodyPr anchor="t">
            <a:normAutofit/>
          </a:bodyPr>
          <a:lstStyle/>
          <a:p>
            <a:pPr marL="0" indent="0">
              <a:buNone/>
            </a:pPr>
            <a:endParaRPr lang="en-US" sz="2200" b="1" dirty="0">
              <a:latin typeface="Aptos Display"/>
            </a:endParaRPr>
          </a:p>
          <a:p>
            <a:pPr marL="0" indent="0">
              <a:buNone/>
            </a:pPr>
            <a:r>
              <a:rPr lang="mk-MK" sz="2400" b="1" dirty="0">
                <a:solidFill>
                  <a:srgbClr val="FFAA5A"/>
                </a:solidFill>
                <a:latin typeface="Aptos Display"/>
                <a:ea typeface="Cambria"/>
                <a:cs typeface="Calibri"/>
              </a:rPr>
              <a:t>Кратко видео за добредојде</a:t>
            </a:r>
          </a:p>
          <a:p>
            <a:pPr marL="0" indent="0">
              <a:buNone/>
            </a:pPr>
            <a:r>
              <a:rPr lang="ru-RU" sz="2200" b="1" dirty="0">
                <a:latin typeface="Aptos Display"/>
                <a:ea typeface="Cambria"/>
              </a:rPr>
              <a:t>Ги прашавме граѓаните на ЕУ за ДИГИТАЛИЗАЦИЈА </a:t>
            </a:r>
            <a:r>
              <a:rPr lang="ru-RU" sz="2200" b="1" dirty="0">
                <a:solidFill>
                  <a:srgbClr val="1F4FE9"/>
                </a:solidFill>
                <a:latin typeface="Aptos Display"/>
                <a:ea typeface="Cambria"/>
              </a:rPr>
              <a:t>#EUHaveYourSay</a:t>
            </a:r>
            <a:endParaRPr lang="en-US" sz="2200" b="1" dirty="0">
              <a:solidFill>
                <a:srgbClr val="1F4FE9"/>
              </a:solidFill>
              <a:latin typeface="Aptos Display"/>
              <a:ea typeface="Cambria"/>
            </a:endParaRPr>
          </a:p>
        </p:txBody>
      </p:sp>
      <p:pic>
        <p:nvPicPr>
          <p:cNvPr id="4" name="Εικόνα 3" descr="Obrázok, na ktorom je text, ľudská tvár, ošatenie, chlapec&#10;&#10;Automaticky generovaný popis">
            <a:hlinkClick r:id="rId2"/>
          </p:cNvPr>
          <p:cNvPicPr>
            <a:picLocks noChangeAspect="1"/>
          </p:cNvPicPr>
          <p:nvPr/>
        </p:nvPicPr>
        <p:blipFill>
          <a:blip r:embed="rId3"/>
          <a:stretch>
            <a:fillRect/>
          </a:stretch>
        </p:blipFill>
        <p:spPr>
          <a:xfrm>
            <a:off x="4654296" y="1501711"/>
            <a:ext cx="6903720" cy="3854577"/>
          </a:xfrm>
          <a:prstGeom prst="rect">
            <a:avLst/>
          </a:prstGeom>
        </p:spPr>
      </p:pic>
    </p:spTree>
    <p:extLst>
      <p:ext uri="{BB962C8B-B14F-4D97-AF65-F5344CB8AC3E}">
        <p14:creationId xmlns:p14="http://schemas.microsoft.com/office/powerpoint/2010/main" val="275466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48239" y="267387"/>
            <a:ext cx="12046688" cy="857885"/>
          </a:xfrm>
        </p:spPr>
        <p:txBody>
          <a:bodyPr>
            <a:noAutofit/>
          </a:bodyPr>
          <a:lstStyle/>
          <a:p>
            <a:pPr algn="l"/>
            <a:r>
              <a:rPr lang="ru-RU" sz="3600" dirty="0">
                <a:latin typeface="Aptos" panose="020B0004020202020204" pitchFamily="34" charset="0"/>
                <a:ea typeface="Cambria"/>
              </a:rPr>
              <a:t>Дигитално учество во демократијата на ЕУ</a:t>
            </a:r>
            <a:endParaRPr lang="en-GB" sz="36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05787" y="1287674"/>
            <a:ext cx="10039733" cy="5118340"/>
          </a:xfrm>
        </p:spPr>
        <p:txBody>
          <a:bodyPr vert="horz" lIns="91440" tIns="45720" rIns="91440" bIns="45720" rtlCol="0">
            <a:noAutofit/>
          </a:bodyPr>
          <a:lstStyle/>
          <a:p>
            <a:pPr algn="just"/>
            <a:r>
              <a:rPr lang="ru-RU" sz="2600" dirty="0">
                <a:latin typeface="Aptos" panose="020B0004020202020204" pitchFamily="34" charset="0"/>
              </a:rPr>
              <a:t>Државјанството на земја од ЕУ, автоматски дава право на ЕУ граѓанство право на учество во демократскиот процес.</a:t>
            </a:r>
          </a:p>
          <a:p>
            <a:pPr algn="just"/>
            <a:r>
              <a:rPr lang="ru-RU" sz="2600" dirty="0">
                <a:latin typeface="Aptos" panose="020B0004020202020204" pitchFamily="34" charset="0"/>
              </a:rPr>
              <a:t>ЕУ презела различни мерки за заштита на европската демократија, промовирање на слободни и фер избори и одржување на изборните права на граѓаните на ЕУ.</a:t>
            </a:r>
          </a:p>
          <a:p>
            <a:pPr algn="just"/>
            <a:r>
              <a:rPr lang="ru-RU" sz="2600" dirty="0">
                <a:latin typeface="Aptos" panose="020B0004020202020204" pitchFamily="34" charset="0"/>
              </a:rPr>
              <a:t>Ова ја вклучува и способноста за слободно движење и престојување во рамките на ЕУ, придонесувајќи за поповрзана и демократска унија.</a:t>
            </a:r>
          </a:p>
          <a:p>
            <a:pPr algn="just"/>
            <a:r>
              <a:rPr lang="ru-RU" sz="2600" dirty="0">
                <a:latin typeface="Aptos" panose="020B0004020202020204" pitchFamily="34" charset="0"/>
              </a:rPr>
              <a:t>Покрај тоа, граѓаните на ЕУ имаат право на конзуларна заштита надвор од ЕУ, што ја одразува посветеноста на ЕУ кон правата на граѓаните и демократското учество дури и надвор од нејзините граници.</a:t>
            </a:r>
            <a:endParaRPr lang="en-GB" sz="2600" dirty="0">
              <a:latin typeface="Aptos" panose="020B0004020202020204" pitchFamily="34" charset="0"/>
            </a:endParaRPr>
          </a:p>
        </p:txBody>
      </p:sp>
    </p:spTree>
    <p:extLst>
      <p:ext uri="{BB962C8B-B14F-4D97-AF65-F5344CB8AC3E}">
        <p14:creationId xmlns:p14="http://schemas.microsoft.com/office/powerpoint/2010/main" val="1516119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825826"/>
          </a:xfrm>
          <a:prstGeom prst="rect">
            <a:avLst/>
          </a:prstGeom>
        </p:spPr>
        <p:txBody>
          <a:bodyPr lIns="0" tIns="0" rIns="0" bIns="0" rtlCol="0" anchor="t">
            <a:spAutoFit/>
          </a:bodyPr>
          <a:lstStyle/>
          <a:p>
            <a:pPr marL="0" marR="0" lvl="0" indent="0" algn="just" rtl="0">
              <a:lnSpc>
                <a:spcPct val="67604"/>
              </a:lnSpc>
              <a:spcBef>
                <a:spcPts val="0"/>
              </a:spcBef>
              <a:spcAft>
                <a:spcPts val="0"/>
              </a:spcAft>
              <a:buNone/>
            </a:pPr>
            <a:r>
              <a:rPr lang="ru-RU" sz="2467" b="1" dirty="0">
                <a:solidFill>
                  <a:srgbClr val="92BAB5"/>
                </a:solidFill>
                <a:latin typeface="Aptos" panose="020B0004020202020204" pitchFamily="34" charset="0"/>
                <a:sym typeface="Arial"/>
              </a:rPr>
              <a:t>Бесплатна лиценца </a:t>
            </a:r>
            <a:endParaRPr lang="ru-RU" sz="1200" dirty="0">
              <a:latin typeface="Aptos" panose="020B0004020202020204" pitchFamily="34" charset="0"/>
            </a:endParaRPr>
          </a:p>
          <a:p>
            <a:pPr marL="0" marR="0" lvl="0" indent="0" algn="just" rtl="0">
              <a:lnSpc>
                <a:spcPct val="84528"/>
              </a:lnSpc>
              <a:spcBef>
                <a:spcPts val="0"/>
              </a:spcBef>
              <a:spcAft>
                <a:spcPts val="0"/>
              </a:spcAft>
              <a:buNone/>
            </a:pPr>
            <a:r>
              <a:rPr lang="ru-RU" sz="1933" dirty="0">
                <a:solidFill>
                  <a:schemeClr val="dk1"/>
                </a:solidFill>
                <a:latin typeface="Aptos" panose="020B0004020202020204" pitchFamily="34" charset="0"/>
                <a:sym typeface="Arial"/>
              </a:rPr>
              <a:t> </a:t>
            </a:r>
            <a:endParaRPr lang="ru-RU" sz="1200" dirty="0">
              <a:latin typeface="Aptos" panose="020B0004020202020204" pitchFamily="34" charset="0"/>
            </a:endParaRPr>
          </a:p>
          <a:p>
            <a:pPr marL="0" marR="0" lvl="0" indent="0" algn="just" rtl="0">
              <a:lnSpc>
                <a:spcPct val="84528"/>
              </a:lnSpc>
              <a:spcBef>
                <a:spcPts val="0"/>
              </a:spcBef>
              <a:spcAft>
                <a:spcPts val="0"/>
              </a:spcAft>
              <a:buNone/>
            </a:pPr>
            <a:r>
              <a:rPr lang="ru-RU" sz="1933" dirty="0">
                <a:solidFill>
                  <a:schemeClr val="dk1"/>
                </a:solidFill>
                <a:latin typeface="Aptos" panose="020B0004020202020204" pitchFamily="34" charset="0"/>
                <a:sym typeface="Arial"/>
              </a:rPr>
              <a:t>Производот е развиен од проектот „Градење дигитална отпорност преку овозможување дигитална благосостојба и безбедност достапна за сите 2022-2-SK01-KA220-ADU-000096888“ е развиен со поддршка на Европската комисија и го одразува исклучиво мислењето на автор. Европската комисија не е одговорна за содржината на документите</a:t>
            </a:r>
            <a:endParaRPr lang="ru-RU" sz="1200" dirty="0">
              <a:latin typeface="Aptos" panose="020B0004020202020204" pitchFamily="34" charset="0"/>
            </a:endParaRPr>
          </a:p>
          <a:p>
            <a:pPr marL="0" marR="0" lvl="0" indent="0" algn="just" rtl="0">
              <a:lnSpc>
                <a:spcPct val="84528"/>
              </a:lnSpc>
              <a:spcBef>
                <a:spcPts val="0"/>
              </a:spcBef>
              <a:spcAft>
                <a:spcPts val="0"/>
              </a:spcAft>
              <a:buNone/>
            </a:pPr>
            <a:r>
              <a:rPr lang="ru-RU" sz="1933" dirty="0">
                <a:solidFill>
                  <a:schemeClr val="dk1"/>
                </a:solidFill>
                <a:latin typeface="Aptos" panose="020B0004020202020204" pitchFamily="34" charset="0"/>
                <a:sym typeface="Arial"/>
              </a:rPr>
              <a:t>Публикацијата ја добива лиценцата Creative Commons CC BY-NC SA.</a:t>
            </a:r>
            <a:endParaRPr lang="ru-RU" sz="1200" dirty="0">
              <a:latin typeface="Aptos" panose="020B0004020202020204" pitchFamily="34" charset="0"/>
            </a:endParaRPr>
          </a:p>
          <a:p>
            <a:pPr marL="0" marR="0" lvl="0" indent="0" algn="just" rtl="0">
              <a:lnSpc>
                <a:spcPct val="84528"/>
              </a:lnSpc>
              <a:spcBef>
                <a:spcPts val="0"/>
              </a:spcBef>
              <a:spcAft>
                <a:spcPts val="0"/>
              </a:spcAft>
              <a:buNone/>
            </a:pPr>
            <a:endParaRPr lang="ru-RU" sz="1933" dirty="0">
              <a:solidFill>
                <a:schemeClr val="dk1"/>
              </a:solidFill>
              <a:sym typeface="Arial"/>
            </a:endParaRPr>
          </a:p>
          <a:p>
            <a:pPr marL="0" marR="0" lvl="0" indent="0" algn="just" rtl="0">
              <a:lnSpc>
                <a:spcPct val="84528"/>
              </a:lnSpc>
              <a:spcBef>
                <a:spcPts val="0"/>
              </a:spcBef>
              <a:spcAft>
                <a:spcPts val="0"/>
              </a:spcAft>
              <a:buNone/>
            </a:pPr>
            <a:r>
              <a:rPr lang="ru-RU" sz="1933" dirty="0">
                <a:solidFill>
                  <a:schemeClr val="dk1"/>
                </a:solidFill>
                <a:sym typeface="Arial"/>
              </a:rPr>
              <a:t> </a:t>
            </a:r>
            <a:endParaRPr lang="ru-RU" sz="1200" dirty="0"/>
          </a:p>
          <a:p>
            <a:pPr marL="0" marR="0" lvl="0" indent="0" algn="just" rtl="0">
              <a:lnSpc>
                <a:spcPct val="84528"/>
              </a:lnSpc>
              <a:spcBef>
                <a:spcPts val="0"/>
              </a:spcBef>
              <a:spcAft>
                <a:spcPts val="0"/>
              </a:spcAft>
              <a:buNone/>
            </a:pPr>
            <a:endParaRPr lang="ru-RU" sz="1933" dirty="0">
              <a:solidFill>
                <a:schemeClr val="dk1"/>
              </a:solidFill>
              <a:latin typeface="Aptos" panose="020B0004020202020204" pitchFamily="34" charset="0"/>
              <a:sym typeface="Arial"/>
            </a:endParaRPr>
          </a:p>
          <a:p>
            <a:pPr marL="0" marR="0" lvl="0" indent="0" algn="just" rtl="0">
              <a:lnSpc>
                <a:spcPct val="84528"/>
              </a:lnSpc>
              <a:spcBef>
                <a:spcPts val="0"/>
              </a:spcBef>
              <a:spcAft>
                <a:spcPts val="0"/>
              </a:spcAft>
              <a:buNone/>
            </a:pPr>
            <a:endParaRPr lang="ru-RU" sz="1933" dirty="0">
              <a:solidFill>
                <a:schemeClr val="dk1"/>
              </a:solidFill>
              <a:latin typeface="Aptos" panose="020B0004020202020204" pitchFamily="34" charset="0"/>
              <a:sym typeface="Arial"/>
            </a:endParaRPr>
          </a:p>
          <a:p>
            <a:pPr marL="0" marR="0" lvl="0" indent="0" algn="just" rtl="0">
              <a:lnSpc>
                <a:spcPct val="84528"/>
              </a:lnSpc>
              <a:spcBef>
                <a:spcPts val="0"/>
              </a:spcBef>
              <a:spcAft>
                <a:spcPts val="0"/>
              </a:spcAft>
              <a:buNone/>
            </a:pPr>
            <a:r>
              <a:rPr lang="ru-RU" sz="1933" dirty="0">
                <a:solidFill>
                  <a:schemeClr val="dk1"/>
                </a:solidFill>
                <a:latin typeface="Aptos" panose="020B0004020202020204" pitchFamily="34" charset="0"/>
                <a:sym typeface="Arial"/>
              </a:rPr>
              <a:t>Оваа лиценца ви овозможува да ја дистрибуирате, преработувате, подобрувате и надградувате работата, но само неформално. При користење на делото, како и извадоците од ова мора : </a:t>
            </a:r>
            <a:endParaRPr lang="ru-RU" sz="1200" dirty="0">
              <a:latin typeface="Aptos" panose="020B0004020202020204" pitchFamily="34" charset="0"/>
            </a:endParaRPr>
          </a:p>
          <a:p>
            <a:pPr marL="647732" marR="0" lvl="1" indent="-330217" algn="just" rtl="0">
              <a:lnSpc>
                <a:spcPct val="84528"/>
              </a:lnSpc>
              <a:spcBef>
                <a:spcPts val="0"/>
              </a:spcBef>
              <a:spcAft>
                <a:spcPts val="0"/>
              </a:spcAft>
              <a:buClr>
                <a:schemeClr val="dk1"/>
              </a:buClr>
              <a:buSzPts val="1933"/>
              <a:buFont typeface="Calibri"/>
              <a:buAutoNum type="arabicPeriod"/>
            </a:pPr>
            <a:r>
              <a:rPr lang="ru-RU" sz="1933" b="0" i="0" u="none" strike="noStrike" cap="none" dirty="0">
                <a:solidFill>
                  <a:schemeClr val="dk1"/>
                </a:solidFill>
                <a:latin typeface="Aptos" panose="020B0004020202020204" pitchFamily="34" charset="0"/>
                <a:sym typeface="Arial"/>
              </a:rPr>
              <a:t>да се спомене изворот и мора да се даде линк до лиценцата и да се наведат можни промени. Авторските права остануваат кај авторите на документите.</a:t>
            </a:r>
            <a:endParaRPr lang="ru-RU" sz="1200" dirty="0">
              <a:latin typeface="Aptos" panose="020B0004020202020204" pitchFamily="34" charset="0"/>
            </a:endParaRPr>
          </a:p>
          <a:p>
            <a:pPr marL="647732" marR="0" lvl="1" indent="-330217" algn="just" rtl="0">
              <a:lnSpc>
                <a:spcPct val="84528"/>
              </a:lnSpc>
              <a:spcBef>
                <a:spcPts val="0"/>
              </a:spcBef>
              <a:spcAft>
                <a:spcPts val="0"/>
              </a:spcAft>
              <a:buClr>
                <a:schemeClr val="dk1"/>
              </a:buClr>
              <a:buSzPts val="1933"/>
              <a:buFont typeface="Calibri"/>
              <a:buAutoNum type="arabicPeriod"/>
            </a:pPr>
            <a:r>
              <a:rPr lang="ru-RU" sz="1933" b="0" i="0" u="none" strike="noStrike" cap="none" dirty="0">
                <a:solidFill>
                  <a:schemeClr val="dk1"/>
                </a:solidFill>
                <a:latin typeface="Aptos" panose="020B0004020202020204" pitchFamily="34" charset="0"/>
                <a:sym typeface="Arial"/>
              </a:rPr>
              <a:t>делото не смее да се користи за комерцијални цели.</a:t>
            </a:r>
            <a:endParaRPr lang="ru-RU" sz="1200" dirty="0">
              <a:latin typeface="Aptos" panose="020B0004020202020204" pitchFamily="34" charset="0"/>
            </a:endParaRPr>
          </a:p>
          <a:p>
            <a:pPr marL="647732" marR="0" lvl="1" indent="-330217" algn="just" rtl="0">
              <a:lnSpc>
                <a:spcPct val="84528"/>
              </a:lnSpc>
              <a:spcBef>
                <a:spcPts val="0"/>
              </a:spcBef>
              <a:spcAft>
                <a:spcPts val="0"/>
              </a:spcAft>
              <a:buClr>
                <a:schemeClr val="dk1"/>
              </a:buClr>
              <a:buSzPts val="1933"/>
              <a:buFont typeface="Calibri"/>
              <a:buAutoNum type="arabicPeriod"/>
            </a:pPr>
            <a:r>
              <a:rPr lang="ru-RU" sz="1933" b="0" i="0" u="none" strike="noStrike" cap="none" dirty="0">
                <a:solidFill>
                  <a:schemeClr val="dk1"/>
                </a:solidFill>
                <a:latin typeface="Aptos" panose="020B0004020202020204" pitchFamily="34" charset="0"/>
                <a:sym typeface="Arial"/>
              </a:rPr>
              <a:t>Ако го преработите, конвертирате или надградите на делото, вашите придонеси мора да бидат објавени под истата лиценца како и оригиналот.</a:t>
            </a:r>
            <a:endParaRPr lang="ru-RU" sz="1200" dirty="0">
              <a:latin typeface="Aptos" panose="020B0004020202020204" pitchFamily="34" charset="0"/>
            </a:endParaRPr>
          </a:p>
          <a:p>
            <a:pPr marL="0" marR="0" lvl="0" indent="0" algn="just" rtl="0">
              <a:lnSpc>
                <a:spcPct val="84528"/>
              </a:lnSpc>
              <a:spcBef>
                <a:spcPts val="0"/>
              </a:spcBef>
              <a:spcAft>
                <a:spcPts val="0"/>
              </a:spcAft>
              <a:buNone/>
            </a:pPr>
            <a:r>
              <a:rPr lang="ru-RU" sz="1933" b="1" dirty="0">
                <a:solidFill>
                  <a:srgbClr val="FFAA5A"/>
                </a:solidFill>
                <a:latin typeface="Aptos" panose="020B0004020202020204" pitchFamily="34" charset="0"/>
                <a:sym typeface="Arial"/>
              </a:rPr>
              <a:t>Одрекување на одговорност:</a:t>
            </a:r>
            <a:endParaRPr lang="ru-RU" sz="1200" dirty="0">
              <a:latin typeface="Aptos" panose="020B0004020202020204" pitchFamily="34" charset="0"/>
            </a:endParaRPr>
          </a:p>
          <a:p>
            <a:pPr marL="0" marR="0" lvl="0" indent="0" algn="just" rtl="0">
              <a:lnSpc>
                <a:spcPct val="84528"/>
              </a:lnSpc>
              <a:spcBef>
                <a:spcPts val="0"/>
              </a:spcBef>
              <a:spcAft>
                <a:spcPts val="0"/>
              </a:spcAft>
              <a:buNone/>
            </a:pPr>
            <a:r>
              <a:rPr lang="ru-RU" sz="1933">
                <a:solidFill>
                  <a:schemeClr val="dk1"/>
                </a:solidFill>
                <a:latin typeface="Aptos" panose="020B0004020202020204" pitchFamily="34" charset="0"/>
                <a:sym typeface="Arial"/>
              </a:rPr>
              <a:t>Проектот е </a:t>
            </a:r>
            <a:r>
              <a:rPr lang="ru-RU" sz="1933" dirty="0">
                <a:solidFill>
                  <a:schemeClr val="dk1"/>
                </a:solidFill>
                <a:latin typeface="Aptos" panose="020B0004020202020204" pitchFamily="34" charset="0"/>
                <a:sym typeface="Arial"/>
              </a:rPr>
              <a:t>ф</a:t>
            </a:r>
            <a:r>
              <a:rPr lang="ru-RU" sz="1933">
                <a:solidFill>
                  <a:schemeClr val="dk1"/>
                </a:solidFill>
                <a:latin typeface="Aptos" panose="020B0004020202020204" pitchFamily="34" charset="0"/>
                <a:sym typeface="Arial"/>
              </a:rPr>
              <a:t>инансиран </a:t>
            </a:r>
            <a:r>
              <a:rPr lang="ru-RU" sz="1933" dirty="0">
                <a:solidFill>
                  <a:schemeClr val="dk1"/>
                </a:solidFill>
                <a:latin typeface="Aptos" panose="020B0004020202020204" pitchFamily="34" charset="0"/>
                <a:sym typeface="Arial"/>
              </a:rPr>
              <a:t>од Европската Унија. Сепак, искажаните ставови и мислења се само на авторот(ите) и не мора да ги одразуваат ставовите на Европската унија или Европската извршна агенција за образование и култура (EACEA). Ниту Европската Унија, ниту EACEA не можат да бидат одговорни за нив.</a:t>
            </a:r>
            <a:endParaRPr lang="ru-RU" sz="1200" dirty="0">
              <a:latin typeface="Aptos" panose="020B0004020202020204" pitchFamily="34" charset="0"/>
            </a:endParaRP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4" y="0"/>
            <a:ext cx="6861819" cy="1212112"/>
          </a:xfrm>
        </p:spPr>
        <p:txBody>
          <a:bodyPr>
            <a:noAutofit/>
          </a:bodyPr>
          <a:lstStyle/>
          <a:p>
            <a:pPr algn="l"/>
            <a:r>
              <a:rPr lang="mk-MK" sz="3600" dirty="0">
                <a:latin typeface="Aptos" panose="020B0004020202020204" pitchFamily="34" charset="0"/>
              </a:rPr>
              <a:t>Рамката ЕУ </a:t>
            </a:r>
            <a:r>
              <a:rPr lang="sk-SK" sz="3600" dirty="0">
                <a:latin typeface="Aptos" panose="020B0004020202020204" pitchFamily="34" charset="0"/>
              </a:rPr>
              <a:t>DigComp</a:t>
            </a:r>
            <a:endParaRPr lang="en-US" sz="44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fontScale="92500" lnSpcReduction="10000"/>
          </a:bodyPr>
          <a:lstStyle/>
          <a:p>
            <a:pPr>
              <a:spcAft>
                <a:spcPts val="600"/>
              </a:spcAft>
            </a:pPr>
            <a:r>
              <a:rPr lang="ru-RU" dirty="0">
                <a:latin typeface="Aptos" panose="020B0004020202020204" pitchFamily="34" charset="0"/>
              </a:rPr>
              <a:t>Рамката за дигитална компетентност на ЕУ за граѓаните (DigComp) обезбедува заедничка основа за разбирање што е дигитална компетентност.</a:t>
            </a:r>
          </a:p>
          <a:p>
            <a:pPr>
              <a:spcAft>
                <a:spcPts val="600"/>
              </a:spcAft>
            </a:pPr>
            <a:r>
              <a:rPr lang="ru-RU" dirty="0">
                <a:latin typeface="Aptos" panose="020B0004020202020204" pitchFamily="34" charset="0"/>
              </a:rPr>
              <a:t>Дигиталната компетентност вклучува самоуверено, критичко и одговорно користење и ангажирање со дигиталните технологии за учење, на работа и за учество во општеството.</a:t>
            </a:r>
            <a:endParaRPr lang="en-US" dirty="0">
              <a:latin typeface="Aptos" panose="020B0004020202020204" pitchFamily="34" charset="0"/>
            </a:endParaRPr>
          </a:p>
          <a:p>
            <a:pPr>
              <a:spcAft>
                <a:spcPts val="600"/>
              </a:spcAft>
            </a:pPr>
            <a:r>
              <a:rPr lang="ru-RU" dirty="0">
                <a:latin typeface="Aptos" panose="020B0004020202020204" pitchFamily="34" charset="0"/>
              </a:rPr>
              <a:t>Се дефинира како комбинација на знаења, вештини и ставови.</a:t>
            </a:r>
            <a:endParaRPr lang="en-GB" dirty="0">
              <a:latin typeface="Aptos" panose="020B0004020202020204" pitchFamily="34" charset="0"/>
            </a:endParaRP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6" descr="DigComp - ICDL Arabia">
            <a:extLst>
              <a:ext uri="{FF2B5EF4-FFF2-40B4-BE49-F238E27FC236}">
                <a16:creationId xmlns:a16="http://schemas.microsoft.com/office/drawing/2014/main" id="{41D1DB16-B963-7BE0-457A-F0AE9C7A0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077" y="1597520"/>
            <a:ext cx="4376914" cy="291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9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4" y="0"/>
            <a:ext cx="6861819" cy="1212112"/>
          </a:xfrm>
        </p:spPr>
        <p:txBody>
          <a:bodyPr>
            <a:noAutofit/>
          </a:bodyPr>
          <a:lstStyle/>
          <a:p>
            <a:pPr algn="l"/>
            <a:r>
              <a:rPr lang="ru-RU" sz="3200" dirty="0">
                <a:latin typeface="Aptos" panose="020B0004020202020204" pitchFamily="34" charset="0"/>
              </a:rPr>
              <a:t>Рамка ЕУ DigComp</a:t>
            </a:r>
            <a:br>
              <a:rPr lang="ru-RU" sz="3200" dirty="0">
                <a:latin typeface="Aptos" panose="020B0004020202020204" pitchFamily="34" charset="0"/>
              </a:rPr>
            </a:br>
            <a:r>
              <a:rPr lang="ru-RU" sz="3200" dirty="0">
                <a:latin typeface="Aptos" panose="020B0004020202020204" pitchFamily="34" charset="0"/>
              </a:rPr>
              <a:t>5 области на компетентност</a:t>
            </a:r>
            <a:endParaRPr lang="en-US" sz="40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Autofit/>
          </a:bodyPr>
          <a:lstStyle/>
          <a:p>
            <a:pPr>
              <a:spcAft>
                <a:spcPts val="600"/>
              </a:spcAft>
            </a:pPr>
            <a:r>
              <a:rPr lang="ru-RU" sz="3600" dirty="0">
                <a:latin typeface="Aptos" panose="020B0004020202020204" pitchFamily="34" charset="0"/>
              </a:rPr>
              <a:t>Информации и писменост на податоците 
Комуникација и соработка
Создавање на дигитална содржина
Безбедност
Решавање на проблеми</a:t>
            </a:r>
            <a:endParaRPr lang="en-GB" sz="3600" dirty="0">
              <a:latin typeface="Aptos" panose="020B0004020202020204" pitchFamily="34" charset="0"/>
            </a:endParaRP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DigComp competence areas">
            <a:extLst>
              <a:ext uri="{FF2B5EF4-FFF2-40B4-BE49-F238E27FC236}">
                <a16:creationId xmlns:a16="http://schemas.microsoft.com/office/drawing/2014/main" id="{C9B50BD1-E175-83D6-9F93-692D6B2ED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46" y="1663000"/>
            <a:ext cx="3495776" cy="321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5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a:bodyPr>
          <a:lstStyle/>
          <a:p>
            <a:pPr>
              <a:spcAft>
                <a:spcPts val="600"/>
              </a:spcAft>
            </a:pPr>
            <a:r>
              <a:rPr lang="mk-MK" sz="4000" dirty="0">
                <a:latin typeface="Aptos" panose="020B0004020202020204" pitchFamily="34" charset="0"/>
                <a:cs typeface="Calibri" panose="020F0502020204030204" pitchFamily="34" charset="0"/>
              </a:rPr>
              <a:t>Рамката на ЕУ </a:t>
            </a:r>
            <a:r>
              <a:rPr lang="en-US" sz="4000" dirty="0" err="1">
                <a:latin typeface="Aptos" panose="020B0004020202020204" pitchFamily="34" charset="0"/>
                <a:cs typeface="Calibri" panose="020F0502020204030204" pitchFamily="34" charset="0"/>
              </a:rPr>
              <a:t>DigComp</a:t>
            </a:r>
            <a:endParaRPr lang="en-US"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80060" y="1305906"/>
            <a:ext cx="7291281" cy="5159673"/>
          </a:xfrm>
        </p:spPr>
        <p:txBody>
          <a:bodyPr>
            <a:noAutofit/>
          </a:bodyPr>
          <a:lstStyle/>
          <a:p>
            <a:pPr algn="just">
              <a:spcAft>
                <a:spcPts val="600"/>
              </a:spcAft>
            </a:pPr>
            <a:r>
              <a:rPr lang="ru-RU" sz="2400" b="1" dirty="0">
                <a:latin typeface="Aptos" panose="020B0004020202020204" pitchFamily="34" charset="0"/>
              </a:rPr>
              <a:t>Област на компетентност 2 - Комуникација и соработка:</a:t>
            </a:r>
            <a:r>
              <a:rPr lang="ru-RU" sz="2400" dirty="0">
                <a:latin typeface="Aptos" panose="020B0004020202020204" pitchFamily="34" charset="0"/>
              </a:rPr>
              <a:t>интерак</a:t>
            </a:r>
            <a:r>
              <a:rPr lang="mk-MK" sz="2400" dirty="0">
                <a:latin typeface="Aptos" panose="020B0004020202020204" pitchFamily="34" charset="0"/>
              </a:rPr>
              <a:t>ција</a:t>
            </a:r>
            <a:r>
              <a:rPr lang="ru-RU" sz="2400" dirty="0">
                <a:latin typeface="Aptos" panose="020B0004020202020204" pitchFamily="34" charset="0"/>
              </a:rPr>
              <a:t>, комуникација и соработка преку дигитални технологии, со свесност за културната и генерациската разновидност. Учество во општеството преку јавни и приватни дигитални услуги и граѓанска ангажираност. Управување со сопственото дигитално присуство, идентитет и репутација.</a:t>
            </a:r>
          </a:p>
          <a:p>
            <a:pPr algn="just">
              <a:spcAft>
                <a:spcPts val="600"/>
              </a:spcAft>
            </a:pPr>
            <a:r>
              <a:rPr lang="ru-RU" sz="2400" b="1" dirty="0">
                <a:latin typeface="Aptos" panose="020B0004020202020204" pitchFamily="34" charset="0"/>
              </a:rPr>
              <a:t>Подобласт 2.3 Вклучување во Граѓанството преку Дигитални Технологии:</a:t>
            </a:r>
            <a:r>
              <a:rPr lang="ru-RU" sz="2400" dirty="0">
                <a:latin typeface="Aptos" panose="020B0004020202020204" pitchFamily="34" charset="0"/>
              </a:rPr>
              <a:t> Учество во општеството користејќи јавни и приватни дигитални услуги. Можности за самоовластување и граѓанска ангажираност преку соодветни дигитални технологии.</a:t>
            </a:r>
            <a:endParaRPr lang="en-US" sz="24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descr="Practice and encourage good digital citizenship – Michigan IT News">
            <a:extLst>
              <a:ext uri="{FF2B5EF4-FFF2-40B4-BE49-F238E27FC236}">
                <a16:creationId xmlns:a16="http://schemas.microsoft.com/office/drawing/2014/main" id="{05D9AC5B-520F-51BA-BC23-1471DCF27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337" y="1879180"/>
            <a:ext cx="3566316" cy="308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31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a:bodyPr>
          <a:lstStyle/>
          <a:p>
            <a:pPr>
              <a:spcAft>
                <a:spcPts val="600"/>
              </a:spcAft>
            </a:pPr>
            <a:r>
              <a:rPr lang="ru-RU" sz="2800" dirty="0">
                <a:latin typeface="Aptos" panose="020B0004020202020204" pitchFamily="34" charset="0"/>
              </a:rPr>
              <a:t>Прирачник за дигитално граѓанство во образованието од Советот на Европа</a:t>
            </a:r>
            <a:endParaRPr lang="en-GB" sz="28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80060" y="1687118"/>
            <a:ext cx="6771345" cy="4778461"/>
          </a:xfrm>
        </p:spPr>
        <p:txBody>
          <a:bodyPr vert="horz" lIns="91440" tIns="45720" rIns="91440" bIns="45720" rtlCol="0" anchor="t">
            <a:normAutofit/>
          </a:bodyPr>
          <a:lstStyle/>
          <a:p>
            <a:pPr algn="just">
              <a:spcAft>
                <a:spcPts val="600"/>
              </a:spcAft>
            </a:pPr>
            <a:r>
              <a:rPr lang="ru-RU" sz="2400" dirty="0">
                <a:latin typeface="Aptos" panose="020B0004020202020204" pitchFamily="34" charset="0"/>
              </a:rPr>
              <a:t>Прирачникот за дигитално граѓанство во образованието е наменет за наставници и родители, креатори на образовни политики и </a:t>
            </a:r>
            <a:r>
              <a:rPr lang="ru-RU" sz="2400" dirty="0">
                <a:highlight>
                  <a:srgbClr val="FFFF00"/>
                </a:highlight>
                <a:latin typeface="Aptos" panose="020B0004020202020204" pitchFamily="34" charset="0"/>
              </a:rPr>
              <a:t>обезбедувачи н</a:t>
            </a:r>
            <a:r>
              <a:rPr lang="ru-RU" sz="2400" dirty="0">
                <a:latin typeface="Aptos" panose="020B0004020202020204" pitchFamily="34" charset="0"/>
              </a:rPr>
              <a:t>а платформи.</a:t>
            </a:r>
            <a:endParaRPr lang="en-US" sz="2400" dirty="0">
              <a:latin typeface="Aptos" panose="020B0004020202020204" pitchFamily="34" charset="0"/>
            </a:endParaRPr>
          </a:p>
          <a:p>
            <a:pPr algn="just">
              <a:spcAft>
                <a:spcPts val="600"/>
              </a:spcAft>
            </a:pPr>
            <a:r>
              <a:rPr lang="ru-RU" sz="2400" dirty="0">
                <a:latin typeface="Aptos" panose="020B0004020202020204" pitchFamily="34" charset="0"/>
              </a:rPr>
              <a:t>Нуди информации, алатки и добри практики за поддршка на развојот на компетенциите за зајакнување на граѓаните, овозможувајќи им да функционираат заедно, еднакви во денешните културно разновидни демократски општества, и онлајн и офлајн.</a:t>
            </a:r>
            <a:endParaRPr lang="en-GB" sz="2400"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0095BF-4A6F-5568-DE81-820484416412}"/>
              </a:ext>
            </a:extLst>
          </p:cNvPr>
          <p:cNvPicPr>
            <a:picLocks noChangeAspect="1"/>
          </p:cNvPicPr>
          <p:nvPr/>
        </p:nvPicPr>
        <p:blipFill rotWithShape="1">
          <a:blip r:embed="rId2">
            <a:extLst>
              <a:ext uri="{28A0092B-C50C-407E-A947-70E740481C1C}">
                <a14:useLocalDpi xmlns:a14="http://schemas.microsoft.com/office/drawing/2010/main" val="0"/>
              </a:ext>
            </a:extLst>
          </a:blip>
          <a:srcRect l="10362" r="8393"/>
          <a:stretch/>
        </p:blipFill>
        <p:spPr>
          <a:xfrm>
            <a:off x="7341401" y="1821869"/>
            <a:ext cx="4083400" cy="2819173"/>
          </a:xfrm>
          <a:prstGeom prst="rect">
            <a:avLst/>
          </a:prstGeom>
        </p:spPr>
      </p:pic>
    </p:spTree>
    <p:extLst>
      <p:ext uri="{BB962C8B-B14F-4D97-AF65-F5344CB8AC3E}">
        <p14:creationId xmlns:p14="http://schemas.microsoft.com/office/powerpoint/2010/main" val="419027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ru-RU" sz="4000" dirty="0">
                <a:latin typeface="Aptos" panose="020B0004020202020204" pitchFamily="34" charset="0"/>
              </a:rPr>
              <a:t>Прирачник за дигитално граѓанство во образованието од Советот на Европа</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80060" y="1687118"/>
            <a:ext cx="6771345" cy="4778461"/>
          </a:xfrm>
        </p:spPr>
        <p:txBody>
          <a:bodyPr>
            <a:normAutofit fontScale="85000" lnSpcReduction="10000"/>
          </a:bodyPr>
          <a:lstStyle/>
          <a:p>
            <a:pPr algn="just">
              <a:spcAft>
                <a:spcPts val="600"/>
              </a:spcAft>
            </a:pPr>
            <a:r>
              <a:rPr lang="ru-RU" dirty="0">
                <a:latin typeface="Aptos" panose="020B0004020202020204" pitchFamily="34" charset="0"/>
              </a:rPr>
              <a:t>Компетенциите за дигитално граѓанство дефинираат како да дејствуваме и комуницираме онлајн. Тие ги сочинуваат вредностите, ставовите, вештините и знаењето и критичкото разбирање потребно за одговорно управување во прогресивниот дигитален свет кој ја обликува технологијата за да ги задоволи нашите потреби.</a:t>
            </a:r>
            <a:endParaRPr lang="en-US" dirty="0">
              <a:latin typeface="Aptos" panose="020B0004020202020204" pitchFamily="34" charset="0"/>
            </a:endParaRPr>
          </a:p>
          <a:p>
            <a:pPr algn="just">
              <a:spcAft>
                <a:spcPts val="600"/>
              </a:spcAft>
            </a:pPr>
            <a:r>
              <a:rPr lang="ru-RU" dirty="0">
                <a:latin typeface="Aptos" panose="020B0004020202020204" pitchFamily="34" charset="0"/>
              </a:rPr>
              <a:t>Деталн</a:t>
            </a:r>
            <a:r>
              <a:rPr lang="en-US" dirty="0">
                <a:latin typeface="Aptos" panose="020B0004020202020204" pitchFamily="34" charset="0"/>
              </a:rPr>
              <a:t>o </a:t>
            </a:r>
            <a:r>
              <a:rPr lang="ru-RU" dirty="0">
                <a:latin typeface="Aptos" panose="020B0004020202020204" pitchFamily="34" charset="0"/>
              </a:rPr>
              <a:t>ги опишува повеќедимензионалните аспекти што го сочинуваат секое од 10-те области на дигиталното граѓанство и вклучува информативен лист за секој домен, кој нуди идеи, добри практики и дополнителни референци за поддршка на едукаторите во градењето на компетенциите.</a:t>
            </a:r>
            <a:endParaRPr lang="en-GB"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0095BF-4A6F-5568-DE81-820484416412}"/>
              </a:ext>
            </a:extLst>
          </p:cNvPr>
          <p:cNvPicPr>
            <a:picLocks noChangeAspect="1"/>
          </p:cNvPicPr>
          <p:nvPr/>
        </p:nvPicPr>
        <p:blipFill rotWithShape="1">
          <a:blip r:embed="rId2">
            <a:extLst>
              <a:ext uri="{28A0092B-C50C-407E-A947-70E740481C1C}">
                <a14:useLocalDpi xmlns:a14="http://schemas.microsoft.com/office/drawing/2010/main" val="0"/>
              </a:ext>
            </a:extLst>
          </a:blip>
          <a:srcRect l="10362" r="8393"/>
          <a:stretch/>
        </p:blipFill>
        <p:spPr>
          <a:xfrm>
            <a:off x="7341401" y="1821869"/>
            <a:ext cx="4083400" cy="2819173"/>
          </a:xfrm>
          <a:prstGeom prst="rect">
            <a:avLst/>
          </a:prstGeom>
        </p:spPr>
      </p:pic>
    </p:spTree>
    <p:extLst>
      <p:ext uri="{BB962C8B-B14F-4D97-AF65-F5344CB8AC3E}">
        <p14:creationId xmlns:p14="http://schemas.microsoft.com/office/powerpoint/2010/main" val="318084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392421"/>
            <a:ext cx="9706135" cy="1037027"/>
          </a:xfrm>
        </p:spPr>
        <p:txBody>
          <a:bodyPr>
            <a:normAutofit/>
          </a:bodyPr>
          <a:lstStyle/>
          <a:p>
            <a:pPr>
              <a:spcAft>
                <a:spcPts val="600"/>
              </a:spcAft>
            </a:pPr>
            <a:r>
              <a:rPr lang="ru-RU" sz="2700" dirty="0">
                <a:latin typeface="Aptos" panose="020B0004020202020204" pitchFamily="34" charset="0"/>
              </a:rPr>
              <a:t>Прирачник за дигитално граѓанство во образованието од Советот на Европа-</a:t>
            </a:r>
            <a:r>
              <a:rPr lang="ru-RU" sz="3100" dirty="0">
                <a:solidFill>
                  <a:srgbClr val="FFAA5A"/>
                </a:solidFill>
                <a:latin typeface="Aptos" panose="020B0004020202020204" pitchFamily="34" charset="0"/>
                <a:cs typeface="Calibri" panose="020F0502020204030204" pitchFamily="34" charset="0"/>
              </a:rPr>
              <a:t>3 групи за 10 области</a:t>
            </a:r>
            <a:endParaRPr lang="en-GB" sz="4000" dirty="0">
              <a:solidFill>
                <a:srgbClr val="FFAA5A"/>
              </a:solidFill>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80060" y="1687118"/>
            <a:ext cx="6771345" cy="4778461"/>
          </a:xfrm>
        </p:spPr>
        <p:txBody>
          <a:bodyPr>
            <a:normAutofit fontScale="85000" lnSpcReduction="20000"/>
          </a:bodyPr>
          <a:lstStyle/>
          <a:p>
            <a:pPr algn="just">
              <a:spcAft>
                <a:spcPts val="600"/>
              </a:spcAft>
            </a:pPr>
            <a:r>
              <a:rPr lang="ru-RU" dirty="0">
                <a:latin typeface="Aptos" panose="020B0004020202020204" pitchFamily="34" charset="0"/>
              </a:rPr>
              <a:t>Да се биде онлајн вклучува области кои се однесуваат на компетенции потребни за пристап до дигиталното општество, слободно изразување и користење на дигитални алатки креативно и со критички ум.</a:t>
            </a:r>
            <a:endParaRPr lang="en-US" dirty="0">
              <a:latin typeface="Aptos" panose="020B0004020202020204" pitchFamily="34" charset="0"/>
            </a:endParaRPr>
          </a:p>
          <a:p>
            <a:pPr algn="just">
              <a:spcAft>
                <a:spcPts val="600"/>
              </a:spcAft>
            </a:pPr>
            <a:r>
              <a:rPr lang="mk-MK" dirty="0">
                <a:latin typeface="Aptos" panose="020B0004020202020204" pitchFamily="34" charset="0"/>
              </a:rPr>
              <a:t>Онлајн благодостојба </a:t>
            </a:r>
            <a:r>
              <a:rPr lang="ru-RU" dirty="0">
                <a:latin typeface="Aptos" panose="020B0004020202020204" pitchFamily="34" charset="0"/>
              </a:rPr>
              <a:t>вклучува области кои се однесуваат на компетенции потребни за позитивно да се вклучат во дигиталното општество и да развијат свесен однос со технологијата.</a:t>
            </a:r>
            <a:endParaRPr lang="en-US" dirty="0">
              <a:latin typeface="Aptos" panose="020B0004020202020204" pitchFamily="34" charset="0"/>
            </a:endParaRPr>
          </a:p>
          <a:p>
            <a:pPr algn="just">
              <a:spcAft>
                <a:spcPts val="600"/>
              </a:spcAft>
            </a:pPr>
            <a:r>
              <a:rPr lang="ru-RU" dirty="0">
                <a:latin typeface="Aptos" panose="020B0004020202020204" pitchFamily="34" charset="0"/>
              </a:rPr>
              <a:t>Онлајн правата вклучуваат области поврзани со компетенции поврзани со правата и одговорностите на граѓаните во комплексни, разновидни општества во дигитален контекст, каде што приватноста е заштитена, а активното учество е овозможено.</a:t>
            </a:r>
            <a:endParaRPr lang="en-GB" dirty="0">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965F2D46-15B5-3A47-B7B0-2FA071DA61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34" t="3073" r="10488" b="5723"/>
          <a:stretch/>
        </p:blipFill>
        <p:spPr bwMode="auto">
          <a:xfrm>
            <a:off x="7389627" y="1821869"/>
            <a:ext cx="4064544" cy="375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6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570" y="1180294"/>
            <a:ext cx="4263389" cy="4461163"/>
          </a:xfrm>
        </p:spPr>
        <p:txBody>
          <a:bodyPr>
            <a:normAutofit/>
          </a:bodyPr>
          <a:lstStyle/>
          <a:p>
            <a:pPr>
              <a:spcAft>
                <a:spcPts val="600"/>
              </a:spcAft>
            </a:pPr>
            <a:r>
              <a:rPr lang="ru-RU" sz="4000" dirty="0">
                <a:solidFill>
                  <a:srgbClr val="FFFFFF"/>
                </a:solidFill>
                <a:latin typeface="Aptos" panose="020B0004020202020204" pitchFamily="34" charset="0"/>
                <a:cs typeface="Calibri" panose="020F0502020204030204" pitchFamily="34" charset="0"/>
              </a:rPr>
              <a:t>Прифаќање на дигитални алатки за граѓанско зајакнување</a:t>
            </a:r>
            <a:endParaRPr lang="en-US" sz="4000" dirty="0">
              <a:solidFill>
                <a:srgbClr val="FFFFFF"/>
              </a:solidFill>
              <a:latin typeface="Aptos" panose="020B0004020202020204" pitchFamily="34" charset="0"/>
              <a:cs typeface="Calibri" panose="020F05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704916" y="465440"/>
            <a:ext cx="6949440" cy="2373453"/>
          </a:xfrm>
        </p:spPr>
        <p:txBody>
          <a:bodyPr anchor="ctr">
            <a:normAutofit/>
          </a:bodyPr>
          <a:lstStyle/>
          <a:p>
            <a:pPr marL="0" indent="0" algn="ctr">
              <a:spcAft>
                <a:spcPts val="600"/>
              </a:spcAft>
              <a:buNone/>
            </a:pPr>
            <a:r>
              <a:rPr lang="ru-RU" sz="2800" dirty="0"/>
              <a:t>Вашата врата кон дигиталното граѓанство и демократијата</a:t>
            </a:r>
            <a:endParaRPr lang="en-US" sz="4000" i="0" dirty="0">
              <a:effectLst/>
              <a:latin typeface="Aptos" panose="020B0004020202020204" pitchFamily="34" charset="0"/>
            </a:endParaRPr>
          </a:p>
        </p:txBody>
      </p:sp>
      <p:pic>
        <p:nvPicPr>
          <p:cNvPr id="4" name="Εικόνα 4">
            <a:extLst>
              <a:ext uri="{FF2B5EF4-FFF2-40B4-BE49-F238E27FC236}">
                <a16:creationId xmlns:a16="http://schemas.microsoft.com/office/drawing/2014/main" id="{D804B4A4-0DA8-CAEA-5D41-395AE99D4B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3562" y="2838893"/>
            <a:ext cx="4982335" cy="2802564"/>
          </a:xfrm>
          <a:prstGeom prst="rect">
            <a:avLst/>
          </a:prstGeom>
        </p:spPr>
      </p:pic>
    </p:spTree>
    <p:extLst>
      <p:ext uri="{BB962C8B-B14F-4D97-AF65-F5344CB8AC3E}">
        <p14:creationId xmlns:p14="http://schemas.microsoft.com/office/powerpoint/2010/main" val="3415006672"/>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B6FB8F-8731-4CCA-8A18-D407D8292112}">
  <ds:schemaRefs>
    <ds:schemaRef ds:uri="http://schemas.microsoft.com/sharepoint/v3/contenttype/forms"/>
  </ds:schemaRefs>
</ds:datastoreItem>
</file>

<file path=customXml/itemProps2.xml><?xml version="1.0" encoding="utf-8"?>
<ds:datastoreItem xmlns:ds="http://schemas.openxmlformats.org/officeDocument/2006/customXml" ds:itemID="{6EF848C6-4E0C-402A-A95E-E3D7DC183E67}">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3.xml><?xml version="1.0" encoding="utf-8"?>
<ds:datastoreItem xmlns:ds="http://schemas.openxmlformats.org/officeDocument/2006/customXml" ds:itemID="{4E0CC685-FB23-4518-862C-2361FAD6E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662</TotalTime>
  <Words>1878</Words>
  <Application>Microsoft Office PowerPoint</Application>
  <PresentationFormat>Widescreen</PresentationFormat>
  <Paragraphs>84</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Aptos</vt:lpstr>
      <vt:lpstr>Aptos Display</vt:lpstr>
      <vt:lpstr>Arial</vt:lpstr>
      <vt:lpstr>Calibri</vt:lpstr>
      <vt:lpstr>Cambria</vt:lpstr>
      <vt:lpstr>Wingdings</vt:lpstr>
      <vt:lpstr>Motív Office</vt:lpstr>
      <vt:lpstr>1_Motív Office</vt:lpstr>
      <vt:lpstr>Дигитално граѓанство– Разбирање на дигиталното граѓанство</vt:lpstr>
      <vt:lpstr>Разбирање на дигиталното граѓанство</vt:lpstr>
      <vt:lpstr>Рамката ЕУ DigComp</vt:lpstr>
      <vt:lpstr>Рамка ЕУ DigComp 5 области на компетентност</vt:lpstr>
      <vt:lpstr>Рамката на ЕУ DigComp</vt:lpstr>
      <vt:lpstr>Прирачник за дигитално граѓанство во образованието од Советот на Европа</vt:lpstr>
      <vt:lpstr>Прирачник за дигитално граѓанство во образованието од Советот на Европа</vt:lpstr>
      <vt:lpstr>Прирачник за дигитално граѓанство во образованието од Советот на Европа-3 групи за 10 области</vt:lpstr>
      <vt:lpstr>Прифаќање на дигитални алатки за граѓанско зајакнување</vt:lpstr>
      <vt:lpstr>Дигиталниот идентитет на граѓаните</vt:lpstr>
      <vt:lpstr>Дигитално управување и бирократија</vt:lpstr>
      <vt:lpstr>Ангажирање во дигиталната демократија</vt:lpstr>
      <vt:lpstr>Платформи за петиции за промена</vt:lpstr>
      <vt:lpstr>Краудфандинг демократија</vt:lpstr>
      <vt:lpstr>Социјални медиуми и активизам</vt:lpstr>
      <vt:lpstr>Локални дигитални форуми за гласовите на заедницата</vt:lpstr>
      <vt:lpstr>Дигитално обезбедување на повратни информации </vt:lpstr>
      <vt:lpstr>Иновативни технологии во демократијата</vt:lpstr>
      <vt:lpstr>Дигитален идентитет на ЕУ - практичен чекор кон дигитално граѓанство</vt:lpstr>
      <vt:lpstr>Дигитално учество во демократијата на ЕУ</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Suzana Trajkovska Kochankovska</cp:lastModifiedBy>
  <cp:revision>47</cp:revision>
  <dcterms:created xsi:type="dcterms:W3CDTF">2024-06-25T08:57:08Z</dcterms:created>
  <dcterms:modified xsi:type="dcterms:W3CDTF">2024-10-15T16:10:05Z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