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4"/>
    <p:sldMasterId id="2147483668" r:id="rId5"/>
  </p:sldMasterIdLst>
  <p:notesMasterIdLst>
    <p:notesMasterId r:id="rId2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0" r:id="rId27"/>
    <p:sldId id="281" r:id="rId28"/>
  </p:sldIdLst>
  <p:sldSz cx="18288000" cy="10287000"/>
  <p:notesSz cx="6858000" cy="9144000"/>
  <p:embeddedFontLst>
    <p:embeddedFont>
      <p:font typeface="Cambria" panose="02040503050406030204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5BD89-7896-4F21-B542-EF69F2463EBD}" v="3" dt="2024-10-23T12:31:34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9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Hanová" userId="S::hanova@uniag.sk::3d22e42d-bb89-40fb-8988-9efa43568f68" providerId="AD" clId="Web-{30E5BD89-7896-4F21-B542-EF69F2463EBD}"/>
    <pc:docChg chg="delSld">
      <pc:chgData name="Martina Hanová" userId="S::hanova@uniag.sk::3d22e42d-bb89-40fb-8988-9efa43568f68" providerId="AD" clId="Web-{30E5BD89-7896-4F21-B542-EF69F2463EBD}" dt="2024-10-23T12:31:34.036" v="2"/>
      <pc:docMkLst>
        <pc:docMk/>
      </pc:docMkLst>
      <pc:sldChg chg="del">
        <pc:chgData name="Martina Hanová" userId="S::hanova@uniag.sk::3d22e42d-bb89-40fb-8988-9efa43568f68" providerId="AD" clId="Web-{30E5BD89-7896-4F21-B542-EF69F2463EBD}" dt="2024-10-23T12:31:29.161" v="0"/>
        <pc:sldMkLst>
          <pc:docMk/>
          <pc:sldMk cId="0" sldId="277"/>
        </pc:sldMkLst>
      </pc:sldChg>
      <pc:sldChg chg="del">
        <pc:chgData name="Martina Hanová" userId="S::hanova@uniag.sk::3d22e42d-bb89-40fb-8988-9efa43568f68" providerId="AD" clId="Web-{30E5BD89-7896-4F21-B542-EF69F2463EBD}" dt="2024-10-23T12:31:31.693" v="1"/>
        <pc:sldMkLst>
          <pc:docMk/>
          <pc:sldMk cId="0" sldId="278"/>
        </pc:sldMkLst>
      </pc:sldChg>
      <pc:sldChg chg="del">
        <pc:chgData name="Martina Hanová" userId="S::hanova@uniag.sk::3d22e42d-bb89-40fb-8988-9efa43568f68" providerId="AD" clId="Web-{30E5BD89-7896-4F21-B542-EF69F2463EBD}" dt="2024-10-23T12:31:34.036" v="2"/>
        <pc:sldMkLst>
          <pc:docMk/>
          <pc:sldMk cId="0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>
  <p:cSld name="Úvodná snímka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/>
        </p:nvSpPr>
        <p:spPr>
          <a:xfrm>
            <a:off x="2286000" y="3974221"/>
            <a:ext cx="13716000" cy="111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3000"/>
              <a:buFont typeface="Cambria"/>
              <a:buNone/>
            </a:pPr>
            <a:r>
              <a:rPr lang="mk" sz="3000" b="1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ERASMUS+KA220-ADU - Cooperation partnerships in adult education</a:t>
            </a:r>
            <a:endParaRPr sz="3000" b="1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3000"/>
              <a:buFont typeface="Cambria"/>
              <a:buNone/>
            </a:pPr>
            <a:r>
              <a:rPr lang="mk" sz="3000" b="1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KA220-ADU-2BF13E10 </a:t>
            </a:r>
            <a:endParaRPr sz="3000" b="1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945758" y="1563092"/>
            <a:ext cx="14396484" cy="189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" sz="39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Building Digital Resilience by Making Digital Wellbeing and</a:t>
            </a:r>
            <a:br>
              <a:rPr lang="mk" sz="39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mk" sz="39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Security Accessible to All</a:t>
            </a:r>
            <a:br>
              <a:rPr lang="mk" sz="39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mk" sz="39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&lt;&lt;DigiWELL&gt;&gt;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15"/>
          <p:cNvGrpSpPr/>
          <p:nvPr/>
        </p:nvGrpSpPr>
        <p:grpSpPr>
          <a:xfrm>
            <a:off x="606056" y="8872697"/>
            <a:ext cx="17403866" cy="1185078"/>
            <a:chOff x="435935" y="5851336"/>
            <a:chExt cx="11602577" cy="790052"/>
          </a:xfrm>
        </p:grpSpPr>
        <p:pic>
          <p:nvPicPr>
            <p:cNvPr id="94" name="Google Shape;94;p15" descr="Obrázok, na ktorom je text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5" descr="Slovenská poľnohospodárska univerzita v Nitr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89235" y="5963498"/>
              <a:ext cx="1128044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5" descr="Log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17279" y="5963498"/>
              <a:ext cx="968299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5" descr="AIFED - Formación, cultura y empleo en Granada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98797" y="5968999"/>
              <a:ext cx="1521023" cy="52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566511" y="5945929"/>
              <a:ext cx="149902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5" descr="Syzygia Foundation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06409" y="6252553"/>
              <a:ext cx="1419225" cy="2822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Cambr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❑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Cambr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200"/>
              <a:buFont typeface="Cambria"/>
              <a:buNone/>
              <a:defRPr sz="72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AA5A"/>
              </a:buClr>
              <a:buSzPts val="4200"/>
              <a:buFont typeface="Noto Sans Symbols"/>
              <a:buChar char="❑"/>
              <a:defRPr sz="4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hyperlink" Target="https://techcrunch.com/2019/09/26/privacy-queen-of-human-rights-in-a-digital-world/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9404337" y="2229854"/>
            <a:ext cx="8002395" cy="275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400"/>
              <a:buFont typeface="Calibri"/>
              <a:buNone/>
            </a:pPr>
            <a:r>
              <a:rPr lang="mk" b="1" dirty="0">
                <a:solidFill>
                  <a:srgbClr val="FFAA5A"/>
                </a:solidFill>
                <a:latin typeface="Calibri"/>
                <a:ea typeface="Calibri"/>
                <a:cs typeface="Calibri"/>
                <a:sym typeface="Calibri"/>
              </a:rPr>
              <a:t>Дигитална приватност – Разбирање на дигиталната </a:t>
            </a:r>
            <a:r>
              <a:rPr lang="mk" b="1" dirty="0">
                <a:solidFill>
                  <a:srgbClr val="FFAA5A"/>
                </a:solidFill>
              </a:rPr>
              <a:t>п</a:t>
            </a:r>
            <a:r>
              <a:rPr lang="mk" b="1" dirty="0">
                <a:solidFill>
                  <a:srgbClr val="FFAA5A"/>
                </a:solidFill>
                <a:latin typeface="Calibri"/>
                <a:ea typeface="Calibri"/>
                <a:cs typeface="Calibri"/>
                <a:sym typeface="Calibri"/>
              </a:rPr>
              <a:t>риватност</a:t>
            </a:r>
            <a:endParaRPr b="1" dirty="0">
              <a:solidFill>
                <a:srgbClr val="FFAA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2" descr="Obrázok, na ktorom je tex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0423" y="844314"/>
            <a:ext cx="3610221" cy="7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3988" y="7726580"/>
            <a:ext cx="1225763" cy="116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 descr="Slovenská poľnohospodárska univerzita v Nit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9387" y="7908668"/>
            <a:ext cx="1778025" cy="75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89070" y="7864128"/>
            <a:ext cx="1159515" cy="152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 descr="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248585" y="7820121"/>
            <a:ext cx="1526235" cy="75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948823" y="7812559"/>
            <a:ext cx="1823235" cy="84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 descr="AIFED - Formación, cultura y empleo en Granad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34649" y="8656873"/>
            <a:ext cx="2397440" cy="78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405535" y="8834133"/>
            <a:ext cx="236275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 descr="Syzygia Foundati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932519" y="8793872"/>
            <a:ext cx="2236985" cy="4234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11433107" y="5530191"/>
            <a:ext cx="3720329" cy="206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Градење дигитална отпорност </a:t>
            </a:r>
            <a:b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преку овозможување на дигиталната благосостојба </a:t>
            </a:r>
            <a:b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безбедност достапни за сите </a:t>
            </a:r>
            <a:endParaRPr lang="mk-MK" sz="20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2022-2-SK01-KA220-ADU-000096888</a:t>
            </a:r>
          </a:p>
        </p:txBody>
      </p:sp>
      <p:grpSp>
        <p:nvGrpSpPr>
          <p:cNvPr id="145" name="Google Shape;145;p22"/>
          <p:cNvGrpSpPr/>
          <p:nvPr/>
        </p:nvGrpSpPr>
        <p:grpSpPr>
          <a:xfrm>
            <a:off x="-705636" y="1934355"/>
            <a:ext cx="9207105" cy="5238753"/>
            <a:chOff x="-1118443" y="1146344"/>
            <a:chExt cx="10365960" cy="6096000"/>
          </a:xfrm>
        </p:grpSpPr>
        <p:pic>
          <p:nvPicPr>
            <p:cNvPr id="146" name="Google Shape;146;p22" descr="Obrázok, na ktorom je text, diagram, kruh, snímka obrazovky&#10;&#10;Automaticky generovaný popis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75017" y="1146344"/>
              <a:ext cx="8572500" cy="60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2" descr="Free Concept Of Data Privacy And Policy Illustration - Free Download  Business Illustrations | IconScout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118443" y="1638300"/>
              <a:ext cx="7620000" cy="4286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1"/>
          <p:cNvSpPr/>
          <p:nvPr/>
        </p:nvSpPr>
        <p:spPr>
          <a:xfrm>
            <a:off x="15313042" y="1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1"/>
          <p:cNvSpPr txBox="1">
            <a:spLocks noGrp="1"/>
          </p:cNvSpPr>
          <p:nvPr>
            <p:ph type="title"/>
          </p:nvPr>
        </p:nvSpPr>
        <p:spPr>
          <a:xfrm>
            <a:off x="1257300" y="1437152"/>
            <a:ext cx="15773400" cy="284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Arial"/>
              <a:buNone/>
            </a:pPr>
            <a:r>
              <a:rPr lang="mk" sz="5300" dirty="0">
                <a:latin typeface="Arial"/>
                <a:ea typeface="Arial"/>
                <a:cs typeface="Arial"/>
                <a:sym typeface="Arial"/>
              </a:rPr>
              <a:t>Кои се негативните последици од отсуството на Дигитална приватност? </a:t>
            </a:r>
            <a:br>
              <a:rPr lang="mk" sz="5300" dirty="0">
                <a:latin typeface="Arial"/>
                <a:ea typeface="Arial"/>
                <a:cs typeface="Arial"/>
                <a:sym typeface="Arial"/>
              </a:rPr>
            </a:br>
            <a:br>
              <a:rPr lang="mk" sz="6700" dirty="0">
                <a:latin typeface="Arial"/>
                <a:ea typeface="Arial"/>
                <a:cs typeface="Arial"/>
                <a:sym typeface="Arial"/>
              </a:rPr>
            </a:br>
            <a:r>
              <a:rPr lang="mk" sz="4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Негативните ефекти од отсуството на дигитална приватност се неколку и може да имаат повеќекратни последици кои влијаат на угледот и правата на корисниците:</a:t>
            </a:r>
            <a:br>
              <a:rPr lang="mk" sz="67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67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1"/>
          <p:cNvSpPr/>
          <p:nvPr/>
        </p:nvSpPr>
        <p:spPr>
          <a:xfrm rot="-5400000" flipH="1">
            <a:off x="833565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" name="Google Shape;265;p31"/>
          <p:cNvGrpSpPr/>
          <p:nvPr/>
        </p:nvGrpSpPr>
        <p:grpSpPr>
          <a:xfrm>
            <a:off x="533400" y="4686300"/>
            <a:ext cx="17395235" cy="2877863"/>
            <a:chOff x="0" y="0"/>
            <a:chExt cx="23193646" cy="3837151"/>
          </a:xfrm>
        </p:grpSpPr>
        <p:grpSp>
          <p:nvGrpSpPr>
            <p:cNvPr id="266" name="Google Shape;266;p31"/>
            <p:cNvGrpSpPr/>
            <p:nvPr/>
          </p:nvGrpSpPr>
          <p:grpSpPr>
            <a:xfrm>
              <a:off x="0" y="40390"/>
              <a:ext cx="4176201" cy="3796761"/>
              <a:chOff x="0" y="0"/>
              <a:chExt cx="894029" cy="812800"/>
            </a:xfrm>
          </p:grpSpPr>
          <p:sp>
            <p:nvSpPr>
              <p:cNvPr id="267" name="Google Shape;267;p31"/>
              <p:cNvSpPr/>
              <p:nvPr/>
            </p:nvSpPr>
            <p:spPr>
              <a:xfrm>
                <a:off x="0" y="0"/>
                <a:ext cx="8940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029" h="812800" extrusionOk="0">
                    <a:moveTo>
                      <a:pt x="447015" y="0"/>
                    </a:moveTo>
                    <a:cubicBezTo>
                      <a:pt x="200135" y="0"/>
                      <a:pt x="0" y="181951"/>
                      <a:pt x="0" y="406400"/>
                    </a:cubicBezTo>
                    <a:cubicBezTo>
                      <a:pt x="0" y="630849"/>
                      <a:pt x="200135" y="812800"/>
                      <a:pt x="447015" y="812800"/>
                    </a:cubicBezTo>
                    <a:cubicBezTo>
                      <a:pt x="693894" y="812800"/>
                      <a:pt x="894029" y="630849"/>
                      <a:pt x="894029" y="406400"/>
                    </a:cubicBezTo>
                    <a:cubicBezTo>
                      <a:pt x="894029" y="181951"/>
                      <a:pt x="693894" y="0"/>
                      <a:pt x="447015" y="0"/>
                    </a:cubicBezTo>
                    <a:close/>
                  </a:path>
                </a:pathLst>
              </a:custGeom>
              <a:solidFill>
                <a:srgbClr val="FFAD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31"/>
              <p:cNvSpPr txBox="1"/>
              <p:nvPr/>
            </p:nvSpPr>
            <p:spPr>
              <a:xfrm>
                <a:off x="83815" y="38100"/>
                <a:ext cx="726399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9" name="Google Shape;269;p31"/>
            <p:cNvSpPr txBox="1"/>
            <p:nvPr/>
          </p:nvSpPr>
          <p:spPr>
            <a:xfrm>
              <a:off x="588687" y="1342120"/>
              <a:ext cx="2998831" cy="1149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k" sz="28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Ризик од сајбер напади</a:t>
              </a:r>
              <a:endParaRPr/>
            </a:p>
          </p:txBody>
        </p:sp>
        <p:grpSp>
          <p:nvGrpSpPr>
            <p:cNvPr id="270" name="Google Shape;270;p31"/>
            <p:cNvGrpSpPr/>
            <p:nvPr/>
          </p:nvGrpSpPr>
          <p:grpSpPr>
            <a:xfrm>
              <a:off x="4849301" y="40390"/>
              <a:ext cx="4176201" cy="3796761"/>
              <a:chOff x="0" y="0"/>
              <a:chExt cx="894029" cy="812800"/>
            </a:xfrm>
          </p:grpSpPr>
          <p:sp>
            <p:nvSpPr>
              <p:cNvPr id="271" name="Google Shape;271;p31"/>
              <p:cNvSpPr/>
              <p:nvPr/>
            </p:nvSpPr>
            <p:spPr>
              <a:xfrm>
                <a:off x="0" y="0"/>
                <a:ext cx="8940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029" h="812800" extrusionOk="0">
                    <a:moveTo>
                      <a:pt x="447015" y="0"/>
                    </a:moveTo>
                    <a:cubicBezTo>
                      <a:pt x="200135" y="0"/>
                      <a:pt x="0" y="181951"/>
                      <a:pt x="0" y="406400"/>
                    </a:cubicBezTo>
                    <a:cubicBezTo>
                      <a:pt x="0" y="630849"/>
                      <a:pt x="200135" y="812800"/>
                      <a:pt x="447015" y="812800"/>
                    </a:cubicBezTo>
                    <a:cubicBezTo>
                      <a:pt x="693894" y="812800"/>
                      <a:pt x="894029" y="630849"/>
                      <a:pt x="894029" y="406400"/>
                    </a:cubicBezTo>
                    <a:cubicBezTo>
                      <a:pt x="894029" y="181951"/>
                      <a:pt x="693894" y="0"/>
                      <a:pt x="447015" y="0"/>
                    </a:cubicBezTo>
                    <a:close/>
                  </a:path>
                </a:pathLst>
              </a:custGeom>
              <a:solidFill>
                <a:srgbClr val="FFAD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31"/>
              <p:cNvSpPr txBox="1"/>
              <p:nvPr/>
            </p:nvSpPr>
            <p:spPr>
              <a:xfrm>
                <a:off x="83815" y="38100"/>
                <a:ext cx="726399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273;p31"/>
            <p:cNvSpPr txBox="1"/>
            <p:nvPr/>
          </p:nvSpPr>
          <p:spPr>
            <a:xfrm>
              <a:off x="5143693" y="1416627"/>
              <a:ext cx="3587416" cy="1149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k" sz="28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Кражба на идентитет и измама</a:t>
              </a:r>
              <a:endParaRPr/>
            </a:p>
          </p:txBody>
        </p:sp>
        <p:grpSp>
          <p:nvGrpSpPr>
            <p:cNvPr id="274" name="Google Shape;274;p31"/>
            <p:cNvGrpSpPr/>
            <p:nvPr/>
          </p:nvGrpSpPr>
          <p:grpSpPr>
            <a:xfrm>
              <a:off x="9572843" y="40390"/>
              <a:ext cx="4176201" cy="3796761"/>
              <a:chOff x="0" y="0"/>
              <a:chExt cx="894029" cy="812800"/>
            </a:xfrm>
          </p:grpSpPr>
          <p:sp>
            <p:nvSpPr>
              <p:cNvPr id="275" name="Google Shape;275;p31"/>
              <p:cNvSpPr/>
              <p:nvPr/>
            </p:nvSpPr>
            <p:spPr>
              <a:xfrm>
                <a:off x="0" y="0"/>
                <a:ext cx="8940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029" h="812800" extrusionOk="0">
                    <a:moveTo>
                      <a:pt x="447015" y="0"/>
                    </a:moveTo>
                    <a:cubicBezTo>
                      <a:pt x="200135" y="0"/>
                      <a:pt x="0" y="181951"/>
                      <a:pt x="0" y="406400"/>
                    </a:cubicBezTo>
                    <a:cubicBezTo>
                      <a:pt x="0" y="630849"/>
                      <a:pt x="200135" y="812800"/>
                      <a:pt x="447015" y="812800"/>
                    </a:cubicBezTo>
                    <a:cubicBezTo>
                      <a:pt x="693894" y="812800"/>
                      <a:pt x="894029" y="630849"/>
                      <a:pt x="894029" y="406400"/>
                    </a:cubicBezTo>
                    <a:cubicBezTo>
                      <a:pt x="894029" y="181951"/>
                      <a:pt x="693894" y="0"/>
                      <a:pt x="447015" y="0"/>
                    </a:cubicBezTo>
                    <a:close/>
                  </a:path>
                </a:pathLst>
              </a:custGeom>
              <a:solidFill>
                <a:srgbClr val="FFAD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31"/>
              <p:cNvSpPr txBox="1"/>
              <p:nvPr/>
            </p:nvSpPr>
            <p:spPr>
              <a:xfrm>
                <a:off x="83815" y="38100"/>
                <a:ext cx="726399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7" name="Google Shape;277;p31"/>
            <p:cNvSpPr txBox="1"/>
            <p:nvPr/>
          </p:nvSpPr>
          <p:spPr>
            <a:xfrm>
              <a:off x="9702300" y="808503"/>
              <a:ext cx="3917400" cy="2363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k" sz="2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Прекршување на податоците и губење на довербата </a:t>
              </a:r>
              <a:endParaRPr sz="1000" dirty="0"/>
            </a:p>
          </p:txBody>
        </p:sp>
        <p:grpSp>
          <p:nvGrpSpPr>
            <p:cNvPr id="278" name="Google Shape;278;p31"/>
            <p:cNvGrpSpPr/>
            <p:nvPr/>
          </p:nvGrpSpPr>
          <p:grpSpPr>
            <a:xfrm>
              <a:off x="14295144" y="0"/>
              <a:ext cx="4176201" cy="3796761"/>
              <a:chOff x="0" y="0"/>
              <a:chExt cx="894029" cy="812800"/>
            </a:xfrm>
          </p:grpSpPr>
          <p:sp>
            <p:nvSpPr>
              <p:cNvPr id="279" name="Google Shape;279;p31"/>
              <p:cNvSpPr/>
              <p:nvPr/>
            </p:nvSpPr>
            <p:spPr>
              <a:xfrm>
                <a:off x="0" y="0"/>
                <a:ext cx="8940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029" h="812800" extrusionOk="0">
                    <a:moveTo>
                      <a:pt x="447015" y="0"/>
                    </a:moveTo>
                    <a:cubicBezTo>
                      <a:pt x="200135" y="0"/>
                      <a:pt x="0" y="181951"/>
                      <a:pt x="0" y="406400"/>
                    </a:cubicBezTo>
                    <a:cubicBezTo>
                      <a:pt x="0" y="630849"/>
                      <a:pt x="200135" y="812800"/>
                      <a:pt x="447015" y="812800"/>
                    </a:cubicBezTo>
                    <a:cubicBezTo>
                      <a:pt x="693894" y="812800"/>
                      <a:pt x="894029" y="630849"/>
                      <a:pt x="894029" y="406400"/>
                    </a:cubicBezTo>
                    <a:cubicBezTo>
                      <a:pt x="894029" y="181951"/>
                      <a:pt x="693894" y="0"/>
                      <a:pt x="447015" y="0"/>
                    </a:cubicBezTo>
                    <a:close/>
                  </a:path>
                </a:pathLst>
              </a:custGeom>
              <a:solidFill>
                <a:srgbClr val="FFAD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31"/>
              <p:cNvSpPr txBox="1"/>
              <p:nvPr/>
            </p:nvSpPr>
            <p:spPr>
              <a:xfrm>
                <a:off x="83815" y="38100"/>
                <a:ext cx="726399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1" name="Google Shape;281;p31"/>
            <p:cNvSpPr txBox="1"/>
            <p:nvPr/>
          </p:nvSpPr>
          <p:spPr>
            <a:xfrm>
              <a:off x="14587244" y="1382509"/>
              <a:ext cx="3386603" cy="1149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k" sz="28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Надзор и мониторинг</a:t>
              </a:r>
              <a:endParaRPr/>
            </a:p>
          </p:txBody>
        </p:sp>
        <p:grpSp>
          <p:nvGrpSpPr>
            <p:cNvPr id="282" name="Google Shape;282;p31"/>
            <p:cNvGrpSpPr/>
            <p:nvPr/>
          </p:nvGrpSpPr>
          <p:grpSpPr>
            <a:xfrm>
              <a:off x="19017445" y="40390"/>
              <a:ext cx="4176201" cy="3796761"/>
              <a:chOff x="0" y="0"/>
              <a:chExt cx="894029" cy="812800"/>
            </a:xfrm>
          </p:grpSpPr>
          <p:sp>
            <p:nvSpPr>
              <p:cNvPr id="283" name="Google Shape;283;p31"/>
              <p:cNvSpPr/>
              <p:nvPr/>
            </p:nvSpPr>
            <p:spPr>
              <a:xfrm>
                <a:off x="0" y="0"/>
                <a:ext cx="8940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029" h="812800" extrusionOk="0">
                    <a:moveTo>
                      <a:pt x="447015" y="0"/>
                    </a:moveTo>
                    <a:cubicBezTo>
                      <a:pt x="200135" y="0"/>
                      <a:pt x="0" y="181951"/>
                      <a:pt x="0" y="406400"/>
                    </a:cubicBezTo>
                    <a:cubicBezTo>
                      <a:pt x="0" y="630849"/>
                      <a:pt x="200135" y="812800"/>
                      <a:pt x="447015" y="812800"/>
                    </a:cubicBezTo>
                    <a:cubicBezTo>
                      <a:pt x="693894" y="812800"/>
                      <a:pt x="894029" y="630849"/>
                      <a:pt x="894029" y="406400"/>
                    </a:cubicBezTo>
                    <a:cubicBezTo>
                      <a:pt x="894029" y="181951"/>
                      <a:pt x="693894" y="0"/>
                      <a:pt x="447015" y="0"/>
                    </a:cubicBezTo>
                    <a:close/>
                  </a:path>
                </a:pathLst>
              </a:custGeom>
              <a:solidFill>
                <a:srgbClr val="FFAD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31"/>
              <p:cNvSpPr txBox="1"/>
              <p:nvPr/>
            </p:nvSpPr>
            <p:spPr>
              <a:xfrm>
                <a:off x="83815" y="38100"/>
                <a:ext cx="726399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5" name="Google Shape;285;p31"/>
            <p:cNvSpPr txBox="1"/>
            <p:nvPr/>
          </p:nvSpPr>
          <p:spPr>
            <a:xfrm>
              <a:off x="19436545" y="1416627"/>
              <a:ext cx="3386603" cy="1149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k" sz="28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Психолошко влијание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/>
          </p:nvPr>
        </p:nvSpPr>
        <p:spPr>
          <a:xfrm>
            <a:off x="228541" y="168719"/>
            <a:ext cx="15188303" cy="158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Arial"/>
              <a:buNone/>
            </a:pPr>
            <a:r>
              <a:rPr lang="mk" sz="6000">
                <a:latin typeface="Arial"/>
                <a:ea typeface="Arial"/>
                <a:cs typeface="Arial"/>
                <a:sym typeface="Arial"/>
              </a:rPr>
              <a:t>Кои се проблемите со недостатокот на дигитална приватност?</a:t>
            </a:r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body" idx="1"/>
          </p:nvPr>
        </p:nvSpPr>
        <p:spPr>
          <a:xfrm>
            <a:off x="855085" y="1975670"/>
            <a:ext cx="10936922" cy="773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Char char="❑"/>
            </a:pPr>
            <a:r>
              <a:rPr lang="mk" sz="4400" dirty="0">
                <a:latin typeface="Arial"/>
                <a:ea typeface="Arial"/>
                <a:cs typeface="Arial"/>
                <a:sym typeface="Arial"/>
              </a:rPr>
              <a:t>Од прекршување на податоци до онлајн закани, важно е да ги знаеме сите проблеми што се присутни на интернет (фишинг, откуп, малициозен софтвер...)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 lang="mk" sz="4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Char char="❑"/>
            </a:pPr>
            <a:r>
              <a:rPr lang="mk" sz="4400" dirty="0"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mk" sz="4400" b="1" dirty="0">
                <a:latin typeface="Arial"/>
                <a:ea typeface="Arial"/>
                <a:cs typeface="Arial"/>
                <a:sym typeface="Arial"/>
              </a:rPr>
              <a:t>да се опремиме </a:t>
            </a:r>
            <a:r>
              <a:rPr lang="mk" sz="4400" dirty="0">
                <a:latin typeface="Arial"/>
                <a:ea typeface="Arial"/>
                <a:cs typeface="Arial"/>
                <a:sym typeface="Arial"/>
              </a:rPr>
              <a:t>со стратегии за </a:t>
            </a:r>
            <a:r>
              <a:rPr lang="mk" sz="4400" b="1" dirty="0">
                <a:latin typeface="Arial"/>
                <a:ea typeface="Arial"/>
                <a:cs typeface="Arial"/>
                <a:sym typeface="Arial"/>
              </a:rPr>
              <a:t>ублажување на ризиците и ранливостите </a:t>
            </a:r>
            <a:r>
              <a:rPr lang="mk" sz="4400" dirty="0">
                <a:latin typeface="Arial"/>
                <a:ea typeface="Arial"/>
                <a:cs typeface="Arial"/>
                <a:sym typeface="Arial"/>
              </a:rPr>
              <a:t>(образование, антивируси, анти-малициозен софтвер итн.)</a:t>
            </a:r>
            <a:endParaRPr sz="4400"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5400"/>
              <a:buNone/>
            </a:pPr>
            <a:endParaRPr sz="5400" i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2"/>
          <p:cNvSpPr/>
          <p:nvPr/>
        </p:nvSpPr>
        <p:spPr>
          <a:xfrm rot="10389197" flipH="1">
            <a:off x="9392824" y="1031734"/>
            <a:ext cx="8206721" cy="8206721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2"/>
          <p:cNvSpPr/>
          <p:nvPr/>
        </p:nvSpPr>
        <p:spPr>
          <a:xfrm>
            <a:off x="15372842" y="1381688"/>
            <a:ext cx="1186532" cy="1154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2"/>
          <p:cNvSpPr/>
          <p:nvPr/>
        </p:nvSpPr>
        <p:spPr>
          <a:xfrm>
            <a:off x="11792007" y="3327929"/>
            <a:ext cx="4470607" cy="4131290"/>
          </a:xfrm>
          <a:custGeom>
            <a:avLst/>
            <a:gdLst/>
            <a:ahLst/>
            <a:cxnLst/>
            <a:rect l="l" t="t" r="r" b="b"/>
            <a:pathLst>
              <a:path w="3525775" h="3521368" extrusionOk="0">
                <a:moveTo>
                  <a:pt x="0" y="0"/>
                </a:moveTo>
                <a:lnTo>
                  <a:pt x="3525774" y="0"/>
                </a:lnTo>
                <a:lnTo>
                  <a:pt x="3525774" y="3521367"/>
                </a:lnTo>
                <a:lnTo>
                  <a:pt x="0" y="352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3"/>
          <p:cNvSpPr/>
          <p:nvPr/>
        </p:nvSpPr>
        <p:spPr>
          <a:xfrm>
            <a:off x="15313042" y="1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3"/>
          <p:cNvSpPr txBox="1">
            <a:spLocks noGrp="1"/>
          </p:cNvSpPr>
          <p:nvPr>
            <p:ph type="title"/>
          </p:nvPr>
        </p:nvSpPr>
        <p:spPr>
          <a:xfrm>
            <a:off x="304800" y="547687"/>
            <a:ext cx="16725900" cy="162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6000"/>
              <a:buFont typeface="Arial"/>
              <a:buNone/>
            </a:pPr>
            <a:r>
              <a:rPr lang="mk" sz="6000" dirty="0">
                <a:latin typeface="Arial"/>
                <a:ea typeface="Arial"/>
                <a:cs typeface="Arial"/>
                <a:sym typeface="Arial"/>
              </a:rPr>
              <a:t>Кои се клучните елементи на </a:t>
            </a:r>
            <a:br>
              <a:rPr lang="mk" sz="6000" dirty="0">
                <a:latin typeface="Arial"/>
                <a:ea typeface="Arial"/>
                <a:cs typeface="Arial"/>
                <a:sym typeface="Arial"/>
              </a:rPr>
            </a:br>
            <a:r>
              <a:rPr lang="mk" sz="6000" dirty="0">
                <a:latin typeface="Arial"/>
                <a:ea typeface="Arial"/>
                <a:cs typeface="Arial"/>
                <a:sym typeface="Arial"/>
              </a:rPr>
              <a:t>дигиталната приватност?</a:t>
            </a:r>
            <a:endParaRPr dirty="0"/>
          </a:p>
        </p:txBody>
      </p:sp>
      <p:sp>
        <p:nvSpPr>
          <p:cNvPr id="305" name="Google Shape;305;p33"/>
          <p:cNvSpPr/>
          <p:nvPr/>
        </p:nvSpPr>
        <p:spPr>
          <a:xfrm rot="-5400000" flipH="1">
            <a:off x="833565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3"/>
          <p:cNvSpPr txBox="1">
            <a:spLocks noGrp="1"/>
          </p:cNvSpPr>
          <p:nvPr>
            <p:ph type="body" idx="1"/>
          </p:nvPr>
        </p:nvSpPr>
        <p:spPr>
          <a:xfrm>
            <a:off x="1681035" y="2171700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mk" sz="3800" b="1" dirty="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А- Лични податоци</a:t>
            </a:r>
            <a:endParaRPr sz="3800" b="1" dirty="0">
              <a:solidFill>
                <a:srgbClr val="FFAA5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r>
              <a:rPr lang="mk" sz="3800" dirty="0">
                <a:latin typeface="Arial"/>
                <a:ea typeface="Arial"/>
                <a:cs typeface="Arial"/>
                <a:sym typeface="Arial"/>
              </a:rPr>
              <a:t>Секоја информација што се однесува на </a:t>
            </a:r>
            <a:r>
              <a:rPr lang="mk" sz="3800" b="1" dirty="0">
                <a:latin typeface="Arial"/>
                <a:ea typeface="Arial"/>
                <a:cs typeface="Arial"/>
                <a:sym typeface="Arial"/>
              </a:rPr>
              <a:t>идентификувана или препознатлива жива личност</a:t>
            </a:r>
            <a:r>
              <a:rPr lang="mk" sz="3800" dirty="0">
                <a:latin typeface="Arial"/>
                <a:ea typeface="Arial"/>
                <a:cs typeface="Arial"/>
                <a:sym typeface="Arial"/>
              </a:rPr>
              <a:t>. Различните информации што се собираат може да доведат до идентификација на одредено лице. Тие претставуваат лични податоци како име, презиме, живеалиште.</a:t>
            </a:r>
            <a:endParaRPr sz="3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r>
              <a:rPr lang="mk" sz="3800" b="1" dirty="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Б- Безбедност на податоците</a:t>
            </a:r>
            <a:endParaRPr sz="3800"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r>
              <a:rPr lang="mk" sz="3800" dirty="0">
                <a:latin typeface="Arial"/>
                <a:ea typeface="Arial"/>
                <a:cs typeface="Arial"/>
                <a:sym typeface="Arial"/>
              </a:rPr>
              <a:t>Особено за професионалците и компаниите, од суштинско значење е да се инсталираат </a:t>
            </a:r>
            <a:r>
              <a:rPr lang="mk" sz="3800" b="1" dirty="0">
                <a:latin typeface="Arial"/>
                <a:ea typeface="Arial"/>
                <a:cs typeface="Arial"/>
                <a:sym typeface="Arial"/>
              </a:rPr>
              <a:t>безбедносни програми </a:t>
            </a:r>
            <a:r>
              <a:rPr lang="mk" sz="3800" dirty="0">
                <a:latin typeface="Arial"/>
                <a:ea typeface="Arial"/>
                <a:cs typeface="Arial"/>
                <a:sym typeface="Arial"/>
              </a:rPr>
              <a:t>(антивируси, лични сервери...) за заштита од упад во податоците.</a:t>
            </a:r>
            <a:endParaRPr sz="3800"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 sz="3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 sz="38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 sz="3800" i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/>
          <p:nvPr/>
        </p:nvSpPr>
        <p:spPr>
          <a:xfrm>
            <a:off x="4572" y="0"/>
            <a:ext cx="182835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4"/>
          <p:cNvSpPr/>
          <p:nvPr/>
        </p:nvSpPr>
        <p:spPr>
          <a:xfrm>
            <a:off x="15313042" y="1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4"/>
          <p:cNvSpPr/>
          <p:nvPr/>
        </p:nvSpPr>
        <p:spPr>
          <a:xfrm rot="-5400000" flipH="1">
            <a:off x="665440" y="3593910"/>
            <a:ext cx="6125100" cy="61251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990600" y="716997"/>
            <a:ext cx="15773400" cy="324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4430"/>
              <a:buNone/>
            </a:pPr>
            <a:r>
              <a:rPr lang="mk" sz="4000" b="1" dirty="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В- Информирана согласност</a:t>
            </a:r>
            <a:endParaRPr sz="4000" dirty="0"/>
          </a:p>
          <a:p>
            <a:pPr marL="342900" lvl="0" indent="-298424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Char char="❑"/>
            </a:pPr>
            <a:r>
              <a:rPr lang="mk" sz="3300" dirty="0">
                <a:latin typeface="Arial"/>
                <a:ea typeface="Arial"/>
                <a:cs typeface="Arial"/>
                <a:sym typeface="Arial"/>
              </a:rPr>
              <a:t>Поединците треба да бидат свесни за информациите што ги даваат кога пристапуваат до веб-локација.</a:t>
            </a:r>
            <a:endParaRPr sz="33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98424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Char char="❑"/>
            </a:pPr>
            <a:r>
              <a:rPr lang="mk" sz="3300" dirty="0">
                <a:latin typeface="Arial"/>
                <a:ea typeface="Arial"/>
                <a:cs typeface="Arial"/>
                <a:sym typeface="Arial"/>
              </a:rPr>
              <a:t>Јасен пример за неинформирана согласност може да биде поврзан со одредени категории колачиња.</a:t>
            </a:r>
            <a:endParaRPr sz="33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98424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Char char="❑"/>
            </a:pPr>
            <a:r>
              <a:rPr lang="mk" sz="3000" dirty="0">
                <a:latin typeface="Arial"/>
                <a:ea typeface="Arial"/>
                <a:cs typeface="Arial"/>
                <a:sym typeface="Arial"/>
              </a:rPr>
              <a:t>Сепак, фер е да се каже дека не сите колачиња се наменети да ја нарушат приватноста на корисниците, но можеме да разликуваме три вида:</a:t>
            </a:r>
            <a:endParaRPr sz="3000"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41182"/>
              <a:buNone/>
            </a:pPr>
            <a:endParaRPr sz="10198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endParaRPr i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2051390" y="5774382"/>
            <a:ext cx="3289338" cy="3289338"/>
          </a:xfrm>
          <a:custGeom>
            <a:avLst/>
            <a:gdLst/>
            <a:ahLst/>
            <a:cxnLst/>
            <a:rect l="l" t="t" r="r" b="b"/>
            <a:pathLst>
              <a:path w="3289338" h="3289338" extrusionOk="0">
                <a:moveTo>
                  <a:pt x="0" y="0"/>
                </a:moveTo>
                <a:lnTo>
                  <a:pt x="3289338" y="0"/>
                </a:lnTo>
                <a:lnTo>
                  <a:pt x="3289338" y="3289337"/>
                </a:lnTo>
                <a:lnTo>
                  <a:pt x="0" y="3289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>
            <a:off x="2339309" y="4071336"/>
            <a:ext cx="27774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Технички колачиња</a:t>
            </a:r>
            <a:endParaRPr/>
          </a:p>
        </p:txBody>
      </p:sp>
      <p:sp>
        <p:nvSpPr>
          <p:cNvPr id="318" name="Google Shape;318;p34"/>
          <p:cNvSpPr txBox="1"/>
          <p:nvPr/>
        </p:nvSpPr>
        <p:spPr>
          <a:xfrm>
            <a:off x="7434426" y="4071337"/>
            <a:ext cx="27774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Аналитички колачиња</a:t>
            </a:r>
            <a:endParaRPr/>
          </a:p>
        </p:txBody>
      </p:sp>
      <p:sp>
        <p:nvSpPr>
          <p:cNvPr id="319" name="Google Shape;319;p34"/>
          <p:cNvSpPr txBox="1"/>
          <p:nvPr/>
        </p:nvSpPr>
        <p:spPr>
          <a:xfrm>
            <a:off x="12751116" y="4071337"/>
            <a:ext cx="2475900" cy="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399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Профилирање на колачиња</a:t>
            </a:r>
            <a:endParaRPr/>
          </a:p>
        </p:txBody>
      </p:sp>
      <p:sp>
        <p:nvSpPr>
          <p:cNvPr id="320" name="Google Shape;320;p34"/>
          <p:cNvSpPr txBox="1"/>
          <p:nvPr/>
        </p:nvSpPr>
        <p:spPr>
          <a:xfrm>
            <a:off x="2150625" y="5838625"/>
            <a:ext cx="3141000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Тие дозволуваат веб-локацијата да функционира правилно, како што е случајот со веб-страниците за </a:t>
            </a:r>
          </a:p>
          <a:p>
            <a:pPr marL="0" marR="0" lvl="0" indent="0" algn="ctr" rtl="0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е-трговија.</a:t>
            </a:r>
            <a:endParaRPr sz="1100" dirty="0"/>
          </a:p>
        </p:txBody>
      </p:sp>
      <p:sp>
        <p:nvSpPr>
          <p:cNvPr id="321" name="Google Shape;321;p34"/>
          <p:cNvSpPr/>
          <p:nvPr/>
        </p:nvSpPr>
        <p:spPr>
          <a:xfrm>
            <a:off x="7194393" y="5795490"/>
            <a:ext cx="3247122" cy="3247122"/>
          </a:xfrm>
          <a:custGeom>
            <a:avLst/>
            <a:gdLst/>
            <a:ahLst/>
            <a:cxnLst/>
            <a:rect l="l" t="t" r="r" b="b"/>
            <a:pathLst>
              <a:path w="3247122" h="3247122" extrusionOk="0">
                <a:moveTo>
                  <a:pt x="0" y="0"/>
                </a:moveTo>
                <a:lnTo>
                  <a:pt x="3247122" y="0"/>
                </a:lnTo>
                <a:lnTo>
                  <a:pt x="3247122" y="3247122"/>
                </a:lnTo>
                <a:lnTo>
                  <a:pt x="0" y="3247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4"/>
          <p:cNvSpPr/>
          <p:nvPr/>
        </p:nvSpPr>
        <p:spPr>
          <a:xfrm>
            <a:off x="12344400" y="5795490"/>
            <a:ext cx="3289338" cy="3289338"/>
          </a:xfrm>
          <a:custGeom>
            <a:avLst/>
            <a:gdLst/>
            <a:ahLst/>
            <a:cxnLst/>
            <a:rect l="l" t="t" r="r" b="b"/>
            <a:pathLst>
              <a:path w="3289338" h="3289338" extrusionOk="0">
                <a:moveTo>
                  <a:pt x="0" y="0"/>
                </a:moveTo>
                <a:lnTo>
                  <a:pt x="3289338" y="0"/>
                </a:lnTo>
                <a:lnTo>
                  <a:pt x="3289338" y="3289337"/>
                </a:lnTo>
                <a:lnTo>
                  <a:pt x="0" y="3289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4"/>
          <p:cNvSpPr txBox="1"/>
          <p:nvPr/>
        </p:nvSpPr>
        <p:spPr>
          <a:xfrm>
            <a:off x="7252650" y="5774376"/>
            <a:ext cx="3141000" cy="3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Тие му даваат на операторот чисто статистички податоци како на пример колку посетители има страницата.</a:t>
            </a:r>
            <a:endParaRPr sz="1100"/>
          </a:p>
        </p:txBody>
      </p:sp>
      <p:sp>
        <p:nvSpPr>
          <p:cNvPr id="324" name="Google Shape;324;p34"/>
          <p:cNvSpPr txBox="1"/>
          <p:nvPr/>
        </p:nvSpPr>
        <p:spPr>
          <a:xfrm>
            <a:off x="12352417" y="5774380"/>
            <a:ext cx="32733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Тие се користат за креирање кориснички профили за комерцијални цели, оваа категорија може да биде проблематична доколку се користи неправилно.</a:t>
            </a:r>
            <a:endParaRPr sz="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5"/>
          <p:cNvSpPr/>
          <p:nvPr/>
        </p:nvSpPr>
        <p:spPr>
          <a:xfrm>
            <a:off x="15313042" y="1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5"/>
          <p:cNvSpPr txBox="1">
            <a:spLocks noGrp="1"/>
          </p:cNvSpPr>
          <p:nvPr>
            <p:ph type="title"/>
          </p:nvPr>
        </p:nvSpPr>
        <p:spPr>
          <a:xfrm>
            <a:off x="96300" y="265500"/>
            <a:ext cx="178344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5400"/>
              <a:buFont typeface="Arial"/>
              <a:buNone/>
            </a:pPr>
            <a:r>
              <a:rPr lang="mk" sz="4800">
                <a:latin typeface="Arial"/>
                <a:ea typeface="Arial"/>
                <a:cs typeface="Arial"/>
                <a:sym typeface="Arial"/>
              </a:rPr>
              <a:t>Кои се клучните елементи на дигиталната приватност?</a:t>
            </a:r>
            <a:endParaRPr sz="5880"/>
          </a:p>
        </p:txBody>
      </p:sp>
      <p:sp>
        <p:nvSpPr>
          <p:cNvPr id="333" name="Google Shape;333;p35"/>
          <p:cNvSpPr/>
          <p:nvPr/>
        </p:nvSpPr>
        <p:spPr>
          <a:xfrm rot="-5400000" flipH="1">
            <a:off x="833565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5"/>
          <p:cNvSpPr txBox="1">
            <a:spLocks noGrp="1"/>
          </p:cNvSpPr>
          <p:nvPr>
            <p:ph type="body" idx="1"/>
          </p:nvPr>
        </p:nvSpPr>
        <p:spPr>
          <a:xfrm>
            <a:off x="1905000" y="4864587"/>
            <a:ext cx="15773400" cy="453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85"/>
              <a:buChar char="❑"/>
            </a:pPr>
            <a:r>
              <a:rPr lang="mk" sz="3200" dirty="0">
                <a:latin typeface="Arial"/>
                <a:ea typeface="Arial"/>
                <a:cs typeface="Arial"/>
                <a:sym typeface="Arial"/>
              </a:rPr>
              <a:t>Кога посетувате веб-локација, серверот на страницата создава </a:t>
            </a:r>
            <a:r>
              <a:rPr lang="mk" sz="3200" b="1" dirty="0">
                <a:latin typeface="Arial"/>
                <a:ea typeface="Arial"/>
                <a:cs typeface="Arial"/>
                <a:sym typeface="Arial"/>
              </a:rPr>
              <a:t>делови од податоци </a:t>
            </a:r>
            <a:r>
              <a:rPr lang="mk" sz="3200" dirty="0">
                <a:latin typeface="Arial"/>
                <a:ea typeface="Arial"/>
                <a:cs typeface="Arial"/>
                <a:sym typeface="Arial"/>
              </a:rPr>
              <a:t>за вас кои се </a:t>
            </a:r>
            <a:r>
              <a:rPr lang="mk" sz="3200" b="1" dirty="0">
                <a:latin typeface="Arial"/>
                <a:ea typeface="Arial"/>
                <a:cs typeface="Arial"/>
                <a:sym typeface="Arial"/>
              </a:rPr>
              <a:t>зачувани </a:t>
            </a:r>
            <a:r>
              <a:rPr lang="mk" sz="3200" dirty="0">
                <a:latin typeface="Arial"/>
                <a:ea typeface="Arial"/>
                <a:cs typeface="Arial"/>
                <a:sym typeface="Arial"/>
              </a:rPr>
              <a:t>на вашиот компјутер. Овие податоци може да содржат информации за сметката, содржината на вашата кошничка, страници што сте ги посетиле или дури и ставки што сте ги гледале на страницата за е-трговија.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1115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385"/>
              <a:buChar char="❑"/>
            </a:pPr>
            <a:r>
              <a:rPr lang="mk" sz="3200" dirty="0">
                <a:latin typeface="Arial"/>
                <a:ea typeface="Arial"/>
                <a:cs typeface="Arial"/>
                <a:sym typeface="Arial"/>
              </a:rPr>
              <a:t>Следниот пат кога ќе ја посетите таа веб-локација, вашиот прелистувач </a:t>
            </a:r>
            <a:r>
              <a:rPr lang="mk" sz="3200" b="1" dirty="0">
                <a:latin typeface="Arial"/>
                <a:ea typeface="Arial"/>
                <a:cs typeface="Arial"/>
                <a:sym typeface="Arial"/>
              </a:rPr>
              <a:t>испраќа информации за вашата последна посета на серверот</a:t>
            </a:r>
            <a:r>
              <a:rPr lang="mk" sz="32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1115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385"/>
              <a:buChar char="❑"/>
            </a:pPr>
            <a:r>
              <a:rPr lang="mk" sz="3200" dirty="0">
                <a:latin typeface="Arial"/>
                <a:ea typeface="Arial"/>
                <a:cs typeface="Arial"/>
                <a:sym typeface="Arial"/>
              </a:rPr>
              <a:t>Ова му помага на веб-локацијата да запомни </a:t>
            </a:r>
            <a:r>
              <a:rPr lang="mk" sz="3200" b="1" dirty="0">
                <a:latin typeface="Arial"/>
                <a:ea typeface="Arial"/>
                <a:cs typeface="Arial"/>
                <a:sym typeface="Arial"/>
              </a:rPr>
              <a:t>детали за вас </a:t>
            </a:r>
            <a:r>
              <a:rPr lang="mk" sz="3200" dirty="0"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mk" sz="3200" b="1" dirty="0">
                <a:latin typeface="Arial"/>
                <a:ea typeface="Arial"/>
                <a:cs typeface="Arial"/>
                <a:sym typeface="Arial"/>
              </a:rPr>
              <a:t>да обезбеди подобро искуство за вас</a:t>
            </a:r>
            <a:r>
              <a:rPr lang="mk" sz="32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3200" dirty="0"/>
          </a:p>
          <a:p>
            <a:pPr marL="342900" lvl="0" indent="-96202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885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885"/>
              <a:buNone/>
            </a:pPr>
            <a:endParaRPr sz="3384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885"/>
              <a:buNone/>
            </a:pPr>
            <a:endParaRPr sz="3384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885"/>
              <a:buNone/>
            </a:pPr>
            <a:endParaRPr sz="3384" i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5"/>
          <p:cNvSpPr/>
          <p:nvPr/>
        </p:nvSpPr>
        <p:spPr>
          <a:xfrm>
            <a:off x="4919650" y="1056850"/>
            <a:ext cx="7806325" cy="3613437"/>
          </a:xfrm>
          <a:custGeom>
            <a:avLst/>
            <a:gdLst/>
            <a:ahLst/>
            <a:cxnLst/>
            <a:rect l="l" t="t" r="r" b="b"/>
            <a:pathLst>
              <a:path w="7965638" h="3793635" extrusionOk="0">
                <a:moveTo>
                  <a:pt x="0" y="0"/>
                </a:moveTo>
                <a:lnTo>
                  <a:pt x="7965638" y="0"/>
                </a:lnTo>
                <a:lnTo>
                  <a:pt x="7965638" y="3793635"/>
                </a:lnTo>
                <a:lnTo>
                  <a:pt x="0" y="3793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5"/>
          <p:cNvSpPr txBox="1"/>
          <p:nvPr/>
        </p:nvSpPr>
        <p:spPr>
          <a:xfrm>
            <a:off x="5884498" y="1508398"/>
            <a:ext cx="6258000" cy="290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5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600" b="1" dirty="0">
                <a:solidFill>
                  <a:srgbClr val="FFAD60"/>
                </a:solidFill>
                <a:latin typeface="Arial"/>
                <a:ea typeface="Arial"/>
                <a:cs typeface="Arial"/>
                <a:sym typeface="Arial"/>
              </a:rPr>
              <a:t>Веб-колачињата се мали текстуални датотеки што содржат делови од податоци складирани во папката на прелистувачот на </a:t>
            </a:r>
            <a:r>
              <a:rPr lang="mk" sz="2600" b="1" dirty="0">
                <a:solidFill>
                  <a:srgbClr val="FFAD60"/>
                </a:solidFill>
              </a:rPr>
              <a:t>хард</a:t>
            </a:r>
            <a:r>
              <a:rPr lang="mk" sz="2600" b="1" dirty="0">
                <a:solidFill>
                  <a:srgbClr val="FFAD60"/>
                </a:solidFill>
                <a:latin typeface="Arial"/>
                <a:ea typeface="Arial"/>
                <a:cs typeface="Arial"/>
                <a:sym typeface="Arial"/>
              </a:rPr>
              <a:t> дискот на вашиот компјутер, генерирани кога посетувате веб-локација.</a:t>
            </a:r>
            <a:endParaRPr sz="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6"/>
          <p:cNvSpPr/>
          <p:nvPr/>
        </p:nvSpPr>
        <p:spPr>
          <a:xfrm>
            <a:off x="15313042" y="1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6"/>
          <p:cNvSpPr txBox="1">
            <a:spLocks noGrp="1"/>
          </p:cNvSpPr>
          <p:nvPr>
            <p:ph type="title"/>
          </p:nvPr>
        </p:nvSpPr>
        <p:spPr>
          <a:xfrm>
            <a:off x="304800" y="547688"/>
            <a:ext cx="16725900" cy="104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6000"/>
              <a:buFont typeface="Arial"/>
              <a:buNone/>
            </a:pPr>
            <a:r>
              <a:rPr lang="mk" sz="6000">
                <a:latin typeface="Arial"/>
                <a:ea typeface="Arial"/>
                <a:cs typeface="Arial"/>
                <a:sym typeface="Arial"/>
              </a:rPr>
              <a:t>1- Што се технички колачиња?</a:t>
            </a:r>
            <a:endParaRPr/>
          </a:p>
        </p:txBody>
      </p:sp>
      <p:sp>
        <p:nvSpPr>
          <p:cNvPr id="345" name="Google Shape;345;p36"/>
          <p:cNvSpPr/>
          <p:nvPr/>
        </p:nvSpPr>
        <p:spPr>
          <a:xfrm rot="-5400000" flipH="1">
            <a:off x="833565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6"/>
          <p:cNvSpPr txBox="1">
            <a:spLocks noGrp="1"/>
          </p:cNvSpPr>
          <p:nvPr>
            <p:ph type="body" idx="1"/>
          </p:nvPr>
        </p:nvSpPr>
        <p:spPr>
          <a:xfrm>
            <a:off x="1447800" y="1790700"/>
            <a:ext cx="15773400" cy="204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mk" b="1" dirty="0">
                <a:latin typeface="Arial"/>
                <a:ea typeface="Arial"/>
                <a:cs typeface="Arial"/>
                <a:sym typeface="Arial"/>
              </a:rPr>
              <a:t>Сите колачиња </a:t>
            </a:r>
            <a:r>
              <a:rPr lang="mk" dirty="0">
                <a:latin typeface="Arial"/>
                <a:ea typeface="Arial"/>
                <a:cs typeface="Arial"/>
                <a:sym typeface="Arial"/>
              </a:rPr>
              <a:t>служат исклучиво за </a:t>
            </a:r>
            <a:r>
              <a:rPr lang="mk" b="1" dirty="0">
                <a:latin typeface="Arial"/>
                <a:ea typeface="Arial"/>
                <a:cs typeface="Arial"/>
                <a:sym typeface="Arial"/>
              </a:rPr>
              <a:t>управување со веб-локација или за собирање на статистички податоци, </a:t>
            </a:r>
            <a:r>
              <a:rPr lang="mk" dirty="0">
                <a:latin typeface="Arial"/>
                <a:ea typeface="Arial"/>
                <a:cs typeface="Arial"/>
                <a:sym typeface="Arial"/>
              </a:rPr>
              <a:t>под услов да се </a:t>
            </a:r>
            <a:r>
              <a:rPr lang="mk" b="1" dirty="0">
                <a:latin typeface="Arial"/>
                <a:ea typeface="Arial"/>
                <a:cs typeface="Arial"/>
                <a:sym typeface="Arial"/>
              </a:rPr>
              <a:t>анонимни </a:t>
            </a:r>
            <a:r>
              <a:rPr lang="mk" dirty="0"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mk" b="1" dirty="0">
                <a:latin typeface="Arial"/>
                <a:ea typeface="Arial"/>
                <a:cs typeface="Arial"/>
                <a:sym typeface="Arial"/>
              </a:rPr>
              <a:t>збирни</a:t>
            </a:r>
            <a:r>
              <a:rPr lang="mk" dirty="0">
                <a:latin typeface="Arial"/>
                <a:ea typeface="Arial"/>
                <a:cs typeface="Arial"/>
                <a:sym typeface="Arial"/>
              </a:rPr>
              <a:t>, може да се сметаат за технички со речиси апсолутна сигурност.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 i="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36"/>
          <p:cNvGrpSpPr/>
          <p:nvPr/>
        </p:nvGrpSpPr>
        <p:grpSpPr>
          <a:xfrm>
            <a:off x="1246751" y="4281765"/>
            <a:ext cx="4573024" cy="4573024"/>
            <a:chOff x="0" y="0"/>
            <a:chExt cx="812800" cy="812800"/>
          </a:xfrm>
        </p:grpSpPr>
        <p:sp>
          <p:nvSpPr>
            <p:cNvPr id="348" name="Google Shape;348;p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A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solidFill>
              <a:srgbClr val="FFAA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0" name="Google Shape;350;p36"/>
          <p:cNvSpPr txBox="1"/>
          <p:nvPr/>
        </p:nvSpPr>
        <p:spPr>
          <a:xfrm>
            <a:off x="1732275" y="4522526"/>
            <a:ext cx="3565800" cy="3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Оние кои им овозможуваат на корисниците да бидат препознаени од страна на страницата и пристап до нивниот профил без да мора секој пат да внесуваат корисничко име и лозинка.</a:t>
            </a:r>
            <a:endParaRPr sz="1000"/>
          </a:p>
        </p:txBody>
      </p:sp>
      <p:grpSp>
        <p:nvGrpSpPr>
          <p:cNvPr id="351" name="Google Shape;351;p36"/>
          <p:cNvGrpSpPr/>
          <p:nvPr/>
        </p:nvGrpSpPr>
        <p:grpSpPr>
          <a:xfrm>
            <a:off x="7391400" y="4267721"/>
            <a:ext cx="4569016" cy="4569016"/>
            <a:chOff x="0" y="0"/>
            <a:chExt cx="812800" cy="812800"/>
          </a:xfrm>
        </p:grpSpPr>
        <p:sp>
          <p:nvSpPr>
            <p:cNvPr id="352" name="Google Shape;352;p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A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solidFill>
              <a:srgbClr val="FFAA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36"/>
          <p:cNvGrpSpPr/>
          <p:nvPr/>
        </p:nvGrpSpPr>
        <p:grpSpPr>
          <a:xfrm>
            <a:off x="13046456" y="4267721"/>
            <a:ext cx="4536919" cy="4536919"/>
            <a:chOff x="0" y="0"/>
            <a:chExt cx="812800" cy="812800"/>
          </a:xfrm>
        </p:grpSpPr>
        <p:sp>
          <p:nvSpPr>
            <p:cNvPr id="355" name="Google Shape;355;p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A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solidFill>
              <a:srgbClr val="FFAA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p36"/>
          <p:cNvSpPr txBox="1"/>
          <p:nvPr/>
        </p:nvSpPr>
        <p:spPr>
          <a:xfrm>
            <a:off x="7876925" y="4522525"/>
            <a:ext cx="3565800" cy="45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Оние кои им овозможуваат на корисниците да изберат на кој јазик да се движат на страницата без да мора да го прават тоа секој пат.</a:t>
            </a:r>
            <a:endParaRPr/>
          </a:p>
          <a:p>
            <a:pPr marL="0" marR="0" lvl="0" indent="0" algn="ctr" rtl="0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6"/>
          <p:cNvSpPr txBox="1"/>
          <p:nvPr/>
        </p:nvSpPr>
        <p:spPr>
          <a:xfrm>
            <a:off x="13508770" y="4573622"/>
            <a:ext cx="3565800" cy="3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Оние кои им овозможуваат на корисниците да ја најдат количката со додадените производи дури и по неколку дена.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7"/>
          <p:cNvSpPr/>
          <p:nvPr/>
        </p:nvSpPr>
        <p:spPr>
          <a:xfrm>
            <a:off x="15313042" y="1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/>
          </p:nvPr>
        </p:nvSpPr>
        <p:spPr>
          <a:xfrm>
            <a:off x="304800" y="547688"/>
            <a:ext cx="16725900" cy="104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6000"/>
              <a:buFont typeface="Arial"/>
              <a:buNone/>
            </a:pPr>
            <a:r>
              <a:rPr lang="mk" sz="6000">
                <a:latin typeface="Arial"/>
                <a:ea typeface="Arial"/>
                <a:cs typeface="Arial"/>
                <a:sym typeface="Arial"/>
              </a:rPr>
              <a:t>2- Што се аналитички колачиња?</a:t>
            </a:r>
            <a:endParaRPr/>
          </a:p>
        </p:txBody>
      </p:sp>
      <p:sp>
        <p:nvSpPr>
          <p:cNvPr id="367" name="Google Shape;367;p37"/>
          <p:cNvSpPr/>
          <p:nvPr/>
        </p:nvSpPr>
        <p:spPr>
          <a:xfrm rot="-5400000" flipH="1">
            <a:off x="833565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7"/>
          <p:cNvSpPr txBox="1">
            <a:spLocks noGrp="1"/>
          </p:cNvSpPr>
          <p:nvPr>
            <p:ph type="body" idx="1"/>
          </p:nvPr>
        </p:nvSpPr>
        <p:spPr>
          <a:xfrm>
            <a:off x="1447800" y="1790700"/>
            <a:ext cx="157734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6202"/>
              <a:buNone/>
            </a:pPr>
            <a:r>
              <a:rPr lang="mk" sz="11601" b="1" dirty="0">
                <a:latin typeface="Arial"/>
                <a:ea typeface="Arial"/>
                <a:cs typeface="Arial"/>
                <a:sym typeface="Arial"/>
              </a:rPr>
              <a:t>Статистичките колачиња </a:t>
            </a:r>
            <a:r>
              <a:rPr lang="mk" sz="11601" dirty="0">
                <a:latin typeface="Arial"/>
                <a:ea typeface="Arial"/>
                <a:cs typeface="Arial"/>
                <a:sym typeface="Arial"/>
              </a:rPr>
              <a:t>може да се користат за да се процени ефективноста на веб-услугата, за неговиот дизајн или да се помогне во мерењето на нејзиниот „сообраќај“. Под одредени услови колачињата </a:t>
            </a:r>
            <a:r>
              <a:rPr lang="mk" sz="11601" b="1" dirty="0">
                <a:latin typeface="Arial"/>
                <a:ea typeface="Arial"/>
                <a:cs typeface="Arial"/>
                <a:sym typeface="Arial"/>
              </a:rPr>
              <a:t>може да се сметаат како под-категорија на технички колачиња</a:t>
            </a:r>
            <a:r>
              <a:rPr lang="mk" sz="11601" dirty="0">
                <a:latin typeface="Arial"/>
                <a:ea typeface="Arial"/>
                <a:cs typeface="Arial"/>
                <a:sym typeface="Arial"/>
              </a:rPr>
              <a:t>, така што може да се </a:t>
            </a:r>
            <a:r>
              <a:rPr lang="mk" sz="11601" b="1" dirty="0">
                <a:latin typeface="Arial"/>
                <a:ea typeface="Arial"/>
                <a:cs typeface="Arial"/>
                <a:sym typeface="Arial"/>
              </a:rPr>
              <a:t>добијат без согласност</a:t>
            </a:r>
            <a:r>
              <a:rPr lang="mk" sz="11601" dirty="0">
                <a:latin typeface="Arial"/>
                <a:ea typeface="Arial"/>
                <a:cs typeface="Arial"/>
                <a:sym typeface="Arial"/>
              </a:rPr>
              <a:t>. Ова се случува кога ги имаат следниве карактеристики:</a:t>
            </a:r>
            <a:endParaRPr sz="11601"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49991"/>
              <a:buNone/>
            </a:pPr>
            <a:endParaRPr sz="840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endParaRPr i="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37"/>
          <p:cNvGrpSpPr/>
          <p:nvPr/>
        </p:nvGrpSpPr>
        <p:grpSpPr>
          <a:xfrm>
            <a:off x="1862851" y="4431490"/>
            <a:ext cx="4573057" cy="4573057"/>
            <a:chOff x="0" y="0"/>
            <a:chExt cx="812800" cy="812800"/>
          </a:xfrm>
        </p:grpSpPr>
        <p:sp>
          <p:nvSpPr>
            <p:cNvPr id="370" name="Google Shape;370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A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solidFill>
              <a:srgbClr val="FFAA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37"/>
          <p:cNvSpPr txBox="1"/>
          <p:nvPr/>
        </p:nvSpPr>
        <p:spPr>
          <a:xfrm>
            <a:off x="2366475" y="5448700"/>
            <a:ext cx="3565800" cy="2576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33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Тие се користат само за </a:t>
            </a:r>
            <a:r>
              <a:rPr lang="mk" sz="3600" dirty="0"/>
              <a:t>генерирање</a:t>
            </a:r>
            <a:r>
              <a:rPr lang="mk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на </a:t>
            </a:r>
            <a:r>
              <a:rPr lang="mk" sz="3600" dirty="0"/>
              <a:t>интерна</a:t>
            </a:r>
            <a:r>
              <a:rPr lang="mk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статистика.</a:t>
            </a:r>
            <a:endParaRPr dirty="0"/>
          </a:p>
        </p:txBody>
      </p:sp>
      <p:grpSp>
        <p:nvGrpSpPr>
          <p:cNvPr id="373" name="Google Shape;373;p37"/>
          <p:cNvGrpSpPr/>
          <p:nvPr/>
        </p:nvGrpSpPr>
        <p:grpSpPr>
          <a:xfrm>
            <a:off x="7391400" y="4267721"/>
            <a:ext cx="4569016" cy="4569016"/>
            <a:chOff x="0" y="0"/>
            <a:chExt cx="812800" cy="812800"/>
          </a:xfrm>
        </p:grpSpPr>
        <p:sp>
          <p:nvSpPr>
            <p:cNvPr id="374" name="Google Shape;374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A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solidFill>
              <a:srgbClr val="FFAA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37"/>
          <p:cNvGrpSpPr/>
          <p:nvPr/>
        </p:nvGrpSpPr>
        <p:grpSpPr>
          <a:xfrm>
            <a:off x="13532042" y="4299818"/>
            <a:ext cx="4536919" cy="4536919"/>
            <a:chOff x="0" y="0"/>
            <a:chExt cx="812800" cy="812800"/>
          </a:xfrm>
        </p:grpSpPr>
        <p:sp>
          <p:nvSpPr>
            <p:cNvPr id="377" name="Google Shape;377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A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solidFill>
              <a:srgbClr val="FFAA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37"/>
          <p:cNvSpPr txBox="1"/>
          <p:nvPr/>
        </p:nvSpPr>
        <p:spPr>
          <a:xfrm>
            <a:off x="7892971" y="5770175"/>
            <a:ext cx="3565874" cy="174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33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Тие не се комбинирани со други податоци.</a:t>
            </a:r>
            <a:endParaRPr/>
          </a:p>
          <a:p>
            <a:pPr marL="0" marR="0" lvl="0" indent="0" algn="ctr" rtl="0">
              <a:lnSpc>
                <a:spcPct val="933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7"/>
          <p:cNvSpPr txBox="1"/>
          <p:nvPr/>
        </p:nvSpPr>
        <p:spPr>
          <a:xfrm>
            <a:off x="14017564" y="5686817"/>
            <a:ext cx="3565874" cy="154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33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Тие не се споделуваат со трети лица.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8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8"/>
          <p:cNvSpPr/>
          <p:nvPr/>
        </p:nvSpPr>
        <p:spPr>
          <a:xfrm>
            <a:off x="15313042" y="1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8"/>
          <p:cNvSpPr txBox="1">
            <a:spLocks noGrp="1"/>
          </p:cNvSpPr>
          <p:nvPr>
            <p:ph type="title"/>
          </p:nvPr>
        </p:nvSpPr>
        <p:spPr>
          <a:xfrm>
            <a:off x="304800" y="547688"/>
            <a:ext cx="16725900" cy="104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6000"/>
              <a:buFont typeface="Arial"/>
              <a:buNone/>
            </a:pPr>
            <a:r>
              <a:rPr lang="mk" sz="6000">
                <a:latin typeface="Arial"/>
                <a:ea typeface="Arial"/>
                <a:cs typeface="Arial"/>
                <a:sym typeface="Arial"/>
              </a:rPr>
              <a:t>3- Што се колачиња за профилирање?</a:t>
            </a:r>
            <a:endParaRPr/>
          </a:p>
        </p:txBody>
      </p:sp>
      <p:sp>
        <p:nvSpPr>
          <p:cNvPr id="389" name="Google Shape;389;p38"/>
          <p:cNvSpPr/>
          <p:nvPr/>
        </p:nvSpPr>
        <p:spPr>
          <a:xfrm rot="-5400000" flipH="1">
            <a:off x="833565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8"/>
          <p:cNvSpPr txBox="1">
            <a:spLocks noGrp="1"/>
          </p:cNvSpPr>
          <p:nvPr>
            <p:ph type="body" idx="1"/>
          </p:nvPr>
        </p:nvSpPr>
        <p:spPr>
          <a:xfrm>
            <a:off x="1447800" y="1794000"/>
            <a:ext cx="15773400" cy="7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223"/>
              <a:buNone/>
            </a:pPr>
            <a:r>
              <a:rPr lang="mk" sz="7213" b="1" dirty="0">
                <a:latin typeface="Arial"/>
                <a:ea typeface="Arial"/>
                <a:cs typeface="Arial"/>
                <a:sym typeface="Arial"/>
              </a:rPr>
              <a:t>Колачињата за профилирање </a:t>
            </a:r>
            <a:r>
              <a:rPr lang="mk" sz="7213" dirty="0">
                <a:latin typeface="Arial"/>
                <a:ea typeface="Arial"/>
                <a:cs typeface="Arial"/>
                <a:sym typeface="Arial"/>
              </a:rPr>
              <a:t>се колачиња кои се користат за креирање </a:t>
            </a:r>
            <a:r>
              <a:rPr lang="mk" sz="7213" b="1" dirty="0">
                <a:latin typeface="Arial"/>
                <a:ea typeface="Arial"/>
                <a:cs typeface="Arial"/>
                <a:sym typeface="Arial"/>
              </a:rPr>
              <a:t>персонализиран профил на корисникот</a:t>
            </a:r>
            <a:r>
              <a:rPr lang="mk" sz="7213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223"/>
              <a:buNone/>
            </a:pPr>
            <a:r>
              <a:rPr lang="mk" sz="7213" dirty="0">
                <a:latin typeface="Arial"/>
                <a:ea typeface="Arial"/>
                <a:cs typeface="Arial"/>
                <a:sym typeface="Arial"/>
              </a:rPr>
              <a:t>Тие главно се користат во две полиња:</a:t>
            </a:r>
            <a:endParaRPr sz="7213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79428" algn="just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Char char="❑"/>
            </a:pPr>
            <a:r>
              <a:rPr lang="mk" sz="7213" dirty="0">
                <a:latin typeface="Arial"/>
                <a:ea typeface="Arial"/>
                <a:cs typeface="Arial"/>
                <a:sym typeface="Arial"/>
              </a:rPr>
              <a:t>Испраќање </a:t>
            </a:r>
            <a:r>
              <a:rPr lang="mk" sz="7213" b="1" dirty="0">
                <a:latin typeface="Arial"/>
                <a:ea typeface="Arial"/>
                <a:cs typeface="Arial"/>
                <a:sym typeface="Arial"/>
              </a:rPr>
              <a:t>персонализирано рекламирање </a:t>
            </a:r>
            <a:r>
              <a:rPr lang="mk" sz="7213" dirty="0">
                <a:latin typeface="Arial"/>
                <a:ea typeface="Arial"/>
                <a:cs typeface="Arial"/>
                <a:sym typeface="Arial"/>
              </a:rPr>
              <a:t>, затоа насочено кон преференциите на корисникот.</a:t>
            </a:r>
            <a:endParaRPr sz="7213" dirty="0"/>
          </a:p>
          <a:p>
            <a:pPr marL="342900" lvl="0" indent="-279428" algn="just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Char char="❑"/>
            </a:pPr>
            <a:r>
              <a:rPr lang="mk" sz="7213" dirty="0">
                <a:latin typeface="Arial"/>
                <a:ea typeface="Arial"/>
                <a:cs typeface="Arial"/>
                <a:sym typeface="Arial"/>
              </a:rPr>
              <a:t>Анализа на веб-локација за да се разбере однесувањето на корисниците при сурфање со цел подобро да се разберат нивните преференции и на тој начин да може да се разбере како да се оптимизира страницата.</a:t>
            </a:r>
            <a:endParaRPr sz="7213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58223"/>
              <a:buNone/>
            </a:pPr>
            <a:r>
              <a:rPr lang="mk" sz="7213" dirty="0">
                <a:latin typeface="Arial"/>
                <a:ea typeface="Arial"/>
                <a:cs typeface="Arial"/>
                <a:sym typeface="Arial"/>
              </a:rPr>
              <a:t>Еден од </a:t>
            </a:r>
            <a:r>
              <a:rPr lang="mk" sz="7213" b="1" dirty="0">
                <a:latin typeface="Arial"/>
                <a:ea typeface="Arial"/>
                <a:cs typeface="Arial"/>
                <a:sym typeface="Arial"/>
              </a:rPr>
              <a:t>главните проблеми </a:t>
            </a:r>
            <a:r>
              <a:rPr lang="mk" sz="7213" dirty="0">
                <a:latin typeface="Arial"/>
                <a:ea typeface="Arial"/>
                <a:cs typeface="Arial"/>
                <a:sym typeface="Arial"/>
              </a:rPr>
              <a:t>поврзани со овој тип колачиња е тоа што корисниците често ги мешаат со редовните технички колачиња. Следствено, корисниците може ненамерно да станат таргети за насочено рекламирање без да дадат информирана согласност, потенцијално </a:t>
            </a:r>
            <a:r>
              <a:rPr lang="mk" sz="7213" b="1" dirty="0">
                <a:latin typeface="Arial"/>
                <a:ea typeface="Arial"/>
                <a:cs typeface="Arial"/>
                <a:sym typeface="Arial"/>
              </a:rPr>
              <a:t>да ја нарушат нивната приватност.</a:t>
            </a:r>
            <a:endParaRPr sz="7213" dirty="0"/>
          </a:p>
          <a:p>
            <a:pPr marL="0" lvl="0" indent="0" algn="just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endParaRPr i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9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9"/>
          <p:cNvSpPr/>
          <p:nvPr/>
        </p:nvSpPr>
        <p:spPr>
          <a:xfrm>
            <a:off x="15313042" y="1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9"/>
          <p:cNvSpPr/>
          <p:nvPr/>
        </p:nvSpPr>
        <p:spPr>
          <a:xfrm rot="-5400000" flipH="1">
            <a:off x="833565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body" idx="1"/>
          </p:nvPr>
        </p:nvSpPr>
        <p:spPr>
          <a:xfrm>
            <a:off x="1681035" y="1104901"/>
            <a:ext cx="15773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mk" b="1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Г- Едукација на корисниците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r>
              <a:rPr lang="mk">
                <a:latin typeface="Arial"/>
                <a:ea typeface="Arial"/>
                <a:cs typeface="Arial"/>
                <a:sym typeface="Arial"/>
              </a:rPr>
              <a:t>Неопходно е корисниците на Интернет да </a:t>
            </a:r>
            <a:r>
              <a:rPr lang="mk" b="1">
                <a:latin typeface="Arial"/>
                <a:ea typeface="Arial"/>
                <a:cs typeface="Arial"/>
                <a:sym typeface="Arial"/>
              </a:rPr>
              <a:t>ги имаат соодветните вештини за безбедно управување со нивната содржина </a:t>
            </a:r>
            <a:r>
              <a:rPr lang="mk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9"/>
          <p:cNvSpPr txBox="1"/>
          <p:nvPr/>
        </p:nvSpPr>
        <p:spPr>
          <a:xfrm>
            <a:off x="1524000" y="4617005"/>
            <a:ext cx="9529032" cy="334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5593"/>
              </a:lnSpc>
            </a:pPr>
            <a:r>
              <a:rPr lang="mk" sz="32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Еден од најзначајните проблеми на оваа тема е фактот што постарите луѓе почесто користат веб-услуги отколку во минатото. Но, таа категорија на популацијата е поранлива на </a:t>
            </a:r>
            <a:r>
              <a:rPr lang="mk" sz="3200" i="1" dirty="0"/>
              <a:t>Интернет напади.</a:t>
            </a:r>
            <a:endParaRPr dirty="0"/>
          </a:p>
        </p:txBody>
      </p:sp>
      <p:sp>
        <p:nvSpPr>
          <p:cNvPr id="401" name="Google Shape;401;p39"/>
          <p:cNvSpPr/>
          <p:nvPr/>
        </p:nvSpPr>
        <p:spPr>
          <a:xfrm>
            <a:off x="12445508" y="4161264"/>
            <a:ext cx="3617140" cy="3644474"/>
          </a:xfrm>
          <a:custGeom>
            <a:avLst/>
            <a:gdLst/>
            <a:ahLst/>
            <a:cxnLst/>
            <a:rect l="l" t="t" r="r" b="b"/>
            <a:pathLst>
              <a:path w="3617140" h="3644474" extrusionOk="0">
                <a:moveTo>
                  <a:pt x="0" y="0"/>
                </a:moveTo>
                <a:lnTo>
                  <a:pt x="3617140" y="0"/>
                </a:lnTo>
                <a:lnTo>
                  <a:pt x="3617140" y="3644474"/>
                </a:lnTo>
                <a:lnTo>
                  <a:pt x="0" y="3644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0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15313042" y="1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0"/>
          <p:cNvSpPr/>
          <p:nvPr/>
        </p:nvSpPr>
        <p:spPr>
          <a:xfrm rot="-5400000" flipH="1">
            <a:off x="833565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0"/>
          <p:cNvSpPr txBox="1">
            <a:spLocks noGrp="1"/>
          </p:cNvSpPr>
          <p:nvPr>
            <p:ph type="body" idx="1"/>
          </p:nvPr>
        </p:nvSpPr>
        <p:spPr>
          <a:xfrm>
            <a:off x="990600" y="364969"/>
            <a:ext cx="15773400" cy="356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mk" b="1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Е- Законодавство за приватност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Char char="❑"/>
            </a:pPr>
            <a:r>
              <a:rPr lang="mk" sz="3600">
                <a:latin typeface="Arial"/>
                <a:ea typeface="Arial"/>
                <a:cs typeface="Arial"/>
                <a:sym typeface="Arial"/>
              </a:rPr>
              <a:t>Постојат неколку закони кои го регулираат прашањето за дигиталната приватност на европско и глобално ниво. Еден од најважните придонеси секако е обезбеден со </a:t>
            </a:r>
            <a:r>
              <a:rPr lang="mk" sz="3600" b="1">
                <a:latin typeface="Arial"/>
                <a:ea typeface="Arial"/>
                <a:cs typeface="Arial"/>
                <a:sym typeface="Arial"/>
              </a:rPr>
              <a:t>Општата Регулатива за заштита на податоците 2016/679 </a:t>
            </a:r>
            <a:r>
              <a:rPr lang="mk" sz="3600">
                <a:latin typeface="Arial"/>
                <a:ea typeface="Arial"/>
                <a:cs typeface="Arial"/>
                <a:sym typeface="Arial"/>
              </a:rPr>
              <a:t>, која е структурирана околу четири главни цели: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40"/>
          <p:cNvGrpSpPr/>
          <p:nvPr/>
        </p:nvGrpSpPr>
        <p:grpSpPr>
          <a:xfrm>
            <a:off x="5144603" y="4391087"/>
            <a:ext cx="3805886" cy="3366589"/>
            <a:chOff x="0" y="0"/>
            <a:chExt cx="918860" cy="812800"/>
          </a:xfrm>
        </p:grpSpPr>
        <p:sp>
          <p:nvSpPr>
            <p:cNvPr id="412" name="Google Shape;412;p40"/>
            <p:cNvSpPr/>
            <p:nvPr/>
          </p:nvSpPr>
          <p:spPr>
            <a:xfrm>
              <a:off x="0" y="0"/>
              <a:ext cx="918860" cy="812800"/>
            </a:xfrm>
            <a:custGeom>
              <a:avLst/>
              <a:gdLst/>
              <a:ahLst/>
              <a:cxnLst/>
              <a:rect l="l" t="t" r="r" b="b"/>
              <a:pathLst>
                <a:path w="918860" h="812800" extrusionOk="0">
                  <a:moveTo>
                    <a:pt x="459430" y="0"/>
                  </a:moveTo>
                  <a:cubicBezTo>
                    <a:pt x="205694" y="0"/>
                    <a:pt x="0" y="181951"/>
                    <a:pt x="0" y="406400"/>
                  </a:cubicBezTo>
                  <a:cubicBezTo>
                    <a:pt x="0" y="630849"/>
                    <a:pt x="205694" y="812800"/>
                    <a:pt x="459430" y="812800"/>
                  </a:cubicBezTo>
                  <a:cubicBezTo>
                    <a:pt x="713166" y="812800"/>
                    <a:pt x="918860" y="630849"/>
                    <a:pt x="918860" y="406400"/>
                  </a:cubicBezTo>
                  <a:cubicBezTo>
                    <a:pt x="918860" y="181951"/>
                    <a:pt x="713166" y="0"/>
                    <a:pt x="459430" y="0"/>
                  </a:cubicBezTo>
                  <a:close/>
                </a:path>
              </a:pathLst>
            </a:custGeom>
            <a:solidFill>
              <a:srgbClr val="96BD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0"/>
            <p:cNvSpPr txBox="1"/>
            <p:nvPr/>
          </p:nvSpPr>
          <p:spPr>
            <a:xfrm>
              <a:off x="86143" y="38100"/>
              <a:ext cx="746574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p40"/>
          <p:cNvSpPr txBox="1"/>
          <p:nvPr/>
        </p:nvSpPr>
        <p:spPr>
          <a:xfrm>
            <a:off x="5601331" y="4781852"/>
            <a:ext cx="2892300" cy="29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Ново право на преносливост на податоци, олеснување на преносот на лични податоци помеѓу давателите на услуги.</a:t>
            </a:r>
            <a:endParaRPr sz="800"/>
          </a:p>
        </p:txBody>
      </p:sp>
      <p:grpSp>
        <p:nvGrpSpPr>
          <p:cNvPr id="415" name="Google Shape;415;p40"/>
          <p:cNvGrpSpPr/>
          <p:nvPr/>
        </p:nvGrpSpPr>
        <p:grpSpPr>
          <a:xfrm>
            <a:off x="1143000" y="4391087"/>
            <a:ext cx="3805886" cy="3366589"/>
            <a:chOff x="0" y="0"/>
            <a:chExt cx="918860" cy="812800"/>
          </a:xfrm>
        </p:grpSpPr>
        <p:sp>
          <p:nvSpPr>
            <p:cNvPr id="416" name="Google Shape;416;p40"/>
            <p:cNvSpPr/>
            <p:nvPr/>
          </p:nvSpPr>
          <p:spPr>
            <a:xfrm>
              <a:off x="0" y="0"/>
              <a:ext cx="918860" cy="812800"/>
            </a:xfrm>
            <a:custGeom>
              <a:avLst/>
              <a:gdLst/>
              <a:ahLst/>
              <a:cxnLst/>
              <a:rect l="l" t="t" r="r" b="b"/>
              <a:pathLst>
                <a:path w="918860" h="812800" extrusionOk="0">
                  <a:moveTo>
                    <a:pt x="459430" y="0"/>
                  </a:moveTo>
                  <a:cubicBezTo>
                    <a:pt x="205694" y="0"/>
                    <a:pt x="0" y="181951"/>
                    <a:pt x="0" y="406400"/>
                  </a:cubicBezTo>
                  <a:cubicBezTo>
                    <a:pt x="0" y="630849"/>
                    <a:pt x="205694" y="812800"/>
                    <a:pt x="459430" y="812800"/>
                  </a:cubicBezTo>
                  <a:cubicBezTo>
                    <a:pt x="713166" y="812800"/>
                    <a:pt x="918860" y="630849"/>
                    <a:pt x="918860" y="406400"/>
                  </a:cubicBezTo>
                  <a:cubicBezTo>
                    <a:pt x="918860" y="181951"/>
                    <a:pt x="713166" y="0"/>
                    <a:pt x="459430" y="0"/>
                  </a:cubicBezTo>
                  <a:close/>
                </a:path>
              </a:pathLst>
            </a:custGeom>
            <a:solidFill>
              <a:srgbClr val="96BD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0"/>
            <p:cNvSpPr txBox="1"/>
            <p:nvPr/>
          </p:nvSpPr>
          <p:spPr>
            <a:xfrm>
              <a:off x="86143" y="38100"/>
              <a:ext cx="746574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p40"/>
          <p:cNvSpPr txBox="1"/>
          <p:nvPr/>
        </p:nvSpPr>
        <p:spPr>
          <a:xfrm>
            <a:off x="1739325" y="4842625"/>
            <a:ext cx="2431200" cy="26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Подобар пристап до нечии податоци, обезбедување информации за тоа како се обработуваат.</a:t>
            </a:r>
            <a:endParaRPr sz="800"/>
          </a:p>
        </p:txBody>
      </p:sp>
      <p:grpSp>
        <p:nvGrpSpPr>
          <p:cNvPr id="419" name="Google Shape;419;p40"/>
          <p:cNvGrpSpPr/>
          <p:nvPr/>
        </p:nvGrpSpPr>
        <p:grpSpPr>
          <a:xfrm>
            <a:off x="9278862" y="4300024"/>
            <a:ext cx="3996866" cy="3535525"/>
            <a:chOff x="0" y="0"/>
            <a:chExt cx="918860" cy="812800"/>
          </a:xfrm>
        </p:grpSpPr>
        <p:sp>
          <p:nvSpPr>
            <p:cNvPr id="420" name="Google Shape;420;p40"/>
            <p:cNvSpPr/>
            <p:nvPr/>
          </p:nvSpPr>
          <p:spPr>
            <a:xfrm>
              <a:off x="0" y="0"/>
              <a:ext cx="918860" cy="812800"/>
            </a:xfrm>
            <a:custGeom>
              <a:avLst/>
              <a:gdLst/>
              <a:ahLst/>
              <a:cxnLst/>
              <a:rect l="l" t="t" r="r" b="b"/>
              <a:pathLst>
                <a:path w="918860" h="812800" extrusionOk="0">
                  <a:moveTo>
                    <a:pt x="459430" y="0"/>
                  </a:moveTo>
                  <a:cubicBezTo>
                    <a:pt x="205694" y="0"/>
                    <a:pt x="0" y="181951"/>
                    <a:pt x="0" y="406400"/>
                  </a:cubicBezTo>
                  <a:cubicBezTo>
                    <a:pt x="0" y="630849"/>
                    <a:pt x="205694" y="812800"/>
                    <a:pt x="459430" y="812800"/>
                  </a:cubicBezTo>
                  <a:cubicBezTo>
                    <a:pt x="713166" y="812800"/>
                    <a:pt x="918860" y="630849"/>
                    <a:pt x="918860" y="406400"/>
                  </a:cubicBezTo>
                  <a:cubicBezTo>
                    <a:pt x="918860" y="181951"/>
                    <a:pt x="713166" y="0"/>
                    <a:pt x="459430" y="0"/>
                  </a:cubicBezTo>
                  <a:close/>
                </a:path>
              </a:pathLst>
            </a:custGeom>
            <a:solidFill>
              <a:srgbClr val="96BD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0"/>
            <p:cNvSpPr txBox="1"/>
            <p:nvPr/>
          </p:nvSpPr>
          <p:spPr>
            <a:xfrm>
              <a:off x="86143" y="38100"/>
              <a:ext cx="746574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422;p40"/>
          <p:cNvSpPr txBox="1"/>
          <p:nvPr/>
        </p:nvSpPr>
        <p:spPr>
          <a:xfrm>
            <a:off x="9742612" y="4842625"/>
            <a:ext cx="3145800" cy="274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900" b="1" dirty="0"/>
              <a:t>Унапредено</a:t>
            </a:r>
            <a:r>
              <a:rPr lang="mk" sz="1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право да се </a:t>
            </a:r>
            <a:r>
              <a:rPr lang="mk" sz="1900" b="1" dirty="0"/>
              <a:t>отстранат податоците</a:t>
            </a:r>
            <a:r>
              <a:rPr lang="mk" sz="1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гарантирајќи им можност на корисниците да ги избришат своите податоци кога ќе го побараат тоа.</a:t>
            </a:r>
            <a:endParaRPr sz="900" dirty="0"/>
          </a:p>
        </p:txBody>
      </p:sp>
      <p:grpSp>
        <p:nvGrpSpPr>
          <p:cNvPr id="423" name="Google Shape;423;p40"/>
          <p:cNvGrpSpPr/>
          <p:nvPr/>
        </p:nvGrpSpPr>
        <p:grpSpPr>
          <a:xfrm>
            <a:off x="13604101" y="4300024"/>
            <a:ext cx="3996866" cy="3535525"/>
            <a:chOff x="0" y="0"/>
            <a:chExt cx="918860" cy="812800"/>
          </a:xfrm>
        </p:grpSpPr>
        <p:sp>
          <p:nvSpPr>
            <p:cNvPr id="424" name="Google Shape;424;p40"/>
            <p:cNvSpPr/>
            <p:nvPr/>
          </p:nvSpPr>
          <p:spPr>
            <a:xfrm>
              <a:off x="0" y="0"/>
              <a:ext cx="918860" cy="812800"/>
            </a:xfrm>
            <a:custGeom>
              <a:avLst/>
              <a:gdLst/>
              <a:ahLst/>
              <a:cxnLst/>
              <a:rect l="l" t="t" r="r" b="b"/>
              <a:pathLst>
                <a:path w="918860" h="812800" extrusionOk="0">
                  <a:moveTo>
                    <a:pt x="459430" y="0"/>
                  </a:moveTo>
                  <a:cubicBezTo>
                    <a:pt x="205694" y="0"/>
                    <a:pt x="0" y="181951"/>
                    <a:pt x="0" y="406400"/>
                  </a:cubicBezTo>
                  <a:cubicBezTo>
                    <a:pt x="0" y="630849"/>
                    <a:pt x="205694" y="812800"/>
                    <a:pt x="459430" y="812800"/>
                  </a:cubicBezTo>
                  <a:cubicBezTo>
                    <a:pt x="713166" y="812800"/>
                    <a:pt x="918860" y="630849"/>
                    <a:pt x="918860" y="406400"/>
                  </a:cubicBezTo>
                  <a:cubicBezTo>
                    <a:pt x="918860" y="181951"/>
                    <a:pt x="713166" y="0"/>
                    <a:pt x="459430" y="0"/>
                  </a:cubicBezTo>
                  <a:close/>
                </a:path>
              </a:pathLst>
            </a:custGeom>
            <a:solidFill>
              <a:srgbClr val="96BD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0"/>
            <p:cNvSpPr txBox="1"/>
            <p:nvPr/>
          </p:nvSpPr>
          <p:spPr>
            <a:xfrm>
              <a:off x="86143" y="38100"/>
              <a:ext cx="746574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40"/>
          <p:cNvSpPr txBox="1"/>
          <p:nvPr/>
        </p:nvSpPr>
        <p:spPr>
          <a:xfrm>
            <a:off x="14214545" y="4706968"/>
            <a:ext cx="2775900" cy="247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1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Правото да се знае дали нечии податоци се повредени, за кое компаниите се должни да ги известат надлежните органи.</a:t>
            </a:r>
            <a:endParaRPr sz="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1" y="0"/>
            <a:ext cx="6250907" cy="10287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0" y="1730358"/>
            <a:ext cx="6553199" cy="669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Arial"/>
              <a:buNone/>
            </a:pPr>
            <a:r>
              <a:rPr lang="mk" sz="5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КАКВА УЛОГА ИМА ТЕХНОЛОГИЈАТА ВО НАШИТЕ ЖИВОТИ?</a:t>
            </a:r>
            <a:endParaRPr dirty="0"/>
          </a:p>
        </p:txBody>
      </p:sp>
      <p:sp>
        <p:nvSpPr>
          <p:cNvPr id="155" name="Google Shape;155;p23"/>
          <p:cNvSpPr/>
          <p:nvPr/>
        </p:nvSpPr>
        <p:spPr>
          <a:xfrm rot="10800000" flipH="1">
            <a:off x="11325603" y="3683218"/>
            <a:ext cx="6125149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6553200" y="800100"/>
            <a:ext cx="10477498" cy="846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❑"/>
            </a:pPr>
            <a:r>
              <a:rPr lang="mk" sz="4400" b="1" dirty="0">
                <a:latin typeface="Arial"/>
                <a:ea typeface="Arial"/>
                <a:cs typeface="Arial"/>
                <a:sym typeface="Arial"/>
              </a:rPr>
              <a:t>Технологијата </a:t>
            </a:r>
            <a:r>
              <a:rPr lang="mk" sz="4400" dirty="0">
                <a:latin typeface="Arial"/>
                <a:ea typeface="Arial"/>
                <a:cs typeface="Arial"/>
                <a:sym typeface="Arial"/>
              </a:rPr>
              <a:t>ги револуционизира нашите животи, обезбеди практичност и поврзување, но исто така воведе </a:t>
            </a:r>
            <a:r>
              <a:rPr lang="mk" sz="4400" b="1" dirty="0">
                <a:latin typeface="Arial"/>
                <a:ea typeface="Arial"/>
                <a:cs typeface="Arial"/>
                <a:sym typeface="Arial"/>
              </a:rPr>
              <a:t>ранливост </a:t>
            </a:r>
            <a:r>
              <a:rPr lang="mk" sz="44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4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❑"/>
            </a:pPr>
            <a:r>
              <a:rPr lang="mk" sz="4400" dirty="0">
                <a:latin typeface="Arial"/>
                <a:ea typeface="Arial"/>
                <a:cs typeface="Arial"/>
                <a:sym typeface="Arial"/>
              </a:rPr>
              <a:t>Важно е да се истражи двојната природа на технологијата, нагласувајќи ги и нејзините </a:t>
            </a:r>
            <a:r>
              <a:rPr lang="mk" sz="4400" b="1" dirty="0">
                <a:latin typeface="Arial"/>
                <a:ea typeface="Arial"/>
                <a:cs typeface="Arial"/>
                <a:sym typeface="Arial"/>
              </a:rPr>
              <a:t>позитивни и негативни ефекти </a:t>
            </a:r>
            <a:r>
              <a:rPr lang="mk" sz="4400" dirty="0">
                <a:latin typeface="Arial"/>
                <a:ea typeface="Arial"/>
                <a:cs typeface="Arial"/>
                <a:sym typeface="Arial"/>
              </a:rPr>
              <a:t>врз дигиталната приватност.</a:t>
            </a:r>
            <a:endParaRPr sz="4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❑"/>
            </a:pPr>
            <a:r>
              <a:rPr lang="mk" sz="4400" dirty="0">
                <a:latin typeface="Arial"/>
                <a:ea typeface="Arial"/>
                <a:cs typeface="Arial"/>
                <a:sym typeface="Arial"/>
              </a:rPr>
              <a:t>Постигнувањето на комплетно разбирање е од клучно значење за навигација во дигиталниот свет.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1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1"/>
          <p:cNvSpPr/>
          <p:nvPr/>
        </p:nvSpPr>
        <p:spPr>
          <a:xfrm>
            <a:off x="15313042" y="1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41"/>
          <p:cNvSpPr txBox="1">
            <a:spLocks noGrp="1"/>
          </p:cNvSpPr>
          <p:nvPr>
            <p:ph type="title"/>
          </p:nvPr>
        </p:nvSpPr>
        <p:spPr>
          <a:xfrm>
            <a:off x="304800" y="547687"/>
            <a:ext cx="16725900" cy="212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6000"/>
              <a:buFont typeface="Arial"/>
              <a:buNone/>
            </a:pPr>
            <a:r>
              <a:rPr lang="mk" sz="6000">
                <a:latin typeface="Arial"/>
                <a:ea typeface="Arial"/>
                <a:cs typeface="Arial"/>
                <a:sym typeface="Arial"/>
              </a:rPr>
              <a:t>Повреда на приватност </a:t>
            </a:r>
            <a:br>
              <a:rPr lang="mk" sz="6000">
                <a:latin typeface="Arial"/>
                <a:ea typeface="Arial"/>
                <a:cs typeface="Arial"/>
                <a:sym typeface="Arial"/>
              </a:rPr>
            </a:br>
            <a:r>
              <a:rPr lang="mk" sz="600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Дефиниција и актери на повреда</a:t>
            </a:r>
            <a:endParaRPr/>
          </a:p>
        </p:txBody>
      </p:sp>
      <p:sp>
        <p:nvSpPr>
          <p:cNvPr id="435" name="Google Shape;435;p41"/>
          <p:cNvSpPr/>
          <p:nvPr/>
        </p:nvSpPr>
        <p:spPr>
          <a:xfrm rot="-5400000" flipH="1">
            <a:off x="833565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1"/>
          <p:cNvSpPr txBox="1">
            <a:spLocks noGrp="1"/>
          </p:cNvSpPr>
          <p:nvPr>
            <p:ph type="body" idx="1"/>
          </p:nvPr>
        </p:nvSpPr>
        <p:spPr>
          <a:xfrm>
            <a:off x="1447800" y="3274834"/>
            <a:ext cx="15773400" cy="552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1"/>
          <p:cNvSpPr txBox="1"/>
          <p:nvPr/>
        </p:nvSpPr>
        <p:spPr>
          <a:xfrm>
            <a:off x="1570336" y="2917269"/>
            <a:ext cx="12679064" cy="531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84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 развојот на новите дигитални комуникациски технологии, случаи на </a:t>
            </a:r>
            <a:r>
              <a:rPr lang="mk" sz="4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лични прекршувања на комуникацијата </a:t>
            </a:r>
            <a:r>
              <a:rPr lang="mk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стануваат се </a:t>
            </a:r>
            <a:r>
              <a:rPr lang="mk" sz="4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почести</a:t>
            </a:r>
            <a:r>
              <a:rPr lang="mk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just" rtl="0">
              <a:lnSpc>
                <a:spcPct val="1084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4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Хакери</a:t>
            </a:r>
            <a:r>
              <a:rPr lang="mk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криминалци специјализирани за информатичка технологија, можат </a:t>
            </a:r>
            <a:r>
              <a:rPr lang="mk" sz="4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 пресретнуваат разговори </a:t>
            </a:r>
            <a:r>
              <a:rPr lang="mk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што треба да </a:t>
            </a:r>
            <a:r>
              <a:rPr lang="mk" sz="4000" dirty="0"/>
              <a:t>се води</a:t>
            </a:r>
            <a:r>
              <a:rPr lang="mk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меѓу два поединци. Ова може да има значителни последици врз психата на навреденото лице.</a:t>
            </a:r>
            <a:endParaRPr dirty="0"/>
          </a:p>
        </p:txBody>
      </p:sp>
      <p:sp>
        <p:nvSpPr>
          <p:cNvPr id="438" name="Google Shape;438;p41"/>
          <p:cNvSpPr/>
          <p:nvPr/>
        </p:nvSpPr>
        <p:spPr>
          <a:xfrm>
            <a:off x="14138899" y="5143500"/>
            <a:ext cx="3401067" cy="4264661"/>
          </a:xfrm>
          <a:custGeom>
            <a:avLst/>
            <a:gdLst/>
            <a:ahLst/>
            <a:cxnLst/>
            <a:rect l="l" t="t" r="r" b="b"/>
            <a:pathLst>
              <a:path w="3401067" h="4264661" extrusionOk="0">
                <a:moveTo>
                  <a:pt x="0" y="0"/>
                </a:moveTo>
                <a:lnTo>
                  <a:pt x="3401067" y="0"/>
                </a:lnTo>
                <a:lnTo>
                  <a:pt x="3401067" y="4264660"/>
                </a:lnTo>
                <a:lnTo>
                  <a:pt x="0" y="4264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2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2"/>
          <p:cNvSpPr/>
          <p:nvPr/>
        </p:nvSpPr>
        <p:spPr>
          <a:xfrm>
            <a:off x="15313042" y="1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2"/>
          <p:cNvSpPr txBox="1">
            <a:spLocks noGrp="1"/>
          </p:cNvSpPr>
          <p:nvPr>
            <p:ph type="title"/>
          </p:nvPr>
        </p:nvSpPr>
        <p:spPr>
          <a:xfrm>
            <a:off x="304800" y="547687"/>
            <a:ext cx="16725900" cy="212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6000"/>
              <a:buFont typeface="Arial"/>
              <a:buNone/>
            </a:pPr>
            <a:r>
              <a:rPr lang="mk" sz="5000">
                <a:latin typeface="Arial"/>
                <a:ea typeface="Arial"/>
                <a:cs typeface="Arial"/>
                <a:sym typeface="Arial"/>
              </a:rPr>
              <a:t>Повреда на приватноста </a:t>
            </a:r>
            <a:br>
              <a:rPr lang="mk" sz="5000">
                <a:latin typeface="Arial"/>
                <a:ea typeface="Arial"/>
                <a:cs typeface="Arial"/>
                <a:sym typeface="Arial"/>
              </a:rPr>
            </a:br>
            <a:r>
              <a:rPr lang="mk" sz="500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Како се чувствувате ако ја нарушат вашата приватност?</a:t>
            </a:r>
            <a:endParaRPr sz="6200"/>
          </a:p>
        </p:txBody>
      </p:sp>
      <p:sp>
        <p:nvSpPr>
          <p:cNvPr id="447" name="Google Shape;447;p42"/>
          <p:cNvSpPr/>
          <p:nvPr/>
        </p:nvSpPr>
        <p:spPr>
          <a:xfrm rot="-5400000" flipH="1">
            <a:off x="833565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2"/>
          <p:cNvSpPr txBox="1">
            <a:spLocks noGrp="1"/>
          </p:cNvSpPr>
          <p:nvPr>
            <p:ph type="body" idx="1"/>
          </p:nvPr>
        </p:nvSpPr>
        <p:spPr>
          <a:xfrm>
            <a:off x="1447800" y="3274834"/>
            <a:ext cx="15773400" cy="552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200"/>
              <a:buNone/>
            </a:pP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2"/>
          <p:cNvSpPr txBox="1"/>
          <p:nvPr/>
        </p:nvSpPr>
        <p:spPr>
          <a:xfrm>
            <a:off x="1832352" y="6132059"/>
            <a:ext cx="14771227" cy="322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93700" algn="just" rtl="0">
              <a:lnSpc>
                <a:spcPct val="135593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200"/>
              <a:buFont typeface="Noto Sans Symbols"/>
              <a:buChar char="▪"/>
            </a:pPr>
            <a:r>
              <a:rPr lang="mk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Освен тоа, кога зборуваме за многу значајни прекршувања, како што се случаите </a:t>
            </a:r>
            <a:br>
              <a:rPr lang="mk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одмаздничко порно, односно откривање на приватен порнографски материјал без согласност на лицето, тоа може да доведе до многу сериозни последици.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just" rtl="0">
              <a:lnSpc>
                <a:spcPct val="135593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200"/>
              <a:buFont typeface="Noto Sans Symbols"/>
              <a:buChar char="▪"/>
            </a:pPr>
            <a:r>
              <a:rPr lang="mk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Познати се бројни случаи на луѓе кои се обиделе да се самоубијат поради </a:t>
            </a:r>
            <a:br>
              <a:rPr lang="mk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такви ситуации.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just" rtl="0">
              <a:lnSpc>
                <a:spcPct val="135593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200"/>
              <a:buFont typeface="Noto Sans Symbols"/>
              <a:buChar char="▪"/>
            </a:pPr>
            <a:r>
              <a:rPr lang="mk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Ова ја нагласува важноста од преземање на неопходните мерки на претпазливост за да се избегне паѓање во рацете на злонамерни лица.</a:t>
            </a:r>
            <a:endParaRPr sz="400" dirty="0"/>
          </a:p>
        </p:txBody>
      </p:sp>
      <p:sp>
        <p:nvSpPr>
          <p:cNvPr id="450" name="Google Shape;450;p42"/>
          <p:cNvSpPr/>
          <p:nvPr/>
        </p:nvSpPr>
        <p:spPr>
          <a:xfrm>
            <a:off x="734981" y="2548122"/>
            <a:ext cx="3433431" cy="3503501"/>
          </a:xfrm>
          <a:custGeom>
            <a:avLst/>
            <a:gdLst/>
            <a:ahLst/>
            <a:cxnLst/>
            <a:rect l="l" t="t" r="r" b="b"/>
            <a:pathLst>
              <a:path w="3433431" h="3503501" extrusionOk="0">
                <a:moveTo>
                  <a:pt x="0" y="0"/>
                </a:moveTo>
                <a:lnTo>
                  <a:pt x="3433431" y="0"/>
                </a:lnTo>
                <a:lnTo>
                  <a:pt x="3433431" y="3503502"/>
                </a:lnTo>
                <a:lnTo>
                  <a:pt x="0" y="3503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2"/>
          <p:cNvSpPr/>
          <p:nvPr/>
        </p:nvSpPr>
        <p:spPr>
          <a:xfrm>
            <a:off x="4966482" y="2546051"/>
            <a:ext cx="3435461" cy="3505573"/>
          </a:xfrm>
          <a:custGeom>
            <a:avLst/>
            <a:gdLst/>
            <a:ahLst/>
            <a:cxnLst/>
            <a:rect l="l" t="t" r="r" b="b"/>
            <a:pathLst>
              <a:path w="3435461" h="3505573" extrusionOk="0">
                <a:moveTo>
                  <a:pt x="0" y="0"/>
                </a:moveTo>
                <a:lnTo>
                  <a:pt x="3435462" y="0"/>
                </a:lnTo>
                <a:lnTo>
                  <a:pt x="3435462" y="3505573"/>
                </a:lnTo>
                <a:lnTo>
                  <a:pt x="0" y="3505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2"/>
          <p:cNvSpPr/>
          <p:nvPr/>
        </p:nvSpPr>
        <p:spPr>
          <a:xfrm>
            <a:off x="9305813" y="2532842"/>
            <a:ext cx="3328656" cy="3396588"/>
          </a:xfrm>
          <a:custGeom>
            <a:avLst/>
            <a:gdLst/>
            <a:ahLst/>
            <a:cxnLst/>
            <a:rect l="l" t="t" r="r" b="b"/>
            <a:pathLst>
              <a:path w="3328656" h="3396588" extrusionOk="0">
                <a:moveTo>
                  <a:pt x="0" y="0"/>
                </a:moveTo>
                <a:lnTo>
                  <a:pt x="3328657" y="0"/>
                </a:lnTo>
                <a:lnTo>
                  <a:pt x="3328657" y="3396588"/>
                </a:lnTo>
                <a:lnTo>
                  <a:pt x="0" y="3396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42"/>
          <p:cNvSpPr/>
          <p:nvPr/>
        </p:nvSpPr>
        <p:spPr>
          <a:xfrm>
            <a:off x="13392748" y="2532842"/>
            <a:ext cx="3328656" cy="3396588"/>
          </a:xfrm>
          <a:custGeom>
            <a:avLst/>
            <a:gdLst/>
            <a:ahLst/>
            <a:cxnLst/>
            <a:rect l="l" t="t" r="r" b="b"/>
            <a:pathLst>
              <a:path w="3328656" h="3396588" extrusionOk="0">
                <a:moveTo>
                  <a:pt x="0" y="0"/>
                </a:moveTo>
                <a:lnTo>
                  <a:pt x="3328657" y="0"/>
                </a:lnTo>
                <a:lnTo>
                  <a:pt x="3328657" y="3396588"/>
                </a:lnTo>
                <a:lnTo>
                  <a:pt x="0" y="3396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42"/>
          <p:cNvSpPr txBox="1"/>
          <p:nvPr/>
        </p:nvSpPr>
        <p:spPr>
          <a:xfrm>
            <a:off x="13932017" y="3843836"/>
            <a:ext cx="2250118" cy="4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4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Депресија</a:t>
            </a:r>
            <a:endParaRPr/>
          </a:p>
        </p:txBody>
      </p:sp>
      <p:sp>
        <p:nvSpPr>
          <p:cNvPr id="455" name="Google Shape;455;p42"/>
          <p:cNvSpPr txBox="1"/>
          <p:nvPr/>
        </p:nvSpPr>
        <p:spPr>
          <a:xfrm>
            <a:off x="5633844" y="3736673"/>
            <a:ext cx="21564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4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Чувство за</a:t>
            </a:r>
            <a:endParaRPr sz="900"/>
          </a:p>
          <a:p>
            <a:pPr marL="0" marR="0" lvl="0" indent="0" algn="ctr" rtl="0">
              <a:lnSpc>
                <a:spcPct val="1224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импотенција</a:t>
            </a:r>
            <a:endParaRPr sz="900"/>
          </a:p>
        </p:txBody>
      </p:sp>
      <p:sp>
        <p:nvSpPr>
          <p:cNvPr id="456" name="Google Shape;456;p42"/>
          <p:cNvSpPr txBox="1"/>
          <p:nvPr/>
        </p:nvSpPr>
        <p:spPr>
          <a:xfrm>
            <a:off x="9280784" y="3656321"/>
            <a:ext cx="3378716" cy="9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4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Недоверба во технологијата</a:t>
            </a:r>
            <a:endParaRPr/>
          </a:p>
        </p:txBody>
      </p:sp>
      <p:sp>
        <p:nvSpPr>
          <p:cNvPr id="457" name="Google Shape;457;p42"/>
          <p:cNvSpPr txBox="1"/>
          <p:nvPr/>
        </p:nvSpPr>
        <p:spPr>
          <a:xfrm>
            <a:off x="921332" y="3656321"/>
            <a:ext cx="31413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4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Генерализирано обесхрабрување</a:t>
            </a:r>
            <a:endParaRPr sz="1100"/>
          </a:p>
        </p:txBody>
      </p:sp>
      <p:sp>
        <p:nvSpPr>
          <p:cNvPr id="458" name="Google Shape;458;p42"/>
          <p:cNvSpPr/>
          <p:nvPr/>
        </p:nvSpPr>
        <p:spPr>
          <a:xfrm>
            <a:off x="10311" y="45442"/>
            <a:ext cx="1822041" cy="1796988"/>
          </a:xfrm>
          <a:custGeom>
            <a:avLst/>
            <a:gdLst/>
            <a:ahLst/>
            <a:cxnLst/>
            <a:rect l="l" t="t" r="r" b="b"/>
            <a:pathLst>
              <a:path w="1822041" h="1796988" extrusionOk="0">
                <a:moveTo>
                  <a:pt x="0" y="0"/>
                </a:moveTo>
                <a:lnTo>
                  <a:pt x="1822040" y="0"/>
                </a:lnTo>
                <a:lnTo>
                  <a:pt x="1822040" y="1796988"/>
                </a:lnTo>
                <a:lnTo>
                  <a:pt x="0" y="17969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46"/>
          <p:cNvSpPr txBox="1">
            <a:spLocks noGrp="1"/>
          </p:cNvSpPr>
          <p:nvPr>
            <p:ph type="title"/>
          </p:nvPr>
        </p:nvSpPr>
        <p:spPr>
          <a:xfrm>
            <a:off x="265403" y="222238"/>
            <a:ext cx="8090040" cy="139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6600"/>
              <a:buFont typeface="Arial"/>
              <a:buNone/>
            </a:pPr>
            <a:r>
              <a:rPr lang="mk" sz="6600">
                <a:latin typeface="Arial"/>
                <a:ea typeface="Arial"/>
                <a:cs typeface="Arial"/>
                <a:sym typeface="Arial"/>
              </a:rPr>
              <a:t>ЗАВРШЕН ТЕСТ</a:t>
            </a:r>
            <a:endParaRPr/>
          </a:p>
        </p:txBody>
      </p:sp>
      <p:sp>
        <p:nvSpPr>
          <p:cNvPr id="536" name="Google Shape;536;p46"/>
          <p:cNvSpPr/>
          <p:nvPr/>
        </p:nvSpPr>
        <p:spPr>
          <a:xfrm>
            <a:off x="15297986" y="2"/>
            <a:ext cx="1732713" cy="937541"/>
          </a:xfrm>
          <a:custGeom>
            <a:avLst/>
            <a:gdLst/>
            <a:ahLst/>
            <a:cxnLst/>
            <a:rect l="l" t="t" r="r" b="b"/>
            <a:pathLst>
              <a:path w="1155142" h="625027" extrusionOk="0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46"/>
          <p:cNvSpPr txBox="1">
            <a:spLocks noGrp="1"/>
          </p:cNvSpPr>
          <p:nvPr>
            <p:ph type="body" idx="1"/>
          </p:nvPr>
        </p:nvSpPr>
        <p:spPr>
          <a:xfrm>
            <a:off x="467134" y="1988821"/>
            <a:ext cx="9745141" cy="72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mk" sz="5400" dirty="0">
                <a:latin typeface="Arial"/>
                <a:ea typeface="Arial"/>
                <a:cs typeface="Arial"/>
                <a:sym typeface="Arial"/>
              </a:rPr>
              <a:t>Зошто е важно да се заштити нечија дигитална приватност?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mk" sz="5400" dirty="0">
                <a:latin typeface="Arial"/>
                <a:ea typeface="Arial"/>
                <a:cs typeface="Arial"/>
                <a:sym typeface="Arial"/>
              </a:rPr>
              <a:t>Направете </a:t>
            </a:r>
            <a:r>
              <a:rPr lang="mk-MK" sz="5400" dirty="0">
                <a:latin typeface="Arial"/>
                <a:ea typeface="Arial"/>
                <a:cs typeface="Arial"/>
                <a:sym typeface="Arial"/>
              </a:rPr>
              <a:t>споредба</a:t>
            </a:r>
            <a:r>
              <a:rPr lang="mk" sz="5400" dirty="0">
                <a:latin typeface="Arial"/>
                <a:ea typeface="Arial"/>
                <a:cs typeface="Arial"/>
                <a:sym typeface="Arial"/>
              </a:rPr>
              <a:t> помеѓу свесното и несвесното користење на технологијата, кои се главните последици врз здравјето на луѓето?</a:t>
            </a:r>
            <a:endParaRPr dirty="0"/>
          </a:p>
        </p:txBody>
      </p:sp>
      <p:sp>
        <p:nvSpPr>
          <p:cNvPr id="538" name="Google Shape;538;p46"/>
          <p:cNvSpPr/>
          <p:nvPr/>
        </p:nvSpPr>
        <p:spPr>
          <a:xfrm>
            <a:off x="10212278" y="5135939"/>
            <a:ext cx="946326" cy="946326"/>
          </a:xfrm>
          <a:prstGeom prst="ellipse">
            <a:avLst/>
          </a:prstGeom>
          <a:noFill/>
          <a:ln w="127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46"/>
          <p:cNvSpPr/>
          <p:nvPr/>
        </p:nvSpPr>
        <p:spPr>
          <a:xfrm rot="-1136562">
            <a:off x="11175341" y="7750024"/>
            <a:ext cx="2753588" cy="3037178"/>
          </a:xfrm>
          <a:custGeom>
            <a:avLst/>
            <a:gdLst/>
            <a:ahLst/>
            <a:cxnLst/>
            <a:rect l="l" t="t" r="r" b="b"/>
            <a:pathLst>
              <a:path w="1835725" h="2024785" extrusionOk="0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0" name="Google Shape;540;p46" descr="Otáznik výplň plnou farbo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7963" y="1612859"/>
            <a:ext cx="6192905" cy="6192905"/>
          </a:xfrm>
          <a:custGeom>
            <a:avLst/>
            <a:gdLst/>
            <a:ahLst/>
            <a:cxnLst/>
            <a:rect l="l" t="t" r="r" b="b"/>
            <a:pathLst>
              <a:path w="2663168" h="2663168" extrusionOk="0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41" name="Google Shape;541;p46"/>
          <p:cNvSpPr/>
          <p:nvPr/>
        </p:nvSpPr>
        <p:spPr>
          <a:xfrm>
            <a:off x="10124403" y="2"/>
            <a:ext cx="3100422" cy="2432819"/>
          </a:xfrm>
          <a:custGeom>
            <a:avLst/>
            <a:gdLst/>
            <a:ahLst/>
            <a:cxnLst/>
            <a:rect l="l" t="t" r="r" b="b"/>
            <a:pathLst>
              <a:path w="2066948" h="1621879" extrusionOk="0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2" name="Google Shape;542;p46"/>
          <p:cNvCxnSpPr/>
          <p:nvPr/>
        </p:nvCxnSpPr>
        <p:spPr>
          <a:xfrm>
            <a:off x="18208118" y="1541859"/>
            <a:ext cx="0" cy="2396562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43" name="Google Shape;543;p46"/>
          <p:cNvSpPr/>
          <p:nvPr/>
        </p:nvSpPr>
        <p:spPr>
          <a:xfrm>
            <a:off x="10214291" y="9050693"/>
            <a:ext cx="2986596" cy="1236308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46"/>
          <p:cNvSpPr/>
          <p:nvPr/>
        </p:nvSpPr>
        <p:spPr>
          <a:xfrm>
            <a:off x="16277545" y="8278795"/>
            <a:ext cx="2010458" cy="2008208"/>
          </a:xfrm>
          <a:custGeom>
            <a:avLst/>
            <a:gdLst/>
            <a:ahLst/>
            <a:cxnLst/>
            <a:rect l="l" t="t" r="r" b="b"/>
            <a:pathLst>
              <a:path w="1340305" h="1338805" extrusionOk="0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7"/>
          <p:cNvSpPr txBox="1"/>
          <p:nvPr/>
        </p:nvSpPr>
        <p:spPr>
          <a:xfrm>
            <a:off x="468447" y="981075"/>
            <a:ext cx="17351100" cy="880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67625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000"/>
              <a:buFont typeface="Arial"/>
              <a:buNone/>
            </a:pPr>
            <a:r>
              <a:rPr lang="mk" sz="3600" b="1" i="0" u="none" strike="noStrike" cap="none" dirty="0">
                <a:solidFill>
                  <a:srgbClr val="92BAB5"/>
                </a:solidFill>
                <a:latin typeface="Arial"/>
                <a:ea typeface="Arial"/>
                <a:cs typeface="Arial"/>
                <a:sym typeface="Arial"/>
              </a:rPr>
              <a:t>Бесплатна лиценца 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mk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mk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Производот е креиран од проектот „Градење дигитална отпорност преку правење дигитална благосостојба и безбедност достапни за сите 2022-2-SK01-KA220-ADU-000096888“ е развиен со поддршка на Европската комисија и го одразува исклучиво мислењето на автор. Европската комисија не е одговорна за содржината на документите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mk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Публикацијата ја добива лиценцата Creative Commons CC BY-NC SA.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mk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mk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Оваа лиценца ви овозможува да ја дистрибуирате, п</a:t>
            </a:r>
            <a:r>
              <a:rPr lang="mk" sz="2800" dirty="0"/>
              <a:t>реработувате</a:t>
            </a:r>
            <a:r>
              <a:rPr lang="mk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подобрувате и надградувате работата, но само неформално. При користење на делото, како и извадоците од ова мора : </a:t>
            </a:r>
            <a:endParaRPr sz="1000" dirty="0"/>
          </a:p>
          <a:p>
            <a:pPr marL="971550" marR="0" lvl="1" indent="-48895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mk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 се спомене изворот и мора да се даде линк до лиценцата и да се наведат можни промени. Авторските права остануваат кај авторите на документите.</a:t>
            </a:r>
            <a:endParaRPr sz="1000" dirty="0"/>
          </a:p>
          <a:p>
            <a:pPr marL="971550" marR="0" lvl="1" indent="-48895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mk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делото не смее да се користи за комерцијални цели.</a:t>
            </a:r>
            <a:endParaRPr sz="1000" dirty="0"/>
          </a:p>
          <a:p>
            <a:pPr marL="971550" marR="0" lvl="1" indent="-48895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mk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Ако го прекомпонирате, конвертирате или надградите на делото, вашите придонеси мора да бидат објавени под истата лиценца како и оригиналот.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3200"/>
              <a:buFont typeface="Arial"/>
              <a:buNone/>
            </a:pPr>
            <a:r>
              <a:rPr lang="mk" sz="2800" b="1" i="0" u="none" strike="noStrike" cap="none" dirty="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Одрекување на одговорност: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mk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Проектот е финансиран од Европската Унија. Сепак, искажаните ставови и мислења се само на авторот(ите) и не мора да ги одразуваат ставовите на Европската унија или Европската извршна агенција за образование и култура (EACEA). Ниту Европската Унија, ниту EACEA не можат да бидат одговорни за нив.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mk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/>
          </a:p>
        </p:txBody>
      </p:sp>
      <p:sp>
        <p:nvSpPr>
          <p:cNvPr id="550" name="Google Shape;550;p47"/>
          <p:cNvSpPr/>
          <p:nvPr/>
        </p:nvSpPr>
        <p:spPr>
          <a:xfrm>
            <a:off x="1357750" y="3862375"/>
            <a:ext cx="2344122" cy="808722"/>
          </a:xfrm>
          <a:custGeom>
            <a:avLst/>
            <a:gdLst/>
            <a:ahLst/>
            <a:cxnLst/>
            <a:rect l="l" t="t" r="r" b="b"/>
            <a:pathLst>
              <a:path w="2344122" h="808722" extrusionOk="0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200"/>
              <a:buFont typeface="Arial"/>
              <a:buNone/>
            </a:pPr>
            <a:r>
              <a:rPr lang="mk" dirty="0">
                <a:latin typeface="Arial"/>
                <a:ea typeface="Arial"/>
                <a:cs typeface="Arial"/>
                <a:sym typeface="Arial"/>
              </a:rPr>
              <a:t>Дефинирање </a:t>
            </a:r>
            <a:br>
              <a:rPr lang="mk" dirty="0">
                <a:latin typeface="Arial"/>
                <a:ea typeface="Arial"/>
                <a:cs typeface="Arial"/>
                <a:sym typeface="Arial"/>
              </a:rPr>
            </a:br>
            <a:r>
              <a:rPr lang="mk" dirty="0">
                <a:latin typeface="Arial"/>
                <a:ea typeface="Arial"/>
                <a:cs typeface="Arial"/>
                <a:sym typeface="Arial"/>
              </a:rPr>
              <a:t>на дигиталната приватност</a:t>
            </a:r>
            <a:endParaRPr dirty="0"/>
          </a:p>
        </p:txBody>
      </p:sp>
      <p:grpSp>
        <p:nvGrpSpPr>
          <p:cNvPr id="162" name="Google Shape;162;p24"/>
          <p:cNvGrpSpPr/>
          <p:nvPr/>
        </p:nvGrpSpPr>
        <p:grpSpPr>
          <a:xfrm>
            <a:off x="1012232" y="2698726"/>
            <a:ext cx="11468100" cy="5659915"/>
            <a:chOff x="0" y="563491"/>
            <a:chExt cx="11468100" cy="5659915"/>
          </a:xfrm>
        </p:grpSpPr>
        <p:sp>
          <p:nvSpPr>
            <p:cNvPr id="163" name="Google Shape;163;p24"/>
            <p:cNvSpPr/>
            <p:nvPr/>
          </p:nvSpPr>
          <p:spPr>
            <a:xfrm>
              <a:off x="0" y="563491"/>
              <a:ext cx="11468100" cy="2557564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773663" y="1172217"/>
              <a:ext cx="1406660" cy="140666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2953987" y="596765"/>
              <a:ext cx="8514112" cy="2557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 txBox="1"/>
            <p:nvPr/>
          </p:nvSpPr>
          <p:spPr>
            <a:xfrm>
              <a:off x="2953987" y="596765"/>
              <a:ext cx="8514112" cy="2557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75" tIns="270675" rIns="270675" bIns="270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mk" sz="3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Дигиталната приватност е </a:t>
              </a:r>
              <a:r>
                <a:rPr lang="mk" sz="3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способност на поединецот да го контролира и заштити пристапот и употребата на  личните информации кога </a:t>
              </a:r>
              <a:r>
                <a:rPr lang="mk" sz="3200" b="1" dirty="0"/>
                <a:t>се движи</a:t>
              </a:r>
              <a:r>
                <a:rPr lang="mk" sz="3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на интернет .</a:t>
              </a:r>
              <a:endParaRPr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0" y="3665842"/>
              <a:ext cx="11468100" cy="2557564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773663" y="4241295"/>
              <a:ext cx="1406660" cy="140666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2953987" y="3665842"/>
              <a:ext cx="8514112" cy="2557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4"/>
            <p:cNvSpPr txBox="1"/>
            <p:nvPr/>
          </p:nvSpPr>
          <p:spPr>
            <a:xfrm>
              <a:off x="2953987" y="3665842"/>
              <a:ext cx="8514112" cy="2557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75" tIns="270675" rIns="270675" bIns="270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mk" sz="3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Дигиталната приватност им помага на поединците да останат анонимни на интернет, преку заштита на личните информации како што се имиња, адреси и детали за кредитна картичка.</a:t>
              </a:r>
              <a:endParaRPr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24"/>
          <p:cNvSpPr/>
          <p:nvPr/>
        </p:nvSpPr>
        <p:spPr>
          <a:xfrm rot="3627783">
            <a:off x="12801152" y="4166805"/>
            <a:ext cx="5334000" cy="2757033"/>
          </a:xfrm>
          <a:custGeom>
            <a:avLst/>
            <a:gdLst/>
            <a:ahLst/>
            <a:cxnLst/>
            <a:rect l="l" t="t" r="r" b="b"/>
            <a:pathLst>
              <a:path w="6420532" h="3612335" extrusionOk="0">
                <a:moveTo>
                  <a:pt x="0" y="0"/>
                </a:moveTo>
                <a:lnTo>
                  <a:pt x="6420532" y="0"/>
                </a:lnTo>
                <a:lnTo>
                  <a:pt x="6420532" y="3612334"/>
                </a:lnTo>
                <a:lnTo>
                  <a:pt x="0" y="3612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200"/>
              <a:buFont typeface="Arial"/>
              <a:buNone/>
            </a:pPr>
            <a:r>
              <a:rPr lang="mk" dirty="0">
                <a:latin typeface="Arial"/>
                <a:ea typeface="Arial"/>
                <a:cs typeface="Arial"/>
                <a:sym typeface="Arial"/>
              </a:rPr>
              <a:t>Дефинирање </a:t>
            </a:r>
            <a:br>
              <a:rPr lang="mk" dirty="0">
                <a:latin typeface="Arial"/>
                <a:ea typeface="Arial"/>
                <a:cs typeface="Arial"/>
                <a:sym typeface="Arial"/>
              </a:rPr>
            </a:br>
            <a:r>
              <a:rPr lang="mk" dirty="0">
                <a:latin typeface="Arial"/>
                <a:ea typeface="Arial"/>
                <a:cs typeface="Arial"/>
                <a:sym typeface="Arial"/>
              </a:rPr>
              <a:t>на дигиталната приватност</a:t>
            </a:r>
            <a:endParaRPr dirty="0"/>
          </a:p>
        </p:txBody>
      </p:sp>
      <p:grpSp>
        <p:nvGrpSpPr>
          <p:cNvPr id="177" name="Google Shape;177;p25"/>
          <p:cNvGrpSpPr/>
          <p:nvPr/>
        </p:nvGrpSpPr>
        <p:grpSpPr>
          <a:xfrm>
            <a:off x="1012232" y="3216893"/>
            <a:ext cx="11468100" cy="4630235"/>
            <a:chOff x="0" y="1081658"/>
            <a:chExt cx="11468100" cy="4630235"/>
          </a:xfrm>
        </p:grpSpPr>
        <p:sp>
          <p:nvSpPr>
            <p:cNvPr id="178" name="Google Shape;178;p25"/>
            <p:cNvSpPr/>
            <p:nvPr/>
          </p:nvSpPr>
          <p:spPr>
            <a:xfrm>
              <a:off x="0" y="1081658"/>
              <a:ext cx="11468100" cy="2046051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5"/>
            <p:cNvSpPr/>
            <p:nvPr/>
          </p:nvSpPr>
          <p:spPr>
            <a:xfrm>
              <a:off x="618930" y="1568639"/>
              <a:ext cx="1125328" cy="112532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2363189" y="1108278"/>
              <a:ext cx="9104910" cy="2046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5"/>
            <p:cNvSpPr txBox="1"/>
            <p:nvPr/>
          </p:nvSpPr>
          <p:spPr>
            <a:xfrm>
              <a:off x="2363189" y="1108278"/>
              <a:ext cx="9104910" cy="2046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6525" tIns="216525" rIns="216525" bIns="216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mk" sz="3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ДИГИТАЛНА ПРИВАТНОСТ </a:t>
              </a:r>
              <a:r>
                <a:rPr lang="mk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 се однесува на заштита на онлајн информациите на граѓаните.</a:t>
              </a:r>
              <a:endParaRPr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0" y="3665842"/>
              <a:ext cx="11468100" cy="2046051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5"/>
            <p:cNvSpPr/>
            <p:nvPr/>
          </p:nvSpPr>
          <p:spPr>
            <a:xfrm>
              <a:off x="618930" y="4126204"/>
              <a:ext cx="1125328" cy="112532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2363189" y="3665842"/>
              <a:ext cx="9104910" cy="2046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5"/>
            <p:cNvSpPr txBox="1"/>
            <p:nvPr/>
          </p:nvSpPr>
          <p:spPr>
            <a:xfrm>
              <a:off x="2363189" y="3665842"/>
              <a:ext cx="9104910" cy="2046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6525" tIns="216525" rIns="216525" bIns="216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mk" sz="3200" dirty="0"/>
                <a:t>В</a:t>
              </a:r>
              <a:r>
                <a:rPr lang="mk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 виртуелниот свет каде што секоја акција што ја преземаме може да се </a:t>
              </a:r>
              <a:r>
                <a:rPr lang="mk" sz="3200" u="sng" dirty="0">
                  <a:solidFill>
                    <a:schemeClr val="hlink"/>
                  </a:solidFill>
                </a:rPr>
                <a:t>следи,</a:t>
              </a:r>
              <a:r>
                <a:rPr lang="mk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приватноста повеќе дел</a:t>
              </a:r>
              <a:r>
                <a:rPr lang="mk" sz="3200" dirty="0"/>
                <a:t>ува</a:t>
              </a:r>
              <a:r>
                <a:rPr lang="mk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како </a:t>
              </a:r>
              <a:r>
                <a:rPr lang="mk" sz="3200" u="sng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5"/>
                </a:rPr>
                <a:t>идеален концепт отколку реален </a:t>
              </a:r>
              <a:r>
                <a:rPr lang="mk" sz="3200" u="sng" dirty="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p25"/>
          <p:cNvSpPr/>
          <p:nvPr/>
        </p:nvSpPr>
        <p:spPr>
          <a:xfrm>
            <a:off x="13335000" y="3390845"/>
            <a:ext cx="4279752" cy="3683020"/>
          </a:xfrm>
          <a:custGeom>
            <a:avLst/>
            <a:gdLst/>
            <a:ahLst/>
            <a:cxnLst/>
            <a:rect l="l" t="t" r="r" b="b"/>
            <a:pathLst>
              <a:path w="2713736" h="2408440" extrusionOk="0">
                <a:moveTo>
                  <a:pt x="0" y="0"/>
                </a:moveTo>
                <a:lnTo>
                  <a:pt x="2713735" y="0"/>
                </a:lnTo>
                <a:lnTo>
                  <a:pt x="2713735" y="2408440"/>
                </a:lnTo>
                <a:lnTo>
                  <a:pt x="0" y="2408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585097" y="375047"/>
            <a:ext cx="15440966" cy="158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6000"/>
              <a:buFont typeface="Arial"/>
              <a:buNone/>
            </a:pPr>
            <a:r>
              <a:rPr lang="mk" sz="6000" dirty="0">
                <a:latin typeface="Arial"/>
                <a:ea typeface="Arial"/>
                <a:cs typeface="Arial"/>
                <a:sym typeface="Arial"/>
              </a:rPr>
              <a:t>Влијанието на дигиталната приватност во нашиот секојдневен живот</a:t>
            </a:r>
            <a:endParaRPr dirty="0"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720100" y="2432150"/>
            <a:ext cx="11106413" cy="608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900"/>
              <a:buChar char="❑"/>
            </a:pPr>
            <a:r>
              <a:rPr lang="mk" sz="4000" dirty="0">
                <a:latin typeface="Arial"/>
                <a:ea typeface="Arial"/>
                <a:cs typeface="Arial"/>
                <a:sym typeface="Arial"/>
              </a:rPr>
              <a:t>Дигиталната приватност </a:t>
            </a:r>
            <a:r>
              <a:rPr lang="mk" sz="4000" b="1" dirty="0">
                <a:latin typeface="Arial"/>
                <a:ea typeface="Arial"/>
                <a:cs typeface="Arial"/>
                <a:sym typeface="Arial"/>
              </a:rPr>
              <a:t>не е апстрактен концепт, туку опиплив и витален аспект од нашите животи </a:t>
            </a:r>
            <a:r>
              <a:rPr lang="mk" sz="40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4000" dirty="0"/>
          </a:p>
          <a:p>
            <a:pPr marL="342900" lvl="0" indent="-3111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900"/>
              <a:buChar char="❑"/>
            </a:pPr>
            <a:r>
              <a:rPr lang="mk" sz="4000" i="0" dirty="0">
                <a:latin typeface="Arial"/>
                <a:ea typeface="Arial"/>
                <a:cs typeface="Arial"/>
                <a:sym typeface="Arial"/>
              </a:rPr>
              <a:t>Од клучно значење е да се разбере за да </a:t>
            </a:r>
            <a:r>
              <a:rPr lang="mk" sz="4000" b="1" i="0" dirty="0">
                <a:latin typeface="Arial"/>
                <a:ea typeface="Arial"/>
                <a:cs typeface="Arial"/>
                <a:sym typeface="Arial"/>
              </a:rPr>
              <a:t>се почитуваат правата на корисниците </a:t>
            </a:r>
            <a:r>
              <a:rPr lang="mk" sz="4000" i="0" dirty="0"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mk" sz="4000" b="1" i="0" dirty="0">
                <a:latin typeface="Arial"/>
                <a:ea typeface="Arial"/>
                <a:cs typeface="Arial"/>
                <a:sym typeface="Arial"/>
              </a:rPr>
              <a:t>да се чуваат нивните лични информации безбедни </a:t>
            </a:r>
            <a:r>
              <a:rPr lang="mk" sz="4000" i="0" dirty="0">
                <a:latin typeface="Arial"/>
                <a:ea typeface="Arial"/>
                <a:cs typeface="Arial"/>
                <a:sym typeface="Arial"/>
              </a:rPr>
              <a:t>од сајбер криминал или неовластена употреба.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5400"/>
              <a:buNone/>
            </a:pPr>
            <a:endParaRPr sz="4000" i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6"/>
          <p:cNvSpPr/>
          <p:nvPr/>
        </p:nvSpPr>
        <p:spPr>
          <a:xfrm rot="10389197" flipH="1">
            <a:off x="9392824" y="1031734"/>
            <a:ext cx="8206721" cy="8206721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15372842" y="1381688"/>
            <a:ext cx="1186532" cy="1154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6"/>
          <p:cNvSpPr/>
          <p:nvPr/>
        </p:nvSpPr>
        <p:spPr>
          <a:xfrm>
            <a:off x="11826513" y="3417449"/>
            <a:ext cx="4799558" cy="2699751"/>
          </a:xfrm>
          <a:custGeom>
            <a:avLst/>
            <a:gdLst/>
            <a:ahLst/>
            <a:cxnLst/>
            <a:rect l="l" t="t" r="r" b="b"/>
            <a:pathLst>
              <a:path w="4799558" h="2699751" extrusionOk="0">
                <a:moveTo>
                  <a:pt x="0" y="0"/>
                </a:moveTo>
                <a:lnTo>
                  <a:pt x="4799558" y="0"/>
                </a:lnTo>
                <a:lnTo>
                  <a:pt x="4799558" y="2699752"/>
                </a:lnTo>
                <a:lnTo>
                  <a:pt x="0" y="26997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1443" b="-1144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585097" y="375047"/>
            <a:ext cx="15777850" cy="158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6000"/>
              <a:buFont typeface="Arial"/>
              <a:buNone/>
            </a:pPr>
            <a:r>
              <a:rPr lang="mk" sz="6000" dirty="0">
                <a:latin typeface="Arial"/>
                <a:ea typeface="Arial"/>
                <a:cs typeface="Arial"/>
                <a:sym typeface="Arial"/>
              </a:rPr>
              <a:t>Зошто е важна дигиталната приватност?</a:t>
            </a:r>
            <a:endParaRPr dirty="0"/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720091" y="1958860"/>
            <a:ext cx="11167109" cy="773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23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❑"/>
            </a:pPr>
            <a:r>
              <a:rPr lang="mk" sz="3700" dirty="0">
                <a:latin typeface="Arial"/>
                <a:ea typeface="Arial"/>
                <a:cs typeface="Arial"/>
                <a:sym typeface="Arial"/>
              </a:rPr>
              <a:t>Дигиталната приватност е важна од повеќе причини. Таа е повеќе од зачувувањето на личните податоци, клучна улога има </a:t>
            </a:r>
            <a:r>
              <a:rPr lang="mk" sz="3700" b="1" dirty="0">
                <a:latin typeface="Arial"/>
                <a:ea typeface="Arial"/>
                <a:cs typeface="Arial"/>
                <a:sym typeface="Arial"/>
              </a:rPr>
              <a:t>личната безбедност и слобода</a:t>
            </a:r>
            <a:r>
              <a:rPr lang="mk" sz="37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3900" dirty="0"/>
          </a:p>
          <a:p>
            <a:pPr marL="342900" lvl="0" indent="-32385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700"/>
              <a:buChar char="❑"/>
            </a:pPr>
            <a:r>
              <a:rPr lang="mk" sz="3700" i="0" dirty="0">
                <a:latin typeface="Arial"/>
                <a:ea typeface="Arial"/>
                <a:cs typeface="Arial"/>
                <a:sym typeface="Arial"/>
              </a:rPr>
              <a:t>Концептот на дигитална приватност е прилично вообичаен термин во денешното општество, поради процесот на глобализација и дигиталната интерконекција.</a:t>
            </a:r>
            <a:endParaRPr sz="3700" i="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2385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700"/>
              <a:buChar char="❑"/>
            </a:pPr>
            <a:r>
              <a:rPr lang="mk" sz="3700" i="0" dirty="0">
                <a:latin typeface="Arial"/>
                <a:ea typeface="Arial"/>
                <a:cs typeface="Arial"/>
                <a:sym typeface="Arial"/>
              </a:rPr>
              <a:t>Живееме во сè повеќе меѓусебно поврзан свет, така што </a:t>
            </a:r>
            <a:r>
              <a:rPr lang="mk" sz="3700" b="1" i="0" dirty="0">
                <a:latin typeface="Arial"/>
                <a:ea typeface="Arial"/>
                <a:cs typeface="Arial"/>
                <a:sym typeface="Arial"/>
              </a:rPr>
              <a:t>поделбата помеѓу лично/приватно и општо/јавно нема јасна граница</a:t>
            </a:r>
            <a:r>
              <a:rPr lang="mk" sz="3700" i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3700" i="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2385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700"/>
              <a:buChar char="❑"/>
            </a:pPr>
            <a:r>
              <a:rPr lang="mk" sz="3700" i="0" dirty="0">
                <a:latin typeface="Arial"/>
                <a:ea typeface="Arial"/>
                <a:cs typeface="Arial"/>
                <a:sym typeface="Arial"/>
              </a:rPr>
              <a:t>Затоа е многу важно да ги заштитиме нашите лични информации во рамките на дигиталната приватност.</a:t>
            </a:r>
            <a:endParaRPr sz="3900" dirty="0"/>
          </a:p>
          <a:p>
            <a:pPr marL="0" lvl="0" indent="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4000"/>
              <a:buNone/>
            </a:pPr>
            <a:endParaRPr sz="3700" i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7"/>
          <p:cNvSpPr/>
          <p:nvPr/>
        </p:nvSpPr>
        <p:spPr>
          <a:xfrm rot="10389197" flipH="1">
            <a:off x="9392824" y="1031734"/>
            <a:ext cx="8206721" cy="8206721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15372842" y="1381688"/>
            <a:ext cx="1186532" cy="1154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7"/>
          <p:cNvSpPr/>
          <p:nvPr/>
        </p:nvSpPr>
        <p:spPr>
          <a:xfrm rot="3553311">
            <a:off x="10275391" y="2194671"/>
            <a:ext cx="2982738" cy="3119996"/>
          </a:xfrm>
          <a:prstGeom prst="arc">
            <a:avLst>
              <a:gd name="adj1" fmla="val 12805575"/>
              <a:gd name="adj2" fmla="val 2065840"/>
            </a:avLst>
          </a:prstGeom>
          <a:noFill/>
          <a:ln w="85725" cap="flat" cmpd="sng">
            <a:solidFill>
              <a:srgbClr val="9CC2E5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15313042" y="1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1257300" y="547687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6700"/>
              <a:buFont typeface="Arial"/>
              <a:buNone/>
            </a:pPr>
            <a:r>
              <a:rPr lang="mk" sz="6700">
                <a:latin typeface="Arial"/>
                <a:ea typeface="Arial"/>
                <a:cs typeface="Arial"/>
                <a:sym typeface="Arial"/>
              </a:rPr>
              <a:t>Што е GDPR, правна рамка што се применува во ЕУ?</a:t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 rot="-5400000" flipH="1">
            <a:off x="723540" y="3429010"/>
            <a:ext cx="6125100" cy="61251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1257300" y="2738437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❑"/>
            </a:pPr>
            <a:r>
              <a:rPr lang="mk" sz="3600" dirty="0">
                <a:latin typeface="Arial"/>
                <a:ea typeface="Arial"/>
                <a:cs typeface="Arial"/>
                <a:sym typeface="Arial"/>
              </a:rPr>
              <a:t>Во </a:t>
            </a:r>
            <a:r>
              <a:rPr lang="mk" sz="3600" b="1" dirty="0">
                <a:latin typeface="Arial"/>
                <a:ea typeface="Arial"/>
                <a:cs typeface="Arial"/>
                <a:sym typeface="Arial"/>
              </a:rPr>
              <a:t>Европската унија </a:t>
            </a:r>
            <a:r>
              <a:rPr lang="mk" sz="3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mk" sz="3600" b="1" dirty="0">
                <a:latin typeface="Arial"/>
                <a:ea typeface="Arial"/>
                <a:cs typeface="Arial"/>
                <a:sym typeface="Arial"/>
              </a:rPr>
              <a:t>Општата регулатива за заштита на податоците (GDPR) </a:t>
            </a:r>
            <a:r>
              <a:rPr lang="mk" sz="3600" dirty="0">
                <a:latin typeface="Arial"/>
                <a:ea typeface="Arial"/>
                <a:cs typeface="Arial"/>
                <a:sym typeface="Arial"/>
              </a:rPr>
              <a:t>е значајна правна рамка која ги штити правата на приватност на поединците преку регулирање на обработката на личните податоци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238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Char char="❑"/>
            </a:pPr>
            <a:r>
              <a:rPr lang="mk" sz="3600" b="1" i="0" dirty="0">
                <a:latin typeface="Arial"/>
                <a:ea typeface="Arial"/>
                <a:cs typeface="Arial"/>
                <a:sym typeface="Arial"/>
              </a:rPr>
              <a:t>Правилата на ЕУ за заштита на податоците </a:t>
            </a:r>
            <a:r>
              <a:rPr lang="mk" sz="3600" i="0" dirty="0">
                <a:latin typeface="Arial"/>
                <a:ea typeface="Arial"/>
                <a:cs typeface="Arial"/>
                <a:sym typeface="Arial"/>
              </a:rPr>
              <a:t>гарантираат заштита на вашите лични податоци </a:t>
            </a:r>
            <a:r>
              <a:rPr lang="mk" sz="3600" b="1" i="0" dirty="0">
                <a:latin typeface="Arial"/>
                <a:ea typeface="Arial"/>
                <a:cs typeface="Arial"/>
                <a:sym typeface="Arial"/>
              </a:rPr>
              <a:t>секогаш кога ќе се соберат </a:t>
            </a:r>
            <a:r>
              <a:rPr lang="mk" sz="3600" i="0" dirty="0">
                <a:latin typeface="Arial"/>
                <a:ea typeface="Arial"/>
                <a:cs typeface="Arial"/>
                <a:sym typeface="Arial"/>
              </a:rPr>
              <a:t>- на пример, кога купувате нешто онлајн, аплицирајте за работа...</a:t>
            </a:r>
            <a:endParaRPr sz="3900" dirty="0"/>
          </a:p>
          <a:p>
            <a:pPr marL="342900" lvl="0" indent="-3238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Char char="❑"/>
            </a:pPr>
            <a:r>
              <a:rPr lang="mk" sz="3600" i="0" dirty="0">
                <a:latin typeface="Arial"/>
                <a:ea typeface="Arial"/>
                <a:cs typeface="Arial"/>
                <a:sym typeface="Arial"/>
              </a:rPr>
              <a:t>Овие правила важат и за </a:t>
            </a:r>
            <a:r>
              <a:rPr lang="mk" sz="3600" b="1" i="0" dirty="0">
                <a:latin typeface="Arial"/>
                <a:ea typeface="Arial"/>
                <a:cs typeface="Arial"/>
                <a:sym typeface="Arial"/>
              </a:rPr>
              <a:t>компаниите </a:t>
            </a:r>
            <a:r>
              <a:rPr lang="mk" sz="3600" i="0" dirty="0"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mk" sz="3600" b="1" i="0" dirty="0">
                <a:latin typeface="Arial"/>
                <a:ea typeface="Arial"/>
                <a:cs typeface="Arial"/>
                <a:sym typeface="Arial"/>
              </a:rPr>
              <a:t>организациите ( </a:t>
            </a:r>
            <a:r>
              <a:rPr lang="mk" sz="3600" i="0" dirty="0">
                <a:latin typeface="Arial"/>
                <a:ea typeface="Arial"/>
                <a:cs typeface="Arial"/>
                <a:sym typeface="Arial"/>
              </a:rPr>
              <a:t>јавни и приватни) </a:t>
            </a:r>
            <a:r>
              <a:rPr lang="mk" sz="3600" b="1" i="0" dirty="0">
                <a:latin typeface="Arial"/>
                <a:ea typeface="Arial"/>
                <a:cs typeface="Arial"/>
                <a:sym typeface="Arial"/>
              </a:rPr>
              <a:t>во ЕУ </a:t>
            </a:r>
            <a:r>
              <a:rPr lang="mk" sz="3600" i="0" dirty="0">
                <a:latin typeface="Arial"/>
                <a:ea typeface="Arial"/>
                <a:cs typeface="Arial"/>
                <a:sym typeface="Arial"/>
              </a:rPr>
              <a:t>и за оние со седиште </a:t>
            </a:r>
            <a:r>
              <a:rPr lang="mk" sz="3600" b="1" i="0" dirty="0">
                <a:latin typeface="Arial"/>
                <a:ea typeface="Arial"/>
                <a:cs typeface="Arial"/>
                <a:sym typeface="Arial"/>
              </a:rPr>
              <a:t>надвор од ЕУ </a:t>
            </a:r>
            <a:r>
              <a:rPr lang="mk" sz="3600" i="0" dirty="0">
                <a:latin typeface="Arial"/>
                <a:ea typeface="Arial"/>
                <a:cs typeface="Arial"/>
                <a:sym typeface="Arial"/>
              </a:rPr>
              <a:t>кои нудат стоки или услуги во ЕУ, како што се Facebook или Amazon, секогаш кога овие компании бараат или повторно ги користат личните податоци на поединци во ЕУ.</a:t>
            </a:r>
            <a:endParaRPr sz="3900"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900"/>
              <a:buNone/>
            </a:pPr>
            <a:endParaRPr sz="3600" i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15313042" y="1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1172048" y="692241"/>
            <a:ext cx="15773400" cy="120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6700"/>
              <a:buFont typeface="Arial"/>
              <a:buNone/>
            </a:pPr>
            <a:r>
              <a:rPr lang="mk" sz="6700" dirty="0">
                <a:latin typeface="Arial"/>
                <a:ea typeface="Arial"/>
                <a:cs typeface="Arial"/>
                <a:sym typeface="Arial"/>
              </a:rPr>
              <a:t>Дигитална приватност: </a:t>
            </a:r>
            <a:br>
              <a:rPr lang="mk" sz="6700" dirty="0">
                <a:latin typeface="Arial"/>
                <a:ea typeface="Arial"/>
                <a:cs typeface="Arial"/>
                <a:sym typeface="Arial"/>
              </a:rPr>
            </a:br>
            <a:r>
              <a:rPr lang="mk" sz="6700" dirty="0">
                <a:latin typeface="Arial"/>
                <a:ea typeface="Arial"/>
                <a:cs typeface="Arial"/>
                <a:sym typeface="Arial"/>
              </a:rPr>
              <a:t>Закон на Европската Унија</a:t>
            </a:r>
            <a:endParaRPr dirty="0"/>
          </a:p>
        </p:txBody>
      </p:sp>
      <p:sp>
        <p:nvSpPr>
          <p:cNvPr id="227" name="Google Shape;227;p29"/>
          <p:cNvSpPr/>
          <p:nvPr/>
        </p:nvSpPr>
        <p:spPr>
          <a:xfrm rot="-5400000" flipH="1">
            <a:off x="833565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9"/>
          <p:cNvSpPr txBox="1">
            <a:spLocks noGrp="1"/>
          </p:cNvSpPr>
          <p:nvPr>
            <p:ph type="body" idx="1"/>
          </p:nvPr>
        </p:nvSpPr>
        <p:spPr>
          <a:xfrm>
            <a:off x="1257300" y="2387821"/>
            <a:ext cx="15773400" cy="687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48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Char char="❑"/>
            </a:pPr>
            <a:r>
              <a:rPr lang="mk" sz="3400" dirty="0">
                <a:latin typeface="Arial"/>
                <a:ea typeface="Arial"/>
                <a:cs typeface="Arial"/>
                <a:sym typeface="Arial"/>
              </a:rPr>
              <a:t>Правото на приватност е изрично заштитено со </a:t>
            </a:r>
          </a:p>
          <a:p>
            <a:pPr marL="381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mk" sz="3400" b="1" dirty="0">
                <a:latin typeface="Arial"/>
                <a:ea typeface="Arial"/>
                <a:cs typeface="Arial"/>
                <a:sym typeface="Arial"/>
              </a:rPr>
              <a:t>Повелбата за основните права на Европската унија</a:t>
            </a:r>
            <a:endParaRPr sz="34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4000"/>
              <a:buNone/>
            </a:pPr>
            <a:endParaRPr sz="34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4000"/>
              <a:buNone/>
            </a:pPr>
            <a:endParaRPr sz="34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4000"/>
              <a:buNone/>
            </a:pPr>
            <a:endParaRPr sz="3400" b="1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800" algn="just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400"/>
              <a:buChar char="❑"/>
            </a:pPr>
            <a:r>
              <a:rPr lang="mk" sz="3400" b="1" i="0" dirty="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„Секој има право на заштита на личните податоци што се однесуваат на него или неа .“</a:t>
            </a:r>
            <a:endParaRPr sz="3600" dirty="0"/>
          </a:p>
          <a:p>
            <a:pPr marL="342900" lvl="0" indent="-304800" algn="just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400"/>
              <a:buChar char="❑"/>
            </a:pPr>
            <a:r>
              <a:rPr lang="mk" sz="3400" i="0" dirty="0">
                <a:latin typeface="Arial"/>
                <a:ea typeface="Arial"/>
                <a:cs typeface="Arial"/>
                <a:sym typeface="Arial"/>
              </a:rPr>
              <a:t>Оваа статија ја нагласува важноста на </a:t>
            </a:r>
            <a:r>
              <a:rPr lang="mk" sz="3400" b="1" i="0" dirty="0">
                <a:latin typeface="Arial"/>
                <a:ea typeface="Arial"/>
                <a:cs typeface="Arial"/>
                <a:sym typeface="Arial"/>
              </a:rPr>
              <a:t>заштитата на личните податоци на поединците, </a:t>
            </a:r>
            <a:r>
              <a:rPr lang="mk" sz="3400" i="0" dirty="0">
                <a:latin typeface="Arial"/>
                <a:ea typeface="Arial"/>
                <a:cs typeface="Arial"/>
                <a:sym typeface="Arial"/>
              </a:rPr>
              <a:t>што е клучен аспект на дигиталната приватност во Европската унија.</a:t>
            </a:r>
            <a:endParaRPr sz="3600" dirty="0"/>
          </a:p>
          <a:p>
            <a:pPr marL="342900" lvl="0" indent="-889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4000"/>
              <a:buNone/>
            </a:pPr>
            <a:endParaRPr sz="3400" b="1" i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9"/>
          <p:cNvSpPr/>
          <p:nvPr/>
        </p:nvSpPr>
        <p:spPr>
          <a:xfrm rot="-4037650">
            <a:off x="5678313" y="3470968"/>
            <a:ext cx="1676425" cy="1879617"/>
          </a:xfrm>
          <a:prstGeom prst="downArrow">
            <a:avLst>
              <a:gd name="adj1" fmla="val 50000"/>
              <a:gd name="adj2" fmla="val 49260"/>
            </a:avLst>
          </a:prstGeom>
          <a:solidFill>
            <a:srgbClr val="92BAB5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7570114" y="4727409"/>
            <a:ext cx="29772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k"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член 8</a:t>
            </a:r>
            <a:endParaRPr sz="4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15313042" y="1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title"/>
          </p:nvPr>
        </p:nvSpPr>
        <p:spPr>
          <a:xfrm>
            <a:off x="1257300" y="1108731"/>
            <a:ext cx="15773400" cy="1719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Arial"/>
              <a:buNone/>
            </a:pPr>
            <a:r>
              <a:rPr lang="mk" sz="6700" dirty="0">
                <a:latin typeface="Arial"/>
                <a:ea typeface="Arial"/>
                <a:cs typeface="Arial"/>
                <a:sym typeface="Arial"/>
              </a:rPr>
              <a:t>Кои се придобивките од </a:t>
            </a:r>
            <a:br>
              <a:rPr lang="mk" sz="6700" dirty="0">
                <a:latin typeface="Arial"/>
                <a:ea typeface="Arial"/>
                <a:cs typeface="Arial"/>
                <a:sym typeface="Arial"/>
              </a:rPr>
            </a:br>
            <a:r>
              <a:rPr lang="mk" sz="6700" dirty="0">
                <a:latin typeface="Arial"/>
                <a:ea typeface="Arial"/>
                <a:cs typeface="Arial"/>
                <a:sym typeface="Arial"/>
              </a:rPr>
              <a:t>Дигиталната приватност ? </a:t>
            </a:r>
            <a:br>
              <a:rPr lang="mk" sz="6700" dirty="0">
                <a:latin typeface="Arial"/>
                <a:ea typeface="Arial"/>
                <a:cs typeface="Arial"/>
                <a:sym typeface="Arial"/>
              </a:rPr>
            </a:br>
            <a:r>
              <a:rPr lang="mk" sz="6700" dirty="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Позитивните ефекти на </a:t>
            </a:r>
            <a:br>
              <a:rPr lang="mk" sz="6700" dirty="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6700" dirty="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дигиталната приватност се:</a:t>
            </a:r>
            <a:endParaRPr dirty="0"/>
          </a:p>
        </p:txBody>
      </p:sp>
      <p:sp>
        <p:nvSpPr>
          <p:cNvPr id="239" name="Google Shape;239;p30"/>
          <p:cNvSpPr/>
          <p:nvPr/>
        </p:nvSpPr>
        <p:spPr>
          <a:xfrm rot="-5400000" flipH="1">
            <a:off x="833565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30"/>
          <p:cNvGrpSpPr/>
          <p:nvPr/>
        </p:nvGrpSpPr>
        <p:grpSpPr>
          <a:xfrm>
            <a:off x="975896" y="3666569"/>
            <a:ext cx="4018203" cy="4065383"/>
            <a:chOff x="0" y="0"/>
            <a:chExt cx="812800" cy="812800"/>
          </a:xfrm>
        </p:grpSpPr>
        <p:sp>
          <p:nvSpPr>
            <p:cNvPr id="241" name="Google Shape;241;p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BD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30"/>
          <p:cNvSpPr txBox="1"/>
          <p:nvPr/>
        </p:nvSpPr>
        <p:spPr>
          <a:xfrm>
            <a:off x="1680686" y="4553562"/>
            <a:ext cx="2642674" cy="2170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Способност да се заштитат личните информации и идентитетот</a:t>
            </a:r>
            <a:endParaRPr/>
          </a:p>
        </p:txBody>
      </p:sp>
      <p:grpSp>
        <p:nvGrpSpPr>
          <p:cNvPr id="244" name="Google Shape;244;p30"/>
          <p:cNvGrpSpPr/>
          <p:nvPr/>
        </p:nvGrpSpPr>
        <p:grpSpPr>
          <a:xfrm>
            <a:off x="5197704" y="3667552"/>
            <a:ext cx="4017600" cy="4064400"/>
            <a:chOff x="0" y="0"/>
            <a:chExt cx="812800" cy="812800"/>
          </a:xfrm>
        </p:grpSpPr>
        <p:sp>
          <p:nvSpPr>
            <p:cNvPr id="245" name="Google Shape;245;p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BD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30"/>
          <p:cNvGrpSpPr/>
          <p:nvPr/>
        </p:nvGrpSpPr>
        <p:grpSpPr>
          <a:xfrm>
            <a:off x="9478075" y="3667552"/>
            <a:ext cx="4017600" cy="4064400"/>
            <a:chOff x="0" y="0"/>
            <a:chExt cx="812800" cy="812800"/>
          </a:xfrm>
        </p:grpSpPr>
        <p:sp>
          <p:nvSpPr>
            <p:cNvPr id="248" name="Google Shape;248;p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BD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30"/>
          <p:cNvGrpSpPr/>
          <p:nvPr/>
        </p:nvGrpSpPr>
        <p:grpSpPr>
          <a:xfrm>
            <a:off x="13883037" y="3667552"/>
            <a:ext cx="4017600" cy="4064400"/>
            <a:chOff x="0" y="0"/>
            <a:chExt cx="812800" cy="812800"/>
          </a:xfrm>
        </p:grpSpPr>
        <p:sp>
          <p:nvSpPr>
            <p:cNvPr id="251" name="Google Shape;251;p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BD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30"/>
          <p:cNvSpPr txBox="1"/>
          <p:nvPr/>
        </p:nvSpPr>
        <p:spPr>
          <a:xfrm>
            <a:off x="5885143" y="5143500"/>
            <a:ext cx="2531725" cy="86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Спречување на кражба на идентитет</a:t>
            </a:r>
            <a:endParaRPr/>
          </a:p>
        </p:txBody>
      </p:sp>
      <p:sp>
        <p:nvSpPr>
          <p:cNvPr id="254" name="Google Shape;254;p30"/>
          <p:cNvSpPr txBox="1"/>
          <p:nvPr/>
        </p:nvSpPr>
        <p:spPr>
          <a:xfrm>
            <a:off x="10106625" y="4599550"/>
            <a:ext cx="2882700" cy="2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Спречување на неовластен пристап, злоупотреба и прекршување на податоците</a:t>
            </a:r>
            <a:endParaRPr sz="1200"/>
          </a:p>
        </p:txBody>
      </p:sp>
      <p:sp>
        <p:nvSpPr>
          <p:cNvPr id="255" name="Google Shape;255;p30"/>
          <p:cNvSpPr txBox="1"/>
          <p:nvPr/>
        </p:nvSpPr>
        <p:spPr>
          <a:xfrm>
            <a:off x="14618095" y="4989578"/>
            <a:ext cx="2694009" cy="12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Избегнување насочено рекламирање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C88BB8-9CC7-4774-AD74-AE9977005A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A525CC-E1E0-41FF-966E-A7B4298171B7}">
  <ds:schemaRefs>
    <ds:schemaRef ds:uri="http://schemas.microsoft.com/office/2006/metadata/properties"/>
    <ds:schemaRef ds:uri="http://schemas.microsoft.com/office/infopath/2007/PartnerControls"/>
    <ds:schemaRef ds:uri="86c132ca-d2ce-4f1f-9992-28ad6e1060fc"/>
    <ds:schemaRef ds:uri="48bc9dea-9bf6-49de-a95a-f1fa7fcbbbfa"/>
  </ds:schemaRefs>
</ds:datastoreItem>
</file>

<file path=customXml/itemProps3.xml><?xml version="1.0" encoding="utf-8"?>
<ds:datastoreItem xmlns:ds="http://schemas.openxmlformats.org/officeDocument/2006/customXml" ds:itemID="{2D83C300-60BF-4A95-9054-7FF100CFF1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c9dea-9bf6-49de-a95a-f1fa7fcbbbfa"/>
    <ds:schemaRef ds:uri="86c132ca-d2ce-4f1f-9992-28ad6e10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2316</Words>
  <Application>Microsoft Office PowerPoint</Application>
  <PresentationFormat>Vlastná</PresentationFormat>
  <Paragraphs>200</Paragraphs>
  <Slides>23</Slides>
  <Notes>23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23</vt:i4>
      </vt:variant>
    </vt:vector>
  </HeadingPairs>
  <TitlesOfParts>
    <vt:vector size="25" baseType="lpstr">
      <vt:lpstr>Office Theme</vt:lpstr>
      <vt:lpstr>Motív Office</vt:lpstr>
      <vt:lpstr>Дигитална приватност – Разбирање на дигиталната приватност</vt:lpstr>
      <vt:lpstr>КАКВА УЛОГА ИМА ТЕХНОЛОГИЈАТА ВО НАШИТЕ ЖИВОТИ?</vt:lpstr>
      <vt:lpstr>Дефинирање  на дигиталната приватност</vt:lpstr>
      <vt:lpstr>Дефинирање  на дигиталната приватност</vt:lpstr>
      <vt:lpstr>Влијанието на дигиталната приватност во нашиот секојдневен живот</vt:lpstr>
      <vt:lpstr>Зошто е важна дигиталната приватност?</vt:lpstr>
      <vt:lpstr>Што е GDPR, правна рамка што се применува во ЕУ?</vt:lpstr>
      <vt:lpstr>Дигитална приватност:  Закон на Европската Унија</vt:lpstr>
      <vt:lpstr>Кои се придобивките од  Дигиталната приватност ?  Позитивните ефекти на  дигиталната приватност се:</vt:lpstr>
      <vt:lpstr>Кои се негативните последици од отсуството на Дигитална приватност?   Негативните ефекти од отсуството на дигитална приватност се неколку и може да имаат повеќекратни последици кои влијаат на угледот и правата на корисниците: </vt:lpstr>
      <vt:lpstr>Кои се проблемите со недостатокот на дигитална приватност?</vt:lpstr>
      <vt:lpstr>Кои се клучните елементи на  дигиталната приватност?</vt:lpstr>
      <vt:lpstr>Prezentácia programu PowerPoint</vt:lpstr>
      <vt:lpstr>Кои се клучните елементи на дигиталната приватност?</vt:lpstr>
      <vt:lpstr>1- Што се технички колачиња?</vt:lpstr>
      <vt:lpstr>2- Што се аналитички колачиња?</vt:lpstr>
      <vt:lpstr>3- Што се колачиња за профилирање?</vt:lpstr>
      <vt:lpstr>Prezentácia programu PowerPoint</vt:lpstr>
      <vt:lpstr>Prezentácia programu PowerPoint</vt:lpstr>
      <vt:lpstr>Повреда на приватност  Дефиниција и актери на повреда</vt:lpstr>
      <vt:lpstr>Повреда на приватноста  Како се чувствувате ако ја нарушат вашата приватност?</vt:lpstr>
      <vt:lpstr>ЗАВРШЕН ТЕСТ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Дигитална приватност – Разбирање на дигиталната приватност</dc:title>
  <cp:lastModifiedBy>Suzana Trajkovska Kochankovska</cp:lastModifiedBy>
  <cp:revision>5</cp:revision>
  <dcterms:modified xsi:type="dcterms:W3CDTF">2024-10-23T12:31:37Z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