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95" r:id="rId6"/>
    <p:sldId id="296" r:id="rId7"/>
    <p:sldId id="292" r:id="rId8"/>
    <p:sldId id="297" r:id="rId9"/>
    <p:sldId id="298" r:id="rId10"/>
    <p:sldId id="299" r:id="rId11"/>
    <p:sldId id="300" r:id="rId12"/>
    <p:sldId id="304" r:id="rId13"/>
    <p:sldId id="305" r:id="rId14"/>
    <p:sldId id="306" r:id="rId15"/>
    <p:sldId id="307" r:id="rId16"/>
    <p:sldId id="308" r:id="rId17"/>
    <p:sldId id="309" r:id="rId18"/>
    <p:sldId id="310" r:id="rId19"/>
    <p:sldId id="311" r:id="rId20"/>
    <p:sldId id="312" r:id="rId21"/>
    <p:sldId id="265"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EC3AE-9337-6DD3-9558-007E1C48BDC6}" v="9" dt="2024-06-25T11:15:2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4660"/>
  </p:normalViewPr>
  <p:slideViewPr>
    <p:cSldViewPr snapToGrid="0">
      <p:cViewPr varScale="1">
        <p:scale>
          <a:sx n="60" d="100"/>
          <a:sy n="60" d="100"/>
        </p:scale>
        <p:origin x="5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os Koumanis" userId="S::akoumanis@thefoundation.gr::a2199586-ecdd-4170-91ec-54a1812fdf7d" providerId="AD" clId="Web-{B26EC3AE-9337-6DD3-9558-007E1C48BDC6}"/>
    <pc:docChg chg="modSld">
      <pc:chgData name="Alexandros Koumanis" userId="S::akoumanis@thefoundation.gr::a2199586-ecdd-4170-91ec-54a1812fdf7d" providerId="AD" clId="Web-{B26EC3AE-9337-6DD3-9558-007E1C48BDC6}" dt="2024-06-25T11:15:28.405" v="6" actId="1076"/>
      <pc:docMkLst>
        <pc:docMk/>
      </pc:docMkLst>
      <pc:sldChg chg="addSp modSp">
        <pc:chgData name="Alexandros Koumanis" userId="S::akoumanis@thefoundation.gr::a2199586-ecdd-4170-91ec-54a1812fdf7d" providerId="AD" clId="Web-{B26EC3AE-9337-6DD3-9558-007E1C48BDC6}" dt="2024-06-25T11:15:28.405" v="6" actId="1076"/>
        <pc:sldMkLst>
          <pc:docMk/>
          <pc:sldMk cId="1605500588" sldId="257"/>
        </pc:sldMkLst>
        <pc:spChg chg="add mod">
          <ac:chgData name="Alexandros Koumanis" userId="S::akoumanis@thefoundation.gr::a2199586-ecdd-4170-91ec-54a1812fdf7d" providerId="AD" clId="Web-{B26EC3AE-9337-6DD3-9558-007E1C48BDC6}" dt="2024-06-25T11:15:28.405" v="6" actId="1076"/>
          <ac:spMkLst>
            <pc:docMk/>
            <pc:sldMk cId="1605500588" sldId="257"/>
            <ac:spMk id="3" creationId="{8B30B3A7-6586-F57C-654F-63A89D15E2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06F83-4F5D-4D5E-A16C-3B88ECE4DD24}" type="datetimeFigureOut">
              <a:rPr lang="el-GR" smtClean="0"/>
              <a:t>27/9/2024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2708B-D705-4B26-90F3-2A92C02B34B6}" type="slidenum">
              <a:rPr lang="el-GR" smtClean="0"/>
              <a:t>‹#›</a:t>
            </a:fld>
            <a:endParaRPr lang="el-GR"/>
          </a:p>
        </p:txBody>
      </p:sp>
    </p:spTree>
    <p:extLst>
      <p:ext uri="{BB962C8B-B14F-4D97-AF65-F5344CB8AC3E}">
        <p14:creationId xmlns:p14="http://schemas.microsoft.com/office/powerpoint/2010/main" val="30033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4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2171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9786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21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0894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58689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887774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42365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65386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77161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52184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3372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2644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837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19108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70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60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27/09/2024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8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2451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89954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27/09/2024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25586645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ff.org/" TargetMode="External"/><Relationship Id="rId2" Type="http://schemas.openxmlformats.org/officeDocument/2006/relationships/hyperlink" Target="https://www.internetsociet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c.gov.uk/files/Using-passwords-protect-devices-data-infographi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protection.ie/en/individuals/rights-individuals-under-general-data-protection-regul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User/Desktop/Study%20on%20the%20availability%20of%20trustworthy%20online%20privacy%20tools%20for%20the%20general%20publi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is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Citizenship</a:t>
            </a:r>
            <a:r>
              <a:rPr lang="en-US" b="1" dirty="0">
                <a:solidFill>
                  <a:srgbClr val="FFAA5A"/>
                </a:solidFill>
                <a:latin typeface="+mn-lt"/>
                <a:ea typeface="Cambria" panose="02040503050406030204" pitchFamily="18" charset="0"/>
                <a:cs typeface="Calibri" panose="020F0502020204030204" pitchFamily="34" charset="0"/>
              </a:rPr>
              <a:t> – </a:t>
            </a:r>
            <a:r>
              <a:rPr lang="sk-SK" b="1" dirty="0">
                <a:solidFill>
                  <a:srgbClr val="FFAA5A"/>
                </a:solidFill>
                <a:latin typeface="+mn-lt"/>
                <a:ea typeface="Cambria" panose="02040503050406030204" pitchFamily="18" charset="0"/>
                <a:cs typeface="Calibri" panose="020F0502020204030204" pitchFamily="34" charset="0"/>
              </a:rPr>
              <a:t>Online </a:t>
            </a:r>
            <a:r>
              <a:rPr lang="sk-SK" b="1" dirty="0" err="1">
                <a:solidFill>
                  <a:srgbClr val="FFAA5A"/>
                </a:solidFill>
                <a:latin typeface="+mn-lt"/>
                <a:ea typeface="Cambria" panose="02040503050406030204" pitchFamily="18" charset="0"/>
                <a:cs typeface="Calibri" panose="020F0502020204030204" pitchFamily="34" charset="0"/>
              </a:rPr>
              <a:t>Safety</a:t>
            </a:r>
            <a:r>
              <a:rPr lang="sk-SK" b="1" dirty="0">
                <a:solidFill>
                  <a:srgbClr val="FFAA5A"/>
                </a:solidFill>
                <a:latin typeface="+mn-lt"/>
                <a:ea typeface="Cambria" panose="02040503050406030204" pitchFamily="18" charset="0"/>
                <a:cs typeface="Calibri" panose="020F0502020204030204" pitchFamily="34" charset="0"/>
              </a:rPr>
              <a:t> &amp; </a:t>
            </a:r>
            <a:r>
              <a:rPr lang="sk-SK" b="1" dirty="0" err="1">
                <a:solidFill>
                  <a:srgbClr val="FFAA5A"/>
                </a:solidFill>
                <a:latin typeface="+mn-lt"/>
                <a:ea typeface="Cambria" panose="02040503050406030204" pitchFamily="18" charset="0"/>
                <a:cs typeface="Calibri" panose="020F0502020204030204" pitchFamily="34" charset="0"/>
              </a:rPr>
              <a:t>Digital</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Rights</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fontScale="90000"/>
          </a:bodyPr>
          <a:lstStyle/>
          <a:p>
            <a:pPr algn="l"/>
            <a:r>
              <a:rPr lang="en-US">
                <a:latin typeface="Aptos" panose="020B0004020202020204" pitchFamily="34" charset="0"/>
                <a:ea typeface="Cambria"/>
              </a:rPr>
              <a:t>Understanding Data Collection </a:t>
            </a:r>
            <a:br>
              <a:rPr lang="en-US">
                <a:latin typeface="Aptos" panose="020B0004020202020204" pitchFamily="34" charset="0"/>
                <a:ea typeface="Cambria"/>
              </a:rPr>
            </a:br>
            <a:r>
              <a:rPr lang="en-US" sz="3100">
                <a:latin typeface="Aptos" panose="020B0004020202020204" pitchFamily="34" charset="0"/>
                <a:ea typeface="Cambria"/>
              </a:rPr>
              <a:t>Demystifying Data Collection</a:t>
            </a:r>
            <a:endParaRPr lang="en-US">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711842"/>
            <a:ext cx="10745263" cy="4869711"/>
          </a:xfrm>
        </p:spPr>
        <p:txBody>
          <a:bodyPr vert="horz" lIns="91440" tIns="45720" rIns="91440" bIns="45720" rtlCol="0">
            <a:normAutofit/>
          </a:bodyPr>
          <a:lstStyle/>
          <a:p>
            <a:pPr marL="0" indent="0" algn="just">
              <a:buNone/>
            </a:pPr>
            <a:r>
              <a:rPr lang="en-GB" sz="3200" dirty="0">
                <a:latin typeface="Aptos" panose="020B0004020202020204" pitchFamily="34" charset="0"/>
                <a:ea typeface="Cambria"/>
              </a:rPr>
              <a:t>Every click, like, and search can be tracked. Understand and manage the data you share by reading privacy policies, using privacy-focused tools, and controlling cookies and tracking.</a:t>
            </a:r>
          </a:p>
          <a:p>
            <a:pPr algn="just"/>
            <a:r>
              <a:rPr lang="en-GB" sz="3200" b="1" dirty="0">
                <a:latin typeface="Aptos" panose="020B0004020202020204" pitchFamily="34" charset="0"/>
                <a:ea typeface="Cambria"/>
              </a:rPr>
              <a:t>What If? Scenario: </a:t>
            </a:r>
            <a:r>
              <a:rPr lang="en-GB" sz="3200" dirty="0">
                <a:latin typeface="Aptos" panose="020B0004020202020204" pitchFamily="34" charset="0"/>
                <a:ea typeface="Cambria"/>
              </a:rPr>
              <a:t>If all your online searches from the last year were made public, what would they reveal about you?</a:t>
            </a:r>
          </a:p>
          <a:p>
            <a:pPr algn="just"/>
            <a:r>
              <a:rPr lang="en-GB" sz="3200" b="1" dirty="0">
                <a:latin typeface="Aptos" panose="020B0004020202020204" pitchFamily="34" charset="0"/>
                <a:ea typeface="Cambria"/>
              </a:rPr>
              <a:t>Expert Opinion: </a:t>
            </a:r>
            <a:r>
              <a:rPr lang="en-GB" sz="3200" dirty="0">
                <a:latin typeface="Aptos" panose="020B0004020202020204" pitchFamily="34" charset="0"/>
                <a:ea typeface="Cambria"/>
              </a:rPr>
              <a:t>"Privacy is not an option, and it shouldn't be the price we accept for just getting on the internet." - Gary Kovacs, former CEO of Mozilla.</a:t>
            </a:r>
          </a:p>
        </p:txBody>
      </p:sp>
    </p:spTree>
    <p:extLst>
      <p:ext uri="{BB962C8B-B14F-4D97-AF65-F5344CB8AC3E}">
        <p14:creationId xmlns:p14="http://schemas.microsoft.com/office/powerpoint/2010/main" val="288557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The Right to Be Forgotten: </a:t>
            </a:r>
            <a:br>
              <a:rPr lang="sk-SK" sz="4000" dirty="0">
                <a:latin typeface="Aptos" panose="020B0004020202020204" pitchFamily="34" charset="0"/>
                <a:ea typeface="Cambria"/>
              </a:rPr>
            </a:br>
            <a:r>
              <a:rPr lang="en-GB" sz="2800" dirty="0">
                <a:latin typeface="Aptos" panose="020B0004020202020204" pitchFamily="34" charset="0"/>
                <a:ea typeface="Cambria"/>
              </a:rPr>
              <a:t>Exercising Your Right to Be Forgotten</a:t>
            </a:r>
            <a:endParaRPr lang="en-GB" sz="4000" dirty="0">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sz="2600" dirty="0">
                <a:latin typeface="Aptos" panose="020B0004020202020204" pitchFamily="34" charset="0"/>
                <a:ea typeface="Cambria"/>
              </a:rPr>
              <a:t>The Right to Be Forgotten empowers you to request the deletion of personal information from search engines under certain conditions, allowing control over your digital footprint.</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Quick Tip: </a:t>
            </a:r>
            <a:r>
              <a:rPr lang="en-GB" sz="2600" dirty="0">
                <a:latin typeface="Aptos" panose="020B0004020202020204" pitchFamily="34" charset="0"/>
                <a:ea typeface="Cambria"/>
              </a:rPr>
              <a:t>To invoke the Right to Be Forgotten, identify specific URLs that contain outdated or irrelevant personal information and follow the search engine's process for removal requests.</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Challenge Question: </a:t>
            </a:r>
            <a:r>
              <a:rPr lang="en-GB" sz="2600" dirty="0">
                <a:latin typeface="Aptos" panose="020B0004020202020204" pitchFamily="34" charset="0"/>
                <a:ea typeface="Cambria"/>
              </a:rPr>
              <a:t>What kind of information qualifies for removal under the Right to Be Forgotten? A) Embarrassing photos from social media B) Public records C) Outdated or irrelevant information</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Expert Opinion: </a:t>
            </a:r>
            <a:r>
              <a:rPr lang="en-GB" sz="2600" dirty="0">
                <a:latin typeface="Aptos" panose="020B0004020202020204" pitchFamily="34" charset="0"/>
                <a:ea typeface="Cambria"/>
              </a:rPr>
              <a:t>"The Right to Be Forgotten reflects the claim of an individual to have certain data deleted so that third persons can no longer trace them." - Viviane Reding, former Vice-President of the European Commission.</a:t>
            </a:r>
          </a:p>
        </p:txBody>
      </p:sp>
    </p:spTree>
    <p:extLst>
      <p:ext uri="{BB962C8B-B14F-4D97-AF65-F5344CB8AC3E}">
        <p14:creationId xmlns:p14="http://schemas.microsoft.com/office/powerpoint/2010/main" val="331077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Digital Harassment and How to Combat It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sz="2600" dirty="0">
                <a:latin typeface="Aptos" panose="020B0004020202020204" pitchFamily="34" charset="0"/>
                <a:ea typeface="Cambria"/>
              </a:rPr>
              <a:t>Digital harassment, from cyberbullying to online stalking, can be emotionally taxing and dangerous. Use platform tools to block, report, and protect your digital wellbeing, and reach out to support networks when needed.</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Quick Tip: </a:t>
            </a:r>
            <a:r>
              <a:rPr lang="en-GB" sz="2600" dirty="0">
                <a:latin typeface="Aptos" panose="020B0004020202020204" pitchFamily="34" charset="0"/>
                <a:ea typeface="Cambria"/>
              </a:rPr>
              <a:t>Document any instances of harassment before blocking or reporting, as they may be needed for evidence.</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What If? Scenario: </a:t>
            </a:r>
            <a:r>
              <a:rPr lang="en-GB" sz="2600" dirty="0">
                <a:latin typeface="Aptos" panose="020B0004020202020204" pitchFamily="34" charset="0"/>
                <a:ea typeface="Cambria"/>
              </a:rPr>
              <a:t>Imagine if every negative online interaction left a physical mark. How would you protect yourself?</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Expert Opinion: </a:t>
            </a:r>
            <a:r>
              <a:rPr lang="en-GB" sz="2600" dirty="0">
                <a:latin typeface="Aptos" panose="020B0004020202020204" pitchFamily="34" charset="0"/>
                <a:ea typeface="Cambria"/>
              </a:rPr>
              <a:t>"Online harassment has an offline impact. Recognizing the signs and knowing how to respond is crucial for our digital health." - Monica Lewinsky, anti-bullying activist</a:t>
            </a:r>
          </a:p>
        </p:txBody>
      </p:sp>
    </p:spTree>
    <p:extLst>
      <p:ext uri="{BB962C8B-B14F-4D97-AF65-F5344CB8AC3E}">
        <p14:creationId xmlns:p14="http://schemas.microsoft.com/office/powerpoint/2010/main" val="21615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Embracing Encrypted Communication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sz="2600" dirty="0">
                <a:latin typeface="Aptos" panose="020B0004020202020204" pitchFamily="34" charset="0"/>
                <a:ea typeface="Cambria"/>
              </a:rPr>
              <a:t>Encryption ensures that only the intended recipient can read your messages. Use encrypted messaging apps to protect your conversations from eavesdroppers.</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Quick Tip: </a:t>
            </a:r>
            <a:r>
              <a:rPr lang="en-GB" sz="2600" dirty="0">
                <a:latin typeface="Aptos" panose="020B0004020202020204" pitchFamily="34" charset="0"/>
                <a:ea typeface="Cambria"/>
              </a:rPr>
              <a:t>Look for messaging apps that offer end-to-end encryption as a standard feature for all communications.</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Challenge Question: </a:t>
            </a:r>
            <a:r>
              <a:rPr lang="en-GB" sz="2600" dirty="0">
                <a:latin typeface="Aptos" panose="020B0004020202020204" pitchFamily="34" charset="0"/>
                <a:ea typeface="Cambria"/>
              </a:rPr>
              <a:t>Why is end-to-end encryption important for your digital privacy? A) It makes messages look cool B) It prevents anyone but the recipient from reading your messages C) It speeds up your internet connection</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Expert Opinion: </a:t>
            </a:r>
            <a:r>
              <a:rPr lang="en-GB" sz="2600" dirty="0">
                <a:latin typeface="Aptos" panose="020B0004020202020204" pitchFamily="34" charset="0"/>
                <a:ea typeface="Cambria"/>
              </a:rPr>
              <a:t>"In an era where personal data can be misused by scam artists and anyone looking to exploit your personal information, encryption acts as the lock and key." - Edward Snowden, privacy advocate.</a:t>
            </a:r>
          </a:p>
        </p:txBody>
      </p:sp>
    </p:spTree>
    <p:extLst>
      <p:ext uri="{BB962C8B-B14F-4D97-AF65-F5344CB8AC3E}">
        <p14:creationId xmlns:p14="http://schemas.microsoft.com/office/powerpoint/2010/main" val="363567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en-GB" sz="4000" dirty="0">
                <a:latin typeface="Aptos" panose="020B0004020202020204" pitchFamily="34" charset="0"/>
                <a:cs typeface="Calibri" panose="020F0502020204030204" pitchFamily="34" charset="0"/>
              </a:rPr>
              <a:t>Safe Online Transactions</a:t>
            </a:r>
          </a:p>
        </p:txBody>
      </p:sp>
      <p:sp>
        <p:nvSpPr>
          <p:cNvPr id="3" name="Content Placeholder 2"/>
          <p:cNvSpPr>
            <a:spLocks noGrp="1"/>
          </p:cNvSpPr>
          <p:nvPr>
            <p:ph idx="1"/>
          </p:nvPr>
        </p:nvSpPr>
        <p:spPr>
          <a:xfrm>
            <a:off x="375024" y="1208652"/>
            <a:ext cx="8014064" cy="5160250"/>
          </a:xfrm>
        </p:spPr>
        <p:txBody>
          <a:bodyPr>
            <a:noAutofit/>
          </a:bodyPr>
          <a:lstStyle/>
          <a:p>
            <a:pPr algn="just">
              <a:spcAft>
                <a:spcPts val="600"/>
              </a:spcAft>
            </a:pPr>
            <a:r>
              <a:rPr lang="en-GB" sz="2600" dirty="0">
                <a:latin typeface="Aptos" panose="020B0004020202020204" pitchFamily="34" charset="0"/>
              </a:rPr>
              <a:t>Online transactions are convenient but can expose you to risks like fraud and identity theft. Ensure websites use HTTPS and be cautious with financial information.</a:t>
            </a:r>
          </a:p>
          <a:p>
            <a:pPr lvl="1" algn="just">
              <a:spcAft>
                <a:spcPts val="600"/>
              </a:spcAft>
              <a:buClr>
                <a:schemeClr val="accent2"/>
              </a:buClr>
              <a:buFont typeface="Wingdings" panose="05000000000000000000" pitchFamily="2" charset="2"/>
              <a:buChar char="§"/>
            </a:pPr>
            <a:r>
              <a:rPr lang="en-GB" sz="2600" b="1" dirty="0">
                <a:latin typeface="Aptos" panose="020B0004020202020204" pitchFamily="34" charset="0"/>
              </a:rPr>
              <a:t>Quick Tip: </a:t>
            </a:r>
            <a:r>
              <a:rPr lang="en-GB" sz="2600" dirty="0">
                <a:latin typeface="Aptos" panose="020B0004020202020204" pitchFamily="34" charset="0"/>
              </a:rPr>
              <a:t>Use a dedicated credit card with a low limit for online purchases to limit potential fraud exposure.</a:t>
            </a:r>
          </a:p>
          <a:p>
            <a:pPr lvl="1" algn="just">
              <a:spcAft>
                <a:spcPts val="600"/>
              </a:spcAft>
              <a:buClr>
                <a:schemeClr val="accent2"/>
              </a:buClr>
              <a:buFont typeface="Wingdings" panose="05000000000000000000" pitchFamily="2" charset="2"/>
              <a:buChar char="§"/>
            </a:pPr>
            <a:r>
              <a:rPr lang="en-GB" sz="2600" b="1" dirty="0">
                <a:latin typeface="Aptos" panose="020B0004020202020204" pitchFamily="34" charset="0"/>
              </a:rPr>
              <a:t>What If? Scenario: </a:t>
            </a:r>
            <a:r>
              <a:rPr lang="en-GB" sz="2600" dirty="0">
                <a:latin typeface="Aptos" panose="020B0004020202020204" pitchFamily="34" charset="0"/>
              </a:rPr>
              <a:t>If your online shopping habits were exposed, what would they say about your approach to security?</a:t>
            </a:r>
          </a:p>
          <a:p>
            <a:pPr lvl="1" algn="just">
              <a:spcAft>
                <a:spcPts val="600"/>
              </a:spcAft>
              <a:buClr>
                <a:schemeClr val="accent2"/>
              </a:buClr>
              <a:buFont typeface="Wingdings" panose="05000000000000000000" pitchFamily="2" charset="2"/>
              <a:buChar char="§"/>
            </a:pPr>
            <a:r>
              <a:rPr lang="en-GB" sz="2600" b="1" dirty="0">
                <a:latin typeface="Aptos" panose="020B0004020202020204" pitchFamily="34" charset="0"/>
              </a:rPr>
              <a:t>Expert Opinion: </a:t>
            </a:r>
            <a:r>
              <a:rPr lang="en-GB" sz="2600" dirty="0">
                <a:latin typeface="Aptos" panose="020B0004020202020204" pitchFamily="34" charset="0"/>
              </a:rPr>
              <a:t>"The security of your personal information is as much about your practices as it is about the website's security." - Bruce Schneier, security technologist.</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555EE17A-BDD3-F94A-8593-5C494932D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805" y="1933678"/>
            <a:ext cx="2580828" cy="2652234"/>
          </a:xfrm>
          <a:prstGeom prst="rect">
            <a:avLst/>
          </a:prstGeom>
        </p:spPr>
      </p:pic>
    </p:spTree>
    <p:extLst>
      <p:ext uri="{BB962C8B-B14F-4D97-AF65-F5344CB8AC3E}">
        <p14:creationId xmlns:p14="http://schemas.microsoft.com/office/powerpoint/2010/main" val="163672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90698"/>
            <a:ext cx="10515600" cy="857885"/>
          </a:xfrm>
        </p:spPr>
        <p:txBody>
          <a:bodyPr>
            <a:noAutofit/>
          </a:bodyPr>
          <a:lstStyle/>
          <a:p>
            <a:pPr algn="l"/>
            <a:r>
              <a:rPr lang="en-GB" sz="4000" dirty="0">
                <a:latin typeface="Aptos" panose="020B0004020202020204" pitchFamily="34" charset="0"/>
                <a:ea typeface="Cambria"/>
              </a:rPr>
              <a:t>Digital Literacy for All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sz="2600" dirty="0">
                <a:latin typeface="Aptos" panose="020B0004020202020204" pitchFamily="34" charset="0"/>
                <a:ea typeface="Cambria"/>
              </a:rPr>
              <a:t>Digital literacy is not just about understanding how to use technology but also about recognizing its impact on privacy, security, and society. Support education initiatives to build a safer, more informed digital world.</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Quick Tip: </a:t>
            </a:r>
            <a:r>
              <a:rPr lang="en-GB" sz="2600" dirty="0">
                <a:latin typeface="Aptos" panose="020B0004020202020204" pitchFamily="34" charset="0"/>
                <a:ea typeface="Cambria"/>
              </a:rPr>
              <a:t>Participate in digital literacy workshops and webinars to stay informed about the latest in online safety and digital rights.</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Challenge Question: </a:t>
            </a:r>
            <a:r>
              <a:rPr lang="en-GB" sz="2600" dirty="0">
                <a:latin typeface="Aptos" panose="020B0004020202020204" pitchFamily="34" charset="0"/>
                <a:ea typeface="Cambria"/>
              </a:rPr>
              <a:t>How does improving digital literacy contribute to online safety? A) By increasing screen time B) By enhancing the ability to identify and mitigate cyber threats C) By improving internet speed</a:t>
            </a:r>
          </a:p>
          <a:p>
            <a:pPr lvl="1" algn="just">
              <a:buClr>
                <a:schemeClr val="accent2"/>
              </a:buClr>
              <a:buFont typeface="Wingdings" panose="05000000000000000000" pitchFamily="2" charset="2"/>
              <a:buChar char="§"/>
            </a:pPr>
            <a:r>
              <a:rPr lang="en-GB" sz="2600" b="1" dirty="0">
                <a:latin typeface="Aptos" panose="020B0004020202020204" pitchFamily="34" charset="0"/>
                <a:ea typeface="Cambria"/>
              </a:rPr>
              <a:t>Expert Opinion: </a:t>
            </a:r>
            <a:r>
              <a:rPr lang="en-GB" sz="2600" dirty="0">
                <a:latin typeface="Aptos" panose="020B0004020202020204" pitchFamily="34" charset="0"/>
                <a:ea typeface="Cambria"/>
              </a:rPr>
              <a:t>"Digital literacy goes beyond functionality; it's about critical thinking and making informed choices online." - Danah Boyd, social media scholar.</a:t>
            </a:r>
          </a:p>
        </p:txBody>
      </p:sp>
    </p:spTree>
    <p:extLst>
      <p:ext uri="{BB962C8B-B14F-4D97-AF65-F5344CB8AC3E}">
        <p14:creationId xmlns:p14="http://schemas.microsoft.com/office/powerpoint/2010/main" val="413793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7" y="290698"/>
            <a:ext cx="10967353" cy="857885"/>
          </a:xfrm>
        </p:spPr>
        <p:txBody>
          <a:bodyPr>
            <a:noAutofit/>
          </a:bodyPr>
          <a:lstStyle/>
          <a:p>
            <a:pPr algn="l"/>
            <a:r>
              <a:rPr lang="en-GB" sz="3200" dirty="0">
                <a:latin typeface="Aptos" panose="020B0004020202020204" pitchFamily="34" charset="0"/>
                <a:ea typeface="Cambria"/>
              </a:rPr>
              <a:t>Shaping the Digital Future: Your Role in the Digital Future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4" y="1439280"/>
            <a:ext cx="10840955" cy="4993419"/>
          </a:xfrm>
        </p:spPr>
        <p:txBody>
          <a:bodyPr vert="horz" lIns="91440" tIns="45720" rIns="91440" bIns="45720" rtlCol="0">
            <a:normAutofit/>
          </a:bodyPr>
          <a:lstStyle/>
          <a:p>
            <a:pPr algn="just"/>
            <a:r>
              <a:rPr lang="en-GB" dirty="0">
                <a:latin typeface="Aptos" panose="020B0004020202020204" pitchFamily="34" charset="0"/>
                <a:ea typeface="Cambria"/>
              </a:rPr>
              <a:t>Every online action contributes to the shaping of the digital world. Advocate for policies that protect privacy and promote equality and embrace your power as a digital citizen to influence change.</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Quick Tip: </a:t>
            </a:r>
            <a:r>
              <a:rPr lang="en-GB" sz="2800" dirty="0">
                <a:latin typeface="Aptos" panose="020B0004020202020204" pitchFamily="34" charset="0"/>
                <a:ea typeface="Cambria"/>
              </a:rPr>
              <a:t>Engage with digital rights organizations and participate in campaigns advocating for online privacy and security reforms.</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What If? Scenario: </a:t>
            </a:r>
            <a:r>
              <a:rPr lang="en-GB" sz="2800" dirty="0">
                <a:latin typeface="Aptos" panose="020B0004020202020204" pitchFamily="34" charset="0"/>
                <a:ea typeface="Cambria"/>
              </a:rPr>
              <a:t>What if your digital actions today determined the internet's privacy landscape tomorrow?</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Expert Opinion: </a:t>
            </a:r>
            <a:r>
              <a:rPr lang="en-GB" sz="2800" dirty="0">
                <a:latin typeface="Aptos" panose="020B0004020202020204" pitchFamily="34" charset="0"/>
                <a:ea typeface="Cambria"/>
              </a:rPr>
              <a:t>"We all have a stake in the digital age. How we engage with technology today will shape our collective future." - Tim Berners-Lee, inventor of the World Wide Web.</a:t>
            </a:r>
          </a:p>
        </p:txBody>
      </p:sp>
    </p:spTree>
    <p:extLst>
      <p:ext uri="{BB962C8B-B14F-4D97-AF65-F5344CB8AC3E}">
        <p14:creationId xmlns:p14="http://schemas.microsoft.com/office/powerpoint/2010/main" val="159065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License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License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815089"/>
          </a:xfrm>
        </p:spPr>
        <p:txBody>
          <a:bodyPr>
            <a:normAutofit/>
          </a:bodyPr>
          <a:lstStyle/>
          <a:p>
            <a:pPr algn="l"/>
            <a:r>
              <a:rPr lang="en-US" sz="4400" dirty="0">
                <a:latin typeface="Aptos" panose="020B0004020202020204" pitchFamily="34" charset="0"/>
                <a:cs typeface="Calibri Light" panose="020F0302020204030204" pitchFamily="34" charset="0"/>
              </a:rPr>
              <a:t>Online Safety &amp; Digital Rights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8200" y="1796902"/>
            <a:ext cx="10853928" cy="4677684"/>
          </a:xfrm>
        </p:spPr>
        <p:txBody>
          <a:bodyPr>
            <a:normAutofit fontScale="85000" lnSpcReduction="10000"/>
          </a:bodyPr>
          <a:lstStyle/>
          <a:p>
            <a:pPr algn="just">
              <a:spcAft>
                <a:spcPts val="600"/>
              </a:spcAft>
            </a:pPr>
            <a:r>
              <a:rPr lang="en-GB" sz="2400" dirty="0">
                <a:latin typeface="Aptos" panose="020B0004020202020204" pitchFamily="34" charset="0"/>
                <a:cs typeface="Calibri" panose="020F0502020204030204" pitchFamily="34" charset="0"/>
              </a:rPr>
              <a:t>As we navigate the vast digital landscape, understanding and practicing online safety becomes crucial to protecting ourselves and our data from cyber threats.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But it's not just about safety; it's also about knowing and exercising our digital rights, which ensure our freedom and privacy in the digital world.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This module will guide you through the essentials of staying safe online while empowering you with the knowledge to assert your digital rights.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From securing your personal information against hackers to understanding the legal frameworks that protect you, we embark on a journey to become responsible and informed digital citizens. </a:t>
            </a:r>
            <a:endParaRPr lang="sk-SK" sz="2400" dirty="0">
              <a:latin typeface="Aptos" panose="020B0004020202020204" pitchFamily="34" charset="0"/>
              <a:cs typeface="Calibri" panose="020F0502020204030204" pitchFamily="34" charset="0"/>
            </a:endParaRPr>
          </a:p>
          <a:p>
            <a:pPr algn="just">
              <a:spcAft>
                <a:spcPts val="600"/>
              </a:spcAft>
            </a:pPr>
            <a:r>
              <a:rPr lang="en-GB" sz="2400" dirty="0">
                <a:latin typeface="Aptos" panose="020B0004020202020204" pitchFamily="34" charset="0"/>
                <a:cs typeface="Calibri" panose="020F0502020204030204" pitchFamily="34" charset="0"/>
              </a:rPr>
              <a:t>Together, we'll explore strategies to safeguard your online presence, delve into the rights you hold as a netizen, and uncover the tools that can help you navigate the digital age with confidence and security.</a:t>
            </a:r>
            <a:endParaRPr lang="sk-SK" sz="2400" dirty="0">
              <a:latin typeface="Aptos" panose="020B0004020202020204" pitchFamily="34" charset="0"/>
              <a:cs typeface="Calibri" panose="020F0502020204030204" pitchFamily="34" charset="0"/>
            </a:endParaRPr>
          </a:p>
          <a:p>
            <a:pPr algn="just">
              <a:spcAft>
                <a:spcPts val="600"/>
              </a:spcAft>
            </a:pPr>
            <a:r>
              <a:rPr lang="en-US" sz="2400" b="1" dirty="0">
                <a:latin typeface="Aptos" panose="020B0004020202020204" pitchFamily="34" charset="0"/>
              </a:rPr>
              <a:t>Explore Further</a:t>
            </a:r>
            <a:r>
              <a:rPr lang="en-US" sz="2400" dirty="0">
                <a:latin typeface="Aptos" panose="020B0004020202020204" pitchFamily="34" charset="0"/>
              </a:rPr>
              <a:t>: For a deeper dive into your digital rights and tips on staying safe online, visit the Internet Society's webpage on Internet Safety </a:t>
            </a:r>
            <a:r>
              <a:rPr lang="en-US" sz="2400" dirty="0">
                <a:latin typeface="Aptos" panose="020B0004020202020204" pitchFamily="34" charset="0"/>
                <a:hlinkClick r:id="rId2"/>
              </a:rPr>
              <a:t>here</a:t>
            </a:r>
            <a:r>
              <a:rPr lang="en-US" sz="2400" dirty="0">
                <a:latin typeface="Aptos" panose="020B0004020202020204" pitchFamily="34" charset="0"/>
              </a:rPr>
              <a:t> and the Electronic Frontier Foundation's guide on digital rights </a:t>
            </a:r>
            <a:r>
              <a:rPr lang="en-US" sz="2400" dirty="0">
                <a:latin typeface="Aptos" panose="020B0004020202020204" pitchFamily="34" charset="0"/>
                <a:hlinkClick r:id="rId3"/>
              </a:rPr>
              <a:t>here</a:t>
            </a:r>
            <a:r>
              <a:rPr lang="en-US" sz="2400" dirty="0">
                <a:latin typeface="Aptos" panose="020B0004020202020204" pitchFamily="34" charset="0"/>
              </a:rPr>
              <a:t>.</a:t>
            </a:r>
            <a:endParaRPr lang="en-US" sz="2400" dirty="0">
              <a:latin typeface="Aptos" panose="020B0004020202020204" pitchFamily="34" charset="0"/>
              <a:cs typeface="Calibri" panose="020F0502020204030204" pitchFamily="34" charset="0"/>
            </a:endParaRPr>
          </a:p>
          <a:p>
            <a:pPr algn="just">
              <a:spcAft>
                <a:spcPts val="600"/>
              </a:spcAft>
            </a:pPr>
            <a:endParaRPr lang="en-GB" sz="2400"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The Pillars of Online Safety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lgn="just">
              <a:buNone/>
            </a:pPr>
            <a:r>
              <a:rPr lang="en-US" sz="3000" dirty="0">
                <a:latin typeface="Aptos" panose="020B0004020202020204" pitchFamily="34" charset="0"/>
              </a:rPr>
              <a:t>Online safety involves protecting your personal information from digital risks. Use strong, unique passwords for different accounts and enable two-factor authentication to add an extra layer of security.</a:t>
            </a:r>
          </a:p>
          <a:p>
            <a:pPr algn="just"/>
            <a:r>
              <a:rPr lang="en-US" sz="3000" b="1" dirty="0">
                <a:latin typeface="Aptos" panose="020B0004020202020204" pitchFamily="34" charset="0"/>
              </a:rPr>
              <a:t>Did You Know?</a:t>
            </a:r>
            <a:r>
              <a:rPr lang="en-US" sz="3000" dirty="0">
                <a:latin typeface="Aptos" panose="020B0004020202020204" pitchFamily="34" charset="0"/>
              </a:rPr>
              <a:t> The most common password is still "123456". Choosing a strong password is your first defense against hackers.</a:t>
            </a:r>
          </a:p>
          <a:p>
            <a:pPr algn="just"/>
            <a:r>
              <a:rPr lang="en-US" sz="3000" b="1" dirty="0">
                <a:latin typeface="Aptos" panose="020B0004020202020204" pitchFamily="34" charset="0"/>
              </a:rPr>
              <a:t>Additional Resource</a:t>
            </a:r>
            <a:r>
              <a:rPr lang="en-US" sz="3000" dirty="0">
                <a:latin typeface="Aptos" panose="020B0004020202020204" pitchFamily="34" charset="0"/>
              </a:rPr>
              <a:t>: Visit the National Cyber Security Centre's guide on using passwords effectively </a:t>
            </a:r>
            <a:r>
              <a:rPr lang="en-US" sz="3000" dirty="0">
                <a:latin typeface="Aptos" panose="020B0004020202020204" pitchFamily="34" charset="0"/>
                <a:hlinkClick r:id="rId2"/>
              </a:rPr>
              <a:t>here</a:t>
            </a:r>
            <a:r>
              <a:rPr lang="en-US" sz="3000" dirty="0">
                <a:latin typeface="Aptos" panose="020B0004020202020204" pitchFamily="34" charset="0"/>
              </a:rPr>
              <a:t>.</a:t>
            </a:r>
          </a:p>
        </p:txBody>
      </p:sp>
    </p:spTree>
    <p:extLst>
      <p:ext uri="{BB962C8B-B14F-4D97-AF65-F5344CB8AC3E}">
        <p14:creationId xmlns:p14="http://schemas.microsoft.com/office/powerpoint/2010/main" val="234854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Your Digital Rights Explained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054665"/>
          </a:xfrm>
        </p:spPr>
        <p:txBody>
          <a:bodyPr vert="horz" lIns="91440" tIns="45720" rIns="91440" bIns="45720" rtlCol="0">
            <a:normAutofit/>
          </a:bodyPr>
          <a:lstStyle/>
          <a:p>
            <a:pPr marL="0" indent="0">
              <a:buNone/>
            </a:pPr>
            <a:r>
              <a:rPr lang="en-US" sz="3200" dirty="0">
                <a:latin typeface="Aptos" panose="020B0004020202020204" pitchFamily="34" charset="0"/>
              </a:rPr>
              <a:t>Digital rights include privacy, freedom of expression, and access to information. These rights are crucial in the digital world to protect individuals from abuse and ensure fair treatment.</a:t>
            </a:r>
          </a:p>
          <a:p>
            <a:r>
              <a:rPr lang="en-US" sz="3200" b="1" dirty="0">
                <a:latin typeface="Aptos" panose="020B0004020202020204" pitchFamily="34" charset="0"/>
              </a:rPr>
              <a:t>Did You Know?</a:t>
            </a:r>
            <a:r>
              <a:rPr lang="en-US" sz="3200" dirty="0">
                <a:latin typeface="Aptos" panose="020B0004020202020204" pitchFamily="34" charset="0"/>
              </a:rPr>
              <a:t> The General Data Protection Regulation (GDPR) in the EU gives individuals control over their personal data.</a:t>
            </a:r>
          </a:p>
          <a:p>
            <a:r>
              <a:rPr lang="en-US" sz="3200" b="1" dirty="0">
                <a:latin typeface="Aptos" panose="020B0004020202020204" pitchFamily="34" charset="0"/>
              </a:rPr>
              <a:t>Additional Resource</a:t>
            </a:r>
            <a:r>
              <a:rPr lang="en-US" sz="3200" dirty="0">
                <a:latin typeface="Aptos" panose="020B0004020202020204" pitchFamily="34" charset="0"/>
              </a:rPr>
              <a:t>: Learn more about your digital rights under GDPR </a:t>
            </a:r>
            <a:r>
              <a:rPr lang="en-US" sz="3200" dirty="0">
                <a:latin typeface="Aptos" panose="020B0004020202020204" pitchFamily="34" charset="0"/>
                <a:hlinkClick r:id="rId2"/>
              </a:rPr>
              <a:t>here</a:t>
            </a:r>
            <a:r>
              <a:rPr lang="en-US" sz="3200" dirty="0">
                <a:latin typeface="Aptos" panose="020B0004020202020204" pitchFamily="34" charset="0"/>
              </a:rPr>
              <a:t>.</a:t>
            </a:r>
          </a:p>
        </p:txBody>
      </p:sp>
    </p:spTree>
    <p:extLst>
      <p:ext uri="{BB962C8B-B14F-4D97-AF65-F5344CB8AC3E}">
        <p14:creationId xmlns:p14="http://schemas.microsoft.com/office/powerpoint/2010/main" val="310243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GB" dirty="0">
                <a:latin typeface="Aptos" panose="020B0004020202020204" pitchFamily="34" charset="0"/>
                <a:ea typeface="Cambria"/>
              </a:rPr>
              <a:t>Protecting Your Privacy Online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56715" y="1438210"/>
            <a:ext cx="10515600" cy="5207139"/>
          </a:xfrm>
        </p:spPr>
        <p:txBody>
          <a:bodyPr vert="horz" lIns="91440" tIns="45720" rIns="91440" bIns="45720" rtlCol="0">
            <a:normAutofit/>
          </a:bodyPr>
          <a:lstStyle/>
          <a:p>
            <a:pPr marL="0" indent="0">
              <a:buNone/>
            </a:pPr>
            <a:r>
              <a:rPr lang="en-US" sz="3200" dirty="0">
                <a:latin typeface="Aptos" panose="020B0004020202020204" pitchFamily="34" charset="0"/>
              </a:rPr>
              <a:t>Online privacy involves controlling your personal data. Utilize privacy settings on social media and consider using a VPN for secure browsing.</a:t>
            </a:r>
          </a:p>
          <a:p>
            <a:r>
              <a:rPr lang="en-US" sz="3200" b="1" dirty="0">
                <a:latin typeface="Aptos" panose="020B0004020202020204" pitchFamily="34" charset="0"/>
              </a:rPr>
              <a:t>Did You Know?</a:t>
            </a:r>
            <a:r>
              <a:rPr lang="en-US" sz="3200" dirty="0">
                <a:latin typeface="Aptos" panose="020B0004020202020204" pitchFamily="34" charset="0"/>
              </a:rPr>
              <a:t> Over 60% of internet users are concerned about how companies use their personal data.</a:t>
            </a:r>
          </a:p>
          <a:p>
            <a:r>
              <a:rPr lang="en-US" sz="3200" b="1" dirty="0">
                <a:latin typeface="Aptos" panose="020B0004020202020204" pitchFamily="34" charset="0"/>
              </a:rPr>
              <a:t>Additional Resource</a:t>
            </a:r>
            <a:r>
              <a:rPr lang="en-US" sz="3200" dirty="0">
                <a:latin typeface="Aptos" panose="020B0004020202020204" pitchFamily="34" charset="0"/>
              </a:rPr>
              <a:t>: Explore privacy tools and tips </a:t>
            </a:r>
            <a:r>
              <a:rPr lang="en-US" sz="3200" dirty="0">
                <a:latin typeface="Aptos" panose="020B0004020202020204" pitchFamily="34" charset="0"/>
                <a:hlinkClick r:id="rId2"/>
              </a:rPr>
              <a:t>here</a:t>
            </a:r>
            <a:r>
              <a:rPr lang="en-US" sz="3200" dirty="0">
                <a:latin typeface="Aptos" panose="020B0004020202020204" pitchFamily="34" charset="0"/>
              </a:rPr>
              <a:t>. The European Union Agency for Network and Information Security (ENISA) is a center of network and information security expertise for the EU.</a:t>
            </a:r>
          </a:p>
        </p:txBody>
      </p:sp>
    </p:spTree>
    <p:extLst>
      <p:ext uri="{BB962C8B-B14F-4D97-AF65-F5344CB8AC3E}">
        <p14:creationId xmlns:p14="http://schemas.microsoft.com/office/powerpoint/2010/main" val="246256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60628" y="202723"/>
            <a:ext cx="10515600" cy="857885"/>
          </a:xfrm>
        </p:spPr>
        <p:txBody>
          <a:bodyPr>
            <a:normAutofit fontScale="90000"/>
          </a:bodyPr>
          <a:lstStyle/>
          <a:p>
            <a:pPr algn="l"/>
            <a:r>
              <a:rPr lang="en-GB" dirty="0">
                <a:latin typeface="Aptos" panose="020B0004020202020204" pitchFamily="34" charset="0"/>
                <a:ea typeface="Cambria"/>
              </a:rPr>
              <a:t>Navigating the Cyber Threat Landscape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335450" y="1079929"/>
            <a:ext cx="10515600" cy="5543302"/>
          </a:xfrm>
        </p:spPr>
        <p:txBody>
          <a:bodyPr vert="horz" lIns="91440" tIns="45720" rIns="91440" bIns="45720" rtlCol="0">
            <a:normAutofit fontScale="77500" lnSpcReduction="20000"/>
          </a:bodyPr>
          <a:lstStyle/>
          <a:p>
            <a:pPr algn="just"/>
            <a:r>
              <a:rPr lang="en-US" sz="3200" dirty="0">
                <a:latin typeface="Aptos" panose="020B0004020202020204" pitchFamily="34" charset="0"/>
              </a:rPr>
              <a:t>The cyber world is fraught with threats ranging from malware, targeting personal data and system functionalities, to phishing scams that trick users into revealing sensitive information. Ransomware locks files until a ransom is paid, and DDoS attacks disrupt services by overwhelming systems with traffic. Staying ahead involves being vigilant, using updated antivirus software, questioning unsolicited requests for information, employing strong passwords, and regularly backing up data.</a:t>
            </a:r>
          </a:p>
          <a:p>
            <a:pPr algn="just"/>
            <a:r>
              <a:rPr lang="en-US" sz="3200" b="1" dirty="0">
                <a:latin typeface="Aptos" panose="020B0004020202020204" pitchFamily="34" charset="0"/>
              </a:rPr>
              <a:t>Key Points</a:t>
            </a:r>
            <a:r>
              <a:rPr lang="en-US" sz="3200" dirty="0">
                <a:latin typeface="Aptos" panose="020B0004020202020204" pitchFamily="34" charset="0"/>
              </a:rPr>
              <a:t>:</a:t>
            </a:r>
          </a:p>
          <a:p>
            <a:pPr lvl="1" algn="just">
              <a:buClr>
                <a:schemeClr val="accent2"/>
              </a:buClr>
            </a:pPr>
            <a:r>
              <a:rPr lang="en-US" sz="2800" b="1" dirty="0">
                <a:latin typeface="Aptos" panose="020B0004020202020204" pitchFamily="34" charset="0"/>
              </a:rPr>
              <a:t>Malware &amp; Viruses</a:t>
            </a:r>
            <a:r>
              <a:rPr lang="en-US" sz="2800" dirty="0">
                <a:latin typeface="Aptos" panose="020B0004020202020204" pitchFamily="34" charset="0"/>
              </a:rPr>
              <a:t>: Steal or damage data silently.</a:t>
            </a:r>
          </a:p>
          <a:p>
            <a:pPr lvl="1" algn="just">
              <a:buClr>
                <a:schemeClr val="accent2"/>
              </a:buClr>
            </a:pPr>
            <a:r>
              <a:rPr lang="en-US" sz="2800" b="1" dirty="0">
                <a:latin typeface="Aptos" panose="020B0004020202020204" pitchFamily="34" charset="0"/>
              </a:rPr>
              <a:t>Ransomware</a:t>
            </a:r>
            <a:r>
              <a:rPr lang="en-US" sz="2800" dirty="0">
                <a:latin typeface="Aptos" panose="020B0004020202020204" pitchFamily="34" charset="0"/>
              </a:rPr>
              <a:t>: Holds your files hostage for ransom.</a:t>
            </a:r>
          </a:p>
          <a:p>
            <a:pPr lvl="1" algn="just">
              <a:buClr>
                <a:schemeClr val="accent2"/>
              </a:buClr>
            </a:pPr>
            <a:r>
              <a:rPr lang="en-US" sz="2800" b="1" dirty="0">
                <a:latin typeface="Aptos" panose="020B0004020202020204" pitchFamily="34" charset="0"/>
              </a:rPr>
              <a:t>Phishing</a:t>
            </a:r>
            <a:r>
              <a:rPr lang="en-US" sz="2800" dirty="0">
                <a:latin typeface="Aptos" panose="020B0004020202020204" pitchFamily="34" charset="0"/>
              </a:rPr>
              <a:t>: Tricks into giving away personal info.</a:t>
            </a:r>
          </a:p>
          <a:p>
            <a:pPr algn="just"/>
            <a:r>
              <a:rPr lang="en-US" sz="3200" b="1" dirty="0">
                <a:latin typeface="Aptos" panose="020B0004020202020204" pitchFamily="34" charset="0"/>
              </a:rPr>
              <a:t>Did You Know?</a:t>
            </a:r>
            <a:r>
              <a:rPr lang="en-US" sz="3200" dirty="0">
                <a:latin typeface="Aptos" panose="020B0004020202020204" pitchFamily="34" charset="0"/>
              </a:rPr>
              <a:t> Cybercrime damages are predicted to cost the world $6 trillion annually by 2021, escalating to $10.5 trillion by 2025.</a:t>
            </a:r>
          </a:p>
          <a:p>
            <a:pPr algn="just"/>
            <a:r>
              <a:rPr lang="en-US" sz="3200" b="1" dirty="0">
                <a:latin typeface="Aptos" panose="020B0004020202020204" pitchFamily="34" charset="0"/>
              </a:rPr>
              <a:t>Stay Protected</a:t>
            </a:r>
            <a:r>
              <a:rPr lang="en-US" sz="3200" dirty="0">
                <a:latin typeface="Aptos" panose="020B0004020202020204" pitchFamily="34" charset="0"/>
              </a:rPr>
              <a:t>: Adopt proactive security measures—update software, scrutinize emails, secure your passwords, and back up data frequently.</a:t>
            </a:r>
          </a:p>
          <a:p>
            <a:pPr algn="just"/>
            <a:r>
              <a:rPr lang="en-US" sz="3200" b="1" dirty="0">
                <a:latin typeface="Aptos" panose="020B0004020202020204" pitchFamily="34" charset="0"/>
              </a:rPr>
              <a:t>Learn More</a:t>
            </a:r>
            <a:r>
              <a:rPr lang="en-US" sz="3200" dirty="0">
                <a:latin typeface="Aptos" panose="020B0004020202020204" pitchFamily="34" charset="0"/>
              </a:rPr>
              <a:t>: Visit </a:t>
            </a:r>
            <a:r>
              <a:rPr lang="en-US" sz="3200" dirty="0">
                <a:latin typeface="Aptos" panose="020B0004020202020204" pitchFamily="34" charset="0"/>
                <a:hlinkClick r:id="rId2"/>
              </a:rPr>
              <a:t>Cybersecurity and Infrastructure Security Agency (CISA)</a:t>
            </a:r>
            <a:r>
              <a:rPr lang="en-US" sz="3200" dirty="0">
                <a:latin typeface="Aptos" panose="020B0004020202020204" pitchFamily="34" charset="0"/>
              </a:rPr>
              <a:t> for updates on how to protect yourself from the latest threat</a:t>
            </a:r>
          </a:p>
        </p:txBody>
      </p:sp>
    </p:spTree>
    <p:extLst>
      <p:ext uri="{BB962C8B-B14F-4D97-AF65-F5344CB8AC3E}">
        <p14:creationId xmlns:p14="http://schemas.microsoft.com/office/powerpoint/2010/main" val="402120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en-GB" sz="4000" dirty="0">
                <a:latin typeface="Aptos" panose="020B0004020202020204" pitchFamily="34" charset="0"/>
                <a:cs typeface="Calibri" panose="020F0502020204030204" pitchFamily="34" charset="0"/>
              </a:rPr>
              <a:t>Mastering the Art of Recognizing Phishing</a:t>
            </a:r>
          </a:p>
        </p:txBody>
      </p:sp>
      <p:sp>
        <p:nvSpPr>
          <p:cNvPr id="3" name="Content Placeholder 2"/>
          <p:cNvSpPr>
            <a:spLocks noGrp="1"/>
          </p:cNvSpPr>
          <p:nvPr>
            <p:ph idx="1"/>
          </p:nvPr>
        </p:nvSpPr>
        <p:spPr>
          <a:xfrm>
            <a:off x="375024" y="1208652"/>
            <a:ext cx="7535599" cy="5160250"/>
          </a:xfrm>
        </p:spPr>
        <p:txBody>
          <a:bodyPr>
            <a:normAutofit fontScale="92500" lnSpcReduction="20000"/>
          </a:bodyPr>
          <a:lstStyle/>
          <a:p>
            <a:pPr algn="just">
              <a:spcAft>
                <a:spcPts val="600"/>
              </a:spcAft>
            </a:pPr>
            <a:r>
              <a:rPr lang="en-GB" dirty="0">
                <a:latin typeface="Aptos" panose="020B0004020202020204" pitchFamily="34" charset="0"/>
              </a:rPr>
              <a:t>Phishing attacks cleverly disguise as trustworthy entities to steal sensitive information. Always verify the sender's email, avoid clicking on suspicious links, and never share personal information unsolicited. Utilize email filters and security software to detect and block phishing attempts.</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Quick Tip: </a:t>
            </a:r>
            <a:r>
              <a:rPr lang="en-GB" dirty="0">
                <a:latin typeface="Aptos" panose="020B0004020202020204" pitchFamily="34" charset="0"/>
              </a:rPr>
              <a:t>Enable two-factor authentication (2FA) on all your accounts for an added layer of security against phishing.</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Expert Opinion: </a:t>
            </a:r>
            <a:r>
              <a:rPr lang="en-GB" dirty="0">
                <a:latin typeface="Aptos" panose="020B0004020202020204" pitchFamily="34" charset="0"/>
              </a:rPr>
              <a:t>"The best </a:t>
            </a:r>
            <a:r>
              <a:rPr lang="en-GB" dirty="0" err="1">
                <a:latin typeface="Aptos" panose="020B0004020202020204" pitchFamily="34" charset="0"/>
              </a:rPr>
              <a:t>defense</a:t>
            </a:r>
            <a:r>
              <a:rPr lang="en-GB" dirty="0">
                <a:latin typeface="Aptos" panose="020B0004020202020204" pitchFamily="34" charset="0"/>
              </a:rPr>
              <a:t> against phishing is education. Understanding the common tactics used by phishers is the first step in protecting yourself." - Kevin Mitnick, renowned cybersecurity expert.</a:t>
            </a:r>
          </a:p>
          <a:p>
            <a:pPr lvl="1" algn="just">
              <a:spcAft>
                <a:spcPts val="600"/>
              </a:spcAft>
              <a:buClr>
                <a:schemeClr val="accent2"/>
              </a:buClr>
              <a:buFont typeface="Wingdings" panose="05000000000000000000" pitchFamily="2" charset="2"/>
              <a:buChar char="§"/>
            </a:pPr>
            <a:r>
              <a:rPr lang="en-GB" b="1" dirty="0">
                <a:latin typeface="Aptos" panose="020B0004020202020204" pitchFamily="34" charset="0"/>
              </a:rPr>
              <a:t>Challenge Question: </a:t>
            </a:r>
            <a:r>
              <a:rPr lang="en-GB" dirty="0">
                <a:latin typeface="Aptos" panose="020B0004020202020204" pitchFamily="34" charset="0"/>
              </a:rPr>
              <a:t>What should you do first if you receive an email requesting urgent action and personal information? A) Respond immediately B) Verify the sender's details C) Ignore the email</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ACB37D63-D747-A8B7-5AC6-D43B1D397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677" y="1845819"/>
            <a:ext cx="2382003" cy="3283438"/>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pPr algn="l"/>
            <a:r>
              <a:rPr lang="en-US" dirty="0">
                <a:latin typeface="Aptos" panose="020B0004020202020204" pitchFamily="34" charset="0"/>
                <a:ea typeface="Cambria"/>
              </a:rPr>
              <a:t>Passwords and Authentication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33376" y="1323910"/>
            <a:ext cx="10745263" cy="5257643"/>
          </a:xfrm>
        </p:spPr>
        <p:txBody>
          <a:bodyPr vert="horz" lIns="91440" tIns="45720" rIns="91440" bIns="45720" rtlCol="0">
            <a:normAutofit/>
          </a:bodyPr>
          <a:lstStyle/>
          <a:p>
            <a:pPr algn="just"/>
            <a:r>
              <a:rPr lang="en-GB" dirty="0">
                <a:latin typeface="Aptos" panose="020B0004020202020204" pitchFamily="34" charset="0"/>
                <a:ea typeface="Cambria"/>
              </a:rPr>
              <a:t>Strong, unique passwords and authentication methods protect against unauthorized access. Use a mix of letters, numbers, and symbols, and consider a password manager to keep track of complex passwords.</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Quick Tip: </a:t>
            </a:r>
            <a:r>
              <a:rPr lang="en-GB" sz="2800" dirty="0">
                <a:latin typeface="Aptos" panose="020B0004020202020204" pitchFamily="34" charset="0"/>
                <a:ea typeface="Cambria"/>
              </a:rPr>
              <a:t>Change passwords regularly and use a passphrase that combines four or more unrelated words for robust security.</a:t>
            </a:r>
          </a:p>
          <a:p>
            <a:pPr lvl="1" algn="just">
              <a:buClr>
                <a:schemeClr val="accent2"/>
              </a:buClr>
              <a:buFont typeface="Wingdings" panose="05000000000000000000" pitchFamily="2" charset="2"/>
              <a:buChar char="§"/>
            </a:pPr>
            <a:r>
              <a:rPr lang="en-GB" sz="2800" b="1" dirty="0">
                <a:latin typeface="Aptos" panose="020B0004020202020204" pitchFamily="34" charset="0"/>
                <a:ea typeface="Cambria"/>
              </a:rPr>
              <a:t>What If? Scenario: </a:t>
            </a:r>
            <a:r>
              <a:rPr lang="en-GB" sz="2800" dirty="0">
                <a:latin typeface="Aptos" panose="020B0004020202020204" pitchFamily="34" charset="0"/>
                <a:ea typeface="Cambria"/>
              </a:rPr>
              <a:t>Imagine your password was the same for all accounts and one got hacked. How quickly could the rest fall?</a:t>
            </a:r>
          </a:p>
          <a:p>
            <a:pPr algn="just"/>
            <a:r>
              <a:rPr lang="en-GB" dirty="0">
                <a:latin typeface="Aptos" panose="020B0004020202020204" pitchFamily="34" charset="0"/>
                <a:ea typeface="Cambria"/>
              </a:rPr>
              <a:t>Expert Opinion: "Passwords are like underwear: don't let people see it, change it very often, and you shouldn't share it with strangers." - Chris </a:t>
            </a:r>
            <a:r>
              <a:rPr lang="en-GB" dirty="0" err="1">
                <a:latin typeface="Aptos" panose="020B0004020202020204" pitchFamily="34" charset="0"/>
                <a:ea typeface="Cambria"/>
              </a:rPr>
              <a:t>Pirillo</a:t>
            </a:r>
            <a:r>
              <a:rPr lang="en-GB" dirty="0">
                <a:latin typeface="Aptos" panose="020B0004020202020204" pitchFamily="34" charset="0"/>
                <a:ea typeface="Cambria"/>
              </a:rPr>
              <a:t>, tech expert.</a:t>
            </a:r>
          </a:p>
        </p:txBody>
      </p:sp>
    </p:spTree>
    <p:extLst>
      <p:ext uri="{BB962C8B-B14F-4D97-AF65-F5344CB8AC3E}">
        <p14:creationId xmlns:p14="http://schemas.microsoft.com/office/powerpoint/2010/main" val="30486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250032"/>
            <a:ext cx="11192579" cy="769564"/>
          </a:xfrm>
        </p:spPr>
        <p:txBody>
          <a:bodyPr>
            <a:normAutofit/>
          </a:bodyPr>
          <a:lstStyle/>
          <a:p>
            <a:pPr algn="l">
              <a:spcAft>
                <a:spcPts val="600"/>
              </a:spcAft>
            </a:pPr>
            <a:r>
              <a:rPr lang="en-GB" sz="4000" dirty="0">
                <a:latin typeface="Aptos" panose="020B0004020202020204" pitchFamily="34" charset="0"/>
                <a:cs typeface="Calibri" panose="020F0502020204030204" pitchFamily="34" charset="0"/>
              </a:rPr>
              <a:t>Social Media Smarts: </a:t>
            </a:r>
            <a:r>
              <a:rPr lang="en-GB" sz="2700" dirty="0">
                <a:latin typeface="Aptos" panose="020B0004020202020204" pitchFamily="34" charset="0"/>
                <a:cs typeface="Calibri" panose="020F0502020204030204" pitchFamily="34" charset="0"/>
              </a:rPr>
              <a:t>Navigating Social Media with Wisdom</a:t>
            </a:r>
            <a:endParaRPr lang="en-GB" sz="4000" dirty="0">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375024" y="1208652"/>
            <a:ext cx="7535599" cy="5160250"/>
          </a:xfrm>
        </p:spPr>
        <p:txBody>
          <a:bodyPr>
            <a:normAutofit/>
          </a:bodyPr>
          <a:lstStyle/>
          <a:p>
            <a:pPr marL="0" indent="0" algn="just">
              <a:spcAft>
                <a:spcPts val="600"/>
              </a:spcAft>
              <a:buNone/>
            </a:pPr>
            <a:r>
              <a:rPr lang="en-GB" dirty="0">
                <a:latin typeface="Aptos" panose="020B0004020202020204" pitchFamily="34" charset="0"/>
              </a:rPr>
              <a:t>Social media is a double-edged sword, offering connection and community but also privacy risks. Customize your privacy settings, be mindful of what you share, and know how to use platform tools to report and block harassment.</a:t>
            </a:r>
          </a:p>
          <a:p>
            <a:pPr algn="just">
              <a:spcAft>
                <a:spcPts val="600"/>
              </a:spcAft>
            </a:pPr>
            <a:r>
              <a:rPr lang="en-GB" b="1" dirty="0">
                <a:latin typeface="Aptos" panose="020B0004020202020204" pitchFamily="34" charset="0"/>
              </a:rPr>
              <a:t>Quick Tip: </a:t>
            </a:r>
            <a:r>
              <a:rPr lang="en-GB" dirty="0">
                <a:latin typeface="Aptos" panose="020B0004020202020204" pitchFamily="34" charset="0"/>
              </a:rPr>
              <a:t>Regularly review who has access to see your posts and personal information on social media platforms.</a:t>
            </a:r>
          </a:p>
          <a:p>
            <a:pPr algn="just">
              <a:spcAft>
                <a:spcPts val="600"/>
              </a:spcAft>
            </a:pPr>
            <a:r>
              <a:rPr lang="en-GB" b="1" dirty="0">
                <a:latin typeface="Aptos" panose="020B0004020202020204" pitchFamily="34" charset="0"/>
              </a:rPr>
              <a:t>Challenge Question: </a:t>
            </a:r>
            <a:r>
              <a:rPr lang="en-GB" dirty="0">
                <a:latin typeface="Aptos" panose="020B0004020202020204" pitchFamily="34" charset="0"/>
              </a:rPr>
              <a:t>How often should you review and update your social media privacy settings? A) Once a year B) After every update C) Monthly</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4">
            <a:extLst>
              <a:ext uri="{FF2B5EF4-FFF2-40B4-BE49-F238E27FC236}">
                <a16:creationId xmlns:a16="http://schemas.microsoft.com/office/drawing/2014/main" id="{B532F5BA-A168-A8AC-F706-F5B0AC1C7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647" y="1811599"/>
            <a:ext cx="2843331" cy="3781630"/>
          </a:xfrm>
          <a:prstGeom prst="rect">
            <a:avLst/>
          </a:prstGeom>
        </p:spPr>
      </p:pic>
    </p:spTree>
    <p:extLst>
      <p:ext uri="{BB962C8B-B14F-4D97-AF65-F5344CB8AC3E}">
        <p14:creationId xmlns:p14="http://schemas.microsoft.com/office/powerpoint/2010/main" val="4049728296"/>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9E610D-2AA5-4DB0-AE9A-5A806C93AE08}">
  <ds:schemaRefs>
    <ds:schemaRef ds:uri="http://schemas.microsoft.com/sharepoint/v3/contenttype/forms"/>
  </ds:schemaRefs>
</ds:datastoreItem>
</file>

<file path=customXml/itemProps2.xml><?xml version="1.0" encoding="utf-8"?>
<ds:datastoreItem xmlns:ds="http://schemas.openxmlformats.org/officeDocument/2006/customXml" ds:itemID="{1ABA355C-58EE-4C7C-9C5A-68A9540AD8B0}"/>
</file>

<file path=customXml/itemProps3.xml><?xml version="1.0" encoding="utf-8"?>
<ds:datastoreItem xmlns:ds="http://schemas.openxmlformats.org/officeDocument/2006/customXml" ds:itemID="{E0200AA9-02BF-40F6-BEEC-73EBC940B140}">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33</TotalTime>
  <Words>2058</Words>
  <Application>Microsoft Office PowerPoint</Application>
  <PresentationFormat>Širokouhlá</PresentationFormat>
  <Paragraphs>93</Paragraphs>
  <Slides>17</Slides>
  <Notes>0</Notes>
  <HiddenSlides>0</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17</vt:i4>
      </vt:variant>
    </vt:vector>
  </HeadingPairs>
  <TitlesOfParts>
    <vt:vector size="25" baseType="lpstr">
      <vt:lpstr>Aptos</vt:lpstr>
      <vt:lpstr>Aptos Display</vt:lpstr>
      <vt:lpstr>Arial</vt:lpstr>
      <vt:lpstr>Calibri</vt:lpstr>
      <vt:lpstr>Cambria</vt:lpstr>
      <vt:lpstr>Wingdings</vt:lpstr>
      <vt:lpstr>Motív Office</vt:lpstr>
      <vt:lpstr>1_Motív Office</vt:lpstr>
      <vt:lpstr>Digital Citizenship – Online Safety &amp; Digital Rights</vt:lpstr>
      <vt:lpstr>Online Safety &amp; Digital Rights</vt:lpstr>
      <vt:lpstr>The Pillars of Online Safety</vt:lpstr>
      <vt:lpstr>Your Digital Rights Explained</vt:lpstr>
      <vt:lpstr>Protecting Your Privacy Online</vt:lpstr>
      <vt:lpstr>Navigating the Cyber Threat Landscape</vt:lpstr>
      <vt:lpstr>Mastering the Art of Recognizing Phishing</vt:lpstr>
      <vt:lpstr>Passwords and Authentication</vt:lpstr>
      <vt:lpstr>Social Media Smarts: Navigating Social Media with Wisdom</vt:lpstr>
      <vt:lpstr>Understanding Data Collection  Demystifying Data Collection</vt:lpstr>
      <vt:lpstr>The Right to Be Forgotten:  Exercising Your Right to Be Forgotten</vt:lpstr>
      <vt:lpstr>Digital Harassment and How to Combat It</vt:lpstr>
      <vt:lpstr>Embracing Encrypted Communication</vt:lpstr>
      <vt:lpstr>Safe Online Transactions</vt:lpstr>
      <vt:lpstr>Digital Literacy for All</vt:lpstr>
      <vt:lpstr>Shaping the Digital Future: Your Role in the Digital Future</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Marcela Hallová</cp:lastModifiedBy>
  <cp:revision>31</cp:revision>
  <dcterms:created xsi:type="dcterms:W3CDTF">2024-06-25T09:00:25Z</dcterms:created>
  <dcterms:modified xsi:type="dcterms:W3CDTF">2024-09-27T18:57:48Z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