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 id="2147483669" r:id="rId6"/>
  </p:sldMasterIdLst>
  <p:notesMasterIdLst>
    <p:notesMasterId r:id="rId27"/>
  </p:notesMasterIdLst>
  <p:sldIdLst>
    <p:sldId id="307" r:id="rId7"/>
    <p:sldId id="310" r:id="rId8"/>
    <p:sldId id="311" r:id="rId9"/>
    <p:sldId id="312" r:id="rId10"/>
    <p:sldId id="313" r:id="rId11"/>
    <p:sldId id="259" r:id="rId12"/>
    <p:sldId id="262" r:id="rId13"/>
    <p:sldId id="314" r:id="rId14"/>
    <p:sldId id="315" r:id="rId15"/>
    <p:sldId id="316" r:id="rId16"/>
    <p:sldId id="317" r:id="rId17"/>
    <p:sldId id="318" r:id="rId18"/>
    <p:sldId id="319" r:id="rId19"/>
    <p:sldId id="269" r:id="rId20"/>
    <p:sldId id="320" r:id="rId21"/>
    <p:sldId id="321" r:id="rId22"/>
    <p:sldId id="272" r:id="rId23"/>
    <p:sldId id="273" r:id="rId24"/>
    <p:sldId id="278" r:id="rId25"/>
    <p:sldId id="265" r:id="rId26"/>
  </p:sldIdLst>
  <p:sldSz cx="18288000" cy="10287000"/>
  <p:notesSz cx="6858000" cy="9144000"/>
  <p:embeddedFontLst>
    <p:embeddedFont>
      <p:font typeface="Cambria" panose="02040503050406030204" pitchFamily="18"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B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4A7338-CF0B-403D-841D-F5E50B86DB23}" v="1" dt="2024-10-23T11:25:05.393"/>
    <p1510:client id="{C4B73216-00AB-4F58-9E31-DB6CDFB9824B}" v="3" dt="2024-10-23T12:28:40.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7" d="100"/>
          <a:sy n="37" d="100"/>
        </p:scale>
        <p:origin x="98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1.fntdata"/><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Hanová" userId="S::hanova@uniag.sk::3d22e42d-bb89-40fb-8988-9efa43568f68" providerId="AD" clId="Web-{AA4A7338-CF0B-403D-841D-F5E50B86DB23}"/>
    <pc:docChg chg="modSld">
      <pc:chgData name="Martina Hanová" userId="S::hanova@uniag.sk::3d22e42d-bb89-40fb-8988-9efa43568f68" providerId="AD" clId="Web-{AA4A7338-CF0B-403D-841D-F5E50B86DB23}" dt="2024-10-23T11:25:05.393" v="0" actId="1076"/>
      <pc:docMkLst>
        <pc:docMk/>
      </pc:docMkLst>
      <pc:sldChg chg="modSp">
        <pc:chgData name="Martina Hanová" userId="S::hanova@uniag.sk::3d22e42d-bb89-40fb-8988-9efa43568f68" providerId="AD" clId="Web-{AA4A7338-CF0B-403D-841D-F5E50B86DB23}" dt="2024-10-23T11:25:05.393" v="0" actId="1076"/>
        <pc:sldMkLst>
          <pc:docMk/>
          <pc:sldMk cId="3068211290" sldId="290"/>
        </pc:sldMkLst>
        <pc:spChg chg="mod">
          <ac:chgData name="Martina Hanová" userId="S::hanova@uniag.sk::3d22e42d-bb89-40fb-8988-9efa43568f68" providerId="AD" clId="Web-{AA4A7338-CF0B-403D-841D-F5E50B86DB23}" dt="2024-10-23T11:25:05.393" v="0" actId="1076"/>
          <ac:spMkLst>
            <pc:docMk/>
            <pc:sldMk cId="3068211290" sldId="290"/>
            <ac:spMk id="6" creationId="{1D931850-5374-8BFC-E95F-22A02D965C31}"/>
          </ac:spMkLst>
        </pc:spChg>
      </pc:sldChg>
    </pc:docChg>
  </pc:docChgLst>
  <pc:docChgLst>
    <pc:chgData name="Madeline Langlois" userId="S::m.langlois_eifi-tech.eu#ext#@uniag1.onmicrosoft.com::e8be1d56-033d-4448-819b-72ce1326116f" providerId="AD" clId="Web-{E1E14695-82D2-B742-D745-7C9357C30C70}"/>
    <pc:docChg chg="modSld">
      <pc:chgData name="Madeline Langlois" userId="S::m.langlois_eifi-tech.eu#ext#@uniag1.onmicrosoft.com::e8be1d56-033d-4448-819b-72ce1326116f" providerId="AD" clId="Web-{E1E14695-82D2-B742-D745-7C9357C30C70}" dt="2024-10-14T16:05:36.832" v="39" actId="20577"/>
      <pc:docMkLst>
        <pc:docMk/>
      </pc:docMkLst>
      <pc:sldChg chg="modSp">
        <pc:chgData name="Madeline Langlois" userId="S::m.langlois_eifi-tech.eu#ext#@uniag1.onmicrosoft.com::e8be1d56-033d-4448-819b-72ce1326116f" providerId="AD" clId="Web-{E1E14695-82D2-B742-D745-7C9357C30C70}" dt="2024-10-14T16:05:36.832" v="39" actId="20577"/>
        <pc:sldMkLst>
          <pc:docMk/>
          <pc:sldMk cId="1432895897" sldId="278"/>
        </pc:sldMkLst>
        <pc:spChg chg="mod">
          <ac:chgData name="Madeline Langlois" userId="S::m.langlois_eifi-tech.eu#ext#@uniag1.onmicrosoft.com::e8be1d56-033d-4448-819b-72ce1326116f" providerId="AD" clId="Web-{E1E14695-82D2-B742-D745-7C9357C30C70}" dt="2024-10-14T16:05:36.832" v="39" actId="20577"/>
          <ac:spMkLst>
            <pc:docMk/>
            <pc:sldMk cId="1432895897" sldId="278"/>
            <ac:spMk id="2" creationId="{125F85EE-0741-464A-89E5-9FE05AD7F2C3}"/>
          </ac:spMkLst>
        </pc:spChg>
        <pc:spChg chg="mod">
          <ac:chgData name="Madeline Langlois" userId="S::m.langlois_eifi-tech.eu#ext#@uniag1.onmicrosoft.com::e8be1d56-033d-4448-819b-72ce1326116f" providerId="AD" clId="Web-{E1E14695-82D2-B742-D745-7C9357C30C70}" dt="2024-10-14T16:05:31.926" v="38" actId="14100"/>
          <ac:spMkLst>
            <pc:docMk/>
            <pc:sldMk cId="1432895897" sldId="278"/>
            <ac:spMk id="3" creationId="{4D43C8CB-ADCB-F147-B1DE-A917435214D0}"/>
          </ac:spMkLst>
        </pc:spChg>
      </pc:sldChg>
      <pc:sldChg chg="modSp">
        <pc:chgData name="Madeline Langlois" userId="S::m.langlois_eifi-tech.eu#ext#@uniag1.onmicrosoft.com::e8be1d56-033d-4448-819b-72ce1326116f" providerId="AD" clId="Web-{E1E14695-82D2-B742-D745-7C9357C30C70}" dt="2024-10-14T16:05:20.629" v="37" actId="20577"/>
        <pc:sldMkLst>
          <pc:docMk/>
          <pc:sldMk cId="3068211290" sldId="290"/>
        </pc:sldMkLst>
        <pc:spChg chg="mod">
          <ac:chgData name="Madeline Langlois" userId="S::m.langlois_eifi-tech.eu#ext#@uniag1.onmicrosoft.com::e8be1d56-033d-4448-819b-72ce1326116f" providerId="AD" clId="Web-{E1E14695-82D2-B742-D745-7C9357C30C70}" dt="2024-10-14T16:05:20.629" v="37" actId="20577"/>
          <ac:spMkLst>
            <pc:docMk/>
            <pc:sldMk cId="3068211290" sldId="290"/>
            <ac:spMk id="2" creationId="{C41D4CFD-612B-4C22-B1FF-FFF00CA4DCC6}"/>
          </ac:spMkLst>
        </pc:spChg>
        <pc:graphicFrameChg chg="mod modGraphic">
          <ac:chgData name="Madeline Langlois" userId="S::m.langlois_eifi-tech.eu#ext#@uniag1.onmicrosoft.com::e8be1d56-033d-4448-819b-72ce1326116f" providerId="AD" clId="Web-{E1E14695-82D2-B742-D745-7C9357C30C70}" dt="2024-10-14T16:05:08.941" v="33" actId="14100"/>
          <ac:graphicFrameMkLst>
            <pc:docMk/>
            <pc:sldMk cId="3068211290" sldId="290"/>
            <ac:graphicFrameMk id="5" creationId="{B9632D98-C7C5-A6B9-C065-66C39FF3C8E5}"/>
          </ac:graphicFrameMkLst>
        </pc:graphicFrameChg>
      </pc:sldChg>
      <pc:sldChg chg="modSp">
        <pc:chgData name="Madeline Langlois" userId="S::m.langlois_eifi-tech.eu#ext#@uniag1.onmicrosoft.com::e8be1d56-033d-4448-819b-72ce1326116f" providerId="AD" clId="Web-{E1E14695-82D2-B742-D745-7C9357C30C70}" dt="2024-10-14T16:02:45.827" v="0" actId="1076"/>
        <pc:sldMkLst>
          <pc:docMk/>
          <pc:sldMk cId="3910063453" sldId="307"/>
        </pc:sldMkLst>
        <pc:picChg chg="mod">
          <ac:chgData name="Madeline Langlois" userId="S::m.langlois_eifi-tech.eu#ext#@uniag1.onmicrosoft.com::e8be1d56-033d-4448-819b-72ce1326116f" providerId="AD" clId="Web-{E1E14695-82D2-B742-D745-7C9357C30C70}" dt="2024-10-14T16:02:45.827" v="0" actId="1076"/>
          <ac:picMkLst>
            <pc:docMk/>
            <pc:sldMk cId="3910063453" sldId="307"/>
            <ac:picMk id="19" creationId="{A34B1F93-7319-3B02-1A2A-A41863D32FA7}"/>
          </ac:picMkLst>
        </pc:picChg>
      </pc:sldChg>
      <pc:sldChg chg="modSp">
        <pc:chgData name="Madeline Langlois" userId="S::m.langlois_eifi-tech.eu#ext#@uniag1.onmicrosoft.com::e8be1d56-033d-4448-819b-72ce1326116f" providerId="AD" clId="Web-{E1E14695-82D2-B742-D745-7C9357C30C70}" dt="2024-10-14T16:02:55.749" v="3" actId="20577"/>
        <pc:sldMkLst>
          <pc:docMk/>
          <pc:sldMk cId="953961906" sldId="314"/>
        </pc:sldMkLst>
        <pc:spChg chg="mod">
          <ac:chgData name="Madeline Langlois" userId="S::m.langlois_eifi-tech.eu#ext#@uniag1.onmicrosoft.com::e8be1d56-033d-4448-819b-72ce1326116f" providerId="AD" clId="Web-{E1E14695-82D2-B742-D745-7C9357C30C70}" dt="2024-10-14T16:02:55.749" v="3" actId="20577"/>
          <ac:spMkLst>
            <pc:docMk/>
            <pc:sldMk cId="953961906" sldId="314"/>
            <ac:spMk id="3" creationId="{B13805A1-31A0-42C7-93F8-296AADC913E0}"/>
          </ac:spMkLst>
        </pc:spChg>
      </pc:sldChg>
      <pc:sldChg chg="modSp">
        <pc:chgData name="Madeline Langlois" userId="S::m.langlois_eifi-tech.eu#ext#@uniag1.onmicrosoft.com::e8be1d56-033d-4448-819b-72ce1326116f" providerId="AD" clId="Web-{E1E14695-82D2-B742-D745-7C9357C30C70}" dt="2024-10-14T16:03:00.859" v="4" actId="14100"/>
        <pc:sldMkLst>
          <pc:docMk/>
          <pc:sldMk cId="3777144804" sldId="316"/>
        </pc:sldMkLst>
        <pc:spChg chg="mod">
          <ac:chgData name="Madeline Langlois" userId="S::m.langlois_eifi-tech.eu#ext#@uniag1.onmicrosoft.com::e8be1d56-033d-4448-819b-72ce1326116f" providerId="AD" clId="Web-{E1E14695-82D2-B742-D745-7C9357C30C70}" dt="2024-10-14T16:03:00.859" v="4" actId="14100"/>
          <ac:spMkLst>
            <pc:docMk/>
            <pc:sldMk cId="3777144804" sldId="316"/>
            <ac:spMk id="17" creationId="{4EC8D95E-50C5-4709-9FA2-E78DD9FD3176}"/>
          </ac:spMkLst>
        </pc:spChg>
      </pc:sldChg>
      <pc:sldChg chg="modSp">
        <pc:chgData name="Madeline Langlois" userId="S::m.langlois_eifi-tech.eu#ext#@uniag1.onmicrosoft.com::e8be1d56-033d-4448-819b-72ce1326116f" providerId="AD" clId="Web-{E1E14695-82D2-B742-D745-7C9357C30C70}" dt="2024-10-14T16:03:10.234" v="8" actId="20577"/>
        <pc:sldMkLst>
          <pc:docMk/>
          <pc:sldMk cId="2525994568" sldId="317"/>
        </pc:sldMkLst>
        <pc:spChg chg="mod">
          <ac:chgData name="Madeline Langlois" userId="S::m.langlois_eifi-tech.eu#ext#@uniag1.onmicrosoft.com::e8be1d56-033d-4448-819b-72ce1326116f" providerId="AD" clId="Web-{E1E14695-82D2-B742-D745-7C9357C30C70}" dt="2024-10-14T16:03:10.234" v="8" actId="20577"/>
          <ac:spMkLst>
            <pc:docMk/>
            <pc:sldMk cId="2525994568" sldId="317"/>
            <ac:spMk id="3" creationId="{B13805A1-31A0-42C7-93F8-296AADC913E0}"/>
          </ac:spMkLst>
        </pc:spChg>
      </pc:sldChg>
      <pc:sldChg chg="modSp">
        <pc:chgData name="Madeline Langlois" userId="S::m.langlois_eifi-tech.eu#ext#@uniag1.onmicrosoft.com::e8be1d56-033d-4448-819b-72ce1326116f" providerId="AD" clId="Web-{E1E14695-82D2-B742-D745-7C9357C30C70}" dt="2024-10-14T16:03:20.641" v="12" actId="14100"/>
        <pc:sldMkLst>
          <pc:docMk/>
          <pc:sldMk cId="705467701" sldId="320"/>
        </pc:sldMkLst>
        <pc:spChg chg="mod">
          <ac:chgData name="Madeline Langlois" userId="S::m.langlois_eifi-tech.eu#ext#@uniag1.onmicrosoft.com::e8be1d56-033d-4448-819b-72ce1326116f" providerId="AD" clId="Web-{E1E14695-82D2-B742-D745-7C9357C30C70}" dt="2024-10-14T16:03:20.641" v="12" actId="14100"/>
          <ac:spMkLst>
            <pc:docMk/>
            <pc:sldMk cId="705467701" sldId="320"/>
            <ac:spMk id="3" creationId="{492B48E4-052E-41E0-AE9C-C53CCC56BB94}"/>
          </ac:spMkLst>
        </pc:spChg>
      </pc:sldChg>
      <pc:sldChg chg="modSp">
        <pc:chgData name="Madeline Langlois" userId="S::m.langlois_eifi-tech.eu#ext#@uniag1.onmicrosoft.com::e8be1d56-033d-4448-819b-72ce1326116f" providerId="AD" clId="Web-{E1E14695-82D2-B742-D745-7C9357C30C70}" dt="2024-10-14T16:03:27.938" v="14" actId="20577"/>
        <pc:sldMkLst>
          <pc:docMk/>
          <pc:sldMk cId="3730226238" sldId="321"/>
        </pc:sldMkLst>
        <pc:spChg chg="mod">
          <ac:chgData name="Madeline Langlois" userId="S::m.langlois_eifi-tech.eu#ext#@uniag1.onmicrosoft.com::e8be1d56-033d-4448-819b-72ce1326116f" providerId="AD" clId="Web-{E1E14695-82D2-B742-D745-7C9357C30C70}" dt="2024-10-14T16:03:27.938" v="14" actId="20577"/>
          <ac:spMkLst>
            <pc:docMk/>
            <pc:sldMk cId="3730226238" sldId="321"/>
            <ac:spMk id="17" creationId="{4EC8D95E-50C5-4709-9FA2-E78DD9FD3176}"/>
          </ac:spMkLst>
        </pc:spChg>
      </pc:sldChg>
    </pc:docChg>
  </pc:docChgLst>
  <pc:docChgLst>
    <pc:chgData name="Marcela Hallová" userId="S::hallovam@uniag.sk::11c297e8-e2cf-40dc-b098-351a91ef2171" providerId="AD" clId="Web-{0E027D93-B752-461F-A42A-BAC98B9B1757}"/>
    <pc:docChg chg="modSld">
      <pc:chgData name="Marcela Hallová" userId="S::hallovam@uniag.sk::11c297e8-e2cf-40dc-b098-351a91ef2171" providerId="AD" clId="Web-{0E027D93-B752-461F-A42A-BAC98B9B1757}" dt="2024-09-25T12:46:33.920" v="1" actId="20577"/>
      <pc:docMkLst>
        <pc:docMk/>
      </pc:docMkLst>
      <pc:sldChg chg="modSp">
        <pc:chgData name="Marcela Hallová" userId="S::hallovam@uniag.sk::11c297e8-e2cf-40dc-b098-351a91ef2171" providerId="AD" clId="Web-{0E027D93-B752-461F-A42A-BAC98B9B1757}" dt="2024-09-25T12:46:33.920" v="1" actId="20577"/>
        <pc:sldMkLst>
          <pc:docMk/>
          <pc:sldMk cId="0" sldId="265"/>
        </pc:sldMkLst>
        <pc:spChg chg="mod">
          <ac:chgData name="Marcela Hallová" userId="S::hallovam@uniag.sk::11c297e8-e2cf-40dc-b098-351a91ef2171" providerId="AD" clId="Web-{0E027D93-B752-461F-A42A-BAC98B9B1757}" dt="2024-09-25T12:46:33.920" v="1" actId="20577"/>
          <ac:spMkLst>
            <pc:docMk/>
            <pc:sldMk cId="0" sldId="265"/>
            <ac:spMk id="3" creationId="{00000000-0000-0000-0000-000000000000}"/>
          </ac:spMkLst>
        </pc:spChg>
      </pc:sldChg>
    </pc:docChg>
  </pc:docChgLst>
  <pc:docChgLst>
    <pc:chgData name="Martina Hanová" userId="S::hanova@uniag.sk::3d22e42d-bb89-40fb-8988-9efa43568f68" providerId="AD" clId="Web-{C4B73216-00AB-4F58-9E31-DB6CDFB9824B}"/>
    <pc:docChg chg="delSld">
      <pc:chgData name="Martina Hanová" userId="S::hanova@uniag.sk::3d22e42d-bb89-40fb-8988-9efa43568f68" providerId="AD" clId="Web-{C4B73216-00AB-4F58-9E31-DB6CDFB9824B}" dt="2024-10-23T12:28:40.799" v="2"/>
      <pc:docMkLst>
        <pc:docMk/>
      </pc:docMkLst>
      <pc:sldChg chg="del">
        <pc:chgData name="Martina Hanová" userId="S::hanova@uniag.sk::3d22e42d-bb89-40fb-8988-9efa43568f68" providerId="AD" clId="Web-{C4B73216-00AB-4F58-9E31-DB6CDFB9824B}" dt="2024-10-23T12:28:40.799" v="2"/>
        <pc:sldMkLst>
          <pc:docMk/>
          <pc:sldMk cId="0" sldId="282"/>
        </pc:sldMkLst>
      </pc:sldChg>
      <pc:sldChg chg="del">
        <pc:chgData name="Martina Hanová" userId="S::hanova@uniag.sk::3d22e42d-bb89-40fb-8988-9efa43568f68" providerId="AD" clId="Web-{C4B73216-00AB-4F58-9E31-DB6CDFB9824B}" dt="2024-10-23T12:28:34.283" v="0"/>
        <pc:sldMkLst>
          <pc:docMk/>
          <pc:sldMk cId="3068211290" sldId="290"/>
        </pc:sldMkLst>
      </pc:sldChg>
      <pc:sldChg chg="del">
        <pc:chgData name="Martina Hanová" userId="S::hanova@uniag.sk::3d22e42d-bb89-40fb-8988-9efa43568f68" providerId="AD" clId="Web-{C4B73216-00AB-4F58-9E31-DB6CDFB9824B}" dt="2024-10-23T12:28:38.877" v="1"/>
        <pc:sldMkLst>
          <pc:docMk/>
          <pc:sldMk cId="4120888116" sldId="32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7F8C5-2147-47F9-A575-B57D292C9C0F}"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FD996AC3-2EDE-4221-85AD-C1349B49BC6A}">
      <dgm:prSet custT="1"/>
      <dgm:spPr/>
      <dgm:t>
        <a:bodyPr/>
        <a:lstStyle/>
        <a:p>
          <a:r>
            <a:rPr lang="en-US" sz="4000" dirty="0">
              <a:latin typeface="Aptos" panose="020B0004020202020204" pitchFamily="34" charset="0"/>
              <a:ea typeface="Inter"/>
              <a:cs typeface="Inter"/>
              <a:sym typeface="Inter"/>
            </a:rPr>
            <a:t>Was meinen Sie, was Phishing ist?</a:t>
          </a:r>
          <a:endParaRPr lang="en-US" sz="4000" dirty="0">
            <a:latin typeface="Aptos" panose="020B0004020202020204" pitchFamily="34" charset="0"/>
          </a:endParaRPr>
        </a:p>
      </dgm:t>
    </dgm:pt>
    <dgm:pt modelId="{4CB0B043-98FF-4B67-8BFD-9ED36802F02C}" type="parTrans" cxnId="{1F9BA073-B6FB-4F9F-A167-C19854217788}">
      <dgm:prSet/>
      <dgm:spPr/>
      <dgm:t>
        <a:bodyPr/>
        <a:lstStyle/>
        <a:p>
          <a:endParaRPr lang="en-US" sz="2800">
            <a:latin typeface="Aptos" panose="020B0004020202020204" pitchFamily="34" charset="0"/>
          </a:endParaRPr>
        </a:p>
      </dgm:t>
    </dgm:pt>
    <dgm:pt modelId="{D8534C3A-9749-4FD8-BDFB-E707F39AB874}" type="sibTrans" cxnId="{1F9BA073-B6FB-4F9F-A167-C19854217788}">
      <dgm:prSet/>
      <dgm:spPr/>
      <dgm:t>
        <a:bodyPr/>
        <a:lstStyle/>
        <a:p>
          <a:endParaRPr lang="en-US">
            <a:latin typeface="Aptos" panose="020B0004020202020204" pitchFamily="34" charset="0"/>
          </a:endParaRPr>
        </a:p>
      </dgm:t>
    </dgm:pt>
    <dgm:pt modelId="{EC11C502-9B59-4944-92F6-0B5403136BAE}">
      <dgm:prSet custT="1"/>
      <dgm:spPr/>
      <dgm:t>
        <a:bodyPr/>
        <a:lstStyle/>
        <a:p>
          <a:r>
            <a:rPr lang="en-US" sz="4000">
              <a:latin typeface="Aptos" panose="020B0004020202020204" pitchFamily="34" charset="0"/>
              <a:ea typeface="Inter"/>
              <a:cs typeface="Inter"/>
              <a:sym typeface="Inter"/>
            </a:rPr>
            <a:t>Welche Hinweise weisen Sie normalerweise darauf hin, dass es sich bei einer Nachricht um einen Phishing-Versuch handeln könnte?</a:t>
          </a:r>
          <a:endParaRPr lang="en-US" sz="4000" dirty="0">
            <a:latin typeface="Aptos" panose="020B0004020202020204" pitchFamily="34" charset="0"/>
          </a:endParaRPr>
        </a:p>
      </dgm:t>
    </dgm:pt>
    <dgm:pt modelId="{DE40E66C-F261-44F1-87FF-6A2AD644B46E}" type="parTrans" cxnId="{63F379C3-1953-4323-A6AF-8CFB3E4A9566}">
      <dgm:prSet/>
      <dgm:spPr/>
      <dgm:t>
        <a:bodyPr/>
        <a:lstStyle/>
        <a:p>
          <a:endParaRPr lang="en-US" sz="2800">
            <a:latin typeface="Aptos" panose="020B0004020202020204" pitchFamily="34" charset="0"/>
          </a:endParaRPr>
        </a:p>
      </dgm:t>
    </dgm:pt>
    <dgm:pt modelId="{4DF339E1-469F-4B71-A228-3D55713A966E}" type="sibTrans" cxnId="{63F379C3-1953-4323-A6AF-8CFB3E4A9566}">
      <dgm:prSet/>
      <dgm:spPr/>
      <dgm:t>
        <a:bodyPr/>
        <a:lstStyle/>
        <a:p>
          <a:endParaRPr lang="en-US">
            <a:latin typeface="Aptos" panose="020B0004020202020204" pitchFamily="34" charset="0"/>
          </a:endParaRPr>
        </a:p>
      </dgm:t>
    </dgm:pt>
    <dgm:pt modelId="{5A5933B3-638B-42D8-BAAB-8A126D8C74F7}">
      <dgm:prSet custT="1"/>
      <dgm:spPr/>
      <dgm:t>
        <a:bodyPr/>
        <a:lstStyle/>
        <a:p>
          <a:r>
            <a:rPr lang="en-US" sz="4000" dirty="0">
              <a:latin typeface="Aptos" panose="020B0004020202020204" pitchFamily="34" charset="0"/>
              <a:ea typeface="Inter"/>
              <a:cs typeface="Inter"/>
              <a:sym typeface="Inter"/>
            </a:rPr>
            <a:t>Wurden Sie schon einmal Opfer von Phishing oder kennen Sie jemanden, dem das passiert ist?</a:t>
          </a:r>
          <a:endParaRPr lang="en-US" sz="4000" dirty="0">
            <a:latin typeface="Aptos" panose="020B0004020202020204" pitchFamily="34" charset="0"/>
          </a:endParaRPr>
        </a:p>
      </dgm:t>
    </dgm:pt>
    <dgm:pt modelId="{ACAF7926-6414-40AE-99D8-F45652477851}" type="parTrans" cxnId="{C78E26E0-F2DD-4E75-8ABB-051DEECE9D8C}">
      <dgm:prSet/>
      <dgm:spPr/>
      <dgm:t>
        <a:bodyPr/>
        <a:lstStyle/>
        <a:p>
          <a:endParaRPr lang="en-US" sz="2800">
            <a:latin typeface="Aptos" panose="020B0004020202020204" pitchFamily="34" charset="0"/>
          </a:endParaRPr>
        </a:p>
      </dgm:t>
    </dgm:pt>
    <dgm:pt modelId="{C51B2801-8AD2-4EED-A6DB-C80FF3221A60}" type="sibTrans" cxnId="{C78E26E0-F2DD-4E75-8ABB-051DEECE9D8C}">
      <dgm:prSet/>
      <dgm:spPr/>
      <dgm:t>
        <a:bodyPr/>
        <a:lstStyle/>
        <a:p>
          <a:endParaRPr lang="en-US">
            <a:latin typeface="Aptos" panose="020B0004020202020204" pitchFamily="34" charset="0"/>
          </a:endParaRPr>
        </a:p>
      </dgm:t>
    </dgm:pt>
    <dgm:pt modelId="{51A94D5F-03AE-4E59-BA61-20DAE9520598}">
      <dgm:prSet custT="1"/>
      <dgm:spPr/>
      <dgm:t>
        <a:bodyPr/>
        <a:lstStyle/>
        <a:p>
          <a:r>
            <a:rPr lang="en-US" sz="4000" dirty="0">
              <a:solidFill>
                <a:schemeClr val="bg1"/>
              </a:solidFill>
              <a:latin typeface="Aptos" panose="020B0004020202020204" pitchFamily="34" charset="0"/>
              <a:ea typeface="Inter"/>
              <a:cs typeface="Inter"/>
              <a:sym typeface="Inter"/>
            </a:rPr>
            <a:t>Haben Sie aktuelle Beispiele für Phishing, die Sie uns mitteilen möchten?</a:t>
          </a:r>
          <a:endParaRPr lang="en-GB" sz="4000" dirty="0">
            <a:solidFill>
              <a:schemeClr val="bg1"/>
            </a:solidFill>
            <a:latin typeface="Aptos" panose="020B0004020202020204" pitchFamily="34" charset="0"/>
          </a:endParaRPr>
        </a:p>
      </dgm:t>
    </dgm:pt>
    <dgm:pt modelId="{E2EED633-54E9-4123-9CA1-1028285AE72C}" type="parTrans" cxnId="{60EDBFF9-EF9B-431B-900B-DA049256C2DD}">
      <dgm:prSet/>
      <dgm:spPr/>
      <dgm:t>
        <a:bodyPr/>
        <a:lstStyle/>
        <a:p>
          <a:endParaRPr lang="en-GB"/>
        </a:p>
      </dgm:t>
    </dgm:pt>
    <dgm:pt modelId="{06E999FD-D9EC-4E69-8A89-44C69CF33279}" type="sibTrans" cxnId="{60EDBFF9-EF9B-431B-900B-DA049256C2DD}">
      <dgm:prSet/>
      <dgm:spPr/>
      <dgm:t>
        <a:bodyPr/>
        <a:lstStyle/>
        <a:p>
          <a:endParaRPr lang="en-GB"/>
        </a:p>
      </dgm:t>
    </dgm:pt>
    <dgm:pt modelId="{B3F6A303-365F-43A5-9A5D-28931EA0EBC2}" type="pres">
      <dgm:prSet presAssocID="{AE67F8C5-2147-47F9-A575-B57D292C9C0F}" presName="outerComposite" presStyleCnt="0">
        <dgm:presLayoutVars>
          <dgm:chMax val="5"/>
          <dgm:dir/>
          <dgm:resizeHandles val="exact"/>
        </dgm:presLayoutVars>
      </dgm:prSet>
      <dgm:spPr/>
    </dgm:pt>
    <dgm:pt modelId="{B2DD08DB-FA21-4BBE-B55E-D9BB6EFA5BAA}" type="pres">
      <dgm:prSet presAssocID="{AE67F8C5-2147-47F9-A575-B57D292C9C0F}" presName="dummyMaxCanvas" presStyleCnt="0">
        <dgm:presLayoutVars/>
      </dgm:prSet>
      <dgm:spPr/>
    </dgm:pt>
    <dgm:pt modelId="{FA74487E-19BB-4C30-B7C6-BCD8680483BF}" type="pres">
      <dgm:prSet presAssocID="{AE67F8C5-2147-47F9-A575-B57D292C9C0F}" presName="FourNodes_1" presStyleLbl="node1" presStyleIdx="0" presStyleCnt="4">
        <dgm:presLayoutVars>
          <dgm:bulletEnabled val="1"/>
        </dgm:presLayoutVars>
      </dgm:prSet>
      <dgm:spPr/>
    </dgm:pt>
    <dgm:pt modelId="{B41085AF-525F-4712-9B38-3CDBE5A733EE}" type="pres">
      <dgm:prSet presAssocID="{AE67F8C5-2147-47F9-A575-B57D292C9C0F}" presName="FourNodes_2" presStyleLbl="node1" presStyleIdx="1" presStyleCnt="4">
        <dgm:presLayoutVars>
          <dgm:bulletEnabled val="1"/>
        </dgm:presLayoutVars>
      </dgm:prSet>
      <dgm:spPr/>
    </dgm:pt>
    <dgm:pt modelId="{39377F6E-7C2D-4817-AF67-43CD42F04E65}" type="pres">
      <dgm:prSet presAssocID="{AE67F8C5-2147-47F9-A575-B57D292C9C0F}" presName="FourNodes_3" presStyleLbl="node1" presStyleIdx="2" presStyleCnt="4">
        <dgm:presLayoutVars>
          <dgm:bulletEnabled val="1"/>
        </dgm:presLayoutVars>
      </dgm:prSet>
      <dgm:spPr/>
    </dgm:pt>
    <dgm:pt modelId="{CE8F1E9D-1831-4E20-8AFB-CD5C0E628F57}" type="pres">
      <dgm:prSet presAssocID="{AE67F8C5-2147-47F9-A575-B57D292C9C0F}" presName="FourNodes_4" presStyleLbl="node1" presStyleIdx="3" presStyleCnt="4">
        <dgm:presLayoutVars>
          <dgm:bulletEnabled val="1"/>
        </dgm:presLayoutVars>
      </dgm:prSet>
      <dgm:spPr/>
    </dgm:pt>
    <dgm:pt modelId="{81AAC059-7238-4E15-9B16-CC46383664AA}" type="pres">
      <dgm:prSet presAssocID="{AE67F8C5-2147-47F9-A575-B57D292C9C0F}" presName="FourConn_1-2" presStyleLbl="fgAccFollowNode1" presStyleIdx="0" presStyleCnt="3">
        <dgm:presLayoutVars>
          <dgm:bulletEnabled val="1"/>
        </dgm:presLayoutVars>
      </dgm:prSet>
      <dgm:spPr/>
    </dgm:pt>
    <dgm:pt modelId="{B87A072C-8C89-4B9B-8E7E-E4657F1104D8}" type="pres">
      <dgm:prSet presAssocID="{AE67F8C5-2147-47F9-A575-B57D292C9C0F}" presName="FourConn_2-3" presStyleLbl="fgAccFollowNode1" presStyleIdx="1" presStyleCnt="3">
        <dgm:presLayoutVars>
          <dgm:bulletEnabled val="1"/>
        </dgm:presLayoutVars>
      </dgm:prSet>
      <dgm:spPr/>
    </dgm:pt>
    <dgm:pt modelId="{83CCDF6A-E9F2-4E90-A872-18035F2D0B84}" type="pres">
      <dgm:prSet presAssocID="{AE67F8C5-2147-47F9-A575-B57D292C9C0F}" presName="FourConn_3-4" presStyleLbl="fgAccFollowNode1" presStyleIdx="2" presStyleCnt="3">
        <dgm:presLayoutVars>
          <dgm:bulletEnabled val="1"/>
        </dgm:presLayoutVars>
      </dgm:prSet>
      <dgm:spPr/>
    </dgm:pt>
    <dgm:pt modelId="{BBD6433F-6791-4565-88CB-15CF85157FF9}" type="pres">
      <dgm:prSet presAssocID="{AE67F8C5-2147-47F9-A575-B57D292C9C0F}" presName="FourNodes_1_text" presStyleLbl="node1" presStyleIdx="3" presStyleCnt="4">
        <dgm:presLayoutVars>
          <dgm:bulletEnabled val="1"/>
        </dgm:presLayoutVars>
      </dgm:prSet>
      <dgm:spPr/>
    </dgm:pt>
    <dgm:pt modelId="{5827357D-FE17-467D-A387-F53370390C96}" type="pres">
      <dgm:prSet presAssocID="{AE67F8C5-2147-47F9-A575-B57D292C9C0F}" presName="FourNodes_2_text" presStyleLbl="node1" presStyleIdx="3" presStyleCnt="4">
        <dgm:presLayoutVars>
          <dgm:bulletEnabled val="1"/>
        </dgm:presLayoutVars>
      </dgm:prSet>
      <dgm:spPr/>
    </dgm:pt>
    <dgm:pt modelId="{72E9CAC0-DDD9-41A6-AD55-D80C60D923C5}" type="pres">
      <dgm:prSet presAssocID="{AE67F8C5-2147-47F9-A575-B57D292C9C0F}" presName="FourNodes_3_text" presStyleLbl="node1" presStyleIdx="3" presStyleCnt="4">
        <dgm:presLayoutVars>
          <dgm:bulletEnabled val="1"/>
        </dgm:presLayoutVars>
      </dgm:prSet>
      <dgm:spPr/>
    </dgm:pt>
    <dgm:pt modelId="{1E0E32B0-213E-4EE7-85FC-81E349A7BDA2}" type="pres">
      <dgm:prSet presAssocID="{AE67F8C5-2147-47F9-A575-B57D292C9C0F}" presName="FourNodes_4_text" presStyleLbl="node1" presStyleIdx="3" presStyleCnt="4">
        <dgm:presLayoutVars>
          <dgm:bulletEnabled val="1"/>
        </dgm:presLayoutVars>
      </dgm:prSet>
      <dgm:spPr/>
    </dgm:pt>
  </dgm:ptLst>
  <dgm:cxnLst>
    <dgm:cxn modelId="{FDA47900-86C9-45FC-8ADC-223FAFFC57CA}" type="presOf" srcId="{4DF339E1-469F-4B71-A228-3D55713A966E}" destId="{B87A072C-8C89-4B9B-8E7E-E4657F1104D8}" srcOrd="0" destOrd="0" presId="urn:microsoft.com/office/officeart/2005/8/layout/vProcess5"/>
    <dgm:cxn modelId="{BEF17439-B183-45CE-8BF4-5F40AB6C97CD}" type="presOf" srcId="{FD996AC3-2EDE-4221-85AD-C1349B49BC6A}" destId="{FA74487E-19BB-4C30-B7C6-BCD8680483BF}" srcOrd="0" destOrd="0" presId="urn:microsoft.com/office/officeart/2005/8/layout/vProcess5"/>
    <dgm:cxn modelId="{E5AF603D-724D-4A9F-9BA6-0EFA1328AEB7}" type="presOf" srcId="{EC11C502-9B59-4944-92F6-0B5403136BAE}" destId="{5827357D-FE17-467D-A387-F53370390C96}" srcOrd="1" destOrd="0" presId="urn:microsoft.com/office/officeart/2005/8/layout/vProcess5"/>
    <dgm:cxn modelId="{245AD73D-C88A-4ECF-841A-F7CFAB07B653}" type="presOf" srcId="{D8534C3A-9749-4FD8-BDFB-E707F39AB874}" destId="{81AAC059-7238-4E15-9B16-CC46383664AA}" srcOrd="0" destOrd="0" presId="urn:microsoft.com/office/officeart/2005/8/layout/vProcess5"/>
    <dgm:cxn modelId="{37237660-F696-42AC-BCB7-B55B604F9C1D}" type="presOf" srcId="{FD996AC3-2EDE-4221-85AD-C1349B49BC6A}" destId="{BBD6433F-6791-4565-88CB-15CF85157FF9}" srcOrd="1" destOrd="0" presId="urn:microsoft.com/office/officeart/2005/8/layout/vProcess5"/>
    <dgm:cxn modelId="{87818063-9470-4039-AFF7-DCDB54C3C8C1}" type="presOf" srcId="{5A5933B3-638B-42D8-BAAB-8A126D8C74F7}" destId="{39377F6E-7C2D-4817-AF67-43CD42F04E65}" srcOrd="0" destOrd="0" presId="urn:microsoft.com/office/officeart/2005/8/layout/vProcess5"/>
    <dgm:cxn modelId="{25D9BC4C-7158-4BF9-B14F-289278254BDB}" type="presOf" srcId="{51A94D5F-03AE-4E59-BA61-20DAE9520598}" destId="{1E0E32B0-213E-4EE7-85FC-81E349A7BDA2}" srcOrd="1" destOrd="0" presId="urn:microsoft.com/office/officeart/2005/8/layout/vProcess5"/>
    <dgm:cxn modelId="{1F9BA073-B6FB-4F9F-A167-C19854217788}" srcId="{AE67F8C5-2147-47F9-A575-B57D292C9C0F}" destId="{FD996AC3-2EDE-4221-85AD-C1349B49BC6A}" srcOrd="0" destOrd="0" parTransId="{4CB0B043-98FF-4B67-8BFD-9ED36802F02C}" sibTransId="{D8534C3A-9749-4FD8-BDFB-E707F39AB874}"/>
    <dgm:cxn modelId="{37566581-B049-4A2D-B4EF-A89F97692E6E}" type="presOf" srcId="{EC11C502-9B59-4944-92F6-0B5403136BAE}" destId="{B41085AF-525F-4712-9B38-3CDBE5A733EE}" srcOrd="0" destOrd="0" presId="urn:microsoft.com/office/officeart/2005/8/layout/vProcess5"/>
    <dgm:cxn modelId="{D1E0A58D-3FE7-4FAE-BD91-A9BE8C1BD793}" type="presOf" srcId="{C51B2801-8AD2-4EED-A6DB-C80FF3221A60}" destId="{83CCDF6A-E9F2-4E90-A872-18035F2D0B84}" srcOrd="0" destOrd="0" presId="urn:microsoft.com/office/officeart/2005/8/layout/vProcess5"/>
    <dgm:cxn modelId="{8EAA4D9B-C145-44BF-AB45-2CB71795CF8F}" type="presOf" srcId="{AE67F8C5-2147-47F9-A575-B57D292C9C0F}" destId="{B3F6A303-365F-43A5-9A5D-28931EA0EBC2}" srcOrd="0" destOrd="0" presId="urn:microsoft.com/office/officeart/2005/8/layout/vProcess5"/>
    <dgm:cxn modelId="{63F379C3-1953-4323-A6AF-8CFB3E4A9566}" srcId="{AE67F8C5-2147-47F9-A575-B57D292C9C0F}" destId="{EC11C502-9B59-4944-92F6-0B5403136BAE}" srcOrd="1" destOrd="0" parTransId="{DE40E66C-F261-44F1-87FF-6A2AD644B46E}" sibTransId="{4DF339E1-469F-4B71-A228-3D55713A966E}"/>
    <dgm:cxn modelId="{FBC31FD2-3772-40A7-83AB-A6232E4CBD6B}" type="presOf" srcId="{5A5933B3-638B-42D8-BAAB-8A126D8C74F7}" destId="{72E9CAC0-DDD9-41A6-AD55-D80C60D923C5}" srcOrd="1" destOrd="0" presId="urn:microsoft.com/office/officeart/2005/8/layout/vProcess5"/>
    <dgm:cxn modelId="{A38A1BDA-0E3C-41E0-A484-84D2A66A6052}" type="presOf" srcId="{51A94D5F-03AE-4E59-BA61-20DAE9520598}" destId="{CE8F1E9D-1831-4E20-8AFB-CD5C0E628F57}" srcOrd="0" destOrd="0" presId="urn:microsoft.com/office/officeart/2005/8/layout/vProcess5"/>
    <dgm:cxn modelId="{C78E26E0-F2DD-4E75-8ABB-051DEECE9D8C}" srcId="{AE67F8C5-2147-47F9-A575-B57D292C9C0F}" destId="{5A5933B3-638B-42D8-BAAB-8A126D8C74F7}" srcOrd="2" destOrd="0" parTransId="{ACAF7926-6414-40AE-99D8-F45652477851}" sibTransId="{C51B2801-8AD2-4EED-A6DB-C80FF3221A60}"/>
    <dgm:cxn modelId="{60EDBFF9-EF9B-431B-900B-DA049256C2DD}" srcId="{AE67F8C5-2147-47F9-A575-B57D292C9C0F}" destId="{51A94D5F-03AE-4E59-BA61-20DAE9520598}" srcOrd="3" destOrd="0" parTransId="{E2EED633-54E9-4123-9CA1-1028285AE72C}" sibTransId="{06E999FD-D9EC-4E69-8A89-44C69CF33279}"/>
    <dgm:cxn modelId="{1491B4B5-2167-4D90-BCD3-C07F0E1EE500}" type="presParOf" srcId="{B3F6A303-365F-43A5-9A5D-28931EA0EBC2}" destId="{B2DD08DB-FA21-4BBE-B55E-D9BB6EFA5BAA}" srcOrd="0" destOrd="0" presId="urn:microsoft.com/office/officeart/2005/8/layout/vProcess5"/>
    <dgm:cxn modelId="{2A6F97A5-E20C-46AB-8D1A-014C2324C712}" type="presParOf" srcId="{B3F6A303-365F-43A5-9A5D-28931EA0EBC2}" destId="{FA74487E-19BB-4C30-B7C6-BCD8680483BF}" srcOrd="1" destOrd="0" presId="urn:microsoft.com/office/officeart/2005/8/layout/vProcess5"/>
    <dgm:cxn modelId="{CE8EA301-B462-4B1D-AE42-86303CBF40D7}" type="presParOf" srcId="{B3F6A303-365F-43A5-9A5D-28931EA0EBC2}" destId="{B41085AF-525F-4712-9B38-3CDBE5A733EE}" srcOrd="2" destOrd="0" presId="urn:microsoft.com/office/officeart/2005/8/layout/vProcess5"/>
    <dgm:cxn modelId="{ED1282C8-308A-4A0A-BA6B-DEAA2B9AE4FE}" type="presParOf" srcId="{B3F6A303-365F-43A5-9A5D-28931EA0EBC2}" destId="{39377F6E-7C2D-4817-AF67-43CD42F04E65}" srcOrd="3" destOrd="0" presId="urn:microsoft.com/office/officeart/2005/8/layout/vProcess5"/>
    <dgm:cxn modelId="{EAC1D8C5-A49E-46CA-A71C-58813988DD55}" type="presParOf" srcId="{B3F6A303-365F-43A5-9A5D-28931EA0EBC2}" destId="{CE8F1E9D-1831-4E20-8AFB-CD5C0E628F57}" srcOrd="4" destOrd="0" presId="urn:microsoft.com/office/officeart/2005/8/layout/vProcess5"/>
    <dgm:cxn modelId="{52E2BEF1-C823-447C-8004-2607E7658110}" type="presParOf" srcId="{B3F6A303-365F-43A5-9A5D-28931EA0EBC2}" destId="{81AAC059-7238-4E15-9B16-CC46383664AA}" srcOrd="5" destOrd="0" presId="urn:microsoft.com/office/officeart/2005/8/layout/vProcess5"/>
    <dgm:cxn modelId="{CD0856A1-E771-4A68-995C-BD7EBE7A8F21}" type="presParOf" srcId="{B3F6A303-365F-43A5-9A5D-28931EA0EBC2}" destId="{B87A072C-8C89-4B9B-8E7E-E4657F1104D8}" srcOrd="6" destOrd="0" presId="urn:microsoft.com/office/officeart/2005/8/layout/vProcess5"/>
    <dgm:cxn modelId="{59280F49-DCF8-48C8-B263-378A3FA5B7B5}" type="presParOf" srcId="{B3F6A303-365F-43A5-9A5D-28931EA0EBC2}" destId="{83CCDF6A-E9F2-4E90-A872-18035F2D0B84}" srcOrd="7" destOrd="0" presId="urn:microsoft.com/office/officeart/2005/8/layout/vProcess5"/>
    <dgm:cxn modelId="{3FCC1788-5D26-45DC-966A-84DDB525CFF9}" type="presParOf" srcId="{B3F6A303-365F-43A5-9A5D-28931EA0EBC2}" destId="{BBD6433F-6791-4565-88CB-15CF85157FF9}" srcOrd="8" destOrd="0" presId="urn:microsoft.com/office/officeart/2005/8/layout/vProcess5"/>
    <dgm:cxn modelId="{4918B4E4-F7F5-41B3-8A2B-C204F7ADA0F0}" type="presParOf" srcId="{B3F6A303-365F-43A5-9A5D-28931EA0EBC2}" destId="{5827357D-FE17-467D-A387-F53370390C96}" srcOrd="9" destOrd="0" presId="urn:microsoft.com/office/officeart/2005/8/layout/vProcess5"/>
    <dgm:cxn modelId="{799E684D-00A6-46EC-9116-6B3BEC785CB6}" type="presParOf" srcId="{B3F6A303-365F-43A5-9A5D-28931EA0EBC2}" destId="{72E9CAC0-DDD9-41A6-AD55-D80C60D923C5}" srcOrd="10" destOrd="0" presId="urn:microsoft.com/office/officeart/2005/8/layout/vProcess5"/>
    <dgm:cxn modelId="{00FE7AA8-3F3C-4B5C-9AB1-2AD5A1F4F75A}" type="presParOf" srcId="{B3F6A303-365F-43A5-9A5D-28931EA0EBC2}" destId="{1E0E32B0-213E-4EE7-85FC-81E349A7BDA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4487E-19BB-4C30-B7C6-BCD8680483BF}">
      <dsp:nvSpPr>
        <dsp:cNvPr id="0" name=""/>
        <dsp:cNvSpPr/>
      </dsp:nvSpPr>
      <dsp:spPr>
        <a:xfrm>
          <a:off x="0" y="0"/>
          <a:ext cx="12618720" cy="14363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Aptos" panose="020B0004020202020204" pitchFamily="34" charset="0"/>
              <a:ea typeface="Inter"/>
              <a:cs typeface="Inter"/>
              <a:sym typeface="Inter"/>
            </a:rPr>
            <a:t>Was meinen Sie, was Phishing ist?</a:t>
          </a:r>
          <a:endParaRPr lang="en-US" sz="4000" kern="1200" dirty="0">
            <a:latin typeface="Aptos" panose="020B0004020202020204" pitchFamily="34" charset="0"/>
          </a:endParaRPr>
        </a:p>
      </dsp:txBody>
      <dsp:txXfrm>
        <a:off x="42069" y="42069"/>
        <a:ext cx="10947426" cy="1352201"/>
      </dsp:txXfrm>
    </dsp:sp>
    <dsp:sp modelId="{B41085AF-525F-4712-9B38-3CDBE5A733EE}">
      <dsp:nvSpPr>
        <dsp:cNvPr id="0" name=""/>
        <dsp:cNvSpPr/>
      </dsp:nvSpPr>
      <dsp:spPr>
        <a:xfrm>
          <a:off x="1056817" y="1697492"/>
          <a:ext cx="12618720" cy="14363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Aptos" panose="020B0004020202020204" pitchFamily="34" charset="0"/>
              <a:ea typeface="Inter"/>
              <a:cs typeface="Inter"/>
              <a:sym typeface="Inter"/>
            </a:rPr>
            <a:t>Welche Hinweise weisen Sie normalerweise darauf hin, dass es sich bei einer Nachricht um einen Phishing-Versuch handeln könnte?</a:t>
          </a:r>
          <a:endParaRPr lang="en-US" sz="4000" kern="1200" dirty="0">
            <a:latin typeface="Aptos" panose="020B0004020202020204" pitchFamily="34" charset="0"/>
          </a:endParaRPr>
        </a:p>
      </dsp:txBody>
      <dsp:txXfrm>
        <a:off x="1098886" y="1739561"/>
        <a:ext cx="10544143" cy="1352201"/>
      </dsp:txXfrm>
    </dsp:sp>
    <dsp:sp modelId="{39377F6E-7C2D-4817-AF67-43CD42F04E65}">
      <dsp:nvSpPr>
        <dsp:cNvPr id="0" name=""/>
        <dsp:cNvSpPr/>
      </dsp:nvSpPr>
      <dsp:spPr>
        <a:xfrm>
          <a:off x="2097862" y="3394984"/>
          <a:ext cx="12618720" cy="14363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Aptos" panose="020B0004020202020204" pitchFamily="34" charset="0"/>
              <a:ea typeface="Inter"/>
              <a:cs typeface="Inter"/>
              <a:sym typeface="Inter"/>
            </a:rPr>
            <a:t>Wurden Sie schon einmal Opfer von Phishing oder kennen Sie jemanden, dem das passiert ist?</a:t>
          </a:r>
          <a:endParaRPr lang="en-US" sz="4000" kern="1200" dirty="0">
            <a:latin typeface="Aptos" panose="020B0004020202020204" pitchFamily="34" charset="0"/>
          </a:endParaRPr>
        </a:p>
      </dsp:txBody>
      <dsp:txXfrm>
        <a:off x="2139931" y="3437053"/>
        <a:ext cx="10559916" cy="1352201"/>
      </dsp:txXfrm>
    </dsp:sp>
    <dsp:sp modelId="{CE8F1E9D-1831-4E20-8AFB-CD5C0E628F57}">
      <dsp:nvSpPr>
        <dsp:cNvPr id="0" name=""/>
        <dsp:cNvSpPr/>
      </dsp:nvSpPr>
      <dsp:spPr>
        <a:xfrm>
          <a:off x="3154680" y="5092476"/>
          <a:ext cx="12618720" cy="14363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bg1"/>
              </a:solidFill>
              <a:latin typeface="Aptos" panose="020B0004020202020204" pitchFamily="34" charset="0"/>
              <a:ea typeface="Inter"/>
              <a:cs typeface="Inter"/>
              <a:sym typeface="Inter"/>
            </a:rPr>
            <a:t>Haben Sie aktuelle Beispiele für Phishing, die Sie uns mitteilen möchten?</a:t>
          </a:r>
          <a:endParaRPr lang="en-GB" sz="4000" kern="1200" dirty="0">
            <a:solidFill>
              <a:schemeClr val="bg1"/>
            </a:solidFill>
            <a:latin typeface="Aptos" panose="020B0004020202020204" pitchFamily="34" charset="0"/>
          </a:endParaRPr>
        </a:p>
      </dsp:txBody>
      <dsp:txXfrm>
        <a:off x="3196749" y="5134545"/>
        <a:ext cx="10544143" cy="1352201"/>
      </dsp:txXfrm>
    </dsp:sp>
    <dsp:sp modelId="{81AAC059-7238-4E15-9B16-CC46383664AA}">
      <dsp:nvSpPr>
        <dsp:cNvPr id="0" name=""/>
        <dsp:cNvSpPr/>
      </dsp:nvSpPr>
      <dsp:spPr>
        <a:xfrm>
          <a:off x="11685099" y="1100105"/>
          <a:ext cx="933620" cy="933620"/>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ptos" panose="020B0004020202020204" pitchFamily="34" charset="0"/>
          </a:endParaRPr>
        </a:p>
      </dsp:txBody>
      <dsp:txXfrm>
        <a:off x="11895163" y="1100105"/>
        <a:ext cx="513492" cy="702549"/>
      </dsp:txXfrm>
    </dsp:sp>
    <dsp:sp modelId="{B87A072C-8C89-4B9B-8E7E-E4657F1104D8}">
      <dsp:nvSpPr>
        <dsp:cNvPr id="0" name=""/>
        <dsp:cNvSpPr/>
      </dsp:nvSpPr>
      <dsp:spPr>
        <a:xfrm>
          <a:off x="12741917" y="2797597"/>
          <a:ext cx="933620" cy="933620"/>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ptos" panose="020B0004020202020204" pitchFamily="34" charset="0"/>
          </a:endParaRPr>
        </a:p>
      </dsp:txBody>
      <dsp:txXfrm>
        <a:off x="12951981" y="2797597"/>
        <a:ext cx="513492" cy="702549"/>
      </dsp:txXfrm>
    </dsp:sp>
    <dsp:sp modelId="{83CCDF6A-E9F2-4E90-A872-18035F2D0B84}">
      <dsp:nvSpPr>
        <dsp:cNvPr id="0" name=""/>
        <dsp:cNvSpPr/>
      </dsp:nvSpPr>
      <dsp:spPr>
        <a:xfrm>
          <a:off x="13782961" y="4495089"/>
          <a:ext cx="933620" cy="933620"/>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ptos" panose="020B0004020202020204" pitchFamily="34" charset="0"/>
          </a:endParaRPr>
        </a:p>
      </dsp:txBody>
      <dsp:txXfrm>
        <a:off x="13993025" y="4495089"/>
        <a:ext cx="513492" cy="70254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1CDB5-A712-4892-9C57-39C8C8F36051}" type="datetimeFigureOut">
              <a:rPr lang="en-GB" smtClean="0"/>
              <a:t>23/10/2024</a:t>
            </a:fld>
            <a:endParaRPr lang="en-GB"/>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CF3E2-285A-409A-9504-2601CA38962D}" type="slidenum">
              <a:rPr lang="en-GB" smtClean="0"/>
              <a:t>‹#›</a:t>
            </a:fld>
            <a:endParaRPr lang="en-GB"/>
          </a:p>
        </p:txBody>
      </p:sp>
    </p:spTree>
    <p:extLst>
      <p:ext uri="{BB962C8B-B14F-4D97-AF65-F5344CB8AC3E}">
        <p14:creationId xmlns:p14="http://schemas.microsoft.com/office/powerpoint/2010/main" val="372962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B9E2A-6BBB-43F5-B176-C8B3CC09172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8072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1.png"/><Relationship Id="rId7"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2.jpg"/><Relationship Id="rId9"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2286000" y="3974221"/>
            <a:ext cx="13716000" cy="1117970"/>
          </a:xfrm>
          <a:prstGeom prst="rect">
            <a:avLst/>
          </a:prstGeom>
        </p:spPr>
        <p:txBody>
          <a:bodyPr vert="horz" lIns="137160" tIns="68580" rIns="137160" bIns="6858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3000" dirty="0">
                <a:solidFill>
                  <a:srgbClr val="FFAA5A"/>
                </a:solidFill>
                <a:latin typeface="Cambria" panose="02040503050406030204" pitchFamily="18" charset="0"/>
                <a:ea typeface="Cambria" panose="02040503050406030204" pitchFamily="18" charset="0"/>
              </a:rPr>
              <a:t>ERASMUS+KA220-ADU - </a:t>
            </a:r>
            <a:r>
              <a:rPr lang="en-US" sz="3000" dirty="0">
                <a:solidFill>
                  <a:srgbClr val="FFAA5A"/>
                </a:solidFill>
                <a:latin typeface="Cambria" panose="02040503050406030204" pitchFamily="18" charset="0"/>
                <a:ea typeface="Cambria" panose="02040503050406030204" pitchFamily="18" charset="0"/>
              </a:rPr>
              <a:t>Cooperation partnerships in adult education</a:t>
            </a:r>
            <a:endParaRPr lang="sk-SK" sz="3000" dirty="0">
              <a:solidFill>
                <a:srgbClr val="FFAA5A"/>
              </a:solidFill>
              <a:latin typeface="Cambria" panose="02040503050406030204" pitchFamily="18" charset="0"/>
              <a:ea typeface="Cambria" panose="02040503050406030204" pitchFamily="18" charset="0"/>
            </a:endParaRPr>
          </a:p>
          <a:p>
            <a:r>
              <a:rPr lang="sk-SK" sz="3000" dirty="0">
                <a:solidFill>
                  <a:srgbClr val="FFAA5A"/>
                </a:solidFill>
                <a:latin typeface="Cambria" panose="02040503050406030204" pitchFamily="18" charset="0"/>
                <a:ea typeface="Cambria" panose="02040503050406030204" pitchFamily="18" charset="0"/>
              </a:rPr>
              <a:t>KA220-ADU-2BF13E10 </a:t>
            </a:r>
            <a:endParaRPr lang="en-GB" sz="3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945758" y="1563092"/>
            <a:ext cx="14396484" cy="1892826"/>
          </a:xfrm>
          <a:prstGeom prst="rect">
            <a:avLst/>
          </a:prstGeom>
          <a:noFill/>
        </p:spPr>
        <p:txBody>
          <a:bodyPr wrap="square">
            <a:spAutoFit/>
          </a:bodyPr>
          <a:lstStyle/>
          <a:p>
            <a:pPr algn="ct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39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39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606056" y="8872697"/>
            <a:ext cx="17403866" cy="1185078"/>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7743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lvl1pPr>
              <a:defRPr>
                <a:latin typeface="Aptos" panose="020B0004020202020204" pitchFamily="34" charset="0"/>
              </a:defRPr>
            </a:lvl1pPr>
          </a:lstStyle>
          <a:p>
            <a:r>
              <a:rPr lang="sk-SK" dirty="0"/>
              <a:t>Kliknutím upravte štýl predlohy nadpisu</a:t>
            </a:r>
            <a:endParaRPr lang="en-GB" dirty="0"/>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1257300" y="2738438"/>
            <a:ext cx="15773400" cy="6527007"/>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GB" dirty="0"/>
          </a:p>
        </p:txBody>
      </p:sp>
    </p:spTree>
    <p:extLst>
      <p:ext uri="{BB962C8B-B14F-4D97-AF65-F5344CB8AC3E}">
        <p14:creationId xmlns:p14="http://schemas.microsoft.com/office/powerpoint/2010/main" val="2097553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lvl1pPr>
              <a:defRPr>
                <a:latin typeface="Aptos" panose="020B0004020202020204" pitchFamily="34" charset="0"/>
              </a:defRPr>
            </a:lvl1pPr>
          </a:lstStyle>
          <a:p>
            <a:r>
              <a:rPr lang="sk-SK" dirty="0"/>
              <a:t>Kliknutím upravte štýl predlohy nadpisu</a:t>
            </a:r>
            <a:endParaRPr lang="en-GB" dirty="0"/>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1257300" y="2738438"/>
            <a:ext cx="7772400" cy="6527007"/>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GB" dirty="0"/>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9258300" y="2738438"/>
            <a:ext cx="7772400" cy="6527007"/>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GB" dirty="0"/>
          </a:p>
        </p:txBody>
      </p:sp>
    </p:spTree>
    <p:extLst>
      <p:ext uri="{BB962C8B-B14F-4D97-AF65-F5344CB8AC3E}">
        <p14:creationId xmlns:p14="http://schemas.microsoft.com/office/powerpoint/2010/main" val="2380916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1259682" y="547688"/>
            <a:ext cx="15773400" cy="1988345"/>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1259683" y="3757613"/>
            <a:ext cx="7736681"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9258300" y="3757613"/>
            <a:ext cx="7774782"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619838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1444174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222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852927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62112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2286000" y="5486843"/>
            <a:ext cx="13716000" cy="721016"/>
          </a:xfrm>
          <a:prstGeom prst="rect">
            <a:avLst/>
          </a:prstGeom>
        </p:spPr>
        <p:txBody>
          <a:bodyPr vert="horz" lIns="137160" tIns="68580" rIns="137160" bIns="6858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3000" dirty="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945758" y="2969114"/>
            <a:ext cx="14396484" cy="2492990"/>
          </a:xfrm>
          <a:prstGeom prst="rect">
            <a:avLst/>
          </a:prstGeom>
          <a:noFill/>
        </p:spPr>
        <p:txBody>
          <a:bodyPr wrap="square">
            <a:spAutoFit/>
          </a:bodyPr>
          <a:lstStyle/>
          <a:p>
            <a:pPr algn="ctr"/>
            <a:r>
              <a:rPr kumimoji="0" lang="en-US"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3900" b="1" i="0" u="none" strike="noStrike" kern="1200" cap="none" spc="0" normalizeH="0" baseline="0" noProof="0" dirty="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3900" dirty="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2613" y="1664231"/>
            <a:ext cx="4178745" cy="965802"/>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95939" y="1166272"/>
            <a:ext cx="1960835" cy="1960835"/>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666580" y="8616277"/>
            <a:ext cx="15649209" cy="1106210"/>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960859" y="8261234"/>
            <a:ext cx="1331000" cy="1749396"/>
          </a:xfrm>
          <a:prstGeom prst="rect">
            <a:avLst/>
          </a:prstGeom>
        </p:spPr>
      </p:pic>
    </p:spTree>
    <p:extLst>
      <p:ext uri="{BB962C8B-B14F-4D97-AF65-F5344CB8AC3E}">
        <p14:creationId xmlns:p14="http://schemas.microsoft.com/office/powerpoint/2010/main" val="1329585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1257300" y="2738438"/>
            <a:ext cx="15773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3833778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1257300" y="2738438"/>
            <a:ext cx="7772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9258300" y="2738438"/>
            <a:ext cx="7772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3899923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1259682" y="547688"/>
            <a:ext cx="15773400" cy="1988345"/>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1259683" y="3757613"/>
            <a:ext cx="7736681"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9258300" y="3757613"/>
            <a:ext cx="7774782"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900092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945874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788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278604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05501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hier, um den Master-Titelstil zu bearbeiten</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1036674" y="547689"/>
            <a:ext cx="15994026" cy="1587546"/>
          </a:xfrm>
          <a:prstGeom prst="rect">
            <a:avLst/>
          </a:prstGeom>
        </p:spPr>
        <p:txBody>
          <a:bodyPr vert="horz" lIns="91440" tIns="45720" rIns="91440" bIns="45720" rtlCol="0" anchor="ctr">
            <a:normAutofit/>
          </a:bodyPr>
          <a:lstStyle/>
          <a:p>
            <a:r>
              <a:rPr lang="en-GB" noProof="0" dirty="0"/>
              <a:t>Titel der Folie einfügen</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1036674" y="2488019"/>
            <a:ext cx="15994026" cy="591701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3587063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1371600" rtl="0" eaLnBrk="1" latinLnBrk="0" hangingPunct="1">
        <a:lnSpc>
          <a:spcPct val="90000"/>
        </a:lnSpc>
        <a:spcBef>
          <a:spcPct val="0"/>
        </a:spcBef>
        <a:buNone/>
        <a:defRPr sz="7200" b="1" kern="1200">
          <a:solidFill>
            <a:srgbClr val="92BAB5"/>
          </a:solidFill>
          <a:latin typeface="Cambria" panose="02040503050406030204" pitchFamily="18" charset="0"/>
          <a:ea typeface="Cambria" panose="02040503050406030204" pitchFamily="18" charset="0"/>
          <a:cs typeface="+mj-cs"/>
        </a:defRPr>
      </a:lvl1pPr>
    </p:titleStyle>
    <p:bodyStyle>
      <a:lvl1pPr marL="342900" indent="-342900" algn="l" defTabSz="1371600" rtl="0" eaLnBrk="1" latinLnBrk="0" hangingPunct="1">
        <a:lnSpc>
          <a:spcPct val="90000"/>
        </a:lnSpc>
        <a:spcBef>
          <a:spcPts val="1500"/>
        </a:spcBef>
        <a:buClr>
          <a:srgbClr val="FFAA5A"/>
        </a:buClr>
        <a:buFont typeface="Wingdings" panose="05000000000000000000" pitchFamily="2" charset="2"/>
        <a:buChar char="q"/>
        <a:defRPr sz="4200" kern="1200">
          <a:solidFill>
            <a:schemeClr val="tx1"/>
          </a:solidFill>
          <a:latin typeface="Cambria" panose="02040503050406030204" pitchFamily="18" charset="0"/>
          <a:ea typeface="Cambria" panose="02040503050406030204" pitchFamily="18" charset="0"/>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k-SK"/>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1036674" y="547689"/>
            <a:ext cx="15994026" cy="1587546"/>
          </a:xfrm>
          <a:prstGeom prst="rect">
            <a:avLst/>
          </a:prstGeom>
        </p:spPr>
        <p:txBody>
          <a:bodyPr vert="horz" lIns="91440" tIns="45720" rIns="91440" bIns="45720" rtlCol="0" anchor="ctr">
            <a:normAutofit/>
          </a:bodyPr>
          <a:lstStyle/>
          <a:p>
            <a:r>
              <a:rPr lang="en-GB" noProof="0" dirty="0"/>
              <a:t>Titel der Folie einfügen</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1036674" y="2488019"/>
            <a:ext cx="15994026" cy="591701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13659362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ctr" defTabSz="1371600" rtl="0" eaLnBrk="1" latinLnBrk="0" hangingPunct="1">
        <a:lnSpc>
          <a:spcPct val="90000"/>
        </a:lnSpc>
        <a:spcBef>
          <a:spcPct val="0"/>
        </a:spcBef>
        <a:buNone/>
        <a:defRPr sz="7200" b="1" kern="1200">
          <a:solidFill>
            <a:srgbClr val="92BAB5"/>
          </a:solidFill>
          <a:latin typeface="Cambria" panose="02040503050406030204" pitchFamily="18" charset="0"/>
          <a:ea typeface="Cambria" panose="02040503050406030204" pitchFamily="18" charset="0"/>
          <a:cs typeface="+mj-cs"/>
        </a:defRPr>
      </a:lvl1pPr>
    </p:titleStyle>
    <p:bodyStyle>
      <a:lvl1pPr marL="342900" indent="-342900" algn="l" defTabSz="1371600" rtl="0" eaLnBrk="1" latinLnBrk="0" hangingPunct="1">
        <a:lnSpc>
          <a:spcPct val="90000"/>
        </a:lnSpc>
        <a:spcBef>
          <a:spcPts val="1500"/>
        </a:spcBef>
        <a:buClr>
          <a:srgbClr val="FFAA5A"/>
        </a:buClr>
        <a:buFont typeface="Wingdings" panose="05000000000000000000" pitchFamily="2" charset="2"/>
        <a:buChar char="q"/>
        <a:defRPr sz="4200" kern="1200">
          <a:solidFill>
            <a:schemeClr val="tx1"/>
          </a:solidFill>
          <a:latin typeface="Cambria" panose="02040503050406030204" pitchFamily="18" charset="0"/>
          <a:ea typeface="Cambria" panose="02040503050406030204" pitchFamily="18" charset="0"/>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k-SK"/>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hyperlink" Target="https://researchoutreach.org/articles/sender-controlled-private-email-electronic-privacy-eprivo/"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5.jp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1.xml"/><Relationship Id="rId5" Type="http://schemas.openxmlformats.org/officeDocument/2006/relationships/image" Target="../media/image36.sv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1.xml"/><Relationship Id="rId5" Type="http://schemas.openxmlformats.org/officeDocument/2006/relationships/image" Target="../media/image42.sv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sv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9404337" y="2375990"/>
            <a:ext cx="8002395" cy="2216265"/>
          </a:xfrm>
        </p:spPr>
        <p:txBody>
          <a:bodyPr vert="horz" lIns="137160" tIns="68580" rIns="137160" bIns="68580" rtlCol="0" anchor="b">
            <a:normAutofit/>
          </a:bodyPr>
          <a:lstStyle/>
          <a:p>
            <a:pPr algn="ctr">
              <a:spcBef>
                <a:spcPts val="1500"/>
              </a:spcBef>
              <a:spcAft>
                <a:spcPts val="900"/>
              </a:spcAft>
              <a:buClr>
                <a:srgbClr val="FFAA5A"/>
              </a:buClr>
            </a:pPr>
            <a:r>
              <a:rPr lang="en-US" b="1" dirty="0">
                <a:solidFill>
                  <a:srgbClr val="FFAA5A"/>
                </a:solidFill>
                <a:latin typeface="+mn-lt"/>
                <a:ea typeface="Cambria" panose="02040503050406030204" pitchFamily="18" charset="0"/>
                <a:cs typeface="Calibri" panose="020F0502020204030204" pitchFamily="34" charset="0"/>
              </a:rPr>
              <a:t>Digitaler </a:t>
            </a:r>
            <a:r>
              <a:rPr lang="sk-SK" b="1" dirty="0" err="1">
                <a:solidFill>
                  <a:srgbClr val="FFAA5A"/>
                </a:solidFill>
                <a:latin typeface="+mn-lt"/>
                <a:ea typeface="Cambria" panose="02040503050406030204" pitchFamily="18" charset="0"/>
                <a:cs typeface="Calibri" panose="020F0502020204030204" pitchFamily="34" charset="0"/>
              </a:rPr>
              <a:t>Datenschutz </a:t>
            </a:r>
            <a:r>
              <a:rPr lang="en-US" b="1" dirty="0">
                <a:solidFill>
                  <a:srgbClr val="FFAA5A"/>
                </a:solidFill>
                <a:latin typeface="+mn-lt"/>
                <a:ea typeface="Cambria" panose="02040503050406030204" pitchFamily="18" charset="0"/>
                <a:cs typeface="Calibri" panose="020F0502020204030204" pitchFamily="34" charset="0"/>
              </a:rPr>
              <a:t>- </a:t>
            </a:r>
            <a:r>
              <a:rPr lang="sk-SK" b="1" dirty="0">
                <a:solidFill>
                  <a:srgbClr val="FFAA5A"/>
                </a:solidFill>
                <a:latin typeface="+mn-lt"/>
                <a:ea typeface="Cambria" panose="02040503050406030204" pitchFamily="18" charset="0"/>
                <a:cs typeface="Calibri" panose="020F0502020204030204" pitchFamily="34" charset="0"/>
              </a:rPr>
              <a:t>Phishing</a:t>
            </a:r>
            <a:endParaRPr lang="en-US" b="1" dirty="0">
              <a:solidFill>
                <a:srgbClr val="FFAA5A"/>
              </a:solidFill>
              <a:latin typeface="+mn-lt"/>
              <a:ea typeface="Cambria" panose="02040503050406030204" pitchFamily="18" charset="0"/>
              <a:cs typeface="Calibri" panose="020F0502020204030204" pitchFamily="34" charset="0"/>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600423" y="2181043"/>
            <a:ext cx="3610221" cy="794064"/>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33988" y="7726580"/>
            <a:ext cx="1225763" cy="1166504"/>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119387" y="7908668"/>
            <a:ext cx="177802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9070" y="7864128"/>
            <a:ext cx="1159515" cy="1524006"/>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48585" y="7820121"/>
            <a:ext cx="152623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48823" y="7812559"/>
            <a:ext cx="1823235" cy="846770"/>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34649" y="8656873"/>
            <a:ext cx="2397440" cy="78581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05535" y="8834133"/>
            <a:ext cx="2362758" cy="3429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932519" y="8793872"/>
            <a:ext cx="2236985" cy="423423"/>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11433107" y="5530191"/>
            <a:ext cx="3720329" cy="2060598"/>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Aptos" panose="02110004020202020204"/>
                <a:ea typeface="+mj-ea"/>
                <a:cs typeface="+mj-cs"/>
              </a:rPr>
              <a:t>Aufbau digitaler Resilienz </a:t>
            </a:r>
            <a:br>
              <a:rPr kumimoji="0" lang="sk-SK" sz="21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2100" b="0" i="0" u="none" strike="noStrike" kern="1200" cap="none" spc="0" normalizeH="0" baseline="0" noProof="0" dirty="0">
                <a:ln>
                  <a:noFill/>
                </a:ln>
                <a:solidFill>
                  <a:prstClr val="black"/>
                </a:solidFill>
                <a:effectLst/>
                <a:uLnTx/>
                <a:uFillTx/>
                <a:latin typeface="Aptos" panose="02110004020202020204"/>
                <a:ea typeface="+mj-ea"/>
                <a:cs typeface="+mj-cs"/>
              </a:rPr>
              <a:t>indem wir digitales Wohlbefinden </a:t>
            </a:r>
            <a:br>
              <a:rPr kumimoji="0" lang="sk-SK" sz="21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2100" b="0" i="0" u="none" strike="noStrike" kern="1200" cap="none" spc="0" normalizeH="0" baseline="0" noProof="0" dirty="0">
                <a:ln>
                  <a:noFill/>
                </a:ln>
                <a:solidFill>
                  <a:prstClr val="black"/>
                </a:solidFill>
                <a:effectLst/>
                <a:uLnTx/>
                <a:uFillTx/>
                <a:latin typeface="Aptos" panose="02110004020202020204"/>
                <a:ea typeface="+mj-ea"/>
                <a:cs typeface="+mj-cs"/>
              </a:rPr>
              <a:t>und Sicherheit für alle zugänglich machen</a:t>
            </a:r>
            <a:br>
              <a:rPr kumimoji="0" lang="en-US" sz="21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65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21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grpSp>
        <p:nvGrpSpPr>
          <p:cNvPr id="3" name="Skupina 2">
            <a:extLst>
              <a:ext uri="{FF2B5EF4-FFF2-40B4-BE49-F238E27FC236}">
                <a16:creationId xmlns:a16="http://schemas.microsoft.com/office/drawing/2014/main" id="{FE115C06-2DA3-1E38-A8ED-4AAEF9D0755A}"/>
              </a:ext>
            </a:extLst>
          </p:cNvPr>
          <p:cNvGrpSpPr/>
          <p:nvPr/>
        </p:nvGrpSpPr>
        <p:grpSpPr>
          <a:xfrm>
            <a:off x="-705636" y="1934355"/>
            <a:ext cx="9207105" cy="5238753"/>
            <a:chOff x="-1118443" y="1146344"/>
            <a:chExt cx="10365960" cy="6096000"/>
          </a:xfrm>
        </p:grpSpPr>
        <p:pic>
          <p:nvPicPr>
            <p:cNvPr id="4" name="Obrázok 3" descr="Obrázok, na ktorom je text, diagram, kruh, snímka obrazovky&#10;&#10;Automaticky generovaný popis">
              <a:extLst>
                <a:ext uri="{FF2B5EF4-FFF2-40B4-BE49-F238E27FC236}">
                  <a16:creationId xmlns:a16="http://schemas.microsoft.com/office/drawing/2014/main" id="{522C4227-5728-9B30-65CA-BE06791A43DA}"/>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75017" y="1146344"/>
              <a:ext cx="8572500" cy="6096000"/>
            </a:xfrm>
            <a:prstGeom prst="rect">
              <a:avLst/>
            </a:prstGeom>
          </p:spPr>
        </p:pic>
        <p:pic>
          <p:nvPicPr>
            <p:cNvPr id="5" name="Picture 2" descr="Free Concept Of Data Privacy And Policy Illustration - Free Download  Business Illustrations | IconScout">
              <a:extLst>
                <a:ext uri="{FF2B5EF4-FFF2-40B4-BE49-F238E27FC236}">
                  <a16:creationId xmlns:a16="http://schemas.microsoft.com/office/drawing/2014/main" id="{729FD8EC-332C-8D10-4A62-29F5A519FEC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8443" y="1638300"/>
              <a:ext cx="7620000" cy="42862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0063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784" y="1678547"/>
            <a:ext cx="6929907" cy="6929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BE8AFF6D-F8A2-42CB-BA36-51007CBC4994}"/>
              </a:ext>
            </a:extLst>
          </p:cNvPr>
          <p:cNvSpPr>
            <a:spLocks noGrp="1"/>
          </p:cNvSpPr>
          <p:nvPr>
            <p:ph type="title"/>
          </p:nvPr>
        </p:nvSpPr>
        <p:spPr>
          <a:xfrm>
            <a:off x="1756611" y="2095029"/>
            <a:ext cx="4860759" cy="6096942"/>
          </a:xfrm>
        </p:spPr>
        <p:txBody>
          <a:bodyPr>
            <a:normAutofit/>
          </a:bodyPr>
          <a:lstStyle/>
          <a:p>
            <a:r>
              <a:rPr lang="en-GB" dirty="0">
                <a:solidFill>
                  <a:srgbClr val="FFFFFF"/>
                </a:solidFill>
                <a:latin typeface="Aptos" panose="020B0004020202020204" pitchFamily="34" charset="0"/>
              </a:rPr>
              <a:t>Wofür wird es verwendet</a:t>
            </a:r>
            <a:r>
              <a:rPr lang="sk-SK" dirty="0">
                <a:solidFill>
                  <a:srgbClr val="FFFFFF"/>
                </a:solidFill>
                <a:latin typeface="Aptos" panose="020B0004020202020204" pitchFamily="34" charset="0"/>
              </a:rPr>
              <a:t>?</a:t>
            </a:r>
            <a:endParaRPr lang="en-GB" dirty="0">
              <a:solidFill>
                <a:srgbClr val="FFFFFF"/>
              </a:solidFill>
              <a:latin typeface="Aptos" panose="020B0004020202020204" pitchFamily="34" charset="0"/>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13025581" y="1411723"/>
            <a:ext cx="4481849" cy="448184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a:solidFill>
                <a:srgbClr val="000000"/>
              </a:solidFill>
              <a:latin typeface="Calibri" panose="020F0502020204030204"/>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5072" y="7171488"/>
            <a:ext cx="819150" cy="8191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endParaRPr>
          </a:p>
        </p:txBody>
      </p:sp>
      <p:sp>
        <p:nvSpPr>
          <p:cNvPr id="17" name="Content Placeholder 2">
            <a:extLst>
              <a:ext uri="{FF2B5EF4-FFF2-40B4-BE49-F238E27FC236}">
                <a16:creationId xmlns:a16="http://schemas.microsoft.com/office/drawing/2014/main" id="{4EC8D95E-50C5-4709-9FA2-E78DD9FD3176}"/>
              </a:ext>
            </a:extLst>
          </p:cNvPr>
          <p:cNvSpPr>
            <a:spLocks noGrp="1"/>
          </p:cNvSpPr>
          <p:nvPr>
            <p:ph idx="1"/>
          </p:nvPr>
        </p:nvSpPr>
        <p:spPr>
          <a:xfrm>
            <a:off x="7697450" y="2115469"/>
            <a:ext cx="9334188" cy="7577859"/>
          </a:xfrm>
        </p:spPr>
        <p:txBody>
          <a:bodyPr>
            <a:normAutofit lnSpcReduction="10000"/>
          </a:bodyPr>
          <a:lstStyle/>
          <a:p>
            <a:r>
              <a:rPr lang="en-GB" dirty="0">
                <a:latin typeface="Aptos" panose="020B0004020202020204" pitchFamily="34" charset="0"/>
              </a:rPr>
              <a:t>Laut dem Bericht "Average Cost of a Spear Phishing Incident: $1.6Mn", der von </a:t>
            </a:r>
            <a:r>
              <a:rPr lang="en-GB" dirty="0" err="1">
                <a:latin typeface="Aptos" panose="020B0004020202020204" pitchFamily="34" charset="0"/>
              </a:rPr>
              <a:t>Vanson Bourne </a:t>
            </a:r>
            <a:r>
              <a:rPr lang="en-GB" dirty="0">
                <a:latin typeface="Aptos" panose="020B0004020202020204" pitchFamily="34" charset="0"/>
              </a:rPr>
              <a:t>durchgeführt und von </a:t>
            </a:r>
            <a:r>
              <a:rPr lang="en-GB" dirty="0" err="1">
                <a:latin typeface="Aptos" panose="020B0004020202020204" pitchFamily="34" charset="0"/>
              </a:rPr>
              <a:t>Cloudmark </a:t>
            </a:r>
            <a:r>
              <a:rPr lang="en-GB" dirty="0">
                <a:latin typeface="Aptos" panose="020B0004020202020204" pitchFamily="34" charset="0"/>
              </a:rPr>
              <a:t>gesponsert wurde, war Spear </a:t>
            </a:r>
            <a:r>
              <a:rPr lang="en-GB" dirty="0" err="1">
                <a:latin typeface="Aptos" panose="020B0004020202020204" pitchFamily="34" charset="0"/>
              </a:rPr>
              <a:t>Phishing </a:t>
            </a:r>
            <a:r>
              <a:rPr lang="en-GB" dirty="0">
                <a:latin typeface="Aptos" panose="020B0004020202020204" pitchFamily="34" charset="0"/>
              </a:rPr>
              <a:t>im Jahr 2015 für 38 Prozent der Cyberangriffe der untersuchten Unternehmen verantwortlich. </a:t>
            </a:r>
          </a:p>
          <a:p>
            <a:r>
              <a:rPr lang="en-GB" dirty="0">
                <a:latin typeface="Aptos" panose="020B0004020202020204" pitchFamily="34" charset="0"/>
              </a:rPr>
              <a:t>In vielen Fällen wird diese Strategie zu </a:t>
            </a:r>
            <a:r>
              <a:rPr lang="en-GB" b="1" dirty="0">
                <a:latin typeface="Aptos" panose="020B0004020202020204" pitchFamily="34" charset="0"/>
              </a:rPr>
              <a:t>politischen Zwecken </a:t>
            </a:r>
            <a:r>
              <a:rPr lang="en-GB" dirty="0">
                <a:latin typeface="Aptos" panose="020B0004020202020204" pitchFamily="34" charset="0"/>
              </a:rPr>
              <a:t>eingesetzt. Berichten zufolge hat die chinesische Regierung 2011 selbst eine Phishing-Kampagne gegen Beamte der USA und Südkoreas durchgeführt.</a:t>
            </a:r>
          </a:p>
        </p:txBody>
      </p:sp>
    </p:spTree>
    <p:extLst>
      <p:ext uri="{BB962C8B-B14F-4D97-AF65-F5344CB8AC3E}">
        <p14:creationId xmlns:p14="http://schemas.microsoft.com/office/powerpoint/2010/main" val="3777144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3088" name="Freeform: Shape 3087">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8706" y="8229600"/>
            <a:ext cx="4009295" cy="20574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090" name="Arc 308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3076" y="975241"/>
            <a:ext cx="4481849" cy="448184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a:solidFill>
                <a:srgbClr val="000000"/>
              </a:solidFill>
              <a:latin typeface="Calibri" panose="020F0502020204030204"/>
            </a:endParaRPr>
          </a:p>
        </p:txBody>
      </p:sp>
      <p:sp>
        <p:nvSpPr>
          <p:cNvPr id="2" name="Title 1">
            <a:extLst>
              <a:ext uri="{FF2B5EF4-FFF2-40B4-BE49-F238E27FC236}">
                <a16:creationId xmlns:a16="http://schemas.microsoft.com/office/drawing/2014/main" id="{8B1D3459-AC01-45D2-9871-29E0293C3A09}"/>
              </a:ext>
            </a:extLst>
          </p:cNvPr>
          <p:cNvSpPr>
            <a:spLocks noGrp="1"/>
          </p:cNvSpPr>
          <p:nvPr>
            <p:ph type="title"/>
          </p:nvPr>
        </p:nvSpPr>
        <p:spPr>
          <a:xfrm>
            <a:off x="380115" y="1021556"/>
            <a:ext cx="7886700" cy="1988345"/>
          </a:xfrm>
        </p:spPr>
        <p:txBody>
          <a:bodyPr>
            <a:normAutofit/>
          </a:bodyPr>
          <a:lstStyle/>
          <a:p>
            <a:r>
              <a:rPr lang="en-US" sz="6000" dirty="0">
                <a:latin typeface="Aptos" panose="020B0004020202020204" pitchFamily="34" charset="0"/>
              </a:rPr>
              <a:t>CLONE PHISHING</a:t>
            </a:r>
          </a:p>
        </p:txBody>
      </p:sp>
      <p:sp>
        <p:nvSpPr>
          <p:cNvPr id="3" name="Content Placeholder 2">
            <a:extLst>
              <a:ext uri="{FF2B5EF4-FFF2-40B4-BE49-F238E27FC236}">
                <a16:creationId xmlns:a16="http://schemas.microsoft.com/office/drawing/2014/main" id="{B13805A1-31A0-42C7-93F8-296AADC913E0}"/>
              </a:ext>
            </a:extLst>
          </p:cNvPr>
          <p:cNvSpPr>
            <a:spLocks noGrp="1"/>
          </p:cNvSpPr>
          <p:nvPr>
            <p:ph idx="1"/>
          </p:nvPr>
        </p:nvSpPr>
        <p:spPr>
          <a:xfrm>
            <a:off x="878572" y="2781300"/>
            <a:ext cx="9941828" cy="6846482"/>
          </a:xfrm>
        </p:spPr>
        <p:txBody>
          <a:bodyPr vert="horz" lIns="91440" tIns="45720" rIns="91440" bIns="45720" rtlCol="0" anchor="t">
            <a:noAutofit/>
          </a:bodyPr>
          <a:lstStyle/>
          <a:p>
            <a:r>
              <a:rPr lang="en-GB" sz="4000" dirty="0">
                <a:latin typeface="Aptos"/>
                <a:ea typeface="Cambria"/>
              </a:rPr>
              <a:t>Klon-Phishing ist eine raffinierte Taktik, die von Cyberkriminellen eingesetzt wird. </a:t>
            </a:r>
          </a:p>
          <a:p>
            <a:r>
              <a:rPr lang="en-GB" sz="4000" dirty="0">
                <a:latin typeface="Aptos"/>
                <a:ea typeface="Cambria"/>
              </a:rPr>
              <a:t>Bei dieser Technik klonen die Kriminellen E-Mails oder Nachrichten aus der Vergangenheit und leiten die Leute auf gefälschte Websites um, die oft identische Kopien der Originalseiten sind. </a:t>
            </a:r>
            <a:endParaRPr lang="sk-SK" sz="4000">
              <a:latin typeface="Aptos"/>
              <a:ea typeface="Cambria"/>
            </a:endParaRPr>
          </a:p>
          <a:p>
            <a:r>
              <a:rPr lang="en-GB" sz="4000" dirty="0">
                <a:latin typeface="Aptos"/>
                <a:ea typeface="Cambria"/>
              </a:rPr>
              <a:t>Dann gibt der sich sicher fühlende Nutzer seine Zugangsdaten ein, die dann von den Hackern genutzt werden.</a:t>
            </a:r>
          </a:p>
          <a:p>
            <a:endParaRPr lang="en-GB" sz="4000" dirty="0">
              <a:latin typeface="Aptos" panose="020B0004020202020204" pitchFamily="34" charset="0"/>
            </a:endParaRPr>
          </a:p>
        </p:txBody>
      </p:sp>
      <p:sp>
        <p:nvSpPr>
          <p:cNvPr id="4" name="Freeform 2">
            <a:extLst>
              <a:ext uri="{FF2B5EF4-FFF2-40B4-BE49-F238E27FC236}">
                <a16:creationId xmlns:a16="http://schemas.microsoft.com/office/drawing/2014/main" id="{BC1BC74F-15AE-487B-1A49-4619074D230F}"/>
              </a:ext>
            </a:extLst>
          </p:cNvPr>
          <p:cNvSpPr/>
          <p:nvPr/>
        </p:nvSpPr>
        <p:spPr>
          <a:xfrm>
            <a:off x="13308331" y="1495080"/>
            <a:ext cx="3303269" cy="1286219"/>
          </a:xfrm>
          <a:custGeom>
            <a:avLst/>
            <a:gdLst/>
            <a:ahLst/>
            <a:cxnLst/>
            <a:rect l="l" t="t" r="r" b="b"/>
            <a:pathLst>
              <a:path w="2542725" h="1100306">
                <a:moveTo>
                  <a:pt x="0" y="0"/>
                </a:moveTo>
                <a:lnTo>
                  <a:pt x="2542725" y="0"/>
                </a:lnTo>
                <a:lnTo>
                  <a:pt x="2542725" y="1100307"/>
                </a:lnTo>
                <a:lnTo>
                  <a:pt x="0" y="1100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3">
            <a:extLst>
              <a:ext uri="{FF2B5EF4-FFF2-40B4-BE49-F238E27FC236}">
                <a16:creationId xmlns:a16="http://schemas.microsoft.com/office/drawing/2014/main" id="{9A3439C3-37D4-4606-C169-D9ACD0613D76}"/>
              </a:ext>
            </a:extLst>
          </p:cNvPr>
          <p:cNvSpPr/>
          <p:nvPr/>
        </p:nvSpPr>
        <p:spPr>
          <a:xfrm rot="5400000">
            <a:off x="14515932" y="3746028"/>
            <a:ext cx="888065" cy="377831"/>
          </a:xfrm>
          <a:custGeom>
            <a:avLst/>
            <a:gdLst/>
            <a:ahLst/>
            <a:cxnLst/>
            <a:rect l="l" t="t" r="r" b="b"/>
            <a:pathLst>
              <a:path w="888065" h="377831">
                <a:moveTo>
                  <a:pt x="0" y="0"/>
                </a:moveTo>
                <a:lnTo>
                  <a:pt x="888066" y="0"/>
                </a:lnTo>
                <a:lnTo>
                  <a:pt x="888066" y="377831"/>
                </a:lnTo>
                <a:lnTo>
                  <a:pt x="0" y="3778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6">
            <a:extLst>
              <a:ext uri="{FF2B5EF4-FFF2-40B4-BE49-F238E27FC236}">
                <a16:creationId xmlns:a16="http://schemas.microsoft.com/office/drawing/2014/main" id="{E87C4470-980D-E486-0023-B75AA8974FD1}"/>
              </a:ext>
            </a:extLst>
          </p:cNvPr>
          <p:cNvSpPr txBox="1"/>
          <p:nvPr/>
        </p:nvSpPr>
        <p:spPr>
          <a:xfrm>
            <a:off x="13298591" y="1989782"/>
            <a:ext cx="3303269" cy="621580"/>
          </a:xfrm>
          <a:prstGeom prst="rect">
            <a:avLst/>
          </a:prstGeom>
        </p:spPr>
        <p:txBody>
          <a:bodyPr wrap="square" lIns="0" tIns="0" rIns="0" bIns="0" rtlCol="0" anchor="t">
            <a:spAutoFit/>
          </a:bodyPr>
          <a:lstStyle/>
          <a:p>
            <a:pPr algn="ctr">
              <a:lnSpc>
                <a:spcPts val="2240"/>
              </a:lnSpc>
            </a:pPr>
            <a:r>
              <a:rPr lang="en-US" sz="3600" b="1" dirty="0">
                <a:solidFill>
                  <a:srgbClr val="000000"/>
                </a:solidFill>
                <a:latin typeface="Aptos" panose="020B0004020202020204" pitchFamily="34" charset="0"/>
                <a:ea typeface="Canva Sans Bold"/>
                <a:cs typeface="Canva Sans Bold"/>
                <a:sym typeface="Canva Sans Bold"/>
              </a:rPr>
              <a:t>Kriminelle klonen E-Mails</a:t>
            </a:r>
          </a:p>
        </p:txBody>
      </p:sp>
      <p:sp>
        <p:nvSpPr>
          <p:cNvPr id="10" name="Freeform 2">
            <a:extLst>
              <a:ext uri="{FF2B5EF4-FFF2-40B4-BE49-F238E27FC236}">
                <a16:creationId xmlns:a16="http://schemas.microsoft.com/office/drawing/2014/main" id="{438D7CEF-C6FC-9A9F-7428-30807821A74B}"/>
              </a:ext>
            </a:extLst>
          </p:cNvPr>
          <p:cNvSpPr/>
          <p:nvPr/>
        </p:nvSpPr>
        <p:spPr>
          <a:xfrm>
            <a:off x="13298590" y="5143500"/>
            <a:ext cx="3303269" cy="1286219"/>
          </a:xfrm>
          <a:custGeom>
            <a:avLst/>
            <a:gdLst/>
            <a:ahLst/>
            <a:cxnLst/>
            <a:rect l="l" t="t" r="r" b="b"/>
            <a:pathLst>
              <a:path w="2542725" h="1100306">
                <a:moveTo>
                  <a:pt x="0" y="0"/>
                </a:moveTo>
                <a:lnTo>
                  <a:pt x="2542725" y="0"/>
                </a:lnTo>
                <a:lnTo>
                  <a:pt x="2542725" y="1100307"/>
                </a:lnTo>
                <a:lnTo>
                  <a:pt x="0" y="1100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1" name="TextBox 6">
            <a:extLst>
              <a:ext uri="{FF2B5EF4-FFF2-40B4-BE49-F238E27FC236}">
                <a16:creationId xmlns:a16="http://schemas.microsoft.com/office/drawing/2014/main" id="{B2D910D8-2C9D-9A7B-CAE6-ED7779441E6F}"/>
              </a:ext>
            </a:extLst>
          </p:cNvPr>
          <p:cNvSpPr txBox="1"/>
          <p:nvPr/>
        </p:nvSpPr>
        <p:spPr>
          <a:xfrm>
            <a:off x="13298590" y="5526010"/>
            <a:ext cx="3303269" cy="903709"/>
          </a:xfrm>
          <a:prstGeom prst="rect">
            <a:avLst/>
          </a:prstGeom>
        </p:spPr>
        <p:txBody>
          <a:bodyPr wrap="square" lIns="0" tIns="0" rIns="0" bIns="0" rtlCol="0" anchor="t">
            <a:spAutoFit/>
          </a:bodyPr>
          <a:lstStyle/>
          <a:p>
            <a:pPr algn="ctr">
              <a:lnSpc>
                <a:spcPts val="2240"/>
              </a:lnSpc>
            </a:pPr>
            <a:r>
              <a:rPr lang="en-GB" sz="3600" b="1" dirty="0">
                <a:solidFill>
                  <a:srgbClr val="000000"/>
                </a:solidFill>
                <a:latin typeface="Aptos" panose="020B0004020202020204" pitchFamily="34" charset="0"/>
                <a:ea typeface="Canva Sans Bold"/>
                <a:cs typeface="Canva Sans Bold"/>
                <a:sym typeface="Canva Sans Bold"/>
              </a:rPr>
              <a:t>Umleitung auf gefälschte Websites</a:t>
            </a:r>
          </a:p>
        </p:txBody>
      </p:sp>
    </p:spTree>
    <p:extLst>
      <p:ext uri="{BB962C8B-B14F-4D97-AF65-F5344CB8AC3E}">
        <p14:creationId xmlns:p14="http://schemas.microsoft.com/office/powerpoint/2010/main" val="2525994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3088" name="Freeform: Shape 3087">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8706" y="8229600"/>
            <a:ext cx="4009295" cy="20574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090" name="Arc 308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3076" y="975241"/>
            <a:ext cx="4481849" cy="448184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a:solidFill>
                <a:srgbClr val="000000"/>
              </a:solidFill>
              <a:latin typeface="Calibri" panose="020F0502020204030204"/>
            </a:endParaRPr>
          </a:p>
        </p:txBody>
      </p:sp>
      <p:sp>
        <p:nvSpPr>
          <p:cNvPr id="2" name="Title 1">
            <a:extLst>
              <a:ext uri="{FF2B5EF4-FFF2-40B4-BE49-F238E27FC236}">
                <a16:creationId xmlns:a16="http://schemas.microsoft.com/office/drawing/2014/main" id="{8B1D3459-AC01-45D2-9871-29E0293C3A09}"/>
              </a:ext>
            </a:extLst>
          </p:cNvPr>
          <p:cNvSpPr>
            <a:spLocks noGrp="1"/>
          </p:cNvSpPr>
          <p:nvPr>
            <p:ph type="title"/>
          </p:nvPr>
        </p:nvSpPr>
        <p:spPr>
          <a:xfrm>
            <a:off x="380115" y="1021556"/>
            <a:ext cx="7886700" cy="1988345"/>
          </a:xfrm>
        </p:spPr>
        <p:txBody>
          <a:bodyPr>
            <a:normAutofit/>
          </a:bodyPr>
          <a:lstStyle/>
          <a:p>
            <a:r>
              <a:rPr lang="en-US" sz="6000" dirty="0">
                <a:latin typeface="Aptos" panose="020B0004020202020204" pitchFamily="34" charset="0"/>
              </a:rPr>
              <a:t>STIMME PHISHING</a:t>
            </a:r>
          </a:p>
        </p:txBody>
      </p:sp>
      <p:sp>
        <p:nvSpPr>
          <p:cNvPr id="3" name="Content Placeholder 2">
            <a:extLst>
              <a:ext uri="{FF2B5EF4-FFF2-40B4-BE49-F238E27FC236}">
                <a16:creationId xmlns:a16="http://schemas.microsoft.com/office/drawing/2014/main" id="{B13805A1-31A0-42C7-93F8-296AADC913E0}"/>
              </a:ext>
            </a:extLst>
          </p:cNvPr>
          <p:cNvSpPr>
            <a:spLocks noGrp="1"/>
          </p:cNvSpPr>
          <p:nvPr>
            <p:ph idx="1"/>
          </p:nvPr>
        </p:nvSpPr>
        <p:spPr>
          <a:xfrm>
            <a:off x="878572" y="2781300"/>
            <a:ext cx="9941828" cy="6846482"/>
          </a:xfrm>
        </p:spPr>
        <p:txBody>
          <a:bodyPr>
            <a:normAutofit fontScale="92500" lnSpcReduction="10000"/>
          </a:bodyPr>
          <a:lstStyle/>
          <a:p>
            <a:r>
              <a:rPr lang="en-GB" sz="4800" dirty="0">
                <a:latin typeface="Aptos" panose="020B0004020202020204" pitchFamily="34" charset="0"/>
              </a:rPr>
              <a:t>Voice-Phishing oder </a:t>
            </a:r>
            <a:r>
              <a:rPr lang="en-GB" sz="4800" b="1" dirty="0">
                <a:latin typeface="Aptos" panose="020B0004020202020204" pitchFamily="34" charset="0"/>
              </a:rPr>
              <a:t>Vishing </a:t>
            </a:r>
            <a:r>
              <a:rPr lang="en-GB" sz="4800" dirty="0">
                <a:latin typeface="Aptos" panose="020B0004020202020204" pitchFamily="34" charset="0"/>
              </a:rPr>
              <a:t>ist eine Betrugsmethode, bei der mit Hilfe von </a:t>
            </a:r>
            <a:r>
              <a:rPr lang="en-GB" sz="4800" b="1" dirty="0">
                <a:latin typeface="Aptos" panose="020B0004020202020204" pitchFamily="34" charset="0"/>
              </a:rPr>
              <a:t>Telefonanrufen </a:t>
            </a:r>
            <a:r>
              <a:rPr lang="en-GB" sz="4800" dirty="0">
                <a:latin typeface="Aptos" panose="020B0004020202020204" pitchFamily="34" charset="0"/>
              </a:rPr>
              <a:t>versucht wird, vertrauliche Informationen wie </a:t>
            </a:r>
            <a:r>
              <a:rPr lang="en-GB" sz="4800" b="1" dirty="0">
                <a:latin typeface="Aptos" panose="020B0004020202020204" pitchFamily="34" charset="0"/>
              </a:rPr>
              <a:t>Kreditkartennummern</a:t>
            </a:r>
            <a:r>
              <a:rPr lang="en-GB" sz="4800" dirty="0">
                <a:latin typeface="Aptos" panose="020B0004020202020204" pitchFamily="34" charset="0"/>
              </a:rPr>
              <a:t>, Passwörter oder andere persönliche Daten zu erlangen. </a:t>
            </a:r>
            <a:endParaRPr lang="sk-SK" sz="4800" dirty="0">
              <a:latin typeface="Aptos" panose="020B0004020202020204" pitchFamily="34" charset="0"/>
            </a:endParaRPr>
          </a:p>
          <a:p>
            <a:r>
              <a:rPr lang="en-GB" sz="4800" dirty="0">
                <a:latin typeface="Aptos" panose="020B0004020202020204" pitchFamily="34" charset="0"/>
              </a:rPr>
              <a:t>Diese Betrüger geben sich oft als seriöse Unternehmen aus, z. B. als Banken, Telefongesellschaften, Versicherungen usw.</a:t>
            </a:r>
          </a:p>
          <a:p>
            <a:endParaRPr lang="en-GB" sz="4800" dirty="0">
              <a:latin typeface="Aptos" panose="020B0004020202020204" pitchFamily="34" charset="0"/>
            </a:endParaRPr>
          </a:p>
          <a:p>
            <a:endParaRPr lang="en-GB" sz="4800" dirty="0">
              <a:latin typeface="Aptos" panose="020B0004020202020204" pitchFamily="34" charset="0"/>
            </a:endParaRPr>
          </a:p>
        </p:txBody>
      </p:sp>
      <p:sp>
        <p:nvSpPr>
          <p:cNvPr id="5" name="Freeform 2">
            <a:extLst>
              <a:ext uri="{FF2B5EF4-FFF2-40B4-BE49-F238E27FC236}">
                <a16:creationId xmlns:a16="http://schemas.microsoft.com/office/drawing/2014/main" id="{A680C547-78DD-67A3-4837-C009D23C8572}"/>
              </a:ext>
            </a:extLst>
          </p:cNvPr>
          <p:cNvSpPr/>
          <p:nvPr/>
        </p:nvSpPr>
        <p:spPr>
          <a:xfrm>
            <a:off x="11477714" y="3619500"/>
            <a:ext cx="6152972" cy="4114800"/>
          </a:xfrm>
          <a:custGeom>
            <a:avLst/>
            <a:gdLst/>
            <a:ahLst/>
            <a:cxnLst/>
            <a:rect l="l" t="t" r="r" b="b"/>
            <a:pathLst>
              <a:path w="6152972" h="4114800">
                <a:moveTo>
                  <a:pt x="0" y="0"/>
                </a:moveTo>
                <a:lnTo>
                  <a:pt x="6152972" y="0"/>
                </a:lnTo>
                <a:lnTo>
                  <a:pt x="6152972" y="4114800"/>
                </a:lnTo>
                <a:lnTo>
                  <a:pt x="0" y="4114800"/>
                </a:lnTo>
                <a:lnTo>
                  <a:pt x="0" y="0"/>
                </a:lnTo>
                <a:close/>
              </a:path>
            </a:pathLst>
          </a:custGeom>
          <a:blipFill>
            <a:blip r:embed="rId2">
              <a:alphaModFix amt="79000"/>
              <a:extLst>
                <a:ext uri="{96DAC541-7B7A-43D3-8B79-37D633B846F1}">
                  <asvg:svgBlip xmlns:asvg="http://schemas.microsoft.com/office/drawing/2016/SVG/main" r:embed="rId3"/>
                </a:ext>
              </a:extLst>
            </a:blip>
            <a:stretch>
              <a:fillRect/>
            </a:stretch>
          </a:blipFill>
        </p:spPr>
        <p:txBody>
          <a:bodyPr/>
          <a:lstStyle/>
          <a:p>
            <a:endParaRPr lang="en-GB"/>
          </a:p>
        </p:txBody>
      </p:sp>
    </p:spTree>
    <p:extLst>
      <p:ext uri="{BB962C8B-B14F-4D97-AF65-F5344CB8AC3E}">
        <p14:creationId xmlns:p14="http://schemas.microsoft.com/office/powerpoint/2010/main" val="3475261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3088" name="Freeform: Shape 3087">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8706" y="8229600"/>
            <a:ext cx="4009295" cy="20574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090" name="Arc 308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3076" y="975241"/>
            <a:ext cx="4481849" cy="448184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a:solidFill>
                <a:srgbClr val="000000"/>
              </a:solidFill>
              <a:latin typeface="Calibri" panose="020F0502020204030204"/>
            </a:endParaRPr>
          </a:p>
        </p:txBody>
      </p:sp>
      <p:sp>
        <p:nvSpPr>
          <p:cNvPr id="2" name="Title 1">
            <a:extLst>
              <a:ext uri="{FF2B5EF4-FFF2-40B4-BE49-F238E27FC236}">
                <a16:creationId xmlns:a16="http://schemas.microsoft.com/office/drawing/2014/main" id="{8B1D3459-AC01-45D2-9871-29E0293C3A09}"/>
              </a:ext>
            </a:extLst>
          </p:cNvPr>
          <p:cNvSpPr>
            <a:spLocks noGrp="1"/>
          </p:cNvSpPr>
          <p:nvPr>
            <p:ph type="title"/>
          </p:nvPr>
        </p:nvSpPr>
        <p:spPr>
          <a:xfrm>
            <a:off x="380115" y="1021556"/>
            <a:ext cx="7886700" cy="1988345"/>
          </a:xfrm>
        </p:spPr>
        <p:txBody>
          <a:bodyPr>
            <a:normAutofit/>
          </a:bodyPr>
          <a:lstStyle/>
          <a:p>
            <a:r>
              <a:rPr lang="en-US" sz="6000" dirty="0">
                <a:latin typeface="Aptos" panose="020B0004020202020204" pitchFamily="34" charset="0"/>
              </a:rPr>
              <a:t>SMS-PHISHING</a:t>
            </a:r>
          </a:p>
        </p:txBody>
      </p:sp>
      <p:sp>
        <p:nvSpPr>
          <p:cNvPr id="3" name="Content Placeholder 2">
            <a:extLst>
              <a:ext uri="{FF2B5EF4-FFF2-40B4-BE49-F238E27FC236}">
                <a16:creationId xmlns:a16="http://schemas.microsoft.com/office/drawing/2014/main" id="{B13805A1-31A0-42C7-93F8-296AADC913E0}"/>
              </a:ext>
            </a:extLst>
          </p:cNvPr>
          <p:cNvSpPr>
            <a:spLocks noGrp="1"/>
          </p:cNvSpPr>
          <p:nvPr>
            <p:ph idx="1"/>
          </p:nvPr>
        </p:nvSpPr>
        <p:spPr>
          <a:xfrm>
            <a:off x="878572" y="2781300"/>
            <a:ext cx="9941828" cy="6846482"/>
          </a:xfrm>
        </p:spPr>
        <p:txBody>
          <a:bodyPr>
            <a:normAutofit/>
          </a:bodyPr>
          <a:lstStyle/>
          <a:p>
            <a:r>
              <a:rPr lang="en-GB" sz="4800" dirty="0">
                <a:latin typeface="Aptos" panose="020B0004020202020204" pitchFamily="34" charset="0"/>
              </a:rPr>
              <a:t>SMS-Phishing oder </a:t>
            </a:r>
            <a:r>
              <a:rPr lang="en-GB" sz="4800" b="1" dirty="0">
                <a:latin typeface="Aptos" panose="020B0004020202020204" pitchFamily="34" charset="0"/>
              </a:rPr>
              <a:t>Smishing </a:t>
            </a:r>
            <a:r>
              <a:rPr lang="en-GB" sz="4800" dirty="0">
                <a:latin typeface="Aptos" panose="020B0004020202020204" pitchFamily="34" charset="0"/>
              </a:rPr>
              <a:t>ist dasselbe wie Voice-Phishing, nur dass es über </a:t>
            </a:r>
            <a:r>
              <a:rPr lang="en-GB" sz="4800" b="1" dirty="0">
                <a:latin typeface="Aptos" panose="020B0004020202020204" pitchFamily="34" charset="0"/>
              </a:rPr>
              <a:t>SMS-Nachrichten </a:t>
            </a:r>
            <a:r>
              <a:rPr lang="en-GB" sz="4800" dirty="0">
                <a:latin typeface="Aptos" panose="020B0004020202020204" pitchFamily="34" charset="0"/>
              </a:rPr>
              <a:t>erfolgt.</a:t>
            </a:r>
            <a:endParaRPr lang="sk-SK" sz="4800" dirty="0">
              <a:latin typeface="Aptos" panose="020B0004020202020204" pitchFamily="34" charset="0"/>
            </a:endParaRPr>
          </a:p>
          <a:p>
            <a:r>
              <a:rPr lang="en-GB" sz="4800" dirty="0">
                <a:latin typeface="Aptos" panose="020B0004020202020204" pitchFamily="34" charset="0"/>
              </a:rPr>
              <a:t>Diese Nachrichten enthalten oft bösartige Links oder Anweisungen für das Opfer, mit persönlichen Informationen zu antworten.</a:t>
            </a:r>
          </a:p>
          <a:p>
            <a:endParaRPr lang="en-GB" sz="4800" dirty="0">
              <a:latin typeface="Aptos" panose="020B0004020202020204" pitchFamily="34" charset="0"/>
            </a:endParaRPr>
          </a:p>
          <a:p>
            <a:endParaRPr lang="en-GB" sz="4800" dirty="0">
              <a:latin typeface="Aptos" panose="020B0004020202020204" pitchFamily="34" charset="0"/>
            </a:endParaRPr>
          </a:p>
        </p:txBody>
      </p:sp>
      <p:sp>
        <p:nvSpPr>
          <p:cNvPr id="4" name="Freeform 2">
            <a:extLst>
              <a:ext uri="{FF2B5EF4-FFF2-40B4-BE49-F238E27FC236}">
                <a16:creationId xmlns:a16="http://schemas.microsoft.com/office/drawing/2014/main" id="{8E07B497-20DF-30C8-8F3D-46DBAD743D7E}"/>
              </a:ext>
            </a:extLst>
          </p:cNvPr>
          <p:cNvSpPr/>
          <p:nvPr/>
        </p:nvSpPr>
        <p:spPr>
          <a:xfrm>
            <a:off x="11133249" y="3658500"/>
            <a:ext cx="6320684" cy="4211155"/>
          </a:xfrm>
          <a:custGeom>
            <a:avLst/>
            <a:gdLst/>
            <a:ahLst/>
            <a:cxnLst/>
            <a:rect l="l" t="t" r="r" b="b"/>
            <a:pathLst>
              <a:path w="6320684" h="4211155">
                <a:moveTo>
                  <a:pt x="0" y="0"/>
                </a:moveTo>
                <a:lnTo>
                  <a:pt x="6320684" y="0"/>
                </a:lnTo>
                <a:lnTo>
                  <a:pt x="6320684" y="4211155"/>
                </a:lnTo>
                <a:lnTo>
                  <a:pt x="0" y="4211155"/>
                </a:lnTo>
                <a:lnTo>
                  <a:pt x="0" y="0"/>
                </a:lnTo>
                <a:close/>
              </a:path>
            </a:pathLst>
          </a:custGeom>
          <a:blipFill>
            <a:blip r:embed="rId2"/>
            <a:stretch>
              <a:fillRect/>
            </a:stretch>
          </a:blipFill>
        </p:spPr>
        <p:txBody>
          <a:bodyPr/>
          <a:lstStyle/>
          <a:p>
            <a:endParaRPr lang="en-GB"/>
          </a:p>
        </p:txBody>
      </p:sp>
      <p:sp>
        <p:nvSpPr>
          <p:cNvPr id="6" name="Freeform 3">
            <a:extLst>
              <a:ext uri="{FF2B5EF4-FFF2-40B4-BE49-F238E27FC236}">
                <a16:creationId xmlns:a16="http://schemas.microsoft.com/office/drawing/2014/main" id="{8A721219-DFE9-57BD-B3C8-5BA77B5A38F3}"/>
              </a:ext>
            </a:extLst>
          </p:cNvPr>
          <p:cNvSpPr/>
          <p:nvPr/>
        </p:nvSpPr>
        <p:spPr>
          <a:xfrm>
            <a:off x="16365734" y="6861471"/>
            <a:ext cx="1396337" cy="1403354"/>
          </a:xfrm>
          <a:custGeom>
            <a:avLst/>
            <a:gdLst/>
            <a:ahLst/>
            <a:cxnLst/>
            <a:rect l="l" t="t" r="r" b="b"/>
            <a:pathLst>
              <a:path w="1396337" h="1403354">
                <a:moveTo>
                  <a:pt x="0" y="0"/>
                </a:moveTo>
                <a:lnTo>
                  <a:pt x="1396337" y="0"/>
                </a:lnTo>
                <a:lnTo>
                  <a:pt x="1396337" y="1403354"/>
                </a:lnTo>
                <a:lnTo>
                  <a:pt x="0" y="1403354"/>
                </a:lnTo>
                <a:lnTo>
                  <a:pt x="0" y="0"/>
                </a:lnTo>
                <a:close/>
              </a:path>
            </a:pathLst>
          </a:custGeom>
          <a:blipFill>
            <a:blip r:embed="rId3"/>
            <a:stretch>
              <a:fillRect/>
            </a:stretch>
          </a:blipFill>
        </p:spPr>
        <p:txBody>
          <a:bodyPr/>
          <a:lstStyle/>
          <a:p>
            <a:endParaRPr lang="en-GB"/>
          </a:p>
        </p:txBody>
      </p:sp>
      <p:sp>
        <p:nvSpPr>
          <p:cNvPr id="7" name="Freeform 4">
            <a:extLst>
              <a:ext uri="{FF2B5EF4-FFF2-40B4-BE49-F238E27FC236}">
                <a16:creationId xmlns:a16="http://schemas.microsoft.com/office/drawing/2014/main" id="{8873A187-6893-DC0B-8E19-0D53108F5670}"/>
              </a:ext>
            </a:extLst>
          </p:cNvPr>
          <p:cNvSpPr/>
          <p:nvPr/>
        </p:nvSpPr>
        <p:spPr>
          <a:xfrm>
            <a:off x="15519118" y="3658500"/>
            <a:ext cx="3089570" cy="3101199"/>
          </a:xfrm>
          <a:custGeom>
            <a:avLst/>
            <a:gdLst/>
            <a:ahLst/>
            <a:cxnLst/>
            <a:rect l="l" t="t" r="r" b="b"/>
            <a:pathLst>
              <a:path w="3089570" h="3101199">
                <a:moveTo>
                  <a:pt x="0" y="0"/>
                </a:moveTo>
                <a:lnTo>
                  <a:pt x="3089569" y="0"/>
                </a:lnTo>
                <a:lnTo>
                  <a:pt x="3089569" y="3101199"/>
                </a:lnTo>
                <a:lnTo>
                  <a:pt x="0" y="31011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extLst>
      <p:ext uri="{BB962C8B-B14F-4D97-AF65-F5344CB8AC3E}">
        <p14:creationId xmlns:p14="http://schemas.microsoft.com/office/powerpoint/2010/main" val="956413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529677" y="4003361"/>
            <a:ext cx="6218702" cy="4150984"/>
          </a:xfrm>
          <a:custGeom>
            <a:avLst/>
            <a:gdLst/>
            <a:ahLst/>
            <a:cxnLst/>
            <a:rect l="l" t="t" r="r" b="b"/>
            <a:pathLst>
              <a:path w="6218702" h="4150984">
                <a:moveTo>
                  <a:pt x="0" y="0"/>
                </a:moveTo>
                <a:lnTo>
                  <a:pt x="6218702" y="0"/>
                </a:lnTo>
                <a:lnTo>
                  <a:pt x="6218702" y="4150983"/>
                </a:lnTo>
                <a:lnTo>
                  <a:pt x="0" y="4150983"/>
                </a:lnTo>
                <a:lnTo>
                  <a:pt x="0" y="0"/>
                </a:lnTo>
                <a:close/>
              </a:path>
            </a:pathLst>
          </a:custGeom>
          <a:blipFill>
            <a:blip r:embed="rId2"/>
            <a:stretch>
              <a:fillRect/>
            </a:stretch>
          </a:blipFill>
        </p:spPr>
        <p:txBody>
          <a:bodyPr/>
          <a:lstStyle/>
          <a:p>
            <a:endParaRPr lang="en-GB"/>
          </a:p>
        </p:txBody>
      </p:sp>
      <p:sp>
        <p:nvSpPr>
          <p:cNvPr id="3" name="Freeform 3"/>
          <p:cNvSpPr/>
          <p:nvPr/>
        </p:nvSpPr>
        <p:spPr>
          <a:xfrm>
            <a:off x="15209463" y="4686734"/>
            <a:ext cx="2049837" cy="1847416"/>
          </a:xfrm>
          <a:custGeom>
            <a:avLst/>
            <a:gdLst/>
            <a:ahLst/>
            <a:cxnLst/>
            <a:rect l="l" t="t" r="r" b="b"/>
            <a:pathLst>
              <a:path w="2049837" h="1847416">
                <a:moveTo>
                  <a:pt x="0" y="0"/>
                </a:moveTo>
                <a:lnTo>
                  <a:pt x="2049837" y="0"/>
                </a:lnTo>
                <a:lnTo>
                  <a:pt x="2049837" y="1847416"/>
                </a:lnTo>
                <a:lnTo>
                  <a:pt x="0" y="18474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169822" y="2471285"/>
            <a:ext cx="15581542" cy="1102866"/>
          </a:xfrm>
          <a:prstGeom prst="rect">
            <a:avLst/>
          </a:prstGeom>
        </p:spPr>
        <p:txBody>
          <a:bodyPr lIns="0" tIns="0" rIns="0" bIns="0" rtlCol="0" anchor="t">
            <a:spAutoFit/>
          </a:bodyPr>
          <a:lstStyle/>
          <a:p>
            <a:pPr algn="ctr">
              <a:lnSpc>
                <a:spcPts val="4339"/>
              </a:lnSpc>
            </a:pPr>
            <a:r>
              <a:rPr lang="en-US" sz="3600" dirty="0">
                <a:solidFill>
                  <a:srgbClr val="000000"/>
                </a:solidFill>
                <a:latin typeface="Aptos" panose="020B0004020202020204" pitchFamily="34" charset="0"/>
                <a:ea typeface="Inter"/>
                <a:cs typeface="Inter"/>
                <a:sym typeface="Inter"/>
              </a:rPr>
              <a:t>Eine der </a:t>
            </a:r>
            <a:r>
              <a:rPr lang="en-US" sz="3600" b="1" dirty="0">
                <a:solidFill>
                  <a:srgbClr val="000000"/>
                </a:solidFill>
                <a:latin typeface="Aptos" panose="020B0004020202020204" pitchFamily="34" charset="0"/>
                <a:ea typeface="Inter Bold"/>
                <a:cs typeface="Inter Bold"/>
                <a:sym typeface="Inter Bold"/>
              </a:rPr>
              <a:t>bekanntesten </a:t>
            </a:r>
            <a:r>
              <a:rPr lang="en-US" sz="3600" dirty="0">
                <a:solidFill>
                  <a:srgbClr val="000000"/>
                </a:solidFill>
                <a:latin typeface="Aptos" panose="020B0004020202020204" pitchFamily="34" charset="0"/>
                <a:ea typeface="Inter"/>
                <a:cs typeface="Inter"/>
                <a:sym typeface="Inter"/>
              </a:rPr>
              <a:t>Phishing-Techniken ist der Nigerianer-Betrug.</a:t>
            </a:r>
          </a:p>
          <a:p>
            <a:pPr algn="ctr">
              <a:lnSpc>
                <a:spcPts val="4339"/>
              </a:lnSpc>
              <a:spcBef>
                <a:spcPct val="0"/>
              </a:spcBef>
            </a:pPr>
            <a:r>
              <a:rPr lang="en-US" sz="3600" dirty="0">
                <a:solidFill>
                  <a:srgbClr val="000000"/>
                </a:solidFill>
                <a:latin typeface="Aptos" panose="020B0004020202020204" pitchFamily="34" charset="0"/>
                <a:ea typeface="Inter"/>
                <a:cs typeface="Inter"/>
                <a:sym typeface="Inter"/>
              </a:rPr>
              <a:t>Dies ist ein klassischer Betrug, der bereits in den 1990er Jahren bekannt war.</a:t>
            </a:r>
          </a:p>
        </p:txBody>
      </p:sp>
      <p:sp>
        <p:nvSpPr>
          <p:cNvPr id="5" name="TextBox 5"/>
          <p:cNvSpPr txBox="1"/>
          <p:nvPr/>
        </p:nvSpPr>
        <p:spPr>
          <a:xfrm>
            <a:off x="5677531" y="830533"/>
            <a:ext cx="7077373" cy="672685"/>
          </a:xfrm>
          <a:prstGeom prst="rect">
            <a:avLst/>
          </a:prstGeom>
        </p:spPr>
        <p:txBody>
          <a:bodyPr wrap="square" lIns="0" tIns="0" rIns="0" bIns="0" rtlCol="0" anchor="t">
            <a:spAutoFit/>
          </a:bodyPr>
          <a:lstStyle/>
          <a:p>
            <a:pPr algn="ctr">
              <a:lnSpc>
                <a:spcPts val="5029"/>
              </a:lnSpc>
            </a:pPr>
            <a:r>
              <a:rPr lang="en-US" sz="5400" b="1" dirty="0">
                <a:solidFill>
                  <a:srgbClr val="92BAB5"/>
                </a:solidFill>
                <a:latin typeface="Aptos" panose="020B0004020202020204" pitchFamily="34" charset="0"/>
                <a:ea typeface="Inter Bold"/>
                <a:cs typeface="Inter Bold"/>
                <a:sym typeface="Inter Bold"/>
              </a:rPr>
              <a:t>DER NIGERIANISCHE BETRUG </a:t>
            </a:r>
          </a:p>
        </p:txBody>
      </p:sp>
      <p:sp>
        <p:nvSpPr>
          <p:cNvPr id="6" name="TextBox 6"/>
          <p:cNvSpPr txBox="1"/>
          <p:nvPr/>
        </p:nvSpPr>
        <p:spPr>
          <a:xfrm>
            <a:off x="8991600" y="5375492"/>
            <a:ext cx="6499951" cy="464486"/>
          </a:xfrm>
          <a:prstGeom prst="rect">
            <a:avLst/>
          </a:prstGeom>
        </p:spPr>
        <p:txBody>
          <a:bodyPr wrap="square" lIns="0" tIns="0" rIns="0" bIns="0" rtlCol="0" anchor="t">
            <a:spAutoFit/>
          </a:bodyPr>
          <a:lstStyle/>
          <a:p>
            <a:pPr algn="ctr">
              <a:lnSpc>
                <a:spcPts val="3499"/>
              </a:lnSpc>
              <a:spcBef>
                <a:spcPct val="0"/>
              </a:spcBef>
            </a:pPr>
            <a:r>
              <a:rPr lang="en-US" sz="3600" b="1" dirty="0">
                <a:solidFill>
                  <a:srgbClr val="FFAD60"/>
                </a:solidFill>
                <a:latin typeface="Aptos" panose="020B0004020202020204" pitchFamily="34" charset="0"/>
                <a:ea typeface="Inter Bold"/>
                <a:cs typeface="Inter Bold"/>
                <a:sym typeface="Inter Bold"/>
              </a:rPr>
              <a:t>WIE KAM ES ZU DIESEM BETRUG?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2B48E4-052E-41E0-AE9C-C53CCC56BB94}"/>
              </a:ext>
            </a:extLst>
          </p:cNvPr>
          <p:cNvSpPr>
            <a:spLocks noGrp="1"/>
          </p:cNvSpPr>
          <p:nvPr>
            <p:ph idx="1"/>
          </p:nvPr>
        </p:nvSpPr>
        <p:spPr>
          <a:xfrm>
            <a:off x="990600" y="952500"/>
            <a:ext cx="13389267" cy="7218300"/>
          </a:xfrm>
        </p:spPr>
        <p:txBody>
          <a:bodyPr vert="horz" lIns="91440" tIns="45720" rIns="91440" bIns="45720" rtlCol="0" anchor="t">
            <a:normAutofit/>
          </a:bodyPr>
          <a:lstStyle/>
          <a:p>
            <a:pPr algn="just"/>
            <a:r>
              <a:rPr lang="en-GB" sz="3600" dirty="0">
                <a:latin typeface="Aptos"/>
                <a:ea typeface="Cambria"/>
              </a:rPr>
              <a:t>In den 1990er Jahren kontaktierte ein selbsternannter </a:t>
            </a:r>
            <a:r>
              <a:rPr lang="en-GB" sz="3600" b="1" dirty="0">
                <a:latin typeface="Aptos"/>
                <a:ea typeface="Cambria"/>
              </a:rPr>
              <a:t>nigerianischer Prinz </a:t>
            </a:r>
            <a:r>
              <a:rPr lang="en-GB" sz="3600" dirty="0">
                <a:latin typeface="Aptos"/>
                <a:ea typeface="Cambria"/>
              </a:rPr>
              <a:t>(daher der Name) zufällige Personen per Post und behauptete, große Geldbeträge ins Ausland transferieren zu müssen, dies aber diskret zu tun. Er bittet dann um ein Konto im Tausch gegen einen hohen Prozentsatz des überwiesenen </a:t>
            </a:r>
            <a:r>
              <a:rPr lang="en-GB" sz="3600" b="1" dirty="0">
                <a:latin typeface="Aptos"/>
                <a:ea typeface="Cambria"/>
              </a:rPr>
              <a:t>Geldes</a:t>
            </a:r>
            <a:r>
              <a:rPr lang="en-GB" sz="3600" dirty="0">
                <a:latin typeface="Aptos"/>
                <a:ea typeface="Cambria"/>
              </a:rPr>
              <a:t>, der sich in der Regel auf mehrere Millionen Euro beläuft. </a:t>
            </a:r>
            <a:endParaRPr lang="sk-SK" sz="3600">
              <a:latin typeface="Aptos"/>
              <a:ea typeface="Cambria"/>
            </a:endParaRPr>
          </a:p>
          <a:p>
            <a:pPr algn="just"/>
            <a:r>
              <a:rPr lang="en-GB" sz="3600" dirty="0">
                <a:latin typeface="Aptos"/>
                <a:ea typeface="Cambria"/>
              </a:rPr>
              <a:t>Bei diesen Betrügereien gibt sich in der Regel jemand als </a:t>
            </a:r>
            <a:r>
              <a:rPr lang="en-GB" sz="3600" b="1" dirty="0">
                <a:latin typeface="Aptos"/>
                <a:ea typeface="Cambria"/>
              </a:rPr>
              <a:t>wohlhabende Person aus</a:t>
            </a:r>
            <a:r>
              <a:rPr lang="en-GB" sz="3600" dirty="0">
                <a:latin typeface="Aptos"/>
                <a:ea typeface="Cambria"/>
              </a:rPr>
              <a:t>, die Hilfe bei der Überweisung eines </a:t>
            </a:r>
            <a:r>
              <a:rPr lang="en-GB" sz="3600" b="1" dirty="0">
                <a:latin typeface="Aptos"/>
                <a:ea typeface="Cambria"/>
              </a:rPr>
              <a:t>großen Geldbetrags </a:t>
            </a:r>
            <a:r>
              <a:rPr lang="en-GB" sz="3600" dirty="0">
                <a:latin typeface="Aptos"/>
                <a:ea typeface="Cambria"/>
              </a:rPr>
              <a:t>ins Ausland benötigt. Sie versprechen dem Opfer einen beträchtlichen Anteil des Geldes im Austausch für eine kleine </a:t>
            </a:r>
            <a:r>
              <a:rPr lang="en-GB" sz="3600" b="1" dirty="0">
                <a:latin typeface="Aptos"/>
                <a:ea typeface="Cambria"/>
              </a:rPr>
              <a:t>Vorauszahlung </a:t>
            </a:r>
            <a:r>
              <a:rPr lang="en-GB" sz="3600" dirty="0">
                <a:latin typeface="Aptos"/>
                <a:ea typeface="Cambria"/>
              </a:rPr>
              <a:t>zur Deckung verschiedener Gebühren und Ausgaben. Sobald das Opfer jedoch das Geld überwiesen hat, verschwindet der Betrüger.</a:t>
            </a:r>
          </a:p>
          <a:p>
            <a:pPr algn="just"/>
            <a:endParaRPr lang="en-GB" sz="3600" dirty="0">
              <a:latin typeface="Aptos" panose="020B0004020202020204" pitchFamily="34" charset="0"/>
            </a:endParaRPr>
          </a:p>
          <a:p>
            <a:pPr algn="just"/>
            <a:endParaRPr lang="en-GB" sz="3600" dirty="0">
              <a:latin typeface="Aptos" panose="020B0004020202020204" pitchFamily="34" charset="0"/>
            </a:endParaRPr>
          </a:p>
          <a:p>
            <a:pPr algn="just"/>
            <a:endParaRPr lang="en-GB" sz="3600" dirty="0">
              <a:latin typeface="Aptos" panose="020B0004020202020204" pitchFamily="34" charset="0"/>
            </a:endParaRPr>
          </a:p>
        </p:txBody>
      </p:sp>
      <p:sp>
        <p:nvSpPr>
          <p:cNvPr id="7" name="Freeform 3">
            <a:extLst>
              <a:ext uri="{FF2B5EF4-FFF2-40B4-BE49-F238E27FC236}">
                <a16:creationId xmlns:a16="http://schemas.microsoft.com/office/drawing/2014/main" id="{38BE2160-20DB-34B0-0DA1-6F0D5AFB94E5}"/>
              </a:ext>
            </a:extLst>
          </p:cNvPr>
          <p:cNvSpPr/>
          <p:nvPr/>
        </p:nvSpPr>
        <p:spPr>
          <a:xfrm>
            <a:off x="12649200" y="6134100"/>
            <a:ext cx="5410200" cy="3962400"/>
          </a:xfrm>
          <a:custGeom>
            <a:avLst/>
            <a:gdLst/>
            <a:ahLst/>
            <a:cxnLst/>
            <a:rect l="l" t="t" r="r" b="b"/>
            <a:pathLst>
              <a:path w="6405679" h="4932372">
                <a:moveTo>
                  <a:pt x="0" y="0"/>
                </a:moveTo>
                <a:lnTo>
                  <a:pt x="6405678" y="0"/>
                </a:lnTo>
                <a:lnTo>
                  <a:pt x="6405678" y="4932373"/>
                </a:lnTo>
                <a:lnTo>
                  <a:pt x="0" y="4932373"/>
                </a:lnTo>
                <a:lnTo>
                  <a:pt x="0" y="0"/>
                </a:lnTo>
                <a:close/>
              </a:path>
            </a:pathLst>
          </a:custGeom>
          <a:blipFill>
            <a:blip r:embed="rId2">
              <a:alphaModFix amt="70000"/>
            </a:blip>
            <a:stretch>
              <a:fillRect/>
            </a:stretch>
          </a:blipFill>
        </p:spPr>
        <p:txBody>
          <a:bodyPr/>
          <a:lstStyle/>
          <a:p>
            <a:endParaRPr lang="en-GB"/>
          </a:p>
        </p:txBody>
      </p:sp>
    </p:spTree>
    <p:extLst>
      <p:ext uri="{BB962C8B-B14F-4D97-AF65-F5344CB8AC3E}">
        <p14:creationId xmlns:p14="http://schemas.microsoft.com/office/powerpoint/2010/main" val="705467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784" y="1678547"/>
            <a:ext cx="6929907" cy="6929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BE8AFF6D-F8A2-42CB-BA36-51007CBC4994}"/>
              </a:ext>
            </a:extLst>
          </p:cNvPr>
          <p:cNvSpPr>
            <a:spLocks noGrp="1"/>
          </p:cNvSpPr>
          <p:nvPr>
            <p:ph type="title"/>
          </p:nvPr>
        </p:nvSpPr>
        <p:spPr>
          <a:xfrm>
            <a:off x="1756611" y="2095029"/>
            <a:ext cx="4860759" cy="6096942"/>
          </a:xfrm>
        </p:spPr>
        <p:txBody>
          <a:bodyPr>
            <a:normAutofit/>
          </a:bodyPr>
          <a:lstStyle/>
          <a:p>
            <a:r>
              <a:rPr lang="en-GB" sz="5400" dirty="0">
                <a:solidFill>
                  <a:srgbClr val="FFFFFF"/>
                </a:solidFill>
                <a:latin typeface="Aptos" panose="020B0004020202020204" pitchFamily="34" charset="0"/>
              </a:rPr>
              <a:t>WAS PASSIERT MIT DEN UNVORSICHTIGEN, DIE DEN KÖDER SCHLUCKEN?</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13025581" y="1411723"/>
            <a:ext cx="4481849" cy="448184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a:solidFill>
                <a:srgbClr val="000000"/>
              </a:solidFill>
              <a:latin typeface="Calibri" panose="020F0502020204030204"/>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5072" y="7171488"/>
            <a:ext cx="819150" cy="8191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endParaRPr>
          </a:p>
        </p:txBody>
      </p:sp>
      <p:sp>
        <p:nvSpPr>
          <p:cNvPr id="17" name="Content Placeholder 2">
            <a:extLst>
              <a:ext uri="{FF2B5EF4-FFF2-40B4-BE49-F238E27FC236}">
                <a16:creationId xmlns:a16="http://schemas.microsoft.com/office/drawing/2014/main" id="{4EC8D95E-50C5-4709-9FA2-E78DD9FD3176}"/>
              </a:ext>
            </a:extLst>
          </p:cNvPr>
          <p:cNvSpPr>
            <a:spLocks noGrp="1"/>
          </p:cNvSpPr>
          <p:nvPr>
            <p:ph idx="1"/>
          </p:nvPr>
        </p:nvSpPr>
        <p:spPr>
          <a:xfrm>
            <a:off x="7663691" y="2247900"/>
            <a:ext cx="9259238" cy="3836251"/>
          </a:xfrm>
        </p:spPr>
        <p:txBody>
          <a:bodyPr vert="horz" lIns="91440" tIns="45720" rIns="91440" bIns="45720" rtlCol="0" anchor="t">
            <a:normAutofit/>
          </a:bodyPr>
          <a:lstStyle/>
          <a:p>
            <a:pPr marL="0" indent="0">
              <a:buNone/>
            </a:pPr>
            <a:r>
              <a:rPr lang="en-GB" sz="4400" dirty="0">
                <a:latin typeface="Aptos"/>
                <a:ea typeface="Cambria"/>
              </a:rPr>
              <a:t>Die Betrüger beginnen damit, Geld für fiktive Anwalts- und Notargebühren zu verlangen, und machen so lange weiter, bis das Opfer nicht mehr zahlt oder merkt, dass es betrogen wurde.</a:t>
            </a:r>
          </a:p>
        </p:txBody>
      </p:sp>
      <p:sp>
        <p:nvSpPr>
          <p:cNvPr id="3" name="Freeform 2">
            <a:extLst>
              <a:ext uri="{FF2B5EF4-FFF2-40B4-BE49-F238E27FC236}">
                <a16:creationId xmlns:a16="http://schemas.microsoft.com/office/drawing/2014/main" id="{CB70DC2B-0448-AEFA-0BF1-3600C52DEA04}"/>
              </a:ext>
            </a:extLst>
          </p:cNvPr>
          <p:cNvSpPr/>
          <p:nvPr/>
        </p:nvSpPr>
        <p:spPr>
          <a:xfrm>
            <a:off x="9567561" y="6057124"/>
            <a:ext cx="5279937" cy="3362510"/>
          </a:xfrm>
          <a:custGeom>
            <a:avLst/>
            <a:gdLst/>
            <a:ahLst/>
            <a:cxnLst/>
            <a:rect l="l" t="t" r="r" b="b"/>
            <a:pathLst>
              <a:path w="6189237" h="4123579">
                <a:moveTo>
                  <a:pt x="0" y="0"/>
                </a:moveTo>
                <a:lnTo>
                  <a:pt x="6189236" y="0"/>
                </a:lnTo>
                <a:lnTo>
                  <a:pt x="6189236" y="4123580"/>
                </a:lnTo>
                <a:lnTo>
                  <a:pt x="0" y="4123580"/>
                </a:lnTo>
                <a:lnTo>
                  <a:pt x="0" y="0"/>
                </a:lnTo>
                <a:close/>
              </a:path>
            </a:pathLst>
          </a:custGeom>
          <a:blipFill>
            <a:blip r:embed="rId2">
              <a:alphaModFix amt="79000"/>
            </a:blip>
            <a:stretch>
              <a:fillRect/>
            </a:stretch>
          </a:blipFill>
        </p:spPr>
        <p:txBody>
          <a:bodyPr/>
          <a:lstStyle/>
          <a:p>
            <a:endParaRPr lang="en-GB"/>
          </a:p>
        </p:txBody>
      </p:sp>
    </p:spTree>
    <p:extLst>
      <p:ext uri="{BB962C8B-B14F-4D97-AF65-F5344CB8AC3E}">
        <p14:creationId xmlns:p14="http://schemas.microsoft.com/office/powerpoint/2010/main" val="3730226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838200" y="762016"/>
            <a:ext cx="7086600" cy="7124683"/>
          </a:xfrm>
          <a:custGeom>
            <a:avLst/>
            <a:gdLst/>
            <a:ahLst/>
            <a:cxnLst/>
            <a:rect l="l" t="t" r="r" b="b"/>
            <a:pathLst>
              <a:path w="6633060" h="6426494">
                <a:moveTo>
                  <a:pt x="0" y="0"/>
                </a:moveTo>
                <a:lnTo>
                  <a:pt x="6633060" y="0"/>
                </a:lnTo>
                <a:lnTo>
                  <a:pt x="6633060" y="6426494"/>
                </a:lnTo>
                <a:lnTo>
                  <a:pt x="0" y="6426494"/>
                </a:lnTo>
                <a:lnTo>
                  <a:pt x="0" y="0"/>
                </a:lnTo>
                <a:close/>
              </a:path>
            </a:pathLst>
          </a:custGeom>
          <a:blipFill>
            <a:blip r:embed="rId2"/>
            <a:stretch>
              <a:fillRect/>
            </a:stretch>
          </a:blipFill>
        </p:spPr>
        <p:txBody>
          <a:bodyPr/>
          <a:lstStyle/>
          <a:p>
            <a:endParaRPr lang="en-GB"/>
          </a:p>
        </p:txBody>
      </p:sp>
      <p:sp>
        <p:nvSpPr>
          <p:cNvPr id="4" name="Freeform 4"/>
          <p:cNvSpPr/>
          <p:nvPr/>
        </p:nvSpPr>
        <p:spPr>
          <a:xfrm>
            <a:off x="8271279" y="1348893"/>
            <a:ext cx="8781723" cy="2044202"/>
          </a:xfrm>
          <a:custGeom>
            <a:avLst/>
            <a:gdLst/>
            <a:ahLst/>
            <a:cxnLst/>
            <a:rect l="l" t="t" r="r" b="b"/>
            <a:pathLst>
              <a:path w="8781723" h="2044202">
                <a:moveTo>
                  <a:pt x="0" y="0"/>
                </a:moveTo>
                <a:lnTo>
                  <a:pt x="8781723" y="0"/>
                </a:lnTo>
                <a:lnTo>
                  <a:pt x="8781723" y="2044202"/>
                </a:lnTo>
                <a:lnTo>
                  <a:pt x="0" y="2044202"/>
                </a:lnTo>
                <a:lnTo>
                  <a:pt x="0" y="0"/>
                </a:lnTo>
                <a:close/>
              </a:path>
            </a:pathLst>
          </a:custGeom>
          <a:blipFill>
            <a:blip r:embed="rId3"/>
            <a:stretch>
              <a:fillRect/>
            </a:stretch>
          </a:blipFill>
        </p:spPr>
        <p:txBody>
          <a:bodyPr/>
          <a:lstStyle/>
          <a:p>
            <a:endParaRPr lang="en-GB" sz="2000"/>
          </a:p>
        </p:txBody>
      </p:sp>
      <p:sp>
        <p:nvSpPr>
          <p:cNvPr id="5" name="Freeform 5"/>
          <p:cNvSpPr/>
          <p:nvPr/>
        </p:nvSpPr>
        <p:spPr>
          <a:xfrm>
            <a:off x="8271279" y="3932527"/>
            <a:ext cx="8594117" cy="2517051"/>
          </a:xfrm>
          <a:custGeom>
            <a:avLst/>
            <a:gdLst/>
            <a:ahLst/>
            <a:cxnLst/>
            <a:rect l="l" t="t" r="r" b="b"/>
            <a:pathLst>
              <a:path w="8594117" h="2517051">
                <a:moveTo>
                  <a:pt x="0" y="0"/>
                </a:moveTo>
                <a:lnTo>
                  <a:pt x="8594116" y="0"/>
                </a:lnTo>
                <a:lnTo>
                  <a:pt x="8594116" y="2517051"/>
                </a:lnTo>
                <a:lnTo>
                  <a:pt x="0" y="2517051"/>
                </a:lnTo>
                <a:lnTo>
                  <a:pt x="0" y="0"/>
                </a:lnTo>
                <a:close/>
              </a:path>
            </a:pathLst>
          </a:custGeom>
          <a:blipFill>
            <a:blip r:embed="rId4"/>
            <a:stretch>
              <a:fillRect r="-3662"/>
            </a:stretch>
          </a:blipFill>
        </p:spPr>
        <p:txBody>
          <a:bodyP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4436" y="8965563"/>
            <a:ext cx="18143564" cy="1321437"/>
          </a:xfrm>
          <a:custGeom>
            <a:avLst/>
            <a:gdLst/>
            <a:ahLst/>
            <a:cxnLst/>
            <a:rect l="l" t="t" r="r" b="b"/>
            <a:pathLst>
              <a:path w="18143564" h="1321437">
                <a:moveTo>
                  <a:pt x="0" y="0"/>
                </a:moveTo>
                <a:lnTo>
                  <a:pt x="18143564" y="0"/>
                </a:lnTo>
                <a:lnTo>
                  <a:pt x="18143564" y="1321437"/>
                </a:lnTo>
                <a:lnTo>
                  <a:pt x="0" y="1321437"/>
                </a:lnTo>
                <a:lnTo>
                  <a:pt x="0" y="0"/>
                </a:lnTo>
                <a:close/>
              </a:path>
            </a:pathLst>
          </a:custGeom>
          <a:blipFill>
            <a:blip r:embed="rId2"/>
            <a:stretch>
              <a:fillRect t="-2296" r="-556" b="-2896"/>
            </a:stretch>
          </a:blipFill>
        </p:spPr>
        <p:txBody>
          <a:bodyPr/>
          <a:lstStyle/>
          <a:p>
            <a:endParaRPr lang="en-GB"/>
          </a:p>
        </p:txBody>
      </p:sp>
      <p:sp>
        <p:nvSpPr>
          <p:cNvPr id="3" name="Freeform 3"/>
          <p:cNvSpPr/>
          <p:nvPr/>
        </p:nvSpPr>
        <p:spPr>
          <a:xfrm>
            <a:off x="1028700" y="1028700"/>
            <a:ext cx="6502827" cy="7486101"/>
          </a:xfrm>
          <a:custGeom>
            <a:avLst/>
            <a:gdLst/>
            <a:ahLst/>
            <a:cxnLst/>
            <a:rect l="l" t="t" r="r" b="b"/>
            <a:pathLst>
              <a:path w="6502827" h="7486101">
                <a:moveTo>
                  <a:pt x="0" y="0"/>
                </a:moveTo>
                <a:lnTo>
                  <a:pt x="6502827" y="0"/>
                </a:lnTo>
                <a:lnTo>
                  <a:pt x="6502827" y="7486101"/>
                </a:lnTo>
                <a:lnTo>
                  <a:pt x="0" y="7486101"/>
                </a:lnTo>
                <a:lnTo>
                  <a:pt x="0" y="0"/>
                </a:lnTo>
                <a:close/>
              </a:path>
            </a:pathLst>
          </a:custGeom>
          <a:blipFill>
            <a:blip r:embed="rId3"/>
            <a:stretch>
              <a:fillRect/>
            </a:stretch>
          </a:blipFill>
        </p:spPr>
        <p:txBody>
          <a:bodyPr/>
          <a:lstStyle/>
          <a:p>
            <a:endParaRPr lang="en-GB"/>
          </a:p>
        </p:txBody>
      </p:sp>
      <p:sp>
        <p:nvSpPr>
          <p:cNvPr id="4" name="Freeform 4"/>
          <p:cNvSpPr/>
          <p:nvPr/>
        </p:nvSpPr>
        <p:spPr>
          <a:xfrm>
            <a:off x="9008800" y="1205115"/>
            <a:ext cx="6698325" cy="768267"/>
          </a:xfrm>
          <a:custGeom>
            <a:avLst/>
            <a:gdLst/>
            <a:ahLst/>
            <a:cxnLst/>
            <a:rect l="l" t="t" r="r" b="b"/>
            <a:pathLst>
              <a:path w="6698325" h="768267">
                <a:moveTo>
                  <a:pt x="0" y="0"/>
                </a:moveTo>
                <a:lnTo>
                  <a:pt x="6698325" y="0"/>
                </a:lnTo>
                <a:lnTo>
                  <a:pt x="6698325" y="768267"/>
                </a:lnTo>
                <a:lnTo>
                  <a:pt x="0" y="768267"/>
                </a:lnTo>
                <a:lnTo>
                  <a:pt x="0" y="0"/>
                </a:lnTo>
                <a:close/>
              </a:path>
            </a:pathLst>
          </a:custGeom>
          <a:blipFill>
            <a:blip r:embed="rId4"/>
            <a:stretch>
              <a:fillRect/>
            </a:stretch>
          </a:blipFill>
        </p:spPr>
        <p:txBody>
          <a:bodyPr/>
          <a:lstStyle/>
          <a:p>
            <a:endParaRPr lang="en-GB"/>
          </a:p>
        </p:txBody>
      </p:sp>
      <p:sp>
        <p:nvSpPr>
          <p:cNvPr id="5" name="Freeform 5"/>
          <p:cNvSpPr/>
          <p:nvPr/>
        </p:nvSpPr>
        <p:spPr>
          <a:xfrm>
            <a:off x="9008800" y="1973382"/>
            <a:ext cx="6822267" cy="998975"/>
          </a:xfrm>
          <a:custGeom>
            <a:avLst/>
            <a:gdLst/>
            <a:ahLst/>
            <a:cxnLst/>
            <a:rect l="l" t="t" r="r" b="b"/>
            <a:pathLst>
              <a:path w="6822267" h="998975">
                <a:moveTo>
                  <a:pt x="0" y="0"/>
                </a:moveTo>
                <a:lnTo>
                  <a:pt x="6822267" y="0"/>
                </a:lnTo>
                <a:lnTo>
                  <a:pt x="6822267" y="998975"/>
                </a:lnTo>
                <a:lnTo>
                  <a:pt x="0" y="998975"/>
                </a:lnTo>
                <a:lnTo>
                  <a:pt x="0" y="0"/>
                </a:lnTo>
                <a:close/>
              </a:path>
            </a:pathLst>
          </a:custGeom>
          <a:blipFill>
            <a:blip r:embed="rId5"/>
            <a:stretch>
              <a:fillRect/>
            </a:stretch>
          </a:blipFill>
        </p:spPr>
        <p:txBody>
          <a:bodyPr/>
          <a:lstStyle/>
          <a:p>
            <a:endParaRPr lang="en-GB"/>
          </a:p>
        </p:txBody>
      </p:sp>
      <p:sp>
        <p:nvSpPr>
          <p:cNvPr id="6" name="Freeform 6"/>
          <p:cNvSpPr/>
          <p:nvPr/>
        </p:nvSpPr>
        <p:spPr>
          <a:xfrm>
            <a:off x="9008800" y="3133544"/>
            <a:ext cx="6624195" cy="374726"/>
          </a:xfrm>
          <a:custGeom>
            <a:avLst/>
            <a:gdLst/>
            <a:ahLst/>
            <a:cxnLst/>
            <a:rect l="l" t="t" r="r" b="b"/>
            <a:pathLst>
              <a:path w="6624195" h="374726">
                <a:moveTo>
                  <a:pt x="0" y="0"/>
                </a:moveTo>
                <a:lnTo>
                  <a:pt x="6624195" y="0"/>
                </a:lnTo>
                <a:lnTo>
                  <a:pt x="6624195" y="374726"/>
                </a:lnTo>
                <a:lnTo>
                  <a:pt x="0" y="374726"/>
                </a:lnTo>
                <a:lnTo>
                  <a:pt x="0" y="0"/>
                </a:lnTo>
                <a:close/>
              </a:path>
            </a:pathLst>
          </a:custGeom>
          <a:blipFill>
            <a:blip r:embed="rId6"/>
            <a:stretch>
              <a:fillRect/>
            </a:stretch>
          </a:blipFill>
        </p:spPr>
        <p:txBody>
          <a:bodyPr/>
          <a:lstStyle/>
          <a:p>
            <a:endParaRPr lang="en-GB"/>
          </a:p>
        </p:txBody>
      </p:sp>
      <p:sp>
        <p:nvSpPr>
          <p:cNvPr id="7" name="Freeform 7"/>
          <p:cNvSpPr/>
          <p:nvPr/>
        </p:nvSpPr>
        <p:spPr>
          <a:xfrm>
            <a:off x="9144000" y="3508270"/>
            <a:ext cx="6824101" cy="893337"/>
          </a:xfrm>
          <a:custGeom>
            <a:avLst/>
            <a:gdLst/>
            <a:ahLst/>
            <a:cxnLst/>
            <a:rect l="l" t="t" r="r" b="b"/>
            <a:pathLst>
              <a:path w="6824101" h="893337">
                <a:moveTo>
                  <a:pt x="0" y="0"/>
                </a:moveTo>
                <a:lnTo>
                  <a:pt x="6824101" y="0"/>
                </a:lnTo>
                <a:lnTo>
                  <a:pt x="6824101" y="893337"/>
                </a:lnTo>
                <a:lnTo>
                  <a:pt x="0" y="893337"/>
                </a:lnTo>
                <a:lnTo>
                  <a:pt x="0" y="0"/>
                </a:lnTo>
                <a:close/>
              </a:path>
            </a:pathLst>
          </a:custGeom>
          <a:blipFill>
            <a:blip r:embed="rId7"/>
            <a:stretch>
              <a:fillRect/>
            </a:stretch>
          </a:blipFill>
        </p:spPr>
        <p:txBody>
          <a:bodyPr/>
          <a:lstStyle/>
          <a:p>
            <a:endParaRPr lang="en-GB"/>
          </a:p>
        </p:txBody>
      </p:sp>
      <p:sp>
        <p:nvSpPr>
          <p:cNvPr id="8" name="Freeform 8"/>
          <p:cNvSpPr/>
          <p:nvPr/>
        </p:nvSpPr>
        <p:spPr>
          <a:xfrm>
            <a:off x="9144000" y="4441447"/>
            <a:ext cx="6150192" cy="4073355"/>
          </a:xfrm>
          <a:custGeom>
            <a:avLst/>
            <a:gdLst/>
            <a:ahLst/>
            <a:cxnLst/>
            <a:rect l="l" t="t" r="r" b="b"/>
            <a:pathLst>
              <a:path w="6150192" h="4073355">
                <a:moveTo>
                  <a:pt x="0" y="0"/>
                </a:moveTo>
                <a:lnTo>
                  <a:pt x="6150192" y="0"/>
                </a:lnTo>
                <a:lnTo>
                  <a:pt x="6150192" y="4073354"/>
                </a:lnTo>
                <a:lnTo>
                  <a:pt x="0" y="4073354"/>
                </a:lnTo>
                <a:lnTo>
                  <a:pt x="0" y="0"/>
                </a:lnTo>
                <a:close/>
              </a:path>
            </a:pathLst>
          </a:custGeom>
          <a:blipFill>
            <a:blip r:embed="rId8"/>
            <a:stretch>
              <a:fillRect/>
            </a:stretch>
          </a:blipFill>
        </p:spPr>
        <p:txBody>
          <a:bodyPr/>
          <a:lstStyle/>
          <a:p>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265403" y="222238"/>
            <a:ext cx="8090040" cy="1390622"/>
          </a:xfrm>
        </p:spPr>
        <p:txBody>
          <a:bodyPr>
            <a:normAutofit/>
          </a:bodyPr>
          <a:lstStyle/>
          <a:p>
            <a:pPr algn="l"/>
            <a:r>
              <a:rPr lang="en-US" sz="6000" dirty="0">
                <a:latin typeface="Aptos"/>
                <a:ea typeface="Cambria"/>
              </a:rPr>
              <a:t>ABSCHLUSSPRÜFUNG</a:t>
            </a: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7986" y="2"/>
            <a:ext cx="1732713" cy="93754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467134" y="3956280"/>
            <a:ext cx="8880209" cy="5309166"/>
          </a:xfrm>
        </p:spPr>
        <p:txBody>
          <a:bodyPr>
            <a:normAutofit/>
          </a:bodyPr>
          <a:lstStyle/>
          <a:p>
            <a:pPr marL="0" indent="0" algn="ctr">
              <a:spcAft>
                <a:spcPts val="900"/>
              </a:spcAft>
              <a:buNone/>
            </a:pPr>
            <a:r>
              <a:rPr lang="en-GB" sz="6600" dirty="0">
                <a:latin typeface="Aptos" panose="020B0004020202020204" pitchFamily="34" charset="0"/>
              </a:rPr>
              <a:t>Was ist der Unterschied zwischen Phishing und Spear-Phishing, und wie kann man sie vermeiden?</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2278" y="5135939"/>
            <a:ext cx="946326" cy="946326"/>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11175341" y="7750024"/>
            <a:ext cx="2753588"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Resim 4" descr="Otáznik výplň plnou farbou">
            <a:extLst>
              <a:ext uri="{FF2B5EF4-FFF2-40B4-BE49-F238E27FC236}">
                <a16:creationId xmlns:a16="http://schemas.microsoft.com/office/drawing/2014/main" id="{BB5D2F0A-3C14-8B4B-A8B2-6DBCCD66CAF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627963" y="1612859"/>
            <a:ext cx="6192905" cy="6192905"/>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4403" y="2"/>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08118" y="1541859"/>
            <a:ext cx="0" cy="2396562"/>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4291" y="9050693"/>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77545" y="8278795"/>
            <a:ext cx="2010458" cy="2008208"/>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895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lokTextu 2">
            <a:extLst>
              <a:ext uri="{FF2B5EF4-FFF2-40B4-BE49-F238E27FC236}">
                <a16:creationId xmlns:a16="http://schemas.microsoft.com/office/drawing/2014/main" id="{CDD10C35-053D-1E9B-DC1B-9CF03FC524EE}"/>
              </a:ext>
            </a:extLst>
          </p:cNvPr>
          <p:cNvSpPr txBox="1"/>
          <p:nvPr/>
        </p:nvSpPr>
        <p:spPr>
          <a:xfrm>
            <a:off x="1257300" y="835782"/>
            <a:ext cx="15773400" cy="170024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b="1" kern="1200" dirty="0">
                <a:solidFill>
                  <a:srgbClr val="92BAB5"/>
                </a:solidFill>
                <a:latin typeface="Aptos" panose="020B0004020202020204" pitchFamily="34" charset="0"/>
                <a:ea typeface="+mj-ea"/>
                <a:cs typeface="+mj-cs"/>
                <a:sym typeface="Inter Bold"/>
              </a:rPr>
              <a:t>EINFÜHRUNGSFRAGEN</a:t>
            </a:r>
          </a:p>
        </p:txBody>
      </p:sp>
      <p:graphicFrame>
        <p:nvGraphicFramePr>
          <p:cNvPr id="14" name="Content Placeholder 2">
            <a:extLst>
              <a:ext uri="{FF2B5EF4-FFF2-40B4-BE49-F238E27FC236}">
                <a16:creationId xmlns:a16="http://schemas.microsoft.com/office/drawing/2014/main" id="{9A8F0EBB-169A-9953-0CA4-461697C32D67}"/>
              </a:ext>
            </a:extLst>
          </p:cNvPr>
          <p:cNvGraphicFramePr>
            <a:graphicFrameLocks noGrp="1"/>
          </p:cNvGraphicFramePr>
          <p:nvPr>
            <p:ph idx="1"/>
            <p:extLst>
              <p:ext uri="{D42A27DB-BD31-4B8C-83A1-F6EECF244321}">
                <p14:modId xmlns:p14="http://schemas.microsoft.com/office/powerpoint/2010/main" val="2299635333"/>
              </p:ext>
            </p:extLst>
          </p:nvPr>
        </p:nvGraphicFramePr>
        <p:xfrm>
          <a:off x="1257300" y="2743200"/>
          <a:ext cx="15773400" cy="6528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reeform 3">
            <a:extLst>
              <a:ext uri="{FF2B5EF4-FFF2-40B4-BE49-F238E27FC236}">
                <a16:creationId xmlns:a16="http://schemas.microsoft.com/office/drawing/2014/main" id="{19BC1B5E-5DEE-EEFB-8E95-460412B6D25B}"/>
              </a:ext>
            </a:extLst>
          </p:cNvPr>
          <p:cNvSpPr/>
          <p:nvPr/>
        </p:nvSpPr>
        <p:spPr>
          <a:xfrm>
            <a:off x="609600" y="6900254"/>
            <a:ext cx="2591329" cy="2879254"/>
          </a:xfrm>
          <a:custGeom>
            <a:avLst/>
            <a:gdLst/>
            <a:ahLst/>
            <a:cxnLst/>
            <a:rect l="l" t="t" r="r" b="b"/>
            <a:pathLst>
              <a:path w="2591329" h="2879254">
                <a:moveTo>
                  <a:pt x="0" y="0"/>
                </a:moveTo>
                <a:lnTo>
                  <a:pt x="2591329" y="0"/>
                </a:lnTo>
                <a:lnTo>
                  <a:pt x="2591329" y="2879255"/>
                </a:lnTo>
                <a:lnTo>
                  <a:pt x="0" y="2879255"/>
                </a:lnTo>
                <a:lnTo>
                  <a:pt x="0" y="0"/>
                </a:lnTo>
                <a:close/>
              </a:path>
            </a:pathLst>
          </a:custGeom>
          <a:blipFill>
            <a:blip r:embed="rId8"/>
            <a:stretch>
              <a:fillRect/>
            </a:stretch>
          </a:blipFill>
        </p:spPr>
        <p:txBody>
          <a:bodyPr/>
          <a:lstStyle/>
          <a:p>
            <a:endParaRPr lang="en-GB"/>
          </a:p>
        </p:txBody>
      </p:sp>
    </p:spTree>
    <p:extLst>
      <p:ext uri="{BB962C8B-B14F-4D97-AF65-F5344CB8AC3E}">
        <p14:creationId xmlns:p14="http://schemas.microsoft.com/office/powerpoint/2010/main" val="36385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68447" y="981075"/>
            <a:ext cx="17351106" cy="8337091"/>
          </a:xfrm>
          <a:prstGeom prst="rect">
            <a:avLst/>
          </a:prstGeom>
        </p:spPr>
        <p:txBody>
          <a:bodyPr lIns="0" tIns="0" rIns="0" bIns="0" rtlCol="0" anchor="t">
            <a:spAutoFit/>
          </a:bodyPr>
          <a:lstStyle/>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92BAB5"/>
                </a:solidFill>
                <a:effectLst/>
                <a:uLnTx/>
                <a:uFillTx/>
                <a:latin typeface="Aptos"/>
                <a:ea typeface="Inter"/>
                <a:cs typeface="Inter"/>
                <a:sym typeface="Inter"/>
              </a:rPr>
              <a:t>Freie Lizenz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Das hier entwickelte Produkt im Rahmen des Projekts "Building Digital Resilience by Making Digital Wellbeing and Security Accessible to All 2022-2-SK01-KA220-ADU-000096888" wurde mit Unterstützung der Europäischen Kommission entwickelt und gibt ausschließlich die Meinung des Autors wieder. Die Europäische Kommission ist nicht für den Inhalt der Dokumente verantwortlich.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a:ea typeface="Inter"/>
                <a:cs typeface="Inter"/>
                <a:sym typeface="Inter"/>
              </a:rPr>
              <a:t>Die Veröffentlichung steht unter der Creative Commons </a:t>
            </a:r>
            <a:r>
              <a:rPr lang="en-US" sz="3200">
                <a:solidFill>
                  <a:prstClr val="black"/>
                </a:solidFill>
                <a:latin typeface="Aptos"/>
                <a:ea typeface="Inter"/>
                <a:cs typeface="Inter"/>
                <a:sym typeface="Inter"/>
              </a:rPr>
              <a:t>Lizenz </a:t>
            </a:r>
            <a:r>
              <a:rPr kumimoji="0" lang="en-US" sz="3200" b="0" i="0" u="none" strike="noStrike" kern="1200" cap="none" spc="0" normalizeH="0" baseline="0" noProof="0" dirty="0">
                <a:ln>
                  <a:noFill/>
                </a:ln>
                <a:solidFill>
                  <a:prstClr val="black"/>
                </a:solidFill>
                <a:effectLst/>
                <a:uLnTx/>
                <a:uFillTx/>
                <a:latin typeface="Aptos"/>
                <a:ea typeface="Inter"/>
                <a:cs typeface="Inter"/>
                <a:sym typeface="Inter"/>
              </a:rPr>
              <a:t>CC BY- NC SA.</a:t>
            </a:r>
            <a:endParaRPr lang="en-US" sz="3200" b="0" i="0" u="none" strike="noStrike" kern="1200" cap="none" spc="0" normalizeH="0" baseline="0" noProof="0" dirty="0">
              <a:ln>
                <a:noFill/>
              </a:ln>
              <a:solidFill>
                <a:prstClr val="black"/>
              </a:solidFill>
              <a:effectLst/>
              <a:uLnTx/>
              <a:uFillTx/>
              <a:latin typeface="Aptos"/>
              <a:ea typeface="Inter"/>
              <a:cs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Diese Lizenz erlaubt Ihnen, das Werk zu verbreiten, zu remixen, zu verbessern und darauf aufzubauen, jedoch nur nicht kommerziell. Bei der Verwendung des Werkes sowie von Auszügen daraus </a:t>
            </a:r>
            <a:r>
              <a:rPr kumimoji="0" lang="sk-SK"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muss</a:t>
            </a: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müssen die Quelle und ein Link zur Lizenz angegeben werden und eventuelle Änderungen müssen erwähnt werden. Die Urheberrechte verbleiben bei den Autoren der Dokumente. </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das Werk darf nicht zu kommerziellen Zwecken verwendet werden. </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Wenn Sie das Werk neu komponieren, konvertieren oder darauf aufbauen, müssen Ihre Beiträge unter derselben Lizenz wie das Original veröffentlicht werden.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Haftungsausschluss:</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609600" y="3543300"/>
            <a:ext cx="2344122" cy="808722"/>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92B6AE0E-7E63-4A49-A889-EF6920E3991C}"/>
              </a:ext>
            </a:extLst>
          </p:cNvPr>
          <p:cNvSpPr>
            <a:spLocks noGrp="1"/>
          </p:cNvSpPr>
          <p:nvPr>
            <p:ph type="title"/>
          </p:nvPr>
        </p:nvSpPr>
        <p:spPr>
          <a:xfrm>
            <a:off x="-142299" y="1730357"/>
            <a:ext cx="6101981" cy="6691745"/>
          </a:xfrm>
        </p:spPr>
        <p:txBody>
          <a:bodyPr>
            <a:normAutofit/>
          </a:bodyPr>
          <a:lstStyle/>
          <a:p>
            <a:r>
              <a:rPr lang="en-US" sz="6000" dirty="0">
                <a:solidFill>
                  <a:srgbClr val="FFFFFF"/>
                </a:solidFill>
                <a:latin typeface="Aptos" panose="020B0004020202020204" pitchFamily="34" charset="0"/>
              </a:rPr>
              <a:t>PHISHING</a:t>
            </a:r>
            <a:endParaRPr lang="mk-MK" sz="6000" dirty="0">
              <a:solidFill>
                <a:srgbClr val="FFFFFF"/>
              </a:solidFill>
              <a:latin typeface="Aptos" panose="020B000402020202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4" y="3683219"/>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endParaRPr lang="en-US" sz="2700" dirty="0">
              <a:solidFill>
                <a:prstClr val="black"/>
              </a:solidFill>
              <a:latin typeface="Calibri" panose="020F0502020204030204"/>
            </a:endParaRPr>
          </a:p>
        </p:txBody>
      </p:sp>
      <p:sp>
        <p:nvSpPr>
          <p:cNvPr id="3" name="Content Placeholder 2">
            <a:extLst>
              <a:ext uri="{FF2B5EF4-FFF2-40B4-BE49-F238E27FC236}">
                <a16:creationId xmlns:a16="http://schemas.microsoft.com/office/drawing/2014/main" id="{6BCF330F-942F-4D8D-B4B2-7716A6692FD4}"/>
              </a:ext>
            </a:extLst>
          </p:cNvPr>
          <p:cNvSpPr>
            <a:spLocks noGrp="1"/>
          </p:cNvSpPr>
          <p:nvPr>
            <p:ph idx="1"/>
          </p:nvPr>
        </p:nvSpPr>
        <p:spPr>
          <a:xfrm>
            <a:off x="6796921" y="856294"/>
            <a:ext cx="10359737" cy="5874404"/>
          </a:xfrm>
        </p:spPr>
        <p:txBody>
          <a:bodyPr anchor="ctr">
            <a:normAutofit/>
          </a:bodyPr>
          <a:lstStyle/>
          <a:p>
            <a:pPr marL="0" indent="0">
              <a:buNone/>
            </a:pPr>
            <a:r>
              <a:rPr lang="en-GB" sz="4800" dirty="0">
                <a:latin typeface="Aptos" panose="020B0004020202020204" pitchFamily="34" charset="0"/>
              </a:rPr>
              <a:t>Der Begriff </a:t>
            </a:r>
            <a:r>
              <a:rPr lang="en-GB" sz="4800" b="1" dirty="0">
                <a:latin typeface="Aptos" panose="020B0004020202020204" pitchFamily="34" charset="0"/>
              </a:rPr>
              <a:t>Phishing </a:t>
            </a:r>
            <a:r>
              <a:rPr lang="en-GB" sz="4800" dirty="0">
                <a:latin typeface="Aptos" panose="020B0004020202020204" pitchFamily="34" charset="0"/>
              </a:rPr>
              <a:t>leitet sich wahrscheinlich vom englischen Wort "</a:t>
            </a:r>
            <a:r>
              <a:rPr lang="en-GB" sz="4800" b="1" dirty="0">
                <a:latin typeface="Aptos" panose="020B0004020202020204" pitchFamily="34" charset="0"/>
              </a:rPr>
              <a:t>fishing</a:t>
            </a:r>
            <a:r>
              <a:rPr lang="en-GB" sz="4800" dirty="0">
                <a:latin typeface="Aptos" panose="020B0004020202020204" pitchFamily="34" charset="0"/>
              </a:rPr>
              <a:t>" ab und bezieht sich somit auf die Tätigkeit des Fischens und darauf, dass der Fisch den über Bord geworfenen Köder annimmt, so wie der Nutzer den Köder. </a:t>
            </a:r>
          </a:p>
          <a:p>
            <a:pPr marL="0" indent="0">
              <a:buNone/>
            </a:pPr>
            <a:endParaRPr lang="mk-MK" sz="4800" dirty="0">
              <a:latin typeface="Aptos" panose="020B0004020202020204" pitchFamily="34" charset="0"/>
            </a:endParaRPr>
          </a:p>
        </p:txBody>
      </p:sp>
      <p:sp>
        <p:nvSpPr>
          <p:cNvPr id="4" name="Freeform 3">
            <a:extLst>
              <a:ext uri="{FF2B5EF4-FFF2-40B4-BE49-F238E27FC236}">
                <a16:creationId xmlns:a16="http://schemas.microsoft.com/office/drawing/2014/main" id="{F8DB8390-946C-A7F1-468F-E88C7A010AA2}"/>
              </a:ext>
            </a:extLst>
          </p:cNvPr>
          <p:cNvSpPr/>
          <p:nvPr/>
        </p:nvSpPr>
        <p:spPr>
          <a:xfrm>
            <a:off x="13660971" y="5981700"/>
            <a:ext cx="2591329" cy="2879254"/>
          </a:xfrm>
          <a:custGeom>
            <a:avLst/>
            <a:gdLst/>
            <a:ahLst/>
            <a:cxnLst/>
            <a:rect l="l" t="t" r="r" b="b"/>
            <a:pathLst>
              <a:path w="2591329" h="2879254">
                <a:moveTo>
                  <a:pt x="0" y="0"/>
                </a:moveTo>
                <a:lnTo>
                  <a:pt x="2591329" y="0"/>
                </a:lnTo>
                <a:lnTo>
                  <a:pt x="2591329" y="2879255"/>
                </a:lnTo>
                <a:lnTo>
                  <a:pt x="0" y="2879255"/>
                </a:lnTo>
                <a:lnTo>
                  <a:pt x="0" y="0"/>
                </a:lnTo>
                <a:close/>
              </a:path>
            </a:pathLst>
          </a:custGeom>
          <a:blipFill>
            <a:blip r:embed="rId2"/>
            <a:stretch>
              <a:fillRect/>
            </a:stretch>
          </a:blipFill>
        </p:spPr>
        <p:txBody>
          <a:bodyPr/>
          <a:lstStyle/>
          <a:p>
            <a:endParaRPr lang="en-GB"/>
          </a:p>
        </p:txBody>
      </p:sp>
    </p:spTree>
    <p:extLst>
      <p:ext uri="{BB962C8B-B14F-4D97-AF65-F5344CB8AC3E}">
        <p14:creationId xmlns:p14="http://schemas.microsoft.com/office/powerpoint/2010/main" val="314814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09042D26-96DA-48D6-9519-3B0C7C6D23D2}"/>
              </a:ext>
            </a:extLst>
          </p:cNvPr>
          <p:cNvSpPr>
            <a:spLocks noGrp="1"/>
          </p:cNvSpPr>
          <p:nvPr>
            <p:ph type="title"/>
          </p:nvPr>
        </p:nvSpPr>
        <p:spPr>
          <a:xfrm>
            <a:off x="411493" y="321559"/>
            <a:ext cx="9781655" cy="1988345"/>
          </a:xfrm>
        </p:spPr>
        <p:txBody>
          <a:bodyPr>
            <a:normAutofit/>
          </a:bodyPr>
          <a:lstStyle/>
          <a:p>
            <a:pPr algn="l"/>
            <a:r>
              <a:rPr lang="en-GB" sz="6000" dirty="0">
                <a:latin typeface="Aptos" panose="020B0004020202020204" pitchFamily="34" charset="0"/>
              </a:rPr>
              <a:t>Was bedeutet der Begriff Phishing?</a:t>
            </a:r>
          </a:p>
        </p:txBody>
      </p:sp>
      <p:sp>
        <p:nvSpPr>
          <p:cNvPr id="5129" name="Freeform: Shape 51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7986" y="2"/>
            <a:ext cx="1732713" cy="93754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23DA54-F41F-40D5-9603-D235B0D21B7C}"/>
              </a:ext>
            </a:extLst>
          </p:cNvPr>
          <p:cNvSpPr>
            <a:spLocks noGrp="1"/>
          </p:cNvSpPr>
          <p:nvPr>
            <p:ph idx="1"/>
          </p:nvPr>
        </p:nvSpPr>
        <p:spPr>
          <a:xfrm>
            <a:off x="681674" y="2278051"/>
            <a:ext cx="8723334" cy="7211507"/>
          </a:xfrm>
        </p:spPr>
        <p:txBody>
          <a:bodyPr>
            <a:normAutofit lnSpcReduction="10000"/>
          </a:bodyPr>
          <a:lstStyle/>
          <a:p>
            <a:r>
              <a:rPr lang="en-GB" dirty="0">
                <a:latin typeface="Aptos" panose="020B0004020202020204" pitchFamily="34" charset="0"/>
              </a:rPr>
              <a:t>Phishing ist eine weit verbreitete Art von Cyberangriffen, die über E-Mails, Textnachrichten, Telefonanrufe und andere Kommunikationsformen auf Einzelpersonen abzielen. </a:t>
            </a:r>
          </a:p>
          <a:p>
            <a:r>
              <a:rPr lang="en-GB" dirty="0">
                <a:latin typeface="Aptos" panose="020B0004020202020204" pitchFamily="34" charset="0"/>
              </a:rPr>
              <a:t>Dabei handelt es sich um eine Technik, mit der versucht wird, sensible Daten, wie z. B. Bankkontonummern, durch eine betrügerische Aufforderung in einer E-Mail oder auf einer Website zu erlangen, wobei sich der Täter als legitimes Unternehmen oder seriöse Person ausgibt.</a:t>
            </a:r>
          </a:p>
          <a:p>
            <a:endParaRPr lang="mk-MK" dirty="0">
              <a:latin typeface="Aptos" panose="020B0004020202020204" pitchFamily="34" charset="0"/>
            </a:endParaRPr>
          </a:p>
        </p:txBody>
      </p:sp>
      <p:sp>
        <p:nvSpPr>
          <p:cNvPr id="5131" name="Oval 51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2278" y="5135939"/>
            <a:ext cx="811233" cy="811233"/>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5133" name="Freeform: Shape 51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4403" y="2"/>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cxnSp>
        <p:nvCxnSpPr>
          <p:cNvPr id="5135" name="Straight Connector 51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08118" y="1541859"/>
            <a:ext cx="0" cy="2396562"/>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7" name="Freeform: Shape 51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11184871" y="7750024"/>
            <a:ext cx="2753588"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sp>
        <p:nvSpPr>
          <p:cNvPr id="5139" name="Freeform: Shape 51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4291" y="9050693"/>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dirty="0">
              <a:solidFill>
                <a:prstClr val="white"/>
              </a:solidFill>
              <a:latin typeface="Calibri" panose="020F0502020204030204"/>
            </a:endParaRPr>
          </a:p>
        </p:txBody>
      </p:sp>
      <p:sp>
        <p:nvSpPr>
          <p:cNvPr id="5141" name="Freeform: Shape 51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77545" y="8278795"/>
            <a:ext cx="2010458" cy="2008208"/>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sp>
        <p:nvSpPr>
          <p:cNvPr id="4" name="Freeform 2">
            <a:extLst>
              <a:ext uri="{FF2B5EF4-FFF2-40B4-BE49-F238E27FC236}">
                <a16:creationId xmlns:a16="http://schemas.microsoft.com/office/drawing/2014/main" id="{60224EAA-8C03-7B5C-9A84-20E9BA25A804}"/>
              </a:ext>
            </a:extLst>
          </p:cNvPr>
          <p:cNvSpPr/>
          <p:nvPr/>
        </p:nvSpPr>
        <p:spPr>
          <a:xfrm>
            <a:off x="11831125" y="2876514"/>
            <a:ext cx="5775199" cy="4134415"/>
          </a:xfrm>
          <a:custGeom>
            <a:avLst/>
            <a:gdLst/>
            <a:ahLst/>
            <a:cxnLst/>
            <a:rect l="l" t="t" r="r" b="b"/>
            <a:pathLst>
              <a:path w="5114348" h="3835761">
                <a:moveTo>
                  <a:pt x="0" y="0"/>
                </a:moveTo>
                <a:lnTo>
                  <a:pt x="5114348" y="0"/>
                </a:lnTo>
                <a:lnTo>
                  <a:pt x="5114348" y="3835760"/>
                </a:lnTo>
                <a:lnTo>
                  <a:pt x="0" y="3835760"/>
                </a:lnTo>
                <a:lnTo>
                  <a:pt x="0" y="0"/>
                </a:lnTo>
                <a:close/>
              </a:path>
            </a:pathLst>
          </a:custGeom>
          <a:blipFill>
            <a:blip r:embed="rId2">
              <a:alphaModFix amt="54000"/>
            </a:blip>
            <a:stretch>
              <a:fillRect/>
            </a:stretch>
          </a:blipFill>
        </p:spPr>
        <p:txBody>
          <a:bodyPr/>
          <a:lstStyle/>
          <a:p>
            <a:endParaRPr lang="en-GB"/>
          </a:p>
        </p:txBody>
      </p:sp>
    </p:spTree>
    <p:extLst>
      <p:ext uri="{BB962C8B-B14F-4D97-AF65-F5344CB8AC3E}">
        <p14:creationId xmlns:p14="http://schemas.microsoft.com/office/powerpoint/2010/main" val="3868968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09042D26-96DA-48D6-9519-3B0C7C6D23D2}"/>
              </a:ext>
            </a:extLst>
          </p:cNvPr>
          <p:cNvSpPr>
            <a:spLocks noGrp="1"/>
          </p:cNvSpPr>
          <p:nvPr>
            <p:ph type="title"/>
          </p:nvPr>
        </p:nvSpPr>
        <p:spPr>
          <a:xfrm>
            <a:off x="411493" y="321559"/>
            <a:ext cx="9781655" cy="1988345"/>
          </a:xfrm>
        </p:spPr>
        <p:txBody>
          <a:bodyPr>
            <a:normAutofit/>
          </a:bodyPr>
          <a:lstStyle/>
          <a:p>
            <a:pPr algn="l"/>
            <a:r>
              <a:rPr lang="en-GB" sz="6000" dirty="0">
                <a:latin typeface="Aptos" panose="020B0004020202020204" pitchFamily="34" charset="0"/>
              </a:rPr>
              <a:t>Was bedeutet der Begriff Phishing?</a:t>
            </a:r>
          </a:p>
        </p:txBody>
      </p:sp>
      <p:sp>
        <p:nvSpPr>
          <p:cNvPr id="5129" name="Freeform: Shape 51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7986" y="2"/>
            <a:ext cx="1732713" cy="93754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23DA54-F41F-40D5-9603-D235B0D21B7C}"/>
              </a:ext>
            </a:extLst>
          </p:cNvPr>
          <p:cNvSpPr>
            <a:spLocks noGrp="1"/>
          </p:cNvSpPr>
          <p:nvPr>
            <p:ph idx="1"/>
          </p:nvPr>
        </p:nvSpPr>
        <p:spPr>
          <a:xfrm>
            <a:off x="681674" y="2278051"/>
            <a:ext cx="8723334" cy="7211507"/>
          </a:xfrm>
        </p:spPr>
        <p:txBody>
          <a:bodyPr>
            <a:normAutofit fontScale="92500"/>
          </a:bodyPr>
          <a:lstStyle/>
          <a:p>
            <a:r>
              <a:rPr lang="en-GB" dirty="0">
                <a:latin typeface="Aptos" panose="020B0004020202020204" pitchFamily="34" charset="0"/>
              </a:rPr>
              <a:t>Phishing ist eine der einfachsten Techniken, die von Cyberkriminellen eingesetzt werden, aber auch eine der effektivsten. </a:t>
            </a:r>
            <a:endParaRPr lang="sk-SK" dirty="0">
              <a:latin typeface="Aptos" panose="020B0004020202020204" pitchFamily="34" charset="0"/>
            </a:endParaRPr>
          </a:p>
          <a:p>
            <a:r>
              <a:rPr lang="en-GB" dirty="0">
                <a:latin typeface="Aptos" panose="020B0004020202020204" pitchFamily="34" charset="0"/>
              </a:rPr>
              <a:t>Sie besteht darin, eine Person zu kontaktieren, indem sie ihr vorgaukelt, dass sie in Gefahr ist, z. B. indem sie behauptet, dass ihr Bankkonto angegriffen wird, und sie dann auf verschiedene Weise dazu bringt, ihre persönlichen Daten wie Karten, Konten oder Passwörter preiszugeben, wodurch die Hacker Zugang zu privaten Daten erhalten.</a:t>
            </a:r>
          </a:p>
          <a:p>
            <a:endParaRPr lang="mk-MK" dirty="0">
              <a:latin typeface="Aptos" panose="020B0004020202020204" pitchFamily="34" charset="0"/>
            </a:endParaRPr>
          </a:p>
        </p:txBody>
      </p:sp>
      <p:sp>
        <p:nvSpPr>
          <p:cNvPr id="5131" name="Oval 51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2278" y="5135939"/>
            <a:ext cx="811233" cy="811233"/>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5133" name="Freeform: Shape 51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4403" y="2"/>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cxnSp>
        <p:nvCxnSpPr>
          <p:cNvPr id="5135" name="Straight Connector 51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08118" y="1541859"/>
            <a:ext cx="0" cy="2396562"/>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7" name="Freeform: Shape 51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11184871" y="7750024"/>
            <a:ext cx="2753588"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sp>
        <p:nvSpPr>
          <p:cNvPr id="5139" name="Freeform: Shape 51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4291" y="9050693"/>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dirty="0">
              <a:solidFill>
                <a:prstClr val="white"/>
              </a:solidFill>
              <a:latin typeface="Calibri" panose="020F0502020204030204"/>
            </a:endParaRPr>
          </a:p>
        </p:txBody>
      </p:sp>
      <p:sp>
        <p:nvSpPr>
          <p:cNvPr id="5141" name="Freeform: Shape 51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77545" y="8278795"/>
            <a:ext cx="2010458" cy="2008208"/>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sp>
        <p:nvSpPr>
          <p:cNvPr id="5" name="Freeform 3">
            <a:extLst>
              <a:ext uri="{FF2B5EF4-FFF2-40B4-BE49-F238E27FC236}">
                <a16:creationId xmlns:a16="http://schemas.microsoft.com/office/drawing/2014/main" id="{9E61CA45-9194-112C-6218-B2B6B9B3F404}"/>
              </a:ext>
            </a:extLst>
          </p:cNvPr>
          <p:cNvSpPr/>
          <p:nvPr/>
        </p:nvSpPr>
        <p:spPr>
          <a:xfrm>
            <a:off x="13239202" y="2278051"/>
            <a:ext cx="3737959" cy="5181600"/>
          </a:xfrm>
          <a:custGeom>
            <a:avLst/>
            <a:gdLst/>
            <a:ahLst/>
            <a:cxnLst/>
            <a:rect l="l" t="t" r="r" b="b"/>
            <a:pathLst>
              <a:path w="2741486" h="4114800">
                <a:moveTo>
                  <a:pt x="0" y="0"/>
                </a:moveTo>
                <a:lnTo>
                  <a:pt x="2741485" y="0"/>
                </a:lnTo>
                <a:lnTo>
                  <a:pt x="274148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extLst>
      <p:ext uri="{BB962C8B-B14F-4D97-AF65-F5344CB8AC3E}">
        <p14:creationId xmlns:p14="http://schemas.microsoft.com/office/powerpoint/2010/main" val="2637993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A0DB-BBB8-4A67-8532-A4E3DCEC0F34}"/>
              </a:ext>
            </a:extLst>
          </p:cNvPr>
          <p:cNvSpPr>
            <a:spLocks noGrp="1"/>
          </p:cNvSpPr>
          <p:nvPr>
            <p:ph type="title"/>
          </p:nvPr>
        </p:nvSpPr>
        <p:spPr>
          <a:xfrm>
            <a:off x="1036674" y="549819"/>
            <a:ext cx="15994026" cy="1099641"/>
          </a:xfrm>
        </p:spPr>
        <p:txBody>
          <a:bodyPr>
            <a:noAutofit/>
          </a:bodyPr>
          <a:lstStyle/>
          <a:p>
            <a:br>
              <a:rPr lang="sk-SK" dirty="0">
                <a:latin typeface="Aptos" panose="020B0004020202020204" pitchFamily="34" charset="0"/>
              </a:rPr>
            </a:br>
            <a:r>
              <a:rPr lang="en-US" dirty="0">
                <a:latin typeface="Aptos" panose="020B0004020202020204" pitchFamily="34" charset="0"/>
              </a:rPr>
              <a:t>Wann hat sie begonnen?</a:t>
            </a:r>
            <a:br>
              <a:rPr lang="en-US" dirty="0">
                <a:latin typeface="Aptos" panose="020B0004020202020204" pitchFamily="34" charset="0"/>
              </a:rPr>
            </a:br>
            <a:endParaRPr lang="mk-MK" dirty="0">
              <a:latin typeface="Aptos" panose="020B0004020202020204" pitchFamily="34" charset="0"/>
            </a:endParaRPr>
          </a:p>
        </p:txBody>
      </p:sp>
      <p:sp>
        <p:nvSpPr>
          <p:cNvPr id="3" name="Content Placeholder 2">
            <a:extLst>
              <a:ext uri="{FF2B5EF4-FFF2-40B4-BE49-F238E27FC236}">
                <a16:creationId xmlns:a16="http://schemas.microsoft.com/office/drawing/2014/main" id="{492B48E4-052E-41E0-AE9C-C53CCC56BB94}"/>
              </a:ext>
            </a:extLst>
          </p:cNvPr>
          <p:cNvSpPr>
            <a:spLocks noGrp="1"/>
          </p:cNvSpPr>
          <p:nvPr>
            <p:ph idx="1"/>
          </p:nvPr>
        </p:nvSpPr>
        <p:spPr>
          <a:xfrm>
            <a:off x="1307805" y="2121196"/>
            <a:ext cx="15263037" cy="6375104"/>
          </a:xfrm>
        </p:spPr>
        <p:txBody>
          <a:bodyPr>
            <a:normAutofit/>
          </a:bodyPr>
          <a:lstStyle/>
          <a:p>
            <a:pPr algn="just"/>
            <a:r>
              <a:rPr lang="en-GB" dirty="0">
                <a:latin typeface="Aptos" panose="020B0004020202020204" pitchFamily="34" charset="0"/>
              </a:rPr>
              <a:t>Die ersten Phishing-Versuche in der Geschichte wurden in den späten 1990er Jahren gegen das Unternehmen America Online, den damals größten Anbieter von Internetzugängen, verzeichnet. </a:t>
            </a:r>
            <a:endParaRPr lang="sk-SK" dirty="0">
              <a:latin typeface="Aptos" panose="020B0004020202020204" pitchFamily="34" charset="0"/>
            </a:endParaRPr>
          </a:p>
          <a:p>
            <a:pPr algn="just"/>
            <a:r>
              <a:rPr lang="en-GB" dirty="0">
                <a:latin typeface="Aptos" panose="020B0004020202020204" pitchFamily="34" charset="0"/>
              </a:rPr>
              <a:t>Die Häufigkeit der Betrugsversuche veranlasste das multinationale Unternehmen, eine </a:t>
            </a:r>
            <a:r>
              <a:rPr lang="en-GB" b="1" dirty="0">
                <a:latin typeface="Aptos" panose="020B0004020202020204" pitchFamily="34" charset="0"/>
              </a:rPr>
              <a:t>E-Mail </a:t>
            </a:r>
            <a:r>
              <a:rPr lang="en-GB" dirty="0">
                <a:latin typeface="Aptos" panose="020B0004020202020204" pitchFamily="34" charset="0"/>
              </a:rPr>
              <a:t>an alle Nutzer zu senden, in der es erklärte, dass das Unternehmen niemals Kontakt mit ihnen aufnehmen würde, um sie zur </a:t>
            </a:r>
            <a:r>
              <a:rPr lang="en-GB" b="1" dirty="0">
                <a:latin typeface="Aptos" panose="020B0004020202020204" pitchFamily="34" charset="0"/>
              </a:rPr>
              <a:t>Zahlung aufzufordern </a:t>
            </a:r>
            <a:r>
              <a:rPr lang="en-GB" dirty="0">
                <a:latin typeface="Aptos" panose="020B0004020202020204" pitchFamily="34" charset="0"/>
              </a:rPr>
              <a:t>oder </a:t>
            </a:r>
            <a:r>
              <a:rPr lang="en-GB" b="1" dirty="0">
                <a:latin typeface="Aptos" panose="020B0004020202020204" pitchFamily="34" charset="0"/>
              </a:rPr>
              <a:t>Passwörter </a:t>
            </a:r>
            <a:r>
              <a:rPr lang="en-GB" dirty="0">
                <a:latin typeface="Aptos" panose="020B0004020202020204" pitchFamily="34" charset="0"/>
              </a:rPr>
              <a:t>zu erfahren. </a:t>
            </a:r>
            <a:endParaRPr lang="sk-SK" dirty="0">
              <a:latin typeface="Aptos" panose="020B0004020202020204" pitchFamily="34" charset="0"/>
            </a:endParaRPr>
          </a:p>
          <a:p>
            <a:pPr algn="just"/>
            <a:r>
              <a:rPr lang="en-GB" dirty="0">
                <a:latin typeface="Aptos" panose="020B0004020202020204" pitchFamily="34" charset="0"/>
              </a:rPr>
              <a:t>In den frühen 2000er Jahren verlagerte sich die Aufmerksamkeit der Hacker auf Online-Zahlungssysteme, da es für Kriminelle üblich war, Websites wie </a:t>
            </a:r>
            <a:r>
              <a:rPr lang="en-GB" b="1" dirty="0">
                <a:latin typeface="Aptos" panose="020B0004020202020204" pitchFamily="34" charset="0"/>
              </a:rPr>
              <a:t>E-BAY </a:t>
            </a:r>
            <a:r>
              <a:rPr lang="en-GB" dirty="0">
                <a:latin typeface="Aptos" panose="020B0004020202020204" pitchFamily="34" charset="0"/>
              </a:rPr>
              <a:t>oder </a:t>
            </a:r>
            <a:r>
              <a:rPr lang="en-GB" b="1" dirty="0">
                <a:latin typeface="Aptos" panose="020B0004020202020204" pitchFamily="34" charset="0"/>
              </a:rPr>
              <a:t>PAY-PAL </a:t>
            </a:r>
            <a:r>
              <a:rPr lang="en-GB" dirty="0">
                <a:latin typeface="Aptos" panose="020B0004020202020204" pitchFamily="34" charset="0"/>
              </a:rPr>
              <a:t>zu klonen.</a:t>
            </a:r>
          </a:p>
          <a:p>
            <a:pPr algn="just"/>
            <a:endParaRPr lang="en-GB" dirty="0">
              <a:latin typeface="Aptos" panose="020B0004020202020204" pitchFamily="34" charset="0"/>
            </a:endParaRPr>
          </a:p>
          <a:p>
            <a:pPr algn="just"/>
            <a:endParaRPr lang="en-GB" dirty="0">
              <a:latin typeface="Aptos" panose="020B0004020202020204" pitchFamily="34" charset="0"/>
            </a:endParaRPr>
          </a:p>
        </p:txBody>
      </p:sp>
      <p:sp>
        <p:nvSpPr>
          <p:cNvPr id="4" name="Freeform 2">
            <a:extLst>
              <a:ext uri="{FF2B5EF4-FFF2-40B4-BE49-F238E27FC236}">
                <a16:creationId xmlns:a16="http://schemas.microsoft.com/office/drawing/2014/main" id="{00823DDE-3BCE-96CD-1852-9500837684CA}"/>
              </a:ext>
            </a:extLst>
          </p:cNvPr>
          <p:cNvSpPr/>
          <p:nvPr/>
        </p:nvSpPr>
        <p:spPr>
          <a:xfrm>
            <a:off x="15925800" y="7916837"/>
            <a:ext cx="1790870" cy="1790870"/>
          </a:xfrm>
          <a:custGeom>
            <a:avLst/>
            <a:gdLst/>
            <a:ahLst/>
            <a:cxnLst/>
            <a:rect l="l" t="t" r="r" b="b"/>
            <a:pathLst>
              <a:path w="1790870" h="1790870">
                <a:moveTo>
                  <a:pt x="0" y="0"/>
                </a:moveTo>
                <a:lnTo>
                  <a:pt x="1790870" y="0"/>
                </a:lnTo>
                <a:lnTo>
                  <a:pt x="1790870" y="1790870"/>
                </a:lnTo>
                <a:lnTo>
                  <a:pt x="0" y="1790870"/>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p:spPr>
        <p:txBody>
          <a:bodyPr/>
          <a:lstStyle/>
          <a:p>
            <a:endParaRPr lang="en-GB"/>
          </a:p>
        </p:txBody>
      </p:sp>
    </p:spTree>
    <p:extLst>
      <p:ext uri="{BB962C8B-B14F-4D97-AF65-F5344CB8AC3E}">
        <p14:creationId xmlns:p14="http://schemas.microsoft.com/office/powerpoint/2010/main" val="2218782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18417" y="1266861"/>
            <a:ext cx="10251165" cy="715324"/>
          </a:xfrm>
          <a:prstGeom prst="rect">
            <a:avLst/>
          </a:prstGeom>
        </p:spPr>
        <p:txBody>
          <a:bodyPr wrap="square" lIns="0" tIns="0" rIns="0" bIns="0" rtlCol="0" anchor="t">
            <a:spAutoFit/>
          </a:bodyPr>
          <a:lstStyle/>
          <a:p>
            <a:pPr algn="ctr">
              <a:lnSpc>
                <a:spcPts val="5029"/>
              </a:lnSpc>
              <a:spcBef>
                <a:spcPct val="0"/>
              </a:spcBef>
            </a:pPr>
            <a:r>
              <a:rPr lang="en-US" sz="6600" b="1" dirty="0">
                <a:solidFill>
                  <a:srgbClr val="92BAB5"/>
                </a:solidFill>
                <a:latin typeface="Aptos" panose="020B0004020202020204" pitchFamily="34" charset="0"/>
                <a:ea typeface="Inter Bold"/>
                <a:cs typeface="Inter Bold"/>
                <a:sym typeface="Inter Bold"/>
              </a:rPr>
              <a:t>ARTEN VON PHISHING</a:t>
            </a:r>
          </a:p>
        </p:txBody>
      </p:sp>
      <p:sp>
        <p:nvSpPr>
          <p:cNvPr id="3" name="TextBox 3"/>
          <p:cNvSpPr txBox="1"/>
          <p:nvPr/>
        </p:nvSpPr>
        <p:spPr>
          <a:xfrm>
            <a:off x="296896" y="2727190"/>
            <a:ext cx="17694206" cy="551433"/>
          </a:xfrm>
          <a:prstGeom prst="rect">
            <a:avLst/>
          </a:prstGeom>
        </p:spPr>
        <p:txBody>
          <a:bodyPr lIns="0" tIns="0" rIns="0" bIns="0" rtlCol="0" anchor="t">
            <a:spAutoFit/>
          </a:bodyPr>
          <a:lstStyle/>
          <a:p>
            <a:pPr algn="ctr">
              <a:lnSpc>
                <a:spcPts val="4339"/>
              </a:lnSpc>
              <a:spcBef>
                <a:spcPct val="0"/>
              </a:spcBef>
            </a:pPr>
            <a:r>
              <a:rPr lang="en-US" sz="4000" dirty="0">
                <a:solidFill>
                  <a:srgbClr val="000000"/>
                </a:solidFill>
                <a:latin typeface="Aptos" panose="020B0004020202020204" pitchFamily="34" charset="0"/>
                <a:ea typeface="Inter"/>
                <a:cs typeface="Inter"/>
                <a:sym typeface="Inter"/>
              </a:rPr>
              <a:t>Es gibt verschiedene Arten von Phishing:</a:t>
            </a:r>
          </a:p>
        </p:txBody>
      </p:sp>
      <p:grpSp>
        <p:nvGrpSpPr>
          <p:cNvPr id="4" name="Group 4"/>
          <p:cNvGrpSpPr/>
          <p:nvPr/>
        </p:nvGrpSpPr>
        <p:grpSpPr>
          <a:xfrm>
            <a:off x="1027984" y="4820328"/>
            <a:ext cx="3086100" cy="308610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GB"/>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7" name="Group 7"/>
          <p:cNvGrpSpPr/>
          <p:nvPr/>
        </p:nvGrpSpPr>
        <p:grpSpPr>
          <a:xfrm>
            <a:off x="4381882" y="4820328"/>
            <a:ext cx="3086100" cy="308610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GB"/>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7735780" y="4820328"/>
            <a:ext cx="3086100" cy="308610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GB"/>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a:off x="11089679" y="4820328"/>
            <a:ext cx="3086100" cy="308610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GB"/>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4443577" y="4820328"/>
            <a:ext cx="3086100" cy="308610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GB"/>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sp>
        <p:nvSpPr>
          <p:cNvPr id="19" name="Freeform 19"/>
          <p:cNvSpPr/>
          <p:nvPr/>
        </p:nvSpPr>
        <p:spPr>
          <a:xfrm>
            <a:off x="758323" y="4135686"/>
            <a:ext cx="1176848" cy="1348472"/>
          </a:xfrm>
          <a:custGeom>
            <a:avLst/>
            <a:gdLst/>
            <a:ahLst/>
            <a:cxnLst/>
            <a:rect l="l" t="t" r="r" b="b"/>
            <a:pathLst>
              <a:path w="1176848" h="1348472">
                <a:moveTo>
                  <a:pt x="0" y="0"/>
                </a:moveTo>
                <a:lnTo>
                  <a:pt x="1176848" y="0"/>
                </a:lnTo>
                <a:lnTo>
                  <a:pt x="1176848" y="1348472"/>
                </a:lnTo>
                <a:lnTo>
                  <a:pt x="0" y="13484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0" name="Freeform 20"/>
          <p:cNvSpPr/>
          <p:nvPr/>
        </p:nvSpPr>
        <p:spPr>
          <a:xfrm>
            <a:off x="3911577" y="4421978"/>
            <a:ext cx="1165630" cy="1062180"/>
          </a:xfrm>
          <a:custGeom>
            <a:avLst/>
            <a:gdLst/>
            <a:ahLst/>
            <a:cxnLst/>
            <a:rect l="l" t="t" r="r" b="b"/>
            <a:pathLst>
              <a:path w="1165630" h="1062180">
                <a:moveTo>
                  <a:pt x="0" y="0"/>
                </a:moveTo>
                <a:lnTo>
                  <a:pt x="1165630" y="0"/>
                </a:lnTo>
                <a:lnTo>
                  <a:pt x="1165630" y="1062180"/>
                </a:lnTo>
                <a:lnTo>
                  <a:pt x="0" y="1062180"/>
                </a:lnTo>
                <a:lnTo>
                  <a:pt x="0" y="0"/>
                </a:lnTo>
                <a:close/>
              </a:path>
            </a:pathLst>
          </a:custGeom>
          <a:blipFill>
            <a:blip r:embed="rId4"/>
            <a:stretch>
              <a:fillRect/>
            </a:stretch>
          </a:blipFill>
        </p:spPr>
        <p:txBody>
          <a:bodyPr/>
          <a:lstStyle/>
          <a:p>
            <a:endParaRPr lang="en-GB"/>
          </a:p>
        </p:txBody>
      </p:sp>
      <p:sp>
        <p:nvSpPr>
          <p:cNvPr id="21" name="Freeform 21"/>
          <p:cNvSpPr/>
          <p:nvPr/>
        </p:nvSpPr>
        <p:spPr>
          <a:xfrm>
            <a:off x="7734682" y="4521145"/>
            <a:ext cx="912455" cy="963013"/>
          </a:xfrm>
          <a:custGeom>
            <a:avLst/>
            <a:gdLst/>
            <a:ahLst/>
            <a:cxnLst/>
            <a:rect l="l" t="t" r="r" b="b"/>
            <a:pathLst>
              <a:path w="912455" h="963013">
                <a:moveTo>
                  <a:pt x="0" y="0"/>
                </a:moveTo>
                <a:lnTo>
                  <a:pt x="912455" y="0"/>
                </a:lnTo>
                <a:lnTo>
                  <a:pt x="912455" y="963013"/>
                </a:lnTo>
                <a:lnTo>
                  <a:pt x="0" y="963013"/>
                </a:lnTo>
                <a:lnTo>
                  <a:pt x="0" y="0"/>
                </a:lnTo>
                <a:close/>
              </a:path>
            </a:pathLst>
          </a:custGeom>
          <a:blipFill>
            <a:blip r:embed="rId5"/>
            <a:stretch>
              <a:fillRect/>
            </a:stretch>
          </a:blipFill>
        </p:spPr>
        <p:txBody>
          <a:bodyPr/>
          <a:lstStyle/>
          <a:p>
            <a:endParaRPr lang="en-GB"/>
          </a:p>
        </p:txBody>
      </p:sp>
      <p:sp>
        <p:nvSpPr>
          <p:cNvPr id="22" name="Freeform 22"/>
          <p:cNvSpPr/>
          <p:nvPr/>
        </p:nvSpPr>
        <p:spPr>
          <a:xfrm>
            <a:off x="10688779" y="4421978"/>
            <a:ext cx="1099499" cy="1014288"/>
          </a:xfrm>
          <a:custGeom>
            <a:avLst/>
            <a:gdLst/>
            <a:ahLst/>
            <a:cxnLst/>
            <a:rect l="l" t="t" r="r" b="b"/>
            <a:pathLst>
              <a:path w="1099499" h="1014288">
                <a:moveTo>
                  <a:pt x="0" y="0"/>
                </a:moveTo>
                <a:lnTo>
                  <a:pt x="1099499" y="0"/>
                </a:lnTo>
                <a:lnTo>
                  <a:pt x="1099499" y="1014287"/>
                </a:lnTo>
                <a:lnTo>
                  <a:pt x="0" y="1014287"/>
                </a:lnTo>
                <a:lnTo>
                  <a:pt x="0" y="0"/>
                </a:lnTo>
                <a:close/>
              </a:path>
            </a:pathLst>
          </a:custGeom>
          <a:blipFill>
            <a:blip r:embed="rId6"/>
            <a:stretch>
              <a:fillRect/>
            </a:stretch>
          </a:blipFill>
        </p:spPr>
        <p:txBody>
          <a:bodyPr/>
          <a:lstStyle/>
          <a:p>
            <a:endParaRPr lang="en-GB"/>
          </a:p>
        </p:txBody>
      </p:sp>
      <p:sp>
        <p:nvSpPr>
          <p:cNvPr id="23" name="Freeform 23"/>
          <p:cNvSpPr/>
          <p:nvPr/>
        </p:nvSpPr>
        <p:spPr>
          <a:xfrm>
            <a:off x="14432476" y="4362174"/>
            <a:ext cx="772003" cy="1074091"/>
          </a:xfrm>
          <a:custGeom>
            <a:avLst/>
            <a:gdLst/>
            <a:ahLst/>
            <a:cxnLst/>
            <a:rect l="l" t="t" r="r" b="b"/>
            <a:pathLst>
              <a:path w="772003" h="1074091">
                <a:moveTo>
                  <a:pt x="0" y="0"/>
                </a:moveTo>
                <a:lnTo>
                  <a:pt x="772003" y="0"/>
                </a:lnTo>
                <a:lnTo>
                  <a:pt x="772003" y="1074091"/>
                </a:lnTo>
                <a:lnTo>
                  <a:pt x="0" y="107409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4" name="TextBox 24"/>
          <p:cNvSpPr txBox="1"/>
          <p:nvPr/>
        </p:nvSpPr>
        <p:spPr>
          <a:xfrm>
            <a:off x="1406287" y="6136970"/>
            <a:ext cx="2263676" cy="884922"/>
          </a:xfrm>
          <a:prstGeom prst="rect">
            <a:avLst/>
          </a:prstGeom>
        </p:spPr>
        <p:txBody>
          <a:bodyPr lIns="0" tIns="0" rIns="0" bIns="0" rtlCol="0" anchor="t">
            <a:spAutoFit/>
          </a:bodyPr>
          <a:lstStyle/>
          <a:p>
            <a:pPr algn="ctr">
              <a:lnSpc>
                <a:spcPts val="3500"/>
              </a:lnSpc>
            </a:pPr>
            <a:r>
              <a:rPr lang="en-US" sz="2800" b="1" dirty="0">
                <a:solidFill>
                  <a:srgbClr val="446183"/>
                </a:solidFill>
                <a:latin typeface="Aptos" panose="020B0004020202020204" pitchFamily="34" charset="0"/>
                <a:ea typeface="Canva Sans Bold"/>
                <a:cs typeface="Canva Sans Bold"/>
                <a:sym typeface="Canva Sans Bold"/>
              </a:rPr>
              <a:t>E-Mail-Phishing</a:t>
            </a:r>
          </a:p>
        </p:txBody>
      </p:sp>
      <p:sp>
        <p:nvSpPr>
          <p:cNvPr id="25" name="TextBox 25"/>
          <p:cNvSpPr txBox="1"/>
          <p:nvPr/>
        </p:nvSpPr>
        <p:spPr>
          <a:xfrm>
            <a:off x="4736316" y="6136970"/>
            <a:ext cx="2377232" cy="899157"/>
          </a:xfrm>
          <a:prstGeom prst="rect">
            <a:avLst/>
          </a:prstGeom>
        </p:spPr>
        <p:txBody>
          <a:bodyPr lIns="0" tIns="0" rIns="0" bIns="0" rtlCol="0" anchor="t">
            <a:spAutoFit/>
          </a:bodyPr>
          <a:lstStyle/>
          <a:p>
            <a:pPr algn="ctr">
              <a:lnSpc>
                <a:spcPts val="3500"/>
              </a:lnSpc>
            </a:pPr>
            <a:r>
              <a:rPr lang="en-US" sz="3200" b="1" dirty="0">
                <a:solidFill>
                  <a:srgbClr val="446183"/>
                </a:solidFill>
                <a:latin typeface="Aptos" panose="020B0004020202020204" pitchFamily="34" charset="0"/>
                <a:ea typeface="Canva Sans Bold"/>
                <a:cs typeface="Canva Sans Bold"/>
                <a:sym typeface="Canva Sans Bold"/>
              </a:rPr>
              <a:t>Speer-Phishing</a:t>
            </a:r>
          </a:p>
        </p:txBody>
      </p:sp>
      <p:sp>
        <p:nvSpPr>
          <p:cNvPr id="26" name="TextBox 26"/>
          <p:cNvSpPr txBox="1"/>
          <p:nvPr/>
        </p:nvSpPr>
        <p:spPr>
          <a:xfrm>
            <a:off x="8087107" y="6136970"/>
            <a:ext cx="2307878" cy="899157"/>
          </a:xfrm>
          <a:prstGeom prst="rect">
            <a:avLst/>
          </a:prstGeom>
        </p:spPr>
        <p:txBody>
          <a:bodyPr lIns="0" tIns="0" rIns="0" bIns="0" rtlCol="0" anchor="t">
            <a:spAutoFit/>
          </a:bodyPr>
          <a:lstStyle/>
          <a:p>
            <a:pPr algn="ctr">
              <a:lnSpc>
                <a:spcPts val="3500"/>
              </a:lnSpc>
            </a:pPr>
            <a:r>
              <a:rPr lang="en-US" sz="3200" b="1" dirty="0">
                <a:solidFill>
                  <a:srgbClr val="446183"/>
                </a:solidFill>
                <a:latin typeface="Aptos" panose="020B0004020202020204" pitchFamily="34" charset="0"/>
                <a:ea typeface="Canva Sans Bold"/>
                <a:cs typeface="Canva Sans Bold"/>
                <a:sym typeface="Canva Sans Bold"/>
              </a:rPr>
              <a:t>Klon-Phishing</a:t>
            </a:r>
          </a:p>
        </p:txBody>
      </p:sp>
      <p:sp>
        <p:nvSpPr>
          <p:cNvPr id="27" name="TextBox 27"/>
          <p:cNvSpPr txBox="1"/>
          <p:nvPr/>
        </p:nvSpPr>
        <p:spPr>
          <a:xfrm>
            <a:off x="11459963" y="6136970"/>
            <a:ext cx="2345531" cy="899157"/>
          </a:xfrm>
          <a:prstGeom prst="rect">
            <a:avLst/>
          </a:prstGeom>
        </p:spPr>
        <p:txBody>
          <a:bodyPr lIns="0" tIns="0" rIns="0" bIns="0" rtlCol="0" anchor="t">
            <a:spAutoFit/>
          </a:bodyPr>
          <a:lstStyle/>
          <a:p>
            <a:pPr algn="ctr">
              <a:lnSpc>
                <a:spcPts val="3500"/>
              </a:lnSpc>
            </a:pPr>
            <a:r>
              <a:rPr lang="en-US" sz="3200" b="1" dirty="0">
                <a:solidFill>
                  <a:srgbClr val="446183"/>
                </a:solidFill>
                <a:latin typeface="Aptos" panose="020B0004020202020204" pitchFamily="34" charset="0"/>
                <a:ea typeface="Canva Sans Bold"/>
                <a:cs typeface="Canva Sans Bold"/>
                <a:sym typeface="Canva Sans Bold"/>
              </a:rPr>
              <a:t>Sprach-Phishing</a:t>
            </a:r>
          </a:p>
        </p:txBody>
      </p:sp>
      <p:sp>
        <p:nvSpPr>
          <p:cNvPr id="28" name="TextBox 28"/>
          <p:cNvSpPr txBox="1"/>
          <p:nvPr/>
        </p:nvSpPr>
        <p:spPr>
          <a:xfrm>
            <a:off x="14891791" y="6136970"/>
            <a:ext cx="2234357" cy="899157"/>
          </a:xfrm>
          <a:prstGeom prst="rect">
            <a:avLst/>
          </a:prstGeom>
        </p:spPr>
        <p:txBody>
          <a:bodyPr lIns="0" tIns="0" rIns="0" bIns="0" rtlCol="0" anchor="t">
            <a:spAutoFit/>
          </a:bodyPr>
          <a:lstStyle/>
          <a:p>
            <a:pPr algn="ctr">
              <a:lnSpc>
                <a:spcPts val="3500"/>
              </a:lnSpc>
            </a:pPr>
            <a:r>
              <a:rPr lang="en-US" sz="3200" b="1" dirty="0">
                <a:solidFill>
                  <a:srgbClr val="446183"/>
                </a:solidFill>
                <a:latin typeface="Aptos" panose="020B0004020202020204" pitchFamily="34" charset="0"/>
                <a:ea typeface="Canva Sans Bold"/>
                <a:cs typeface="Canva Sans Bold"/>
                <a:sym typeface="Canva Sans Bold"/>
              </a:rPr>
              <a:t> SMS-Phishing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3088" name="Freeform: Shape 3087">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8706" y="8229600"/>
            <a:ext cx="4009295" cy="20574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090" name="Arc 308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3076" y="975241"/>
            <a:ext cx="4481849" cy="448184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a:solidFill>
                <a:srgbClr val="000000"/>
              </a:solidFill>
              <a:latin typeface="Calibri" panose="020F0502020204030204"/>
            </a:endParaRPr>
          </a:p>
        </p:txBody>
      </p:sp>
      <p:sp>
        <p:nvSpPr>
          <p:cNvPr id="2" name="Title 1">
            <a:extLst>
              <a:ext uri="{FF2B5EF4-FFF2-40B4-BE49-F238E27FC236}">
                <a16:creationId xmlns:a16="http://schemas.microsoft.com/office/drawing/2014/main" id="{8B1D3459-AC01-45D2-9871-29E0293C3A09}"/>
              </a:ext>
            </a:extLst>
          </p:cNvPr>
          <p:cNvSpPr>
            <a:spLocks noGrp="1"/>
          </p:cNvSpPr>
          <p:nvPr>
            <p:ph type="title"/>
          </p:nvPr>
        </p:nvSpPr>
        <p:spPr>
          <a:xfrm>
            <a:off x="380115" y="1021556"/>
            <a:ext cx="7886700" cy="1988345"/>
          </a:xfrm>
        </p:spPr>
        <p:txBody>
          <a:bodyPr>
            <a:normAutofit/>
          </a:bodyPr>
          <a:lstStyle/>
          <a:p>
            <a:r>
              <a:rPr lang="en-US" sz="6000" dirty="0">
                <a:latin typeface="Aptos" panose="020B0004020202020204" pitchFamily="34" charset="0"/>
              </a:rPr>
              <a:t>EMAIL-PHISHING</a:t>
            </a:r>
          </a:p>
        </p:txBody>
      </p:sp>
      <p:sp>
        <p:nvSpPr>
          <p:cNvPr id="3" name="Content Placeholder 2">
            <a:extLst>
              <a:ext uri="{FF2B5EF4-FFF2-40B4-BE49-F238E27FC236}">
                <a16:creationId xmlns:a16="http://schemas.microsoft.com/office/drawing/2014/main" id="{B13805A1-31A0-42C7-93F8-296AADC913E0}"/>
              </a:ext>
            </a:extLst>
          </p:cNvPr>
          <p:cNvSpPr>
            <a:spLocks noGrp="1"/>
          </p:cNvSpPr>
          <p:nvPr>
            <p:ph idx="1"/>
          </p:nvPr>
        </p:nvSpPr>
        <p:spPr>
          <a:xfrm>
            <a:off x="878572" y="2781300"/>
            <a:ext cx="10412980" cy="6846482"/>
          </a:xfrm>
        </p:spPr>
        <p:txBody>
          <a:bodyPr vert="horz" lIns="91440" tIns="45720" rIns="91440" bIns="45720" rtlCol="0" anchor="t">
            <a:noAutofit/>
          </a:bodyPr>
          <a:lstStyle/>
          <a:p>
            <a:r>
              <a:rPr lang="en-GB" sz="4000" dirty="0">
                <a:latin typeface="Aptos"/>
                <a:ea typeface="Cambria"/>
              </a:rPr>
              <a:t>In der digitalen Sphäre ist E-Mail-Phishing eine große Bedrohung, deren Ursprung in der Tatsache liegt, dass Cyberkriminelle versuchen, Menschen mit </a:t>
            </a:r>
            <a:r>
              <a:rPr lang="en-GB" sz="4000" b="1" dirty="0">
                <a:latin typeface="Aptos"/>
                <a:ea typeface="Cambria"/>
              </a:rPr>
              <a:t>Spam </a:t>
            </a:r>
            <a:r>
              <a:rPr lang="en-GB" sz="4000" dirty="0">
                <a:latin typeface="Aptos"/>
                <a:ea typeface="Cambria"/>
              </a:rPr>
              <a:t>oder </a:t>
            </a:r>
            <a:r>
              <a:rPr lang="en-GB" sz="4000" b="1" dirty="0">
                <a:latin typeface="Aptos"/>
                <a:ea typeface="Cambria"/>
              </a:rPr>
              <a:t>gefälschten E-Mails zu täuschen</a:t>
            </a:r>
            <a:r>
              <a:rPr lang="en-GB" sz="4000" dirty="0">
                <a:latin typeface="Aptos"/>
                <a:ea typeface="Cambria"/>
              </a:rPr>
              <a:t>. </a:t>
            </a:r>
          </a:p>
          <a:p>
            <a:r>
              <a:rPr lang="en-GB" sz="4000" dirty="0">
                <a:latin typeface="Aptos"/>
                <a:ea typeface="Cambria"/>
              </a:rPr>
              <a:t>Unter den Arten des E-Mail-Phishings gibt es eine große Vielfalt, wie z. B. Spear-Phishing und Clone-Phishing, bei denen die Bedrohungen auf sehr viel spezifischere und besser organisierte Opfer und Organisationen ausgerichtet sind. </a:t>
            </a:r>
          </a:p>
        </p:txBody>
      </p:sp>
      <p:sp>
        <p:nvSpPr>
          <p:cNvPr id="4" name="Freeform 2">
            <a:extLst>
              <a:ext uri="{FF2B5EF4-FFF2-40B4-BE49-F238E27FC236}">
                <a16:creationId xmlns:a16="http://schemas.microsoft.com/office/drawing/2014/main" id="{849410DC-36E3-DCA0-B92A-07C3824E61AE}"/>
              </a:ext>
            </a:extLst>
          </p:cNvPr>
          <p:cNvSpPr/>
          <p:nvPr/>
        </p:nvSpPr>
        <p:spPr>
          <a:xfrm>
            <a:off x="13379146" y="1333500"/>
            <a:ext cx="2821260" cy="5594071"/>
          </a:xfrm>
          <a:custGeom>
            <a:avLst/>
            <a:gdLst/>
            <a:ahLst/>
            <a:cxnLst/>
            <a:rect l="l" t="t" r="r" b="b"/>
            <a:pathLst>
              <a:path w="1524647" h="3619341">
                <a:moveTo>
                  <a:pt x="0" y="0"/>
                </a:moveTo>
                <a:lnTo>
                  <a:pt x="1524647" y="0"/>
                </a:lnTo>
                <a:lnTo>
                  <a:pt x="1524647" y="3619341"/>
                </a:lnTo>
                <a:lnTo>
                  <a:pt x="0" y="36193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extLst>
      <p:ext uri="{BB962C8B-B14F-4D97-AF65-F5344CB8AC3E}">
        <p14:creationId xmlns:p14="http://schemas.microsoft.com/office/powerpoint/2010/main" val="95396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3088" name="Freeform: Shape 3087">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8706" y="8229600"/>
            <a:ext cx="4009295" cy="20574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090" name="Arc 308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3076" y="975241"/>
            <a:ext cx="4481849" cy="448184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a:solidFill>
                <a:srgbClr val="000000"/>
              </a:solidFill>
              <a:latin typeface="Calibri" panose="020F0502020204030204"/>
            </a:endParaRPr>
          </a:p>
        </p:txBody>
      </p:sp>
      <p:sp>
        <p:nvSpPr>
          <p:cNvPr id="2" name="Title 1">
            <a:extLst>
              <a:ext uri="{FF2B5EF4-FFF2-40B4-BE49-F238E27FC236}">
                <a16:creationId xmlns:a16="http://schemas.microsoft.com/office/drawing/2014/main" id="{8B1D3459-AC01-45D2-9871-29E0293C3A09}"/>
              </a:ext>
            </a:extLst>
          </p:cNvPr>
          <p:cNvSpPr>
            <a:spLocks noGrp="1"/>
          </p:cNvSpPr>
          <p:nvPr>
            <p:ph type="title"/>
          </p:nvPr>
        </p:nvSpPr>
        <p:spPr>
          <a:xfrm>
            <a:off x="380115" y="1021556"/>
            <a:ext cx="7886700" cy="1988345"/>
          </a:xfrm>
        </p:spPr>
        <p:txBody>
          <a:bodyPr>
            <a:normAutofit/>
          </a:bodyPr>
          <a:lstStyle/>
          <a:p>
            <a:r>
              <a:rPr lang="en-US" sz="6000" dirty="0">
                <a:latin typeface="Aptos" panose="020B0004020202020204" pitchFamily="34" charset="0"/>
              </a:rPr>
              <a:t>SPEAR PHISHING</a:t>
            </a:r>
          </a:p>
        </p:txBody>
      </p:sp>
      <p:sp>
        <p:nvSpPr>
          <p:cNvPr id="3" name="Content Placeholder 2">
            <a:extLst>
              <a:ext uri="{FF2B5EF4-FFF2-40B4-BE49-F238E27FC236}">
                <a16:creationId xmlns:a16="http://schemas.microsoft.com/office/drawing/2014/main" id="{B13805A1-31A0-42C7-93F8-296AADC913E0}"/>
              </a:ext>
            </a:extLst>
          </p:cNvPr>
          <p:cNvSpPr>
            <a:spLocks noGrp="1"/>
          </p:cNvSpPr>
          <p:nvPr>
            <p:ph idx="1"/>
          </p:nvPr>
        </p:nvSpPr>
        <p:spPr>
          <a:xfrm>
            <a:off x="878572" y="2781300"/>
            <a:ext cx="9941828" cy="6846482"/>
          </a:xfrm>
        </p:spPr>
        <p:txBody>
          <a:bodyPr>
            <a:normAutofit/>
          </a:bodyPr>
          <a:lstStyle/>
          <a:p>
            <a:r>
              <a:rPr lang="en-GB" sz="4800" dirty="0">
                <a:latin typeface="Aptos" panose="020B0004020202020204" pitchFamily="34" charset="0"/>
              </a:rPr>
              <a:t>E-Mail-Phishing ist eine weit verbreitete Bedrohung in der digitalen Welt, wobei Spear-Phishing eine noch gezieltere Form annimmt. </a:t>
            </a:r>
          </a:p>
          <a:p>
            <a:r>
              <a:rPr lang="en-GB" sz="4800" dirty="0">
                <a:latin typeface="Aptos" panose="020B0004020202020204" pitchFamily="34" charset="0"/>
              </a:rPr>
              <a:t>Diese Strategie besteht darin, das Opfer des Angriffs genau zu identifizieren, um eine möglichst wahrheitsgemäße E-Mail zu erstellen. </a:t>
            </a:r>
          </a:p>
        </p:txBody>
      </p:sp>
      <p:sp>
        <p:nvSpPr>
          <p:cNvPr id="5" name="Freeform 2">
            <a:extLst>
              <a:ext uri="{FF2B5EF4-FFF2-40B4-BE49-F238E27FC236}">
                <a16:creationId xmlns:a16="http://schemas.microsoft.com/office/drawing/2014/main" id="{42E3A9DF-A67F-5D6D-2F98-6B319A02119C}"/>
              </a:ext>
            </a:extLst>
          </p:cNvPr>
          <p:cNvSpPr/>
          <p:nvPr/>
        </p:nvSpPr>
        <p:spPr>
          <a:xfrm rot="-567310">
            <a:off x="13282471" y="2978650"/>
            <a:ext cx="2725165" cy="3582136"/>
          </a:xfrm>
          <a:custGeom>
            <a:avLst/>
            <a:gdLst/>
            <a:ahLst/>
            <a:cxnLst/>
            <a:rect l="l" t="t" r="r" b="b"/>
            <a:pathLst>
              <a:path w="1381216" h="1467427">
                <a:moveTo>
                  <a:pt x="0" y="0"/>
                </a:moveTo>
                <a:lnTo>
                  <a:pt x="1381216" y="0"/>
                </a:lnTo>
                <a:lnTo>
                  <a:pt x="1381216" y="1467428"/>
                </a:lnTo>
                <a:lnTo>
                  <a:pt x="0" y="1467428"/>
                </a:lnTo>
                <a:lnTo>
                  <a:pt x="0" y="0"/>
                </a:lnTo>
                <a:close/>
              </a:path>
            </a:pathLst>
          </a:custGeom>
          <a:blipFill>
            <a:blip r:embed="rId2">
              <a:alphaModFix amt="65999"/>
            </a:blip>
            <a:stretch>
              <a:fillRect/>
            </a:stretch>
          </a:blipFill>
        </p:spPr>
        <p:txBody>
          <a:bodyPr/>
          <a:lstStyle/>
          <a:p>
            <a:endParaRPr lang="en-GB"/>
          </a:p>
        </p:txBody>
      </p:sp>
    </p:spTree>
    <p:extLst>
      <p:ext uri="{BB962C8B-B14F-4D97-AF65-F5344CB8AC3E}">
        <p14:creationId xmlns:p14="http://schemas.microsoft.com/office/powerpoint/2010/main" val="308502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8bc9dea-9bf6-49de-a95a-f1fa7fcbbbfa">
      <Terms xmlns="http://schemas.microsoft.com/office/infopath/2007/PartnerControls"/>
    </lcf76f155ced4ddcb4097134ff3c332f>
    <TaxCatchAll xmlns="86c132ca-d2ce-4f1f-9992-28ad6e1060f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841BAB-4C4D-40D8-9CF8-0A3A84DC679F}">
  <ds:schemaRefs>
    <ds:schemaRef ds:uri="http://schemas.microsoft.com/office/2006/metadata/properties"/>
    <ds:schemaRef ds:uri="http://schemas.microsoft.com/office/infopath/2007/PartnerControls"/>
    <ds:schemaRef ds:uri="48bc9dea-9bf6-49de-a95a-f1fa7fcbbbfa"/>
    <ds:schemaRef ds:uri="86c132ca-d2ce-4f1f-9992-28ad6e1060fc"/>
  </ds:schemaRefs>
</ds:datastoreItem>
</file>

<file path=customXml/itemProps2.xml><?xml version="1.0" encoding="utf-8"?>
<ds:datastoreItem xmlns:ds="http://schemas.openxmlformats.org/officeDocument/2006/customXml" ds:itemID="{0D608025-EC09-4ADB-A832-C07F1D531352}">
  <ds:schemaRefs>
    <ds:schemaRef ds:uri="http://schemas.microsoft.com/sharepoint/v3/contenttype/forms"/>
  </ds:schemaRefs>
</ds:datastoreItem>
</file>

<file path=customXml/itemProps3.xml><?xml version="1.0" encoding="utf-8"?>
<ds:datastoreItem xmlns:ds="http://schemas.openxmlformats.org/officeDocument/2006/customXml" ds:itemID="{98D049AE-1F2D-4533-916B-3C566A3956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124</TotalTime>
  <Words>1600</Words>
  <Application>Microsoft Office PowerPoint</Application>
  <PresentationFormat>Vlastná</PresentationFormat>
  <Paragraphs>122</Paragraphs>
  <Slides>20</Slides>
  <Notes>1</Notes>
  <HiddenSlides>0</HiddenSlides>
  <MMClips>0</MMClips>
  <ScaleCrop>false</ScaleCrop>
  <HeadingPairs>
    <vt:vector size="4" baseType="variant">
      <vt:variant>
        <vt:lpstr>Motív</vt:lpstr>
      </vt:variant>
      <vt:variant>
        <vt:i4>3</vt:i4>
      </vt:variant>
      <vt:variant>
        <vt:lpstr>Nadpisy snímok</vt:lpstr>
      </vt:variant>
      <vt:variant>
        <vt:i4>20</vt:i4>
      </vt:variant>
    </vt:vector>
  </HeadingPairs>
  <TitlesOfParts>
    <vt:vector size="23" baseType="lpstr">
      <vt:lpstr>Office Theme</vt:lpstr>
      <vt:lpstr>1_Motív Office</vt:lpstr>
      <vt:lpstr>Motív Office</vt:lpstr>
      <vt:lpstr>Digitaler Datenschutz - Phishing</vt:lpstr>
      <vt:lpstr>Prezentácia programu PowerPoint</vt:lpstr>
      <vt:lpstr>PHISHING</vt:lpstr>
      <vt:lpstr>Was bedeutet der Begriff Phishing?</vt:lpstr>
      <vt:lpstr>Was bedeutet der Begriff Phishing?</vt:lpstr>
      <vt:lpstr> Wann hat sie begonnen? </vt:lpstr>
      <vt:lpstr>Prezentácia programu PowerPoint</vt:lpstr>
      <vt:lpstr>EMAIL-PHISHING</vt:lpstr>
      <vt:lpstr>SPEAR PHISHING</vt:lpstr>
      <vt:lpstr>Wofür wird es verwendet?</vt:lpstr>
      <vt:lpstr>CLONE PHISHING</vt:lpstr>
      <vt:lpstr>STIMME PHISHING</vt:lpstr>
      <vt:lpstr>SMS-PHISHING</vt:lpstr>
      <vt:lpstr>Prezentácia programu PowerPoint</vt:lpstr>
      <vt:lpstr>Prezentácia programu PowerPoint</vt:lpstr>
      <vt:lpstr>WAS PASSIERT MIT DEN UNVORSICHTIGEN, DIE DEN KÖDER SCHLUCKEN?</vt:lpstr>
      <vt:lpstr>Prezentácia programu PowerPoint</vt:lpstr>
      <vt:lpstr>Prezentácia programu PowerPoint</vt:lpstr>
      <vt:lpstr>ABSCHLUSSPRÜFUNG</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DIGIWELL: 2. Digital Privacy: Phishing</dc:title>
  <cp:keywords>, docId:AFE66D2FCEA054EA6E8AFD87EDC3B957</cp:keywords>
  <cp:lastModifiedBy>Marcela Hallová</cp:lastModifiedBy>
  <cp:revision>39</cp:revision>
  <dcterms:created xsi:type="dcterms:W3CDTF">2006-08-16T00:00:00Z</dcterms:created>
  <dcterms:modified xsi:type="dcterms:W3CDTF">2024-10-23T12:28:45Z</dcterms:modified>
  <dc:identifier>DAGKh2szZqM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