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lnBMEKWJgBBfT1dTpTDnctHRQ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9.jpg"/><Relationship Id="rId11" Type="http://schemas.openxmlformats.org/officeDocument/2006/relationships/image" Target="../media/image1.png"/><Relationship Id="rId10" Type="http://schemas.openxmlformats.org/officeDocument/2006/relationships/image" Target="../media/image19.pn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24.jpg"/><Relationship Id="rId8"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2" name="Shape 12"/>
        <p:cNvGrpSpPr/>
        <p:nvPr/>
      </p:nvGrpSpPr>
      <p:grpSpPr>
        <a:xfrm>
          <a:off x="0" y="0"/>
          <a:ext cx="0" cy="0"/>
          <a:chOff x="0" y="0"/>
          <a:chExt cx="0" cy="0"/>
        </a:xfrm>
      </p:grpSpPr>
      <p:sp>
        <p:nvSpPr>
          <p:cNvPr id="13" name="Google Shape;13;p32"/>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16" name="Shape 16"/>
        <p:cNvGrpSpPr/>
        <p:nvPr/>
      </p:nvGrpSpPr>
      <p:grpSpPr>
        <a:xfrm>
          <a:off x="0" y="0"/>
          <a:ext cx="0" cy="0"/>
          <a:chOff x="0" y="0"/>
          <a:chExt cx="0" cy="0"/>
        </a:xfrm>
      </p:grpSpPr>
      <p:sp>
        <p:nvSpPr>
          <p:cNvPr id="17" name="Google Shape;17;p34"/>
          <p:cNvSpPr txBox="1"/>
          <p:nvPr/>
        </p:nvSpPr>
        <p:spPr>
          <a:xfrm>
            <a:off x="1524000" y="3657895"/>
            <a:ext cx="9144000" cy="480677"/>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libri"/>
              <a:buNone/>
            </a:pPr>
            <a:r>
              <a:rPr b="1" lang="en-US" sz="2000">
                <a:solidFill>
                  <a:srgbClr val="FFAA5A"/>
                </a:solidFill>
                <a:latin typeface="Calibri"/>
                <a:ea typeface="Calibri"/>
                <a:cs typeface="Calibri"/>
                <a:sym typeface="Calibri"/>
              </a:rPr>
              <a:t>2022-2-SK01-KA220-ADU-000096888</a:t>
            </a:r>
            <a:endParaRPr/>
          </a:p>
        </p:txBody>
      </p:sp>
      <p:sp>
        <p:nvSpPr>
          <p:cNvPr id="18" name="Google Shape;18;p34"/>
          <p:cNvSpPr txBox="1"/>
          <p:nvPr/>
        </p:nvSpPr>
        <p:spPr>
          <a:xfrm>
            <a:off x="1297172" y="1979409"/>
            <a:ext cx="9597656"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libri"/>
                <a:ea typeface="Calibri"/>
                <a:cs typeface="Calibri"/>
                <a:sym typeface="Calibri"/>
              </a:rPr>
              <a:t>Building Digital Resilience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by Making Digital Wellbeing and Security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Accessible to All</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DigiWELL</a:t>
            </a:r>
            <a:endParaRPr sz="2600">
              <a:solidFill>
                <a:schemeClr val="dk1"/>
              </a:solidFill>
              <a:latin typeface="Calibri"/>
              <a:ea typeface="Calibri"/>
              <a:cs typeface="Calibri"/>
              <a:sym typeface="Calibri"/>
            </a:endParaRPr>
          </a:p>
        </p:txBody>
      </p:sp>
      <p:pic>
        <p:nvPicPr>
          <p:cNvPr descr="Obrázok, na ktorom je text" id="19" name="Google Shape;19;p34"/>
          <p:cNvPicPr preferRelativeResize="0"/>
          <p:nvPr/>
        </p:nvPicPr>
        <p:blipFill rotWithShape="1">
          <a:blip r:embed="rId2">
            <a:alphaModFix/>
          </a:blip>
          <a:srcRect b="0" l="0" r="0" t="0"/>
          <a:stretch/>
        </p:blipFill>
        <p:spPr>
          <a:xfrm>
            <a:off x="1675075" y="1109487"/>
            <a:ext cx="2785830" cy="643868"/>
          </a:xfrm>
          <a:prstGeom prst="rect">
            <a:avLst/>
          </a:prstGeom>
          <a:noFill/>
          <a:ln>
            <a:noFill/>
          </a:ln>
        </p:spPr>
      </p:pic>
      <p:pic>
        <p:nvPicPr>
          <p:cNvPr id="20" name="Google Shape;20;p34"/>
          <p:cNvPicPr preferRelativeResize="0"/>
          <p:nvPr/>
        </p:nvPicPr>
        <p:blipFill rotWithShape="1">
          <a:blip r:embed="rId3">
            <a:alphaModFix/>
          </a:blip>
          <a:srcRect b="0" l="0" r="0" t="0"/>
          <a:stretch/>
        </p:blipFill>
        <p:spPr>
          <a:xfrm>
            <a:off x="9063959" y="777514"/>
            <a:ext cx="1307223" cy="1307223"/>
          </a:xfrm>
          <a:prstGeom prst="rect">
            <a:avLst/>
          </a:prstGeom>
          <a:noFill/>
          <a:ln>
            <a:noFill/>
          </a:ln>
        </p:spPr>
      </p:pic>
      <p:grpSp>
        <p:nvGrpSpPr>
          <p:cNvPr id="21" name="Google Shape;21;p34"/>
          <p:cNvGrpSpPr/>
          <p:nvPr/>
        </p:nvGrpSpPr>
        <p:grpSpPr>
          <a:xfrm>
            <a:off x="1111053" y="5744184"/>
            <a:ext cx="10432806" cy="737473"/>
            <a:chOff x="2911015" y="5847007"/>
            <a:chExt cx="10432806" cy="737473"/>
          </a:xfrm>
        </p:grpSpPr>
        <p:pic>
          <p:nvPicPr>
            <p:cNvPr id="22" name="Google Shape;22;p34"/>
            <p:cNvPicPr preferRelativeResize="0"/>
            <p:nvPr/>
          </p:nvPicPr>
          <p:blipFill rotWithShape="1">
            <a:blip r:embed="rId4">
              <a:alphaModFix/>
            </a:blip>
            <a:srcRect b="0" l="0" r="0" t="0"/>
            <a:stretch/>
          </p:blipFill>
          <p:spPr>
            <a:xfrm>
              <a:off x="11517532" y="5847007"/>
              <a:ext cx="1826289" cy="737473"/>
            </a:xfrm>
            <a:prstGeom prst="rect">
              <a:avLst/>
            </a:prstGeom>
            <a:noFill/>
            <a:ln>
              <a:noFill/>
            </a:ln>
          </p:spPr>
        </p:pic>
        <p:pic>
          <p:nvPicPr>
            <p:cNvPr descr="Slovenská poľnohospodárska univerzita v Nitre" id="23" name="Google Shape;23;p34"/>
            <p:cNvPicPr preferRelativeResize="0"/>
            <p:nvPr/>
          </p:nvPicPr>
          <p:blipFill rotWithShape="1">
            <a:blip r:embed="rId5">
              <a:alphaModFix/>
            </a:blip>
            <a:srcRect b="0" l="0" r="0" t="0"/>
            <a:stretch/>
          </p:blipFill>
          <p:spPr>
            <a:xfrm>
              <a:off x="2911015" y="5933486"/>
              <a:ext cx="1128044" cy="534504"/>
            </a:xfrm>
            <a:prstGeom prst="rect">
              <a:avLst/>
            </a:prstGeom>
            <a:noFill/>
            <a:ln>
              <a:noFill/>
            </a:ln>
          </p:spPr>
        </p:pic>
        <p:pic>
          <p:nvPicPr>
            <p:cNvPr descr="Logo" id="24" name="Google Shape;24;p34"/>
            <p:cNvPicPr preferRelativeResize="0"/>
            <p:nvPr/>
          </p:nvPicPr>
          <p:blipFill rotWithShape="1">
            <a:blip r:embed="rId6">
              <a:alphaModFix/>
            </a:blip>
            <a:srcRect b="0" l="0" r="0" t="0"/>
            <a:stretch/>
          </p:blipFill>
          <p:spPr>
            <a:xfrm>
              <a:off x="5569350" y="5963498"/>
              <a:ext cx="968299" cy="504492"/>
            </a:xfrm>
            <a:prstGeom prst="rect">
              <a:avLst/>
            </a:prstGeom>
            <a:noFill/>
            <a:ln>
              <a:noFill/>
            </a:ln>
          </p:spPr>
        </p:pic>
        <p:pic>
          <p:nvPicPr>
            <p:cNvPr id="25" name="Google Shape;25;p34"/>
            <p:cNvPicPr preferRelativeResize="0"/>
            <p:nvPr/>
          </p:nvPicPr>
          <p:blipFill rotWithShape="1">
            <a:blip r:embed="rId7">
              <a:alphaModFix/>
            </a:blip>
            <a:srcRect b="0" l="0" r="0" t="0"/>
            <a:stretch/>
          </p:blipFill>
          <p:spPr>
            <a:xfrm>
              <a:off x="6739235" y="5933486"/>
              <a:ext cx="1156727" cy="564513"/>
            </a:xfrm>
            <a:prstGeom prst="rect">
              <a:avLst/>
            </a:prstGeom>
            <a:noFill/>
            <a:ln>
              <a:noFill/>
            </a:ln>
          </p:spPr>
        </p:pic>
        <p:pic>
          <p:nvPicPr>
            <p:cNvPr descr="AIFED - Formación, cultura y empleo en Granada" id="26" name="Google Shape;26;p34"/>
            <p:cNvPicPr preferRelativeResize="0"/>
            <p:nvPr/>
          </p:nvPicPr>
          <p:blipFill rotWithShape="1">
            <a:blip r:embed="rId8">
              <a:alphaModFix/>
            </a:blip>
            <a:srcRect b="0" l="0" r="0" t="0"/>
            <a:stretch/>
          </p:blipFill>
          <p:spPr>
            <a:xfrm>
              <a:off x="8189109" y="5921371"/>
              <a:ext cx="1521023" cy="523875"/>
            </a:xfrm>
            <a:prstGeom prst="rect">
              <a:avLst/>
            </a:prstGeom>
            <a:noFill/>
            <a:ln>
              <a:noFill/>
            </a:ln>
          </p:spPr>
        </p:pic>
        <p:pic>
          <p:nvPicPr>
            <p:cNvPr id="27" name="Google Shape;27;p34"/>
            <p:cNvPicPr preferRelativeResize="0"/>
            <p:nvPr/>
          </p:nvPicPr>
          <p:blipFill rotWithShape="1">
            <a:blip r:embed="rId9">
              <a:alphaModFix/>
            </a:blip>
            <a:srcRect b="0" l="0" r="0" t="0"/>
            <a:stretch/>
          </p:blipFill>
          <p:spPr>
            <a:xfrm>
              <a:off x="9911718" y="5954709"/>
              <a:ext cx="1499020" cy="228600"/>
            </a:xfrm>
            <a:prstGeom prst="rect">
              <a:avLst/>
            </a:prstGeom>
            <a:noFill/>
            <a:ln>
              <a:noFill/>
            </a:ln>
          </p:spPr>
        </p:pic>
        <p:pic>
          <p:nvPicPr>
            <p:cNvPr descr="Syzygia Foundation" id="28" name="Google Shape;28;p34"/>
            <p:cNvPicPr preferRelativeResize="0"/>
            <p:nvPr/>
          </p:nvPicPr>
          <p:blipFill rotWithShape="1">
            <a:blip r:embed="rId10">
              <a:alphaModFix/>
            </a:blip>
            <a:srcRect b="0" l="0" r="0" t="0"/>
            <a:stretch/>
          </p:blipFill>
          <p:spPr>
            <a:xfrm>
              <a:off x="9951615" y="6291863"/>
              <a:ext cx="1419225" cy="282282"/>
            </a:xfrm>
            <a:prstGeom prst="rect">
              <a:avLst/>
            </a:prstGeom>
            <a:noFill/>
            <a:ln>
              <a:noFill/>
            </a:ln>
          </p:spPr>
        </p:pic>
      </p:grpSp>
      <p:pic>
        <p:nvPicPr>
          <p:cNvPr id="29" name="Google Shape;29;p34"/>
          <p:cNvPicPr preferRelativeResize="0"/>
          <p:nvPr/>
        </p:nvPicPr>
        <p:blipFill rotWithShape="1">
          <a:blip r:embed="rId11">
            <a:alphaModFix/>
          </a:blip>
          <a:srcRect b="0" l="0" r="0" t="0"/>
          <a:stretch/>
        </p:blipFill>
        <p:spPr>
          <a:xfrm>
            <a:off x="2640572" y="5507489"/>
            <a:ext cx="887333" cy="11662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0" name="Shape 30"/>
        <p:cNvGrpSpPr/>
        <p:nvPr/>
      </p:nvGrpSpPr>
      <p:grpSpPr>
        <a:xfrm>
          <a:off x="0" y="0"/>
          <a:ext cx="0" cy="0"/>
          <a:chOff x="0" y="0"/>
          <a:chExt cx="0" cy="0"/>
        </a:xfrm>
      </p:grpSpPr>
      <p:sp>
        <p:nvSpPr>
          <p:cNvPr id="31" name="Google Shape;31;p3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4" name="Shape 34"/>
        <p:cNvGrpSpPr/>
        <p:nvPr/>
      </p:nvGrpSpPr>
      <p:grpSpPr>
        <a:xfrm>
          <a:off x="0" y="0"/>
          <a:ext cx="0" cy="0"/>
          <a:chOff x="0" y="0"/>
          <a:chExt cx="0" cy="0"/>
        </a:xfrm>
      </p:grpSpPr>
      <p:sp>
        <p:nvSpPr>
          <p:cNvPr id="35" name="Google Shape;35;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0" name="Shape 40"/>
        <p:cNvGrpSpPr/>
        <p:nvPr/>
      </p:nvGrpSpPr>
      <p:grpSpPr>
        <a:xfrm>
          <a:off x="0" y="0"/>
          <a:ext cx="0" cy="0"/>
          <a:chOff x="0" y="0"/>
          <a:chExt cx="0" cy="0"/>
        </a:xfrm>
      </p:grpSpPr>
      <p:sp>
        <p:nvSpPr>
          <p:cNvPr id="41" name="Google Shape;41;p3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42" name="Shape 42"/>
        <p:cNvGrpSpPr/>
        <p:nvPr/>
      </p:nvGrpSpPr>
      <p:grpSpPr>
        <a:xfrm>
          <a:off x="0" y="0"/>
          <a:ext cx="0" cy="0"/>
          <a:chOff x="0" y="0"/>
          <a:chExt cx="0" cy="0"/>
        </a:xfrm>
      </p:grpSpPr>
      <p:sp>
        <p:nvSpPr>
          <p:cNvPr id="43" name="Google Shape;4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49" name="Shape 49"/>
        <p:cNvGrpSpPr/>
        <p:nvPr/>
      </p:nvGrpSpPr>
      <p:grpSpPr>
        <a:xfrm>
          <a:off x="0" y="0"/>
          <a:ext cx="0" cy="0"/>
          <a:chOff x="0" y="0"/>
          <a:chExt cx="0" cy="0"/>
        </a:xfrm>
      </p:grpSpPr>
      <p:sp>
        <p:nvSpPr>
          <p:cNvPr id="50" name="Google Shape;50;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p:nvPr>
            <p:ph idx="2" type="pic"/>
          </p:nvPr>
        </p:nvSpPr>
        <p:spPr>
          <a:xfrm>
            <a:off x="5183188" y="987425"/>
            <a:ext cx="6172200" cy="4873625"/>
          </a:xfrm>
          <a:prstGeom prst="rect">
            <a:avLst/>
          </a:prstGeom>
          <a:noFill/>
          <a:ln>
            <a:noFill/>
          </a:ln>
        </p:spPr>
      </p:sp>
      <p:sp>
        <p:nvSpPr>
          <p:cNvPr id="52" name="Google Shape;52;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8.png"/><Relationship Id="rId13" Type="http://schemas.openxmlformats.org/officeDocument/2006/relationships/image" Target="../media/image11.jpg"/><Relationship Id="rId12" Type="http://schemas.openxmlformats.org/officeDocument/2006/relationships/image" Target="../media/image2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25.png"/><Relationship Id="rId15" Type="http://schemas.openxmlformats.org/officeDocument/2006/relationships/image" Target="../media/image19.png"/><Relationship Id="rId1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6.png"/><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image" Target="../media/image32.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43.png"/><Relationship Id="rId5" Type="http://schemas.openxmlformats.org/officeDocument/2006/relationships/image" Target="../media/image38.png"/><Relationship Id="rId6"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6269558" y="1484403"/>
            <a:ext cx="5334930" cy="229294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AA5A"/>
              </a:buClr>
              <a:buSzPts val="4000"/>
              <a:buFont typeface="Calibri"/>
              <a:buNone/>
            </a:pPr>
            <a:r>
              <a:rPr b="1" lang="en-US" sz="4000">
                <a:solidFill>
                  <a:srgbClr val="FFAA5A"/>
                </a:solidFill>
                <a:latin typeface="Calibri"/>
                <a:ea typeface="Calibri"/>
                <a:cs typeface="Calibri"/>
                <a:sym typeface="Calibri"/>
              </a:rPr>
              <a:t>Ψηφιακή ευημερία - Κατανόηση και καλλιέργεια υγιών ψηφιακών συνηθειών</a:t>
            </a:r>
            <a:endParaRPr b="1">
              <a:solidFill>
                <a:srgbClr val="FFAA5A"/>
              </a:solidFill>
              <a:latin typeface="Calibri"/>
              <a:ea typeface="Calibri"/>
              <a:cs typeface="Calibri"/>
              <a:sym typeface="Calibri"/>
            </a:endParaRPr>
          </a:p>
        </p:txBody>
      </p:sp>
      <p:pic>
        <p:nvPicPr>
          <p:cNvPr descr="Obrázok, na ktorom je nebo, voda, exteriér, osoba&#10;&#10;Automaticky generovaný popis" id="61" name="Google Shape;61;p1"/>
          <p:cNvPicPr preferRelativeResize="0"/>
          <p:nvPr/>
        </p:nvPicPr>
        <p:blipFill rotWithShape="1">
          <a:blip r:embed="rId3">
            <a:alphaModFix amt="70000"/>
          </a:blip>
          <a:srcRect b="3" l="0" r="3" t="0"/>
          <a:stretch/>
        </p:blipFill>
        <p:spPr>
          <a:xfrm>
            <a:off x="631840" y="598720"/>
            <a:ext cx="5178249" cy="5178249"/>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descr="Smartfón obrys" id="62" name="Google Shape;62;p1"/>
          <p:cNvPicPr preferRelativeResize="0"/>
          <p:nvPr/>
        </p:nvPicPr>
        <p:blipFill rotWithShape="1">
          <a:blip r:embed="rId4">
            <a:alphaModFix/>
          </a:blip>
          <a:srcRect b="0" l="0" r="0" t="0"/>
          <a:stretch/>
        </p:blipFill>
        <p:spPr>
          <a:xfrm rot="2165805">
            <a:off x="1685671" y="1534886"/>
            <a:ext cx="914400" cy="914400"/>
          </a:xfrm>
          <a:prstGeom prst="rect">
            <a:avLst/>
          </a:prstGeom>
          <a:noFill/>
          <a:ln>
            <a:noFill/>
          </a:ln>
        </p:spPr>
      </p:pic>
      <p:pic>
        <p:nvPicPr>
          <p:cNvPr descr="Internet obrys" id="63" name="Google Shape;63;p1"/>
          <p:cNvPicPr preferRelativeResize="0"/>
          <p:nvPr/>
        </p:nvPicPr>
        <p:blipFill rotWithShape="1">
          <a:blip r:embed="rId5">
            <a:alphaModFix/>
          </a:blip>
          <a:srcRect b="0" l="0" r="0" t="0"/>
          <a:stretch/>
        </p:blipFill>
        <p:spPr>
          <a:xfrm>
            <a:off x="1328057" y="2772394"/>
            <a:ext cx="914400" cy="914400"/>
          </a:xfrm>
          <a:prstGeom prst="rect">
            <a:avLst/>
          </a:prstGeom>
          <a:noFill/>
          <a:ln>
            <a:noFill/>
          </a:ln>
        </p:spPr>
      </p:pic>
      <p:pic>
        <p:nvPicPr>
          <p:cNvPr descr="Wi-Fi obrys" id="64" name="Google Shape;64;p1"/>
          <p:cNvPicPr preferRelativeResize="0"/>
          <p:nvPr/>
        </p:nvPicPr>
        <p:blipFill rotWithShape="1">
          <a:blip r:embed="rId6">
            <a:alphaModFix/>
          </a:blip>
          <a:srcRect b="0" l="0" r="0" t="0"/>
          <a:stretch/>
        </p:blipFill>
        <p:spPr>
          <a:xfrm>
            <a:off x="1785257" y="3979506"/>
            <a:ext cx="914400" cy="914400"/>
          </a:xfrm>
          <a:prstGeom prst="rect">
            <a:avLst/>
          </a:prstGeom>
          <a:noFill/>
          <a:ln>
            <a:noFill/>
          </a:ln>
        </p:spPr>
      </p:pic>
      <p:pic>
        <p:nvPicPr>
          <p:cNvPr descr="Obrázok, na ktorom je text" id="65" name="Google Shape;65;p1"/>
          <p:cNvPicPr preferRelativeResize="0"/>
          <p:nvPr/>
        </p:nvPicPr>
        <p:blipFill rotWithShape="1">
          <a:blip r:embed="rId7">
            <a:alphaModFix/>
          </a:blip>
          <a:srcRect b="0" l="0" r="0" t="0"/>
          <a:stretch/>
        </p:blipFill>
        <p:spPr>
          <a:xfrm>
            <a:off x="7823591" y="594240"/>
            <a:ext cx="2406814" cy="529376"/>
          </a:xfrm>
          <a:prstGeom prst="rect">
            <a:avLst/>
          </a:prstGeom>
          <a:noFill/>
          <a:ln>
            <a:noFill/>
          </a:ln>
        </p:spPr>
      </p:pic>
      <p:pic>
        <p:nvPicPr>
          <p:cNvPr id="66" name="Google Shape;66;p1"/>
          <p:cNvPicPr preferRelativeResize="0"/>
          <p:nvPr/>
        </p:nvPicPr>
        <p:blipFill rotWithShape="1">
          <a:blip r:embed="rId8">
            <a:alphaModFix/>
          </a:blip>
          <a:srcRect b="0" l="0" r="0" t="0"/>
          <a:stretch/>
        </p:blipFill>
        <p:spPr>
          <a:xfrm>
            <a:off x="5822658" y="5151053"/>
            <a:ext cx="817175" cy="777669"/>
          </a:xfrm>
          <a:prstGeom prst="rect">
            <a:avLst/>
          </a:prstGeom>
          <a:noFill/>
          <a:ln>
            <a:noFill/>
          </a:ln>
        </p:spPr>
      </p:pic>
      <p:pic>
        <p:nvPicPr>
          <p:cNvPr descr="Slovenská poľnohospodárska univerzita v Nitre" id="67" name="Google Shape;67;p1"/>
          <p:cNvPicPr preferRelativeResize="0"/>
          <p:nvPr/>
        </p:nvPicPr>
        <p:blipFill rotWithShape="1">
          <a:blip r:embed="rId9">
            <a:alphaModFix/>
          </a:blip>
          <a:srcRect b="0" l="0" r="0" t="0"/>
          <a:stretch/>
        </p:blipFill>
        <p:spPr>
          <a:xfrm>
            <a:off x="6746258" y="5272445"/>
            <a:ext cx="1185350" cy="504492"/>
          </a:xfrm>
          <a:prstGeom prst="rect">
            <a:avLst/>
          </a:prstGeom>
          <a:noFill/>
          <a:ln>
            <a:noFill/>
          </a:ln>
        </p:spPr>
      </p:pic>
      <p:pic>
        <p:nvPicPr>
          <p:cNvPr id="68" name="Google Shape;68;p1"/>
          <p:cNvPicPr preferRelativeResize="0"/>
          <p:nvPr/>
        </p:nvPicPr>
        <p:blipFill rotWithShape="1">
          <a:blip r:embed="rId10">
            <a:alphaModFix/>
          </a:blip>
          <a:srcRect b="0" l="0" r="0" t="0"/>
          <a:stretch/>
        </p:blipFill>
        <p:spPr>
          <a:xfrm>
            <a:off x="8059380" y="5242752"/>
            <a:ext cx="773010" cy="1016004"/>
          </a:xfrm>
          <a:prstGeom prst="rect">
            <a:avLst/>
          </a:prstGeom>
          <a:noFill/>
          <a:ln>
            <a:noFill/>
          </a:ln>
        </p:spPr>
      </p:pic>
      <p:pic>
        <p:nvPicPr>
          <p:cNvPr descr="Logo" id="69" name="Google Shape;69;p1"/>
          <p:cNvPicPr preferRelativeResize="0"/>
          <p:nvPr/>
        </p:nvPicPr>
        <p:blipFill rotWithShape="1">
          <a:blip r:embed="rId11">
            <a:alphaModFix/>
          </a:blip>
          <a:srcRect b="0" l="0" r="0" t="0"/>
          <a:stretch/>
        </p:blipFill>
        <p:spPr>
          <a:xfrm>
            <a:off x="8832390" y="5213414"/>
            <a:ext cx="1017490" cy="504492"/>
          </a:xfrm>
          <a:prstGeom prst="rect">
            <a:avLst/>
          </a:prstGeom>
          <a:noFill/>
          <a:ln>
            <a:noFill/>
          </a:ln>
        </p:spPr>
      </p:pic>
      <p:pic>
        <p:nvPicPr>
          <p:cNvPr id="70" name="Google Shape;70;p1"/>
          <p:cNvPicPr preferRelativeResize="0"/>
          <p:nvPr/>
        </p:nvPicPr>
        <p:blipFill rotWithShape="1">
          <a:blip r:embed="rId12">
            <a:alphaModFix/>
          </a:blip>
          <a:srcRect b="0" l="0" r="0" t="0"/>
          <a:stretch/>
        </p:blipFill>
        <p:spPr>
          <a:xfrm>
            <a:off x="9965882" y="5208372"/>
            <a:ext cx="1215490" cy="564513"/>
          </a:xfrm>
          <a:prstGeom prst="rect">
            <a:avLst/>
          </a:prstGeom>
          <a:noFill/>
          <a:ln>
            <a:noFill/>
          </a:ln>
        </p:spPr>
      </p:pic>
      <p:pic>
        <p:nvPicPr>
          <p:cNvPr descr="AIFED - Formación, cultura y empleo en Granada" id="71" name="Google Shape;71;p1"/>
          <p:cNvPicPr preferRelativeResize="0"/>
          <p:nvPr/>
        </p:nvPicPr>
        <p:blipFill rotWithShape="1">
          <a:blip r:embed="rId13">
            <a:alphaModFix/>
          </a:blip>
          <a:srcRect b="0" l="0" r="0" t="0"/>
          <a:stretch/>
        </p:blipFill>
        <p:spPr>
          <a:xfrm>
            <a:off x="6223099" y="5771248"/>
            <a:ext cx="1598293" cy="523875"/>
          </a:xfrm>
          <a:prstGeom prst="rect">
            <a:avLst/>
          </a:prstGeom>
          <a:noFill/>
          <a:ln>
            <a:noFill/>
          </a:ln>
        </p:spPr>
      </p:pic>
      <p:pic>
        <p:nvPicPr>
          <p:cNvPr id="72" name="Google Shape;72;p1"/>
          <p:cNvPicPr preferRelativeResize="0"/>
          <p:nvPr/>
        </p:nvPicPr>
        <p:blipFill rotWithShape="1">
          <a:blip r:embed="rId14">
            <a:alphaModFix/>
          </a:blip>
          <a:srcRect b="0" l="0" r="0" t="0"/>
          <a:stretch/>
        </p:blipFill>
        <p:spPr>
          <a:xfrm>
            <a:off x="8937023" y="5889422"/>
            <a:ext cx="1575172" cy="228600"/>
          </a:xfrm>
          <a:prstGeom prst="rect">
            <a:avLst/>
          </a:prstGeom>
          <a:noFill/>
          <a:ln>
            <a:noFill/>
          </a:ln>
        </p:spPr>
      </p:pic>
      <p:pic>
        <p:nvPicPr>
          <p:cNvPr descr="Syzygia Foundation" id="73" name="Google Shape;73;p1"/>
          <p:cNvPicPr preferRelativeResize="0"/>
          <p:nvPr/>
        </p:nvPicPr>
        <p:blipFill rotWithShape="1">
          <a:blip r:embed="rId15">
            <a:alphaModFix/>
          </a:blip>
          <a:srcRect b="0" l="0" r="0" t="0"/>
          <a:stretch/>
        </p:blipFill>
        <p:spPr>
          <a:xfrm>
            <a:off x="10621679" y="5862581"/>
            <a:ext cx="1491323" cy="282282"/>
          </a:xfrm>
          <a:prstGeom prst="rect">
            <a:avLst/>
          </a:prstGeom>
          <a:noFill/>
          <a:ln>
            <a:noFill/>
          </a:ln>
        </p:spPr>
      </p:pic>
      <p:sp>
        <p:nvSpPr>
          <p:cNvPr id="74" name="Google Shape;74;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Οικοδόμηση ψηφιακής ανθεκτικότητας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από την κατασκευή της ψηφιακής ευημερίας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και την ασφάλεια προσβάσιμες σε όλους</a:t>
            </a:r>
            <a:br>
              <a:rPr b="0" i="0" lang="en-US" sz="1400" u="none" cap="none" strike="noStrike">
                <a:solidFill>
                  <a:schemeClr val="dk1"/>
                </a:solidFill>
                <a:latin typeface="Calibri"/>
                <a:ea typeface="Calibri"/>
                <a:cs typeface="Calibri"/>
                <a:sym typeface="Calibri"/>
              </a:rPr>
            </a:br>
            <a:r>
              <a:rPr b="0" i="0" lang="en-US" sz="1100" u="none" cap="none" strike="noStrike">
                <a:solidFill>
                  <a:schemeClr val="dk1"/>
                </a:solidFill>
                <a:latin typeface="Calibri"/>
                <a:ea typeface="Calibri"/>
                <a:cs typeface="Calibri"/>
                <a:sym typeface="Calibri"/>
              </a:rPr>
              <a:t>2022-2-SK01-KA220-ADU-000096888</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97" name="Shape 197"/>
        <p:cNvGrpSpPr/>
        <p:nvPr/>
      </p:nvGrpSpPr>
      <p:grpSpPr>
        <a:xfrm>
          <a:off x="0" y="0"/>
          <a:ext cx="0" cy="0"/>
          <a:chOff x="0" y="0"/>
          <a:chExt cx="0" cy="0"/>
        </a:xfrm>
      </p:grpSpPr>
      <p:sp>
        <p:nvSpPr>
          <p:cNvPr id="198" name="Google Shape;198;p10"/>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10"/>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00" name="Google Shape;200;p10"/>
          <p:cNvGrpSpPr/>
          <p:nvPr/>
        </p:nvGrpSpPr>
        <p:grpSpPr>
          <a:xfrm>
            <a:off x="0" y="0"/>
            <a:ext cx="4707053" cy="6858000"/>
            <a:chOff x="651279" y="598259"/>
            <a:chExt cx="10889442" cy="5680742"/>
          </a:xfrm>
        </p:grpSpPr>
        <p:sp>
          <p:nvSpPr>
            <p:cNvPr id="201" name="Google Shape;201;p10"/>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10"/>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03" name="Google Shape;203;p10"/>
          <p:cNvGrpSpPr/>
          <p:nvPr/>
        </p:nvGrpSpPr>
        <p:grpSpPr>
          <a:xfrm>
            <a:off x="1524" y="0"/>
            <a:ext cx="12188952" cy="6858000"/>
            <a:chOff x="0" y="0"/>
            <a:chExt cx="12188952" cy="6858000"/>
          </a:xfrm>
        </p:grpSpPr>
        <p:sp>
          <p:nvSpPr>
            <p:cNvPr id="204" name="Google Shape;204;p10"/>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10"/>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10"/>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10"/>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8" name="Google Shape;208;p10"/>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10"/>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10"/>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11" name="Google Shape;211;p10"/>
          <p:cNvSpPr txBox="1"/>
          <p:nvPr>
            <p:ph type="title"/>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Στρατηγικές που θα σας βοηθήσουν να αποκτήσετε μεγαλύτερη αυτογνωσία</a:t>
            </a:r>
            <a:endParaRPr>
              <a:solidFill>
                <a:srgbClr val="FFAA5A"/>
              </a:solidFill>
              <a:latin typeface="Arial"/>
              <a:ea typeface="Arial"/>
              <a:cs typeface="Arial"/>
              <a:sym typeface="Arial"/>
            </a:endParaRPr>
          </a:p>
        </p:txBody>
      </p:sp>
      <p:grpSp>
        <p:nvGrpSpPr>
          <p:cNvPr id="212" name="Google Shape;212;p10"/>
          <p:cNvGrpSpPr/>
          <p:nvPr/>
        </p:nvGrpSpPr>
        <p:grpSpPr>
          <a:xfrm>
            <a:off x="4946389" y="233099"/>
            <a:ext cx="7257459" cy="6401425"/>
            <a:chOff x="-39495" y="2093"/>
            <a:chExt cx="7257459" cy="6401425"/>
          </a:xfrm>
        </p:grpSpPr>
        <p:sp>
          <p:nvSpPr>
            <p:cNvPr id="213" name="Google Shape;213;p10"/>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txBox="1"/>
            <p:nvPr/>
          </p:nvSpPr>
          <p:spPr>
            <a:xfrm>
              <a:off x="0" y="3985775"/>
              <a:ext cx="1794617" cy="2417743"/>
            </a:xfrm>
            <a:prstGeom prst="rect">
              <a:avLst/>
            </a:prstGeom>
            <a:noFill/>
            <a:ln>
              <a:noFill/>
            </a:ln>
          </p:spPr>
          <p:txBody>
            <a:bodyPr anchorCtr="0" anchor="ctr" bIns="170675" lIns="127625" spcFirstLastPara="1" rIns="127625" wrap="square" tIns="170675">
              <a:noAutofit/>
            </a:bodyPr>
            <a:lstStyle/>
            <a:p>
              <a:pPr indent="0" lvl="0" marL="0" marR="0" rtl="0" algn="ctr">
                <a:lnSpc>
                  <a:spcPct val="90000"/>
                </a:lnSpc>
                <a:spcBef>
                  <a:spcPts val="0"/>
                </a:spcBef>
                <a:spcAft>
                  <a:spcPts val="0"/>
                </a:spcAft>
                <a:buNone/>
              </a:pPr>
              <a:r>
                <a:rPr b="1" i="0" lang="en-US" sz="2400" u="none" cap="none" strike="noStrike">
                  <a:solidFill>
                    <a:schemeClr val="lt1"/>
                  </a:solidFill>
                  <a:latin typeface="Arial"/>
                  <a:ea typeface="Arial"/>
                  <a:cs typeface="Arial"/>
                  <a:sym typeface="Arial"/>
                </a:rPr>
                <a:t>Πρόγραμμα</a:t>
              </a:r>
              <a:endParaRPr b="1" i="0" sz="2400" u="none" cap="none" strike="noStrike">
                <a:solidFill>
                  <a:schemeClr val="lt1"/>
                </a:solidFill>
                <a:latin typeface="Arial"/>
                <a:ea typeface="Arial"/>
                <a:cs typeface="Arial"/>
                <a:sym typeface="Arial"/>
              </a:endParaRPr>
            </a:p>
          </p:txBody>
        </p:sp>
        <p:sp>
          <p:nvSpPr>
            <p:cNvPr id="215" name="Google Shape;215;p10"/>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
            <p:cNvSpPr txBox="1"/>
            <p:nvPr/>
          </p:nvSpPr>
          <p:spPr>
            <a:xfrm>
              <a:off x="1794617" y="3985775"/>
              <a:ext cx="5383852" cy="2417743"/>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Προγραμματίστε χρόνο χωρίς τεχνολογία:</a:t>
              </a:r>
              <a:endParaRPr b="1" i="0" sz="18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Ορίστε συγκεκριμένες ώρες κατά τη διάρκεια της ημέρας που θα είστε ελεύθεροι από την τεχνολογία.</a:t>
              </a:r>
              <a:endParaRPr/>
            </a:p>
            <a:p>
              <a:pPr indent="-114300" lvl="1" marL="11430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Χρησιμοποιήστε αυτόν τον χρόνο για εστιασμένη εργασία, άσκηση ή άλλες μη ψηφιακές δραστηριότητες.</a:t>
              </a:r>
              <a:endParaRPr/>
            </a:p>
            <a:p>
              <a:pPr indent="-114300" lvl="1" marL="11430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Δημιουργήστε ζώνες χωρίς τεχνολογία σε συγκεκριμένους χώρους του σπιτιού σας.</a:t>
              </a:r>
              <a:endParaRPr/>
            </a:p>
          </p:txBody>
        </p:sp>
        <p:sp>
          <p:nvSpPr>
            <p:cNvPr id="217" name="Google Shape;217;p10"/>
            <p:cNvSpPr/>
            <p:nvPr/>
          </p:nvSpPr>
          <p:spPr>
            <a:xfrm rot="10800000">
              <a:off x="-39495" y="2093"/>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
            <p:cNvSpPr txBox="1"/>
            <p:nvPr/>
          </p:nvSpPr>
          <p:spPr>
            <a:xfrm>
              <a:off x="-39495" y="2093"/>
              <a:ext cx="1952597" cy="2612965"/>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None/>
              </a:pPr>
              <a:r>
                <a:rPr b="1" i="0" lang="en-US" sz="2800" u="none" cap="none" strike="noStrike">
                  <a:solidFill>
                    <a:schemeClr val="lt1"/>
                  </a:solidFill>
                  <a:latin typeface="Arial"/>
                  <a:ea typeface="Arial"/>
                  <a:cs typeface="Arial"/>
                  <a:sym typeface="Arial"/>
                </a:rPr>
                <a:t>Έλεγχος</a:t>
              </a:r>
              <a:endParaRPr b="1" i="0" sz="2800" u="none" cap="none" strike="noStrike">
                <a:solidFill>
                  <a:schemeClr val="lt1"/>
                </a:solidFill>
                <a:latin typeface="Arial"/>
                <a:ea typeface="Arial"/>
                <a:cs typeface="Arial"/>
                <a:sym typeface="Arial"/>
              </a:endParaRPr>
            </a:p>
          </p:txBody>
        </p:sp>
        <p:sp>
          <p:nvSpPr>
            <p:cNvPr id="219" name="Google Shape;219;p10"/>
            <p:cNvSpPr/>
            <p:nvPr/>
          </p:nvSpPr>
          <p:spPr>
            <a:xfrm>
              <a:off x="1834112" y="14581"/>
              <a:ext cx="5383852" cy="269350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txBox="1"/>
            <p:nvPr/>
          </p:nvSpPr>
          <p:spPr>
            <a:xfrm>
              <a:off x="1834112" y="14581"/>
              <a:ext cx="5383852" cy="2693500"/>
            </a:xfrm>
            <a:prstGeom prst="rect">
              <a:avLst/>
            </a:prstGeom>
            <a:noFill/>
            <a:ln>
              <a:noFill/>
            </a:ln>
          </p:spPr>
          <p:txBody>
            <a:bodyPr anchorCtr="0" anchor="t" bIns="203200" lIns="109200" spcFirstLastPara="1" rIns="109200" wrap="square" tIns="20320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Ελέγξτε τους λογαριασμούς σας στα μέσα κοινωνικής δικτύωσης:</a:t>
              </a:r>
              <a:endParaRPr b="1" i="0" sz="1600" u="none" cap="none" strike="noStrike">
                <a:solidFill>
                  <a:srgbClr val="000000"/>
                </a:solidFill>
                <a:latin typeface="Arial"/>
                <a:ea typeface="Arial"/>
                <a:cs typeface="Arial"/>
                <a:sym typeface="Arial"/>
              </a:endParaRPr>
            </a:p>
            <a:p>
              <a:pPr indent="-101600" lvl="1" marL="114300" marR="0" rtl="0" algn="l">
                <a:lnSpc>
                  <a:spcPct val="90000"/>
                </a:lnSpc>
                <a:spcBef>
                  <a:spcPts val="56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Επανεξετάστε τους λογαριασμούς σας στα μέσα κοινωνικής δικτύωσης και το περιεχόμενο που ακολουθείτε.</a:t>
              </a:r>
              <a:endParaRPr/>
            </a:p>
            <a:p>
              <a:pPr indent="-101600" lvl="1" marL="11430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Απομακρύνετε λογαριασμούς που συμβάλλουν σε αρνητικά συναισθήματα ή σας αποσπούν από τους στόχους σας.</a:t>
              </a:r>
              <a:endParaRPr/>
            </a:p>
            <a:p>
              <a:pPr indent="-101600" lvl="1" marL="11430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Διαμορφώστε το διαδικτυακό σας περιβάλλον ώστε να είναι πιο θετικό και σκόπιμο.</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24" name="Shape 224"/>
        <p:cNvGrpSpPr/>
        <p:nvPr/>
      </p:nvGrpSpPr>
      <p:grpSpPr>
        <a:xfrm>
          <a:off x="0" y="0"/>
          <a:ext cx="0" cy="0"/>
          <a:chOff x="0" y="0"/>
          <a:chExt cx="0" cy="0"/>
        </a:xfrm>
      </p:grpSpPr>
      <p:sp>
        <p:nvSpPr>
          <p:cNvPr id="225" name="Google Shape;225;p11"/>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6" name="Google Shape;226;p11"/>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27" name="Google Shape;227;p11"/>
          <p:cNvGrpSpPr/>
          <p:nvPr/>
        </p:nvGrpSpPr>
        <p:grpSpPr>
          <a:xfrm>
            <a:off x="0" y="0"/>
            <a:ext cx="4707053" cy="6858000"/>
            <a:chOff x="651279" y="598259"/>
            <a:chExt cx="10889442" cy="5680742"/>
          </a:xfrm>
        </p:grpSpPr>
        <p:sp>
          <p:nvSpPr>
            <p:cNvPr id="228" name="Google Shape;228;p1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9" name="Google Shape;229;p11"/>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30" name="Google Shape;230;p11"/>
          <p:cNvGrpSpPr/>
          <p:nvPr/>
        </p:nvGrpSpPr>
        <p:grpSpPr>
          <a:xfrm>
            <a:off x="1524" y="0"/>
            <a:ext cx="12188952" cy="6858000"/>
            <a:chOff x="0" y="0"/>
            <a:chExt cx="12188952" cy="6858000"/>
          </a:xfrm>
        </p:grpSpPr>
        <p:sp>
          <p:nvSpPr>
            <p:cNvPr id="231" name="Google Shape;231;p1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2" name="Google Shape;232;p1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3" name="Google Shape;233;p1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4" name="Google Shape;234;p1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5" name="Google Shape;235;p1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6" name="Google Shape;236;p1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7" name="Google Shape;237;p1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38" name="Google Shape;238;p11"/>
          <p:cNvSpPr txBox="1"/>
          <p:nvPr>
            <p:ph type="title"/>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Στρατηγικές που θα σας βοηθήσουν να αποκτήσετε μεγαλύτερη αυτογνωσία</a:t>
            </a:r>
            <a:endParaRPr>
              <a:solidFill>
                <a:srgbClr val="FFAA5A"/>
              </a:solidFill>
              <a:latin typeface="Arial"/>
              <a:ea typeface="Arial"/>
              <a:cs typeface="Arial"/>
              <a:sym typeface="Arial"/>
            </a:endParaRPr>
          </a:p>
        </p:txBody>
      </p:sp>
      <p:grpSp>
        <p:nvGrpSpPr>
          <p:cNvPr id="239" name="Google Shape;239;p11"/>
          <p:cNvGrpSpPr/>
          <p:nvPr/>
        </p:nvGrpSpPr>
        <p:grpSpPr>
          <a:xfrm>
            <a:off x="4946389" y="231006"/>
            <a:ext cx="7257459" cy="6403518"/>
            <a:chOff x="-39495" y="0"/>
            <a:chExt cx="7257459" cy="6403518"/>
          </a:xfrm>
        </p:grpSpPr>
        <p:sp>
          <p:nvSpPr>
            <p:cNvPr id="240" name="Google Shape;240;p11"/>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txBox="1"/>
            <p:nvPr/>
          </p:nvSpPr>
          <p:spPr>
            <a:xfrm>
              <a:off x="0" y="3985775"/>
              <a:ext cx="1794617" cy="2417743"/>
            </a:xfrm>
            <a:prstGeom prst="rect">
              <a:avLst/>
            </a:prstGeom>
            <a:noFill/>
            <a:ln>
              <a:noFill/>
            </a:ln>
          </p:spPr>
          <p:txBody>
            <a:bodyPr anchorCtr="0" anchor="ctr" bIns="142225" lIns="127625" spcFirstLastPara="1" rIns="127625" wrap="square" tIns="142225">
              <a:noAutofit/>
            </a:bodyPr>
            <a:lstStyle/>
            <a:p>
              <a:pPr indent="0" lvl="0" marL="0" marR="0" rtl="0" algn="ctr">
                <a:lnSpc>
                  <a:spcPct val="90000"/>
                </a:lnSpc>
                <a:spcBef>
                  <a:spcPts val="0"/>
                </a:spcBef>
                <a:spcAft>
                  <a:spcPts val="0"/>
                </a:spcAft>
                <a:buNone/>
              </a:pPr>
              <a:r>
                <a:rPr b="1" i="0" lang="en-US" sz="2000" u="none" cap="none" strike="noStrike">
                  <a:solidFill>
                    <a:schemeClr val="lt1"/>
                  </a:solidFill>
                  <a:latin typeface="Arial"/>
                  <a:ea typeface="Arial"/>
                  <a:cs typeface="Arial"/>
                  <a:sym typeface="Arial"/>
                </a:rPr>
                <a:t>Εκπαιδεύστε το</a:t>
              </a:r>
              <a:endParaRPr b="1" i="0" sz="2000" u="none" cap="none" strike="noStrike">
                <a:solidFill>
                  <a:schemeClr val="lt1"/>
                </a:solidFill>
                <a:latin typeface="Arial"/>
                <a:ea typeface="Arial"/>
                <a:cs typeface="Arial"/>
                <a:sym typeface="Arial"/>
              </a:endParaRPr>
            </a:p>
          </p:txBody>
        </p:sp>
        <p:sp>
          <p:nvSpPr>
            <p:cNvPr id="242" name="Google Shape;242;p11"/>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
            <p:cNvSpPr txBox="1"/>
            <p:nvPr/>
          </p:nvSpPr>
          <p:spPr>
            <a:xfrm>
              <a:off x="1794617" y="3985775"/>
              <a:ext cx="5383852" cy="2417743"/>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Εκπαιδεύστε τον εαυτό σας:</a:t>
              </a:r>
              <a:endParaRPr/>
            </a:p>
            <a:p>
              <a:pPr indent="-114300" lvl="1" marL="114300" marR="0" rtl="0" algn="l">
                <a:lnSpc>
                  <a:spcPct val="90000"/>
                </a:lnSpc>
                <a:spcBef>
                  <a:spcPts val="63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Ενημερωθείτε για τις επιπτώσεις της υπερβολικής ψηφιακής χρήσης στην ψυχική και σωματική υγεία.</a:t>
              </a:r>
              <a:endParaRPr/>
            </a:p>
            <a:p>
              <a:pPr indent="-114300" lvl="1" marL="11430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Διαβάστε βιβλία, άρθρα ή παρακολουθήστε σεμινάρια για την ψηφιακή ευημερία.</a:t>
              </a:r>
              <a:endParaRPr/>
            </a:p>
            <a:p>
              <a:pPr indent="-114300" lvl="1" marL="11430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Κατανοήστε τα πιθανά οφέλη και μειονεκτήματα των διαφόρων διαδικτυακών πλατφορμών.</a:t>
              </a:r>
              <a:endParaRPr b="0" i="0" sz="1800" u="none" cap="none" strike="noStrike">
                <a:solidFill>
                  <a:schemeClr val="dk1"/>
                </a:solidFill>
                <a:latin typeface="Arial"/>
                <a:ea typeface="Arial"/>
                <a:cs typeface="Arial"/>
                <a:sym typeface="Arial"/>
              </a:endParaRPr>
            </a:p>
          </p:txBody>
        </p:sp>
        <p:sp>
          <p:nvSpPr>
            <p:cNvPr id="244" name="Google Shape;244;p11"/>
            <p:cNvSpPr/>
            <p:nvPr/>
          </p:nvSpPr>
          <p:spPr>
            <a:xfrm rot="10800000">
              <a:off x="-39495" y="0"/>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txBox="1"/>
            <p:nvPr/>
          </p:nvSpPr>
          <p:spPr>
            <a:xfrm>
              <a:off x="-39495" y="0"/>
              <a:ext cx="1952597" cy="2612965"/>
            </a:xfrm>
            <a:prstGeom prst="rect">
              <a:avLst/>
            </a:prstGeom>
            <a:noFill/>
            <a:ln>
              <a:noFill/>
            </a:ln>
          </p:spPr>
          <p:txBody>
            <a:bodyPr anchorCtr="0" anchor="ctr" bIns="170675" lIns="127625" spcFirstLastPara="1" rIns="127625" wrap="square" tIns="170675">
              <a:noAutofit/>
            </a:bodyPr>
            <a:lstStyle/>
            <a:p>
              <a:pPr indent="0" lvl="0" marL="0" marR="0" rtl="0" algn="ctr">
                <a:lnSpc>
                  <a:spcPct val="90000"/>
                </a:lnSpc>
                <a:spcBef>
                  <a:spcPts val="0"/>
                </a:spcBef>
                <a:spcAft>
                  <a:spcPts val="0"/>
                </a:spcAft>
                <a:buNone/>
              </a:pPr>
              <a:r>
                <a:rPr b="1" i="0" lang="en-US" sz="2400" u="none" cap="none" strike="noStrike">
                  <a:solidFill>
                    <a:schemeClr val="lt1"/>
                  </a:solidFill>
                  <a:latin typeface="Arial"/>
                  <a:ea typeface="Arial"/>
                  <a:cs typeface="Arial"/>
                  <a:sym typeface="Arial"/>
                </a:rPr>
                <a:t>Αναζητήστε το</a:t>
              </a:r>
              <a:endParaRPr b="1" i="0" sz="2400" u="none" cap="none" strike="noStrike">
                <a:solidFill>
                  <a:schemeClr val="lt1"/>
                </a:solidFill>
                <a:latin typeface="Arial"/>
                <a:ea typeface="Arial"/>
                <a:cs typeface="Arial"/>
                <a:sym typeface="Arial"/>
              </a:endParaRPr>
            </a:p>
          </p:txBody>
        </p:sp>
        <p:sp>
          <p:nvSpPr>
            <p:cNvPr id="246" name="Google Shape;246;p11"/>
            <p:cNvSpPr/>
            <p:nvPr/>
          </p:nvSpPr>
          <p:spPr>
            <a:xfrm>
              <a:off x="1834112" y="14581"/>
              <a:ext cx="5383852" cy="269350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txBox="1"/>
            <p:nvPr/>
          </p:nvSpPr>
          <p:spPr>
            <a:xfrm>
              <a:off x="1834112" y="14581"/>
              <a:ext cx="5383852" cy="2693500"/>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Ζητήστε ανατροφοδότηση:</a:t>
              </a:r>
              <a:endParaRPr/>
            </a:p>
            <a:p>
              <a:pPr indent="-114300" lvl="1" marL="114300" marR="0" rtl="0" algn="l">
                <a:lnSpc>
                  <a:spcPct val="90000"/>
                </a:lnSpc>
                <a:spcBef>
                  <a:spcPts val="63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Ζητήστε από φίλους, συγγενείς ή συναδέλφους να σας ενημερώσουν για τις ψηφιακές σας συνήθειες.</a:t>
              </a:r>
              <a:endParaRPr/>
            </a:p>
            <a:p>
              <a:pPr indent="-114300" lvl="1" marL="11430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Μπορεί να σας δώσουν πολύτιμες πληροφορίες σχετικά με μοτίβα που μπορεί να μην είχατε παρατηρήσει.</a:t>
              </a:r>
              <a:endParaRPr/>
            </a:p>
            <a:p>
              <a:pPr indent="-114300" lvl="1" marL="11430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Να είστε ανοιχτοί στην εποικοδομητική κριτική και να κάνετε τις ανάλογες προσαρμογές.</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12"/>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educing time-to-hire with LinkedIn Talent Solutions | LinkedIn Talent ..." id="254" name="Google Shape;254;p12"/>
          <p:cNvPicPr preferRelativeResize="0"/>
          <p:nvPr/>
        </p:nvPicPr>
        <p:blipFill rotWithShape="1">
          <a:blip r:embed="rId3">
            <a:alphaModFix/>
          </a:blip>
          <a:srcRect b="0" l="0" r="0" t="0"/>
          <a:stretch/>
        </p:blipFill>
        <p:spPr>
          <a:xfrm>
            <a:off x="7161208" y="2601629"/>
            <a:ext cx="4777381" cy="2305882"/>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55" name="Google Shape;255;p12"/>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6" name="Google Shape;256;p12"/>
          <p:cNvSpPr txBox="1"/>
          <p:nvPr>
            <p:ph type="title"/>
          </p:nvPr>
        </p:nvSpPr>
        <p:spPr>
          <a:xfrm>
            <a:off x="253410" y="681037"/>
            <a:ext cx="52578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sz="3700">
                <a:latin typeface="Arial"/>
                <a:ea typeface="Arial"/>
                <a:cs typeface="Arial"/>
                <a:sym typeface="Arial"/>
              </a:rPr>
              <a:t>Εξισορροπητική πράξη: Παραγωγικότητα: Χρόνος οθόνης εναντίον παραγωγικότητας</a:t>
            </a:r>
            <a:endParaRPr sz="3700">
              <a:latin typeface="Arial"/>
              <a:ea typeface="Arial"/>
              <a:cs typeface="Arial"/>
              <a:sym typeface="Arial"/>
            </a:endParaRPr>
          </a:p>
        </p:txBody>
      </p:sp>
      <p:sp>
        <p:nvSpPr>
          <p:cNvPr id="257" name="Google Shape;257;p12"/>
          <p:cNvSpPr txBox="1"/>
          <p:nvPr>
            <p:ph idx="1" type="body"/>
          </p:nvPr>
        </p:nvSpPr>
        <p:spPr>
          <a:xfrm>
            <a:off x="445755" y="2353066"/>
            <a:ext cx="5964865" cy="456432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latin typeface="Arial"/>
                <a:ea typeface="Arial"/>
                <a:cs typeface="Arial"/>
                <a:sym typeface="Arial"/>
              </a:rPr>
              <a:t>Μία από τις προκλήσεις της διαχείρισης των ψηφιακών μας συνηθειών είναι η εύρεση της σωστής ισορροπίας μεταξύ του χρόνου οθόνης και της παραγωγικότητας. </a:t>
            </a:r>
            <a:endParaRPr/>
          </a:p>
          <a:p>
            <a:pPr indent="-228600" lvl="0" marL="228600" rtl="0" algn="l">
              <a:lnSpc>
                <a:spcPct val="90000"/>
              </a:lnSpc>
              <a:spcBef>
                <a:spcPts val="1000"/>
              </a:spcBef>
              <a:spcAft>
                <a:spcPts val="0"/>
              </a:spcAft>
              <a:buSzPts val="2400"/>
              <a:buChar char="❑"/>
            </a:pPr>
            <a:r>
              <a:rPr b="1" lang="en-US" sz="2400">
                <a:latin typeface="Arial"/>
                <a:ea typeface="Arial"/>
                <a:cs typeface="Arial"/>
                <a:sym typeface="Arial"/>
              </a:rPr>
              <a:t>Ο χρόνος οθόνης </a:t>
            </a:r>
            <a:r>
              <a:rPr lang="en-US" sz="2400">
                <a:latin typeface="Arial"/>
                <a:ea typeface="Arial"/>
                <a:cs typeface="Arial"/>
                <a:sym typeface="Arial"/>
              </a:rPr>
              <a:t>είναι ο χρόνος που περνάμε χρησιμοποιώντας συσκευές με οθόνες, όπως smartphones, tablets, φορητούς υπολογιστές ή τηλεοράσεις.</a:t>
            </a:r>
            <a:endParaRPr/>
          </a:p>
          <a:p>
            <a:pPr indent="-228600" lvl="0" marL="228600" rtl="0" algn="l">
              <a:lnSpc>
                <a:spcPct val="90000"/>
              </a:lnSpc>
              <a:spcBef>
                <a:spcPts val="1000"/>
              </a:spcBef>
              <a:spcAft>
                <a:spcPts val="0"/>
              </a:spcAft>
              <a:buSzPts val="2400"/>
              <a:buChar char="❑"/>
            </a:pPr>
            <a:r>
              <a:rPr lang="en-US" sz="2400">
                <a:latin typeface="Arial"/>
                <a:ea typeface="Arial"/>
                <a:cs typeface="Arial"/>
                <a:sym typeface="Arial"/>
              </a:rPr>
              <a:t>Ο χρόνος της οθόνης μπορεί να είναι ωφέλιμος ή επιζήμιος, ανάλογα με το πώς τον χρησιμοποιούμε και πώς επηρεάζει τις άλλες δραστηριότητες και ευθύνες μας.</a:t>
            </a:r>
            <a:endParaRPr sz="2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Ωφέλιμος vs επιζήμιος χρόνος οθόνης</a:t>
            </a:r>
            <a:endParaRPr>
              <a:latin typeface="Arial"/>
              <a:ea typeface="Arial"/>
              <a:cs typeface="Arial"/>
              <a:sym typeface="Arial"/>
            </a:endParaRPr>
          </a:p>
        </p:txBody>
      </p:sp>
      <p:grpSp>
        <p:nvGrpSpPr>
          <p:cNvPr id="263" name="Google Shape;263;p13"/>
          <p:cNvGrpSpPr/>
          <p:nvPr/>
        </p:nvGrpSpPr>
        <p:grpSpPr>
          <a:xfrm>
            <a:off x="838200" y="1826156"/>
            <a:ext cx="10515600" cy="4350274"/>
            <a:chOff x="0" y="531"/>
            <a:chExt cx="10515600" cy="4350274"/>
          </a:xfrm>
        </p:grpSpPr>
        <p:sp>
          <p:nvSpPr>
            <p:cNvPr id="264" name="Google Shape;264;p13"/>
            <p:cNvSpPr/>
            <p:nvPr/>
          </p:nvSpPr>
          <p:spPr>
            <a:xfrm>
              <a:off x="0" y="531"/>
              <a:ext cx="105156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375988" y="280191"/>
              <a:ext cx="683614" cy="68361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1435590" y="53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txBox="1"/>
            <p:nvPr/>
          </p:nvSpPr>
          <p:spPr>
            <a:xfrm>
              <a:off x="1435590" y="53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Ο ωφέλιμος χρόνος οθόνης </a:t>
              </a:r>
              <a:r>
                <a:rPr b="0" i="0" lang="en-US" sz="2100" u="none" cap="none" strike="noStrike">
                  <a:solidFill>
                    <a:schemeClr val="dk1"/>
                  </a:solidFill>
                  <a:latin typeface="Arial"/>
                  <a:ea typeface="Arial"/>
                  <a:cs typeface="Arial"/>
                  <a:sym typeface="Arial"/>
                </a:rPr>
                <a:t>είναι όταν χρησιμοποιούμε την τεχνολογία για έναν συγκεκριμένο σκοπό, όπως η εργασία, η εκπαίδευση ή ο ελεύθερος χρόνος, και μπορούμε να την απενεργοποιήσουμε όταν τελειώσουμε.</a:t>
              </a:r>
              <a:endParaRPr/>
            </a:p>
          </p:txBody>
        </p:sp>
        <p:sp>
          <p:nvSpPr>
            <p:cNvPr id="268" name="Google Shape;268;p13"/>
            <p:cNvSpPr/>
            <p:nvPr/>
          </p:nvSpPr>
          <p:spPr>
            <a:xfrm>
              <a:off x="0" y="1554201"/>
              <a:ext cx="105156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375988" y="1833861"/>
              <a:ext cx="683614" cy="68361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1435590" y="155420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txBox="1"/>
            <p:nvPr/>
          </p:nvSpPr>
          <p:spPr>
            <a:xfrm>
              <a:off x="1435590" y="155420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Ο επιβλαβής χρόνος οθόνης </a:t>
              </a:r>
              <a:r>
                <a:rPr b="0" i="0" lang="en-US" sz="2100" u="none" cap="none" strike="noStrike">
                  <a:solidFill>
                    <a:schemeClr val="dk1"/>
                  </a:solidFill>
                  <a:latin typeface="Arial"/>
                  <a:ea typeface="Arial"/>
                  <a:cs typeface="Arial"/>
                  <a:sym typeface="Arial"/>
                </a:rPr>
                <a:t>είναι όταν χρησιμοποιούμε την τεχνολογία χωρίς σαφή λόγο ή όταν χάνουμε την αίσθηση του χρόνου και παραμελούμε άλλες εργασίες και υποχρεώσεις μας.</a:t>
              </a:r>
              <a:endParaRPr/>
            </a:p>
          </p:txBody>
        </p:sp>
        <p:sp>
          <p:nvSpPr>
            <p:cNvPr id="272" name="Google Shape;272;p13"/>
            <p:cNvSpPr/>
            <p:nvPr/>
          </p:nvSpPr>
          <p:spPr>
            <a:xfrm>
              <a:off x="0" y="3107870"/>
              <a:ext cx="105156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375988" y="3387531"/>
              <a:ext cx="683614" cy="68361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1435590" y="3107870"/>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txBox="1"/>
            <p:nvPr/>
          </p:nvSpPr>
          <p:spPr>
            <a:xfrm>
              <a:off x="1435590" y="3107870"/>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None/>
              </a:pPr>
              <a:r>
                <a:rPr b="0" i="0" lang="en-US" sz="2100" u="none" cap="none" strike="noStrike">
                  <a:solidFill>
                    <a:schemeClr val="dk1"/>
                  </a:solidFill>
                  <a:latin typeface="Arial"/>
                  <a:ea typeface="Arial"/>
                  <a:cs typeface="Arial"/>
                  <a:sym typeface="Arial"/>
                </a:rPr>
                <a:t>Για να εξισορροπήσουμε τον χρόνο της οθόνης και την παραγωγικότητα, πρέπει να εφαρμόσουμε κάποιες τεχνικές διαχείρισης χρόνου</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1" name="Google Shape;281;p14"/>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2" name="Google Shape;282;p14"/>
          <p:cNvSpPr txBox="1"/>
          <p:nvPr>
            <p:ph idx="1" type="body"/>
          </p:nvPr>
        </p:nvSpPr>
        <p:spPr>
          <a:xfrm>
            <a:off x="428492" y="1531642"/>
            <a:ext cx="5891319" cy="4358795"/>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SzPct val="100000"/>
              <a:buChar char="❑"/>
            </a:pPr>
            <a:r>
              <a:rPr b="1" lang="en-US" sz="3200">
                <a:latin typeface="Arial"/>
                <a:ea typeface="Arial"/>
                <a:cs typeface="Arial"/>
                <a:sym typeface="Arial"/>
              </a:rPr>
              <a:t>Ορισμός ημερήσιου ή εβδομαδιαίου ορίου για τον χρόνο στην οθόνη και </a:t>
            </a:r>
            <a:r>
              <a:rPr lang="en-US" sz="3200">
                <a:latin typeface="Arial"/>
                <a:ea typeface="Arial"/>
                <a:cs typeface="Arial"/>
                <a:sym typeface="Arial"/>
              </a:rPr>
              <a:t>παρακολούθησή του με εφαρμογές ή εργαλεία.</a:t>
            </a:r>
            <a:endParaRPr/>
          </a:p>
          <a:p>
            <a:pPr indent="-228600" lvl="0" marL="228600" rtl="0" algn="l">
              <a:lnSpc>
                <a:spcPct val="90000"/>
              </a:lnSpc>
              <a:spcBef>
                <a:spcPts val="1000"/>
              </a:spcBef>
              <a:spcAft>
                <a:spcPts val="0"/>
              </a:spcAft>
              <a:buSzPct val="100000"/>
              <a:buChar char="❑"/>
            </a:pPr>
            <a:r>
              <a:rPr b="1" lang="en-US" sz="3200">
                <a:latin typeface="Arial"/>
                <a:ea typeface="Arial"/>
                <a:cs typeface="Arial"/>
                <a:sym typeface="Arial"/>
              </a:rPr>
              <a:t>Προγραμματισμός συγκεκριμένων ωρών για τη χρήση της τεχνολογίας </a:t>
            </a:r>
            <a:r>
              <a:rPr lang="en-US" sz="3200">
                <a:latin typeface="Arial"/>
                <a:ea typeface="Arial"/>
                <a:cs typeface="Arial"/>
                <a:sym typeface="Arial"/>
              </a:rPr>
              <a:t>και αποφυγή της κατά τη διάρκεια άλλων ωρών, όπως πριν από τον ύπνο, κατά τη διάρκεια των γευμάτων ή κατά τη διάρκεια της εργασίας.</a:t>
            </a:r>
            <a:endParaRPr/>
          </a:p>
          <a:p>
            <a:pPr indent="0" lvl="0" marL="0" rtl="0" algn="l">
              <a:lnSpc>
                <a:spcPct val="90000"/>
              </a:lnSpc>
              <a:spcBef>
                <a:spcPts val="1000"/>
              </a:spcBef>
              <a:spcAft>
                <a:spcPts val="0"/>
              </a:spcAft>
              <a:buSzPct val="100000"/>
              <a:buNone/>
            </a:pPr>
            <a:r>
              <a:t/>
            </a:r>
            <a:endParaRPr sz="3200">
              <a:latin typeface="Arial"/>
              <a:ea typeface="Arial"/>
              <a:cs typeface="Arial"/>
              <a:sym typeface="Arial"/>
            </a:endParaRPr>
          </a:p>
        </p:txBody>
      </p:sp>
      <p:sp>
        <p:nvSpPr>
          <p:cNvPr id="283" name="Google Shape;283;p14"/>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creen Time &amp; Tech Use - Prevention Coalition" id="284" name="Google Shape;284;p14"/>
          <p:cNvPicPr preferRelativeResize="0"/>
          <p:nvPr/>
        </p:nvPicPr>
        <p:blipFill rotWithShape="1">
          <a:blip r:embed="rId3">
            <a:alphaModFix/>
          </a:blip>
          <a:srcRect b="0" l="0" r="0" t="0"/>
          <a:stretch/>
        </p:blipFill>
        <p:spPr>
          <a:xfrm>
            <a:off x="7887184" y="1216485"/>
            <a:ext cx="3781051" cy="3781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285" name="Google Shape;285;p14"/>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86" name="Google Shape;286;p14"/>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287" name="Google Shape;287;p14"/>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4"/>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4"/>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5"/>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5"/>
          <p:cNvSpPr txBox="1"/>
          <p:nvPr>
            <p:ph idx="1" type="body"/>
          </p:nvPr>
        </p:nvSpPr>
        <p:spPr>
          <a:xfrm>
            <a:off x="787441" y="1075239"/>
            <a:ext cx="5572342" cy="485852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b="1" lang="en-US">
                <a:latin typeface="Arial"/>
                <a:ea typeface="Arial"/>
                <a:cs typeface="Arial"/>
                <a:sym typeface="Arial"/>
              </a:rPr>
              <a:t>Ιεράρχηση των πιο σημαντικών και επειγουσών εργασιών μας και </a:t>
            </a:r>
            <a:r>
              <a:rPr lang="en-US">
                <a:latin typeface="Arial"/>
                <a:ea typeface="Arial"/>
                <a:cs typeface="Arial"/>
                <a:sym typeface="Arial"/>
              </a:rPr>
              <a:t>ολοκλήρωσή τους πριν από τη χρήση της τεχνολογίας για αναψυχή ή ψυχαγωγία.</a:t>
            </a:r>
            <a:endParaRPr/>
          </a:p>
          <a:p>
            <a:pPr indent="-64135" lvl="0" marL="228600" rtl="0" algn="l">
              <a:lnSpc>
                <a:spcPct val="90000"/>
              </a:lnSpc>
              <a:spcBef>
                <a:spcPts val="1000"/>
              </a:spcBef>
              <a:spcAft>
                <a:spcPts val="0"/>
              </a:spcAft>
              <a:buSzPct val="100000"/>
              <a:buNone/>
            </a:pPr>
            <a:r>
              <a:t/>
            </a:r>
            <a:endParaRPr>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Να κάνετε τακτικά </a:t>
            </a:r>
            <a:r>
              <a:rPr b="1" lang="en-US">
                <a:latin typeface="Arial"/>
                <a:ea typeface="Arial"/>
                <a:cs typeface="Arial"/>
                <a:sym typeface="Arial"/>
              </a:rPr>
              <a:t>διαλείμματα από την τεχνολογία </a:t>
            </a:r>
            <a:r>
              <a:rPr lang="en-US">
                <a:latin typeface="Arial"/>
                <a:ea typeface="Arial"/>
                <a:cs typeface="Arial"/>
                <a:sym typeface="Arial"/>
              </a:rPr>
              <a:t>και να τα χρησιμοποιείτε για να κάνετε κάτι άλλο:</a:t>
            </a:r>
            <a:endParaRPr/>
          </a:p>
          <a:p>
            <a:pPr indent="-228600" lvl="1" marL="685800" rtl="0" algn="l">
              <a:lnSpc>
                <a:spcPct val="90000"/>
              </a:lnSpc>
              <a:spcBef>
                <a:spcPts val="500"/>
              </a:spcBef>
              <a:spcAft>
                <a:spcPts val="0"/>
              </a:spcAft>
              <a:buClr>
                <a:srgbClr val="FFAA5A"/>
              </a:buClr>
              <a:buSzPct val="100000"/>
              <a:buChar char="•"/>
            </a:pPr>
            <a:r>
              <a:rPr lang="en-US" sz="2800">
                <a:latin typeface="Arial"/>
                <a:ea typeface="Arial"/>
                <a:cs typeface="Arial"/>
                <a:sym typeface="Arial"/>
              </a:rPr>
              <a:t>Stretching </a:t>
            </a:r>
            <a:endParaRPr/>
          </a:p>
          <a:p>
            <a:pPr indent="-228600" lvl="1" marL="685800" rtl="0" algn="l">
              <a:lnSpc>
                <a:spcPct val="90000"/>
              </a:lnSpc>
              <a:spcBef>
                <a:spcPts val="500"/>
              </a:spcBef>
              <a:spcAft>
                <a:spcPts val="0"/>
              </a:spcAft>
              <a:buClr>
                <a:srgbClr val="FFAA5A"/>
              </a:buClr>
              <a:buSzPct val="100000"/>
              <a:buChar char="•"/>
            </a:pPr>
            <a:r>
              <a:rPr lang="en-US" sz="2800">
                <a:latin typeface="Arial"/>
                <a:ea typeface="Arial"/>
                <a:cs typeface="Arial"/>
                <a:sym typeface="Arial"/>
              </a:rPr>
              <a:t>Περπάτημα </a:t>
            </a:r>
            <a:endParaRPr/>
          </a:p>
          <a:p>
            <a:pPr indent="-228600" lvl="1" marL="685800" rtl="0" algn="l">
              <a:lnSpc>
                <a:spcPct val="90000"/>
              </a:lnSpc>
              <a:spcBef>
                <a:spcPts val="500"/>
              </a:spcBef>
              <a:spcAft>
                <a:spcPts val="0"/>
              </a:spcAft>
              <a:buClr>
                <a:srgbClr val="FFAA5A"/>
              </a:buClr>
              <a:buSzPct val="100000"/>
              <a:buChar char="•"/>
            </a:pPr>
            <a:r>
              <a:rPr lang="en-US" sz="2800">
                <a:latin typeface="Arial"/>
                <a:ea typeface="Arial"/>
                <a:cs typeface="Arial"/>
                <a:sym typeface="Arial"/>
              </a:rPr>
              <a:t>Ανάγνωση</a:t>
            </a:r>
            <a:endParaRPr/>
          </a:p>
          <a:p>
            <a:pPr indent="-228600" lvl="1" marL="685800" rtl="0" algn="l">
              <a:lnSpc>
                <a:spcPct val="90000"/>
              </a:lnSpc>
              <a:spcBef>
                <a:spcPts val="500"/>
              </a:spcBef>
              <a:spcAft>
                <a:spcPts val="0"/>
              </a:spcAft>
              <a:buClr>
                <a:srgbClr val="FFAA5A"/>
              </a:buClr>
              <a:buSzPct val="100000"/>
              <a:buChar char="•"/>
            </a:pPr>
            <a:r>
              <a:rPr lang="en-US" sz="2800">
                <a:latin typeface="Arial"/>
                <a:ea typeface="Arial"/>
                <a:cs typeface="Arial"/>
                <a:sym typeface="Arial"/>
              </a:rPr>
              <a:t>Διαλογισμός </a:t>
            </a:r>
            <a:endParaRPr sz="2800">
              <a:latin typeface="Arial"/>
              <a:ea typeface="Arial"/>
              <a:cs typeface="Arial"/>
              <a:sym typeface="Arial"/>
            </a:endParaRPr>
          </a:p>
        </p:txBody>
      </p:sp>
      <p:sp>
        <p:nvSpPr>
          <p:cNvPr id="297" name="Google Shape;297;p15"/>
          <p:cNvSpPr/>
          <p:nvPr/>
        </p:nvSpPr>
        <p:spPr>
          <a:xfrm>
            <a:off x="6808185" y="3423959"/>
            <a:ext cx="630884" cy="630884"/>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5"/>
          <p:cNvSpPr/>
          <p:nvPr/>
        </p:nvSpPr>
        <p:spPr>
          <a:xfrm rot="-1136562">
            <a:off x="7450227"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Disconnect and Rejuvenate: Taking a Break from Technology" id="299" name="Google Shape;299;p15"/>
          <p:cNvPicPr preferRelativeResize="0"/>
          <p:nvPr/>
        </p:nvPicPr>
        <p:blipFill rotWithShape="1">
          <a:blip r:embed="rId3">
            <a:alphaModFix/>
          </a:blip>
          <a:srcRect b="5" l="0" r="5" t="0"/>
          <a:stretch/>
        </p:blipFill>
        <p:spPr>
          <a:xfrm>
            <a:off x="7529241" y="1075239"/>
            <a:ext cx="4351338" cy="435133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300" name="Google Shape;300;p15"/>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01" name="Google Shape;301;p15"/>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302" name="Google Shape;302;p15"/>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5"/>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07" name="Shape 307"/>
        <p:cNvGrpSpPr/>
        <p:nvPr/>
      </p:nvGrpSpPr>
      <p:grpSpPr>
        <a:xfrm>
          <a:off x="0" y="0"/>
          <a:ext cx="0" cy="0"/>
          <a:chOff x="0" y="0"/>
          <a:chExt cx="0" cy="0"/>
        </a:xfrm>
      </p:grpSpPr>
      <p:sp>
        <p:nvSpPr>
          <p:cNvPr id="308" name="Google Shape;308;p16"/>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6"/>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16"/>
          <p:cNvGrpSpPr/>
          <p:nvPr/>
        </p:nvGrpSpPr>
        <p:grpSpPr>
          <a:xfrm>
            <a:off x="0" y="0"/>
            <a:ext cx="4707053" cy="6858000"/>
            <a:chOff x="651279" y="598259"/>
            <a:chExt cx="10889442" cy="5680742"/>
          </a:xfrm>
        </p:grpSpPr>
        <p:sp>
          <p:nvSpPr>
            <p:cNvPr id="311" name="Google Shape;311;p16"/>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6"/>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3" name="Google Shape;313;p16"/>
          <p:cNvGrpSpPr/>
          <p:nvPr/>
        </p:nvGrpSpPr>
        <p:grpSpPr>
          <a:xfrm>
            <a:off x="1524" y="0"/>
            <a:ext cx="12188952" cy="6858000"/>
            <a:chOff x="0" y="0"/>
            <a:chExt cx="12188952" cy="6858000"/>
          </a:xfrm>
        </p:grpSpPr>
        <p:sp>
          <p:nvSpPr>
            <p:cNvPr id="314" name="Google Shape;314;p16"/>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6"/>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6"/>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6"/>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6"/>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6"/>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6"/>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1" name="Google Shape;321;p16"/>
          <p:cNvSpPr txBox="1"/>
          <p:nvPr>
            <p:ph type="title"/>
          </p:nvPr>
        </p:nvSpPr>
        <p:spPr>
          <a:xfrm>
            <a:off x="358929" y="841248"/>
            <a:ext cx="3942700"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Ψηφιακές στρατηγικές διαχείρισης χρόνου</a:t>
            </a:r>
            <a:endParaRPr>
              <a:solidFill>
                <a:srgbClr val="FFAA5A"/>
              </a:solidFill>
              <a:latin typeface="Arial"/>
              <a:ea typeface="Arial"/>
              <a:cs typeface="Arial"/>
              <a:sym typeface="Arial"/>
            </a:endParaRPr>
          </a:p>
        </p:txBody>
      </p:sp>
      <p:grpSp>
        <p:nvGrpSpPr>
          <p:cNvPr id="322" name="Google Shape;322;p16"/>
          <p:cNvGrpSpPr/>
          <p:nvPr/>
        </p:nvGrpSpPr>
        <p:grpSpPr>
          <a:xfrm>
            <a:off x="4985886" y="232138"/>
            <a:ext cx="6367912" cy="6403347"/>
            <a:chOff x="0" y="1132"/>
            <a:chExt cx="6367912" cy="6403347"/>
          </a:xfrm>
        </p:grpSpPr>
        <p:sp>
          <p:nvSpPr>
            <p:cNvPr id="323" name="Google Shape;323;p16"/>
            <p:cNvSpPr/>
            <p:nvPr/>
          </p:nvSpPr>
          <p:spPr>
            <a:xfrm>
              <a:off x="0" y="4821843"/>
              <a:ext cx="1591978" cy="1582636"/>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txBox="1"/>
            <p:nvPr/>
          </p:nvSpPr>
          <p:spPr>
            <a:xfrm>
              <a:off x="0" y="4821843"/>
              <a:ext cx="1591978" cy="1582636"/>
            </a:xfrm>
            <a:prstGeom prst="rect">
              <a:avLst/>
            </a:prstGeom>
            <a:noFill/>
            <a:ln>
              <a:noFill/>
            </a:ln>
          </p:spPr>
          <p:txBody>
            <a:bodyPr anchorCtr="0" anchor="ctr" bIns="142225" lIns="113200" spcFirstLastPara="1" rIns="113200" wrap="square" tIns="142225">
              <a:noAutofit/>
            </a:bodyPr>
            <a:lstStyle/>
            <a:p>
              <a:pPr indent="0" lvl="0" marL="0" marR="0" rtl="0" algn="ctr">
                <a:lnSpc>
                  <a:spcPct val="90000"/>
                </a:lnSpc>
                <a:spcBef>
                  <a:spcPts val="0"/>
                </a:spcBef>
                <a:spcAft>
                  <a:spcPts val="0"/>
                </a:spcAft>
                <a:buNone/>
              </a:pPr>
              <a:r>
                <a:rPr b="1" lang="en-US" sz="2000">
                  <a:solidFill>
                    <a:schemeClr val="lt1"/>
                  </a:solidFill>
                  <a:latin typeface="Arial"/>
                  <a:ea typeface="Arial"/>
                  <a:cs typeface="Arial"/>
                  <a:sym typeface="Arial"/>
                </a:rPr>
                <a:t>Τεχνική Pomodoro</a:t>
              </a:r>
              <a:endParaRPr b="1" sz="2000">
                <a:solidFill>
                  <a:schemeClr val="lt1"/>
                </a:solidFill>
                <a:latin typeface="Arial"/>
                <a:ea typeface="Arial"/>
                <a:cs typeface="Arial"/>
                <a:sym typeface="Arial"/>
              </a:endParaRPr>
            </a:p>
          </p:txBody>
        </p:sp>
        <p:sp>
          <p:nvSpPr>
            <p:cNvPr id="325" name="Google Shape;325;p16"/>
            <p:cNvSpPr/>
            <p:nvPr/>
          </p:nvSpPr>
          <p:spPr>
            <a:xfrm>
              <a:off x="1591978" y="4821843"/>
              <a:ext cx="4775934" cy="1582636"/>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txBox="1"/>
            <p:nvPr/>
          </p:nvSpPr>
          <p:spPr>
            <a:xfrm>
              <a:off x="1591978" y="4821843"/>
              <a:ext cx="4775934" cy="1582636"/>
            </a:xfrm>
            <a:prstGeom prst="rect">
              <a:avLst/>
            </a:prstGeom>
            <a:noFill/>
            <a:ln>
              <a:noFill/>
            </a:ln>
          </p:spPr>
          <p:txBody>
            <a:bodyPr anchorCtr="0" anchor="t" bIns="177800" lIns="96875" spcFirstLastPara="1" rIns="96875" wrap="square" tIns="177800">
              <a:noAutofit/>
            </a:bodyPr>
            <a:lstStyle/>
            <a:p>
              <a:pPr indent="0" lvl="0" marL="0" marR="0" rtl="0" algn="l">
                <a:lnSpc>
                  <a:spcPct val="90000"/>
                </a:lnSpc>
                <a:spcBef>
                  <a:spcPts val="0"/>
                </a:spcBef>
                <a:spcAft>
                  <a:spcPts val="0"/>
                </a:spcAft>
                <a:buClr>
                  <a:srgbClr val="000000"/>
                </a:buClr>
                <a:buSzPts val="1400"/>
                <a:buFont typeface="Arial"/>
                <a:buNone/>
              </a:pPr>
              <a:r>
                <a:rPr b="1" lang="en-US" sz="1400">
                  <a:solidFill>
                    <a:srgbClr val="000000"/>
                  </a:solidFill>
                  <a:latin typeface="Arial"/>
                  <a:ea typeface="Arial"/>
                  <a:cs typeface="Arial"/>
                  <a:sym typeface="Arial"/>
                </a:rPr>
                <a:t>Τεχνική Pomodoro:</a:t>
              </a:r>
              <a:endParaRPr/>
            </a:p>
            <a:p>
              <a:pPr indent="-889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Αγκαλιάστε την τεχνική Pomodoro με 25λεπτα διαστήματα εστιασμένης εργασίας που ακολουθούνται από μικρά διαλείμματα.</a:t>
              </a:r>
              <a:endParaRPr b="0" i="0" sz="1400" u="none" cap="none" strike="noStrike">
                <a:solidFill>
                  <a:schemeClr val="dk1"/>
                </a:solidFill>
                <a:latin typeface="Arial"/>
                <a:ea typeface="Arial"/>
                <a:cs typeface="Arial"/>
                <a:sym typeface="Arial"/>
              </a:endParaRPr>
            </a:p>
            <a:p>
              <a:pPr indent="-889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Αξιοποιήστε αυτή την προσέγγιση για να διατηρήσετε τη συγκέντρωσή σας και να αποφύγετε την εξουθένωση κατά τη διάρκεια της ψηφιακής εργασίας.</a:t>
              </a:r>
              <a:endParaRPr/>
            </a:p>
          </p:txBody>
        </p:sp>
        <p:sp>
          <p:nvSpPr>
            <p:cNvPr id="327" name="Google Shape;327;p16"/>
            <p:cNvSpPr/>
            <p:nvPr/>
          </p:nvSpPr>
          <p:spPr>
            <a:xfrm rot="10800000">
              <a:off x="0" y="2411488"/>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txBox="1"/>
            <p:nvPr/>
          </p:nvSpPr>
          <p:spPr>
            <a:xfrm>
              <a:off x="0" y="2411488"/>
              <a:ext cx="1591978" cy="1582162"/>
            </a:xfrm>
            <a:prstGeom prst="rect">
              <a:avLst/>
            </a:prstGeom>
            <a:noFill/>
            <a:ln>
              <a:noFill/>
            </a:ln>
          </p:spPr>
          <p:txBody>
            <a:bodyPr anchorCtr="0" anchor="ctr" bIns="142225" lIns="113200" spcFirstLastPara="1" rIns="113200" wrap="square" tIns="142225">
              <a:noAutofit/>
            </a:bodyPr>
            <a:lstStyle/>
            <a:p>
              <a:pPr indent="0" lvl="0" marL="0" marR="0" rtl="0" algn="ctr">
                <a:lnSpc>
                  <a:spcPct val="90000"/>
                </a:lnSpc>
                <a:spcBef>
                  <a:spcPts val="0"/>
                </a:spcBef>
                <a:spcAft>
                  <a:spcPts val="0"/>
                </a:spcAft>
                <a:buNone/>
              </a:pPr>
              <a:r>
                <a:rPr b="1" lang="en-US" sz="2000">
                  <a:solidFill>
                    <a:schemeClr val="lt1"/>
                  </a:solidFill>
                  <a:latin typeface="Arial"/>
                  <a:ea typeface="Arial"/>
                  <a:cs typeface="Arial"/>
                  <a:sym typeface="Arial"/>
                </a:rPr>
                <a:t>Ημερήσιο πρόγραμμα</a:t>
              </a:r>
              <a:endParaRPr b="1" sz="2800">
                <a:solidFill>
                  <a:schemeClr val="lt1"/>
                </a:solidFill>
                <a:latin typeface="Arial"/>
                <a:ea typeface="Arial"/>
                <a:cs typeface="Arial"/>
                <a:sym typeface="Arial"/>
              </a:endParaRPr>
            </a:p>
          </p:txBody>
        </p:sp>
        <p:sp>
          <p:nvSpPr>
            <p:cNvPr id="329" name="Google Shape;329;p16"/>
            <p:cNvSpPr/>
            <p:nvPr/>
          </p:nvSpPr>
          <p:spPr>
            <a:xfrm>
              <a:off x="1591978" y="2411488"/>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txBox="1"/>
            <p:nvPr/>
          </p:nvSpPr>
          <p:spPr>
            <a:xfrm>
              <a:off x="1591978" y="2411488"/>
              <a:ext cx="4775934" cy="1582162"/>
            </a:xfrm>
            <a:prstGeom prst="rect">
              <a:avLst/>
            </a:prstGeom>
            <a:noFill/>
            <a:ln>
              <a:noFill/>
            </a:ln>
          </p:spPr>
          <p:txBody>
            <a:bodyPr anchorCtr="0" anchor="t" bIns="177800" lIns="96875" spcFirstLastPara="1" rIns="96875" wrap="square" tIns="177800">
              <a:noAutofit/>
            </a:bodyPr>
            <a:lstStyle/>
            <a:p>
              <a:pPr indent="0" lvl="0" marL="0" marR="0" rtl="0" algn="l">
                <a:lnSpc>
                  <a:spcPct val="90000"/>
                </a:lnSpc>
                <a:spcBef>
                  <a:spcPts val="0"/>
                </a:spcBef>
                <a:spcAft>
                  <a:spcPts val="0"/>
                </a:spcAft>
                <a:buClr>
                  <a:srgbClr val="000000"/>
                </a:buClr>
                <a:buSzPts val="1400"/>
                <a:buFont typeface="Arial"/>
                <a:buNone/>
              </a:pPr>
              <a:r>
                <a:rPr b="1" lang="en-US" sz="1400">
                  <a:solidFill>
                    <a:srgbClr val="000000"/>
                  </a:solidFill>
                  <a:latin typeface="Arial"/>
                  <a:ea typeface="Arial"/>
                  <a:cs typeface="Arial"/>
                  <a:sym typeface="Arial"/>
                </a:rPr>
                <a:t>Ημερήσιο πρόγραμμα:</a:t>
              </a:r>
              <a:endParaRPr/>
            </a:p>
            <a:p>
              <a:pPr indent="-889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Αναπτύξτε ένα δομημένο καθημερινό πρόγραμμα που να κατανέμει συγκεκριμένα χρονικά τμήματα για διάφορες ψηφιακές δραστηριότητες.</a:t>
              </a:r>
              <a:endParaRPr b="0" i="0" sz="1400" u="none" cap="none" strike="noStrike">
                <a:solidFill>
                  <a:schemeClr val="dk1"/>
                </a:solidFill>
                <a:latin typeface="Arial"/>
                <a:ea typeface="Arial"/>
                <a:cs typeface="Arial"/>
                <a:sym typeface="Arial"/>
              </a:endParaRPr>
            </a:p>
            <a:p>
              <a:pPr indent="-889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Καθορίστε σαφώς πότε θα ασχοληθείτε με εργασίες όπως τα μηνύματα ηλεκτρονικού ταχυδρομείου, τις εργασίες έργου και τα διαλείμματα.</a:t>
              </a:r>
              <a:endParaRPr/>
            </a:p>
          </p:txBody>
        </p:sp>
        <p:sp>
          <p:nvSpPr>
            <p:cNvPr id="331" name="Google Shape;331;p16"/>
            <p:cNvSpPr/>
            <p:nvPr/>
          </p:nvSpPr>
          <p:spPr>
            <a:xfrm rot="10800000">
              <a:off x="0" y="1132"/>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txBox="1"/>
            <p:nvPr/>
          </p:nvSpPr>
          <p:spPr>
            <a:xfrm>
              <a:off x="0" y="1132"/>
              <a:ext cx="1591978" cy="1582162"/>
            </a:xfrm>
            <a:prstGeom prst="rect">
              <a:avLst/>
            </a:prstGeom>
            <a:noFill/>
            <a:ln>
              <a:noFill/>
            </a:ln>
          </p:spPr>
          <p:txBody>
            <a:bodyPr anchorCtr="0" anchor="ctr" bIns="142225" lIns="113200" spcFirstLastPara="1" rIns="113200" wrap="square" tIns="142225">
              <a:noAutofit/>
            </a:bodyPr>
            <a:lstStyle/>
            <a:p>
              <a:pPr indent="0" lvl="0" marL="0" marR="0" rtl="0" algn="ctr">
                <a:lnSpc>
                  <a:spcPct val="90000"/>
                </a:lnSpc>
                <a:spcBef>
                  <a:spcPts val="0"/>
                </a:spcBef>
                <a:spcAft>
                  <a:spcPts val="0"/>
                </a:spcAft>
                <a:buNone/>
              </a:pPr>
              <a:r>
                <a:rPr b="1" lang="en-US" sz="2000">
                  <a:solidFill>
                    <a:schemeClr val="lt1"/>
                  </a:solidFill>
                  <a:latin typeface="Arial"/>
                  <a:ea typeface="Arial"/>
                  <a:cs typeface="Arial"/>
                  <a:sym typeface="Arial"/>
                </a:rPr>
                <a:t>Ορισμός προτεραιο-τήτων</a:t>
              </a:r>
              <a:endParaRPr b="1" sz="2000">
                <a:solidFill>
                  <a:schemeClr val="lt1"/>
                </a:solidFill>
                <a:latin typeface="Arial"/>
                <a:ea typeface="Arial"/>
                <a:cs typeface="Arial"/>
                <a:sym typeface="Arial"/>
              </a:endParaRPr>
            </a:p>
          </p:txBody>
        </p:sp>
        <p:sp>
          <p:nvSpPr>
            <p:cNvPr id="333" name="Google Shape;333;p16"/>
            <p:cNvSpPr/>
            <p:nvPr/>
          </p:nvSpPr>
          <p:spPr>
            <a:xfrm>
              <a:off x="1591978" y="1132"/>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txBox="1"/>
            <p:nvPr/>
          </p:nvSpPr>
          <p:spPr>
            <a:xfrm>
              <a:off x="1591978" y="1132"/>
              <a:ext cx="4775934" cy="1582162"/>
            </a:xfrm>
            <a:prstGeom prst="rect">
              <a:avLst/>
            </a:prstGeom>
            <a:noFill/>
            <a:ln>
              <a:noFill/>
            </a:ln>
          </p:spPr>
          <p:txBody>
            <a:bodyPr anchorCtr="0" anchor="t" bIns="177800" lIns="96875" spcFirstLastPara="1" rIns="96875" wrap="square" tIns="177800">
              <a:noAutofit/>
            </a:bodyPr>
            <a:lstStyle/>
            <a:p>
              <a:pPr indent="0" lvl="0" marL="0" marR="0" rtl="0" algn="l">
                <a:lnSpc>
                  <a:spcPct val="90000"/>
                </a:lnSpc>
                <a:spcBef>
                  <a:spcPts val="0"/>
                </a:spcBef>
                <a:spcAft>
                  <a:spcPts val="0"/>
                </a:spcAft>
                <a:buClr>
                  <a:srgbClr val="000000"/>
                </a:buClr>
                <a:buSzPts val="1400"/>
                <a:buFont typeface="Arial"/>
                <a:buNone/>
              </a:pPr>
              <a:r>
                <a:rPr b="1" lang="en-US" sz="1400">
                  <a:solidFill>
                    <a:srgbClr val="000000"/>
                  </a:solidFill>
                  <a:latin typeface="Arial"/>
                  <a:ea typeface="Arial"/>
                  <a:cs typeface="Arial"/>
                  <a:sym typeface="Arial"/>
                </a:rPr>
                <a:t>Ορίστε προτεραιότητες:</a:t>
              </a:r>
              <a:endParaRPr/>
            </a:p>
            <a:p>
              <a:pPr indent="-889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Χρησιμοποιήστε τον πίνακα Eisenhower Matrix για την ιεράρχηση εργασιών με βάση τον επείγοντα χαρακτήρα και τη σημασία.</a:t>
              </a:r>
              <a:endParaRPr b="0" i="0" sz="1400" u="none" cap="none" strike="noStrike">
                <a:solidFill>
                  <a:schemeClr val="dk1"/>
                </a:solidFill>
                <a:latin typeface="Arial"/>
                <a:ea typeface="Arial"/>
                <a:cs typeface="Arial"/>
                <a:sym typeface="Arial"/>
              </a:endParaRPr>
            </a:p>
            <a:p>
              <a:pPr indent="-889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Εξασφαλίστε σαφή κατανόηση του τι χρειάζεται άμεση προσοχή σε σχέση με το τι μπορεί να αναβληθεί.</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38" name="Shape 338"/>
        <p:cNvGrpSpPr/>
        <p:nvPr/>
      </p:nvGrpSpPr>
      <p:grpSpPr>
        <a:xfrm>
          <a:off x="0" y="0"/>
          <a:ext cx="0" cy="0"/>
          <a:chOff x="0" y="0"/>
          <a:chExt cx="0" cy="0"/>
        </a:xfrm>
      </p:grpSpPr>
      <p:sp>
        <p:nvSpPr>
          <p:cNvPr id="339" name="Google Shape;339;p17"/>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7"/>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1" name="Google Shape;341;p17"/>
          <p:cNvGrpSpPr/>
          <p:nvPr/>
        </p:nvGrpSpPr>
        <p:grpSpPr>
          <a:xfrm>
            <a:off x="0" y="0"/>
            <a:ext cx="4707053" cy="6858000"/>
            <a:chOff x="651279" y="598259"/>
            <a:chExt cx="10889442" cy="5680742"/>
          </a:xfrm>
        </p:grpSpPr>
        <p:sp>
          <p:nvSpPr>
            <p:cNvPr id="342" name="Google Shape;342;p17"/>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7"/>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44" name="Google Shape;344;p17"/>
          <p:cNvGrpSpPr/>
          <p:nvPr/>
        </p:nvGrpSpPr>
        <p:grpSpPr>
          <a:xfrm>
            <a:off x="1524" y="0"/>
            <a:ext cx="12188952" cy="6858000"/>
            <a:chOff x="0" y="0"/>
            <a:chExt cx="12188952" cy="6858000"/>
          </a:xfrm>
        </p:grpSpPr>
        <p:sp>
          <p:nvSpPr>
            <p:cNvPr id="345" name="Google Shape;345;p17"/>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7"/>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7"/>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7"/>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7"/>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7"/>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7"/>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2" name="Google Shape;352;p17"/>
          <p:cNvSpPr txBox="1"/>
          <p:nvPr>
            <p:ph type="title"/>
          </p:nvPr>
        </p:nvSpPr>
        <p:spPr>
          <a:xfrm>
            <a:off x="358929" y="841248"/>
            <a:ext cx="3942700"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Ψηφιακές στρατηγικές διαχείρισης χρόνου</a:t>
            </a:r>
            <a:endParaRPr>
              <a:solidFill>
                <a:srgbClr val="FFAA5A"/>
              </a:solidFill>
              <a:latin typeface="Arial"/>
              <a:ea typeface="Arial"/>
              <a:cs typeface="Arial"/>
              <a:sym typeface="Arial"/>
            </a:endParaRPr>
          </a:p>
        </p:txBody>
      </p:sp>
      <p:grpSp>
        <p:nvGrpSpPr>
          <p:cNvPr id="353" name="Google Shape;353;p17"/>
          <p:cNvGrpSpPr/>
          <p:nvPr/>
        </p:nvGrpSpPr>
        <p:grpSpPr>
          <a:xfrm>
            <a:off x="4985886" y="232138"/>
            <a:ext cx="6367912" cy="6403347"/>
            <a:chOff x="0" y="1132"/>
            <a:chExt cx="6367912" cy="6403347"/>
          </a:xfrm>
        </p:grpSpPr>
        <p:sp>
          <p:nvSpPr>
            <p:cNvPr id="354" name="Google Shape;354;p17"/>
            <p:cNvSpPr/>
            <p:nvPr/>
          </p:nvSpPr>
          <p:spPr>
            <a:xfrm>
              <a:off x="0" y="4821843"/>
              <a:ext cx="1591978" cy="1582636"/>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txBox="1"/>
            <p:nvPr/>
          </p:nvSpPr>
          <p:spPr>
            <a:xfrm>
              <a:off x="0" y="4821843"/>
              <a:ext cx="1591978" cy="1582636"/>
            </a:xfrm>
            <a:prstGeom prst="rect">
              <a:avLst/>
            </a:prstGeom>
            <a:noFill/>
            <a:ln>
              <a:noFill/>
            </a:ln>
          </p:spPr>
          <p:txBody>
            <a:bodyPr anchorCtr="0" anchor="ctr" bIns="128000" lIns="113200" spcFirstLastPara="1" rIns="113200" wrap="square" tIns="128000">
              <a:noAutofit/>
            </a:bodyPr>
            <a:lstStyle/>
            <a:p>
              <a:pPr indent="0" lvl="0" marL="0" marR="0" rtl="0" algn="ctr">
                <a:lnSpc>
                  <a:spcPct val="90000"/>
                </a:lnSpc>
                <a:spcBef>
                  <a:spcPts val="0"/>
                </a:spcBef>
                <a:spcAft>
                  <a:spcPts val="0"/>
                </a:spcAft>
                <a:buNone/>
              </a:pPr>
              <a:r>
                <a:rPr b="1" lang="en-US" sz="1800">
                  <a:solidFill>
                    <a:schemeClr val="lt1"/>
                  </a:solidFill>
                  <a:latin typeface="Arial"/>
                  <a:ea typeface="Arial"/>
                  <a:cs typeface="Arial"/>
                  <a:sym typeface="Arial"/>
                </a:rPr>
                <a:t>Παρτίδα παρόμοιων εργασιών</a:t>
              </a:r>
              <a:endParaRPr b="1" sz="1800">
                <a:solidFill>
                  <a:schemeClr val="lt1"/>
                </a:solidFill>
                <a:latin typeface="Arial"/>
                <a:ea typeface="Arial"/>
                <a:cs typeface="Arial"/>
                <a:sym typeface="Arial"/>
              </a:endParaRPr>
            </a:p>
          </p:txBody>
        </p:sp>
        <p:sp>
          <p:nvSpPr>
            <p:cNvPr id="356" name="Google Shape;356;p17"/>
            <p:cNvSpPr/>
            <p:nvPr/>
          </p:nvSpPr>
          <p:spPr>
            <a:xfrm>
              <a:off x="1591978" y="4821843"/>
              <a:ext cx="4775934" cy="1582636"/>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txBox="1"/>
            <p:nvPr/>
          </p:nvSpPr>
          <p:spPr>
            <a:xfrm>
              <a:off x="1591978" y="4821843"/>
              <a:ext cx="4775934" cy="1582636"/>
            </a:xfrm>
            <a:prstGeom prst="rect">
              <a:avLst/>
            </a:prstGeom>
            <a:noFill/>
            <a:ln>
              <a:noFill/>
            </a:ln>
          </p:spPr>
          <p:txBody>
            <a:bodyPr anchorCtr="0" anchor="t" bIns="177800" lIns="96875" spcFirstLastPara="1" rIns="96875" wrap="square" tIns="177800">
              <a:noAutofit/>
            </a:bodyPr>
            <a:lstStyle/>
            <a:p>
              <a:pPr indent="0" lvl="0" marL="0" marR="0" rtl="0" algn="l">
                <a:lnSpc>
                  <a:spcPct val="90000"/>
                </a:lnSpc>
                <a:spcBef>
                  <a:spcPts val="0"/>
                </a:spcBef>
                <a:spcAft>
                  <a:spcPts val="0"/>
                </a:spcAft>
                <a:buClr>
                  <a:srgbClr val="000000"/>
                </a:buClr>
                <a:buSzPts val="1400"/>
                <a:buFont typeface="Arial"/>
                <a:buNone/>
              </a:pPr>
              <a:r>
                <a:rPr b="1" lang="en-US" sz="1400">
                  <a:solidFill>
                    <a:srgbClr val="000000"/>
                  </a:solidFill>
                  <a:latin typeface="Arial"/>
                  <a:ea typeface="Arial"/>
                  <a:cs typeface="Arial"/>
                  <a:sym typeface="Arial"/>
                </a:rPr>
                <a:t>Παρτίδα παρόμοιων εργασιών:</a:t>
              </a:r>
              <a:endParaRPr/>
            </a:p>
            <a:p>
              <a:pPr indent="-889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Ελαχιστοποιήστε τις διακοπές και βελτιώστε τη ροή εργασιών ομαδοποιώντας παρόμοιες ψηφιακές εργασίες.</a:t>
              </a:r>
              <a:endParaRPr/>
            </a:p>
            <a:p>
              <a:pPr indent="-889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Αυτό μειώνει το γνωστικό φορτίο που συνδέεται με τη συχνή εναλλαγή περιβάλλοντος.</a:t>
              </a:r>
              <a:endParaRPr/>
            </a:p>
          </p:txBody>
        </p:sp>
        <p:sp>
          <p:nvSpPr>
            <p:cNvPr id="358" name="Google Shape;358;p17"/>
            <p:cNvSpPr/>
            <p:nvPr/>
          </p:nvSpPr>
          <p:spPr>
            <a:xfrm rot="10800000">
              <a:off x="0" y="2411488"/>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txBox="1"/>
            <p:nvPr/>
          </p:nvSpPr>
          <p:spPr>
            <a:xfrm>
              <a:off x="0" y="2411488"/>
              <a:ext cx="1591978" cy="1582162"/>
            </a:xfrm>
            <a:prstGeom prst="rect">
              <a:avLst/>
            </a:prstGeom>
            <a:noFill/>
            <a:ln>
              <a:noFill/>
            </a:ln>
          </p:spPr>
          <p:txBody>
            <a:bodyPr anchorCtr="0" anchor="ctr" bIns="128000" lIns="113200" spcFirstLastPara="1" rIns="113200" wrap="square" tIns="128000">
              <a:noAutofit/>
            </a:bodyPr>
            <a:lstStyle/>
            <a:p>
              <a:pPr indent="0" lvl="0" marL="0" marR="0" rtl="0" algn="ctr">
                <a:lnSpc>
                  <a:spcPct val="90000"/>
                </a:lnSpc>
                <a:spcBef>
                  <a:spcPts val="0"/>
                </a:spcBef>
                <a:spcAft>
                  <a:spcPts val="0"/>
                </a:spcAft>
                <a:buNone/>
              </a:pPr>
              <a:r>
                <a:rPr b="1" lang="en-US" sz="1800">
                  <a:solidFill>
                    <a:schemeClr val="lt1"/>
                  </a:solidFill>
                  <a:latin typeface="Arial"/>
                  <a:ea typeface="Arial"/>
                  <a:cs typeface="Arial"/>
                  <a:sym typeface="Arial"/>
                </a:rPr>
                <a:t>Όρια με ειδοποιήσεις</a:t>
              </a:r>
              <a:endParaRPr b="1" sz="2400">
                <a:solidFill>
                  <a:schemeClr val="lt1"/>
                </a:solidFill>
                <a:latin typeface="Arial"/>
                <a:ea typeface="Arial"/>
                <a:cs typeface="Arial"/>
                <a:sym typeface="Arial"/>
              </a:endParaRPr>
            </a:p>
          </p:txBody>
        </p:sp>
        <p:sp>
          <p:nvSpPr>
            <p:cNvPr id="360" name="Google Shape;360;p17"/>
            <p:cNvSpPr/>
            <p:nvPr/>
          </p:nvSpPr>
          <p:spPr>
            <a:xfrm>
              <a:off x="1591978" y="2411488"/>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txBox="1"/>
            <p:nvPr/>
          </p:nvSpPr>
          <p:spPr>
            <a:xfrm>
              <a:off x="1591978" y="2411488"/>
              <a:ext cx="4775934" cy="1582162"/>
            </a:xfrm>
            <a:prstGeom prst="rect">
              <a:avLst/>
            </a:prstGeom>
            <a:noFill/>
            <a:ln>
              <a:noFill/>
            </a:ln>
          </p:spPr>
          <p:txBody>
            <a:bodyPr anchorCtr="0" anchor="t" bIns="177800" lIns="96875" spcFirstLastPara="1" rIns="96875" wrap="square" tIns="177800">
              <a:noAutofit/>
            </a:bodyPr>
            <a:lstStyle/>
            <a:p>
              <a:pPr indent="0" lvl="0" marL="0" marR="0" rtl="0" algn="l">
                <a:lnSpc>
                  <a:spcPct val="90000"/>
                </a:lnSpc>
                <a:spcBef>
                  <a:spcPts val="0"/>
                </a:spcBef>
                <a:spcAft>
                  <a:spcPts val="0"/>
                </a:spcAft>
                <a:buClr>
                  <a:srgbClr val="000000"/>
                </a:buClr>
                <a:buSzPts val="1400"/>
                <a:buFont typeface="Arial"/>
                <a:buNone/>
              </a:pPr>
              <a:r>
                <a:rPr b="1" lang="en-US" sz="1400">
                  <a:solidFill>
                    <a:srgbClr val="000000"/>
                  </a:solidFill>
                  <a:latin typeface="Arial"/>
                  <a:ea typeface="Arial"/>
                  <a:cs typeface="Arial"/>
                  <a:sym typeface="Arial"/>
                </a:rPr>
                <a:t>Όρια με κοινοποιήσεις:</a:t>
              </a:r>
              <a:endParaRPr/>
            </a:p>
            <a:p>
              <a:pPr indent="-889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Βελτιώστε τη συγκέντρωση και ελαχιστοποιήστε τις διακοπές, απενεργοποιώντας τις μη απαραίτητες ειδοποιήσεις.</a:t>
              </a:r>
              <a:endParaRPr b="0" i="0" sz="1400" u="none" cap="none" strike="noStrike">
                <a:solidFill>
                  <a:schemeClr val="dk1"/>
                </a:solidFill>
                <a:latin typeface="Arial"/>
                <a:ea typeface="Arial"/>
                <a:cs typeface="Arial"/>
                <a:sym typeface="Arial"/>
              </a:endParaRPr>
            </a:p>
            <a:p>
              <a:pPr indent="-889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Προγραμματίστε συγκεκριμένες ώρες για να ελέγχετε τα μηνύματα και τις ενημερώσεις για να αποφεύγετε τις συνεχείς περισπάσεις.</a:t>
              </a:r>
              <a:endParaRPr b="0" i="0" sz="1400" u="none" cap="none" strike="noStrike">
                <a:solidFill>
                  <a:schemeClr val="dk1"/>
                </a:solidFill>
                <a:latin typeface="Arial"/>
                <a:ea typeface="Arial"/>
                <a:cs typeface="Arial"/>
                <a:sym typeface="Arial"/>
              </a:endParaRPr>
            </a:p>
          </p:txBody>
        </p:sp>
        <p:sp>
          <p:nvSpPr>
            <p:cNvPr id="362" name="Google Shape;362;p17"/>
            <p:cNvSpPr/>
            <p:nvPr/>
          </p:nvSpPr>
          <p:spPr>
            <a:xfrm rot="10800000">
              <a:off x="0" y="1132"/>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txBox="1"/>
            <p:nvPr/>
          </p:nvSpPr>
          <p:spPr>
            <a:xfrm>
              <a:off x="0" y="1132"/>
              <a:ext cx="1591978" cy="1582162"/>
            </a:xfrm>
            <a:prstGeom prst="rect">
              <a:avLst/>
            </a:prstGeom>
            <a:noFill/>
            <a:ln>
              <a:noFill/>
            </a:ln>
          </p:spPr>
          <p:txBody>
            <a:bodyPr anchorCtr="0" anchor="ctr" bIns="128000" lIns="113200" spcFirstLastPara="1" rIns="113200" wrap="square" tIns="128000">
              <a:noAutofit/>
            </a:bodyPr>
            <a:lstStyle/>
            <a:p>
              <a:pPr indent="0" lvl="0" marL="0" marR="0" rtl="0" algn="ctr">
                <a:lnSpc>
                  <a:spcPct val="90000"/>
                </a:lnSpc>
                <a:spcBef>
                  <a:spcPts val="0"/>
                </a:spcBef>
                <a:spcAft>
                  <a:spcPts val="0"/>
                </a:spcAft>
                <a:buNone/>
              </a:pPr>
              <a:r>
                <a:rPr b="1" lang="en-US" sz="1800">
                  <a:solidFill>
                    <a:schemeClr val="lt1"/>
                  </a:solidFill>
                  <a:latin typeface="Arial"/>
                  <a:ea typeface="Arial"/>
                  <a:cs typeface="Arial"/>
                  <a:sym typeface="Arial"/>
                </a:rPr>
                <a:t>Περιορίστε το Multitasking</a:t>
              </a:r>
              <a:endParaRPr b="1" sz="1800">
                <a:solidFill>
                  <a:schemeClr val="lt1"/>
                </a:solidFill>
                <a:latin typeface="Arial"/>
                <a:ea typeface="Arial"/>
                <a:cs typeface="Arial"/>
                <a:sym typeface="Arial"/>
              </a:endParaRPr>
            </a:p>
          </p:txBody>
        </p:sp>
        <p:sp>
          <p:nvSpPr>
            <p:cNvPr id="364" name="Google Shape;364;p17"/>
            <p:cNvSpPr/>
            <p:nvPr/>
          </p:nvSpPr>
          <p:spPr>
            <a:xfrm>
              <a:off x="1591978" y="1132"/>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txBox="1"/>
            <p:nvPr/>
          </p:nvSpPr>
          <p:spPr>
            <a:xfrm>
              <a:off x="1591978" y="1132"/>
              <a:ext cx="4775934" cy="1582162"/>
            </a:xfrm>
            <a:prstGeom prst="rect">
              <a:avLst/>
            </a:prstGeom>
            <a:noFill/>
            <a:ln>
              <a:noFill/>
            </a:ln>
          </p:spPr>
          <p:txBody>
            <a:bodyPr anchorCtr="0" anchor="t" bIns="177800" lIns="96875" spcFirstLastPara="1" rIns="96875" wrap="square" tIns="177800">
              <a:noAutofit/>
            </a:bodyPr>
            <a:lstStyle/>
            <a:p>
              <a:pPr indent="0" lvl="0" marL="0" marR="0" rtl="0" algn="l">
                <a:lnSpc>
                  <a:spcPct val="90000"/>
                </a:lnSpc>
                <a:spcBef>
                  <a:spcPts val="0"/>
                </a:spcBef>
                <a:spcAft>
                  <a:spcPts val="0"/>
                </a:spcAft>
                <a:buClr>
                  <a:srgbClr val="000000"/>
                </a:buClr>
                <a:buSzPts val="1400"/>
                <a:buFont typeface="Arial"/>
                <a:buNone/>
              </a:pPr>
              <a:r>
                <a:rPr b="1" lang="en-US" sz="1400">
                  <a:solidFill>
                    <a:srgbClr val="000000"/>
                  </a:solidFill>
                  <a:latin typeface="Arial"/>
                  <a:ea typeface="Arial"/>
                  <a:cs typeface="Arial"/>
                  <a:sym typeface="Arial"/>
                </a:rPr>
                <a:t>Περιορίστε το Multitasking:</a:t>
              </a:r>
              <a:endParaRPr/>
            </a:p>
            <a:p>
              <a:pPr indent="-889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Βελτιώστε την αποδοτικότητα εστιάζοντας σε μία εργασία κάθε φορά αντί να προσπαθείτε να κάνετε πολλαπλές εργασίες.</a:t>
              </a:r>
              <a:endParaRPr b="0" i="0" sz="1400" u="none" cap="none" strike="noStrike">
                <a:solidFill>
                  <a:schemeClr val="dk1"/>
                </a:solidFill>
                <a:latin typeface="Arial"/>
                <a:ea typeface="Arial"/>
                <a:cs typeface="Arial"/>
                <a:sym typeface="Arial"/>
              </a:endParaRPr>
            </a:p>
            <a:p>
              <a:pPr indent="-889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Αυτή η προσέγγιση συμβάλλει στη βελτίωση της ποιότητας της εργασίας σας και μειώνει το ψυχικό φορτίο.</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69" name="Shape 369"/>
        <p:cNvGrpSpPr/>
        <p:nvPr/>
      </p:nvGrpSpPr>
      <p:grpSpPr>
        <a:xfrm>
          <a:off x="0" y="0"/>
          <a:ext cx="0" cy="0"/>
          <a:chOff x="0" y="0"/>
          <a:chExt cx="0" cy="0"/>
        </a:xfrm>
      </p:grpSpPr>
      <p:sp>
        <p:nvSpPr>
          <p:cNvPr id="370" name="Google Shape;370;p18"/>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18"/>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2" name="Google Shape;372;p18"/>
          <p:cNvGrpSpPr/>
          <p:nvPr/>
        </p:nvGrpSpPr>
        <p:grpSpPr>
          <a:xfrm>
            <a:off x="0" y="0"/>
            <a:ext cx="4707053" cy="6858000"/>
            <a:chOff x="651279" y="598259"/>
            <a:chExt cx="10889442" cy="5680742"/>
          </a:xfrm>
        </p:grpSpPr>
        <p:sp>
          <p:nvSpPr>
            <p:cNvPr id="373" name="Google Shape;373;p1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8"/>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75" name="Google Shape;375;p18"/>
          <p:cNvGrpSpPr/>
          <p:nvPr/>
        </p:nvGrpSpPr>
        <p:grpSpPr>
          <a:xfrm>
            <a:off x="1524" y="0"/>
            <a:ext cx="12188952" cy="6858000"/>
            <a:chOff x="0" y="0"/>
            <a:chExt cx="12188952" cy="6858000"/>
          </a:xfrm>
        </p:grpSpPr>
        <p:sp>
          <p:nvSpPr>
            <p:cNvPr id="376" name="Google Shape;376;p1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18"/>
          <p:cNvSpPr txBox="1"/>
          <p:nvPr>
            <p:ph type="title"/>
          </p:nvPr>
        </p:nvSpPr>
        <p:spPr>
          <a:xfrm>
            <a:off x="435935" y="841248"/>
            <a:ext cx="386569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Ψηφιακές στρατηγικές διαχείρισης χρόνου</a:t>
            </a:r>
            <a:endParaRPr>
              <a:solidFill>
                <a:srgbClr val="FFAA5A"/>
              </a:solidFill>
              <a:latin typeface="Arial"/>
              <a:ea typeface="Arial"/>
              <a:cs typeface="Arial"/>
              <a:sym typeface="Arial"/>
            </a:endParaRPr>
          </a:p>
        </p:txBody>
      </p:sp>
      <p:grpSp>
        <p:nvGrpSpPr>
          <p:cNvPr id="384" name="Google Shape;384;p18"/>
          <p:cNvGrpSpPr/>
          <p:nvPr/>
        </p:nvGrpSpPr>
        <p:grpSpPr>
          <a:xfrm>
            <a:off x="4946389" y="233099"/>
            <a:ext cx="7257459" cy="6401425"/>
            <a:chOff x="-39495" y="2093"/>
            <a:chExt cx="7257459" cy="6401425"/>
          </a:xfrm>
        </p:grpSpPr>
        <p:sp>
          <p:nvSpPr>
            <p:cNvPr id="385" name="Google Shape;385;p18"/>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txBox="1"/>
            <p:nvPr/>
          </p:nvSpPr>
          <p:spPr>
            <a:xfrm>
              <a:off x="0" y="3985775"/>
              <a:ext cx="1794617" cy="2417743"/>
            </a:xfrm>
            <a:prstGeom prst="rect">
              <a:avLst/>
            </a:prstGeom>
            <a:noFill/>
            <a:ln>
              <a:noFill/>
            </a:ln>
          </p:spPr>
          <p:txBody>
            <a:bodyPr anchorCtr="0" anchor="ctr" bIns="142225" lIns="127625" spcFirstLastPara="1" rIns="127625" wrap="square" tIns="142225">
              <a:noAutofit/>
            </a:bodyPr>
            <a:lstStyle/>
            <a:p>
              <a:pPr indent="0" lvl="0" marL="0" marR="0" rtl="0" algn="ctr">
                <a:lnSpc>
                  <a:spcPct val="90000"/>
                </a:lnSpc>
                <a:spcBef>
                  <a:spcPts val="0"/>
                </a:spcBef>
                <a:spcAft>
                  <a:spcPts val="0"/>
                </a:spcAft>
                <a:buNone/>
              </a:pPr>
              <a:r>
                <a:rPr b="1" lang="en-US" sz="2000">
                  <a:solidFill>
                    <a:schemeClr val="lt1"/>
                  </a:solidFill>
                  <a:latin typeface="Arial"/>
                  <a:ea typeface="Arial"/>
                  <a:cs typeface="Arial"/>
                  <a:sym typeface="Arial"/>
                </a:rPr>
                <a:t>Επανεξέταση και προσαρμογή</a:t>
              </a:r>
              <a:endParaRPr b="1" sz="2000">
                <a:solidFill>
                  <a:schemeClr val="lt1"/>
                </a:solidFill>
                <a:latin typeface="Arial"/>
                <a:ea typeface="Arial"/>
                <a:cs typeface="Arial"/>
                <a:sym typeface="Arial"/>
              </a:endParaRPr>
            </a:p>
          </p:txBody>
        </p:sp>
        <p:sp>
          <p:nvSpPr>
            <p:cNvPr id="387" name="Google Shape;387;p18"/>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txBox="1"/>
            <p:nvPr/>
          </p:nvSpPr>
          <p:spPr>
            <a:xfrm>
              <a:off x="1794617" y="3985775"/>
              <a:ext cx="5383852" cy="2417743"/>
            </a:xfrm>
            <a:prstGeom prst="rect">
              <a:avLst/>
            </a:prstGeom>
            <a:noFill/>
            <a:ln>
              <a:noFill/>
            </a:ln>
          </p:spPr>
          <p:txBody>
            <a:bodyPr anchorCtr="0" anchor="t" bIns="203200" lIns="109200" spcFirstLastPara="1" rIns="109200" wrap="square" tIns="203200">
              <a:noAutofit/>
            </a:bodyPr>
            <a:lstStyle/>
            <a:p>
              <a:pPr indent="0" lvl="0" marL="0" marR="0" rtl="0" algn="l">
                <a:lnSpc>
                  <a:spcPct val="9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Αναθεώρηση και προσαρμογή:</a:t>
              </a:r>
              <a:endParaRPr/>
            </a:p>
            <a:p>
              <a:pPr indent="-114300" lvl="1" marL="114300" marR="0" rtl="0" algn="l">
                <a:lnSpc>
                  <a:spcPct val="90000"/>
                </a:lnSpc>
                <a:spcBef>
                  <a:spcPts val="5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Αξιολογείτε και προσαρμόζετε τακτικά τις στρατηγικές διαχείρισης του ψηφιακού σας χρόνου με βάση την παραγωγικότητα και την ευημερία.</a:t>
              </a:r>
              <a:endParaRPr/>
            </a:p>
            <a:p>
              <a:pPr indent="-114300" lvl="1" marL="11430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Να είστε ευέλικτοι και ανοιχτοί στο να προσαρμόζετε την προσέγγισή σας ανάλογα με τις ανάγκες.</a:t>
              </a:r>
              <a:endParaRPr/>
            </a:p>
          </p:txBody>
        </p:sp>
        <p:sp>
          <p:nvSpPr>
            <p:cNvPr id="389" name="Google Shape;389;p18"/>
            <p:cNvSpPr/>
            <p:nvPr/>
          </p:nvSpPr>
          <p:spPr>
            <a:xfrm rot="10800000">
              <a:off x="-39495" y="2093"/>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txBox="1"/>
            <p:nvPr/>
          </p:nvSpPr>
          <p:spPr>
            <a:xfrm>
              <a:off x="-39495" y="2093"/>
              <a:ext cx="1952597" cy="2612965"/>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None/>
              </a:pPr>
              <a:r>
                <a:rPr b="1" lang="en-US" sz="2800">
                  <a:solidFill>
                    <a:schemeClr val="lt1"/>
                  </a:solidFill>
                  <a:latin typeface="Arial"/>
                  <a:ea typeface="Arial"/>
                  <a:cs typeface="Arial"/>
                  <a:sym typeface="Arial"/>
                </a:rPr>
                <a:t>Ζώνες χωρίς ψηφιακή τεχνολογία</a:t>
              </a:r>
              <a:endParaRPr b="1" sz="2800">
                <a:solidFill>
                  <a:schemeClr val="lt1"/>
                </a:solidFill>
                <a:latin typeface="Arial"/>
                <a:ea typeface="Arial"/>
                <a:cs typeface="Arial"/>
                <a:sym typeface="Arial"/>
              </a:endParaRPr>
            </a:p>
          </p:txBody>
        </p:sp>
        <p:sp>
          <p:nvSpPr>
            <p:cNvPr id="391" name="Google Shape;391;p18"/>
            <p:cNvSpPr/>
            <p:nvPr/>
          </p:nvSpPr>
          <p:spPr>
            <a:xfrm>
              <a:off x="1834112" y="14581"/>
              <a:ext cx="5383852" cy="269350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txBox="1"/>
            <p:nvPr/>
          </p:nvSpPr>
          <p:spPr>
            <a:xfrm>
              <a:off x="1834112" y="14581"/>
              <a:ext cx="5383852" cy="2693500"/>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Ψηφιακές ζώνες:</a:t>
              </a:r>
              <a:endParaRPr/>
            </a:p>
            <a:p>
              <a:pPr indent="-127000" lvl="1" marL="114300" marR="0" rtl="0" algn="l">
                <a:lnSpc>
                  <a:spcPct val="90000"/>
                </a:lnSpc>
                <a:spcBef>
                  <a:spcPts val="63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Καθορίστε συγκεκριμένες περιοχές ή ώρες ως ζώνες χωρίς ψηφιακή τεχνολογία για να προωθήσετε μια υγιέστερη ισορροπία μεταξύ εργασίας και προσωπικής ζωής.</a:t>
              </a:r>
              <a:endParaRPr/>
            </a:p>
            <a:p>
              <a:pPr indent="-127000" lvl="1" marL="1143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Δημιουργήστε φυσικούς χώρους ή συγκεκριμένες ώρες όπου οι ψηφιακές συσκευές σκόπιμα δεν χρησιμοποιούνται.</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96" name="Shape 396"/>
        <p:cNvGrpSpPr/>
        <p:nvPr/>
      </p:nvGrpSpPr>
      <p:grpSpPr>
        <a:xfrm>
          <a:off x="0" y="0"/>
          <a:ext cx="0" cy="0"/>
          <a:chOff x="0" y="0"/>
          <a:chExt cx="0" cy="0"/>
        </a:xfrm>
      </p:grpSpPr>
      <p:sp>
        <p:nvSpPr>
          <p:cNvPr id="397" name="Google Shape;397;p19"/>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9" name="Google Shape;399;p19"/>
          <p:cNvGrpSpPr/>
          <p:nvPr/>
        </p:nvGrpSpPr>
        <p:grpSpPr>
          <a:xfrm>
            <a:off x="0" y="0"/>
            <a:ext cx="4707053" cy="6858000"/>
            <a:chOff x="651279" y="598259"/>
            <a:chExt cx="10889442" cy="5680742"/>
          </a:xfrm>
        </p:grpSpPr>
        <p:sp>
          <p:nvSpPr>
            <p:cNvPr id="400" name="Google Shape;400;p19"/>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9"/>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02" name="Google Shape;402;p19"/>
          <p:cNvGrpSpPr/>
          <p:nvPr/>
        </p:nvGrpSpPr>
        <p:grpSpPr>
          <a:xfrm>
            <a:off x="1524" y="0"/>
            <a:ext cx="12188952" cy="6858000"/>
            <a:chOff x="0" y="0"/>
            <a:chExt cx="12188952" cy="6858000"/>
          </a:xfrm>
        </p:grpSpPr>
        <p:sp>
          <p:nvSpPr>
            <p:cNvPr id="403" name="Google Shape;403;p1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1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1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0" name="Google Shape;410;p19"/>
          <p:cNvSpPr txBox="1"/>
          <p:nvPr>
            <p:ph type="title"/>
          </p:nvPr>
        </p:nvSpPr>
        <p:spPr>
          <a:xfrm>
            <a:off x="435935" y="841248"/>
            <a:ext cx="386569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Ψηφιακές στρατηγικές διαχείρισης χρόνου</a:t>
            </a:r>
            <a:endParaRPr>
              <a:solidFill>
                <a:srgbClr val="FFAA5A"/>
              </a:solidFill>
              <a:latin typeface="Arial"/>
              <a:ea typeface="Arial"/>
              <a:cs typeface="Arial"/>
              <a:sym typeface="Arial"/>
            </a:endParaRPr>
          </a:p>
        </p:txBody>
      </p:sp>
      <p:grpSp>
        <p:nvGrpSpPr>
          <p:cNvPr id="411" name="Google Shape;411;p19"/>
          <p:cNvGrpSpPr/>
          <p:nvPr/>
        </p:nvGrpSpPr>
        <p:grpSpPr>
          <a:xfrm>
            <a:off x="4946389" y="233099"/>
            <a:ext cx="7257459" cy="6401425"/>
            <a:chOff x="-39495" y="2093"/>
            <a:chExt cx="7257459" cy="6401425"/>
          </a:xfrm>
        </p:grpSpPr>
        <p:sp>
          <p:nvSpPr>
            <p:cNvPr id="412" name="Google Shape;412;p19"/>
            <p:cNvSpPr/>
            <p:nvPr/>
          </p:nvSpPr>
          <p:spPr>
            <a:xfrm>
              <a:off x="0" y="3985775"/>
              <a:ext cx="1794617" cy="2417743"/>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txBox="1"/>
            <p:nvPr/>
          </p:nvSpPr>
          <p:spPr>
            <a:xfrm>
              <a:off x="0" y="3985775"/>
              <a:ext cx="1794617" cy="2417743"/>
            </a:xfrm>
            <a:prstGeom prst="rect">
              <a:avLst/>
            </a:prstGeom>
            <a:noFill/>
            <a:ln>
              <a:noFill/>
            </a:ln>
          </p:spPr>
          <p:txBody>
            <a:bodyPr anchorCtr="0" anchor="ctr" bIns="199125" lIns="127625" spcFirstLastPara="1" rIns="127625" wrap="square" tIns="199125">
              <a:noAutofit/>
            </a:bodyPr>
            <a:lstStyle/>
            <a:p>
              <a:pPr indent="0" lvl="0" marL="0" marR="0" rtl="0" algn="ctr">
                <a:lnSpc>
                  <a:spcPct val="90000"/>
                </a:lnSpc>
                <a:spcBef>
                  <a:spcPts val="0"/>
                </a:spcBef>
                <a:spcAft>
                  <a:spcPts val="0"/>
                </a:spcAft>
                <a:buNone/>
              </a:pPr>
              <a:r>
                <a:rPr b="1" lang="en-US" sz="2800">
                  <a:solidFill>
                    <a:schemeClr val="lt1"/>
                  </a:solidFill>
                  <a:latin typeface="Arial"/>
                  <a:ea typeface="Arial"/>
                  <a:cs typeface="Arial"/>
                  <a:sym typeface="Arial"/>
                </a:rPr>
                <a:t>Μάθετε να λέτε όχι</a:t>
              </a:r>
              <a:endParaRPr b="1" sz="2800">
                <a:solidFill>
                  <a:schemeClr val="lt1"/>
                </a:solidFill>
                <a:latin typeface="Arial"/>
                <a:ea typeface="Arial"/>
                <a:cs typeface="Arial"/>
                <a:sym typeface="Arial"/>
              </a:endParaRPr>
            </a:p>
          </p:txBody>
        </p:sp>
        <p:sp>
          <p:nvSpPr>
            <p:cNvPr id="414" name="Google Shape;414;p19"/>
            <p:cNvSpPr/>
            <p:nvPr/>
          </p:nvSpPr>
          <p:spPr>
            <a:xfrm>
              <a:off x="1794617" y="3985775"/>
              <a:ext cx="5383852" cy="241774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txBox="1"/>
            <p:nvPr/>
          </p:nvSpPr>
          <p:spPr>
            <a:xfrm>
              <a:off x="1794617" y="3985775"/>
              <a:ext cx="5383852" cy="2417743"/>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Μάθετε να λέτε όχι:</a:t>
              </a:r>
              <a:endParaRPr/>
            </a:p>
            <a:p>
              <a:pPr indent="-127000" lvl="1" marL="114300" marR="0" rtl="0" algn="l">
                <a:lnSpc>
                  <a:spcPct val="90000"/>
                </a:lnSpc>
                <a:spcBef>
                  <a:spcPts val="63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Δώστε προτεραιότητα στα βασικά καθήκοντα θέτοντας σαφή όρια και μαθαίνοντας να λέτε όχι σε μη βασικές υποχρεώσεις.</a:t>
              </a:r>
              <a:endParaRPr/>
            </a:p>
            <a:p>
              <a:pPr indent="-127000" lvl="1" marL="1143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Αυτό συμβάλλει στη διατήρηση της εστίασης σε δραστηριότητες υψηλής προτεραιότητας ευθυγραμμισμένες με τους στόχους σας.</a:t>
              </a:r>
              <a:endParaRPr b="0" i="0" sz="2000" u="none" cap="none" strike="noStrike">
                <a:solidFill>
                  <a:schemeClr val="dk1"/>
                </a:solidFill>
                <a:latin typeface="Arial"/>
                <a:ea typeface="Arial"/>
                <a:cs typeface="Arial"/>
                <a:sym typeface="Arial"/>
              </a:endParaRPr>
            </a:p>
          </p:txBody>
        </p:sp>
        <p:sp>
          <p:nvSpPr>
            <p:cNvPr id="416" name="Google Shape;416;p19"/>
            <p:cNvSpPr/>
            <p:nvPr/>
          </p:nvSpPr>
          <p:spPr>
            <a:xfrm rot="10800000">
              <a:off x="-39495" y="2093"/>
              <a:ext cx="1952597" cy="401994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txBox="1"/>
            <p:nvPr/>
          </p:nvSpPr>
          <p:spPr>
            <a:xfrm>
              <a:off x="-39495" y="2093"/>
              <a:ext cx="1952597" cy="2612965"/>
            </a:xfrm>
            <a:prstGeom prst="rect">
              <a:avLst/>
            </a:prstGeom>
            <a:noFill/>
            <a:ln>
              <a:noFill/>
            </a:ln>
          </p:spPr>
          <p:txBody>
            <a:bodyPr anchorCtr="0" anchor="ctr" bIns="142225" lIns="127625" spcFirstLastPara="1" rIns="127625" wrap="square" tIns="142225">
              <a:noAutofit/>
            </a:bodyPr>
            <a:lstStyle/>
            <a:p>
              <a:pPr indent="0" lvl="0" marL="0" marR="0" rtl="0" algn="ctr">
                <a:lnSpc>
                  <a:spcPct val="90000"/>
                </a:lnSpc>
                <a:spcBef>
                  <a:spcPts val="0"/>
                </a:spcBef>
                <a:spcAft>
                  <a:spcPts val="0"/>
                </a:spcAft>
                <a:buNone/>
              </a:pPr>
              <a:r>
                <a:rPr b="1" lang="en-US" sz="2000">
                  <a:solidFill>
                    <a:schemeClr val="lt1"/>
                  </a:solidFill>
                  <a:latin typeface="Arial"/>
                  <a:ea typeface="Arial"/>
                  <a:cs typeface="Arial"/>
                  <a:sym typeface="Arial"/>
                </a:rPr>
                <a:t>Συνεργαστείτε με το ψηφιακό ημερολόγιο</a:t>
              </a:r>
              <a:endParaRPr b="1" sz="2000">
                <a:solidFill>
                  <a:schemeClr val="lt1"/>
                </a:solidFill>
                <a:latin typeface="Arial"/>
                <a:ea typeface="Arial"/>
                <a:cs typeface="Arial"/>
                <a:sym typeface="Arial"/>
              </a:endParaRPr>
            </a:p>
          </p:txBody>
        </p:sp>
        <p:sp>
          <p:nvSpPr>
            <p:cNvPr id="418" name="Google Shape;418;p19"/>
            <p:cNvSpPr/>
            <p:nvPr/>
          </p:nvSpPr>
          <p:spPr>
            <a:xfrm>
              <a:off x="1834112" y="14581"/>
              <a:ext cx="5383852" cy="2693500"/>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txBox="1"/>
            <p:nvPr/>
          </p:nvSpPr>
          <p:spPr>
            <a:xfrm>
              <a:off x="1834112" y="14581"/>
              <a:ext cx="5383852" cy="2693500"/>
            </a:xfrm>
            <a:prstGeom prst="rect">
              <a:avLst/>
            </a:prstGeom>
            <a:noFill/>
            <a:ln>
              <a:noFill/>
            </a:ln>
          </p:spPr>
          <p:txBody>
            <a:bodyPr anchorCtr="0" anchor="t" bIns="228600" lIns="109200" spcFirstLastPara="1" rIns="109200" wrap="square" tIns="228600">
              <a:noAutofit/>
            </a:bodyPr>
            <a:lstStyle/>
            <a:p>
              <a:pPr indent="0" lvl="0" marL="0" marR="0" rtl="0" algn="l">
                <a:lnSpc>
                  <a:spcPct val="9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Συνεργαστείτε με το ψηφιακό ημερολόγιο:</a:t>
              </a:r>
              <a:endParaRPr/>
            </a:p>
            <a:p>
              <a:pPr indent="-127000" lvl="1" marL="114300" marR="0" rtl="0" algn="l">
                <a:lnSpc>
                  <a:spcPct val="90000"/>
                </a:lnSpc>
                <a:spcBef>
                  <a:spcPts val="63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Προγραμματίστε αποτελεσματικά εργασίες, ραντεβού και υπενθυμίσεις χρησιμοποιώντας ψηφιακά ημερολόγια.</a:t>
              </a:r>
              <a:endParaRPr/>
            </a:p>
            <a:p>
              <a:pPr indent="-127000" lvl="1" marL="114300" marR="0" rtl="0" algn="l">
                <a:lnSpc>
                  <a:spcPct val="90000"/>
                </a:lnSpc>
                <a:spcBef>
                  <a:spcPts val="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Μοιραστείτε ημερολόγια με συναδέλφους για συνεργατικό σχεδιασμό και συντονισμό έργων.</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2"/>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 name="Google Shape;81;p2"/>
          <p:cNvSpPr txBox="1"/>
          <p:nvPr>
            <p:ph type="title"/>
          </p:nvPr>
        </p:nvSpPr>
        <p:spPr>
          <a:xfrm>
            <a:off x="5329176" y="466842"/>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Εισαγωγή</a:t>
            </a:r>
            <a:endParaRPr/>
          </a:p>
        </p:txBody>
      </p:sp>
      <p:sp>
        <p:nvSpPr>
          <p:cNvPr id="82" name="Google Shape;82;p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rázok, na ktorom je animák, grafika, kreslený obrázok, ilustrácia&#10;&#10;Automaticky generovaný popis" id="83" name="Google Shape;83;p2"/>
          <p:cNvPicPr preferRelativeResize="0"/>
          <p:nvPr/>
        </p:nvPicPr>
        <p:blipFill rotWithShape="1">
          <a:blip r:embed="rId3">
            <a:alphaModFix/>
          </a:blip>
          <a:srcRect b="0" l="0" r="0" t="0"/>
          <a:stretch/>
        </p:blipFill>
        <p:spPr>
          <a:xfrm>
            <a:off x="68050" y="731797"/>
            <a:ext cx="4557432" cy="2848394"/>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84" name="Google Shape;84;p2"/>
          <p:cNvSpPr txBox="1"/>
          <p:nvPr>
            <p:ph idx="1" type="body"/>
          </p:nvPr>
        </p:nvSpPr>
        <p:spPr>
          <a:xfrm>
            <a:off x="4693532" y="1792405"/>
            <a:ext cx="6660268" cy="432576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400"/>
              <a:buChar char="❑"/>
            </a:pPr>
            <a:r>
              <a:rPr lang="en-US" sz="2400">
                <a:latin typeface="Arial"/>
                <a:ea typeface="Arial"/>
                <a:cs typeface="Arial"/>
                <a:sym typeface="Arial"/>
              </a:rPr>
              <a:t>Η τεχνολογία αποτελεί αναπόσπαστο μέρος της ζωής μας- έχει θετικές και αρνητικές επιπτώσεις στην ευημερία μας, αν τη χρησιμοποιούμε υπερβολικά ή απερίσκεπτα. </a:t>
            </a:r>
            <a:endParaRPr/>
          </a:p>
          <a:p>
            <a:pPr indent="-228600" lvl="0" marL="228600" rtl="0" algn="l">
              <a:lnSpc>
                <a:spcPct val="90000"/>
              </a:lnSpc>
              <a:spcBef>
                <a:spcPts val="1000"/>
              </a:spcBef>
              <a:spcAft>
                <a:spcPts val="0"/>
              </a:spcAft>
              <a:buSzPts val="2400"/>
              <a:buChar char="❑"/>
            </a:pPr>
            <a:r>
              <a:rPr lang="en-US" sz="2400">
                <a:latin typeface="Arial"/>
                <a:ea typeface="Arial"/>
                <a:cs typeface="Arial"/>
                <a:sym typeface="Arial"/>
              </a:rPr>
              <a:t>Σε αυτή την ενότητα, θα εξερευνήσουμε την </a:t>
            </a:r>
            <a:r>
              <a:rPr b="1" lang="en-US" sz="2400">
                <a:latin typeface="Arial"/>
                <a:ea typeface="Arial"/>
                <a:cs typeface="Arial"/>
                <a:sym typeface="Arial"/>
              </a:rPr>
              <a:t>έννοια των ψηφιακών συνηθειών </a:t>
            </a:r>
            <a:r>
              <a:rPr lang="en-US" sz="2400">
                <a:latin typeface="Arial"/>
                <a:ea typeface="Arial"/>
                <a:cs typeface="Arial"/>
                <a:sym typeface="Arial"/>
              </a:rPr>
              <a:t>και πώς αυτές επηρεάζουν την ψυχική και σωματική μας υγεία, την παραγωγικότητα και τις σχέσεις μας.</a:t>
            </a:r>
            <a:endParaRPr/>
          </a:p>
          <a:p>
            <a:pPr indent="-228600" lvl="0" marL="228600" rtl="0" algn="l">
              <a:lnSpc>
                <a:spcPct val="90000"/>
              </a:lnSpc>
              <a:spcBef>
                <a:spcPts val="1000"/>
              </a:spcBef>
              <a:spcAft>
                <a:spcPts val="0"/>
              </a:spcAft>
              <a:buSzPts val="2400"/>
              <a:buChar char="❑"/>
            </a:pPr>
            <a:r>
              <a:rPr lang="en-US" sz="2400">
                <a:latin typeface="Arial"/>
                <a:ea typeface="Arial"/>
                <a:cs typeface="Arial"/>
                <a:sym typeface="Arial"/>
              </a:rPr>
              <a:t>Θα εξερευνήσουμε κάποιες </a:t>
            </a:r>
            <a:r>
              <a:rPr b="1" lang="en-US" sz="2400">
                <a:latin typeface="Arial"/>
                <a:ea typeface="Arial"/>
                <a:cs typeface="Arial"/>
                <a:sym typeface="Arial"/>
              </a:rPr>
              <a:t>πρακτικές στρατηγικές για να διαχειριστούμε τις ψηφιακές μας συνήθειες και να </a:t>
            </a:r>
            <a:r>
              <a:rPr lang="en-US" sz="2400">
                <a:latin typeface="Arial"/>
                <a:ea typeface="Arial"/>
                <a:cs typeface="Arial"/>
                <a:sym typeface="Arial"/>
              </a:rPr>
              <a:t>καλλιεργήσουμε μια πιο </a:t>
            </a:r>
            <a:r>
              <a:rPr b="1" lang="en-US" sz="2400">
                <a:latin typeface="Arial"/>
                <a:ea typeface="Arial"/>
                <a:cs typeface="Arial"/>
                <a:sym typeface="Arial"/>
              </a:rPr>
              <a:t>προσεκτική και ισορροπημένη σχέση με την τεχνολογία.</a:t>
            </a:r>
            <a:endParaRPr/>
          </a:p>
          <a:p>
            <a:pPr indent="-76200" lvl="0" marL="228600" rtl="0" algn="just">
              <a:lnSpc>
                <a:spcPct val="90000"/>
              </a:lnSpc>
              <a:spcBef>
                <a:spcPts val="1000"/>
              </a:spcBef>
              <a:spcAft>
                <a:spcPts val="0"/>
              </a:spcAft>
              <a:buSzPts val="2400"/>
              <a:buNone/>
            </a:pPr>
            <a:r>
              <a:t/>
            </a:r>
            <a:endParaRPr sz="2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sp>
        <p:nvSpPr>
          <p:cNvPr id="424" name="Google Shape;424;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0"/>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Google Shape;426;p20"/>
          <p:cNvSpPr txBox="1"/>
          <p:nvPr>
            <p:ph type="title"/>
          </p:nvPr>
        </p:nvSpPr>
        <p:spPr>
          <a:xfrm>
            <a:off x="5618516" y="431592"/>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Ορισμός ορίων</a:t>
            </a:r>
            <a:endParaRPr>
              <a:latin typeface="Arial"/>
              <a:ea typeface="Arial"/>
              <a:cs typeface="Arial"/>
              <a:sym typeface="Arial"/>
            </a:endParaRPr>
          </a:p>
        </p:txBody>
      </p:sp>
      <p:sp>
        <p:nvSpPr>
          <p:cNvPr id="427" name="Google Shape;427;p20"/>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verage Screen Time: Statistics 2021" id="428" name="Google Shape;428;p20"/>
          <p:cNvPicPr preferRelativeResize="0"/>
          <p:nvPr/>
        </p:nvPicPr>
        <p:blipFill rotWithShape="1">
          <a:blip r:embed="rId3">
            <a:alphaModFix/>
          </a:blip>
          <a:srcRect b="0" l="0" r="0" t="0"/>
          <a:stretch/>
        </p:blipFill>
        <p:spPr>
          <a:xfrm>
            <a:off x="703182" y="1757155"/>
            <a:ext cx="4777381" cy="3173945"/>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solidFill>
            <a:srgbClr val="FFFFFF"/>
          </a:solidFill>
          <a:ln>
            <a:noFill/>
          </a:ln>
        </p:spPr>
      </p:pic>
      <p:sp>
        <p:nvSpPr>
          <p:cNvPr id="429" name="Google Shape;429;p20"/>
          <p:cNvSpPr txBox="1"/>
          <p:nvPr>
            <p:ph idx="1" type="body"/>
          </p:nvPr>
        </p:nvSpPr>
        <p:spPr>
          <a:xfrm>
            <a:off x="5618516" y="1888749"/>
            <a:ext cx="5737057" cy="4441965"/>
          </a:xfrm>
          <a:prstGeom prst="rect">
            <a:avLst/>
          </a:prstGeom>
          <a:noFill/>
          <a:ln>
            <a:noFill/>
          </a:ln>
        </p:spPr>
        <p:txBody>
          <a:bodyPr anchorCtr="0" anchor="t" bIns="45700" lIns="91425" spcFirstLastPara="1" rIns="91425" wrap="square" tIns="45700">
            <a:normAutofit lnSpcReduction="20000"/>
          </a:bodyPr>
          <a:lstStyle/>
          <a:p>
            <a:pPr indent="-228600" lvl="0" marL="228600" rtl="0" algn="just">
              <a:lnSpc>
                <a:spcPct val="90000"/>
              </a:lnSpc>
              <a:spcBef>
                <a:spcPts val="0"/>
              </a:spcBef>
              <a:spcAft>
                <a:spcPts val="0"/>
              </a:spcAft>
              <a:buSzPts val="2400"/>
              <a:buChar char="❑"/>
            </a:pPr>
            <a:r>
              <a:rPr lang="en-US" sz="2400">
                <a:latin typeface="Arial"/>
                <a:ea typeface="Arial"/>
                <a:cs typeface="Arial"/>
                <a:sym typeface="Arial"/>
              </a:rPr>
              <a:t>Μια άλλη πρόκληση στη διαχείριση των ψηφιακών μας συνηθειών είναι ο καθορισμός ορίων. </a:t>
            </a:r>
            <a:endParaRPr/>
          </a:p>
          <a:p>
            <a:pPr indent="-228600" lvl="0" marL="228600" rtl="0" algn="just">
              <a:lnSpc>
                <a:spcPct val="90000"/>
              </a:lnSpc>
              <a:spcBef>
                <a:spcPts val="1000"/>
              </a:spcBef>
              <a:spcAft>
                <a:spcPts val="0"/>
              </a:spcAft>
              <a:buSzPts val="2400"/>
              <a:buChar char="❑"/>
            </a:pPr>
            <a:r>
              <a:rPr b="1" lang="en-US" sz="2400">
                <a:latin typeface="Arial"/>
                <a:ea typeface="Arial"/>
                <a:cs typeface="Arial"/>
                <a:sym typeface="Arial"/>
              </a:rPr>
              <a:t>Ε</a:t>
            </a:r>
            <a:r>
              <a:rPr b="1" lang="en-US" sz="2400">
                <a:latin typeface="Arial"/>
                <a:ea typeface="Arial"/>
                <a:cs typeface="Arial"/>
                <a:sym typeface="Arial"/>
              </a:rPr>
              <a:t>ίναι τα όρια και οι κανόνες που θέτουμε για τον εαυτό μας και τους άλλους, για να προστατεύσουμε την ευημερία, την ιδιωτικότητα και την αυτονομία μας.</a:t>
            </a:r>
            <a:endParaRPr/>
          </a:p>
          <a:p>
            <a:pPr indent="-228600" lvl="0" marL="228600" rtl="0" algn="just">
              <a:lnSpc>
                <a:spcPct val="90000"/>
              </a:lnSpc>
              <a:spcBef>
                <a:spcPts val="1000"/>
              </a:spcBef>
              <a:spcAft>
                <a:spcPts val="0"/>
              </a:spcAft>
              <a:buSzPts val="2400"/>
              <a:buChar char="❑"/>
            </a:pPr>
            <a:r>
              <a:rPr lang="en-US" sz="2400">
                <a:latin typeface="Arial"/>
                <a:ea typeface="Arial"/>
                <a:cs typeface="Arial"/>
                <a:sym typeface="Arial"/>
              </a:rPr>
              <a:t>Τα όρια μας βοηθούν να ορίσουμε τι είναι αποδεκτό και τι απαράδεκτο, τι είναι άνετο και τι άβολο, τι είναι σεβαστό και τι ασεβές, στις αλληλεπιδράσεις μας με την τεχνολογία και τους ανθρώπους.</a:t>
            </a:r>
            <a:endParaRPr sz="24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txBox="1"/>
          <p:nvPr>
            <p:ph type="title"/>
          </p:nvPr>
        </p:nvSpPr>
        <p:spPr>
          <a:xfrm>
            <a:off x="841248" y="256032"/>
            <a:ext cx="10506456" cy="101498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Ο καθορισμός ορίων βοηθάει να:</a:t>
            </a:r>
            <a:endParaRPr>
              <a:latin typeface="Arial"/>
              <a:ea typeface="Arial"/>
              <a:cs typeface="Arial"/>
              <a:sym typeface="Arial"/>
            </a:endParaRPr>
          </a:p>
        </p:txBody>
      </p:sp>
      <p:sp>
        <p:nvSpPr>
          <p:cNvPr id="436" name="Google Shape;436;p21"/>
          <p:cNvSpPr/>
          <p:nvPr/>
        </p:nvSpPr>
        <p:spPr>
          <a:xfrm>
            <a:off x="865953" y="1634502"/>
            <a:ext cx="10451592"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7" name="Google Shape;437;p21"/>
          <p:cNvSpPr/>
          <p:nvPr/>
        </p:nvSpPr>
        <p:spPr>
          <a:xfrm flipH="1" rot="10800000">
            <a:off x="841248" y="1538176"/>
            <a:ext cx="1873457" cy="1098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38" name="Google Shape;438;p21"/>
          <p:cNvGrpSpPr/>
          <p:nvPr/>
        </p:nvGrpSpPr>
        <p:grpSpPr>
          <a:xfrm>
            <a:off x="838200" y="1926797"/>
            <a:ext cx="10515600" cy="4356460"/>
            <a:chOff x="0" y="531"/>
            <a:chExt cx="10515600" cy="4356460"/>
          </a:xfrm>
        </p:grpSpPr>
        <p:sp>
          <p:nvSpPr>
            <p:cNvPr id="439" name="Google Shape;439;p21"/>
            <p:cNvSpPr/>
            <p:nvPr/>
          </p:nvSpPr>
          <p:spPr>
            <a:xfrm>
              <a:off x="0" y="531"/>
              <a:ext cx="10515600" cy="1244702"/>
            </a:xfrm>
            <a:prstGeom prst="roundRect">
              <a:avLst>
                <a:gd fmla="val 1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p:nvPr/>
          </p:nvSpPr>
          <p:spPr>
            <a:xfrm>
              <a:off x="376522" y="280590"/>
              <a:ext cx="684586" cy="684586"/>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1437631" y="531"/>
              <a:ext cx="9077968" cy="12447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1"/>
            <p:cNvSpPr txBox="1"/>
            <p:nvPr/>
          </p:nvSpPr>
          <p:spPr>
            <a:xfrm>
              <a:off x="1437631" y="531"/>
              <a:ext cx="9077968" cy="1244702"/>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None/>
              </a:pPr>
              <a:r>
                <a:rPr lang="en-US" sz="2000">
                  <a:solidFill>
                    <a:schemeClr val="dk1"/>
                  </a:solidFill>
                  <a:latin typeface="Arial"/>
                  <a:ea typeface="Arial"/>
                  <a:cs typeface="Arial"/>
                  <a:sym typeface="Arial"/>
                </a:rPr>
                <a:t>Αποφύγετε την υπερδιέγερση και την υπερφόρτωση με πληροφορίες, που μπορεί να προκαλέσουν άγχος, ανησυχία και κόπωση.</a:t>
              </a:r>
              <a:endParaRPr/>
            </a:p>
          </p:txBody>
        </p:sp>
        <p:sp>
          <p:nvSpPr>
            <p:cNvPr id="443" name="Google Shape;443;p21"/>
            <p:cNvSpPr/>
            <p:nvPr/>
          </p:nvSpPr>
          <p:spPr>
            <a:xfrm>
              <a:off x="0" y="1556410"/>
              <a:ext cx="10515600" cy="1244702"/>
            </a:xfrm>
            <a:prstGeom prst="roundRect">
              <a:avLst>
                <a:gd fmla="val 10000" name="adj"/>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1"/>
            <p:cNvSpPr/>
            <p:nvPr/>
          </p:nvSpPr>
          <p:spPr>
            <a:xfrm>
              <a:off x="376522" y="1836468"/>
              <a:ext cx="684586" cy="68458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1"/>
            <p:cNvSpPr/>
            <p:nvPr/>
          </p:nvSpPr>
          <p:spPr>
            <a:xfrm>
              <a:off x="1437631" y="1556410"/>
              <a:ext cx="9077968" cy="12447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1"/>
            <p:cNvSpPr txBox="1"/>
            <p:nvPr/>
          </p:nvSpPr>
          <p:spPr>
            <a:xfrm>
              <a:off x="1437631" y="1556410"/>
              <a:ext cx="9077968" cy="1244702"/>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None/>
              </a:pPr>
              <a:r>
                <a:rPr lang="en-US" sz="2000">
                  <a:solidFill>
                    <a:schemeClr val="dk1"/>
                  </a:solidFill>
                  <a:latin typeface="Arial"/>
                  <a:ea typeface="Arial"/>
                  <a:cs typeface="Arial"/>
                  <a:sym typeface="Arial"/>
                </a:rPr>
                <a:t>Διατηρήσετε την προσωπική και επαγγελματική μας ταυτότητα, η οποία μπορεί να τεθεί σε κίνδυνο από υπερβολική κοινοποίηση, διαδικτυακό εκφοβισμό ή κλοπή ταυτότητας.</a:t>
              </a:r>
              <a:endParaRPr/>
            </a:p>
          </p:txBody>
        </p:sp>
        <p:sp>
          <p:nvSpPr>
            <p:cNvPr id="447" name="Google Shape;447;p21"/>
            <p:cNvSpPr/>
            <p:nvPr/>
          </p:nvSpPr>
          <p:spPr>
            <a:xfrm>
              <a:off x="0" y="3112289"/>
              <a:ext cx="10515600" cy="1244702"/>
            </a:xfrm>
            <a:prstGeom prst="roundRect">
              <a:avLst>
                <a:gd fmla="val 1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
            <p:cNvSpPr/>
            <p:nvPr/>
          </p:nvSpPr>
          <p:spPr>
            <a:xfrm>
              <a:off x="376522" y="3392347"/>
              <a:ext cx="684586" cy="684586"/>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1437631" y="3112289"/>
              <a:ext cx="9077968" cy="12447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txBox="1"/>
            <p:nvPr/>
          </p:nvSpPr>
          <p:spPr>
            <a:xfrm>
              <a:off x="1437631" y="3112289"/>
              <a:ext cx="9077968" cy="1244702"/>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None/>
              </a:pPr>
              <a:r>
                <a:rPr lang="en-US" sz="2000">
                  <a:solidFill>
                    <a:schemeClr val="dk1"/>
                  </a:solidFill>
                  <a:latin typeface="Arial"/>
                  <a:ea typeface="Arial"/>
                  <a:cs typeface="Arial"/>
                  <a:sym typeface="Arial"/>
                </a:rPr>
                <a:t>Ενισχύσετε τις κοινωνικές και συναισθηματικές μας δεξιότητες, οι οποίες μπορεί να μειωθούν από την υπερβολική ή ακατάλληλη χρήση της τεχνολογίας, όπως η αποστολή μηνυμάτων, τα παιχνίδια ή τα μέσα κοινωνικής δικτύωσης.</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4" name="Shape 454"/>
        <p:cNvGrpSpPr/>
        <p:nvPr/>
      </p:nvGrpSpPr>
      <p:grpSpPr>
        <a:xfrm>
          <a:off x="0" y="0"/>
          <a:ext cx="0" cy="0"/>
          <a:chOff x="0" y="0"/>
          <a:chExt cx="0" cy="0"/>
        </a:xfrm>
      </p:grpSpPr>
      <p:sp>
        <p:nvSpPr>
          <p:cNvPr id="455" name="Google Shape;455;p2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2"/>
          <p:cNvSpPr txBox="1"/>
          <p:nvPr>
            <p:ph type="title"/>
          </p:nvPr>
        </p:nvSpPr>
        <p:spPr>
          <a:xfrm>
            <a:off x="-94866" y="1153571"/>
            <a:ext cx="4067987"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Arial"/>
              <a:buNone/>
            </a:pPr>
            <a:r>
              <a:rPr lang="en-US" sz="4000">
                <a:solidFill>
                  <a:srgbClr val="FFFFFF"/>
                </a:solidFill>
                <a:latin typeface="Arial"/>
                <a:ea typeface="Arial"/>
                <a:cs typeface="Arial"/>
                <a:sym typeface="Arial"/>
              </a:rPr>
              <a:t>Επικοινωνία των ψηφιακών ορίων</a:t>
            </a:r>
            <a:endParaRPr sz="4000">
              <a:solidFill>
                <a:srgbClr val="FFFFFF"/>
              </a:solidFill>
              <a:latin typeface="Arial"/>
              <a:ea typeface="Arial"/>
              <a:cs typeface="Arial"/>
              <a:sym typeface="Arial"/>
            </a:endParaRPr>
          </a:p>
        </p:txBody>
      </p:sp>
      <p:sp>
        <p:nvSpPr>
          <p:cNvPr id="458" name="Google Shape;458;p2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22"/>
          <p:cNvSpPr txBox="1"/>
          <p:nvPr>
            <p:ph idx="1" type="body"/>
          </p:nvPr>
        </p:nvSpPr>
        <p:spPr>
          <a:xfrm>
            <a:off x="4415410" y="782730"/>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SzPts val="3200"/>
              <a:buChar char="❑"/>
            </a:pPr>
            <a:r>
              <a:rPr lang="en-US" sz="3200">
                <a:latin typeface="Arial"/>
                <a:ea typeface="Arial"/>
                <a:cs typeface="Arial"/>
                <a:sym typeface="Arial"/>
              </a:rPr>
              <a:t>Να λέμε στον εαυτό μας πότε και πώς θα χρησιμοποιούμε την τεχνολογία και να το τηρούμε.</a:t>
            </a:r>
            <a:endParaRPr/>
          </a:p>
          <a:p>
            <a:pPr indent="-228600" lvl="0" marL="228600" rtl="0" algn="l">
              <a:lnSpc>
                <a:spcPct val="90000"/>
              </a:lnSpc>
              <a:spcBef>
                <a:spcPts val="1000"/>
              </a:spcBef>
              <a:spcAft>
                <a:spcPts val="0"/>
              </a:spcAft>
              <a:buSzPts val="3200"/>
              <a:buChar char="❑"/>
            </a:pPr>
            <a:r>
              <a:rPr lang="en-US" sz="3200">
                <a:latin typeface="Arial"/>
                <a:ea typeface="Arial"/>
                <a:cs typeface="Arial"/>
                <a:sym typeface="Arial"/>
              </a:rPr>
              <a:t> Να λέμε στους άλλους πότε και πώς προτιμάμε να επικοινωνούμε μαζί τους και να σεβόμαστε και τις δικές τους προτιμήσεις.</a:t>
            </a:r>
            <a:endParaRPr/>
          </a:p>
          <a:p>
            <a:pPr indent="-228600" lvl="0" marL="228600" rtl="0" algn="l">
              <a:lnSpc>
                <a:spcPct val="90000"/>
              </a:lnSpc>
              <a:spcBef>
                <a:spcPts val="1000"/>
              </a:spcBef>
              <a:spcAft>
                <a:spcPts val="0"/>
              </a:spcAft>
              <a:buSzPts val="3200"/>
              <a:buChar char="❑"/>
            </a:pPr>
            <a:r>
              <a:rPr lang="en-US" sz="3200">
                <a:latin typeface="Arial"/>
                <a:ea typeface="Arial"/>
                <a:cs typeface="Arial"/>
                <a:sym typeface="Arial"/>
              </a:rPr>
              <a:t> Να λέμε στους άλλους πότε πρέπει να αποσυνδεθούμε ή να αποσυνδεθούμε και να τους ζητάμε να σεβαστούν την απόφασή μας.</a:t>
            </a:r>
            <a:endParaRPr/>
          </a:p>
          <a:p>
            <a:pPr indent="-25400" lvl="0" marL="228600" rtl="0" algn="l">
              <a:lnSpc>
                <a:spcPct val="90000"/>
              </a:lnSpc>
              <a:spcBef>
                <a:spcPts val="1000"/>
              </a:spcBef>
              <a:spcAft>
                <a:spcPts val="0"/>
              </a:spcAft>
              <a:buSzPts val="3200"/>
              <a:buNone/>
            </a:pPr>
            <a:r>
              <a:t/>
            </a:r>
            <a:endParaRPr sz="32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3" name="Shape 463"/>
        <p:cNvGrpSpPr/>
        <p:nvPr/>
      </p:nvGrpSpPr>
      <p:grpSpPr>
        <a:xfrm>
          <a:off x="0" y="0"/>
          <a:ext cx="0" cy="0"/>
          <a:chOff x="0" y="0"/>
          <a:chExt cx="0" cy="0"/>
        </a:xfrm>
      </p:grpSpPr>
      <p:sp>
        <p:nvSpPr>
          <p:cNvPr id="464" name="Google Shape;464;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txBox="1"/>
          <p:nvPr>
            <p:ph type="title"/>
          </p:nvPr>
        </p:nvSpPr>
        <p:spPr>
          <a:xfrm>
            <a:off x="274328" y="214372"/>
            <a:ext cx="652110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Η δύναμη της αποσύνδεσης</a:t>
            </a:r>
            <a:endParaRPr sz="4400">
              <a:latin typeface="Arial"/>
              <a:ea typeface="Arial"/>
              <a:cs typeface="Arial"/>
              <a:sym typeface="Arial"/>
            </a:endParaRPr>
          </a:p>
        </p:txBody>
      </p:sp>
      <p:sp>
        <p:nvSpPr>
          <p:cNvPr id="466" name="Google Shape;466;p23"/>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txBox="1"/>
          <p:nvPr>
            <p:ph idx="1" type="body"/>
          </p:nvPr>
        </p:nvSpPr>
        <p:spPr>
          <a:xfrm>
            <a:off x="454449" y="1518700"/>
            <a:ext cx="5815556" cy="480767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latin typeface="Arial"/>
                <a:ea typeface="Arial"/>
                <a:cs typeface="Arial"/>
                <a:sym typeface="Arial"/>
              </a:rPr>
              <a:t>Ένας από τους πιο αποτελεσματικούς τρόπους για να διαχειριστούμε τις ψηφιακές μας συνήθειες είναι να αποσυνδεθούμε. </a:t>
            </a:r>
            <a:endParaRPr/>
          </a:p>
          <a:p>
            <a:pPr indent="-228600" lvl="0" marL="228600" rtl="0" algn="l">
              <a:lnSpc>
                <a:spcPct val="90000"/>
              </a:lnSpc>
              <a:spcBef>
                <a:spcPts val="1000"/>
              </a:spcBef>
              <a:spcAft>
                <a:spcPts val="0"/>
              </a:spcAft>
              <a:buSzPts val="2800"/>
              <a:buChar char="❑"/>
            </a:pPr>
            <a:r>
              <a:rPr b="1" lang="en-US">
                <a:latin typeface="Arial"/>
                <a:ea typeface="Arial"/>
                <a:cs typeface="Arial"/>
                <a:sym typeface="Arial"/>
              </a:rPr>
              <a:t>Το Unplugging είναι η πράξη της αποσύνδεσης από την τεχνολογία, είτε προσωρινά είτε μόνιμα, για χάρη της ευημερίας μας</a:t>
            </a:r>
            <a:r>
              <a:rPr lang="en-US">
                <a:latin typeface="Arial"/>
                <a:ea typeface="Arial"/>
                <a:cs typeface="Arial"/>
                <a:sym typeface="Arial"/>
              </a:rPr>
              <a:t>.</a:t>
            </a:r>
            <a:endParaRPr/>
          </a:p>
          <a:p>
            <a:pPr indent="-228600" lvl="0" marL="228600" rtl="0" algn="l">
              <a:lnSpc>
                <a:spcPct val="90000"/>
              </a:lnSpc>
              <a:spcBef>
                <a:spcPts val="1000"/>
              </a:spcBef>
              <a:spcAft>
                <a:spcPts val="0"/>
              </a:spcAft>
              <a:buSzPts val="2800"/>
              <a:buChar char="❑"/>
            </a:pPr>
            <a:r>
              <a:rPr lang="en-US">
                <a:latin typeface="Arial"/>
                <a:ea typeface="Arial"/>
                <a:cs typeface="Arial"/>
                <a:sym typeface="Arial"/>
              </a:rPr>
              <a:t>Η αποσύνδεση μπορεί να έχει πολλά οφέλη για την ψυχική και σωματική μας υγεία.</a:t>
            </a:r>
            <a:endParaRPr/>
          </a:p>
          <a:p>
            <a:pPr indent="-50800" lvl="0" marL="228600" rtl="0" algn="l">
              <a:lnSpc>
                <a:spcPct val="90000"/>
              </a:lnSpc>
              <a:spcBef>
                <a:spcPts val="1000"/>
              </a:spcBef>
              <a:spcAft>
                <a:spcPts val="0"/>
              </a:spcAft>
              <a:buSzPts val="2800"/>
              <a:buNone/>
            </a:pPr>
            <a:r>
              <a:t/>
            </a:r>
            <a:endParaRPr>
              <a:latin typeface="Arial"/>
              <a:ea typeface="Arial"/>
              <a:cs typeface="Arial"/>
              <a:sym typeface="Arial"/>
            </a:endParaRPr>
          </a:p>
        </p:txBody>
      </p:sp>
      <p:sp>
        <p:nvSpPr>
          <p:cNvPr id="468" name="Google Shape;468;p23"/>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mbracing Digital Detox: Unplugging for Mental Refreshment" id="469" name="Google Shape;469;p23"/>
          <p:cNvPicPr preferRelativeResize="0"/>
          <p:nvPr/>
        </p:nvPicPr>
        <p:blipFill rotWithShape="1">
          <a:blip r:embed="rId3">
            <a:alphaModFix/>
          </a:blip>
          <a:srcRect b="12236" l="20547" r="20546" t="12236"/>
          <a:stretch/>
        </p:blipFill>
        <p:spPr>
          <a:xfrm>
            <a:off x="7887184" y="1743516"/>
            <a:ext cx="3781051" cy="2726990"/>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470" name="Google Shape;470;p23"/>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71" name="Google Shape;471;p23"/>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72" name="Google Shape;472;p23"/>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23"/>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4"/>
          <p:cNvSpPr txBox="1"/>
          <p:nvPr>
            <p:ph type="title"/>
          </p:nvPr>
        </p:nvSpPr>
        <p:spPr>
          <a:xfrm>
            <a:off x="691116" y="184372"/>
            <a:ext cx="10662684" cy="793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Οφέλη από την αποσύνδεση</a:t>
            </a:r>
            <a:endParaRPr>
              <a:latin typeface="Arial"/>
              <a:ea typeface="Arial"/>
              <a:cs typeface="Arial"/>
              <a:sym typeface="Arial"/>
            </a:endParaRPr>
          </a:p>
        </p:txBody>
      </p:sp>
      <p:grpSp>
        <p:nvGrpSpPr>
          <p:cNvPr id="480" name="Google Shape;480;p24"/>
          <p:cNvGrpSpPr/>
          <p:nvPr/>
        </p:nvGrpSpPr>
        <p:grpSpPr>
          <a:xfrm>
            <a:off x="838200" y="1309825"/>
            <a:ext cx="10515600" cy="4865116"/>
            <a:chOff x="0" y="2020"/>
            <a:chExt cx="10515600" cy="4865116"/>
          </a:xfrm>
        </p:grpSpPr>
        <p:sp>
          <p:nvSpPr>
            <p:cNvPr id="481" name="Google Shape;481;p24"/>
            <p:cNvSpPr/>
            <p:nvPr/>
          </p:nvSpPr>
          <p:spPr>
            <a:xfrm>
              <a:off x="0" y="2020"/>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4"/>
            <p:cNvSpPr/>
            <p:nvPr/>
          </p:nvSpPr>
          <p:spPr>
            <a:xfrm>
              <a:off x="309831" y="232473"/>
              <a:ext cx="563329" cy="56332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
            <p:cNvSpPr/>
            <p:nvPr/>
          </p:nvSpPr>
          <p:spPr>
            <a:xfrm>
              <a:off x="1182991" y="2020"/>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4"/>
            <p:cNvSpPr txBox="1"/>
            <p:nvPr/>
          </p:nvSpPr>
          <p:spPr>
            <a:xfrm>
              <a:off x="1182991" y="2020"/>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None/>
              </a:pPr>
              <a:r>
                <a:rPr lang="en-US" sz="2200">
                  <a:solidFill>
                    <a:schemeClr val="dk1"/>
                  </a:solidFill>
                  <a:latin typeface="Arial"/>
                  <a:ea typeface="Arial"/>
                  <a:cs typeface="Arial"/>
                  <a:sym typeface="Arial"/>
                </a:rPr>
                <a:t>Μείωση του στρες και του άγχους, μειώνοντας την έκθεσή μας σε αρνητικά ή συντριπτικά ερεθίσματα.</a:t>
              </a:r>
              <a:endParaRPr/>
            </a:p>
          </p:txBody>
        </p:sp>
        <p:sp>
          <p:nvSpPr>
            <p:cNvPr id="485" name="Google Shape;485;p24"/>
            <p:cNvSpPr/>
            <p:nvPr/>
          </p:nvSpPr>
          <p:spPr>
            <a:xfrm>
              <a:off x="0" y="1282314"/>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4"/>
            <p:cNvSpPr/>
            <p:nvPr/>
          </p:nvSpPr>
          <p:spPr>
            <a:xfrm>
              <a:off x="309831" y="1512767"/>
              <a:ext cx="563329" cy="563329"/>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
            <p:cNvSpPr/>
            <p:nvPr/>
          </p:nvSpPr>
          <p:spPr>
            <a:xfrm>
              <a:off x="1182991" y="1282314"/>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4"/>
            <p:cNvSpPr txBox="1"/>
            <p:nvPr/>
          </p:nvSpPr>
          <p:spPr>
            <a:xfrm>
              <a:off x="1182991" y="1282314"/>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None/>
              </a:pPr>
              <a:r>
                <a:rPr lang="en-US" sz="2200">
                  <a:solidFill>
                    <a:schemeClr val="dk1"/>
                  </a:solidFill>
                  <a:latin typeface="Arial"/>
                  <a:ea typeface="Arial"/>
                  <a:cs typeface="Arial"/>
                  <a:sym typeface="Arial"/>
                </a:rPr>
                <a:t>Βελτίωση της ποιότητας και της ποσότητας του ύπνου, αποφεύγοντας το μπλε φως και τη διέγερση πριν από τον ύπνο.</a:t>
              </a:r>
              <a:endParaRPr/>
            </a:p>
          </p:txBody>
        </p:sp>
        <p:sp>
          <p:nvSpPr>
            <p:cNvPr id="489" name="Google Shape;489;p24"/>
            <p:cNvSpPr/>
            <p:nvPr/>
          </p:nvSpPr>
          <p:spPr>
            <a:xfrm>
              <a:off x="0" y="2562608"/>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4"/>
            <p:cNvSpPr/>
            <p:nvPr/>
          </p:nvSpPr>
          <p:spPr>
            <a:xfrm>
              <a:off x="309831" y="2793061"/>
              <a:ext cx="563329" cy="563329"/>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4"/>
            <p:cNvSpPr/>
            <p:nvPr/>
          </p:nvSpPr>
          <p:spPr>
            <a:xfrm>
              <a:off x="1182991" y="2562608"/>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4"/>
            <p:cNvSpPr txBox="1"/>
            <p:nvPr/>
          </p:nvSpPr>
          <p:spPr>
            <a:xfrm>
              <a:off x="1182991" y="2562608"/>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None/>
              </a:pPr>
              <a:r>
                <a:rPr lang="en-US" sz="2200">
                  <a:solidFill>
                    <a:schemeClr val="dk1"/>
                  </a:solidFill>
                  <a:latin typeface="Arial"/>
                  <a:ea typeface="Arial"/>
                  <a:cs typeface="Arial"/>
                  <a:sym typeface="Arial"/>
                </a:rPr>
                <a:t>Ενισχύει τη δημιουργικότητα και την επίλυση προβλημάτων, επιτρέποντας στον εγκέφαλό μας να ξεκουραστεί και να επαναφορτιστεί.</a:t>
              </a:r>
              <a:endParaRPr/>
            </a:p>
          </p:txBody>
        </p:sp>
        <p:sp>
          <p:nvSpPr>
            <p:cNvPr id="493" name="Google Shape;493;p24"/>
            <p:cNvSpPr/>
            <p:nvPr/>
          </p:nvSpPr>
          <p:spPr>
            <a:xfrm>
              <a:off x="0" y="3842902"/>
              <a:ext cx="10515600" cy="102423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4"/>
            <p:cNvSpPr/>
            <p:nvPr/>
          </p:nvSpPr>
          <p:spPr>
            <a:xfrm>
              <a:off x="309831" y="4073354"/>
              <a:ext cx="563329" cy="563329"/>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4"/>
            <p:cNvSpPr/>
            <p:nvPr/>
          </p:nvSpPr>
          <p:spPr>
            <a:xfrm>
              <a:off x="1182991" y="3842902"/>
              <a:ext cx="9332608" cy="1024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4"/>
            <p:cNvSpPr txBox="1"/>
            <p:nvPr/>
          </p:nvSpPr>
          <p:spPr>
            <a:xfrm>
              <a:off x="1182991" y="3842902"/>
              <a:ext cx="9332608" cy="1024234"/>
            </a:xfrm>
            <a:prstGeom prst="rect">
              <a:avLst/>
            </a:prstGeom>
            <a:noFill/>
            <a:ln>
              <a:noFill/>
            </a:ln>
          </p:spPr>
          <p:txBody>
            <a:bodyPr anchorCtr="0" anchor="ctr" bIns="108375" lIns="108375" spcFirstLastPara="1" rIns="108375" wrap="square" tIns="108375">
              <a:noAutofit/>
            </a:bodyPr>
            <a:lstStyle/>
            <a:p>
              <a:pPr indent="0" lvl="0" marL="0" marR="0" rtl="0" algn="l">
                <a:lnSpc>
                  <a:spcPct val="100000"/>
                </a:lnSpc>
                <a:spcBef>
                  <a:spcPts val="0"/>
                </a:spcBef>
                <a:spcAft>
                  <a:spcPts val="0"/>
                </a:spcAft>
                <a:buNone/>
              </a:pPr>
              <a:r>
                <a:rPr lang="en-US" sz="2200">
                  <a:solidFill>
                    <a:schemeClr val="dk1"/>
                  </a:solidFill>
                  <a:latin typeface="Arial"/>
                  <a:ea typeface="Arial"/>
                  <a:cs typeface="Arial"/>
                  <a:sym typeface="Arial"/>
                </a:rPr>
                <a:t>Βελτίωση της διάθεσης και της ευτυχίας, αυξάνοντας την ευγνωμοσύνη και την εκτίμησή μας για την παρούσα στιγμή.</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0" name="Shape 500"/>
        <p:cNvGrpSpPr/>
        <p:nvPr/>
      </p:nvGrpSpPr>
      <p:grpSpPr>
        <a:xfrm>
          <a:off x="0" y="0"/>
          <a:ext cx="0" cy="0"/>
          <a:chOff x="0" y="0"/>
          <a:chExt cx="0" cy="0"/>
        </a:xfrm>
      </p:grpSpPr>
      <p:sp>
        <p:nvSpPr>
          <p:cNvPr id="501" name="Google Shape;501;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txBox="1"/>
          <p:nvPr>
            <p:ph type="title"/>
          </p:nvPr>
        </p:nvSpPr>
        <p:spPr>
          <a:xfrm>
            <a:off x="274328" y="214372"/>
            <a:ext cx="652110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Σχέδιο αποσύνδεσης</a:t>
            </a:r>
            <a:endParaRPr sz="4400">
              <a:latin typeface="Arial"/>
              <a:ea typeface="Arial"/>
              <a:cs typeface="Arial"/>
              <a:sym typeface="Arial"/>
            </a:endParaRPr>
          </a:p>
        </p:txBody>
      </p:sp>
      <p:sp>
        <p:nvSpPr>
          <p:cNvPr id="503" name="Google Shape;503;p25"/>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txBox="1"/>
          <p:nvPr>
            <p:ph idx="1" type="body"/>
          </p:nvPr>
        </p:nvSpPr>
        <p:spPr>
          <a:xfrm>
            <a:off x="454449" y="1518700"/>
            <a:ext cx="5815556" cy="4807671"/>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Προγραμματισμός και επιλογή κατάλληλου χρόνου και διάρκειας για την αποσύνδεση από την πρίζα και ενημέρωση των άλλων γι' αυτό.</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Προετοιμασία εναλλακτικών λύσεων και δραστηριοτήτων για να γεμίσει ο χρόνος και ο χώρος που συνήθως καταλαμβάνει η τεχνολογία, όπως τα χόμπι, ο αθλητισμός ή η κοινωνικοποίηση.</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Αναλογιζόμαστε την εμπειρία και παρατηρούμε τις αλλαγές και τα οφέλη που φέρνει στη ζωή μας η αποσύνδεση.</a:t>
            </a:r>
            <a:endParaRPr/>
          </a:p>
          <a:p>
            <a:pPr indent="-64135" lvl="0" marL="228600" rtl="0" algn="l">
              <a:lnSpc>
                <a:spcPct val="90000"/>
              </a:lnSpc>
              <a:spcBef>
                <a:spcPts val="1000"/>
              </a:spcBef>
              <a:spcAft>
                <a:spcPts val="0"/>
              </a:spcAft>
              <a:buSzPct val="100000"/>
              <a:buNone/>
            </a:pPr>
            <a:r>
              <a:t/>
            </a:r>
            <a:endParaRPr>
              <a:latin typeface="Arial"/>
              <a:ea typeface="Arial"/>
              <a:cs typeface="Arial"/>
              <a:sym typeface="Arial"/>
            </a:endParaRPr>
          </a:p>
        </p:txBody>
      </p:sp>
      <p:sp>
        <p:nvSpPr>
          <p:cNvPr id="505" name="Google Shape;505;p25"/>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07" name="Google Shape;507;p25"/>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508" name="Google Shape;508;p25"/>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25"/>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Digital Detox: Unplugging to Save Our Sanity (and Our Thumbs!) | by  Puwaneswari Naidu | Medium" id="511" name="Google Shape;511;p25"/>
          <p:cNvPicPr preferRelativeResize="0"/>
          <p:nvPr/>
        </p:nvPicPr>
        <p:blipFill rotWithShape="1">
          <a:blip r:embed="rId3">
            <a:alphaModFix/>
          </a:blip>
          <a:srcRect b="0" l="9135" r="9135" t="0"/>
          <a:stretch/>
        </p:blipFill>
        <p:spPr>
          <a:xfrm>
            <a:off x="7714406" y="1934450"/>
            <a:ext cx="3981526" cy="2740227"/>
          </a:xfrm>
          <a:prstGeom prst="round2DiagRect">
            <a:avLst>
              <a:gd fmla="val 28472"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5" name="Shape 515"/>
        <p:cNvGrpSpPr/>
        <p:nvPr/>
      </p:nvGrpSpPr>
      <p:grpSpPr>
        <a:xfrm>
          <a:off x="0" y="0"/>
          <a:ext cx="0" cy="0"/>
          <a:chOff x="0" y="0"/>
          <a:chExt cx="0" cy="0"/>
        </a:xfrm>
      </p:grpSpPr>
      <p:sp>
        <p:nvSpPr>
          <p:cNvPr id="516" name="Google Shape;516;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txBox="1"/>
          <p:nvPr>
            <p:ph type="title"/>
          </p:nvPr>
        </p:nvSpPr>
        <p:spPr>
          <a:xfrm>
            <a:off x="656539" y="365124"/>
            <a:ext cx="6521103"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Αγκαλιάζοντας την ενσυνειδητότητα στην ψηφιακή εποχή</a:t>
            </a:r>
            <a:endParaRPr sz="4400">
              <a:latin typeface="Arial"/>
              <a:ea typeface="Arial"/>
              <a:cs typeface="Arial"/>
              <a:sym typeface="Arial"/>
            </a:endParaRPr>
          </a:p>
        </p:txBody>
      </p:sp>
      <p:sp>
        <p:nvSpPr>
          <p:cNvPr id="518" name="Google Shape;518;p26"/>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txBox="1"/>
          <p:nvPr>
            <p:ph idx="1" type="body"/>
          </p:nvPr>
        </p:nvSpPr>
        <p:spPr>
          <a:xfrm>
            <a:off x="476946" y="2108798"/>
            <a:ext cx="5815556" cy="447630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800"/>
              <a:buChar char="❑"/>
            </a:pPr>
            <a:r>
              <a:rPr lang="en-US">
                <a:latin typeface="Arial"/>
                <a:ea typeface="Arial"/>
                <a:cs typeface="Arial"/>
                <a:sym typeface="Arial"/>
              </a:rPr>
              <a:t>Ο στόχος της διαχείρισης των ψηφιακών μας συνηθειών είναι να υιοθετήσουμε την ενσυνειδητότητα. </a:t>
            </a:r>
            <a:endParaRPr/>
          </a:p>
          <a:p>
            <a:pPr indent="-228600" lvl="0" marL="228600" rtl="0" algn="l">
              <a:lnSpc>
                <a:spcPct val="90000"/>
              </a:lnSpc>
              <a:spcBef>
                <a:spcPts val="1000"/>
              </a:spcBef>
              <a:spcAft>
                <a:spcPts val="0"/>
              </a:spcAft>
              <a:buSzPts val="2800"/>
              <a:buChar char="❑"/>
            </a:pPr>
            <a:r>
              <a:rPr lang="en-US">
                <a:latin typeface="Arial"/>
                <a:ea typeface="Arial"/>
                <a:cs typeface="Arial"/>
                <a:sym typeface="Arial"/>
              </a:rPr>
              <a:t>Η ενσυνειδητότητα είναι η πρακτική της προσοχής στην παρούσα στιγμή, με περιέργεια, διαφάνεια και αποδοχή.</a:t>
            </a:r>
            <a:endParaRPr/>
          </a:p>
          <a:p>
            <a:pPr indent="-228600" lvl="0" marL="228600" rtl="0" algn="l">
              <a:lnSpc>
                <a:spcPct val="90000"/>
              </a:lnSpc>
              <a:spcBef>
                <a:spcPts val="1000"/>
              </a:spcBef>
              <a:spcAft>
                <a:spcPts val="0"/>
              </a:spcAft>
              <a:buSzPts val="2800"/>
              <a:buChar char="❑"/>
            </a:pPr>
            <a:r>
              <a:rPr lang="en-US">
                <a:latin typeface="Arial"/>
                <a:ea typeface="Arial"/>
                <a:cs typeface="Arial"/>
                <a:sym typeface="Arial"/>
              </a:rPr>
              <a:t>Η ενσυνειδητότητα μας βοηθά να είμαστε πιο συνειδητοί και σκόπιμοι με τη χρήση της τεχνολογίας και να την απολαμβάνουμε χωρίς να μας ελέγχει.</a:t>
            </a:r>
            <a:endParaRPr/>
          </a:p>
          <a:p>
            <a:pPr indent="-50800" lvl="0" marL="228600" rtl="0" algn="l">
              <a:lnSpc>
                <a:spcPct val="90000"/>
              </a:lnSpc>
              <a:spcBef>
                <a:spcPts val="1000"/>
              </a:spcBef>
              <a:spcAft>
                <a:spcPts val="0"/>
              </a:spcAft>
              <a:buSzPts val="2800"/>
              <a:buNone/>
            </a:pPr>
            <a:r>
              <a:t/>
            </a:r>
            <a:endParaRPr>
              <a:latin typeface="Arial"/>
              <a:ea typeface="Arial"/>
              <a:cs typeface="Arial"/>
              <a:sym typeface="Arial"/>
            </a:endParaRPr>
          </a:p>
        </p:txBody>
      </p:sp>
      <p:sp>
        <p:nvSpPr>
          <p:cNvPr id="520" name="Google Shape;520;p26"/>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22" name="Google Shape;522;p26"/>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523" name="Google Shape;523;p26"/>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26"/>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5 Ways to Survive the Global Day of Unplugging" id="526" name="Google Shape;526;p26"/>
          <p:cNvPicPr preferRelativeResize="0"/>
          <p:nvPr/>
        </p:nvPicPr>
        <p:blipFill rotWithShape="1">
          <a:blip r:embed="rId3">
            <a:alphaModFix/>
          </a:blip>
          <a:srcRect b="0" l="0" r="0" t="0"/>
          <a:stretch/>
        </p:blipFill>
        <p:spPr>
          <a:xfrm>
            <a:off x="7777920" y="2143471"/>
            <a:ext cx="3917298" cy="220348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0" name="Shape 530"/>
        <p:cNvGrpSpPr/>
        <p:nvPr/>
      </p:nvGrpSpPr>
      <p:grpSpPr>
        <a:xfrm>
          <a:off x="0" y="0"/>
          <a:ext cx="0" cy="0"/>
          <a:chOff x="0" y="0"/>
          <a:chExt cx="0" cy="0"/>
        </a:xfrm>
      </p:grpSpPr>
      <p:sp>
        <p:nvSpPr>
          <p:cNvPr id="531" name="Google Shape;531;p2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7"/>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7"/>
          <p:cNvSpPr txBox="1"/>
          <p:nvPr/>
        </p:nvSpPr>
        <p:spPr>
          <a:xfrm>
            <a:off x="404037" y="1153572"/>
            <a:ext cx="3483197" cy="44611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600">
                <a:solidFill>
                  <a:srgbClr val="FFFFFF"/>
                </a:solidFill>
                <a:latin typeface="Arial"/>
                <a:ea typeface="Arial"/>
                <a:cs typeface="Arial"/>
                <a:sym typeface="Arial"/>
              </a:rPr>
              <a:t>Τεχνικές για ενσυνειδητότητα</a:t>
            </a:r>
            <a:endParaRPr sz="3600">
              <a:solidFill>
                <a:srgbClr val="FFFFFF"/>
              </a:solidFill>
              <a:latin typeface="Arial"/>
              <a:ea typeface="Arial"/>
              <a:cs typeface="Arial"/>
              <a:sym typeface="Arial"/>
            </a:endParaRPr>
          </a:p>
        </p:txBody>
      </p:sp>
      <p:sp>
        <p:nvSpPr>
          <p:cNvPr id="534" name="Google Shape;534;p27"/>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27"/>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lnSpcReduction="10000"/>
          </a:bodyPr>
          <a:lstStyle/>
          <a:p>
            <a:pPr indent="-228600" lvl="0" marL="228600" rtl="0" algn="just">
              <a:lnSpc>
                <a:spcPct val="90000"/>
              </a:lnSpc>
              <a:spcBef>
                <a:spcPts val="0"/>
              </a:spcBef>
              <a:spcAft>
                <a:spcPts val="0"/>
              </a:spcAft>
              <a:buSzPts val="2400"/>
              <a:buChar char="❑"/>
            </a:pPr>
            <a:r>
              <a:rPr lang="en-US" sz="2400">
                <a:latin typeface="Arial"/>
                <a:ea typeface="Arial"/>
                <a:cs typeface="Arial"/>
                <a:sym typeface="Arial"/>
              </a:rPr>
              <a:t>Αναπνέουμε βαθιά και συνειδητά, πριν, κατά τη διάρκεια και μετά τη χρήση της τεχνολογίας, για να ηρεμήσουμε το μυαλό και το σώμα μας.</a:t>
            </a:r>
            <a:endParaRPr/>
          </a:p>
          <a:p>
            <a:pPr indent="-228600" lvl="0" marL="228600" rtl="0" algn="just">
              <a:lnSpc>
                <a:spcPct val="90000"/>
              </a:lnSpc>
              <a:spcBef>
                <a:spcPts val="1000"/>
              </a:spcBef>
              <a:spcAft>
                <a:spcPts val="0"/>
              </a:spcAft>
              <a:buSzPts val="2400"/>
              <a:buChar char="❑"/>
            </a:pPr>
            <a:r>
              <a:rPr lang="en-US" sz="2400">
                <a:latin typeface="Arial"/>
                <a:ea typeface="Arial"/>
                <a:cs typeface="Arial"/>
                <a:sym typeface="Arial"/>
              </a:rPr>
              <a:t>Έλεγχος του εαυτού μας και των συναισθημάτων μας, πριν, κατά τη διάρκεια και μετά τη χρήση της τεχνολογίας, για να κατανοήσουμε τις ανάγκες και τα κίνητρά μας.</a:t>
            </a:r>
            <a:endParaRPr/>
          </a:p>
          <a:p>
            <a:pPr indent="-228600" lvl="0" marL="228600" rtl="0" algn="just">
              <a:lnSpc>
                <a:spcPct val="90000"/>
              </a:lnSpc>
              <a:spcBef>
                <a:spcPts val="1000"/>
              </a:spcBef>
              <a:spcAft>
                <a:spcPts val="0"/>
              </a:spcAft>
              <a:buSzPts val="2400"/>
              <a:buChar char="❑"/>
            </a:pPr>
            <a:r>
              <a:rPr lang="en-US" sz="2400">
                <a:latin typeface="Arial"/>
                <a:ea typeface="Arial"/>
                <a:cs typeface="Arial"/>
                <a:sym typeface="Arial"/>
              </a:rPr>
              <a:t>Να θέτουμε στον εαυτό μας ερωτήσεις, πριν, κατά τη διάρκεια και μετά τη χρήση της τεχνολογίας, για να αξιολογήσουμε το σκοπό και την αξία της, όπως:</a:t>
            </a:r>
            <a:endParaRPr sz="2400">
              <a:latin typeface="Arial"/>
              <a:ea typeface="Arial"/>
              <a:cs typeface="Arial"/>
              <a:sym typeface="Arial"/>
            </a:endParaRPr>
          </a:p>
          <a:p>
            <a:pPr indent="-228600" lvl="1" marL="457200" rtl="0" algn="l">
              <a:lnSpc>
                <a:spcPct val="90000"/>
              </a:lnSpc>
              <a:spcBef>
                <a:spcPts val="500"/>
              </a:spcBef>
              <a:spcAft>
                <a:spcPts val="0"/>
              </a:spcAft>
              <a:buClr>
                <a:srgbClr val="FFAA5A"/>
              </a:buClr>
              <a:buSzPts val="2400"/>
              <a:buChar char="•"/>
            </a:pPr>
            <a:r>
              <a:rPr lang="en-US">
                <a:latin typeface="Arial"/>
                <a:ea typeface="Arial"/>
                <a:cs typeface="Arial"/>
                <a:sym typeface="Arial"/>
              </a:rPr>
              <a:t>Γιατί χρησιμοποιώ αυτή τη συσκευή ή την εφαρμογή;</a:t>
            </a:r>
            <a:endParaRPr/>
          </a:p>
          <a:p>
            <a:pPr indent="-228600" lvl="1" marL="457200" rtl="0" algn="l">
              <a:lnSpc>
                <a:spcPct val="90000"/>
              </a:lnSpc>
              <a:spcBef>
                <a:spcPts val="500"/>
              </a:spcBef>
              <a:spcAft>
                <a:spcPts val="0"/>
              </a:spcAft>
              <a:buClr>
                <a:srgbClr val="FFAA5A"/>
              </a:buClr>
              <a:buSzPts val="2400"/>
              <a:buChar char="•"/>
            </a:pPr>
            <a:r>
              <a:rPr lang="en-US">
                <a:latin typeface="Arial"/>
                <a:ea typeface="Arial"/>
                <a:cs typeface="Arial"/>
                <a:sym typeface="Arial"/>
              </a:rPr>
              <a:t>Τι ελπίζω να επιτύχω ή να κερδίσω από αυτό;</a:t>
            </a:r>
            <a:endParaRPr/>
          </a:p>
          <a:p>
            <a:pPr indent="-228600" lvl="1" marL="457200" rtl="0" algn="l">
              <a:lnSpc>
                <a:spcPct val="90000"/>
              </a:lnSpc>
              <a:spcBef>
                <a:spcPts val="500"/>
              </a:spcBef>
              <a:spcAft>
                <a:spcPts val="0"/>
              </a:spcAft>
              <a:buClr>
                <a:srgbClr val="FFAA5A"/>
              </a:buClr>
              <a:buSzPts val="2400"/>
              <a:buChar char="•"/>
            </a:pPr>
            <a:r>
              <a:rPr lang="en-US">
                <a:latin typeface="Arial"/>
                <a:ea typeface="Arial"/>
                <a:cs typeface="Arial"/>
                <a:sym typeface="Arial"/>
              </a:rPr>
              <a:t>Πώς επηρεάζει την ευημερία και την παραγωγικότητά μου;</a:t>
            </a:r>
            <a:endParaRPr/>
          </a:p>
          <a:p>
            <a:pPr indent="-228600" lvl="1" marL="457200" rtl="0" algn="l">
              <a:lnSpc>
                <a:spcPct val="90000"/>
              </a:lnSpc>
              <a:spcBef>
                <a:spcPts val="500"/>
              </a:spcBef>
              <a:spcAft>
                <a:spcPts val="0"/>
              </a:spcAft>
              <a:buClr>
                <a:srgbClr val="FFAA5A"/>
              </a:buClr>
              <a:buSzPts val="2400"/>
              <a:buChar char="•"/>
            </a:pPr>
            <a:r>
              <a:rPr lang="en-US">
                <a:latin typeface="Arial"/>
                <a:ea typeface="Arial"/>
                <a:cs typeface="Arial"/>
                <a:sym typeface="Arial"/>
              </a:rPr>
              <a:t>Πότε και πώς θα σταματήσω να το χρησιμοποιώ;</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8"/>
          <p:cNvSpPr txBox="1"/>
          <p:nvPr>
            <p:ph type="title"/>
          </p:nvPr>
        </p:nvSpPr>
        <p:spPr>
          <a:xfrm>
            <a:off x="8720469" y="120576"/>
            <a:ext cx="3471531" cy="8150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a:latin typeface="Arial"/>
                <a:ea typeface="Arial"/>
                <a:cs typeface="Arial"/>
                <a:sym typeface="Arial"/>
              </a:rPr>
              <a:t>Αντανάκλαση</a:t>
            </a:r>
            <a:endParaRPr>
              <a:latin typeface="Arial"/>
              <a:ea typeface="Arial"/>
              <a:cs typeface="Arial"/>
              <a:sym typeface="Arial"/>
            </a:endParaRPr>
          </a:p>
        </p:txBody>
      </p:sp>
      <p:grpSp>
        <p:nvGrpSpPr>
          <p:cNvPr id="541" name="Google Shape;541;p28"/>
          <p:cNvGrpSpPr/>
          <p:nvPr/>
        </p:nvGrpSpPr>
        <p:grpSpPr>
          <a:xfrm>
            <a:off x="1662214" y="1068930"/>
            <a:ext cx="8528656" cy="5570741"/>
            <a:chOff x="1210331" y="5675"/>
            <a:chExt cx="8528656" cy="5570741"/>
          </a:xfrm>
        </p:grpSpPr>
        <p:sp>
          <p:nvSpPr>
            <p:cNvPr id="542" name="Google Shape;542;p28"/>
            <p:cNvSpPr/>
            <p:nvPr/>
          </p:nvSpPr>
          <p:spPr>
            <a:xfrm>
              <a:off x="3673461" y="699434"/>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txBox="1"/>
            <p:nvPr/>
          </p:nvSpPr>
          <p:spPr>
            <a:xfrm>
              <a:off x="3927454" y="742317"/>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44" name="Google Shape;544;p28"/>
            <p:cNvSpPr/>
            <p:nvPr/>
          </p:nvSpPr>
          <p:spPr>
            <a:xfrm>
              <a:off x="1210331" y="5675"/>
              <a:ext cx="2464929" cy="1478957"/>
            </a:xfrm>
            <a:prstGeom prst="rect">
              <a:avLst/>
            </a:prstGeom>
            <a:solidFill>
              <a:srgbClr val="92BAB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txBox="1"/>
            <p:nvPr/>
          </p:nvSpPr>
          <p:spPr>
            <a:xfrm>
              <a:off x="1210331" y="5675"/>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None/>
              </a:pPr>
              <a:r>
                <a:rPr lang="en-US" sz="1400">
                  <a:solidFill>
                    <a:schemeClr val="lt1"/>
                  </a:solidFill>
                  <a:latin typeface="Arial"/>
                  <a:ea typeface="Arial"/>
                  <a:cs typeface="Arial"/>
                  <a:sym typeface="Arial"/>
                </a:rPr>
                <a:t>Σε αυτή την ενότητα συζητήσαμε την έννοια των ψηφιακών συνηθειών και πώς αυτές επηρεάζουν την ευημερία, την παραγωγικότητα και τις σχέσεις μας.</a:t>
              </a:r>
              <a:endParaRPr/>
            </a:p>
          </p:txBody>
        </p:sp>
        <p:sp>
          <p:nvSpPr>
            <p:cNvPr id="546" name="Google Shape;546;p28"/>
            <p:cNvSpPr/>
            <p:nvPr/>
          </p:nvSpPr>
          <p:spPr>
            <a:xfrm>
              <a:off x="6705324" y="699434"/>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8"/>
            <p:cNvSpPr txBox="1"/>
            <p:nvPr/>
          </p:nvSpPr>
          <p:spPr>
            <a:xfrm>
              <a:off x="6959318" y="742317"/>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48" name="Google Shape;548;p28"/>
            <p:cNvSpPr/>
            <p:nvPr/>
          </p:nvSpPr>
          <p:spPr>
            <a:xfrm>
              <a:off x="4242195" y="5675"/>
              <a:ext cx="2464929" cy="1478957"/>
            </a:xfrm>
            <a:prstGeom prst="rect">
              <a:avLst/>
            </a:prstGeom>
            <a:solidFill>
              <a:srgbClr val="92BAB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8"/>
            <p:cNvSpPr txBox="1"/>
            <p:nvPr/>
          </p:nvSpPr>
          <p:spPr>
            <a:xfrm>
              <a:off x="4242195" y="5675"/>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None/>
              </a:pPr>
              <a:r>
                <a:rPr lang="en-US" sz="1600">
                  <a:solidFill>
                    <a:schemeClr val="lt1"/>
                  </a:solidFill>
                  <a:latin typeface="Arial"/>
                  <a:ea typeface="Arial"/>
                  <a:cs typeface="Arial"/>
                  <a:sym typeface="Arial"/>
                </a:rPr>
                <a:t>Μάθαμε επίσης κάποιες πρακτικές στρατηγικές για τη διαχείριση των ψηφιακών μας συνηθειών:</a:t>
              </a:r>
              <a:endParaRPr/>
            </a:p>
          </p:txBody>
        </p:sp>
        <p:sp>
          <p:nvSpPr>
            <p:cNvPr id="550" name="Google Shape;550;p28"/>
            <p:cNvSpPr/>
            <p:nvPr/>
          </p:nvSpPr>
          <p:spPr>
            <a:xfrm>
              <a:off x="2442796" y="1482833"/>
              <a:ext cx="6063727" cy="536333"/>
            </a:xfrm>
            <a:custGeom>
              <a:rect b="b" l="l" r="r" t="t"/>
              <a:pathLst>
                <a:path extrusionOk="0" h="120000" w="120000">
                  <a:moveTo>
                    <a:pt x="120000" y="0"/>
                  </a:moveTo>
                  <a:lnTo>
                    <a:pt x="120000" y="63826"/>
                  </a:lnTo>
                  <a:lnTo>
                    <a:pt x="0" y="63826"/>
                  </a:lnTo>
                  <a:lnTo>
                    <a:pt x="0" y="12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8"/>
            <p:cNvSpPr txBox="1"/>
            <p:nvPr/>
          </p:nvSpPr>
          <p:spPr>
            <a:xfrm>
              <a:off x="5322405" y="1748163"/>
              <a:ext cx="304508"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52" name="Google Shape;552;p28"/>
            <p:cNvSpPr/>
            <p:nvPr/>
          </p:nvSpPr>
          <p:spPr>
            <a:xfrm>
              <a:off x="7274058" y="5675"/>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txBox="1"/>
            <p:nvPr/>
          </p:nvSpPr>
          <p:spPr>
            <a:xfrm>
              <a:off x="7274058" y="5675"/>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None/>
              </a:pPr>
              <a:r>
                <a:rPr lang="en-US" sz="1600">
                  <a:solidFill>
                    <a:schemeClr val="lt1"/>
                  </a:solidFill>
                  <a:latin typeface="Arial"/>
                  <a:ea typeface="Arial"/>
                  <a:cs typeface="Arial"/>
                  <a:sym typeface="Arial"/>
                </a:rPr>
                <a:t>Να έχουμε μεγαλύτερη αυτογνωσία και συνείδηση της χρήσης της τεχνολογίας μας.</a:t>
              </a:r>
              <a:endParaRPr/>
            </a:p>
          </p:txBody>
        </p:sp>
        <p:sp>
          <p:nvSpPr>
            <p:cNvPr id="554" name="Google Shape;554;p28"/>
            <p:cNvSpPr/>
            <p:nvPr/>
          </p:nvSpPr>
          <p:spPr>
            <a:xfrm>
              <a:off x="3673461" y="2745326"/>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txBox="1"/>
            <p:nvPr/>
          </p:nvSpPr>
          <p:spPr>
            <a:xfrm>
              <a:off x="3927454" y="2788209"/>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56" name="Google Shape;556;p28"/>
            <p:cNvSpPr/>
            <p:nvPr/>
          </p:nvSpPr>
          <p:spPr>
            <a:xfrm>
              <a:off x="1210331" y="2051567"/>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8"/>
            <p:cNvSpPr txBox="1"/>
            <p:nvPr/>
          </p:nvSpPr>
          <p:spPr>
            <a:xfrm>
              <a:off x="1210331" y="2051567"/>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None/>
              </a:pPr>
              <a:r>
                <a:rPr lang="en-US" sz="1600">
                  <a:solidFill>
                    <a:schemeClr val="lt1"/>
                  </a:solidFill>
                  <a:latin typeface="Arial"/>
                  <a:ea typeface="Arial"/>
                  <a:cs typeface="Arial"/>
                  <a:sym typeface="Arial"/>
                </a:rPr>
                <a:t>Εξισορρόπηση του χρόνου οθόνης και της παραγωγικότητας με τεχνικές διαχείρισης χρόνου</a:t>
              </a:r>
              <a:endParaRPr/>
            </a:p>
          </p:txBody>
        </p:sp>
        <p:sp>
          <p:nvSpPr>
            <p:cNvPr id="558" name="Google Shape;558;p28"/>
            <p:cNvSpPr/>
            <p:nvPr/>
          </p:nvSpPr>
          <p:spPr>
            <a:xfrm>
              <a:off x="6705324" y="2745326"/>
              <a:ext cx="536333"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txBox="1"/>
            <p:nvPr/>
          </p:nvSpPr>
          <p:spPr>
            <a:xfrm>
              <a:off x="6959318" y="2788209"/>
              <a:ext cx="28346"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60" name="Google Shape;560;p28"/>
            <p:cNvSpPr/>
            <p:nvPr/>
          </p:nvSpPr>
          <p:spPr>
            <a:xfrm>
              <a:off x="4242195" y="2051567"/>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txBox="1"/>
            <p:nvPr/>
          </p:nvSpPr>
          <p:spPr>
            <a:xfrm>
              <a:off x="4242195" y="2051567"/>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None/>
              </a:pPr>
              <a:r>
                <a:rPr lang="en-US" sz="1600">
                  <a:solidFill>
                    <a:schemeClr val="lt1"/>
                  </a:solidFill>
                  <a:latin typeface="Arial"/>
                  <a:ea typeface="Arial"/>
                  <a:cs typeface="Arial"/>
                  <a:sym typeface="Arial"/>
                </a:rPr>
                <a:t>Θέτοντας υγιή ψηφιακά όρια με τον εαυτό μας και τους άλλους</a:t>
              </a:r>
              <a:endParaRPr/>
            </a:p>
          </p:txBody>
        </p:sp>
        <p:sp>
          <p:nvSpPr>
            <p:cNvPr id="562" name="Google Shape;562;p28"/>
            <p:cNvSpPr/>
            <p:nvPr/>
          </p:nvSpPr>
          <p:spPr>
            <a:xfrm>
              <a:off x="2442796" y="3528725"/>
              <a:ext cx="6063727" cy="536333"/>
            </a:xfrm>
            <a:custGeom>
              <a:rect b="b" l="l" r="r" t="t"/>
              <a:pathLst>
                <a:path extrusionOk="0" h="120000" w="120000">
                  <a:moveTo>
                    <a:pt x="120000" y="0"/>
                  </a:moveTo>
                  <a:lnTo>
                    <a:pt x="120000" y="63826"/>
                  </a:lnTo>
                  <a:lnTo>
                    <a:pt x="0" y="63826"/>
                  </a:lnTo>
                  <a:lnTo>
                    <a:pt x="0" y="12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txBox="1"/>
            <p:nvPr/>
          </p:nvSpPr>
          <p:spPr>
            <a:xfrm>
              <a:off x="5322405" y="3794054"/>
              <a:ext cx="304508" cy="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64" name="Google Shape;564;p28"/>
            <p:cNvSpPr/>
            <p:nvPr/>
          </p:nvSpPr>
          <p:spPr>
            <a:xfrm>
              <a:off x="7274058" y="2051567"/>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txBox="1"/>
            <p:nvPr/>
          </p:nvSpPr>
          <p:spPr>
            <a:xfrm>
              <a:off x="7274058" y="2051567"/>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None/>
              </a:pPr>
              <a:r>
                <a:rPr lang="en-US" sz="1600">
                  <a:solidFill>
                    <a:schemeClr val="lt1"/>
                  </a:solidFill>
                  <a:latin typeface="Arial"/>
                  <a:ea typeface="Arial"/>
                  <a:cs typeface="Arial"/>
                  <a:sym typeface="Arial"/>
                </a:rPr>
                <a:t>Αποσύνδεση από την τεχνολογία τακτικά και σκόπιμα.</a:t>
              </a:r>
              <a:endParaRPr/>
            </a:p>
          </p:txBody>
        </p:sp>
        <p:sp>
          <p:nvSpPr>
            <p:cNvPr id="566" name="Google Shape;566;p28"/>
            <p:cNvSpPr/>
            <p:nvPr/>
          </p:nvSpPr>
          <p:spPr>
            <a:xfrm>
              <a:off x="1210331" y="4097459"/>
              <a:ext cx="2464929" cy="1478957"/>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txBox="1"/>
            <p:nvPr/>
          </p:nvSpPr>
          <p:spPr>
            <a:xfrm>
              <a:off x="1210331" y="4097459"/>
              <a:ext cx="2464929" cy="1478957"/>
            </a:xfrm>
            <a:prstGeom prst="rect">
              <a:avLst/>
            </a:prstGeom>
            <a:noFill/>
            <a:ln>
              <a:noFill/>
            </a:ln>
          </p:spPr>
          <p:txBody>
            <a:bodyPr anchorCtr="0" anchor="ctr" bIns="126775" lIns="120775" spcFirstLastPara="1" rIns="120775" wrap="square" tIns="126775">
              <a:noAutofit/>
            </a:bodyPr>
            <a:lstStyle/>
            <a:p>
              <a:pPr indent="0" lvl="0" marL="0" marR="0" rtl="0" algn="ctr">
                <a:lnSpc>
                  <a:spcPct val="90000"/>
                </a:lnSpc>
                <a:spcBef>
                  <a:spcPts val="0"/>
                </a:spcBef>
                <a:spcAft>
                  <a:spcPts val="0"/>
                </a:spcAft>
                <a:buNone/>
              </a:pPr>
              <a:r>
                <a:rPr lang="en-US" sz="1600">
                  <a:solidFill>
                    <a:schemeClr val="lt1"/>
                  </a:solidFill>
                  <a:latin typeface="Arial"/>
                  <a:ea typeface="Arial"/>
                  <a:cs typeface="Arial"/>
                  <a:sym typeface="Arial"/>
                </a:rPr>
                <a:t>Αγκαλιάζοντας την ενσυνειδητότητα στην ψηφιακή εποχή με προσοχή και περιέργεια.</a:t>
              </a:r>
              <a:endParaRPr/>
            </a:p>
          </p:txBody>
        </p:sp>
      </p:grpSp>
      <p:pic>
        <p:nvPicPr>
          <p:cNvPr descr="Getting Unplugged - 'Digital Detox'" id="568" name="Google Shape;568;p28"/>
          <p:cNvPicPr preferRelativeResize="0"/>
          <p:nvPr/>
        </p:nvPicPr>
        <p:blipFill rotWithShape="1">
          <a:blip r:embed="rId3">
            <a:alphaModFix/>
          </a:blip>
          <a:srcRect b="8333" l="13819" r="12480" t="0"/>
          <a:stretch/>
        </p:blipFill>
        <p:spPr>
          <a:xfrm>
            <a:off x="10617329" y="4922874"/>
            <a:ext cx="1439164" cy="19351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sp>
        <p:nvSpPr>
          <p:cNvPr id="573" name="Google Shape;573;p2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9"/>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9"/>
          <p:cNvSpPr txBox="1"/>
          <p:nvPr>
            <p:ph type="title"/>
          </p:nvPr>
        </p:nvSpPr>
        <p:spPr>
          <a:xfrm>
            <a:off x="1171074" y="1396686"/>
            <a:ext cx="3240506" cy="40646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Arial"/>
              <a:buNone/>
            </a:pPr>
            <a:r>
              <a:rPr lang="en-US">
                <a:solidFill>
                  <a:srgbClr val="FFFFFF"/>
                </a:solidFill>
                <a:latin typeface="Arial"/>
                <a:ea typeface="Arial"/>
                <a:cs typeface="Arial"/>
                <a:sym typeface="Arial"/>
              </a:rPr>
              <a:t>Ξεκινήστε και μάθετε βέλτιστες πρακτικές </a:t>
            </a:r>
            <a:br>
              <a:rPr lang="en-US">
                <a:solidFill>
                  <a:srgbClr val="FFFFFF"/>
                </a:solidFill>
                <a:latin typeface="Arial"/>
                <a:ea typeface="Arial"/>
                <a:cs typeface="Arial"/>
                <a:sym typeface="Arial"/>
              </a:rPr>
            </a:br>
            <a:r>
              <a:rPr lang="en-US">
                <a:solidFill>
                  <a:srgbClr val="FFFFFF"/>
                </a:solidFill>
                <a:latin typeface="Arial"/>
                <a:ea typeface="Arial"/>
                <a:cs typeface="Arial"/>
                <a:sym typeface="Arial"/>
              </a:rPr>
              <a:t>στην επόμενη ενότητα</a:t>
            </a:r>
            <a:endParaRPr>
              <a:solidFill>
                <a:srgbClr val="FFFFFF"/>
              </a:solidFill>
              <a:latin typeface="Arial"/>
              <a:ea typeface="Arial"/>
              <a:cs typeface="Arial"/>
              <a:sym typeface="Arial"/>
            </a:endParaRPr>
          </a:p>
        </p:txBody>
      </p:sp>
      <p:sp>
        <p:nvSpPr>
          <p:cNvPr id="576" name="Google Shape;576;p29"/>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7" name="Google Shape;577;p29"/>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8" name="Google Shape;578;p29"/>
          <p:cNvSpPr txBox="1"/>
          <p:nvPr>
            <p:ph idx="1" type="body"/>
          </p:nvPr>
        </p:nvSpPr>
        <p:spPr>
          <a:xfrm>
            <a:off x="5263117" y="1808981"/>
            <a:ext cx="6018835" cy="46199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Ελπίζουμε ότι αυτή η ενότητα σας βοήθησε να κατανοήσετε και να καλλιεργήσετε υγιείς ψηφιακές συνήθειες, </a:t>
            </a:r>
            <a:br>
              <a:rPr lang="en-US">
                <a:latin typeface="Arial"/>
                <a:ea typeface="Arial"/>
                <a:cs typeface="Arial"/>
                <a:sym typeface="Arial"/>
              </a:rPr>
            </a:br>
            <a:r>
              <a:rPr lang="en-US">
                <a:latin typeface="Arial"/>
                <a:ea typeface="Arial"/>
                <a:cs typeface="Arial"/>
                <a:sym typeface="Arial"/>
              </a:rPr>
              <a:t>και να απολαμβάνετε την τεχνολογία με έναν πιο προσεκτικό και ισορροπημένο τρόπο.</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Στην επόμενη ενότητα, θα διερευνήσουμε ορισμένες βέλτιστες πρακτικές για τη χρήση της τεχνολογίας σε διάφορους τομείς και πλαίσια, όπως η εκπαίδευση, η εργασία, η υγεία και η ψυχαγωγία.</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How to be mindful of technology use | Cambridge English" id="89" name="Google Shape;89;p3"/>
          <p:cNvPicPr preferRelativeResize="0"/>
          <p:nvPr/>
        </p:nvPicPr>
        <p:blipFill rotWithShape="1">
          <a:blip r:embed="rId3">
            <a:alphaModFix/>
          </a:blip>
          <a:srcRect b="0" l="0" r="0" t="0"/>
          <a:stretch/>
        </p:blipFill>
        <p:spPr>
          <a:xfrm>
            <a:off x="8316504" y="4333594"/>
            <a:ext cx="3875496" cy="2530554"/>
          </a:xfrm>
          <a:prstGeom prst="rect">
            <a:avLst/>
          </a:prstGeom>
          <a:noFill/>
          <a:ln>
            <a:noFill/>
          </a:ln>
        </p:spPr>
      </p:pic>
      <p:sp>
        <p:nvSpPr>
          <p:cNvPr id="90" name="Google Shape;90;p3"/>
          <p:cNvSpPr txBox="1"/>
          <p:nvPr>
            <p:ph type="title"/>
          </p:nvPr>
        </p:nvSpPr>
        <p:spPr>
          <a:xfrm>
            <a:off x="691116" y="366546"/>
            <a:ext cx="10662684" cy="73309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4800"/>
              <a:buFont typeface="Arial"/>
              <a:buNone/>
            </a:pPr>
            <a:br>
              <a:rPr lang="en-US">
                <a:latin typeface="Arial"/>
                <a:ea typeface="Arial"/>
                <a:cs typeface="Arial"/>
                <a:sym typeface="Arial"/>
              </a:rPr>
            </a:br>
            <a:r>
              <a:rPr lang="en-US">
                <a:latin typeface="Arial"/>
                <a:ea typeface="Arial"/>
                <a:cs typeface="Arial"/>
                <a:sym typeface="Arial"/>
              </a:rPr>
              <a:t>Το θεμέλιο της ψηφιακής ευεξίας</a:t>
            </a:r>
            <a:br>
              <a:rPr lang="en-US">
                <a:latin typeface="Arial"/>
                <a:ea typeface="Arial"/>
                <a:cs typeface="Arial"/>
                <a:sym typeface="Arial"/>
              </a:rPr>
            </a:br>
            <a:endParaRPr>
              <a:latin typeface="Arial"/>
              <a:ea typeface="Arial"/>
              <a:cs typeface="Arial"/>
              <a:sym typeface="Arial"/>
            </a:endParaRPr>
          </a:p>
        </p:txBody>
      </p:sp>
      <p:sp>
        <p:nvSpPr>
          <p:cNvPr id="91" name="Google Shape;91;p3"/>
          <p:cNvSpPr txBox="1"/>
          <p:nvPr>
            <p:ph idx="1" type="body"/>
          </p:nvPr>
        </p:nvSpPr>
        <p:spPr>
          <a:xfrm>
            <a:off x="871870" y="1414130"/>
            <a:ext cx="10175358" cy="387025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SzPct val="100000"/>
              <a:buNone/>
            </a:pPr>
            <a:r>
              <a:rPr b="1" lang="en-US">
                <a:solidFill>
                  <a:srgbClr val="FFAA5A"/>
                </a:solidFill>
                <a:latin typeface="Arial"/>
                <a:ea typeface="Arial"/>
                <a:cs typeface="Arial"/>
                <a:sym typeface="Arial"/>
              </a:rPr>
              <a:t>Τι είναι η ψηφιακή ευεξία;</a:t>
            </a:r>
            <a:endParaRPr/>
          </a:p>
          <a:p>
            <a:pPr indent="0" lvl="0" marL="0" rtl="0" algn="just">
              <a:lnSpc>
                <a:spcPct val="90000"/>
              </a:lnSpc>
              <a:spcBef>
                <a:spcPts val="1000"/>
              </a:spcBef>
              <a:spcAft>
                <a:spcPts val="0"/>
              </a:spcAft>
              <a:buSzPct val="100000"/>
              <a:buNone/>
            </a:pPr>
            <a:r>
              <a:rPr b="1" lang="en-US">
                <a:latin typeface="Arial"/>
                <a:ea typeface="Arial"/>
                <a:cs typeface="Arial"/>
                <a:sym typeface="Arial"/>
              </a:rPr>
              <a:t>Η ψηφιακή ευεξία (επίσης γνωστή ως ψηφιακή ευημερία ή ψηφιακή υγεία) είναι η επιδίωξη μιας σκόπιμης και υγιούς σχέσης με την τεχνολογία, τόσο στον εργασιακό χώρο όσο και στην προσωπική ζωή. </a:t>
            </a:r>
            <a:endParaRPr/>
          </a:p>
          <a:p>
            <a:pPr indent="0" lvl="0" marL="0" rtl="0" algn="just">
              <a:lnSpc>
                <a:spcPct val="90000"/>
              </a:lnSpc>
              <a:spcBef>
                <a:spcPts val="1000"/>
              </a:spcBef>
              <a:spcAft>
                <a:spcPts val="0"/>
              </a:spcAft>
              <a:buSzPct val="100000"/>
              <a:buNone/>
            </a:pPr>
            <a:r>
              <a:t/>
            </a:r>
            <a:endParaRPr>
              <a:latin typeface="Arial"/>
              <a:ea typeface="Arial"/>
              <a:cs typeface="Arial"/>
              <a:sym typeface="Arial"/>
            </a:endParaRPr>
          </a:p>
          <a:p>
            <a:pPr indent="0" lvl="0" marL="0" rtl="0" algn="just">
              <a:lnSpc>
                <a:spcPct val="90000"/>
              </a:lnSpc>
              <a:spcBef>
                <a:spcPts val="1000"/>
              </a:spcBef>
              <a:spcAft>
                <a:spcPts val="0"/>
              </a:spcAft>
              <a:buSzPct val="100000"/>
              <a:buNone/>
            </a:pPr>
            <a:r>
              <a:rPr lang="en-US">
                <a:latin typeface="Arial"/>
                <a:ea typeface="Arial"/>
                <a:cs typeface="Arial"/>
                <a:sym typeface="Arial"/>
              </a:rPr>
              <a:t>Καθώς πολλές θέσεις εργασίας και καθημερινές δραστηριότητες βασίζονται στο διαδίκτυο και τις ψηφιακές συσκευές, ο στόχος της ψηφιακής ευεξίας είναι να προωθήσει υγιείς συνήθειες χρήσης και να βοηθήσει τον χρήστη να διατηρήσει έναν υγιεινό τρόπο ζωής στην καθημερινή του ζωή.</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0"/>
          <p:cNvSpPr txBox="1"/>
          <p:nvPr/>
        </p:nvSpPr>
        <p:spPr>
          <a:xfrm>
            <a:off x="312298" y="654050"/>
            <a:ext cx="11567404" cy="5558061"/>
          </a:xfrm>
          <a:prstGeom prst="rect">
            <a:avLst/>
          </a:prstGeom>
          <a:noFill/>
          <a:ln>
            <a:noFill/>
          </a:ln>
        </p:spPr>
        <p:txBody>
          <a:bodyPr anchorCtr="0" anchor="t" bIns="0" lIns="0" spcFirstLastPara="1" rIns="0" wrap="square" tIns="0">
            <a:spAutoFit/>
          </a:bodyPr>
          <a:lstStyle/>
          <a:p>
            <a:pPr indent="0" lvl="0" marL="0" marR="0" rtl="0" algn="just">
              <a:lnSpc>
                <a:spcPct val="68037"/>
              </a:lnSpc>
              <a:spcBef>
                <a:spcPts val="0"/>
              </a:spcBef>
              <a:spcAft>
                <a:spcPts val="0"/>
              </a:spcAft>
              <a:buNone/>
            </a:pPr>
            <a:r>
              <a:rPr b="1" lang="en-US" sz="2650">
                <a:solidFill>
                  <a:srgbClr val="92BAB5"/>
                </a:solidFill>
                <a:latin typeface="Arial"/>
                <a:ea typeface="Arial"/>
                <a:cs typeface="Arial"/>
                <a:sym typeface="Arial"/>
              </a:rPr>
              <a:t>Ελεύθερη άδεια χρήσης </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85857"/>
              </a:lnSpc>
              <a:spcBef>
                <a:spcPts val="0"/>
              </a:spcBef>
              <a:spcAft>
                <a:spcPts val="0"/>
              </a:spcAft>
              <a:buNone/>
            </a:pPr>
            <a:r>
              <a:rPr lang="en-US" sz="2100">
                <a:solidFill>
                  <a:schemeClr val="dk1"/>
                </a:solidFill>
                <a:latin typeface="Arial"/>
                <a:ea typeface="Arial"/>
                <a:cs typeface="Arial"/>
                <a:sym typeface="Arial"/>
              </a:rPr>
              <a:t>Η δημοσίευση αποκτά την άδεια Creative Commons CC BY- NC SA.</a:t>
            </a:r>
            <a:endParaRPr sz="2100">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Αυτή η άδεια σας επιτρέπει να διανέμετε, να αναμιγνύετε, να βελτιώνετε και να βασίζεστε στο έργο, αλλά μόνο μη εμπορικά. Όταν χρησιμοποιείτε το έργο καθώς και αποσπάσματα από αυτό πρέπει: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το έργο δεν μπορεί να χρησιμοποιηθεί για εμπορικούς σκοπούς.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το πρωτότυπο.  </a:t>
            </a:r>
            <a:endParaRPr/>
          </a:p>
          <a:p>
            <a:pPr indent="0" lvl="0" marL="0" marR="0" rtl="0" algn="just">
              <a:lnSpc>
                <a:spcPct val="84528"/>
              </a:lnSpc>
              <a:spcBef>
                <a:spcPts val="0"/>
              </a:spcBef>
              <a:spcAft>
                <a:spcPts val="0"/>
              </a:spcAft>
              <a:buNone/>
            </a:pPr>
            <a:r>
              <a:rPr b="1" lang="en-US" sz="2133">
                <a:solidFill>
                  <a:srgbClr val="FFAA5A"/>
                </a:solidFill>
                <a:latin typeface="Arial"/>
                <a:ea typeface="Arial"/>
                <a:cs typeface="Arial"/>
                <a:sym typeface="Arial"/>
              </a:rPr>
              <a:t>Αποποίηση ευθύνης:</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p:txBody>
      </p:sp>
      <p:sp>
        <p:nvSpPr>
          <p:cNvPr id="584" name="Google Shape;584;p30"/>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4"/>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8" name="Google Shape;98;p4"/>
          <p:cNvSpPr txBox="1"/>
          <p:nvPr>
            <p:ph type="title"/>
          </p:nvPr>
        </p:nvSpPr>
        <p:spPr>
          <a:xfrm>
            <a:off x="5894962" y="479493"/>
            <a:ext cx="5458838"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a:latin typeface="Arial"/>
                <a:ea typeface="Arial"/>
                <a:cs typeface="Arial"/>
                <a:sym typeface="Arial"/>
              </a:rPr>
              <a:t>Ψηφιακές συνήθειες</a:t>
            </a:r>
            <a:endParaRPr>
              <a:latin typeface="Arial"/>
              <a:ea typeface="Arial"/>
              <a:cs typeface="Arial"/>
              <a:sym typeface="Arial"/>
            </a:endParaRPr>
          </a:p>
        </p:txBody>
      </p:sp>
      <p:sp>
        <p:nvSpPr>
          <p:cNvPr id="99" name="Google Shape;99;p4"/>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ackling the Technology Question for Children and Teens - KidsPeace" id="100" name="Google Shape;100;p4"/>
          <p:cNvPicPr preferRelativeResize="0"/>
          <p:nvPr/>
        </p:nvPicPr>
        <p:blipFill rotWithShape="1">
          <a:blip r:embed="rId3">
            <a:alphaModFix/>
          </a:blip>
          <a:srcRect b="0" l="0" r="0" t="0"/>
          <a:stretch/>
        </p:blipFill>
        <p:spPr>
          <a:xfrm>
            <a:off x="703182" y="2000490"/>
            <a:ext cx="4777381" cy="2687276"/>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01" name="Google Shape;101;p4"/>
          <p:cNvSpPr txBox="1"/>
          <p:nvPr>
            <p:ph idx="1" type="body"/>
          </p:nvPr>
        </p:nvSpPr>
        <p:spPr>
          <a:xfrm>
            <a:off x="5894962" y="1984443"/>
            <a:ext cx="5458838" cy="419252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800"/>
              <a:buNone/>
            </a:pPr>
            <a:r>
              <a:rPr b="1" lang="en-US">
                <a:solidFill>
                  <a:srgbClr val="FFAA5A"/>
                </a:solidFill>
                <a:latin typeface="Arial"/>
                <a:ea typeface="Arial"/>
                <a:cs typeface="Arial"/>
                <a:sym typeface="Arial"/>
              </a:rPr>
              <a:t>Τι είναι οι ψηφιακές συνήθειες; </a:t>
            </a:r>
            <a:endParaRPr/>
          </a:p>
          <a:p>
            <a:pPr indent="0" lvl="0" marL="0" rtl="0" algn="just">
              <a:lnSpc>
                <a:spcPct val="90000"/>
              </a:lnSpc>
              <a:spcBef>
                <a:spcPts val="1000"/>
              </a:spcBef>
              <a:spcAft>
                <a:spcPts val="0"/>
              </a:spcAft>
              <a:buSzPts val="2800"/>
              <a:buNone/>
            </a:pPr>
            <a:r>
              <a:t/>
            </a:r>
            <a:endParaRPr/>
          </a:p>
          <a:p>
            <a:pPr indent="0" lvl="0" marL="0" rtl="0" algn="just">
              <a:lnSpc>
                <a:spcPct val="90000"/>
              </a:lnSpc>
              <a:spcBef>
                <a:spcPts val="1000"/>
              </a:spcBef>
              <a:spcAft>
                <a:spcPts val="0"/>
              </a:spcAft>
              <a:buSzPts val="2800"/>
              <a:buNone/>
            </a:pPr>
            <a:r>
              <a:rPr lang="en-US">
                <a:latin typeface="Arial"/>
                <a:ea typeface="Arial"/>
                <a:cs typeface="Arial"/>
                <a:sym typeface="Arial"/>
              </a:rPr>
              <a:t>Πρόκειται για τα πρότυπα συμπεριφοράς και τις στάσεις που αναπτύσσουμε απέναντι στην τεχνολογία, όπως </a:t>
            </a:r>
            <a:r>
              <a:rPr b="1" lang="en-US">
                <a:latin typeface="Arial"/>
                <a:ea typeface="Arial"/>
                <a:cs typeface="Arial"/>
                <a:sym typeface="Arial"/>
              </a:rPr>
              <a:t>το πόσο συχνά τη χρησιμοποιούμε, για ποιο λόγο τη χρησιμοποιούμε και πώς αισθανόμαστε γι' αυτήν.</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8" name="Google Shape;108;p5"/>
          <p:cNvSpPr txBox="1"/>
          <p:nvPr>
            <p:ph type="title"/>
          </p:nvPr>
        </p:nvSpPr>
        <p:spPr>
          <a:xfrm>
            <a:off x="4295288" y="329440"/>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Ευθυγράμμιση ψηφιακών συνηθειών</a:t>
            </a:r>
            <a:endParaRPr sz="4400">
              <a:latin typeface="Arial"/>
              <a:ea typeface="Arial"/>
              <a:cs typeface="Arial"/>
              <a:sym typeface="Arial"/>
            </a:endParaRPr>
          </a:p>
        </p:txBody>
      </p:sp>
      <p:sp>
        <p:nvSpPr>
          <p:cNvPr id="109" name="Google Shape;109;p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rázok, na ktorom je ilustrácia, kresba, animovaná rozprávka, maľovanie&#10;&#10;Automaticky generovaný popis" id="110" name="Google Shape;110;p5"/>
          <p:cNvPicPr preferRelativeResize="0"/>
          <p:nvPr/>
        </p:nvPicPr>
        <p:blipFill rotWithShape="1">
          <a:blip r:embed="rId3">
            <a:alphaModFix/>
          </a:blip>
          <a:srcRect b="0" l="0" r="0" t="0"/>
          <a:stretch/>
        </p:blipFill>
        <p:spPr>
          <a:xfrm>
            <a:off x="703182" y="1552610"/>
            <a:ext cx="4777381" cy="3583035"/>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11" name="Google Shape;111;p5"/>
          <p:cNvSpPr txBox="1"/>
          <p:nvPr>
            <p:ph idx="1" type="body"/>
          </p:nvPr>
        </p:nvSpPr>
        <p:spPr>
          <a:xfrm>
            <a:off x="5773027" y="1786269"/>
            <a:ext cx="5715791" cy="459326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sz="2400">
                <a:latin typeface="Arial"/>
                <a:ea typeface="Arial"/>
                <a:cs typeface="Arial"/>
                <a:sym typeface="Arial"/>
              </a:rPr>
              <a:t>Ανάλογα με το πώς ευθυγραμμίζονται με τις αξίες, τους στόχους και τις ανάγκες μας, οι ψηφιακές συνήθειες μπορεί να είναι υγιείς ή ανθυγιεινές: </a:t>
            </a:r>
            <a:endParaRPr/>
          </a:p>
          <a:p>
            <a:pPr indent="-228600" lvl="1" marL="685800" rtl="0" algn="l">
              <a:lnSpc>
                <a:spcPct val="90000"/>
              </a:lnSpc>
              <a:spcBef>
                <a:spcPts val="500"/>
              </a:spcBef>
              <a:spcAft>
                <a:spcPts val="0"/>
              </a:spcAft>
              <a:buClr>
                <a:srgbClr val="FFAA5A"/>
              </a:buClr>
              <a:buSzPct val="100000"/>
              <a:buChar char="•"/>
            </a:pPr>
            <a:r>
              <a:rPr b="1" lang="en-US">
                <a:latin typeface="Arial"/>
                <a:ea typeface="Arial"/>
                <a:cs typeface="Arial"/>
                <a:sym typeface="Arial"/>
              </a:rPr>
              <a:t>Οι υγιείς ψηφιακές συνήθειες </a:t>
            </a:r>
            <a:r>
              <a:rPr lang="en-US">
                <a:latin typeface="Arial"/>
                <a:ea typeface="Arial"/>
                <a:cs typeface="Arial"/>
                <a:sym typeface="Arial"/>
              </a:rPr>
              <a:t>ενισχύουν την ευημερία μας, όπως η χρήση της τεχνολογίας για μάθηση, δημιουργικότητα, επικοινωνία ή ψυχαγωγία, με μέτρο και σκόπιμο τρόπο.</a:t>
            </a:r>
            <a:endParaRPr/>
          </a:p>
          <a:p>
            <a:pPr indent="-228600" lvl="1" marL="685800" rtl="0" algn="l">
              <a:lnSpc>
                <a:spcPct val="90000"/>
              </a:lnSpc>
              <a:spcBef>
                <a:spcPts val="500"/>
              </a:spcBef>
              <a:spcAft>
                <a:spcPts val="0"/>
              </a:spcAft>
              <a:buClr>
                <a:srgbClr val="FFAA5A"/>
              </a:buClr>
              <a:buSzPct val="100000"/>
              <a:buChar char="•"/>
            </a:pPr>
            <a:r>
              <a:rPr b="1" lang="en-US">
                <a:latin typeface="Arial"/>
                <a:ea typeface="Arial"/>
                <a:cs typeface="Arial"/>
                <a:sym typeface="Arial"/>
              </a:rPr>
              <a:t>Οι ανθυγιεινές ψηφιακές συνήθειες </a:t>
            </a:r>
            <a:r>
              <a:rPr lang="en-US">
                <a:latin typeface="Arial"/>
                <a:ea typeface="Arial"/>
                <a:cs typeface="Arial"/>
                <a:sym typeface="Arial"/>
              </a:rPr>
              <a:t>βλάπτουν την ευημερία μας, όπως η χρήση της τεχνολογίας για διαφυγή, απόσπαση της προσοχής, εθισμό ή απομόνωση, με υπερβολικό ή ψυχαναγκαστικό τρόπο.</a:t>
            </a:r>
            <a:endParaRPr/>
          </a:p>
          <a:p>
            <a:pPr indent="-87629" lvl="0" marL="228600" rtl="0" algn="l">
              <a:lnSpc>
                <a:spcPct val="90000"/>
              </a:lnSpc>
              <a:spcBef>
                <a:spcPts val="1000"/>
              </a:spcBef>
              <a:spcAft>
                <a:spcPts val="0"/>
              </a:spcAft>
              <a:buSzPct val="100000"/>
              <a:buNone/>
            </a:pPr>
            <a:r>
              <a:t/>
            </a:r>
            <a:endParaRPr sz="2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6"/>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6"/>
          <p:cNvSpPr txBox="1"/>
          <p:nvPr>
            <p:ph type="title"/>
          </p:nvPr>
        </p:nvSpPr>
        <p:spPr>
          <a:xfrm>
            <a:off x="5894962" y="479493"/>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Αυτογνωσία </a:t>
            </a:r>
            <a:endParaRPr>
              <a:latin typeface="Arial"/>
              <a:ea typeface="Arial"/>
              <a:cs typeface="Arial"/>
              <a:sym typeface="Arial"/>
            </a:endParaRPr>
          </a:p>
        </p:txBody>
      </p:sp>
      <p:sp>
        <p:nvSpPr>
          <p:cNvPr id="119" name="Google Shape;119;p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elf awareness, aware of different aspect of self, behaviors and ..." id="120" name="Google Shape;120;p6"/>
          <p:cNvPicPr preferRelativeResize="0"/>
          <p:nvPr/>
        </p:nvPicPr>
        <p:blipFill rotWithShape="1">
          <a:blip r:embed="rId3">
            <a:alphaModFix/>
          </a:blip>
          <a:srcRect b="0" l="0" r="0" t="0"/>
          <a:stretch/>
        </p:blipFill>
        <p:spPr>
          <a:xfrm>
            <a:off x="703182" y="1749677"/>
            <a:ext cx="4777381" cy="3188901"/>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21" name="Google Shape;121;p6"/>
          <p:cNvSpPr txBox="1"/>
          <p:nvPr>
            <p:ph idx="1" type="body"/>
          </p:nvPr>
        </p:nvSpPr>
        <p:spPr>
          <a:xfrm>
            <a:off x="5894962" y="1984443"/>
            <a:ext cx="5458838" cy="419252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800"/>
              <a:buNone/>
            </a:pPr>
            <a:r>
              <a:rPr lang="en-US">
                <a:latin typeface="Arial"/>
                <a:ea typeface="Arial"/>
                <a:cs typeface="Arial"/>
                <a:sym typeface="Arial"/>
              </a:rPr>
              <a:t>Για να δημιουργήσουμε υγιείς ψηφιακές συνήθειες, πρέπει να ξεκινήσουμε με την αυτογνωσία. </a:t>
            </a:r>
            <a:endParaRPr/>
          </a:p>
          <a:p>
            <a:pPr indent="-50800" lvl="0" marL="228600" rtl="0" algn="l">
              <a:lnSpc>
                <a:spcPct val="90000"/>
              </a:lnSpc>
              <a:spcBef>
                <a:spcPts val="1000"/>
              </a:spcBef>
              <a:spcAft>
                <a:spcPts val="0"/>
              </a:spcAft>
              <a:buSzPts val="2800"/>
              <a:buNone/>
            </a:pPr>
            <a:r>
              <a:t/>
            </a:r>
            <a:endParaRPr>
              <a:latin typeface="Arial"/>
              <a:ea typeface="Arial"/>
              <a:cs typeface="Arial"/>
              <a:sym typeface="Arial"/>
            </a:endParaRPr>
          </a:p>
          <a:p>
            <a:pPr indent="0" lvl="0" marL="0" rtl="0" algn="l">
              <a:lnSpc>
                <a:spcPct val="90000"/>
              </a:lnSpc>
              <a:spcBef>
                <a:spcPts val="1000"/>
              </a:spcBef>
              <a:spcAft>
                <a:spcPts val="0"/>
              </a:spcAft>
              <a:buSzPts val="2800"/>
              <a:buNone/>
            </a:pPr>
            <a:r>
              <a:rPr b="1" lang="en-US">
                <a:latin typeface="Arial"/>
                <a:ea typeface="Arial"/>
                <a:cs typeface="Arial"/>
                <a:sym typeface="Arial"/>
              </a:rPr>
              <a:t>Η αυτογνωσία είναι η ικανότητα να αναγνωρίζουμε και να κατανοούμε τις σκέψεις, τα συναισθήματα και τις πράξεις μας, καθώς και τον τρόπο με τον οποίο επηρεάζουν τον εαυτό μας και τους άλλους.</a:t>
            </a:r>
            <a:endParaRPr/>
          </a:p>
          <a:p>
            <a:pPr indent="-50800" lvl="0" marL="228600" rtl="0" algn="l">
              <a:lnSpc>
                <a:spcPct val="90000"/>
              </a:lnSpc>
              <a:spcBef>
                <a:spcPts val="1000"/>
              </a:spcBef>
              <a:spcAft>
                <a:spcPts val="0"/>
              </a:spcAft>
              <a:buSzPts val="2800"/>
              <a:buNone/>
            </a:pPr>
            <a:r>
              <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7"/>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8" name="Google Shape;128;p7"/>
          <p:cNvSpPr txBox="1"/>
          <p:nvPr>
            <p:ph type="title"/>
          </p:nvPr>
        </p:nvSpPr>
        <p:spPr>
          <a:xfrm>
            <a:off x="5894962" y="479493"/>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Υποστήριξη αυτογνωσίας </a:t>
            </a:r>
            <a:endParaRPr sz="4400">
              <a:latin typeface="Arial"/>
              <a:ea typeface="Arial"/>
              <a:cs typeface="Arial"/>
              <a:sym typeface="Arial"/>
            </a:endParaRPr>
          </a:p>
        </p:txBody>
      </p:sp>
      <p:sp>
        <p:nvSpPr>
          <p:cNvPr id="129" name="Google Shape;129;p7"/>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elf Awareness in Life - Make Me Better" id="130" name="Google Shape;130;p7"/>
          <p:cNvPicPr preferRelativeResize="0"/>
          <p:nvPr/>
        </p:nvPicPr>
        <p:blipFill rotWithShape="1">
          <a:blip r:embed="rId3">
            <a:alphaModFix/>
          </a:blip>
          <a:srcRect b="0" l="0" r="0" t="0"/>
          <a:stretch/>
        </p:blipFill>
        <p:spPr>
          <a:xfrm>
            <a:off x="703182" y="2000490"/>
            <a:ext cx="4777381" cy="2687276"/>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31" name="Google Shape;131;p7"/>
          <p:cNvSpPr txBox="1"/>
          <p:nvPr>
            <p:ph idx="1" type="body"/>
          </p:nvPr>
        </p:nvSpPr>
        <p:spPr>
          <a:xfrm>
            <a:off x="5894962" y="1984443"/>
            <a:ext cx="5458838" cy="419252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SzPct val="100000"/>
              <a:buNone/>
            </a:pPr>
            <a:r>
              <a:rPr lang="en-US" sz="2600">
                <a:latin typeface="Arial"/>
                <a:ea typeface="Arial"/>
                <a:cs typeface="Arial"/>
                <a:sym typeface="Arial"/>
              </a:rPr>
              <a:t>Πρέπει να εντοπίσουμε τις ψηφιακές μας συνήθειες και να αξιολογήσουμε αν μας εξυπηρετούν ή όχι, τα ερεθίσματα, τις ανταμοιβές και τις συνέπειες. </a:t>
            </a:r>
            <a:br>
              <a:rPr lang="en-US" sz="2600">
                <a:latin typeface="Arial"/>
                <a:ea typeface="Arial"/>
                <a:cs typeface="Arial"/>
                <a:sym typeface="Arial"/>
              </a:rPr>
            </a:br>
            <a:r>
              <a:rPr lang="en-US" sz="2600">
                <a:latin typeface="Arial"/>
                <a:ea typeface="Arial"/>
                <a:cs typeface="Arial"/>
                <a:sym typeface="Arial"/>
              </a:rPr>
              <a:t>των ψηφιακών μας συνηθειών και πώς επηρεάζουν τη συμπεριφορά μας.</a:t>
            </a:r>
            <a:endParaRPr/>
          </a:p>
          <a:p>
            <a:pPr indent="0" lvl="0" marL="0" rtl="0" algn="l">
              <a:lnSpc>
                <a:spcPct val="90000"/>
              </a:lnSpc>
              <a:spcBef>
                <a:spcPts val="1000"/>
              </a:spcBef>
              <a:spcAft>
                <a:spcPts val="0"/>
              </a:spcAft>
              <a:buSzPct val="100000"/>
              <a:buNone/>
            </a:pPr>
            <a:r>
              <a:rPr lang="en-US" sz="2600">
                <a:latin typeface="Arial"/>
                <a:ea typeface="Arial"/>
                <a:cs typeface="Arial"/>
                <a:sym typeface="Arial"/>
              </a:rPr>
              <a:t>Έχοντας επίγνωση του εαυτού μας, μπορούμε να κάνουμε πιο συνειδητές και ενημερωμένες επιλογές σχετικά με τη χρήση της τεχνολογίας μας και να ευθυγραμμιστούμε με τους προσωπικούς και επαγγελματικούς μας στόχους.</a:t>
            </a:r>
            <a:endParaRPr/>
          </a:p>
          <a:p>
            <a:pPr indent="-75882" lvl="0" marL="228600" rtl="0" algn="l">
              <a:lnSpc>
                <a:spcPct val="90000"/>
              </a:lnSpc>
              <a:spcBef>
                <a:spcPts val="1000"/>
              </a:spcBef>
              <a:spcAft>
                <a:spcPts val="0"/>
              </a:spcAft>
              <a:buSzPct val="100000"/>
              <a:buNone/>
            </a:pPr>
            <a:r>
              <a:t/>
            </a:r>
            <a:endParaRPr sz="26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35" name="Shape 135"/>
        <p:cNvGrpSpPr/>
        <p:nvPr/>
      </p:nvGrpSpPr>
      <p:grpSpPr>
        <a:xfrm>
          <a:off x="0" y="0"/>
          <a:ext cx="0" cy="0"/>
          <a:chOff x="0" y="0"/>
          <a:chExt cx="0" cy="0"/>
        </a:xfrm>
      </p:grpSpPr>
      <p:sp>
        <p:nvSpPr>
          <p:cNvPr id="136" name="Google Shape;136;p8"/>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8"/>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8" name="Google Shape;138;p8"/>
          <p:cNvGrpSpPr/>
          <p:nvPr/>
        </p:nvGrpSpPr>
        <p:grpSpPr>
          <a:xfrm>
            <a:off x="0" y="0"/>
            <a:ext cx="4707053" cy="6858000"/>
            <a:chOff x="651279" y="598259"/>
            <a:chExt cx="10889442" cy="5680742"/>
          </a:xfrm>
        </p:grpSpPr>
        <p:sp>
          <p:nvSpPr>
            <p:cNvPr id="139" name="Google Shape;139;p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8"/>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41" name="Google Shape;141;p8"/>
          <p:cNvGrpSpPr/>
          <p:nvPr/>
        </p:nvGrpSpPr>
        <p:grpSpPr>
          <a:xfrm>
            <a:off x="1524" y="0"/>
            <a:ext cx="12188952" cy="6858000"/>
            <a:chOff x="0" y="0"/>
            <a:chExt cx="12188952" cy="6858000"/>
          </a:xfrm>
        </p:grpSpPr>
        <p:sp>
          <p:nvSpPr>
            <p:cNvPr id="142" name="Google Shape;142;p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49" name="Google Shape;149;p8"/>
          <p:cNvSpPr txBox="1"/>
          <p:nvPr>
            <p:ph type="title"/>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Στρατηγικές που θα σας βοηθήσουν να αποκτήσετε μεγαλύτερη αυτογνωσία</a:t>
            </a:r>
            <a:endParaRPr>
              <a:solidFill>
                <a:srgbClr val="FFAA5A"/>
              </a:solidFill>
              <a:latin typeface="Arial"/>
              <a:ea typeface="Arial"/>
              <a:cs typeface="Arial"/>
              <a:sym typeface="Arial"/>
            </a:endParaRPr>
          </a:p>
        </p:txBody>
      </p:sp>
      <p:grpSp>
        <p:nvGrpSpPr>
          <p:cNvPr id="150" name="Google Shape;150;p8"/>
          <p:cNvGrpSpPr/>
          <p:nvPr/>
        </p:nvGrpSpPr>
        <p:grpSpPr>
          <a:xfrm>
            <a:off x="4985886" y="232138"/>
            <a:ext cx="6367912" cy="6403347"/>
            <a:chOff x="0" y="1132"/>
            <a:chExt cx="6367912" cy="6403347"/>
          </a:xfrm>
        </p:grpSpPr>
        <p:sp>
          <p:nvSpPr>
            <p:cNvPr id="151" name="Google Shape;151;p8"/>
            <p:cNvSpPr/>
            <p:nvPr/>
          </p:nvSpPr>
          <p:spPr>
            <a:xfrm>
              <a:off x="0" y="4821843"/>
              <a:ext cx="1591978" cy="1582636"/>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txBox="1"/>
            <p:nvPr/>
          </p:nvSpPr>
          <p:spPr>
            <a:xfrm>
              <a:off x="0" y="4821843"/>
              <a:ext cx="1591978" cy="1582636"/>
            </a:xfrm>
            <a:prstGeom prst="rect">
              <a:avLst/>
            </a:prstGeom>
            <a:noFill/>
            <a:ln>
              <a:noFill/>
            </a:ln>
          </p:spPr>
          <p:txBody>
            <a:bodyPr anchorCtr="0" anchor="ctr" bIns="227575" lIns="113200" spcFirstLastPara="1" rIns="113200" wrap="square" tIns="227575">
              <a:noAutofit/>
            </a:bodyPr>
            <a:lstStyle/>
            <a:p>
              <a:pPr indent="0" lvl="0" marL="0" marR="0" rtl="0" algn="ctr">
                <a:lnSpc>
                  <a:spcPct val="90000"/>
                </a:lnSpc>
                <a:spcBef>
                  <a:spcPts val="0"/>
                </a:spcBef>
                <a:spcAft>
                  <a:spcPts val="0"/>
                </a:spcAft>
                <a:buNone/>
              </a:pPr>
              <a:r>
                <a:rPr b="1" i="0" lang="en-US" sz="3200" u="none" cap="none" strike="noStrike">
                  <a:solidFill>
                    <a:schemeClr val="lt1"/>
                  </a:solidFill>
                  <a:latin typeface="Arial"/>
                  <a:ea typeface="Arial"/>
                  <a:cs typeface="Arial"/>
                  <a:sym typeface="Arial"/>
                </a:rPr>
                <a:t>Ορίστε</a:t>
              </a:r>
              <a:endParaRPr b="1" i="0" sz="3200" u="none" cap="none" strike="noStrike">
                <a:solidFill>
                  <a:schemeClr val="lt1"/>
                </a:solidFill>
                <a:latin typeface="Arial"/>
                <a:ea typeface="Arial"/>
                <a:cs typeface="Arial"/>
                <a:sym typeface="Arial"/>
              </a:endParaRPr>
            </a:p>
          </p:txBody>
        </p:sp>
        <p:sp>
          <p:nvSpPr>
            <p:cNvPr id="153" name="Google Shape;153;p8"/>
            <p:cNvSpPr/>
            <p:nvPr/>
          </p:nvSpPr>
          <p:spPr>
            <a:xfrm>
              <a:off x="1591978" y="4821843"/>
              <a:ext cx="4775934" cy="1582636"/>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txBox="1"/>
            <p:nvPr/>
          </p:nvSpPr>
          <p:spPr>
            <a:xfrm>
              <a:off x="1591978" y="4821843"/>
              <a:ext cx="4775934" cy="1582636"/>
            </a:xfrm>
            <a:prstGeom prst="rect">
              <a:avLst/>
            </a:prstGeom>
            <a:noFill/>
            <a:ln>
              <a:noFill/>
            </a:ln>
          </p:spPr>
          <p:txBody>
            <a:bodyPr anchorCtr="0" anchor="t" bIns="152400" lIns="96875" spcFirstLastPara="1" rIns="96875" wrap="square" tIns="152400">
              <a:noAutofit/>
            </a:bodyPr>
            <a:lstStyle/>
            <a:p>
              <a:pPr indent="0" lvl="0" marL="0" marR="0" rtl="0" algn="l">
                <a:lnSpc>
                  <a:spcPct val="90000"/>
                </a:lnSpc>
                <a:spcBef>
                  <a:spcPts val="0"/>
                </a:spcBef>
                <a:spcAft>
                  <a:spcPts val="0"/>
                </a:spcAft>
                <a:buNone/>
              </a:pPr>
              <a:r>
                <a:rPr b="1" i="0" lang="en-US" sz="1200" u="none" cap="none" strike="noStrike">
                  <a:solidFill>
                    <a:schemeClr val="dk1"/>
                  </a:solidFill>
                  <a:latin typeface="Arial"/>
                  <a:ea typeface="Arial"/>
                  <a:cs typeface="Arial"/>
                  <a:sym typeface="Arial"/>
                </a:rPr>
                <a:t>Θέστε συγκεκριμένους στόχους:</a:t>
              </a:r>
              <a:endParaRPr/>
            </a:p>
            <a:p>
              <a:pPr indent="-114300" lvl="1" marL="114300" marR="0" rtl="0" algn="l">
                <a:lnSpc>
                  <a:spcPct val="90000"/>
                </a:lnSpc>
                <a:spcBef>
                  <a:spcPts val="42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Καθορίστε σαφείς στόχους για την ψηφιακή σας χρήση.</a:t>
              </a:r>
              <a:endParaRPr/>
            </a:p>
            <a:p>
              <a:pPr indent="-1143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Καθορίστε συγκεκριμένα όρια στο χρόνο που αφιερώνετε στα μέσα κοινωνικής δικτύωσης, στο ηλεκτρονικό ταχυδρομείο ή σε άλλες διαδικτυακές δραστηριότητες.</a:t>
              </a:r>
              <a:endParaRPr/>
            </a:p>
            <a:p>
              <a:pPr indent="-1143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Αξιολογείτε τακτικά την πρόοδό σας προς αυτούς τους στόχους.</a:t>
              </a:r>
              <a:endParaRPr/>
            </a:p>
          </p:txBody>
        </p:sp>
        <p:sp>
          <p:nvSpPr>
            <p:cNvPr id="155" name="Google Shape;155;p8"/>
            <p:cNvSpPr/>
            <p:nvPr/>
          </p:nvSpPr>
          <p:spPr>
            <a:xfrm rot="10800000">
              <a:off x="0" y="2411488"/>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txBox="1"/>
            <p:nvPr/>
          </p:nvSpPr>
          <p:spPr>
            <a:xfrm>
              <a:off x="0" y="2411488"/>
              <a:ext cx="1591978" cy="1582162"/>
            </a:xfrm>
            <a:prstGeom prst="rect">
              <a:avLst/>
            </a:prstGeom>
            <a:noFill/>
            <a:ln>
              <a:noFill/>
            </a:ln>
          </p:spPr>
          <p:txBody>
            <a:bodyPr anchorCtr="0" anchor="ctr" bIns="170675" lIns="113200" spcFirstLastPara="1" rIns="113200" wrap="square" tIns="170675">
              <a:noAutofit/>
            </a:bodyPr>
            <a:lstStyle/>
            <a:p>
              <a:pPr indent="0" lvl="0" marL="0" marR="0" rtl="0" algn="ctr">
                <a:lnSpc>
                  <a:spcPct val="90000"/>
                </a:lnSpc>
                <a:spcBef>
                  <a:spcPts val="0"/>
                </a:spcBef>
                <a:spcAft>
                  <a:spcPts val="0"/>
                </a:spcAft>
                <a:buNone/>
              </a:pPr>
              <a:r>
                <a:rPr b="1" i="0" lang="en-US" sz="2400" u="none" cap="none" strike="noStrike">
                  <a:solidFill>
                    <a:schemeClr val="lt1"/>
                  </a:solidFill>
                  <a:latin typeface="Arial"/>
                  <a:ea typeface="Arial"/>
                  <a:cs typeface="Arial"/>
                  <a:sym typeface="Arial"/>
                </a:rPr>
                <a:t>Κρατήστε το</a:t>
              </a:r>
              <a:endParaRPr/>
            </a:p>
          </p:txBody>
        </p:sp>
        <p:sp>
          <p:nvSpPr>
            <p:cNvPr id="157" name="Google Shape;157;p8"/>
            <p:cNvSpPr/>
            <p:nvPr/>
          </p:nvSpPr>
          <p:spPr>
            <a:xfrm>
              <a:off x="1591978" y="2411488"/>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txBox="1"/>
            <p:nvPr/>
          </p:nvSpPr>
          <p:spPr>
            <a:xfrm>
              <a:off x="1591978" y="2411488"/>
              <a:ext cx="4775934" cy="1582162"/>
            </a:xfrm>
            <a:prstGeom prst="rect">
              <a:avLst/>
            </a:prstGeom>
            <a:noFill/>
            <a:ln>
              <a:noFill/>
            </a:ln>
          </p:spPr>
          <p:txBody>
            <a:bodyPr anchorCtr="0" anchor="t" bIns="152400" lIns="96875" spcFirstLastPara="1" rIns="96875" wrap="square" tIns="152400">
              <a:noAutofit/>
            </a:bodyPr>
            <a:lstStyle/>
            <a:p>
              <a:pPr indent="0" lvl="0" marL="0" marR="0" rtl="0" algn="l">
                <a:lnSpc>
                  <a:spcPct val="90000"/>
                </a:lnSpc>
                <a:spcBef>
                  <a:spcPts val="0"/>
                </a:spcBef>
                <a:spcAft>
                  <a:spcPts val="0"/>
                </a:spcAft>
                <a:buNone/>
              </a:pPr>
              <a:r>
                <a:rPr b="1" i="0" lang="en-US" sz="1200" u="none" cap="none" strike="noStrike">
                  <a:solidFill>
                    <a:schemeClr val="dk1"/>
                  </a:solidFill>
                  <a:latin typeface="Arial"/>
                  <a:ea typeface="Arial"/>
                  <a:cs typeface="Arial"/>
                  <a:sym typeface="Arial"/>
                </a:rPr>
                <a:t>Κρατήστε ένα ψηφιακό ημερολόγιο:</a:t>
              </a:r>
              <a:endParaRPr/>
            </a:p>
            <a:p>
              <a:pPr indent="-114300" lvl="1" marL="114300" marR="0" rtl="0" algn="l">
                <a:lnSpc>
                  <a:spcPct val="90000"/>
                </a:lnSpc>
                <a:spcBef>
                  <a:spcPts val="42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Καταγράψτε τις ψηφιακές σας δραστηριότητες κατά τη διάρκεια της ημέρας.</a:t>
              </a:r>
              <a:endParaRPr/>
            </a:p>
            <a:p>
              <a:pPr indent="-1143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Σημειώστε το χρόνο που δαπανάται στις διάφορες πλατφόρμες και το σκοπό κάθε αλληλεπίδρασης.</a:t>
              </a:r>
              <a:endParaRPr/>
            </a:p>
            <a:p>
              <a:pPr indent="-1143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Ελέγχετε τακτικά το ημερολόγιό σας για να εντοπίζετε μοτίβα και τάσεις.</a:t>
              </a:r>
              <a:endParaRPr/>
            </a:p>
          </p:txBody>
        </p:sp>
        <p:sp>
          <p:nvSpPr>
            <p:cNvPr id="159" name="Google Shape;159;p8"/>
            <p:cNvSpPr/>
            <p:nvPr/>
          </p:nvSpPr>
          <p:spPr>
            <a:xfrm rot="10800000">
              <a:off x="0" y="1132"/>
              <a:ext cx="1591978" cy="2434095"/>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txBox="1"/>
            <p:nvPr/>
          </p:nvSpPr>
          <p:spPr>
            <a:xfrm>
              <a:off x="0" y="1132"/>
              <a:ext cx="1591978" cy="1582162"/>
            </a:xfrm>
            <a:prstGeom prst="rect">
              <a:avLst/>
            </a:prstGeom>
            <a:noFill/>
            <a:ln>
              <a:noFill/>
            </a:ln>
          </p:spPr>
          <p:txBody>
            <a:bodyPr anchorCtr="0" anchor="ctr" bIns="170675" lIns="113200" spcFirstLastPara="1" rIns="113200" wrap="square" tIns="170675">
              <a:noAutofit/>
            </a:bodyPr>
            <a:lstStyle/>
            <a:p>
              <a:pPr indent="0" lvl="0" marL="0" marR="0" rtl="0" algn="ctr">
                <a:lnSpc>
                  <a:spcPct val="90000"/>
                </a:lnSpc>
                <a:spcBef>
                  <a:spcPts val="0"/>
                </a:spcBef>
                <a:spcAft>
                  <a:spcPts val="0"/>
                </a:spcAft>
                <a:buNone/>
              </a:pPr>
              <a:r>
                <a:rPr b="1" i="0" lang="en-US" sz="2400" u="none" cap="none" strike="noStrike">
                  <a:solidFill>
                    <a:schemeClr val="lt1"/>
                  </a:solidFill>
                  <a:latin typeface="Arial"/>
                  <a:ea typeface="Arial"/>
                  <a:cs typeface="Arial"/>
                  <a:sym typeface="Arial"/>
                </a:rPr>
                <a:t>Σκεφτείτε</a:t>
              </a:r>
              <a:endParaRPr b="1" i="0" sz="2400" u="none" cap="none" strike="noStrike">
                <a:solidFill>
                  <a:schemeClr val="lt1"/>
                </a:solidFill>
                <a:latin typeface="Arial"/>
                <a:ea typeface="Arial"/>
                <a:cs typeface="Arial"/>
                <a:sym typeface="Arial"/>
              </a:endParaRPr>
            </a:p>
          </p:txBody>
        </p:sp>
        <p:sp>
          <p:nvSpPr>
            <p:cNvPr id="161" name="Google Shape;161;p8"/>
            <p:cNvSpPr/>
            <p:nvPr/>
          </p:nvSpPr>
          <p:spPr>
            <a:xfrm>
              <a:off x="1591978" y="1132"/>
              <a:ext cx="4775934" cy="158216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txBox="1"/>
            <p:nvPr/>
          </p:nvSpPr>
          <p:spPr>
            <a:xfrm>
              <a:off x="1591978" y="1132"/>
              <a:ext cx="4775934" cy="1582162"/>
            </a:xfrm>
            <a:prstGeom prst="rect">
              <a:avLst/>
            </a:prstGeom>
            <a:noFill/>
            <a:ln>
              <a:noFill/>
            </a:ln>
          </p:spPr>
          <p:txBody>
            <a:bodyPr anchorCtr="0" anchor="t" bIns="152400" lIns="96875" spcFirstLastPara="1" rIns="96875" wrap="square" tIns="152400">
              <a:noAutofit/>
            </a:bodyPr>
            <a:lstStyle/>
            <a:p>
              <a:pPr indent="0" lvl="0" marL="0" marR="0" rtl="0" algn="l">
                <a:lnSpc>
                  <a:spcPct val="90000"/>
                </a:lnSpc>
                <a:spcBef>
                  <a:spcPts val="0"/>
                </a:spcBef>
                <a:spcAft>
                  <a:spcPts val="0"/>
                </a:spcAft>
                <a:buNone/>
              </a:pPr>
              <a:r>
                <a:rPr b="1" i="0" lang="en-US" sz="1200" u="none" cap="none" strike="noStrike">
                  <a:solidFill>
                    <a:schemeClr val="dk1"/>
                  </a:solidFill>
                  <a:latin typeface="Arial"/>
                  <a:ea typeface="Arial"/>
                  <a:cs typeface="Arial"/>
                  <a:sym typeface="Arial"/>
                </a:rPr>
                <a:t>Αναλογιστείτε τους στόχους σας:</a:t>
              </a:r>
              <a:endParaRPr/>
            </a:p>
            <a:p>
              <a:pPr indent="-114300" lvl="1" marL="114300" marR="0" rtl="0" algn="l">
                <a:lnSpc>
                  <a:spcPct val="90000"/>
                </a:lnSpc>
                <a:spcBef>
                  <a:spcPts val="42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Σκεφτείτε τους προσωπικούς και επαγγελματικούς σας στόχους.</a:t>
              </a:r>
              <a:endParaRPr/>
            </a:p>
            <a:p>
              <a:pPr indent="-1143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Αναλογιστείτε πώς οι ψηφιακές σας συνήθειες ευθυγραμμίζονται με αυτούς τους στόχους.</a:t>
              </a:r>
              <a:endParaRPr/>
            </a:p>
            <a:p>
              <a:pPr indent="-1143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Εντοπίστε τυχόν συνήθειες που μπορεί να εμποδίζουν την πρόοδό σας.</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66" name="Shape 166"/>
        <p:cNvGrpSpPr/>
        <p:nvPr/>
      </p:nvGrpSpPr>
      <p:grpSpPr>
        <a:xfrm>
          <a:off x="0" y="0"/>
          <a:ext cx="0" cy="0"/>
          <a:chOff x="0" y="0"/>
          <a:chExt cx="0" cy="0"/>
        </a:xfrm>
      </p:grpSpPr>
      <p:sp>
        <p:nvSpPr>
          <p:cNvPr id="167" name="Google Shape;167;p9"/>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9"/>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69" name="Google Shape;169;p9"/>
          <p:cNvGrpSpPr/>
          <p:nvPr/>
        </p:nvGrpSpPr>
        <p:grpSpPr>
          <a:xfrm>
            <a:off x="0" y="0"/>
            <a:ext cx="4707053" cy="6858000"/>
            <a:chOff x="651279" y="598259"/>
            <a:chExt cx="10889442" cy="5680742"/>
          </a:xfrm>
        </p:grpSpPr>
        <p:sp>
          <p:nvSpPr>
            <p:cNvPr id="170" name="Google Shape;170;p9"/>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9"/>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72" name="Google Shape;172;p9"/>
          <p:cNvGrpSpPr/>
          <p:nvPr/>
        </p:nvGrpSpPr>
        <p:grpSpPr>
          <a:xfrm>
            <a:off x="1524" y="0"/>
            <a:ext cx="12188952" cy="6858000"/>
            <a:chOff x="0" y="0"/>
            <a:chExt cx="12188952" cy="6858000"/>
          </a:xfrm>
        </p:grpSpPr>
        <p:sp>
          <p:nvSpPr>
            <p:cNvPr id="173" name="Google Shape;173;p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6" name="Google Shape;176;p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p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80" name="Google Shape;180;p9"/>
          <p:cNvSpPr txBox="1"/>
          <p:nvPr>
            <p:ph type="title"/>
          </p:nvPr>
        </p:nvSpPr>
        <p:spPr>
          <a:xfrm>
            <a:off x="786385" y="841248"/>
            <a:ext cx="3515244"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Στρατηγικές που θα σας βοηθήσουν να αποκτήσετε μεγαλύτερη αυτογνωσία</a:t>
            </a:r>
            <a:endParaRPr>
              <a:solidFill>
                <a:srgbClr val="FFAA5A"/>
              </a:solidFill>
              <a:latin typeface="Arial"/>
              <a:ea typeface="Arial"/>
              <a:cs typeface="Arial"/>
              <a:sym typeface="Arial"/>
            </a:endParaRPr>
          </a:p>
        </p:txBody>
      </p:sp>
      <p:grpSp>
        <p:nvGrpSpPr>
          <p:cNvPr id="181" name="Google Shape;181;p9"/>
          <p:cNvGrpSpPr/>
          <p:nvPr/>
        </p:nvGrpSpPr>
        <p:grpSpPr>
          <a:xfrm>
            <a:off x="4948617" y="233701"/>
            <a:ext cx="6848260" cy="6400222"/>
            <a:chOff x="-37268" y="2695"/>
            <a:chExt cx="6848260" cy="6400222"/>
          </a:xfrm>
        </p:grpSpPr>
        <p:sp>
          <p:nvSpPr>
            <p:cNvPr id="182" name="Google Shape;182;p9"/>
            <p:cNvSpPr/>
            <p:nvPr/>
          </p:nvSpPr>
          <p:spPr>
            <a:xfrm>
              <a:off x="0" y="4519272"/>
              <a:ext cx="1693431" cy="1883645"/>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txBox="1"/>
            <p:nvPr/>
          </p:nvSpPr>
          <p:spPr>
            <a:xfrm>
              <a:off x="0" y="4519272"/>
              <a:ext cx="1693431" cy="1883645"/>
            </a:xfrm>
            <a:prstGeom prst="rect">
              <a:avLst/>
            </a:prstGeom>
            <a:noFill/>
            <a:ln>
              <a:noFill/>
            </a:ln>
          </p:spPr>
          <p:txBody>
            <a:bodyPr anchorCtr="0" anchor="ctr" bIns="206225" lIns="120425" spcFirstLastPara="1" rIns="120425" wrap="square" tIns="206225">
              <a:noAutofit/>
            </a:bodyPr>
            <a:lstStyle/>
            <a:p>
              <a:pPr indent="0" lvl="0" marL="0" marR="0" rtl="0" algn="ctr">
                <a:lnSpc>
                  <a:spcPct val="90000"/>
                </a:lnSpc>
                <a:spcBef>
                  <a:spcPts val="0"/>
                </a:spcBef>
                <a:spcAft>
                  <a:spcPts val="0"/>
                </a:spcAft>
                <a:buNone/>
              </a:pPr>
              <a:r>
                <a:rPr b="1" i="0" lang="en-US" sz="2900" u="none" cap="none" strike="noStrike">
                  <a:solidFill>
                    <a:schemeClr val="lt1"/>
                  </a:solidFill>
                  <a:latin typeface="Calibri"/>
                  <a:ea typeface="Calibri"/>
                  <a:cs typeface="Calibri"/>
                  <a:sym typeface="Calibri"/>
                </a:rPr>
                <a:t>Πρακτική</a:t>
              </a:r>
              <a:endParaRPr b="1" i="0" sz="2900" u="none" cap="none" strike="noStrike">
                <a:solidFill>
                  <a:schemeClr val="lt1"/>
                </a:solidFill>
                <a:latin typeface="Calibri"/>
                <a:ea typeface="Calibri"/>
                <a:cs typeface="Calibri"/>
                <a:sym typeface="Calibri"/>
              </a:endParaRPr>
            </a:p>
          </p:txBody>
        </p:sp>
        <p:sp>
          <p:nvSpPr>
            <p:cNvPr id="184" name="Google Shape;184;p9"/>
            <p:cNvSpPr/>
            <p:nvPr/>
          </p:nvSpPr>
          <p:spPr>
            <a:xfrm>
              <a:off x="1693430" y="4522211"/>
              <a:ext cx="5080293" cy="1877767"/>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
            <p:cNvSpPr txBox="1"/>
            <p:nvPr/>
          </p:nvSpPr>
          <p:spPr>
            <a:xfrm>
              <a:off x="1693430" y="4522211"/>
              <a:ext cx="5080293" cy="1877767"/>
            </a:xfrm>
            <a:prstGeom prst="rect">
              <a:avLst/>
            </a:prstGeom>
            <a:noFill/>
            <a:ln>
              <a:noFill/>
            </a:ln>
          </p:spPr>
          <p:txBody>
            <a:bodyPr anchorCtr="0" anchor="t" bIns="177800" lIns="103050" spcFirstLastPara="1" rIns="103050" wrap="square" tIns="177800">
              <a:noAutofit/>
            </a:bodyPr>
            <a:lstStyle/>
            <a:p>
              <a:pPr indent="0" lvl="0" marL="0" marR="0" rtl="0" algn="l">
                <a:lnSpc>
                  <a:spcPct val="9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Εξάσκηση της ενσυνειδητότητας:</a:t>
              </a:r>
              <a:endParaRPr b="1" i="0" sz="1400" u="none" cap="none" strike="noStrike">
                <a:solidFill>
                  <a:srgbClr val="000000"/>
                </a:solidFill>
                <a:latin typeface="Arial"/>
                <a:ea typeface="Arial"/>
                <a:cs typeface="Arial"/>
                <a:sym typeface="Arial"/>
              </a:endParaRPr>
            </a:p>
            <a:p>
              <a:pPr indent="-88900" lvl="1" marL="171450" marR="0" rtl="0" algn="l">
                <a:lnSpc>
                  <a:spcPct val="90000"/>
                </a:lnSpc>
                <a:spcBef>
                  <a:spcPts val="49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Ενσωματώστε τεχνικές mindfulness στην ψηφιακή σας ρουτίνα.</a:t>
              </a:r>
              <a:endParaRPr/>
            </a:p>
            <a:p>
              <a:pPr indent="-88900" lvl="1" marL="17145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Να είστε παρόντες και πλήρως αφοσιωμένοι κατά τη διάρκεια των διαδικτυακών δραστηριοτήτων.</a:t>
              </a:r>
              <a:endParaRPr/>
            </a:p>
            <a:p>
              <a:pPr indent="-88900" lvl="1" marL="17145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Παρατηρήστε τα συναισθήματα και τις αντιδράσεις σας στα ψηφιακά ερεθίσματα χωρίς να κρίνετε.</a:t>
              </a:r>
              <a:endParaRPr/>
            </a:p>
          </p:txBody>
        </p:sp>
        <p:sp>
          <p:nvSpPr>
            <p:cNvPr id="186" name="Google Shape;186;p9"/>
            <p:cNvSpPr/>
            <p:nvPr/>
          </p:nvSpPr>
          <p:spPr>
            <a:xfrm rot="10800000">
              <a:off x="0" y="2159449"/>
              <a:ext cx="1693431" cy="2379457"/>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txBox="1"/>
            <p:nvPr/>
          </p:nvSpPr>
          <p:spPr>
            <a:xfrm>
              <a:off x="0" y="2159449"/>
              <a:ext cx="1693431" cy="1546647"/>
            </a:xfrm>
            <a:prstGeom prst="rect">
              <a:avLst/>
            </a:prstGeom>
            <a:noFill/>
            <a:ln>
              <a:noFill/>
            </a:ln>
          </p:spPr>
          <p:txBody>
            <a:bodyPr anchorCtr="0" anchor="ctr" bIns="170675" lIns="120425" spcFirstLastPara="1" rIns="120425" wrap="square" tIns="170675">
              <a:noAutofit/>
            </a:bodyPr>
            <a:lstStyle/>
            <a:p>
              <a:pPr indent="0" lvl="0" marL="0" marR="0" rtl="0" algn="ctr">
                <a:lnSpc>
                  <a:spcPct val="90000"/>
                </a:lnSpc>
                <a:spcBef>
                  <a:spcPts val="0"/>
                </a:spcBef>
                <a:spcAft>
                  <a:spcPts val="0"/>
                </a:spcAft>
                <a:buNone/>
              </a:pPr>
              <a:r>
                <a:rPr b="1" i="0" lang="en-US" sz="2400" u="none" cap="none" strike="noStrike">
                  <a:solidFill>
                    <a:schemeClr val="lt1"/>
                  </a:solidFill>
                  <a:latin typeface="Arial"/>
                  <a:ea typeface="Arial"/>
                  <a:cs typeface="Arial"/>
                  <a:sym typeface="Arial"/>
                </a:rPr>
                <a:t>Διεξαγωγή</a:t>
              </a:r>
              <a:endParaRPr b="1" i="0" sz="2400" u="none" cap="none" strike="noStrike">
                <a:solidFill>
                  <a:schemeClr val="lt1"/>
                </a:solidFill>
                <a:latin typeface="Arial"/>
                <a:ea typeface="Arial"/>
                <a:cs typeface="Arial"/>
                <a:sym typeface="Arial"/>
              </a:endParaRPr>
            </a:p>
          </p:txBody>
        </p:sp>
        <p:sp>
          <p:nvSpPr>
            <p:cNvPr id="188" name="Google Shape;188;p9"/>
            <p:cNvSpPr/>
            <p:nvPr/>
          </p:nvSpPr>
          <p:spPr>
            <a:xfrm>
              <a:off x="1693430" y="2183158"/>
              <a:ext cx="5080293" cy="1627425"/>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txBox="1"/>
            <p:nvPr/>
          </p:nvSpPr>
          <p:spPr>
            <a:xfrm>
              <a:off x="1693430" y="2183158"/>
              <a:ext cx="5080293" cy="1627425"/>
            </a:xfrm>
            <a:prstGeom prst="rect">
              <a:avLst/>
            </a:prstGeom>
            <a:noFill/>
            <a:ln>
              <a:noFill/>
            </a:ln>
          </p:spPr>
          <p:txBody>
            <a:bodyPr anchorCtr="0" anchor="t" bIns="152400" lIns="103050" spcFirstLastPara="1" rIns="103050" wrap="square" tIns="1524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Διεξάγετε περιόδους ψηφιακής αποτοξίνωσης:</a:t>
              </a:r>
              <a:endParaRPr b="1" i="0" sz="1200" u="none" cap="none" strike="noStrike">
                <a:solidFill>
                  <a:srgbClr val="000000"/>
                </a:solidFill>
                <a:latin typeface="Arial"/>
                <a:ea typeface="Arial"/>
                <a:cs typeface="Arial"/>
                <a:sym typeface="Arial"/>
              </a:endParaRPr>
            </a:p>
            <a:p>
              <a:pPr indent="-76200" lvl="1" marL="114300" marR="0" rtl="0" algn="l">
                <a:lnSpc>
                  <a:spcPct val="90000"/>
                </a:lnSpc>
                <a:spcBef>
                  <a:spcPts val="42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Καταγράψτε τις ψηφιακές σας δραστηριότητες κατά τη διάρκεια της ημέρας.</a:t>
              </a:r>
              <a:endParaRPr/>
            </a:p>
            <a:p>
              <a:pPr indent="-762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Σημειώστε το χρόνο που δαπανάται στις διάφορες πλατφόρμες και το σκοπό κάθε αλληλεπίδρασης.</a:t>
              </a:r>
              <a:endParaRPr/>
            </a:p>
            <a:p>
              <a:pPr indent="-762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Ελέγχετε τακτικά το ημερολόγιό σας για να εντοπίζετε μοτίβα και τάσεις.</a:t>
              </a:r>
              <a:endParaRPr/>
            </a:p>
          </p:txBody>
        </p:sp>
        <p:sp>
          <p:nvSpPr>
            <p:cNvPr id="190" name="Google Shape;190;p9"/>
            <p:cNvSpPr/>
            <p:nvPr/>
          </p:nvSpPr>
          <p:spPr>
            <a:xfrm rot="10800000">
              <a:off x="-37268" y="2695"/>
              <a:ext cx="1842503" cy="2176388"/>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txBox="1"/>
            <p:nvPr/>
          </p:nvSpPr>
          <p:spPr>
            <a:xfrm>
              <a:off x="-37268" y="2695"/>
              <a:ext cx="1842503" cy="1414652"/>
            </a:xfrm>
            <a:prstGeom prst="rect">
              <a:avLst/>
            </a:prstGeom>
            <a:noFill/>
            <a:ln>
              <a:noFill/>
            </a:ln>
          </p:spPr>
          <p:txBody>
            <a:bodyPr anchorCtr="0" anchor="ctr" bIns="199125" lIns="120425" spcFirstLastPara="1" rIns="120425" wrap="square" tIns="199125">
              <a:noAutofit/>
            </a:bodyPr>
            <a:lstStyle/>
            <a:p>
              <a:pPr indent="0" lvl="0" marL="0" marR="0" rtl="0" algn="ctr">
                <a:lnSpc>
                  <a:spcPct val="90000"/>
                </a:lnSpc>
                <a:spcBef>
                  <a:spcPts val="0"/>
                </a:spcBef>
                <a:spcAft>
                  <a:spcPts val="0"/>
                </a:spcAft>
                <a:buNone/>
              </a:pPr>
              <a:r>
                <a:rPr b="1" i="0" lang="en-US" sz="2800" u="none" cap="none" strike="noStrike">
                  <a:solidFill>
                    <a:schemeClr val="lt1"/>
                  </a:solidFill>
                  <a:latin typeface="Arial"/>
                  <a:ea typeface="Arial"/>
                  <a:cs typeface="Arial"/>
                  <a:sym typeface="Arial"/>
                </a:rPr>
                <a:t>Χρήση</a:t>
              </a:r>
              <a:endParaRPr b="1" i="0" sz="2800" u="none" cap="none" strike="noStrike">
                <a:solidFill>
                  <a:schemeClr val="lt1"/>
                </a:solidFill>
                <a:latin typeface="Arial"/>
                <a:ea typeface="Arial"/>
                <a:cs typeface="Arial"/>
                <a:sym typeface="Arial"/>
              </a:endParaRPr>
            </a:p>
          </p:txBody>
        </p:sp>
        <p:sp>
          <p:nvSpPr>
            <p:cNvPr id="192" name="Google Shape;192;p9"/>
            <p:cNvSpPr/>
            <p:nvPr/>
          </p:nvSpPr>
          <p:spPr>
            <a:xfrm>
              <a:off x="1730699" y="9456"/>
              <a:ext cx="5080293" cy="1458253"/>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
            <p:cNvSpPr txBox="1"/>
            <p:nvPr/>
          </p:nvSpPr>
          <p:spPr>
            <a:xfrm>
              <a:off x="1730699" y="9456"/>
              <a:ext cx="5080293" cy="1458253"/>
            </a:xfrm>
            <a:prstGeom prst="rect">
              <a:avLst/>
            </a:prstGeom>
            <a:noFill/>
            <a:ln>
              <a:noFill/>
            </a:ln>
          </p:spPr>
          <p:txBody>
            <a:bodyPr anchorCtr="0" anchor="t" bIns="152400" lIns="103050" spcFirstLastPara="1" rIns="103050" wrap="square" tIns="1524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Χρησιμοποιήστε εφαρμογές παραγωγικότητας:</a:t>
              </a:r>
              <a:endParaRPr/>
            </a:p>
            <a:p>
              <a:pPr indent="-76200" lvl="1" marL="114300" marR="0" rtl="0" algn="l">
                <a:lnSpc>
                  <a:spcPct val="90000"/>
                </a:lnSpc>
                <a:spcBef>
                  <a:spcPts val="42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Σκεφτείτε τους προσωπικούς και επαγγελματικούς σας στόχους.</a:t>
              </a:r>
              <a:endParaRPr/>
            </a:p>
            <a:p>
              <a:pPr indent="-762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Αναλογιστείτε πώς οι ψηφιακές σας συνήθειες ευθυγραμμίζονται με αυτούς τους στόχους.</a:t>
              </a:r>
              <a:endParaRPr/>
            </a:p>
            <a:p>
              <a:pPr indent="-76200" lvl="1" marL="114300" marR="0" rtl="0" algn="l">
                <a:lnSpc>
                  <a:spcPct val="90000"/>
                </a:lnSpc>
                <a:spcBef>
                  <a:spcPts val="18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Εντοπίστε τυχόν συνήθειες που μπορεί να εμποδίζουν την πρόοδό σας.</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2023-02-23T17:03:29Z</dcterms:created>
  <dc:creator>Marcela Hallová</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