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7"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jbPfJ59qYaSNvrgvgLshrnsIkM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8.jpg"/><Relationship Id="rId11" Type="http://schemas.openxmlformats.org/officeDocument/2006/relationships/image" Target="../media/image6.png"/><Relationship Id="rId10" Type="http://schemas.openxmlformats.org/officeDocument/2006/relationships/image" Target="../media/image7.png"/><Relationship Id="rId9"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jpg"/><Relationship Id="rId8" Type="http://schemas.openxmlformats.org/officeDocument/2006/relationships/image" Target="../media/image9.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2" name="Shape 12"/>
        <p:cNvGrpSpPr/>
        <p:nvPr/>
      </p:nvGrpSpPr>
      <p:grpSpPr>
        <a:xfrm>
          <a:off x="0" y="0"/>
          <a:ext cx="0" cy="0"/>
          <a:chOff x="0" y="0"/>
          <a:chExt cx="0" cy="0"/>
        </a:xfrm>
      </p:grpSpPr>
      <p:sp>
        <p:nvSpPr>
          <p:cNvPr id="13" name="Google Shape;13;p29"/>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39"/>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9"/>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69" name="Google Shape;69;p3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4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0"/>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4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41"/>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1"/>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81" name="Google Shape;81;p4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p42"/>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42"/>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87" name="Google Shape;87;p42"/>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88" name="Google Shape;88;p4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1" name="Shape 91"/>
        <p:cNvGrpSpPr/>
        <p:nvPr/>
      </p:nvGrpSpPr>
      <p:grpSpPr>
        <a:xfrm>
          <a:off x="0" y="0"/>
          <a:ext cx="0" cy="0"/>
          <a:chOff x="0" y="0"/>
          <a:chExt cx="0" cy="0"/>
        </a:xfrm>
      </p:grpSpPr>
      <p:sp>
        <p:nvSpPr>
          <p:cNvPr id="92" name="Google Shape;92;p43"/>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43"/>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94" name="Google Shape;94;p43"/>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95" name="Google Shape;95;p43"/>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96" name="Google Shape;96;p43"/>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97" name="Google Shape;97;p4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44"/>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4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p45"/>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45"/>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5" lvl="0" marL="457200" algn="l">
              <a:spcBef>
                <a:spcPts val="427"/>
              </a:spcBef>
              <a:spcAft>
                <a:spcPts val="0"/>
              </a:spcAft>
              <a:buClr>
                <a:schemeClr val="dk1"/>
              </a:buClr>
              <a:buSzPts val="2133"/>
              <a:buChar char="•"/>
              <a:defRPr sz="2133"/>
            </a:lvl1pPr>
            <a:lvl2pPr indent="-347154"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5"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5" lvl="7" marL="3657600" algn="l">
              <a:spcBef>
                <a:spcPts val="267"/>
              </a:spcBef>
              <a:spcAft>
                <a:spcPts val="0"/>
              </a:spcAft>
              <a:buClr>
                <a:schemeClr val="dk1"/>
              </a:buClr>
              <a:buSzPts val="1333"/>
              <a:buChar char="•"/>
              <a:defRPr sz="1333"/>
            </a:lvl8pPr>
            <a:lvl9pPr indent="-313245" lvl="8" marL="4114800" algn="l">
              <a:spcBef>
                <a:spcPts val="267"/>
              </a:spcBef>
              <a:spcAft>
                <a:spcPts val="0"/>
              </a:spcAft>
              <a:buClr>
                <a:schemeClr val="dk1"/>
              </a:buClr>
              <a:buSzPts val="1333"/>
              <a:buChar char="•"/>
              <a:defRPr sz="1333"/>
            </a:lvl9pPr>
          </a:lstStyle>
          <a:p/>
        </p:txBody>
      </p:sp>
      <p:sp>
        <p:nvSpPr>
          <p:cNvPr id="108" name="Google Shape;108;p45"/>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09" name="Google Shape;109;p4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4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46"/>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46"/>
          <p:cNvSpPr/>
          <p:nvPr>
            <p:ph idx="2" type="pic"/>
          </p:nvPr>
        </p:nvSpPr>
        <p:spPr>
          <a:xfrm>
            <a:off x="1194859" y="408517"/>
            <a:ext cx="3657600" cy="2743200"/>
          </a:xfrm>
          <a:prstGeom prst="rect">
            <a:avLst/>
          </a:prstGeom>
          <a:noFill/>
          <a:ln>
            <a:noFill/>
          </a:ln>
        </p:spPr>
      </p:sp>
      <p:sp>
        <p:nvSpPr>
          <p:cNvPr id="115" name="Google Shape;115;p46"/>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16" name="Google Shape;116;p4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9" name="Shape 119"/>
        <p:cNvGrpSpPr/>
        <p:nvPr/>
      </p:nvGrpSpPr>
      <p:grpSpPr>
        <a:xfrm>
          <a:off x="0" y="0"/>
          <a:ext cx="0" cy="0"/>
          <a:chOff x="0" y="0"/>
          <a:chExt cx="0" cy="0"/>
        </a:xfrm>
      </p:grpSpPr>
      <p:sp>
        <p:nvSpPr>
          <p:cNvPr id="120" name="Google Shape;120;p47"/>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47"/>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2" name="Google Shape;122;p4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5" name="Shape 125"/>
        <p:cNvGrpSpPr/>
        <p:nvPr/>
      </p:nvGrpSpPr>
      <p:grpSpPr>
        <a:xfrm>
          <a:off x="0" y="0"/>
          <a:ext cx="0" cy="0"/>
          <a:chOff x="0" y="0"/>
          <a:chExt cx="0" cy="0"/>
        </a:xfrm>
      </p:grpSpPr>
      <p:sp>
        <p:nvSpPr>
          <p:cNvPr id="126" name="Google Shape;126;p48"/>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48"/>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8" name="Google Shape;128;p4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15" name="Shape 15"/>
        <p:cNvGrpSpPr/>
        <p:nvPr/>
      </p:nvGrpSpPr>
      <p:grpSpPr>
        <a:xfrm>
          <a:off x="0" y="0"/>
          <a:ext cx="0" cy="0"/>
          <a:chOff x="0" y="0"/>
          <a:chExt cx="0" cy="0"/>
        </a:xfrm>
      </p:grpSpPr>
      <p:sp>
        <p:nvSpPr>
          <p:cNvPr id="16" name="Google Shape;16;p32"/>
          <p:cNvSpPr txBox="1"/>
          <p:nvPr/>
        </p:nvSpPr>
        <p:spPr>
          <a:xfrm>
            <a:off x="1524000" y="3657895"/>
            <a:ext cx="9144000" cy="480677"/>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rgbClr val="FFAA5A"/>
              </a:buClr>
              <a:buSzPts val="2000"/>
              <a:buFont typeface="Calibri"/>
              <a:buNone/>
            </a:pPr>
            <a:r>
              <a:rPr b="1" i="0" lang="en-US" sz="2000" u="none" cap="none" strike="noStrike">
                <a:solidFill>
                  <a:srgbClr val="FFAA5A"/>
                </a:solidFill>
                <a:latin typeface="Calibri"/>
                <a:ea typeface="Calibri"/>
                <a:cs typeface="Calibri"/>
                <a:sym typeface="Calibri"/>
              </a:rPr>
              <a:t>2022-2-SK01-KA220-ADU-000096888</a:t>
            </a:r>
            <a:endParaRPr/>
          </a:p>
        </p:txBody>
      </p:sp>
      <p:sp>
        <p:nvSpPr>
          <p:cNvPr id="17" name="Google Shape;17;p32"/>
          <p:cNvSpPr txBox="1"/>
          <p:nvPr/>
        </p:nvSpPr>
        <p:spPr>
          <a:xfrm>
            <a:off x="1297172" y="1979409"/>
            <a:ext cx="9597656" cy="16927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2BAB5"/>
              </a:buClr>
              <a:buSzPts val="2600"/>
              <a:buFont typeface="Calibri"/>
              <a:buNone/>
            </a:pPr>
            <a:r>
              <a:rPr b="1" i="0" lang="en-US" sz="2600" u="none" cap="none" strike="noStrike">
                <a:solidFill>
                  <a:srgbClr val="92BAB5"/>
                </a:solidFill>
                <a:latin typeface="Calibri"/>
                <a:ea typeface="Calibri"/>
                <a:cs typeface="Calibri"/>
                <a:sym typeface="Calibri"/>
              </a:rPr>
              <a:t>Building Digital Resilience </a:t>
            </a:r>
            <a:br>
              <a:rPr b="1" i="0" lang="en-US" sz="2600" u="none" cap="none" strike="noStrike">
                <a:solidFill>
                  <a:srgbClr val="92BAB5"/>
                </a:solidFill>
                <a:latin typeface="Calibri"/>
                <a:ea typeface="Calibri"/>
                <a:cs typeface="Calibri"/>
                <a:sym typeface="Calibri"/>
              </a:rPr>
            </a:br>
            <a:r>
              <a:rPr b="1" i="0" lang="en-US" sz="2600" u="none" cap="none" strike="noStrike">
                <a:solidFill>
                  <a:srgbClr val="92BAB5"/>
                </a:solidFill>
                <a:latin typeface="Calibri"/>
                <a:ea typeface="Calibri"/>
                <a:cs typeface="Calibri"/>
                <a:sym typeface="Calibri"/>
              </a:rPr>
              <a:t>by Making Digital Wellbeing and Security </a:t>
            </a:r>
            <a:br>
              <a:rPr b="1" i="0" lang="en-US" sz="2600" u="none" cap="none" strike="noStrike">
                <a:solidFill>
                  <a:srgbClr val="92BAB5"/>
                </a:solidFill>
                <a:latin typeface="Calibri"/>
                <a:ea typeface="Calibri"/>
                <a:cs typeface="Calibri"/>
                <a:sym typeface="Calibri"/>
              </a:rPr>
            </a:br>
            <a:r>
              <a:rPr b="1" i="0" lang="en-US" sz="2600" u="none" cap="none" strike="noStrike">
                <a:solidFill>
                  <a:srgbClr val="92BAB5"/>
                </a:solidFill>
                <a:latin typeface="Calibri"/>
                <a:ea typeface="Calibri"/>
                <a:cs typeface="Calibri"/>
                <a:sym typeface="Calibri"/>
              </a:rPr>
              <a:t>Accessible to All</a:t>
            </a:r>
            <a:br>
              <a:rPr b="1" i="0" lang="en-US" sz="2600" u="none" cap="none" strike="noStrike">
                <a:solidFill>
                  <a:srgbClr val="92BAB5"/>
                </a:solidFill>
                <a:latin typeface="Calibri"/>
                <a:ea typeface="Calibri"/>
                <a:cs typeface="Calibri"/>
                <a:sym typeface="Calibri"/>
              </a:rPr>
            </a:br>
            <a:r>
              <a:rPr b="1" i="0" lang="en-US" sz="2600" u="none" cap="none" strike="noStrike">
                <a:solidFill>
                  <a:srgbClr val="92BAB5"/>
                </a:solidFill>
                <a:latin typeface="Calibri"/>
                <a:ea typeface="Calibri"/>
                <a:cs typeface="Calibri"/>
                <a:sym typeface="Calibri"/>
              </a:rPr>
              <a:t>DigiWELL</a:t>
            </a:r>
            <a:endParaRPr b="0" i="0" sz="2600" u="none" cap="none" strike="noStrike">
              <a:solidFill>
                <a:srgbClr val="000000"/>
              </a:solidFill>
              <a:latin typeface="Calibri"/>
              <a:ea typeface="Calibri"/>
              <a:cs typeface="Calibri"/>
              <a:sym typeface="Calibri"/>
            </a:endParaRPr>
          </a:p>
        </p:txBody>
      </p:sp>
      <p:pic>
        <p:nvPicPr>
          <p:cNvPr descr="Obrázok, na ktorom je text" id="18" name="Google Shape;18;p32"/>
          <p:cNvPicPr preferRelativeResize="0"/>
          <p:nvPr/>
        </p:nvPicPr>
        <p:blipFill rotWithShape="1">
          <a:blip r:embed="rId2">
            <a:alphaModFix/>
          </a:blip>
          <a:srcRect b="0" l="0" r="0" t="0"/>
          <a:stretch/>
        </p:blipFill>
        <p:spPr>
          <a:xfrm>
            <a:off x="1675075" y="1109487"/>
            <a:ext cx="2785830" cy="643868"/>
          </a:xfrm>
          <a:prstGeom prst="rect">
            <a:avLst/>
          </a:prstGeom>
          <a:noFill/>
          <a:ln>
            <a:noFill/>
          </a:ln>
        </p:spPr>
      </p:pic>
      <p:pic>
        <p:nvPicPr>
          <p:cNvPr id="19" name="Google Shape;19;p32"/>
          <p:cNvPicPr preferRelativeResize="0"/>
          <p:nvPr/>
        </p:nvPicPr>
        <p:blipFill rotWithShape="1">
          <a:blip r:embed="rId3">
            <a:alphaModFix/>
          </a:blip>
          <a:srcRect b="0" l="0" r="0" t="0"/>
          <a:stretch/>
        </p:blipFill>
        <p:spPr>
          <a:xfrm>
            <a:off x="9063959" y="777514"/>
            <a:ext cx="1307223" cy="1307223"/>
          </a:xfrm>
          <a:prstGeom prst="rect">
            <a:avLst/>
          </a:prstGeom>
          <a:noFill/>
          <a:ln>
            <a:noFill/>
          </a:ln>
        </p:spPr>
      </p:pic>
      <p:grpSp>
        <p:nvGrpSpPr>
          <p:cNvPr id="20" name="Google Shape;20;p32"/>
          <p:cNvGrpSpPr/>
          <p:nvPr/>
        </p:nvGrpSpPr>
        <p:grpSpPr>
          <a:xfrm>
            <a:off x="1111053" y="5744184"/>
            <a:ext cx="10432806" cy="737473"/>
            <a:chOff x="2911015" y="5847007"/>
            <a:chExt cx="10432806" cy="737473"/>
          </a:xfrm>
        </p:grpSpPr>
        <p:pic>
          <p:nvPicPr>
            <p:cNvPr id="21" name="Google Shape;21;p32"/>
            <p:cNvPicPr preferRelativeResize="0"/>
            <p:nvPr/>
          </p:nvPicPr>
          <p:blipFill rotWithShape="1">
            <a:blip r:embed="rId4">
              <a:alphaModFix/>
            </a:blip>
            <a:srcRect b="0" l="0" r="0" t="0"/>
            <a:stretch/>
          </p:blipFill>
          <p:spPr>
            <a:xfrm>
              <a:off x="11517532" y="5847007"/>
              <a:ext cx="1826289" cy="737473"/>
            </a:xfrm>
            <a:prstGeom prst="rect">
              <a:avLst/>
            </a:prstGeom>
            <a:noFill/>
            <a:ln>
              <a:noFill/>
            </a:ln>
          </p:spPr>
        </p:pic>
        <p:pic>
          <p:nvPicPr>
            <p:cNvPr descr="Slovenská poľnohospodárska univerzita v Nitre" id="22" name="Google Shape;22;p32"/>
            <p:cNvPicPr preferRelativeResize="0"/>
            <p:nvPr/>
          </p:nvPicPr>
          <p:blipFill rotWithShape="1">
            <a:blip r:embed="rId5">
              <a:alphaModFix/>
            </a:blip>
            <a:srcRect b="0" l="0" r="0" t="0"/>
            <a:stretch/>
          </p:blipFill>
          <p:spPr>
            <a:xfrm>
              <a:off x="2911015" y="5933486"/>
              <a:ext cx="1128044" cy="534504"/>
            </a:xfrm>
            <a:prstGeom prst="rect">
              <a:avLst/>
            </a:prstGeom>
            <a:noFill/>
            <a:ln>
              <a:noFill/>
            </a:ln>
          </p:spPr>
        </p:pic>
        <p:pic>
          <p:nvPicPr>
            <p:cNvPr descr="Logo" id="23" name="Google Shape;23;p32"/>
            <p:cNvPicPr preferRelativeResize="0"/>
            <p:nvPr/>
          </p:nvPicPr>
          <p:blipFill rotWithShape="1">
            <a:blip r:embed="rId6">
              <a:alphaModFix/>
            </a:blip>
            <a:srcRect b="0" l="0" r="0" t="0"/>
            <a:stretch/>
          </p:blipFill>
          <p:spPr>
            <a:xfrm>
              <a:off x="5569350" y="5963498"/>
              <a:ext cx="968299" cy="504492"/>
            </a:xfrm>
            <a:prstGeom prst="rect">
              <a:avLst/>
            </a:prstGeom>
            <a:noFill/>
            <a:ln>
              <a:noFill/>
            </a:ln>
          </p:spPr>
        </p:pic>
        <p:pic>
          <p:nvPicPr>
            <p:cNvPr id="24" name="Google Shape;24;p32"/>
            <p:cNvPicPr preferRelativeResize="0"/>
            <p:nvPr/>
          </p:nvPicPr>
          <p:blipFill rotWithShape="1">
            <a:blip r:embed="rId7">
              <a:alphaModFix/>
            </a:blip>
            <a:srcRect b="0" l="0" r="0" t="0"/>
            <a:stretch/>
          </p:blipFill>
          <p:spPr>
            <a:xfrm>
              <a:off x="6739235" y="5933486"/>
              <a:ext cx="1156727" cy="564513"/>
            </a:xfrm>
            <a:prstGeom prst="rect">
              <a:avLst/>
            </a:prstGeom>
            <a:noFill/>
            <a:ln>
              <a:noFill/>
            </a:ln>
          </p:spPr>
        </p:pic>
        <p:pic>
          <p:nvPicPr>
            <p:cNvPr descr="AIFED - Formación, cultura y empleo en Granada" id="25" name="Google Shape;25;p32"/>
            <p:cNvPicPr preferRelativeResize="0"/>
            <p:nvPr/>
          </p:nvPicPr>
          <p:blipFill rotWithShape="1">
            <a:blip r:embed="rId8">
              <a:alphaModFix/>
            </a:blip>
            <a:srcRect b="0" l="0" r="0" t="0"/>
            <a:stretch/>
          </p:blipFill>
          <p:spPr>
            <a:xfrm>
              <a:off x="8189109" y="5921371"/>
              <a:ext cx="1521023" cy="523875"/>
            </a:xfrm>
            <a:prstGeom prst="rect">
              <a:avLst/>
            </a:prstGeom>
            <a:noFill/>
            <a:ln>
              <a:noFill/>
            </a:ln>
          </p:spPr>
        </p:pic>
        <p:pic>
          <p:nvPicPr>
            <p:cNvPr id="26" name="Google Shape;26;p32"/>
            <p:cNvPicPr preferRelativeResize="0"/>
            <p:nvPr/>
          </p:nvPicPr>
          <p:blipFill rotWithShape="1">
            <a:blip r:embed="rId9">
              <a:alphaModFix/>
            </a:blip>
            <a:srcRect b="0" l="0" r="0" t="0"/>
            <a:stretch/>
          </p:blipFill>
          <p:spPr>
            <a:xfrm>
              <a:off x="9911718" y="5954709"/>
              <a:ext cx="1499020" cy="228600"/>
            </a:xfrm>
            <a:prstGeom prst="rect">
              <a:avLst/>
            </a:prstGeom>
            <a:noFill/>
            <a:ln>
              <a:noFill/>
            </a:ln>
          </p:spPr>
        </p:pic>
        <p:pic>
          <p:nvPicPr>
            <p:cNvPr descr="Syzygia Foundation" id="27" name="Google Shape;27;p32"/>
            <p:cNvPicPr preferRelativeResize="0"/>
            <p:nvPr/>
          </p:nvPicPr>
          <p:blipFill rotWithShape="1">
            <a:blip r:embed="rId10">
              <a:alphaModFix/>
            </a:blip>
            <a:srcRect b="0" l="0" r="0" t="0"/>
            <a:stretch/>
          </p:blipFill>
          <p:spPr>
            <a:xfrm>
              <a:off x="9951615" y="6291863"/>
              <a:ext cx="1419225" cy="282282"/>
            </a:xfrm>
            <a:prstGeom prst="rect">
              <a:avLst/>
            </a:prstGeom>
            <a:noFill/>
            <a:ln>
              <a:noFill/>
            </a:ln>
          </p:spPr>
        </p:pic>
      </p:grpSp>
      <p:pic>
        <p:nvPicPr>
          <p:cNvPr id="28" name="Google Shape;28;p32"/>
          <p:cNvPicPr preferRelativeResize="0"/>
          <p:nvPr/>
        </p:nvPicPr>
        <p:blipFill rotWithShape="1">
          <a:blip r:embed="rId11">
            <a:alphaModFix/>
          </a:blip>
          <a:srcRect b="0" l="0" r="0" t="0"/>
          <a:stretch/>
        </p:blipFill>
        <p:spPr>
          <a:xfrm>
            <a:off x="2640572" y="5507489"/>
            <a:ext cx="887333" cy="116626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37" name="Shape 137"/>
        <p:cNvGrpSpPr/>
        <p:nvPr/>
      </p:nvGrpSpPr>
      <p:grpSpPr>
        <a:xfrm>
          <a:off x="0" y="0"/>
          <a:ext cx="0" cy="0"/>
          <a:chOff x="0" y="0"/>
          <a:chExt cx="0" cy="0"/>
        </a:xfrm>
      </p:grpSpPr>
      <p:sp>
        <p:nvSpPr>
          <p:cNvPr id="138" name="Google Shape;138;p5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5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0" name="Google Shape;140;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143" name="Shape 143"/>
        <p:cNvGrpSpPr/>
        <p:nvPr/>
      </p:nvGrpSpPr>
      <p:grpSpPr>
        <a:xfrm>
          <a:off x="0" y="0"/>
          <a:ext cx="0" cy="0"/>
          <a:chOff x="0" y="0"/>
          <a:chExt cx="0" cy="0"/>
        </a:xfrm>
      </p:grpSpPr>
      <p:sp>
        <p:nvSpPr>
          <p:cNvPr id="144" name="Google Shape;144;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149" name="Shape 149"/>
        <p:cNvGrpSpPr/>
        <p:nvPr/>
      </p:nvGrpSpPr>
      <p:grpSpPr>
        <a:xfrm>
          <a:off x="0" y="0"/>
          <a:ext cx="0" cy="0"/>
          <a:chOff x="0" y="0"/>
          <a:chExt cx="0" cy="0"/>
        </a:xfrm>
      </p:grpSpPr>
      <p:sp>
        <p:nvSpPr>
          <p:cNvPr id="150" name="Google Shape;150;p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2" name="Google Shape;152;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155" name="Shape 155"/>
        <p:cNvGrpSpPr/>
        <p:nvPr/>
      </p:nvGrpSpPr>
      <p:grpSpPr>
        <a:xfrm>
          <a:off x="0" y="0"/>
          <a:ext cx="0" cy="0"/>
          <a:chOff x="0" y="0"/>
          <a:chExt cx="0" cy="0"/>
        </a:xfrm>
      </p:grpSpPr>
      <p:sp>
        <p:nvSpPr>
          <p:cNvPr id="156" name="Google Shape;156;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162" name="Shape 162"/>
        <p:cNvGrpSpPr/>
        <p:nvPr/>
      </p:nvGrpSpPr>
      <p:grpSpPr>
        <a:xfrm>
          <a:off x="0" y="0"/>
          <a:ext cx="0" cy="0"/>
          <a:chOff x="0" y="0"/>
          <a:chExt cx="0" cy="0"/>
        </a:xfrm>
      </p:grpSpPr>
      <p:sp>
        <p:nvSpPr>
          <p:cNvPr id="163" name="Google Shape;163;p5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5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5" name="Google Shape;165;p5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5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7" name="Google Shape;167;p5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171" name="Shape 171"/>
        <p:cNvGrpSpPr/>
        <p:nvPr/>
      </p:nvGrpSpPr>
      <p:grpSpPr>
        <a:xfrm>
          <a:off x="0" y="0"/>
          <a:ext cx="0" cy="0"/>
          <a:chOff x="0" y="0"/>
          <a:chExt cx="0" cy="0"/>
        </a:xfrm>
      </p:grpSpPr>
      <p:sp>
        <p:nvSpPr>
          <p:cNvPr id="172" name="Google Shape;172;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176" name="Shape 176"/>
        <p:cNvGrpSpPr/>
        <p:nvPr/>
      </p:nvGrpSpPr>
      <p:grpSpPr>
        <a:xfrm>
          <a:off x="0" y="0"/>
          <a:ext cx="0" cy="0"/>
          <a:chOff x="0" y="0"/>
          <a:chExt cx="0" cy="0"/>
        </a:xfrm>
      </p:grpSpPr>
      <p:sp>
        <p:nvSpPr>
          <p:cNvPr id="177" name="Google Shape;177;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180" name="Shape 180"/>
        <p:cNvGrpSpPr/>
        <p:nvPr/>
      </p:nvGrpSpPr>
      <p:grpSpPr>
        <a:xfrm>
          <a:off x="0" y="0"/>
          <a:ext cx="0" cy="0"/>
          <a:chOff x="0" y="0"/>
          <a:chExt cx="0" cy="0"/>
        </a:xfrm>
      </p:grpSpPr>
      <p:sp>
        <p:nvSpPr>
          <p:cNvPr id="181" name="Google Shape;181;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5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3" name="Google Shape;183;p5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4" name="Google Shape;184;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187" name="Shape 187"/>
        <p:cNvGrpSpPr/>
        <p:nvPr/>
      </p:nvGrpSpPr>
      <p:grpSpPr>
        <a:xfrm>
          <a:off x="0" y="0"/>
          <a:ext cx="0" cy="0"/>
          <a:chOff x="0" y="0"/>
          <a:chExt cx="0" cy="0"/>
        </a:xfrm>
      </p:grpSpPr>
      <p:sp>
        <p:nvSpPr>
          <p:cNvPr id="188" name="Google Shape;188;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58"/>
          <p:cNvSpPr/>
          <p:nvPr>
            <p:ph idx="2" type="pic"/>
          </p:nvPr>
        </p:nvSpPr>
        <p:spPr>
          <a:xfrm>
            <a:off x="5183188" y="987425"/>
            <a:ext cx="6172200" cy="4873625"/>
          </a:xfrm>
          <a:prstGeom prst="rect">
            <a:avLst/>
          </a:prstGeom>
          <a:noFill/>
          <a:ln>
            <a:noFill/>
          </a:ln>
        </p:spPr>
      </p:sp>
      <p:sp>
        <p:nvSpPr>
          <p:cNvPr id="190" name="Google Shape;190;p5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1" name="Google Shape;19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194" name="Shape 194"/>
        <p:cNvGrpSpPr/>
        <p:nvPr/>
      </p:nvGrpSpPr>
      <p:grpSpPr>
        <a:xfrm>
          <a:off x="0" y="0"/>
          <a:ext cx="0" cy="0"/>
          <a:chOff x="0" y="0"/>
          <a:chExt cx="0" cy="0"/>
        </a:xfrm>
      </p:grpSpPr>
      <p:sp>
        <p:nvSpPr>
          <p:cNvPr id="195" name="Google Shape;195;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5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29" name="Shape 29"/>
        <p:cNvGrpSpPr/>
        <p:nvPr/>
      </p:nvGrpSpPr>
      <p:grpSpPr>
        <a:xfrm>
          <a:off x="0" y="0"/>
          <a:ext cx="0" cy="0"/>
          <a:chOff x="0" y="0"/>
          <a:chExt cx="0" cy="0"/>
        </a:xfrm>
      </p:grpSpPr>
      <p:sp>
        <p:nvSpPr>
          <p:cNvPr id="30" name="Google Shape;30;p33"/>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200" name="Shape 200"/>
        <p:cNvGrpSpPr/>
        <p:nvPr/>
      </p:nvGrpSpPr>
      <p:grpSpPr>
        <a:xfrm>
          <a:off x="0" y="0"/>
          <a:ext cx="0" cy="0"/>
          <a:chOff x="0" y="0"/>
          <a:chExt cx="0" cy="0"/>
        </a:xfrm>
      </p:grpSpPr>
      <p:sp>
        <p:nvSpPr>
          <p:cNvPr id="201" name="Google Shape;201;p6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6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33" name="Shape 33"/>
        <p:cNvGrpSpPr/>
        <p:nvPr/>
      </p:nvGrpSpPr>
      <p:grpSpPr>
        <a:xfrm>
          <a:off x="0" y="0"/>
          <a:ext cx="0" cy="0"/>
          <a:chOff x="0" y="0"/>
          <a:chExt cx="0" cy="0"/>
        </a:xfrm>
      </p:grpSpPr>
      <p:sp>
        <p:nvSpPr>
          <p:cNvPr id="34" name="Google Shape;34;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39" name="Shape 39"/>
        <p:cNvGrpSpPr/>
        <p:nvPr/>
      </p:nvGrpSpPr>
      <p:grpSpPr>
        <a:xfrm>
          <a:off x="0" y="0"/>
          <a:ext cx="0" cy="0"/>
          <a:chOff x="0" y="0"/>
          <a:chExt cx="0" cy="0"/>
        </a:xfrm>
      </p:grpSpPr>
      <p:sp>
        <p:nvSpPr>
          <p:cNvPr id="40" name="Google Shape;40;p35"/>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41" name="Shape 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42" name="Shape 42"/>
        <p:cNvGrpSpPr/>
        <p:nvPr/>
      </p:nvGrpSpPr>
      <p:grpSpPr>
        <a:xfrm>
          <a:off x="0" y="0"/>
          <a:ext cx="0" cy="0"/>
          <a:chOff x="0" y="0"/>
          <a:chExt cx="0" cy="0"/>
        </a:xfrm>
      </p:grpSpPr>
      <p:sp>
        <p:nvSpPr>
          <p:cNvPr id="43" name="Google Shape;43;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5" name="Google Shape;45;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3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3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49" name="Shape 49"/>
        <p:cNvGrpSpPr/>
        <p:nvPr/>
      </p:nvGrpSpPr>
      <p:grpSpPr>
        <a:xfrm>
          <a:off x="0" y="0"/>
          <a:ext cx="0" cy="0"/>
          <a:chOff x="0" y="0"/>
          <a:chExt cx="0" cy="0"/>
        </a:xfrm>
      </p:grpSpPr>
      <p:sp>
        <p:nvSpPr>
          <p:cNvPr id="50" name="Google Shape;50;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8"/>
          <p:cNvSpPr/>
          <p:nvPr>
            <p:ph idx="2" type="pic"/>
          </p:nvPr>
        </p:nvSpPr>
        <p:spPr>
          <a:xfrm>
            <a:off x="5183188" y="987425"/>
            <a:ext cx="6172200" cy="4873625"/>
          </a:xfrm>
          <a:prstGeom prst="rect">
            <a:avLst/>
          </a:prstGeom>
          <a:noFill/>
          <a:ln>
            <a:noFill/>
          </a:ln>
        </p:spPr>
      </p:sp>
      <p:sp>
        <p:nvSpPr>
          <p:cNvPr id="52" name="Google Shape;52;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 name="Google Shape;53;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3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3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2" Type="http://schemas.openxmlformats.org/officeDocument/2006/relationships/theme" Target="../theme/theme2.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2" Type="http://schemas.openxmlformats.org/officeDocument/2006/relationships/theme" Target="../theme/theme4.xml"/><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4800"/>
              <a:buFont typeface="Cambria"/>
              <a:buNone/>
              <a:defRPr b="1" i="0" sz="48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AA5A"/>
              </a:buClr>
              <a:buSzPts val="2800"/>
              <a:buFont typeface="Noto Sans Symbols"/>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3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30"/>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5"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4"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59" name="Google Shape;59;p3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3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3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 name="Google Shape;133;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5" name="Google Shape;13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6" name="Google Shape;13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2.png"/><Relationship Id="rId13" Type="http://schemas.openxmlformats.org/officeDocument/2006/relationships/image" Target="../media/image19.png"/><Relationship Id="rId12"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9.jpg"/><Relationship Id="rId5" Type="http://schemas.openxmlformats.org/officeDocument/2006/relationships/image" Target="../media/image27.png"/><Relationship Id="rId6" Type="http://schemas.openxmlformats.org/officeDocument/2006/relationships/image" Target="../media/image10.png"/><Relationship Id="rId7" Type="http://schemas.openxmlformats.org/officeDocument/2006/relationships/image" Target="../media/image3.png"/><Relationship Id="rId8"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simplilearn.com/tutorials/cyber-security-tutorial/cyber-security-for-beginners" TargetMode="External"/><Relationship Id="rId4" Type="http://schemas.openxmlformats.org/officeDocument/2006/relationships/hyperlink" Target="https://www.simplilearn.com/tutorials/cyber-security-tutorial/cyber-security-for-beginners" TargetMode="External"/><Relationship Id="rId5" Type="http://schemas.openxmlformats.org/officeDocument/2006/relationships/hyperlink" Target="https://www.open.edu/openlearn/digital-computing/learning-major-cyber-security-incidents/content-section-0?active-tab=description-tab" TargetMode="External"/><Relationship Id="rId6" Type="http://schemas.openxmlformats.org/officeDocument/2006/relationships/image" Target="../media/image20.png"/><Relationship Id="rId7"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35.png"/><Relationship Id="rId5" Type="http://schemas.openxmlformats.org/officeDocument/2006/relationships/image" Target="../media/image31.png"/><Relationship Id="rId6" Type="http://schemas.openxmlformats.org/officeDocument/2006/relationships/image" Target="../media/image40.png"/><Relationship Id="rId7"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3.png"/><Relationship Id="rId4" Type="http://schemas.openxmlformats.org/officeDocument/2006/relationships/image" Target="../media/image45.png"/><Relationship Id="rId5" Type="http://schemas.openxmlformats.org/officeDocument/2006/relationships/image" Target="../media/image36.png"/><Relationship Id="rId6"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transparencyreport.google.com/safe-browsing/search" TargetMode="Externa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virustotal.com/gui/home/search"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
          <p:cNvSpPr txBox="1"/>
          <p:nvPr>
            <p:ph type="title"/>
          </p:nvPr>
        </p:nvSpPr>
        <p:spPr>
          <a:xfrm>
            <a:off x="6269558" y="1583992"/>
            <a:ext cx="5334930" cy="177276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AA5A"/>
              </a:buClr>
              <a:buSzPct val="100000"/>
              <a:buFont typeface="Calibri"/>
              <a:buNone/>
            </a:pPr>
            <a:r>
              <a:rPr b="1" lang="en-US">
                <a:solidFill>
                  <a:srgbClr val="FFAA5A"/>
                </a:solidFill>
                <a:latin typeface="Calibri"/>
                <a:ea typeface="Calibri"/>
                <a:cs typeface="Calibri"/>
                <a:sym typeface="Calibri"/>
              </a:rPr>
              <a:t>Ψηφιακή ασφάλεια - Συνήθειες ψηφιακής ασφάλειας</a:t>
            </a:r>
            <a:endParaRPr b="1">
              <a:solidFill>
                <a:srgbClr val="FFAA5A"/>
              </a:solidFill>
              <a:latin typeface="Calibri"/>
              <a:ea typeface="Calibri"/>
              <a:cs typeface="Calibri"/>
              <a:sym typeface="Calibri"/>
            </a:endParaRPr>
          </a:p>
        </p:txBody>
      </p:sp>
      <p:pic>
        <p:nvPicPr>
          <p:cNvPr descr="Obrázok, na ktorom je text" id="211" name="Google Shape;211;p1"/>
          <p:cNvPicPr preferRelativeResize="0"/>
          <p:nvPr/>
        </p:nvPicPr>
        <p:blipFill rotWithShape="1">
          <a:blip r:embed="rId3">
            <a:alphaModFix/>
          </a:blip>
          <a:srcRect b="0" l="0" r="0" t="0"/>
          <a:stretch/>
        </p:blipFill>
        <p:spPr>
          <a:xfrm>
            <a:off x="7821392" y="683970"/>
            <a:ext cx="2406814" cy="529376"/>
          </a:xfrm>
          <a:prstGeom prst="rect">
            <a:avLst/>
          </a:prstGeom>
          <a:noFill/>
          <a:ln>
            <a:noFill/>
          </a:ln>
        </p:spPr>
      </p:pic>
      <p:pic>
        <p:nvPicPr>
          <p:cNvPr id="212" name="Google Shape;212;p1"/>
          <p:cNvPicPr preferRelativeResize="0"/>
          <p:nvPr/>
        </p:nvPicPr>
        <p:blipFill rotWithShape="1">
          <a:blip r:embed="rId4">
            <a:alphaModFix/>
          </a:blip>
          <a:srcRect b="0" l="0" r="0" t="0"/>
          <a:stretch/>
        </p:blipFill>
        <p:spPr>
          <a:xfrm>
            <a:off x="5822658" y="5151053"/>
            <a:ext cx="817175" cy="777669"/>
          </a:xfrm>
          <a:prstGeom prst="rect">
            <a:avLst/>
          </a:prstGeom>
          <a:noFill/>
          <a:ln>
            <a:noFill/>
          </a:ln>
        </p:spPr>
      </p:pic>
      <p:pic>
        <p:nvPicPr>
          <p:cNvPr descr="Slovenská poľnohospodárska univerzita v Nitre" id="213" name="Google Shape;213;p1"/>
          <p:cNvPicPr preferRelativeResize="0"/>
          <p:nvPr/>
        </p:nvPicPr>
        <p:blipFill rotWithShape="1">
          <a:blip r:embed="rId5">
            <a:alphaModFix/>
          </a:blip>
          <a:srcRect b="0" l="0" r="0" t="0"/>
          <a:stretch/>
        </p:blipFill>
        <p:spPr>
          <a:xfrm>
            <a:off x="6746258" y="5272445"/>
            <a:ext cx="1185350" cy="504492"/>
          </a:xfrm>
          <a:prstGeom prst="rect">
            <a:avLst/>
          </a:prstGeom>
          <a:noFill/>
          <a:ln>
            <a:noFill/>
          </a:ln>
        </p:spPr>
      </p:pic>
      <p:pic>
        <p:nvPicPr>
          <p:cNvPr id="214" name="Google Shape;214;p1"/>
          <p:cNvPicPr preferRelativeResize="0"/>
          <p:nvPr/>
        </p:nvPicPr>
        <p:blipFill rotWithShape="1">
          <a:blip r:embed="rId6">
            <a:alphaModFix/>
          </a:blip>
          <a:srcRect b="0" l="0" r="0" t="0"/>
          <a:stretch/>
        </p:blipFill>
        <p:spPr>
          <a:xfrm>
            <a:off x="8059380" y="5242752"/>
            <a:ext cx="773010" cy="1016004"/>
          </a:xfrm>
          <a:prstGeom prst="rect">
            <a:avLst/>
          </a:prstGeom>
          <a:noFill/>
          <a:ln>
            <a:noFill/>
          </a:ln>
        </p:spPr>
      </p:pic>
      <p:pic>
        <p:nvPicPr>
          <p:cNvPr descr="Logo" id="215" name="Google Shape;215;p1"/>
          <p:cNvPicPr preferRelativeResize="0"/>
          <p:nvPr/>
        </p:nvPicPr>
        <p:blipFill rotWithShape="1">
          <a:blip r:embed="rId7">
            <a:alphaModFix/>
          </a:blip>
          <a:srcRect b="0" l="0" r="0" t="0"/>
          <a:stretch/>
        </p:blipFill>
        <p:spPr>
          <a:xfrm>
            <a:off x="8832390" y="5213414"/>
            <a:ext cx="1017490" cy="504492"/>
          </a:xfrm>
          <a:prstGeom prst="rect">
            <a:avLst/>
          </a:prstGeom>
          <a:noFill/>
          <a:ln>
            <a:noFill/>
          </a:ln>
        </p:spPr>
      </p:pic>
      <p:pic>
        <p:nvPicPr>
          <p:cNvPr id="216" name="Google Shape;216;p1"/>
          <p:cNvPicPr preferRelativeResize="0"/>
          <p:nvPr/>
        </p:nvPicPr>
        <p:blipFill rotWithShape="1">
          <a:blip r:embed="rId8">
            <a:alphaModFix/>
          </a:blip>
          <a:srcRect b="0" l="0" r="0" t="0"/>
          <a:stretch/>
        </p:blipFill>
        <p:spPr>
          <a:xfrm>
            <a:off x="9965882" y="5208372"/>
            <a:ext cx="1215490" cy="564513"/>
          </a:xfrm>
          <a:prstGeom prst="rect">
            <a:avLst/>
          </a:prstGeom>
          <a:noFill/>
          <a:ln>
            <a:noFill/>
          </a:ln>
        </p:spPr>
      </p:pic>
      <p:pic>
        <p:nvPicPr>
          <p:cNvPr descr="AIFED - Formación, cultura y empleo en Granada" id="217" name="Google Shape;217;p1"/>
          <p:cNvPicPr preferRelativeResize="0"/>
          <p:nvPr/>
        </p:nvPicPr>
        <p:blipFill rotWithShape="1">
          <a:blip r:embed="rId9">
            <a:alphaModFix/>
          </a:blip>
          <a:srcRect b="0" l="0" r="0" t="0"/>
          <a:stretch/>
        </p:blipFill>
        <p:spPr>
          <a:xfrm>
            <a:off x="6223099" y="5771248"/>
            <a:ext cx="1598293" cy="523875"/>
          </a:xfrm>
          <a:prstGeom prst="rect">
            <a:avLst/>
          </a:prstGeom>
          <a:noFill/>
          <a:ln>
            <a:noFill/>
          </a:ln>
        </p:spPr>
      </p:pic>
      <p:pic>
        <p:nvPicPr>
          <p:cNvPr id="218" name="Google Shape;218;p1"/>
          <p:cNvPicPr preferRelativeResize="0"/>
          <p:nvPr/>
        </p:nvPicPr>
        <p:blipFill rotWithShape="1">
          <a:blip r:embed="rId10">
            <a:alphaModFix/>
          </a:blip>
          <a:srcRect b="0" l="0" r="0" t="0"/>
          <a:stretch/>
        </p:blipFill>
        <p:spPr>
          <a:xfrm>
            <a:off x="8937023" y="5889422"/>
            <a:ext cx="1575172" cy="228600"/>
          </a:xfrm>
          <a:prstGeom prst="rect">
            <a:avLst/>
          </a:prstGeom>
          <a:noFill/>
          <a:ln>
            <a:noFill/>
          </a:ln>
        </p:spPr>
      </p:pic>
      <p:pic>
        <p:nvPicPr>
          <p:cNvPr descr="Syzygia Foundation" id="219" name="Google Shape;219;p1"/>
          <p:cNvPicPr preferRelativeResize="0"/>
          <p:nvPr/>
        </p:nvPicPr>
        <p:blipFill rotWithShape="1">
          <a:blip r:embed="rId11">
            <a:alphaModFix/>
          </a:blip>
          <a:srcRect b="0" l="0" r="0" t="0"/>
          <a:stretch/>
        </p:blipFill>
        <p:spPr>
          <a:xfrm>
            <a:off x="10621679" y="5862581"/>
            <a:ext cx="1491323" cy="282282"/>
          </a:xfrm>
          <a:prstGeom prst="rect">
            <a:avLst/>
          </a:prstGeom>
          <a:noFill/>
          <a:ln>
            <a:noFill/>
          </a:ln>
        </p:spPr>
      </p:pic>
      <p:sp>
        <p:nvSpPr>
          <p:cNvPr id="220" name="Google Shape;220;p1"/>
          <p:cNvSpPr txBox="1"/>
          <p:nvPr/>
        </p:nvSpPr>
        <p:spPr>
          <a:xfrm>
            <a:off x="7622071" y="3686794"/>
            <a:ext cx="2480219" cy="137373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Οικοδόμηση ψηφιακής ανθεκτικότητας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από την κατασκευή της ψηφιακής ευημερίας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και την ασφάλεια προσβάσιμες σε όλους</a:t>
            </a:r>
            <a:br>
              <a:rPr b="0" i="0" lang="en-US" sz="14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2022-2-SK01-KA220-ADU-000096888</a:t>
            </a:r>
            <a:endParaRPr b="0" i="0" sz="1400" u="none" cap="none" strike="noStrike">
              <a:solidFill>
                <a:srgbClr val="000000"/>
              </a:solidFill>
              <a:latin typeface="Arial"/>
              <a:ea typeface="Arial"/>
              <a:cs typeface="Arial"/>
              <a:sym typeface="Arial"/>
            </a:endParaRPr>
          </a:p>
        </p:txBody>
      </p:sp>
      <p:pic>
        <p:nvPicPr>
          <p:cNvPr descr="Obrázok, na ktorom je počítač, animák, chlapec&#10;&#10;Automaticky generovaný popis" id="221" name="Google Shape;221;p1"/>
          <p:cNvPicPr preferRelativeResize="0"/>
          <p:nvPr/>
        </p:nvPicPr>
        <p:blipFill rotWithShape="1">
          <a:blip r:embed="rId12">
            <a:alphaModFix/>
          </a:blip>
          <a:srcRect b="0" l="0" r="0" t="0"/>
          <a:stretch/>
        </p:blipFill>
        <p:spPr>
          <a:xfrm>
            <a:off x="1106297" y="1470012"/>
            <a:ext cx="3755414" cy="3418014"/>
          </a:xfrm>
          <a:prstGeom prst="rect">
            <a:avLst/>
          </a:prstGeom>
          <a:noFill/>
          <a:ln>
            <a:noFill/>
          </a:ln>
        </p:spPr>
      </p:pic>
      <p:pic>
        <p:nvPicPr>
          <p:cNvPr descr="Štít so značkou obrys" id="222" name="Google Shape;222;p1"/>
          <p:cNvPicPr preferRelativeResize="0"/>
          <p:nvPr/>
        </p:nvPicPr>
        <p:blipFill rotWithShape="1">
          <a:blip r:embed="rId13">
            <a:alphaModFix/>
          </a:blip>
          <a:srcRect b="0" l="0" r="0" t="0"/>
          <a:stretch/>
        </p:blipFill>
        <p:spPr>
          <a:xfrm>
            <a:off x="3511235" y="2447570"/>
            <a:ext cx="914400" cy="91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0" name="Shape 330"/>
        <p:cNvGrpSpPr/>
        <p:nvPr/>
      </p:nvGrpSpPr>
      <p:grpSpPr>
        <a:xfrm>
          <a:off x="0" y="0"/>
          <a:ext cx="0" cy="0"/>
          <a:chOff x="0" y="0"/>
          <a:chExt cx="0" cy="0"/>
        </a:xfrm>
      </p:grpSpPr>
      <p:sp>
        <p:nvSpPr>
          <p:cNvPr id="331" name="Google Shape;331;p10"/>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2" name="Google Shape;332;p10"/>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3" name="Google Shape;333;p10"/>
          <p:cNvSpPr txBox="1"/>
          <p:nvPr>
            <p:ph type="title"/>
          </p:nvPr>
        </p:nvSpPr>
        <p:spPr>
          <a:xfrm>
            <a:off x="310262" y="694305"/>
            <a:ext cx="11724238" cy="7794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3200"/>
              <a:buFont typeface="Arial"/>
              <a:buNone/>
            </a:pPr>
            <a:r>
              <a:rPr lang="en-US" sz="3200">
                <a:latin typeface="Arial"/>
                <a:ea typeface="Arial"/>
                <a:cs typeface="Arial"/>
                <a:sym typeface="Arial"/>
              </a:rPr>
              <a:t>Εξασκηθείτε στην ασφαλή περιήγηση! - </a:t>
            </a:r>
            <a:r>
              <a:rPr lang="en-US" sz="2800">
                <a:solidFill>
                  <a:srgbClr val="FFAA5A"/>
                </a:solidFill>
                <a:latin typeface="Arial"/>
                <a:ea typeface="Arial"/>
                <a:cs typeface="Arial"/>
                <a:sym typeface="Arial"/>
              </a:rPr>
              <a:t>Ρυθμίσεις ασφαλείας του προγράμματος περιήγησης</a:t>
            </a:r>
            <a:endParaRPr/>
          </a:p>
        </p:txBody>
      </p:sp>
      <p:sp>
        <p:nvSpPr>
          <p:cNvPr id="334" name="Google Shape;334;p10"/>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5" name="Google Shape;335;p10"/>
          <p:cNvSpPr txBox="1"/>
          <p:nvPr>
            <p:ph idx="1" type="body"/>
          </p:nvPr>
        </p:nvSpPr>
        <p:spPr>
          <a:xfrm>
            <a:off x="709873" y="1701737"/>
            <a:ext cx="10775302" cy="283595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1800"/>
              <a:buChar char="❑"/>
            </a:pPr>
            <a:r>
              <a:rPr lang="en-US" sz="1800">
                <a:latin typeface="Arial"/>
                <a:ea typeface="Arial"/>
                <a:cs typeface="Arial"/>
                <a:sym typeface="Arial"/>
              </a:rPr>
              <a:t>Η ασφάλεια του προγράμματος περιήγησης είναι η εφαρμογή της ασφάλειας του Διαδικτύου στα προγράμματα περιήγησης στο διαδίκτυο για την προστασία των δεδομένων και των συστημάτων υπολογιστών στο δίκτυο από παραβιάσεις του απορρήτου ή κακόβουλο λογισμικό. </a:t>
            </a:r>
            <a:endParaRPr/>
          </a:p>
          <a:p>
            <a:pPr indent="-228600" lvl="0" marL="228600" rtl="0" algn="just">
              <a:lnSpc>
                <a:spcPct val="90000"/>
              </a:lnSpc>
              <a:spcBef>
                <a:spcPts val="1000"/>
              </a:spcBef>
              <a:spcAft>
                <a:spcPts val="0"/>
              </a:spcAft>
              <a:buSzPts val="1800"/>
              <a:buChar char="❑"/>
            </a:pPr>
            <a:r>
              <a:rPr lang="en-US" sz="1800">
                <a:latin typeface="Arial"/>
                <a:ea typeface="Arial"/>
                <a:cs typeface="Arial"/>
                <a:sym typeface="Arial"/>
              </a:rPr>
              <a:t>Τα προγράμματα περιήγησης στο Web συχνά περιλαμβάνουν ενσωματωμένες ρυθμίσεις ασφαλείας και λειτουργίες που βοηθούν τους χρήστες να περιηγηθούν με ασφάλεια, όπως αποκλειστές αναδυόμενων παραθύρων, αυτόματες ενημερώσεις και ελέγχους απορρήτου.</a:t>
            </a:r>
            <a:endParaRPr/>
          </a:p>
          <a:p>
            <a:pPr indent="-228600" lvl="0" marL="228600" rtl="0" algn="just">
              <a:lnSpc>
                <a:spcPct val="90000"/>
              </a:lnSpc>
              <a:spcBef>
                <a:spcPts val="1000"/>
              </a:spcBef>
              <a:spcAft>
                <a:spcPts val="0"/>
              </a:spcAft>
              <a:buSzPts val="1800"/>
              <a:buChar char="❑"/>
            </a:pPr>
            <a:r>
              <a:rPr lang="en-US" sz="1800">
                <a:latin typeface="Arial"/>
                <a:ea typeface="Arial"/>
                <a:cs typeface="Arial"/>
                <a:sym typeface="Arial"/>
              </a:rPr>
              <a:t>Κάθε πρόγραμμα περιήγησης έχει τις δικές του επιλογές για τις ρυθμίσεις ασφαλείας. </a:t>
            </a:r>
            <a:endParaRPr/>
          </a:p>
        </p:txBody>
      </p:sp>
      <p:sp>
        <p:nvSpPr>
          <p:cNvPr id="336" name="Google Shape;336;p10"/>
          <p:cNvSpPr/>
          <p:nvPr/>
        </p:nvSpPr>
        <p:spPr>
          <a:xfrm>
            <a:off x="986999" y="4701937"/>
            <a:ext cx="8117205" cy="1634490"/>
          </a:xfrm>
          <a:prstGeom prst="roundRect">
            <a:avLst>
              <a:gd fmla="val 16667" name="adj"/>
            </a:avLst>
          </a:prstGeom>
          <a:solidFill>
            <a:schemeClr val="lt1"/>
          </a:solidFill>
          <a:ln cap="flat" cmpd="sng" w="28575">
            <a:solidFill>
              <a:srgbClr val="FFAA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Πρόκληση!</a:t>
            </a:r>
            <a:endParaRPr/>
          </a:p>
          <a:p>
            <a:pPr indent="0" lvl="0" marL="0" marR="0" rtl="0" algn="ctr">
              <a:lnSpc>
                <a:spcPct val="100000"/>
              </a:lnSpc>
              <a:spcBef>
                <a:spcPts val="0"/>
              </a:spcBef>
              <a:spcAft>
                <a:spcPts val="0"/>
              </a:spcAft>
              <a:buClr>
                <a:srgbClr val="92BAB5"/>
              </a:buClr>
              <a:buSzPts val="2400"/>
              <a:buFont typeface="Arial"/>
              <a:buNone/>
            </a:pPr>
            <a:r>
              <a:rPr b="1" i="0" lang="en-US" sz="2400" u="none" cap="none" strike="noStrike">
                <a:solidFill>
                  <a:srgbClr val="92BAB5"/>
                </a:solidFill>
                <a:latin typeface="Arial"/>
                <a:ea typeface="Arial"/>
                <a:cs typeface="Arial"/>
                <a:sym typeface="Arial"/>
              </a:rPr>
              <a:t>Βρείτε τις ρυθμίσεις ασφαλείας του αγαπημένου σας προγράμματος περιήγησης. </a:t>
            </a:r>
            <a:endParaRPr/>
          </a:p>
        </p:txBody>
      </p:sp>
      <p:pic>
        <p:nvPicPr>
          <p:cNvPr descr="Settings,options,preferences,cog,cog wheel - free image from needpix.com" id="337" name="Google Shape;337;p10"/>
          <p:cNvPicPr preferRelativeResize="0"/>
          <p:nvPr/>
        </p:nvPicPr>
        <p:blipFill rotWithShape="1">
          <a:blip r:embed="rId3">
            <a:alphaModFix/>
          </a:blip>
          <a:srcRect b="0" l="0" r="0" t="0"/>
          <a:stretch/>
        </p:blipFill>
        <p:spPr>
          <a:xfrm>
            <a:off x="9768380" y="4516370"/>
            <a:ext cx="2015696" cy="21374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1" name="Shape 341"/>
        <p:cNvGrpSpPr/>
        <p:nvPr/>
      </p:nvGrpSpPr>
      <p:grpSpPr>
        <a:xfrm>
          <a:off x="0" y="0"/>
          <a:ext cx="0" cy="0"/>
          <a:chOff x="0" y="0"/>
          <a:chExt cx="0" cy="0"/>
        </a:xfrm>
      </p:grpSpPr>
      <p:sp>
        <p:nvSpPr>
          <p:cNvPr id="342" name="Google Shape;342;p11"/>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3" name="Google Shape;343;p11"/>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4" name="Google Shape;344;p11"/>
          <p:cNvSpPr txBox="1"/>
          <p:nvPr>
            <p:ph type="title"/>
          </p:nvPr>
        </p:nvSpPr>
        <p:spPr>
          <a:xfrm>
            <a:off x="63374" y="365126"/>
            <a:ext cx="11724238" cy="7794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800">
                <a:latin typeface="Arial"/>
                <a:ea typeface="Arial"/>
                <a:cs typeface="Arial"/>
                <a:sym typeface="Arial"/>
              </a:rPr>
              <a:t>Εξασκηθείτε στην ασφαλή περιήγηση! - </a:t>
            </a:r>
            <a:r>
              <a:rPr lang="en-US" sz="4000">
                <a:solidFill>
                  <a:srgbClr val="FFAA5A"/>
                </a:solidFill>
                <a:latin typeface="Arial"/>
                <a:ea typeface="Arial"/>
                <a:cs typeface="Arial"/>
                <a:sym typeface="Arial"/>
              </a:rPr>
              <a:t>Εκπαιδευτικοί πόροι </a:t>
            </a:r>
            <a:endParaRPr/>
          </a:p>
        </p:txBody>
      </p:sp>
      <p:sp>
        <p:nvSpPr>
          <p:cNvPr id="345" name="Google Shape;345;p11"/>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 name="Google Shape;346;p11"/>
          <p:cNvSpPr txBox="1"/>
          <p:nvPr>
            <p:ph idx="1" type="body"/>
          </p:nvPr>
        </p:nvSpPr>
        <p:spPr>
          <a:xfrm>
            <a:off x="860988" y="1509713"/>
            <a:ext cx="10775302" cy="283595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just">
              <a:lnSpc>
                <a:spcPct val="90000"/>
              </a:lnSpc>
              <a:spcBef>
                <a:spcPts val="0"/>
              </a:spcBef>
              <a:spcAft>
                <a:spcPts val="0"/>
              </a:spcAft>
              <a:buSzPct val="100000"/>
              <a:buChar char="❑"/>
            </a:pPr>
            <a:r>
              <a:rPr lang="en-US">
                <a:latin typeface="Arial"/>
                <a:ea typeface="Arial"/>
                <a:cs typeface="Arial"/>
                <a:sym typeface="Arial"/>
              </a:rPr>
              <a:t>Οι πρωτοβουλίες ασφαλούς περιήγησης μπορούν να προσφέρουν εκπαιδευτικούς πόρους και συμβουλές για να βοηθήσουν τους χρήστες να μάθουν πώς να αναγνωρίζουν και να αποφεύγουν τις διαδικτυακές απειλές, όπως ύποπτα μηνύματα ηλεκτρονικού ταχυδρομείου, ψεύτικους ιστότοπους και παραπλανητικές διαφημίσεις.</a:t>
            </a:r>
            <a:endParaRPr/>
          </a:p>
          <a:p>
            <a:pPr indent="-228600" lvl="1" marL="685800" rtl="0" algn="l">
              <a:lnSpc>
                <a:spcPct val="90000"/>
              </a:lnSpc>
              <a:spcBef>
                <a:spcPts val="500"/>
              </a:spcBef>
              <a:spcAft>
                <a:spcPts val="0"/>
              </a:spcAft>
              <a:buClr>
                <a:srgbClr val="92BAB5"/>
              </a:buClr>
              <a:buSzPct val="100000"/>
              <a:buFont typeface="Noto Sans Symbols"/>
              <a:buChar char="✔"/>
            </a:pPr>
            <a:r>
              <a:rPr lang="en-US" sz="2800">
                <a:latin typeface="Arial"/>
                <a:ea typeface="Arial"/>
                <a:cs typeface="Arial"/>
                <a:sym typeface="Arial"/>
              </a:rPr>
              <a:t>Το </a:t>
            </a:r>
            <a:r>
              <a:rPr lang="en-US" sz="2800" u="sng">
                <a:solidFill>
                  <a:schemeClr val="hlink"/>
                </a:solidFill>
                <a:latin typeface="Arial"/>
                <a:ea typeface="Arial"/>
                <a:cs typeface="Arial"/>
                <a:sym typeface="Arial"/>
                <a:hlinkClick r:id="rId3"/>
              </a:rPr>
              <a:t>δωρεάν </a:t>
            </a:r>
            <a:r>
              <a:rPr lang="en-US" sz="2800">
                <a:latin typeface="Arial"/>
                <a:ea typeface="Arial"/>
                <a:cs typeface="Arial"/>
                <a:sym typeface="Arial"/>
              </a:rPr>
              <a:t>πρόγραμμα </a:t>
            </a:r>
            <a:r>
              <a:rPr lang="en-US" sz="2800" u="sng">
                <a:solidFill>
                  <a:schemeClr val="hlink"/>
                </a:solidFill>
                <a:latin typeface="Arial"/>
                <a:ea typeface="Arial"/>
                <a:cs typeface="Arial"/>
                <a:sym typeface="Arial"/>
                <a:hlinkClick r:id="rId4"/>
              </a:rPr>
              <a:t>Cyber Security Basics</a:t>
            </a:r>
            <a:endParaRPr sz="2800">
              <a:latin typeface="Arial"/>
              <a:ea typeface="Arial"/>
              <a:cs typeface="Arial"/>
              <a:sym typeface="Arial"/>
            </a:endParaRPr>
          </a:p>
          <a:p>
            <a:pPr indent="-228600" lvl="1" marL="685800" rtl="0" algn="l">
              <a:lnSpc>
                <a:spcPct val="90000"/>
              </a:lnSpc>
              <a:spcBef>
                <a:spcPts val="500"/>
              </a:spcBef>
              <a:spcAft>
                <a:spcPts val="0"/>
              </a:spcAft>
              <a:buClr>
                <a:srgbClr val="92BAB5"/>
              </a:buClr>
              <a:buSzPct val="100000"/>
              <a:buFont typeface="Noto Sans Symbols"/>
              <a:buChar char="✔"/>
            </a:pPr>
            <a:r>
              <a:rPr lang="en-US" sz="2800" u="sng">
                <a:solidFill>
                  <a:schemeClr val="hlink"/>
                </a:solidFill>
                <a:latin typeface="Arial"/>
                <a:ea typeface="Arial"/>
                <a:cs typeface="Arial"/>
                <a:sym typeface="Arial"/>
                <a:hlinkClick r:id="rId5"/>
              </a:rPr>
              <a:t>Μάθηση από μεγάλα περιστατικά ασφάλειας στον κυβερνοχώρο </a:t>
            </a:r>
            <a:r>
              <a:rPr lang="en-US" sz="2800">
                <a:latin typeface="Arial"/>
                <a:ea typeface="Arial"/>
                <a:cs typeface="Arial"/>
                <a:sym typeface="Arial"/>
              </a:rPr>
              <a:t>- δωρεάν μάθημα</a:t>
            </a:r>
            <a:endParaRPr sz="2800">
              <a:latin typeface="Arial"/>
              <a:ea typeface="Arial"/>
              <a:cs typeface="Arial"/>
              <a:sym typeface="Arial"/>
            </a:endParaRPr>
          </a:p>
        </p:txBody>
      </p:sp>
      <p:pic>
        <p:nvPicPr>
          <p:cNvPr descr="Best Free Learning concept Illustration download in PNG &amp; Vector format" id="347" name="Google Shape;347;p11"/>
          <p:cNvPicPr preferRelativeResize="0"/>
          <p:nvPr/>
        </p:nvPicPr>
        <p:blipFill rotWithShape="1">
          <a:blip r:embed="rId6">
            <a:alphaModFix/>
          </a:blip>
          <a:srcRect b="20501" l="0" r="0" t="29412"/>
          <a:stretch/>
        </p:blipFill>
        <p:spPr>
          <a:xfrm>
            <a:off x="6422783" y="3934569"/>
            <a:ext cx="5518785" cy="2764214"/>
          </a:xfrm>
          <a:prstGeom prst="rect">
            <a:avLst/>
          </a:prstGeom>
          <a:noFill/>
          <a:ln>
            <a:noFill/>
          </a:ln>
        </p:spPr>
      </p:pic>
      <p:pic>
        <p:nvPicPr>
          <p:cNvPr descr="Security cyber technology - Free Stock Illustrations | Creazilla" id="348" name="Google Shape;348;p11"/>
          <p:cNvPicPr preferRelativeResize="0"/>
          <p:nvPr/>
        </p:nvPicPr>
        <p:blipFill rotWithShape="1">
          <a:blip r:embed="rId7">
            <a:alphaModFix/>
          </a:blip>
          <a:srcRect b="12953" l="0" r="0" t="9273"/>
          <a:stretch/>
        </p:blipFill>
        <p:spPr>
          <a:xfrm>
            <a:off x="2699155" y="4253334"/>
            <a:ext cx="3723628" cy="21056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4" name="Google Shape;354;p12"/>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5" name="Google Shape;355;p12"/>
          <p:cNvSpPr txBox="1"/>
          <p:nvPr>
            <p:ph type="title"/>
          </p:nvPr>
        </p:nvSpPr>
        <p:spPr>
          <a:xfrm>
            <a:off x="251102" y="358095"/>
            <a:ext cx="8051587" cy="9378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Επίμονες συνδέσεις</a:t>
            </a:r>
            <a:endParaRPr/>
          </a:p>
        </p:txBody>
      </p:sp>
      <p:sp>
        <p:nvSpPr>
          <p:cNvPr id="356" name="Google Shape;356;p12"/>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7" name="Google Shape;357;p12"/>
          <p:cNvSpPr txBox="1"/>
          <p:nvPr>
            <p:ph idx="1" type="body"/>
          </p:nvPr>
        </p:nvSpPr>
        <p:spPr>
          <a:xfrm>
            <a:off x="1042182" y="1414933"/>
            <a:ext cx="9712705" cy="4858635"/>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2000"/>
              <a:buChar char="❑"/>
            </a:pPr>
            <a:r>
              <a:rPr lang="en-US" sz="2000">
                <a:latin typeface="Arial"/>
                <a:ea typeface="Arial"/>
                <a:cs typeface="Arial"/>
                <a:sym typeface="Arial"/>
              </a:rPr>
              <a:t>Έχετε επισκεφθεί ποτέ έναν ιστότοπο και έχετε παρατηρήσει ένα πλαίσιο ελέγχου που λέει </a:t>
            </a:r>
            <a:r>
              <a:rPr b="1" lang="en-US" sz="2000">
                <a:solidFill>
                  <a:srgbClr val="FFAA5A"/>
                </a:solidFill>
                <a:latin typeface="Arial"/>
                <a:ea typeface="Arial"/>
                <a:cs typeface="Arial"/>
                <a:sym typeface="Arial"/>
              </a:rPr>
              <a:t>Remember Me </a:t>
            </a:r>
            <a:r>
              <a:rPr lang="en-US" sz="2000">
                <a:latin typeface="Arial"/>
                <a:ea typeface="Arial"/>
                <a:cs typeface="Arial"/>
                <a:sym typeface="Arial"/>
              </a:rPr>
              <a:t>ακριβώς κάτω από τη φόρμα; Αυτή είναι η πιο συνηθισμένη φράση που χρησιμοποιείται για να περιγράψει αυτό το χαρακτηριστικό στον χρήστη και υπάρχουν δύο βασικές υλοποιήσεις:</a:t>
            </a:r>
            <a:endParaRPr/>
          </a:p>
          <a:p>
            <a:pPr indent="-228600" lvl="1" marL="685800" rtl="0" algn="just">
              <a:lnSpc>
                <a:spcPct val="90000"/>
              </a:lnSpc>
              <a:spcBef>
                <a:spcPts val="500"/>
              </a:spcBef>
              <a:spcAft>
                <a:spcPts val="0"/>
              </a:spcAft>
              <a:buClr>
                <a:srgbClr val="FFAA5A"/>
              </a:buClr>
              <a:buSzPts val="1800"/>
              <a:buFont typeface="Noto Sans Symbols"/>
              <a:buChar char="▪"/>
            </a:pPr>
            <a:r>
              <a:rPr lang="en-US" sz="1800">
                <a:latin typeface="Arial"/>
                <a:ea typeface="Arial"/>
                <a:cs typeface="Arial"/>
                <a:sym typeface="Arial"/>
              </a:rPr>
              <a:t>Το όνομα χρήστη του χρήστη αποθηκεύεται σε ένα cookie, έτσι ώστε ο χρήστης να πρέπει να δώσει κωδικό πρόσβασης μόνο σε περιπτώσεις όπου διαφορετικά θα έπρεπε να δώσει τόσο όνομα χρήστη όσο και κωδικό πρόσβασης.</a:t>
            </a:r>
            <a:endParaRPr/>
          </a:p>
          <a:p>
            <a:pPr indent="-228600" lvl="1" marL="685800" rtl="0" algn="just">
              <a:lnSpc>
                <a:spcPct val="90000"/>
              </a:lnSpc>
              <a:spcBef>
                <a:spcPts val="500"/>
              </a:spcBef>
              <a:spcAft>
                <a:spcPts val="0"/>
              </a:spcAft>
              <a:buClr>
                <a:srgbClr val="FFAA5A"/>
              </a:buClr>
              <a:buSzPts val="1800"/>
              <a:buFont typeface="Noto Sans Symbols"/>
              <a:buChar char="▪"/>
            </a:pPr>
            <a:r>
              <a:rPr lang="en-US" sz="1800">
                <a:latin typeface="Arial"/>
                <a:ea typeface="Arial"/>
                <a:cs typeface="Arial"/>
                <a:sym typeface="Arial"/>
              </a:rPr>
              <a:t>Δημιουργείται ένα cookie ελέγχου ταυτότητας που επιτρέπει στον χρήστη να παρακάμψει εντελώς τον επόμενο έλεγχο ταυτότητας. Αυτό συνήθως σημαίνει ότι ο χρήστης συνδέεται αυτόματα κατά την επόμενη επίσκεψη και συχνά μέχρι έναν ορισμένο αριθμό μελλοντικών επισκέψεων.</a:t>
            </a:r>
            <a:endParaRPr/>
          </a:p>
        </p:txBody>
      </p:sp>
      <p:pic>
        <p:nvPicPr>
          <p:cNvPr descr="Superfeedr sends logins in plain-text (a HSTS case study) | Ctrl blog" id="358" name="Google Shape;358;p12"/>
          <p:cNvPicPr preferRelativeResize="0"/>
          <p:nvPr/>
        </p:nvPicPr>
        <p:blipFill rotWithShape="1">
          <a:blip r:embed="rId3">
            <a:alphaModFix/>
          </a:blip>
          <a:srcRect b="37833" l="31083" r="29042" t="37833"/>
          <a:stretch/>
        </p:blipFill>
        <p:spPr>
          <a:xfrm>
            <a:off x="7897425" y="5223824"/>
            <a:ext cx="2293620" cy="10497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p13"/>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4" name="Google Shape;364;p13"/>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5" name="Google Shape;365;p13"/>
          <p:cNvSpPr txBox="1"/>
          <p:nvPr>
            <p:ph type="title"/>
          </p:nvPr>
        </p:nvSpPr>
        <p:spPr>
          <a:xfrm>
            <a:off x="63374" y="365126"/>
            <a:ext cx="9557220" cy="7794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800">
                <a:latin typeface="Arial"/>
                <a:ea typeface="Arial"/>
                <a:cs typeface="Arial"/>
                <a:sym typeface="Arial"/>
              </a:rPr>
              <a:t>Επίμονες συνδέσεις - </a:t>
            </a:r>
            <a:r>
              <a:rPr lang="en-US" sz="4000">
                <a:solidFill>
                  <a:srgbClr val="FFAA5A"/>
                </a:solidFill>
                <a:latin typeface="Arial"/>
                <a:ea typeface="Arial"/>
                <a:cs typeface="Arial"/>
                <a:sym typeface="Arial"/>
              </a:rPr>
              <a:t>θετικά</a:t>
            </a:r>
            <a:endParaRPr/>
          </a:p>
        </p:txBody>
      </p:sp>
      <p:sp>
        <p:nvSpPr>
          <p:cNvPr id="366" name="Google Shape;366;p13"/>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7" name="Google Shape;367;p13"/>
          <p:cNvSpPr txBox="1"/>
          <p:nvPr>
            <p:ph idx="1" type="body"/>
          </p:nvPr>
        </p:nvSpPr>
        <p:spPr>
          <a:xfrm>
            <a:off x="951523" y="1326570"/>
            <a:ext cx="10775302" cy="4682857"/>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just">
              <a:lnSpc>
                <a:spcPct val="90000"/>
              </a:lnSpc>
              <a:spcBef>
                <a:spcPts val="0"/>
              </a:spcBef>
              <a:spcAft>
                <a:spcPts val="0"/>
              </a:spcAft>
              <a:buSzPct val="100000"/>
              <a:buChar char="❑"/>
            </a:pPr>
            <a:r>
              <a:rPr b="1" lang="en-US">
                <a:latin typeface="Arial"/>
                <a:ea typeface="Arial"/>
                <a:cs typeface="Arial"/>
                <a:sym typeface="Arial"/>
              </a:rPr>
              <a:t>Ευκολία </a:t>
            </a:r>
            <a:r>
              <a:rPr lang="en-US">
                <a:latin typeface="Arial"/>
                <a:ea typeface="Arial"/>
                <a:cs typeface="Arial"/>
                <a:sym typeface="Arial"/>
              </a:rPr>
              <a:t>- η αυτόματη σύνδεση εξοικονομεί χρόνο και προσπάθεια για τους χρήστες που έχουν συχνή πρόσβαση στους ίδιους ιστότοπους, καθώς δεν χρειάζεται να εισάγουν χειροκίνητα τα διαπιστευτήριά τους κάθε φορά που τους επισκέπτονται.</a:t>
            </a:r>
            <a:endParaRPr/>
          </a:p>
          <a:p>
            <a:pPr indent="-228600" lvl="0" marL="228600" rtl="0" algn="just">
              <a:lnSpc>
                <a:spcPct val="90000"/>
              </a:lnSpc>
              <a:spcBef>
                <a:spcPts val="1000"/>
              </a:spcBef>
              <a:spcAft>
                <a:spcPts val="0"/>
              </a:spcAft>
              <a:buSzPct val="100000"/>
              <a:buChar char="❑"/>
            </a:pPr>
            <a:r>
              <a:rPr b="1" lang="en-US">
                <a:latin typeface="Arial"/>
                <a:ea typeface="Arial"/>
                <a:cs typeface="Arial"/>
                <a:sym typeface="Arial"/>
              </a:rPr>
              <a:t>Εμπειρία χρήστη </a:t>
            </a:r>
            <a:r>
              <a:rPr lang="en-US">
                <a:latin typeface="Arial"/>
                <a:ea typeface="Arial"/>
                <a:cs typeface="Arial"/>
                <a:sym typeface="Arial"/>
              </a:rPr>
              <a:t>- βελτιώνει τη συνολική εμπειρία του χρήστη παρέχοντας απρόσκοπτη πρόσβαση σε ιστότοπους και υπηρεσίες, μειώνοντας τις τριβές στη διαδικασία σύνδεσης.</a:t>
            </a:r>
            <a:endParaRPr/>
          </a:p>
          <a:p>
            <a:pPr indent="-228600" lvl="0" marL="228600" rtl="0" algn="just">
              <a:lnSpc>
                <a:spcPct val="90000"/>
              </a:lnSpc>
              <a:spcBef>
                <a:spcPts val="1000"/>
              </a:spcBef>
              <a:spcAft>
                <a:spcPts val="0"/>
              </a:spcAft>
              <a:buSzPct val="100000"/>
              <a:buChar char="❑"/>
            </a:pPr>
            <a:r>
              <a:rPr b="1" lang="en-US">
                <a:latin typeface="Arial"/>
                <a:ea typeface="Arial"/>
                <a:cs typeface="Arial"/>
                <a:sym typeface="Arial"/>
              </a:rPr>
              <a:t>Αυξημένη δέσμευση </a:t>
            </a:r>
            <a:r>
              <a:rPr lang="en-US">
                <a:latin typeface="Arial"/>
                <a:ea typeface="Arial"/>
                <a:cs typeface="Arial"/>
                <a:sym typeface="Arial"/>
              </a:rPr>
              <a:t>- με την αυτόματη σύνδεση, οι χρήστες είναι πιο πιθανό να ασχοληθούν συχνότερα με έναν ιστότοπο ή μια υπηρεσία, οδηγώντας σε υψηλότερη διατήρηση των χρηστών και αυξημένη χρήση.</a:t>
            </a:r>
            <a:endParaRPr/>
          </a:p>
          <a:p>
            <a:pPr indent="-228600" lvl="0" marL="228600" rtl="0" algn="just">
              <a:lnSpc>
                <a:spcPct val="90000"/>
              </a:lnSpc>
              <a:spcBef>
                <a:spcPts val="1000"/>
              </a:spcBef>
              <a:spcAft>
                <a:spcPts val="0"/>
              </a:spcAft>
              <a:buSzPct val="100000"/>
              <a:buChar char="❑"/>
            </a:pPr>
            <a:r>
              <a:rPr b="1" lang="en-US">
                <a:latin typeface="Arial"/>
                <a:ea typeface="Arial"/>
                <a:cs typeface="Arial"/>
                <a:sym typeface="Arial"/>
              </a:rPr>
              <a:t>Εξατομίκευση </a:t>
            </a:r>
            <a:r>
              <a:rPr lang="en-US">
                <a:latin typeface="Arial"/>
                <a:ea typeface="Arial"/>
                <a:cs typeface="Arial"/>
                <a:sym typeface="Arial"/>
              </a:rPr>
              <a:t>- οι ιστότοποι μπορούν να εξατομικεύσουν την εμπειρία του χρήστη με βάση τα δεδομένα σύνδεσης, όπως η εμφάνιση προσαρμοσμένου περιεχομένου ή η απομνημόνευση των προτιμήσεων του χρήστη.</a:t>
            </a:r>
            <a:endParaRPr/>
          </a:p>
          <a:p>
            <a:pPr indent="-228600" lvl="0" marL="228600" rtl="0" algn="just">
              <a:lnSpc>
                <a:spcPct val="90000"/>
              </a:lnSpc>
              <a:spcBef>
                <a:spcPts val="1000"/>
              </a:spcBef>
              <a:spcAft>
                <a:spcPts val="0"/>
              </a:spcAft>
              <a:buSzPct val="100000"/>
              <a:buChar char="❑"/>
            </a:pPr>
            <a:r>
              <a:rPr b="1" lang="en-US">
                <a:latin typeface="Arial"/>
                <a:ea typeface="Arial"/>
                <a:cs typeface="Arial"/>
                <a:sym typeface="Arial"/>
              </a:rPr>
              <a:t>Παραγωγικότητα </a:t>
            </a:r>
            <a:r>
              <a:rPr lang="en-US">
                <a:latin typeface="Arial"/>
                <a:ea typeface="Arial"/>
                <a:cs typeface="Arial"/>
                <a:sym typeface="Arial"/>
              </a:rPr>
              <a:t>- για τις επιχειρήσεις και τους οργανισμούς, η αυτόματη σύνδεση μπορεί να βελτιώσει την παραγωγικότητα, μειώνοντας το χρόνο που δαπανάται για επαναλαμβανόμενες εργασίες όπως η σύνδεση.</a:t>
            </a:r>
            <a:endParaRPr/>
          </a:p>
        </p:txBody>
      </p:sp>
      <p:pic>
        <p:nvPicPr>
          <p:cNvPr descr="Pridať výplň plnou farbou" id="368" name="Google Shape;368;p13"/>
          <p:cNvPicPr preferRelativeResize="0"/>
          <p:nvPr/>
        </p:nvPicPr>
        <p:blipFill rotWithShape="1">
          <a:blip r:embed="rId3">
            <a:alphaModFix/>
          </a:blip>
          <a:srcRect b="0" l="0" r="0" t="0"/>
          <a:stretch/>
        </p:blipFill>
        <p:spPr>
          <a:xfrm>
            <a:off x="8766520" y="183144"/>
            <a:ext cx="91440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p14"/>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4" name="Google Shape;374;p14"/>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5" name="Google Shape;375;p14"/>
          <p:cNvSpPr txBox="1"/>
          <p:nvPr>
            <p:ph type="title"/>
          </p:nvPr>
        </p:nvSpPr>
        <p:spPr>
          <a:xfrm>
            <a:off x="63374" y="365126"/>
            <a:ext cx="9557220" cy="7794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800">
                <a:latin typeface="Arial"/>
                <a:ea typeface="Arial"/>
                <a:cs typeface="Arial"/>
                <a:sym typeface="Arial"/>
              </a:rPr>
              <a:t>Επίμονες συνδέσεις - </a:t>
            </a:r>
            <a:r>
              <a:rPr lang="en-US" sz="4000">
                <a:solidFill>
                  <a:srgbClr val="FFAA5A"/>
                </a:solidFill>
                <a:latin typeface="Arial"/>
                <a:ea typeface="Arial"/>
                <a:cs typeface="Arial"/>
                <a:sym typeface="Arial"/>
              </a:rPr>
              <a:t>αρνητικά</a:t>
            </a:r>
            <a:endParaRPr/>
          </a:p>
        </p:txBody>
      </p:sp>
      <p:sp>
        <p:nvSpPr>
          <p:cNvPr id="376" name="Google Shape;376;p14"/>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7" name="Google Shape;377;p14"/>
          <p:cNvSpPr txBox="1"/>
          <p:nvPr>
            <p:ph idx="1" type="body"/>
          </p:nvPr>
        </p:nvSpPr>
        <p:spPr>
          <a:xfrm>
            <a:off x="951523" y="1326570"/>
            <a:ext cx="10775302" cy="4682857"/>
          </a:xfrm>
          <a:prstGeom prst="rect">
            <a:avLst/>
          </a:prstGeom>
          <a:noFill/>
          <a:ln>
            <a:noFill/>
          </a:ln>
        </p:spPr>
        <p:txBody>
          <a:bodyPr anchorCtr="0" anchor="t" bIns="45700" lIns="91425" spcFirstLastPara="1" rIns="91425" wrap="square" tIns="45700">
            <a:normAutofit fontScale="55000" lnSpcReduction="20000"/>
          </a:bodyPr>
          <a:lstStyle/>
          <a:p>
            <a:pPr indent="-228600" lvl="0" marL="228600" rtl="0" algn="just">
              <a:lnSpc>
                <a:spcPct val="90000"/>
              </a:lnSpc>
              <a:spcBef>
                <a:spcPts val="0"/>
              </a:spcBef>
              <a:spcAft>
                <a:spcPts val="0"/>
              </a:spcAft>
              <a:buSzPct val="100000"/>
              <a:buChar char="❑"/>
            </a:pPr>
            <a:r>
              <a:rPr b="1" lang="en-US">
                <a:latin typeface="Arial"/>
                <a:ea typeface="Arial"/>
                <a:cs typeface="Arial"/>
                <a:sym typeface="Arial"/>
              </a:rPr>
              <a:t>Κίνδυνοι ασφαλείας </a:t>
            </a:r>
            <a:r>
              <a:rPr lang="en-US">
                <a:latin typeface="Arial"/>
                <a:ea typeface="Arial"/>
                <a:cs typeface="Arial"/>
                <a:sym typeface="Arial"/>
              </a:rPr>
              <a:t>- η αυτόματη σύνδεση μπορεί να δημιουργήσει κινδύνους ασφαλείας, ιδίως εάν η συσκευή ενός χρήστη χαθεί, κλαπεί ή αποκτήσουν πρόσβαση σε αυτήν μη εξουσιοδοτημένα άτομα. Τα αποθηκευμένα διαπιστευτήρια σύνδεσης θα μπορούσαν να αξιοποιηθούν για την απόκτηση μη εξουσιοδοτημένης πρόσβασης σε ευαίσθητους λογαριασμούς.</a:t>
            </a:r>
            <a:endParaRPr/>
          </a:p>
          <a:p>
            <a:pPr indent="-228600" lvl="0" marL="228600" rtl="0" algn="just">
              <a:lnSpc>
                <a:spcPct val="90000"/>
              </a:lnSpc>
              <a:spcBef>
                <a:spcPts val="1000"/>
              </a:spcBef>
              <a:spcAft>
                <a:spcPts val="0"/>
              </a:spcAft>
              <a:buSzPct val="100000"/>
              <a:buChar char="❑"/>
            </a:pPr>
            <a:r>
              <a:rPr b="1" lang="en-US">
                <a:latin typeface="Arial"/>
                <a:ea typeface="Arial"/>
                <a:cs typeface="Arial"/>
                <a:sym typeface="Arial"/>
              </a:rPr>
              <a:t>Προβλήματα απορρήτου </a:t>
            </a:r>
            <a:r>
              <a:rPr lang="en-US">
                <a:latin typeface="Arial"/>
                <a:ea typeface="Arial"/>
                <a:cs typeface="Arial"/>
                <a:sym typeface="Arial"/>
              </a:rPr>
              <a:t>- η αυτόματη σύνδεση μπορεί να εγείρει προβλήματα απορρήτου, καθώς συνεπάγεται την αποθήκευση ευαίσθητων πληροφοριών σύνδεσης στη συσκευή του χρήστη ή στην προσωρινή μνήμη του προγράμματος περιήγησης. Οι πληροφορίες αυτές θα μπορούσαν να είναι ευάλωτες σε μη εξουσιοδοτημένη πρόσβαση ή εκμετάλλευση.</a:t>
            </a:r>
            <a:endParaRPr/>
          </a:p>
          <a:p>
            <a:pPr indent="-228600" lvl="0" marL="228600" rtl="0" algn="just">
              <a:lnSpc>
                <a:spcPct val="90000"/>
              </a:lnSpc>
              <a:spcBef>
                <a:spcPts val="1000"/>
              </a:spcBef>
              <a:spcAft>
                <a:spcPts val="0"/>
              </a:spcAft>
              <a:buSzPct val="100000"/>
              <a:buChar char="❑"/>
            </a:pPr>
            <a:r>
              <a:rPr b="1" lang="en-US">
                <a:latin typeface="Arial"/>
                <a:ea typeface="Arial"/>
                <a:cs typeface="Arial"/>
                <a:sym typeface="Arial"/>
              </a:rPr>
              <a:t>Κοινόχρηστες συσκευές </a:t>
            </a:r>
            <a:r>
              <a:rPr lang="en-US">
                <a:latin typeface="Arial"/>
                <a:ea typeface="Arial"/>
                <a:cs typeface="Arial"/>
                <a:sym typeface="Arial"/>
              </a:rPr>
              <a:t>- η αυτόματη σύνδεση δεν είναι κατάλληλη για κοινόχρηστες συσκευές ή δημόσιους υπολογιστές, καθώς θα μπορούσε να επιτρέψει σε μη εξουσιοδοτημένους χρήστες να έχουν πρόσβαση σε προσωπικούς λογαριασμούς χωρίς έλεγχο ταυτότητας.</a:t>
            </a:r>
            <a:endParaRPr/>
          </a:p>
          <a:p>
            <a:pPr indent="-228600" lvl="0" marL="228600" rtl="0" algn="just">
              <a:lnSpc>
                <a:spcPct val="90000"/>
              </a:lnSpc>
              <a:spcBef>
                <a:spcPts val="1000"/>
              </a:spcBef>
              <a:spcAft>
                <a:spcPts val="0"/>
              </a:spcAft>
              <a:buSzPct val="100000"/>
              <a:buChar char="❑"/>
            </a:pPr>
            <a:r>
              <a:rPr b="1" lang="en-US">
                <a:latin typeface="Arial"/>
                <a:ea typeface="Arial"/>
                <a:cs typeface="Arial"/>
                <a:sym typeface="Arial"/>
              </a:rPr>
              <a:t>Προβλήματα αποσύνδεσης </a:t>
            </a:r>
            <a:r>
              <a:rPr lang="en-US">
                <a:latin typeface="Arial"/>
                <a:ea typeface="Arial"/>
                <a:cs typeface="Arial"/>
                <a:sym typeface="Arial"/>
              </a:rPr>
              <a:t>- </a:t>
            </a:r>
            <a:r>
              <a:rPr b="1" lang="en-US">
                <a:latin typeface="Arial"/>
                <a:ea typeface="Arial"/>
                <a:cs typeface="Arial"/>
                <a:sym typeface="Arial"/>
              </a:rPr>
              <a:t>σε </a:t>
            </a:r>
            <a:r>
              <a:rPr lang="en-US">
                <a:latin typeface="Arial"/>
                <a:ea typeface="Arial"/>
                <a:cs typeface="Arial"/>
                <a:sym typeface="Arial"/>
              </a:rPr>
              <a:t>ορισμένες περιπτώσεις, οι χρήστες ενδέχεται να αντιμετωπίσουν δυσκολίες αποσύνδεσης ή αλλαγής λογαριασμού όταν είναι ενεργοποιημένη η αυτόματη σύνδεση, με αποτέλεσμα να δημιουργούνται πιθανά προβλήματα προστασίας προσωπικών δεδομένων ή ασφάλειας.</a:t>
            </a:r>
            <a:endParaRPr/>
          </a:p>
          <a:p>
            <a:pPr indent="-228600" lvl="0" marL="228600" rtl="0" algn="just">
              <a:lnSpc>
                <a:spcPct val="90000"/>
              </a:lnSpc>
              <a:spcBef>
                <a:spcPts val="1000"/>
              </a:spcBef>
              <a:spcAft>
                <a:spcPts val="0"/>
              </a:spcAft>
              <a:buSzPct val="100000"/>
              <a:buChar char="❑"/>
            </a:pPr>
            <a:r>
              <a:rPr b="1" lang="en-US">
                <a:latin typeface="Arial"/>
                <a:ea typeface="Arial"/>
                <a:cs typeface="Arial"/>
                <a:sym typeface="Arial"/>
              </a:rPr>
              <a:t>Έλεγχος από τον χρήστη </a:t>
            </a:r>
            <a:r>
              <a:rPr lang="en-US">
                <a:latin typeface="Arial"/>
                <a:ea typeface="Arial"/>
                <a:cs typeface="Arial"/>
                <a:sym typeface="Arial"/>
              </a:rPr>
              <a:t>- η αυτόματη σύνδεση μειώνει τον έλεγχο των διαπιστευτηρίων σύνδεσης των χρηστών, καθώς ενδέχεται να ξεχάσουν τους κωδικούς πρόσβασης ή να χάσουν τον έλεγχο των λογαριασμών που είναι συνδεδεμένοι στις συσκευές τους.</a:t>
            </a:r>
            <a:endParaRPr/>
          </a:p>
        </p:txBody>
      </p:sp>
      <p:pic>
        <p:nvPicPr>
          <p:cNvPr descr="Piktogram, zrušiť sledovanie výplň plnou farbou" id="378" name="Google Shape;378;p14"/>
          <p:cNvPicPr preferRelativeResize="0"/>
          <p:nvPr/>
        </p:nvPicPr>
        <p:blipFill rotWithShape="1">
          <a:blip r:embed="rId3">
            <a:alphaModFix/>
          </a:blip>
          <a:srcRect b="0" l="0" r="0" t="0"/>
          <a:stretch/>
        </p:blipFill>
        <p:spPr>
          <a:xfrm>
            <a:off x="9534697" y="321179"/>
            <a:ext cx="914400" cy="91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2" name="Shape 382"/>
        <p:cNvGrpSpPr/>
        <p:nvPr/>
      </p:nvGrpSpPr>
      <p:grpSpPr>
        <a:xfrm>
          <a:off x="0" y="0"/>
          <a:ext cx="0" cy="0"/>
          <a:chOff x="0" y="0"/>
          <a:chExt cx="0" cy="0"/>
        </a:xfrm>
      </p:grpSpPr>
      <p:sp>
        <p:nvSpPr>
          <p:cNvPr id="383" name="Google Shape;383;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4" name="Google Shape;384;p15"/>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5" name="Google Shape;385;p15"/>
          <p:cNvSpPr txBox="1"/>
          <p:nvPr>
            <p:ph type="title"/>
          </p:nvPr>
        </p:nvSpPr>
        <p:spPr>
          <a:xfrm>
            <a:off x="251102" y="358095"/>
            <a:ext cx="8051587" cy="9378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400">
                <a:latin typeface="Arial"/>
                <a:ea typeface="Arial"/>
                <a:cs typeface="Arial"/>
                <a:sym typeface="Arial"/>
              </a:rPr>
              <a:t>Επίμονα Logins - </a:t>
            </a:r>
            <a:r>
              <a:rPr lang="en-US" sz="4000">
                <a:solidFill>
                  <a:srgbClr val="FFAA5A"/>
                </a:solidFill>
                <a:latin typeface="Arial"/>
                <a:ea typeface="Arial"/>
                <a:cs typeface="Arial"/>
                <a:sym typeface="Arial"/>
              </a:rPr>
              <a:t>βέλτιστες πρακτικές</a:t>
            </a:r>
            <a:endParaRPr sz="4400">
              <a:solidFill>
                <a:srgbClr val="FFAA5A"/>
              </a:solidFill>
              <a:latin typeface="Arial"/>
              <a:ea typeface="Arial"/>
              <a:cs typeface="Arial"/>
              <a:sym typeface="Arial"/>
            </a:endParaRPr>
          </a:p>
        </p:txBody>
      </p:sp>
      <p:sp>
        <p:nvSpPr>
          <p:cNvPr id="386" name="Google Shape;386;p15"/>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7" name="Google Shape;387;p15"/>
          <p:cNvSpPr txBox="1"/>
          <p:nvPr>
            <p:ph idx="1" type="body"/>
          </p:nvPr>
        </p:nvSpPr>
        <p:spPr>
          <a:xfrm>
            <a:off x="1239647" y="1640420"/>
            <a:ext cx="9712705" cy="4858635"/>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2000"/>
              <a:buChar char="❑"/>
            </a:pPr>
            <a:r>
              <a:rPr lang="en-US" sz="2000">
                <a:latin typeface="Arial"/>
                <a:ea typeface="Arial"/>
                <a:cs typeface="Arial"/>
                <a:sym typeface="Arial"/>
              </a:rPr>
              <a:t>Χρησιμοποιήστε έναν ισχυρό, μοναδικό κύριο κωδικό πρόσβασης για την προστασία των αποθηκευμένων κωδικών πρόσβασης - περισσότερα στην </a:t>
            </a:r>
            <a:r>
              <a:rPr b="1" lang="en-US" sz="2000">
                <a:solidFill>
                  <a:srgbClr val="FFAA5A"/>
                </a:solidFill>
                <a:latin typeface="Arial"/>
                <a:ea typeface="Arial"/>
                <a:cs typeface="Arial"/>
                <a:sym typeface="Arial"/>
              </a:rPr>
              <a:t>Υποενότητα 1 - Ψηφιακή ασφάλεια</a:t>
            </a:r>
            <a:endParaRPr/>
          </a:p>
          <a:p>
            <a:pPr indent="-228600" lvl="0" marL="228600" rtl="0" algn="just">
              <a:lnSpc>
                <a:spcPct val="90000"/>
              </a:lnSpc>
              <a:spcBef>
                <a:spcPts val="1000"/>
              </a:spcBef>
              <a:spcAft>
                <a:spcPts val="0"/>
              </a:spcAft>
              <a:buSzPts val="2000"/>
              <a:buChar char="❑"/>
            </a:pPr>
            <a:r>
              <a:rPr lang="en-US" sz="2000">
                <a:latin typeface="Arial"/>
                <a:ea typeface="Arial"/>
                <a:cs typeface="Arial"/>
                <a:sym typeface="Arial"/>
              </a:rPr>
              <a:t>Ελέγχετε και διαγράφετε τακτικά τους αποθηκευμένους κωδικούς πρόσβασης για ιστότοπους που δεν χρησιμοποιείτε πλέον ή δεν εμπιστεύεστε.</a:t>
            </a:r>
            <a:endParaRPr/>
          </a:p>
          <a:p>
            <a:pPr indent="-228600" lvl="0" marL="228600" rtl="0" algn="just">
              <a:lnSpc>
                <a:spcPct val="90000"/>
              </a:lnSpc>
              <a:spcBef>
                <a:spcPts val="1000"/>
              </a:spcBef>
              <a:spcAft>
                <a:spcPts val="0"/>
              </a:spcAft>
              <a:buSzPts val="2000"/>
              <a:buChar char="❑"/>
            </a:pPr>
            <a:r>
              <a:rPr lang="en-US" sz="2000">
                <a:latin typeface="Arial"/>
                <a:ea typeface="Arial"/>
                <a:cs typeface="Arial"/>
                <a:sym typeface="Arial"/>
              </a:rPr>
              <a:t>Να είστε προσεκτικοί κατά τη λήψη λογισμικού ή επεκτάσεων του προγράμματος περιήγησης και να εγκαθιστάτε μόνο από αξιόπιστες πηγές.</a:t>
            </a:r>
            <a:endParaRPr/>
          </a:p>
          <a:p>
            <a:pPr indent="-228600" lvl="0" marL="228600" rtl="0" algn="just">
              <a:lnSpc>
                <a:spcPct val="90000"/>
              </a:lnSpc>
              <a:spcBef>
                <a:spcPts val="1000"/>
              </a:spcBef>
              <a:spcAft>
                <a:spcPts val="0"/>
              </a:spcAft>
              <a:buSzPts val="2000"/>
              <a:buChar char="❑"/>
            </a:pPr>
            <a:r>
              <a:rPr lang="en-US" sz="2000">
                <a:latin typeface="Arial"/>
                <a:ea typeface="Arial"/>
                <a:cs typeface="Arial"/>
                <a:sym typeface="Arial"/>
              </a:rPr>
              <a:t>Διατηρείτε το πρόγραμμα περιήγησης και το λειτουργικό σας σύστημα ενημερωμένα με τις τελευταίες διορθώσεις ασφαλείας.</a:t>
            </a:r>
            <a:endParaRPr/>
          </a:p>
          <a:p>
            <a:pPr indent="-228600" lvl="0" marL="228600" rtl="0" algn="just">
              <a:lnSpc>
                <a:spcPct val="90000"/>
              </a:lnSpc>
              <a:spcBef>
                <a:spcPts val="1000"/>
              </a:spcBef>
              <a:spcAft>
                <a:spcPts val="0"/>
              </a:spcAft>
              <a:buSzPts val="2000"/>
              <a:buChar char="❑"/>
            </a:pPr>
            <a:r>
              <a:rPr lang="en-US" sz="2000">
                <a:latin typeface="Arial"/>
                <a:ea typeface="Arial"/>
                <a:cs typeface="Arial"/>
                <a:sym typeface="Arial"/>
              </a:rPr>
              <a:t>Ενεργοποιήστε τον έλεγχο ταυτότητας δύο παραγόντων (2FA) όποτε είναι δυνατόν για ένα επιπλέον επίπεδο ασφάλειας.</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93" name="Google Shape;393;p16"/>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4" name="Google Shape;394;p16"/>
          <p:cNvSpPr txBox="1"/>
          <p:nvPr>
            <p:ph type="title"/>
          </p:nvPr>
        </p:nvSpPr>
        <p:spPr>
          <a:xfrm>
            <a:off x="703182" y="278232"/>
            <a:ext cx="5458838" cy="105054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US">
                <a:latin typeface="Arial"/>
                <a:ea typeface="Arial"/>
                <a:cs typeface="Arial"/>
                <a:sym typeface="Arial"/>
              </a:rPr>
              <a:t>Ασφάλεια των συσκευών </a:t>
            </a:r>
            <a:endParaRPr>
              <a:latin typeface="Arial"/>
              <a:ea typeface="Arial"/>
              <a:cs typeface="Arial"/>
              <a:sym typeface="Arial"/>
            </a:endParaRPr>
          </a:p>
        </p:txBody>
      </p:sp>
      <p:sp>
        <p:nvSpPr>
          <p:cNvPr id="395" name="Google Shape;395;p16"/>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96" name="Google Shape;396;p16"/>
          <p:cNvSpPr txBox="1"/>
          <p:nvPr>
            <p:ph idx="1" type="body"/>
          </p:nvPr>
        </p:nvSpPr>
        <p:spPr>
          <a:xfrm>
            <a:off x="1003198" y="1588647"/>
            <a:ext cx="6148057" cy="4583553"/>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SzPct val="100000"/>
              <a:buChar char="❑"/>
            </a:pPr>
            <a:r>
              <a:rPr lang="en-US">
                <a:latin typeface="Arial"/>
                <a:ea typeface="Arial"/>
                <a:cs typeface="Arial"/>
                <a:sym typeface="Arial"/>
              </a:rPr>
              <a:t>Είναι σημαντικό να διατηρείται η ασφάλεια των ηλεκτρονικών συσκευών, όπως υπολογιστές, smartphones, tablet και άλλες συσκευές που συνδέονται στο διαδίκτυο. Σε αυτό ανήκει:</a:t>
            </a:r>
            <a:endParaRPr/>
          </a:p>
          <a:p>
            <a:pPr indent="-228600" lvl="1" marL="685800" rtl="0" algn="just">
              <a:lnSpc>
                <a:spcPct val="90000"/>
              </a:lnSpc>
              <a:spcBef>
                <a:spcPts val="500"/>
              </a:spcBef>
              <a:spcAft>
                <a:spcPts val="0"/>
              </a:spcAft>
              <a:buClr>
                <a:srgbClr val="FFAA5A"/>
              </a:buClr>
              <a:buSzPct val="100000"/>
              <a:buFont typeface="Noto Sans Symbols"/>
              <a:buChar char="▪"/>
            </a:pPr>
            <a:r>
              <a:rPr lang="en-US">
                <a:latin typeface="Arial"/>
                <a:ea typeface="Arial"/>
                <a:cs typeface="Arial"/>
                <a:sym typeface="Arial"/>
              </a:rPr>
              <a:t>Προστασία από απειλές στον κυβερνοχώρο - οι ασφαλείς συσκευές είναι απαραίτητες για την προστασία από διάφορες απειλές στον κυβερνοχώρο.</a:t>
            </a:r>
            <a:endParaRPr/>
          </a:p>
          <a:p>
            <a:pPr indent="-228600" lvl="1" marL="685800" rtl="0" algn="just">
              <a:lnSpc>
                <a:spcPct val="90000"/>
              </a:lnSpc>
              <a:spcBef>
                <a:spcPts val="500"/>
              </a:spcBef>
              <a:spcAft>
                <a:spcPts val="0"/>
              </a:spcAft>
              <a:buClr>
                <a:srgbClr val="FFAA5A"/>
              </a:buClr>
              <a:buSzPct val="100000"/>
              <a:buFont typeface="Noto Sans Symbols"/>
              <a:buChar char="▪"/>
            </a:pPr>
            <a:r>
              <a:rPr lang="en-US">
                <a:latin typeface="Arial"/>
                <a:ea typeface="Arial"/>
                <a:cs typeface="Arial"/>
                <a:sym typeface="Arial"/>
              </a:rPr>
              <a:t>Προσωπικό απόρρητο - η διασφάλιση της ασφάλειας της συσκευής συμβάλλει στην προστασία προσωπικών και ευαίσθητων πληροφοριών από μη εξουσιοδοτημένη πρόσβαση.</a:t>
            </a:r>
            <a:endParaRPr/>
          </a:p>
          <a:p>
            <a:pPr indent="-228600" lvl="1" marL="685800" rtl="0" algn="just">
              <a:lnSpc>
                <a:spcPct val="90000"/>
              </a:lnSpc>
              <a:spcBef>
                <a:spcPts val="500"/>
              </a:spcBef>
              <a:spcAft>
                <a:spcPts val="0"/>
              </a:spcAft>
              <a:buClr>
                <a:srgbClr val="FFAA5A"/>
              </a:buClr>
              <a:buSzPct val="100000"/>
              <a:buFont typeface="Noto Sans Symbols"/>
              <a:buChar char="▪"/>
            </a:pPr>
            <a:r>
              <a:rPr lang="en-US">
                <a:latin typeface="Arial"/>
                <a:ea typeface="Arial"/>
                <a:cs typeface="Arial"/>
                <a:sym typeface="Arial"/>
              </a:rPr>
              <a:t>Πρόληψη της κλοπής ταυτότητας - ασφάλεια </a:t>
            </a:r>
            <a:br>
              <a:rPr lang="en-US">
                <a:latin typeface="Arial"/>
                <a:ea typeface="Arial"/>
                <a:cs typeface="Arial"/>
                <a:sym typeface="Arial"/>
              </a:rPr>
            </a:br>
            <a:r>
              <a:rPr lang="en-US">
                <a:latin typeface="Arial"/>
                <a:ea typeface="Arial"/>
                <a:cs typeface="Arial"/>
                <a:sym typeface="Arial"/>
              </a:rPr>
              <a:t>συσκευές μειώνουν τον κίνδυνο κλοπής ταυτότητας.</a:t>
            </a:r>
            <a:endParaRPr/>
          </a:p>
          <a:p>
            <a:pPr indent="-228600" lvl="1" marL="685800" rtl="0" algn="just">
              <a:lnSpc>
                <a:spcPct val="90000"/>
              </a:lnSpc>
              <a:spcBef>
                <a:spcPts val="500"/>
              </a:spcBef>
              <a:spcAft>
                <a:spcPts val="0"/>
              </a:spcAft>
              <a:buClr>
                <a:srgbClr val="FFAA5A"/>
              </a:buClr>
              <a:buSzPct val="100000"/>
              <a:buFont typeface="Noto Sans Symbols"/>
              <a:buChar char="▪"/>
            </a:pPr>
            <a:r>
              <a:rPr lang="en-US">
                <a:latin typeface="Arial"/>
                <a:ea typeface="Arial"/>
                <a:cs typeface="Arial"/>
                <a:sym typeface="Arial"/>
              </a:rPr>
              <a:t>Οικονομική ασφάλεια - οι ασφαλείς συσκευές συμβάλλουν στην πρόληψη της οικονομικής απάτης και των μη εξουσιοδοτημένων συναλλαγών, προστατεύοντας τα διαπιστευτήρια ηλεκτρονικών τραπεζικών συναλλαγών.</a:t>
            </a:r>
            <a:endParaRPr/>
          </a:p>
          <a:p>
            <a:pPr indent="0" lvl="0" marL="0" rtl="0" algn="l">
              <a:lnSpc>
                <a:spcPct val="90000"/>
              </a:lnSpc>
              <a:spcBef>
                <a:spcPts val="1000"/>
              </a:spcBef>
              <a:spcAft>
                <a:spcPts val="0"/>
              </a:spcAft>
              <a:buSzPct val="100000"/>
              <a:buNone/>
            </a:pPr>
            <a:r>
              <a:t/>
            </a:r>
            <a:endParaRPr>
              <a:latin typeface="Arial"/>
              <a:ea typeface="Arial"/>
              <a:cs typeface="Arial"/>
              <a:sym typeface="Arial"/>
            </a:endParaRPr>
          </a:p>
        </p:txBody>
      </p:sp>
      <p:pic>
        <p:nvPicPr>
          <p:cNvPr descr="Secure Data - Cyber Security - | Cyber security, secure data… | Flickr" id="397" name="Google Shape;397;p16"/>
          <p:cNvPicPr preferRelativeResize="0"/>
          <p:nvPr/>
        </p:nvPicPr>
        <p:blipFill rotWithShape="1">
          <a:blip r:embed="rId3">
            <a:alphaModFix/>
          </a:blip>
          <a:srcRect b="0" l="10519" r="27314" t="0"/>
          <a:stretch/>
        </p:blipFill>
        <p:spPr>
          <a:xfrm>
            <a:off x="7783716" y="2186412"/>
            <a:ext cx="3511957" cy="4039214"/>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1" name="Shape 401"/>
        <p:cNvGrpSpPr/>
        <p:nvPr/>
      </p:nvGrpSpPr>
      <p:grpSpPr>
        <a:xfrm>
          <a:off x="0" y="0"/>
          <a:ext cx="0" cy="0"/>
          <a:chOff x="0" y="0"/>
          <a:chExt cx="0" cy="0"/>
        </a:xfrm>
      </p:grpSpPr>
      <p:sp>
        <p:nvSpPr>
          <p:cNvPr id="402" name="Google Shape;402;p1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3" name="Google Shape;403;p17"/>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4" name="Google Shape;404;p17"/>
          <p:cNvSpPr txBox="1"/>
          <p:nvPr>
            <p:ph type="title"/>
          </p:nvPr>
        </p:nvSpPr>
        <p:spPr>
          <a:xfrm>
            <a:off x="72427" y="238999"/>
            <a:ext cx="9557220" cy="7794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800">
                <a:latin typeface="Arial"/>
                <a:ea typeface="Arial"/>
                <a:cs typeface="Arial"/>
                <a:sym typeface="Arial"/>
              </a:rPr>
              <a:t>Βέλτιστες πρακτικές για την ασφάλεια των συσκευών </a:t>
            </a:r>
            <a:endParaRPr sz="4000">
              <a:solidFill>
                <a:srgbClr val="FFAA5A"/>
              </a:solidFill>
              <a:latin typeface="Arial"/>
              <a:ea typeface="Arial"/>
              <a:cs typeface="Arial"/>
              <a:sym typeface="Arial"/>
            </a:endParaRPr>
          </a:p>
        </p:txBody>
      </p:sp>
      <p:sp>
        <p:nvSpPr>
          <p:cNvPr id="405" name="Google Shape;405;p17"/>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406" name="Google Shape;406;p17"/>
          <p:cNvGrpSpPr/>
          <p:nvPr/>
        </p:nvGrpSpPr>
        <p:grpSpPr>
          <a:xfrm>
            <a:off x="1008114" y="1330740"/>
            <a:ext cx="10506608" cy="4342327"/>
            <a:chOff x="21287" y="380126"/>
            <a:chExt cx="10506608" cy="4342327"/>
          </a:xfrm>
        </p:grpSpPr>
        <p:sp>
          <p:nvSpPr>
            <p:cNvPr id="407" name="Google Shape;407;p17"/>
            <p:cNvSpPr/>
            <p:nvPr/>
          </p:nvSpPr>
          <p:spPr>
            <a:xfrm>
              <a:off x="3056079" y="1245384"/>
              <a:ext cx="667816"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7"/>
            <p:cNvSpPr txBox="1"/>
            <p:nvPr/>
          </p:nvSpPr>
          <p:spPr>
            <a:xfrm>
              <a:off x="3372526" y="1287608"/>
              <a:ext cx="34920" cy="69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b="0" i="0" sz="500" u="none" cap="none" strike="noStrike">
                <a:solidFill>
                  <a:schemeClr val="dk1"/>
                </a:solidFill>
                <a:latin typeface="Calibri"/>
                <a:ea typeface="Calibri"/>
                <a:cs typeface="Calibri"/>
                <a:sym typeface="Calibri"/>
              </a:endParaRPr>
            </a:p>
          </p:txBody>
        </p:sp>
        <p:sp>
          <p:nvSpPr>
            <p:cNvPr id="409" name="Google Shape;409;p17"/>
            <p:cNvSpPr/>
            <p:nvPr/>
          </p:nvSpPr>
          <p:spPr>
            <a:xfrm>
              <a:off x="21287" y="380126"/>
              <a:ext cx="3036592" cy="1821955"/>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7"/>
            <p:cNvSpPr txBox="1"/>
            <p:nvPr/>
          </p:nvSpPr>
          <p:spPr>
            <a:xfrm>
              <a:off x="21287" y="380126"/>
              <a:ext cx="3036592" cy="1821955"/>
            </a:xfrm>
            <a:prstGeom prst="rect">
              <a:avLst/>
            </a:prstGeom>
            <a:noFill/>
            <a:ln>
              <a:noFill/>
            </a:ln>
          </p:spPr>
          <p:txBody>
            <a:bodyPr anchorCtr="0" anchor="ctr" bIns="156175" lIns="148775" spcFirstLastPara="1" rIns="148775" wrap="square" tIns="156175">
              <a:noAutofit/>
            </a:bodyPr>
            <a:lstStyle/>
            <a:p>
              <a:pPr indent="0" lvl="0" marL="0" marR="0" rtl="0" algn="ctr">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Διατηρείτε το λογισμικό ενημερωμένο </a:t>
              </a:r>
              <a:r>
                <a:rPr b="0" i="0" lang="en-US" sz="1400" u="none" cap="none" strike="noStrike">
                  <a:solidFill>
                    <a:schemeClr val="lt1"/>
                  </a:solidFill>
                  <a:latin typeface="Calibri"/>
                  <a:ea typeface="Calibri"/>
                  <a:cs typeface="Calibri"/>
                  <a:sym typeface="Calibri"/>
                </a:rPr>
                <a:t>- ενημερώστε τακτικά τα λειτουργικά συστήματα, τις εφαρμογές και το λογισμικό προστασίας από ιούς για να διορθώνετε τα τρωτά σημεία ασφαλείας και να προστατεύεστε από τις αναδυόμενες απειλές.</a:t>
              </a:r>
              <a:endParaRPr/>
            </a:p>
          </p:txBody>
        </p:sp>
        <p:sp>
          <p:nvSpPr>
            <p:cNvPr id="411" name="Google Shape;411;p17"/>
            <p:cNvSpPr/>
            <p:nvPr/>
          </p:nvSpPr>
          <p:spPr>
            <a:xfrm>
              <a:off x="6791087" y="1245384"/>
              <a:ext cx="667816"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7"/>
            <p:cNvSpPr txBox="1"/>
            <p:nvPr/>
          </p:nvSpPr>
          <p:spPr>
            <a:xfrm>
              <a:off x="7107535" y="1287608"/>
              <a:ext cx="34920" cy="69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b="0" i="0" sz="500" u="none" cap="none" strike="noStrike">
                <a:solidFill>
                  <a:schemeClr val="dk1"/>
                </a:solidFill>
                <a:latin typeface="Calibri"/>
                <a:ea typeface="Calibri"/>
                <a:cs typeface="Calibri"/>
                <a:sym typeface="Calibri"/>
              </a:endParaRPr>
            </a:p>
          </p:txBody>
        </p:sp>
        <p:sp>
          <p:nvSpPr>
            <p:cNvPr id="413" name="Google Shape;413;p17"/>
            <p:cNvSpPr/>
            <p:nvPr/>
          </p:nvSpPr>
          <p:spPr>
            <a:xfrm>
              <a:off x="3756295" y="380126"/>
              <a:ext cx="3036592" cy="1821955"/>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7"/>
            <p:cNvSpPr txBox="1"/>
            <p:nvPr/>
          </p:nvSpPr>
          <p:spPr>
            <a:xfrm>
              <a:off x="3756295" y="380126"/>
              <a:ext cx="3036592" cy="1821955"/>
            </a:xfrm>
            <a:prstGeom prst="rect">
              <a:avLst/>
            </a:prstGeom>
            <a:noFill/>
            <a:ln>
              <a:noFill/>
            </a:ln>
          </p:spPr>
          <p:txBody>
            <a:bodyPr anchorCtr="0" anchor="ctr" bIns="156175" lIns="148775" spcFirstLastPara="1" rIns="148775" wrap="square" tIns="156175">
              <a:noAutofit/>
            </a:bodyPr>
            <a:lstStyle/>
            <a:p>
              <a:pPr indent="0" lvl="0" marL="0" marR="0" rtl="0" algn="ctr">
                <a:lnSpc>
                  <a:spcPct val="90000"/>
                </a:lnSpc>
                <a:spcBef>
                  <a:spcPts val="0"/>
                </a:spcBef>
                <a:spcAft>
                  <a:spcPts val="0"/>
                </a:spcAft>
                <a:buNone/>
              </a:pPr>
              <a:r>
                <a:rPr b="1" i="0" lang="en-US" sz="1600" u="none" cap="none" strike="noStrike">
                  <a:solidFill>
                    <a:schemeClr val="dk1"/>
                  </a:solidFill>
                  <a:latin typeface="Calibri"/>
                  <a:ea typeface="Calibri"/>
                  <a:cs typeface="Calibri"/>
                  <a:sym typeface="Calibri"/>
                </a:rPr>
                <a:t>Χρησιμοποιήστε ισχυρούς κωδικούς πρόσβασης </a:t>
              </a:r>
              <a:r>
                <a:rPr b="0" i="0" lang="en-US" sz="1600" u="none" cap="none" strike="noStrike">
                  <a:solidFill>
                    <a:schemeClr val="lt1"/>
                  </a:solidFill>
                  <a:latin typeface="Calibri"/>
                  <a:ea typeface="Calibri"/>
                  <a:cs typeface="Calibri"/>
                  <a:sym typeface="Calibri"/>
                </a:rPr>
                <a:t>- περισσότερα στην υποενότητα 1 - Ψηφιακή ασφάλεια </a:t>
              </a:r>
              <a:endParaRPr/>
            </a:p>
          </p:txBody>
        </p:sp>
        <p:sp>
          <p:nvSpPr>
            <p:cNvPr id="415" name="Google Shape;415;p17"/>
            <p:cNvSpPr/>
            <p:nvPr/>
          </p:nvSpPr>
          <p:spPr>
            <a:xfrm>
              <a:off x="1539583" y="2200281"/>
              <a:ext cx="7470016" cy="667816"/>
            </a:xfrm>
            <a:custGeom>
              <a:rect b="b" l="l" r="r" t="t"/>
              <a:pathLst>
                <a:path extrusionOk="0" h="120000" w="120000">
                  <a:moveTo>
                    <a:pt x="120000" y="0"/>
                  </a:moveTo>
                  <a:lnTo>
                    <a:pt x="120000" y="63073"/>
                  </a:lnTo>
                  <a:lnTo>
                    <a:pt x="0" y="63073"/>
                  </a:lnTo>
                  <a:lnTo>
                    <a:pt x="0" y="12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7"/>
            <p:cNvSpPr txBox="1"/>
            <p:nvPr/>
          </p:nvSpPr>
          <p:spPr>
            <a:xfrm>
              <a:off x="5087026" y="2530694"/>
              <a:ext cx="375129" cy="69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b="0" i="0" sz="500" u="none" cap="none" strike="noStrike">
                <a:solidFill>
                  <a:schemeClr val="dk1"/>
                </a:solidFill>
                <a:latin typeface="Calibri"/>
                <a:ea typeface="Calibri"/>
                <a:cs typeface="Calibri"/>
                <a:sym typeface="Calibri"/>
              </a:endParaRPr>
            </a:p>
          </p:txBody>
        </p:sp>
        <p:sp>
          <p:nvSpPr>
            <p:cNvPr id="417" name="Google Shape;417;p17"/>
            <p:cNvSpPr/>
            <p:nvPr/>
          </p:nvSpPr>
          <p:spPr>
            <a:xfrm>
              <a:off x="7491303" y="380126"/>
              <a:ext cx="3036592" cy="1821955"/>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7"/>
            <p:cNvSpPr txBox="1"/>
            <p:nvPr/>
          </p:nvSpPr>
          <p:spPr>
            <a:xfrm>
              <a:off x="7491303" y="380126"/>
              <a:ext cx="3036592" cy="1821955"/>
            </a:xfrm>
            <a:prstGeom prst="rect">
              <a:avLst/>
            </a:prstGeom>
            <a:noFill/>
            <a:ln>
              <a:noFill/>
            </a:ln>
          </p:spPr>
          <p:txBody>
            <a:bodyPr anchorCtr="0" anchor="ctr" bIns="156175" lIns="148775" spcFirstLastPara="1" rIns="148775" wrap="square" tIns="156175">
              <a:noAutofit/>
            </a:bodyPr>
            <a:lstStyle/>
            <a:p>
              <a:pPr indent="0" lvl="0" marL="0" marR="0" rtl="0" algn="ctr">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Ασφαλείς συνδέσεις δικτύου </a:t>
              </a:r>
              <a:r>
                <a:rPr b="0" i="0" lang="en-US" sz="1400" u="none" cap="none" strike="noStrike">
                  <a:solidFill>
                    <a:schemeClr val="lt1"/>
                  </a:solidFill>
                  <a:latin typeface="Calibri"/>
                  <a:ea typeface="Calibri"/>
                  <a:cs typeface="Calibri"/>
                  <a:sym typeface="Calibri"/>
                </a:rPr>
                <a:t>- χρησιμοποιήστε ασφαλή δίκτυα Wi-Fi με ισχυρά πρωτόκολλα κρυπτογράφησης (π.χ. WPA2) και αποφύγετε τη σύνδεση σε δημόσια ή μη ασφαλή δίκτυα Wi-Fi για να ελαχιστοποιήσετε τον κίνδυνο υποκλοπής δεδομένων.</a:t>
              </a:r>
              <a:endParaRPr/>
            </a:p>
          </p:txBody>
        </p:sp>
        <p:sp>
          <p:nvSpPr>
            <p:cNvPr id="419" name="Google Shape;419;p17"/>
            <p:cNvSpPr/>
            <p:nvPr/>
          </p:nvSpPr>
          <p:spPr>
            <a:xfrm>
              <a:off x="3056079" y="3765755"/>
              <a:ext cx="667816"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7"/>
            <p:cNvSpPr txBox="1"/>
            <p:nvPr/>
          </p:nvSpPr>
          <p:spPr>
            <a:xfrm>
              <a:off x="3372526" y="3807980"/>
              <a:ext cx="34920" cy="69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b="0" i="0" sz="500" u="none" cap="none" strike="noStrike">
                <a:solidFill>
                  <a:schemeClr val="dk1"/>
                </a:solidFill>
                <a:latin typeface="Calibri"/>
                <a:ea typeface="Calibri"/>
                <a:cs typeface="Calibri"/>
                <a:sym typeface="Calibri"/>
              </a:endParaRPr>
            </a:p>
          </p:txBody>
        </p:sp>
        <p:sp>
          <p:nvSpPr>
            <p:cNvPr id="421" name="Google Shape;421;p17"/>
            <p:cNvSpPr/>
            <p:nvPr/>
          </p:nvSpPr>
          <p:spPr>
            <a:xfrm>
              <a:off x="21287" y="2900498"/>
              <a:ext cx="3036592" cy="1821955"/>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7"/>
            <p:cNvSpPr txBox="1"/>
            <p:nvPr/>
          </p:nvSpPr>
          <p:spPr>
            <a:xfrm>
              <a:off x="21287" y="2900498"/>
              <a:ext cx="3036592" cy="1821955"/>
            </a:xfrm>
            <a:prstGeom prst="rect">
              <a:avLst/>
            </a:prstGeom>
            <a:noFill/>
            <a:ln>
              <a:noFill/>
            </a:ln>
          </p:spPr>
          <p:txBody>
            <a:bodyPr anchorCtr="0" anchor="ctr" bIns="156175" lIns="148775" spcFirstLastPara="1" rIns="148775" wrap="square" tIns="156175">
              <a:noAutofit/>
            </a:bodyPr>
            <a:lstStyle/>
            <a:p>
              <a:pPr indent="0" lvl="0" marL="0" marR="0" rtl="0" algn="ctr">
                <a:lnSpc>
                  <a:spcPct val="90000"/>
                </a:lnSpc>
                <a:spcBef>
                  <a:spcPts val="0"/>
                </a:spcBef>
                <a:spcAft>
                  <a:spcPts val="0"/>
                </a:spcAft>
                <a:buNone/>
              </a:pPr>
              <a:r>
                <a:rPr b="1" i="0" lang="en-US" sz="1600" u="none" cap="none" strike="noStrike">
                  <a:solidFill>
                    <a:schemeClr val="dk1"/>
                  </a:solidFill>
                  <a:latin typeface="Calibri"/>
                  <a:ea typeface="Calibri"/>
                  <a:cs typeface="Calibri"/>
                  <a:sym typeface="Calibri"/>
                </a:rPr>
                <a:t>Εξασκηθείτε σε ασφαλείς συνήθειες περιήγησης </a:t>
              </a:r>
              <a:r>
                <a:rPr b="0" i="0" lang="en-US" sz="1600" u="none" cap="none" strike="noStrike">
                  <a:solidFill>
                    <a:schemeClr val="lt1"/>
                  </a:solidFill>
                  <a:latin typeface="Calibri"/>
                  <a:ea typeface="Calibri"/>
                  <a:cs typeface="Calibri"/>
                  <a:sym typeface="Calibri"/>
                </a:rPr>
                <a:t>- κεφάλαιο 2.1 σε αυτή την παρουσίαση.</a:t>
              </a:r>
              <a:endParaRPr b="0" i="0" sz="1600" u="none" cap="none" strike="noStrike">
                <a:solidFill>
                  <a:schemeClr val="lt1"/>
                </a:solidFill>
                <a:latin typeface="Calibri"/>
                <a:ea typeface="Calibri"/>
                <a:cs typeface="Calibri"/>
                <a:sym typeface="Calibri"/>
              </a:endParaRPr>
            </a:p>
          </p:txBody>
        </p:sp>
        <p:sp>
          <p:nvSpPr>
            <p:cNvPr id="423" name="Google Shape;423;p17"/>
            <p:cNvSpPr/>
            <p:nvPr/>
          </p:nvSpPr>
          <p:spPr>
            <a:xfrm>
              <a:off x="6791087" y="3765755"/>
              <a:ext cx="659738"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7"/>
            <p:cNvSpPr txBox="1"/>
            <p:nvPr/>
          </p:nvSpPr>
          <p:spPr>
            <a:xfrm>
              <a:off x="7103698" y="3807980"/>
              <a:ext cx="34516" cy="69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b="0" i="0" sz="500" u="none" cap="none" strike="noStrike">
                <a:solidFill>
                  <a:schemeClr val="dk1"/>
                </a:solidFill>
                <a:latin typeface="Calibri"/>
                <a:ea typeface="Calibri"/>
                <a:cs typeface="Calibri"/>
                <a:sym typeface="Calibri"/>
              </a:endParaRPr>
            </a:p>
          </p:txBody>
        </p:sp>
        <p:sp>
          <p:nvSpPr>
            <p:cNvPr id="425" name="Google Shape;425;p17"/>
            <p:cNvSpPr/>
            <p:nvPr/>
          </p:nvSpPr>
          <p:spPr>
            <a:xfrm>
              <a:off x="3756295" y="2900498"/>
              <a:ext cx="3036592" cy="1821955"/>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7"/>
            <p:cNvSpPr txBox="1"/>
            <p:nvPr/>
          </p:nvSpPr>
          <p:spPr>
            <a:xfrm>
              <a:off x="3756295" y="2900498"/>
              <a:ext cx="3036592" cy="1821955"/>
            </a:xfrm>
            <a:prstGeom prst="rect">
              <a:avLst/>
            </a:prstGeom>
            <a:noFill/>
            <a:ln>
              <a:noFill/>
            </a:ln>
          </p:spPr>
          <p:txBody>
            <a:bodyPr anchorCtr="0" anchor="ctr" bIns="156175" lIns="148775" spcFirstLastPara="1" rIns="148775" wrap="square" tIns="156175">
              <a:noAutofit/>
            </a:bodyPr>
            <a:lstStyle/>
            <a:p>
              <a:pPr indent="0" lvl="0" marL="0" marR="0" rtl="0" algn="ctr">
                <a:lnSpc>
                  <a:spcPct val="90000"/>
                </a:lnSpc>
                <a:spcBef>
                  <a:spcPts val="0"/>
                </a:spcBef>
                <a:spcAft>
                  <a:spcPts val="0"/>
                </a:spcAft>
                <a:buNone/>
              </a:pPr>
              <a:r>
                <a:rPr b="1" i="0" lang="en-US" sz="1600" u="none" cap="none" strike="noStrike">
                  <a:solidFill>
                    <a:schemeClr val="dk1"/>
                  </a:solidFill>
                  <a:latin typeface="Calibri"/>
                  <a:ea typeface="Calibri"/>
                  <a:cs typeface="Calibri"/>
                  <a:sym typeface="Calibri"/>
                </a:rPr>
                <a:t>Κρυπτογράφηση δεδομένων </a:t>
              </a:r>
              <a:r>
                <a:rPr b="0" i="0" lang="en-US" sz="1600" u="none" cap="none" strike="noStrike">
                  <a:solidFill>
                    <a:schemeClr val="lt1"/>
                  </a:solidFill>
                  <a:latin typeface="Calibri"/>
                  <a:ea typeface="Calibri"/>
                  <a:cs typeface="Calibri"/>
                  <a:sym typeface="Calibri"/>
                </a:rPr>
                <a:t>- κρυπτογράφηση ευαίσθητων δεδομένων που αποθηκεύονται στις συσκευές και χρήση πρωτοκόλλων κρυπτογράφησης (π.χ. HTTPS) για ασφαλή μετάδοση δεδομένων μέσω του διαδικτύου.</a:t>
              </a:r>
              <a:endParaRPr/>
            </a:p>
          </p:txBody>
        </p:sp>
        <p:sp>
          <p:nvSpPr>
            <p:cNvPr id="427" name="Google Shape;427;p17"/>
            <p:cNvSpPr/>
            <p:nvPr/>
          </p:nvSpPr>
          <p:spPr>
            <a:xfrm>
              <a:off x="7483226" y="2900498"/>
              <a:ext cx="3036592" cy="1821955"/>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7"/>
            <p:cNvSpPr txBox="1"/>
            <p:nvPr/>
          </p:nvSpPr>
          <p:spPr>
            <a:xfrm>
              <a:off x="7483226" y="2900498"/>
              <a:ext cx="3036592" cy="1821955"/>
            </a:xfrm>
            <a:prstGeom prst="rect">
              <a:avLst/>
            </a:prstGeom>
            <a:noFill/>
            <a:ln>
              <a:noFill/>
            </a:ln>
          </p:spPr>
          <p:txBody>
            <a:bodyPr anchorCtr="0" anchor="ctr" bIns="156175" lIns="148775" spcFirstLastPara="1" rIns="148775" wrap="square" tIns="156175">
              <a:noAutofit/>
            </a:bodyPr>
            <a:lstStyle/>
            <a:p>
              <a:pPr indent="0" lvl="0" marL="0" marR="0" rtl="0" algn="ctr">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Τακτικά αντίγραφα ασφαλείας </a:t>
              </a:r>
              <a:r>
                <a:rPr b="0" i="0" lang="en-US" sz="1400" u="none" cap="none" strike="noStrike">
                  <a:solidFill>
                    <a:schemeClr val="lt1"/>
                  </a:solidFill>
                  <a:latin typeface="Calibri"/>
                  <a:ea typeface="Calibri"/>
                  <a:cs typeface="Calibri"/>
                  <a:sym typeface="Calibri"/>
                </a:rPr>
                <a:t>- δημιουργείτε τακτικά αντίγραφα ασφαλείας σημαντικών δεδομένων για να αποτρέψετε την απώλεια σε περίπτωση κλοπής συσκευής, βλάβης υλικού ή επιθέσεων ransomware και αποθηκεύετε τα αντίγραφα ασφαλείας με ασφάλεια εκτός σύνδεσης ή στο cloud.</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2" name="Shape 432"/>
        <p:cNvGrpSpPr/>
        <p:nvPr/>
      </p:nvGrpSpPr>
      <p:grpSpPr>
        <a:xfrm>
          <a:off x="0" y="0"/>
          <a:ext cx="0" cy="0"/>
          <a:chOff x="0" y="0"/>
          <a:chExt cx="0" cy="0"/>
        </a:xfrm>
      </p:grpSpPr>
      <p:sp>
        <p:nvSpPr>
          <p:cNvPr id="433" name="Google Shape;433;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4" name="Google Shape;434;p18"/>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5" name="Google Shape;435;p18"/>
          <p:cNvSpPr txBox="1"/>
          <p:nvPr>
            <p:ph type="title"/>
          </p:nvPr>
        </p:nvSpPr>
        <p:spPr>
          <a:xfrm>
            <a:off x="251102" y="358095"/>
            <a:ext cx="8051587" cy="9378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400">
                <a:latin typeface="Arial"/>
                <a:ea typeface="Arial"/>
                <a:cs typeface="Arial"/>
                <a:sym typeface="Arial"/>
              </a:rPr>
              <a:t>Ασφάλεια κινητών συσκευών</a:t>
            </a:r>
            <a:endParaRPr sz="4400">
              <a:solidFill>
                <a:srgbClr val="FFAA5A"/>
              </a:solidFill>
              <a:latin typeface="Arial"/>
              <a:ea typeface="Arial"/>
              <a:cs typeface="Arial"/>
              <a:sym typeface="Arial"/>
            </a:endParaRPr>
          </a:p>
        </p:txBody>
      </p:sp>
      <p:sp>
        <p:nvSpPr>
          <p:cNvPr id="436" name="Google Shape;436;p18"/>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7" name="Google Shape;437;p18"/>
          <p:cNvSpPr txBox="1"/>
          <p:nvPr>
            <p:ph idx="1" type="body"/>
          </p:nvPr>
        </p:nvSpPr>
        <p:spPr>
          <a:xfrm>
            <a:off x="1239647" y="1295922"/>
            <a:ext cx="9712705" cy="4858635"/>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just">
              <a:lnSpc>
                <a:spcPct val="90000"/>
              </a:lnSpc>
              <a:spcBef>
                <a:spcPts val="0"/>
              </a:spcBef>
              <a:spcAft>
                <a:spcPts val="0"/>
              </a:spcAft>
              <a:buSzPct val="100000"/>
              <a:buChar char="❑"/>
            </a:pPr>
            <a:r>
              <a:rPr lang="en-US" sz="2400">
                <a:latin typeface="Arial"/>
                <a:ea typeface="Arial"/>
                <a:cs typeface="Arial"/>
                <a:sym typeface="Arial"/>
              </a:rPr>
              <a:t>Οι κινητές συσκευές, όπως τα smartphones και τα tablets, έχουν γίνει απαραίτητο μέρος της καθημερινότητάς μας. </a:t>
            </a:r>
            <a:endParaRPr/>
          </a:p>
          <a:p>
            <a:pPr indent="-228600" lvl="0" marL="228600" rtl="0" algn="just">
              <a:lnSpc>
                <a:spcPct val="90000"/>
              </a:lnSpc>
              <a:spcBef>
                <a:spcPts val="1000"/>
              </a:spcBef>
              <a:spcAft>
                <a:spcPts val="0"/>
              </a:spcAft>
              <a:buSzPct val="100000"/>
              <a:buChar char="❑"/>
            </a:pPr>
            <a:r>
              <a:rPr lang="en-US" sz="2400">
                <a:latin typeface="Arial"/>
                <a:ea typeface="Arial"/>
                <a:cs typeface="Arial"/>
                <a:sym typeface="Arial"/>
              </a:rPr>
              <a:t>Τα χρησιμοποιούμε συχνά και αποθηκεύουμε σε αυτά προσωπικά δεδομένα, φωτογραφίες, σημειώσεις, επαφές, συμβάντα ημερολογίου κ.λπ. </a:t>
            </a:r>
            <a:endParaRPr/>
          </a:p>
          <a:p>
            <a:pPr indent="-228600" lvl="0" marL="228600" rtl="0" algn="just">
              <a:lnSpc>
                <a:spcPct val="90000"/>
              </a:lnSpc>
              <a:spcBef>
                <a:spcPts val="1000"/>
              </a:spcBef>
              <a:spcAft>
                <a:spcPts val="0"/>
              </a:spcAft>
              <a:buSzPct val="100000"/>
              <a:buChar char="❑"/>
            </a:pPr>
            <a:r>
              <a:rPr lang="en-US" sz="2400">
                <a:latin typeface="Arial"/>
                <a:ea typeface="Arial"/>
                <a:cs typeface="Arial"/>
                <a:sym typeface="Arial"/>
              </a:rPr>
              <a:t>Ταυτόχρονα, οι κινητές συσκευές είναι εξοπλισμένες με διάφορους αισθητήρες, μέσω των οποίων μπορούν να συλλέγουν πρόσθετα δεδομένα. </a:t>
            </a:r>
            <a:endParaRPr/>
          </a:p>
          <a:p>
            <a:pPr indent="-228600" lvl="0" marL="228600" rtl="0" algn="just">
              <a:lnSpc>
                <a:spcPct val="90000"/>
              </a:lnSpc>
              <a:spcBef>
                <a:spcPts val="1000"/>
              </a:spcBef>
              <a:spcAft>
                <a:spcPts val="0"/>
              </a:spcAft>
              <a:buSzPct val="100000"/>
              <a:buChar char="❑"/>
            </a:pPr>
            <a:r>
              <a:rPr lang="en-US" sz="2400">
                <a:latin typeface="Arial"/>
                <a:ea typeface="Arial"/>
                <a:cs typeface="Arial"/>
                <a:sym typeface="Arial"/>
              </a:rPr>
              <a:t>Η μη εξουσιοδοτημένη πρόσβαση σε αυτούς τους αισθητήρες, η απώλεια προσωπικών δεδομένων ή η πρόσβαση σε δεδομένα από μη εξουσιοδοτημένα άτομα σίγουρα δεν θα ήταν μια ευχάριστη εμπειρία. </a:t>
            </a:r>
            <a:endParaRPr/>
          </a:p>
          <a:p>
            <a:pPr indent="-228600" lvl="0" marL="228600" rtl="0" algn="just">
              <a:lnSpc>
                <a:spcPct val="90000"/>
              </a:lnSpc>
              <a:spcBef>
                <a:spcPts val="1000"/>
              </a:spcBef>
              <a:spcAft>
                <a:spcPts val="0"/>
              </a:spcAft>
              <a:buSzPct val="100000"/>
              <a:buChar char="❑"/>
            </a:pPr>
            <a:r>
              <a:rPr lang="en-US" sz="2400">
                <a:latin typeface="Arial"/>
                <a:ea typeface="Arial"/>
                <a:cs typeface="Arial"/>
                <a:sym typeface="Arial"/>
              </a:rPr>
              <a:t>Οι κινητές συσκευές πρέπει να προστατεύονται από κακόβουλο λογισμικό και επιτιθέμενους που μπορεί να ενδιαφέρονται να επιτεθούν στη συσκευή μας. </a:t>
            </a:r>
            <a:endParaRPr/>
          </a:p>
        </p:txBody>
      </p:sp>
      <p:pic>
        <p:nvPicPr>
          <p:cNvPr descr="Phone Security Vector Pack - Openclipart" id="438" name="Google Shape;438;p18"/>
          <p:cNvPicPr preferRelativeResize="0"/>
          <p:nvPr/>
        </p:nvPicPr>
        <p:blipFill rotWithShape="1">
          <a:blip r:embed="rId3">
            <a:alphaModFix/>
          </a:blip>
          <a:srcRect b="0" l="0" r="0" t="0"/>
          <a:stretch/>
        </p:blipFill>
        <p:spPr>
          <a:xfrm>
            <a:off x="9918862" y="5361712"/>
            <a:ext cx="2022035" cy="12880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19"/>
          <p:cNvSpPr txBox="1"/>
          <p:nvPr>
            <p:ph type="title"/>
          </p:nvPr>
        </p:nvSpPr>
        <p:spPr>
          <a:xfrm>
            <a:off x="542526" y="194310"/>
            <a:ext cx="10662684" cy="7137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2800"/>
              <a:buFont typeface="Arial"/>
              <a:buNone/>
            </a:pPr>
            <a:r>
              <a:rPr lang="en-US" sz="2800">
                <a:latin typeface="Arial"/>
                <a:ea typeface="Arial"/>
                <a:cs typeface="Arial"/>
                <a:sym typeface="Arial"/>
              </a:rPr>
              <a:t>Ασφάλεια κινητών συσκευών </a:t>
            </a:r>
            <a:r>
              <a:rPr lang="en-US" sz="2400">
                <a:solidFill>
                  <a:srgbClr val="FFAA5A"/>
                </a:solidFill>
                <a:latin typeface="Arial"/>
                <a:ea typeface="Arial"/>
                <a:cs typeface="Arial"/>
                <a:sym typeface="Arial"/>
              </a:rPr>
              <a:t>- βέλτιστες πρακτικές</a:t>
            </a:r>
            <a:endParaRPr sz="2800">
              <a:solidFill>
                <a:srgbClr val="FFAA5A"/>
              </a:solidFill>
              <a:latin typeface="Arial"/>
              <a:ea typeface="Arial"/>
              <a:cs typeface="Arial"/>
              <a:sym typeface="Arial"/>
            </a:endParaRPr>
          </a:p>
        </p:txBody>
      </p:sp>
      <p:grpSp>
        <p:nvGrpSpPr>
          <p:cNvPr id="445" name="Google Shape;445;p19"/>
          <p:cNvGrpSpPr/>
          <p:nvPr/>
        </p:nvGrpSpPr>
        <p:grpSpPr>
          <a:xfrm>
            <a:off x="838200" y="915352"/>
            <a:ext cx="10888980" cy="5741035"/>
            <a:chOff x="0" y="7302"/>
            <a:chExt cx="10888980" cy="5741035"/>
          </a:xfrm>
        </p:grpSpPr>
        <p:sp>
          <p:nvSpPr>
            <p:cNvPr id="446" name="Google Shape;446;p19"/>
            <p:cNvSpPr/>
            <p:nvPr/>
          </p:nvSpPr>
          <p:spPr>
            <a:xfrm>
              <a:off x="0" y="7302"/>
              <a:ext cx="10888980" cy="927844"/>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9"/>
            <p:cNvSpPr/>
            <p:nvPr/>
          </p:nvSpPr>
          <p:spPr>
            <a:xfrm>
              <a:off x="280672" y="216067"/>
              <a:ext cx="510813" cy="510314"/>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9"/>
            <p:cNvSpPr/>
            <p:nvPr/>
          </p:nvSpPr>
          <p:spPr>
            <a:xfrm>
              <a:off x="1072158" y="7302"/>
              <a:ext cx="9800309" cy="9568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9"/>
            <p:cNvSpPr txBox="1"/>
            <p:nvPr/>
          </p:nvSpPr>
          <p:spPr>
            <a:xfrm>
              <a:off x="1072158" y="7302"/>
              <a:ext cx="9800309" cy="956839"/>
            </a:xfrm>
            <a:prstGeom prst="rect">
              <a:avLst/>
            </a:prstGeom>
            <a:noFill/>
            <a:ln>
              <a:noFill/>
            </a:ln>
          </p:spPr>
          <p:txBody>
            <a:bodyPr anchorCtr="0" anchor="ctr" bIns="101250" lIns="101250" spcFirstLastPara="1" rIns="101250" wrap="square" tIns="101250">
              <a:noAutofit/>
            </a:bodyPr>
            <a:lstStyle/>
            <a:p>
              <a:pPr indent="0" lvl="0" marL="0" marR="0" rtl="0" algn="l">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Ασφάλιση της πρόσβασης στην κινητή συσκευή </a:t>
              </a:r>
              <a:r>
                <a:rPr b="0" i="0" lang="en-US" sz="1800" u="none" cap="none" strike="noStrike">
                  <a:solidFill>
                    <a:schemeClr val="dk1"/>
                  </a:solidFill>
                  <a:latin typeface="Arial"/>
                  <a:ea typeface="Arial"/>
                  <a:cs typeface="Arial"/>
                  <a:sym typeface="Arial"/>
                </a:rPr>
                <a:t>- συνιστάται η κάρτα SIM να προστατεύεται από έναν κωδικό PIN διαφορετικό από αυτόν που έχει προκαθοριστεί από τον φορέα εκμετάλλευσης.</a:t>
              </a:r>
              <a:endParaRPr b="0" i="0" sz="1800" u="none" cap="none" strike="noStrike">
                <a:solidFill>
                  <a:schemeClr val="dk1"/>
                </a:solidFill>
                <a:latin typeface="Arial"/>
                <a:ea typeface="Arial"/>
                <a:cs typeface="Arial"/>
                <a:sym typeface="Arial"/>
              </a:endParaRPr>
            </a:p>
          </p:txBody>
        </p:sp>
        <p:sp>
          <p:nvSpPr>
            <p:cNvPr id="450" name="Google Shape;450;p19"/>
            <p:cNvSpPr/>
            <p:nvPr/>
          </p:nvSpPr>
          <p:spPr>
            <a:xfrm>
              <a:off x="0" y="1203351"/>
              <a:ext cx="10888980" cy="927844"/>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9"/>
            <p:cNvSpPr/>
            <p:nvPr/>
          </p:nvSpPr>
          <p:spPr>
            <a:xfrm>
              <a:off x="280672" y="1412116"/>
              <a:ext cx="510813" cy="510314"/>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9"/>
            <p:cNvSpPr/>
            <p:nvPr/>
          </p:nvSpPr>
          <p:spPr>
            <a:xfrm>
              <a:off x="1072158" y="1203351"/>
              <a:ext cx="9800309" cy="9568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9"/>
            <p:cNvSpPr txBox="1"/>
            <p:nvPr/>
          </p:nvSpPr>
          <p:spPr>
            <a:xfrm>
              <a:off x="1072158" y="1203351"/>
              <a:ext cx="9800309" cy="956839"/>
            </a:xfrm>
            <a:prstGeom prst="rect">
              <a:avLst/>
            </a:prstGeom>
            <a:noFill/>
            <a:ln>
              <a:noFill/>
            </a:ln>
          </p:spPr>
          <p:txBody>
            <a:bodyPr anchorCtr="0" anchor="ctr" bIns="101250" lIns="101250" spcFirstLastPara="1" rIns="101250" wrap="square" tIns="101250">
              <a:noAutofit/>
            </a:bodyPr>
            <a:lstStyle/>
            <a:p>
              <a:pPr indent="0" lvl="0" marL="0" marR="0" rtl="0" algn="l">
                <a:lnSpc>
                  <a:spcPct val="100000"/>
                </a:lnSpc>
                <a:spcBef>
                  <a:spcPts val="0"/>
                </a:spcBef>
                <a:spcAft>
                  <a:spcPts val="0"/>
                </a:spcAft>
                <a:buNone/>
              </a:pPr>
              <a:r>
                <a:rPr b="1" i="0" lang="en-US" sz="2100" u="none" cap="none" strike="noStrike">
                  <a:solidFill>
                    <a:schemeClr val="dk1"/>
                  </a:solidFill>
                  <a:latin typeface="Arial"/>
                  <a:ea typeface="Arial"/>
                  <a:cs typeface="Arial"/>
                  <a:sym typeface="Arial"/>
                </a:rPr>
                <a:t>Ενημερώσεις λειτουργικού συστήματος </a:t>
              </a:r>
              <a:r>
                <a:rPr b="0" i="0" lang="en-US" sz="2100" u="none" cap="none" strike="noStrike">
                  <a:solidFill>
                    <a:schemeClr val="dk1"/>
                  </a:solidFill>
                  <a:latin typeface="Arial"/>
                  <a:ea typeface="Arial"/>
                  <a:cs typeface="Arial"/>
                  <a:sym typeface="Arial"/>
                </a:rPr>
                <a:t>- οι κατασκευαστές κινητών συσκευών κυκλοφορούν ενημερώσεις λειτουργικού συστήματος που φέρνουν διάφορες καινοτομίες στη συσκευή.</a:t>
              </a:r>
              <a:endParaRPr b="0" i="0" sz="2100" u="none" cap="none" strike="noStrike">
                <a:solidFill>
                  <a:schemeClr val="dk1"/>
                </a:solidFill>
                <a:latin typeface="Arial"/>
                <a:ea typeface="Arial"/>
                <a:cs typeface="Arial"/>
                <a:sym typeface="Arial"/>
              </a:endParaRPr>
            </a:p>
          </p:txBody>
        </p:sp>
        <p:sp>
          <p:nvSpPr>
            <p:cNvPr id="454" name="Google Shape;454;p19"/>
            <p:cNvSpPr/>
            <p:nvPr/>
          </p:nvSpPr>
          <p:spPr>
            <a:xfrm>
              <a:off x="0" y="2399400"/>
              <a:ext cx="10888980" cy="927844"/>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9"/>
            <p:cNvSpPr/>
            <p:nvPr/>
          </p:nvSpPr>
          <p:spPr>
            <a:xfrm>
              <a:off x="280672" y="2608165"/>
              <a:ext cx="510813" cy="510314"/>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9"/>
            <p:cNvSpPr/>
            <p:nvPr/>
          </p:nvSpPr>
          <p:spPr>
            <a:xfrm>
              <a:off x="1072158" y="2399400"/>
              <a:ext cx="9800309" cy="9568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9"/>
            <p:cNvSpPr txBox="1"/>
            <p:nvPr/>
          </p:nvSpPr>
          <p:spPr>
            <a:xfrm>
              <a:off x="1072158" y="2399400"/>
              <a:ext cx="9800309" cy="956839"/>
            </a:xfrm>
            <a:prstGeom prst="rect">
              <a:avLst/>
            </a:prstGeom>
            <a:noFill/>
            <a:ln>
              <a:noFill/>
            </a:ln>
          </p:spPr>
          <p:txBody>
            <a:bodyPr anchorCtr="0" anchor="ctr" bIns="101250" lIns="101250" spcFirstLastPara="1" rIns="101250" wrap="square" tIns="101250">
              <a:noAutofit/>
            </a:bodyPr>
            <a:lstStyle/>
            <a:p>
              <a:pPr indent="0" lvl="0" marL="0" marR="0" rtl="0" algn="l">
                <a:lnSpc>
                  <a:spcPct val="100000"/>
                </a:lnSpc>
                <a:spcBef>
                  <a:spcPts val="0"/>
                </a:spcBef>
                <a:spcAft>
                  <a:spcPts val="0"/>
                </a:spcAft>
                <a:buNone/>
              </a:pPr>
              <a:r>
                <a:rPr b="1" i="0" lang="en-US" sz="2100" u="none" cap="none" strike="noStrike">
                  <a:solidFill>
                    <a:schemeClr val="dk1"/>
                  </a:solidFill>
                  <a:latin typeface="Arial"/>
                  <a:ea typeface="Arial"/>
                  <a:cs typeface="Arial"/>
                  <a:sym typeface="Arial"/>
                </a:rPr>
                <a:t>Χρήση λογισμικού προστασίας από ιούς </a:t>
              </a:r>
              <a:r>
                <a:rPr b="0" i="0" lang="en-US" sz="2100" u="none" cap="none" strike="noStrike">
                  <a:solidFill>
                    <a:schemeClr val="dk1"/>
                  </a:solidFill>
                  <a:latin typeface="Arial"/>
                  <a:ea typeface="Arial"/>
                  <a:cs typeface="Arial"/>
                  <a:sym typeface="Arial"/>
                </a:rPr>
                <a:t>- το λογισμικό προστασίας από ιούς λειτουργεί ως "ασπίδα προστασίας". </a:t>
              </a:r>
              <a:endParaRPr b="0" i="0" sz="2100" u="none" cap="none" strike="noStrike">
                <a:solidFill>
                  <a:schemeClr val="dk1"/>
                </a:solidFill>
                <a:latin typeface="Arial"/>
                <a:ea typeface="Arial"/>
                <a:cs typeface="Arial"/>
                <a:sym typeface="Arial"/>
              </a:endParaRPr>
            </a:p>
          </p:txBody>
        </p:sp>
        <p:sp>
          <p:nvSpPr>
            <p:cNvPr id="458" name="Google Shape;458;p19"/>
            <p:cNvSpPr/>
            <p:nvPr/>
          </p:nvSpPr>
          <p:spPr>
            <a:xfrm>
              <a:off x="0" y="3650813"/>
              <a:ext cx="10888980" cy="927844"/>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9"/>
            <p:cNvSpPr/>
            <p:nvPr/>
          </p:nvSpPr>
          <p:spPr>
            <a:xfrm>
              <a:off x="280672" y="3804214"/>
              <a:ext cx="510813" cy="510314"/>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9"/>
            <p:cNvSpPr/>
            <p:nvPr/>
          </p:nvSpPr>
          <p:spPr>
            <a:xfrm>
              <a:off x="1072158" y="3595449"/>
              <a:ext cx="9800309" cy="9568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
            <p:cNvSpPr txBox="1"/>
            <p:nvPr/>
          </p:nvSpPr>
          <p:spPr>
            <a:xfrm>
              <a:off x="1072158" y="3595449"/>
              <a:ext cx="9800309" cy="956839"/>
            </a:xfrm>
            <a:prstGeom prst="rect">
              <a:avLst/>
            </a:prstGeom>
            <a:noFill/>
            <a:ln>
              <a:noFill/>
            </a:ln>
          </p:spPr>
          <p:txBody>
            <a:bodyPr anchorCtr="0" anchor="ctr" bIns="101250" lIns="101250" spcFirstLastPara="1" rIns="101250" wrap="square" tIns="101250">
              <a:noAutofit/>
            </a:bodyPr>
            <a:lstStyle/>
            <a:p>
              <a:pPr indent="0" lvl="0" marL="0" marR="0" rtl="0" algn="l">
                <a:lnSpc>
                  <a:spcPct val="100000"/>
                </a:lnSpc>
                <a:spcBef>
                  <a:spcPts val="0"/>
                </a:spcBef>
                <a:spcAft>
                  <a:spcPts val="0"/>
                </a:spcAft>
                <a:buNone/>
              </a:pPr>
              <a:r>
                <a:rPr b="1" i="0" lang="en-US" sz="2000" u="none" cap="none" strike="noStrike">
                  <a:solidFill>
                    <a:schemeClr val="dk1"/>
                  </a:solidFill>
                  <a:latin typeface="Arial"/>
                  <a:ea typeface="Arial"/>
                  <a:cs typeface="Arial"/>
                  <a:sym typeface="Arial"/>
                </a:rPr>
                <a:t>Απενεργοποίηση αχρησιμοποίητων λειτουργιών </a:t>
              </a:r>
              <a:r>
                <a:rPr b="0" i="0" lang="en-US" sz="2000" u="none" cap="none" strike="noStrike">
                  <a:solidFill>
                    <a:schemeClr val="dk1"/>
                  </a:solidFill>
                  <a:latin typeface="Arial"/>
                  <a:ea typeface="Arial"/>
                  <a:cs typeface="Arial"/>
                  <a:sym typeface="Arial"/>
                </a:rPr>
                <a:t>- απενεργοποιώντας αχρησιμοποίητες λειτουργίες, όπως το NFC ή το Bluetooth, μπορείτε να ελαχιστοποιήσετε τις πιθανότητες επιθέσεων.</a:t>
              </a:r>
              <a:endParaRPr b="0" i="0" sz="2000" u="none" cap="none" strike="noStrike">
                <a:solidFill>
                  <a:schemeClr val="dk1"/>
                </a:solidFill>
                <a:latin typeface="Arial"/>
                <a:ea typeface="Arial"/>
                <a:cs typeface="Arial"/>
                <a:sym typeface="Arial"/>
              </a:endParaRPr>
            </a:p>
          </p:txBody>
        </p:sp>
        <p:sp>
          <p:nvSpPr>
            <p:cNvPr id="462" name="Google Shape;462;p19"/>
            <p:cNvSpPr/>
            <p:nvPr/>
          </p:nvSpPr>
          <p:spPr>
            <a:xfrm>
              <a:off x="0" y="4791498"/>
              <a:ext cx="10888980" cy="927844"/>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9"/>
            <p:cNvSpPr/>
            <p:nvPr/>
          </p:nvSpPr>
          <p:spPr>
            <a:xfrm>
              <a:off x="280672" y="5000263"/>
              <a:ext cx="510813" cy="510314"/>
            </a:xfrm>
            <a:prstGeom prst="rect">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p:nvPr/>
          </p:nvSpPr>
          <p:spPr>
            <a:xfrm>
              <a:off x="1072158" y="4791498"/>
              <a:ext cx="9800309" cy="9568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9"/>
            <p:cNvSpPr txBox="1"/>
            <p:nvPr/>
          </p:nvSpPr>
          <p:spPr>
            <a:xfrm>
              <a:off x="1072158" y="4791498"/>
              <a:ext cx="9800309" cy="956839"/>
            </a:xfrm>
            <a:prstGeom prst="rect">
              <a:avLst/>
            </a:prstGeom>
            <a:noFill/>
            <a:ln>
              <a:noFill/>
            </a:ln>
          </p:spPr>
          <p:txBody>
            <a:bodyPr anchorCtr="0" anchor="ctr" bIns="101250" lIns="101250" spcFirstLastPara="1" rIns="101250" wrap="square" tIns="101250">
              <a:no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Arial"/>
                  <a:ea typeface="Arial"/>
                  <a:cs typeface="Arial"/>
                  <a:sym typeface="Arial"/>
                </a:rPr>
                <a:t>Να είστε προσεκτικοί με τα μηνύματα που λαμβάνετε σε κινητές συσκευές </a:t>
              </a:r>
              <a:r>
                <a:rPr b="0" i="0" lang="en-US" sz="1600" u="none" cap="none" strike="noStrike">
                  <a:solidFill>
                    <a:schemeClr val="dk1"/>
                  </a:solidFill>
                  <a:latin typeface="Arial"/>
                  <a:ea typeface="Arial"/>
                  <a:cs typeface="Arial"/>
                  <a:sym typeface="Arial"/>
                </a:rPr>
                <a:t>- οι συσκευές μπορούν να μολυνθούν μέσω μηνυμάτων από εφαρμογές συνομιλίας, μηνύματα ηλεκτρονικού ταχυδρομείου ή ακόμη και μηνύματα SMS. </a:t>
              </a:r>
              <a:endParaRPr b="0" i="0" sz="1600" u="none" cap="none" strike="noStrike">
                <a:solidFill>
                  <a:schemeClr val="dk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
          <p:cNvSpPr txBox="1"/>
          <p:nvPr>
            <p:ph type="title"/>
          </p:nvPr>
        </p:nvSpPr>
        <p:spPr>
          <a:xfrm>
            <a:off x="345233" y="773620"/>
            <a:ext cx="4192477" cy="558312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AA5A"/>
              </a:buClr>
              <a:buSzPts val="4800"/>
              <a:buFont typeface="Arial"/>
              <a:buNone/>
            </a:pPr>
            <a:r>
              <a:rPr lang="en-US">
                <a:solidFill>
                  <a:srgbClr val="FFAA5A"/>
                </a:solidFill>
                <a:latin typeface="Arial"/>
                <a:ea typeface="Arial"/>
                <a:cs typeface="Arial"/>
                <a:sym typeface="Arial"/>
              </a:rPr>
              <a:t>Υποενότητα 2: </a:t>
            </a:r>
            <a:br>
              <a:rPr lang="en-US">
                <a:latin typeface="Arial"/>
                <a:ea typeface="Arial"/>
                <a:cs typeface="Arial"/>
                <a:sym typeface="Arial"/>
              </a:rPr>
            </a:br>
            <a:r>
              <a:rPr lang="en-US">
                <a:latin typeface="Arial"/>
                <a:ea typeface="Arial"/>
                <a:cs typeface="Arial"/>
                <a:sym typeface="Arial"/>
              </a:rPr>
              <a:t>Συνήθειες ψηφιακής ασφάλειας</a:t>
            </a:r>
            <a:endParaRPr>
              <a:latin typeface="Arial"/>
              <a:ea typeface="Arial"/>
              <a:cs typeface="Arial"/>
              <a:sym typeface="Arial"/>
            </a:endParaRPr>
          </a:p>
        </p:txBody>
      </p:sp>
      <p:grpSp>
        <p:nvGrpSpPr>
          <p:cNvPr id="228" name="Google Shape;228;p2"/>
          <p:cNvGrpSpPr/>
          <p:nvPr/>
        </p:nvGrpSpPr>
        <p:grpSpPr>
          <a:xfrm>
            <a:off x="4747253" y="1174257"/>
            <a:ext cx="6972975" cy="4803046"/>
            <a:chOff x="0" y="586"/>
            <a:chExt cx="6972975" cy="4803046"/>
          </a:xfrm>
        </p:grpSpPr>
        <p:cxnSp>
          <p:nvCxnSpPr>
            <p:cNvPr id="229" name="Google Shape;229;p2"/>
            <p:cNvCxnSpPr/>
            <p:nvPr/>
          </p:nvCxnSpPr>
          <p:spPr>
            <a:xfrm>
              <a:off x="0" y="586"/>
              <a:ext cx="6972975"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230" name="Google Shape;230;p2"/>
            <p:cNvSpPr/>
            <p:nvPr/>
          </p:nvSpPr>
          <p:spPr>
            <a:xfrm>
              <a:off x="0" y="586"/>
              <a:ext cx="6972975" cy="6861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
            <p:cNvSpPr txBox="1"/>
            <p:nvPr/>
          </p:nvSpPr>
          <p:spPr>
            <a:xfrm>
              <a:off x="0" y="586"/>
              <a:ext cx="6972975" cy="686149"/>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1" i="0" lang="en-US" sz="3200" u="none" cap="none" strike="noStrike">
                  <a:solidFill>
                    <a:schemeClr val="dk1"/>
                  </a:solidFill>
                  <a:latin typeface="Arial"/>
                  <a:ea typeface="Arial"/>
                  <a:cs typeface="Arial"/>
                  <a:sym typeface="Arial"/>
                </a:rPr>
                <a:t>ΠΕΡΙΕΧΟΜΕΝΟ</a:t>
              </a:r>
              <a:endParaRPr b="0" i="0" sz="3200" u="none" cap="none" strike="noStrike">
                <a:solidFill>
                  <a:schemeClr val="dk1"/>
                </a:solidFill>
                <a:latin typeface="Arial"/>
                <a:ea typeface="Arial"/>
                <a:cs typeface="Arial"/>
                <a:sym typeface="Arial"/>
              </a:endParaRPr>
            </a:p>
          </p:txBody>
        </p:sp>
        <p:cxnSp>
          <p:nvCxnSpPr>
            <p:cNvPr id="232" name="Google Shape;232;p2"/>
            <p:cNvCxnSpPr/>
            <p:nvPr/>
          </p:nvCxnSpPr>
          <p:spPr>
            <a:xfrm>
              <a:off x="0" y="686736"/>
              <a:ext cx="6972975" cy="0"/>
            </a:xfrm>
            <a:prstGeom prst="straightConnector1">
              <a:avLst/>
            </a:prstGeom>
            <a:solidFill>
              <a:schemeClr val="accent3"/>
            </a:solidFill>
            <a:ln cap="flat" cmpd="sng" w="12700">
              <a:solidFill>
                <a:schemeClr val="accent3"/>
              </a:solidFill>
              <a:prstDash val="solid"/>
              <a:miter lim="800000"/>
              <a:headEnd len="sm" w="sm" type="none"/>
              <a:tailEnd len="sm" w="sm" type="none"/>
            </a:ln>
          </p:spPr>
        </p:cxnSp>
        <p:sp>
          <p:nvSpPr>
            <p:cNvPr id="233" name="Google Shape;233;p2"/>
            <p:cNvSpPr/>
            <p:nvPr/>
          </p:nvSpPr>
          <p:spPr>
            <a:xfrm>
              <a:off x="0" y="686736"/>
              <a:ext cx="6972975" cy="6861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
            <p:cNvSpPr txBox="1"/>
            <p:nvPr/>
          </p:nvSpPr>
          <p:spPr>
            <a:xfrm>
              <a:off x="0" y="686736"/>
              <a:ext cx="6972975" cy="68614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Ασφαλής περιήγηση</a:t>
              </a:r>
              <a:endParaRPr b="0" i="0" sz="2400" u="none" cap="none" strike="noStrike">
                <a:solidFill>
                  <a:schemeClr val="dk1"/>
                </a:solidFill>
                <a:latin typeface="Arial"/>
                <a:ea typeface="Arial"/>
                <a:cs typeface="Arial"/>
                <a:sym typeface="Arial"/>
              </a:endParaRPr>
            </a:p>
          </p:txBody>
        </p:sp>
        <p:cxnSp>
          <p:nvCxnSpPr>
            <p:cNvPr id="235" name="Google Shape;235;p2"/>
            <p:cNvCxnSpPr/>
            <p:nvPr/>
          </p:nvCxnSpPr>
          <p:spPr>
            <a:xfrm>
              <a:off x="0" y="1372885"/>
              <a:ext cx="6972975" cy="0"/>
            </a:xfrm>
            <a:prstGeom prst="straightConnector1">
              <a:avLst/>
            </a:prstGeom>
            <a:solidFill>
              <a:schemeClr val="accent4"/>
            </a:solidFill>
            <a:ln cap="flat" cmpd="sng" w="12700">
              <a:solidFill>
                <a:schemeClr val="accent4"/>
              </a:solidFill>
              <a:prstDash val="solid"/>
              <a:miter lim="800000"/>
              <a:headEnd len="sm" w="sm" type="none"/>
              <a:tailEnd len="sm" w="sm" type="none"/>
            </a:ln>
          </p:spPr>
        </p:cxnSp>
        <p:sp>
          <p:nvSpPr>
            <p:cNvPr id="236" name="Google Shape;236;p2"/>
            <p:cNvSpPr/>
            <p:nvPr/>
          </p:nvSpPr>
          <p:spPr>
            <a:xfrm>
              <a:off x="0" y="1372885"/>
              <a:ext cx="6972975" cy="6861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
            <p:cNvSpPr txBox="1"/>
            <p:nvPr/>
          </p:nvSpPr>
          <p:spPr>
            <a:xfrm>
              <a:off x="0" y="1372885"/>
              <a:ext cx="6972975" cy="68614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Επίμονες συνδέσεις </a:t>
              </a:r>
              <a:endParaRPr b="0" i="0" sz="2400" u="none" cap="none" strike="noStrike">
                <a:solidFill>
                  <a:schemeClr val="dk1"/>
                </a:solidFill>
                <a:latin typeface="Arial"/>
                <a:ea typeface="Arial"/>
                <a:cs typeface="Arial"/>
                <a:sym typeface="Arial"/>
              </a:endParaRPr>
            </a:p>
          </p:txBody>
        </p:sp>
        <p:cxnSp>
          <p:nvCxnSpPr>
            <p:cNvPr id="238" name="Google Shape;238;p2"/>
            <p:cNvCxnSpPr/>
            <p:nvPr/>
          </p:nvCxnSpPr>
          <p:spPr>
            <a:xfrm>
              <a:off x="0" y="2059035"/>
              <a:ext cx="6972975"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239" name="Google Shape;239;p2"/>
            <p:cNvSpPr/>
            <p:nvPr/>
          </p:nvSpPr>
          <p:spPr>
            <a:xfrm>
              <a:off x="0" y="2059035"/>
              <a:ext cx="6972975" cy="6861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
            <p:cNvSpPr txBox="1"/>
            <p:nvPr/>
          </p:nvSpPr>
          <p:spPr>
            <a:xfrm>
              <a:off x="0" y="2059035"/>
              <a:ext cx="6972975" cy="68614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Ασφάλεια των συσκευών</a:t>
              </a:r>
              <a:endParaRPr b="0" i="0" sz="2400" u="none" cap="none" strike="noStrike">
                <a:solidFill>
                  <a:schemeClr val="dk1"/>
                </a:solidFill>
                <a:latin typeface="Arial"/>
                <a:ea typeface="Arial"/>
                <a:cs typeface="Arial"/>
                <a:sym typeface="Arial"/>
              </a:endParaRPr>
            </a:p>
          </p:txBody>
        </p:sp>
        <p:cxnSp>
          <p:nvCxnSpPr>
            <p:cNvPr id="241" name="Google Shape;241;p2"/>
            <p:cNvCxnSpPr/>
            <p:nvPr/>
          </p:nvCxnSpPr>
          <p:spPr>
            <a:xfrm>
              <a:off x="0" y="2745184"/>
              <a:ext cx="6972975" cy="0"/>
            </a:xfrm>
            <a:prstGeom prst="straightConnector1">
              <a:avLst/>
            </a:prstGeom>
            <a:solidFill>
              <a:schemeClr val="accent6"/>
            </a:solidFill>
            <a:ln cap="flat" cmpd="sng" w="12700">
              <a:solidFill>
                <a:schemeClr val="accent6"/>
              </a:solidFill>
              <a:prstDash val="solid"/>
              <a:miter lim="800000"/>
              <a:headEnd len="sm" w="sm" type="none"/>
              <a:tailEnd len="sm" w="sm" type="none"/>
            </a:ln>
          </p:spPr>
        </p:cxnSp>
        <p:sp>
          <p:nvSpPr>
            <p:cNvPr id="242" name="Google Shape;242;p2"/>
            <p:cNvSpPr/>
            <p:nvPr/>
          </p:nvSpPr>
          <p:spPr>
            <a:xfrm>
              <a:off x="0" y="2745184"/>
              <a:ext cx="6972975" cy="6861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
            <p:cNvSpPr txBox="1"/>
            <p:nvPr/>
          </p:nvSpPr>
          <p:spPr>
            <a:xfrm>
              <a:off x="0" y="2745184"/>
              <a:ext cx="6972975" cy="68614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Ασφάλεια κινητών συσκευών</a:t>
              </a:r>
              <a:endParaRPr b="0" i="0" sz="2400" u="none" cap="none" strike="noStrike">
                <a:solidFill>
                  <a:schemeClr val="dk1"/>
                </a:solidFill>
                <a:latin typeface="Arial"/>
                <a:ea typeface="Arial"/>
                <a:cs typeface="Arial"/>
                <a:sym typeface="Arial"/>
              </a:endParaRPr>
            </a:p>
          </p:txBody>
        </p:sp>
        <p:cxnSp>
          <p:nvCxnSpPr>
            <p:cNvPr id="244" name="Google Shape;244;p2"/>
            <p:cNvCxnSpPr/>
            <p:nvPr/>
          </p:nvCxnSpPr>
          <p:spPr>
            <a:xfrm>
              <a:off x="0" y="3431334"/>
              <a:ext cx="6972975"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245" name="Google Shape;245;p2"/>
            <p:cNvSpPr/>
            <p:nvPr/>
          </p:nvSpPr>
          <p:spPr>
            <a:xfrm>
              <a:off x="0" y="3431334"/>
              <a:ext cx="6972975" cy="6861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
            <p:cNvSpPr txBox="1"/>
            <p:nvPr/>
          </p:nvSpPr>
          <p:spPr>
            <a:xfrm>
              <a:off x="0" y="3431334"/>
              <a:ext cx="6972975" cy="686149"/>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chemeClr val="dk1"/>
                  </a:solidFill>
                  <a:latin typeface="Arial"/>
                  <a:ea typeface="Arial"/>
                  <a:cs typeface="Arial"/>
                  <a:sym typeface="Arial"/>
                </a:rPr>
                <a:t>Ασφαλής χρήση εφαρμογών κινητής τηλεφωνίας</a:t>
              </a:r>
              <a:endParaRPr b="0" i="0" sz="2400" u="none" cap="none" strike="noStrike">
                <a:solidFill>
                  <a:schemeClr val="dk1"/>
                </a:solidFill>
                <a:latin typeface="Arial"/>
                <a:ea typeface="Arial"/>
                <a:cs typeface="Arial"/>
                <a:sym typeface="Arial"/>
              </a:endParaRPr>
            </a:p>
          </p:txBody>
        </p:sp>
        <p:cxnSp>
          <p:nvCxnSpPr>
            <p:cNvPr id="247" name="Google Shape;247;p2"/>
            <p:cNvCxnSpPr/>
            <p:nvPr/>
          </p:nvCxnSpPr>
          <p:spPr>
            <a:xfrm>
              <a:off x="0" y="4117483"/>
              <a:ext cx="6972975" cy="0"/>
            </a:xfrm>
            <a:prstGeom prst="straightConnector1">
              <a:avLst/>
            </a:prstGeom>
            <a:solidFill>
              <a:schemeClr val="accent3"/>
            </a:solidFill>
            <a:ln cap="flat" cmpd="sng" w="12700">
              <a:solidFill>
                <a:schemeClr val="accent3"/>
              </a:solidFill>
              <a:prstDash val="solid"/>
              <a:miter lim="800000"/>
              <a:headEnd len="sm" w="sm" type="none"/>
              <a:tailEnd len="sm" w="sm" type="none"/>
            </a:ln>
          </p:spPr>
        </p:cxnSp>
        <p:sp>
          <p:nvSpPr>
            <p:cNvPr id="248" name="Google Shape;248;p2"/>
            <p:cNvSpPr/>
            <p:nvPr/>
          </p:nvSpPr>
          <p:spPr>
            <a:xfrm>
              <a:off x="0" y="4117483"/>
              <a:ext cx="6972975" cy="6861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
            <p:cNvSpPr txBox="1"/>
            <p:nvPr/>
          </p:nvSpPr>
          <p:spPr>
            <a:xfrm>
              <a:off x="0" y="4117483"/>
              <a:ext cx="6972975" cy="686149"/>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chemeClr val="dk1"/>
                  </a:solidFill>
                  <a:latin typeface="Arial"/>
                  <a:ea typeface="Arial"/>
                  <a:cs typeface="Arial"/>
                  <a:sym typeface="Arial"/>
                </a:rPr>
                <a:t>Μέθοδοι ελέγχου ταυτότητας</a:t>
              </a:r>
              <a:endParaRPr b="0" i="0" sz="2400" u="none" cap="none" strike="noStrike">
                <a:solidFill>
                  <a:schemeClr val="dk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9" name="Shape 469"/>
        <p:cNvGrpSpPr/>
        <p:nvPr/>
      </p:nvGrpSpPr>
      <p:grpSpPr>
        <a:xfrm>
          <a:off x="0" y="0"/>
          <a:ext cx="0" cy="0"/>
          <a:chOff x="0" y="0"/>
          <a:chExt cx="0" cy="0"/>
        </a:xfrm>
      </p:grpSpPr>
      <p:sp>
        <p:nvSpPr>
          <p:cNvPr id="470" name="Google Shape;470;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1" name="Google Shape;471;p20"/>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2" name="Google Shape;472;p20"/>
          <p:cNvSpPr txBox="1"/>
          <p:nvPr>
            <p:ph type="title"/>
          </p:nvPr>
        </p:nvSpPr>
        <p:spPr>
          <a:xfrm>
            <a:off x="95857" y="189953"/>
            <a:ext cx="9111517" cy="105054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a:latin typeface="Arial"/>
                <a:ea typeface="Arial"/>
                <a:cs typeface="Arial"/>
                <a:sym typeface="Arial"/>
              </a:rPr>
              <a:t>Ασφαλής χρήση εφαρμογών κινητής τηλεφωνίας</a:t>
            </a:r>
            <a:endParaRPr>
              <a:latin typeface="Arial"/>
              <a:ea typeface="Arial"/>
              <a:cs typeface="Arial"/>
              <a:sym typeface="Arial"/>
            </a:endParaRPr>
          </a:p>
        </p:txBody>
      </p:sp>
      <p:sp>
        <p:nvSpPr>
          <p:cNvPr id="473" name="Google Shape;473;p20"/>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4" name="Google Shape;474;p20"/>
          <p:cNvSpPr txBox="1"/>
          <p:nvPr>
            <p:ph idx="1" type="body"/>
          </p:nvPr>
        </p:nvSpPr>
        <p:spPr>
          <a:xfrm>
            <a:off x="5185899" y="1494687"/>
            <a:ext cx="6148057" cy="4583553"/>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just">
              <a:lnSpc>
                <a:spcPct val="90000"/>
              </a:lnSpc>
              <a:spcBef>
                <a:spcPts val="0"/>
              </a:spcBef>
              <a:spcAft>
                <a:spcPts val="0"/>
              </a:spcAft>
              <a:buSzPct val="100000"/>
              <a:buChar char="❑"/>
            </a:pPr>
            <a:r>
              <a:rPr lang="en-US">
                <a:latin typeface="Arial"/>
                <a:ea typeface="Arial"/>
                <a:cs typeface="Arial"/>
                <a:sym typeface="Arial"/>
              </a:rPr>
              <a:t>Ένα σημαντικό στοιχείο της ασφαλούς χρήσης κινητών συσκευών είναι η ασφαλής χρήση των εφαρμογών που είναι εγκατεστημένες στην κινητή συσκευή.</a:t>
            </a:r>
            <a:endParaRPr/>
          </a:p>
          <a:p>
            <a:pPr indent="-228600" lvl="0" marL="228600" rtl="0" algn="just">
              <a:lnSpc>
                <a:spcPct val="90000"/>
              </a:lnSpc>
              <a:spcBef>
                <a:spcPts val="1000"/>
              </a:spcBef>
              <a:spcAft>
                <a:spcPts val="0"/>
              </a:spcAft>
              <a:buSzPct val="100000"/>
              <a:buChar char="❑"/>
            </a:pPr>
            <a:r>
              <a:rPr lang="en-US">
                <a:latin typeface="Arial"/>
                <a:ea typeface="Arial"/>
                <a:cs typeface="Arial"/>
                <a:sym typeface="Arial"/>
              </a:rPr>
              <a:t>Η απρόσεκτη εγκατάσταση και χρήση διαφόρων εφαρμογών μπορεί να εκθέσει την κινητή συσκευή σε διάφορες απειλές και κινδύνους για την ασφάλεια, θέτοντας έτσι σε κίνδυνο τα προσωπικά δεδομένα του χρήστη που είναι αποθηκευμένα στην κινητή συσκευή. </a:t>
            </a:r>
            <a:endParaRPr/>
          </a:p>
          <a:p>
            <a:pPr indent="-228600" lvl="0" marL="228600" rtl="0" algn="just">
              <a:lnSpc>
                <a:spcPct val="90000"/>
              </a:lnSpc>
              <a:spcBef>
                <a:spcPts val="1000"/>
              </a:spcBef>
              <a:spcAft>
                <a:spcPts val="0"/>
              </a:spcAft>
              <a:buSzPct val="100000"/>
              <a:buChar char="❑"/>
            </a:pPr>
            <a:r>
              <a:rPr lang="en-US">
                <a:latin typeface="Arial"/>
                <a:ea typeface="Arial"/>
                <a:cs typeface="Arial"/>
                <a:sym typeface="Arial"/>
              </a:rPr>
              <a:t>Με την τήρηση ασφαλών πρακτικών χρήσης, είναι δυνατόν να ελαχιστοποιηθούν και να αποφευχθούν οι κίνδυνοι που συνδέονται με την απρόσεκτη χρήση τους.</a:t>
            </a:r>
            <a:endParaRPr/>
          </a:p>
          <a:p>
            <a:pPr indent="0" lvl="0" marL="0" rtl="0" algn="just">
              <a:lnSpc>
                <a:spcPct val="90000"/>
              </a:lnSpc>
              <a:spcBef>
                <a:spcPts val="1000"/>
              </a:spcBef>
              <a:spcAft>
                <a:spcPts val="0"/>
              </a:spcAft>
              <a:buSzPct val="100000"/>
              <a:buNone/>
            </a:pPr>
            <a:r>
              <a:t/>
            </a:r>
            <a:endParaRPr>
              <a:latin typeface="Arial"/>
              <a:ea typeface="Arial"/>
              <a:cs typeface="Arial"/>
              <a:sym typeface="Arial"/>
            </a:endParaRPr>
          </a:p>
        </p:txBody>
      </p:sp>
      <p:pic>
        <p:nvPicPr>
          <p:cNvPr descr="Mobile device with apps" id="475" name="Google Shape;475;p20"/>
          <p:cNvPicPr preferRelativeResize="0"/>
          <p:nvPr/>
        </p:nvPicPr>
        <p:blipFill rotWithShape="1">
          <a:blip r:embed="rId3">
            <a:alphaModFix/>
          </a:blip>
          <a:srcRect b="0" l="48660" r="9089" t="0"/>
          <a:stretch/>
        </p:blipFill>
        <p:spPr>
          <a:xfrm>
            <a:off x="1666742" y="1494687"/>
            <a:ext cx="3077274" cy="40969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9" name="Shape 479"/>
        <p:cNvGrpSpPr/>
        <p:nvPr/>
      </p:nvGrpSpPr>
      <p:grpSpPr>
        <a:xfrm>
          <a:off x="0" y="0"/>
          <a:ext cx="0" cy="0"/>
          <a:chOff x="0" y="0"/>
          <a:chExt cx="0" cy="0"/>
        </a:xfrm>
      </p:grpSpPr>
      <p:sp>
        <p:nvSpPr>
          <p:cNvPr id="480" name="Google Shape;480;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1" name="Google Shape;481;p21"/>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2" name="Google Shape;482;p21"/>
          <p:cNvSpPr txBox="1"/>
          <p:nvPr>
            <p:ph type="title"/>
          </p:nvPr>
        </p:nvSpPr>
        <p:spPr>
          <a:xfrm>
            <a:off x="95857" y="358095"/>
            <a:ext cx="11266242" cy="9378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3600">
                <a:latin typeface="Arial"/>
                <a:ea typeface="Arial"/>
                <a:cs typeface="Arial"/>
                <a:sym typeface="Arial"/>
              </a:rPr>
              <a:t>Ασφαλής χρήση εφαρμογών κινητής τηλεφωνίας- </a:t>
            </a:r>
            <a:r>
              <a:rPr lang="en-US" sz="3200">
                <a:solidFill>
                  <a:srgbClr val="FFAA5A"/>
                </a:solidFill>
                <a:latin typeface="Arial"/>
                <a:ea typeface="Arial"/>
                <a:cs typeface="Arial"/>
                <a:sym typeface="Arial"/>
              </a:rPr>
              <a:t>βέλτιστες πρακτικές</a:t>
            </a:r>
            <a:endParaRPr sz="3600">
              <a:solidFill>
                <a:srgbClr val="FFAA5A"/>
              </a:solidFill>
              <a:latin typeface="Arial"/>
              <a:ea typeface="Arial"/>
              <a:cs typeface="Arial"/>
              <a:sym typeface="Arial"/>
            </a:endParaRPr>
          </a:p>
        </p:txBody>
      </p:sp>
      <p:sp>
        <p:nvSpPr>
          <p:cNvPr id="483" name="Google Shape;483;p21"/>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4" name="Google Shape;484;p21"/>
          <p:cNvSpPr txBox="1"/>
          <p:nvPr>
            <p:ph idx="1" type="body"/>
          </p:nvPr>
        </p:nvSpPr>
        <p:spPr>
          <a:xfrm>
            <a:off x="1649394" y="1342002"/>
            <a:ext cx="9712705" cy="4858635"/>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just">
              <a:lnSpc>
                <a:spcPct val="90000"/>
              </a:lnSpc>
              <a:spcBef>
                <a:spcPts val="0"/>
              </a:spcBef>
              <a:spcAft>
                <a:spcPts val="0"/>
              </a:spcAft>
              <a:buSzPct val="100000"/>
              <a:buChar char="❑"/>
            </a:pPr>
            <a:r>
              <a:rPr b="1" lang="en-US" sz="2600">
                <a:latin typeface="Arial"/>
                <a:ea typeface="Arial"/>
                <a:cs typeface="Arial"/>
                <a:sym typeface="Arial"/>
              </a:rPr>
              <a:t>Χρήση επίσημων εφαρμογών από επίσημα καταστήματα εφαρμογών </a:t>
            </a:r>
            <a:r>
              <a:rPr lang="en-US" sz="2600">
                <a:latin typeface="Arial"/>
                <a:ea typeface="Arial"/>
                <a:cs typeface="Arial"/>
                <a:sym typeface="Arial"/>
              </a:rPr>
              <a:t>- οι εφαρμογές στα επίσημα καταστήματα εφαρμογών ελέγχονται πριν από τη δημοσίευσή τους.</a:t>
            </a:r>
            <a:endParaRPr/>
          </a:p>
          <a:p>
            <a:pPr indent="-228600" lvl="0" marL="228600" rtl="0" algn="just">
              <a:lnSpc>
                <a:spcPct val="90000"/>
              </a:lnSpc>
              <a:spcBef>
                <a:spcPts val="1000"/>
              </a:spcBef>
              <a:spcAft>
                <a:spcPts val="0"/>
              </a:spcAft>
              <a:buSzPct val="100000"/>
              <a:buChar char="❑"/>
            </a:pPr>
            <a:r>
              <a:rPr b="1" lang="en-US" sz="2600">
                <a:latin typeface="Arial"/>
                <a:ea typeface="Arial"/>
                <a:cs typeface="Arial"/>
                <a:sym typeface="Arial"/>
              </a:rPr>
              <a:t>Ενημέρωση εφαρμογών για κινητά </a:t>
            </a:r>
            <a:r>
              <a:rPr lang="en-US" sz="2600">
                <a:latin typeface="Arial"/>
                <a:ea typeface="Arial"/>
                <a:cs typeface="Arial"/>
                <a:sym typeface="Arial"/>
              </a:rPr>
              <a:t>- όπως η ασφαλής χρήση των κινητών συσκευών και η ενημέρωση του λειτουργικού συστήματος της συσκευής, οι χρήστες κερδίζουν βελτιώσεις στην εφαρμογή για κινητά, συμπεριλαμβανομένης της αφαίρεσης διαφόρων κενών ασφαλείας.</a:t>
            </a:r>
            <a:endParaRPr/>
          </a:p>
          <a:p>
            <a:pPr indent="-228600" lvl="0" marL="228600" rtl="0" algn="just">
              <a:lnSpc>
                <a:spcPct val="90000"/>
              </a:lnSpc>
              <a:spcBef>
                <a:spcPts val="1000"/>
              </a:spcBef>
              <a:spcAft>
                <a:spcPts val="0"/>
              </a:spcAft>
              <a:buSzPct val="100000"/>
              <a:buChar char="❑"/>
            </a:pPr>
            <a:r>
              <a:rPr b="1" lang="en-US" sz="2600">
                <a:latin typeface="Arial"/>
                <a:ea typeface="Arial"/>
                <a:cs typeface="Arial"/>
                <a:sym typeface="Arial"/>
              </a:rPr>
              <a:t>Άδειες των εφαρμογών κινητής τηλεφωνίας </a:t>
            </a:r>
            <a:r>
              <a:rPr lang="en-US" sz="2600">
                <a:latin typeface="Arial"/>
                <a:ea typeface="Arial"/>
                <a:cs typeface="Arial"/>
                <a:sym typeface="Arial"/>
              </a:rPr>
              <a:t>- οι εφαρμογές μπορούν να έχουν πρόσβαση σε διάφορες λειτουργίες της συσκευής και σε μη εξουσιοδοτημένα δεδομένα, εάν ο χρήστης εν γνώσει ή εν αγνοία του παραχωρήσει άδεια στην εφαρμογή. Εφαρμογές με κακόβουλες προθέσεις μπορεί να ζητούν άδειες για λειτουργίες που δεν θα έπρεπε να χρειάζονται σύμφωνα με την περιγραφή που παρέχεται.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8" name="Shape 488"/>
        <p:cNvGrpSpPr/>
        <p:nvPr/>
      </p:nvGrpSpPr>
      <p:grpSpPr>
        <a:xfrm>
          <a:off x="0" y="0"/>
          <a:ext cx="0" cy="0"/>
          <a:chOff x="0" y="0"/>
          <a:chExt cx="0" cy="0"/>
        </a:xfrm>
      </p:grpSpPr>
      <p:sp>
        <p:nvSpPr>
          <p:cNvPr id="489" name="Google Shape;489;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0" name="Google Shape;490;p22"/>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1" name="Google Shape;491;p22"/>
          <p:cNvSpPr txBox="1"/>
          <p:nvPr>
            <p:ph type="title"/>
          </p:nvPr>
        </p:nvSpPr>
        <p:spPr>
          <a:xfrm>
            <a:off x="95857" y="358095"/>
            <a:ext cx="11266242" cy="9378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3600">
                <a:latin typeface="Arial"/>
                <a:ea typeface="Arial"/>
                <a:cs typeface="Arial"/>
                <a:sym typeface="Arial"/>
              </a:rPr>
              <a:t>Ασφαλής χρήση εφαρμογών κινητής τηλεφωνίας - </a:t>
            </a:r>
            <a:r>
              <a:rPr lang="en-US" sz="3200">
                <a:solidFill>
                  <a:srgbClr val="FFAA5A"/>
                </a:solidFill>
                <a:latin typeface="Arial"/>
                <a:ea typeface="Arial"/>
                <a:cs typeface="Arial"/>
                <a:sym typeface="Arial"/>
              </a:rPr>
              <a:t>βέλτιστες πρακτικές - συνέχεια. </a:t>
            </a:r>
            <a:endParaRPr sz="3600">
              <a:solidFill>
                <a:srgbClr val="FFAA5A"/>
              </a:solidFill>
              <a:latin typeface="Arial"/>
              <a:ea typeface="Arial"/>
              <a:cs typeface="Arial"/>
              <a:sym typeface="Arial"/>
            </a:endParaRPr>
          </a:p>
        </p:txBody>
      </p:sp>
      <p:sp>
        <p:nvSpPr>
          <p:cNvPr id="492" name="Google Shape;492;p22"/>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3" name="Google Shape;493;p22"/>
          <p:cNvSpPr txBox="1"/>
          <p:nvPr>
            <p:ph idx="1" type="body"/>
          </p:nvPr>
        </p:nvSpPr>
        <p:spPr>
          <a:xfrm>
            <a:off x="1036251" y="1451370"/>
            <a:ext cx="9791064" cy="4851381"/>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SzPts val="1600"/>
              <a:buChar char="❑"/>
            </a:pPr>
            <a:r>
              <a:rPr b="1" lang="en-US" sz="1600">
                <a:latin typeface="Arial"/>
                <a:ea typeface="Arial"/>
                <a:cs typeface="Arial"/>
                <a:sym typeface="Arial"/>
              </a:rPr>
              <a:t>Αγορές εντός της εφαρμογής </a:t>
            </a:r>
            <a:r>
              <a:rPr lang="en-US" sz="1600">
                <a:latin typeface="Arial"/>
                <a:ea typeface="Arial"/>
                <a:cs typeface="Arial"/>
                <a:sym typeface="Arial"/>
              </a:rPr>
              <a:t>- οι εφαρμογές μπορεί να επιτρέπουν διάφορες αγορές εντός της ίδιας της εφαρμογής, όπως για παράδειγμα την απόκτηση συγκεκριμένων επί πληρωμή λειτουργιών ή στοιχείων παιχνιδιού εντός ενός παιχνιδιού. Οι αγορές εντός της εφαρμογής μπορούν επίσης να αποτελέσουν </a:t>
            </a:r>
            <a:br>
              <a:rPr lang="en-US" sz="1600">
                <a:latin typeface="Arial"/>
                <a:ea typeface="Arial"/>
                <a:cs typeface="Arial"/>
                <a:sym typeface="Arial"/>
              </a:rPr>
            </a:br>
            <a:r>
              <a:rPr lang="en-US" sz="1600">
                <a:latin typeface="Arial"/>
                <a:ea typeface="Arial"/>
                <a:cs typeface="Arial"/>
                <a:sym typeface="Arial"/>
              </a:rPr>
              <a:t>κίνδυνο για τον χρήστη, όχι απαραίτητα από άποψη ασφάλειας, αλλά από άποψη δαπάνης χρημάτων. </a:t>
            </a:r>
            <a:endParaRPr/>
          </a:p>
          <a:p>
            <a:pPr indent="-228600" lvl="0" marL="228600" rtl="0" algn="just">
              <a:lnSpc>
                <a:spcPct val="90000"/>
              </a:lnSpc>
              <a:spcBef>
                <a:spcPts val="1000"/>
              </a:spcBef>
              <a:spcAft>
                <a:spcPts val="0"/>
              </a:spcAft>
              <a:buSzPts val="1600"/>
              <a:buChar char="❑"/>
            </a:pPr>
            <a:r>
              <a:rPr b="1" lang="en-US" sz="1600">
                <a:latin typeface="Arial"/>
                <a:ea typeface="Arial"/>
                <a:cs typeface="Arial"/>
                <a:sym typeface="Arial"/>
              </a:rPr>
              <a:t>Διαφημίσεις σε εφαρμογές κινητών τηλεφώνων </a:t>
            </a:r>
            <a:r>
              <a:rPr lang="en-US" sz="1600">
                <a:latin typeface="Arial"/>
                <a:ea typeface="Arial"/>
                <a:cs typeface="Arial"/>
                <a:sym typeface="Arial"/>
              </a:rPr>
              <a:t>- οι διαφημίσεις εμφανίζονται σε εφαρμογές, ιδίως σε αυτές που παρέχονται στους χρήστες δωρεάν. Οι εμφανιζόμενες διαφημίσεις σε εφαρμογές κινητής τηλεφωνίας μπορεί επίσης να ενέχουν ορισμένους κινδύνους για την ασφάλεια. Κακόβουλος κώδικας μπορεί να είναι κρυμμένος σε μια διαφήμιση, ο οποίος εκτελείται κατά την αλληλεπίδραση του χρήστη με μια τέτοια διαφήμιση.</a:t>
            </a:r>
            <a:endParaRPr/>
          </a:p>
          <a:p>
            <a:pPr indent="-228600" lvl="0" marL="228600" rtl="0" algn="just">
              <a:lnSpc>
                <a:spcPct val="90000"/>
              </a:lnSpc>
              <a:spcBef>
                <a:spcPts val="1000"/>
              </a:spcBef>
              <a:spcAft>
                <a:spcPts val="0"/>
              </a:spcAft>
              <a:buSzPts val="1600"/>
              <a:buChar char="❑"/>
            </a:pPr>
            <a:r>
              <a:rPr b="1" lang="en-US" sz="1600">
                <a:latin typeface="Arial"/>
                <a:ea typeface="Arial"/>
                <a:cs typeface="Arial"/>
                <a:sym typeface="Arial"/>
              </a:rPr>
              <a:t>Εφαρμογές μίμησης </a:t>
            </a:r>
            <a:r>
              <a:rPr lang="en-US" sz="1600">
                <a:latin typeface="Arial"/>
                <a:ea typeface="Arial"/>
                <a:cs typeface="Arial"/>
                <a:sym typeface="Arial"/>
              </a:rPr>
              <a:t>- πρόκειται για μια μέθοδο μέσω της οποίας οι επιτιθέμενοι μπορούν να διεισδύσουν στην κινητή συσκευή ενός χρήστη δημιουργώντας μια εφαρμογή που μοιάζει με μια άλλη υπάρχουσα εφαρμογή. Η απατηλή εφαρμογή μπορεί να έχει σχεδόν πανομοιότυπο όνομα, εικονίδιο, περιγραφές, εμφάνιση και λειτουργικότητα.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7" name="Shape 497"/>
        <p:cNvGrpSpPr/>
        <p:nvPr/>
      </p:nvGrpSpPr>
      <p:grpSpPr>
        <a:xfrm>
          <a:off x="0" y="0"/>
          <a:ext cx="0" cy="0"/>
          <a:chOff x="0" y="0"/>
          <a:chExt cx="0" cy="0"/>
        </a:xfrm>
      </p:grpSpPr>
      <p:sp>
        <p:nvSpPr>
          <p:cNvPr id="498" name="Google Shape;498;p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9" name="Google Shape;499;p23"/>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0" name="Google Shape;500;p23"/>
          <p:cNvSpPr txBox="1"/>
          <p:nvPr>
            <p:ph type="title"/>
          </p:nvPr>
        </p:nvSpPr>
        <p:spPr>
          <a:xfrm>
            <a:off x="95857" y="189953"/>
            <a:ext cx="9111517" cy="105054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a:latin typeface="Arial"/>
                <a:ea typeface="Arial"/>
                <a:cs typeface="Arial"/>
                <a:sym typeface="Arial"/>
              </a:rPr>
              <a:t>Μέθοδοι ελέγχου ταυτότητας</a:t>
            </a:r>
            <a:endParaRPr>
              <a:latin typeface="Arial"/>
              <a:ea typeface="Arial"/>
              <a:cs typeface="Arial"/>
              <a:sym typeface="Arial"/>
            </a:endParaRPr>
          </a:p>
        </p:txBody>
      </p:sp>
      <p:sp>
        <p:nvSpPr>
          <p:cNvPr id="501" name="Google Shape;501;p23"/>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02" name="Google Shape;502;p23"/>
          <p:cNvSpPr txBox="1"/>
          <p:nvPr>
            <p:ph idx="1" type="body"/>
          </p:nvPr>
        </p:nvSpPr>
        <p:spPr>
          <a:xfrm>
            <a:off x="4427145" y="1340067"/>
            <a:ext cx="6662368" cy="4583553"/>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SzPct val="100000"/>
              <a:buChar char="❑"/>
            </a:pPr>
            <a:r>
              <a:rPr lang="en-US">
                <a:latin typeface="Arial"/>
                <a:ea typeface="Arial"/>
                <a:cs typeface="Arial"/>
                <a:sym typeface="Arial"/>
              </a:rPr>
              <a:t>Διαφορετικές προσωπικές απαιτήσεις απαιτούν διαφορετικά επίπεδα ασφάλειας, τα οποία επιτυγχάνονται με προσεκτική επιλογή ή συνδυασμό διαφόρων διαθέσιμων μεθόδων ελέγχου ταυτότητας. </a:t>
            </a:r>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Όταν πρόκειται για την εμπειρία του χρήστη, αυτή διαδραματίζει σημαντικό ρόλο στην ικανοποίηση του χρήστη κατά τη διάρκεια της ηλεκτρονικής επεξεργασίας πληρωμών. </a:t>
            </a:r>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Επομένως, η μέθοδος ελέγχου ταυτότητας που εφαρμόζεται πρέπει να παρέχει ταυτόχρονα ευκολία και ασφάλεια. </a:t>
            </a:r>
            <a:endParaRPr/>
          </a:p>
          <a:p>
            <a:pPr indent="0" lvl="0" marL="0" rtl="0" algn="l">
              <a:lnSpc>
                <a:spcPct val="90000"/>
              </a:lnSpc>
              <a:spcBef>
                <a:spcPts val="1000"/>
              </a:spcBef>
              <a:spcAft>
                <a:spcPts val="0"/>
              </a:spcAft>
              <a:buSzPct val="100000"/>
              <a:buNone/>
            </a:pPr>
            <a:r>
              <a:t/>
            </a:r>
            <a:endParaRPr>
              <a:latin typeface="Arial"/>
              <a:ea typeface="Arial"/>
              <a:cs typeface="Arial"/>
              <a:sym typeface="Arial"/>
            </a:endParaRPr>
          </a:p>
        </p:txBody>
      </p:sp>
      <p:pic>
        <p:nvPicPr>
          <p:cNvPr descr="3D technology art" id="503" name="Google Shape;503;p23"/>
          <p:cNvPicPr preferRelativeResize="0"/>
          <p:nvPr/>
        </p:nvPicPr>
        <p:blipFill rotWithShape="1">
          <a:blip r:embed="rId3">
            <a:alphaModFix/>
          </a:blip>
          <a:srcRect b="-2" l="12609" r="27990" t="0"/>
          <a:stretch/>
        </p:blipFill>
        <p:spPr>
          <a:xfrm>
            <a:off x="1353680" y="1240496"/>
            <a:ext cx="2734224" cy="490790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7" name="Shape 507"/>
        <p:cNvGrpSpPr/>
        <p:nvPr/>
      </p:nvGrpSpPr>
      <p:grpSpPr>
        <a:xfrm>
          <a:off x="0" y="0"/>
          <a:ext cx="0" cy="0"/>
          <a:chOff x="0" y="0"/>
          <a:chExt cx="0" cy="0"/>
        </a:xfrm>
      </p:grpSpPr>
      <p:sp>
        <p:nvSpPr>
          <p:cNvPr id="508" name="Google Shape;508;p24"/>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09" name="Google Shape;509;p24"/>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10" name="Google Shape;510;p24"/>
          <p:cNvSpPr txBox="1"/>
          <p:nvPr>
            <p:ph type="title"/>
          </p:nvPr>
        </p:nvSpPr>
        <p:spPr>
          <a:xfrm>
            <a:off x="72427" y="238999"/>
            <a:ext cx="9557220" cy="7794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800">
                <a:latin typeface="Arial"/>
                <a:ea typeface="Arial"/>
                <a:cs typeface="Arial"/>
                <a:sym typeface="Arial"/>
              </a:rPr>
              <a:t>Κορυφαίες μέθοδοι ελέγχου ταυτότητας</a:t>
            </a:r>
            <a:endParaRPr sz="4000">
              <a:solidFill>
                <a:srgbClr val="FFAA5A"/>
              </a:solidFill>
              <a:latin typeface="Arial"/>
              <a:ea typeface="Arial"/>
              <a:cs typeface="Arial"/>
              <a:sym typeface="Arial"/>
            </a:endParaRPr>
          </a:p>
        </p:txBody>
      </p:sp>
      <p:sp>
        <p:nvSpPr>
          <p:cNvPr id="511" name="Google Shape;511;p24"/>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12" name="Google Shape;512;p24"/>
          <p:cNvGrpSpPr/>
          <p:nvPr/>
        </p:nvGrpSpPr>
        <p:grpSpPr>
          <a:xfrm>
            <a:off x="565109" y="1965533"/>
            <a:ext cx="11407699" cy="3945393"/>
            <a:chOff x="79730" y="747643"/>
            <a:chExt cx="11407699" cy="3945393"/>
          </a:xfrm>
        </p:grpSpPr>
        <p:sp>
          <p:nvSpPr>
            <p:cNvPr id="513" name="Google Shape;513;p24"/>
            <p:cNvSpPr/>
            <p:nvPr/>
          </p:nvSpPr>
          <p:spPr>
            <a:xfrm>
              <a:off x="79730" y="747643"/>
              <a:ext cx="1510239" cy="1510239"/>
            </a:xfrm>
            <a:prstGeom prst="ellipse">
              <a:avLst/>
            </a:prstGeom>
            <a:solidFill>
              <a:srgbClr val="92BA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4"/>
            <p:cNvSpPr/>
            <p:nvPr/>
          </p:nvSpPr>
          <p:spPr>
            <a:xfrm>
              <a:off x="396880" y="1064793"/>
              <a:ext cx="875938" cy="875938"/>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4"/>
            <p:cNvSpPr/>
            <p:nvPr/>
          </p:nvSpPr>
          <p:spPr>
            <a:xfrm>
              <a:off x="1913592" y="747643"/>
              <a:ext cx="3559849" cy="15102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4"/>
            <p:cNvSpPr txBox="1"/>
            <p:nvPr/>
          </p:nvSpPr>
          <p:spPr>
            <a:xfrm>
              <a:off x="1913592" y="747643"/>
              <a:ext cx="3559849" cy="151023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US" sz="1600" u="none" cap="none" strike="noStrike">
                  <a:solidFill>
                    <a:srgbClr val="FFAA5A"/>
                  </a:solidFill>
                  <a:latin typeface="Arial"/>
                  <a:ea typeface="Arial"/>
                  <a:cs typeface="Arial"/>
                  <a:sym typeface="Arial"/>
                </a:rPr>
                <a:t>Βιομετρικές μέθοδοι ελέγχου ταυτότητας </a:t>
              </a:r>
              <a:r>
                <a:rPr b="0" i="0" lang="en-US" sz="1600" u="none" cap="none" strike="noStrike">
                  <a:solidFill>
                    <a:schemeClr val="dk1"/>
                  </a:solidFill>
                  <a:latin typeface="Arial"/>
                  <a:ea typeface="Arial"/>
                  <a:cs typeface="Arial"/>
                  <a:sym typeface="Arial"/>
                </a:rPr>
                <a:t>- βασίζονται στα μοναδικά βιολογικά χαρακτηριστικά ενός χρήστη για την επαλήθευση της ταυτότητάς του. Αυτό καθιστά τη βιομετρία μια από τις πιο ασφαλείς μεθόδους ελέγχου ταυτότητας μέχρι σήμερα. </a:t>
              </a:r>
              <a:endParaRPr/>
            </a:p>
          </p:txBody>
        </p:sp>
        <p:sp>
          <p:nvSpPr>
            <p:cNvPr id="517" name="Google Shape;517;p24"/>
            <p:cNvSpPr/>
            <p:nvPr/>
          </p:nvSpPr>
          <p:spPr>
            <a:xfrm>
              <a:off x="6093718" y="747643"/>
              <a:ext cx="1510239" cy="1510239"/>
            </a:xfrm>
            <a:prstGeom prst="ellipse">
              <a:avLst/>
            </a:prstGeom>
            <a:solidFill>
              <a:srgbClr val="92BA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4"/>
            <p:cNvSpPr/>
            <p:nvPr/>
          </p:nvSpPr>
          <p:spPr>
            <a:xfrm>
              <a:off x="6410868" y="1064793"/>
              <a:ext cx="875938" cy="875938"/>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4"/>
            <p:cNvSpPr/>
            <p:nvPr/>
          </p:nvSpPr>
          <p:spPr>
            <a:xfrm>
              <a:off x="7927580" y="747643"/>
              <a:ext cx="3559849" cy="15102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4"/>
            <p:cNvSpPr txBox="1"/>
            <p:nvPr/>
          </p:nvSpPr>
          <p:spPr>
            <a:xfrm>
              <a:off x="7927580" y="747643"/>
              <a:ext cx="3559849" cy="151023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US" sz="1400" u="none" cap="none" strike="noStrike">
                  <a:solidFill>
                    <a:srgbClr val="FFAA5A"/>
                  </a:solidFill>
                  <a:latin typeface="Arial"/>
                  <a:ea typeface="Arial"/>
                  <a:cs typeface="Arial"/>
                  <a:sym typeface="Arial"/>
                </a:rPr>
                <a:t>Κώδικας QR </a:t>
              </a:r>
              <a:r>
                <a:rPr b="0" i="0" lang="en-US" sz="1400" u="none" cap="none" strike="noStrike">
                  <a:solidFill>
                    <a:schemeClr val="dk1"/>
                  </a:solidFill>
                  <a:latin typeface="Arial"/>
                  <a:ea typeface="Arial"/>
                  <a:cs typeface="Arial"/>
                  <a:sym typeface="Arial"/>
                </a:rPr>
                <a:t>- αυτός ο έλεγχος ταυτότητας χρησιμοποιείται συνήθως για τον έλεγχο ταυτότητας του χρήστη και την επικύρωση της συναλλαγής. Μια τυπική ροή για την επαλήθευση συναλλαγών ξεκινά με τη σύνδεση του χρήστη στην εφαρμογή διαδικτυακής τραπεζικής και το άνοιγμα μιας εντολής πληρωμής. </a:t>
              </a:r>
              <a:endParaRPr/>
            </a:p>
          </p:txBody>
        </p:sp>
        <p:sp>
          <p:nvSpPr>
            <p:cNvPr id="521" name="Google Shape;521;p24"/>
            <p:cNvSpPr/>
            <p:nvPr/>
          </p:nvSpPr>
          <p:spPr>
            <a:xfrm>
              <a:off x="79730" y="3182797"/>
              <a:ext cx="1510239" cy="1510239"/>
            </a:xfrm>
            <a:prstGeom prst="ellipse">
              <a:avLst/>
            </a:prstGeom>
            <a:solidFill>
              <a:srgbClr val="92BA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4"/>
            <p:cNvSpPr/>
            <p:nvPr/>
          </p:nvSpPr>
          <p:spPr>
            <a:xfrm>
              <a:off x="396880" y="3499948"/>
              <a:ext cx="875938" cy="875938"/>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4"/>
            <p:cNvSpPr/>
            <p:nvPr/>
          </p:nvSpPr>
          <p:spPr>
            <a:xfrm>
              <a:off x="1913592" y="3182797"/>
              <a:ext cx="3559849" cy="15102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4"/>
            <p:cNvSpPr txBox="1"/>
            <p:nvPr/>
          </p:nvSpPr>
          <p:spPr>
            <a:xfrm>
              <a:off x="1913592" y="3182797"/>
              <a:ext cx="3559849" cy="151023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US" sz="1400" u="none" cap="none" strike="noStrike">
                  <a:solidFill>
                    <a:srgbClr val="FFAA5A"/>
                  </a:solidFill>
                  <a:latin typeface="Arial"/>
                  <a:ea typeface="Arial"/>
                  <a:cs typeface="Arial"/>
                  <a:sym typeface="Arial"/>
                </a:rPr>
                <a:t>SMS OTP </a:t>
              </a:r>
              <a:r>
                <a:rPr b="0" i="0" lang="en-US" sz="1400" u="none" cap="none" strike="noStrike">
                  <a:solidFill>
                    <a:schemeClr val="dk1"/>
                  </a:solidFill>
                  <a:latin typeface="Arial"/>
                  <a:ea typeface="Arial"/>
                  <a:cs typeface="Arial"/>
                  <a:sym typeface="Arial"/>
                </a:rPr>
                <a:t>- αυτή η απλή αλλά αποτελεσματική μέθοδος ελέγχου ταυτότητας περιλαμβάνει την αποστολή ενός μηνύματος SMS στο κινητό τηλέφωνο του χρήστη, το οποίο περιέχει έναν κωδικό πρόσβασης μιας χρήσης που χρησιμοποιείται για την οριστικοποίηση του ελέγχου ταυτότητας των ηλεκτρονικών πληρωμών.</a:t>
              </a:r>
              <a:endParaRPr/>
            </a:p>
          </p:txBody>
        </p:sp>
        <p:sp>
          <p:nvSpPr>
            <p:cNvPr id="525" name="Google Shape;525;p24"/>
            <p:cNvSpPr/>
            <p:nvPr/>
          </p:nvSpPr>
          <p:spPr>
            <a:xfrm>
              <a:off x="6093718" y="3182797"/>
              <a:ext cx="1510239" cy="1510239"/>
            </a:xfrm>
            <a:prstGeom prst="ellipse">
              <a:avLst/>
            </a:prstGeom>
            <a:solidFill>
              <a:srgbClr val="92BA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4"/>
            <p:cNvSpPr/>
            <p:nvPr/>
          </p:nvSpPr>
          <p:spPr>
            <a:xfrm>
              <a:off x="6410868" y="3499948"/>
              <a:ext cx="875938" cy="875938"/>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4"/>
            <p:cNvSpPr/>
            <p:nvPr/>
          </p:nvSpPr>
          <p:spPr>
            <a:xfrm>
              <a:off x="7927580" y="3182797"/>
              <a:ext cx="3559849" cy="15102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4"/>
            <p:cNvSpPr txBox="1"/>
            <p:nvPr/>
          </p:nvSpPr>
          <p:spPr>
            <a:xfrm>
              <a:off x="7927580" y="3182797"/>
              <a:ext cx="3559849" cy="151023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US" sz="1600" u="none" cap="none" strike="noStrike">
                  <a:solidFill>
                    <a:srgbClr val="FFAA5A"/>
                  </a:solidFill>
                  <a:latin typeface="Arial"/>
                  <a:ea typeface="Arial"/>
                  <a:cs typeface="Arial"/>
                  <a:sym typeface="Arial"/>
                </a:rPr>
                <a:t>Μέθοδος ελέγχου ταυτότητας με ειδοποίηση push </a:t>
              </a:r>
              <a:r>
                <a:rPr b="0" i="0" lang="en-US" sz="1600" u="none" cap="none" strike="noStrike">
                  <a:solidFill>
                    <a:schemeClr val="dk1"/>
                  </a:solidFill>
                  <a:latin typeface="Arial"/>
                  <a:ea typeface="Arial"/>
                  <a:cs typeface="Arial"/>
                  <a:sym typeface="Arial"/>
                </a:rPr>
                <a:t>- ένα σύστημα ελέγχου ταυτότητας που βασίζεται σε push στέλνει μια ειδοποίηση σε μια εφαρμογή στη συσκευή ενός χρήστη, ενημερώνοντάς τον για μια προσπάθεια ελέγχου ταυτότητας.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25"/>
          <p:cNvSpPr txBox="1"/>
          <p:nvPr>
            <p:ph type="title"/>
          </p:nvPr>
        </p:nvSpPr>
        <p:spPr>
          <a:xfrm>
            <a:off x="371076" y="182246"/>
            <a:ext cx="3067068" cy="81216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latin typeface="Arial"/>
                <a:ea typeface="Arial"/>
                <a:cs typeface="Arial"/>
                <a:sym typeface="Arial"/>
              </a:rPr>
              <a:t>Κουίζ</a:t>
            </a:r>
            <a:endParaRPr/>
          </a:p>
        </p:txBody>
      </p:sp>
      <p:sp>
        <p:nvSpPr>
          <p:cNvPr id="535" name="Google Shape;535;p25"/>
          <p:cNvSpPr txBox="1"/>
          <p:nvPr>
            <p:ph idx="1" type="body"/>
          </p:nvPr>
        </p:nvSpPr>
        <p:spPr>
          <a:xfrm>
            <a:off x="617220" y="1165860"/>
            <a:ext cx="10736580" cy="4080510"/>
          </a:xfrm>
          <a:prstGeom prst="rect">
            <a:avLst/>
          </a:prstGeom>
          <a:noFill/>
          <a:ln>
            <a:noFill/>
          </a:ln>
        </p:spPr>
        <p:txBody>
          <a:bodyPr anchorCtr="0" anchor="t" bIns="45700" lIns="91425" spcFirstLastPara="1" rIns="91425" wrap="square" tIns="45700">
            <a:normAutofit fontScale="77500" lnSpcReduction="20000"/>
          </a:bodyPr>
          <a:lstStyle/>
          <a:p>
            <a:pPr indent="-514350" lvl="0" marL="514350" rtl="0" algn="l">
              <a:lnSpc>
                <a:spcPct val="90000"/>
              </a:lnSpc>
              <a:spcBef>
                <a:spcPts val="0"/>
              </a:spcBef>
              <a:spcAft>
                <a:spcPts val="0"/>
              </a:spcAft>
              <a:buSzPct val="100000"/>
              <a:buFont typeface="Calibri"/>
              <a:buAutoNum type="arabicPeriod"/>
            </a:pPr>
            <a:r>
              <a:rPr lang="en-US" sz="3600">
                <a:latin typeface="Arial"/>
                <a:ea typeface="Arial"/>
                <a:cs typeface="Arial"/>
                <a:sym typeface="Arial"/>
              </a:rPr>
              <a:t>Πώς μπορείτε να περιγράψετε την ασφαλή περιήγηση;</a:t>
            </a:r>
            <a:endParaRPr/>
          </a:p>
          <a:p>
            <a:pPr indent="-514350" lvl="0" marL="514350" rtl="0" algn="l">
              <a:lnSpc>
                <a:spcPct val="90000"/>
              </a:lnSpc>
              <a:spcBef>
                <a:spcPts val="1000"/>
              </a:spcBef>
              <a:spcAft>
                <a:spcPts val="0"/>
              </a:spcAft>
              <a:buSzPct val="100000"/>
              <a:buFont typeface="Calibri"/>
              <a:buAutoNum type="arabicPeriod"/>
            </a:pPr>
            <a:r>
              <a:rPr lang="en-US" sz="3600">
                <a:latin typeface="Arial"/>
                <a:ea typeface="Arial"/>
                <a:cs typeface="Arial"/>
                <a:sym typeface="Arial"/>
              </a:rPr>
              <a:t>Ποια αρχή ενός δικτυακού τόπου σημαίνει ασφαλής δικτυακός τόπος; </a:t>
            </a:r>
            <a:endParaRPr/>
          </a:p>
          <a:p>
            <a:pPr indent="0" lvl="0" marL="0" rtl="0" algn="l">
              <a:lnSpc>
                <a:spcPct val="90000"/>
              </a:lnSpc>
              <a:spcBef>
                <a:spcPts val="1000"/>
              </a:spcBef>
              <a:spcAft>
                <a:spcPts val="0"/>
              </a:spcAft>
              <a:buSzPct val="100000"/>
              <a:buNone/>
            </a:pPr>
            <a:r>
              <a:rPr lang="en-US" sz="3600">
                <a:latin typeface="Arial"/>
                <a:ea typeface="Arial"/>
                <a:cs typeface="Arial"/>
                <a:sym typeface="Arial"/>
              </a:rPr>
              <a:t>	◻ HTTP ◻ HTTPS ◻ HPTP</a:t>
            </a:r>
            <a:endParaRPr/>
          </a:p>
          <a:p>
            <a:pPr indent="-514350" lvl="0" marL="514350" rtl="0" algn="l">
              <a:lnSpc>
                <a:spcPct val="90000"/>
              </a:lnSpc>
              <a:spcBef>
                <a:spcPts val="1000"/>
              </a:spcBef>
              <a:spcAft>
                <a:spcPts val="0"/>
              </a:spcAft>
              <a:buSzPct val="100000"/>
              <a:buFont typeface="Calibri"/>
              <a:buAutoNum type="arabicPeriod" startAt="3"/>
            </a:pPr>
            <a:r>
              <a:rPr lang="en-US" sz="3600">
                <a:latin typeface="Arial"/>
                <a:ea typeface="Arial"/>
                <a:cs typeface="Arial"/>
                <a:sym typeface="Arial"/>
              </a:rPr>
              <a:t>Πώς μπορείτε να περιγράψετε το κακόβουλο λογισμικό;</a:t>
            </a:r>
            <a:endParaRPr/>
          </a:p>
          <a:p>
            <a:pPr indent="-514350" lvl="0" marL="514350" rtl="0" algn="l">
              <a:lnSpc>
                <a:spcPct val="90000"/>
              </a:lnSpc>
              <a:spcBef>
                <a:spcPts val="1000"/>
              </a:spcBef>
              <a:spcAft>
                <a:spcPts val="0"/>
              </a:spcAft>
              <a:buSzPct val="100000"/>
              <a:buFont typeface="Calibri"/>
              <a:buAutoNum type="arabicPeriod" startAt="3"/>
            </a:pPr>
            <a:r>
              <a:rPr lang="en-US" sz="3600">
                <a:latin typeface="Arial"/>
                <a:ea typeface="Arial"/>
                <a:cs typeface="Arial"/>
                <a:sym typeface="Arial"/>
              </a:rPr>
              <a:t>Αναφέρετε δύο ή τρία θετικά στοιχεία των μόνιμων συνδέσεων.</a:t>
            </a:r>
            <a:endParaRPr/>
          </a:p>
          <a:p>
            <a:pPr indent="-514350" lvl="0" marL="514350" rtl="0" algn="l">
              <a:lnSpc>
                <a:spcPct val="90000"/>
              </a:lnSpc>
              <a:spcBef>
                <a:spcPts val="1000"/>
              </a:spcBef>
              <a:spcAft>
                <a:spcPts val="0"/>
              </a:spcAft>
              <a:buSzPct val="100000"/>
              <a:buFont typeface="Calibri"/>
              <a:buAutoNum type="arabicPeriod" startAt="3"/>
            </a:pPr>
            <a:r>
              <a:rPr lang="en-US" sz="3600">
                <a:latin typeface="Arial"/>
                <a:ea typeface="Arial"/>
                <a:cs typeface="Arial"/>
                <a:sym typeface="Arial"/>
              </a:rPr>
              <a:t>Αναφέρετε δύο ή τρία αρνητικά στοιχεία των μόνιμων συνδέσεων. </a:t>
            </a:r>
            <a:endParaRPr/>
          </a:p>
        </p:txBody>
      </p:sp>
      <p:pic>
        <p:nvPicPr>
          <p:cNvPr descr="Question,quiz,think,thinking,answer - free image from needpix.com" id="536" name="Google Shape;536;p25"/>
          <p:cNvPicPr preferRelativeResize="0"/>
          <p:nvPr/>
        </p:nvPicPr>
        <p:blipFill rotWithShape="1">
          <a:blip r:embed="rId3">
            <a:alphaModFix/>
          </a:blip>
          <a:srcRect b="0" l="0" r="0" t="0"/>
          <a:stretch/>
        </p:blipFill>
        <p:spPr>
          <a:xfrm>
            <a:off x="9423718" y="5114963"/>
            <a:ext cx="2768282" cy="17430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descr="Question,quiz,think,thinking,answer - free image from needpix.com" id="542" name="Google Shape;542;p26"/>
          <p:cNvPicPr preferRelativeResize="0"/>
          <p:nvPr/>
        </p:nvPicPr>
        <p:blipFill rotWithShape="1">
          <a:blip r:embed="rId3">
            <a:alphaModFix/>
          </a:blip>
          <a:srcRect b="0" l="0" r="0" t="0"/>
          <a:stretch/>
        </p:blipFill>
        <p:spPr>
          <a:xfrm>
            <a:off x="9768839" y="5332267"/>
            <a:ext cx="2423161" cy="1525733"/>
          </a:xfrm>
          <a:prstGeom prst="rect">
            <a:avLst/>
          </a:prstGeom>
          <a:noFill/>
          <a:ln>
            <a:noFill/>
          </a:ln>
        </p:spPr>
      </p:pic>
      <p:sp>
        <p:nvSpPr>
          <p:cNvPr id="543" name="Google Shape;543;p26"/>
          <p:cNvSpPr txBox="1"/>
          <p:nvPr>
            <p:ph type="title"/>
          </p:nvPr>
        </p:nvSpPr>
        <p:spPr>
          <a:xfrm>
            <a:off x="371076" y="182246"/>
            <a:ext cx="2454420" cy="81216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latin typeface="Arial"/>
                <a:ea typeface="Arial"/>
                <a:cs typeface="Arial"/>
                <a:sym typeface="Arial"/>
              </a:rPr>
              <a:t>Κουίζ</a:t>
            </a:r>
            <a:endParaRPr/>
          </a:p>
        </p:txBody>
      </p:sp>
      <p:sp>
        <p:nvSpPr>
          <p:cNvPr id="544" name="Google Shape;544;p26"/>
          <p:cNvSpPr txBox="1"/>
          <p:nvPr>
            <p:ph idx="1" type="body"/>
          </p:nvPr>
        </p:nvSpPr>
        <p:spPr>
          <a:xfrm>
            <a:off x="548640" y="1486534"/>
            <a:ext cx="10736580" cy="5189220"/>
          </a:xfrm>
          <a:prstGeom prst="rect">
            <a:avLst/>
          </a:prstGeom>
          <a:noFill/>
          <a:ln>
            <a:noFill/>
          </a:ln>
        </p:spPr>
        <p:txBody>
          <a:bodyPr anchorCtr="0" anchor="t" bIns="45700" lIns="91425" spcFirstLastPara="1" rIns="91425" wrap="square" tIns="45700">
            <a:normAutofit/>
          </a:bodyPr>
          <a:lstStyle/>
          <a:p>
            <a:pPr indent="-536575" lvl="0" marL="536575" rtl="0" algn="l">
              <a:lnSpc>
                <a:spcPct val="90000"/>
              </a:lnSpc>
              <a:spcBef>
                <a:spcPts val="0"/>
              </a:spcBef>
              <a:spcAft>
                <a:spcPts val="0"/>
              </a:spcAft>
              <a:buSzPts val="2000"/>
              <a:buFont typeface="Calibri"/>
              <a:buAutoNum type="arabicPeriod" startAt="6"/>
            </a:pPr>
            <a:r>
              <a:rPr lang="en-US" sz="2000">
                <a:latin typeface="Arial"/>
                <a:ea typeface="Arial"/>
                <a:cs typeface="Arial"/>
                <a:sym typeface="Arial"/>
              </a:rPr>
              <a:t>Τι ανήκει στις βέλτιστες πρακτικές ασφάλειας συσκευών;</a:t>
            </a:r>
            <a:endParaRPr/>
          </a:p>
          <a:p>
            <a:pPr indent="-514350" lvl="0" marL="514350" rtl="0" algn="l">
              <a:lnSpc>
                <a:spcPct val="90000"/>
              </a:lnSpc>
              <a:spcBef>
                <a:spcPts val="1000"/>
              </a:spcBef>
              <a:spcAft>
                <a:spcPts val="0"/>
              </a:spcAft>
              <a:buSzPts val="2000"/>
              <a:buFont typeface="Calibri"/>
              <a:buAutoNum type="arabicPeriod" startAt="6"/>
            </a:pPr>
            <a:r>
              <a:rPr lang="en-US" sz="2000">
                <a:latin typeface="Arial"/>
                <a:ea typeface="Arial"/>
                <a:cs typeface="Arial"/>
                <a:sym typeface="Arial"/>
              </a:rPr>
              <a:t>Τι δεν ανήκει στην ασφάλεια της κινητής συσκευής; </a:t>
            </a:r>
            <a:endParaRPr/>
          </a:p>
          <a:p>
            <a:pPr indent="0" lvl="0" marL="0" rtl="0" algn="l">
              <a:lnSpc>
                <a:spcPct val="90000"/>
              </a:lnSpc>
              <a:spcBef>
                <a:spcPts val="0"/>
              </a:spcBef>
              <a:spcAft>
                <a:spcPts val="0"/>
              </a:spcAft>
              <a:buSzPts val="2000"/>
              <a:buNone/>
            </a:pPr>
            <a:r>
              <a:rPr lang="en-US" sz="2000">
                <a:latin typeface="Arial"/>
                <a:ea typeface="Arial"/>
                <a:cs typeface="Arial"/>
                <a:sym typeface="Arial"/>
              </a:rPr>
              <a:t>◻ Χρήση συστήματος προστασίας από ιούς ◻ Ενημερώσεις λειτουργικού συστήματος</a:t>
            </a:r>
            <a:endParaRPr/>
          </a:p>
          <a:p>
            <a:pPr indent="0" lvl="0" marL="0" rtl="0" algn="l">
              <a:lnSpc>
                <a:spcPct val="90000"/>
              </a:lnSpc>
              <a:spcBef>
                <a:spcPts val="0"/>
              </a:spcBef>
              <a:spcAft>
                <a:spcPts val="0"/>
              </a:spcAft>
              <a:buSzPts val="2000"/>
              <a:buNone/>
            </a:pPr>
            <a:r>
              <a:rPr lang="en-US" sz="2000">
                <a:latin typeface="Arial"/>
                <a:ea typeface="Arial"/>
                <a:cs typeface="Arial"/>
                <a:sym typeface="Arial"/>
              </a:rPr>
              <a:t>◻ Χρήση δημόσιου Wi-fi ◻ Απενεργοποίηση αχρησιμοποίητων λειτουργιών </a:t>
            </a:r>
            <a:endParaRPr/>
          </a:p>
          <a:p>
            <a:pPr indent="-536575" lvl="0" marL="536575" rtl="0" algn="l">
              <a:lnSpc>
                <a:spcPct val="90000"/>
              </a:lnSpc>
              <a:spcBef>
                <a:spcPts val="1000"/>
              </a:spcBef>
              <a:spcAft>
                <a:spcPts val="0"/>
              </a:spcAft>
              <a:buSzPts val="2000"/>
              <a:buFont typeface="Calibri"/>
              <a:buAutoNum type="arabicPeriod" startAt="8"/>
            </a:pPr>
            <a:r>
              <a:rPr lang="en-US" sz="2000">
                <a:latin typeface="Arial"/>
                <a:ea typeface="Arial"/>
                <a:cs typeface="Arial"/>
                <a:sym typeface="Arial"/>
              </a:rPr>
              <a:t>Ποια βέλτιστη πρακτική ασφαλούς χρήσης εφαρμογών κινητής τηλεφωνίας είναι πιο σημαντική για εσάς;</a:t>
            </a:r>
            <a:endParaRPr/>
          </a:p>
          <a:p>
            <a:pPr indent="-514350" lvl="0" marL="514350" rtl="0" algn="l">
              <a:lnSpc>
                <a:spcPct val="90000"/>
              </a:lnSpc>
              <a:spcBef>
                <a:spcPts val="1000"/>
              </a:spcBef>
              <a:spcAft>
                <a:spcPts val="0"/>
              </a:spcAft>
              <a:buSzPts val="2000"/>
              <a:buFont typeface="Calibri"/>
              <a:buAutoNum type="arabicPeriod" startAt="8"/>
            </a:pPr>
            <a:r>
              <a:rPr lang="en-US" sz="2000">
                <a:latin typeface="Arial"/>
                <a:ea typeface="Arial"/>
                <a:cs typeface="Arial"/>
                <a:sym typeface="Arial"/>
              </a:rPr>
              <a:t>Είναι ασφαλής η χρήση εφαρμογών από το επίσημο κατάστημα εφαρμογών;</a:t>
            </a:r>
            <a:endParaRPr/>
          </a:p>
          <a:p>
            <a:pPr indent="-514350" lvl="0" marL="514350" rtl="0" algn="l">
              <a:lnSpc>
                <a:spcPct val="90000"/>
              </a:lnSpc>
              <a:spcBef>
                <a:spcPts val="1000"/>
              </a:spcBef>
              <a:spcAft>
                <a:spcPts val="0"/>
              </a:spcAft>
              <a:buSzPts val="2000"/>
              <a:buFont typeface="Calibri"/>
              <a:buAutoNum type="arabicPeriod" startAt="8"/>
            </a:pPr>
            <a:r>
              <a:rPr lang="en-US" sz="2000">
                <a:latin typeface="Arial"/>
                <a:ea typeface="Arial"/>
                <a:cs typeface="Arial"/>
                <a:sym typeface="Arial"/>
              </a:rPr>
              <a:t>Πώς μπορείτε να περιγράψετε τις βιομετρικές μεθόδους ελέγχου ταυτότητας;</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27"/>
          <p:cNvSpPr txBox="1"/>
          <p:nvPr/>
        </p:nvSpPr>
        <p:spPr>
          <a:xfrm>
            <a:off x="312298" y="654050"/>
            <a:ext cx="11567404" cy="6001643"/>
          </a:xfrm>
          <a:prstGeom prst="rect">
            <a:avLst/>
          </a:prstGeom>
          <a:noFill/>
          <a:ln>
            <a:noFill/>
          </a:ln>
        </p:spPr>
        <p:txBody>
          <a:bodyPr anchorCtr="0" anchor="t" bIns="0" lIns="0" spcFirstLastPara="1" rIns="0" wrap="square" tIns="0">
            <a:spAutoFit/>
          </a:bodyPr>
          <a:lstStyle/>
          <a:p>
            <a:pPr indent="0" lvl="0" marL="0" marR="0" rtl="0" algn="just">
              <a:lnSpc>
                <a:spcPct val="100166"/>
              </a:lnSpc>
              <a:spcBef>
                <a:spcPts val="0"/>
              </a:spcBef>
              <a:spcAft>
                <a:spcPts val="0"/>
              </a:spcAft>
              <a:buClr>
                <a:srgbClr val="92BAB5"/>
              </a:buClr>
              <a:buSzPts val="1800"/>
              <a:buFont typeface="Arial"/>
              <a:buNone/>
            </a:pPr>
            <a:r>
              <a:rPr b="1" i="0" lang="en-US" sz="1800" u="none" cap="none" strike="noStrike">
                <a:solidFill>
                  <a:srgbClr val="92BAB5"/>
                </a:solidFill>
                <a:latin typeface="Arial"/>
                <a:ea typeface="Arial"/>
                <a:cs typeface="Arial"/>
                <a:sym typeface="Arial"/>
              </a:rPr>
              <a:t>Δωρεάν άδεια χρήσης </a:t>
            </a:r>
            <a:endParaRPr/>
          </a:p>
          <a:p>
            <a:pPr indent="0" lvl="0" marL="0" marR="0" rtl="0" algn="just">
              <a:lnSpc>
                <a:spcPct val="112687"/>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a:t>
            </a:r>
            <a:endParaRPr/>
          </a:p>
          <a:p>
            <a:pPr indent="0" lvl="0" marL="0" marR="0" rtl="0" algn="just">
              <a:lnSpc>
                <a:spcPct val="112687"/>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Το προϊόν που αναπτύχθηκε εδώ στο πλαίσιο του έργου "Building Digital Resilience by Making Digital Wellbeing and Security Accessible to All 2022-2-SK01-KA220-ADU-000096888" αναπτύχθηκε με την υποστήριξη της Ευρωπαϊκής Επιτροπής και εκφράζει αποκλειστικά τη γνώμη του συγγραφέα. Η Ευρωπαϊκή Επιτροπή δεν ευθύνεται για το περιεχόμενο των εγγράφων </a:t>
            </a:r>
            <a:endParaRPr/>
          </a:p>
          <a:p>
            <a:pPr indent="0" lvl="0" marL="0" marR="0" rtl="0" algn="just">
              <a:lnSpc>
                <a:spcPct val="112687"/>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Η δημοσίευση λαμβάνει την άδεια Creative Commons CC BY- NC SA.</a:t>
            </a:r>
            <a:endParaRPr/>
          </a:p>
          <a:p>
            <a:pPr indent="0" lvl="0" marL="0" marR="0" rtl="0" algn="just">
              <a:lnSpc>
                <a:spcPct val="112687"/>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a:p>
            <a:pPr indent="0" lvl="0" marL="0" marR="0" rtl="0" algn="just">
              <a:lnSpc>
                <a:spcPct val="112687"/>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a:t>
            </a:r>
            <a:endParaRPr/>
          </a:p>
          <a:p>
            <a:pPr indent="0" lvl="0" marL="0" marR="0" rtl="0" algn="just">
              <a:lnSpc>
                <a:spcPct val="112687"/>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a:p>
            <a:pPr indent="0" lvl="0" marL="0" marR="0" rtl="0" algn="just">
              <a:lnSpc>
                <a:spcPct val="112687"/>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a:p>
            <a:pPr indent="0" lvl="0" marL="0" marR="0" rtl="0" algn="just">
              <a:lnSpc>
                <a:spcPct val="112687"/>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Αυτή η άδεια σας επιτρέπει να διανέμετε, να αναμιγνύετε, να βελτιώνετε και να βασίζεστε στο έργο, αλλά μόνο μη εμπορικά. Όταν χρησιμοποιείτε το έργο καθώς και αποσπάσματα από αυτό πρέπει: </a:t>
            </a:r>
            <a:endParaRPr/>
          </a:p>
          <a:p>
            <a:pPr indent="-342917" lvl="1" marL="647732" marR="0" rtl="0" algn="just">
              <a:lnSpc>
                <a:spcPct val="112687"/>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Arial"/>
                <a:ea typeface="Arial"/>
                <a:cs typeface="Arial"/>
                <a:sym typeface="Arial"/>
              </a:rPr>
              <a:t>πρέπει να αναφέρεται η πηγή και ένας σύνδεσμος προς την άδεια χρήσης και να αναφέρονται οι πιθανές αλλαγές. Τα πνευματικά δικαιώματα παραμένουν στους συγγραφείς των εγγράφων. </a:t>
            </a:r>
            <a:endParaRPr/>
          </a:p>
          <a:p>
            <a:pPr indent="-342917" lvl="1" marL="647732" marR="0" rtl="0" algn="just">
              <a:lnSpc>
                <a:spcPct val="112687"/>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Arial"/>
                <a:ea typeface="Arial"/>
                <a:cs typeface="Arial"/>
                <a:sym typeface="Arial"/>
              </a:rPr>
              <a:t>το έργο δεν μπορεί να χρησιμοποιηθεί για εμπορικούς σκοπούς. </a:t>
            </a:r>
            <a:endParaRPr/>
          </a:p>
          <a:p>
            <a:pPr indent="-342917" lvl="1" marL="647732" marR="0" rtl="0" algn="just">
              <a:lnSpc>
                <a:spcPct val="112687"/>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Arial"/>
                <a:ea typeface="Arial"/>
                <a:cs typeface="Arial"/>
                <a:sym typeface="Arial"/>
              </a:rPr>
              <a:t>Εάν ανασυνθέσετε, μετατρέψετε ή αξιοποιήσετε το έργο, οι συνεισφορές σας πρέπει να δημοσιεύονται με την ίδια άδεια χρήσης όπως το πρωτότυπο.  </a:t>
            </a:r>
            <a:endParaRPr/>
          </a:p>
          <a:p>
            <a:pPr indent="0" lvl="0" marL="0" marR="0" rtl="0" algn="just">
              <a:lnSpc>
                <a:spcPct val="112687"/>
              </a:lnSpc>
              <a:spcBef>
                <a:spcPts val="0"/>
              </a:spcBef>
              <a:spcAft>
                <a:spcPts val="0"/>
              </a:spcAft>
              <a:buClr>
                <a:srgbClr val="FFAA5A"/>
              </a:buClr>
              <a:buSzPts val="1600"/>
              <a:buFont typeface="Arial"/>
              <a:buNone/>
            </a:pPr>
            <a:r>
              <a:rPr b="1" i="0" lang="en-US" sz="1600" u="none" cap="none" strike="noStrike">
                <a:solidFill>
                  <a:srgbClr val="FFAA5A"/>
                </a:solidFill>
                <a:latin typeface="Arial"/>
                <a:ea typeface="Arial"/>
                <a:cs typeface="Arial"/>
                <a:sym typeface="Arial"/>
              </a:rPr>
              <a:t>Αποποίηση ευθύνης:</a:t>
            </a:r>
            <a:endParaRPr/>
          </a:p>
          <a:p>
            <a:pPr indent="0" lvl="0" marL="0" marR="0" rtl="0" algn="just">
              <a:lnSpc>
                <a:spcPct val="112687"/>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a:p>
          <a:p>
            <a:pPr indent="0" lvl="0" marL="0" marR="0" rtl="0" algn="just">
              <a:lnSpc>
                <a:spcPct val="112687"/>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a:t>
            </a:r>
            <a:endParaRPr/>
          </a:p>
        </p:txBody>
      </p:sp>
      <p:sp>
        <p:nvSpPr>
          <p:cNvPr id="550" name="Google Shape;550;p27"/>
          <p:cNvSpPr/>
          <p:nvPr/>
        </p:nvSpPr>
        <p:spPr>
          <a:xfrm>
            <a:off x="406400" y="2362200"/>
            <a:ext cx="1562748" cy="539148"/>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3"/>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5" name="Google Shape;255;p3"/>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6" name="Google Shape;256;p3"/>
          <p:cNvSpPr txBox="1"/>
          <p:nvPr>
            <p:ph type="title"/>
          </p:nvPr>
        </p:nvSpPr>
        <p:spPr>
          <a:xfrm>
            <a:off x="838200" y="365126"/>
            <a:ext cx="10515600" cy="7794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a:latin typeface="Arial"/>
                <a:ea typeface="Arial"/>
                <a:cs typeface="Arial"/>
                <a:sym typeface="Arial"/>
              </a:rPr>
              <a:t>Συνήθειες ασφάλειας στο Διαδίκτυο</a:t>
            </a:r>
            <a:endParaRPr/>
          </a:p>
        </p:txBody>
      </p:sp>
      <p:sp>
        <p:nvSpPr>
          <p:cNvPr id="257" name="Google Shape;257;p3"/>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8" name="Google Shape;258;p3"/>
          <p:cNvSpPr txBox="1"/>
          <p:nvPr>
            <p:ph idx="1" type="body"/>
          </p:nvPr>
        </p:nvSpPr>
        <p:spPr>
          <a:xfrm>
            <a:off x="919078" y="1695736"/>
            <a:ext cx="10775302"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just">
              <a:lnSpc>
                <a:spcPct val="90000"/>
              </a:lnSpc>
              <a:spcBef>
                <a:spcPts val="0"/>
              </a:spcBef>
              <a:spcAft>
                <a:spcPts val="0"/>
              </a:spcAft>
              <a:buSzPct val="100000"/>
              <a:buChar char="❑"/>
            </a:pPr>
            <a:r>
              <a:rPr lang="en-US" sz="2400">
                <a:latin typeface="Arial"/>
                <a:ea typeface="Arial"/>
                <a:cs typeface="Arial"/>
                <a:sym typeface="Arial"/>
              </a:rPr>
              <a:t>Όταν θέλετε να κάνετε το σπίτι σας ασφαλές, κλειδώνετε την πόρτα. Όταν θέλετε να αποτρέψετε την κλοπή του ποδηλάτου σας, χρησιμοποιείτε κλειδαριά ποδηλάτου. Όταν θέλετε να προστατεύσετε τα πολύτιμα υπάρχοντά σας, τα φυλάτε σε ένα χρηματοκιβώτιο. Τι κάνετε όμως για να προστατεύσετε τον εαυτό σας στο διαδίκτυο; </a:t>
            </a:r>
            <a:endParaRPr/>
          </a:p>
          <a:p>
            <a:pPr indent="-228600" lvl="0" marL="228600" rtl="0" algn="just">
              <a:lnSpc>
                <a:spcPct val="90000"/>
              </a:lnSpc>
              <a:spcBef>
                <a:spcPts val="1000"/>
              </a:spcBef>
              <a:spcAft>
                <a:spcPts val="0"/>
              </a:spcAft>
              <a:buSzPct val="100000"/>
              <a:buChar char="❑"/>
            </a:pPr>
            <a:r>
              <a:rPr lang="en-US" sz="2400">
                <a:latin typeface="Arial"/>
                <a:ea typeface="Arial"/>
                <a:cs typeface="Arial"/>
                <a:sym typeface="Arial"/>
              </a:rPr>
              <a:t>Η σύγχρονη ζωή είναι θεμελιωδώς συνυφασμένη με το διαδίκτυο. Σχεδόν κάθε καθημερινή εργασία έχει πλέον την ευκαιρία για διαδικτυακή ενσωμάτωση και οι περισσότεροι έχουν στην κατοχή τους πολλαπλές συσκευές, όπως φορητούς υπολογιστές, τηλέφωνα, tablet, έξυπνα ρολόγια, έξυπνες τηλεοράσεις και πολλά άλλα. </a:t>
            </a:r>
            <a:endParaRPr/>
          </a:p>
          <a:p>
            <a:pPr indent="-228600" lvl="0" marL="228600" rtl="0" algn="just">
              <a:lnSpc>
                <a:spcPct val="90000"/>
              </a:lnSpc>
              <a:spcBef>
                <a:spcPts val="1000"/>
              </a:spcBef>
              <a:spcAft>
                <a:spcPts val="0"/>
              </a:spcAft>
              <a:buSzPct val="100000"/>
              <a:buChar char="❑"/>
            </a:pPr>
            <a:r>
              <a:rPr lang="en-US" sz="2400">
                <a:latin typeface="Arial"/>
                <a:ea typeface="Arial"/>
                <a:cs typeface="Arial"/>
                <a:sym typeface="Arial"/>
              </a:rPr>
              <a:t>Όσο περισσότερους λογαριασμούς και συσκευές έχετε στο διαδίκτυο, τόσο μεγαλύτερη είναι η πιθανότητα οι εγκληματίες να αποκτήσουν πρόσβαση στις προσωπικές σας πληροφορίες και να σας εκμεταλλευτούν.</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sp>
        <p:nvSpPr>
          <p:cNvPr id="263" name="Google Shape;263;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4" name="Google Shape;264;p4"/>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5" name="Google Shape;265;p4"/>
          <p:cNvSpPr txBox="1"/>
          <p:nvPr>
            <p:ph type="title"/>
          </p:nvPr>
        </p:nvSpPr>
        <p:spPr>
          <a:xfrm>
            <a:off x="251102" y="358095"/>
            <a:ext cx="8051587" cy="9378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400">
                <a:latin typeface="Arial"/>
                <a:ea typeface="Arial"/>
                <a:cs typeface="Arial"/>
                <a:sym typeface="Arial"/>
              </a:rPr>
              <a:t>Εξασκηθείτε στην ασφαλή περιήγηση! </a:t>
            </a:r>
            <a:endParaRPr/>
          </a:p>
        </p:txBody>
      </p:sp>
      <p:sp>
        <p:nvSpPr>
          <p:cNvPr id="266" name="Google Shape;266;p4"/>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7" name="Google Shape;267;p4"/>
          <p:cNvSpPr txBox="1"/>
          <p:nvPr>
            <p:ph idx="1" type="body"/>
          </p:nvPr>
        </p:nvSpPr>
        <p:spPr>
          <a:xfrm>
            <a:off x="4916032" y="1525970"/>
            <a:ext cx="6745016" cy="4858635"/>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just">
              <a:lnSpc>
                <a:spcPct val="90000"/>
              </a:lnSpc>
              <a:spcBef>
                <a:spcPts val="0"/>
              </a:spcBef>
              <a:spcAft>
                <a:spcPts val="0"/>
              </a:spcAft>
              <a:buSzPct val="100000"/>
              <a:buChar char="❑"/>
            </a:pPr>
            <a:r>
              <a:rPr lang="en-US" sz="2400">
                <a:latin typeface="Arial"/>
                <a:ea typeface="Arial"/>
                <a:cs typeface="Arial"/>
                <a:sym typeface="Arial"/>
              </a:rPr>
              <a:t>Η ασφαλής περιήγηση αναφέρεται στην πρακτική της ασφαλούς πλοήγησης στο διαδίκτυο για την αποφυγή πιθανών κινδύνων, όπως μολύνσεις από κακόβουλο λογισμικό, επιθέσεις phishing και άλλες διαδικτυακές απειλές. Ακολουθούν ορισμένα βασικά σημεία που σχετίζονται με την ασφαλή περιήγηση:</a:t>
            </a:r>
            <a:endParaRPr/>
          </a:p>
          <a:p>
            <a:pPr indent="-228600" lvl="1" marL="685800" rtl="0" algn="l">
              <a:lnSpc>
                <a:spcPct val="90000"/>
              </a:lnSpc>
              <a:spcBef>
                <a:spcPts val="500"/>
              </a:spcBef>
              <a:spcAft>
                <a:spcPts val="0"/>
              </a:spcAft>
              <a:buClr>
                <a:srgbClr val="FFAA5A"/>
              </a:buClr>
              <a:buSzPct val="100000"/>
              <a:buFont typeface="Noto Sans Symbols"/>
              <a:buChar char="▪"/>
            </a:pPr>
            <a:r>
              <a:rPr lang="en-US">
                <a:latin typeface="Arial"/>
                <a:ea typeface="Arial"/>
                <a:cs typeface="Arial"/>
                <a:sym typeface="Arial"/>
              </a:rPr>
              <a:t>Ασφαλείς ιστότοποι</a:t>
            </a:r>
            <a:endParaRPr/>
          </a:p>
          <a:p>
            <a:pPr indent="-228600" lvl="1" marL="685800" rtl="0" algn="l">
              <a:lnSpc>
                <a:spcPct val="90000"/>
              </a:lnSpc>
              <a:spcBef>
                <a:spcPts val="500"/>
              </a:spcBef>
              <a:spcAft>
                <a:spcPts val="0"/>
              </a:spcAft>
              <a:buClr>
                <a:srgbClr val="FFAA5A"/>
              </a:buClr>
              <a:buSzPct val="100000"/>
              <a:buFont typeface="Noto Sans Symbols"/>
              <a:buChar char="▪"/>
            </a:pPr>
            <a:r>
              <a:rPr lang="en-US">
                <a:latin typeface="Arial"/>
                <a:ea typeface="Arial"/>
                <a:cs typeface="Arial"/>
                <a:sym typeface="Arial"/>
              </a:rPr>
              <a:t>Προστασία από phishing </a:t>
            </a:r>
            <a:endParaRPr/>
          </a:p>
          <a:p>
            <a:pPr indent="-228600" lvl="1" marL="685800" rtl="0" algn="l">
              <a:lnSpc>
                <a:spcPct val="90000"/>
              </a:lnSpc>
              <a:spcBef>
                <a:spcPts val="500"/>
              </a:spcBef>
              <a:spcAft>
                <a:spcPts val="0"/>
              </a:spcAft>
              <a:buClr>
                <a:srgbClr val="FFAA5A"/>
              </a:buClr>
              <a:buSzPct val="100000"/>
              <a:buFont typeface="Noto Sans Symbols"/>
              <a:buChar char="▪"/>
            </a:pPr>
            <a:r>
              <a:rPr lang="en-US">
                <a:latin typeface="Arial"/>
                <a:ea typeface="Arial"/>
                <a:cs typeface="Arial"/>
                <a:sym typeface="Arial"/>
              </a:rPr>
              <a:t>Ανίχνευση κακόβουλου λογισμικού </a:t>
            </a:r>
            <a:endParaRPr/>
          </a:p>
          <a:p>
            <a:pPr indent="-228600" lvl="1" marL="685800" rtl="0" algn="l">
              <a:lnSpc>
                <a:spcPct val="90000"/>
              </a:lnSpc>
              <a:spcBef>
                <a:spcPts val="500"/>
              </a:spcBef>
              <a:spcAft>
                <a:spcPts val="0"/>
              </a:spcAft>
              <a:buClr>
                <a:srgbClr val="FFAA5A"/>
              </a:buClr>
              <a:buSzPct val="100000"/>
              <a:buFont typeface="Noto Sans Symbols"/>
              <a:buChar char="▪"/>
            </a:pPr>
            <a:r>
              <a:rPr lang="en-US">
                <a:latin typeface="Arial"/>
                <a:ea typeface="Arial"/>
                <a:cs typeface="Arial"/>
                <a:sym typeface="Arial"/>
              </a:rPr>
              <a:t>Φήμη URL</a:t>
            </a:r>
            <a:endParaRPr/>
          </a:p>
          <a:p>
            <a:pPr indent="-228600" lvl="1" marL="685800" rtl="0" algn="l">
              <a:lnSpc>
                <a:spcPct val="90000"/>
              </a:lnSpc>
              <a:spcBef>
                <a:spcPts val="500"/>
              </a:spcBef>
              <a:spcAft>
                <a:spcPts val="0"/>
              </a:spcAft>
              <a:buClr>
                <a:srgbClr val="FFAA5A"/>
              </a:buClr>
              <a:buSzPct val="100000"/>
              <a:buFont typeface="Noto Sans Symbols"/>
              <a:buChar char="▪"/>
            </a:pPr>
            <a:r>
              <a:rPr lang="en-US">
                <a:latin typeface="Arial"/>
                <a:ea typeface="Arial"/>
                <a:cs typeface="Arial"/>
                <a:sym typeface="Arial"/>
              </a:rPr>
              <a:t>Λήψη προστασίας </a:t>
            </a:r>
            <a:endParaRPr/>
          </a:p>
          <a:p>
            <a:pPr indent="-228600" lvl="1" marL="685800" rtl="0" algn="l">
              <a:lnSpc>
                <a:spcPct val="90000"/>
              </a:lnSpc>
              <a:spcBef>
                <a:spcPts val="500"/>
              </a:spcBef>
              <a:spcAft>
                <a:spcPts val="0"/>
              </a:spcAft>
              <a:buClr>
                <a:srgbClr val="FFAA5A"/>
              </a:buClr>
              <a:buSzPct val="100000"/>
              <a:buFont typeface="Noto Sans Symbols"/>
              <a:buChar char="▪"/>
            </a:pPr>
            <a:r>
              <a:rPr lang="en-US">
                <a:latin typeface="Arial"/>
                <a:ea typeface="Arial"/>
                <a:cs typeface="Arial"/>
                <a:sym typeface="Arial"/>
              </a:rPr>
              <a:t>Ρυθμίσεις ασφαλείας του προγράμματος περιήγησης </a:t>
            </a:r>
            <a:endParaRPr/>
          </a:p>
          <a:p>
            <a:pPr indent="-228600" lvl="1" marL="685800" rtl="0" algn="l">
              <a:lnSpc>
                <a:spcPct val="90000"/>
              </a:lnSpc>
              <a:spcBef>
                <a:spcPts val="500"/>
              </a:spcBef>
              <a:spcAft>
                <a:spcPts val="0"/>
              </a:spcAft>
              <a:buClr>
                <a:srgbClr val="FFAA5A"/>
              </a:buClr>
              <a:buSzPct val="100000"/>
              <a:buFont typeface="Noto Sans Symbols"/>
              <a:buChar char="▪"/>
            </a:pPr>
            <a:r>
              <a:rPr lang="en-US">
                <a:latin typeface="Arial"/>
                <a:ea typeface="Arial"/>
                <a:cs typeface="Arial"/>
                <a:sym typeface="Arial"/>
              </a:rPr>
              <a:t>Εκπαιδευτικοί πόροι </a:t>
            </a:r>
            <a:endParaRPr/>
          </a:p>
        </p:txBody>
      </p:sp>
      <p:pic>
        <p:nvPicPr>
          <p:cNvPr descr="K.G. Orphanides, Author at Trusted Reviews" id="268" name="Google Shape;268;p4"/>
          <p:cNvPicPr preferRelativeResize="0"/>
          <p:nvPr/>
        </p:nvPicPr>
        <p:blipFill rotWithShape="1">
          <a:blip r:embed="rId3">
            <a:alphaModFix/>
          </a:blip>
          <a:srcRect b="0" l="0" r="0" t="0"/>
          <a:stretch/>
        </p:blipFill>
        <p:spPr>
          <a:xfrm>
            <a:off x="530952" y="2317111"/>
            <a:ext cx="4092874" cy="27243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4" name="Google Shape;274;p5"/>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5" name="Google Shape;275;p5"/>
          <p:cNvSpPr txBox="1"/>
          <p:nvPr>
            <p:ph type="title"/>
          </p:nvPr>
        </p:nvSpPr>
        <p:spPr>
          <a:xfrm>
            <a:off x="251102" y="358095"/>
            <a:ext cx="9626229" cy="9378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400">
                <a:latin typeface="Arial"/>
                <a:ea typeface="Arial"/>
                <a:cs typeface="Arial"/>
                <a:sym typeface="Arial"/>
              </a:rPr>
              <a:t>Εξασκηθείτε στην ασφαλή περιήγηση! - </a:t>
            </a:r>
            <a:r>
              <a:rPr lang="en-US" sz="3600">
                <a:solidFill>
                  <a:srgbClr val="FFAA5A"/>
                </a:solidFill>
                <a:latin typeface="Arial"/>
                <a:ea typeface="Arial"/>
                <a:cs typeface="Arial"/>
                <a:sym typeface="Arial"/>
              </a:rPr>
              <a:t>Ασφαλείς ιστότοποι</a:t>
            </a:r>
            <a:endParaRPr sz="4400">
              <a:solidFill>
                <a:srgbClr val="FFAA5A"/>
              </a:solidFill>
              <a:latin typeface="Arial"/>
              <a:ea typeface="Arial"/>
              <a:cs typeface="Arial"/>
              <a:sym typeface="Arial"/>
            </a:endParaRPr>
          </a:p>
        </p:txBody>
      </p:sp>
      <p:sp>
        <p:nvSpPr>
          <p:cNvPr id="276" name="Google Shape;276;p5"/>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7" name="Google Shape;277;p5"/>
          <p:cNvSpPr txBox="1"/>
          <p:nvPr>
            <p:ph idx="1" type="body"/>
          </p:nvPr>
        </p:nvSpPr>
        <p:spPr>
          <a:xfrm>
            <a:off x="4916032" y="1525970"/>
            <a:ext cx="6745016" cy="4858635"/>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2400"/>
              <a:buChar char="❑"/>
            </a:pPr>
            <a:r>
              <a:rPr lang="en-US" sz="2400">
                <a:latin typeface="Arial"/>
                <a:ea typeface="Arial"/>
                <a:cs typeface="Arial"/>
                <a:sym typeface="Arial"/>
              </a:rPr>
              <a:t>Η ασφαλής περιήγηση περιλαμβάνει την πρόσβαση σε ιστότοπους που είναι ασφαλείς και αξιόπιστοι.</a:t>
            </a:r>
            <a:endParaRPr/>
          </a:p>
          <a:p>
            <a:pPr indent="-228600" lvl="0" marL="228600" rtl="0" algn="just">
              <a:lnSpc>
                <a:spcPct val="90000"/>
              </a:lnSpc>
              <a:spcBef>
                <a:spcPts val="1000"/>
              </a:spcBef>
              <a:spcAft>
                <a:spcPts val="0"/>
              </a:spcAft>
              <a:buSzPts val="2400"/>
              <a:buChar char="❑"/>
            </a:pPr>
            <a:r>
              <a:rPr lang="en-US" sz="2400">
                <a:latin typeface="Arial"/>
                <a:ea typeface="Arial"/>
                <a:cs typeface="Arial"/>
                <a:sym typeface="Arial"/>
              </a:rPr>
              <a:t>Αυτό περιλαμβάνει ιστότοπους που χρησιμοποιούν κρυπτογράφηση </a:t>
            </a:r>
            <a:r>
              <a:rPr b="1" lang="en-US" sz="2400">
                <a:solidFill>
                  <a:srgbClr val="FFAA5A"/>
                </a:solidFill>
                <a:latin typeface="Arial"/>
                <a:ea typeface="Arial"/>
                <a:cs typeface="Arial"/>
                <a:sym typeface="Arial"/>
              </a:rPr>
              <a:t>HTTPS </a:t>
            </a:r>
            <a:r>
              <a:rPr lang="en-US" sz="2400">
                <a:latin typeface="Arial"/>
                <a:ea typeface="Arial"/>
                <a:cs typeface="Arial"/>
                <a:sym typeface="Arial"/>
              </a:rPr>
              <a:t>για την προστασία της μετάδοσης δεδομένων μεταξύ του προγράμματος περιήγησης του χρήστη και του διακομιστή του ιστότοπου.</a:t>
            </a:r>
            <a:endParaRPr/>
          </a:p>
          <a:p>
            <a:pPr indent="-228600" lvl="0" marL="228600" rtl="0" algn="just">
              <a:lnSpc>
                <a:spcPct val="90000"/>
              </a:lnSpc>
              <a:spcBef>
                <a:spcPts val="1000"/>
              </a:spcBef>
              <a:spcAft>
                <a:spcPts val="0"/>
              </a:spcAft>
              <a:buSzPts val="2400"/>
              <a:buChar char="❑"/>
            </a:pPr>
            <a:r>
              <a:rPr lang="en-US" sz="2400">
                <a:latin typeface="Arial"/>
                <a:ea typeface="Arial"/>
                <a:cs typeface="Arial"/>
                <a:sym typeface="Arial"/>
              </a:rPr>
              <a:t>Ειδική συμβουλή 1: </a:t>
            </a:r>
            <a:r>
              <a:rPr b="1" lang="en-US" sz="2400">
                <a:solidFill>
                  <a:srgbClr val="FFAA5A"/>
                </a:solidFill>
                <a:latin typeface="Arial"/>
                <a:ea typeface="Arial"/>
                <a:cs typeface="Arial"/>
                <a:sym typeface="Arial"/>
              </a:rPr>
              <a:t>Μην αγνοείτε την προειδοποίηση του ιστότοπου!</a:t>
            </a:r>
            <a:endParaRPr/>
          </a:p>
          <a:p>
            <a:pPr indent="-228600" lvl="0" marL="228600" rtl="0" algn="just">
              <a:lnSpc>
                <a:spcPct val="90000"/>
              </a:lnSpc>
              <a:spcBef>
                <a:spcPts val="1000"/>
              </a:spcBef>
              <a:spcAft>
                <a:spcPts val="0"/>
              </a:spcAft>
              <a:buSzPts val="2400"/>
              <a:buChar char="❑"/>
            </a:pPr>
            <a:r>
              <a:rPr lang="en-US" sz="2400">
                <a:latin typeface="Arial"/>
                <a:ea typeface="Arial"/>
                <a:cs typeface="Arial"/>
                <a:sym typeface="Arial"/>
              </a:rPr>
              <a:t>Ειδική συμβουλή 2: </a:t>
            </a:r>
            <a:r>
              <a:rPr b="1" lang="en-US" sz="2400">
                <a:solidFill>
                  <a:srgbClr val="FFAA5A"/>
                </a:solidFill>
                <a:latin typeface="Arial"/>
                <a:ea typeface="Arial"/>
                <a:cs typeface="Arial"/>
                <a:sym typeface="Arial"/>
              </a:rPr>
              <a:t>Χρησιμοποιήστε το πρόγραμμα ελέγχου ιστότοπων!</a:t>
            </a:r>
            <a:endParaRPr/>
          </a:p>
        </p:txBody>
      </p:sp>
      <p:sp>
        <p:nvSpPr>
          <p:cNvPr id="278" name="Google Shape;278;p5"/>
          <p:cNvSpPr txBox="1"/>
          <p:nvPr/>
        </p:nvSpPr>
        <p:spPr>
          <a:xfrm>
            <a:off x="380246" y="5047061"/>
            <a:ext cx="4155541" cy="1015663"/>
          </a:xfrm>
          <a:prstGeom prst="rect">
            <a:avLst/>
          </a:prstGeom>
          <a:solidFill>
            <a:schemeClr val="lt1"/>
          </a:solidFill>
          <a:ln cap="flat" cmpd="sng" w="38100">
            <a:solidFill>
              <a:srgbClr val="FFAA5A"/>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rgbClr val="000000"/>
                </a:solidFill>
                <a:latin typeface="Arial"/>
                <a:ea typeface="Arial"/>
                <a:cs typeface="Arial"/>
                <a:sym typeface="Arial"/>
                <a:hlinkClick r:id="rId3">
                  <a:extLst>
                    <a:ext uri="{A12FA001-AC4F-418D-AE19-62706E023703}">
                      <ahyp:hlinkClr val="tx"/>
                    </a:ext>
                  </a:extLst>
                </a:hlinkClick>
              </a:rPr>
              <a:t>https://transparencyreport.google.com/safe-browsing/search</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Calibri"/>
              <a:ea typeface="Calibri"/>
              <a:cs typeface="Calibri"/>
              <a:sym typeface="Calibri"/>
            </a:endParaRPr>
          </a:p>
        </p:txBody>
      </p:sp>
      <p:sp>
        <p:nvSpPr>
          <p:cNvPr id="279" name="Google Shape;279;p5"/>
          <p:cNvSpPr/>
          <p:nvPr/>
        </p:nvSpPr>
        <p:spPr>
          <a:xfrm rot="8579125">
            <a:off x="4399777" y="4455943"/>
            <a:ext cx="642796" cy="389826"/>
          </a:xfrm>
          <a:prstGeom prst="rightArrow">
            <a:avLst>
              <a:gd fmla="val 50000" name="adj1"/>
              <a:gd fmla="val 50000" name="adj2"/>
            </a:avLst>
          </a:prstGeom>
          <a:solidFill>
            <a:srgbClr val="92BAB5"/>
          </a:solidFill>
          <a:ln cap="flat" cmpd="sng" w="12700">
            <a:solidFill>
              <a:srgbClr val="FFAA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80" name="Google Shape;280;p5"/>
          <p:cNvPicPr preferRelativeResize="0"/>
          <p:nvPr/>
        </p:nvPicPr>
        <p:blipFill rotWithShape="1">
          <a:blip r:embed="rId4">
            <a:alphaModFix/>
          </a:blip>
          <a:srcRect b="0" l="0" r="0" t="0"/>
          <a:stretch/>
        </p:blipFill>
        <p:spPr>
          <a:xfrm>
            <a:off x="895235" y="1837327"/>
            <a:ext cx="3555256" cy="2287049"/>
          </a:xfrm>
          <a:prstGeom prst="rect">
            <a:avLst/>
          </a:prstGeom>
          <a:noFill/>
          <a:ln>
            <a:noFill/>
          </a:ln>
        </p:spPr>
      </p:pic>
      <p:sp>
        <p:nvSpPr>
          <p:cNvPr id="281" name="Google Shape;281;p5"/>
          <p:cNvSpPr/>
          <p:nvPr/>
        </p:nvSpPr>
        <p:spPr>
          <a:xfrm rot="-8255800">
            <a:off x="4394570" y="3433592"/>
            <a:ext cx="642796" cy="389826"/>
          </a:xfrm>
          <a:prstGeom prst="rightArrow">
            <a:avLst>
              <a:gd fmla="val 50000" name="adj1"/>
              <a:gd fmla="val 50000" name="adj2"/>
            </a:avLst>
          </a:prstGeom>
          <a:solidFill>
            <a:srgbClr val="92BAB5"/>
          </a:solidFill>
          <a:ln cap="flat" cmpd="sng" w="12700">
            <a:solidFill>
              <a:srgbClr val="FFAA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p6"/>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8" name="Google Shape;288;p6"/>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9" name="Google Shape;289;p6"/>
          <p:cNvSpPr txBox="1"/>
          <p:nvPr>
            <p:ph type="title"/>
          </p:nvPr>
        </p:nvSpPr>
        <p:spPr>
          <a:xfrm>
            <a:off x="838200" y="365126"/>
            <a:ext cx="10515600" cy="7794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800">
                <a:latin typeface="Arial"/>
                <a:ea typeface="Arial"/>
                <a:cs typeface="Arial"/>
                <a:sym typeface="Arial"/>
              </a:rPr>
              <a:t>Εξασκηθείτε στην ασφαλή περιήγηση! - </a:t>
            </a:r>
            <a:r>
              <a:rPr lang="en-US" sz="4000">
                <a:solidFill>
                  <a:srgbClr val="FFAA5A"/>
                </a:solidFill>
                <a:latin typeface="Arial"/>
                <a:ea typeface="Arial"/>
                <a:cs typeface="Arial"/>
                <a:sym typeface="Arial"/>
              </a:rPr>
              <a:t>Προστασία από phishing</a:t>
            </a:r>
            <a:endParaRPr>
              <a:latin typeface="Arial"/>
              <a:ea typeface="Arial"/>
              <a:cs typeface="Arial"/>
              <a:sym typeface="Arial"/>
            </a:endParaRPr>
          </a:p>
        </p:txBody>
      </p:sp>
      <p:sp>
        <p:nvSpPr>
          <p:cNvPr id="290" name="Google Shape;290;p6"/>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1" name="Google Shape;291;p6"/>
          <p:cNvSpPr txBox="1"/>
          <p:nvPr>
            <p:ph idx="1" type="body"/>
          </p:nvPr>
        </p:nvSpPr>
        <p:spPr>
          <a:xfrm>
            <a:off x="555710" y="1716464"/>
            <a:ext cx="10775302" cy="4351338"/>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SzPts val="1800"/>
              <a:buChar char="❑"/>
            </a:pPr>
            <a:r>
              <a:rPr lang="en-US" sz="1800">
                <a:latin typeface="Arial"/>
                <a:ea typeface="Arial"/>
                <a:cs typeface="Arial"/>
                <a:sym typeface="Arial"/>
              </a:rPr>
              <a:t>Phishing είναι όταν ένας εγκληματίας στον κυβερνοχώρο προσπαθεί να σας ξεγελάσει και να σας οδηγήσει να του δώσετε ευαίσθητες πληροφορίες, προσποιούμενος μια νόμιμη πηγή. </a:t>
            </a:r>
            <a:endParaRPr/>
          </a:p>
          <a:p>
            <a:pPr indent="-228600" lvl="0" marL="228600" rtl="0" algn="just">
              <a:lnSpc>
                <a:spcPct val="90000"/>
              </a:lnSpc>
              <a:spcBef>
                <a:spcPts val="1000"/>
              </a:spcBef>
              <a:spcAft>
                <a:spcPts val="0"/>
              </a:spcAft>
              <a:buSzPts val="1800"/>
              <a:buChar char="❑"/>
            </a:pPr>
            <a:r>
              <a:rPr lang="en-US" sz="1800">
                <a:latin typeface="Arial"/>
                <a:ea typeface="Arial"/>
                <a:cs typeface="Arial"/>
                <a:sym typeface="Arial"/>
              </a:rPr>
              <a:t>Στην προστασία από το phishing ανήκουν εργαλεία και λειτουργίες ασφαλούς περιήγησης που βοηθούν τους χρήστες να εντοπίζουν και να αποφεύγουν ιστοσελίδες phishing, οι οποίες επιχειρούν να κλέψουν ευαίσθητες πληροφορίες, όπως στοιχεία σύνδεσης, αριθμούς πιστωτικών καρτών ή προσωπικά στοιχεία.</a:t>
            </a:r>
            <a:endParaRPr/>
          </a:p>
          <a:p>
            <a:pPr indent="-228600" lvl="0" marL="228600" rtl="0" algn="just">
              <a:lnSpc>
                <a:spcPct val="90000"/>
              </a:lnSpc>
              <a:spcBef>
                <a:spcPts val="1000"/>
              </a:spcBef>
              <a:spcAft>
                <a:spcPts val="0"/>
              </a:spcAft>
              <a:buSzPts val="1800"/>
              <a:buChar char="❑"/>
            </a:pPr>
            <a:r>
              <a:rPr lang="en-US" sz="1800">
                <a:latin typeface="Arial"/>
                <a:ea typeface="Arial"/>
                <a:cs typeface="Arial"/>
                <a:sym typeface="Arial"/>
              </a:rPr>
              <a:t>Κοινές προειδοποιήσεις: </a:t>
            </a:r>
            <a:endParaRPr/>
          </a:p>
          <a:p>
            <a:pPr indent="-228600" lvl="1" marL="685800" rtl="0" algn="just">
              <a:lnSpc>
                <a:spcPct val="90000"/>
              </a:lnSpc>
              <a:spcBef>
                <a:spcPts val="500"/>
              </a:spcBef>
              <a:spcAft>
                <a:spcPts val="0"/>
              </a:spcAft>
              <a:buClr>
                <a:srgbClr val="FFAA5A"/>
              </a:buClr>
              <a:buSzPts val="1600"/>
              <a:buFont typeface="Noto Sans Symbols"/>
              <a:buChar char="▪"/>
            </a:pPr>
            <a:r>
              <a:rPr lang="en-US" sz="1600">
                <a:latin typeface="Arial"/>
                <a:ea typeface="Arial"/>
                <a:cs typeface="Arial"/>
                <a:sym typeface="Arial"/>
              </a:rPr>
              <a:t>Μη οικείος χαιρετισμός ή τόνος</a:t>
            </a:r>
            <a:endParaRPr/>
          </a:p>
          <a:p>
            <a:pPr indent="-228600" lvl="1" marL="685800" rtl="0" algn="just">
              <a:lnSpc>
                <a:spcPct val="90000"/>
              </a:lnSpc>
              <a:spcBef>
                <a:spcPts val="500"/>
              </a:spcBef>
              <a:spcAft>
                <a:spcPts val="0"/>
              </a:spcAft>
              <a:buClr>
                <a:srgbClr val="FFAA5A"/>
              </a:buClr>
              <a:buSzPts val="1600"/>
              <a:buFont typeface="Noto Sans Symbols"/>
              <a:buChar char="▪"/>
            </a:pPr>
            <a:r>
              <a:rPr lang="en-US" sz="1600">
                <a:latin typeface="Arial"/>
                <a:ea typeface="Arial"/>
                <a:cs typeface="Arial"/>
                <a:sym typeface="Arial"/>
              </a:rPr>
              <a:t>Λάθη γραμματικής και ορθογραφίας</a:t>
            </a:r>
            <a:endParaRPr/>
          </a:p>
          <a:p>
            <a:pPr indent="-228600" lvl="1" marL="685800" rtl="0" algn="just">
              <a:lnSpc>
                <a:spcPct val="90000"/>
              </a:lnSpc>
              <a:spcBef>
                <a:spcPts val="500"/>
              </a:spcBef>
              <a:spcAft>
                <a:spcPts val="0"/>
              </a:spcAft>
              <a:buClr>
                <a:srgbClr val="FFAA5A"/>
              </a:buClr>
              <a:buSzPts val="1600"/>
              <a:buFont typeface="Noto Sans Symbols"/>
              <a:buChar char="▪"/>
            </a:pPr>
            <a:r>
              <a:rPr lang="en-US" sz="1600">
                <a:latin typeface="Arial"/>
                <a:ea typeface="Arial"/>
                <a:cs typeface="Arial"/>
                <a:sym typeface="Arial"/>
              </a:rPr>
              <a:t>Αίσθηση του επείγοντος</a:t>
            </a:r>
            <a:endParaRPr/>
          </a:p>
        </p:txBody>
      </p:sp>
      <p:sp>
        <p:nvSpPr>
          <p:cNvPr id="292" name="Google Shape;292;p6"/>
          <p:cNvSpPr/>
          <p:nvPr/>
        </p:nvSpPr>
        <p:spPr>
          <a:xfrm>
            <a:off x="5497083" y="4224939"/>
            <a:ext cx="6320790" cy="2166303"/>
          </a:xfrm>
          <a:prstGeom prst="horizontalScroll">
            <a:avLst>
              <a:gd fmla="val 12500" name="adj"/>
            </a:avLst>
          </a:prstGeom>
          <a:solidFill>
            <a:srgbClr val="92BAB5"/>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42424"/>
              </a:buClr>
              <a:buSzPts val="1800"/>
              <a:buFont typeface="Arial"/>
              <a:buNone/>
            </a:pPr>
            <a:r>
              <a:rPr b="0" i="0" lang="en-US" sz="1800" u="none" cap="none" strike="noStrike">
                <a:solidFill>
                  <a:srgbClr val="242424"/>
                </a:solidFill>
                <a:latin typeface="Arial"/>
                <a:ea typeface="Arial"/>
                <a:cs typeface="Arial"/>
                <a:sym typeface="Arial"/>
              </a:rPr>
              <a:t>Ερ: Έχετε λάβει ποτέ ένα μήνυμα ηλεκτρονικού ταχυδρομείου από την τράπεζά σας που σας ζητά επειγόντως να εισαγάγετε τα προσωπικά σας στοιχεία για να ασφαλίσετε τον λογαριασμό σας;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8" name="Google Shape;298;p7"/>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9" name="Google Shape;299;p7"/>
          <p:cNvSpPr txBox="1"/>
          <p:nvPr>
            <p:ph type="title"/>
          </p:nvPr>
        </p:nvSpPr>
        <p:spPr>
          <a:xfrm>
            <a:off x="251102" y="358095"/>
            <a:ext cx="9680549" cy="9378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400">
                <a:latin typeface="Arial"/>
                <a:ea typeface="Arial"/>
                <a:cs typeface="Arial"/>
                <a:sym typeface="Arial"/>
              </a:rPr>
              <a:t>Εξασκηθείτε στην ασφαλή περιήγηση! - </a:t>
            </a:r>
            <a:r>
              <a:rPr lang="en-US" sz="3600">
                <a:solidFill>
                  <a:srgbClr val="FFAA5A"/>
                </a:solidFill>
                <a:latin typeface="Arial"/>
                <a:ea typeface="Arial"/>
                <a:cs typeface="Arial"/>
                <a:sym typeface="Arial"/>
              </a:rPr>
              <a:t>Ανίχνευση κακόβουλου λογισμικού</a:t>
            </a:r>
            <a:endParaRPr sz="4400">
              <a:latin typeface="Arial"/>
              <a:ea typeface="Arial"/>
              <a:cs typeface="Arial"/>
              <a:sym typeface="Arial"/>
            </a:endParaRPr>
          </a:p>
        </p:txBody>
      </p:sp>
      <p:sp>
        <p:nvSpPr>
          <p:cNvPr id="300" name="Google Shape;300;p7"/>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1" name="Google Shape;301;p7"/>
          <p:cNvSpPr txBox="1"/>
          <p:nvPr>
            <p:ph idx="1" type="body"/>
          </p:nvPr>
        </p:nvSpPr>
        <p:spPr>
          <a:xfrm>
            <a:off x="4818954" y="1435435"/>
            <a:ext cx="6549887" cy="4858635"/>
          </a:xfrm>
          <a:prstGeom prst="rect">
            <a:avLst/>
          </a:prstGeom>
          <a:noFill/>
          <a:ln>
            <a:noFill/>
          </a:ln>
        </p:spPr>
        <p:txBody>
          <a:bodyPr anchorCtr="0" anchor="t" bIns="45700" lIns="91425" spcFirstLastPara="1" rIns="91425" wrap="square" tIns="45700">
            <a:normAutofit fontScale="85000" lnSpcReduction="10000"/>
          </a:bodyPr>
          <a:lstStyle/>
          <a:p>
            <a:pPr indent="-240030" lvl="0" marL="228600" rtl="0" algn="just">
              <a:lnSpc>
                <a:spcPct val="90000"/>
              </a:lnSpc>
              <a:spcBef>
                <a:spcPts val="0"/>
              </a:spcBef>
              <a:spcAft>
                <a:spcPts val="0"/>
              </a:spcAft>
              <a:buSzPct val="100000"/>
              <a:buChar char="❑"/>
            </a:pPr>
            <a:r>
              <a:rPr lang="en-US" sz="2400">
                <a:latin typeface="Arial"/>
                <a:ea typeface="Arial"/>
                <a:cs typeface="Arial"/>
                <a:sym typeface="Arial"/>
              </a:rPr>
              <a:t>Το κακόβουλο λογισμικό είναι οποιοδήποτε πρόγραμμα ή αρχείο που είναι σκόπιμα επιβλαβές για έναν υπολογιστή, ένα δίκτυο ή έναν διακομιστή.</a:t>
            </a:r>
            <a:endParaRPr/>
          </a:p>
          <a:p>
            <a:pPr indent="-240030" lvl="0" marL="228600" rtl="0" algn="just">
              <a:lnSpc>
                <a:spcPct val="90000"/>
              </a:lnSpc>
              <a:spcBef>
                <a:spcPts val="1000"/>
              </a:spcBef>
              <a:spcAft>
                <a:spcPts val="0"/>
              </a:spcAft>
              <a:buSzPct val="100000"/>
              <a:buChar char="❑"/>
            </a:pPr>
            <a:r>
              <a:rPr lang="en-US" sz="2400">
                <a:latin typeface="Arial"/>
                <a:ea typeface="Arial"/>
                <a:cs typeface="Arial"/>
                <a:sym typeface="Arial"/>
              </a:rPr>
              <a:t>Οι τεχνολογίες ασφαλούς περιήγησης βοηθούν στον εντοπισμό και τον αποκλεισμό της πρόσβασης σε ιστότοπους που περιέχουν κακόβουλο λογισμικό ή κακόβουλο κώδικα, μειώνοντας τον κίνδυνο μόλυνσης της συσκευής του χρήστη με ιούς, ransomware ή άλλες μορφές κακόβουλου λογισμικού.</a:t>
            </a:r>
            <a:endParaRPr/>
          </a:p>
          <a:p>
            <a:pPr indent="-240030" lvl="0" marL="228600" rtl="0" algn="just">
              <a:lnSpc>
                <a:spcPct val="90000"/>
              </a:lnSpc>
              <a:spcBef>
                <a:spcPts val="1000"/>
              </a:spcBef>
              <a:spcAft>
                <a:spcPts val="0"/>
              </a:spcAft>
              <a:buSzPct val="100000"/>
              <a:buChar char="❑"/>
            </a:pPr>
            <a:r>
              <a:rPr lang="en-US" sz="2400">
                <a:latin typeface="Arial"/>
                <a:ea typeface="Arial"/>
                <a:cs typeface="Arial"/>
                <a:sym typeface="Arial"/>
              </a:rPr>
              <a:t>Η συσκευή σας μπορεί να έχει μολυνθεί με κακόβουλο λογισμικό εάν:</a:t>
            </a:r>
            <a:endParaRPr/>
          </a:p>
          <a:p>
            <a:pPr indent="-238125" lvl="1" marL="685800" rtl="0" algn="l">
              <a:lnSpc>
                <a:spcPct val="90000"/>
              </a:lnSpc>
              <a:spcBef>
                <a:spcPts val="500"/>
              </a:spcBef>
              <a:spcAft>
                <a:spcPts val="0"/>
              </a:spcAft>
              <a:buClr>
                <a:srgbClr val="FFAA5A"/>
              </a:buClr>
              <a:buSzPct val="100000"/>
              <a:buFont typeface="Noto Sans Symbols"/>
              <a:buChar char="▪"/>
            </a:pPr>
            <a:r>
              <a:rPr lang="en-US" sz="2000">
                <a:latin typeface="Arial"/>
                <a:ea typeface="Arial"/>
                <a:cs typeface="Arial"/>
                <a:sym typeface="Arial"/>
              </a:rPr>
              <a:t>ξαφνικά επιβραδύνει, καταρρέει ή εμφανίζει επαναλαμβανόμενα μηνύματα σφάλματος,</a:t>
            </a:r>
            <a:endParaRPr sz="2000">
              <a:latin typeface="Arial"/>
              <a:ea typeface="Arial"/>
              <a:cs typeface="Arial"/>
              <a:sym typeface="Arial"/>
            </a:endParaRPr>
          </a:p>
          <a:p>
            <a:pPr indent="-238125" lvl="1" marL="685800" rtl="0" algn="just">
              <a:lnSpc>
                <a:spcPct val="90000"/>
              </a:lnSpc>
              <a:spcBef>
                <a:spcPts val="500"/>
              </a:spcBef>
              <a:spcAft>
                <a:spcPts val="0"/>
              </a:spcAft>
              <a:buClr>
                <a:srgbClr val="FFAA5A"/>
              </a:buClr>
              <a:buSzPct val="100000"/>
              <a:buFont typeface="Noto Sans Symbols"/>
              <a:buChar char="▪"/>
            </a:pPr>
            <a:r>
              <a:rPr lang="en-US" sz="2000">
                <a:latin typeface="Arial"/>
                <a:ea typeface="Arial"/>
                <a:cs typeface="Arial"/>
                <a:sym typeface="Arial"/>
              </a:rPr>
              <a:t>δεν κλείνει ούτε επανεκκινείται,</a:t>
            </a:r>
            <a:endParaRPr sz="2000">
              <a:latin typeface="Arial"/>
              <a:ea typeface="Arial"/>
              <a:cs typeface="Arial"/>
              <a:sym typeface="Arial"/>
            </a:endParaRPr>
          </a:p>
          <a:p>
            <a:pPr indent="-238125" lvl="1" marL="685800" rtl="0" algn="just">
              <a:lnSpc>
                <a:spcPct val="90000"/>
              </a:lnSpc>
              <a:spcBef>
                <a:spcPts val="500"/>
              </a:spcBef>
              <a:spcAft>
                <a:spcPts val="0"/>
              </a:spcAft>
              <a:buClr>
                <a:srgbClr val="FFAA5A"/>
              </a:buClr>
              <a:buSzPct val="100000"/>
              <a:buFont typeface="Noto Sans Symbols"/>
              <a:buChar char="▪"/>
            </a:pPr>
            <a:r>
              <a:rPr lang="en-US" sz="2000">
                <a:latin typeface="Arial"/>
                <a:ea typeface="Arial"/>
                <a:cs typeface="Arial"/>
                <a:sym typeface="Arial"/>
              </a:rPr>
              <a:t>δεν θα σας αφήσει να αφαιρέσετε λογισμικό,</a:t>
            </a:r>
            <a:endParaRPr sz="2000">
              <a:latin typeface="Arial"/>
              <a:ea typeface="Arial"/>
              <a:cs typeface="Arial"/>
              <a:sym typeface="Arial"/>
            </a:endParaRPr>
          </a:p>
          <a:p>
            <a:pPr indent="-238125" lvl="1" marL="685800" rtl="0" algn="just">
              <a:lnSpc>
                <a:spcPct val="90000"/>
              </a:lnSpc>
              <a:spcBef>
                <a:spcPts val="500"/>
              </a:spcBef>
              <a:spcAft>
                <a:spcPts val="0"/>
              </a:spcAft>
              <a:buClr>
                <a:srgbClr val="FFAA5A"/>
              </a:buClr>
              <a:buSzPct val="100000"/>
              <a:buFont typeface="Noto Sans Symbols"/>
              <a:buChar char="▪"/>
            </a:pPr>
            <a:r>
              <a:rPr lang="en-US" sz="2000">
                <a:latin typeface="Arial"/>
                <a:ea typeface="Arial"/>
                <a:cs typeface="Arial"/>
                <a:sym typeface="Arial"/>
              </a:rPr>
              <a:t>στέλνει μηνύματα ηλεκτρονικού ταχυδρομείου που δεν γράψατε εσείς.</a:t>
            </a:r>
            <a:endParaRPr sz="2000">
              <a:latin typeface="Arial"/>
              <a:ea typeface="Arial"/>
              <a:cs typeface="Arial"/>
              <a:sym typeface="Arial"/>
            </a:endParaRPr>
          </a:p>
        </p:txBody>
      </p:sp>
      <p:pic>
        <p:nvPicPr>
          <p:cNvPr descr="What is Malware and How to Protect Against It?" id="302" name="Google Shape;302;p7"/>
          <p:cNvPicPr preferRelativeResize="0"/>
          <p:nvPr/>
        </p:nvPicPr>
        <p:blipFill rotWithShape="1">
          <a:blip r:embed="rId3">
            <a:alphaModFix/>
          </a:blip>
          <a:srcRect b="0" l="0" r="0" t="0"/>
          <a:stretch/>
        </p:blipFill>
        <p:spPr>
          <a:xfrm>
            <a:off x="290986" y="2119400"/>
            <a:ext cx="4236983" cy="23777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p8"/>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8" name="Google Shape;308;p8"/>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9" name="Google Shape;309;p8"/>
          <p:cNvSpPr txBox="1"/>
          <p:nvPr>
            <p:ph type="title"/>
          </p:nvPr>
        </p:nvSpPr>
        <p:spPr>
          <a:xfrm>
            <a:off x="838200" y="365126"/>
            <a:ext cx="10515600" cy="7794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800">
                <a:latin typeface="Arial"/>
                <a:ea typeface="Arial"/>
                <a:cs typeface="Arial"/>
                <a:sym typeface="Arial"/>
              </a:rPr>
              <a:t>Εξασκηθείτε στην ασφαλή περιήγηση! - </a:t>
            </a:r>
            <a:r>
              <a:rPr lang="en-US" sz="4000">
                <a:solidFill>
                  <a:srgbClr val="FFAA5A"/>
                </a:solidFill>
                <a:latin typeface="Arial"/>
                <a:ea typeface="Arial"/>
                <a:cs typeface="Arial"/>
                <a:sym typeface="Arial"/>
              </a:rPr>
              <a:t>Φήμη URL </a:t>
            </a:r>
            <a:endParaRPr>
              <a:latin typeface="Arial"/>
              <a:ea typeface="Arial"/>
              <a:cs typeface="Arial"/>
              <a:sym typeface="Arial"/>
            </a:endParaRPr>
          </a:p>
        </p:txBody>
      </p:sp>
      <p:sp>
        <p:nvSpPr>
          <p:cNvPr id="310" name="Google Shape;310;p8"/>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1" name="Google Shape;311;p8"/>
          <p:cNvSpPr txBox="1"/>
          <p:nvPr>
            <p:ph idx="1" type="body"/>
          </p:nvPr>
        </p:nvSpPr>
        <p:spPr>
          <a:xfrm>
            <a:off x="860988" y="1509713"/>
            <a:ext cx="10775302" cy="2763523"/>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just">
              <a:lnSpc>
                <a:spcPct val="90000"/>
              </a:lnSpc>
              <a:spcBef>
                <a:spcPts val="0"/>
              </a:spcBef>
              <a:spcAft>
                <a:spcPts val="0"/>
              </a:spcAft>
              <a:buSzPct val="100000"/>
              <a:buChar char="❑"/>
            </a:pPr>
            <a:r>
              <a:rPr b="1" lang="en-US">
                <a:latin typeface="Arial"/>
                <a:ea typeface="Arial"/>
                <a:cs typeface="Arial"/>
                <a:sym typeface="Arial"/>
              </a:rPr>
              <a:t>Η φήμη URL </a:t>
            </a:r>
            <a:r>
              <a:rPr lang="en-US">
                <a:latin typeface="Arial"/>
                <a:ea typeface="Arial"/>
                <a:cs typeface="Arial"/>
                <a:sym typeface="Arial"/>
              </a:rPr>
              <a:t>αναφέρεται στη διαδικασία προσδιορισμού της αξιοπιστίας, της ασφάλειας και της πρόθεσης ενός Uniform Resource Locator, ευρέως γνωστού ως URL. </a:t>
            </a:r>
            <a:endParaRPr/>
          </a:p>
          <a:p>
            <a:pPr indent="-228600" lvl="0" marL="228600" rtl="0" algn="just">
              <a:lnSpc>
                <a:spcPct val="90000"/>
              </a:lnSpc>
              <a:spcBef>
                <a:spcPts val="1000"/>
              </a:spcBef>
              <a:spcAft>
                <a:spcPts val="0"/>
              </a:spcAft>
              <a:buSzPct val="100000"/>
              <a:buChar char="❑"/>
            </a:pPr>
            <a:r>
              <a:rPr lang="en-US">
                <a:latin typeface="Arial"/>
                <a:ea typeface="Arial"/>
                <a:cs typeface="Arial"/>
                <a:sym typeface="Arial"/>
              </a:rPr>
              <a:t>Τα συστήματα ασφαλούς περιήγησης διατηρούν βάσεις δεδομένων με γνωστούς κακόβουλους ιστότοπους και αξιολογούν τη φήμη των διευθύνσεων URL για να προειδοποιούν τους χρήστες για πιθανούς κινδύνους πριν επισκεφθούν έναν ιστότοπο. </a:t>
            </a:r>
            <a:endParaRPr/>
          </a:p>
        </p:txBody>
      </p:sp>
      <p:sp>
        <p:nvSpPr>
          <p:cNvPr id="312" name="Google Shape;312;p8"/>
          <p:cNvSpPr/>
          <p:nvPr/>
        </p:nvSpPr>
        <p:spPr>
          <a:xfrm>
            <a:off x="5473414" y="3979703"/>
            <a:ext cx="6518910" cy="2585406"/>
          </a:xfrm>
          <a:prstGeom prst="rightArrow">
            <a:avLst>
              <a:gd fmla="val 50000" name="adj1"/>
              <a:gd fmla="val 50000" name="adj2"/>
            </a:avLst>
          </a:prstGeom>
          <a:solidFill>
            <a:schemeClr val="lt1"/>
          </a:solidFill>
          <a:ln cap="flat" cmpd="sng" w="38100">
            <a:solidFill>
              <a:srgbClr val="FFAA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sng" cap="none" strike="noStrike">
                <a:solidFill>
                  <a:srgbClr val="000000"/>
                </a:solidFill>
                <a:latin typeface="Arial"/>
                <a:ea typeface="Arial"/>
                <a:cs typeface="Arial"/>
                <a:sym typeface="Arial"/>
                <a:hlinkClick r:id="rId3">
                  <a:extLst>
                    <a:ext uri="{A12FA001-AC4F-418D-AE19-62706E023703}">
                      <ahyp:hlinkClr val="tx"/>
                    </a:ext>
                  </a:extLst>
                </a:hlinkClick>
              </a:rPr>
              <a:t>https://www.virustotal.com/gui/home/search</a:t>
            </a:r>
            <a:endParaRPr b="0" i="0" sz="2800" u="none" cap="none" strike="noStrike">
              <a:solidFill>
                <a:srgbClr val="000000"/>
              </a:solidFill>
              <a:latin typeface="Arial"/>
              <a:ea typeface="Arial"/>
              <a:cs typeface="Arial"/>
              <a:sym typeface="Arial"/>
            </a:endParaRPr>
          </a:p>
        </p:txBody>
      </p:sp>
      <p:pic>
        <p:nvPicPr>
          <p:cNvPr descr="Enhance Online Reputation: Professional &amp; Polished Approach | AI Art  Generator | Easy-Peasy.AI" id="313" name="Google Shape;313;p8"/>
          <p:cNvPicPr preferRelativeResize="0"/>
          <p:nvPr/>
        </p:nvPicPr>
        <p:blipFill rotWithShape="1">
          <a:blip r:embed="rId4">
            <a:alphaModFix/>
          </a:blip>
          <a:srcRect b="0" l="0" r="0" t="0"/>
          <a:stretch/>
        </p:blipFill>
        <p:spPr>
          <a:xfrm>
            <a:off x="1935448" y="4453829"/>
            <a:ext cx="2002629" cy="20026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p9"/>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9" name="Google Shape;319;p9"/>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0" name="Google Shape;320;p9"/>
          <p:cNvSpPr txBox="1"/>
          <p:nvPr>
            <p:ph type="title"/>
          </p:nvPr>
        </p:nvSpPr>
        <p:spPr>
          <a:xfrm>
            <a:off x="235390" y="365126"/>
            <a:ext cx="11118410" cy="7794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800">
                <a:latin typeface="Arial"/>
                <a:ea typeface="Arial"/>
                <a:cs typeface="Arial"/>
                <a:sym typeface="Arial"/>
              </a:rPr>
              <a:t>Εξασκηθείτε στην ασφαλή περιήγηση! - </a:t>
            </a:r>
            <a:r>
              <a:rPr lang="en-US" sz="4000">
                <a:solidFill>
                  <a:srgbClr val="FFAA5A"/>
                </a:solidFill>
                <a:latin typeface="Arial"/>
                <a:ea typeface="Arial"/>
                <a:cs typeface="Arial"/>
                <a:sym typeface="Arial"/>
              </a:rPr>
              <a:t>Λήψη προστασίας </a:t>
            </a:r>
            <a:endParaRPr/>
          </a:p>
        </p:txBody>
      </p:sp>
      <p:sp>
        <p:nvSpPr>
          <p:cNvPr id="321" name="Google Shape;321;p9"/>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2" name="Google Shape;322;p9"/>
          <p:cNvSpPr txBox="1"/>
          <p:nvPr>
            <p:ph idx="1" type="body"/>
          </p:nvPr>
        </p:nvSpPr>
        <p:spPr>
          <a:xfrm>
            <a:off x="555710" y="1785022"/>
            <a:ext cx="10775302" cy="2437598"/>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SzPts val="2000"/>
              <a:buChar char="❑"/>
            </a:pPr>
            <a:r>
              <a:rPr lang="en-US" sz="2000">
                <a:latin typeface="Arial"/>
                <a:ea typeface="Arial"/>
                <a:cs typeface="Arial"/>
                <a:sym typeface="Arial"/>
              </a:rPr>
              <a:t>Η προστασία λήψης λειτουργεί με σάρωση αρχείων για γνωστές υπογραφές κακόβουλου λογισμικού και ύποπτη συμπεριφορά. </a:t>
            </a:r>
            <a:endParaRPr/>
          </a:p>
          <a:p>
            <a:pPr indent="-228600" lvl="0" marL="228600" rtl="0" algn="just">
              <a:lnSpc>
                <a:spcPct val="90000"/>
              </a:lnSpc>
              <a:spcBef>
                <a:spcPts val="1000"/>
              </a:spcBef>
              <a:spcAft>
                <a:spcPts val="0"/>
              </a:spcAft>
              <a:buSzPts val="2000"/>
              <a:buChar char="❑"/>
            </a:pPr>
            <a:r>
              <a:rPr lang="en-US" sz="2000">
                <a:latin typeface="Arial"/>
                <a:ea typeface="Arial"/>
                <a:cs typeface="Arial"/>
                <a:sym typeface="Arial"/>
              </a:rPr>
              <a:t>Εάν ένα αρχείο επισημανθεί ως δυνητικά επιβλαβές, το λογισμικό προστασίας από ιούς θα θέσει το αρχείο σε καραντίνα ή θα το διαγράψει προτού μεταφορτωθεί στη συσκευή.</a:t>
            </a:r>
            <a:endParaRPr/>
          </a:p>
        </p:txBody>
      </p:sp>
      <p:sp>
        <p:nvSpPr>
          <p:cNvPr id="323" name="Google Shape;323;p9"/>
          <p:cNvSpPr/>
          <p:nvPr/>
        </p:nvSpPr>
        <p:spPr>
          <a:xfrm>
            <a:off x="1214643" y="3824422"/>
            <a:ext cx="4282440" cy="1040131"/>
          </a:xfrm>
          <a:prstGeom prst="flowChartAlternateProcess">
            <a:avLst/>
          </a:prstGeom>
          <a:solidFill>
            <a:schemeClr val="lt1"/>
          </a:solidFill>
          <a:ln cap="flat" cmpd="sng" w="38100">
            <a:solidFill>
              <a:srgbClr val="FFAA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33333"/>
              </a:buClr>
              <a:buSzPts val="2400"/>
              <a:buFont typeface="Arial"/>
              <a:buNone/>
            </a:pPr>
            <a:r>
              <a:rPr b="0" i="0" lang="en-US" sz="2400" u="none" cap="none" strike="noStrike">
                <a:solidFill>
                  <a:srgbClr val="333333"/>
                </a:solidFill>
                <a:latin typeface="Arial"/>
                <a:ea typeface="Arial"/>
                <a:cs typeface="Arial"/>
                <a:sym typeface="Arial"/>
              </a:rPr>
              <a:t>Χρήση λογισμικού προστασίας από ιούς</a:t>
            </a:r>
            <a:endParaRPr b="1" i="0" sz="2400" u="none" cap="none" strike="noStrike">
              <a:solidFill>
                <a:srgbClr val="333333"/>
              </a:solidFill>
              <a:latin typeface="Arial"/>
              <a:ea typeface="Arial"/>
              <a:cs typeface="Arial"/>
              <a:sym typeface="Arial"/>
            </a:endParaRPr>
          </a:p>
        </p:txBody>
      </p:sp>
      <p:sp>
        <p:nvSpPr>
          <p:cNvPr id="324" name="Google Shape;324;p9"/>
          <p:cNvSpPr/>
          <p:nvPr/>
        </p:nvSpPr>
        <p:spPr>
          <a:xfrm>
            <a:off x="1214643" y="5407476"/>
            <a:ext cx="5867400" cy="1040131"/>
          </a:xfrm>
          <a:prstGeom prst="roundRect">
            <a:avLst>
              <a:gd fmla="val 16667" name="adj"/>
            </a:avLst>
          </a:prstGeom>
          <a:solidFill>
            <a:schemeClr val="lt1"/>
          </a:solidFill>
          <a:ln cap="flat" cmpd="sng" w="38100">
            <a:solidFill>
              <a:srgbClr val="FFAA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33333"/>
              </a:buClr>
              <a:buSzPts val="2800"/>
              <a:buFont typeface="Arial"/>
              <a:buNone/>
            </a:pPr>
            <a:r>
              <a:rPr b="0" i="0" lang="en-US" sz="2800" u="none" cap="none" strike="noStrike">
                <a:solidFill>
                  <a:srgbClr val="333333"/>
                </a:solidFill>
                <a:latin typeface="Arial"/>
                <a:ea typeface="Arial"/>
                <a:cs typeface="Arial"/>
                <a:sym typeface="Arial"/>
              </a:rPr>
              <a:t>Χρήση αξιόπιστων πηγών λήψης</a:t>
            </a:r>
            <a:endParaRPr b="1" i="0" sz="2800" u="none" cap="none" strike="noStrike">
              <a:solidFill>
                <a:srgbClr val="333333"/>
              </a:solidFill>
              <a:latin typeface="Arial"/>
              <a:ea typeface="Arial"/>
              <a:cs typeface="Arial"/>
              <a:sym typeface="Arial"/>
            </a:endParaRPr>
          </a:p>
        </p:txBody>
      </p:sp>
      <p:sp>
        <p:nvSpPr>
          <p:cNvPr id="325" name="Google Shape;325;p9"/>
          <p:cNvSpPr/>
          <p:nvPr/>
        </p:nvSpPr>
        <p:spPr>
          <a:xfrm>
            <a:off x="7407798" y="5407476"/>
            <a:ext cx="4282440" cy="1040132"/>
          </a:xfrm>
          <a:prstGeom prst="roundRect">
            <a:avLst>
              <a:gd fmla="val 16667" name="adj"/>
            </a:avLst>
          </a:prstGeom>
          <a:solidFill>
            <a:schemeClr val="lt1"/>
          </a:solidFill>
          <a:ln cap="flat" cmpd="sng" w="38100">
            <a:solidFill>
              <a:srgbClr val="FFAA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33333"/>
              </a:buClr>
              <a:buSzPts val="2000"/>
              <a:buFont typeface="Arial"/>
              <a:buNone/>
            </a:pPr>
            <a:r>
              <a:rPr b="0" i="0" lang="en-US" sz="2000" u="none" cap="none" strike="noStrike">
                <a:solidFill>
                  <a:srgbClr val="333333"/>
                </a:solidFill>
                <a:latin typeface="Arial"/>
                <a:ea typeface="Arial"/>
                <a:cs typeface="Arial"/>
                <a:sym typeface="Arial"/>
              </a:rPr>
              <a:t>Επαλήθευση της αυθεντικότητας του αρχείου</a:t>
            </a:r>
            <a:endParaRPr b="1" i="0" sz="2000" u="none" cap="none" strike="noStrike">
              <a:solidFill>
                <a:srgbClr val="333333"/>
              </a:solidFill>
              <a:latin typeface="Arial"/>
              <a:ea typeface="Arial"/>
              <a:cs typeface="Arial"/>
              <a:sym typeface="Arial"/>
            </a:endParaRPr>
          </a:p>
        </p:txBody>
      </p:sp>
      <p:sp>
        <p:nvSpPr>
          <p:cNvPr id="326" name="Google Shape;326;p9"/>
          <p:cNvSpPr/>
          <p:nvPr/>
        </p:nvSpPr>
        <p:spPr>
          <a:xfrm>
            <a:off x="5822838" y="3824421"/>
            <a:ext cx="5867400" cy="1040131"/>
          </a:xfrm>
          <a:prstGeom prst="roundRect">
            <a:avLst>
              <a:gd fmla="val 16667" name="adj"/>
            </a:avLst>
          </a:prstGeom>
          <a:solidFill>
            <a:schemeClr val="lt1"/>
          </a:solidFill>
          <a:ln cap="flat" cmpd="sng" w="38100">
            <a:solidFill>
              <a:srgbClr val="FFAA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33333"/>
              </a:buClr>
              <a:buSzPts val="2800"/>
              <a:buFont typeface="Arial"/>
              <a:buNone/>
            </a:pPr>
            <a:r>
              <a:rPr b="0" i="0" lang="en-US" sz="2800" u="none" cap="none" strike="noStrike">
                <a:solidFill>
                  <a:srgbClr val="333333"/>
                </a:solidFill>
                <a:latin typeface="Arial"/>
                <a:ea typeface="Arial"/>
                <a:cs typeface="Arial"/>
                <a:sym typeface="Arial"/>
              </a:rPr>
              <a:t>Να είστε προσεκτικοί με τα συνημμένα email</a:t>
            </a:r>
            <a:endParaRPr b="1" i="0" sz="2800" u="none" cap="none" strike="noStrike">
              <a:solidFill>
                <a:srgbClr val="333333"/>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2024-10-09T13:49:49Z</dcterms:created>
  <dc:creator>Alexandros Koumanis</dc:creator>
</cp:coreProperties>
</file>