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sldIdLst>
    <p:sldId id="278"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6" autoAdjust="0"/>
    <p:restoredTop sz="94660"/>
  </p:normalViewPr>
  <p:slideViewPr>
    <p:cSldViewPr snapToGrid="0">
      <p:cViewPr varScale="1">
        <p:scale>
          <a:sx n="59" d="100"/>
          <a:sy n="59" d="100"/>
        </p:scale>
        <p:origin x="108" y="12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01F1AD-0822-2C73-E021-A1EA53C86BA7}"/>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108E1CF9-711E-EE03-E4DA-A2CBCC3CA85E}"/>
              </a:ext>
            </a:extLst>
          </p:cNvPr>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279B79F4-7975-A02F-2EC4-508F63AF270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569F9E-8D34-42E7-83D8-6690845F3D31}" type="datetimeFigureOut">
              <a:rPr kumimoji="0" lang="en-GB"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09/10/2024</a:t>
            </a:fld>
            <a:endParaRPr kumimoji="0" lang="en-GB"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Zástupný objekt pre pätu 4">
            <a:extLst>
              <a:ext uri="{FF2B5EF4-FFF2-40B4-BE49-F238E27FC236}">
                <a16:creationId xmlns:a16="http://schemas.microsoft.com/office/drawing/2014/main" id="{F38F8881-652D-DB01-6C7D-DE15E6CFC38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Zástupný objekt pre číslo snímky 5">
            <a:extLst>
              <a:ext uri="{FF2B5EF4-FFF2-40B4-BE49-F238E27FC236}">
                <a16:creationId xmlns:a16="http://schemas.microsoft.com/office/drawing/2014/main" id="{0B0926CE-5C85-22E9-09E2-843E7924878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E33BF-AC80-4C3F-8F8D-6E475268A231}" type="slidenum">
              <a:rPr kumimoji="0" lang="en-GB"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7979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838200" y="1825625"/>
            <a:ext cx="10515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1416206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3986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B0A23-50E5-4E98-A123-1ABE0DF6E2F6}"/>
              </a:ext>
            </a:extLst>
          </p:cNvPr>
          <p:cNvSpPr>
            <a:spLocks noGrp="1"/>
          </p:cNvSpPr>
          <p:nvPr>
            <p:ph type="title"/>
          </p:nvPr>
        </p:nvSpPr>
        <p:spPr/>
        <p:txBody>
          <a:bodyPr/>
          <a:lstStyle/>
          <a:p>
            <a:r>
              <a:rPr lang="en-US"/>
              <a:t>Click to edit Master title style</a:t>
            </a:r>
            <a:endParaRPr lang="mk-MK"/>
          </a:p>
        </p:txBody>
      </p:sp>
      <p:sp>
        <p:nvSpPr>
          <p:cNvPr id="3" name="Text Placeholder 2">
            <a:extLst>
              <a:ext uri="{FF2B5EF4-FFF2-40B4-BE49-F238E27FC236}">
                <a16:creationId xmlns:a16="http://schemas.microsoft.com/office/drawing/2014/main" id="{C73B4E44-5D0F-4491-BC07-5D57BCF01673}"/>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Date Placeholder 3">
            <a:extLst>
              <a:ext uri="{FF2B5EF4-FFF2-40B4-BE49-F238E27FC236}">
                <a16:creationId xmlns:a16="http://schemas.microsoft.com/office/drawing/2014/main" id="{A5FF08B9-AC57-4793-A600-2179C750405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D3446B4-3BDC-48EA-B258-56A3470749C0}" type="datetimeFigureOut">
              <a:rPr kumimoji="0" lang="mk-MK"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9.10.2024</a:t>
            </a:fld>
            <a:endParaRPr kumimoji="0" lang="mk-MK"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FB4BCEB-204C-4393-997A-12C9FBD9EA8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mk-MK"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C8FD7F9-407B-4FDA-8395-66CDEBF7982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7C557A-3CDE-402B-B8F9-F7D05CB61B58}" type="slidenum">
              <a:rPr kumimoji="0" lang="mk-MK"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mk-MK"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661272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062644E8-10B5-CE49-6891-911654D2B1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BE9D2063-3934-78F3-5D1C-633EC0F069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BD50C04B-C414-807B-F073-844A86F456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8569F9E-8D34-42E7-83D8-6690845F3D31}" type="datetimeFigureOut">
              <a:rPr kumimoji="0" lang="en-GB"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09/10/2024</a:t>
            </a:fld>
            <a:endParaRPr kumimoji="0" lang="en-GB"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Zástupný objekt pre pätu 4">
            <a:extLst>
              <a:ext uri="{FF2B5EF4-FFF2-40B4-BE49-F238E27FC236}">
                <a16:creationId xmlns:a16="http://schemas.microsoft.com/office/drawing/2014/main" id="{3C7083BE-5379-B44F-A80E-0AA6CA3D3D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Zástupný objekt pre číslo snímky 5">
            <a:extLst>
              <a:ext uri="{FF2B5EF4-FFF2-40B4-BE49-F238E27FC236}">
                <a16:creationId xmlns:a16="http://schemas.microsoft.com/office/drawing/2014/main" id="{7CF04C7D-6326-DC64-E752-D539A22120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78E33BF-AC80-4C3F-8F8D-6E475268A231}" type="slidenum">
              <a:rPr kumimoji="0" lang="en-GB"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1249341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691116" y="365126"/>
            <a:ext cx="10662684" cy="1058364"/>
          </a:xfrm>
          <a:prstGeom prst="rect">
            <a:avLst/>
          </a:prstGeom>
        </p:spPr>
        <p:txBody>
          <a:bodyPr vert="horz" lIns="91440" tIns="45720" rIns="91440" bIns="45720" rtlCol="0" anchor="ctr">
            <a:normAutofit/>
          </a:bodyPr>
          <a:lstStyle/>
          <a:p>
            <a:r>
              <a:rPr lang="en-GB" noProof="0" dirty="0"/>
              <a:t>Εισάγετε τον τίτλο της διαφάνειας</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691116" y="1658679"/>
            <a:ext cx="10662684" cy="394467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3610374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lnSpc>
          <a:spcPct val="90000"/>
        </a:lnSpc>
        <a:spcBef>
          <a:spcPct val="0"/>
        </a:spcBef>
        <a:buNone/>
        <a:defRPr sz="4800" b="1" kern="1200">
          <a:solidFill>
            <a:srgbClr val="92BAB5"/>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12"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eff.org/" TargetMode="External"/><Relationship Id="rId2" Type="http://schemas.openxmlformats.org/officeDocument/2006/relationships/hyperlink" Target="https://www.internetsociety.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ncsc.gov.uk/files/Using-passwords-protect-devices-data-infographic.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dataprotection.ie/en/individuals/rights-individuals-under-general-data-protection-regulatio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file:///C:\Users\User\Desktop\Study%20on%20the%20availability%20of%20trustworthy%20online%20privacy%20tools%20for%20the%20general%20public.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cisa.go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62D44EE-C852-4460-B8B5-C4F2BC20510C}"/>
              </a:ext>
              <a:ext uri="{C183D7F6-B498-43B3-948B-1728B52AA6E4}">
                <adec:decorative xmlns="" xmlns:a16="http://schemas.microsoft.com/office/drawing/2014/main" xmlns:p16="http://schemas.microsoft.com/office/powerpoint/2015/main" xmlns:a14="http://schemas.microsoft.com/office/drawing/2010/main" xmlns:p14="http://schemas.microsoft.com/office/powerpoint/2010/main"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13060DA4-0D12-8E98-5E76-2670E8CE48C7}"/>
              </a:ext>
            </a:extLst>
          </p:cNvPr>
          <p:cNvSpPr>
            <a:spLocks noGrp="1"/>
          </p:cNvSpPr>
          <p:nvPr>
            <p:ph type="title"/>
          </p:nvPr>
        </p:nvSpPr>
        <p:spPr>
          <a:xfrm>
            <a:off x="6269558" y="1583992"/>
            <a:ext cx="5334930" cy="1845007"/>
          </a:xfrm>
        </p:spPr>
        <p:txBody>
          <a:bodyPr vert="horz" lIns="91440" tIns="45720" rIns="91440" bIns="45720" rtlCol="0" anchor="b">
            <a:noAutofit/>
          </a:bodyPr>
          <a:lstStyle/>
          <a:p>
            <a:pPr algn="ctr">
              <a:spcBef>
                <a:spcPts val="1000"/>
              </a:spcBef>
              <a:spcAft>
                <a:spcPts val="600"/>
              </a:spcAft>
              <a:buClr>
                <a:srgbClr val="FFAA5A"/>
              </a:buClr>
            </a:pPr>
            <a:r>
              <a:rPr lang="en-US" sz="2800" b="1" dirty="0">
                <a:solidFill>
                  <a:srgbClr val="FFAA5A"/>
                </a:solidFill>
                <a:latin typeface="+mn-lt"/>
                <a:ea typeface="Cambria" panose="02040503050406030204" pitchFamily="18" charset="0"/>
                <a:cs typeface="Calibri" panose="020F0502020204030204" pitchFamily="34" charset="0"/>
              </a:rPr>
              <a:t>Ψηφιακή </a:t>
            </a:r>
            <a:r>
              <a:rPr lang="sk-SK" sz="2800" b="1" dirty="0" err="1">
                <a:solidFill>
                  <a:srgbClr val="FFAA5A"/>
                </a:solidFill>
                <a:latin typeface="+mn-lt"/>
                <a:ea typeface="Cambria" panose="02040503050406030204" pitchFamily="18" charset="0"/>
                <a:cs typeface="Calibri" panose="020F0502020204030204" pitchFamily="34" charset="0"/>
              </a:rPr>
              <a:t>Ιδιότητα του Πολίτη </a:t>
            </a:r>
            <a:r>
              <a:rPr lang="en-US" sz="2800" b="1" dirty="0">
                <a:solidFill>
                  <a:srgbClr val="FFAA5A"/>
                </a:solidFill>
                <a:latin typeface="+mn-lt"/>
                <a:ea typeface="Cambria" panose="02040503050406030204" pitchFamily="18" charset="0"/>
                <a:cs typeface="Calibri" panose="020F0502020204030204" pitchFamily="34" charset="0"/>
              </a:rPr>
              <a:t>- </a:t>
            </a:r>
            <a:r>
              <a:rPr lang="sk-SK" sz="2800" b="1" dirty="0">
                <a:solidFill>
                  <a:srgbClr val="FFAA5A"/>
                </a:solidFill>
                <a:latin typeface="+mn-lt"/>
                <a:ea typeface="Cambria" panose="02040503050406030204" pitchFamily="18" charset="0"/>
                <a:cs typeface="Calibri" panose="020F0502020204030204" pitchFamily="34" charset="0"/>
              </a:rPr>
              <a:t>Διαδικτυακή </a:t>
            </a:r>
            <a:r>
              <a:rPr lang="sk-SK" sz="2800" b="1" dirty="0" err="1">
                <a:solidFill>
                  <a:srgbClr val="FFAA5A"/>
                </a:solidFill>
                <a:latin typeface="+mn-lt"/>
                <a:ea typeface="Cambria" panose="02040503050406030204" pitchFamily="18" charset="0"/>
                <a:cs typeface="Calibri" panose="020F0502020204030204" pitchFamily="34" charset="0"/>
              </a:rPr>
              <a:t>Ασφάλεια </a:t>
            </a:r>
            <a:r>
              <a:rPr lang="sk-SK" sz="2800" b="1" dirty="0">
                <a:solidFill>
                  <a:srgbClr val="FFAA5A"/>
                </a:solidFill>
                <a:latin typeface="+mn-lt"/>
                <a:ea typeface="Cambria" panose="02040503050406030204" pitchFamily="18" charset="0"/>
                <a:cs typeface="Calibri" panose="020F0502020204030204" pitchFamily="34" charset="0"/>
              </a:rPr>
              <a:t>&amp; </a:t>
            </a:r>
            <a:r>
              <a:rPr lang="sk-SK" sz="2800" b="1" dirty="0" err="1">
                <a:solidFill>
                  <a:srgbClr val="FFAA5A"/>
                </a:solidFill>
                <a:latin typeface="+mn-lt"/>
                <a:ea typeface="Cambria" panose="02040503050406030204" pitchFamily="18" charset="0"/>
                <a:cs typeface="Calibri" panose="020F0502020204030204" pitchFamily="34" charset="0"/>
              </a:rPr>
              <a:t>Ψηφιακά Δικαιώματα</a:t>
            </a:r>
            <a:endParaRPr lang="en-US" sz="2800" b="1" dirty="0">
              <a:solidFill>
                <a:srgbClr val="FFAA5A"/>
              </a:solidFill>
              <a:latin typeface="+mn-lt"/>
              <a:ea typeface="Cambria" panose="02040503050406030204" pitchFamily="18" charset="0"/>
              <a:cs typeface="Calibri" panose="020F0502020204030204" pitchFamily="34" charset="0"/>
            </a:endParaRPr>
          </a:p>
        </p:txBody>
      </p:sp>
      <p:sp>
        <p:nvSpPr>
          <p:cNvPr id="18" name="Freeform: Shape 17">
            <a:extLst>
              <a:ext uri="{FF2B5EF4-FFF2-40B4-BE49-F238E27FC236}">
                <a16:creationId xmlns:a16="http://schemas.microsoft.com/office/drawing/2014/main" id="{658970D8-8D1D-4B5C-894B-E871CC86543D}"/>
              </a:ext>
              <a:ext uri="{C183D7F6-B498-43B3-948B-1728B52AA6E4}">
                <adec:decorative xmlns="" xmlns:a16="http://schemas.microsoft.com/office/drawing/2014/main" xmlns:p16="http://schemas.microsoft.com/office/powerpoint/2015/main" xmlns:a14="http://schemas.microsoft.com/office/drawing/2010/main" xmlns:p14="http://schemas.microsoft.com/office/powerpoint/2010/main"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Freeform: Shape 19">
            <a:extLst>
              <a:ext uri="{FF2B5EF4-FFF2-40B4-BE49-F238E27FC236}">
                <a16:creationId xmlns:a16="http://schemas.microsoft.com/office/drawing/2014/main" id="{F227E5B6-9132-43CA-B503-37A18562ADF2}"/>
              </a:ext>
              <a:ext uri="{C183D7F6-B498-43B3-948B-1728B52AA6E4}">
                <adec:decorative xmlns="" xmlns:a16="http://schemas.microsoft.com/office/drawing/2014/main" xmlns:p16="http://schemas.microsoft.com/office/powerpoint/2015/main" xmlns:a14="http://schemas.microsoft.com/office/drawing/2010/main" xmlns:p14="http://schemas.microsoft.com/office/powerpoint/2010/main"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03C2051E-A88D-48E5-BACF-AAED17892722}"/>
              </a:ext>
              <a:ext uri="{C183D7F6-B498-43B3-948B-1728B52AA6E4}">
                <adec:decorative xmlns="" xmlns:a16="http://schemas.microsoft.com/office/drawing/2014/main" xmlns:p16="http://schemas.microsoft.com/office/powerpoint/2015/main" xmlns:a14="http://schemas.microsoft.com/office/drawing/2010/main" xmlns:p14="http://schemas.microsoft.com/office/powerpoint/2010/main"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Freeform: Shape 23">
            <a:extLst>
              <a:ext uri="{FF2B5EF4-FFF2-40B4-BE49-F238E27FC236}">
                <a16:creationId xmlns:a16="http://schemas.microsoft.com/office/drawing/2014/main" id="{7821A508-2985-4905-874A-527429BAABFA}"/>
              </a:ext>
              <a:ext uri="{C183D7F6-B498-43B3-948B-1728B52AA6E4}">
                <adec:decorative xmlns="" xmlns:a16="http://schemas.microsoft.com/office/drawing/2014/main" xmlns:p16="http://schemas.microsoft.com/office/powerpoint/2015/main" xmlns:a14="http://schemas.microsoft.com/office/drawing/2010/main" xmlns:p14="http://schemas.microsoft.com/office/powerpoint/2010/main"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Freeform: Shape 25">
            <a:extLst>
              <a:ext uri="{FF2B5EF4-FFF2-40B4-BE49-F238E27FC236}">
                <a16:creationId xmlns:a16="http://schemas.microsoft.com/office/drawing/2014/main" id="{D2929CB1-0E3C-4B2D-ADC5-0154FB33BA44}"/>
              </a:ext>
              <a:ext uri="{C183D7F6-B498-43B3-948B-1728B52AA6E4}">
                <adec:decorative xmlns="" xmlns:a16="http://schemas.microsoft.com/office/drawing/2014/main" xmlns:p16="http://schemas.microsoft.com/office/powerpoint/2015/main" xmlns:a14="http://schemas.microsoft.com/office/drawing/2010/main" xmlns:p14="http://schemas.microsoft.com/office/powerpoint/2010/main"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 name="Freeform: Shape 27">
            <a:extLst>
              <a:ext uri="{FF2B5EF4-FFF2-40B4-BE49-F238E27FC236}">
                <a16:creationId xmlns:a16="http://schemas.microsoft.com/office/drawing/2014/main" id="{5F2F0C84-BE8C-4DC2-A6D3-30349A801D5C}"/>
              </a:ext>
              <a:ext uri="{C183D7F6-B498-43B3-948B-1728B52AA6E4}">
                <adec:decorative xmlns="" xmlns:a16="http://schemas.microsoft.com/office/drawing/2014/main" xmlns:p16="http://schemas.microsoft.com/office/powerpoint/2015/main" xmlns:a14="http://schemas.microsoft.com/office/drawing/2010/main" xmlns:p14="http://schemas.microsoft.com/office/powerpoint/2010/main"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9" name="Obrázok 18" descr="Obrázok, na ktorom je text">
            <a:extLst>
              <a:ext uri="{FF2B5EF4-FFF2-40B4-BE49-F238E27FC236}">
                <a16:creationId xmlns:a16="http://schemas.microsoft.com/office/drawing/2014/main" id="{A34B1F93-7319-3B02-1A2A-A41863D32FA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33616" y="963504"/>
            <a:ext cx="2406814" cy="529376"/>
          </a:xfrm>
          <a:prstGeom prst="rect">
            <a:avLst/>
          </a:prstGeom>
        </p:spPr>
      </p:pic>
      <p:pic>
        <p:nvPicPr>
          <p:cNvPr id="21" name="Obrázok 20">
            <a:extLst>
              <a:ext uri="{FF2B5EF4-FFF2-40B4-BE49-F238E27FC236}">
                <a16:creationId xmlns:a16="http://schemas.microsoft.com/office/drawing/2014/main" id="{E61D75E1-8198-2645-4D4B-679D6C8F82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22658" y="5151053"/>
            <a:ext cx="817175" cy="777669"/>
          </a:xfrm>
          <a:prstGeom prst="rect">
            <a:avLst/>
          </a:prstGeom>
        </p:spPr>
      </p:pic>
      <p:pic>
        <p:nvPicPr>
          <p:cNvPr id="23" name="Picture 2" descr="Slovenská poľnohospodárska univerzita v Nitre">
            <a:extLst>
              <a:ext uri="{FF2B5EF4-FFF2-40B4-BE49-F238E27FC236}">
                <a16:creationId xmlns:a16="http://schemas.microsoft.com/office/drawing/2014/main" id="{D9E315C1-56E0-94ED-8E3D-4E31B723563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46258" y="5272445"/>
            <a:ext cx="118535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5" name="Obrázok 13">
            <a:extLst>
              <a:ext uri="{FF2B5EF4-FFF2-40B4-BE49-F238E27FC236}">
                <a16:creationId xmlns:a16="http://schemas.microsoft.com/office/drawing/2014/main" id="{40BAEEF0-A23E-537C-ECC3-9FDDB55C90F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59380" y="5242752"/>
            <a:ext cx="773010" cy="1016004"/>
          </a:xfrm>
          <a:prstGeom prst="rect">
            <a:avLst/>
          </a:prstGeom>
        </p:spPr>
      </p:pic>
      <p:pic>
        <p:nvPicPr>
          <p:cNvPr id="27" name="Picture 12" descr="Logo">
            <a:extLst>
              <a:ext uri="{FF2B5EF4-FFF2-40B4-BE49-F238E27FC236}">
                <a16:creationId xmlns:a16="http://schemas.microsoft.com/office/drawing/2014/main" id="{ED11F0BA-9F73-FE6F-5053-F71F37F41C8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832390" y="5213414"/>
            <a:ext cx="101749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
            <a:extLst>
              <a:ext uri="{FF2B5EF4-FFF2-40B4-BE49-F238E27FC236}">
                <a16:creationId xmlns:a16="http://schemas.microsoft.com/office/drawing/2014/main" id="{C4695506-135C-179F-2F16-07EA3E816B8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965882" y="5208372"/>
            <a:ext cx="1215490" cy="564513"/>
          </a:xfrm>
          <a:prstGeom prst="rect">
            <a:avLst/>
          </a:prstGeom>
        </p:spPr>
      </p:pic>
      <p:pic>
        <p:nvPicPr>
          <p:cNvPr id="30" name="Picture 14" descr="AIFED - Formación, cultura y empleo en Granada">
            <a:extLst>
              <a:ext uri="{FF2B5EF4-FFF2-40B4-BE49-F238E27FC236}">
                <a16:creationId xmlns:a16="http://schemas.microsoft.com/office/drawing/2014/main" id="{32A3AF98-383A-09A5-D166-B79E4C62D57E}"/>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223099" y="5771248"/>
            <a:ext cx="1598293" cy="5238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a:extLst>
              <a:ext uri="{FF2B5EF4-FFF2-40B4-BE49-F238E27FC236}">
                <a16:creationId xmlns:a16="http://schemas.microsoft.com/office/drawing/2014/main" id="{1482B195-876D-7188-1B81-D2603F93C96A}"/>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937023" y="5889422"/>
            <a:ext cx="1575172" cy="2286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descr="Syzygia Foundation">
            <a:extLst>
              <a:ext uri="{FF2B5EF4-FFF2-40B4-BE49-F238E27FC236}">
                <a16:creationId xmlns:a16="http://schemas.microsoft.com/office/drawing/2014/main" id="{3B467BFD-9687-53BC-864C-C26209912CEE}"/>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0621679" y="5862581"/>
            <a:ext cx="1491323" cy="282282"/>
          </a:xfrm>
          <a:prstGeom prst="rect">
            <a:avLst/>
          </a:prstGeom>
          <a:noFill/>
          <a:extLst>
            <a:ext uri="{909E8E84-426E-40DD-AFC4-6F175D3DCCD1}">
              <a14:hiddenFill xmlns:a14="http://schemas.microsoft.com/office/drawing/2010/main">
                <a:solidFill>
                  <a:srgbClr val="FFFFFF"/>
                </a:solidFill>
              </a14:hiddenFill>
            </a:ext>
          </a:extLst>
        </p:spPr>
      </p:pic>
      <p:sp>
        <p:nvSpPr>
          <p:cNvPr id="34" name="Nadpis 1">
            <a:extLst>
              <a:ext uri="{FF2B5EF4-FFF2-40B4-BE49-F238E27FC236}">
                <a16:creationId xmlns:a16="http://schemas.microsoft.com/office/drawing/2014/main" id="{D631E33B-7141-87BC-7265-49AEB99568AD}"/>
              </a:ext>
            </a:extLst>
          </p:cNvPr>
          <p:cNvSpPr txBox="1">
            <a:spLocks/>
          </p:cNvSpPr>
          <p:nvPr/>
        </p:nvSpPr>
        <p:spPr>
          <a:xfrm>
            <a:off x="7622071" y="3686794"/>
            <a:ext cx="2480219" cy="13737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Οικοδόμηση ψηφιακής ανθεκτικότητας </a:t>
            </a:r>
            <a:r>
              <a:rPr kumimoji="0" lang="sk-SK" sz="1400" b="0" i="0" u="none" strike="noStrike" kern="1200" cap="none" spc="0" normalizeH="0" baseline="0" noProof="0" dirty="0">
                <a:ln>
                  <a:noFill/>
                </a:ln>
                <a:solidFill>
                  <a:prstClr val="black"/>
                </a:solidFill>
                <a:effectLst/>
                <a:uLnTx/>
                <a:uFillTx/>
                <a:latin typeface="Aptos" panose="02110004020202020204"/>
                <a:ea typeface="+mj-ea"/>
                <a:cs typeface="+mj-cs"/>
              </a:rPr>
              <a:t/>
            </a:r>
            <a:br>
              <a:rPr kumimoji="0" lang="sk-SK"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από την κατασκευή της ψηφιακής ευημερίας </a:t>
            </a:r>
            <a:r>
              <a:rPr kumimoji="0" lang="sk-SK" sz="1400" b="0" i="0" u="none" strike="noStrike" kern="1200" cap="none" spc="0" normalizeH="0" baseline="0" noProof="0" dirty="0">
                <a:ln>
                  <a:noFill/>
                </a:ln>
                <a:solidFill>
                  <a:prstClr val="black"/>
                </a:solidFill>
                <a:effectLst/>
                <a:uLnTx/>
                <a:uFillTx/>
                <a:latin typeface="Aptos" panose="02110004020202020204"/>
                <a:ea typeface="+mj-ea"/>
                <a:cs typeface="+mj-cs"/>
              </a:rPr>
              <a:t/>
            </a:r>
            <a:br>
              <a:rPr kumimoji="0" lang="sk-SK"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και την ασφάλεια προσβάσιμες σε όλους</a:t>
            </a:r>
            <a:b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100" b="0" i="0" u="none" strike="noStrike" kern="1200" cap="none" spc="0" normalizeH="0" baseline="0" noProof="0" dirty="0">
                <a:ln>
                  <a:noFill/>
                </a:ln>
                <a:solidFill>
                  <a:prstClr val="black"/>
                </a:solidFill>
                <a:effectLst/>
                <a:uLnTx/>
                <a:uFillTx/>
                <a:latin typeface="Aptos" panose="02110004020202020204"/>
                <a:ea typeface="+mj-ea"/>
                <a:cs typeface="+mj-cs"/>
              </a:rPr>
              <a:t>2022-2-SK01-KA220-ADU-000096888</a:t>
            </a:r>
            <a:endParaRPr kumimoji="0" lang="en-GB" sz="1400" b="0" i="0" u="none" strike="noStrike" kern="1200" cap="none" spc="0" normalizeH="0" baseline="0" noProof="0" dirty="0">
              <a:ln>
                <a:noFill/>
              </a:ln>
              <a:solidFill>
                <a:prstClr val="black"/>
              </a:solidFill>
              <a:effectLst/>
              <a:uLnTx/>
              <a:uFillTx/>
              <a:latin typeface="Aptos" panose="02110004020202020204"/>
              <a:ea typeface="+mj-ea"/>
              <a:cs typeface="+mj-cs"/>
            </a:endParaRPr>
          </a:p>
        </p:txBody>
      </p:sp>
      <p:pic>
        <p:nvPicPr>
          <p:cNvPr id="1026" name="Picture 2" descr="Is digital citizenship really that different than citizens… | Flickr">
            <a:extLst>
              <a:ext uri="{FF2B5EF4-FFF2-40B4-BE49-F238E27FC236}">
                <a16:creationId xmlns:a16="http://schemas.microsoft.com/office/drawing/2014/main" id="{3F8A124C-7493-AF86-605C-584A40A8BAFC}"/>
              </a:ext>
            </a:extLst>
          </p:cNvPr>
          <p:cNvPicPr>
            <a:picLocks noChangeAspect="1" noChangeArrowheads="1"/>
          </p:cNvPicPr>
          <p:nvPr/>
        </p:nvPicPr>
        <p:blipFill rotWithShape="1">
          <a:blip r:embed="rId11" cstate="email">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a:ext>
            </a:extLst>
          </a:blip>
          <a:srcRect l="271" t="11652" r="1051" b="6954"/>
          <a:stretch/>
        </p:blipFill>
        <p:spPr bwMode="auto">
          <a:xfrm>
            <a:off x="1099553" y="1611198"/>
            <a:ext cx="3686091" cy="3040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067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 xmlns:a16="http://schemas.microsoft.com/office/drawing/2014/main" xmlns:p16="http://schemas.microsoft.com/office/powerpoint/2015/main" xmlns:p14="http://schemas.microsoft.com/office/powerpoint/2010/main"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 xmlns:a16="http://schemas.microsoft.com/office/drawing/2014/main" xmlns:p16="http://schemas.microsoft.com/office/powerpoint/2015/main" xmlns:p14="http://schemas.microsoft.com/office/powerpoint/2010/main"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838200" y="365125"/>
            <a:ext cx="10515600" cy="857885"/>
          </a:xfrm>
        </p:spPr>
        <p:txBody>
          <a:bodyPr>
            <a:normAutofit fontScale="90000"/>
          </a:bodyPr>
          <a:lstStyle/>
          <a:p>
            <a:pPr algn="l"/>
            <a:r>
              <a:rPr lang="en-US">
                <a:latin typeface="Aptos" panose="020B0004020202020204" pitchFamily="34" charset="0"/>
                <a:ea typeface="Cambria"/>
              </a:rPr>
              <a:t>Κατανόηση της συλλογής δεδομένων </a:t>
            </a:r>
            <a:br>
              <a:rPr lang="en-US">
                <a:latin typeface="Aptos" panose="020B0004020202020204" pitchFamily="34" charset="0"/>
                <a:ea typeface="Cambria"/>
              </a:rPr>
            </a:br>
            <a:r>
              <a:rPr lang="en-US" sz="3100">
                <a:latin typeface="Aptos" panose="020B0004020202020204" pitchFamily="34" charset="0"/>
                <a:ea typeface="Cambria"/>
              </a:rPr>
              <a:t>Απομυθοποίηση της συλλογής δεδομένων</a:t>
            </a:r>
            <a:endParaRPr lang="en-US">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 xmlns:a16="http://schemas.microsoft.com/office/drawing/2014/main" xmlns:p16="http://schemas.microsoft.com/office/powerpoint/2015/main" xmlns:p14="http://schemas.microsoft.com/office/powerpoint/2010/main"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233376" y="1711842"/>
            <a:ext cx="10745263" cy="4869711"/>
          </a:xfrm>
        </p:spPr>
        <p:txBody>
          <a:bodyPr vert="horz" lIns="91440" tIns="45720" rIns="91440" bIns="45720" rtlCol="0">
            <a:normAutofit fontScale="85000" lnSpcReduction="20000"/>
          </a:bodyPr>
          <a:lstStyle/>
          <a:p>
            <a:pPr marL="0" indent="0" algn="just">
              <a:buNone/>
            </a:pPr>
            <a:r>
              <a:rPr lang="en-GB" sz="3200" dirty="0">
                <a:latin typeface="Aptos" panose="020B0004020202020204" pitchFamily="34" charset="0"/>
                <a:ea typeface="Cambria"/>
              </a:rPr>
              <a:t>Κάθε κλικ, like και αναζήτηση μπορεί να παρακολουθείται. Κατανοήστε και διαχειριστείτε τα δεδομένα που μοιράζεστε, διαβάζοντας τις πολιτικές απορρήτου, χρησιμοποιώντας εργαλεία που εστιάζουν στην προστασία της ιδιωτικής ζωής και ελέγχοντας τα cookies και την παρακολούθηση.</a:t>
            </a:r>
          </a:p>
          <a:p>
            <a:pPr algn="just"/>
            <a:r>
              <a:rPr lang="en-GB" sz="3200" b="1" dirty="0">
                <a:latin typeface="Aptos" panose="020B0004020202020204" pitchFamily="34" charset="0"/>
                <a:ea typeface="Cambria"/>
              </a:rPr>
              <a:t>Τι θα γινόταν αν; Σενάριο: </a:t>
            </a:r>
            <a:r>
              <a:rPr lang="en-GB" sz="3200" dirty="0">
                <a:latin typeface="Aptos" panose="020B0004020202020204" pitchFamily="34" charset="0"/>
                <a:ea typeface="Cambria"/>
              </a:rPr>
              <a:t>Αν όλες οι διαδικτυακές σας αναζητήσεις του τελευταίου έτους δημοσιοποιούνταν, τι θα αποκάλυπταν για εσάς;</a:t>
            </a:r>
          </a:p>
          <a:p>
            <a:pPr algn="just"/>
            <a:r>
              <a:rPr lang="en-GB" sz="3200" b="1" dirty="0">
                <a:latin typeface="Aptos" panose="020B0004020202020204" pitchFamily="34" charset="0"/>
                <a:ea typeface="Cambria"/>
              </a:rPr>
              <a:t>Γνώμη εμπειρογνωμόνων: </a:t>
            </a:r>
            <a:r>
              <a:rPr lang="en-GB" sz="3200" dirty="0">
                <a:latin typeface="Aptos" panose="020B0004020202020204" pitchFamily="34" charset="0"/>
                <a:ea typeface="Cambria"/>
              </a:rPr>
              <a:t>"Η προστασία της ιδιωτικής ζωής δεν είναι επιλογή και δεν θα πρέπει να είναι το τίμημα που δεχόμαστε για να μπούμε στο διαδίκτυο". - Gary Kovacs, πρώην διευθύνων σύμβουλος της Mozilla.</a:t>
            </a:r>
          </a:p>
        </p:txBody>
      </p:sp>
    </p:spTree>
    <p:extLst>
      <p:ext uri="{BB962C8B-B14F-4D97-AF65-F5344CB8AC3E}">
        <p14:creationId xmlns:p14="http://schemas.microsoft.com/office/powerpoint/2010/main" val="3801456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 xmlns:a16="http://schemas.microsoft.com/office/drawing/2014/main" xmlns:p16="http://schemas.microsoft.com/office/powerpoint/2015/main" xmlns:p14="http://schemas.microsoft.com/office/powerpoint/2010/main"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 xmlns:a16="http://schemas.microsoft.com/office/drawing/2014/main" xmlns:p16="http://schemas.microsoft.com/office/powerpoint/2015/main" xmlns:p14="http://schemas.microsoft.com/office/powerpoint/2010/main"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260628" y="290698"/>
            <a:ext cx="10515600" cy="857885"/>
          </a:xfrm>
        </p:spPr>
        <p:txBody>
          <a:bodyPr>
            <a:noAutofit/>
          </a:bodyPr>
          <a:lstStyle/>
          <a:p>
            <a:pPr algn="l"/>
            <a:r>
              <a:rPr lang="en-GB" sz="4000" dirty="0">
                <a:latin typeface="Aptos" panose="020B0004020202020204" pitchFamily="34" charset="0"/>
                <a:ea typeface="Cambria"/>
              </a:rPr>
              <a:t>Το δικαίωμα στη λήθη: </a:t>
            </a:r>
            <a:r>
              <a:rPr lang="sk-SK" sz="4000" dirty="0">
                <a:latin typeface="Aptos" panose="020B0004020202020204" pitchFamily="34" charset="0"/>
                <a:ea typeface="Cambria"/>
              </a:rPr>
              <a:t/>
            </a:r>
            <a:br>
              <a:rPr lang="sk-SK" sz="4000" dirty="0">
                <a:latin typeface="Aptos" panose="020B0004020202020204" pitchFamily="34" charset="0"/>
                <a:ea typeface="Cambria"/>
              </a:rPr>
            </a:br>
            <a:r>
              <a:rPr lang="en-GB" sz="2800" dirty="0">
                <a:latin typeface="Aptos" panose="020B0004020202020204" pitchFamily="34" charset="0"/>
                <a:ea typeface="Cambria"/>
              </a:rPr>
              <a:t>Άσκηση του δικαιώματός σας </a:t>
            </a:r>
            <a:r>
              <a:rPr lang="el-GR" sz="2800" dirty="0" smtClean="0">
                <a:latin typeface="Aptos" panose="020B0004020202020204" pitchFamily="34" charset="0"/>
                <a:ea typeface="Cambria"/>
              </a:rPr>
              <a:t>στη λήθη</a:t>
            </a:r>
            <a:endParaRPr lang="en-GB" sz="4000" dirty="0">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 xmlns:a16="http://schemas.microsoft.com/office/drawing/2014/main" xmlns:p16="http://schemas.microsoft.com/office/powerpoint/2015/main" xmlns:p14="http://schemas.microsoft.com/office/powerpoint/2010/main"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010094" y="1439280"/>
            <a:ext cx="10840955" cy="4993419"/>
          </a:xfrm>
        </p:spPr>
        <p:txBody>
          <a:bodyPr vert="horz" lIns="91440" tIns="45720" rIns="91440" bIns="45720" rtlCol="0">
            <a:normAutofit fontScale="85000" lnSpcReduction="20000"/>
          </a:bodyPr>
          <a:lstStyle/>
          <a:p>
            <a:pPr algn="just"/>
            <a:r>
              <a:rPr lang="en-GB" sz="2600" dirty="0">
                <a:latin typeface="Aptos" panose="020B0004020202020204" pitchFamily="34" charset="0"/>
                <a:ea typeface="Cambria"/>
              </a:rPr>
              <a:t>Το Δικαίωμα στη Διαγραφή σας δίνει τη δυνατότητα να ζητήσετε τη διαγραφή προσωπικών πληροφοριών από τις μηχανές αναζήτησης υπό ορισμένες προϋποθέσεις, επιτρέποντας τον έλεγχο του ψηφιακού σας αποτυπώματος.</a:t>
            </a:r>
          </a:p>
          <a:p>
            <a:pPr lvl="1" algn="just">
              <a:buClr>
                <a:schemeClr val="accent2"/>
              </a:buClr>
              <a:buFont typeface="Wingdings" panose="05000000000000000000" pitchFamily="2" charset="2"/>
              <a:buChar char="§"/>
            </a:pPr>
            <a:r>
              <a:rPr lang="en-GB" sz="2600" b="1" dirty="0">
                <a:latin typeface="Aptos" panose="020B0004020202020204" pitchFamily="34" charset="0"/>
                <a:ea typeface="Cambria"/>
              </a:rPr>
              <a:t>Γρήγορη συμβουλή: </a:t>
            </a:r>
            <a:r>
              <a:rPr lang="en-GB" sz="2600" dirty="0">
                <a:latin typeface="Aptos" panose="020B0004020202020204" pitchFamily="34" charset="0"/>
                <a:ea typeface="Cambria"/>
              </a:rPr>
              <a:t>Για να επικαλεστείτε το δικαίωμα να ξεχαστεί, εντοπίστε συγκεκριμένες διευθύνσεις URL που περιέχουν ξεπερασμένες ή άσχετες προσωπικές πληροφορίες και ακολουθήστε τη διαδικασία της μηχανής αναζήτησης για αιτήματα διαγραφής.</a:t>
            </a:r>
          </a:p>
          <a:p>
            <a:pPr lvl="1" algn="just">
              <a:buClr>
                <a:schemeClr val="accent2"/>
              </a:buClr>
              <a:buFont typeface="Wingdings" panose="05000000000000000000" pitchFamily="2" charset="2"/>
              <a:buChar char="§"/>
            </a:pPr>
            <a:r>
              <a:rPr lang="en-GB" sz="2600" b="1" dirty="0">
                <a:latin typeface="Aptos" panose="020B0004020202020204" pitchFamily="34" charset="0"/>
                <a:ea typeface="Cambria"/>
              </a:rPr>
              <a:t>Ερώτηση πρόκλησης: </a:t>
            </a:r>
            <a:r>
              <a:rPr lang="en-GB" sz="2600" dirty="0">
                <a:latin typeface="Aptos" panose="020B0004020202020204" pitchFamily="34" charset="0"/>
                <a:ea typeface="Cambria"/>
              </a:rPr>
              <a:t>Τι είδους πληροφορίες μπορούν να διαγραφούν σύμφωνα με το δικαίωμα στη λήθη; Α) Ντροπιαστικές φωτογραφίες από τα μέσα κοινωνικής δικτύωσης Β) Δημόσια αρχεία Γ) Ξεπερασμένες ή άσχετες πληροφορίες</a:t>
            </a:r>
          </a:p>
          <a:p>
            <a:pPr lvl="1" algn="just">
              <a:buClr>
                <a:schemeClr val="accent2"/>
              </a:buClr>
              <a:buFont typeface="Wingdings" panose="05000000000000000000" pitchFamily="2" charset="2"/>
              <a:buChar char="§"/>
            </a:pPr>
            <a:r>
              <a:rPr lang="en-GB" sz="2600" b="1" dirty="0">
                <a:latin typeface="Aptos" panose="020B0004020202020204" pitchFamily="34" charset="0"/>
                <a:ea typeface="Cambria"/>
              </a:rPr>
              <a:t>Γνώμη εμπειρογνωμόνων: </a:t>
            </a:r>
            <a:r>
              <a:rPr lang="en-GB" sz="2600" dirty="0">
                <a:latin typeface="Aptos" panose="020B0004020202020204" pitchFamily="34" charset="0"/>
                <a:ea typeface="Cambria"/>
              </a:rPr>
              <a:t>"Το δικαίωμα στη λήθη αντικατοπτρίζει την αξίωση ενός ατόμου να διαγραφούν ορισμένα δεδομένα, ώστε τρίτοι να μην μπορούν πλέον να τα εντοπίσουν." - Viviane Reding, πρώην αντιπρόεδρος της Ευρωπαϊκής Επιτροπής.</a:t>
            </a:r>
          </a:p>
        </p:txBody>
      </p:sp>
    </p:spTree>
    <p:extLst>
      <p:ext uri="{BB962C8B-B14F-4D97-AF65-F5344CB8AC3E}">
        <p14:creationId xmlns:p14="http://schemas.microsoft.com/office/powerpoint/2010/main" val="310474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 xmlns:a16="http://schemas.microsoft.com/office/drawing/2014/main" xmlns:p16="http://schemas.microsoft.com/office/powerpoint/2015/main" xmlns:p14="http://schemas.microsoft.com/office/powerpoint/2010/main"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 xmlns:a16="http://schemas.microsoft.com/office/drawing/2014/main" xmlns:p16="http://schemas.microsoft.com/office/powerpoint/2015/main" xmlns:p14="http://schemas.microsoft.com/office/powerpoint/2010/main"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260628" y="290698"/>
            <a:ext cx="10515600" cy="857885"/>
          </a:xfrm>
        </p:spPr>
        <p:txBody>
          <a:bodyPr>
            <a:noAutofit/>
          </a:bodyPr>
          <a:lstStyle/>
          <a:p>
            <a:pPr algn="l"/>
            <a:r>
              <a:rPr lang="en-GB" sz="4000" dirty="0">
                <a:latin typeface="Aptos" panose="020B0004020202020204" pitchFamily="34" charset="0"/>
                <a:ea typeface="Cambria"/>
              </a:rPr>
              <a:t>Ψηφιακή παρενόχληση και πώς να την καταπολεμήσετε</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16="http://schemas.microsoft.com/office/drawing/2014/main" xmlns:p16="http://schemas.microsoft.com/office/powerpoint/2015/main" xmlns:p14="http://schemas.microsoft.com/office/powerpoint/2010/main"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010094" y="1439280"/>
            <a:ext cx="10840955" cy="4993419"/>
          </a:xfrm>
        </p:spPr>
        <p:txBody>
          <a:bodyPr vert="horz" lIns="91440" tIns="45720" rIns="91440" bIns="45720" rtlCol="0">
            <a:normAutofit fontScale="92500" lnSpcReduction="20000"/>
          </a:bodyPr>
          <a:lstStyle/>
          <a:p>
            <a:pPr algn="just"/>
            <a:r>
              <a:rPr lang="en-GB" sz="2600" dirty="0">
                <a:latin typeface="Aptos" panose="020B0004020202020204" pitchFamily="34" charset="0"/>
                <a:ea typeface="Cambria"/>
              </a:rPr>
              <a:t>Η ψηφιακή παρενόχληση, από τον διαδικτυακό εκφοβισμό έως την ηλεκτρονική παρακολούθηση, μπορεί να είναι συναισθηματικά φορτική και επικίνδυνη. Χρησιμοποιήστε τα εργαλεία της πλατφόρμας για να μπλοκάρετε, να αναφέρετε και να προστατεύσετε την ψηφιακή σας ευημερία και απευθυνθείτε σε δίκτυα υποστήριξης όταν χρειάζεται.</a:t>
            </a:r>
          </a:p>
          <a:p>
            <a:pPr lvl="1" algn="just">
              <a:buClr>
                <a:schemeClr val="accent2"/>
              </a:buClr>
              <a:buFont typeface="Wingdings" panose="05000000000000000000" pitchFamily="2" charset="2"/>
              <a:buChar char="§"/>
            </a:pPr>
            <a:r>
              <a:rPr lang="en-GB" sz="2600" b="1" dirty="0">
                <a:latin typeface="Aptos" panose="020B0004020202020204" pitchFamily="34" charset="0"/>
                <a:ea typeface="Cambria"/>
              </a:rPr>
              <a:t>Γρήγορη συμβουλή: </a:t>
            </a:r>
            <a:r>
              <a:rPr lang="en-GB" sz="2600" dirty="0">
                <a:latin typeface="Aptos" panose="020B0004020202020204" pitchFamily="34" charset="0"/>
                <a:ea typeface="Cambria"/>
              </a:rPr>
              <a:t>Τεκμηριώστε τυχόν περιπτώσεις παρενόχλησης πριν από την παρεμπόδιση ή την αναφορά, καθώς μπορεί να χρειαστούν για αποδεικτικά στοιχεία.</a:t>
            </a:r>
          </a:p>
          <a:p>
            <a:pPr lvl="1" algn="just">
              <a:buClr>
                <a:schemeClr val="accent2"/>
              </a:buClr>
              <a:buFont typeface="Wingdings" panose="05000000000000000000" pitchFamily="2" charset="2"/>
              <a:buChar char="§"/>
            </a:pPr>
            <a:r>
              <a:rPr lang="en-GB" sz="2600" b="1" dirty="0">
                <a:latin typeface="Aptos" panose="020B0004020202020204" pitchFamily="34" charset="0"/>
                <a:ea typeface="Cambria"/>
              </a:rPr>
              <a:t>Τι θα γινόταν αν; Σενάριο: </a:t>
            </a:r>
            <a:r>
              <a:rPr lang="en-GB" sz="2600" dirty="0">
                <a:latin typeface="Aptos" panose="020B0004020202020204" pitchFamily="34" charset="0"/>
                <a:ea typeface="Cambria"/>
              </a:rPr>
              <a:t>Φανταστείτε αν κάθε αρνητική αλληλεπίδραση στο διαδίκτυο άφηνε ένα φυσικό σημάδι. Πώς θα προστατεύατε τον εαυτό σας;</a:t>
            </a:r>
          </a:p>
          <a:p>
            <a:pPr lvl="1" algn="just">
              <a:buClr>
                <a:schemeClr val="accent2"/>
              </a:buClr>
              <a:buFont typeface="Wingdings" panose="05000000000000000000" pitchFamily="2" charset="2"/>
              <a:buChar char="§"/>
            </a:pPr>
            <a:r>
              <a:rPr lang="en-GB" sz="2600" b="1" dirty="0">
                <a:latin typeface="Aptos" panose="020B0004020202020204" pitchFamily="34" charset="0"/>
                <a:ea typeface="Cambria"/>
              </a:rPr>
              <a:t>Γνώμη εμπειρογνωμόνων: </a:t>
            </a:r>
            <a:r>
              <a:rPr lang="en-GB" sz="2600" dirty="0">
                <a:latin typeface="Aptos" panose="020B0004020202020204" pitchFamily="34" charset="0"/>
                <a:ea typeface="Cambria"/>
              </a:rPr>
              <a:t>"Η διαδικτυακή παρενόχληση έχει αντίκτυπο εκτός σύνδεσης. Η αναγνώριση των σημείων και η γνώση του τρόπου αντίδρασης είναι ζωτικής σημασίας για την ψηφιακή μας υγεία". - Μόνικα Λεβίνσκι, ακτιβίστρια κατά του εκφοβισμού</a:t>
            </a:r>
          </a:p>
        </p:txBody>
      </p:sp>
    </p:spTree>
    <p:extLst>
      <p:ext uri="{BB962C8B-B14F-4D97-AF65-F5344CB8AC3E}">
        <p14:creationId xmlns:p14="http://schemas.microsoft.com/office/powerpoint/2010/main" val="1781110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 xmlns:a16="http://schemas.microsoft.com/office/drawing/2014/main" xmlns:p16="http://schemas.microsoft.com/office/powerpoint/2015/main" xmlns:p14="http://schemas.microsoft.com/office/powerpoint/2010/main"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 xmlns:a16="http://schemas.microsoft.com/office/drawing/2014/main" xmlns:p16="http://schemas.microsoft.com/office/powerpoint/2015/main" xmlns:p14="http://schemas.microsoft.com/office/powerpoint/2010/main"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260628" y="290698"/>
            <a:ext cx="10515600" cy="857885"/>
          </a:xfrm>
        </p:spPr>
        <p:txBody>
          <a:bodyPr>
            <a:noAutofit/>
          </a:bodyPr>
          <a:lstStyle/>
          <a:p>
            <a:pPr algn="l"/>
            <a:r>
              <a:rPr lang="en-GB" sz="4000" dirty="0">
                <a:latin typeface="Aptos" panose="020B0004020202020204" pitchFamily="34" charset="0"/>
                <a:ea typeface="Cambria"/>
              </a:rPr>
              <a:t>Αγκαλιάζοντας την κρυπτογραφημένη επικοινωνία</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16="http://schemas.microsoft.com/office/drawing/2014/main" xmlns:p16="http://schemas.microsoft.com/office/powerpoint/2015/main" xmlns:p14="http://schemas.microsoft.com/office/powerpoint/2010/main"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010094" y="1439280"/>
            <a:ext cx="10840955" cy="4993419"/>
          </a:xfrm>
        </p:spPr>
        <p:txBody>
          <a:bodyPr vert="horz" lIns="91440" tIns="45720" rIns="91440" bIns="45720" rtlCol="0">
            <a:normAutofit fontScale="85000" lnSpcReduction="20000"/>
          </a:bodyPr>
          <a:lstStyle/>
          <a:p>
            <a:pPr algn="just"/>
            <a:r>
              <a:rPr lang="en-GB" sz="2600" dirty="0">
                <a:latin typeface="Aptos" panose="020B0004020202020204" pitchFamily="34" charset="0"/>
                <a:ea typeface="Cambria"/>
              </a:rPr>
              <a:t>Η κρυπτογράφηση εξασφαλίζει ότι μόνο ο προοριζόμενος παραλήπτης μπορεί να διαβάσει τα μηνύματά σας. Χρησιμοποιήστε κρυπτογραφημένες εφαρμογές ανταλλαγής μηνυμάτων για να προστατεύσετε τις συνομιλίες σας από τους υποκλοπείς.</a:t>
            </a:r>
          </a:p>
          <a:p>
            <a:pPr lvl="1" algn="just">
              <a:buClr>
                <a:schemeClr val="accent2"/>
              </a:buClr>
              <a:buFont typeface="Wingdings" panose="05000000000000000000" pitchFamily="2" charset="2"/>
              <a:buChar char="§"/>
            </a:pPr>
            <a:r>
              <a:rPr lang="en-GB" sz="2600" b="1" dirty="0">
                <a:latin typeface="Aptos" panose="020B0004020202020204" pitchFamily="34" charset="0"/>
                <a:ea typeface="Cambria"/>
              </a:rPr>
              <a:t>Γρήγορη συμβουλή: </a:t>
            </a:r>
            <a:r>
              <a:rPr lang="en-GB" sz="2600" dirty="0">
                <a:latin typeface="Aptos" panose="020B0004020202020204" pitchFamily="34" charset="0"/>
                <a:ea typeface="Cambria"/>
              </a:rPr>
              <a:t>Κρυπτογράφηση από άκρο σε άκρο: Αναζητήστε εφαρμογές ανταλλαγής μηνυμάτων που προσφέρουν κρυπτογράφηση από άκρο σε άκρο ως τυπικό χαρακτηριστικό για όλες τις επικοινωνίες.</a:t>
            </a:r>
          </a:p>
          <a:p>
            <a:pPr lvl="1" algn="just">
              <a:buClr>
                <a:schemeClr val="accent2"/>
              </a:buClr>
              <a:buFont typeface="Wingdings" panose="05000000000000000000" pitchFamily="2" charset="2"/>
              <a:buChar char="§"/>
            </a:pPr>
            <a:r>
              <a:rPr lang="en-GB" sz="2600" b="1" dirty="0">
                <a:latin typeface="Aptos" panose="020B0004020202020204" pitchFamily="34" charset="0"/>
                <a:ea typeface="Cambria"/>
              </a:rPr>
              <a:t>Ερώτηση πρόκλησης: </a:t>
            </a:r>
            <a:r>
              <a:rPr lang="en-GB" sz="2600" dirty="0">
                <a:latin typeface="Aptos" panose="020B0004020202020204" pitchFamily="34" charset="0"/>
                <a:ea typeface="Cambria"/>
              </a:rPr>
              <a:t>Γιατί η κρυπτογράφηση από άκρο σε άκρο είναι σημαντική για το ψηφιακό σας απόρρητο; Α) Κάνει τα μηνύματα να φαίνονται ωραία Β) Αποτρέπει οποιονδήποτε άλλον εκτός από τον παραλήπτη να διαβάσει τα μηνύματά σας Γ) Επιταχύνει τη σύνδεσή σας στο διαδίκτυο</a:t>
            </a:r>
          </a:p>
          <a:p>
            <a:pPr lvl="1" algn="just">
              <a:buClr>
                <a:schemeClr val="accent2"/>
              </a:buClr>
              <a:buFont typeface="Wingdings" panose="05000000000000000000" pitchFamily="2" charset="2"/>
              <a:buChar char="§"/>
            </a:pPr>
            <a:r>
              <a:rPr lang="en-GB" sz="2600" b="1" dirty="0">
                <a:latin typeface="Aptos" panose="020B0004020202020204" pitchFamily="34" charset="0"/>
                <a:ea typeface="Cambria"/>
              </a:rPr>
              <a:t>Γνώμη εμπειρογνωμόνων: </a:t>
            </a:r>
            <a:r>
              <a:rPr lang="en-GB" sz="2600" dirty="0">
                <a:latin typeface="Aptos" panose="020B0004020202020204" pitchFamily="34" charset="0"/>
                <a:ea typeface="Cambria"/>
              </a:rPr>
              <a:t>"Σε μια εποχή όπου τα προσωπικά δεδομένα μπορούν να χρησιμοποιηθούν καταχρηστικά από απατεώνες και οποιονδήποτε θέλει να εκμεταλλευτεί τις προσωπικές σας πληροφορίες, η κρυπτογράφηση λειτουργεί ως κλειδαριά και κλειδί." - Έντουαρντ Σνόουντεν, υπέρμαχος της ιδιωτικής ζωής.</a:t>
            </a:r>
          </a:p>
        </p:txBody>
      </p:sp>
    </p:spTree>
    <p:extLst>
      <p:ext uri="{BB962C8B-B14F-4D97-AF65-F5344CB8AC3E}">
        <p14:creationId xmlns:p14="http://schemas.microsoft.com/office/powerpoint/2010/main" val="2116639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F7EBAE4-9945-4473-9E34-B2C66EA0F03D}"/>
              </a:ext>
              <a:ext uri="{C183D7F6-B498-43B3-948B-1728B52AA6E4}">
                <adec:decorative xmlns="" xmlns:a16="http://schemas.microsoft.com/office/drawing/2014/main" xmlns:p16="http://schemas.microsoft.com/office/powerpoint/2015/main" xmlns:a14="http://schemas.microsoft.com/office/drawing/2010/main" xmlns:p14="http://schemas.microsoft.com/office/powerpoint/2010/main"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52361" y="250032"/>
            <a:ext cx="11192579" cy="769564"/>
          </a:xfrm>
        </p:spPr>
        <p:txBody>
          <a:bodyPr>
            <a:normAutofit/>
          </a:bodyPr>
          <a:lstStyle/>
          <a:p>
            <a:pPr algn="l">
              <a:spcAft>
                <a:spcPts val="600"/>
              </a:spcAft>
            </a:pPr>
            <a:r>
              <a:rPr lang="en-GB" sz="4000" dirty="0">
                <a:latin typeface="Aptos" panose="020B0004020202020204" pitchFamily="34" charset="0"/>
                <a:cs typeface="Calibri" panose="020F0502020204030204" pitchFamily="34" charset="0"/>
              </a:rPr>
              <a:t>Ασφαλείς ηλεκτρονικές συναλλαγές</a:t>
            </a:r>
          </a:p>
        </p:txBody>
      </p:sp>
      <p:sp>
        <p:nvSpPr>
          <p:cNvPr id="3" name="Content Placeholder 2"/>
          <p:cNvSpPr>
            <a:spLocks noGrp="1"/>
          </p:cNvSpPr>
          <p:nvPr>
            <p:ph idx="1"/>
          </p:nvPr>
        </p:nvSpPr>
        <p:spPr>
          <a:xfrm>
            <a:off x="375024" y="1208652"/>
            <a:ext cx="8014064" cy="5160250"/>
          </a:xfrm>
        </p:spPr>
        <p:txBody>
          <a:bodyPr>
            <a:noAutofit/>
          </a:bodyPr>
          <a:lstStyle/>
          <a:p>
            <a:pPr algn="just">
              <a:spcAft>
                <a:spcPts val="600"/>
              </a:spcAft>
            </a:pPr>
            <a:r>
              <a:rPr lang="en-GB" sz="1800" dirty="0">
                <a:latin typeface="Aptos" panose="020B0004020202020204" pitchFamily="34" charset="0"/>
              </a:rPr>
              <a:t>Οι ηλεκτρονικές συναλλαγές είναι βολικές, αλλά μπορεί να σας εκθέσουν σε κινδύνους όπως η απάτη και η κλοπή ταυτότητας. Βεβαιωθείτε ότι οι ιστότοποι χρησιμοποιούν HTTPS και να είστε προσεκτικοί με τις οικονομικές πληροφορίες.</a:t>
            </a:r>
          </a:p>
          <a:p>
            <a:pPr lvl="1" algn="just">
              <a:spcAft>
                <a:spcPts val="600"/>
              </a:spcAft>
              <a:buClr>
                <a:schemeClr val="accent2"/>
              </a:buClr>
              <a:buFont typeface="Wingdings" panose="05000000000000000000" pitchFamily="2" charset="2"/>
              <a:buChar char="§"/>
            </a:pPr>
            <a:r>
              <a:rPr lang="en-GB" sz="1800" b="1" dirty="0">
                <a:latin typeface="Aptos" panose="020B0004020202020204" pitchFamily="34" charset="0"/>
              </a:rPr>
              <a:t>Γρήγορη συμβουλή: </a:t>
            </a:r>
            <a:r>
              <a:rPr lang="en-GB" sz="1800" dirty="0">
                <a:latin typeface="Aptos" panose="020B0004020202020204" pitchFamily="34" charset="0"/>
              </a:rPr>
              <a:t>Χρησιμοποιήστε μια ειδική πιστωτική κάρτα με χαμηλό όριο για ηλεκτρονικές αγορές για να περιορίσετε την πιθανή έκθεση σε απάτη.</a:t>
            </a:r>
          </a:p>
          <a:p>
            <a:pPr lvl="1" algn="just">
              <a:spcAft>
                <a:spcPts val="600"/>
              </a:spcAft>
              <a:buClr>
                <a:schemeClr val="accent2"/>
              </a:buClr>
              <a:buFont typeface="Wingdings" panose="05000000000000000000" pitchFamily="2" charset="2"/>
              <a:buChar char="§"/>
            </a:pPr>
            <a:r>
              <a:rPr lang="en-GB" sz="1800" b="1" dirty="0">
                <a:latin typeface="Aptos" panose="020B0004020202020204" pitchFamily="34" charset="0"/>
              </a:rPr>
              <a:t>Τι θα γινόταν αν; Σενάριο: </a:t>
            </a:r>
            <a:r>
              <a:rPr lang="en-GB" sz="1800" dirty="0">
                <a:latin typeface="Aptos" panose="020B0004020202020204" pitchFamily="34" charset="0"/>
              </a:rPr>
              <a:t>Αν οι συνήθειες των διαδικτυακών σας αγορών αποκαλυφθούν, τι θα έλεγαν για την προσέγγισή σας στην ασφάλεια;</a:t>
            </a:r>
          </a:p>
          <a:p>
            <a:pPr lvl="1" algn="just">
              <a:spcAft>
                <a:spcPts val="600"/>
              </a:spcAft>
              <a:buClr>
                <a:schemeClr val="accent2"/>
              </a:buClr>
              <a:buFont typeface="Wingdings" panose="05000000000000000000" pitchFamily="2" charset="2"/>
              <a:buChar char="§"/>
            </a:pPr>
            <a:r>
              <a:rPr lang="en-GB" sz="1800" b="1" dirty="0">
                <a:latin typeface="Aptos" panose="020B0004020202020204" pitchFamily="34" charset="0"/>
              </a:rPr>
              <a:t>Γνώμη εμπειρογνωμόνων: </a:t>
            </a:r>
            <a:r>
              <a:rPr lang="en-GB" sz="1800" dirty="0">
                <a:latin typeface="Aptos" panose="020B0004020202020204" pitchFamily="34" charset="0"/>
              </a:rPr>
              <a:t>"Η ασφάλεια των προσωπικών σας πληροφοριών αφορά τόσο τις δικές σας πρακτικές όσο και την ασφάλεια του ιστότοπου". - Bruce Schneier, τεχνολόγος ασφάλειας.</a:t>
            </a:r>
          </a:p>
        </p:txBody>
      </p:sp>
      <p:sp>
        <p:nvSpPr>
          <p:cNvPr id="20" name="!!Arc">
            <a:extLst>
              <a:ext uri="{FF2B5EF4-FFF2-40B4-BE49-F238E27FC236}">
                <a16:creationId xmlns:a16="http://schemas.microsoft.com/office/drawing/2014/main" id="{70BEB1E7-2F88-40BC-B73D-42E5B6F80BFC}"/>
              </a:ext>
              <a:ext uri="{C183D7F6-B498-43B3-948B-1728B52AA6E4}">
                <adec:decorative xmlns="" xmlns:a16="http://schemas.microsoft.com/office/drawing/2014/main" xmlns:p16="http://schemas.microsoft.com/office/powerpoint/2015/main" xmlns:a14="http://schemas.microsoft.com/office/drawing/2010/main" xmlns:p14="http://schemas.microsoft.com/office/powerpoint/2010/main"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Oval">
            <a:extLst>
              <a:ext uri="{FF2B5EF4-FFF2-40B4-BE49-F238E27FC236}">
                <a16:creationId xmlns:a16="http://schemas.microsoft.com/office/drawing/2014/main" id="{A7B99495-F43F-4D80-A44F-2CB4764EB90B}"/>
              </a:ext>
              <a:ext uri="{C183D7F6-B498-43B3-948B-1728B52AA6E4}">
                <adec:decorative xmlns="" xmlns:a16="http://schemas.microsoft.com/office/drawing/2014/main" xmlns:p16="http://schemas.microsoft.com/office/powerpoint/2015/main" xmlns:a14="http://schemas.microsoft.com/office/drawing/2010/main" xmlns:p14="http://schemas.microsoft.com/office/powerpoint/2010/main"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Εικόνα 4">
            <a:extLst>
              <a:ext uri="{FF2B5EF4-FFF2-40B4-BE49-F238E27FC236}">
                <a16:creationId xmlns:a16="http://schemas.microsoft.com/office/drawing/2014/main" id="{555EE17A-BDD3-F94A-8593-5C494932D2C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859805" y="1933678"/>
            <a:ext cx="2580828" cy="2652234"/>
          </a:xfrm>
          <a:prstGeom prst="rect">
            <a:avLst/>
          </a:prstGeom>
        </p:spPr>
      </p:pic>
    </p:spTree>
    <p:extLst>
      <p:ext uri="{BB962C8B-B14F-4D97-AF65-F5344CB8AC3E}">
        <p14:creationId xmlns:p14="http://schemas.microsoft.com/office/powerpoint/2010/main" val="4290144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 xmlns:a16="http://schemas.microsoft.com/office/drawing/2014/main" xmlns:p16="http://schemas.microsoft.com/office/powerpoint/2015/main" xmlns:p14="http://schemas.microsoft.com/office/powerpoint/2010/main"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 xmlns:a16="http://schemas.microsoft.com/office/drawing/2014/main" xmlns:p16="http://schemas.microsoft.com/office/powerpoint/2015/main" xmlns:p14="http://schemas.microsoft.com/office/powerpoint/2010/main"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260628" y="290698"/>
            <a:ext cx="10515600" cy="857885"/>
          </a:xfrm>
        </p:spPr>
        <p:txBody>
          <a:bodyPr>
            <a:noAutofit/>
          </a:bodyPr>
          <a:lstStyle/>
          <a:p>
            <a:pPr algn="l"/>
            <a:r>
              <a:rPr lang="en-GB" sz="4000" dirty="0">
                <a:latin typeface="Aptos" panose="020B0004020202020204" pitchFamily="34" charset="0"/>
                <a:ea typeface="Cambria"/>
              </a:rPr>
              <a:t>Ψηφιακός αλφαβητισμός για όλους</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16="http://schemas.microsoft.com/office/drawing/2014/main" xmlns:p16="http://schemas.microsoft.com/office/powerpoint/2015/main" xmlns:p14="http://schemas.microsoft.com/office/powerpoint/2010/main"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010094" y="1439280"/>
            <a:ext cx="10840955" cy="4993419"/>
          </a:xfrm>
        </p:spPr>
        <p:txBody>
          <a:bodyPr vert="horz" lIns="91440" tIns="45720" rIns="91440" bIns="45720" rtlCol="0">
            <a:normAutofit fontScale="85000" lnSpcReduction="20000"/>
          </a:bodyPr>
          <a:lstStyle/>
          <a:p>
            <a:pPr algn="just"/>
            <a:r>
              <a:rPr lang="en-GB" sz="2600" dirty="0">
                <a:latin typeface="Aptos" panose="020B0004020202020204" pitchFamily="34" charset="0"/>
                <a:ea typeface="Cambria"/>
              </a:rPr>
              <a:t>Ο ψηφιακός αλφαβητισμός δεν έχει να κάνει μόνο με την κατανόηση του τρόπου χρήσης της τεχνολογίας, αλλά και με την αναγνώριση των επιπτώσεών της στην ιδιωτική ζωή, την ασφάλεια και την κοινωνία. Υποστηρίξτε εκπαιδευτικές πρωτοβουλίες για τη δημιουργία ενός ασφαλέστερου, πιο ενημερωμένου ψηφιακού κόσμου.</a:t>
            </a:r>
          </a:p>
          <a:p>
            <a:pPr lvl="1" algn="just">
              <a:buClr>
                <a:schemeClr val="accent2"/>
              </a:buClr>
              <a:buFont typeface="Wingdings" panose="05000000000000000000" pitchFamily="2" charset="2"/>
              <a:buChar char="§"/>
            </a:pPr>
            <a:r>
              <a:rPr lang="en-GB" sz="2600" b="1" dirty="0">
                <a:latin typeface="Aptos" panose="020B0004020202020204" pitchFamily="34" charset="0"/>
                <a:ea typeface="Cambria"/>
              </a:rPr>
              <a:t>Γρήγορη συμβουλή: </a:t>
            </a:r>
            <a:r>
              <a:rPr lang="en-GB" sz="2600" dirty="0">
                <a:latin typeface="Aptos" panose="020B0004020202020204" pitchFamily="34" charset="0"/>
                <a:ea typeface="Cambria"/>
              </a:rPr>
              <a:t>Συμμετέχετε σε εργαστήρια και διαδικτυακά σεμινάρια ψηφιακού αλφαβητισμού για να ενημερώνεστε για τις τελευταίες εξελίξεις σε θέματα διαδικτυακής ασφάλειας και ψηφιακών δικαιωμάτων.</a:t>
            </a:r>
          </a:p>
          <a:p>
            <a:pPr lvl="1" algn="just">
              <a:buClr>
                <a:schemeClr val="accent2"/>
              </a:buClr>
              <a:buFont typeface="Wingdings" panose="05000000000000000000" pitchFamily="2" charset="2"/>
              <a:buChar char="§"/>
            </a:pPr>
            <a:r>
              <a:rPr lang="en-GB" sz="2600" b="1" dirty="0">
                <a:latin typeface="Aptos" panose="020B0004020202020204" pitchFamily="34" charset="0"/>
                <a:ea typeface="Cambria"/>
              </a:rPr>
              <a:t>Ερώτηση πρόκλησης: </a:t>
            </a:r>
            <a:r>
              <a:rPr lang="en-GB" sz="2600" dirty="0">
                <a:latin typeface="Aptos" panose="020B0004020202020204" pitchFamily="34" charset="0"/>
                <a:ea typeface="Cambria"/>
              </a:rPr>
              <a:t>Πώς συμβάλλει η βελτίωση του ψηφιακού αλφαβητισμού στην ασφάλεια στο διαδίκτυο; Α) Με την αύξηση του χρόνου χρήσης της οθόνης Β) Με την ενίσχυση της ικανότητας εντοπισμού και μετριασμού των απειλών στον κυβερνοχώρο Γ) Με τη βελτίωση της ταχύτητας του διαδικτύου</a:t>
            </a:r>
          </a:p>
          <a:p>
            <a:pPr lvl="1" algn="just">
              <a:buClr>
                <a:schemeClr val="accent2"/>
              </a:buClr>
              <a:buFont typeface="Wingdings" panose="05000000000000000000" pitchFamily="2" charset="2"/>
              <a:buChar char="§"/>
            </a:pPr>
            <a:r>
              <a:rPr lang="en-GB" sz="2600" b="1" dirty="0">
                <a:latin typeface="Aptos" panose="020B0004020202020204" pitchFamily="34" charset="0"/>
                <a:ea typeface="Cambria"/>
              </a:rPr>
              <a:t>Γνώμη εμπειρογνωμόνων: </a:t>
            </a:r>
            <a:r>
              <a:rPr lang="en-GB" sz="2600" dirty="0">
                <a:latin typeface="Aptos" panose="020B0004020202020204" pitchFamily="34" charset="0"/>
                <a:ea typeface="Cambria"/>
              </a:rPr>
              <a:t>"Πρόκειται για την κριτική σκέψη και τη λήψη τεκμηριωμένων επιλογών στο διαδίκτυο". - Danah Boyd, μελετητής των μέσων κοινωνικής δικτύωσης.</a:t>
            </a:r>
          </a:p>
        </p:txBody>
      </p:sp>
    </p:spTree>
    <p:extLst>
      <p:ext uri="{BB962C8B-B14F-4D97-AF65-F5344CB8AC3E}">
        <p14:creationId xmlns:p14="http://schemas.microsoft.com/office/powerpoint/2010/main" val="3635337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 xmlns:a16="http://schemas.microsoft.com/office/drawing/2014/main" xmlns:p16="http://schemas.microsoft.com/office/powerpoint/2015/main" xmlns:p14="http://schemas.microsoft.com/office/powerpoint/2010/main"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 xmlns:a16="http://schemas.microsoft.com/office/drawing/2014/main" xmlns:p16="http://schemas.microsoft.com/office/powerpoint/2015/main" xmlns:p14="http://schemas.microsoft.com/office/powerpoint/2010/main"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260627" y="290698"/>
            <a:ext cx="10967353" cy="857885"/>
          </a:xfrm>
        </p:spPr>
        <p:txBody>
          <a:bodyPr>
            <a:noAutofit/>
          </a:bodyPr>
          <a:lstStyle/>
          <a:p>
            <a:pPr algn="l"/>
            <a:r>
              <a:rPr lang="en-GB" sz="3200" dirty="0">
                <a:latin typeface="Aptos" panose="020B0004020202020204" pitchFamily="34" charset="0"/>
                <a:ea typeface="Cambria"/>
              </a:rPr>
              <a:t>Διαμόρφωση του ψηφιακού μέλλοντος: Ο ρόλος σας στο ψηφιακό μέλλον</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16="http://schemas.microsoft.com/office/drawing/2014/main" xmlns:p16="http://schemas.microsoft.com/office/powerpoint/2015/main" xmlns:p14="http://schemas.microsoft.com/office/powerpoint/2010/main"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010094" y="1439280"/>
            <a:ext cx="10840955" cy="4993419"/>
          </a:xfrm>
        </p:spPr>
        <p:txBody>
          <a:bodyPr vert="horz" lIns="91440" tIns="45720" rIns="91440" bIns="45720" rtlCol="0">
            <a:normAutofit fontScale="85000" lnSpcReduction="20000"/>
          </a:bodyPr>
          <a:lstStyle/>
          <a:p>
            <a:pPr algn="just"/>
            <a:r>
              <a:rPr lang="en-GB" dirty="0">
                <a:latin typeface="Aptos" panose="020B0004020202020204" pitchFamily="34" charset="0"/>
                <a:ea typeface="Cambria"/>
              </a:rPr>
              <a:t>Κάθε διαδικτυακή ενέργεια συμβάλλει στη διαμόρφωση του ψηφιακού κόσμου. Υποστηρίξτε πολιτικές που προστατεύουν την ιδιωτική ζωή και προωθούν την ισότητα και εκμεταλλευτείτε τη δύναμή σας ως ψηφιακός πολίτης για να επηρεάσετε την αλλαγή.</a:t>
            </a:r>
          </a:p>
          <a:p>
            <a:pPr lvl="1" algn="just">
              <a:buClr>
                <a:schemeClr val="accent2"/>
              </a:buClr>
              <a:buFont typeface="Wingdings" panose="05000000000000000000" pitchFamily="2" charset="2"/>
              <a:buChar char="§"/>
            </a:pPr>
            <a:r>
              <a:rPr lang="en-GB" sz="2800" b="1" dirty="0">
                <a:latin typeface="Aptos" panose="020B0004020202020204" pitchFamily="34" charset="0"/>
                <a:ea typeface="Cambria"/>
              </a:rPr>
              <a:t>Γρήγορη συμβουλή: </a:t>
            </a:r>
            <a:r>
              <a:rPr lang="en-GB" sz="2800" dirty="0">
                <a:latin typeface="Aptos" panose="020B0004020202020204" pitchFamily="34" charset="0"/>
                <a:ea typeface="Cambria"/>
              </a:rPr>
              <a:t>Συμμετέχετε σε οργανώσεις για τα ψηφιακά δικαιώματα και σε εκστρατείες υπέρ των μεταρρυθμίσεων για την προστασία της ιδιωτικής ζωής και της ασφάλειας στο διαδίκτυο.</a:t>
            </a:r>
          </a:p>
          <a:p>
            <a:pPr lvl="1" algn="just">
              <a:buClr>
                <a:schemeClr val="accent2"/>
              </a:buClr>
              <a:buFont typeface="Wingdings" panose="05000000000000000000" pitchFamily="2" charset="2"/>
              <a:buChar char="§"/>
            </a:pPr>
            <a:r>
              <a:rPr lang="en-GB" sz="2800" b="1" dirty="0">
                <a:latin typeface="Aptos" panose="020B0004020202020204" pitchFamily="34" charset="0"/>
                <a:ea typeface="Cambria"/>
              </a:rPr>
              <a:t>Τι θα γινόταν αν; Σενάριο: </a:t>
            </a:r>
            <a:r>
              <a:rPr lang="en-GB" sz="2800" dirty="0">
                <a:latin typeface="Aptos" panose="020B0004020202020204" pitchFamily="34" charset="0"/>
                <a:ea typeface="Cambria"/>
              </a:rPr>
              <a:t>Τι θα γινόταν αν οι ψηφιακές σας ενέργειες σήμερα καθόριζαν το τοπίο της ιδιωτικής ζωής στο διαδίκτυο αύριο;</a:t>
            </a:r>
          </a:p>
          <a:p>
            <a:pPr lvl="1" algn="just">
              <a:buClr>
                <a:schemeClr val="accent2"/>
              </a:buClr>
              <a:buFont typeface="Wingdings" panose="05000000000000000000" pitchFamily="2" charset="2"/>
              <a:buChar char="§"/>
            </a:pPr>
            <a:r>
              <a:rPr lang="en-GB" sz="2800" b="1" dirty="0">
                <a:latin typeface="Aptos" panose="020B0004020202020204" pitchFamily="34" charset="0"/>
                <a:ea typeface="Cambria"/>
              </a:rPr>
              <a:t>Γνώμη εμπειρογνωμόνων: </a:t>
            </a:r>
            <a:r>
              <a:rPr lang="en-GB" sz="2800" dirty="0">
                <a:latin typeface="Aptos" panose="020B0004020202020204" pitchFamily="34" charset="0"/>
                <a:ea typeface="Cambria"/>
              </a:rPr>
              <a:t>"Όλοι έχουμε ένα μερίδιο στην ψηφιακή εποχή. Ο τρόπος με τον οποίο ασχολούμαστε με την τεχνολογία σήμερα θα διαμορφώσει το συλλογικό μας μέλλον". - Tim Berners-Lee, εφευρέτης του Παγκόσμιου Ιστού.</a:t>
            </a:r>
          </a:p>
        </p:txBody>
      </p:sp>
    </p:spTree>
    <p:extLst>
      <p:ext uri="{BB962C8B-B14F-4D97-AF65-F5344CB8AC3E}">
        <p14:creationId xmlns:p14="http://schemas.microsoft.com/office/powerpoint/2010/main" val="3243786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12298" y="654050"/>
            <a:ext cx="11567404" cy="6001643"/>
          </a:xfrm>
          <a:prstGeom prst="rect">
            <a:avLst/>
          </a:prstGeom>
        </p:spPr>
        <p:txBody>
          <a:bodyPr lIns="0" tIns="0" rIns="0" bIns="0" rtlCol="0" anchor="t">
            <a:spAutoFit/>
          </a:bodyPr>
          <a:lstStyle/>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92BAB5"/>
                </a:solidFill>
                <a:effectLst/>
                <a:uLnTx/>
                <a:uFillTx/>
                <a:latin typeface="Aptos" panose="020B0004020202020204" pitchFamily="34" charset="0"/>
                <a:ea typeface="Inter"/>
                <a:cs typeface="Inter"/>
                <a:sym typeface="Inter"/>
              </a:rPr>
              <a:t>Ελεύθερη άδεια χρήσης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Το προϊόν που αναπτύχθηκε εδώ στο πλαίσιο του έργου "Building Digital Resilience by Making Digital Wellbeing and Security Accessible to All 2022-2-SK01-KA220-ADU-000096888" αναπτύχθηκε με την υποστήριξη της Ευρωπαϊκής Επιτροπής και εκφράζει αποκλειστικά τη γνώμη του συγγραφέα. Η Ευρωπαϊκή Επιτροπή δεν ευθύνεται για το περιεχόμενο των εγγράφων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Η δημοσίευση αποκτά την άδεια Creative Commons CC BY- NC SA.</a:t>
            </a: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Αυτή η άδεια σας επιτρέπει να διανέμετε, να αναμειγνύετε, να βελτιώνετε και να αξιοποιείτε το έργο, αλλά μόνο μη εμπορικά. Όταν χρησιμοποιείτε το έργο καθώς και αποσπάσματα από αυτό </a:t>
            </a:r>
            <a:r>
              <a:rPr kumimoji="0" lang="sk-SK" sz="16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πρέπει</a:t>
            </a:r>
            <a:r>
              <a:rPr kumimoji="0" lang="en-US" sz="16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πρέπει να αναφέρεται η πηγή και ένας σύνδεσμος προς την άδεια χρήσης και να αναφέρονται οι πιθανές αλλαγές. Τα πνευματικά δικαιώματα παραμένουν στους συγγραφείς των εγγράφων.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το έργο δεν μπορεί να χρησιμοποιηθεί για εμπορικούς σκοπούς.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Εάν ανασυνθέσετε, μετατρέψετε ή αξιοποιήσετε το έργο, οι συνεισφορές σας πρέπει να δημοσιεύονται με την ίδια άδεια χρήσης όπως και το πρωτότυπο.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FFAA5A"/>
                </a:solidFill>
                <a:effectLst/>
                <a:uLnTx/>
                <a:uFillTx/>
                <a:latin typeface="Aptos" panose="020B0004020202020204" pitchFamily="34" charset="0"/>
                <a:ea typeface="Inter"/>
                <a:cs typeface="Inter"/>
                <a:sym typeface="Inter"/>
              </a:rPr>
              <a:t>Αποποίηση ευθύνης:</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 αυτές.</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p:txBody>
      </p:sp>
      <p:sp>
        <p:nvSpPr>
          <p:cNvPr id="4" name="Freeform 4"/>
          <p:cNvSpPr/>
          <p:nvPr/>
        </p:nvSpPr>
        <p:spPr>
          <a:xfrm>
            <a:off x="406400" y="2362200"/>
            <a:ext cx="1562748" cy="539148"/>
          </a:xfrm>
          <a:custGeom>
            <a:avLst/>
            <a:gdLst/>
            <a:ahLst/>
            <a:cxnLst/>
            <a:rect l="l" t="t" r="r" b="b"/>
            <a:pathLst>
              <a:path w="2344122" h="808722">
                <a:moveTo>
                  <a:pt x="0" y="0"/>
                </a:moveTo>
                <a:lnTo>
                  <a:pt x="2344122" y="0"/>
                </a:lnTo>
                <a:lnTo>
                  <a:pt x="2344122" y="808722"/>
                </a:lnTo>
                <a:lnTo>
                  <a:pt x="0" y="808722"/>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6749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 xmlns:a16="http://schemas.microsoft.com/office/drawing/2014/main" xmlns:p16="http://schemas.microsoft.com/office/powerpoint/2015/main" xmlns:ask="http://schemas.microsoft.com/office/drawing/2018/sketchyshapes" xmlns:p14="http://schemas.microsoft.com/office/powerpoint/2010/main"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365125"/>
            <a:ext cx="10515600" cy="815089"/>
          </a:xfrm>
        </p:spPr>
        <p:txBody>
          <a:bodyPr>
            <a:normAutofit fontScale="90000"/>
          </a:bodyPr>
          <a:lstStyle/>
          <a:p>
            <a:pPr algn="l"/>
            <a:r>
              <a:rPr lang="en-US" sz="4400" dirty="0">
                <a:latin typeface="Aptos" panose="020B0004020202020204" pitchFamily="34" charset="0"/>
                <a:cs typeface="Calibri Light" panose="020F0302020204030204" pitchFamily="34" charset="0"/>
              </a:rPr>
              <a:t>Διαδικτυακή ασφάλεια &amp; ψηφιακά δικαιώματα</a:t>
            </a:r>
          </a:p>
        </p:txBody>
      </p:sp>
      <p:sp>
        <p:nvSpPr>
          <p:cNvPr id="10" name="sketch line">
            <a:extLst>
              <a:ext uri="{FF2B5EF4-FFF2-40B4-BE49-F238E27FC236}">
                <a16:creationId xmlns:a16="http://schemas.microsoft.com/office/drawing/2014/main" id="{DB17E863-922E-4C26-BD64-E8FD41D28661}"/>
              </a:ext>
              <a:ext uri="{C183D7F6-B498-43B3-948B-1728B52AA6E4}">
                <adec:decorative xmlns="" xmlns:a16="http://schemas.microsoft.com/office/drawing/2014/main" xmlns:p16="http://schemas.microsoft.com/office/powerpoint/2015/main" xmlns:ask="http://schemas.microsoft.com/office/drawing/2018/sketchyshapes" xmlns:p14="http://schemas.microsoft.com/office/powerpoint/2010/main"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 xmlns:a16="http://schemas.microsoft.com/office/drawing/2014/main" xmlns:adec="http://schemas.microsoft.com/office/drawing/2017/decorative" xmlns:p16="http://schemas.microsoft.com/office/powerpoint/2015/main" xmlns:p14="http://schemas.microsoft.com/office/powerpoint/2010/main"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38200" y="1796902"/>
            <a:ext cx="10853928" cy="4677684"/>
          </a:xfrm>
        </p:spPr>
        <p:txBody>
          <a:bodyPr>
            <a:normAutofit fontScale="62500" lnSpcReduction="20000"/>
          </a:bodyPr>
          <a:lstStyle/>
          <a:p>
            <a:pPr algn="just">
              <a:spcAft>
                <a:spcPts val="600"/>
              </a:spcAft>
            </a:pPr>
            <a:r>
              <a:rPr lang="en-GB" sz="2400" dirty="0">
                <a:latin typeface="Aptos" panose="020B0004020202020204" pitchFamily="34" charset="0"/>
                <a:cs typeface="Calibri" panose="020F0502020204030204" pitchFamily="34" charset="0"/>
              </a:rPr>
              <a:t>Καθώς περιηγούμαστε στο τεράστιο ψηφιακό τοπίο, η κατανόηση και η εξάσκηση της διαδικτυακής ασφάλειας καθίσταται ζωτικής σημασίας για την προστασία του εαυτού μας και των δεδομένων μας από απειλές στον κυβερνοχώρο. </a:t>
            </a:r>
            <a:endParaRPr lang="sk-SK" sz="2400" dirty="0">
              <a:latin typeface="Aptos" panose="020B0004020202020204" pitchFamily="34" charset="0"/>
              <a:cs typeface="Calibri" panose="020F0502020204030204" pitchFamily="34" charset="0"/>
            </a:endParaRPr>
          </a:p>
          <a:p>
            <a:pPr algn="just">
              <a:spcAft>
                <a:spcPts val="600"/>
              </a:spcAft>
            </a:pPr>
            <a:r>
              <a:rPr lang="en-GB" sz="2400" dirty="0">
                <a:latin typeface="Aptos" panose="020B0004020202020204" pitchFamily="34" charset="0"/>
                <a:cs typeface="Calibri" panose="020F0502020204030204" pitchFamily="34" charset="0"/>
              </a:rPr>
              <a:t>Δεν πρόκειται όμως μόνο για την ασφάλεια, αλλά και για τη γνώση και την άσκηση των ψηφιακών μας δικαιωμάτων, τα οποία διασφαλίζουν την ελευθερία και την ιδιωτική μας ζωή στον ψηφιακό κόσμο. </a:t>
            </a:r>
            <a:endParaRPr lang="sk-SK" sz="2400" dirty="0">
              <a:latin typeface="Aptos" panose="020B0004020202020204" pitchFamily="34" charset="0"/>
              <a:cs typeface="Calibri" panose="020F0502020204030204" pitchFamily="34" charset="0"/>
            </a:endParaRPr>
          </a:p>
          <a:p>
            <a:pPr algn="just">
              <a:spcAft>
                <a:spcPts val="600"/>
              </a:spcAft>
            </a:pPr>
            <a:r>
              <a:rPr lang="en-GB" sz="2400" dirty="0">
                <a:latin typeface="Aptos" panose="020B0004020202020204" pitchFamily="34" charset="0"/>
                <a:cs typeface="Calibri" panose="020F0502020204030204" pitchFamily="34" charset="0"/>
              </a:rPr>
              <a:t>Αυτή η ενότητα θα σας καθοδηγήσει με τα βασικά στοιχεία για την ασφάλεια στο διαδίκτυο, ενώ παράλληλα θα σας δώσει τις γνώσεις για να διεκδικήσετε τα ψηφιακά σας δικαιώματα. </a:t>
            </a:r>
            <a:endParaRPr lang="sk-SK" sz="2400" dirty="0">
              <a:latin typeface="Aptos" panose="020B0004020202020204" pitchFamily="34" charset="0"/>
              <a:cs typeface="Calibri" panose="020F0502020204030204" pitchFamily="34" charset="0"/>
            </a:endParaRPr>
          </a:p>
          <a:p>
            <a:pPr algn="just">
              <a:spcAft>
                <a:spcPts val="600"/>
              </a:spcAft>
            </a:pPr>
            <a:r>
              <a:rPr lang="en-GB" sz="2400" dirty="0">
                <a:latin typeface="Aptos" panose="020B0004020202020204" pitchFamily="34" charset="0"/>
                <a:cs typeface="Calibri" panose="020F0502020204030204" pitchFamily="34" charset="0"/>
              </a:rPr>
              <a:t>Από την προστασία των προσωπικών σας δεδομένων από τους χάκερ μέχρι την κατανόηση των νομικών πλαισίων που σας προστατεύουν, ξεκινάμε ένα ταξίδι για να γίνουμε υπεύθυνοι και ενημερωμένοι ψηφιακοί πολίτες. </a:t>
            </a:r>
            <a:endParaRPr lang="sk-SK" sz="2400" dirty="0">
              <a:latin typeface="Aptos" panose="020B0004020202020204" pitchFamily="34" charset="0"/>
              <a:cs typeface="Calibri" panose="020F0502020204030204" pitchFamily="34" charset="0"/>
            </a:endParaRPr>
          </a:p>
          <a:p>
            <a:pPr algn="just">
              <a:spcAft>
                <a:spcPts val="600"/>
              </a:spcAft>
            </a:pPr>
            <a:r>
              <a:rPr lang="en-GB" sz="2400" dirty="0">
                <a:latin typeface="Aptos" panose="020B0004020202020204" pitchFamily="34" charset="0"/>
                <a:cs typeface="Calibri" panose="020F0502020204030204" pitchFamily="34" charset="0"/>
              </a:rPr>
              <a:t>Μαζί, θα εξερευνήσουμε στρατηγικές για τη διασφάλιση της διαδικτυακής σας παρουσίας, θα εμβαθύνουμε στα δικαιώματα που έχετε ως διαδικτυακός χρήστης και θα αποκαλύψουμε τα εργαλεία που μπορούν να σας βοηθήσουν να περιηγηθείτε στην ψηφιακή εποχή με αυτοπεποίθηση και ασφάλεια.</a:t>
            </a:r>
            <a:endParaRPr lang="sk-SK" sz="2400" dirty="0">
              <a:latin typeface="Aptos" panose="020B0004020202020204" pitchFamily="34" charset="0"/>
              <a:cs typeface="Calibri" panose="020F0502020204030204" pitchFamily="34" charset="0"/>
            </a:endParaRPr>
          </a:p>
          <a:p>
            <a:pPr algn="just">
              <a:spcAft>
                <a:spcPts val="600"/>
              </a:spcAft>
            </a:pPr>
            <a:r>
              <a:rPr lang="en-US" sz="2400" b="1" dirty="0">
                <a:latin typeface="Aptos" panose="020B0004020202020204" pitchFamily="34" charset="0"/>
              </a:rPr>
              <a:t>Εξερευνήστε περαιτέρω</a:t>
            </a:r>
            <a:r>
              <a:rPr lang="en-US" sz="2400" dirty="0">
                <a:latin typeface="Aptos" panose="020B0004020202020204" pitchFamily="34" charset="0"/>
              </a:rPr>
              <a:t>: Για μια βαθύτερη εμβάθυνση στα ψηφιακά δικαιώματά σας και συμβουλές για να παραμείνετε ασφαλείς στο διαδίκτυο, επισκεφθείτε την ιστοσελίδα της Internet Society για την ασφάλεια στο διαδίκτυο </a:t>
            </a:r>
            <a:r>
              <a:rPr lang="en-US" sz="2400" dirty="0">
                <a:latin typeface="Aptos" panose="020B0004020202020204" pitchFamily="34" charset="0"/>
                <a:hlinkClick r:id="rId2"/>
              </a:rPr>
              <a:t>εδώ </a:t>
            </a:r>
            <a:r>
              <a:rPr lang="en-US" sz="2400" dirty="0">
                <a:latin typeface="Aptos" panose="020B0004020202020204" pitchFamily="34" charset="0"/>
              </a:rPr>
              <a:t>και τον οδηγό του Electronic Frontier Foundation για τα ψηφιακά δικαιώματα </a:t>
            </a:r>
            <a:r>
              <a:rPr lang="en-US" sz="2400" dirty="0">
                <a:latin typeface="Aptos" panose="020B0004020202020204" pitchFamily="34" charset="0"/>
                <a:hlinkClick r:id="rId3"/>
              </a:rPr>
              <a:t>εδώ</a:t>
            </a:r>
            <a:r>
              <a:rPr lang="en-US" sz="2400" dirty="0">
                <a:latin typeface="Aptos" panose="020B0004020202020204" pitchFamily="34" charset="0"/>
              </a:rPr>
              <a:t>.</a:t>
            </a:r>
            <a:endParaRPr lang="en-US" sz="2400" dirty="0">
              <a:latin typeface="Aptos" panose="020B0004020202020204" pitchFamily="34" charset="0"/>
              <a:cs typeface="Calibri" panose="020F0502020204030204" pitchFamily="34" charset="0"/>
            </a:endParaRPr>
          </a:p>
          <a:p>
            <a:pPr algn="just">
              <a:spcAft>
                <a:spcPts val="600"/>
              </a:spcAft>
            </a:pPr>
            <a:endParaRPr lang="en-GB" sz="2400" dirty="0">
              <a:latin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908203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 xmlns:a16="http://schemas.microsoft.com/office/drawing/2014/main" xmlns:p16="http://schemas.microsoft.com/office/powerpoint/2015/main" xmlns:p14="http://schemas.microsoft.com/office/powerpoint/2010/main"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 xmlns:a16="http://schemas.microsoft.com/office/drawing/2014/main" xmlns:p16="http://schemas.microsoft.com/office/powerpoint/2015/main" xmlns:p14="http://schemas.microsoft.com/office/powerpoint/2010/main"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838200" y="365125"/>
            <a:ext cx="10515600" cy="857885"/>
          </a:xfrm>
        </p:spPr>
        <p:txBody>
          <a:bodyPr>
            <a:normAutofit fontScale="90000"/>
          </a:bodyPr>
          <a:lstStyle/>
          <a:p>
            <a:pPr algn="l"/>
            <a:r>
              <a:rPr lang="en-GB" dirty="0">
                <a:latin typeface="Aptos" panose="020B0004020202020204" pitchFamily="34" charset="0"/>
                <a:ea typeface="Cambria"/>
              </a:rPr>
              <a:t>Οι πυλώνες της διαδικτυακής ασφάλειας</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16="http://schemas.microsoft.com/office/drawing/2014/main" xmlns:p16="http://schemas.microsoft.com/office/powerpoint/2015/main" xmlns:p14="http://schemas.microsoft.com/office/powerpoint/2010/main"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356715" y="1438210"/>
            <a:ext cx="10515600" cy="5054665"/>
          </a:xfrm>
        </p:spPr>
        <p:txBody>
          <a:bodyPr vert="horz" lIns="91440" tIns="45720" rIns="91440" bIns="45720" rtlCol="0">
            <a:normAutofit fontScale="92500" lnSpcReduction="20000"/>
          </a:bodyPr>
          <a:lstStyle/>
          <a:p>
            <a:pPr marL="0" indent="0" algn="just">
              <a:buNone/>
            </a:pPr>
            <a:r>
              <a:rPr lang="en-US" sz="3000" dirty="0">
                <a:latin typeface="Aptos" panose="020B0004020202020204" pitchFamily="34" charset="0"/>
              </a:rPr>
              <a:t>Η διαδικτυακή ασφάλεια περιλαμβάνει την προστασία των προσωπικών σας πληροφοριών από ψηφιακούς κινδύνους. Χρησιμοποιήστε ισχυρούς, μοναδικούς κωδικούς πρόσβασης για διαφορετικούς λογαριασμούς και ενεργοποιήστε τον έλεγχο ταυτότητας δύο παραγόντων για να προσθέσετε ένα επιπλέον επίπεδο ασφάλειας.</a:t>
            </a:r>
          </a:p>
          <a:p>
            <a:pPr algn="just"/>
            <a:r>
              <a:rPr lang="en-US" sz="3000" b="1" dirty="0">
                <a:latin typeface="Aptos" panose="020B0004020202020204" pitchFamily="34" charset="0"/>
              </a:rPr>
              <a:t>Το γνωρίζατε;</a:t>
            </a:r>
            <a:r>
              <a:rPr lang="en-US" sz="3000" dirty="0">
                <a:latin typeface="Aptos" panose="020B0004020202020204" pitchFamily="34" charset="0"/>
              </a:rPr>
              <a:t> Ο πιο συνηθισμένος κωδικός πρόσβασης εξακολουθεί να είναι το "123456". Η επιλογή ενός ισχυρού κωδικού πρόσβασης είναι η πρώτη σας άμυνα κατά των χάκερ.</a:t>
            </a:r>
          </a:p>
          <a:p>
            <a:pPr algn="just"/>
            <a:r>
              <a:rPr lang="en-US" sz="3000" b="1" dirty="0" err="1" smtClean="0">
                <a:latin typeface="Aptos" panose="020B0004020202020204" pitchFamily="34" charset="0"/>
              </a:rPr>
              <a:t>Πρόσθε</a:t>
            </a:r>
            <a:r>
              <a:rPr lang="el-GR" sz="3000" b="1" dirty="0" smtClean="0">
                <a:latin typeface="Aptos" panose="020B0004020202020204" pitchFamily="34" charset="0"/>
              </a:rPr>
              <a:t>τη πηγή</a:t>
            </a:r>
            <a:r>
              <a:rPr lang="en-US" sz="3000" dirty="0" smtClean="0">
                <a:latin typeface="Aptos" panose="020B0004020202020204" pitchFamily="34" charset="0"/>
              </a:rPr>
              <a:t>: </a:t>
            </a:r>
            <a:r>
              <a:rPr lang="en-US" sz="3000" dirty="0">
                <a:latin typeface="Aptos" panose="020B0004020202020204" pitchFamily="34" charset="0"/>
              </a:rPr>
              <a:t>Επισκεφθείτε τον οδηγό του Εθνικού Κέντρου Κυβερνοασφάλειας για την αποτελεσματική χρήση κωδικών πρόσβασης </a:t>
            </a:r>
            <a:r>
              <a:rPr lang="en-US" sz="3000" dirty="0">
                <a:latin typeface="Aptos" panose="020B0004020202020204" pitchFamily="34" charset="0"/>
                <a:hlinkClick r:id="rId2"/>
              </a:rPr>
              <a:t>εδώ</a:t>
            </a:r>
            <a:r>
              <a:rPr lang="en-US" sz="3000" dirty="0">
                <a:latin typeface="Aptos" panose="020B0004020202020204" pitchFamily="34" charset="0"/>
              </a:rPr>
              <a:t>.</a:t>
            </a:r>
          </a:p>
        </p:txBody>
      </p:sp>
    </p:spTree>
    <p:extLst>
      <p:ext uri="{BB962C8B-B14F-4D97-AF65-F5344CB8AC3E}">
        <p14:creationId xmlns:p14="http://schemas.microsoft.com/office/powerpoint/2010/main" val="3845161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 xmlns:a16="http://schemas.microsoft.com/office/drawing/2014/main" xmlns:p16="http://schemas.microsoft.com/office/powerpoint/2015/main" xmlns:p14="http://schemas.microsoft.com/office/powerpoint/2010/main"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 xmlns:a16="http://schemas.microsoft.com/office/drawing/2014/main" xmlns:p16="http://schemas.microsoft.com/office/powerpoint/2015/main" xmlns:p14="http://schemas.microsoft.com/office/powerpoint/2010/main"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838200" y="365125"/>
            <a:ext cx="10515600" cy="857885"/>
          </a:xfrm>
        </p:spPr>
        <p:txBody>
          <a:bodyPr>
            <a:normAutofit fontScale="90000"/>
          </a:bodyPr>
          <a:lstStyle/>
          <a:p>
            <a:pPr algn="l"/>
            <a:r>
              <a:rPr lang="en-GB" dirty="0">
                <a:latin typeface="Aptos" panose="020B0004020202020204" pitchFamily="34" charset="0"/>
                <a:ea typeface="Cambria"/>
              </a:rPr>
              <a:t>Τα ψηφιακά δικαιώματά σας σε επεξήγηση</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16="http://schemas.microsoft.com/office/drawing/2014/main" xmlns:p16="http://schemas.microsoft.com/office/powerpoint/2015/main" xmlns:p14="http://schemas.microsoft.com/office/powerpoint/2010/main"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356715" y="1438210"/>
            <a:ext cx="10515600" cy="5054665"/>
          </a:xfrm>
        </p:spPr>
        <p:txBody>
          <a:bodyPr vert="horz" lIns="91440" tIns="45720" rIns="91440" bIns="45720" rtlCol="0">
            <a:normAutofit fontScale="92500" lnSpcReduction="20000"/>
          </a:bodyPr>
          <a:lstStyle/>
          <a:p>
            <a:pPr marL="0" indent="0">
              <a:buNone/>
            </a:pPr>
            <a:r>
              <a:rPr lang="en-US" sz="3200" dirty="0">
                <a:latin typeface="Aptos" panose="020B0004020202020204" pitchFamily="34" charset="0"/>
              </a:rPr>
              <a:t>Τα ψηφιακά δικαιώματα περιλαμβάνουν την ιδιωτική ζωή, την ελευθερία της έκφρασης και την πρόσβαση στην πληροφορία. Τα δικαιώματα αυτά είναι ζωτικής σημασίας στον ψηφιακό κόσμο για την προστασία των ατόμων από την κατάχρηση και τη διασφάλιση δίκαιης μεταχείρισης.</a:t>
            </a:r>
          </a:p>
          <a:p>
            <a:r>
              <a:rPr lang="en-US" sz="3200" b="1" dirty="0">
                <a:latin typeface="Aptos" panose="020B0004020202020204" pitchFamily="34" charset="0"/>
              </a:rPr>
              <a:t>Το γνωρίζατε;</a:t>
            </a:r>
            <a:r>
              <a:rPr lang="en-US" sz="3200" dirty="0">
                <a:latin typeface="Aptos" panose="020B0004020202020204" pitchFamily="34" charset="0"/>
              </a:rPr>
              <a:t> Ο Γενικός Κανονισμός για την Προστασία Δεδομένων (ΓΚΠΔ) στην ΕΕ δίνει στα άτομα τον έλεγχο των προσωπικών τους δεδομένων.</a:t>
            </a:r>
          </a:p>
          <a:p>
            <a:r>
              <a:rPr lang="en-US" sz="3200" b="1" dirty="0" err="1" smtClean="0">
                <a:latin typeface="Aptos" panose="020B0004020202020204" pitchFamily="34" charset="0"/>
              </a:rPr>
              <a:t>Πρόσθ</a:t>
            </a:r>
            <a:r>
              <a:rPr lang="el-GR" sz="3200" b="1" dirty="0" err="1" smtClean="0">
                <a:latin typeface="Aptos" panose="020B0004020202020204" pitchFamily="34" charset="0"/>
              </a:rPr>
              <a:t>ετη</a:t>
            </a:r>
            <a:r>
              <a:rPr lang="el-GR" sz="3200" b="1" dirty="0" smtClean="0">
                <a:latin typeface="Aptos" panose="020B0004020202020204" pitchFamily="34" charset="0"/>
              </a:rPr>
              <a:t> πηγή</a:t>
            </a:r>
            <a:r>
              <a:rPr lang="en-US" sz="3200" dirty="0" smtClean="0">
                <a:latin typeface="Aptos" panose="020B0004020202020204" pitchFamily="34" charset="0"/>
              </a:rPr>
              <a:t>: </a:t>
            </a:r>
            <a:r>
              <a:rPr lang="en-US" sz="3200" dirty="0">
                <a:latin typeface="Aptos" panose="020B0004020202020204" pitchFamily="34" charset="0"/>
              </a:rPr>
              <a:t>Μάθετε περισσότερα για τα ψηφιακά σας δικαιώματα βάσει του GDPR </a:t>
            </a:r>
            <a:r>
              <a:rPr lang="en-US" sz="3200" dirty="0">
                <a:latin typeface="Aptos" panose="020B0004020202020204" pitchFamily="34" charset="0"/>
                <a:hlinkClick r:id="rId2"/>
              </a:rPr>
              <a:t>εδώ</a:t>
            </a:r>
            <a:r>
              <a:rPr lang="en-US" sz="3200" dirty="0">
                <a:latin typeface="Aptos" panose="020B0004020202020204" pitchFamily="34" charset="0"/>
              </a:rPr>
              <a:t>.</a:t>
            </a:r>
          </a:p>
        </p:txBody>
      </p:sp>
    </p:spTree>
    <p:extLst>
      <p:ext uri="{BB962C8B-B14F-4D97-AF65-F5344CB8AC3E}">
        <p14:creationId xmlns:p14="http://schemas.microsoft.com/office/powerpoint/2010/main" val="3364942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 xmlns:a16="http://schemas.microsoft.com/office/drawing/2014/main" xmlns:p16="http://schemas.microsoft.com/office/powerpoint/2015/main" xmlns:p14="http://schemas.microsoft.com/office/powerpoint/2010/main"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 xmlns:a16="http://schemas.microsoft.com/office/drawing/2014/main" xmlns:p16="http://schemas.microsoft.com/office/powerpoint/2015/main" xmlns:p14="http://schemas.microsoft.com/office/powerpoint/2010/main"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838200" y="365125"/>
            <a:ext cx="10515600" cy="857885"/>
          </a:xfrm>
        </p:spPr>
        <p:txBody>
          <a:bodyPr>
            <a:normAutofit fontScale="90000"/>
          </a:bodyPr>
          <a:lstStyle/>
          <a:p>
            <a:pPr algn="l"/>
            <a:r>
              <a:rPr lang="en-GB" dirty="0">
                <a:latin typeface="Aptos" panose="020B0004020202020204" pitchFamily="34" charset="0"/>
                <a:ea typeface="Cambria"/>
              </a:rPr>
              <a:t>Προστασία του απορρήτου σας στο διαδίκτυο</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16="http://schemas.microsoft.com/office/drawing/2014/main" xmlns:p16="http://schemas.microsoft.com/office/powerpoint/2015/main" xmlns:p14="http://schemas.microsoft.com/office/powerpoint/2010/main"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356715" y="1438210"/>
            <a:ext cx="10515600" cy="5207139"/>
          </a:xfrm>
        </p:spPr>
        <p:txBody>
          <a:bodyPr vert="horz" lIns="91440" tIns="45720" rIns="91440" bIns="45720" rtlCol="0">
            <a:normAutofit fontScale="92500" lnSpcReduction="20000"/>
          </a:bodyPr>
          <a:lstStyle/>
          <a:p>
            <a:pPr marL="0" indent="0">
              <a:buNone/>
            </a:pPr>
            <a:r>
              <a:rPr lang="en-US" sz="3200" dirty="0">
                <a:latin typeface="Aptos" panose="020B0004020202020204" pitchFamily="34" charset="0"/>
              </a:rPr>
              <a:t>Η διαδικτυακή ιδιωτικότητα περιλαμβάνει τον έλεγχο των προσωπικών σας δεδομένων. Χρησιμοποιήστε τις ρυθμίσεις απορρήτου στα μέσα κοινωνικής δικτύωσης και σκεφτείτε τη χρήση ενός VPN για ασφαλή περιήγηση.</a:t>
            </a:r>
          </a:p>
          <a:p>
            <a:r>
              <a:rPr lang="en-US" sz="3200" b="1" dirty="0">
                <a:latin typeface="Aptos" panose="020B0004020202020204" pitchFamily="34" charset="0"/>
              </a:rPr>
              <a:t>Το γνωρίζατε;</a:t>
            </a:r>
            <a:r>
              <a:rPr lang="en-US" sz="3200" dirty="0">
                <a:latin typeface="Aptos" panose="020B0004020202020204" pitchFamily="34" charset="0"/>
              </a:rPr>
              <a:t> Πάνω από το 60% των χρηστών του διαδικτύου ανησυχούν για τον τρόπο με τον οποίο οι εταιρείες χρησιμοποιούν τα προσωπικά τους δεδομένα.</a:t>
            </a:r>
          </a:p>
          <a:p>
            <a:r>
              <a:rPr lang="en-US" sz="3200" b="1" dirty="0" err="1" smtClean="0">
                <a:latin typeface="Aptos" panose="020B0004020202020204" pitchFamily="34" charset="0"/>
              </a:rPr>
              <a:t>Πρόσθετ</a:t>
            </a:r>
            <a:r>
              <a:rPr lang="el-GR" sz="3200" b="1" dirty="0" smtClean="0">
                <a:latin typeface="Aptos" panose="020B0004020202020204" pitchFamily="34" charset="0"/>
              </a:rPr>
              <a:t>η πηγή</a:t>
            </a:r>
            <a:r>
              <a:rPr lang="en-US" sz="3200" dirty="0" smtClean="0">
                <a:latin typeface="Aptos" panose="020B0004020202020204" pitchFamily="34" charset="0"/>
              </a:rPr>
              <a:t>: </a:t>
            </a:r>
            <a:r>
              <a:rPr lang="en-US" sz="3200" dirty="0">
                <a:latin typeface="Aptos" panose="020B0004020202020204" pitchFamily="34" charset="0"/>
              </a:rPr>
              <a:t>Εξερευνήστε εργαλεία και συμβουλές για το απόρρητο </a:t>
            </a:r>
            <a:r>
              <a:rPr lang="en-US" sz="3200" dirty="0">
                <a:latin typeface="Aptos" panose="020B0004020202020204" pitchFamily="34" charset="0"/>
                <a:hlinkClick r:id="rId2"/>
              </a:rPr>
              <a:t>εδώ</a:t>
            </a:r>
            <a:r>
              <a:rPr lang="en-US" sz="3200" dirty="0">
                <a:latin typeface="Aptos" panose="020B0004020202020204" pitchFamily="34" charset="0"/>
              </a:rPr>
              <a:t>. Ο Οργανισμός της Ευρωπαϊκής Ένωσης για την Ασφάλεια Δικτύων και Πληροφοριών (ENISA) είναι το κέντρο εμπειρογνωμοσύνης για την ασφάλεια δικτύων και πληροφοριών της ΕΕ.</a:t>
            </a:r>
          </a:p>
        </p:txBody>
      </p:sp>
    </p:spTree>
    <p:extLst>
      <p:ext uri="{BB962C8B-B14F-4D97-AF65-F5344CB8AC3E}">
        <p14:creationId xmlns:p14="http://schemas.microsoft.com/office/powerpoint/2010/main" val="2136885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 xmlns:a16="http://schemas.microsoft.com/office/drawing/2014/main" xmlns:p16="http://schemas.microsoft.com/office/powerpoint/2015/main" xmlns:p14="http://schemas.microsoft.com/office/powerpoint/2010/main"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 xmlns:a16="http://schemas.microsoft.com/office/drawing/2014/main" xmlns:p16="http://schemas.microsoft.com/office/powerpoint/2015/main" xmlns:p14="http://schemas.microsoft.com/office/powerpoint/2010/main"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260628" y="202723"/>
            <a:ext cx="10515600" cy="857885"/>
          </a:xfrm>
        </p:spPr>
        <p:txBody>
          <a:bodyPr>
            <a:normAutofit fontScale="90000"/>
          </a:bodyPr>
          <a:lstStyle/>
          <a:p>
            <a:pPr algn="l"/>
            <a:r>
              <a:rPr lang="en-GB" dirty="0">
                <a:latin typeface="Aptos" panose="020B0004020202020204" pitchFamily="34" charset="0"/>
                <a:ea typeface="Cambria"/>
              </a:rPr>
              <a:t>Πλοήγηση στο τοπίο των απειλών στον κυβερνοχώρο</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16="http://schemas.microsoft.com/office/drawing/2014/main" xmlns:p16="http://schemas.microsoft.com/office/powerpoint/2015/main" xmlns:p14="http://schemas.microsoft.com/office/powerpoint/2010/main"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335450" y="1079929"/>
            <a:ext cx="10515600" cy="5543302"/>
          </a:xfrm>
        </p:spPr>
        <p:txBody>
          <a:bodyPr vert="horz" lIns="91440" tIns="45720" rIns="91440" bIns="45720" rtlCol="0">
            <a:normAutofit/>
          </a:bodyPr>
          <a:lstStyle/>
          <a:p>
            <a:pPr algn="just"/>
            <a:r>
              <a:rPr lang="en-US" sz="1400" dirty="0">
                <a:latin typeface="Aptos" panose="020B0004020202020204" pitchFamily="34" charset="0"/>
              </a:rPr>
              <a:t>Ο κόσμος του κυβερνοχώρου είναι γεμάτος με απειλές που κυμαίνονται από κακόβουλο λογισμικό, το οποίο στοχεύει σε προσωπικά δεδομένα και λειτουργίες του συστήματος, μέχρι απάτες phishing που εξαπατούν τους χρήστες ώστε να αποκαλύψουν ευαίσθητες πληροφορίες. Το Ransomware κλειδώνει αρχεία μέχρι να καταβληθούν λύτρα και οι επιθέσεις DDoS διακόπτουν τις υπηρεσίες κατακλύζοντας τα συστήματα με κίνηση. Το να μένετε μπροστά περιλαμβάνει επαγρύπνηση, χρήση ενημερωμένου λογισμικού προστασίας από ιούς, αμφισβήτηση μη ζητηθέντων αιτημάτων για πληροφορίες, χρήση ισχυρών κωδικών πρόσβασης και τακτική δημιουργία αντιγράφων ασφαλείας δεδομένων.</a:t>
            </a:r>
          </a:p>
          <a:p>
            <a:pPr algn="just"/>
            <a:r>
              <a:rPr lang="en-US" sz="1400" b="1" dirty="0">
                <a:latin typeface="Aptos" panose="020B0004020202020204" pitchFamily="34" charset="0"/>
              </a:rPr>
              <a:t>Βασικά σημεία</a:t>
            </a:r>
            <a:r>
              <a:rPr lang="en-US" sz="1400" dirty="0">
                <a:latin typeface="Aptos" panose="020B0004020202020204" pitchFamily="34" charset="0"/>
              </a:rPr>
              <a:t>:</a:t>
            </a:r>
          </a:p>
          <a:p>
            <a:pPr lvl="1" algn="just">
              <a:buClr>
                <a:schemeClr val="accent2"/>
              </a:buClr>
            </a:pPr>
            <a:r>
              <a:rPr lang="en-US" sz="1200" b="1" dirty="0">
                <a:latin typeface="Aptos" panose="020B0004020202020204" pitchFamily="34" charset="0"/>
              </a:rPr>
              <a:t>Κακόβουλο λογισμικό και ιοί</a:t>
            </a:r>
            <a:r>
              <a:rPr lang="en-US" sz="1200" dirty="0">
                <a:latin typeface="Aptos" panose="020B0004020202020204" pitchFamily="34" charset="0"/>
              </a:rPr>
              <a:t>: Κλέβουν ή καταστρέφουν δεδομένα σιωπηλά.</a:t>
            </a:r>
          </a:p>
          <a:p>
            <a:pPr lvl="1" algn="just">
              <a:buClr>
                <a:schemeClr val="accent2"/>
              </a:buClr>
            </a:pPr>
            <a:r>
              <a:rPr lang="en-US" sz="1200" b="1" dirty="0">
                <a:latin typeface="Aptos" panose="020B0004020202020204" pitchFamily="34" charset="0"/>
              </a:rPr>
              <a:t>Ransomware</a:t>
            </a:r>
            <a:r>
              <a:rPr lang="en-US" sz="1200" dirty="0">
                <a:latin typeface="Aptos" panose="020B0004020202020204" pitchFamily="34" charset="0"/>
              </a:rPr>
              <a:t>: Κρατάει τα αρχεία σας ως ομήρους για λύτρα.</a:t>
            </a:r>
          </a:p>
          <a:p>
            <a:pPr lvl="1" algn="just">
              <a:buClr>
                <a:schemeClr val="accent2"/>
              </a:buClr>
            </a:pPr>
            <a:r>
              <a:rPr lang="en-US" sz="1200" b="1" dirty="0">
                <a:latin typeface="Aptos" panose="020B0004020202020204" pitchFamily="34" charset="0"/>
              </a:rPr>
              <a:t>Phishing</a:t>
            </a:r>
            <a:r>
              <a:rPr lang="en-US" sz="1200" dirty="0">
                <a:latin typeface="Aptos" panose="020B0004020202020204" pitchFamily="34" charset="0"/>
              </a:rPr>
              <a:t>: Εξαπάτηση για να δώσετε προσωπικές πληροφορίες.</a:t>
            </a:r>
          </a:p>
          <a:p>
            <a:pPr algn="just"/>
            <a:r>
              <a:rPr lang="en-US" sz="1400" b="1" dirty="0">
                <a:latin typeface="Aptos" panose="020B0004020202020204" pitchFamily="34" charset="0"/>
              </a:rPr>
              <a:t>Το γνωρίζατε;</a:t>
            </a:r>
            <a:r>
              <a:rPr lang="en-US" sz="1400" dirty="0">
                <a:latin typeface="Aptos" panose="020B0004020202020204" pitchFamily="34" charset="0"/>
              </a:rPr>
              <a:t> Οι ζημιές από το έγκλημα στον κυβερνοχώρο προβλέπεται ότι θα κοστίζουν στον κόσμο 6 τρισεκατομμύρια δολάρια ετησίως έως το 2021 και θα κλιμακωθούν σε 10,5 τρισεκατομμύρια δολάρια έως το 2025.</a:t>
            </a:r>
          </a:p>
          <a:p>
            <a:pPr algn="just"/>
            <a:r>
              <a:rPr lang="en-US" sz="1400" b="1" dirty="0">
                <a:latin typeface="Aptos" panose="020B0004020202020204" pitchFamily="34" charset="0"/>
              </a:rPr>
              <a:t>Μείνετε προστατευμένοι</a:t>
            </a:r>
            <a:r>
              <a:rPr lang="en-US" sz="1400" dirty="0">
                <a:latin typeface="Aptos" panose="020B0004020202020204" pitchFamily="34" charset="0"/>
              </a:rPr>
              <a:t>: Υιοθετήστε προληπτικά μέτρα ασφαλείας - ενημερώστε το λογισμικό, εξετάστε προσεκτικά τα μηνύματα ηλεκτρονικού ταχυδρομείου, ασφαλίστε τους κωδικούς πρόσβασης και δημιουργήστε συχνά αντίγραφα ασφαλείας των δεδομένων σας.</a:t>
            </a:r>
          </a:p>
          <a:p>
            <a:pPr algn="just"/>
            <a:r>
              <a:rPr lang="en-US" sz="1400" b="1" dirty="0">
                <a:latin typeface="Aptos" panose="020B0004020202020204" pitchFamily="34" charset="0"/>
              </a:rPr>
              <a:t>Μάθετε περισσότερα</a:t>
            </a:r>
            <a:r>
              <a:rPr lang="en-US" sz="1400" dirty="0">
                <a:latin typeface="Aptos" panose="020B0004020202020204" pitchFamily="34" charset="0"/>
              </a:rPr>
              <a:t>: </a:t>
            </a:r>
            <a:r>
              <a:rPr lang="en-US" sz="1400" dirty="0">
                <a:latin typeface="Aptos" panose="020B0004020202020204" pitchFamily="34" charset="0"/>
                <a:hlinkClick r:id="rId2"/>
              </a:rPr>
              <a:t>CISA (Cybersecurity and Infrastructure Security Agency) </a:t>
            </a:r>
            <a:r>
              <a:rPr lang="en-US" sz="1400" dirty="0">
                <a:latin typeface="Aptos" panose="020B0004020202020204" pitchFamily="34" charset="0"/>
              </a:rPr>
              <a:t>για ενημερώσεις σχετικά με την προστασία σας από τις τελευταίες απειλές</a:t>
            </a:r>
            <a:r>
              <a:rPr lang="en-US" sz="1400" dirty="0">
                <a:latin typeface="Aptos" panose="020B0004020202020204" pitchFamily="34" charset="0"/>
                <a:hlinkClick r:id="rId2"/>
              </a:rPr>
              <a:t>.</a:t>
            </a:r>
          </a:p>
        </p:txBody>
      </p:sp>
    </p:spTree>
    <p:extLst>
      <p:ext uri="{BB962C8B-B14F-4D97-AF65-F5344CB8AC3E}">
        <p14:creationId xmlns:p14="http://schemas.microsoft.com/office/powerpoint/2010/main" val="3234473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F7EBAE4-9945-4473-9E34-B2C66EA0F03D}"/>
              </a:ext>
              <a:ext uri="{C183D7F6-B498-43B3-948B-1728B52AA6E4}">
                <adec:decorative xmlns="" xmlns:a16="http://schemas.microsoft.com/office/drawing/2014/main" xmlns:p16="http://schemas.microsoft.com/office/powerpoint/2015/main" xmlns:a14="http://schemas.microsoft.com/office/drawing/2010/main" xmlns:p14="http://schemas.microsoft.com/office/powerpoint/2010/main"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0064" y="250031"/>
            <a:ext cx="9706135" cy="1055875"/>
          </a:xfrm>
        </p:spPr>
        <p:txBody>
          <a:bodyPr>
            <a:normAutofit fontScale="90000"/>
          </a:bodyPr>
          <a:lstStyle/>
          <a:p>
            <a:pPr>
              <a:spcAft>
                <a:spcPts val="600"/>
              </a:spcAft>
            </a:pPr>
            <a:r>
              <a:rPr lang="en-GB" sz="4000" dirty="0">
                <a:latin typeface="Aptos" panose="020B0004020202020204" pitchFamily="34" charset="0"/>
                <a:cs typeface="Calibri" panose="020F0502020204030204" pitchFamily="34" charset="0"/>
              </a:rPr>
              <a:t>Κατακτώντας την τέχνη της αναγνώρισης του Phishing</a:t>
            </a:r>
          </a:p>
        </p:txBody>
      </p:sp>
      <p:sp>
        <p:nvSpPr>
          <p:cNvPr id="3" name="Content Placeholder 2"/>
          <p:cNvSpPr>
            <a:spLocks noGrp="1"/>
          </p:cNvSpPr>
          <p:nvPr>
            <p:ph idx="1"/>
          </p:nvPr>
        </p:nvSpPr>
        <p:spPr>
          <a:xfrm>
            <a:off x="390064" y="1686541"/>
            <a:ext cx="7535599" cy="5160250"/>
          </a:xfrm>
        </p:spPr>
        <p:txBody>
          <a:bodyPr>
            <a:normAutofit fontScale="62500" lnSpcReduction="20000"/>
          </a:bodyPr>
          <a:lstStyle/>
          <a:p>
            <a:pPr algn="just">
              <a:spcAft>
                <a:spcPts val="600"/>
              </a:spcAft>
            </a:pPr>
            <a:r>
              <a:rPr lang="en-GB" dirty="0">
                <a:latin typeface="Aptos" panose="020B0004020202020204" pitchFamily="34" charset="0"/>
              </a:rPr>
              <a:t>Οι επιθέσεις ηλεκτρονικού "ψαρέματος" μεταμφιέζονται έξυπνα σε αξιόπιστες οντότητες για να κλέψουν ευαίσθητες πληροφορίες. Να επαληθεύετε πάντα το email του αποστολέα, να αποφεύγετε να κάνετε κλικ σε ύποπτους συνδέσμους και να μην μοιράζεστε ποτέ προσωπικές πληροφορίες χωρίς να τις ζητάτε. Χρησιμοποιήστε φίλτρα ηλεκτρονικού ταχυδρομείου και λογισμικό ασφαλείας για τον εντοπισμό και τον αποκλεισμό προσπαθειών ηλεκτρονικού "ψαρέματος".</a:t>
            </a:r>
          </a:p>
          <a:p>
            <a:pPr lvl="1" algn="just">
              <a:spcAft>
                <a:spcPts val="600"/>
              </a:spcAft>
              <a:buClr>
                <a:schemeClr val="accent2"/>
              </a:buClr>
              <a:buFont typeface="Wingdings" panose="05000000000000000000" pitchFamily="2" charset="2"/>
              <a:buChar char="§"/>
            </a:pPr>
            <a:r>
              <a:rPr lang="en-GB" b="1" dirty="0">
                <a:latin typeface="Aptos" panose="020B0004020202020204" pitchFamily="34" charset="0"/>
              </a:rPr>
              <a:t>Γρήγορη συμβουλή: </a:t>
            </a:r>
            <a:r>
              <a:rPr lang="en-GB" dirty="0">
                <a:latin typeface="Aptos" panose="020B0004020202020204" pitchFamily="34" charset="0"/>
              </a:rPr>
              <a:t>Ενεργοποιήστε τον έλεγχο ταυτότητας δύο παραγόντων (2FA) σε όλους τους λογαριασμούς σας για ένα πρόσθετο επίπεδο ασφάλειας έναντι του phishing.</a:t>
            </a:r>
          </a:p>
          <a:p>
            <a:pPr lvl="1" algn="just">
              <a:spcAft>
                <a:spcPts val="600"/>
              </a:spcAft>
              <a:buClr>
                <a:schemeClr val="accent2"/>
              </a:buClr>
              <a:buFont typeface="Wingdings" panose="05000000000000000000" pitchFamily="2" charset="2"/>
              <a:buChar char="§"/>
            </a:pPr>
            <a:r>
              <a:rPr lang="en-GB" b="1" dirty="0">
                <a:latin typeface="Aptos" panose="020B0004020202020204" pitchFamily="34" charset="0"/>
              </a:rPr>
              <a:t>Γνώμη εμπειρογνωμόνων: </a:t>
            </a:r>
            <a:r>
              <a:rPr lang="en-GB" dirty="0">
                <a:latin typeface="Aptos" panose="020B0004020202020204" pitchFamily="34" charset="0"/>
              </a:rPr>
              <a:t>"Η καλύτερη </a:t>
            </a:r>
            <a:r>
              <a:rPr lang="en-GB" dirty="0" err="1">
                <a:latin typeface="Aptos" panose="020B0004020202020204" pitchFamily="34" charset="0"/>
              </a:rPr>
              <a:t>άμυνα </a:t>
            </a:r>
            <a:r>
              <a:rPr lang="en-GB" dirty="0">
                <a:latin typeface="Aptos" panose="020B0004020202020204" pitchFamily="34" charset="0"/>
              </a:rPr>
              <a:t>κατά του phishing είναι η εκπαίδευση. Η κατανόηση των κοινών τακτικών που χρησιμοποιούν οι phishers είναι το πρώτο βήμα για την προστασία σας". - Kevin Mitnick, γνωστός ειδικός σε θέματα ασφάλειας στον κυβερνοχώρο.</a:t>
            </a:r>
          </a:p>
          <a:p>
            <a:pPr lvl="1" algn="just">
              <a:spcAft>
                <a:spcPts val="600"/>
              </a:spcAft>
              <a:buClr>
                <a:schemeClr val="accent2"/>
              </a:buClr>
              <a:buFont typeface="Wingdings" panose="05000000000000000000" pitchFamily="2" charset="2"/>
              <a:buChar char="§"/>
            </a:pPr>
            <a:r>
              <a:rPr lang="en-GB" b="1" dirty="0">
                <a:latin typeface="Aptos" panose="020B0004020202020204" pitchFamily="34" charset="0"/>
              </a:rPr>
              <a:t>Ερώτηση πρόκλησης: </a:t>
            </a:r>
            <a:r>
              <a:rPr lang="en-GB" dirty="0">
                <a:latin typeface="Aptos" panose="020B0004020202020204" pitchFamily="34" charset="0"/>
              </a:rPr>
              <a:t>Τι πρέπει να κάνετε πρώτα αν λάβετε ένα ηλεκτρονικό μήνυμα που σας ζητά επείγουσα δράση και προσωπικές πληροφορίες; Α) Να απαντήσετε αμέσως Β) Να επαληθεύσετε τα στοιχεία του αποστολέα Γ) Να αγνοήσετε το μήνυμα ηλεκτρονικού ταχυδρομείου</a:t>
            </a:r>
          </a:p>
        </p:txBody>
      </p:sp>
      <p:sp>
        <p:nvSpPr>
          <p:cNvPr id="20" name="!!Arc">
            <a:extLst>
              <a:ext uri="{FF2B5EF4-FFF2-40B4-BE49-F238E27FC236}">
                <a16:creationId xmlns:a16="http://schemas.microsoft.com/office/drawing/2014/main" id="{70BEB1E7-2F88-40BC-B73D-42E5B6F80BFC}"/>
              </a:ext>
              <a:ext uri="{C183D7F6-B498-43B3-948B-1728B52AA6E4}">
                <adec:decorative xmlns="" xmlns:a16="http://schemas.microsoft.com/office/drawing/2014/main" xmlns:p16="http://schemas.microsoft.com/office/powerpoint/2015/main" xmlns:a14="http://schemas.microsoft.com/office/drawing/2010/main" xmlns:p14="http://schemas.microsoft.com/office/powerpoint/2010/main"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Oval">
            <a:extLst>
              <a:ext uri="{FF2B5EF4-FFF2-40B4-BE49-F238E27FC236}">
                <a16:creationId xmlns:a16="http://schemas.microsoft.com/office/drawing/2014/main" id="{A7B99495-F43F-4D80-A44F-2CB4764EB90B}"/>
              </a:ext>
              <a:ext uri="{C183D7F6-B498-43B3-948B-1728B52AA6E4}">
                <adec:decorative xmlns="" xmlns:a16="http://schemas.microsoft.com/office/drawing/2014/main" xmlns:p16="http://schemas.microsoft.com/office/powerpoint/2015/main" xmlns:a14="http://schemas.microsoft.com/office/drawing/2010/main" xmlns:p14="http://schemas.microsoft.com/office/powerpoint/2010/main"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Εικόνα 4">
            <a:extLst>
              <a:ext uri="{FF2B5EF4-FFF2-40B4-BE49-F238E27FC236}">
                <a16:creationId xmlns:a16="http://schemas.microsoft.com/office/drawing/2014/main" id="{ACB37D63-D747-A8B7-5AC6-D43B1D3979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20677" y="1845819"/>
            <a:ext cx="2382003" cy="3283438"/>
          </a:xfrm>
          <a:prstGeom prst="rect">
            <a:avLst/>
          </a:prstGeom>
        </p:spPr>
      </p:pic>
    </p:spTree>
    <p:extLst>
      <p:ext uri="{BB962C8B-B14F-4D97-AF65-F5344CB8AC3E}">
        <p14:creationId xmlns:p14="http://schemas.microsoft.com/office/powerpoint/2010/main" val="2319306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 xmlns:a16="http://schemas.microsoft.com/office/drawing/2014/main" xmlns:p16="http://schemas.microsoft.com/office/powerpoint/2015/main" xmlns:p14="http://schemas.microsoft.com/office/powerpoint/2010/main"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 xmlns:a16="http://schemas.microsoft.com/office/drawing/2014/main" xmlns:p16="http://schemas.microsoft.com/office/powerpoint/2015/main" xmlns:p14="http://schemas.microsoft.com/office/powerpoint/2010/main"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838200" y="365125"/>
            <a:ext cx="10515600" cy="857885"/>
          </a:xfrm>
        </p:spPr>
        <p:txBody>
          <a:bodyPr>
            <a:normAutofit fontScale="90000"/>
          </a:bodyPr>
          <a:lstStyle/>
          <a:p>
            <a:pPr algn="l"/>
            <a:r>
              <a:rPr lang="en-US" dirty="0">
                <a:latin typeface="Aptos" panose="020B0004020202020204" pitchFamily="34" charset="0"/>
                <a:ea typeface="Cambria"/>
              </a:rPr>
              <a:t>Κωδικοί πρόσβασης και έλεγχος ταυτότητας</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16="http://schemas.microsoft.com/office/drawing/2014/main" xmlns:p16="http://schemas.microsoft.com/office/powerpoint/2015/main" xmlns:p14="http://schemas.microsoft.com/office/powerpoint/2010/main"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233376" y="1323910"/>
            <a:ext cx="10745263" cy="5257643"/>
          </a:xfrm>
        </p:spPr>
        <p:txBody>
          <a:bodyPr vert="horz" lIns="91440" tIns="45720" rIns="91440" bIns="45720" rtlCol="0">
            <a:normAutofit fontScale="85000" lnSpcReduction="20000"/>
          </a:bodyPr>
          <a:lstStyle/>
          <a:p>
            <a:pPr algn="just"/>
            <a:r>
              <a:rPr lang="en-GB" dirty="0">
                <a:latin typeface="Aptos" panose="020B0004020202020204" pitchFamily="34" charset="0"/>
                <a:ea typeface="Cambria"/>
              </a:rPr>
              <a:t>Ισχυροί, μοναδικοί κωδικοί πρόσβασης και μέθοδοι ελέγχου ταυτότητας προστατεύουν από μη εξουσιοδοτημένη πρόσβαση. Χρησιμοποιήστε έναν συνδυασμό γραμμάτων, αριθμών και συμβόλων και σκεφτείτε το ενδεχόμενο ενός διαχειριστή κωδικών πρόσβασης για να παρακολουθείτε τους σύνθετους κωδικούς πρόσβασης.</a:t>
            </a:r>
          </a:p>
          <a:p>
            <a:pPr lvl="1" algn="just">
              <a:buClr>
                <a:schemeClr val="accent2"/>
              </a:buClr>
              <a:buFont typeface="Wingdings" panose="05000000000000000000" pitchFamily="2" charset="2"/>
              <a:buChar char="§"/>
            </a:pPr>
            <a:r>
              <a:rPr lang="en-GB" sz="2800" b="1" dirty="0">
                <a:latin typeface="Aptos" panose="020B0004020202020204" pitchFamily="34" charset="0"/>
                <a:ea typeface="Cambria"/>
              </a:rPr>
              <a:t>Γρήγορη συμβουλή: </a:t>
            </a:r>
            <a:r>
              <a:rPr lang="en-GB" sz="2800" dirty="0">
                <a:latin typeface="Aptos" panose="020B0004020202020204" pitchFamily="34" charset="0"/>
                <a:ea typeface="Cambria"/>
              </a:rPr>
              <a:t>Αλλαγή κωδικών πρόσβασης σε τακτά χρονικά διαστήματα και χρήση μιας φράσης πρόσβασης που συνδυάζει τέσσερις ή περισσότερες άσχετες λέξεις για ισχυρή ασφάλεια.</a:t>
            </a:r>
          </a:p>
          <a:p>
            <a:pPr lvl="1" algn="just">
              <a:buClr>
                <a:schemeClr val="accent2"/>
              </a:buClr>
              <a:buFont typeface="Wingdings" panose="05000000000000000000" pitchFamily="2" charset="2"/>
              <a:buChar char="§"/>
            </a:pPr>
            <a:r>
              <a:rPr lang="en-GB" sz="2800" b="1" dirty="0">
                <a:latin typeface="Aptos" panose="020B0004020202020204" pitchFamily="34" charset="0"/>
                <a:ea typeface="Cambria"/>
              </a:rPr>
              <a:t>Τι θα γινόταν αν; Σενάριο: </a:t>
            </a:r>
            <a:r>
              <a:rPr lang="en-GB" sz="2800" dirty="0">
                <a:latin typeface="Aptos" panose="020B0004020202020204" pitchFamily="34" charset="0"/>
                <a:ea typeface="Cambria"/>
              </a:rPr>
              <a:t>Φανταστείτε ότι ο κωδικός πρόσβασής σας ήταν ο ίδιος για όλους τους λογαριασμούς και ότι ένας από αυτούς παραβιάστηκε. Πόσο γρήγορα θα μπορούσαν να πέσουν οι υπόλοιποι;</a:t>
            </a:r>
          </a:p>
          <a:p>
            <a:pPr algn="just"/>
            <a:r>
              <a:rPr lang="en-GB" dirty="0">
                <a:latin typeface="Aptos" panose="020B0004020202020204" pitchFamily="34" charset="0"/>
                <a:ea typeface="Cambria"/>
              </a:rPr>
              <a:t>Γνώμη εμπειρογνωμόνων: "Οι κωδικοί πρόσβασης είναι σαν τα εσώρουχα: μην αφήνετε τους άλλους να τους βλέπουν, αλλάξτε τους πολύ συχνά και μην τους μοιράζεστε με αγνώστους." - Chris </a:t>
            </a:r>
            <a:r>
              <a:rPr lang="en-GB" dirty="0" err="1">
                <a:latin typeface="Aptos" panose="020B0004020202020204" pitchFamily="34" charset="0"/>
                <a:ea typeface="Cambria"/>
              </a:rPr>
              <a:t>Pirillo</a:t>
            </a:r>
            <a:r>
              <a:rPr lang="en-GB" dirty="0">
                <a:latin typeface="Aptos" panose="020B0004020202020204" pitchFamily="34" charset="0"/>
                <a:ea typeface="Cambria"/>
              </a:rPr>
              <a:t>, ειδικός σε θέματα τεχνολογίας.</a:t>
            </a:r>
          </a:p>
        </p:txBody>
      </p:sp>
    </p:spTree>
    <p:extLst>
      <p:ext uri="{BB962C8B-B14F-4D97-AF65-F5344CB8AC3E}">
        <p14:creationId xmlns:p14="http://schemas.microsoft.com/office/powerpoint/2010/main" val="2485728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F7EBAE4-9945-4473-9E34-B2C66EA0F03D}"/>
              </a:ext>
              <a:ext uri="{C183D7F6-B498-43B3-948B-1728B52AA6E4}">
                <adec:decorative xmlns="" xmlns:a16="http://schemas.microsoft.com/office/drawing/2014/main" xmlns:p16="http://schemas.microsoft.com/office/powerpoint/2015/main" xmlns:a14="http://schemas.microsoft.com/office/drawing/2010/main" xmlns:p14="http://schemas.microsoft.com/office/powerpoint/2010/main"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52361" y="250032"/>
            <a:ext cx="11192579" cy="769564"/>
          </a:xfrm>
        </p:spPr>
        <p:txBody>
          <a:bodyPr>
            <a:normAutofit fontScale="90000"/>
          </a:bodyPr>
          <a:lstStyle/>
          <a:p>
            <a:pPr algn="l">
              <a:spcAft>
                <a:spcPts val="600"/>
              </a:spcAft>
            </a:pPr>
            <a:r>
              <a:rPr lang="en-GB" sz="4000" dirty="0">
                <a:latin typeface="Aptos" panose="020B0004020202020204" pitchFamily="34" charset="0"/>
                <a:cs typeface="Calibri" panose="020F0502020204030204" pitchFamily="34" charset="0"/>
              </a:rPr>
              <a:t>Social Media Smarts: </a:t>
            </a:r>
            <a:r>
              <a:rPr lang="en-GB" sz="2700" dirty="0">
                <a:latin typeface="Aptos" panose="020B0004020202020204" pitchFamily="34" charset="0"/>
                <a:cs typeface="Calibri" panose="020F0502020204030204" pitchFamily="34" charset="0"/>
              </a:rPr>
              <a:t>Πλοήγηση στα Social Media με σοφία</a:t>
            </a:r>
            <a:endParaRPr lang="en-GB" sz="4000" dirty="0">
              <a:latin typeface="Aptos" panose="020B0004020202020204" pitchFamily="34" charset="0"/>
              <a:cs typeface="Calibri" panose="020F0502020204030204" pitchFamily="34" charset="0"/>
            </a:endParaRPr>
          </a:p>
        </p:txBody>
      </p:sp>
      <p:sp>
        <p:nvSpPr>
          <p:cNvPr id="3" name="Content Placeholder 2"/>
          <p:cNvSpPr>
            <a:spLocks noGrp="1"/>
          </p:cNvSpPr>
          <p:nvPr>
            <p:ph idx="1"/>
          </p:nvPr>
        </p:nvSpPr>
        <p:spPr>
          <a:xfrm>
            <a:off x="375024" y="1208652"/>
            <a:ext cx="7535599" cy="5160250"/>
          </a:xfrm>
        </p:spPr>
        <p:txBody>
          <a:bodyPr>
            <a:normAutofit fontScale="77500" lnSpcReduction="20000"/>
          </a:bodyPr>
          <a:lstStyle/>
          <a:p>
            <a:pPr marL="0" indent="0" algn="just">
              <a:spcAft>
                <a:spcPts val="600"/>
              </a:spcAft>
              <a:buNone/>
            </a:pPr>
            <a:r>
              <a:rPr lang="en-GB" dirty="0">
                <a:latin typeface="Aptos" panose="020B0004020202020204" pitchFamily="34" charset="0"/>
              </a:rPr>
              <a:t>Τα μέσα κοινωνικής δικτύωσης είναι ένα δίκοπο μαχαίρι, καθώς προσφέρουν σύνδεση και κοινότητα, αλλά και κινδύνους για την προστασία της ιδιωτικής ζωής. Προσαρμόστε τις ρυθμίσεις απορρήτου σας, προσέξτε τι μοιράζεστε και μάθετε πώς να χρησιμοποιείτε τα εργαλεία της πλατφόρμας για να αναφέρετε και να αποκλείετε την παρενόχληση.</a:t>
            </a:r>
          </a:p>
          <a:p>
            <a:pPr algn="just">
              <a:spcAft>
                <a:spcPts val="600"/>
              </a:spcAft>
            </a:pPr>
            <a:r>
              <a:rPr lang="en-GB" b="1" dirty="0">
                <a:latin typeface="Aptos" panose="020B0004020202020204" pitchFamily="34" charset="0"/>
              </a:rPr>
              <a:t>Γρήγορη συμβουλή: </a:t>
            </a:r>
            <a:r>
              <a:rPr lang="en-GB" dirty="0">
                <a:latin typeface="Aptos" panose="020B0004020202020204" pitchFamily="34" charset="0"/>
              </a:rPr>
              <a:t>Ελέγχετε τακτικά ποιος έχει πρόσβαση να βλέπει τις αναρτήσεις και τις προσωπικές σας πληροφορίες στις πλατφόρμες κοινωνικής δικτύωσης.</a:t>
            </a:r>
          </a:p>
          <a:p>
            <a:pPr algn="just">
              <a:spcAft>
                <a:spcPts val="600"/>
              </a:spcAft>
            </a:pPr>
            <a:r>
              <a:rPr lang="en-GB" b="1" dirty="0">
                <a:latin typeface="Aptos" panose="020B0004020202020204" pitchFamily="34" charset="0"/>
              </a:rPr>
              <a:t>Ερώτηση πρόκλησης: </a:t>
            </a:r>
            <a:r>
              <a:rPr lang="en-GB" dirty="0">
                <a:latin typeface="Aptos" panose="020B0004020202020204" pitchFamily="34" charset="0"/>
              </a:rPr>
              <a:t>Πόσο συχνά θα πρέπει να επανεξετάζετε και να ενημερώνετε τις ρυθμίσεις απορρήτου των μέσων κοινωνικής δικτύωσης; Α) Μία φορά το χρόνο Β) Μετά από κάθε ενημέρωση Γ) Μηνιαίως</a:t>
            </a:r>
          </a:p>
        </p:txBody>
      </p:sp>
      <p:sp>
        <p:nvSpPr>
          <p:cNvPr id="20" name="!!Arc">
            <a:extLst>
              <a:ext uri="{FF2B5EF4-FFF2-40B4-BE49-F238E27FC236}">
                <a16:creationId xmlns:a16="http://schemas.microsoft.com/office/drawing/2014/main" id="{70BEB1E7-2F88-40BC-B73D-42E5B6F80BFC}"/>
              </a:ext>
              <a:ext uri="{C183D7F6-B498-43B3-948B-1728B52AA6E4}">
                <adec:decorative xmlns="" xmlns:a16="http://schemas.microsoft.com/office/drawing/2014/main" xmlns:p16="http://schemas.microsoft.com/office/powerpoint/2015/main" xmlns:a14="http://schemas.microsoft.com/office/drawing/2010/main" xmlns:p14="http://schemas.microsoft.com/office/powerpoint/2010/main"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Oval">
            <a:extLst>
              <a:ext uri="{FF2B5EF4-FFF2-40B4-BE49-F238E27FC236}">
                <a16:creationId xmlns:a16="http://schemas.microsoft.com/office/drawing/2014/main" id="{A7B99495-F43F-4D80-A44F-2CB4764EB90B}"/>
              </a:ext>
              <a:ext uri="{C183D7F6-B498-43B3-948B-1728B52AA6E4}">
                <adec:decorative xmlns="" xmlns:a16="http://schemas.microsoft.com/office/drawing/2014/main" xmlns:p16="http://schemas.microsoft.com/office/powerpoint/2015/main" xmlns:a14="http://schemas.microsoft.com/office/drawing/2010/main" xmlns:p14="http://schemas.microsoft.com/office/powerpoint/2010/main"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Εικόνα 4">
            <a:extLst>
              <a:ext uri="{FF2B5EF4-FFF2-40B4-BE49-F238E27FC236}">
                <a16:creationId xmlns:a16="http://schemas.microsoft.com/office/drawing/2014/main" id="{B532F5BA-A168-A8AC-F706-F5B0AC1C7E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85647" y="1811599"/>
            <a:ext cx="2843331" cy="3781630"/>
          </a:xfrm>
          <a:prstGeom prst="rect">
            <a:avLst/>
          </a:prstGeom>
        </p:spPr>
      </p:pic>
    </p:spTree>
    <p:extLst>
      <p:ext uri="{BB962C8B-B14F-4D97-AF65-F5344CB8AC3E}">
        <p14:creationId xmlns:p14="http://schemas.microsoft.com/office/powerpoint/2010/main" val="269622272"/>
      </p:ext>
    </p:extLst>
  </p:cSld>
  <p:clrMapOvr>
    <a:masterClrMapping/>
  </p:clrMapOvr>
</p:sld>
</file>

<file path=ppt/theme/theme1.xml><?xml version="1.0" encoding="utf-8"?>
<a:theme xmlns:a="http://schemas.openxmlformats.org/drawingml/2006/main" name="1_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2367</Words>
  <Application>Microsoft Office PowerPoint</Application>
  <PresentationFormat>Ευρεία οθόνη</PresentationFormat>
  <Paragraphs>93</Paragraphs>
  <Slides>17</Slides>
  <Notes>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2</vt:i4>
      </vt:variant>
      <vt:variant>
        <vt:lpstr>Τίτλοι διαφανειών</vt:lpstr>
      </vt:variant>
      <vt:variant>
        <vt:i4>17</vt:i4>
      </vt:variant>
    </vt:vector>
  </HeadingPairs>
  <TitlesOfParts>
    <vt:vector size="27" baseType="lpstr">
      <vt:lpstr>Aptos</vt:lpstr>
      <vt:lpstr>Aptos Display</vt:lpstr>
      <vt:lpstr>Arial</vt:lpstr>
      <vt:lpstr>Calibri</vt:lpstr>
      <vt:lpstr>Calibri Light</vt:lpstr>
      <vt:lpstr>Cambria</vt:lpstr>
      <vt:lpstr>Inter</vt:lpstr>
      <vt:lpstr>Wingdings</vt:lpstr>
      <vt:lpstr>1_Motív Office</vt:lpstr>
      <vt:lpstr>Motív Office</vt:lpstr>
      <vt:lpstr>Ψηφιακή Ιδιότητα του Πολίτη - Διαδικτυακή Ασφάλεια &amp; Ψηφιακά Δικαιώματα</vt:lpstr>
      <vt:lpstr>Διαδικτυακή ασφάλεια &amp; ψηφιακά δικαιώματα</vt:lpstr>
      <vt:lpstr>Οι πυλώνες της διαδικτυακής ασφάλειας</vt:lpstr>
      <vt:lpstr>Τα ψηφιακά δικαιώματά σας σε επεξήγηση</vt:lpstr>
      <vt:lpstr>Προστασία του απορρήτου σας στο διαδίκτυο</vt:lpstr>
      <vt:lpstr>Πλοήγηση στο τοπίο των απειλών στον κυβερνοχώρο</vt:lpstr>
      <vt:lpstr>Κατακτώντας την τέχνη της αναγνώρισης του Phishing</vt:lpstr>
      <vt:lpstr>Κωδικοί πρόσβασης και έλεγχος ταυτότητας</vt:lpstr>
      <vt:lpstr>Social Media Smarts: Πλοήγηση στα Social Media με σοφία</vt:lpstr>
      <vt:lpstr>Κατανόηση της συλλογής δεδομένων  Απομυθοποίηση της συλλογής δεδομένων</vt:lpstr>
      <vt:lpstr>Το δικαίωμα στη λήθη:  Άσκηση του δικαιώματός σας στη λήθη</vt:lpstr>
      <vt:lpstr>Ψηφιακή παρενόχληση και πώς να την καταπολεμήσετε</vt:lpstr>
      <vt:lpstr>Αγκαλιάζοντας την κρυπτογραφημένη επικοινωνία</vt:lpstr>
      <vt:lpstr>Ασφαλείς ηλεκτρονικές συναλλαγές</vt:lpstr>
      <vt:lpstr>Ψηφιακός αλφαβητισμός για όλους</vt:lpstr>
      <vt:lpstr>Διαμόρφωση του ψηφιακού μέλλοντος: Ο ρόλος σας στο ψηφιακό μέλλον</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Ψηφιακή Ιθαγένεια - Κατανόηση της ψηφιακής ιθαγένειας</dc:title>
  <dc:creator>Alexandros Koumanis</dc:creator>
  <cp:lastModifiedBy>Alexandros Koumanis</cp:lastModifiedBy>
  <cp:revision>2</cp:revision>
  <dcterms:created xsi:type="dcterms:W3CDTF">2024-10-09T14:43:22Z</dcterms:created>
  <dcterms:modified xsi:type="dcterms:W3CDTF">2024-10-09T14:49:59Z</dcterms:modified>
</cp:coreProperties>
</file>