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3"/>
  </p:notesMasterIdLst>
  <p:sldIdLst>
    <p:sldId id="295" r:id="rId6"/>
    <p:sldId id="296" r:id="rId7"/>
    <p:sldId id="292" r:id="rId8"/>
    <p:sldId id="297" r:id="rId9"/>
    <p:sldId id="298" r:id="rId10"/>
    <p:sldId id="299" r:id="rId11"/>
    <p:sldId id="300" r:id="rId12"/>
    <p:sldId id="304" r:id="rId13"/>
    <p:sldId id="305" r:id="rId14"/>
    <p:sldId id="306" r:id="rId15"/>
    <p:sldId id="307" r:id="rId16"/>
    <p:sldId id="308" r:id="rId17"/>
    <p:sldId id="309" r:id="rId18"/>
    <p:sldId id="310" r:id="rId19"/>
    <p:sldId id="311" r:id="rId20"/>
    <p:sldId id="312" r:id="rId21"/>
    <p:sldId id="265"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D88500-9D09-9BC6-E36B-C2743A7DF317}" v="1" dt="2024-10-03T20:49:31.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18" autoAdjust="0"/>
    <p:restoredTop sz="94660"/>
  </p:normalViewPr>
  <p:slideViewPr>
    <p:cSldViewPr snapToGrid="0">
      <p:cViewPr varScale="1">
        <p:scale>
          <a:sx n="75" d="100"/>
          <a:sy n="75" d="100"/>
        </p:scale>
        <p:origin x="62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06F83-4F5D-4D5E-A16C-3B88ECE4DD24}" type="datetimeFigureOut">
              <a:rPr lang="el-GR" smtClean="0"/>
              <a:t>15/10/2024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2708B-D705-4B26-90F3-2A92C02B34B6}" type="slidenum">
              <a:rPr lang="el-GR" smtClean="0"/>
              <a:t>‹#›</a:t>
            </a:fld>
            <a:endParaRPr lang="el-GR"/>
          </a:p>
        </p:txBody>
      </p:sp>
    </p:spTree>
    <p:extLst>
      <p:ext uri="{BB962C8B-B14F-4D97-AF65-F5344CB8AC3E}">
        <p14:creationId xmlns:p14="http://schemas.microsoft.com/office/powerpoint/2010/main" val="300330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ERASMUS+KA220-ADU - </a:t>
            </a:r>
            <a:r>
              <a:rPr kumimoji="0" lang="en-US"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Cooperation partnerships in adult education</a:t>
            </a:r>
            <a:endPar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KA220-ADU-2BF13E10 </a:t>
            </a:r>
            <a:endParaRPr kumimoji="0" lang="en-GB"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n-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&gt;&gt;</a:t>
            </a: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54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72171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97867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72421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90894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58689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887774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423652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653868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771611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52184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33725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26449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78371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19108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70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60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86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24518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899548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255866455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845007"/>
          </a:xfrm>
        </p:spPr>
        <p:txBody>
          <a:bodyPr vert="horz" lIns="91440" tIns="45720" rIns="91440" bIns="45720" rtlCol="0" anchor="b">
            <a:noAutofit/>
          </a:bodyPr>
          <a:lstStyle/>
          <a:p>
            <a:pPr algn="ctr">
              <a:spcBef>
                <a:spcPts val="1000"/>
              </a:spcBef>
              <a:spcAft>
                <a:spcPts val="600"/>
              </a:spcAft>
              <a:buClr>
                <a:srgbClr val="FFAA5A"/>
              </a:buClr>
            </a:pPr>
            <a:r>
              <a:rPr lang="ru-RU" sz="3700" b="1" dirty="0">
                <a:solidFill>
                  <a:srgbClr val="FFAA5A"/>
                </a:solidFill>
                <a:latin typeface="+mn-lt"/>
                <a:ea typeface="Cambria" panose="02040503050406030204" pitchFamily="18" charset="0"/>
                <a:cs typeface="Calibri" panose="020F0502020204030204" pitchFamily="34" charset="0"/>
              </a:rPr>
              <a:t>Дигитално</a:t>
            </a:r>
            <a:r>
              <a:rPr lang="mk-MK" sz="3700" b="1" dirty="0">
                <a:solidFill>
                  <a:srgbClr val="FFAA5A"/>
                </a:solidFill>
                <a:latin typeface="+mn-lt"/>
                <a:ea typeface="Cambria" panose="02040503050406030204" pitchFamily="18" charset="0"/>
                <a:cs typeface="Calibri" panose="020F0502020204030204" pitchFamily="34" charset="0"/>
              </a:rPr>
              <a:t> граѓанство</a:t>
            </a:r>
            <a:r>
              <a:rPr lang="ru-RU" sz="3700" b="1" dirty="0">
                <a:solidFill>
                  <a:srgbClr val="FFAA5A"/>
                </a:solidFill>
                <a:latin typeface="+mn-lt"/>
                <a:ea typeface="Cambria" panose="02040503050406030204" pitchFamily="18" charset="0"/>
                <a:cs typeface="Calibri" panose="020F0502020204030204" pitchFamily="34" charset="0"/>
              </a:rPr>
              <a:t>– онлајн безбедност и дигитални права</a:t>
            </a:r>
            <a:endParaRPr lang="en-US" sz="3700"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mk" sz="1400" b="0" i="0" u="none" strike="noStrike" cap="none" dirty="0">
                <a:solidFill>
                  <a:schemeClr val="dk1"/>
                </a:solidFill>
                <a:latin typeface="Aptos" panose="020B0004020202020204" pitchFamily="34" charset="0"/>
                <a:ea typeface="Calibri"/>
                <a:cs typeface="Calibri"/>
                <a:sym typeface="Calibri"/>
              </a:rPr>
              <a:t>Градење дигитална отпорност </a:t>
            </a:r>
            <a:br>
              <a:rPr lang="mk" sz="1400" b="0" i="0" u="none" strike="noStrike" cap="none" dirty="0">
                <a:solidFill>
                  <a:schemeClr val="dk1"/>
                </a:solidFill>
                <a:latin typeface="Aptos" panose="020B0004020202020204" pitchFamily="34" charset="0"/>
                <a:ea typeface="Calibri"/>
                <a:cs typeface="Calibri"/>
                <a:sym typeface="Calibri"/>
              </a:rPr>
            </a:br>
            <a:r>
              <a:rPr lang="mk" sz="1400" b="0" i="0" u="none" strike="noStrike" cap="none" dirty="0">
                <a:solidFill>
                  <a:schemeClr val="dk1"/>
                </a:solidFill>
                <a:latin typeface="Aptos" panose="020B0004020202020204" pitchFamily="34" charset="0"/>
                <a:ea typeface="Calibri"/>
                <a:cs typeface="Calibri"/>
                <a:sym typeface="Calibri"/>
              </a:rPr>
              <a:t>со овозможување на дигиталната благосостојба </a:t>
            </a:r>
            <a:br>
              <a:rPr lang="mk" sz="1400" b="0" i="0" u="none" strike="noStrike" cap="none" dirty="0">
                <a:solidFill>
                  <a:schemeClr val="dk1"/>
                </a:solidFill>
                <a:latin typeface="Aptos" panose="020B0004020202020204" pitchFamily="34" charset="0"/>
                <a:ea typeface="Calibri"/>
                <a:cs typeface="Calibri"/>
                <a:sym typeface="Calibri"/>
              </a:rPr>
            </a:br>
            <a:r>
              <a:rPr lang="mk" sz="1400" b="0" i="0" u="none" strike="noStrike" cap="none" dirty="0">
                <a:solidFill>
                  <a:schemeClr val="dk1"/>
                </a:solidFill>
                <a:latin typeface="Aptos" panose="020B0004020202020204" pitchFamily="34" charset="0"/>
                <a:ea typeface="Calibri"/>
                <a:cs typeface="Calibri"/>
                <a:sym typeface="Calibri"/>
              </a:rPr>
              <a:t>и безбедност достапни за сите</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673080" cy="857885"/>
          </a:xfrm>
        </p:spPr>
        <p:txBody>
          <a:bodyPr>
            <a:noAutofit/>
          </a:bodyPr>
          <a:lstStyle/>
          <a:p>
            <a:pPr algn="l"/>
            <a:r>
              <a:rPr lang="ru-RU" sz="3600" dirty="0">
                <a:latin typeface="Aptos" panose="020B0004020202020204" pitchFamily="34" charset="0"/>
                <a:ea typeface="Cambria"/>
              </a:rPr>
              <a:t>Разбирање на собирање податоци Демистифицирање на собирањето на податоци</a:t>
            </a:r>
            <a:endParaRPr lang="en-US" sz="36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91027" y="1588134"/>
            <a:ext cx="10745263" cy="4678522"/>
          </a:xfrm>
        </p:spPr>
        <p:txBody>
          <a:bodyPr vert="horz" lIns="91440" tIns="45720" rIns="91440" bIns="45720" rtlCol="0">
            <a:normAutofit/>
          </a:bodyPr>
          <a:lstStyle/>
          <a:p>
            <a:pPr marL="0" indent="0" algn="just">
              <a:buNone/>
            </a:pPr>
            <a:r>
              <a:rPr lang="ru-RU" dirty="0">
                <a:latin typeface="Aptos" panose="020B0004020202020204" pitchFamily="34" charset="0"/>
              </a:rPr>
              <a:t>Секој клик, лајк и пребарување мож</a:t>
            </a:r>
            <a:r>
              <a:rPr lang="mk-MK" dirty="0">
                <a:latin typeface="Aptos" panose="020B0004020202020204" pitchFamily="34" charset="0"/>
              </a:rPr>
              <a:t>ат</a:t>
            </a:r>
            <a:r>
              <a:rPr lang="ru-RU" dirty="0">
                <a:latin typeface="Aptos" panose="020B0004020202020204" pitchFamily="34" charset="0"/>
              </a:rPr>
              <a:t> да се следат. Разберете и управувајте со податоците што ги споделувате, со читање на политиките за приватност, користење на алатки фокусирани на приватност и контрола на колачињата и следењето.</a:t>
            </a:r>
            <a:endParaRPr lang="en-US" dirty="0">
              <a:latin typeface="Aptos" panose="020B0004020202020204" pitchFamily="34" charset="0"/>
            </a:endParaRPr>
          </a:p>
          <a:p>
            <a:pPr marL="0" indent="0" algn="just">
              <a:buNone/>
            </a:pPr>
            <a:r>
              <a:rPr lang="ru-RU" sz="3200" b="1" dirty="0">
                <a:latin typeface="Aptos" panose="020B0004020202020204" pitchFamily="34" charset="0"/>
                <a:ea typeface="Cambria"/>
              </a:rPr>
              <a:t>Што ако? Сценарио: </a:t>
            </a:r>
            <a:r>
              <a:rPr lang="ru-RU" sz="3200" dirty="0">
                <a:latin typeface="Aptos" panose="020B0004020202020204" pitchFamily="34" charset="0"/>
                <a:ea typeface="Cambria"/>
              </a:rPr>
              <a:t>Ако сите ваши онлајн пребарувања од минатата година беа јавни, што ќе откријат за вас?</a:t>
            </a:r>
            <a:endParaRPr lang="en-US" sz="3200" dirty="0">
              <a:latin typeface="Aptos" panose="020B0004020202020204" pitchFamily="34" charset="0"/>
              <a:ea typeface="Cambria"/>
            </a:endParaRPr>
          </a:p>
          <a:p>
            <a:pPr algn="just"/>
            <a:r>
              <a:rPr lang="mk-MK" sz="3200" b="1" dirty="0">
                <a:latin typeface="Aptos" panose="020B0004020202020204" pitchFamily="34" charset="0"/>
                <a:ea typeface="Cambria"/>
              </a:rPr>
              <a:t>Експертско мислење:</a:t>
            </a:r>
            <a:r>
              <a:rPr lang="ru-RU" sz="2000" dirty="0"/>
              <a:t> </a:t>
            </a:r>
            <a:r>
              <a:rPr lang="ru-RU" dirty="0">
                <a:latin typeface="Aptos" panose="020B0004020202020204" pitchFamily="34" charset="0"/>
              </a:rPr>
              <a:t>„Приватноста не е опција, и не треба да биде цената што ја прифаќаме само за да се приклучиме на интернет.“ - Гери Ковакс, поранешен извршен директор на Mozilla.</a:t>
            </a:r>
            <a:endParaRPr lang="en-GB" dirty="0">
              <a:latin typeface="Aptos" panose="020B0004020202020204" pitchFamily="34" charset="0"/>
              <a:ea typeface="Cambria"/>
            </a:endParaRPr>
          </a:p>
        </p:txBody>
      </p:sp>
    </p:spTree>
    <p:extLst>
      <p:ext uri="{BB962C8B-B14F-4D97-AF65-F5344CB8AC3E}">
        <p14:creationId xmlns:p14="http://schemas.microsoft.com/office/powerpoint/2010/main" val="288557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ru-RU" sz="2800" dirty="0">
                <a:latin typeface="Aptos" panose="020B0004020202020204" pitchFamily="34" charset="0"/>
              </a:rPr>
              <a:t>Правото да бидеш заборавен: </a:t>
            </a:r>
            <a:br>
              <a:rPr lang="ru-RU" sz="2800" dirty="0">
                <a:latin typeface="Aptos" panose="020B0004020202020204" pitchFamily="34" charset="0"/>
              </a:rPr>
            </a:br>
            <a:r>
              <a:rPr lang="ru-RU" sz="2800" dirty="0">
                <a:latin typeface="Aptos" panose="020B0004020202020204" pitchFamily="34" charset="0"/>
              </a:rPr>
              <a:t>Остварување на твоето право да бидеш заборавен</a:t>
            </a:r>
            <a:endParaRPr lang="en-GB" sz="28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555711" y="1439280"/>
            <a:ext cx="11189250" cy="4993419"/>
          </a:xfrm>
        </p:spPr>
        <p:txBody>
          <a:bodyPr vert="horz" lIns="91440" tIns="45720" rIns="91440" bIns="45720" rtlCol="0">
            <a:normAutofit/>
          </a:bodyPr>
          <a:lstStyle/>
          <a:p>
            <a:pPr algn="just"/>
            <a:r>
              <a:rPr lang="ru-RU" sz="2200" dirty="0">
                <a:latin typeface="Aptos" panose="020B0004020202020204" pitchFamily="34" charset="0"/>
              </a:rPr>
              <a:t>Правото да бидеш заборавен ти овозможува да побараш бришење на лични информации од пребарувачите под одредени услови, со што добиваш контрола врз твојот дигитален отпечаток.</a:t>
            </a:r>
            <a:endParaRPr lang="en-US" sz="2200" dirty="0">
              <a:latin typeface="Aptos" panose="020B0004020202020204" pitchFamily="34" charset="0"/>
            </a:endParaRPr>
          </a:p>
          <a:p>
            <a:pPr algn="just"/>
            <a:r>
              <a:rPr lang="mk-MK" sz="2200" b="1" dirty="0">
                <a:latin typeface="Aptos" panose="020B0004020202020204" pitchFamily="34" charset="0"/>
                <a:ea typeface="Cambria"/>
              </a:rPr>
              <a:t>Блиц совет</a:t>
            </a:r>
            <a:r>
              <a:rPr lang="en-GB" sz="2200" b="1" dirty="0">
                <a:latin typeface="Aptos" panose="020B0004020202020204" pitchFamily="34" charset="0"/>
                <a:ea typeface="Cambria"/>
              </a:rPr>
              <a:t>: </a:t>
            </a:r>
            <a:r>
              <a:rPr lang="ru-RU" sz="2200" dirty="0">
                <a:latin typeface="Aptos" panose="020B0004020202020204" pitchFamily="34" charset="0"/>
              </a:rPr>
              <a:t>За да го искористиш правото да бидеш заборавен, идентификувај специфични URL-адреси што содржат застарени или ирелевантни лични информации и следи го процесот на пребарувачот за барање на бришење.</a:t>
            </a:r>
            <a:endParaRPr lang="en-US" sz="2200" dirty="0">
              <a:latin typeface="Aptos" panose="020B0004020202020204" pitchFamily="34" charset="0"/>
            </a:endParaRPr>
          </a:p>
          <a:p>
            <a:pPr algn="just"/>
            <a:r>
              <a:rPr lang="mk-MK" sz="2200" b="1" dirty="0">
                <a:latin typeface="Aptos" panose="020B0004020202020204" pitchFamily="34" charset="0"/>
                <a:ea typeface="Cambria"/>
              </a:rPr>
              <a:t>Предизвикувачко прашање: </a:t>
            </a:r>
            <a:r>
              <a:rPr lang="ru-RU" sz="2200" dirty="0">
                <a:latin typeface="Aptos" panose="020B0004020202020204" pitchFamily="34" charset="0"/>
                <a:ea typeface="Cambria"/>
              </a:rPr>
              <a:t>Каков вид на информации се квалификува за отстранување според правото да се биде заборавен? А) </a:t>
            </a:r>
            <a:r>
              <a:rPr lang="mk-MK" sz="2200" dirty="0">
                <a:latin typeface="Aptos" panose="020B0004020202020204" pitchFamily="34" charset="0"/>
                <a:ea typeface="Cambria"/>
              </a:rPr>
              <a:t>Срамни фотографии </a:t>
            </a:r>
            <a:r>
              <a:rPr lang="ru-RU" sz="2200" dirty="0">
                <a:latin typeface="Aptos" panose="020B0004020202020204" pitchFamily="34" charset="0"/>
                <a:ea typeface="Cambria"/>
              </a:rPr>
              <a:t>од социјалните медиуми Б) Јавна евиденција В) Застарени или ирелевантни информации</a:t>
            </a:r>
            <a:endParaRPr lang="en-GB" sz="2200" dirty="0">
              <a:latin typeface="Aptos" panose="020B0004020202020204" pitchFamily="34" charset="0"/>
              <a:ea typeface="Cambria"/>
            </a:endParaRPr>
          </a:p>
          <a:p>
            <a:pPr lvl="1" algn="just">
              <a:buClr>
                <a:schemeClr val="accent2"/>
              </a:buClr>
              <a:buFont typeface="Wingdings" panose="05000000000000000000" pitchFamily="2" charset="2"/>
              <a:buChar char="§"/>
            </a:pPr>
            <a:r>
              <a:rPr lang="mk-MK" sz="2200" b="1" dirty="0">
                <a:latin typeface="Aptos" panose="020B0004020202020204" pitchFamily="34" charset="0"/>
                <a:ea typeface="Cambria"/>
              </a:rPr>
              <a:t>Експертско мислење:</a:t>
            </a:r>
            <a:r>
              <a:rPr lang="ru-RU" sz="2200" dirty="0">
                <a:latin typeface="Aptos" panose="020B0004020202020204" pitchFamily="34" charset="0"/>
              </a:rPr>
              <a:t>„Правото да бидеш заборавен го отсликува правото на поединецот да побара бришење на одредени податоци, така што трети лица повеќе нема да можат да ги следат.“ - Вивиан Рединг, поранешна потпретседателка на Европската комисија.</a:t>
            </a:r>
            <a:endParaRPr lang="en-GB" sz="2200" dirty="0">
              <a:latin typeface="Aptos" panose="020B0004020202020204" pitchFamily="34" charset="0"/>
              <a:ea typeface="Cambria"/>
            </a:endParaRPr>
          </a:p>
        </p:txBody>
      </p:sp>
    </p:spTree>
    <p:extLst>
      <p:ext uri="{BB962C8B-B14F-4D97-AF65-F5344CB8AC3E}">
        <p14:creationId xmlns:p14="http://schemas.microsoft.com/office/powerpoint/2010/main" val="331077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209040" y="290698"/>
            <a:ext cx="9567188" cy="857885"/>
          </a:xfrm>
        </p:spPr>
        <p:txBody>
          <a:bodyPr>
            <a:noAutofit/>
          </a:bodyPr>
          <a:lstStyle/>
          <a:p>
            <a:pPr algn="l"/>
            <a:r>
              <a:rPr lang="ru-RU" sz="4000" dirty="0">
                <a:latin typeface="Aptos" panose="020B0004020202020204" pitchFamily="34" charset="0"/>
                <a:ea typeface="Cambria"/>
              </a:rPr>
              <a:t>Дигиталното малтретирање и </a:t>
            </a:r>
            <a:br>
              <a:rPr lang="ru-RU" sz="4000" dirty="0">
                <a:latin typeface="Aptos" panose="020B0004020202020204" pitchFamily="34" charset="0"/>
                <a:ea typeface="Cambria"/>
              </a:rPr>
            </a:br>
            <a:r>
              <a:rPr lang="ru-RU" sz="4000" dirty="0">
                <a:latin typeface="Aptos" panose="020B0004020202020204" pitchFamily="34" charset="0"/>
                <a:ea typeface="Cambria"/>
              </a:rPr>
              <a:t>како да се бориме против него</a:t>
            </a:r>
            <a:endParaRPr lang="en-GB" sz="40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5" y="1439280"/>
            <a:ext cx="10511346" cy="4993419"/>
          </a:xfrm>
        </p:spPr>
        <p:txBody>
          <a:bodyPr vert="horz" lIns="91440" tIns="45720" rIns="91440" bIns="45720" rtlCol="0">
            <a:normAutofit/>
          </a:bodyPr>
          <a:lstStyle/>
          <a:p>
            <a:pPr algn="just"/>
            <a:r>
              <a:rPr lang="ru-RU" sz="2300" dirty="0">
                <a:latin typeface="Aptos" panose="020B0004020202020204" pitchFamily="34" charset="0"/>
              </a:rPr>
              <a:t>Дигитално вознемирување, од сајбер-насилство до онлајн прогонување, може да биде емоционално исцрпувачко и опасно. Користете ги алатките на платформите за блокирање, пријавување и заштита на вашата дигитална благосостојба, и обратете се до мрежите за поддршка кога е потребно.</a:t>
            </a:r>
            <a:endParaRPr lang="en-US" sz="2300" dirty="0">
              <a:latin typeface="Aptos" panose="020B0004020202020204" pitchFamily="34" charset="0"/>
            </a:endParaRPr>
          </a:p>
          <a:p>
            <a:pPr algn="just"/>
            <a:r>
              <a:rPr lang="mk-MK" sz="2300" b="1" dirty="0">
                <a:latin typeface="Aptos" panose="020B0004020202020204" pitchFamily="34" charset="0"/>
                <a:ea typeface="Cambria"/>
              </a:rPr>
              <a:t>Блиц совет: </a:t>
            </a:r>
            <a:r>
              <a:rPr lang="ru-RU" sz="2300" dirty="0">
                <a:latin typeface="Aptos" panose="020B0004020202020204" pitchFamily="34" charset="0"/>
              </a:rPr>
              <a:t>Документирајте ги сите случаи на вознемирување пред да блокирате или пријавите, бидејќи тие можат да бидат потребни како докази.</a:t>
            </a:r>
            <a:endParaRPr lang="en-US" sz="2300" dirty="0">
              <a:latin typeface="Aptos" panose="020B0004020202020204" pitchFamily="34" charset="0"/>
            </a:endParaRPr>
          </a:p>
          <a:p>
            <a:pPr algn="just"/>
            <a:r>
              <a:rPr lang="ru-RU" sz="2300" b="1" dirty="0">
                <a:latin typeface="Aptos" panose="020B0004020202020204" pitchFamily="34" charset="0"/>
              </a:rPr>
              <a:t>Што ако? Сценарио:</a:t>
            </a:r>
            <a:r>
              <a:rPr lang="ru-RU" sz="2300" dirty="0">
                <a:latin typeface="Aptos" panose="020B0004020202020204" pitchFamily="34" charset="0"/>
              </a:rPr>
              <a:t> Замислете ако секоја негативна онлајн интеракција остави физички белег. Како би се заштитиле?</a:t>
            </a:r>
            <a:endParaRPr lang="en-US" sz="2300" dirty="0">
              <a:latin typeface="Aptos" panose="020B0004020202020204" pitchFamily="34" charset="0"/>
            </a:endParaRPr>
          </a:p>
          <a:p>
            <a:pPr algn="just"/>
            <a:r>
              <a:rPr lang="mk-MK" sz="2300" b="1" dirty="0">
                <a:latin typeface="Aptos" panose="020B0004020202020204" pitchFamily="34" charset="0"/>
                <a:ea typeface="Cambria"/>
              </a:rPr>
              <a:t>Експертско мислење: </a:t>
            </a:r>
            <a:r>
              <a:rPr lang="en-GB" sz="2300" dirty="0">
                <a:latin typeface="Aptos" panose="020B0004020202020204" pitchFamily="34" charset="0"/>
                <a:ea typeface="Cambria"/>
              </a:rPr>
              <a:t>"</a:t>
            </a:r>
            <a:r>
              <a:rPr lang="ru-RU" sz="2300" dirty="0">
                <a:latin typeface="Aptos" panose="020B0004020202020204" pitchFamily="34" charset="0"/>
              </a:rPr>
              <a:t>Онлајн вознемирувањето има офлајн последици. Препознавањето на знаците и знаењето како да реагираме е клучно за нашето дигитално здравје.“ - Моника Левински, активистка против насилството.</a:t>
            </a:r>
            <a:endParaRPr lang="en-GB" sz="2300" dirty="0">
              <a:latin typeface="Aptos" panose="020B0004020202020204" pitchFamily="34" charset="0"/>
              <a:ea typeface="Cambria"/>
            </a:endParaRPr>
          </a:p>
        </p:txBody>
      </p:sp>
    </p:spTree>
    <p:extLst>
      <p:ext uri="{BB962C8B-B14F-4D97-AF65-F5344CB8AC3E}">
        <p14:creationId xmlns:p14="http://schemas.microsoft.com/office/powerpoint/2010/main" val="216154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mk-MK" sz="3600" dirty="0">
                <a:latin typeface="Aptos" panose="020B0004020202020204" pitchFamily="34" charset="0"/>
                <a:ea typeface="Cambria"/>
              </a:rPr>
              <a:t>Прифаќање на енкриптирана комуникација</a:t>
            </a:r>
            <a:endParaRPr lang="en-GB" sz="36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5" y="1439280"/>
            <a:ext cx="10226866" cy="4993419"/>
          </a:xfrm>
        </p:spPr>
        <p:txBody>
          <a:bodyPr vert="horz" lIns="91440" tIns="45720" rIns="91440" bIns="45720" rtlCol="0">
            <a:normAutofit fontScale="92500" lnSpcReduction="10000"/>
          </a:bodyPr>
          <a:lstStyle/>
          <a:p>
            <a:pPr algn="just"/>
            <a:r>
              <a:rPr lang="ru-RU" sz="2400" dirty="0">
                <a:latin typeface="Aptos" panose="020B0004020202020204" pitchFamily="34" charset="0"/>
                <a:ea typeface="Cambria"/>
              </a:rPr>
              <a:t>Енкрипцијата (кодирањето) гарантира дека само примачот може да ги прочита вашите пораки. </a:t>
            </a:r>
            <a:r>
              <a:rPr lang="ru-RU" sz="2400" dirty="0">
                <a:latin typeface="Aptos" panose="020B0004020202020204" pitchFamily="34" charset="0"/>
              </a:rPr>
              <a:t>Користете апликации за пораки со енкрипција за да ги заштитите вашите разговори од прислушкувачи.</a:t>
            </a:r>
          </a:p>
          <a:p>
            <a:pPr algn="just"/>
            <a:r>
              <a:rPr lang="mk-MK" sz="2600" b="1" dirty="0">
                <a:latin typeface="Aptos" panose="020B0004020202020204" pitchFamily="34" charset="0"/>
                <a:ea typeface="Cambria"/>
              </a:rPr>
              <a:t>Блиц совет</a:t>
            </a:r>
            <a:r>
              <a:rPr lang="en-US" sz="2600" b="1" dirty="0">
                <a:latin typeface="Aptos" panose="020B0004020202020204" pitchFamily="34" charset="0"/>
                <a:ea typeface="Cambria"/>
              </a:rPr>
              <a:t>:</a:t>
            </a:r>
            <a:r>
              <a:rPr lang="mk-MK" sz="2600" b="1" dirty="0">
                <a:latin typeface="Aptos" panose="020B0004020202020204" pitchFamily="34" charset="0"/>
                <a:ea typeface="Cambria"/>
              </a:rPr>
              <a:t> </a:t>
            </a:r>
            <a:r>
              <a:rPr lang="ru-RU" sz="2400" dirty="0">
                <a:latin typeface="Aptos" panose="020B0004020202020204" pitchFamily="34" charset="0"/>
              </a:rPr>
              <a:t>Барајте апликации за пораки кои нудат енкрипција од крај до крај како стандардна функција за сите комуникации.</a:t>
            </a:r>
            <a:r>
              <a:rPr lang="en-GB" sz="2400" dirty="0">
                <a:latin typeface="Aptos" panose="020B0004020202020204" pitchFamily="34" charset="0"/>
                <a:ea typeface="Cambria"/>
              </a:rPr>
              <a:t> </a:t>
            </a:r>
          </a:p>
          <a:p>
            <a:pPr algn="just"/>
            <a:r>
              <a:rPr lang="mk-MK" sz="2400" b="1" dirty="0">
                <a:latin typeface="Aptos" panose="020B0004020202020204" pitchFamily="34" charset="0"/>
                <a:ea typeface="Cambria"/>
              </a:rPr>
              <a:t>Предизвикувачко прашање: </a:t>
            </a:r>
            <a:r>
              <a:rPr lang="ru-RU" sz="2400" dirty="0">
                <a:latin typeface="Aptos" panose="020B0004020202020204" pitchFamily="34" charset="0"/>
              </a:rPr>
              <a:t>Зошто енкрипцијата од крај до крај е важна за вашата дигитална приватност?</a:t>
            </a:r>
            <a:r>
              <a:rPr lang="en-US" sz="2400" dirty="0">
                <a:latin typeface="Aptos" panose="020B0004020202020204" pitchFamily="34" charset="0"/>
              </a:rPr>
              <a:t> </a:t>
            </a:r>
            <a:r>
              <a:rPr lang="mk-MK" sz="2400" dirty="0">
                <a:latin typeface="Aptos" panose="020B0004020202020204" pitchFamily="34" charset="0"/>
              </a:rPr>
              <a:t> </a:t>
            </a:r>
          </a:p>
          <a:p>
            <a:pPr marL="0" indent="0" algn="just">
              <a:buNone/>
            </a:pPr>
            <a:r>
              <a:rPr lang="ru-RU" sz="2400" dirty="0">
                <a:latin typeface="Aptos" panose="020B0004020202020204" pitchFamily="34" charset="0"/>
                <a:ea typeface="Cambria"/>
              </a:rPr>
              <a:t>А) Прави пораките да изгледаат кул</a:t>
            </a:r>
            <a:endParaRPr lang="mk-MK" sz="2400" dirty="0">
              <a:latin typeface="Aptos" panose="020B0004020202020204" pitchFamily="34" charset="0"/>
              <a:ea typeface="Cambria"/>
            </a:endParaRPr>
          </a:p>
          <a:p>
            <a:pPr marL="0" indent="0" algn="just">
              <a:buNone/>
            </a:pPr>
            <a:r>
              <a:rPr lang="en-GB" sz="2400" dirty="0">
                <a:latin typeface="Aptos" panose="020B0004020202020204" pitchFamily="34" charset="0"/>
                <a:ea typeface="Cambria"/>
              </a:rPr>
              <a:t>B)</a:t>
            </a:r>
            <a:r>
              <a:rPr lang="ru-RU" sz="2400" dirty="0">
                <a:latin typeface="Aptos" panose="020B0004020202020204" pitchFamily="34" charset="0"/>
                <a:ea typeface="Cambria"/>
              </a:rPr>
              <a:t> </a:t>
            </a:r>
            <a:r>
              <a:rPr lang="mk-MK" sz="2400" dirty="0">
                <a:latin typeface="Aptos" panose="020B0004020202020204" pitchFamily="34" charset="0"/>
                <a:ea typeface="Cambria"/>
              </a:rPr>
              <a:t>С</a:t>
            </a:r>
            <a:r>
              <a:rPr lang="ru-RU" sz="2400" dirty="0">
                <a:latin typeface="Aptos" panose="020B0004020202020204" pitchFamily="34" charset="0"/>
                <a:ea typeface="Cambria"/>
              </a:rPr>
              <a:t>пречува никој освен примачот да ги чита вашите пораки</a:t>
            </a:r>
            <a:r>
              <a:rPr lang="en-GB" sz="2400" dirty="0">
                <a:latin typeface="Aptos" panose="020B0004020202020204" pitchFamily="34" charset="0"/>
                <a:ea typeface="Cambria"/>
              </a:rPr>
              <a:t> </a:t>
            </a:r>
            <a:endParaRPr lang="mk-MK" sz="2400" dirty="0">
              <a:latin typeface="Aptos" panose="020B0004020202020204" pitchFamily="34" charset="0"/>
              <a:ea typeface="Cambria"/>
            </a:endParaRPr>
          </a:p>
          <a:p>
            <a:pPr marL="0" indent="0" algn="just">
              <a:buNone/>
            </a:pPr>
            <a:r>
              <a:rPr lang="en-GB" sz="2400" dirty="0">
                <a:latin typeface="Aptos" panose="020B0004020202020204" pitchFamily="34" charset="0"/>
                <a:ea typeface="Cambria"/>
              </a:rPr>
              <a:t>C) </a:t>
            </a:r>
            <a:r>
              <a:rPr lang="ru-RU" sz="2400" dirty="0">
                <a:latin typeface="Aptos" panose="020B0004020202020204" pitchFamily="34" charset="0"/>
                <a:ea typeface="Cambria"/>
              </a:rPr>
              <a:t>Ја забрзува вашата интернет конекција</a:t>
            </a:r>
            <a:endParaRPr lang="en-US" sz="2400" dirty="0">
              <a:latin typeface="Aptos" panose="020B0004020202020204" pitchFamily="34" charset="0"/>
              <a:ea typeface="Cambria"/>
            </a:endParaRPr>
          </a:p>
          <a:p>
            <a:pPr algn="just"/>
            <a:r>
              <a:rPr lang="mk-MK" sz="2600" b="1" dirty="0">
                <a:latin typeface="Aptos" panose="020B0004020202020204" pitchFamily="34" charset="0"/>
                <a:ea typeface="Cambria"/>
              </a:rPr>
              <a:t>Експертско мислење:</a:t>
            </a:r>
            <a:r>
              <a:rPr lang="en-GB" sz="2600" dirty="0">
                <a:latin typeface="Aptos" panose="020B0004020202020204" pitchFamily="34" charset="0"/>
                <a:ea typeface="Cambria"/>
              </a:rPr>
              <a:t>"</a:t>
            </a:r>
            <a:r>
              <a:rPr lang="ru-RU" sz="2600" dirty="0">
                <a:latin typeface="Aptos" panose="020B0004020202020204" pitchFamily="34" charset="0"/>
                <a:ea typeface="Cambria"/>
              </a:rPr>
              <a:t>Во ера во која личните податоци можат да бидат злоупотребени од страна на измамници и секој кој сака да ги искористи вашите лични податоци, енкрипцијата делува како брава и клуч." - Едвард Сноуден, адвокат за приватност.</a:t>
            </a:r>
            <a:endParaRPr lang="en-GB" sz="2600" dirty="0">
              <a:latin typeface="Aptos" panose="020B0004020202020204" pitchFamily="34" charset="0"/>
              <a:ea typeface="Cambria"/>
            </a:endParaRPr>
          </a:p>
        </p:txBody>
      </p:sp>
    </p:spTree>
    <p:extLst>
      <p:ext uri="{BB962C8B-B14F-4D97-AF65-F5344CB8AC3E}">
        <p14:creationId xmlns:p14="http://schemas.microsoft.com/office/powerpoint/2010/main" val="363567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361" y="250032"/>
            <a:ext cx="11192579" cy="769564"/>
          </a:xfrm>
        </p:spPr>
        <p:txBody>
          <a:bodyPr>
            <a:normAutofit/>
          </a:bodyPr>
          <a:lstStyle/>
          <a:p>
            <a:pPr algn="l">
              <a:spcAft>
                <a:spcPts val="600"/>
              </a:spcAft>
            </a:pPr>
            <a:r>
              <a:rPr lang="mk-MK" sz="4000" dirty="0">
                <a:latin typeface="Aptos" panose="020B0004020202020204" pitchFamily="34" charset="0"/>
                <a:cs typeface="Calibri" panose="020F0502020204030204" pitchFamily="34" charset="0"/>
              </a:rPr>
              <a:t>Безбедни онлајн трансакции</a:t>
            </a:r>
            <a:endParaRPr lang="en-GB"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152361" y="843270"/>
            <a:ext cx="8014064" cy="5160250"/>
          </a:xfrm>
        </p:spPr>
        <p:txBody>
          <a:bodyPr>
            <a:noAutofit/>
          </a:bodyPr>
          <a:lstStyle/>
          <a:p>
            <a:endParaRPr lang="ru-RU" sz="2200" dirty="0">
              <a:latin typeface="Aptos" panose="020B0004020202020204" pitchFamily="34" charset="0"/>
            </a:endParaRPr>
          </a:p>
          <a:p>
            <a:r>
              <a:rPr lang="ru-RU" sz="2200" b="1" dirty="0">
                <a:latin typeface="Aptos" panose="020B0004020202020204" pitchFamily="34" charset="0"/>
              </a:rPr>
              <a:t>Онлајн трансакциите се удобни, но можат да ве изложат на ризици како измама и кражба на идентитет. Осигурете се дека веб-страниците користат HTTPS и бидете внимателни со финансиските информации.</a:t>
            </a:r>
            <a:endParaRPr lang="ru-RU" sz="2200" dirty="0">
              <a:latin typeface="Aptos" panose="020B0004020202020204" pitchFamily="34" charset="0"/>
            </a:endParaRPr>
          </a:p>
          <a:p>
            <a:pPr lvl="1" algn="just">
              <a:spcAft>
                <a:spcPts val="600"/>
              </a:spcAft>
              <a:buClr>
                <a:schemeClr val="accent2"/>
              </a:buClr>
              <a:buFont typeface="Wingdings" panose="05000000000000000000" pitchFamily="2" charset="2"/>
              <a:buChar char="§"/>
            </a:pPr>
            <a:r>
              <a:rPr lang="mk-MK" sz="2200" b="1" dirty="0">
                <a:latin typeface="Aptos" panose="020B0004020202020204" pitchFamily="34" charset="0"/>
              </a:rPr>
              <a:t>Блиц совет: </a:t>
            </a:r>
            <a:r>
              <a:rPr lang="ru-RU" sz="2200" dirty="0">
                <a:latin typeface="Aptos" panose="020B0004020202020204" pitchFamily="34" charset="0"/>
              </a:rPr>
              <a:t>Користете кредитна картичка со низок лимит за онлајн купување за да ја ограничите потенцијалната изложеност на измама.</a:t>
            </a:r>
            <a:endParaRPr lang="en-US" sz="2200" dirty="0">
              <a:latin typeface="Aptos" panose="020B0004020202020204" pitchFamily="34" charset="0"/>
            </a:endParaRPr>
          </a:p>
          <a:p>
            <a:pPr lvl="1" algn="just">
              <a:spcAft>
                <a:spcPts val="600"/>
              </a:spcAft>
              <a:buClr>
                <a:schemeClr val="accent2"/>
              </a:buClr>
              <a:buFont typeface="Wingdings" panose="05000000000000000000" pitchFamily="2" charset="2"/>
              <a:buChar char="§"/>
            </a:pPr>
            <a:r>
              <a:rPr lang="mk-MK" sz="2200" b="1" dirty="0">
                <a:latin typeface="Aptos" panose="020B0004020202020204" pitchFamily="34" charset="0"/>
              </a:rPr>
              <a:t>Што ако? Сценарио: </a:t>
            </a:r>
            <a:r>
              <a:rPr lang="ru-RU" sz="2200" dirty="0">
                <a:latin typeface="Aptos" panose="020B0004020202020204" pitchFamily="34" charset="0"/>
              </a:rPr>
              <a:t>Ако вашите навики за онлајн купување се откриени, што би кажале тие за вашиот пристап кон безбедноста?</a:t>
            </a:r>
            <a:endParaRPr lang="en-US" sz="2200" dirty="0">
              <a:latin typeface="Aptos" panose="020B0004020202020204" pitchFamily="34" charset="0"/>
            </a:endParaRPr>
          </a:p>
          <a:p>
            <a:pPr lvl="1" algn="just">
              <a:spcAft>
                <a:spcPts val="600"/>
              </a:spcAft>
              <a:buClr>
                <a:schemeClr val="accent2"/>
              </a:buClr>
              <a:buFont typeface="Wingdings" panose="05000000000000000000" pitchFamily="2" charset="2"/>
              <a:buChar char="§"/>
            </a:pPr>
            <a:r>
              <a:rPr lang="mk-MK" sz="2200" b="1" dirty="0">
                <a:latin typeface="Aptos" panose="020B0004020202020204" pitchFamily="34" charset="0"/>
              </a:rPr>
              <a:t>Експертско мислење: </a:t>
            </a:r>
            <a:r>
              <a:rPr lang="en-GB" sz="2200" dirty="0">
                <a:latin typeface="Aptos" panose="020B0004020202020204" pitchFamily="34" charset="0"/>
              </a:rPr>
              <a:t>"</a:t>
            </a:r>
            <a:r>
              <a:rPr lang="ru-RU" sz="2200" dirty="0">
                <a:latin typeface="Aptos" panose="020B0004020202020204" pitchFamily="34" charset="0"/>
              </a:rPr>
              <a:t>„Безбедноста на вашите лични информации зависи исто толку од вашите практики колку и од безбедноста на веб-страницата.“ - Брус Шнајер, технолог за безбедност.</a:t>
            </a:r>
            <a:endParaRPr lang="en-GB" sz="2200" dirty="0">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555EE17A-BDD3-F94A-8593-5C494932D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414" y="1812200"/>
            <a:ext cx="2580828" cy="2652234"/>
          </a:xfrm>
          <a:prstGeom prst="rect">
            <a:avLst/>
          </a:prstGeom>
        </p:spPr>
      </p:pic>
    </p:spTree>
    <p:extLst>
      <p:ext uri="{BB962C8B-B14F-4D97-AF65-F5344CB8AC3E}">
        <p14:creationId xmlns:p14="http://schemas.microsoft.com/office/powerpoint/2010/main" val="163672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mk-MK" sz="4000" dirty="0">
                <a:latin typeface="Aptos" panose="020B0004020202020204" pitchFamily="34" charset="0"/>
                <a:ea typeface="Cambria"/>
              </a:rPr>
              <a:t>Дигитална писменост за сите</a:t>
            </a:r>
            <a:endParaRPr lang="en-GB" sz="40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650241" y="1439280"/>
            <a:ext cx="10515600" cy="4993419"/>
          </a:xfrm>
        </p:spPr>
        <p:txBody>
          <a:bodyPr vert="horz" lIns="91440" tIns="45720" rIns="91440" bIns="45720" rtlCol="0">
            <a:normAutofit fontScale="92500"/>
          </a:bodyPr>
          <a:lstStyle/>
          <a:p>
            <a:pPr algn="just"/>
            <a:r>
              <a:rPr lang="ru-RU" sz="2200" dirty="0">
                <a:latin typeface="Aptos" panose="020B0004020202020204" pitchFamily="34" charset="0"/>
              </a:rPr>
              <a:t>Дигиталната писменост не се состои само во разбирањето на користењето на технологијата, туку и во препознавањето на нејзиното влијание на приватноста, безбедноста и општеството. Поддржувајте образовни иницијативи за создавање на побезбеден и поподготвен дигитален свет.</a:t>
            </a:r>
            <a:endParaRPr lang="en-GB" sz="2200" dirty="0">
              <a:latin typeface="Aptos" panose="020B0004020202020204" pitchFamily="34" charset="0"/>
              <a:ea typeface="Cambria"/>
            </a:endParaRPr>
          </a:p>
          <a:p>
            <a:pPr lvl="1" algn="just">
              <a:buClr>
                <a:schemeClr val="accent2"/>
              </a:buClr>
              <a:buFont typeface="Wingdings" panose="05000000000000000000" pitchFamily="2" charset="2"/>
              <a:buChar char="§"/>
            </a:pPr>
            <a:r>
              <a:rPr lang="mk-MK" sz="2200" b="1" dirty="0">
                <a:latin typeface="Aptos" panose="020B0004020202020204" pitchFamily="34" charset="0"/>
                <a:ea typeface="Cambria"/>
              </a:rPr>
              <a:t>Блиц совет</a:t>
            </a:r>
            <a:r>
              <a:rPr lang="en-GB" sz="2200" b="1" dirty="0">
                <a:latin typeface="Aptos" panose="020B0004020202020204" pitchFamily="34" charset="0"/>
                <a:ea typeface="Cambria"/>
              </a:rPr>
              <a:t>: </a:t>
            </a:r>
            <a:r>
              <a:rPr lang="ru-RU" sz="2200" dirty="0">
                <a:latin typeface="Aptos" panose="020B0004020202020204" pitchFamily="34" charset="0"/>
              </a:rPr>
              <a:t>Учествувајте во работилници и вебинари за дигитална писменост за да бидете информирани за најновото во безбедноста на интернетот и дигиталните права.</a:t>
            </a:r>
            <a:endParaRPr lang="en-GB" sz="2200" dirty="0">
              <a:latin typeface="Aptos" panose="020B0004020202020204" pitchFamily="34" charset="0"/>
              <a:ea typeface="Cambria"/>
            </a:endParaRPr>
          </a:p>
          <a:p>
            <a:pPr lvl="1" algn="just">
              <a:buClr>
                <a:schemeClr val="accent2"/>
              </a:buClr>
              <a:buFont typeface="Wingdings" panose="05000000000000000000" pitchFamily="2" charset="2"/>
              <a:buChar char="§"/>
            </a:pPr>
            <a:r>
              <a:rPr lang="mk-MK" sz="2200" b="1" dirty="0">
                <a:latin typeface="Aptos" panose="020B0004020202020204" pitchFamily="34" charset="0"/>
                <a:ea typeface="Cambria"/>
              </a:rPr>
              <a:t>Предизвикувачко прашање:</a:t>
            </a:r>
            <a:r>
              <a:rPr lang="en-GB" sz="2200" b="1" dirty="0">
                <a:latin typeface="Aptos" panose="020B0004020202020204" pitchFamily="34" charset="0"/>
                <a:ea typeface="Cambria"/>
              </a:rPr>
              <a:t> </a:t>
            </a:r>
            <a:r>
              <a:rPr lang="ru-RU" sz="2200" dirty="0">
                <a:latin typeface="Aptos" panose="020B0004020202020204" pitchFamily="34" charset="0"/>
              </a:rPr>
              <a:t>Како подобрувањето на дигиталната писменост придонесува за безбедноста на интернетот? </a:t>
            </a:r>
          </a:p>
          <a:p>
            <a:pPr marL="457200" lvl="1" indent="0" algn="just">
              <a:buClr>
                <a:schemeClr val="accent2"/>
              </a:buClr>
              <a:buNone/>
            </a:pPr>
            <a:r>
              <a:rPr lang="ru-RU" sz="2200" dirty="0">
                <a:latin typeface="Aptos" panose="020B0004020202020204" pitchFamily="34" charset="0"/>
              </a:rPr>
              <a:t>А) Со зголемување на времето пред екранот </a:t>
            </a:r>
          </a:p>
          <a:p>
            <a:pPr marL="457200" lvl="1" indent="0" algn="just">
              <a:buClr>
                <a:schemeClr val="accent2"/>
              </a:buClr>
              <a:buNone/>
            </a:pPr>
            <a:r>
              <a:rPr lang="ru-RU" sz="2200" dirty="0">
                <a:latin typeface="Aptos" panose="020B0004020202020204" pitchFamily="34" charset="0"/>
              </a:rPr>
              <a:t>Б) Со подобрување на способноста за идентификување и ублажување на сајбер закани </a:t>
            </a:r>
          </a:p>
          <a:p>
            <a:pPr marL="457200" lvl="1" indent="0" algn="just">
              <a:buClr>
                <a:schemeClr val="accent2"/>
              </a:buClr>
              <a:buNone/>
            </a:pPr>
            <a:r>
              <a:rPr lang="ru-RU" sz="2200" dirty="0">
                <a:latin typeface="Aptos" panose="020B0004020202020204" pitchFamily="34" charset="0"/>
              </a:rPr>
              <a:t>В) Со подобрување на брзината на интернет</a:t>
            </a:r>
            <a:endParaRPr lang="en-US" sz="2200" dirty="0">
              <a:latin typeface="Aptos" panose="020B0004020202020204" pitchFamily="34" charset="0"/>
            </a:endParaRPr>
          </a:p>
          <a:p>
            <a:pPr lvl="1" algn="just">
              <a:buClr>
                <a:schemeClr val="accent2"/>
              </a:buClr>
              <a:buFont typeface="Wingdings" panose="05000000000000000000" pitchFamily="2" charset="2"/>
              <a:buChar char="§"/>
            </a:pPr>
            <a:r>
              <a:rPr lang="mk-MK" sz="2200" b="1" dirty="0">
                <a:latin typeface="Aptos" panose="020B0004020202020204" pitchFamily="34" charset="0"/>
                <a:ea typeface="Cambria"/>
              </a:rPr>
              <a:t>Експертско мислење: </a:t>
            </a:r>
            <a:r>
              <a:rPr lang="en-GB" sz="2200" dirty="0">
                <a:latin typeface="Aptos" panose="020B0004020202020204" pitchFamily="34" charset="0"/>
                <a:ea typeface="Cambria"/>
              </a:rPr>
              <a:t>"</a:t>
            </a:r>
            <a:r>
              <a:rPr lang="ru-RU" sz="2200" dirty="0">
                <a:latin typeface="Aptos" panose="020B0004020202020204" pitchFamily="34" charset="0"/>
              </a:rPr>
              <a:t>Дигиталната писменост надминува функционалност; станува збор за критичко размислување и донесување информирани одлуки на интернет.“ - Дана Бојд, истражувач за социјални медиуми.</a:t>
            </a:r>
            <a:endParaRPr lang="en-GB" sz="2200" dirty="0">
              <a:latin typeface="Aptos" panose="020B0004020202020204" pitchFamily="34" charset="0"/>
              <a:ea typeface="Cambria"/>
            </a:endParaRPr>
          </a:p>
        </p:txBody>
      </p:sp>
    </p:spTree>
    <p:extLst>
      <p:ext uri="{BB962C8B-B14F-4D97-AF65-F5344CB8AC3E}">
        <p14:creationId xmlns:p14="http://schemas.microsoft.com/office/powerpoint/2010/main" val="4137930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7" y="290698"/>
            <a:ext cx="10967353" cy="857885"/>
          </a:xfrm>
        </p:spPr>
        <p:txBody>
          <a:bodyPr>
            <a:noAutofit/>
          </a:bodyPr>
          <a:lstStyle/>
          <a:p>
            <a:pPr algn="l"/>
            <a:r>
              <a:rPr lang="ru-RU" sz="3200" dirty="0">
                <a:latin typeface="Aptos" panose="020B0004020202020204" pitchFamily="34" charset="0"/>
                <a:ea typeface="Cambria"/>
              </a:rPr>
              <a:t>Обликување на дигиталната иднина: </a:t>
            </a:r>
            <a:br>
              <a:rPr lang="ru-RU" sz="3200" dirty="0">
                <a:latin typeface="Aptos" panose="020B0004020202020204" pitchFamily="34" charset="0"/>
                <a:ea typeface="Cambria"/>
              </a:rPr>
            </a:br>
            <a:r>
              <a:rPr lang="ru-RU" sz="3200" dirty="0">
                <a:latin typeface="Aptos" panose="020B0004020202020204" pitchFamily="34" charset="0"/>
                <a:ea typeface="Cambria"/>
              </a:rPr>
              <a:t>Вашата улога во дигиталната иднина</a:t>
            </a:r>
            <a:endParaRPr lang="en-GB" sz="32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555711" y="1439280"/>
            <a:ext cx="10672270" cy="4993419"/>
          </a:xfrm>
        </p:spPr>
        <p:txBody>
          <a:bodyPr vert="horz" lIns="91440" tIns="45720" rIns="91440" bIns="45720" rtlCol="0">
            <a:normAutofit lnSpcReduction="10000"/>
          </a:bodyPr>
          <a:lstStyle/>
          <a:p>
            <a:r>
              <a:rPr lang="ru-RU" dirty="0">
                <a:latin typeface="Aptos" panose="020B0004020202020204" pitchFamily="34" charset="0"/>
              </a:rPr>
              <a:t>Секое онлајн дејствување придонесува за обликувањето на дигиталниот свет. Застапувајте политики што ги штитат приватноста и промовираат еднаквост и активирајте ја вашата моќ како дигитален граѓанин да влијате на промените.</a:t>
            </a:r>
          </a:p>
          <a:p>
            <a:pPr lvl="1" algn="just">
              <a:buClr>
                <a:schemeClr val="accent2"/>
              </a:buClr>
              <a:buFont typeface="Wingdings" panose="05000000000000000000" pitchFamily="2" charset="2"/>
              <a:buChar char="§"/>
            </a:pPr>
            <a:r>
              <a:rPr lang="mk-MK" sz="2800" b="1" dirty="0">
                <a:latin typeface="Aptos" panose="020B0004020202020204" pitchFamily="34" charset="0"/>
                <a:ea typeface="Cambria"/>
              </a:rPr>
              <a:t>Блиц совет: </a:t>
            </a:r>
            <a:r>
              <a:rPr lang="ru-RU" sz="2800" dirty="0">
                <a:latin typeface="Aptos" panose="020B0004020202020204" pitchFamily="34" charset="0"/>
                <a:ea typeface="Cambria"/>
              </a:rPr>
              <a:t>Ангажирање со организации за дигитални права и учествување во кампањи за онлајн приватност и безбедносни реформи.</a:t>
            </a:r>
            <a:endParaRPr lang="en-US" sz="2800" dirty="0">
              <a:latin typeface="Aptos" panose="020B0004020202020204" pitchFamily="34" charset="0"/>
              <a:ea typeface="Cambria"/>
            </a:endParaRPr>
          </a:p>
          <a:p>
            <a:pPr lvl="1" algn="just">
              <a:buClr>
                <a:schemeClr val="accent2"/>
              </a:buClr>
              <a:buFont typeface="Wingdings" panose="05000000000000000000" pitchFamily="2" charset="2"/>
              <a:buChar char="§"/>
            </a:pPr>
            <a:r>
              <a:rPr lang="mk-MK" sz="2800" b="1" dirty="0">
                <a:latin typeface="Aptos" panose="020B0004020202020204" pitchFamily="34" charset="0"/>
                <a:ea typeface="Cambria"/>
              </a:rPr>
              <a:t>Што ако? Сценарио: </a:t>
            </a:r>
            <a:r>
              <a:rPr lang="ru-RU" sz="2800" dirty="0">
                <a:latin typeface="Aptos" panose="020B0004020202020204" pitchFamily="34" charset="0"/>
                <a:ea typeface="Cambria"/>
              </a:rPr>
              <a:t>Што ако вашите дигитални акции денес ја одредат приватноста на интернетот утре?</a:t>
            </a:r>
            <a:endParaRPr lang="en-GB" sz="2800" dirty="0">
              <a:latin typeface="Aptos" panose="020B0004020202020204" pitchFamily="34" charset="0"/>
              <a:ea typeface="Cambria"/>
            </a:endParaRPr>
          </a:p>
          <a:p>
            <a:pPr lvl="1" algn="just">
              <a:buClr>
                <a:schemeClr val="accent2"/>
              </a:buClr>
              <a:buFont typeface="Wingdings" panose="05000000000000000000" pitchFamily="2" charset="2"/>
              <a:buChar char="§"/>
            </a:pPr>
            <a:r>
              <a:rPr lang="mk-MK" sz="2800" b="1" dirty="0">
                <a:latin typeface="Aptos" panose="020B0004020202020204" pitchFamily="34" charset="0"/>
                <a:ea typeface="Cambria"/>
              </a:rPr>
              <a:t>Експертско мислење:</a:t>
            </a:r>
            <a:r>
              <a:rPr lang="ru-RU" sz="2800" dirty="0">
                <a:latin typeface="Aptos" panose="020B0004020202020204" pitchFamily="34" charset="0"/>
                <a:ea typeface="Cambria"/>
              </a:rPr>
              <a:t>"Сите ние имаме интерес во дигиталната ера. Како ние се ангажираме со технологијата денес, така таа ќе ја обликува нашата колективна иднина." - Тим Бернерс-Ли, пронаоѓач на World Wide Web.</a:t>
            </a:r>
            <a:endParaRPr lang="ru-RU" dirty="0"/>
          </a:p>
        </p:txBody>
      </p:sp>
    </p:spTree>
    <p:extLst>
      <p:ext uri="{BB962C8B-B14F-4D97-AF65-F5344CB8AC3E}">
        <p14:creationId xmlns:p14="http://schemas.microsoft.com/office/powerpoint/2010/main" val="159065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8196" y="238511"/>
            <a:ext cx="11567404" cy="6380978"/>
          </a:xfrm>
          <a:prstGeom prst="rect">
            <a:avLst/>
          </a:prstGeom>
        </p:spPr>
        <p:txBody>
          <a:bodyPr lIns="0" tIns="0" rIns="0" bIns="0" rtlCol="0" anchor="t">
            <a:spAutoFit/>
          </a:bodyPr>
          <a:lstStyle/>
          <a:p>
            <a:pPr marL="0" marR="0" lvl="0" indent="0" algn="just" rtl="0">
              <a:lnSpc>
                <a:spcPct val="67625"/>
              </a:lnSpc>
              <a:spcBef>
                <a:spcPts val="0"/>
              </a:spcBef>
              <a:spcAft>
                <a:spcPts val="0"/>
              </a:spcAft>
              <a:buNone/>
            </a:pPr>
            <a:r>
              <a:rPr lang="ru-RU" sz="3600" b="1" i="0" u="none" strike="noStrike" cap="none" dirty="0">
                <a:solidFill>
                  <a:srgbClr val="92BAB5"/>
                </a:solidFill>
                <a:latin typeface="Aptos" panose="020B0004020202020204" pitchFamily="34" charset="0"/>
                <a:ea typeface="Arial"/>
                <a:cs typeface="Arial"/>
                <a:sym typeface="Arial"/>
              </a:rPr>
              <a:t>Бесплатна лиценца </a:t>
            </a:r>
            <a:endParaRPr lang="ru-RU" sz="3600" dirty="0">
              <a:latin typeface="Aptos" panose="020B0004020202020204" pitchFamily="34" charset="0"/>
            </a:endParaRPr>
          </a:p>
          <a:p>
            <a:pPr marL="0" marR="0" lvl="0" indent="0" algn="just" rtl="0">
              <a:lnSpc>
                <a:spcPct val="84531"/>
              </a:lnSpc>
              <a:spcBef>
                <a:spcPts val="0"/>
              </a:spcBef>
              <a:spcAft>
                <a:spcPts val="0"/>
              </a:spcAft>
              <a:buNone/>
            </a:pPr>
            <a:r>
              <a:rPr lang="ru-RU" sz="2000" b="0" i="0" u="none" strike="noStrike" cap="none" dirty="0">
                <a:solidFill>
                  <a:schemeClr val="dk1"/>
                </a:solidFill>
                <a:latin typeface="Aptos" panose="020B0004020202020204" pitchFamily="34" charset="0"/>
                <a:ea typeface="Arial"/>
                <a:cs typeface="Arial"/>
                <a:sym typeface="Arial"/>
              </a:rPr>
              <a:t> </a:t>
            </a:r>
            <a:endParaRPr lang="ru-RU" sz="2000" dirty="0">
              <a:latin typeface="Aptos" panose="020B0004020202020204" pitchFamily="34" charset="0"/>
            </a:endParaRPr>
          </a:p>
          <a:p>
            <a:pPr marL="0" marR="0" lvl="0" indent="0" algn="just" rtl="0">
              <a:lnSpc>
                <a:spcPct val="84531"/>
              </a:lnSpc>
              <a:spcBef>
                <a:spcPts val="0"/>
              </a:spcBef>
              <a:spcAft>
                <a:spcPts val="0"/>
              </a:spcAft>
              <a:buNone/>
            </a:pPr>
            <a:r>
              <a:rPr lang="ru-RU" sz="2000" b="0" i="0" u="none" strike="noStrike" cap="none" dirty="0">
                <a:solidFill>
                  <a:schemeClr val="dk1"/>
                </a:solidFill>
                <a:latin typeface="Aptos" panose="020B0004020202020204" pitchFamily="34" charset="0"/>
                <a:ea typeface="Arial"/>
                <a:cs typeface="Arial"/>
                <a:sym typeface="Arial"/>
              </a:rPr>
              <a:t>Производот е дел од проектот „Градење дигитална отпорност преку правење дигитална благосостојба и безбедност достапни за сите 2022-2-SK01-KA220-ADU-000096888“ е развиен со поддршка на Европската комисија и го одразува исклучиво мислењето на автор. Европската комисија не е одговорна за содржината на документите</a:t>
            </a:r>
            <a:endParaRPr lang="ru-RU" sz="2000" dirty="0">
              <a:latin typeface="Aptos" panose="020B0004020202020204" pitchFamily="34" charset="0"/>
            </a:endParaRPr>
          </a:p>
          <a:p>
            <a:pPr marL="0" marR="0" lvl="0" indent="0" algn="just" rtl="0">
              <a:lnSpc>
                <a:spcPct val="84531"/>
              </a:lnSpc>
              <a:spcBef>
                <a:spcPts val="0"/>
              </a:spcBef>
              <a:spcAft>
                <a:spcPts val="0"/>
              </a:spcAft>
              <a:buNone/>
            </a:pPr>
            <a:r>
              <a:rPr lang="ru-RU" sz="2000" b="0" i="0" u="none" strike="noStrike" cap="none" dirty="0">
                <a:solidFill>
                  <a:schemeClr val="dk1"/>
                </a:solidFill>
                <a:latin typeface="Aptos" panose="020B0004020202020204" pitchFamily="34" charset="0"/>
                <a:ea typeface="Arial"/>
                <a:cs typeface="Arial"/>
                <a:sym typeface="Arial"/>
              </a:rPr>
              <a:t>Публикацијата ја добива лиценцата Creative Commons CC BY-NC SA.</a:t>
            </a:r>
            <a:endParaRPr lang="ru-RU" sz="2000" dirty="0">
              <a:latin typeface="Aptos" panose="020B0004020202020204" pitchFamily="34" charset="0"/>
            </a:endParaRPr>
          </a:p>
          <a:p>
            <a:pPr marL="0" marR="0" lvl="0" indent="0" algn="just" rtl="0">
              <a:lnSpc>
                <a:spcPct val="84531"/>
              </a:lnSpc>
              <a:spcBef>
                <a:spcPts val="0"/>
              </a:spcBef>
              <a:spcAft>
                <a:spcPts val="0"/>
              </a:spcAft>
              <a:buNone/>
            </a:pPr>
            <a:endParaRPr lang="ru-RU" sz="2000" b="0" i="0" u="none" strike="noStrike" cap="none" dirty="0">
              <a:solidFill>
                <a:schemeClr val="dk1"/>
              </a:solidFill>
              <a:latin typeface="Aptos" panose="020B0004020202020204" pitchFamily="34" charset="0"/>
              <a:ea typeface="Arial"/>
              <a:cs typeface="Arial"/>
              <a:sym typeface="Arial"/>
            </a:endParaRPr>
          </a:p>
          <a:p>
            <a:pPr marL="0" marR="0" lvl="0" indent="0" algn="just" rtl="0">
              <a:lnSpc>
                <a:spcPct val="84531"/>
              </a:lnSpc>
              <a:spcBef>
                <a:spcPts val="0"/>
              </a:spcBef>
              <a:spcAft>
                <a:spcPts val="0"/>
              </a:spcAft>
              <a:buNone/>
            </a:pPr>
            <a:r>
              <a:rPr lang="ru-RU" sz="2000" b="0" i="0" u="none" strike="noStrike" cap="none" dirty="0">
                <a:solidFill>
                  <a:schemeClr val="dk1"/>
                </a:solidFill>
                <a:latin typeface="Aptos" panose="020B0004020202020204" pitchFamily="34" charset="0"/>
                <a:ea typeface="Arial"/>
                <a:cs typeface="Arial"/>
                <a:sym typeface="Arial"/>
              </a:rPr>
              <a:t> </a:t>
            </a:r>
            <a:endParaRPr lang="ru-RU" sz="2000" dirty="0">
              <a:latin typeface="Aptos" panose="020B0004020202020204" pitchFamily="34" charset="0"/>
            </a:endParaRPr>
          </a:p>
          <a:p>
            <a:pPr marL="0" marR="0" lvl="0" indent="0" algn="just" rtl="0">
              <a:lnSpc>
                <a:spcPct val="84531"/>
              </a:lnSpc>
              <a:spcBef>
                <a:spcPts val="0"/>
              </a:spcBef>
              <a:spcAft>
                <a:spcPts val="0"/>
              </a:spcAft>
              <a:buNone/>
            </a:pPr>
            <a:endParaRPr lang="ru-RU" sz="2000" b="0" i="0" u="none" strike="noStrike" cap="none" dirty="0">
              <a:solidFill>
                <a:schemeClr val="dk1"/>
              </a:solidFill>
              <a:latin typeface="Aptos" panose="020B0004020202020204" pitchFamily="34" charset="0"/>
              <a:ea typeface="Arial"/>
              <a:cs typeface="Arial"/>
              <a:sym typeface="Arial"/>
            </a:endParaRPr>
          </a:p>
          <a:p>
            <a:pPr marL="0" marR="0" lvl="0" indent="0" algn="just" rtl="0">
              <a:lnSpc>
                <a:spcPct val="84531"/>
              </a:lnSpc>
              <a:spcBef>
                <a:spcPts val="0"/>
              </a:spcBef>
              <a:spcAft>
                <a:spcPts val="0"/>
              </a:spcAft>
              <a:buNone/>
            </a:pPr>
            <a:endParaRPr lang="ru-RU" sz="2000" b="0" i="0" u="none" strike="noStrike" cap="none" dirty="0">
              <a:solidFill>
                <a:schemeClr val="dk1"/>
              </a:solidFill>
              <a:latin typeface="Aptos" panose="020B0004020202020204" pitchFamily="34" charset="0"/>
              <a:ea typeface="Arial"/>
              <a:cs typeface="Arial"/>
              <a:sym typeface="Arial"/>
            </a:endParaRPr>
          </a:p>
          <a:p>
            <a:pPr marL="0" marR="0" lvl="0" indent="0" algn="just" rtl="0">
              <a:lnSpc>
                <a:spcPct val="84531"/>
              </a:lnSpc>
              <a:spcBef>
                <a:spcPts val="0"/>
              </a:spcBef>
              <a:spcAft>
                <a:spcPts val="0"/>
              </a:spcAft>
              <a:buNone/>
            </a:pPr>
            <a:r>
              <a:rPr lang="ru-RU" sz="2000" b="0" i="0" u="none" strike="noStrike" cap="none" dirty="0">
                <a:solidFill>
                  <a:schemeClr val="dk1"/>
                </a:solidFill>
                <a:latin typeface="Aptos" panose="020B0004020202020204" pitchFamily="34" charset="0"/>
                <a:ea typeface="Arial"/>
                <a:cs typeface="Arial"/>
                <a:sym typeface="Arial"/>
              </a:rPr>
              <a:t>Оваа лиценца ви овозможува да ја дистрибуирате, </a:t>
            </a:r>
            <a:r>
              <a:rPr lang="ru-RU" sz="2000" dirty="0">
                <a:solidFill>
                  <a:schemeClr val="dk1"/>
                </a:solidFill>
                <a:latin typeface="Aptos" panose="020B0004020202020204" pitchFamily="34" charset="0"/>
                <a:ea typeface="Arial"/>
                <a:cs typeface="Arial"/>
                <a:sym typeface="Arial"/>
              </a:rPr>
              <a:t>преработувате</a:t>
            </a:r>
            <a:r>
              <a:rPr lang="ru-RU" sz="2000" b="0" i="0" u="none" strike="noStrike" cap="none" dirty="0">
                <a:solidFill>
                  <a:schemeClr val="dk1"/>
                </a:solidFill>
                <a:latin typeface="Aptos" panose="020B0004020202020204" pitchFamily="34" charset="0"/>
                <a:ea typeface="Arial"/>
                <a:cs typeface="Arial"/>
                <a:sym typeface="Arial"/>
              </a:rPr>
              <a:t>, подобрувате и надградувате работата, но само </a:t>
            </a:r>
            <a:r>
              <a:rPr lang="ru-RU" sz="2000" dirty="0">
                <a:solidFill>
                  <a:schemeClr val="dk1"/>
                </a:solidFill>
                <a:latin typeface="Aptos" panose="020B0004020202020204" pitchFamily="34" charset="0"/>
                <a:ea typeface="Arial"/>
                <a:cs typeface="Arial"/>
                <a:sym typeface="Arial"/>
              </a:rPr>
              <a:t>неформално</a:t>
            </a:r>
            <a:r>
              <a:rPr lang="ru-RU" sz="2000" b="0" i="0" u="none" strike="noStrike" cap="none" dirty="0">
                <a:solidFill>
                  <a:schemeClr val="dk1"/>
                </a:solidFill>
                <a:latin typeface="Aptos" panose="020B0004020202020204" pitchFamily="34" charset="0"/>
                <a:ea typeface="Arial"/>
                <a:cs typeface="Arial"/>
                <a:sym typeface="Arial"/>
              </a:rPr>
              <a:t>. При користење на делото, како и извадоците од ова мора : </a:t>
            </a:r>
            <a:endParaRPr lang="ru-RU" sz="2000" dirty="0">
              <a:latin typeface="Aptos" panose="020B0004020202020204" pitchFamily="34" charset="0"/>
            </a:endParaRPr>
          </a:p>
          <a:p>
            <a:pPr marL="971550" marR="0" lvl="1" indent="-488950" algn="just" rtl="0">
              <a:lnSpc>
                <a:spcPct val="84531"/>
              </a:lnSpc>
              <a:spcBef>
                <a:spcPts val="0"/>
              </a:spcBef>
              <a:spcAft>
                <a:spcPts val="0"/>
              </a:spcAft>
              <a:buClr>
                <a:schemeClr val="dk1"/>
              </a:buClr>
              <a:buSzPts val="2800"/>
              <a:buFont typeface="Calibri"/>
              <a:buAutoNum type="arabicPeriod"/>
            </a:pPr>
            <a:r>
              <a:rPr lang="ru-RU" sz="2000" b="0" i="0" u="none" strike="noStrike" cap="none" dirty="0">
                <a:solidFill>
                  <a:schemeClr val="dk1"/>
                </a:solidFill>
                <a:latin typeface="Aptos" panose="020B0004020202020204" pitchFamily="34" charset="0"/>
                <a:ea typeface="Arial"/>
                <a:cs typeface="Arial"/>
                <a:sym typeface="Arial"/>
              </a:rPr>
              <a:t>да се спомене изворот и мора да се даде линк до лиценцата и да се наведат можни промени. Авторските права остануваат кај авторите на документите.</a:t>
            </a:r>
            <a:endParaRPr lang="ru-RU" sz="2000" dirty="0">
              <a:latin typeface="Aptos" panose="020B0004020202020204" pitchFamily="34" charset="0"/>
            </a:endParaRPr>
          </a:p>
          <a:p>
            <a:pPr marL="971550" marR="0" lvl="1" indent="-488950" algn="just" rtl="0">
              <a:lnSpc>
                <a:spcPct val="84531"/>
              </a:lnSpc>
              <a:spcBef>
                <a:spcPts val="0"/>
              </a:spcBef>
              <a:spcAft>
                <a:spcPts val="0"/>
              </a:spcAft>
              <a:buClr>
                <a:schemeClr val="dk1"/>
              </a:buClr>
              <a:buSzPts val="2800"/>
              <a:buFont typeface="Calibri"/>
              <a:buAutoNum type="arabicPeriod"/>
            </a:pPr>
            <a:r>
              <a:rPr lang="ru-RU" sz="2000" b="0" i="0" u="none" strike="noStrike" cap="none" dirty="0">
                <a:solidFill>
                  <a:schemeClr val="dk1"/>
                </a:solidFill>
                <a:latin typeface="Aptos" panose="020B0004020202020204" pitchFamily="34" charset="0"/>
                <a:ea typeface="Arial"/>
                <a:cs typeface="Arial"/>
                <a:sym typeface="Arial"/>
              </a:rPr>
              <a:t>делото не смее да се користи за комерцијални цели.</a:t>
            </a:r>
            <a:endParaRPr lang="ru-RU" sz="2000" dirty="0">
              <a:latin typeface="Aptos" panose="020B0004020202020204" pitchFamily="34" charset="0"/>
            </a:endParaRPr>
          </a:p>
          <a:p>
            <a:pPr marL="971550" marR="0" lvl="1" indent="-488950" algn="just" rtl="0">
              <a:lnSpc>
                <a:spcPct val="84531"/>
              </a:lnSpc>
              <a:spcBef>
                <a:spcPts val="0"/>
              </a:spcBef>
              <a:spcAft>
                <a:spcPts val="0"/>
              </a:spcAft>
              <a:buClr>
                <a:schemeClr val="dk1"/>
              </a:buClr>
              <a:buSzPts val="2800"/>
              <a:buFont typeface="Calibri"/>
              <a:buAutoNum type="arabicPeriod"/>
            </a:pPr>
            <a:r>
              <a:rPr lang="ru-RU" sz="2000" b="0" i="0" u="none" strike="noStrike" cap="none" dirty="0">
                <a:solidFill>
                  <a:schemeClr val="dk1"/>
                </a:solidFill>
                <a:latin typeface="Aptos" panose="020B0004020202020204" pitchFamily="34" charset="0"/>
                <a:ea typeface="Arial"/>
                <a:cs typeface="Arial"/>
                <a:sym typeface="Arial"/>
              </a:rPr>
              <a:t>Ако го прекомпонирате, конвертирате или надградите на делото, вашите придонеси мора да бидат објавени под истата лиценца како и оригиналот.</a:t>
            </a:r>
            <a:endParaRPr lang="ru-RU" sz="2000" dirty="0">
              <a:latin typeface="Aptos" panose="020B0004020202020204" pitchFamily="34" charset="0"/>
            </a:endParaRPr>
          </a:p>
          <a:p>
            <a:pPr marL="0" marR="0" lvl="0" indent="0" algn="just" rtl="0">
              <a:lnSpc>
                <a:spcPct val="84531"/>
              </a:lnSpc>
              <a:spcBef>
                <a:spcPts val="0"/>
              </a:spcBef>
              <a:spcAft>
                <a:spcPts val="0"/>
              </a:spcAft>
              <a:buNone/>
            </a:pPr>
            <a:r>
              <a:rPr lang="ru-RU" sz="2000" b="1" i="0" u="none" strike="noStrike" cap="none" dirty="0">
                <a:solidFill>
                  <a:srgbClr val="FFAA5A"/>
                </a:solidFill>
                <a:latin typeface="Aptos" panose="020B0004020202020204" pitchFamily="34" charset="0"/>
                <a:ea typeface="Arial"/>
                <a:cs typeface="Arial"/>
                <a:sym typeface="Arial"/>
              </a:rPr>
              <a:t>Одрекување на одговорност:</a:t>
            </a:r>
            <a:endParaRPr lang="ru-RU" sz="2000" dirty="0">
              <a:latin typeface="Aptos" panose="020B0004020202020204" pitchFamily="34" charset="0"/>
            </a:endParaRPr>
          </a:p>
          <a:p>
            <a:pPr marL="0" marR="0" lvl="0" indent="0" algn="just" rtl="0">
              <a:lnSpc>
                <a:spcPct val="84531"/>
              </a:lnSpc>
              <a:spcBef>
                <a:spcPts val="0"/>
              </a:spcBef>
              <a:spcAft>
                <a:spcPts val="0"/>
              </a:spcAft>
              <a:buNone/>
            </a:pPr>
            <a:r>
              <a:rPr lang="ru-RU" sz="2000" b="0" i="0" u="none" strike="noStrike" cap="none">
                <a:solidFill>
                  <a:schemeClr val="dk1"/>
                </a:solidFill>
                <a:latin typeface="Aptos" panose="020B0004020202020204" pitchFamily="34" charset="0"/>
                <a:ea typeface="Arial"/>
                <a:cs typeface="Arial"/>
                <a:sym typeface="Arial"/>
              </a:rPr>
              <a:t>Проектот е финансиран </a:t>
            </a:r>
            <a:r>
              <a:rPr lang="ru-RU" sz="2000" b="0" i="0" u="none" strike="noStrike" cap="none" dirty="0">
                <a:solidFill>
                  <a:schemeClr val="dk1"/>
                </a:solidFill>
                <a:latin typeface="Aptos" panose="020B0004020202020204" pitchFamily="34" charset="0"/>
                <a:ea typeface="Arial"/>
                <a:cs typeface="Arial"/>
                <a:sym typeface="Arial"/>
              </a:rPr>
              <a:t>од Европската Унија. Сепак, искажаните ставови и мислења се само на авторот(ите) и не мора да ги одразуваат ставовите на Европската унија или Европската извршна агенција за образование и култура (EACEA). Ниту Европската Унија, ниту EACEA не можат да бидат одговорни за нив.</a:t>
            </a:r>
            <a:endParaRPr lang="ru-RU" sz="2000" dirty="0">
              <a:latin typeface="Aptos" panose="020B0004020202020204" pitchFamily="34" charset="0"/>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815089"/>
          </a:xfrm>
        </p:spPr>
        <p:txBody>
          <a:bodyPr>
            <a:normAutofit/>
          </a:bodyPr>
          <a:lstStyle/>
          <a:p>
            <a:pPr algn="l"/>
            <a:r>
              <a:rPr lang="ru-RU" sz="4400" dirty="0">
                <a:latin typeface="Aptos" panose="020B0004020202020204" pitchFamily="34" charset="0"/>
                <a:cs typeface="Calibri Light" panose="020F0302020204030204" pitchFamily="34" charset="0"/>
              </a:rPr>
              <a:t>Онлајн безбедност и дигитални права</a:t>
            </a:r>
            <a:endParaRPr lang="en-US" sz="4400" dirty="0">
              <a:latin typeface="Aptos" panose="020B0004020202020204" pitchFamily="34" charset="0"/>
              <a:cs typeface="Calibri Light" panose="020F0302020204030204" pitchFamily="34"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796902"/>
            <a:ext cx="10853928" cy="4677684"/>
          </a:xfrm>
        </p:spPr>
        <p:txBody>
          <a:bodyPr>
            <a:normAutofit/>
          </a:bodyPr>
          <a:lstStyle/>
          <a:p>
            <a:pPr algn="just">
              <a:spcAft>
                <a:spcPts val="600"/>
              </a:spcAft>
            </a:pPr>
            <a:r>
              <a:rPr lang="ru-RU" sz="1800" b="1" dirty="0">
                <a:latin typeface="Aptos" panose="020B0004020202020204" pitchFamily="34" charset="0"/>
              </a:rPr>
              <a:t>Додека го истражуваме дигиталниот свет</a:t>
            </a:r>
            <a:r>
              <a:rPr lang="ru-RU" sz="1800" dirty="0">
                <a:latin typeface="Aptos" panose="020B0004020202020204" pitchFamily="34" charset="0"/>
              </a:rPr>
              <a:t>, разбирањето и практикувањето на онлајн безбедноста станува клучно за заштита на себе и нашите податоци од сајбер закани.</a:t>
            </a:r>
            <a:endParaRPr lang="en-US" sz="1800" dirty="0">
              <a:latin typeface="Aptos" panose="020B0004020202020204" pitchFamily="34" charset="0"/>
            </a:endParaRPr>
          </a:p>
          <a:p>
            <a:pPr algn="just">
              <a:spcAft>
                <a:spcPts val="600"/>
              </a:spcAft>
            </a:pPr>
            <a:r>
              <a:rPr lang="ru-RU" sz="1800" dirty="0">
                <a:latin typeface="Aptos" panose="020B0004020202020204" pitchFamily="34" charset="0"/>
                <a:cs typeface="Calibri" panose="020F0502020204030204" pitchFamily="34" charset="0"/>
              </a:rPr>
              <a:t>Но не се работи само за безбедноста; се работи за знаење и остварување на нашите дигитални права, кои ја обезбедуваат нашата слобода и приватност во дигиталниот свет.</a:t>
            </a:r>
            <a:endParaRPr lang="en-US" sz="1800" dirty="0">
              <a:latin typeface="Aptos" panose="020B0004020202020204" pitchFamily="34" charset="0"/>
              <a:cs typeface="Calibri" panose="020F0502020204030204" pitchFamily="34" charset="0"/>
            </a:endParaRPr>
          </a:p>
          <a:p>
            <a:pPr algn="just">
              <a:spcAft>
                <a:spcPts val="600"/>
              </a:spcAft>
            </a:pPr>
            <a:r>
              <a:rPr lang="ru-RU" sz="1800" dirty="0">
                <a:latin typeface="Aptos" panose="020B0004020202020204" pitchFamily="34" charset="0"/>
                <a:cs typeface="Calibri" panose="020F0502020204030204" pitchFamily="34" charset="0"/>
              </a:rPr>
              <a:t>Овој модул ќе ве води низ најважните работи да бидете безбедни на интернет, истовремено давајќи ви овластување со знаење да ги потврдите вашите дигитални права.</a:t>
            </a:r>
            <a:endParaRPr lang="en-US" sz="1800" dirty="0">
              <a:latin typeface="Aptos" panose="020B0004020202020204" pitchFamily="34" charset="0"/>
              <a:cs typeface="Calibri" panose="020F0502020204030204" pitchFamily="34" charset="0"/>
            </a:endParaRPr>
          </a:p>
          <a:p>
            <a:pPr algn="just">
              <a:spcAft>
                <a:spcPts val="600"/>
              </a:spcAft>
            </a:pPr>
            <a:r>
              <a:rPr lang="ru-RU" sz="1800" dirty="0">
                <a:latin typeface="Aptos" panose="020B0004020202020204" pitchFamily="34" charset="0"/>
                <a:cs typeface="Calibri" panose="020F0502020204030204" pitchFamily="34" charset="0"/>
              </a:rPr>
              <a:t>Од обезбедување на вашите лични информации од хакери, до разбирање на законските рамки што ве штитат, тргнуваме на пат да станеме одговорни и информирани дигитални граѓани</a:t>
            </a:r>
            <a:r>
              <a:rPr lang="en-GB" sz="1800" dirty="0">
                <a:latin typeface="Aptos" panose="020B0004020202020204" pitchFamily="34" charset="0"/>
                <a:cs typeface="Calibri" panose="020F0502020204030204" pitchFamily="34" charset="0"/>
              </a:rPr>
              <a:t>. </a:t>
            </a:r>
            <a:endParaRPr lang="sk-SK" sz="1800" dirty="0">
              <a:latin typeface="Aptos" panose="020B0004020202020204" pitchFamily="34" charset="0"/>
              <a:cs typeface="Calibri" panose="020F0502020204030204" pitchFamily="34" charset="0"/>
            </a:endParaRPr>
          </a:p>
          <a:p>
            <a:pPr algn="just">
              <a:spcAft>
                <a:spcPts val="600"/>
              </a:spcAft>
            </a:pPr>
            <a:r>
              <a:rPr lang="ru-RU" sz="1800" dirty="0">
                <a:latin typeface="Aptos" panose="020B0004020202020204" pitchFamily="34" charset="0"/>
                <a:cs typeface="Calibri" panose="020F0502020204030204" pitchFamily="34" charset="0"/>
              </a:rPr>
              <a:t>Заедно, ние ќе истражуваме стратегии за заштита на вашето онлајн присуство, ќе навлеземе во правата кои ги имате како граѓани и ќе откриеме алатки кои можат да ви помогнат да се движите во дигиталната ера со доверба и сигурност.</a:t>
            </a:r>
            <a:endParaRPr lang="en-US" sz="1800" dirty="0">
              <a:latin typeface="Aptos" panose="020B0004020202020204" pitchFamily="34" charset="0"/>
              <a:cs typeface="Calibri" panose="020F0502020204030204" pitchFamily="34" charset="0"/>
            </a:endParaRPr>
          </a:p>
          <a:p>
            <a:pPr algn="just">
              <a:spcAft>
                <a:spcPts val="600"/>
              </a:spcAft>
            </a:pPr>
            <a:r>
              <a:rPr lang="mk-MK" sz="1800" b="1" dirty="0">
                <a:latin typeface="Aptos" panose="020B0004020202020204" pitchFamily="34" charset="0"/>
              </a:rPr>
              <a:t>Истражувајте: </a:t>
            </a:r>
            <a:r>
              <a:rPr lang="ru-RU" sz="1800" dirty="0">
                <a:latin typeface="Aptos" panose="020B0004020202020204" pitchFamily="34" charset="0"/>
              </a:rPr>
              <a:t>За посуштинско разбирање на вашите дигитални права и совети за безбедно користење на интернетот, посетете ја веб-страницата на Internet Society за интернет безбедност </a:t>
            </a:r>
            <a:r>
              <a:rPr lang="ru-RU" sz="1800" u="sng" dirty="0">
                <a:solidFill>
                  <a:schemeClr val="accent1"/>
                </a:solidFill>
                <a:latin typeface="Aptos" panose="020B0004020202020204" pitchFamily="34" charset="0"/>
              </a:rPr>
              <a:t>тука</a:t>
            </a:r>
            <a:r>
              <a:rPr lang="ru-RU" sz="1800" dirty="0">
                <a:latin typeface="Aptos" panose="020B0004020202020204" pitchFamily="34" charset="0"/>
              </a:rPr>
              <a:t> и водичот на Electronic Frontier Foundation за дигитални права </a:t>
            </a:r>
            <a:r>
              <a:rPr lang="ru-RU" sz="1800" u="sng" dirty="0">
                <a:solidFill>
                  <a:schemeClr val="accent1"/>
                </a:solidFill>
                <a:latin typeface="Aptos" panose="020B0004020202020204" pitchFamily="34" charset="0"/>
              </a:rPr>
              <a:t>тука.</a:t>
            </a:r>
            <a:endParaRPr lang="en-GB" sz="1800" u="sng" dirty="0">
              <a:solidFill>
                <a:schemeClr val="accent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48174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mk-MK" dirty="0">
                <a:latin typeface="Aptos" panose="020B0004020202020204" pitchFamily="34" charset="0"/>
                <a:ea typeface="Cambria"/>
              </a:rPr>
              <a:t>Столбовите на онлајн безбедноста</a:t>
            </a:r>
            <a:endParaRPr lang="en-GB"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32077" y="1223010"/>
            <a:ext cx="10515600" cy="4868421"/>
          </a:xfrm>
        </p:spPr>
        <p:txBody>
          <a:bodyPr vert="horz" lIns="91440" tIns="45720" rIns="91440" bIns="45720" rtlCol="0">
            <a:normAutofit/>
          </a:bodyPr>
          <a:lstStyle/>
          <a:p>
            <a:pPr marL="0" indent="0" algn="just">
              <a:buNone/>
            </a:pPr>
            <a:r>
              <a:rPr lang="ru-RU" sz="2900" dirty="0">
                <a:latin typeface="Aptos" panose="020B0004020202020204" pitchFamily="34" charset="0"/>
              </a:rPr>
              <a:t>Онлајн безбедноста вклучува заштита на вашите лични податоци од дигитални ризици. Користете силни, уникатни лозинки за различни сметки и овозможете двофакторска автентификација (потврда на идентитет) за да додадете дополнително ниво на безбедност.
</a:t>
            </a:r>
            <a:r>
              <a:rPr lang="ru-RU" sz="2900" b="1" dirty="0">
                <a:latin typeface="Aptos" panose="020B0004020202020204" pitchFamily="34" charset="0"/>
              </a:rPr>
              <a:t>Дали знаевте</a:t>
            </a:r>
            <a:r>
              <a:rPr lang="ru-RU" sz="2900" dirty="0">
                <a:latin typeface="Aptos" panose="020B0004020202020204" pitchFamily="34" charset="0"/>
              </a:rPr>
              <a:t>? Најчестата лозинка е </a:t>
            </a:r>
            <a:r>
              <a:rPr lang="mk-MK" sz="2900" dirty="0">
                <a:latin typeface="Aptos" panose="020B0004020202020204" pitchFamily="34" charset="0"/>
              </a:rPr>
              <a:t>с</a:t>
            </a:r>
            <a:r>
              <a:rPr lang="en-US" sz="2900" i="0" dirty="0">
                <a:effectLst/>
                <a:latin typeface="Aptos" panose="020B0004020202020204" pitchFamily="34" charset="0"/>
              </a:rPr>
              <a:t>è </a:t>
            </a:r>
            <a:r>
              <a:rPr lang="mk-MK" sz="2900" i="0" dirty="0">
                <a:effectLst/>
                <a:latin typeface="Aptos" panose="020B0004020202020204" pitchFamily="34" charset="0"/>
              </a:rPr>
              <a:t>уште</a:t>
            </a:r>
            <a:r>
              <a:rPr lang="ru-RU" sz="2900" dirty="0">
                <a:latin typeface="Aptos" panose="020B0004020202020204" pitchFamily="34" charset="0"/>
              </a:rPr>
              <a:t> "123456". Изборот на силна лозинка е вашата прва одбрана против хакери.
Дополнителен ресурс: Посетете го водичот на Националниот центар за сајбербезбедност за ефективно користење на лозинки овде.</a:t>
            </a:r>
            <a:endParaRPr lang="en-US" sz="2900" dirty="0">
              <a:latin typeface="Aptos" panose="020B0004020202020204" pitchFamily="34" charset="0"/>
            </a:endParaRPr>
          </a:p>
        </p:txBody>
      </p:sp>
    </p:spTree>
    <p:extLst>
      <p:ext uri="{BB962C8B-B14F-4D97-AF65-F5344CB8AC3E}">
        <p14:creationId xmlns:p14="http://schemas.microsoft.com/office/powerpoint/2010/main" val="234854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ru-RU" sz="4000" dirty="0">
                <a:latin typeface="Aptos" panose="020B0004020202020204" pitchFamily="34" charset="0"/>
                <a:ea typeface="Cambria"/>
              </a:rPr>
              <a:t>Објаснување на вашите дигитални права</a:t>
            </a:r>
            <a:endParaRPr lang="en-GB" sz="40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114825"/>
            <a:ext cx="10515600" cy="5054665"/>
          </a:xfrm>
        </p:spPr>
        <p:txBody>
          <a:bodyPr vert="horz" lIns="91440" tIns="45720" rIns="91440" bIns="45720" rtlCol="0">
            <a:normAutofit/>
          </a:bodyPr>
          <a:lstStyle/>
          <a:p>
            <a:pPr marL="0" indent="0">
              <a:buNone/>
            </a:pPr>
            <a:r>
              <a:rPr lang="ru-RU" sz="3200" dirty="0">
                <a:latin typeface="Aptos" panose="020B0004020202020204" pitchFamily="34" charset="0"/>
              </a:rPr>
              <a:t>Дигиталните права вклучуваат приватност, слобода на изразување и пристап до информации. Овие права се клучни во дигиталниот свет за да се заштитат поединците од злоупотреба и да се обезбеди фер третман.</a:t>
            </a:r>
            <a:endParaRPr lang="en-US" sz="3200" dirty="0">
              <a:latin typeface="Aptos" panose="020B0004020202020204" pitchFamily="34" charset="0"/>
            </a:endParaRPr>
          </a:p>
          <a:p>
            <a:pPr marL="0" indent="0">
              <a:buNone/>
            </a:pPr>
            <a:r>
              <a:rPr lang="mk-MK" sz="3200" b="1" dirty="0">
                <a:latin typeface="Aptos" panose="020B0004020202020204" pitchFamily="34" charset="0"/>
              </a:rPr>
              <a:t>Дали знаевте</a:t>
            </a:r>
            <a:r>
              <a:rPr lang="en-US" sz="3200" b="1" dirty="0">
                <a:latin typeface="Aptos" panose="020B0004020202020204" pitchFamily="34" charset="0"/>
              </a:rPr>
              <a:t>?</a:t>
            </a:r>
            <a:r>
              <a:rPr lang="en-US" sz="3200" dirty="0">
                <a:latin typeface="Aptos" panose="020B0004020202020204" pitchFamily="34" charset="0"/>
              </a:rPr>
              <a:t> </a:t>
            </a:r>
            <a:r>
              <a:rPr lang="ru-RU" sz="3200" dirty="0">
                <a:latin typeface="Aptos" panose="020B0004020202020204" pitchFamily="34" charset="0"/>
              </a:rPr>
              <a:t>Општата регулатива за заштита на податоците (GDPR) во ЕУ им дава на поединците контрола врз нивните лични податоци.</a:t>
            </a:r>
          </a:p>
          <a:p>
            <a:pPr marL="0" indent="0">
              <a:buNone/>
            </a:pPr>
            <a:r>
              <a:rPr lang="mk-MK" sz="3200" b="1" dirty="0">
                <a:latin typeface="Aptos" panose="020B0004020202020204" pitchFamily="34" charset="0"/>
              </a:rPr>
              <a:t>Дополнителни ресурси: </a:t>
            </a:r>
            <a:r>
              <a:rPr lang="ru-RU" sz="3200" dirty="0">
                <a:latin typeface="Aptos" panose="020B0004020202020204" pitchFamily="34" charset="0"/>
              </a:rPr>
              <a:t>Научете повеќе за вашите дигитални права според GDPR </a:t>
            </a:r>
            <a:r>
              <a:rPr lang="ru-RU" sz="3200" u="sng" dirty="0">
                <a:solidFill>
                  <a:srgbClr val="0070C0"/>
                </a:solidFill>
                <a:latin typeface="Aptos" panose="020B0004020202020204" pitchFamily="34" charset="0"/>
              </a:rPr>
              <a:t>овде</a:t>
            </a:r>
            <a:r>
              <a:rPr lang="ru-RU" sz="3200" dirty="0">
                <a:latin typeface="Aptos" panose="020B0004020202020204" pitchFamily="34" charset="0"/>
              </a:rPr>
              <a:t>.</a:t>
            </a:r>
            <a:endParaRPr lang="en-US" sz="3200" dirty="0">
              <a:latin typeface="Aptos" panose="020B0004020202020204" pitchFamily="34" charset="0"/>
            </a:endParaRPr>
          </a:p>
        </p:txBody>
      </p:sp>
    </p:spTree>
    <p:extLst>
      <p:ext uri="{BB962C8B-B14F-4D97-AF65-F5344CB8AC3E}">
        <p14:creationId xmlns:p14="http://schemas.microsoft.com/office/powerpoint/2010/main" val="310243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fontScale="90000"/>
          </a:bodyPr>
          <a:lstStyle/>
          <a:p>
            <a:pPr algn="l"/>
            <a:r>
              <a:rPr lang="ru-RU" dirty="0">
                <a:latin typeface="Aptos" panose="020B0004020202020204" pitchFamily="34" charset="0"/>
                <a:ea typeface="Cambria"/>
              </a:rPr>
              <a:t>Заштита на вашата приватност онлајн</a:t>
            </a:r>
            <a:endParaRPr lang="en-GB"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402080" y="1223010"/>
            <a:ext cx="9743440" cy="5043646"/>
          </a:xfrm>
        </p:spPr>
        <p:txBody>
          <a:bodyPr vert="horz" lIns="91440" tIns="45720" rIns="91440" bIns="45720" rtlCol="0">
            <a:noAutofit/>
          </a:bodyPr>
          <a:lstStyle/>
          <a:p>
            <a:pPr marL="0" indent="0" algn="just">
              <a:buNone/>
            </a:pPr>
            <a:r>
              <a:rPr lang="ru-RU" dirty="0">
                <a:latin typeface="Aptos" panose="020B0004020202020204" pitchFamily="34" charset="0"/>
              </a:rPr>
              <a:t>Онлајн приватноста вклучува контролирање на вашите лични податоци. Користете поставки за приватност на социјалните медиуми и размислете за користење на VPN за безбедно прелистување.</a:t>
            </a:r>
          </a:p>
          <a:p>
            <a:pPr marL="0" indent="0" algn="just">
              <a:buNone/>
            </a:pPr>
            <a:r>
              <a:rPr lang="mk-MK" b="1" dirty="0">
                <a:latin typeface="Aptos" panose="020B0004020202020204" pitchFamily="34" charset="0"/>
              </a:rPr>
              <a:t>Дали знаевте</a:t>
            </a:r>
            <a:r>
              <a:rPr lang="en-US" b="1" dirty="0">
                <a:latin typeface="Aptos" panose="020B0004020202020204" pitchFamily="34" charset="0"/>
              </a:rPr>
              <a:t>?</a:t>
            </a:r>
            <a:r>
              <a:rPr lang="en-US" dirty="0">
                <a:latin typeface="Aptos" panose="020B0004020202020204" pitchFamily="34" charset="0"/>
              </a:rPr>
              <a:t> </a:t>
            </a:r>
            <a:r>
              <a:rPr lang="ru-RU" dirty="0">
                <a:latin typeface="Aptos" panose="020B0004020202020204" pitchFamily="34" charset="0"/>
              </a:rPr>
              <a:t>Над 60% од интернет корисниците се загрижени за тоа како компаниите ги користат нивните лични податоци.</a:t>
            </a:r>
          </a:p>
          <a:p>
            <a:pPr marL="0" indent="0" algn="just">
              <a:buNone/>
            </a:pPr>
            <a:r>
              <a:rPr lang="mk-MK" b="1" dirty="0">
                <a:latin typeface="Aptos" panose="020B0004020202020204" pitchFamily="34" charset="0"/>
              </a:rPr>
              <a:t>Дополнителни ресурси: </a:t>
            </a:r>
            <a:r>
              <a:rPr lang="ru-RU" dirty="0">
                <a:latin typeface="Aptos" panose="020B0004020202020204" pitchFamily="34" charset="0"/>
              </a:rPr>
              <a:t>Истражувајте ги алатките и советите за приватност </a:t>
            </a:r>
            <a:r>
              <a:rPr lang="ru-RU" u="sng" dirty="0">
                <a:solidFill>
                  <a:srgbClr val="0070C0"/>
                </a:solidFill>
                <a:latin typeface="Aptos" panose="020B0004020202020204" pitchFamily="34" charset="0"/>
              </a:rPr>
              <a:t>овде</a:t>
            </a:r>
            <a:r>
              <a:rPr lang="en-US" u="sng" dirty="0">
                <a:solidFill>
                  <a:srgbClr val="0070C0"/>
                </a:solidFill>
                <a:latin typeface="Aptos" panose="020B0004020202020204" pitchFamily="34" charset="0"/>
              </a:rPr>
              <a:t>.</a:t>
            </a:r>
            <a:r>
              <a:rPr lang="en-US" dirty="0">
                <a:latin typeface="Aptos" panose="020B0004020202020204" pitchFamily="34" charset="0"/>
              </a:rPr>
              <a:t> </a:t>
            </a:r>
            <a:r>
              <a:rPr lang="ru-RU" dirty="0">
                <a:latin typeface="Aptos" panose="020B0004020202020204" pitchFamily="34" charset="0"/>
              </a:rPr>
              <a:t>Агенцијата на Европската унија за мрежна и информациска безбедност (ENISA) е центар на експертиза за мрежна и информациска безбедност на ЕУ.</a:t>
            </a:r>
            <a:endParaRPr lang="en-US" dirty="0">
              <a:latin typeface="Aptos" panose="020B0004020202020204" pitchFamily="34" charset="0"/>
            </a:endParaRPr>
          </a:p>
        </p:txBody>
      </p:sp>
    </p:spTree>
    <p:extLst>
      <p:ext uri="{BB962C8B-B14F-4D97-AF65-F5344CB8AC3E}">
        <p14:creationId xmlns:p14="http://schemas.microsoft.com/office/powerpoint/2010/main" val="246256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02723"/>
            <a:ext cx="10515600" cy="857885"/>
          </a:xfrm>
        </p:spPr>
        <p:txBody>
          <a:bodyPr>
            <a:normAutofit/>
          </a:bodyPr>
          <a:lstStyle/>
          <a:p>
            <a:pPr algn="l"/>
            <a:r>
              <a:rPr lang="ru-RU" sz="3600" dirty="0">
                <a:latin typeface="Aptos" panose="020B0004020202020204" pitchFamily="34" charset="0"/>
                <a:ea typeface="Cambria"/>
              </a:rPr>
              <a:t>Навигација во пејзажот на сајбер заканите</a:t>
            </a:r>
            <a:endParaRPr lang="en-GB" sz="36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792480" y="1079929"/>
            <a:ext cx="10708640" cy="5543302"/>
          </a:xfrm>
        </p:spPr>
        <p:txBody>
          <a:bodyPr vert="horz" lIns="91440" tIns="45720" rIns="91440" bIns="45720" rtlCol="0">
            <a:normAutofit fontScale="70000" lnSpcReduction="20000"/>
          </a:bodyPr>
          <a:lstStyle/>
          <a:p>
            <a:endParaRPr lang="ru-RU" sz="2000" dirty="0"/>
          </a:p>
          <a:p>
            <a:r>
              <a:rPr lang="ru-RU" sz="2600" dirty="0">
                <a:latin typeface="Aptos" panose="020B0004020202020204" pitchFamily="34" charset="0"/>
              </a:rPr>
              <a:t>Сајбер светот е полн со закани, кои вклучуваат малициозен софтвер што ги таргетира личните податоци и функционалностите на системот, до фишинг измами кои ги мамат корисниците да откријат чувствителни информации. Рансомверот ги заклучува датотеките додека не се плати откуп, а DDoS нападите ги прекинуваат услугите со преоптоварување на системите со сообраќај. За да останете чекор пред заканите, треба да бидете внимателни, да користите ажуриран антивирусен софтвер, да поставувате прашања за непобарани барања за информации, да користите силни лозинки и редовно да правите резервни копии на податоците.</a:t>
            </a:r>
          </a:p>
          <a:p>
            <a:pPr algn="just"/>
            <a:r>
              <a:rPr lang="mk-MK" sz="2600" b="1" dirty="0">
                <a:latin typeface="Aptos" panose="020B0004020202020204" pitchFamily="34" charset="0"/>
              </a:rPr>
              <a:t>Клучни точки:</a:t>
            </a:r>
          </a:p>
          <a:p>
            <a:pPr algn="just"/>
            <a:r>
              <a:rPr lang="mk-MK" sz="2600" b="1" dirty="0">
                <a:latin typeface="Aptos" panose="020B0004020202020204" pitchFamily="34" charset="0"/>
              </a:rPr>
              <a:t>Малвер и вируси </a:t>
            </a:r>
            <a:r>
              <a:rPr lang="en-US" sz="2600" dirty="0">
                <a:latin typeface="Aptos" panose="020B0004020202020204" pitchFamily="34" charset="0"/>
              </a:rPr>
              <a:t>: </a:t>
            </a:r>
            <a:r>
              <a:rPr lang="ru-RU" sz="2600" dirty="0">
                <a:latin typeface="Aptos" panose="020B0004020202020204" pitchFamily="34" charset="0"/>
              </a:rPr>
              <a:t>Крадат или оштетуваат податоци.</a:t>
            </a:r>
          </a:p>
          <a:p>
            <a:pPr algn="just"/>
            <a:r>
              <a:rPr lang="mk-MK" sz="2600" b="1" dirty="0">
                <a:latin typeface="Aptos" panose="020B0004020202020204" pitchFamily="34" charset="0"/>
              </a:rPr>
              <a:t>Рансомвер</a:t>
            </a:r>
            <a:r>
              <a:rPr lang="en-US" sz="2600" dirty="0">
                <a:latin typeface="Aptos" panose="020B0004020202020204" pitchFamily="34" charset="0"/>
              </a:rPr>
              <a:t>: </a:t>
            </a:r>
            <a:r>
              <a:rPr lang="ru-RU" sz="2600" dirty="0">
                <a:latin typeface="Aptos" panose="020B0004020202020204" pitchFamily="34" charset="0"/>
              </a:rPr>
              <a:t>Ги држи вашите фајлови како заложници за откуп.</a:t>
            </a:r>
          </a:p>
          <a:p>
            <a:pPr algn="just"/>
            <a:r>
              <a:rPr lang="ru-RU" sz="2600" b="1" dirty="0">
                <a:latin typeface="Aptos" panose="020B0004020202020204" pitchFamily="34" charset="0"/>
              </a:rPr>
              <a:t>Фишинг:</a:t>
            </a:r>
            <a:r>
              <a:rPr lang="ru-RU" sz="2600" dirty="0">
                <a:latin typeface="Aptos" panose="020B0004020202020204" pitchFamily="34" charset="0"/>
              </a:rPr>
              <a:t> Мами за да открие лични информации.</a:t>
            </a:r>
          </a:p>
          <a:p>
            <a:pPr algn="just"/>
            <a:r>
              <a:rPr lang="mk-MK" sz="2600" b="1" dirty="0">
                <a:latin typeface="Aptos" panose="020B0004020202020204" pitchFamily="34" charset="0"/>
              </a:rPr>
              <a:t>Дали сте знаеле</a:t>
            </a:r>
            <a:r>
              <a:rPr lang="en-US" sz="2600" b="1" dirty="0">
                <a:latin typeface="Aptos" panose="020B0004020202020204" pitchFamily="34" charset="0"/>
              </a:rPr>
              <a:t>?</a:t>
            </a:r>
            <a:r>
              <a:rPr lang="en-US" sz="2600" dirty="0">
                <a:latin typeface="Aptos" panose="020B0004020202020204" pitchFamily="34" charset="0"/>
              </a:rPr>
              <a:t> </a:t>
            </a:r>
            <a:r>
              <a:rPr lang="ru-RU" sz="2600" dirty="0">
                <a:latin typeface="Aptos" panose="020B0004020202020204" pitchFamily="34" charset="0"/>
              </a:rPr>
              <a:t>Штетите од сајбер кримналот се предвидува да го чинат светот 6 трилиони долари годишно до 2021, а до 2025 се очекува таа бројка да се искачи на 10.5 трилиони долари.</a:t>
            </a:r>
          </a:p>
          <a:p>
            <a:pPr algn="just"/>
            <a:r>
              <a:rPr lang="mk-MK" sz="2600" b="1" dirty="0">
                <a:latin typeface="Aptos" panose="020B0004020202020204" pitchFamily="34" charset="0"/>
              </a:rPr>
              <a:t>Останете заштитени</a:t>
            </a:r>
            <a:r>
              <a:rPr lang="en-US" sz="2600" dirty="0">
                <a:latin typeface="Aptos" panose="020B0004020202020204" pitchFamily="34" charset="0"/>
              </a:rPr>
              <a:t>: </a:t>
            </a:r>
            <a:r>
              <a:rPr lang="ru-RU" sz="2600" dirty="0">
                <a:latin typeface="Aptos" panose="020B0004020202020204" pitchFamily="34" charset="0"/>
              </a:rPr>
              <a:t>Применувајте проактивни мерки за безбедност – ажурирајте го софтверот, внимателно разгледувајте ги електронските пораки, заштитете  ги вашите лозинки и редовно правете резервни копии на податоците.</a:t>
            </a:r>
          </a:p>
          <a:p>
            <a:pPr algn="just"/>
            <a:r>
              <a:rPr lang="ru-RU" sz="2600" b="1" dirty="0">
                <a:latin typeface="Aptos" panose="020B0004020202020204" pitchFamily="34" charset="0"/>
              </a:rPr>
              <a:t>Научете повеќе: </a:t>
            </a:r>
            <a:r>
              <a:rPr lang="ru-RU" sz="2600" dirty="0">
                <a:latin typeface="Aptos" panose="020B0004020202020204" pitchFamily="34" charset="0"/>
              </a:rPr>
              <a:t>Посетете ја Агенцијата за сајбер безбедност и безбедност на инфраструктурата (CISA) за ажурирања за тоа како да се заштитите себе си од најновите закани.</a:t>
            </a:r>
            <a:endParaRPr lang="en-US" sz="2600" dirty="0">
              <a:latin typeface="Aptos" panose="020B0004020202020204" pitchFamily="34" charset="0"/>
            </a:endParaRPr>
          </a:p>
        </p:txBody>
      </p:sp>
    </p:spTree>
    <p:extLst>
      <p:ext uri="{BB962C8B-B14F-4D97-AF65-F5344CB8AC3E}">
        <p14:creationId xmlns:p14="http://schemas.microsoft.com/office/powerpoint/2010/main" val="402120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a:bodyPr>
          <a:lstStyle/>
          <a:p>
            <a:pPr>
              <a:spcAft>
                <a:spcPts val="600"/>
              </a:spcAft>
            </a:pPr>
            <a:r>
              <a:rPr lang="ru-RU" sz="2400" dirty="0">
                <a:latin typeface="Aptos" panose="020B0004020202020204" pitchFamily="34" charset="0"/>
              </a:rPr>
              <a:t>Совладување на уметноста на препознавање на фишинг</a:t>
            </a:r>
            <a:endParaRPr lang="en-GB" sz="24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375024" y="1208652"/>
            <a:ext cx="7535599" cy="5160250"/>
          </a:xfrm>
        </p:spPr>
        <p:txBody>
          <a:bodyPr>
            <a:noAutofit/>
          </a:bodyPr>
          <a:lstStyle/>
          <a:p>
            <a:endParaRPr lang="ru-RU" sz="1800" dirty="0">
              <a:latin typeface="Aptos" panose="020B0004020202020204" pitchFamily="34" charset="0"/>
            </a:endParaRPr>
          </a:p>
          <a:p>
            <a:pPr algn="just"/>
            <a:r>
              <a:rPr lang="ru-RU" sz="1800" dirty="0">
                <a:latin typeface="Aptos" panose="020B0004020202020204" pitchFamily="34" charset="0"/>
              </a:rPr>
              <a:t>Нападите со фишинг вешто се прикриваат како доверливи субјекти за да украдат чувствителни информации. Секогаш потврдете го името на испраќачот, избегнувајте кликнување на сомнителни линкови и никогаш не споделувајте лични информации ако тоа не е побарано. Искористете ги филтрите за електронска пошта и безбедносниот софтвер за да откриете и блокирате обиди за фишинг.</a:t>
            </a:r>
          </a:p>
          <a:p>
            <a:pPr lvl="1" algn="just">
              <a:spcAft>
                <a:spcPts val="600"/>
              </a:spcAft>
              <a:buClr>
                <a:schemeClr val="accent2"/>
              </a:buClr>
              <a:buFont typeface="Wingdings" panose="05000000000000000000" pitchFamily="2" charset="2"/>
              <a:buChar char="§"/>
            </a:pPr>
            <a:r>
              <a:rPr lang="ru-RU" sz="1800" b="1" dirty="0">
                <a:latin typeface="Aptos" panose="020B0004020202020204" pitchFamily="34" charset="0"/>
              </a:rPr>
              <a:t>Блиц совет:</a:t>
            </a:r>
            <a:r>
              <a:rPr lang="ru-RU" sz="1800" dirty="0">
                <a:latin typeface="Aptos" panose="020B0004020202020204" pitchFamily="34" charset="0"/>
              </a:rPr>
              <a:t> Активирајте двофакторна автентификација (2FA) на сите ваши сметки за дополнително ниво на безбедност против фишинг.</a:t>
            </a:r>
            <a:endParaRPr lang="en-US" sz="1800" dirty="0">
              <a:latin typeface="Aptos" panose="020B0004020202020204" pitchFamily="34" charset="0"/>
            </a:endParaRPr>
          </a:p>
          <a:p>
            <a:pPr lvl="1" algn="just">
              <a:spcAft>
                <a:spcPts val="600"/>
              </a:spcAft>
              <a:buClr>
                <a:schemeClr val="accent2"/>
              </a:buClr>
              <a:buFont typeface="Wingdings" panose="05000000000000000000" pitchFamily="2" charset="2"/>
              <a:buChar char="§"/>
            </a:pPr>
            <a:r>
              <a:rPr lang="mk-MK" sz="1800" b="1" dirty="0">
                <a:latin typeface="Aptos" panose="020B0004020202020204" pitchFamily="34" charset="0"/>
              </a:rPr>
              <a:t>Експертско мислење:</a:t>
            </a:r>
            <a:r>
              <a:rPr lang="en-GB" sz="1800" dirty="0">
                <a:latin typeface="Aptos" panose="020B0004020202020204" pitchFamily="34" charset="0"/>
              </a:rPr>
              <a:t>"</a:t>
            </a:r>
            <a:r>
              <a:rPr lang="ru-RU" sz="1800" dirty="0">
                <a:latin typeface="Aptos" panose="020B0004020202020204" pitchFamily="34" charset="0"/>
              </a:rPr>
              <a:t>„Најдобрата одбрана против фишингот е образованието. Разбирањето на вообичаените тактики што ги користат фишерите е првиот чекор </a:t>
            </a:r>
            <a:r>
              <a:rPr lang="mk-MK" sz="1800" dirty="0">
                <a:latin typeface="Aptos" panose="020B0004020202020204" pitchFamily="34" charset="0"/>
              </a:rPr>
              <a:t>за </a:t>
            </a:r>
            <a:r>
              <a:rPr lang="ru-RU" sz="1800" dirty="0">
                <a:latin typeface="Aptos" panose="020B0004020202020204" pitchFamily="34" charset="0"/>
              </a:rPr>
              <a:t>заштитата на себе си .“ - Кевин Митник, познат експерт за сајбер-безбедност.</a:t>
            </a:r>
          </a:p>
          <a:p>
            <a:pPr lvl="1" algn="just">
              <a:spcAft>
                <a:spcPts val="600"/>
              </a:spcAft>
              <a:buClr>
                <a:schemeClr val="accent2"/>
              </a:buClr>
              <a:buFont typeface="Wingdings" panose="05000000000000000000" pitchFamily="2" charset="2"/>
              <a:buChar char="§"/>
            </a:pPr>
            <a:r>
              <a:rPr lang="mk-MK" sz="1800" b="1" dirty="0">
                <a:latin typeface="Aptos" panose="020B0004020202020204" pitchFamily="34" charset="0"/>
              </a:rPr>
              <a:t>Предизвикувачко прашање: </a:t>
            </a:r>
            <a:r>
              <a:rPr lang="ru-RU" sz="1800" dirty="0">
                <a:latin typeface="Aptos" panose="020B0004020202020204" pitchFamily="34" charset="0"/>
              </a:rPr>
              <a:t>Што треба да направите прво ако добиете е-маил со барање за итна акција и лични информации? А) Одговор веднаш Б) Потврдување на податоците на испраќачот В) Игнорирање на е-маилот</a:t>
            </a:r>
            <a:endParaRPr lang="en-GB" sz="1800" dirty="0">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ACB37D63-D747-A8B7-5AC6-D43B1D397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77" y="1845819"/>
            <a:ext cx="2382003" cy="3283438"/>
          </a:xfrm>
          <a:prstGeom prst="rect">
            <a:avLst/>
          </a:prstGeom>
        </p:spPr>
      </p:pic>
    </p:spTree>
    <p:extLst>
      <p:ext uri="{BB962C8B-B14F-4D97-AF65-F5344CB8AC3E}">
        <p14:creationId xmlns:p14="http://schemas.microsoft.com/office/powerpoint/2010/main" val="419027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mk-MK" dirty="0">
                <a:latin typeface="Aptos" panose="020B0004020202020204" pitchFamily="34" charset="0"/>
                <a:ea typeface="Cambria"/>
              </a:rPr>
              <a:t>Лозинки и автентикација</a:t>
            </a:r>
            <a:endParaRPr lang="en-US"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0246360" cy="5257643"/>
          </a:xfrm>
        </p:spPr>
        <p:txBody>
          <a:bodyPr vert="horz" lIns="91440" tIns="45720" rIns="91440" bIns="45720" rtlCol="0">
            <a:normAutofit fontScale="92500" lnSpcReduction="10000"/>
          </a:bodyPr>
          <a:lstStyle/>
          <a:p>
            <a:pPr algn="just"/>
            <a:r>
              <a:rPr lang="ru-RU" dirty="0">
                <a:latin typeface="Aptos" panose="020B0004020202020204" pitchFamily="34" charset="0"/>
                <a:ea typeface="Cambria"/>
              </a:rPr>
              <a:t>Силни, уникатни лозинки и методи за проверка на автентикација штитат од неовластен пристап. Користете мешавина од букви, броеви и симболи, и размислете за менаџер за лозинки за да ги следите комплексните лозинки.</a:t>
            </a:r>
            <a:endParaRPr lang="en-US" dirty="0">
              <a:latin typeface="Aptos" panose="020B0004020202020204" pitchFamily="34" charset="0"/>
              <a:ea typeface="Cambria"/>
            </a:endParaRPr>
          </a:p>
          <a:p>
            <a:pPr algn="just"/>
            <a:r>
              <a:rPr lang="mk-MK" b="1" dirty="0">
                <a:latin typeface="Aptos" panose="020B0004020202020204" pitchFamily="34" charset="0"/>
                <a:ea typeface="Cambria"/>
              </a:rPr>
              <a:t>Блиц совет: </a:t>
            </a:r>
            <a:r>
              <a:rPr lang="ru-RU" dirty="0">
                <a:latin typeface="Aptos" panose="020B0004020202020204" pitchFamily="34" charset="0"/>
                <a:ea typeface="Cambria"/>
              </a:rPr>
              <a:t>Редовно менувајте лозинки и користете лозинка која комбинира четири или повеќе неповрзани зборови за стабилна безбедност.</a:t>
            </a:r>
            <a:endParaRPr lang="en-US" dirty="0">
              <a:latin typeface="Aptos" panose="020B0004020202020204" pitchFamily="34" charset="0"/>
              <a:ea typeface="Cambria"/>
            </a:endParaRPr>
          </a:p>
          <a:p>
            <a:pPr algn="just"/>
            <a:r>
              <a:rPr lang="mk-MK" b="1" dirty="0">
                <a:latin typeface="Aptos" panose="020B0004020202020204" pitchFamily="34" charset="0"/>
                <a:ea typeface="Cambria"/>
              </a:rPr>
              <a:t>Што ако? Сценарио: </a:t>
            </a:r>
            <a:r>
              <a:rPr lang="ru-RU" dirty="0">
                <a:latin typeface="Aptos" panose="020B0004020202020204" pitchFamily="34" charset="0"/>
                <a:ea typeface="Cambria"/>
              </a:rPr>
              <a:t>Замислете дека вашата лозинка е иста за сите сметки и една е хакната. Колку брзо и останатите сметки ќе бидат на удар?</a:t>
            </a:r>
            <a:endParaRPr lang="en-GB" sz="2800" dirty="0">
              <a:latin typeface="Aptos" panose="020B0004020202020204" pitchFamily="34" charset="0"/>
              <a:ea typeface="Cambria"/>
            </a:endParaRPr>
          </a:p>
          <a:p>
            <a:pPr algn="just"/>
            <a:r>
              <a:rPr lang="mk-MK" b="1" dirty="0">
                <a:latin typeface="Aptos" panose="020B0004020202020204" pitchFamily="34" charset="0"/>
                <a:ea typeface="Cambria"/>
              </a:rPr>
              <a:t>Експертско мислење</a:t>
            </a:r>
            <a:r>
              <a:rPr lang="mk-MK" dirty="0">
                <a:latin typeface="Aptos" panose="020B0004020202020204" pitchFamily="34" charset="0"/>
                <a:ea typeface="Cambria"/>
              </a:rPr>
              <a:t>: </a:t>
            </a:r>
            <a:r>
              <a:rPr lang="en-GB" dirty="0">
                <a:latin typeface="Aptos" panose="020B0004020202020204" pitchFamily="34" charset="0"/>
                <a:ea typeface="Cambria"/>
              </a:rPr>
              <a:t>"</a:t>
            </a:r>
            <a:r>
              <a:rPr lang="ru-RU" dirty="0">
                <a:latin typeface="Aptos" panose="020B0004020202020204" pitchFamily="34" charset="0"/>
                <a:ea typeface="Cambria"/>
              </a:rPr>
              <a:t>Лозинките се како долна облека: не дозволувајте луѓето да ги видат, менувајте ги многу често, и не треба да ги делите со непознати." - Крис Пирило, технички експерт.</a:t>
            </a:r>
            <a:endParaRPr lang="en-GB" dirty="0">
              <a:latin typeface="Aptos" panose="020B0004020202020204" pitchFamily="34" charset="0"/>
              <a:ea typeface="Cambria"/>
            </a:endParaRPr>
          </a:p>
        </p:txBody>
      </p:sp>
    </p:spTree>
    <p:extLst>
      <p:ext uri="{BB962C8B-B14F-4D97-AF65-F5344CB8AC3E}">
        <p14:creationId xmlns:p14="http://schemas.microsoft.com/office/powerpoint/2010/main" val="30486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48640" y="250032"/>
            <a:ext cx="10796300" cy="769564"/>
          </a:xfrm>
        </p:spPr>
        <p:txBody>
          <a:bodyPr>
            <a:normAutofit fontScale="90000"/>
          </a:bodyPr>
          <a:lstStyle/>
          <a:p>
            <a:pPr algn="l">
              <a:spcAft>
                <a:spcPts val="600"/>
              </a:spcAft>
            </a:pPr>
            <a:r>
              <a:rPr lang="mk-MK" sz="4000" dirty="0">
                <a:latin typeface="Aptos" panose="020B0004020202020204" pitchFamily="34" charset="0"/>
                <a:cs typeface="Calibri" panose="020F0502020204030204" pitchFamily="34" charset="0"/>
              </a:rPr>
              <a:t>Паметно користење на социјалните медиуми</a:t>
            </a:r>
            <a:r>
              <a:rPr lang="en-US" sz="4000" dirty="0">
                <a:latin typeface="Aptos" panose="020B0004020202020204" pitchFamily="34" charset="0"/>
                <a:cs typeface="Calibri" panose="020F0502020204030204" pitchFamily="34" charset="0"/>
              </a:rPr>
              <a:t>:</a:t>
            </a:r>
            <a:r>
              <a:rPr lang="mk-MK" sz="4000" dirty="0">
                <a:latin typeface="Aptos" panose="020B0004020202020204" pitchFamily="34" charset="0"/>
                <a:cs typeface="Calibri" panose="020F0502020204030204" pitchFamily="34" charset="0"/>
              </a:rPr>
              <a:t> Мудро навигирање низ социјалните медиуми</a:t>
            </a:r>
            <a:endParaRPr lang="en-GB"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375024" y="1564640"/>
            <a:ext cx="7535599" cy="4804262"/>
          </a:xfrm>
        </p:spPr>
        <p:txBody>
          <a:bodyPr>
            <a:normAutofit fontScale="92500" lnSpcReduction="20000"/>
          </a:bodyPr>
          <a:lstStyle/>
          <a:p>
            <a:pPr algn="just">
              <a:spcAft>
                <a:spcPts val="600"/>
              </a:spcAft>
            </a:pPr>
            <a:r>
              <a:rPr lang="ru-RU" dirty="0">
                <a:latin typeface="Aptos" panose="020B0004020202020204" pitchFamily="34" charset="0"/>
              </a:rPr>
              <a:t>Социјалните мрежи се меч со две острици, кои нудат поврзаност и заедница, но исто така носат и ризици по приватноста. Прилагодете ги вашите поставки за приватност, внимавајте што споделувате и научете како да ги користите алатките на платформите за пријавување и блокирање на вознемирување. </a:t>
            </a:r>
          </a:p>
          <a:p>
            <a:pPr algn="just">
              <a:spcAft>
                <a:spcPts val="600"/>
              </a:spcAft>
            </a:pPr>
            <a:r>
              <a:rPr lang="mk-MK" b="1" dirty="0">
                <a:latin typeface="Aptos" panose="020B0004020202020204" pitchFamily="34" charset="0"/>
              </a:rPr>
              <a:t>Блиц совет: </a:t>
            </a:r>
            <a:r>
              <a:rPr lang="ru-RU" dirty="0">
                <a:latin typeface="Aptos" panose="020B0004020202020204" pitchFamily="34" charset="0"/>
              </a:rPr>
              <a:t>Редовно прегледајте кој има пристап да ги види вашите објави и лични податоци на социјалните медиуми.</a:t>
            </a:r>
          </a:p>
          <a:p>
            <a:pPr algn="just">
              <a:spcAft>
                <a:spcPts val="600"/>
              </a:spcAft>
            </a:pPr>
            <a:r>
              <a:rPr lang="mk-MK" b="1" dirty="0">
                <a:latin typeface="Aptos" panose="020B0004020202020204" pitchFamily="34" charset="0"/>
              </a:rPr>
              <a:t>Предизвикувачко прашање: </a:t>
            </a:r>
            <a:r>
              <a:rPr lang="ru-RU" dirty="0">
                <a:latin typeface="Aptos" panose="020B0004020202020204" pitchFamily="34" charset="0"/>
              </a:rPr>
              <a:t>Колку често треба да ги прегледате и ажурирате поставувањата за приватност на социјалните медиуми? А) Еднаш годишно Б) По секое ажурирање В) Месечно</a:t>
            </a:r>
            <a:endParaRPr lang="en-GB" dirty="0">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Εικόνα 4">
            <a:extLst>
              <a:ext uri="{FF2B5EF4-FFF2-40B4-BE49-F238E27FC236}">
                <a16:creationId xmlns:a16="http://schemas.microsoft.com/office/drawing/2014/main" id="{B532F5BA-A168-A8AC-F706-F5B0AC1C7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5647" y="1811599"/>
            <a:ext cx="2843331" cy="3781630"/>
          </a:xfrm>
          <a:prstGeom prst="rect">
            <a:avLst/>
          </a:prstGeom>
        </p:spPr>
      </p:pic>
    </p:spTree>
    <p:extLst>
      <p:ext uri="{BB962C8B-B14F-4D97-AF65-F5344CB8AC3E}">
        <p14:creationId xmlns:p14="http://schemas.microsoft.com/office/powerpoint/2010/main" val="4049728296"/>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9E610D-2AA5-4DB0-AE9A-5A806C93AE08}">
  <ds:schemaRefs>
    <ds:schemaRef ds:uri="http://schemas.microsoft.com/sharepoint/v3/contenttype/forms"/>
  </ds:schemaRefs>
</ds:datastoreItem>
</file>

<file path=customXml/itemProps2.xml><?xml version="1.0" encoding="utf-8"?>
<ds:datastoreItem xmlns:ds="http://schemas.openxmlformats.org/officeDocument/2006/customXml" ds:itemID="{1ABA355C-58EE-4C7C-9C5A-68A9540AD8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200AA9-02BF-40F6-BEEC-73EBC940B140}">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docProps/app.xml><?xml version="1.0" encoding="utf-8"?>
<Properties xmlns="http://schemas.openxmlformats.org/officeDocument/2006/extended-properties" xmlns:vt="http://schemas.openxmlformats.org/officeDocument/2006/docPropsVTypes">
  <TotalTime>3355</TotalTime>
  <Words>2207</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vt:lpstr>
      <vt:lpstr>Aptos Display</vt:lpstr>
      <vt:lpstr>Arial</vt:lpstr>
      <vt:lpstr>Calibri</vt:lpstr>
      <vt:lpstr>Cambria</vt:lpstr>
      <vt:lpstr>Wingdings</vt:lpstr>
      <vt:lpstr>Motív Office</vt:lpstr>
      <vt:lpstr>1_Motív Office</vt:lpstr>
      <vt:lpstr>Дигитално граѓанство– онлајн безбедност и дигитални права</vt:lpstr>
      <vt:lpstr>Онлајн безбедност и дигитални права</vt:lpstr>
      <vt:lpstr>Столбовите на онлајн безбедноста</vt:lpstr>
      <vt:lpstr>Објаснување на вашите дигитални права</vt:lpstr>
      <vt:lpstr>Заштита на вашата приватност онлајн</vt:lpstr>
      <vt:lpstr>Навигација во пејзажот на сајбер заканите</vt:lpstr>
      <vt:lpstr>Совладување на уметноста на препознавање на фишинг</vt:lpstr>
      <vt:lpstr>Лозинки и автентикација</vt:lpstr>
      <vt:lpstr>Паметно користење на социјалните медиуми: Мудро навигирање низ социјалните медиуми</vt:lpstr>
      <vt:lpstr>Разбирање на собирање податоци Демистифицирање на собирањето на податоци</vt:lpstr>
      <vt:lpstr>Правото да бидеш заборавен:  Остварување на твоето право да бидеш заборавен</vt:lpstr>
      <vt:lpstr>Дигиталното малтретирање и  како да се бориме против него</vt:lpstr>
      <vt:lpstr>Прифаќање на енкриптирана комуникација</vt:lpstr>
      <vt:lpstr>Безбедни онлајн трансакции</vt:lpstr>
      <vt:lpstr>Дигитална писменост за сите</vt:lpstr>
      <vt:lpstr>Обликување на дигиталната иднина:  Вашата улога во дигиталната иднина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lastModifiedBy>Suzana Trajkovska Kochankovska</cp:lastModifiedBy>
  <cp:revision>37</cp:revision>
  <dcterms:created xsi:type="dcterms:W3CDTF">2024-06-25T09:00:25Z</dcterms:created>
  <dcterms:modified xsi:type="dcterms:W3CDTF">2024-10-15T16:30:06Z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