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37" roundtripDataSignature="AMtx7mjCGZbn81KnxcFK3/uGmcAZA4HTP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customschemas.google.com/relationships/presentationmetadata" Target="metadata"/><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 name="Shape 45"/>
        <p:cNvGrpSpPr/>
        <p:nvPr/>
      </p:nvGrpSpPr>
      <p:grpSpPr>
        <a:xfrm>
          <a:off x="0" y="0"/>
          <a:ext cx="0" cy="0"/>
          <a:chOff x="0" y="0"/>
          <a:chExt cx="0" cy="0"/>
        </a:xfrm>
      </p:grpSpPr>
      <p:sp>
        <p:nvSpPr>
          <p:cNvPr id="46" name="Google Shape;46;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 name="Google Shape;47;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0" name="Google Shape;210;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0" name="Google Shape;220;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4" name="Google Shape;234;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8" name="Google Shape;248;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2" name="Google Shape;262;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1" name="Google Shape;271;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5" name="Google Shape;285;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4" name="Google Shape;294;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3" name="Google Shape;303;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0" name="Shape 310"/>
        <p:cNvGrpSpPr/>
        <p:nvPr/>
      </p:nvGrpSpPr>
      <p:grpSpPr>
        <a:xfrm>
          <a:off x="0" y="0"/>
          <a:ext cx="0" cy="0"/>
          <a:chOff x="0" y="0"/>
          <a:chExt cx="0" cy="0"/>
        </a:xfrm>
      </p:grpSpPr>
      <p:sp>
        <p:nvSpPr>
          <p:cNvPr id="311" name="Google Shape;311;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2" name="Google Shape;312;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6" name="Google Shape;66;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9" name="Shape 319"/>
        <p:cNvGrpSpPr/>
        <p:nvPr/>
      </p:nvGrpSpPr>
      <p:grpSpPr>
        <a:xfrm>
          <a:off x="0" y="0"/>
          <a:ext cx="0" cy="0"/>
          <a:chOff x="0" y="0"/>
          <a:chExt cx="0" cy="0"/>
        </a:xfrm>
      </p:grpSpPr>
      <p:sp>
        <p:nvSpPr>
          <p:cNvPr id="320" name="Google Shape;320;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1" name="Google Shape;321;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0" name="Google Shape;330;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7" name="Shape 337"/>
        <p:cNvGrpSpPr/>
        <p:nvPr/>
      </p:nvGrpSpPr>
      <p:grpSpPr>
        <a:xfrm>
          <a:off x="0" y="0"/>
          <a:ext cx="0" cy="0"/>
          <a:chOff x="0" y="0"/>
          <a:chExt cx="0" cy="0"/>
        </a:xfrm>
      </p:grpSpPr>
      <p:sp>
        <p:nvSpPr>
          <p:cNvPr id="338" name="Google Shape;338;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9" name="Google Shape;339;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7" name="Shape 347"/>
        <p:cNvGrpSpPr/>
        <p:nvPr/>
      </p:nvGrpSpPr>
      <p:grpSpPr>
        <a:xfrm>
          <a:off x="0" y="0"/>
          <a:ext cx="0" cy="0"/>
          <a:chOff x="0" y="0"/>
          <a:chExt cx="0" cy="0"/>
        </a:xfrm>
      </p:grpSpPr>
      <p:sp>
        <p:nvSpPr>
          <p:cNvPr id="348" name="Google Shape;348;p2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9" name="Google Shape;349;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9" name="Shape 369"/>
        <p:cNvGrpSpPr/>
        <p:nvPr/>
      </p:nvGrpSpPr>
      <p:grpSpPr>
        <a:xfrm>
          <a:off x="0" y="0"/>
          <a:ext cx="0" cy="0"/>
          <a:chOff x="0" y="0"/>
          <a:chExt cx="0" cy="0"/>
        </a:xfrm>
      </p:grpSpPr>
      <p:sp>
        <p:nvSpPr>
          <p:cNvPr id="370" name="Google Shape;370;p2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1" name="Google Shape;371;p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9" name="Shape 379"/>
        <p:cNvGrpSpPr/>
        <p:nvPr/>
      </p:nvGrpSpPr>
      <p:grpSpPr>
        <a:xfrm>
          <a:off x="0" y="0"/>
          <a:ext cx="0" cy="0"/>
          <a:chOff x="0" y="0"/>
          <a:chExt cx="0" cy="0"/>
        </a:xfrm>
      </p:grpSpPr>
      <p:sp>
        <p:nvSpPr>
          <p:cNvPr id="380" name="Google Shape;380;p2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1" name="Google Shape;381;p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8" name="Shape 388"/>
        <p:cNvGrpSpPr/>
        <p:nvPr/>
      </p:nvGrpSpPr>
      <p:grpSpPr>
        <a:xfrm>
          <a:off x="0" y="0"/>
          <a:ext cx="0" cy="0"/>
          <a:chOff x="0" y="0"/>
          <a:chExt cx="0" cy="0"/>
        </a:xfrm>
      </p:grpSpPr>
      <p:sp>
        <p:nvSpPr>
          <p:cNvPr id="389" name="Google Shape;389;p2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0" name="Google Shape;390;p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9" name="Shape 429"/>
        <p:cNvGrpSpPr/>
        <p:nvPr/>
      </p:nvGrpSpPr>
      <p:grpSpPr>
        <a:xfrm>
          <a:off x="0" y="0"/>
          <a:ext cx="0" cy="0"/>
          <a:chOff x="0" y="0"/>
          <a:chExt cx="0" cy="0"/>
        </a:xfrm>
      </p:grpSpPr>
      <p:sp>
        <p:nvSpPr>
          <p:cNvPr id="430" name="Google Shape;430;p2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1" name="Google Shape;431;p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0" name="Shape 470"/>
        <p:cNvGrpSpPr/>
        <p:nvPr/>
      </p:nvGrpSpPr>
      <p:grpSpPr>
        <a:xfrm>
          <a:off x="0" y="0"/>
          <a:ext cx="0" cy="0"/>
          <a:chOff x="0" y="0"/>
          <a:chExt cx="0" cy="0"/>
        </a:xfrm>
      </p:grpSpPr>
      <p:sp>
        <p:nvSpPr>
          <p:cNvPr id="471" name="Google Shape;471;p2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2" name="Google Shape;472;p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9" name="Shape 509"/>
        <p:cNvGrpSpPr/>
        <p:nvPr/>
      </p:nvGrpSpPr>
      <p:grpSpPr>
        <a:xfrm>
          <a:off x="0" y="0"/>
          <a:ext cx="0" cy="0"/>
          <a:chOff x="0" y="0"/>
          <a:chExt cx="0" cy="0"/>
        </a:xfrm>
      </p:grpSpPr>
      <p:sp>
        <p:nvSpPr>
          <p:cNvPr id="510" name="Google Shape;510;p2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1" name="Google Shape;511;p2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4" name="Google Shape;104;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8" name="Shape 518"/>
        <p:cNvGrpSpPr/>
        <p:nvPr/>
      </p:nvGrpSpPr>
      <p:grpSpPr>
        <a:xfrm>
          <a:off x="0" y="0"/>
          <a:ext cx="0" cy="0"/>
          <a:chOff x="0" y="0"/>
          <a:chExt cx="0" cy="0"/>
        </a:xfrm>
      </p:grpSpPr>
      <p:sp>
        <p:nvSpPr>
          <p:cNvPr id="519" name="Google Shape;519;p3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0" name="Google Shape;520;p3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7" name="Shape 527"/>
        <p:cNvGrpSpPr/>
        <p:nvPr/>
      </p:nvGrpSpPr>
      <p:grpSpPr>
        <a:xfrm>
          <a:off x="0" y="0"/>
          <a:ext cx="0" cy="0"/>
          <a:chOff x="0" y="0"/>
          <a:chExt cx="0" cy="0"/>
        </a:xfrm>
      </p:grpSpPr>
      <p:sp>
        <p:nvSpPr>
          <p:cNvPr id="528" name="Google Shape;528;p3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9" name="Google Shape;529;p3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3" name="Shape 533"/>
        <p:cNvGrpSpPr/>
        <p:nvPr/>
      </p:nvGrpSpPr>
      <p:grpSpPr>
        <a:xfrm>
          <a:off x="0" y="0"/>
          <a:ext cx="0" cy="0"/>
          <a:chOff x="0" y="0"/>
          <a:chExt cx="0" cy="0"/>
        </a:xfrm>
      </p:grpSpPr>
      <p:sp>
        <p:nvSpPr>
          <p:cNvPr id="534" name="Google Shape;534;p3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35" name="Google Shape;535;p3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3" name="Google Shape;113;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4" name="Google Shape;154;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3" name="Google Shape;163;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8" name="Google Shape;178;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7" name="Google Shape;187;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1" name="Google Shape;201;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obsah" type="obj">
  <p:cSld name="OBJECT">
    <p:spTree>
      <p:nvGrpSpPr>
        <p:cNvPr id="12" name="Shape 12"/>
        <p:cNvGrpSpPr/>
        <p:nvPr/>
      </p:nvGrpSpPr>
      <p:grpSpPr>
        <a:xfrm>
          <a:off x="0" y="0"/>
          <a:ext cx="0" cy="0"/>
          <a:chOff x="0" y="0"/>
          <a:chExt cx="0" cy="0"/>
        </a:xfrm>
      </p:grpSpPr>
      <p:sp>
        <p:nvSpPr>
          <p:cNvPr id="13" name="Google Shape;13;p34"/>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 name="Google Shape;14;p3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ázdna" type="blank">
  <p:cSld name="BLANK">
    <p:spTree>
      <p:nvGrpSpPr>
        <p:cNvPr id="15" name="Shape 15"/>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Úvodná snímka">
  <p:cSld name="Úvodná snímka">
    <p:spTree>
      <p:nvGrpSpPr>
        <p:cNvPr id="16" name="Shape 16"/>
        <p:cNvGrpSpPr/>
        <p:nvPr/>
      </p:nvGrpSpPr>
      <p:grpSpPr>
        <a:xfrm>
          <a:off x="0" y="0"/>
          <a:ext cx="0" cy="0"/>
          <a:chOff x="0" y="0"/>
          <a:chExt cx="0" cy="0"/>
        </a:xfrm>
      </p:grpSpPr>
      <p:sp>
        <p:nvSpPr>
          <p:cNvPr id="17" name="Google Shape;17;p36"/>
          <p:cNvSpPr txBox="1"/>
          <p:nvPr/>
        </p:nvSpPr>
        <p:spPr>
          <a:xfrm>
            <a:off x="1524000" y="2649480"/>
            <a:ext cx="9144000" cy="745313"/>
          </a:xfrm>
          <a:prstGeom prst="rect">
            <a:avLst/>
          </a:prstGeom>
          <a:noFill/>
          <a:ln>
            <a:noFill/>
          </a:ln>
        </p:spPr>
        <p:txBody>
          <a:bodyPr anchorCtr="0" anchor="b" bIns="45700" lIns="91425" spcFirstLastPara="1" rIns="91425" wrap="square" tIns="45700">
            <a:normAutofit/>
          </a:bodyPr>
          <a:lstStyle/>
          <a:p>
            <a:pPr indent="0" lvl="0" marL="0" marR="0" rtl="0" algn="ctr">
              <a:lnSpc>
                <a:spcPct val="100000"/>
              </a:lnSpc>
              <a:spcBef>
                <a:spcPts val="0"/>
              </a:spcBef>
              <a:spcAft>
                <a:spcPts val="0"/>
              </a:spcAft>
              <a:buClr>
                <a:srgbClr val="FFAA5A"/>
              </a:buClr>
              <a:buSzPts val="2000"/>
              <a:buFont typeface="Cambria"/>
              <a:buNone/>
            </a:pPr>
            <a:r>
              <a:rPr b="1" lang="en-US" sz="2000">
                <a:solidFill>
                  <a:srgbClr val="FFAA5A"/>
                </a:solidFill>
                <a:latin typeface="Cambria"/>
                <a:ea typeface="Cambria"/>
                <a:cs typeface="Cambria"/>
                <a:sym typeface="Cambria"/>
              </a:rPr>
              <a:t>ERASMUS+KA220-ADU - Cooperation partnerships in adult education</a:t>
            </a:r>
            <a:endParaRPr b="1" sz="2000">
              <a:solidFill>
                <a:srgbClr val="FFAA5A"/>
              </a:solidFill>
              <a:latin typeface="Cambria"/>
              <a:ea typeface="Cambria"/>
              <a:cs typeface="Cambria"/>
              <a:sym typeface="Cambria"/>
            </a:endParaRPr>
          </a:p>
          <a:p>
            <a:pPr indent="0" lvl="0" marL="0" marR="0" rtl="0" algn="ctr">
              <a:lnSpc>
                <a:spcPct val="100000"/>
              </a:lnSpc>
              <a:spcBef>
                <a:spcPts val="0"/>
              </a:spcBef>
              <a:spcAft>
                <a:spcPts val="0"/>
              </a:spcAft>
              <a:buClr>
                <a:srgbClr val="FFAA5A"/>
              </a:buClr>
              <a:buSzPts val="2000"/>
              <a:buFont typeface="Cambria"/>
              <a:buNone/>
            </a:pPr>
            <a:r>
              <a:rPr b="1" lang="en-US" sz="2000">
                <a:solidFill>
                  <a:srgbClr val="FFAA5A"/>
                </a:solidFill>
                <a:latin typeface="Cambria"/>
                <a:ea typeface="Cambria"/>
                <a:cs typeface="Cambria"/>
                <a:sym typeface="Cambria"/>
              </a:rPr>
              <a:t>KA220-ADU-2BF13E10 </a:t>
            </a:r>
            <a:endParaRPr b="1" sz="2000">
              <a:solidFill>
                <a:srgbClr val="FFAA5A"/>
              </a:solidFill>
              <a:latin typeface="Cambria"/>
              <a:ea typeface="Cambria"/>
              <a:cs typeface="Cambria"/>
              <a:sym typeface="Cambria"/>
            </a:endParaRPr>
          </a:p>
        </p:txBody>
      </p:sp>
      <p:sp>
        <p:nvSpPr>
          <p:cNvPr id="18" name="Google Shape;18;p36"/>
          <p:cNvSpPr txBox="1"/>
          <p:nvPr/>
        </p:nvSpPr>
        <p:spPr>
          <a:xfrm>
            <a:off x="1297172" y="1042061"/>
            <a:ext cx="9597656" cy="129266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US" sz="2600" u="none" cap="none" strike="noStrike">
                <a:solidFill>
                  <a:srgbClr val="92BAB5"/>
                </a:solidFill>
                <a:latin typeface="Cambria"/>
                <a:ea typeface="Cambria"/>
                <a:cs typeface="Cambria"/>
                <a:sym typeface="Cambria"/>
              </a:rPr>
              <a:t>Building Digital Resilience by Making Digital Wellbeing and</a:t>
            </a:r>
            <a:br>
              <a:rPr b="1" i="0" lang="en-US" sz="2600" u="none" cap="none" strike="noStrike">
                <a:solidFill>
                  <a:srgbClr val="92BAB5"/>
                </a:solidFill>
                <a:latin typeface="Cambria"/>
                <a:ea typeface="Cambria"/>
                <a:cs typeface="Cambria"/>
                <a:sym typeface="Cambria"/>
              </a:rPr>
            </a:br>
            <a:r>
              <a:rPr b="1" i="0" lang="en-US" sz="2600" u="none" cap="none" strike="noStrike">
                <a:solidFill>
                  <a:srgbClr val="92BAB5"/>
                </a:solidFill>
                <a:latin typeface="Cambria"/>
                <a:ea typeface="Cambria"/>
                <a:cs typeface="Cambria"/>
                <a:sym typeface="Cambria"/>
              </a:rPr>
              <a:t>Security Accessible to All</a:t>
            </a:r>
            <a:br>
              <a:rPr b="1" i="0" lang="en-US" sz="2600" u="none" cap="none" strike="noStrike">
                <a:solidFill>
                  <a:srgbClr val="92BAB5"/>
                </a:solidFill>
                <a:latin typeface="Cambria"/>
                <a:ea typeface="Cambria"/>
                <a:cs typeface="Cambria"/>
                <a:sym typeface="Cambria"/>
              </a:rPr>
            </a:br>
            <a:r>
              <a:rPr b="1" i="0" lang="en-US" sz="2600" u="none" cap="none" strike="noStrike">
                <a:solidFill>
                  <a:srgbClr val="92BAB5"/>
                </a:solidFill>
                <a:latin typeface="Cambria"/>
                <a:ea typeface="Cambria"/>
                <a:cs typeface="Cambria"/>
                <a:sym typeface="Cambria"/>
              </a:rPr>
              <a:t>&lt;&lt;DigiWELL&gt;&gt;</a:t>
            </a:r>
            <a:endParaRPr sz="2600">
              <a:solidFill>
                <a:schemeClr val="dk1"/>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va obsahy" type="twoObj">
  <p:cSld name="TWO_OBJECTS">
    <p:spTree>
      <p:nvGrpSpPr>
        <p:cNvPr id="19" name="Shape 19"/>
        <p:cNvGrpSpPr/>
        <p:nvPr/>
      </p:nvGrpSpPr>
      <p:grpSpPr>
        <a:xfrm>
          <a:off x="0" y="0"/>
          <a:ext cx="0" cy="0"/>
          <a:chOff x="0" y="0"/>
          <a:chExt cx="0" cy="0"/>
        </a:xfrm>
      </p:grpSpPr>
      <p:sp>
        <p:nvSpPr>
          <p:cNvPr id="20" name="Google Shape;20;p37"/>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37"/>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2" name="Google Shape;22;p37"/>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rovnanie" type="twoTxTwoObj">
  <p:cSld name="TWO_OBJECTS_WITH_TEXT">
    <p:spTree>
      <p:nvGrpSpPr>
        <p:cNvPr id="23" name="Shape 23"/>
        <p:cNvGrpSpPr/>
        <p:nvPr/>
      </p:nvGrpSpPr>
      <p:grpSpPr>
        <a:xfrm>
          <a:off x="0" y="0"/>
          <a:ext cx="0" cy="0"/>
          <a:chOff x="0" y="0"/>
          <a:chExt cx="0" cy="0"/>
        </a:xfrm>
      </p:grpSpPr>
      <p:sp>
        <p:nvSpPr>
          <p:cNvPr id="24" name="Google Shape;24;p38"/>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38"/>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6" name="Google Shape;26;p38"/>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 name="Google Shape;27;p38"/>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8" name="Google Shape;28;p38"/>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n nadpis" type="titleOnly">
  <p:cSld name="TITLE_ONLY">
    <p:spTree>
      <p:nvGrpSpPr>
        <p:cNvPr id="29" name="Shape 29"/>
        <p:cNvGrpSpPr/>
        <p:nvPr/>
      </p:nvGrpSpPr>
      <p:grpSpPr>
        <a:xfrm>
          <a:off x="0" y="0"/>
          <a:ext cx="0" cy="0"/>
          <a:chOff x="0" y="0"/>
          <a:chExt cx="0" cy="0"/>
        </a:xfrm>
      </p:grpSpPr>
      <p:sp>
        <p:nvSpPr>
          <p:cNvPr id="30" name="Google Shape;30;p39"/>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sah s popisom" type="objTx">
  <p:cSld name="OBJECT_WITH_CAPTION_TEXT">
    <p:spTree>
      <p:nvGrpSpPr>
        <p:cNvPr id="31" name="Shape 31"/>
        <p:cNvGrpSpPr/>
        <p:nvPr/>
      </p:nvGrpSpPr>
      <p:grpSpPr>
        <a:xfrm>
          <a:off x="0" y="0"/>
          <a:ext cx="0" cy="0"/>
          <a:chOff x="0" y="0"/>
          <a:chExt cx="0" cy="0"/>
        </a:xfrm>
      </p:grpSpPr>
      <p:sp>
        <p:nvSpPr>
          <p:cNvPr id="32" name="Google Shape;32;p4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rgbClr val="92BAB5"/>
              </a:buClr>
              <a:buSzPts val="3200"/>
              <a:buFont typeface="Cambria"/>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40"/>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34" name="Google Shape;34;p40"/>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35" name="Google Shape;35;p40"/>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6" name="Google Shape;36;p40"/>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7" name="Google Shape;37;p40"/>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rázok s popisom" type="picTx">
  <p:cSld name="PICTURE_WITH_CAPTION_TEXT">
    <p:spTree>
      <p:nvGrpSpPr>
        <p:cNvPr id="38" name="Shape 38"/>
        <p:cNvGrpSpPr/>
        <p:nvPr/>
      </p:nvGrpSpPr>
      <p:grpSpPr>
        <a:xfrm>
          <a:off x="0" y="0"/>
          <a:ext cx="0" cy="0"/>
          <a:chOff x="0" y="0"/>
          <a:chExt cx="0" cy="0"/>
        </a:xfrm>
      </p:grpSpPr>
      <p:sp>
        <p:nvSpPr>
          <p:cNvPr id="39" name="Google Shape;39;p4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rgbClr val="92BAB5"/>
              </a:buClr>
              <a:buSzPts val="3200"/>
              <a:buFont typeface="Cambria"/>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41"/>
          <p:cNvSpPr/>
          <p:nvPr>
            <p:ph idx="2" type="pic"/>
          </p:nvPr>
        </p:nvSpPr>
        <p:spPr>
          <a:xfrm>
            <a:off x="5183188" y="987425"/>
            <a:ext cx="6172200" cy="4873625"/>
          </a:xfrm>
          <a:prstGeom prst="rect">
            <a:avLst/>
          </a:prstGeom>
          <a:noFill/>
          <a:ln>
            <a:noFill/>
          </a:ln>
        </p:spPr>
      </p:sp>
      <p:sp>
        <p:nvSpPr>
          <p:cNvPr id="41" name="Google Shape;41;p41"/>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42" name="Google Shape;42;p41"/>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3" name="Google Shape;43;p41"/>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4" name="Google Shape;44;p41"/>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33"/>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lvl1pPr lvl="0" marR="0" rtl="0" algn="ctr">
              <a:lnSpc>
                <a:spcPct val="90000"/>
              </a:lnSpc>
              <a:spcBef>
                <a:spcPts val="0"/>
              </a:spcBef>
              <a:spcAft>
                <a:spcPts val="0"/>
              </a:spcAft>
              <a:buClr>
                <a:srgbClr val="92BAB5"/>
              </a:buClr>
              <a:buSzPts val="4800"/>
              <a:buFont typeface="Cambria"/>
              <a:buNone/>
              <a:defRPr b="1" i="0" sz="4800" u="none" cap="none" strike="noStrike">
                <a:solidFill>
                  <a:srgbClr val="92BAB5"/>
                </a:solidFill>
                <a:latin typeface="Cambria"/>
                <a:ea typeface="Cambria"/>
                <a:cs typeface="Cambria"/>
                <a:sym typeface="Cambr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33"/>
          <p:cNvSpPr txBox="1"/>
          <p:nvPr>
            <p:ph idx="1" type="body"/>
          </p:nvPr>
        </p:nvSpPr>
        <p:spPr>
          <a:xfrm>
            <a:off x="691116" y="1658679"/>
            <a:ext cx="10662684" cy="3944679"/>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rgbClr val="FFAA5A"/>
              </a:buClr>
              <a:buSzPts val="2800"/>
              <a:buFont typeface="Noto Sans Symbols"/>
              <a:buChar char="❑"/>
              <a:defRPr b="0" i="0" sz="2800" u="none" cap="none" strike="noStrike">
                <a:solidFill>
                  <a:schemeClr val="dk1"/>
                </a:solidFill>
                <a:latin typeface="Cambria"/>
                <a:ea typeface="Cambria"/>
                <a:cs typeface="Cambria"/>
                <a:sym typeface="Cambria"/>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8.png"/><Relationship Id="rId10" Type="http://schemas.openxmlformats.org/officeDocument/2006/relationships/image" Target="../media/image7.png"/><Relationship Id="rId13" Type="http://schemas.openxmlformats.org/officeDocument/2006/relationships/image" Target="../media/image9.jpg"/><Relationship Id="rId12"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4.jpg"/><Relationship Id="rId4" Type="http://schemas.openxmlformats.org/officeDocument/2006/relationships/image" Target="../media/image1.png"/><Relationship Id="rId9" Type="http://schemas.openxmlformats.org/officeDocument/2006/relationships/image" Target="../media/image17.png"/><Relationship Id="rId15" Type="http://schemas.openxmlformats.org/officeDocument/2006/relationships/image" Target="../media/image10.png"/><Relationship Id="rId14" Type="http://schemas.openxmlformats.org/officeDocument/2006/relationships/image" Target="../media/image38.png"/><Relationship Id="rId5" Type="http://schemas.openxmlformats.org/officeDocument/2006/relationships/image" Target="../media/image4.png"/><Relationship Id="rId6" Type="http://schemas.openxmlformats.org/officeDocument/2006/relationships/image" Target="../media/image3.png"/><Relationship Id="rId7" Type="http://schemas.openxmlformats.org/officeDocument/2006/relationships/image" Target="../media/image6.png"/><Relationship Id="rId8"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www.research.lancs.ac.uk/portal/en/upmprojects/digital-wellbeing-educators(ecc482c0-30b3-46f3-b895-f07ef8bd3432).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www.digital-wellbeing.eu/"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hyperlink" Target="https://www.mckinsey.com/industries/life-sciences/our-insights/using-digital-tech-to-support-employees-mental-health-and-resilienc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experiments.withgoogle.com/collection/digitalwellbeing"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hyperlink" Target="https://digiwellproject.net/" TargetMode="External"/><Relationship Id="rId4" Type="http://schemas.openxmlformats.org/officeDocument/2006/relationships/hyperlink" Target="https://digiwellproject.net/" TargetMode="External"/><Relationship Id="rId5" Type="http://schemas.openxmlformats.org/officeDocument/2006/relationships/hyperlink" Target="https://digiwellproject.net/"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0" Type="http://schemas.openxmlformats.org/officeDocument/2006/relationships/image" Target="../media/image13.png"/><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2.png"/><Relationship Id="rId4" Type="http://schemas.openxmlformats.org/officeDocument/2006/relationships/image" Target="../media/image27.png"/><Relationship Id="rId9" Type="http://schemas.openxmlformats.org/officeDocument/2006/relationships/image" Target="../media/image22.png"/><Relationship Id="rId5" Type="http://schemas.openxmlformats.org/officeDocument/2006/relationships/image" Target="../media/image18.png"/><Relationship Id="rId6" Type="http://schemas.openxmlformats.org/officeDocument/2006/relationships/image" Target="../media/image19.png"/><Relationship Id="rId7" Type="http://schemas.openxmlformats.org/officeDocument/2006/relationships/image" Target="../media/image11.png"/><Relationship Id="rId8" Type="http://schemas.openxmlformats.org/officeDocument/2006/relationships/image" Target="../media/image26.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34.png"/><Relationship Id="rId4" Type="http://schemas.openxmlformats.org/officeDocument/2006/relationships/image" Target="../media/image29.png"/><Relationship Id="rId5" Type="http://schemas.openxmlformats.org/officeDocument/2006/relationships/image" Target="../media/image31.png"/><Relationship Id="rId6" Type="http://schemas.openxmlformats.org/officeDocument/2006/relationships/image" Target="../media/image14.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 Id="rId3" Type="http://schemas.openxmlformats.org/officeDocument/2006/relationships/hyperlink" Target="https://www.digitalwellnessinstitute.com/" TargetMode="External"/><Relationship Id="rId4" Type="http://schemas.openxmlformats.org/officeDocument/2006/relationships/hyperlink" Target="https://www.humanetech.com/take-contro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15.png"/><Relationship Id="rId4" Type="http://schemas.openxmlformats.org/officeDocument/2006/relationships/image" Target="../media/image21.png"/><Relationship Id="rId5" Type="http://schemas.openxmlformats.org/officeDocument/2006/relationships/image" Target="../media/image20.png"/><Relationship Id="rId6" Type="http://schemas.openxmlformats.org/officeDocument/2006/relationships/image" Target="../media/image32.png"/><Relationship Id="rId7" Type="http://schemas.openxmlformats.org/officeDocument/2006/relationships/image" Target="../media/image37.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 Id="rId3" Type="http://schemas.openxmlformats.org/officeDocument/2006/relationships/image" Target="../media/image15.png"/><Relationship Id="rId4" Type="http://schemas.openxmlformats.org/officeDocument/2006/relationships/image" Target="../media/image21.png"/><Relationship Id="rId5" Type="http://schemas.openxmlformats.org/officeDocument/2006/relationships/image" Target="../media/image20.png"/><Relationship Id="rId6" Type="http://schemas.openxmlformats.org/officeDocument/2006/relationships/image" Target="../media/image32.png"/><Relationship Id="rId7" Type="http://schemas.openxmlformats.org/officeDocument/2006/relationships/image" Target="../media/image37.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 Id="rId3" Type="http://schemas.openxmlformats.org/officeDocument/2006/relationships/image" Target="../media/image15.png"/><Relationship Id="rId4" Type="http://schemas.openxmlformats.org/officeDocument/2006/relationships/image" Target="../media/image21.png"/><Relationship Id="rId5" Type="http://schemas.openxmlformats.org/officeDocument/2006/relationships/image" Target="../media/image20.png"/><Relationship Id="rId6" Type="http://schemas.openxmlformats.org/officeDocument/2006/relationships/image" Target="../media/image32.png"/><Relationship Id="rId7" Type="http://schemas.openxmlformats.org/officeDocument/2006/relationships/image" Target="../media/image37.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hyperlink" Target="https://www.dqinstitute.org/digital-wellbeing/"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 Id="rId3" Type="http://schemas.openxmlformats.org/officeDocument/2006/relationships/hyperlink" Target="https://ctic.nus.edu.sg/resources/CTIC-WP-01(2021).pdf" TargetMode="External"/><Relationship Id="rId4" Type="http://schemas.openxmlformats.org/officeDocument/2006/relationships/hyperlink" Target="https://ctic.nus.edu.sg/resources/CTIC-WP-01(2021).pdf"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image" Target="../media/image2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3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hyperlink" Target="https://sync.ithra.com/" TargetMode="External"/><Relationship Id="rId4" Type="http://schemas.openxmlformats.org/officeDocument/2006/relationships/image" Target="../media/image35.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hyperlink" Target="https://www.techtimeout.co.uk/guide/"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 name="Shape 48"/>
        <p:cNvGrpSpPr/>
        <p:nvPr/>
      </p:nvGrpSpPr>
      <p:grpSpPr>
        <a:xfrm>
          <a:off x="0" y="0"/>
          <a:ext cx="0" cy="0"/>
          <a:chOff x="0" y="0"/>
          <a:chExt cx="0" cy="0"/>
        </a:xfrm>
      </p:grpSpPr>
      <p:sp>
        <p:nvSpPr>
          <p:cNvPr id="49" name="Google Shape;49;p1"/>
          <p:cNvSpPr txBox="1"/>
          <p:nvPr>
            <p:ph type="title"/>
          </p:nvPr>
        </p:nvSpPr>
        <p:spPr>
          <a:xfrm>
            <a:off x="6269558" y="1495801"/>
            <a:ext cx="5334930" cy="2114549"/>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rgbClr val="FFAA5A"/>
              </a:buClr>
              <a:buSzPct val="100000"/>
              <a:buFont typeface="Calibri"/>
              <a:buNone/>
            </a:pPr>
            <a:r>
              <a:rPr b="1" lang="en-US">
                <a:solidFill>
                  <a:srgbClr val="FFAA5A"/>
                </a:solidFill>
                <a:latin typeface="Calibri"/>
                <a:ea typeface="Calibri"/>
                <a:cs typeface="Calibri"/>
                <a:sym typeface="Calibri"/>
              </a:rPr>
              <a:t>Digital Wellbeing - Navigating the Digital World Mindfully</a:t>
            </a:r>
            <a:endParaRPr b="1">
              <a:solidFill>
                <a:srgbClr val="FFAA5A"/>
              </a:solidFill>
              <a:latin typeface="Calibri"/>
              <a:ea typeface="Calibri"/>
              <a:cs typeface="Calibri"/>
              <a:sym typeface="Calibri"/>
            </a:endParaRPr>
          </a:p>
        </p:txBody>
      </p:sp>
      <p:pic>
        <p:nvPicPr>
          <p:cNvPr descr="Obrázok, na ktorom je nebo, voda, exteriér, osoba&#10;&#10;Automaticky generovaný popis" id="50" name="Google Shape;50;p1"/>
          <p:cNvPicPr preferRelativeResize="0"/>
          <p:nvPr/>
        </p:nvPicPr>
        <p:blipFill rotWithShape="1">
          <a:blip r:embed="rId3">
            <a:alphaModFix amt="70000"/>
          </a:blip>
          <a:srcRect b="3" l="0" r="3" t="0"/>
          <a:stretch/>
        </p:blipFill>
        <p:spPr>
          <a:xfrm>
            <a:off x="631840" y="598720"/>
            <a:ext cx="5178249" cy="5178249"/>
          </a:xfrm>
          <a:custGeom>
            <a:rect b="b" l="l" r="r" t="t"/>
            <a:pathLst>
              <a:path extrusionOk="0" h="3741748" w="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a:noFill/>
          <a:ln>
            <a:noFill/>
          </a:ln>
        </p:spPr>
      </p:pic>
      <p:pic>
        <p:nvPicPr>
          <p:cNvPr descr="Smartfón obrys" id="51" name="Google Shape;51;p1"/>
          <p:cNvPicPr preferRelativeResize="0"/>
          <p:nvPr/>
        </p:nvPicPr>
        <p:blipFill rotWithShape="1">
          <a:blip r:embed="rId4">
            <a:alphaModFix/>
          </a:blip>
          <a:srcRect b="0" l="0" r="0" t="0"/>
          <a:stretch/>
        </p:blipFill>
        <p:spPr>
          <a:xfrm rot="2165805">
            <a:off x="1685671" y="1534886"/>
            <a:ext cx="914400" cy="914400"/>
          </a:xfrm>
          <a:prstGeom prst="rect">
            <a:avLst/>
          </a:prstGeom>
          <a:noFill/>
          <a:ln>
            <a:noFill/>
          </a:ln>
        </p:spPr>
      </p:pic>
      <p:pic>
        <p:nvPicPr>
          <p:cNvPr descr="Internet obrys" id="52" name="Google Shape;52;p1"/>
          <p:cNvPicPr preferRelativeResize="0"/>
          <p:nvPr/>
        </p:nvPicPr>
        <p:blipFill rotWithShape="1">
          <a:blip r:embed="rId5">
            <a:alphaModFix/>
          </a:blip>
          <a:srcRect b="0" l="0" r="0" t="0"/>
          <a:stretch/>
        </p:blipFill>
        <p:spPr>
          <a:xfrm>
            <a:off x="1328057" y="2772394"/>
            <a:ext cx="914400" cy="914400"/>
          </a:xfrm>
          <a:prstGeom prst="rect">
            <a:avLst/>
          </a:prstGeom>
          <a:noFill/>
          <a:ln>
            <a:noFill/>
          </a:ln>
        </p:spPr>
      </p:pic>
      <p:pic>
        <p:nvPicPr>
          <p:cNvPr descr="Wi-Fi obrys" id="53" name="Google Shape;53;p1"/>
          <p:cNvPicPr preferRelativeResize="0"/>
          <p:nvPr/>
        </p:nvPicPr>
        <p:blipFill rotWithShape="1">
          <a:blip r:embed="rId6">
            <a:alphaModFix/>
          </a:blip>
          <a:srcRect b="0" l="0" r="0" t="0"/>
          <a:stretch/>
        </p:blipFill>
        <p:spPr>
          <a:xfrm>
            <a:off x="1785257" y="3979506"/>
            <a:ext cx="914400" cy="914400"/>
          </a:xfrm>
          <a:prstGeom prst="rect">
            <a:avLst/>
          </a:prstGeom>
          <a:noFill/>
          <a:ln>
            <a:noFill/>
          </a:ln>
        </p:spPr>
      </p:pic>
      <p:pic>
        <p:nvPicPr>
          <p:cNvPr descr="Obrázok, na ktorom je text" id="54" name="Google Shape;54;p1"/>
          <p:cNvPicPr preferRelativeResize="0"/>
          <p:nvPr/>
        </p:nvPicPr>
        <p:blipFill rotWithShape="1">
          <a:blip r:embed="rId7">
            <a:alphaModFix/>
          </a:blip>
          <a:srcRect b="0" l="0" r="0" t="0"/>
          <a:stretch/>
        </p:blipFill>
        <p:spPr>
          <a:xfrm>
            <a:off x="7736505" y="833726"/>
            <a:ext cx="2406814" cy="529376"/>
          </a:xfrm>
          <a:prstGeom prst="rect">
            <a:avLst/>
          </a:prstGeom>
          <a:noFill/>
          <a:ln>
            <a:noFill/>
          </a:ln>
        </p:spPr>
      </p:pic>
      <p:pic>
        <p:nvPicPr>
          <p:cNvPr id="55" name="Google Shape;55;p1"/>
          <p:cNvPicPr preferRelativeResize="0"/>
          <p:nvPr/>
        </p:nvPicPr>
        <p:blipFill rotWithShape="1">
          <a:blip r:embed="rId8">
            <a:alphaModFix/>
          </a:blip>
          <a:srcRect b="0" l="0" r="0" t="0"/>
          <a:stretch/>
        </p:blipFill>
        <p:spPr>
          <a:xfrm>
            <a:off x="5822658" y="5151053"/>
            <a:ext cx="817175" cy="777669"/>
          </a:xfrm>
          <a:prstGeom prst="rect">
            <a:avLst/>
          </a:prstGeom>
          <a:noFill/>
          <a:ln>
            <a:noFill/>
          </a:ln>
        </p:spPr>
      </p:pic>
      <p:pic>
        <p:nvPicPr>
          <p:cNvPr descr="Slovenská poľnohospodárska univerzita v Nitre" id="56" name="Google Shape;56;p1"/>
          <p:cNvPicPr preferRelativeResize="0"/>
          <p:nvPr/>
        </p:nvPicPr>
        <p:blipFill rotWithShape="1">
          <a:blip r:embed="rId9">
            <a:alphaModFix/>
          </a:blip>
          <a:srcRect b="0" l="0" r="0" t="0"/>
          <a:stretch/>
        </p:blipFill>
        <p:spPr>
          <a:xfrm>
            <a:off x="6746258" y="5272445"/>
            <a:ext cx="1185350" cy="504492"/>
          </a:xfrm>
          <a:prstGeom prst="rect">
            <a:avLst/>
          </a:prstGeom>
          <a:noFill/>
          <a:ln>
            <a:noFill/>
          </a:ln>
        </p:spPr>
      </p:pic>
      <p:pic>
        <p:nvPicPr>
          <p:cNvPr id="57" name="Google Shape;57;p1"/>
          <p:cNvPicPr preferRelativeResize="0"/>
          <p:nvPr/>
        </p:nvPicPr>
        <p:blipFill rotWithShape="1">
          <a:blip r:embed="rId10">
            <a:alphaModFix/>
          </a:blip>
          <a:srcRect b="0" l="0" r="0" t="0"/>
          <a:stretch/>
        </p:blipFill>
        <p:spPr>
          <a:xfrm>
            <a:off x="8059380" y="5242752"/>
            <a:ext cx="773010" cy="1016004"/>
          </a:xfrm>
          <a:prstGeom prst="rect">
            <a:avLst/>
          </a:prstGeom>
          <a:noFill/>
          <a:ln>
            <a:noFill/>
          </a:ln>
        </p:spPr>
      </p:pic>
      <p:pic>
        <p:nvPicPr>
          <p:cNvPr descr="Logo" id="58" name="Google Shape;58;p1"/>
          <p:cNvPicPr preferRelativeResize="0"/>
          <p:nvPr/>
        </p:nvPicPr>
        <p:blipFill rotWithShape="1">
          <a:blip r:embed="rId11">
            <a:alphaModFix/>
          </a:blip>
          <a:srcRect b="0" l="0" r="0" t="0"/>
          <a:stretch/>
        </p:blipFill>
        <p:spPr>
          <a:xfrm>
            <a:off x="8832390" y="5213414"/>
            <a:ext cx="1017490" cy="504492"/>
          </a:xfrm>
          <a:prstGeom prst="rect">
            <a:avLst/>
          </a:prstGeom>
          <a:noFill/>
          <a:ln>
            <a:noFill/>
          </a:ln>
        </p:spPr>
      </p:pic>
      <p:pic>
        <p:nvPicPr>
          <p:cNvPr id="59" name="Google Shape;59;p1"/>
          <p:cNvPicPr preferRelativeResize="0"/>
          <p:nvPr/>
        </p:nvPicPr>
        <p:blipFill rotWithShape="1">
          <a:blip r:embed="rId12">
            <a:alphaModFix/>
          </a:blip>
          <a:srcRect b="0" l="0" r="0" t="0"/>
          <a:stretch/>
        </p:blipFill>
        <p:spPr>
          <a:xfrm>
            <a:off x="9965882" y="5208372"/>
            <a:ext cx="1215490" cy="564513"/>
          </a:xfrm>
          <a:prstGeom prst="rect">
            <a:avLst/>
          </a:prstGeom>
          <a:noFill/>
          <a:ln>
            <a:noFill/>
          </a:ln>
        </p:spPr>
      </p:pic>
      <p:pic>
        <p:nvPicPr>
          <p:cNvPr descr="AIFED - Formación, cultura y empleo en Granada" id="60" name="Google Shape;60;p1"/>
          <p:cNvPicPr preferRelativeResize="0"/>
          <p:nvPr/>
        </p:nvPicPr>
        <p:blipFill rotWithShape="1">
          <a:blip r:embed="rId13">
            <a:alphaModFix/>
          </a:blip>
          <a:srcRect b="0" l="0" r="0" t="0"/>
          <a:stretch/>
        </p:blipFill>
        <p:spPr>
          <a:xfrm>
            <a:off x="6223099" y="5771248"/>
            <a:ext cx="1598293" cy="523875"/>
          </a:xfrm>
          <a:prstGeom prst="rect">
            <a:avLst/>
          </a:prstGeom>
          <a:noFill/>
          <a:ln>
            <a:noFill/>
          </a:ln>
        </p:spPr>
      </p:pic>
      <p:pic>
        <p:nvPicPr>
          <p:cNvPr id="61" name="Google Shape;61;p1"/>
          <p:cNvPicPr preferRelativeResize="0"/>
          <p:nvPr/>
        </p:nvPicPr>
        <p:blipFill rotWithShape="1">
          <a:blip r:embed="rId14">
            <a:alphaModFix/>
          </a:blip>
          <a:srcRect b="0" l="0" r="0" t="0"/>
          <a:stretch/>
        </p:blipFill>
        <p:spPr>
          <a:xfrm>
            <a:off x="8937023" y="5889422"/>
            <a:ext cx="1575172" cy="228600"/>
          </a:xfrm>
          <a:prstGeom prst="rect">
            <a:avLst/>
          </a:prstGeom>
          <a:noFill/>
          <a:ln>
            <a:noFill/>
          </a:ln>
        </p:spPr>
      </p:pic>
      <p:pic>
        <p:nvPicPr>
          <p:cNvPr descr="Syzygia Foundation" id="62" name="Google Shape;62;p1"/>
          <p:cNvPicPr preferRelativeResize="0"/>
          <p:nvPr/>
        </p:nvPicPr>
        <p:blipFill rotWithShape="1">
          <a:blip r:embed="rId15">
            <a:alphaModFix/>
          </a:blip>
          <a:srcRect b="0" l="0" r="0" t="0"/>
          <a:stretch/>
        </p:blipFill>
        <p:spPr>
          <a:xfrm>
            <a:off x="10621679" y="5862581"/>
            <a:ext cx="1491323" cy="282282"/>
          </a:xfrm>
          <a:prstGeom prst="rect">
            <a:avLst/>
          </a:prstGeom>
          <a:noFill/>
          <a:ln>
            <a:noFill/>
          </a:ln>
        </p:spPr>
      </p:pic>
      <p:sp>
        <p:nvSpPr>
          <p:cNvPr id="63" name="Google Shape;63;p1"/>
          <p:cNvSpPr txBox="1"/>
          <p:nvPr/>
        </p:nvSpPr>
        <p:spPr>
          <a:xfrm>
            <a:off x="7622071" y="3686794"/>
            <a:ext cx="2480219" cy="1373732"/>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1400"/>
              <a:buFont typeface="Calibri"/>
              <a:buNone/>
            </a:pPr>
            <a:r>
              <a:rPr b="0" i="0" lang="en-US" sz="1400" u="none" cap="none" strike="noStrike">
                <a:solidFill>
                  <a:schemeClr val="dk1"/>
                </a:solidFill>
                <a:latin typeface="Calibri"/>
                <a:ea typeface="Calibri"/>
                <a:cs typeface="Calibri"/>
                <a:sym typeface="Calibri"/>
              </a:rPr>
              <a:t>Building Digital Resilience </a:t>
            </a:r>
            <a:br>
              <a:rPr b="0" i="0" lang="en-US" sz="1400" u="none" cap="none" strike="noStrike">
                <a:solidFill>
                  <a:schemeClr val="dk1"/>
                </a:solidFill>
                <a:latin typeface="Calibri"/>
                <a:ea typeface="Calibri"/>
                <a:cs typeface="Calibri"/>
                <a:sym typeface="Calibri"/>
              </a:rPr>
            </a:br>
            <a:r>
              <a:rPr b="0" i="0" lang="en-US" sz="1400" u="none" cap="none" strike="noStrike">
                <a:solidFill>
                  <a:schemeClr val="dk1"/>
                </a:solidFill>
                <a:latin typeface="Calibri"/>
                <a:ea typeface="Calibri"/>
                <a:cs typeface="Calibri"/>
                <a:sym typeface="Calibri"/>
              </a:rPr>
              <a:t>by Making Digital Wellbeing </a:t>
            </a:r>
            <a:br>
              <a:rPr b="0" i="0" lang="en-US" sz="1400" u="none" cap="none" strike="noStrike">
                <a:solidFill>
                  <a:schemeClr val="dk1"/>
                </a:solidFill>
                <a:latin typeface="Calibri"/>
                <a:ea typeface="Calibri"/>
                <a:cs typeface="Calibri"/>
                <a:sym typeface="Calibri"/>
              </a:rPr>
            </a:br>
            <a:r>
              <a:rPr b="0" i="0" lang="en-US" sz="1400" u="none" cap="none" strike="noStrike">
                <a:solidFill>
                  <a:schemeClr val="dk1"/>
                </a:solidFill>
                <a:latin typeface="Calibri"/>
                <a:ea typeface="Calibri"/>
                <a:cs typeface="Calibri"/>
                <a:sym typeface="Calibri"/>
              </a:rPr>
              <a:t>and Security Accessible to All</a:t>
            </a:r>
            <a:br>
              <a:rPr b="0" i="0" lang="en-US" sz="1400" u="none" cap="none" strike="noStrike">
                <a:solidFill>
                  <a:schemeClr val="dk1"/>
                </a:solidFill>
                <a:latin typeface="Calibri"/>
                <a:ea typeface="Calibri"/>
                <a:cs typeface="Calibri"/>
                <a:sym typeface="Calibri"/>
              </a:rPr>
            </a:br>
            <a:r>
              <a:rPr b="0" i="0" lang="en-US" sz="1100" u="none" cap="none" strike="noStrike">
                <a:solidFill>
                  <a:schemeClr val="dk1"/>
                </a:solidFill>
                <a:latin typeface="Calibri"/>
                <a:ea typeface="Calibri"/>
                <a:cs typeface="Calibri"/>
                <a:sym typeface="Calibri"/>
              </a:rPr>
              <a:t>2022-2-SK01-KA220-ADU-000096888</a:t>
            </a:r>
            <a:endParaRPr b="0" i="0" sz="1400" u="none" cap="none" strike="noStrike">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11" name="Shape 211"/>
        <p:cNvGrpSpPr/>
        <p:nvPr/>
      </p:nvGrpSpPr>
      <p:grpSpPr>
        <a:xfrm>
          <a:off x="0" y="0"/>
          <a:ext cx="0" cy="0"/>
          <a:chOff x="0" y="0"/>
          <a:chExt cx="0" cy="0"/>
        </a:xfrm>
      </p:grpSpPr>
      <p:sp>
        <p:nvSpPr>
          <p:cNvPr id="212" name="Google Shape;212;p10"/>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3" name="Google Shape;213;p10"/>
          <p:cNvSpPr/>
          <p:nvPr/>
        </p:nvSpPr>
        <p:spPr>
          <a:xfrm>
            <a:off x="489189" y="1119031"/>
            <a:ext cx="4619938" cy="4619938"/>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4" name="Google Shape;214;p10"/>
          <p:cNvSpPr txBox="1"/>
          <p:nvPr>
            <p:ph type="title"/>
          </p:nvPr>
        </p:nvSpPr>
        <p:spPr>
          <a:xfrm>
            <a:off x="1171074" y="1396686"/>
            <a:ext cx="3240506" cy="406462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4800"/>
              <a:buFont typeface="Arial"/>
              <a:buNone/>
            </a:pPr>
            <a:r>
              <a:rPr lang="en-US">
                <a:solidFill>
                  <a:srgbClr val="FFFFFF"/>
                </a:solidFill>
                <a:latin typeface="Arial"/>
                <a:ea typeface="Arial"/>
                <a:cs typeface="Arial"/>
                <a:sym typeface="Arial"/>
              </a:rPr>
              <a:t>Digital Wellbeing Educators Project</a:t>
            </a:r>
            <a:endParaRPr/>
          </a:p>
        </p:txBody>
      </p:sp>
      <p:sp>
        <p:nvSpPr>
          <p:cNvPr id="215" name="Google Shape;215;p10"/>
          <p:cNvSpPr/>
          <p:nvPr/>
        </p:nvSpPr>
        <p:spPr>
          <a:xfrm rot="-1790889">
            <a:off x="8683720" y="941148"/>
            <a:ext cx="2987899" cy="2987899"/>
          </a:xfrm>
          <a:prstGeom prst="arc">
            <a:avLst>
              <a:gd fmla="val 15817365" name="adj1"/>
              <a:gd fmla="val 178138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Calibri"/>
              <a:ea typeface="Calibri"/>
              <a:cs typeface="Calibri"/>
              <a:sym typeface="Calibri"/>
            </a:endParaRPr>
          </a:p>
        </p:txBody>
      </p:sp>
      <p:sp>
        <p:nvSpPr>
          <p:cNvPr id="216" name="Google Shape;216;p10"/>
          <p:cNvSpPr/>
          <p:nvPr/>
        </p:nvSpPr>
        <p:spPr>
          <a:xfrm>
            <a:off x="910048" y="4780992"/>
            <a:ext cx="546100" cy="546100"/>
          </a:xfrm>
          <a:prstGeom prst="ellips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sp>
        <p:nvSpPr>
          <p:cNvPr id="217" name="Google Shape;217;p10"/>
          <p:cNvSpPr txBox="1"/>
          <p:nvPr>
            <p:ph idx="1" type="body"/>
          </p:nvPr>
        </p:nvSpPr>
        <p:spPr>
          <a:xfrm>
            <a:off x="5189220" y="1580501"/>
            <a:ext cx="6252209" cy="4881719"/>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3200"/>
              <a:buNone/>
            </a:pPr>
            <a:r>
              <a:rPr b="1" lang="en-US" sz="3200" u="sng">
                <a:solidFill>
                  <a:srgbClr val="92BAB5"/>
                </a:solidFill>
                <a:latin typeface="Arial"/>
                <a:ea typeface="Arial"/>
                <a:cs typeface="Arial"/>
                <a:sym typeface="Arial"/>
                <a:hlinkClick r:id="rId3">
                  <a:extLst>
                    <a:ext uri="{A12FA001-AC4F-418D-AE19-62706E023703}">
                      <ahyp:hlinkClr val="tx"/>
                    </a:ext>
                  </a:extLst>
                </a:hlinkClick>
              </a:rPr>
              <a:t>The Digital Wellbeing Educators project </a:t>
            </a:r>
            <a:r>
              <a:rPr lang="en-US" sz="3200">
                <a:latin typeface="Arial"/>
                <a:ea typeface="Arial"/>
                <a:cs typeface="Arial"/>
                <a:sym typeface="Arial"/>
              </a:rPr>
              <a:t>at Lancaster University aims to improve educators' understanding of the risks associated with digital and social media. The project also develops resources that encourage effective pedagogical strategies for teaching digital competences aligned with digital wellbeing.</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21" name="Shape 221"/>
        <p:cNvGrpSpPr/>
        <p:nvPr/>
      </p:nvGrpSpPr>
      <p:grpSpPr>
        <a:xfrm>
          <a:off x="0" y="0"/>
          <a:ext cx="0" cy="0"/>
          <a:chOff x="0" y="0"/>
          <a:chExt cx="0" cy="0"/>
        </a:xfrm>
      </p:grpSpPr>
      <p:sp>
        <p:nvSpPr>
          <p:cNvPr id="222" name="Google Shape;222;p11"/>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3" name="Google Shape;223;p11"/>
          <p:cNvSpPr/>
          <p:nvPr/>
        </p:nvSpPr>
        <p:spPr>
          <a:xfrm>
            <a:off x="707393" y="847600"/>
            <a:ext cx="4619938" cy="4619938"/>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4" name="Google Shape;224;p11"/>
          <p:cNvSpPr txBox="1"/>
          <p:nvPr>
            <p:ph type="title"/>
          </p:nvPr>
        </p:nvSpPr>
        <p:spPr>
          <a:xfrm>
            <a:off x="1389278" y="1233241"/>
            <a:ext cx="3240506" cy="406462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4800"/>
              <a:buFont typeface="Arial"/>
              <a:buNone/>
            </a:pPr>
            <a:r>
              <a:rPr lang="en-US">
                <a:solidFill>
                  <a:srgbClr val="FFFFFF"/>
                </a:solidFill>
                <a:latin typeface="Arial"/>
                <a:ea typeface="Arial"/>
                <a:cs typeface="Arial"/>
                <a:sym typeface="Arial"/>
              </a:rPr>
              <a:t>Digital Wellbeing Educators</a:t>
            </a:r>
            <a:endParaRPr/>
          </a:p>
        </p:txBody>
      </p:sp>
      <p:sp>
        <p:nvSpPr>
          <p:cNvPr id="225" name="Google Shape;225;p11"/>
          <p:cNvSpPr/>
          <p:nvPr/>
        </p:nvSpPr>
        <p:spPr>
          <a:xfrm flipH="1">
            <a:off x="530529" y="0"/>
            <a:ext cx="1155142" cy="591009"/>
          </a:xfrm>
          <a:custGeom>
            <a:rect b="b" l="l" r="r" t="t"/>
            <a:pathLst>
              <a:path extrusionOk="0" h="591009" w="1155142">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6" name="Google Shape;226;p11"/>
          <p:cNvSpPr/>
          <p:nvPr/>
        </p:nvSpPr>
        <p:spPr>
          <a:xfrm flipH="1">
            <a:off x="3961511" y="-1"/>
            <a:ext cx="1737401" cy="959536"/>
          </a:xfrm>
          <a:custGeom>
            <a:rect b="b" l="l" r="r" t="t"/>
            <a:pathLst>
              <a:path extrusionOk="0" h="959536" w="1737401">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7" name="Google Shape;227;p11"/>
          <p:cNvSpPr/>
          <p:nvPr/>
        </p:nvSpPr>
        <p:spPr>
          <a:xfrm flipH="1">
            <a:off x="0" y="2936831"/>
            <a:ext cx="159741" cy="552996"/>
          </a:xfrm>
          <a:custGeom>
            <a:rect b="b" l="l" r="r" t="t"/>
            <a:pathLst>
              <a:path extrusionOk="0" h="552996" w="159741">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8" name="Google Shape;228;p11"/>
          <p:cNvSpPr txBox="1"/>
          <p:nvPr>
            <p:ph idx="1" type="body"/>
          </p:nvPr>
        </p:nvSpPr>
        <p:spPr>
          <a:xfrm>
            <a:off x="5904581" y="491490"/>
            <a:ext cx="5866554" cy="6183630"/>
          </a:xfrm>
          <a:prstGeom prst="rect">
            <a:avLst/>
          </a:prstGeom>
          <a:noFill/>
          <a:ln>
            <a:noFill/>
          </a:ln>
        </p:spPr>
        <p:txBody>
          <a:bodyPr anchorCtr="0" anchor="t" bIns="45700" lIns="91425" spcFirstLastPara="1" rIns="91425" wrap="square" tIns="45700">
            <a:normAutofit fontScale="92500" lnSpcReduction="20000"/>
          </a:bodyPr>
          <a:lstStyle/>
          <a:p>
            <a:pPr indent="-228600" lvl="0" marL="228600" rtl="0" algn="just">
              <a:lnSpc>
                <a:spcPct val="90000"/>
              </a:lnSpc>
              <a:spcBef>
                <a:spcPts val="0"/>
              </a:spcBef>
              <a:spcAft>
                <a:spcPts val="0"/>
              </a:spcAft>
              <a:buSzPct val="100000"/>
              <a:buChar char="❑"/>
            </a:pPr>
            <a:r>
              <a:rPr lang="en-US" sz="2400">
                <a:latin typeface="Arial"/>
                <a:ea typeface="Arial"/>
                <a:cs typeface="Arial"/>
                <a:sym typeface="Arial"/>
              </a:rPr>
              <a:t>The "Digital Wellbeing Educators" project, hosted at Lancaster University, is a pioneering initiative aimed at enhancing digital wellbeing within the educational sector. </a:t>
            </a:r>
            <a:endParaRPr sz="2400">
              <a:latin typeface="Arial"/>
              <a:ea typeface="Arial"/>
              <a:cs typeface="Arial"/>
              <a:sym typeface="Arial"/>
            </a:endParaRPr>
          </a:p>
          <a:p>
            <a:pPr indent="-228600" lvl="0" marL="228600" rtl="0" algn="just">
              <a:lnSpc>
                <a:spcPct val="90000"/>
              </a:lnSpc>
              <a:spcBef>
                <a:spcPts val="1000"/>
              </a:spcBef>
              <a:spcAft>
                <a:spcPts val="0"/>
              </a:spcAft>
              <a:buSzPct val="100000"/>
              <a:buChar char="❑"/>
            </a:pPr>
            <a:r>
              <a:rPr lang="en-US" sz="2400">
                <a:latin typeface="Arial"/>
                <a:ea typeface="Arial"/>
                <a:cs typeface="Arial"/>
                <a:sym typeface="Arial"/>
              </a:rPr>
              <a:t>Funded by the ERASMUS+ Programme of the European Union, this project focuses on developing the capacities of educators to address and integrate digital wellbeing into their teaching practices. </a:t>
            </a:r>
            <a:endParaRPr sz="2400">
              <a:latin typeface="Arial"/>
              <a:ea typeface="Arial"/>
              <a:cs typeface="Arial"/>
              <a:sym typeface="Arial"/>
            </a:endParaRPr>
          </a:p>
          <a:p>
            <a:pPr indent="-228600" lvl="0" marL="228600" rtl="0" algn="just">
              <a:lnSpc>
                <a:spcPct val="90000"/>
              </a:lnSpc>
              <a:spcBef>
                <a:spcPts val="1000"/>
              </a:spcBef>
              <a:spcAft>
                <a:spcPts val="0"/>
              </a:spcAft>
              <a:buSzPct val="100000"/>
              <a:buChar char="❑"/>
            </a:pPr>
            <a:r>
              <a:rPr lang="en-US" sz="2400">
                <a:latin typeface="Arial"/>
                <a:ea typeface="Arial"/>
                <a:cs typeface="Arial"/>
                <a:sym typeface="Arial"/>
              </a:rPr>
              <a:t>It identifies and showcases innovative educational practices, offers training to improve educators' understanding of digital risks, and develops resources that facilitate the teaching of digital competences aligned with digital wellbeing principles. </a:t>
            </a:r>
            <a:endParaRPr sz="2400">
              <a:latin typeface="Arial"/>
              <a:ea typeface="Arial"/>
              <a:cs typeface="Arial"/>
              <a:sym typeface="Arial"/>
            </a:endParaRPr>
          </a:p>
          <a:p>
            <a:pPr indent="-228600" lvl="0" marL="228600" rtl="0" algn="just">
              <a:lnSpc>
                <a:spcPct val="90000"/>
              </a:lnSpc>
              <a:spcBef>
                <a:spcPts val="1000"/>
              </a:spcBef>
              <a:spcAft>
                <a:spcPts val="0"/>
              </a:spcAft>
              <a:buSzPct val="100000"/>
              <a:buChar char="❑"/>
            </a:pPr>
            <a:r>
              <a:rPr lang="en-US" sz="2400">
                <a:latin typeface="Arial"/>
                <a:ea typeface="Arial"/>
                <a:cs typeface="Arial"/>
                <a:sym typeface="Arial"/>
              </a:rPr>
              <a:t>This comprehensive approach not only enhances the educational experience but also contributes significantly to the broader societal understanding of digital wellbeing. For more detailed information, you can visit the project's official site at </a:t>
            </a:r>
            <a:r>
              <a:rPr b="1" lang="en-US" sz="2400" u="sng">
                <a:solidFill>
                  <a:srgbClr val="92BAB5"/>
                </a:solidFill>
                <a:latin typeface="Arial"/>
                <a:ea typeface="Arial"/>
                <a:cs typeface="Arial"/>
                <a:sym typeface="Arial"/>
                <a:hlinkClick r:id="rId3">
                  <a:extLst>
                    <a:ext uri="{A12FA001-AC4F-418D-AE19-62706E023703}">
                      <ahyp:hlinkClr val="tx"/>
                    </a:ext>
                  </a:extLst>
                </a:hlinkClick>
              </a:rPr>
              <a:t>Digital Wellbeing Educators</a:t>
            </a:r>
            <a:r>
              <a:rPr lang="en-US" sz="2400">
                <a:latin typeface="Arial"/>
                <a:ea typeface="Arial"/>
                <a:cs typeface="Arial"/>
                <a:sym typeface="Arial"/>
              </a:rPr>
              <a:t>.</a:t>
            </a:r>
            <a:endParaRPr/>
          </a:p>
        </p:txBody>
      </p:sp>
      <p:sp>
        <p:nvSpPr>
          <p:cNvPr id="229" name="Google Shape;229;p11"/>
          <p:cNvSpPr/>
          <p:nvPr/>
        </p:nvSpPr>
        <p:spPr>
          <a:xfrm flipH="1">
            <a:off x="0" y="5835649"/>
            <a:ext cx="1548180" cy="1022351"/>
          </a:xfrm>
          <a:custGeom>
            <a:rect b="b" l="l" r="r" t="t"/>
            <a:pathLst>
              <a:path extrusionOk="0" h="1022351" w="1548180">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0" name="Google Shape;230;p11"/>
          <p:cNvSpPr/>
          <p:nvPr/>
        </p:nvSpPr>
        <p:spPr>
          <a:xfrm flipH="1">
            <a:off x="3405056" y="5717905"/>
            <a:ext cx="1771609" cy="1140095"/>
          </a:xfrm>
          <a:custGeom>
            <a:rect b="b" l="l" r="r" t="t"/>
            <a:pathLst>
              <a:path extrusionOk="0" h="1140095" w="1771609">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1" name="Google Shape;231;p11"/>
          <p:cNvSpPr/>
          <p:nvPr/>
        </p:nvSpPr>
        <p:spPr>
          <a:xfrm flipH="1">
            <a:off x="4132972" y="6258755"/>
            <a:ext cx="1565940" cy="599245"/>
          </a:xfrm>
          <a:custGeom>
            <a:rect b="b" l="l" r="r" t="t"/>
            <a:pathLst>
              <a:path extrusionOk="0" h="599245" w="1565940">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35" name="Shape 235"/>
        <p:cNvGrpSpPr/>
        <p:nvPr/>
      </p:nvGrpSpPr>
      <p:grpSpPr>
        <a:xfrm>
          <a:off x="0" y="0"/>
          <a:ext cx="0" cy="0"/>
          <a:chOff x="0" y="0"/>
          <a:chExt cx="0" cy="0"/>
        </a:xfrm>
      </p:grpSpPr>
      <p:sp>
        <p:nvSpPr>
          <p:cNvPr id="236" name="Google Shape;236;p12"/>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7" name="Google Shape;237;p12"/>
          <p:cNvSpPr/>
          <p:nvPr/>
        </p:nvSpPr>
        <p:spPr>
          <a:xfrm>
            <a:off x="707393" y="847600"/>
            <a:ext cx="4619938" cy="4619938"/>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8" name="Google Shape;238;p12"/>
          <p:cNvSpPr txBox="1"/>
          <p:nvPr>
            <p:ph type="title"/>
          </p:nvPr>
        </p:nvSpPr>
        <p:spPr>
          <a:xfrm>
            <a:off x="1389278" y="1233241"/>
            <a:ext cx="3240506" cy="406462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4800"/>
              <a:buFont typeface="Arial"/>
              <a:buNone/>
            </a:pPr>
            <a:r>
              <a:rPr lang="en-US">
                <a:solidFill>
                  <a:srgbClr val="FFFFFF"/>
                </a:solidFill>
                <a:latin typeface="Arial"/>
                <a:ea typeface="Arial"/>
                <a:cs typeface="Arial"/>
                <a:sym typeface="Arial"/>
              </a:rPr>
              <a:t>Workplace Digital Wellbeing </a:t>
            </a:r>
            <a:br>
              <a:rPr lang="en-US">
                <a:solidFill>
                  <a:srgbClr val="FFFFFF"/>
                </a:solidFill>
                <a:latin typeface="Arial"/>
                <a:ea typeface="Arial"/>
                <a:cs typeface="Arial"/>
                <a:sym typeface="Arial"/>
              </a:rPr>
            </a:br>
            <a:r>
              <a:rPr lang="en-US">
                <a:solidFill>
                  <a:srgbClr val="FFFFFF"/>
                </a:solidFill>
                <a:latin typeface="Arial"/>
                <a:ea typeface="Arial"/>
                <a:cs typeface="Arial"/>
                <a:sym typeface="Arial"/>
              </a:rPr>
              <a:t>(McKinsey &amp; Company)</a:t>
            </a:r>
            <a:endParaRPr/>
          </a:p>
        </p:txBody>
      </p:sp>
      <p:sp>
        <p:nvSpPr>
          <p:cNvPr id="239" name="Google Shape;239;p12"/>
          <p:cNvSpPr/>
          <p:nvPr/>
        </p:nvSpPr>
        <p:spPr>
          <a:xfrm flipH="1">
            <a:off x="530529" y="0"/>
            <a:ext cx="1155142" cy="591009"/>
          </a:xfrm>
          <a:custGeom>
            <a:rect b="b" l="l" r="r" t="t"/>
            <a:pathLst>
              <a:path extrusionOk="0" h="591009" w="1155142">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0" name="Google Shape;240;p12"/>
          <p:cNvSpPr/>
          <p:nvPr/>
        </p:nvSpPr>
        <p:spPr>
          <a:xfrm flipH="1">
            <a:off x="3961511" y="-1"/>
            <a:ext cx="1737401" cy="959536"/>
          </a:xfrm>
          <a:custGeom>
            <a:rect b="b" l="l" r="r" t="t"/>
            <a:pathLst>
              <a:path extrusionOk="0" h="959536" w="1737401">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1" name="Google Shape;241;p12"/>
          <p:cNvSpPr/>
          <p:nvPr/>
        </p:nvSpPr>
        <p:spPr>
          <a:xfrm flipH="1">
            <a:off x="0" y="2936831"/>
            <a:ext cx="159741" cy="552996"/>
          </a:xfrm>
          <a:custGeom>
            <a:rect b="b" l="l" r="r" t="t"/>
            <a:pathLst>
              <a:path extrusionOk="0" h="552996" w="159741">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2" name="Google Shape;242;p12"/>
          <p:cNvSpPr txBox="1"/>
          <p:nvPr>
            <p:ph idx="1" type="body"/>
          </p:nvPr>
        </p:nvSpPr>
        <p:spPr>
          <a:xfrm>
            <a:off x="6031676" y="591009"/>
            <a:ext cx="5629795" cy="5752641"/>
          </a:xfrm>
          <a:prstGeom prst="rect">
            <a:avLst/>
          </a:prstGeom>
          <a:noFill/>
          <a:ln>
            <a:noFill/>
          </a:ln>
        </p:spPr>
        <p:txBody>
          <a:bodyPr anchorCtr="0" anchor="t" bIns="45700" lIns="91425" spcFirstLastPara="1" rIns="91425" wrap="square" tIns="45700">
            <a:normAutofit fontScale="92500"/>
          </a:bodyPr>
          <a:lstStyle/>
          <a:p>
            <a:pPr indent="0" lvl="0" marL="0" rtl="0" algn="l">
              <a:lnSpc>
                <a:spcPct val="90000"/>
              </a:lnSpc>
              <a:spcBef>
                <a:spcPts val="0"/>
              </a:spcBef>
              <a:spcAft>
                <a:spcPts val="0"/>
              </a:spcAft>
              <a:buSzPct val="100000"/>
              <a:buNone/>
            </a:pPr>
            <a:r>
              <a:rPr lang="en-US" sz="3600">
                <a:latin typeface="Arial"/>
                <a:ea typeface="Arial"/>
                <a:cs typeface="Arial"/>
                <a:sym typeface="Arial"/>
              </a:rPr>
              <a:t>McKinsey has reported on the use of digital technology to support employee mental health, outlining various digital solutions such as preventive chatbots and resilience training programs. These tools are tailored to help employees manage stress and enhance their overall wellbeing​ (</a:t>
            </a:r>
            <a:r>
              <a:rPr b="1" lang="en-US" sz="3600" u="sng">
                <a:solidFill>
                  <a:srgbClr val="92BAB5"/>
                </a:solidFill>
                <a:latin typeface="Arial"/>
                <a:ea typeface="Arial"/>
                <a:cs typeface="Arial"/>
                <a:sym typeface="Arial"/>
                <a:hlinkClick r:id="rId3">
                  <a:extLst>
                    <a:ext uri="{A12FA001-AC4F-418D-AE19-62706E023703}">
                      <ahyp:hlinkClr val="tx"/>
                    </a:ext>
                  </a:extLst>
                </a:hlinkClick>
              </a:rPr>
              <a:t>McKinsey &amp; Company</a:t>
            </a:r>
            <a:r>
              <a:rPr lang="en-US" sz="3600">
                <a:latin typeface="Arial"/>
                <a:ea typeface="Arial"/>
                <a:cs typeface="Arial"/>
                <a:sym typeface="Arial"/>
              </a:rPr>
              <a:t>)​.</a:t>
            </a:r>
            <a:endParaRPr/>
          </a:p>
        </p:txBody>
      </p:sp>
      <p:sp>
        <p:nvSpPr>
          <p:cNvPr id="243" name="Google Shape;243;p12"/>
          <p:cNvSpPr/>
          <p:nvPr/>
        </p:nvSpPr>
        <p:spPr>
          <a:xfrm flipH="1">
            <a:off x="0" y="5835649"/>
            <a:ext cx="1548180" cy="1022351"/>
          </a:xfrm>
          <a:custGeom>
            <a:rect b="b" l="l" r="r" t="t"/>
            <a:pathLst>
              <a:path extrusionOk="0" h="1022351" w="1548180">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4" name="Google Shape;244;p12"/>
          <p:cNvSpPr/>
          <p:nvPr/>
        </p:nvSpPr>
        <p:spPr>
          <a:xfrm flipH="1">
            <a:off x="3405056" y="5717905"/>
            <a:ext cx="1771609" cy="1140095"/>
          </a:xfrm>
          <a:custGeom>
            <a:rect b="b" l="l" r="r" t="t"/>
            <a:pathLst>
              <a:path extrusionOk="0" h="1140095" w="1771609">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5" name="Google Shape;245;p12"/>
          <p:cNvSpPr/>
          <p:nvPr/>
        </p:nvSpPr>
        <p:spPr>
          <a:xfrm flipH="1">
            <a:off x="4132972" y="6258755"/>
            <a:ext cx="1565940" cy="599245"/>
          </a:xfrm>
          <a:custGeom>
            <a:rect b="b" l="l" r="r" t="t"/>
            <a:pathLst>
              <a:path extrusionOk="0" h="599245" w="1565940">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49" name="Shape 249"/>
        <p:cNvGrpSpPr/>
        <p:nvPr/>
      </p:nvGrpSpPr>
      <p:grpSpPr>
        <a:xfrm>
          <a:off x="0" y="0"/>
          <a:ext cx="0" cy="0"/>
          <a:chOff x="0" y="0"/>
          <a:chExt cx="0" cy="0"/>
        </a:xfrm>
      </p:grpSpPr>
      <p:sp>
        <p:nvSpPr>
          <p:cNvPr id="250" name="Google Shape;250;p13"/>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1" name="Google Shape;251;p13"/>
          <p:cNvSpPr/>
          <p:nvPr/>
        </p:nvSpPr>
        <p:spPr>
          <a:xfrm>
            <a:off x="707393" y="847600"/>
            <a:ext cx="4619938" cy="4619938"/>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2" name="Google Shape;252;p13"/>
          <p:cNvSpPr txBox="1"/>
          <p:nvPr>
            <p:ph type="title"/>
          </p:nvPr>
        </p:nvSpPr>
        <p:spPr>
          <a:xfrm>
            <a:off x="1389278" y="1233241"/>
            <a:ext cx="3240506" cy="406462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4100"/>
              <a:buFont typeface="Arial"/>
              <a:buNone/>
            </a:pPr>
            <a:r>
              <a:rPr lang="en-US" sz="4100">
                <a:solidFill>
                  <a:srgbClr val="FFFFFF"/>
                </a:solidFill>
                <a:latin typeface="Arial"/>
                <a:ea typeface="Arial"/>
                <a:cs typeface="Arial"/>
                <a:sym typeface="Arial"/>
              </a:rPr>
              <a:t>Digital Wellbeing Experiments by Google</a:t>
            </a:r>
            <a:endParaRPr/>
          </a:p>
        </p:txBody>
      </p:sp>
      <p:sp>
        <p:nvSpPr>
          <p:cNvPr id="253" name="Google Shape;253;p13"/>
          <p:cNvSpPr/>
          <p:nvPr/>
        </p:nvSpPr>
        <p:spPr>
          <a:xfrm flipH="1">
            <a:off x="530529" y="0"/>
            <a:ext cx="1155142" cy="591009"/>
          </a:xfrm>
          <a:custGeom>
            <a:rect b="b" l="l" r="r" t="t"/>
            <a:pathLst>
              <a:path extrusionOk="0" h="591009" w="1155142">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4" name="Google Shape;254;p13"/>
          <p:cNvSpPr/>
          <p:nvPr/>
        </p:nvSpPr>
        <p:spPr>
          <a:xfrm flipH="1">
            <a:off x="3961511" y="-1"/>
            <a:ext cx="1737401" cy="959536"/>
          </a:xfrm>
          <a:custGeom>
            <a:rect b="b" l="l" r="r" t="t"/>
            <a:pathLst>
              <a:path extrusionOk="0" h="959536" w="1737401">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5" name="Google Shape;255;p13"/>
          <p:cNvSpPr/>
          <p:nvPr/>
        </p:nvSpPr>
        <p:spPr>
          <a:xfrm flipH="1">
            <a:off x="0" y="2936831"/>
            <a:ext cx="159741" cy="552996"/>
          </a:xfrm>
          <a:custGeom>
            <a:rect b="b" l="l" r="r" t="t"/>
            <a:pathLst>
              <a:path extrusionOk="0" h="552996" w="159741">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6" name="Google Shape;256;p13"/>
          <p:cNvSpPr txBox="1"/>
          <p:nvPr>
            <p:ph idx="1" type="body"/>
          </p:nvPr>
        </p:nvSpPr>
        <p:spPr>
          <a:xfrm>
            <a:off x="6009216" y="308609"/>
            <a:ext cx="5652255" cy="595014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3200"/>
              <a:buNone/>
            </a:pPr>
            <a:r>
              <a:rPr lang="en-US" sz="3200">
                <a:latin typeface="Arial"/>
                <a:ea typeface="Arial"/>
                <a:cs typeface="Arial"/>
                <a:sym typeface="Arial"/>
              </a:rPr>
              <a:t>Google's Digital Wellbeing Experiments platform offers a variety of tools designed to help users balance their digital and real-life experiences. This includes experiments like "Paper Phone," which helps users take a break from their digital devices, and "Envelope," designed to simplify your smartphone into a basic device to reduce distractions​ (</a:t>
            </a:r>
            <a:r>
              <a:rPr b="1" lang="en-US" sz="3200" u="sng">
                <a:solidFill>
                  <a:srgbClr val="92BAB5"/>
                </a:solidFill>
                <a:latin typeface="Arial"/>
                <a:ea typeface="Arial"/>
                <a:cs typeface="Arial"/>
                <a:sym typeface="Arial"/>
                <a:hlinkClick r:id="rId3">
                  <a:extLst>
                    <a:ext uri="{A12FA001-AC4F-418D-AE19-62706E023703}">
                      <ahyp:hlinkClr val="tx"/>
                    </a:ext>
                  </a:extLst>
                </a:hlinkClick>
              </a:rPr>
              <a:t>Experiments with Google</a:t>
            </a:r>
            <a:r>
              <a:rPr lang="en-US" sz="3200">
                <a:latin typeface="Arial"/>
                <a:ea typeface="Arial"/>
                <a:cs typeface="Arial"/>
                <a:sym typeface="Arial"/>
              </a:rPr>
              <a:t>)​.</a:t>
            </a:r>
            <a:endParaRPr/>
          </a:p>
        </p:txBody>
      </p:sp>
      <p:sp>
        <p:nvSpPr>
          <p:cNvPr id="257" name="Google Shape;257;p13"/>
          <p:cNvSpPr/>
          <p:nvPr/>
        </p:nvSpPr>
        <p:spPr>
          <a:xfrm flipH="1">
            <a:off x="0" y="5835649"/>
            <a:ext cx="1548180" cy="1022351"/>
          </a:xfrm>
          <a:custGeom>
            <a:rect b="b" l="l" r="r" t="t"/>
            <a:pathLst>
              <a:path extrusionOk="0" h="1022351" w="1548180">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8" name="Google Shape;258;p13"/>
          <p:cNvSpPr/>
          <p:nvPr/>
        </p:nvSpPr>
        <p:spPr>
          <a:xfrm flipH="1">
            <a:off x="3405056" y="5717905"/>
            <a:ext cx="1771609" cy="1140095"/>
          </a:xfrm>
          <a:custGeom>
            <a:rect b="b" l="l" r="r" t="t"/>
            <a:pathLst>
              <a:path extrusionOk="0" h="1140095" w="1771609">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9" name="Google Shape;259;p13"/>
          <p:cNvSpPr/>
          <p:nvPr/>
        </p:nvSpPr>
        <p:spPr>
          <a:xfrm flipH="1">
            <a:off x="4132972" y="6258755"/>
            <a:ext cx="1565940" cy="599245"/>
          </a:xfrm>
          <a:custGeom>
            <a:rect b="b" l="l" r="r" t="t"/>
            <a:pathLst>
              <a:path extrusionOk="0" h="599245" w="1565940">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63" name="Shape 263"/>
        <p:cNvGrpSpPr/>
        <p:nvPr/>
      </p:nvGrpSpPr>
      <p:grpSpPr>
        <a:xfrm>
          <a:off x="0" y="0"/>
          <a:ext cx="0" cy="0"/>
          <a:chOff x="0" y="0"/>
          <a:chExt cx="0" cy="0"/>
        </a:xfrm>
      </p:grpSpPr>
      <p:sp>
        <p:nvSpPr>
          <p:cNvPr id="264" name="Google Shape;264;p14"/>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5" name="Google Shape;265;p14"/>
          <p:cNvSpPr/>
          <p:nvPr/>
        </p:nvSpPr>
        <p:spPr>
          <a:xfrm>
            <a:off x="10208695" y="1"/>
            <a:ext cx="1135066" cy="477997"/>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6" name="Google Shape;266;p14"/>
          <p:cNvSpPr txBox="1"/>
          <p:nvPr>
            <p:ph type="title"/>
          </p:nvPr>
        </p:nvSpPr>
        <p:spPr>
          <a:xfrm>
            <a:off x="294760" y="149307"/>
            <a:ext cx="11049001" cy="1586625"/>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rgbClr val="92BAB5"/>
              </a:buClr>
              <a:buSzPct val="100000"/>
              <a:buFont typeface="Arial"/>
              <a:buNone/>
            </a:pPr>
            <a:r>
              <a:rPr lang="en-US" sz="4000">
                <a:latin typeface="Arial"/>
                <a:ea typeface="Arial"/>
                <a:cs typeface="Arial"/>
                <a:sym typeface="Arial"/>
              </a:rPr>
              <a:t>Digital Wellbeing as a crucial element to excelling at the workplace in a healthful and sustainable way</a:t>
            </a:r>
            <a:endParaRPr/>
          </a:p>
        </p:txBody>
      </p:sp>
      <p:sp>
        <p:nvSpPr>
          <p:cNvPr id="267" name="Google Shape;267;p14"/>
          <p:cNvSpPr/>
          <p:nvPr/>
        </p:nvSpPr>
        <p:spPr>
          <a:xfrm flipH="1" rot="-5400000">
            <a:off x="555710" y="2183223"/>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268" name="Google Shape;268;p14"/>
          <p:cNvSpPr txBox="1"/>
          <p:nvPr>
            <p:ph idx="1" type="body"/>
          </p:nvPr>
        </p:nvSpPr>
        <p:spPr>
          <a:xfrm>
            <a:off x="848239" y="1461612"/>
            <a:ext cx="10968990" cy="4441031"/>
          </a:xfrm>
          <a:prstGeom prst="rect">
            <a:avLst/>
          </a:prstGeom>
          <a:noFill/>
          <a:ln>
            <a:noFill/>
          </a:ln>
        </p:spPr>
        <p:txBody>
          <a:bodyPr anchorCtr="0" anchor="t" bIns="45700" lIns="91425" spcFirstLastPara="1" rIns="91425" wrap="square" tIns="45700">
            <a:normAutofit fontScale="92500"/>
          </a:bodyPr>
          <a:lstStyle/>
          <a:p>
            <a:pPr indent="-228600" lvl="0" marL="228600" rtl="0" algn="just">
              <a:lnSpc>
                <a:spcPct val="90000"/>
              </a:lnSpc>
              <a:spcBef>
                <a:spcPts val="0"/>
              </a:spcBef>
              <a:spcAft>
                <a:spcPts val="0"/>
              </a:spcAft>
              <a:buSzPct val="100000"/>
              <a:buChar char="❑"/>
            </a:pPr>
            <a:r>
              <a:rPr lang="en-US">
                <a:latin typeface="Arial"/>
                <a:ea typeface="Arial"/>
                <a:cs typeface="Arial"/>
                <a:sym typeface="Arial"/>
              </a:rPr>
              <a:t>This project focuses on integrating digital wellbeing as a core aspect of achieving excellence in the workplace, promoting both physical and mental health. </a:t>
            </a:r>
            <a:endParaRPr>
              <a:latin typeface="Arial"/>
              <a:ea typeface="Arial"/>
              <a:cs typeface="Arial"/>
              <a:sym typeface="Arial"/>
            </a:endParaRPr>
          </a:p>
          <a:p>
            <a:pPr indent="-228600" lvl="0" marL="228600" rtl="0" algn="just">
              <a:lnSpc>
                <a:spcPct val="90000"/>
              </a:lnSpc>
              <a:spcBef>
                <a:spcPts val="1000"/>
              </a:spcBef>
              <a:spcAft>
                <a:spcPts val="0"/>
              </a:spcAft>
              <a:buSzPct val="100000"/>
              <a:buChar char="❑"/>
            </a:pPr>
            <a:r>
              <a:rPr lang="en-US">
                <a:latin typeface="Arial"/>
                <a:ea typeface="Arial"/>
                <a:cs typeface="Arial"/>
                <a:sym typeface="Arial"/>
              </a:rPr>
              <a:t>It's tailored for vocational education and training (VET) trainers, educators, and managers, providing resources such as a specialized curriculum, trainer's handbook, and a digital wellbeing manager profile. </a:t>
            </a:r>
            <a:endParaRPr>
              <a:latin typeface="Arial"/>
              <a:ea typeface="Arial"/>
              <a:cs typeface="Arial"/>
              <a:sym typeface="Arial"/>
            </a:endParaRPr>
          </a:p>
          <a:p>
            <a:pPr indent="-228600" lvl="0" marL="228600" rtl="0" algn="just">
              <a:lnSpc>
                <a:spcPct val="90000"/>
              </a:lnSpc>
              <a:spcBef>
                <a:spcPts val="1000"/>
              </a:spcBef>
              <a:spcAft>
                <a:spcPts val="0"/>
              </a:spcAft>
              <a:buSzPct val="100000"/>
              <a:buChar char="❑"/>
            </a:pPr>
            <a:r>
              <a:rPr lang="en-US">
                <a:latin typeface="Arial"/>
                <a:ea typeface="Arial"/>
                <a:cs typeface="Arial"/>
                <a:sym typeface="Arial"/>
              </a:rPr>
              <a:t>The initiative includes the development of a qualification model and a training course for VET trainers, along with comprehensive project management and dissemination efforts to foster healthier work environments through digital practices. </a:t>
            </a:r>
            <a:endParaRPr>
              <a:latin typeface="Arial"/>
              <a:ea typeface="Arial"/>
              <a:cs typeface="Arial"/>
              <a:sym typeface="Arial"/>
            </a:endParaRPr>
          </a:p>
          <a:p>
            <a:pPr indent="-228600" lvl="0" marL="228600" rtl="0" algn="just">
              <a:lnSpc>
                <a:spcPct val="90000"/>
              </a:lnSpc>
              <a:spcBef>
                <a:spcPts val="1000"/>
              </a:spcBef>
              <a:spcAft>
                <a:spcPts val="0"/>
              </a:spcAft>
              <a:buSzPct val="100000"/>
              <a:buChar char="❑"/>
            </a:pPr>
            <a:r>
              <a:rPr lang="en-US">
                <a:latin typeface="Arial"/>
                <a:ea typeface="Arial"/>
                <a:cs typeface="Arial"/>
                <a:sym typeface="Arial"/>
              </a:rPr>
              <a:t>More details are available on their </a:t>
            </a:r>
            <a:r>
              <a:rPr b="1" lang="en-US" u="sng">
                <a:solidFill>
                  <a:srgbClr val="92BAB5"/>
                </a:solidFill>
                <a:latin typeface="Arial"/>
                <a:ea typeface="Arial"/>
                <a:cs typeface="Arial"/>
                <a:sym typeface="Arial"/>
                <a:hlinkClick r:id="rId3">
                  <a:extLst>
                    <a:ext uri="{A12FA001-AC4F-418D-AE19-62706E023703}">
                      <ahyp:hlinkClr val="tx"/>
                    </a:ext>
                  </a:extLst>
                </a:hlinkClick>
              </a:rPr>
              <a:t>official website</a:t>
            </a:r>
            <a:r>
              <a:rPr lang="en-US" u="sng">
                <a:solidFill>
                  <a:srgbClr val="0563C1"/>
                </a:solidFill>
                <a:latin typeface="Arial"/>
                <a:ea typeface="Arial"/>
                <a:cs typeface="Arial"/>
                <a:sym typeface="Arial"/>
                <a:hlinkClick r:id="rId4">
                  <a:extLst>
                    <a:ext uri="{A12FA001-AC4F-418D-AE19-62706E023703}">
                      <ahyp:hlinkClr val="tx"/>
                    </a:ext>
                  </a:extLst>
                </a:hlinkClick>
              </a:rPr>
              <a:t>.</a:t>
            </a:r>
            <a:endParaRPr u="sng">
              <a:solidFill>
                <a:schemeClr val="hlink"/>
              </a:solidFill>
              <a:latin typeface="Arial"/>
              <a:ea typeface="Arial"/>
              <a:cs typeface="Arial"/>
              <a:sym typeface="Arial"/>
              <a:hlinkClick r:id="rId5"/>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2" name="Shape 272"/>
        <p:cNvGrpSpPr/>
        <p:nvPr/>
      </p:nvGrpSpPr>
      <p:grpSpPr>
        <a:xfrm>
          <a:off x="0" y="0"/>
          <a:ext cx="0" cy="0"/>
          <a:chOff x="0" y="0"/>
          <a:chExt cx="0" cy="0"/>
        </a:xfrm>
      </p:grpSpPr>
      <p:sp>
        <p:nvSpPr>
          <p:cNvPr id="273" name="Google Shape;273;p15"/>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4" name="Google Shape;274;p15"/>
          <p:cNvSpPr/>
          <p:nvPr/>
        </p:nvSpPr>
        <p:spPr>
          <a:xfrm>
            <a:off x="740546" y="1011045"/>
            <a:ext cx="4369859" cy="4369859"/>
          </a:xfrm>
          <a:prstGeom prst="roundRect">
            <a:avLst>
              <a:gd fmla="val 2757" name="adj"/>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5" name="Google Shape;275;p15"/>
          <p:cNvSpPr txBox="1"/>
          <p:nvPr>
            <p:ph type="title"/>
          </p:nvPr>
        </p:nvSpPr>
        <p:spPr>
          <a:xfrm>
            <a:off x="956826" y="1112969"/>
            <a:ext cx="3937298" cy="416601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4800"/>
              <a:buFont typeface="Arial"/>
              <a:buNone/>
            </a:pPr>
            <a:r>
              <a:rPr lang="en-US">
                <a:solidFill>
                  <a:srgbClr val="FFFFFF"/>
                </a:solidFill>
                <a:latin typeface="Arial"/>
                <a:ea typeface="Arial"/>
                <a:cs typeface="Arial"/>
                <a:sym typeface="Arial"/>
              </a:rPr>
              <a:t>Google Digital Well-being Platform</a:t>
            </a:r>
            <a:endParaRPr>
              <a:solidFill>
                <a:srgbClr val="FFFFFF"/>
              </a:solidFill>
              <a:latin typeface="Arial"/>
              <a:ea typeface="Arial"/>
              <a:cs typeface="Arial"/>
              <a:sym typeface="Arial"/>
            </a:endParaRPr>
          </a:p>
        </p:txBody>
      </p:sp>
      <p:sp>
        <p:nvSpPr>
          <p:cNvPr id="276" name="Google Shape;276;p15"/>
          <p:cNvSpPr/>
          <p:nvPr/>
        </p:nvSpPr>
        <p:spPr>
          <a:xfrm flipH="1">
            <a:off x="530529" y="0"/>
            <a:ext cx="1155142" cy="591009"/>
          </a:xfrm>
          <a:custGeom>
            <a:rect b="b" l="l" r="r" t="t"/>
            <a:pathLst>
              <a:path extrusionOk="0" h="591009" w="1155142">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7" name="Google Shape;277;p15"/>
          <p:cNvSpPr/>
          <p:nvPr/>
        </p:nvSpPr>
        <p:spPr>
          <a:xfrm flipH="1">
            <a:off x="3961511" y="-1"/>
            <a:ext cx="1737401" cy="959536"/>
          </a:xfrm>
          <a:custGeom>
            <a:rect b="b" l="l" r="r" t="t"/>
            <a:pathLst>
              <a:path extrusionOk="0" h="959536" w="1737401">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8" name="Google Shape;278;p15"/>
          <p:cNvSpPr/>
          <p:nvPr/>
        </p:nvSpPr>
        <p:spPr>
          <a:xfrm flipH="1">
            <a:off x="0" y="2936831"/>
            <a:ext cx="159741" cy="552996"/>
          </a:xfrm>
          <a:custGeom>
            <a:rect b="b" l="l" r="r" t="t"/>
            <a:pathLst>
              <a:path extrusionOk="0" h="552996" w="159741">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9" name="Google Shape;279;p15"/>
          <p:cNvSpPr txBox="1"/>
          <p:nvPr>
            <p:ph idx="1" type="body"/>
          </p:nvPr>
        </p:nvSpPr>
        <p:spPr>
          <a:xfrm>
            <a:off x="5698912" y="422910"/>
            <a:ext cx="6165428" cy="6035040"/>
          </a:xfrm>
          <a:prstGeom prst="rect">
            <a:avLst/>
          </a:prstGeom>
          <a:noFill/>
          <a:ln>
            <a:noFill/>
          </a:ln>
        </p:spPr>
        <p:txBody>
          <a:bodyPr anchorCtr="0" anchor="t" bIns="45700" lIns="91425" spcFirstLastPara="1" rIns="91425" wrap="square" tIns="45700">
            <a:normAutofit lnSpcReduction="10000"/>
          </a:bodyPr>
          <a:lstStyle/>
          <a:p>
            <a:pPr indent="-228600" lvl="0" marL="228600" rtl="0" algn="l">
              <a:lnSpc>
                <a:spcPct val="90000"/>
              </a:lnSpc>
              <a:spcBef>
                <a:spcPts val="0"/>
              </a:spcBef>
              <a:spcAft>
                <a:spcPts val="0"/>
              </a:spcAft>
              <a:buSzPts val="2800"/>
              <a:buChar char="❑"/>
            </a:pPr>
            <a:r>
              <a:rPr lang="en-US">
                <a:latin typeface="Arial"/>
                <a:ea typeface="Arial"/>
                <a:cs typeface="Arial"/>
                <a:sym typeface="Arial"/>
              </a:rPr>
              <a:t>Welcome to the Google Digital Well-being Platform, a comprehensive suite of tools and features crafted to assist users in fostering a healthier relationship with technology.</a:t>
            </a:r>
            <a:endParaRPr/>
          </a:p>
          <a:p>
            <a:pPr indent="-228600" lvl="0" marL="228600" rtl="0" algn="l">
              <a:lnSpc>
                <a:spcPct val="90000"/>
              </a:lnSpc>
              <a:spcBef>
                <a:spcPts val="1000"/>
              </a:spcBef>
              <a:spcAft>
                <a:spcPts val="0"/>
              </a:spcAft>
              <a:buSzPts val="2800"/>
              <a:buChar char="❑"/>
            </a:pPr>
            <a:r>
              <a:rPr lang="en-US">
                <a:latin typeface="Arial"/>
                <a:ea typeface="Arial"/>
                <a:cs typeface="Arial"/>
                <a:sym typeface="Arial"/>
              </a:rPr>
              <a:t>The primary objective of the platform is to empower users to comprehend and regulate their digital behaviors, thereby enhancing their overall well-being.</a:t>
            </a:r>
            <a:endParaRPr/>
          </a:p>
          <a:p>
            <a:pPr indent="-228600" lvl="0" marL="228600" rtl="0" algn="l">
              <a:lnSpc>
                <a:spcPct val="90000"/>
              </a:lnSpc>
              <a:spcBef>
                <a:spcPts val="1000"/>
              </a:spcBef>
              <a:spcAft>
                <a:spcPts val="0"/>
              </a:spcAft>
              <a:buSzPts val="2800"/>
              <a:buChar char="❑"/>
            </a:pPr>
            <a:r>
              <a:rPr lang="en-US">
                <a:latin typeface="Arial"/>
                <a:ea typeface="Arial"/>
                <a:cs typeface="Arial"/>
                <a:sym typeface="Arial"/>
              </a:rPr>
              <a:t>It's crucial to acknowledge the significance of monitoring screen time and managing digital habits to mitigate potential adverse effects on mental health and productivity.</a:t>
            </a:r>
            <a:endParaRPr>
              <a:latin typeface="Arial"/>
              <a:ea typeface="Arial"/>
              <a:cs typeface="Arial"/>
              <a:sym typeface="Arial"/>
            </a:endParaRPr>
          </a:p>
        </p:txBody>
      </p:sp>
      <p:sp>
        <p:nvSpPr>
          <p:cNvPr id="280" name="Google Shape;280;p15"/>
          <p:cNvSpPr/>
          <p:nvPr/>
        </p:nvSpPr>
        <p:spPr>
          <a:xfrm flipH="1">
            <a:off x="0" y="5835649"/>
            <a:ext cx="1548180" cy="1022351"/>
          </a:xfrm>
          <a:custGeom>
            <a:rect b="b" l="l" r="r" t="t"/>
            <a:pathLst>
              <a:path extrusionOk="0" h="1022351" w="1548180">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81" name="Google Shape;281;p15"/>
          <p:cNvSpPr/>
          <p:nvPr/>
        </p:nvSpPr>
        <p:spPr>
          <a:xfrm flipH="1">
            <a:off x="3418308" y="5717905"/>
            <a:ext cx="1771609" cy="1140095"/>
          </a:xfrm>
          <a:custGeom>
            <a:rect b="b" l="l" r="r" t="t"/>
            <a:pathLst>
              <a:path extrusionOk="0" h="1140095" w="1771609">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82" name="Google Shape;282;p15"/>
          <p:cNvSpPr/>
          <p:nvPr/>
        </p:nvSpPr>
        <p:spPr>
          <a:xfrm flipH="1">
            <a:off x="4132972" y="6258755"/>
            <a:ext cx="1565940" cy="599245"/>
          </a:xfrm>
          <a:custGeom>
            <a:rect b="b" l="l" r="r" t="t"/>
            <a:pathLst>
              <a:path extrusionOk="0" h="599245" w="1565940">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86" name="Shape 286"/>
        <p:cNvGrpSpPr/>
        <p:nvPr/>
      </p:nvGrpSpPr>
      <p:grpSpPr>
        <a:xfrm>
          <a:off x="0" y="0"/>
          <a:ext cx="0" cy="0"/>
          <a:chOff x="0" y="0"/>
          <a:chExt cx="0" cy="0"/>
        </a:xfrm>
      </p:grpSpPr>
      <p:sp>
        <p:nvSpPr>
          <p:cNvPr id="287" name="Google Shape;287;p16"/>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8" name="Google Shape;288;p16"/>
          <p:cNvSpPr/>
          <p:nvPr/>
        </p:nvSpPr>
        <p:spPr>
          <a:xfrm>
            <a:off x="10208695" y="1"/>
            <a:ext cx="1135066" cy="477997"/>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9" name="Google Shape;289;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400"/>
              <a:buFont typeface="Arial"/>
              <a:buNone/>
            </a:pPr>
            <a:r>
              <a:rPr lang="en-US" sz="4400">
                <a:latin typeface="Arial"/>
                <a:ea typeface="Arial"/>
                <a:cs typeface="Arial"/>
                <a:sym typeface="Arial"/>
              </a:rPr>
              <a:t>Features of Google Digital Well-being Platform</a:t>
            </a:r>
            <a:endParaRPr sz="4400">
              <a:latin typeface="Arial"/>
              <a:ea typeface="Arial"/>
              <a:cs typeface="Arial"/>
              <a:sym typeface="Arial"/>
            </a:endParaRPr>
          </a:p>
        </p:txBody>
      </p:sp>
      <p:sp>
        <p:nvSpPr>
          <p:cNvPr id="290" name="Google Shape;290;p16"/>
          <p:cNvSpPr/>
          <p:nvPr/>
        </p:nvSpPr>
        <p:spPr>
          <a:xfrm flipH="1" rot="-5400000">
            <a:off x="555710" y="2183223"/>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291" name="Google Shape;291;p16"/>
          <p:cNvSpPr txBox="1"/>
          <p:nvPr>
            <p:ph idx="1" type="body"/>
          </p:nvPr>
        </p:nvSpPr>
        <p:spPr>
          <a:xfrm>
            <a:off x="1120690" y="1698241"/>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SzPts val="2400"/>
              <a:buChar char="❑"/>
            </a:pPr>
            <a:r>
              <a:rPr lang="en-US" sz="2400">
                <a:latin typeface="Arial"/>
                <a:ea typeface="Arial"/>
                <a:cs typeface="Arial"/>
                <a:sym typeface="Arial"/>
              </a:rPr>
              <a:t>Let's delve into the key features designed to promote digital well-being:</a:t>
            </a:r>
            <a:endParaRPr/>
          </a:p>
          <a:p>
            <a:pPr indent="-228600" lvl="1" marL="685800" rtl="0" algn="just">
              <a:lnSpc>
                <a:spcPct val="90000"/>
              </a:lnSpc>
              <a:spcBef>
                <a:spcPts val="500"/>
              </a:spcBef>
              <a:spcAft>
                <a:spcPts val="0"/>
              </a:spcAft>
              <a:buClr>
                <a:srgbClr val="FFAA5A"/>
              </a:buClr>
              <a:buSzPts val="2400"/>
              <a:buFont typeface="Noto Sans Symbols"/>
              <a:buChar char="▪"/>
            </a:pPr>
            <a:r>
              <a:rPr lang="en-US">
                <a:latin typeface="Arial"/>
                <a:ea typeface="Arial"/>
                <a:cs typeface="Arial"/>
                <a:sym typeface="Arial"/>
              </a:rPr>
              <a:t>Screen Time Tracking: Gain insights into usage patterns by monitoring time spent on apps and websites.</a:t>
            </a:r>
            <a:endParaRPr/>
          </a:p>
          <a:p>
            <a:pPr indent="-228600" lvl="1" marL="685800" rtl="0" algn="just">
              <a:lnSpc>
                <a:spcPct val="90000"/>
              </a:lnSpc>
              <a:spcBef>
                <a:spcPts val="500"/>
              </a:spcBef>
              <a:spcAft>
                <a:spcPts val="0"/>
              </a:spcAft>
              <a:buClr>
                <a:srgbClr val="FFAA5A"/>
              </a:buClr>
              <a:buSzPts val="2400"/>
              <a:buFont typeface="Noto Sans Symbols"/>
              <a:buChar char="▪"/>
            </a:pPr>
            <a:r>
              <a:rPr lang="en-US">
                <a:latin typeface="Arial"/>
                <a:ea typeface="Arial"/>
                <a:cs typeface="Arial"/>
                <a:sym typeface="Arial"/>
              </a:rPr>
              <a:t>App Timer: Encourage mindful usage by setting time limits on specific apps to prevent excessive screen time.</a:t>
            </a:r>
            <a:endParaRPr/>
          </a:p>
          <a:p>
            <a:pPr indent="-228600" lvl="1" marL="685800" rtl="0" algn="just">
              <a:lnSpc>
                <a:spcPct val="90000"/>
              </a:lnSpc>
              <a:spcBef>
                <a:spcPts val="500"/>
              </a:spcBef>
              <a:spcAft>
                <a:spcPts val="0"/>
              </a:spcAft>
              <a:buClr>
                <a:srgbClr val="FFAA5A"/>
              </a:buClr>
              <a:buSzPts val="2400"/>
              <a:buFont typeface="Noto Sans Symbols"/>
              <a:buChar char="▪"/>
            </a:pPr>
            <a:r>
              <a:rPr lang="en-US">
                <a:latin typeface="Arial"/>
                <a:ea typeface="Arial"/>
                <a:cs typeface="Arial"/>
                <a:sym typeface="Arial"/>
              </a:rPr>
              <a:t>Focus Mode: Enhance focus by temporarily pausing distracting apps during important tasks or activities.</a:t>
            </a:r>
            <a:endParaRPr/>
          </a:p>
          <a:p>
            <a:pPr indent="-228600" lvl="1" marL="685800" rtl="0" algn="just">
              <a:lnSpc>
                <a:spcPct val="90000"/>
              </a:lnSpc>
              <a:spcBef>
                <a:spcPts val="500"/>
              </a:spcBef>
              <a:spcAft>
                <a:spcPts val="0"/>
              </a:spcAft>
              <a:buClr>
                <a:srgbClr val="FFAA5A"/>
              </a:buClr>
              <a:buSzPts val="2400"/>
              <a:buFont typeface="Noto Sans Symbols"/>
              <a:buChar char="▪"/>
            </a:pPr>
            <a:r>
              <a:rPr lang="en-US">
                <a:latin typeface="Arial"/>
                <a:ea typeface="Arial"/>
                <a:cs typeface="Arial"/>
                <a:sym typeface="Arial"/>
              </a:rPr>
              <a:t>Wind Down: Foster better sleep hygiene by scheduling a reduction in screen time before bedtime.</a:t>
            </a:r>
            <a:endParaRPr/>
          </a:p>
          <a:p>
            <a:pPr indent="-228600" lvl="0" marL="228600" rtl="0" algn="just">
              <a:lnSpc>
                <a:spcPct val="90000"/>
              </a:lnSpc>
              <a:spcBef>
                <a:spcPts val="1000"/>
              </a:spcBef>
              <a:spcAft>
                <a:spcPts val="0"/>
              </a:spcAft>
              <a:buSzPts val="2400"/>
              <a:buChar char="❑"/>
            </a:pPr>
            <a:r>
              <a:rPr lang="en-US" sz="2400">
                <a:latin typeface="Arial"/>
                <a:ea typeface="Arial"/>
                <a:cs typeface="Arial"/>
                <a:sym typeface="Arial"/>
              </a:rPr>
              <a:t>These features empower users to reclaim control over their digital experiences and cultivate healthier habits.</a:t>
            </a:r>
            <a:endParaRPr sz="2400">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95" name="Shape 295"/>
        <p:cNvGrpSpPr/>
        <p:nvPr/>
      </p:nvGrpSpPr>
      <p:grpSpPr>
        <a:xfrm>
          <a:off x="0" y="0"/>
          <a:ext cx="0" cy="0"/>
          <a:chOff x="0" y="0"/>
          <a:chExt cx="0" cy="0"/>
        </a:xfrm>
      </p:grpSpPr>
      <p:sp>
        <p:nvSpPr>
          <p:cNvPr id="296" name="Google Shape;296;p17"/>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7" name="Google Shape;297;p17"/>
          <p:cNvSpPr/>
          <p:nvPr/>
        </p:nvSpPr>
        <p:spPr>
          <a:xfrm>
            <a:off x="10208695" y="1"/>
            <a:ext cx="1135066" cy="477997"/>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8" name="Google Shape;298;p17"/>
          <p:cNvSpPr txBox="1"/>
          <p:nvPr>
            <p:ph type="title"/>
          </p:nvPr>
        </p:nvSpPr>
        <p:spPr>
          <a:xfrm>
            <a:off x="555710" y="236143"/>
            <a:ext cx="10515600" cy="1075055"/>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800"/>
              <a:buFont typeface="Arial"/>
              <a:buNone/>
            </a:pPr>
            <a:r>
              <a:rPr lang="en-US">
                <a:latin typeface="Arial"/>
                <a:ea typeface="Arial"/>
                <a:cs typeface="Arial"/>
                <a:sym typeface="Arial"/>
              </a:rPr>
              <a:t>How to Use Google Digital Well-being</a:t>
            </a:r>
            <a:endParaRPr>
              <a:latin typeface="Arial"/>
              <a:ea typeface="Arial"/>
              <a:cs typeface="Arial"/>
              <a:sym typeface="Arial"/>
            </a:endParaRPr>
          </a:p>
        </p:txBody>
      </p:sp>
      <p:sp>
        <p:nvSpPr>
          <p:cNvPr id="299" name="Google Shape;299;p17"/>
          <p:cNvSpPr/>
          <p:nvPr/>
        </p:nvSpPr>
        <p:spPr>
          <a:xfrm flipH="1" rot="-5400000">
            <a:off x="555710" y="2183223"/>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300" name="Google Shape;300;p17"/>
          <p:cNvSpPr txBox="1"/>
          <p:nvPr>
            <p:ph idx="1" type="body"/>
          </p:nvPr>
        </p:nvSpPr>
        <p:spPr>
          <a:xfrm>
            <a:off x="941070" y="1350022"/>
            <a:ext cx="10515600" cy="4456418"/>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SzPts val="2400"/>
              <a:buChar char="❑"/>
            </a:pPr>
            <a:r>
              <a:rPr lang="en-US" sz="2400">
                <a:latin typeface="Arial"/>
                <a:ea typeface="Arial"/>
                <a:cs typeface="Arial"/>
                <a:sym typeface="Arial"/>
              </a:rPr>
              <a:t>Here's a step-by-step guide to effectively utilize the platform:</a:t>
            </a:r>
            <a:endParaRPr/>
          </a:p>
          <a:p>
            <a:pPr indent="-228600" lvl="1" marL="685800" rtl="0" algn="just">
              <a:lnSpc>
                <a:spcPct val="90000"/>
              </a:lnSpc>
              <a:spcBef>
                <a:spcPts val="500"/>
              </a:spcBef>
              <a:spcAft>
                <a:spcPts val="0"/>
              </a:spcAft>
              <a:buClr>
                <a:srgbClr val="FFAA5A"/>
              </a:buClr>
              <a:buSzPts val="2400"/>
              <a:buFont typeface="Noto Sans Symbols"/>
              <a:buChar char="▪"/>
            </a:pPr>
            <a:r>
              <a:rPr lang="en-US">
                <a:latin typeface="Arial"/>
                <a:ea typeface="Arial"/>
                <a:cs typeface="Arial"/>
                <a:sym typeface="Arial"/>
              </a:rPr>
              <a:t>Access Digital Well-being in device settings or via the dedicated app.</a:t>
            </a:r>
            <a:endParaRPr/>
          </a:p>
          <a:p>
            <a:pPr indent="-228600" lvl="1" marL="685800" rtl="0" algn="just">
              <a:lnSpc>
                <a:spcPct val="90000"/>
              </a:lnSpc>
              <a:spcBef>
                <a:spcPts val="500"/>
              </a:spcBef>
              <a:spcAft>
                <a:spcPts val="0"/>
              </a:spcAft>
              <a:buClr>
                <a:srgbClr val="FFAA5A"/>
              </a:buClr>
              <a:buSzPts val="2400"/>
              <a:buFont typeface="Noto Sans Symbols"/>
              <a:buChar char="▪"/>
            </a:pPr>
            <a:r>
              <a:rPr lang="en-US">
                <a:latin typeface="Arial"/>
                <a:ea typeface="Arial"/>
                <a:cs typeface="Arial"/>
                <a:sym typeface="Arial"/>
              </a:rPr>
              <a:t>Explore Screen Time insights to comprehend digital usage habits comprehensively.</a:t>
            </a:r>
            <a:endParaRPr/>
          </a:p>
          <a:p>
            <a:pPr indent="-228600" lvl="1" marL="685800" rtl="0" algn="just">
              <a:lnSpc>
                <a:spcPct val="90000"/>
              </a:lnSpc>
              <a:spcBef>
                <a:spcPts val="500"/>
              </a:spcBef>
              <a:spcAft>
                <a:spcPts val="0"/>
              </a:spcAft>
              <a:buClr>
                <a:srgbClr val="FFAA5A"/>
              </a:buClr>
              <a:buSzPts val="2400"/>
              <a:buFont typeface="Noto Sans Symbols"/>
              <a:buChar char="▪"/>
            </a:pPr>
            <a:r>
              <a:rPr lang="en-US">
                <a:latin typeface="Arial"/>
                <a:ea typeface="Arial"/>
                <a:cs typeface="Arial"/>
                <a:sym typeface="Arial"/>
              </a:rPr>
              <a:t>Establish boundaries by setting app limits using App Timer.</a:t>
            </a:r>
            <a:endParaRPr/>
          </a:p>
          <a:p>
            <a:pPr indent="-228600" lvl="1" marL="685800" rtl="0" algn="just">
              <a:lnSpc>
                <a:spcPct val="90000"/>
              </a:lnSpc>
              <a:spcBef>
                <a:spcPts val="500"/>
              </a:spcBef>
              <a:spcAft>
                <a:spcPts val="0"/>
              </a:spcAft>
              <a:buClr>
                <a:srgbClr val="FFAA5A"/>
              </a:buClr>
              <a:buSzPts val="2400"/>
              <a:buFont typeface="Noto Sans Symbols"/>
              <a:buChar char="▪"/>
            </a:pPr>
            <a:r>
              <a:rPr lang="en-US">
                <a:latin typeface="Arial"/>
                <a:ea typeface="Arial"/>
                <a:cs typeface="Arial"/>
                <a:sym typeface="Arial"/>
              </a:rPr>
              <a:t>Boost productivity by activating Focus Mode during work or study sessions.</a:t>
            </a:r>
            <a:endParaRPr/>
          </a:p>
          <a:p>
            <a:pPr indent="-228600" lvl="1" marL="685800" rtl="0" algn="just">
              <a:lnSpc>
                <a:spcPct val="90000"/>
              </a:lnSpc>
              <a:spcBef>
                <a:spcPts val="500"/>
              </a:spcBef>
              <a:spcAft>
                <a:spcPts val="0"/>
              </a:spcAft>
              <a:buClr>
                <a:srgbClr val="FFAA5A"/>
              </a:buClr>
              <a:buSzPts val="2400"/>
              <a:buFont typeface="Noto Sans Symbols"/>
              <a:buChar char="▪"/>
            </a:pPr>
            <a:r>
              <a:rPr lang="en-US">
                <a:latin typeface="Arial"/>
                <a:ea typeface="Arial"/>
                <a:cs typeface="Arial"/>
                <a:sym typeface="Arial"/>
              </a:rPr>
              <a:t>Improve sleep quality by scheduling Wind Down to create a relaxing bedtime routine.</a:t>
            </a:r>
            <a:endParaRPr/>
          </a:p>
          <a:p>
            <a:pPr indent="-228600" lvl="0" marL="228600" rtl="0" algn="just">
              <a:lnSpc>
                <a:spcPct val="90000"/>
              </a:lnSpc>
              <a:spcBef>
                <a:spcPts val="1000"/>
              </a:spcBef>
              <a:spcAft>
                <a:spcPts val="0"/>
              </a:spcAft>
              <a:buSzPts val="2400"/>
              <a:buChar char="❑"/>
            </a:pPr>
            <a:r>
              <a:rPr lang="en-US" sz="2400">
                <a:latin typeface="Arial"/>
                <a:ea typeface="Arial"/>
                <a:cs typeface="Arial"/>
                <a:sym typeface="Arial"/>
              </a:rPr>
              <a:t>Regularly reviewing digital well-being data and adjusting settings is encouraged to support individual goals.</a:t>
            </a:r>
            <a:endParaRPr sz="2400">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04" name="Shape 304"/>
        <p:cNvGrpSpPr/>
        <p:nvPr/>
      </p:nvGrpSpPr>
      <p:grpSpPr>
        <a:xfrm>
          <a:off x="0" y="0"/>
          <a:ext cx="0" cy="0"/>
          <a:chOff x="0" y="0"/>
          <a:chExt cx="0" cy="0"/>
        </a:xfrm>
      </p:grpSpPr>
      <p:sp>
        <p:nvSpPr>
          <p:cNvPr id="305" name="Google Shape;305;p18"/>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06" name="Google Shape;306;p18"/>
          <p:cNvSpPr/>
          <p:nvPr/>
        </p:nvSpPr>
        <p:spPr>
          <a:xfrm>
            <a:off x="10208695" y="1"/>
            <a:ext cx="1135066" cy="477997"/>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07" name="Google Shape;307;p18"/>
          <p:cNvSpPr txBox="1"/>
          <p:nvPr>
            <p:ph type="title"/>
          </p:nvPr>
        </p:nvSpPr>
        <p:spPr>
          <a:xfrm>
            <a:off x="555710" y="269559"/>
            <a:ext cx="10515600" cy="1097915"/>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800"/>
              <a:buFont typeface="Arial"/>
              <a:buNone/>
            </a:pPr>
            <a:r>
              <a:rPr lang="en-US">
                <a:latin typeface="Arial"/>
                <a:ea typeface="Arial"/>
                <a:cs typeface="Arial"/>
                <a:sym typeface="Arial"/>
              </a:rPr>
              <a:t>Other Digital Well-being Applications</a:t>
            </a:r>
            <a:endParaRPr>
              <a:latin typeface="Arial"/>
              <a:ea typeface="Arial"/>
              <a:cs typeface="Arial"/>
              <a:sym typeface="Arial"/>
            </a:endParaRPr>
          </a:p>
        </p:txBody>
      </p:sp>
      <p:sp>
        <p:nvSpPr>
          <p:cNvPr id="308" name="Google Shape;308;p18"/>
          <p:cNvSpPr/>
          <p:nvPr/>
        </p:nvSpPr>
        <p:spPr>
          <a:xfrm flipH="1" rot="-5400000">
            <a:off x="555710" y="2183223"/>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309" name="Google Shape;309;p18"/>
          <p:cNvSpPr txBox="1"/>
          <p:nvPr>
            <p:ph idx="1" type="body"/>
          </p:nvPr>
        </p:nvSpPr>
        <p:spPr>
          <a:xfrm>
            <a:off x="838200" y="1367474"/>
            <a:ext cx="10798090" cy="4667566"/>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SzPts val="2800"/>
              <a:buChar char="❑"/>
            </a:pPr>
            <a:r>
              <a:rPr lang="en-US">
                <a:latin typeface="Arial"/>
                <a:ea typeface="Arial"/>
                <a:cs typeface="Arial"/>
                <a:sym typeface="Arial"/>
              </a:rPr>
              <a:t>Let's explore additional digital well-being applications:</a:t>
            </a:r>
            <a:endParaRPr/>
          </a:p>
          <a:p>
            <a:pPr indent="-228600" lvl="1" marL="685800" rtl="0" algn="just">
              <a:lnSpc>
                <a:spcPct val="90000"/>
              </a:lnSpc>
              <a:spcBef>
                <a:spcPts val="500"/>
              </a:spcBef>
              <a:spcAft>
                <a:spcPts val="0"/>
              </a:spcAft>
              <a:buClr>
                <a:srgbClr val="FFAA5A"/>
              </a:buClr>
              <a:buSzPts val="2800"/>
              <a:buFont typeface="Noto Sans Symbols"/>
              <a:buChar char="▪"/>
            </a:pPr>
            <a:r>
              <a:rPr lang="en-US" sz="2800">
                <a:latin typeface="Arial"/>
                <a:ea typeface="Arial"/>
                <a:cs typeface="Arial"/>
                <a:sym typeface="Arial"/>
              </a:rPr>
              <a:t>Apple's Screen Time: Offers similar features for iOS users to monitor and manage screen time.</a:t>
            </a:r>
            <a:endParaRPr/>
          </a:p>
          <a:p>
            <a:pPr indent="-228600" lvl="1" marL="685800" rtl="0" algn="just">
              <a:lnSpc>
                <a:spcPct val="90000"/>
              </a:lnSpc>
              <a:spcBef>
                <a:spcPts val="500"/>
              </a:spcBef>
              <a:spcAft>
                <a:spcPts val="0"/>
              </a:spcAft>
              <a:buClr>
                <a:srgbClr val="FFAA5A"/>
              </a:buClr>
              <a:buSzPts val="2800"/>
              <a:buFont typeface="Noto Sans Symbols"/>
              <a:buChar char="▪"/>
            </a:pPr>
            <a:r>
              <a:rPr lang="en-US" sz="2800">
                <a:latin typeface="Arial"/>
                <a:ea typeface="Arial"/>
                <a:cs typeface="Arial"/>
                <a:sym typeface="Arial"/>
              </a:rPr>
              <a:t>Forest: Encourages focus and productivity by rewarding users for staying off their phones during designated periods.</a:t>
            </a:r>
            <a:endParaRPr/>
          </a:p>
          <a:p>
            <a:pPr indent="-228600" lvl="1" marL="685800" rtl="0" algn="just">
              <a:lnSpc>
                <a:spcPct val="90000"/>
              </a:lnSpc>
              <a:spcBef>
                <a:spcPts val="500"/>
              </a:spcBef>
              <a:spcAft>
                <a:spcPts val="0"/>
              </a:spcAft>
              <a:buClr>
                <a:srgbClr val="FFAA5A"/>
              </a:buClr>
              <a:buSzPts val="2800"/>
              <a:buFont typeface="Noto Sans Symbols"/>
              <a:buChar char="▪"/>
            </a:pPr>
            <a:r>
              <a:rPr lang="en-US" sz="2800">
                <a:latin typeface="Arial"/>
                <a:ea typeface="Arial"/>
                <a:cs typeface="Arial"/>
                <a:sym typeface="Arial"/>
              </a:rPr>
              <a:t>Stay Focused: Assists users in blocking distracting websites and apps during specific times to maintain concentration.</a:t>
            </a:r>
            <a:endParaRPr/>
          </a:p>
          <a:p>
            <a:pPr indent="-228600" lvl="0" marL="228600" rtl="0" algn="just">
              <a:lnSpc>
                <a:spcPct val="90000"/>
              </a:lnSpc>
              <a:spcBef>
                <a:spcPts val="1000"/>
              </a:spcBef>
              <a:spcAft>
                <a:spcPts val="0"/>
              </a:spcAft>
              <a:buSzPts val="2800"/>
              <a:buChar char="❑"/>
            </a:pPr>
            <a:r>
              <a:rPr lang="en-US">
                <a:latin typeface="Arial"/>
                <a:ea typeface="Arial"/>
                <a:cs typeface="Arial"/>
                <a:sym typeface="Arial"/>
              </a:rPr>
              <a:t>These applications offer alternative approaches to nurturing healthy digital habits and reducing distractions.</a:t>
            </a:r>
            <a:endParaRPr>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13" name="Shape 313"/>
        <p:cNvGrpSpPr/>
        <p:nvPr/>
      </p:nvGrpSpPr>
      <p:grpSpPr>
        <a:xfrm>
          <a:off x="0" y="0"/>
          <a:ext cx="0" cy="0"/>
          <a:chOff x="0" y="0"/>
          <a:chExt cx="0" cy="0"/>
        </a:xfrm>
      </p:grpSpPr>
      <p:sp>
        <p:nvSpPr>
          <p:cNvPr id="314" name="Google Shape;314;p19"/>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15" name="Google Shape;315;p19"/>
          <p:cNvSpPr/>
          <p:nvPr/>
        </p:nvSpPr>
        <p:spPr>
          <a:xfrm>
            <a:off x="10208695" y="1"/>
            <a:ext cx="1135066" cy="477997"/>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16" name="Google Shape;316;p19"/>
          <p:cNvSpPr txBox="1"/>
          <p:nvPr>
            <p:ph type="title"/>
          </p:nvPr>
        </p:nvSpPr>
        <p:spPr>
          <a:xfrm>
            <a:off x="555710" y="246459"/>
            <a:ext cx="10515600" cy="869156"/>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800"/>
              <a:buFont typeface="Arial"/>
              <a:buNone/>
            </a:pPr>
            <a:r>
              <a:rPr lang="en-US">
                <a:latin typeface="Arial"/>
                <a:ea typeface="Arial"/>
                <a:cs typeface="Arial"/>
                <a:sym typeface="Arial"/>
              </a:rPr>
              <a:t>Mindfulness Apps</a:t>
            </a:r>
            <a:endParaRPr>
              <a:latin typeface="Arial"/>
              <a:ea typeface="Arial"/>
              <a:cs typeface="Arial"/>
              <a:sym typeface="Arial"/>
            </a:endParaRPr>
          </a:p>
        </p:txBody>
      </p:sp>
      <p:sp>
        <p:nvSpPr>
          <p:cNvPr id="317" name="Google Shape;317;p19"/>
          <p:cNvSpPr/>
          <p:nvPr/>
        </p:nvSpPr>
        <p:spPr>
          <a:xfrm flipH="1" rot="-5400000">
            <a:off x="555710" y="2183223"/>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318" name="Google Shape;318;p19"/>
          <p:cNvSpPr txBox="1"/>
          <p:nvPr>
            <p:ph idx="1" type="body"/>
          </p:nvPr>
        </p:nvSpPr>
        <p:spPr>
          <a:xfrm>
            <a:off x="975360" y="1362073"/>
            <a:ext cx="10515600" cy="4814890"/>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SzPts val="2400"/>
              <a:buChar char="❑"/>
            </a:pPr>
            <a:r>
              <a:rPr lang="en-US" sz="2400">
                <a:latin typeface="Arial"/>
                <a:ea typeface="Arial"/>
                <a:cs typeface="Arial"/>
                <a:sym typeface="Arial"/>
              </a:rPr>
              <a:t>Mindfulness apps play a vital role in promoting digital well-being and managing stress:</a:t>
            </a:r>
            <a:endParaRPr/>
          </a:p>
          <a:p>
            <a:pPr indent="-228600" lvl="1" marL="685800" rtl="0" algn="just">
              <a:lnSpc>
                <a:spcPct val="90000"/>
              </a:lnSpc>
              <a:spcBef>
                <a:spcPts val="500"/>
              </a:spcBef>
              <a:spcAft>
                <a:spcPts val="0"/>
              </a:spcAft>
              <a:buClr>
                <a:srgbClr val="FFAA5A"/>
              </a:buClr>
              <a:buSzPts val="2400"/>
              <a:buFont typeface="Noto Sans Symbols"/>
              <a:buChar char="▪"/>
            </a:pPr>
            <a:r>
              <a:rPr lang="en-US">
                <a:latin typeface="Arial"/>
                <a:ea typeface="Arial"/>
                <a:cs typeface="Arial"/>
                <a:sym typeface="Arial"/>
              </a:rPr>
              <a:t>Headspace: Provides guided meditations, mindfulness exercises, and sleep aids to support mental well-being.</a:t>
            </a:r>
            <a:endParaRPr/>
          </a:p>
          <a:p>
            <a:pPr indent="-228600" lvl="1" marL="685800" rtl="0" algn="just">
              <a:lnSpc>
                <a:spcPct val="90000"/>
              </a:lnSpc>
              <a:spcBef>
                <a:spcPts val="500"/>
              </a:spcBef>
              <a:spcAft>
                <a:spcPts val="0"/>
              </a:spcAft>
              <a:buClr>
                <a:srgbClr val="FFAA5A"/>
              </a:buClr>
              <a:buSzPts val="2400"/>
              <a:buFont typeface="Noto Sans Symbols"/>
              <a:buChar char="▪"/>
            </a:pPr>
            <a:r>
              <a:rPr lang="en-US">
                <a:latin typeface="Arial"/>
                <a:ea typeface="Arial"/>
                <a:cs typeface="Arial"/>
                <a:sym typeface="Arial"/>
              </a:rPr>
              <a:t>Calm: Offers relaxation techniques, sleep stories, and meditation sessions to alleviate anxiety and enhance sleep quality.</a:t>
            </a:r>
            <a:endParaRPr/>
          </a:p>
          <a:p>
            <a:pPr indent="-228600" lvl="1" marL="685800" rtl="0" algn="just">
              <a:lnSpc>
                <a:spcPct val="90000"/>
              </a:lnSpc>
              <a:spcBef>
                <a:spcPts val="500"/>
              </a:spcBef>
              <a:spcAft>
                <a:spcPts val="0"/>
              </a:spcAft>
              <a:buClr>
                <a:srgbClr val="FFAA5A"/>
              </a:buClr>
              <a:buSzPts val="2400"/>
              <a:buFont typeface="Noto Sans Symbols"/>
              <a:buChar char="▪"/>
            </a:pPr>
            <a:r>
              <a:rPr lang="en-US">
                <a:latin typeface="Arial"/>
                <a:ea typeface="Arial"/>
                <a:cs typeface="Arial"/>
                <a:sym typeface="Arial"/>
              </a:rPr>
              <a:t>Insight Timer: Features a diverse library of guided meditations, talks, and music tracks for mindfulness practice and stress relief.</a:t>
            </a:r>
            <a:endParaRPr/>
          </a:p>
          <a:p>
            <a:pPr indent="-228600" lvl="0" marL="228600" rtl="0" algn="just">
              <a:lnSpc>
                <a:spcPct val="90000"/>
              </a:lnSpc>
              <a:spcBef>
                <a:spcPts val="1000"/>
              </a:spcBef>
              <a:spcAft>
                <a:spcPts val="0"/>
              </a:spcAft>
              <a:buSzPts val="2400"/>
              <a:buChar char="❑"/>
            </a:pPr>
            <a:r>
              <a:rPr lang="en-US" sz="2400">
                <a:latin typeface="Arial"/>
                <a:ea typeface="Arial"/>
                <a:cs typeface="Arial"/>
                <a:sym typeface="Arial"/>
              </a:rPr>
              <a:t>Incorporating mindfulness practices into daily routines can foster a greater sense of calm amidst digital distractions.</a:t>
            </a:r>
            <a:endParaRPr sz="2400">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2"/>
          <p:cNvSpPr txBox="1"/>
          <p:nvPr>
            <p:ph type="title"/>
          </p:nvPr>
        </p:nvSpPr>
        <p:spPr>
          <a:xfrm>
            <a:off x="467964" y="707827"/>
            <a:ext cx="3939688" cy="4915733"/>
          </a:xfrm>
          <a:prstGeom prst="rect">
            <a:avLst/>
          </a:prstGeom>
          <a:noFill/>
          <a:ln>
            <a:noFill/>
          </a:ln>
        </p:spPr>
        <p:txBody>
          <a:bodyPr anchorCtr="0" anchor="ctr" bIns="45700" lIns="91425" spcFirstLastPara="1" rIns="91425" wrap="square" tIns="45700">
            <a:normAutofit/>
          </a:bodyPr>
          <a:lstStyle/>
          <a:p>
            <a:pPr indent="0" lvl="0" marL="0" rtl="0" algn="r">
              <a:lnSpc>
                <a:spcPct val="90000"/>
              </a:lnSpc>
              <a:spcBef>
                <a:spcPts val="0"/>
              </a:spcBef>
              <a:spcAft>
                <a:spcPts val="0"/>
              </a:spcAft>
              <a:buClr>
                <a:srgbClr val="FFAA5A"/>
              </a:buClr>
              <a:buSzPts val="4800"/>
              <a:buFont typeface="Arial"/>
              <a:buNone/>
            </a:pPr>
            <a:r>
              <a:rPr lang="en-US">
                <a:solidFill>
                  <a:srgbClr val="FFAA5A"/>
                </a:solidFill>
                <a:latin typeface="Arial"/>
                <a:ea typeface="Arial"/>
                <a:cs typeface="Arial"/>
                <a:sym typeface="Arial"/>
              </a:rPr>
              <a:t>DIGITAL WELL-BEING: </a:t>
            </a:r>
            <a:br>
              <a:rPr lang="en-US">
                <a:latin typeface="Arial"/>
                <a:ea typeface="Arial"/>
                <a:cs typeface="Arial"/>
                <a:sym typeface="Arial"/>
              </a:rPr>
            </a:br>
            <a:r>
              <a:rPr lang="en-US">
                <a:latin typeface="Arial"/>
                <a:ea typeface="Arial"/>
                <a:cs typeface="Arial"/>
                <a:sym typeface="Arial"/>
              </a:rPr>
              <a:t>Navigating the Digital World Mindfully</a:t>
            </a:r>
            <a:endParaRPr>
              <a:latin typeface="Arial"/>
              <a:ea typeface="Arial"/>
              <a:cs typeface="Arial"/>
              <a:sym typeface="Arial"/>
            </a:endParaRPr>
          </a:p>
        </p:txBody>
      </p:sp>
      <p:grpSp>
        <p:nvGrpSpPr>
          <p:cNvPr id="69" name="Google Shape;69;p2"/>
          <p:cNvGrpSpPr/>
          <p:nvPr/>
        </p:nvGrpSpPr>
        <p:grpSpPr>
          <a:xfrm>
            <a:off x="5074245" y="374677"/>
            <a:ext cx="6515775" cy="5988173"/>
            <a:chOff x="0" y="3658"/>
            <a:chExt cx="6515775" cy="5988173"/>
          </a:xfrm>
        </p:grpSpPr>
        <p:sp>
          <p:nvSpPr>
            <p:cNvPr id="70" name="Google Shape;70;p2"/>
            <p:cNvSpPr/>
            <p:nvPr/>
          </p:nvSpPr>
          <p:spPr>
            <a:xfrm>
              <a:off x="0" y="3658"/>
              <a:ext cx="6515775" cy="479353"/>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2"/>
            <p:cNvSpPr/>
            <p:nvPr/>
          </p:nvSpPr>
          <p:spPr>
            <a:xfrm>
              <a:off x="145004" y="111513"/>
              <a:ext cx="263902" cy="263644"/>
            </a:xfrm>
            <a:prstGeom prst="rect">
              <a:avLst/>
            </a:prstGeom>
            <a:blipFill rotWithShape="1">
              <a:blip r:embed="rId3">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2"/>
            <p:cNvSpPr/>
            <p:nvPr/>
          </p:nvSpPr>
          <p:spPr>
            <a:xfrm>
              <a:off x="553911" y="3658"/>
              <a:ext cx="5887358" cy="614171"/>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2"/>
            <p:cNvSpPr txBox="1"/>
            <p:nvPr/>
          </p:nvSpPr>
          <p:spPr>
            <a:xfrm>
              <a:off x="553911" y="3658"/>
              <a:ext cx="5887358" cy="614171"/>
            </a:xfrm>
            <a:prstGeom prst="rect">
              <a:avLst/>
            </a:prstGeom>
            <a:noFill/>
            <a:ln>
              <a:noFill/>
            </a:ln>
          </p:spPr>
          <p:txBody>
            <a:bodyPr anchorCtr="0" anchor="ctr" bIns="65000" lIns="65000" spcFirstLastPara="1" rIns="65000" wrap="square" tIns="65000">
              <a:noAutofit/>
            </a:bodyPr>
            <a:lstStyle/>
            <a:p>
              <a:pPr indent="0" lvl="0" marL="0" marR="0" rtl="0" algn="l">
                <a:lnSpc>
                  <a:spcPct val="100000"/>
                </a:lnSpc>
                <a:spcBef>
                  <a:spcPts val="0"/>
                </a:spcBef>
                <a:spcAft>
                  <a:spcPts val="0"/>
                </a:spcAft>
                <a:buClr>
                  <a:schemeClr val="dk1"/>
                </a:buClr>
                <a:buSzPts val="2800"/>
                <a:buFont typeface="Arial"/>
                <a:buNone/>
              </a:pPr>
              <a:r>
                <a:rPr b="1" i="0" lang="en-US" sz="2800" u="none" cap="none" strike="noStrike">
                  <a:solidFill>
                    <a:schemeClr val="dk1"/>
                  </a:solidFill>
                  <a:latin typeface="Arial"/>
                  <a:ea typeface="Arial"/>
                  <a:cs typeface="Arial"/>
                  <a:sym typeface="Arial"/>
                </a:rPr>
                <a:t>CONTENTS</a:t>
              </a:r>
              <a:endParaRPr b="0" i="0" sz="2800" u="none" cap="none" strike="noStrike">
                <a:solidFill>
                  <a:schemeClr val="dk1"/>
                </a:solidFill>
                <a:latin typeface="Arial"/>
                <a:ea typeface="Arial"/>
                <a:cs typeface="Arial"/>
                <a:sym typeface="Arial"/>
              </a:endParaRPr>
            </a:p>
          </p:txBody>
        </p:sp>
        <p:sp>
          <p:nvSpPr>
            <p:cNvPr id="74" name="Google Shape;74;p2"/>
            <p:cNvSpPr/>
            <p:nvPr/>
          </p:nvSpPr>
          <p:spPr>
            <a:xfrm>
              <a:off x="0" y="771373"/>
              <a:ext cx="6515775" cy="479353"/>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2"/>
            <p:cNvSpPr/>
            <p:nvPr/>
          </p:nvSpPr>
          <p:spPr>
            <a:xfrm>
              <a:off x="145004" y="879227"/>
              <a:ext cx="263902" cy="263644"/>
            </a:xfrm>
            <a:prstGeom prst="rect">
              <a:avLst/>
            </a:prstGeom>
            <a:blipFill rotWithShape="1">
              <a:blip r:embed="rId4">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2"/>
            <p:cNvSpPr/>
            <p:nvPr/>
          </p:nvSpPr>
          <p:spPr>
            <a:xfrm>
              <a:off x="553911" y="771373"/>
              <a:ext cx="5887358" cy="614171"/>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2"/>
            <p:cNvSpPr txBox="1"/>
            <p:nvPr/>
          </p:nvSpPr>
          <p:spPr>
            <a:xfrm>
              <a:off x="553911" y="771373"/>
              <a:ext cx="5887358" cy="614171"/>
            </a:xfrm>
            <a:prstGeom prst="rect">
              <a:avLst/>
            </a:prstGeom>
            <a:noFill/>
            <a:ln>
              <a:noFill/>
            </a:ln>
          </p:spPr>
          <p:txBody>
            <a:bodyPr anchorCtr="0" anchor="ctr" bIns="65000" lIns="65000" spcFirstLastPara="1" rIns="65000" wrap="square" tIns="65000">
              <a:noAutofit/>
            </a:bodyPr>
            <a:lstStyle/>
            <a:p>
              <a:pPr indent="0" lvl="0" marL="0" marR="0" rtl="0" algn="l">
                <a:lnSpc>
                  <a:spcPct val="100000"/>
                </a:lnSpc>
                <a:spcBef>
                  <a:spcPts val="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Framework on Digital Wellbeing by NUS-CTIC and the DQ Institute.</a:t>
              </a:r>
              <a:endParaRPr b="0" i="0" sz="2000" u="none" cap="none" strike="noStrike">
                <a:solidFill>
                  <a:schemeClr val="dk1"/>
                </a:solidFill>
                <a:latin typeface="Arial"/>
                <a:ea typeface="Arial"/>
                <a:cs typeface="Arial"/>
                <a:sym typeface="Arial"/>
              </a:endParaRPr>
            </a:p>
          </p:txBody>
        </p:sp>
        <p:sp>
          <p:nvSpPr>
            <p:cNvPr id="78" name="Google Shape;78;p2"/>
            <p:cNvSpPr/>
            <p:nvPr/>
          </p:nvSpPr>
          <p:spPr>
            <a:xfrm>
              <a:off x="0" y="1539087"/>
              <a:ext cx="6515775" cy="479353"/>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2"/>
            <p:cNvSpPr/>
            <p:nvPr/>
          </p:nvSpPr>
          <p:spPr>
            <a:xfrm>
              <a:off x="145004" y="1646942"/>
              <a:ext cx="263902" cy="263644"/>
            </a:xfrm>
            <a:prstGeom prst="rect">
              <a:avLst/>
            </a:prstGeom>
            <a:blipFill rotWithShape="1">
              <a:blip r:embed="rId5">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2"/>
            <p:cNvSpPr/>
            <p:nvPr/>
          </p:nvSpPr>
          <p:spPr>
            <a:xfrm>
              <a:off x="553911" y="1539087"/>
              <a:ext cx="5887358" cy="614171"/>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2"/>
            <p:cNvSpPr txBox="1"/>
            <p:nvPr/>
          </p:nvSpPr>
          <p:spPr>
            <a:xfrm>
              <a:off x="553911" y="1539087"/>
              <a:ext cx="5887358" cy="614171"/>
            </a:xfrm>
            <a:prstGeom prst="rect">
              <a:avLst/>
            </a:prstGeom>
            <a:noFill/>
            <a:ln>
              <a:noFill/>
            </a:ln>
          </p:spPr>
          <p:txBody>
            <a:bodyPr anchorCtr="0" anchor="ctr" bIns="65000" lIns="65000" spcFirstLastPara="1" rIns="65000" wrap="square" tIns="65000">
              <a:noAutofit/>
            </a:bodyPr>
            <a:lstStyle/>
            <a:p>
              <a:pPr indent="0" lvl="0" marL="0" marR="0" rtl="0" algn="l">
                <a:lnSpc>
                  <a:spcPct val="100000"/>
                </a:lnSpc>
                <a:spcBef>
                  <a:spcPts val="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Sync (A digital well-being initiative)</a:t>
              </a:r>
              <a:endParaRPr b="0" i="0" sz="2000" u="none" cap="none" strike="noStrike">
                <a:solidFill>
                  <a:schemeClr val="dk1"/>
                </a:solidFill>
                <a:latin typeface="Arial"/>
                <a:ea typeface="Arial"/>
                <a:cs typeface="Arial"/>
                <a:sym typeface="Arial"/>
              </a:endParaRPr>
            </a:p>
          </p:txBody>
        </p:sp>
        <p:sp>
          <p:nvSpPr>
            <p:cNvPr id="82" name="Google Shape;82;p2"/>
            <p:cNvSpPr/>
            <p:nvPr/>
          </p:nvSpPr>
          <p:spPr>
            <a:xfrm>
              <a:off x="0" y="2306802"/>
              <a:ext cx="6515775" cy="479353"/>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2"/>
            <p:cNvSpPr/>
            <p:nvPr/>
          </p:nvSpPr>
          <p:spPr>
            <a:xfrm>
              <a:off x="145004" y="2414656"/>
              <a:ext cx="263902" cy="263644"/>
            </a:xfrm>
            <a:prstGeom prst="rect">
              <a:avLst/>
            </a:prstGeom>
            <a:blipFill rotWithShape="1">
              <a:blip r:embed="rId6">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2"/>
            <p:cNvSpPr/>
            <p:nvPr/>
          </p:nvSpPr>
          <p:spPr>
            <a:xfrm>
              <a:off x="553911" y="2306802"/>
              <a:ext cx="5887358" cy="614171"/>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2"/>
            <p:cNvSpPr txBox="1"/>
            <p:nvPr/>
          </p:nvSpPr>
          <p:spPr>
            <a:xfrm>
              <a:off x="553911" y="2306802"/>
              <a:ext cx="5887358" cy="614171"/>
            </a:xfrm>
            <a:prstGeom prst="rect">
              <a:avLst/>
            </a:prstGeom>
            <a:noFill/>
            <a:ln>
              <a:noFill/>
            </a:ln>
          </p:spPr>
          <p:txBody>
            <a:bodyPr anchorCtr="0" anchor="ctr" bIns="65000" lIns="65000" spcFirstLastPara="1" rIns="65000" wrap="square" tIns="65000">
              <a:noAutofit/>
            </a:bodyPr>
            <a:lstStyle/>
            <a:p>
              <a:pPr indent="0" lvl="0" marL="0" marR="0" rtl="0" algn="l">
                <a:lnSpc>
                  <a:spcPct val="100000"/>
                </a:lnSpc>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Digital Wellbeing (A guide to the benefits of better relationships with technology for your team and your business.)</a:t>
              </a:r>
              <a:endParaRPr b="0" i="0" sz="1800" u="none" cap="none" strike="noStrike">
                <a:solidFill>
                  <a:schemeClr val="dk1"/>
                </a:solidFill>
                <a:latin typeface="Arial"/>
                <a:ea typeface="Arial"/>
                <a:cs typeface="Arial"/>
                <a:sym typeface="Arial"/>
              </a:endParaRPr>
            </a:p>
          </p:txBody>
        </p:sp>
        <p:sp>
          <p:nvSpPr>
            <p:cNvPr id="86" name="Google Shape;86;p2"/>
            <p:cNvSpPr/>
            <p:nvPr/>
          </p:nvSpPr>
          <p:spPr>
            <a:xfrm>
              <a:off x="0" y="3074516"/>
              <a:ext cx="6515775" cy="479353"/>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2"/>
            <p:cNvSpPr/>
            <p:nvPr/>
          </p:nvSpPr>
          <p:spPr>
            <a:xfrm>
              <a:off x="145004" y="3182371"/>
              <a:ext cx="263902" cy="263644"/>
            </a:xfrm>
            <a:prstGeom prst="rect">
              <a:avLst/>
            </a:prstGeom>
            <a:blipFill rotWithShape="1">
              <a:blip r:embed="rId7">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
            <p:cNvSpPr/>
            <p:nvPr/>
          </p:nvSpPr>
          <p:spPr>
            <a:xfrm>
              <a:off x="553911" y="3074516"/>
              <a:ext cx="5887358" cy="614171"/>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2"/>
            <p:cNvSpPr txBox="1"/>
            <p:nvPr/>
          </p:nvSpPr>
          <p:spPr>
            <a:xfrm>
              <a:off x="553911" y="3074516"/>
              <a:ext cx="5887358" cy="614171"/>
            </a:xfrm>
            <a:prstGeom prst="rect">
              <a:avLst/>
            </a:prstGeom>
            <a:noFill/>
            <a:ln>
              <a:noFill/>
            </a:ln>
          </p:spPr>
          <p:txBody>
            <a:bodyPr anchorCtr="0" anchor="ctr" bIns="65000" lIns="65000" spcFirstLastPara="1" rIns="65000" wrap="square" tIns="65000">
              <a:noAutofit/>
            </a:bodyPr>
            <a:lstStyle/>
            <a:p>
              <a:pPr indent="0" lvl="0" marL="0" marR="0" rtl="0" algn="l">
                <a:lnSpc>
                  <a:spcPct val="100000"/>
                </a:lnSpc>
                <a:spcBef>
                  <a:spcPts val="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Digital Wellbeing Educators</a:t>
              </a:r>
              <a:endParaRPr b="0" i="0" sz="2000" u="none" cap="none" strike="noStrike">
                <a:solidFill>
                  <a:schemeClr val="dk1"/>
                </a:solidFill>
                <a:latin typeface="Arial"/>
                <a:ea typeface="Arial"/>
                <a:cs typeface="Arial"/>
                <a:sym typeface="Arial"/>
              </a:endParaRPr>
            </a:p>
          </p:txBody>
        </p:sp>
        <p:sp>
          <p:nvSpPr>
            <p:cNvPr id="90" name="Google Shape;90;p2"/>
            <p:cNvSpPr/>
            <p:nvPr/>
          </p:nvSpPr>
          <p:spPr>
            <a:xfrm>
              <a:off x="0" y="3842231"/>
              <a:ext cx="6515775" cy="479353"/>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2"/>
            <p:cNvSpPr/>
            <p:nvPr/>
          </p:nvSpPr>
          <p:spPr>
            <a:xfrm>
              <a:off x="145004" y="3950086"/>
              <a:ext cx="263902" cy="263644"/>
            </a:xfrm>
            <a:prstGeom prst="rect">
              <a:avLst/>
            </a:prstGeom>
            <a:blipFill rotWithShape="1">
              <a:blip r:embed="rId8">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2"/>
            <p:cNvSpPr/>
            <p:nvPr/>
          </p:nvSpPr>
          <p:spPr>
            <a:xfrm>
              <a:off x="553911" y="3842231"/>
              <a:ext cx="5887358" cy="614171"/>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2"/>
            <p:cNvSpPr txBox="1"/>
            <p:nvPr/>
          </p:nvSpPr>
          <p:spPr>
            <a:xfrm>
              <a:off x="553911" y="3842231"/>
              <a:ext cx="5887358" cy="614171"/>
            </a:xfrm>
            <a:prstGeom prst="rect">
              <a:avLst/>
            </a:prstGeom>
            <a:noFill/>
            <a:ln>
              <a:noFill/>
            </a:ln>
          </p:spPr>
          <p:txBody>
            <a:bodyPr anchorCtr="0" anchor="ctr" bIns="65000" lIns="65000" spcFirstLastPara="1" rIns="65000" wrap="square" tIns="65000">
              <a:noAutofit/>
            </a:bodyPr>
            <a:lstStyle/>
            <a:p>
              <a:pPr indent="0" lvl="0" marL="0" marR="0" rtl="0" algn="l">
                <a:lnSpc>
                  <a:spcPct val="100000"/>
                </a:lnSpc>
                <a:spcBef>
                  <a:spcPts val="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Workplace Digital Wellbeing (McKinsey &amp; Company)</a:t>
              </a:r>
              <a:endParaRPr b="0" i="0" sz="2000" u="none" cap="none" strike="noStrike">
                <a:solidFill>
                  <a:schemeClr val="dk1"/>
                </a:solidFill>
                <a:latin typeface="Arial"/>
                <a:ea typeface="Arial"/>
                <a:cs typeface="Arial"/>
                <a:sym typeface="Arial"/>
              </a:endParaRPr>
            </a:p>
          </p:txBody>
        </p:sp>
        <p:sp>
          <p:nvSpPr>
            <p:cNvPr id="94" name="Google Shape;94;p2"/>
            <p:cNvSpPr/>
            <p:nvPr/>
          </p:nvSpPr>
          <p:spPr>
            <a:xfrm>
              <a:off x="0" y="4609946"/>
              <a:ext cx="6515775" cy="479353"/>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2"/>
            <p:cNvSpPr/>
            <p:nvPr/>
          </p:nvSpPr>
          <p:spPr>
            <a:xfrm>
              <a:off x="145004" y="4717800"/>
              <a:ext cx="263902" cy="263644"/>
            </a:xfrm>
            <a:prstGeom prst="rect">
              <a:avLst/>
            </a:prstGeom>
            <a:blipFill rotWithShape="1">
              <a:blip r:embed="rId9">
                <a:alphaModFix/>
              </a:blip>
              <a:stretch>
                <a:fillRect b="0" l="0" r="0" t="0"/>
              </a:stretch>
            </a:blipFill>
            <a:ln cap="flat" cmpd="sng" w="12700">
              <a:solidFill>
                <a:schemeClr val="lt1">
                  <a:alpha val="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2"/>
            <p:cNvSpPr/>
            <p:nvPr/>
          </p:nvSpPr>
          <p:spPr>
            <a:xfrm>
              <a:off x="553911" y="4609946"/>
              <a:ext cx="5887358" cy="614171"/>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2"/>
            <p:cNvSpPr txBox="1"/>
            <p:nvPr/>
          </p:nvSpPr>
          <p:spPr>
            <a:xfrm>
              <a:off x="553911" y="4609946"/>
              <a:ext cx="5887358" cy="614171"/>
            </a:xfrm>
            <a:prstGeom prst="rect">
              <a:avLst/>
            </a:prstGeom>
            <a:noFill/>
            <a:ln>
              <a:noFill/>
            </a:ln>
          </p:spPr>
          <p:txBody>
            <a:bodyPr anchorCtr="0" anchor="ctr" bIns="65000" lIns="65000" spcFirstLastPara="1" rIns="65000" wrap="square" tIns="65000">
              <a:noAutofit/>
            </a:bodyPr>
            <a:lstStyle/>
            <a:p>
              <a:pPr indent="0" lvl="0" marL="0" marR="0" rtl="0" algn="l">
                <a:lnSpc>
                  <a:spcPct val="100000"/>
                </a:lnSpc>
                <a:spcBef>
                  <a:spcPts val="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Digital Wellbeing Experiments by Google</a:t>
              </a:r>
              <a:endParaRPr b="0" i="0" sz="2000" u="none" cap="none" strike="noStrike">
                <a:solidFill>
                  <a:schemeClr val="dk1"/>
                </a:solidFill>
                <a:latin typeface="Arial"/>
                <a:ea typeface="Arial"/>
                <a:cs typeface="Arial"/>
                <a:sym typeface="Arial"/>
              </a:endParaRPr>
            </a:p>
          </p:txBody>
        </p:sp>
        <p:sp>
          <p:nvSpPr>
            <p:cNvPr id="98" name="Google Shape;98;p2"/>
            <p:cNvSpPr/>
            <p:nvPr/>
          </p:nvSpPr>
          <p:spPr>
            <a:xfrm>
              <a:off x="0" y="5377660"/>
              <a:ext cx="6515775" cy="479353"/>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2"/>
            <p:cNvSpPr/>
            <p:nvPr/>
          </p:nvSpPr>
          <p:spPr>
            <a:xfrm>
              <a:off x="145004" y="5485515"/>
              <a:ext cx="263902" cy="263644"/>
            </a:xfrm>
            <a:prstGeom prst="rect">
              <a:avLst/>
            </a:prstGeom>
            <a:blipFill rotWithShape="1">
              <a:blip r:embed="rId10">
                <a:alphaModFix/>
              </a:blip>
              <a:stretch>
                <a:fillRect b="0" l="0" r="0" t="0"/>
              </a:stretch>
            </a:blipFill>
            <a:ln cap="flat" cmpd="sng" w="12700">
              <a:solidFill>
                <a:schemeClr val="lt1">
                  <a:alpha val="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2"/>
            <p:cNvSpPr/>
            <p:nvPr/>
          </p:nvSpPr>
          <p:spPr>
            <a:xfrm>
              <a:off x="553911" y="5377660"/>
              <a:ext cx="5887358" cy="614171"/>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2"/>
            <p:cNvSpPr txBox="1"/>
            <p:nvPr/>
          </p:nvSpPr>
          <p:spPr>
            <a:xfrm>
              <a:off x="553911" y="5377660"/>
              <a:ext cx="5887358" cy="614171"/>
            </a:xfrm>
            <a:prstGeom prst="rect">
              <a:avLst/>
            </a:prstGeom>
            <a:noFill/>
            <a:ln>
              <a:noFill/>
            </a:ln>
          </p:spPr>
          <p:txBody>
            <a:bodyPr anchorCtr="0" anchor="ctr" bIns="65000" lIns="65000" spcFirstLastPara="1" rIns="65000" wrap="square" tIns="65000">
              <a:noAutofit/>
            </a:bodyPr>
            <a:lstStyle/>
            <a:p>
              <a:pPr indent="0" lvl="0" marL="0" marR="0" rtl="0" algn="l">
                <a:lnSpc>
                  <a:spcPct val="100000"/>
                </a:lnSpc>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Digital Wellbeing as a crucial element to excelling at the workplace in a healthful and sustainable way.</a:t>
              </a:r>
              <a:endParaRPr b="0" i="0" sz="1800" u="none" cap="none" strike="noStrike">
                <a:solidFill>
                  <a:schemeClr val="dk1"/>
                </a:solidFill>
                <a:latin typeface="Arial"/>
                <a:ea typeface="Arial"/>
                <a:cs typeface="Arial"/>
                <a:sym typeface="Arial"/>
              </a:endParaRPr>
            </a:p>
          </p:txBody>
        </p:sp>
      </p:gr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22" name="Shape 322"/>
        <p:cNvGrpSpPr/>
        <p:nvPr/>
      </p:nvGrpSpPr>
      <p:grpSpPr>
        <a:xfrm>
          <a:off x="0" y="0"/>
          <a:ext cx="0" cy="0"/>
          <a:chOff x="0" y="0"/>
          <a:chExt cx="0" cy="0"/>
        </a:xfrm>
      </p:grpSpPr>
      <p:sp>
        <p:nvSpPr>
          <p:cNvPr id="323" name="Google Shape;323;p20"/>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4" name="Google Shape;324;p20"/>
          <p:cNvSpPr/>
          <p:nvPr/>
        </p:nvSpPr>
        <p:spPr>
          <a:xfrm>
            <a:off x="10208695" y="1"/>
            <a:ext cx="1135066" cy="477997"/>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5" name="Google Shape;325;p20"/>
          <p:cNvSpPr txBox="1"/>
          <p:nvPr>
            <p:ph type="title"/>
          </p:nvPr>
        </p:nvSpPr>
        <p:spPr>
          <a:xfrm>
            <a:off x="689610" y="332357"/>
            <a:ext cx="10515600" cy="1006475"/>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800"/>
              <a:buFont typeface="Arial"/>
              <a:buNone/>
            </a:pPr>
            <a:r>
              <a:rPr lang="en-US">
                <a:latin typeface="Arial"/>
                <a:ea typeface="Arial"/>
                <a:cs typeface="Arial"/>
                <a:sym typeface="Arial"/>
              </a:rPr>
              <a:t>Digital Detox Challenges</a:t>
            </a:r>
            <a:endParaRPr>
              <a:latin typeface="Arial"/>
              <a:ea typeface="Arial"/>
              <a:cs typeface="Arial"/>
              <a:sym typeface="Arial"/>
            </a:endParaRPr>
          </a:p>
        </p:txBody>
      </p:sp>
      <p:sp>
        <p:nvSpPr>
          <p:cNvPr id="326" name="Google Shape;326;p20"/>
          <p:cNvSpPr/>
          <p:nvPr/>
        </p:nvSpPr>
        <p:spPr>
          <a:xfrm flipH="1" rot="-5400000">
            <a:off x="555710" y="2183223"/>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327" name="Google Shape;327;p20"/>
          <p:cNvSpPr txBox="1"/>
          <p:nvPr>
            <p:ph idx="1" type="body"/>
          </p:nvPr>
        </p:nvSpPr>
        <p:spPr>
          <a:xfrm>
            <a:off x="1120690" y="1338832"/>
            <a:ext cx="10515600" cy="4838131"/>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SzPts val="2600"/>
              <a:buChar char="❑"/>
            </a:pPr>
            <a:r>
              <a:rPr lang="en-US" sz="2600">
                <a:latin typeface="Arial"/>
                <a:ea typeface="Arial"/>
                <a:cs typeface="Arial"/>
                <a:sym typeface="Arial"/>
              </a:rPr>
              <a:t>Digital detox challenges offer a proactive approach to managing digital well-being:</a:t>
            </a:r>
            <a:endParaRPr/>
          </a:p>
          <a:p>
            <a:pPr indent="-228600" lvl="1" marL="685800" rtl="0" algn="just">
              <a:lnSpc>
                <a:spcPct val="90000"/>
              </a:lnSpc>
              <a:spcBef>
                <a:spcPts val="500"/>
              </a:spcBef>
              <a:spcAft>
                <a:spcPts val="0"/>
              </a:spcAft>
              <a:buClr>
                <a:srgbClr val="FFAA5A"/>
              </a:buClr>
              <a:buSzPts val="2600"/>
              <a:buFont typeface="Noto Sans Symbols"/>
              <a:buChar char="▪"/>
            </a:pPr>
            <a:r>
              <a:rPr lang="en-US" sz="2600">
                <a:latin typeface="Arial"/>
                <a:ea typeface="Arial"/>
                <a:cs typeface="Arial"/>
                <a:sym typeface="Arial"/>
              </a:rPr>
              <a:t>Participants temporarily disconnect from digital devices and online activities.</a:t>
            </a:r>
            <a:endParaRPr/>
          </a:p>
          <a:p>
            <a:pPr indent="-228600" lvl="1" marL="685800" rtl="0" algn="just">
              <a:lnSpc>
                <a:spcPct val="90000"/>
              </a:lnSpc>
              <a:spcBef>
                <a:spcPts val="500"/>
              </a:spcBef>
              <a:spcAft>
                <a:spcPts val="0"/>
              </a:spcAft>
              <a:buClr>
                <a:srgbClr val="FFAA5A"/>
              </a:buClr>
              <a:buSzPts val="2600"/>
              <a:buFont typeface="Noto Sans Symbols"/>
              <a:buChar char="▪"/>
            </a:pPr>
            <a:r>
              <a:rPr lang="en-US" sz="2600">
                <a:latin typeface="Arial"/>
                <a:ea typeface="Arial"/>
                <a:cs typeface="Arial"/>
                <a:sym typeface="Arial"/>
              </a:rPr>
              <a:t>Offline pursuits such as spending time in nature or engaging in face-to-face interactions are encouraged.</a:t>
            </a:r>
            <a:endParaRPr/>
          </a:p>
          <a:p>
            <a:pPr indent="-228600" lvl="1" marL="685800" rtl="0" algn="just">
              <a:lnSpc>
                <a:spcPct val="90000"/>
              </a:lnSpc>
              <a:spcBef>
                <a:spcPts val="500"/>
              </a:spcBef>
              <a:spcAft>
                <a:spcPts val="0"/>
              </a:spcAft>
              <a:buClr>
                <a:srgbClr val="FFAA5A"/>
              </a:buClr>
              <a:buSzPts val="2600"/>
              <a:buFont typeface="Noto Sans Symbols"/>
              <a:buChar char="▪"/>
            </a:pPr>
            <a:r>
              <a:rPr lang="en-US" sz="2600">
                <a:latin typeface="Arial"/>
                <a:ea typeface="Arial"/>
                <a:cs typeface="Arial"/>
                <a:sym typeface="Arial"/>
              </a:rPr>
              <a:t>These challenges facilitate reflection on digital habits and their impact on overall well-being.</a:t>
            </a:r>
            <a:endParaRPr/>
          </a:p>
          <a:p>
            <a:pPr indent="-228600" lvl="0" marL="228600" rtl="0" algn="just">
              <a:lnSpc>
                <a:spcPct val="90000"/>
              </a:lnSpc>
              <a:spcBef>
                <a:spcPts val="1000"/>
              </a:spcBef>
              <a:spcAft>
                <a:spcPts val="0"/>
              </a:spcAft>
              <a:buSzPts val="2600"/>
              <a:buChar char="❑"/>
            </a:pPr>
            <a:r>
              <a:rPr lang="en-US" sz="2600">
                <a:latin typeface="Arial"/>
                <a:ea typeface="Arial"/>
                <a:cs typeface="Arial"/>
                <a:sym typeface="Arial"/>
              </a:rPr>
              <a:t>Benefits include heightened mindfulness, reduced screen time, and a healthier relationship with technology.</a:t>
            </a:r>
            <a:endParaRPr/>
          </a:p>
          <a:p>
            <a:pPr indent="-63500" lvl="0" marL="228600" rtl="0" algn="just">
              <a:lnSpc>
                <a:spcPct val="90000"/>
              </a:lnSpc>
              <a:spcBef>
                <a:spcPts val="1000"/>
              </a:spcBef>
              <a:spcAft>
                <a:spcPts val="0"/>
              </a:spcAft>
              <a:buSzPts val="2600"/>
              <a:buNone/>
            </a:pPr>
            <a:r>
              <a:t/>
            </a:r>
            <a:endParaRPr sz="2600">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31" name="Shape 331"/>
        <p:cNvGrpSpPr/>
        <p:nvPr/>
      </p:nvGrpSpPr>
      <p:grpSpPr>
        <a:xfrm>
          <a:off x="0" y="0"/>
          <a:ext cx="0" cy="0"/>
          <a:chOff x="0" y="0"/>
          <a:chExt cx="0" cy="0"/>
        </a:xfrm>
      </p:grpSpPr>
      <p:sp>
        <p:nvSpPr>
          <p:cNvPr id="332" name="Google Shape;332;p21"/>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3" name="Google Shape;333;p21"/>
          <p:cNvSpPr/>
          <p:nvPr/>
        </p:nvSpPr>
        <p:spPr>
          <a:xfrm>
            <a:off x="10208695" y="1"/>
            <a:ext cx="1135066" cy="477997"/>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4" name="Google Shape;334;p21"/>
          <p:cNvSpPr txBox="1"/>
          <p:nvPr>
            <p:ph type="title"/>
          </p:nvPr>
        </p:nvSpPr>
        <p:spPr>
          <a:xfrm>
            <a:off x="555710" y="280989"/>
            <a:ext cx="10515600" cy="1075055"/>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800"/>
              <a:buFont typeface="Arial"/>
              <a:buNone/>
            </a:pPr>
            <a:r>
              <a:rPr lang="en-US">
                <a:latin typeface="Arial"/>
                <a:ea typeface="Arial"/>
                <a:cs typeface="Arial"/>
                <a:sym typeface="Arial"/>
              </a:rPr>
              <a:t>Personalized Well-being Strategies</a:t>
            </a:r>
            <a:endParaRPr>
              <a:latin typeface="Arial"/>
              <a:ea typeface="Arial"/>
              <a:cs typeface="Arial"/>
              <a:sym typeface="Arial"/>
            </a:endParaRPr>
          </a:p>
        </p:txBody>
      </p:sp>
      <p:sp>
        <p:nvSpPr>
          <p:cNvPr id="335" name="Google Shape;335;p21"/>
          <p:cNvSpPr/>
          <p:nvPr/>
        </p:nvSpPr>
        <p:spPr>
          <a:xfrm flipH="1" rot="-5400000">
            <a:off x="555710" y="2183223"/>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336" name="Google Shape;336;p21"/>
          <p:cNvSpPr txBox="1"/>
          <p:nvPr>
            <p:ph idx="1" type="body"/>
          </p:nvPr>
        </p:nvSpPr>
        <p:spPr>
          <a:xfrm>
            <a:off x="838200" y="1356044"/>
            <a:ext cx="10515600" cy="4820919"/>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SzPts val="2600"/>
              <a:buChar char="❑"/>
            </a:pPr>
            <a:r>
              <a:rPr lang="en-US" sz="2600">
                <a:latin typeface="Arial"/>
                <a:ea typeface="Arial"/>
                <a:cs typeface="Arial"/>
                <a:sym typeface="Arial"/>
              </a:rPr>
              <a:t>Tailored well-being strategies are paramount for individual needs and preferences:</a:t>
            </a:r>
            <a:endParaRPr/>
          </a:p>
          <a:p>
            <a:pPr indent="-228600" lvl="1" marL="685800" rtl="0" algn="just">
              <a:lnSpc>
                <a:spcPct val="90000"/>
              </a:lnSpc>
              <a:spcBef>
                <a:spcPts val="500"/>
              </a:spcBef>
              <a:spcAft>
                <a:spcPts val="0"/>
              </a:spcAft>
              <a:buClr>
                <a:srgbClr val="FFAA5A"/>
              </a:buClr>
              <a:buSzPts val="2600"/>
              <a:buFont typeface="Noto Sans Symbols"/>
              <a:buChar char="▪"/>
            </a:pPr>
            <a:r>
              <a:rPr lang="en-US" sz="2600">
                <a:latin typeface="Arial"/>
                <a:ea typeface="Arial"/>
                <a:cs typeface="Arial"/>
                <a:sym typeface="Arial"/>
              </a:rPr>
              <a:t>Users are encouraged to experiment with various tools and practices to find what works best for them.</a:t>
            </a:r>
            <a:endParaRPr/>
          </a:p>
          <a:p>
            <a:pPr indent="-228600" lvl="1" marL="685800" rtl="0" algn="just">
              <a:lnSpc>
                <a:spcPct val="90000"/>
              </a:lnSpc>
              <a:spcBef>
                <a:spcPts val="500"/>
              </a:spcBef>
              <a:spcAft>
                <a:spcPts val="0"/>
              </a:spcAft>
              <a:buClr>
                <a:srgbClr val="FFAA5A"/>
              </a:buClr>
              <a:buSzPts val="2600"/>
              <a:buFont typeface="Noto Sans Symbols"/>
              <a:buChar char="▪"/>
            </a:pPr>
            <a:r>
              <a:rPr lang="en-US" sz="2600">
                <a:latin typeface="Arial"/>
                <a:ea typeface="Arial"/>
                <a:cs typeface="Arial"/>
                <a:sym typeface="Arial"/>
              </a:rPr>
              <a:t>Consider lifestyle, goals, and personal preferences when selecting and implementing strategies.</a:t>
            </a:r>
            <a:endParaRPr/>
          </a:p>
          <a:p>
            <a:pPr indent="-228600" lvl="1" marL="685800" rtl="0" algn="just">
              <a:lnSpc>
                <a:spcPct val="90000"/>
              </a:lnSpc>
              <a:spcBef>
                <a:spcPts val="500"/>
              </a:spcBef>
              <a:spcAft>
                <a:spcPts val="0"/>
              </a:spcAft>
              <a:buClr>
                <a:srgbClr val="FFAA5A"/>
              </a:buClr>
              <a:buSzPts val="2600"/>
              <a:buFont typeface="Noto Sans Symbols"/>
              <a:buChar char="▪"/>
            </a:pPr>
            <a:r>
              <a:rPr lang="en-US" sz="2600">
                <a:latin typeface="Arial"/>
                <a:ea typeface="Arial"/>
                <a:cs typeface="Arial"/>
                <a:sym typeface="Arial"/>
              </a:rPr>
              <a:t>Regular self-reflection and adjustment are crucial to ensuring the sustainability and effectiveness of digital well-being practices.</a:t>
            </a:r>
            <a:endParaRPr/>
          </a:p>
          <a:p>
            <a:pPr indent="-228600" lvl="0" marL="228600" rtl="0" algn="just">
              <a:lnSpc>
                <a:spcPct val="90000"/>
              </a:lnSpc>
              <a:spcBef>
                <a:spcPts val="1000"/>
              </a:spcBef>
              <a:spcAft>
                <a:spcPts val="0"/>
              </a:spcAft>
              <a:buSzPts val="2600"/>
              <a:buChar char="❑"/>
            </a:pPr>
            <a:r>
              <a:rPr lang="en-US" sz="2600">
                <a:latin typeface="Arial"/>
                <a:ea typeface="Arial"/>
                <a:cs typeface="Arial"/>
                <a:sym typeface="Arial"/>
              </a:rPr>
              <a:t>Empowerment lies in actively shaping digital experiences to prioritize well-being in an interconnected world.</a:t>
            </a:r>
            <a:endParaRPr sz="2600">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40" name="Shape 340"/>
        <p:cNvGrpSpPr/>
        <p:nvPr/>
      </p:nvGrpSpPr>
      <p:grpSpPr>
        <a:xfrm>
          <a:off x="0" y="0"/>
          <a:ext cx="0" cy="0"/>
          <a:chOff x="0" y="0"/>
          <a:chExt cx="0" cy="0"/>
        </a:xfrm>
      </p:grpSpPr>
      <p:sp>
        <p:nvSpPr>
          <p:cNvPr id="341" name="Google Shape;341;p22"/>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2" name="Google Shape;342;p22"/>
          <p:cNvSpPr/>
          <p:nvPr/>
        </p:nvSpPr>
        <p:spPr>
          <a:xfrm>
            <a:off x="489189" y="1119031"/>
            <a:ext cx="4619938" cy="4619938"/>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3" name="Google Shape;343;p22"/>
          <p:cNvSpPr txBox="1"/>
          <p:nvPr>
            <p:ph type="title"/>
          </p:nvPr>
        </p:nvSpPr>
        <p:spPr>
          <a:xfrm>
            <a:off x="1171073" y="1396686"/>
            <a:ext cx="3314299" cy="406462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3600"/>
              <a:buFont typeface="Arial"/>
              <a:buNone/>
            </a:pPr>
            <a:r>
              <a:rPr lang="en-US" sz="3600">
                <a:solidFill>
                  <a:srgbClr val="FFFFFF"/>
                </a:solidFill>
                <a:latin typeface="Arial"/>
                <a:ea typeface="Arial"/>
                <a:cs typeface="Arial"/>
                <a:sym typeface="Arial"/>
              </a:rPr>
              <a:t>Conclusion</a:t>
            </a:r>
            <a:endParaRPr sz="3600">
              <a:solidFill>
                <a:srgbClr val="FFFFFF"/>
              </a:solidFill>
              <a:latin typeface="Arial"/>
              <a:ea typeface="Arial"/>
              <a:cs typeface="Arial"/>
              <a:sym typeface="Arial"/>
            </a:endParaRPr>
          </a:p>
        </p:txBody>
      </p:sp>
      <p:sp>
        <p:nvSpPr>
          <p:cNvPr id="344" name="Google Shape;344;p22"/>
          <p:cNvSpPr/>
          <p:nvPr/>
        </p:nvSpPr>
        <p:spPr>
          <a:xfrm rot="-1790889">
            <a:off x="8683720" y="941148"/>
            <a:ext cx="2987899" cy="2987899"/>
          </a:xfrm>
          <a:prstGeom prst="arc">
            <a:avLst>
              <a:gd fmla="val 15817365" name="adj1"/>
              <a:gd fmla="val 178138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Calibri"/>
              <a:ea typeface="Calibri"/>
              <a:cs typeface="Calibri"/>
              <a:sym typeface="Calibri"/>
            </a:endParaRPr>
          </a:p>
        </p:txBody>
      </p:sp>
      <p:sp>
        <p:nvSpPr>
          <p:cNvPr id="345" name="Google Shape;345;p22"/>
          <p:cNvSpPr/>
          <p:nvPr/>
        </p:nvSpPr>
        <p:spPr>
          <a:xfrm>
            <a:off x="910048" y="4780992"/>
            <a:ext cx="546100" cy="546100"/>
          </a:xfrm>
          <a:prstGeom prst="ellips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sp>
        <p:nvSpPr>
          <p:cNvPr id="346" name="Google Shape;346;p22"/>
          <p:cNvSpPr txBox="1"/>
          <p:nvPr>
            <p:ph idx="1" type="body"/>
          </p:nvPr>
        </p:nvSpPr>
        <p:spPr>
          <a:xfrm>
            <a:off x="5167256" y="537210"/>
            <a:ext cx="6172825" cy="6035040"/>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SzPts val="2400"/>
              <a:buChar char="❑"/>
            </a:pPr>
            <a:r>
              <a:rPr lang="en-US" sz="2400">
                <a:latin typeface="Arial"/>
                <a:ea typeface="Arial"/>
                <a:cs typeface="Arial"/>
                <a:sym typeface="Arial"/>
              </a:rPr>
              <a:t>In conclusion, let's recap the key takeaways from our exploration of digital well-being:</a:t>
            </a:r>
            <a:endParaRPr/>
          </a:p>
          <a:p>
            <a:pPr indent="-228600" lvl="1" marL="685800" rtl="0" algn="just">
              <a:lnSpc>
                <a:spcPct val="90000"/>
              </a:lnSpc>
              <a:spcBef>
                <a:spcPts val="500"/>
              </a:spcBef>
              <a:spcAft>
                <a:spcPts val="0"/>
              </a:spcAft>
              <a:buClr>
                <a:srgbClr val="FFAA5A"/>
              </a:buClr>
              <a:buSzPts val="2400"/>
              <a:buFont typeface="Noto Sans Symbols"/>
              <a:buChar char="▪"/>
            </a:pPr>
            <a:r>
              <a:rPr lang="en-US">
                <a:latin typeface="Arial"/>
                <a:ea typeface="Arial"/>
                <a:cs typeface="Arial"/>
                <a:sym typeface="Arial"/>
              </a:rPr>
              <a:t>Digital well-being encompasses practices and tools aimed at fostering a healthier relationship with technology.</a:t>
            </a:r>
            <a:endParaRPr/>
          </a:p>
          <a:p>
            <a:pPr indent="-228600" lvl="1" marL="685800" rtl="0" algn="just">
              <a:lnSpc>
                <a:spcPct val="90000"/>
              </a:lnSpc>
              <a:spcBef>
                <a:spcPts val="500"/>
              </a:spcBef>
              <a:spcAft>
                <a:spcPts val="0"/>
              </a:spcAft>
              <a:buClr>
                <a:srgbClr val="FFAA5A"/>
              </a:buClr>
              <a:buSzPts val="2400"/>
              <a:buFont typeface="Noto Sans Symbols"/>
              <a:buChar char="▪"/>
            </a:pPr>
            <a:r>
              <a:rPr lang="en-US">
                <a:latin typeface="Arial"/>
                <a:ea typeface="Arial"/>
                <a:cs typeface="Arial"/>
                <a:sym typeface="Arial"/>
              </a:rPr>
              <a:t>Effective strategies include monitoring screen time, managing digital habits, practicing mindfulness, and engaging in digital detox challenges.</a:t>
            </a:r>
            <a:endParaRPr/>
          </a:p>
          <a:p>
            <a:pPr indent="-228600" lvl="1" marL="685800" rtl="0" algn="just">
              <a:lnSpc>
                <a:spcPct val="90000"/>
              </a:lnSpc>
              <a:spcBef>
                <a:spcPts val="500"/>
              </a:spcBef>
              <a:spcAft>
                <a:spcPts val="0"/>
              </a:spcAft>
              <a:buClr>
                <a:srgbClr val="FFAA5A"/>
              </a:buClr>
              <a:buSzPts val="2400"/>
              <a:buFont typeface="Noto Sans Symbols"/>
              <a:buChar char="▪"/>
            </a:pPr>
            <a:r>
              <a:rPr lang="en-US">
                <a:latin typeface="Arial"/>
                <a:ea typeface="Arial"/>
                <a:cs typeface="Arial"/>
                <a:sym typeface="Arial"/>
              </a:rPr>
              <a:t>Users are encouraged to explore and utilize a variety of resources to support their well-being goals and enhance their overall quality of life.</a:t>
            </a:r>
            <a:endParaRPr/>
          </a:p>
          <a:p>
            <a:pPr indent="-228600" lvl="0" marL="228600" rtl="0" algn="just">
              <a:lnSpc>
                <a:spcPct val="90000"/>
              </a:lnSpc>
              <a:spcBef>
                <a:spcPts val="1000"/>
              </a:spcBef>
              <a:spcAft>
                <a:spcPts val="0"/>
              </a:spcAft>
              <a:buSzPts val="2400"/>
              <a:buChar char="❑"/>
            </a:pPr>
            <a:r>
              <a:rPr lang="en-US" sz="2400">
                <a:latin typeface="Arial"/>
                <a:ea typeface="Arial"/>
                <a:cs typeface="Arial"/>
                <a:sym typeface="Arial"/>
              </a:rPr>
              <a:t>Prioritizing digital well-being is essential in today's landscape, and empowering users to take proactive steps toward a healthier relationship with technology is paramount.</a:t>
            </a:r>
            <a:endParaRPr sz="2400">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0" name="Shape 350"/>
        <p:cNvGrpSpPr/>
        <p:nvPr/>
      </p:nvGrpSpPr>
      <p:grpSpPr>
        <a:xfrm>
          <a:off x="0" y="0"/>
          <a:ext cx="0" cy="0"/>
          <a:chOff x="0" y="0"/>
          <a:chExt cx="0" cy="0"/>
        </a:xfrm>
      </p:grpSpPr>
      <p:sp>
        <p:nvSpPr>
          <p:cNvPr id="351" name="Google Shape;351;p23"/>
          <p:cNvSpPr txBox="1"/>
          <p:nvPr>
            <p:ph type="title"/>
          </p:nvPr>
        </p:nvSpPr>
        <p:spPr>
          <a:xfrm>
            <a:off x="386715" y="259119"/>
            <a:ext cx="11418570" cy="838161"/>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rgbClr val="92BAB5"/>
              </a:buClr>
              <a:buSzPts val="4400"/>
              <a:buFont typeface="Arial"/>
              <a:buNone/>
            </a:pPr>
            <a:r>
              <a:rPr lang="en-US" sz="4400">
                <a:latin typeface="Arial"/>
                <a:ea typeface="Arial"/>
                <a:cs typeface="Arial"/>
                <a:sym typeface="Arial"/>
              </a:rPr>
              <a:t>Recommended Books, Articles, and Videos</a:t>
            </a:r>
            <a:endParaRPr sz="4400">
              <a:latin typeface="Arial"/>
              <a:ea typeface="Arial"/>
              <a:cs typeface="Arial"/>
              <a:sym typeface="Arial"/>
            </a:endParaRPr>
          </a:p>
        </p:txBody>
      </p:sp>
      <p:grpSp>
        <p:nvGrpSpPr>
          <p:cNvPr id="352" name="Google Shape;352;p23"/>
          <p:cNvGrpSpPr/>
          <p:nvPr/>
        </p:nvGrpSpPr>
        <p:grpSpPr>
          <a:xfrm>
            <a:off x="662939" y="1284484"/>
            <a:ext cx="11037109" cy="4780890"/>
            <a:chOff x="0" y="4324"/>
            <a:chExt cx="11037109" cy="4780890"/>
          </a:xfrm>
        </p:grpSpPr>
        <p:sp>
          <p:nvSpPr>
            <p:cNvPr id="353" name="Google Shape;353;p23"/>
            <p:cNvSpPr/>
            <p:nvPr/>
          </p:nvSpPr>
          <p:spPr>
            <a:xfrm>
              <a:off x="0" y="4324"/>
              <a:ext cx="11037109" cy="947297"/>
            </a:xfrm>
            <a:prstGeom prst="roundRect">
              <a:avLst>
                <a:gd fmla="val 10000" name="adj"/>
              </a:avLst>
            </a:prstGeom>
            <a:solidFill>
              <a:srgbClr val="F7D5C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4" name="Google Shape;354;p23"/>
            <p:cNvSpPr/>
            <p:nvPr/>
          </p:nvSpPr>
          <p:spPr>
            <a:xfrm>
              <a:off x="286557" y="217466"/>
              <a:ext cx="521522" cy="521013"/>
            </a:xfrm>
            <a:prstGeom prst="rect">
              <a:avLst/>
            </a:prstGeom>
            <a:blipFill rotWithShape="1">
              <a:blip r:embed="rId3">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5" name="Google Shape;355;p23"/>
            <p:cNvSpPr/>
            <p:nvPr/>
          </p:nvSpPr>
          <p:spPr>
            <a:xfrm>
              <a:off x="1094637" y="4324"/>
              <a:ext cx="9909316" cy="100650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6" name="Google Shape;356;p23"/>
            <p:cNvSpPr txBox="1"/>
            <p:nvPr/>
          </p:nvSpPr>
          <p:spPr>
            <a:xfrm>
              <a:off x="1094637" y="4324"/>
              <a:ext cx="9909316" cy="1006503"/>
            </a:xfrm>
            <a:prstGeom prst="rect">
              <a:avLst/>
            </a:prstGeom>
            <a:noFill/>
            <a:ln>
              <a:noFill/>
            </a:ln>
          </p:spPr>
          <p:txBody>
            <a:bodyPr anchorCtr="0" anchor="ctr" bIns="106500" lIns="106500" spcFirstLastPara="1" rIns="106500" wrap="square" tIns="106500">
              <a:noAutofit/>
            </a:bodyPr>
            <a:lstStyle/>
            <a:p>
              <a:pPr indent="0" lvl="0" marL="0" marR="0" rtl="0" algn="just">
                <a:lnSpc>
                  <a:spcPct val="100000"/>
                </a:lnSpc>
                <a:spcBef>
                  <a:spcPts val="0"/>
                </a:spcBef>
                <a:spcAft>
                  <a:spcPts val="0"/>
                </a:spcAft>
                <a:buClr>
                  <a:schemeClr val="dk1"/>
                </a:buClr>
                <a:buSzPts val="1800"/>
                <a:buFont typeface="Arial"/>
                <a:buNone/>
              </a:pPr>
              <a:r>
                <a:rPr b="1" lang="en-US" sz="1800">
                  <a:solidFill>
                    <a:schemeClr val="dk1"/>
                  </a:solidFill>
                  <a:latin typeface="Arial"/>
                  <a:ea typeface="Arial"/>
                  <a:cs typeface="Arial"/>
                  <a:sym typeface="Arial"/>
                </a:rPr>
                <a:t>“The Shallows: What the Internet Is Doing to Our Brains” by Nicholas Carr: </a:t>
              </a:r>
              <a:r>
                <a:rPr lang="en-US" sz="1800">
                  <a:solidFill>
                    <a:schemeClr val="dk1"/>
                  </a:solidFill>
                  <a:latin typeface="Arial"/>
                  <a:ea typeface="Arial"/>
                  <a:cs typeface="Arial"/>
                  <a:sym typeface="Arial"/>
                </a:rPr>
                <a:t>This thought-provoking book explores how the internet affects our cognition, attention span, and overall thinking patterns. It encourages reflection on our digital habits and their impact on our minds.</a:t>
              </a:r>
              <a:endParaRPr/>
            </a:p>
          </p:txBody>
        </p:sp>
        <p:sp>
          <p:nvSpPr>
            <p:cNvPr id="357" name="Google Shape;357;p23"/>
            <p:cNvSpPr/>
            <p:nvPr/>
          </p:nvSpPr>
          <p:spPr>
            <a:xfrm>
              <a:off x="0" y="1262453"/>
              <a:ext cx="11037109" cy="947297"/>
            </a:xfrm>
            <a:prstGeom prst="roundRect">
              <a:avLst>
                <a:gd fmla="val 10000" name="adj"/>
              </a:avLst>
            </a:prstGeom>
            <a:solidFill>
              <a:srgbClr val="F7D5C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8" name="Google Shape;358;p23"/>
            <p:cNvSpPr/>
            <p:nvPr/>
          </p:nvSpPr>
          <p:spPr>
            <a:xfrm>
              <a:off x="286557" y="1475595"/>
              <a:ext cx="521522" cy="521013"/>
            </a:xfrm>
            <a:prstGeom prst="rect">
              <a:avLst/>
            </a:prstGeom>
            <a:blipFill rotWithShape="1">
              <a:blip r:embed="rId4">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9" name="Google Shape;359;p23"/>
            <p:cNvSpPr/>
            <p:nvPr/>
          </p:nvSpPr>
          <p:spPr>
            <a:xfrm>
              <a:off x="1094637" y="1262453"/>
              <a:ext cx="9909316" cy="100650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0" name="Google Shape;360;p23"/>
            <p:cNvSpPr txBox="1"/>
            <p:nvPr/>
          </p:nvSpPr>
          <p:spPr>
            <a:xfrm>
              <a:off x="1094637" y="1262453"/>
              <a:ext cx="9909316" cy="1006503"/>
            </a:xfrm>
            <a:prstGeom prst="rect">
              <a:avLst/>
            </a:prstGeom>
            <a:noFill/>
            <a:ln>
              <a:noFill/>
            </a:ln>
          </p:spPr>
          <p:txBody>
            <a:bodyPr anchorCtr="0" anchor="ctr" bIns="106500" lIns="106500" spcFirstLastPara="1" rIns="106500" wrap="square" tIns="106500">
              <a:noAutofit/>
            </a:bodyPr>
            <a:lstStyle/>
            <a:p>
              <a:pPr indent="0" lvl="0" marL="0" marR="0" rtl="0" algn="just">
                <a:lnSpc>
                  <a:spcPct val="100000"/>
                </a:lnSpc>
                <a:spcBef>
                  <a:spcPts val="0"/>
                </a:spcBef>
                <a:spcAft>
                  <a:spcPts val="0"/>
                </a:spcAft>
                <a:buClr>
                  <a:schemeClr val="dk1"/>
                </a:buClr>
                <a:buSzPts val="1800"/>
                <a:buFont typeface="Arial"/>
                <a:buNone/>
              </a:pPr>
              <a:r>
                <a:rPr b="1" lang="en-US" sz="1800">
                  <a:solidFill>
                    <a:schemeClr val="dk1"/>
                  </a:solidFill>
                  <a:latin typeface="Arial"/>
                  <a:ea typeface="Arial"/>
                  <a:cs typeface="Arial"/>
                  <a:sym typeface="Arial"/>
                </a:rPr>
                <a:t>“Digital Minimalism: Choosing a Focused Life in a Noisy World” by Cal Newport: </a:t>
              </a:r>
              <a:r>
                <a:rPr lang="en-US" sz="1800">
                  <a:solidFill>
                    <a:schemeClr val="dk1"/>
                  </a:solidFill>
                  <a:latin typeface="Arial"/>
                  <a:ea typeface="Arial"/>
                  <a:cs typeface="Arial"/>
                  <a:sym typeface="Arial"/>
                </a:rPr>
                <a:t>Newport advocates for intentional use of technology, emphasizing quality over quantity. He provides practical strategies for reducing digital clutter and finding balance.</a:t>
              </a:r>
              <a:endParaRPr/>
            </a:p>
          </p:txBody>
        </p:sp>
        <p:sp>
          <p:nvSpPr>
            <p:cNvPr id="361" name="Google Shape;361;p23"/>
            <p:cNvSpPr/>
            <p:nvPr/>
          </p:nvSpPr>
          <p:spPr>
            <a:xfrm>
              <a:off x="0" y="2520582"/>
              <a:ext cx="11037109" cy="947297"/>
            </a:xfrm>
            <a:prstGeom prst="roundRect">
              <a:avLst>
                <a:gd fmla="val 10000" name="adj"/>
              </a:avLst>
            </a:prstGeom>
            <a:solidFill>
              <a:srgbClr val="F7D5C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2" name="Google Shape;362;p23"/>
            <p:cNvSpPr/>
            <p:nvPr/>
          </p:nvSpPr>
          <p:spPr>
            <a:xfrm>
              <a:off x="286557" y="2733724"/>
              <a:ext cx="521522" cy="521013"/>
            </a:xfrm>
            <a:prstGeom prst="rect">
              <a:avLst/>
            </a:prstGeom>
            <a:blipFill rotWithShape="1">
              <a:blip r:embed="rId5">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3" name="Google Shape;363;p23"/>
            <p:cNvSpPr/>
            <p:nvPr/>
          </p:nvSpPr>
          <p:spPr>
            <a:xfrm>
              <a:off x="1094637" y="2520582"/>
              <a:ext cx="9909316" cy="100650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4" name="Google Shape;364;p23"/>
            <p:cNvSpPr txBox="1"/>
            <p:nvPr/>
          </p:nvSpPr>
          <p:spPr>
            <a:xfrm>
              <a:off x="1094637" y="2520582"/>
              <a:ext cx="9909316" cy="1006503"/>
            </a:xfrm>
            <a:prstGeom prst="rect">
              <a:avLst/>
            </a:prstGeom>
            <a:noFill/>
            <a:ln>
              <a:noFill/>
            </a:ln>
          </p:spPr>
          <p:txBody>
            <a:bodyPr anchorCtr="0" anchor="ctr" bIns="106500" lIns="106500" spcFirstLastPara="1" rIns="106500" wrap="square" tIns="106500">
              <a:noAutofit/>
            </a:bodyPr>
            <a:lstStyle/>
            <a:p>
              <a:pPr indent="0" lvl="0" marL="0" marR="0" rtl="0" algn="just">
                <a:lnSpc>
                  <a:spcPct val="100000"/>
                </a:lnSpc>
                <a:spcBef>
                  <a:spcPts val="0"/>
                </a:spcBef>
                <a:spcAft>
                  <a:spcPts val="0"/>
                </a:spcAft>
                <a:buClr>
                  <a:schemeClr val="dk1"/>
                </a:buClr>
                <a:buSzPts val="1800"/>
                <a:buFont typeface="Arial"/>
                <a:buNone/>
              </a:pPr>
              <a:r>
                <a:rPr b="1" lang="en-US" sz="1800">
                  <a:solidFill>
                    <a:schemeClr val="dk1"/>
                  </a:solidFill>
                  <a:latin typeface="Arial"/>
                  <a:ea typeface="Arial"/>
                  <a:cs typeface="Arial"/>
                  <a:sym typeface="Arial"/>
                </a:rPr>
                <a:t>“Reclaiming Conversation: The Power of Talk in a Digital Age” by Sherry Turkle: </a:t>
              </a:r>
              <a:r>
                <a:rPr lang="en-US" sz="1800">
                  <a:solidFill>
                    <a:schemeClr val="dk1"/>
                  </a:solidFill>
                  <a:latin typeface="Arial"/>
                  <a:ea typeface="Arial"/>
                  <a:cs typeface="Arial"/>
                  <a:sym typeface="Arial"/>
                </a:rPr>
                <a:t>Turkle delves into the importance of face-to-face communication and the effects of constant digital connectivity. Her insights inspire us to prioritize meaningful conversations.</a:t>
              </a:r>
              <a:endParaRPr/>
            </a:p>
          </p:txBody>
        </p:sp>
        <p:sp>
          <p:nvSpPr>
            <p:cNvPr id="365" name="Google Shape;365;p23"/>
            <p:cNvSpPr/>
            <p:nvPr/>
          </p:nvSpPr>
          <p:spPr>
            <a:xfrm>
              <a:off x="0" y="3778711"/>
              <a:ext cx="11037109" cy="947297"/>
            </a:xfrm>
            <a:prstGeom prst="roundRect">
              <a:avLst>
                <a:gd fmla="val 10000" name="adj"/>
              </a:avLst>
            </a:prstGeom>
            <a:solidFill>
              <a:srgbClr val="F7D5C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6" name="Google Shape;366;p23"/>
            <p:cNvSpPr/>
            <p:nvPr/>
          </p:nvSpPr>
          <p:spPr>
            <a:xfrm>
              <a:off x="286557" y="3991853"/>
              <a:ext cx="521522" cy="521013"/>
            </a:xfrm>
            <a:prstGeom prst="rect">
              <a:avLst/>
            </a:prstGeom>
            <a:blipFill rotWithShape="1">
              <a:blip r:embed="rId6">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7" name="Google Shape;367;p23"/>
            <p:cNvSpPr/>
            <p:nvPr/>
          </p:nvSpPr>
          <p:spPr>
            <a:xfrm>
              <a:off x="1094637" y="3778711"/>
              <a:ext cx="9909316" cy="100650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8" name="Google Shape;368;p23"/>
            <p:cNvSpPr txBox="1"/>
            <p:nvPr/>
          </p:nvSpPr>
          <p:spPr>
            <a:xfrm>
              <a:off x="1094637" y="3778711"/>
              <a:ext cx="9909316" cy="1006503"/>
            </a:xfrm>
            <a:prstGeom prst="rect">
              <a:avLst/>
            </a:prstGeom>
            <a:noFill/>
            <a:ln>
              <a:noFill/>
            </a:ln>
          </p:spPr>
          <p:txBody>
            <a:bodyPr anchorCtr="0" anchor="ctr" bIns="106500" lIns="106500" spcFirstLastPara="1" rIns="106500" wrap="square" tIns="106500">
              <a:noAutofit/>
            </a:bodyPr>
            <a:lstStyle/>
            <a:p>
              <a:pPr indent="0" lvl="0" marL="0" marR="0" rtl="0" algn="just">
                <a:lnSpc>
                  <a:spcPct val="100000"/>
                </a:lnSpc>
                <a:spcBef>
                  <a:spcPts val="0"/>
                </a:spcBef>
                <a:spcAft>
                  <a:spcPts val="0"/>
                </a:spcAft>
                <a:buClr>
                  <a:schemeClr val="dk1"/>
                </a:buClr>
                <a:buSzPts val="1800"/>
                <a:buFont typeface="Arial"/>
                <a:buNone/>
              </a:pPr>
              <a:r>
                <a:rPr b="1" lang="en-US" sz="1800">
                  <a:solidFill>
                    <a:schemeClr val="dk1"/>
                  </a:solidFill>
                  <a:latin typeface="Arial"/>
                  <a:ea typeface="Arial"/>
                  <a:cs typeface="Arial"/>
                  <a:sym typeface="Arial"/>
                </a:rPr>
                <a:t>“The Social Dilemma” (Documentary): </a:t>
              </a:r>
              <a:r>
                <a:rPr lang="en-US" sz="1800">
                  <a:solidFill>
                    <a:schemeClr val="dk1"/>
                  </a:solidFill>
                  <a:latin typeface="Arial"/>
                  <a:ea typeface="Arial"/>
                  <a:cs typeface="Arial"/>
                  <a:sym typeface="Arial"/>
                </a:rPr>
                <a:t>Available on platforms like Netflix, this eye-opening documentary features tech insiders discussing the impact of social media on society. It sheds light on the attention economy and encourages viewers to be more mindful online.</a:t>
              </a:r>
              <a:endParaRPr/>
            </a:p>
          </p:txBody>
        </p:sp>
      </p:gr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72" name="Shape 372"/>
        <p:cNvGrpSpPr/>
        <p:nvPr/>
      </p:nvGrpSpPr>
      <p:grpSpPr>
        <a:xfrm>
          <a:off x="0" y="0"/>
          <a:ext cx="0" cy="0"/>
          <a:chOff x="0" y="0"/>
          <a:chExt cx="0" cy="0"/>
        </a:xfrm>
      </p:grpSpPr>
      <p:sp>
        <p:nvSpPr>
          <p:cNvPr id="373" name="Google Shape;373;p24"/>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4" name="Google Shape;374;p24"/>
          <p:cNvSpPr/>
          <p:nvPr/>
        </p:nvSpPr>
        <p:spPr>
          <a:xfrm>
            <a:off x="489189" y="1119031"/>
            <a:ext cx="4619938" cy="4619938"/>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5" name="Google Shape;375;p24"/>
          <p:cNvSpPr txBox="1"/>
          <p:nvPr>
            <p:ph type="title"/>
          </p:nvPr>
        </p:nvSpPr>
        <p:spPr>
          <a:xfrm>
            <a:off x="1171074" y="1396686"/>
            <a:ext cx="3240506" cy="406462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3600"/>
              <a:buFont typeface="Arial"/>
              <a:buNone/>
            </a:pPr>
            <a:r>
              <a:rPr lang="en-US" sz="3600">
                <a:solidFill>
                  <a:srgbClr val="FFFFFF"/>
                </a:solidFill>
                <a:latin typeface="Arial"/>
                <a:ea typeface="Arial"/>
                <a:cs typeface="Arial"/>
                <a:sym typeface="Arial"/>
              </a:rPr>
              <a:t>Organizations </a:t>
            </a:r>
            <a:endParaRPr sz="3600">
              <a:solidFill>
                <a:srgbClr val="FFFFFF"/>
              </a:solidFill>
              <a:latin typeface="Arial"/>
              <a:ea typeface="Arial"/>
              <a:cs typeface="Arial"/>
              <a:sym typeface="Arial"/>
            </a:endParaRPr>
          </a:p>
        </p:txBody>
      </p:sp>
      <p:sp>
        <p:nvSpPr>
          <p:cNvPr id="376" name="Google Shape;376;p24"/>
          <p:cNvSpPr/>
          <p:nvPr/>
        </p:nvSpPr>
        <p:spPr>
          <a:xfrm rot="-1790889">
            <a:off x="8683720" y="941148"/>
            <a:ext cx="2987899" cy="2987899"/>
          </a:xfrm>
          <a:prstGeom prst="arc">
            <a:avLst>
              <a:gd fmla="val 15817365" name="adj1"/>
              <a:gd fmla="val 178138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Calibri"/>
              <a:ea typeface="Calibri"/>
              <a:cs typeface="Calibri"/>
              <a:sym typeface="Calibri"/>
            </a:endParaRPr>
          </a:p>
        </p:txBody>
      </p:sp>
      <p:sp>
        <p:nvSpPr>
          <p:cNvPr id="377" name="Google Shape;377;p24"/>
          <p:cNvSpPr/>
          <p:nvPr/>
        </p:nvSpPr>
        <p:spPr>
          <a:xfrm>
            <a:off x="910048" y="4780992"/>
            <a:ext cx="546100" cy="546100"/>
          </a:xfrm>
          <a:prstGeom prst="ellips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sp>
        <p:nvSpPr>
          <p:cNvPr id="378" name="Google Shape;378;p24"/>
          <p:cNvSpPr txBox="1"/>
          <p:nvPr>
            <p:ph idx="1" type="body"/>
          </p:nvPr>
        </p:nvSpPr>
        <p:spPr>
          <a:xfrm>
            <a:off x="5164451" y="1290481"/>
            <a:ext cx="6609346" cy="5343189"/>
          </a:xfrm>
          <a:prstGeom prst="rect">
            <a:avLst/>
          </a:prstGeom>
          <a:noFill/>
          <a:ln>
            <a:noFill/>
          </a:ln>
        </p:spPr>
        <p:txBody>
          <a:bodyPr anchorCtr="0" anchor="t" bIns="45700" lIns="91425" spcFirstLastPara="1" rIns="91425" wrap="square" tIns="45700">
            <a:normAutofit fontScale="92500" lnSpcReduction="10000"/>
          </a:bodyPr>
          <a:lstStyle/>
          <a:p>
            <a:pPr indent="-228600" lvl="0" marL="228600" rtl="0" algn="l">
              <a:lnSpc>
                <a:spcPct val="90000"/>
              </a:lnSpc>
              <a:spcBef>
                <a:spcPts val="0"/>
              </a:spcBef>
              <a:spcAft>
                <a:spcPts val="0"/>
              </a:spcAft>
              <a:buSzPct val="100000"/>
              <a:buChar char="❑"/>
            </a:pPr>
            <a:r>
              <a:rPr lang="en-US" sz="3200" u="sng">
                <a:solidFill>
                  <a:srgbClr val="92BAB5"/>
                </a:solidFill>
                <a:latin typeface="Arial"/>
                <a:ea typeface="Arial"/>
                <a:cs typeface="Arial"/>
                <a:sym typeface="Arial"/>
                <a:hlinkClick r:id="rId3">
                  <a:extLst>
                    <a:ext uri="{A12FA001-AC4F-418D-AE19-62706E023703}">
                      <ahyp:hlinkClr val="tx"/>
                    </a:ext>
                  </a:extLst>
                </a:hlinkClick>
              </a:rPr>
              <a:t>Boost Workplace Well-being | Digital Wellness Solutions (digitalwellnessinstitute.com)</a:t>
            </a:r>
            <a:endParaRPr sz="3200">
              <a:solidFill>
                <a:srgbClr val="92BAB5"/>
              </a:solidFill>
              <a:latin typeface="Arial"/>
              <a:ea typeface="Arial"/>
              <a:cs typeface="Arial"/>
              <a:sym typeface="Arial"/>
            </a:endParaRPr>
          </a:p>
          <a:p>
            <a:pPr indent="-228600" lvl="0" marL="228600" rtl="0" algn="l">
              <a:lnSpc>
                <a:spcPct val="90000"/>
              </a:lnSpc>
              <a:spcBef>
                <a:spcPts val="1000"/>
              </a:spcBef>
              <a:spcAft>
                <a:spcPts val="0"/>
              </a:spcAft>
              <a:buSzPct val="100000"/>
              <a:buChar char="❑"/>
            </a:pPr>
            <a:r>
              <a:rPr lang="en-US" sz="3200" u="sng">
                <a:solidFill>
                  <a:srgbClr val="92BAB5"/>
                </a:solidFill>
                <a:latin typeface="Arial"/>
                <a:ea typeface="Arial"/>
                <a:cs typeface="Arial"/>
                <a:sym typeface="Arial"/>
                <a:hlinkClick r:id="rId4">
                  <a:extLst>
                    <a:ext uri="{A12FA001-AC4F-418D-AE19-62706E023703}">
                      <ahyp:hlinkClr val="tx"/>
                    </a:ext>
                  </a:extLst>
                </a:hlinkClick>
              </a:rPr>
              <a:t>Tips to Take Control of Your Tech Use - Center for Humane Technology</a:t>
            </a:r>
            <a:endParaRPr sz="3200">
              <a:solidFill>
                <a:srgbClr val="92BAB5"/>
              </a:solidFill>
              <a:latin typeface="Arial"/>
              <a:ea typeface="Arial"/>
              <a:cs typeface="Arial"/>
              <a:sym typeface="Arial"/>
            </a:endParaRPr>
          </a:p>
          <a:p>
            <a:pPr indent="-228600" lvl="0" marL="228600" rtl="0" algn="l">
              <a:lnSpc>
                <a:spcPct val="90000"/>
              </a:lnSpc>
              <a:spcBef>
                <a:spcPts val="1000"/>
              </a:spcBef>
              <a:spcAft>
                <a:spcPts val="0"/>
              </a:spcAft>
              <a:buSzPct val="100000"/>
              <a:buChar char="❑"/>
            </a:pPr>
            <a:r>
              <a:rPr b="0" i="0" lang="en-US" sz="3200">
                <a:latin typeface="Arial"/>
                <a:ea typeface="Arial"/>
                <a:cs typeface="Arial"/>
                <a:sym typeface="Arial"/>
              </a:rPr>
              <a:t>These organizations focus on promoting healthy digital habits, mindfulness, and balance in our increasingly connected lives.</a:t>
            </a:r>
            <a:endParaRPr sz="3200">
              <a:latin typeface="Arial"/>
              <a:ea typeface="Arial"/>
              <a:cs typeface="Arial"/>
              <a:sym typeface="Arial"/>
            </a:endParaRPr>
          </a:p>
          <a:p>
            <a:pPr indent="-228600" lvl="0" marL="228600" rtl="0" algn="l">
              <a:lnSpc>
                <a:spcPct val="90000"/>
              </a:lnSpc>
              <a:spcBef>
                <a:spcPts val="1000"/>
              </a:spcBef>
              <a:spcAft>
                <a:spcPts val="0"/>
              </a:spcAft>
              <a:buSzPct val="100000"/>
              <a:buChar char="❑"/>
            </a:pPr>
            <a:r>
              <a:rPr b="0" i="0" lang="en-US" sz="3200">
                <a:latin typeface="Arial"/>
                <a:ea typeface="Arial"/>
                <a:cs typeface="Arial"/>
                <a:sym typeface="Arial"/>
              </a:rPr>
              <a:t>Remember to take breaks, practice mindfulness, and maintain a healthy relationship with technology! 🌟📚🌐</a:t>
            </a:r>
            <a:endParaRPr sz="3200">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82" name="Shape 382"/>
        <p:cNvGrpSpPr/>
        <p:nvPr/>
      </p:nvGrpSpPr>
      <p:grpSpPr>
        <a:xfrm>
          <a:off x="0" y="0"/>
          <a:ext cx="0" cy="0"/>
          <a:chOff x="0" y="0"/>
          <a:chExt cx="0" cy="0"/>
        </a:xfrm>
      </p:grpSpPr>
      <p:sp>
        <p:nvSpPr>
          <p:cNvPr id="383" name="Google Shape;383;p25"/>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84" name="Google Shape;384;p25"/>
          <p:cNvSpPr/>
          <p:nvPr/>
        </p:nvSpPr>
        <p:spPr>
          <a:xfrm>
            <a:off x="10208695" y="1"/>
            <a:ext cx="1135066" cy="477997"/>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85" name="Google Shape;385;p2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400"/>
              <a:buFont typeface="Arial"/>
              <a:buNone/>
            </a:pPr>
            <a:r>
              <a:rPr lang="en-US" sz="4400">
                <a:latin typeface="Arial"/>
                <a:ea typeface="Arial"/>
                <a:cs typeface="Arial"/>
                <a:sym typeface="Arial"/>
              </a:rPr>
              <a:t>Self-assessment Quizzes and Digital Well-being</a:t>
            </a:r>
            <a:endParaRPr sz="4400">
              <a:latin typeface="Arial"/>
              <a:ea typeface="Arial"/>
              <a:cs typeface="Arial"/>
              <a:sym typeface="Arial"/>
            </a:endParaRPr>
          </a:p>
        </p:txBody>
      </p:sp>
      <p:sp>
        <p:nvSpPr>
          <p:cNvPr id="386" name="Google Shape;386;p25"/>
          <p:cNvSpPr/>
          <p:nvPr/>
        </p:nvSpPr>
        <p:spPr>
          <a:xfrm flipH="1" rot="-5400000">
            <a:off x="555710" y="2183223"/>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387" name="Google Shape;387;p25"/>
          <p:cNvSpPr txBox="1"/>
          <p:nvPr>
            <p:ph idx="1" type="body"/>
          </p:nvPr>
        </p:nvSpPr>
        <p:spPr>
          <a:xfrm>
            <a:off x="1272540" y="177990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SzPts val="2800"/>
              <a:buChar char="❑"/>
            </a:pPr>
            <a:r>
              <a:rPr b="0" i="0" lang="en-US">
                <a:latin typeface="Arial"/>
                <a:ea typeface="Arial"/>
                <a:cs typeface="Arial"/>
                <a:sym typeface="Arial"/>
              </a:rPr>
              <a:t>In our tech-driven lives, self-reflection on digital habits matters. Consider your screen time, social media usage, and digital stress levels. </a:t>
            </a:r>
            <a:endParaRPr/>
          </a:p>
          <a:p>
            <a:pPr indent="-228600" lvl="0" marL="228600" rtl="0" algn="just">
              <a:lnSpc>
                <a:spcPct val="90000"/>
              </a:lnSpc>
              <a:spcBef>
                <a:spcPts val="1000"/>
              </a:spcBef>
              <a:spcAft>
                <a:spcPts val="0"/>
              </a:spcAft>
              <a:buSzPts val="2800"/>
              <a:buChar char="❑"/>
            </a:pPr>
            <a:r>
              <a:rPr b="0" i="0" lang="en-US">
                <a:latin typeface="Arial"/>
                <a:ea typeface="Arial"/>
                <a:cs typeface="Arial"/>
                <a:sym typeface="Arial"/>
              </a:rPr>
              <a:t>Identify patterns. Do you reach for your phone during meals? </a:t>
            </a:r>
            <a:endParaRPr/>
          </a:p>
          <a:p>
            <a:pPr indent="-228600" lvl="0" marL="228600" rtl="0" algn="just">
              <a:lnSpc>
                <a:spcPct val="90000"/>
              </a:lnSpc>
              <a:spcBef>
                <a:spcPts val="1000"/>
              </a:spcBef>
              <a:spcAft>
                <a:spcPts val="0"/>
              </a:spcAft>
              <a:buSzPts val="2800"/>
              <a:buChar char="❑"/>
            </a:pPr>
            <a:r>
              <a:rPr b="0" i="0" lang="en-US">
                <a:latin typeface="Arial"/>
                <a:ea typeface="Arial"/>
                <a:cs typeface="Arial"/>
                <a:sym typeface="Arial"/>
              </a:rPr>
              <a:t>Empower yourself to make intentional choices: </a:t>
            </a:r>
            <a:endParaRPr/>
          </a:p>
          <a:p>
            <a:pPr indent="-228600" lvl="1" marL="685800" rtl="0" algn="l">
              <a:lnSpc>
                <a:spcPct val="90000"/>
              </a:lnSpc>
              <a:spcBef>
                <a:spcPts val="500"/>
              </a:spcBef>
              <a:spcAft>
                <a:spcPts val="0"/>
              </a:spcAft>
              <a:buClr>
                <a:srgbClr val="FFAA5A"/>
              </a:buClr>
              <a:buSzPts val="2400"/>
              <a:buFont typeface="Noto Sans Symbols"/>
              <a:buChar char="▪"/>
            </a:pPr>
            <a:r>
              <a:rPr b="0" i="0" lang="en-US">
                <a:latin typeface="Arial"/>
                <a:ea typeface="Arial"/>
                <a:cs typeface="Arial"/>
                <a:sym typeface="Arial"/>
              </a:rPr>
              <a:t>set limits</a:t>
            </a:r>
            <a:endParaRPr/>
          </a:p>
          <a:p>
            <a:pPr indent="-228600" lvl="1" marL="685800" rtl="0" algn="l">
              <a:lnSpc>
                <a:spcPct val="90000"/>
              </a:lnSpc>
              <a:spcBef>
                <a:spcPts val="500"/>
              </a:spcBef>
              <a:spcAft>
                <a:spcPts val="0"/>
              </a:spcAft>
              <a:buClr>
                <a:srgbClr val="FFAA5A"/>
              </a:buClr>
              <a:buSzPts val="2400"/>
              <a:buFont typeface="Noto Sans Symbols"/>
              <a:buChar char="▪"/>
            </a:pPr>
            <a:r>
              <a:rPr b="0" i="0" lang="en-US">
                <a:latin typeface="Arial"/>
                <a:ea typeface="Arial"/>
                <a:cs typeface="Arial"/>
                <a:sym typeface="Arial"/>
              </a:rPr>
              <a:t>practice mindful tech use</a:t>
            </a:r>
            <a:endParaRPr/>
          </a:p>
          <a:p>
            <a:pPr indent="-228600" lvl="1" marL="685800" rtl="0" algn="l">
              <a:lnSpc>
                <a:spcPct val="90000"/>
              </a:lnSpc>
              <a:spcBef>
                <a:spcPts val="500"/>
              </a:spcBef>
              <a:spcAft>
                <a:spcPts val="0"/>
              </a:spcAft>
              <a:buClr>
                <a:srgbClr val="FFAA5A"/>
              </a:buClr>
              <a:buSzPts val="2400"/>
              <a:buFont typeface="Noto Sans Symbols"/>
              <a:buChar char="▪"/>
            </a:pPr>
            <a:r>
              <a:rPr b="0" i="0" lang="en-US">
                <a:latin typeface="Arial"/>
                <a:ea typeface="Arial"/>
                <a:cs typeface="Arial"/>
                <a:sym typeface="Arial"/>
              </a:rPr>
              <a:t>and prioritize digital detox moments</a:t>
            </a:r>
            <a:endParaRPr/>
          </a:p>
          <a:p>
            <a:pPr indent="-228600" lvl="0" marL="228600" rtl="0" algn="just">
              <a:lnSpc>
                <a:spcPct val="90000"/>
              </a:lnSpc>
              <a:spcBef>
                <a:spcPts val="1000"/>
              </a:spcBef>
              <a:spcAft>
                <a:spcPts val="0"/>
              </a:spcAft>
              <a:buSzPts val="2800"/>
              <a:buChar char="❑"/>
            </a:pPr>
            <a:r>
              <a:rPr b="0" i="0" lang="en-US">
                <a:latin typeface="Arial"/>
                <a:ea typeface="Arial"/>
                <a:cs typeface="Arial"/>
                <a:sym typeface="Arial"/>
              </a:rPr>
              <a:t> Small changes lead to significant improvements in well-being. 🌟👍</a:t>
            </a:r>
            <a:endParaRPr>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91" name="Shape 391"/>
        <p:cNvGrpSpPr/>
        <p:nvPr/>
      </p:nvGrpSpPr>
      <p:grpSpPr>
        <a:xfrm>
          <a:off x="0" y="0"/>
          <a:ext cx="0" cy="0"/>
          <a:chOff x="0" y="0"/>
          <a:chExt cx="0" cy="0"/>
        </a:xfrm>
      </p:grpSpPr>
      <p:sp>
        <p:nvSpPr>
          <p:cNvPr id="392" name="Google Shape;392;p26"/>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93" name="Google Shape;393;p26"/>
          <p:cNvSpPr txBox="1"/>
          <p:nvPr>
            <p:ph type="title"/>
          </p:nvPr>
        </p:nvSpPr>
        <p:spPr>
          <a:xfrm>
            <a:off x="838201" y="591829"/>
            <a:ext cx="2055010" cy="5583126"/>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400"/>
              <a:buFont typeface="Arial"/>
              <a:buNone/>
            </a:pPr>
            <a:r>
              <a:rPr lang="en-US" sz="4400">
                <a:latin typeface="Arial"/>
                <a:ea typeface="Arial"/>
                <a:cs typeface="Arial"/>
                <a:sym typeface="Arial"/>
              </a:rPr>
              <a:t>Screen Time Habits Quiz:</a:t>
            </a:r>
            <a:endParaRPr sz="4400">
              <a:latin typeface="Arial"/>
              <a:ea typeface="Arial"/>
              <a:cs typeface="Arial"/>
              <a:sym typeface="Arial"/>
            </a:endParaRPr>
          </a:p>
        </p:txBody>
      </p:sp>
      <p:cxnSp>
        <p:nvCxnSpPr>
          <p:cNvPr id="394" name="Google Shape;394;p26"/>
          <p:cNvCxnSpPr/>
          <p:nvPr/>
        </p:nvCxnSpPr>
        <p:spPr>
          <a:xfrm>
            <a:off x="715890" y="356812"/>
            <a:ext cx="0" cy="6492875"/>
          </a:xfrm>
          <a:prstGeom prst="straightConnector1">
            <a:avLst/>
          </a:prstGeom>
          <a:noFill/>
          <a:ln cap="sq" cmpd="sng" w="25400">
            <a:solidFill>
              <a:schemeClr val="accent1"/>
            </a:solidFill>
            <a:prstDash val="solid"/>
            <a:bevel/>
            <a:headEnd len="sm" w="sm" type="none"/>
            <a:tailEnd len="sm" w="sm" type="none"/>
          </a:ln>
        </p:spPr>
      </p:cxnSp>
      <p:sp>
        <p:nvSpPr>
          <p:cNvPr id="395" name="Google Shape;395;p26"/>
          <p:cNvSpPr/>
          <p:nvPr/>
        </p:nvSpPr>
        <p:spPr>
          <a:xfrm>
            <a:off x="11433111" y="591829"/>
            <a:ext cx="139039" cy="139039"/>
          </a:xfrm>
          <a:custGeom>
            <a:rect b="b" l="l" r="r" t="t"/>
            <a:pathLst>
              <a:path extrusionOk="0" h="139039" w="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96" name="Google Shape;396;p26"/>
          <p:cNvSpPr/>
          <p:nvPr/>
        </p:nvSpPr>
        <p:spPr>
          <a:xfrm>
            <a:off x="11791891" y="821124"/>
            <a:ext cx="91138" cy="91138"/>
          </a:xfrm>
          <a:custGeom>
            <a:rect b="b" l="l" r="r" t="t"/>
            <a:pathLst>
              <a:path extrusionOk="0" h="91138" w="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97" name="Google Shape;397;p26"/>
          <p:cNvSpPr/>
          <p:nvPr/>
        </p:nvSpPr>
        <p:spPr>
          <a:xfrm>
            <a:off x="11417571" y="1336268"/>
            <a:ext cx="127714" cy="127714"/>
          </a:xfrm>
          <a:custGeom>
            <a:rect b="b" l="l" r="r" t="t"/>
            <a:pathLst>
              <a:path extrusionOk="0" h="127714" w="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398" name="Google Shape;398;p26"/>
          <p:cNvGrpSpPr/>
          <p:nvPr/>
        </p:nvGrpSpPr>
        <p:grpSpPr>
          <a:xfrm>
            <a:off x="3112951" y="442662"/>
            <a:ext cx="8678940" cy="5972674"/>
            <a:chOff x="0" y="7597"/>
            <a:chExt cx="8678940" cy="5972674"/>
          </a:xfrm>
        </p:grpSpPr>
        <p:sp>
          <p:nvSpPr>
            <p:cNvPr id="399" name="Google Shape;399;p26"/>
            <p:cNvSpPr/>
            <p:nvPr/>
          </p:nvSpPr>
          <p:spPr>
            <a:xfrm>
              <a:off x="0" y="7597"/>
              <a:ext cx="8678940" cy="995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0" name="Google Shape;400;p26"/>
            <p:cNvSpPr/>
            <p:nvPr/>
          </p:nvSpPr>
          <p:spPr>
            <a:xfrm>
              <a:off x="301122" y="231572"/>
              <a:ext cx="547495" cy="547495"/>
            </a:xfrm>
            <a:prstGeom prst="rect">
              <a:avLst/>
            </a:prstGeom>
            <a:blipFill rotWithShape="1">
              <a:blip r:embed="rId3">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1" name="Google Shape;401;p26"/>
            <p:cNvSpPr/>
            <p:nvPr/>
          </p:nvSpPr>
          <p:spPr>
            <a:xfrm>
              <a:off x="1149740" y="7597"/>
              <a:ext cx="390552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2" name="Google Shape;402;p26"/>
            <p:cNvSpPr txBox="1"/>
            <p:nvPr/>
          </p:nvSpPr>
          <p:spPr>
            <a:xfrm>
              <a:off x="1149740" y="7597"/>
              <a:ext cx="390552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Clr>
                  <a:schemeClr val="dk1"/>
                </a:buClr>
                <a:buSzPts val="1400"/>
                <a:buFont typeface="Arial"/>
                <a:buNone/>
              </a:pPr>
              <a:r>
                <a:rPr lang="en-US" sz="1400">
                  <a:solidFill>
                    <a:schemeClr val="dk1"/>
                  </a:solidFill>
                  <a:latin typeface="Arial"/>
                  <a:ea typeface="Arial"/>
                  <a:cs typeface="Arial"/>
                  <a:sym typeface="Arial"/>
                </a:rPr>
                <a:t>How many hours per day, on average, do you spend looking at screens (including smartphones, tablets, computers, and TVs)?</a:t>
              </a:r>
              <a:endParaRPr/>
            </a:p>
          </p:txBody>
        </p:sp>
        <p:sp>
          <p:nvSpPr>
            <p:cNvPr id="403" name="Google Shape;403;p26"/>
            <p:cNvSpPr/>
            <p:nvPr/>
          </p:nvSpPr>
          <p:spPr>
            <a:xfrm>
              <a:off x="5055263" y="7597"/>
              <a:ext cx="362255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4" name="Google Shape;404;p26"/>
            <p:cNvSpPr txBox="1"/>
            <p:nvPr/>
          </p:nvSpPr>
          <p:spPr>
            <a:xfrm>
              <a:off x="5055263" y="7597"/>
              <a:ext cx="362255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Clr>
                  <a:schemeClr val="dk1"/>
                </a:buClr>
                <a:buSzPts val="1400"/>
                <a:buFont typeface="Arial"/>
                <a:buNone/>
              </a:pPr>
              <a:r>
                <a:rPr lang="en-US" sz="1400">
                  <a:solidFill>
                    <a:schemeClr val="dk1"/>
                  </a:solidFill>
                  <a:latin typeface="Arial"/>
                  <a:ea typeface="Arial"/>
                  <a:cs typeface="Arial"/>
                  <a:sym typeface="Arial"/>
                </a:rPr>
                <a:t>a)Less than 1 hour       b) 1-2 hours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Clr>
                  <a:schemeClr val="dk1"/>
                </a:buClr>
                <a:buSzPts val="1400"/>
                <a:buFont typeface="Arial"/>
                <a:buNone/>
              </a:pPr>
              <a:r>
                <a:rPr lang="en-US" sz="1400">
                  <a:solidFill>
                    <a:schemeClr val="dk1"/>
                  </a:solidFill>
                  <a:latin typeface="Arial"/>
                  <a:ea typeface="Arial"/>
                  <a:cs typeface="Arial"/>
                  <a:sym typeface="Arial"/>
                </a:rPr>
                <a:t>c) 2-4 hours                     d) 4-6 hours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Clr>
                  <a:schemeClr val="dk1"/>
                </a:buClr>
                <a:buSzPts val="1400"/>
                <a:buFont typeface="Arial"/>
                <a:buNone/>
              </a:pPr>
              <a:r>
                <a:rPr lang="en-US" sz="1400">
                  <a:solidFill>
                    <a:schemeClr val="dk1"/>
                  </a:solidFill>
                  <a:latin typeface="Arial"/>
                  <a:ea typeface="Arial"/>
                  <a:cs typeface="Arial"/>
                  <a:sym typeface="Arial"/>
                </a:rPr>
                <a:t>e) More than 6 hours</a:t>
              </a:r>
              <a:endParaRPr/>
            </a:p>
          </p:txBody>
        </p:sp>
        <p:sp>
          <p:nvSpPr>
            <p:cNvPr id="405" name="Google Shape;405;p26"/>
            <p:cNvSpPr/>
            <p:nvPr/>
          </p:nvSpPr>
          <p:spPr>
            <a:xfrm>
              <a:off x="0" y="1251904"/>
              <a:ext cx="8678940" cy="995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6" name="Google Shape;406;p26"/>
            <p:cNvSpPr/>
            <p:nvPr/>
          </p:nvSpPr>
          <p:spPr>
            <a:xfrm>
              <a:off x="301122" y="1475879"/>
              <a:ext cx="547495" cy="547495"/>
            </a:xfrm>
            <a:prstGeom prst="rect">
              <a:avLst/>
            </a:prstGeom>
            <a:blipFill rotWithShape="1">
              <a:blip r:embed="rId4">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7" name="Google Shape;407;p26"/>
            <p:cNvSpPr/>
            <p:nvPr/>
          </p:nvSpPr>
          <p:spPr>
            <a:xfrm>
              <a:off x="1149740" y="1251904"/>
              <a:ext cx="390552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8" name="Google Shape;408;p26"/>
            <p:cNvSpPr txBox="1"/>
            <p:nvPr/>
          </p:nvSpPr>
          <p:spPr>
            <a:xfrm>
              <a:off x="1149740" y="1251904"/>
              <a:ext cx="390552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Clr>
                  <a:schemeClr val="dk1"/>
                </a:buClr>
                <a:buSzPts val="1400"/>
                <a:buFont typeface="Arial"/>
                <a:buNone/>
              </a:pPr>
              <a:r>
                <a:rPr lang="en-US" sz="1400">
                  <a:solidFill>
                    <a:schemeClr val="dk1"/>
                  </a:solidFill>
                  <a:latin typeface="Arial"/>
                  <a:ea typeface="Arial"/>
                  <a:cs typeface="Arial"/>
                  <a:sym typeface="Arial"/>
                </a:rPr>
                <a:t>Do you find yourself mindlessly scrolling through your phone or other devices without </a:t>
              </a:r>
              <a:br>
                <a:rPr lang="en-US" sz="1400">
                  <a:solidFill>
                    <a:schemeClr val="dk1"/>
                  </a:solidFill>
                  <a:latin typeface="Arial"/>
                  <a:ea typeface="Arial"/>
                  <a:cs typeface="Arial"/>
                  <a:sym typeface="Arial"/>
                </a:rPr>
              </a:br>
              <a:r>
                <a:rPr lang="en-US" sz="1400">
                  <a:solidFill>
                    <a:schemeClr val="dk1"/>
                  </a:solidFill>
                  <a:latin typeface="Arial"/>
                  <a:ea typeface="Arial"/>
                  <a:cs typeface="Arial"/>
                  <a:sym typeface="Arial"/>
                </a:rPr>
                <a:t>a specific purpose?</a:t>
              </a:r>
              <a:endParaRPr/>
            </a:p>
          </p:txBody>
        </p:sp>
        <p:sp>
          <p:nvSpPr>
            <p:cNvPr id="409" name="Google Shape;409;p26"/>
            <p:cNvSpPr/>
            <p:nvPr/>
          </p:nvSpPr>
          <p:spPr>
            <a:xfrm>
              <a:off x="5055263" y="1251904"/>
              <a:ext cx="362255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0" name="Google Shape;410;p26"/>
            <p:cNvSpPr txBox="1"/>
            <p:nvPr/>
          </p:nvSpPr>
          <p:spPr>
            <a:xfrm>
              <a:off x="5055263" y="1251904"/>
              <a:ext cx="362255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Clr>
                  <a:schemeClr val="dk1"/>
                </a:buClr>
                <a:buSzPts val="1400"/>
                <a:buFont typeface="Arial"/>
                <a:buNone/>
              </a:pPr>
              <a:r>
                <a:rPr lang="en-US" sz="1400">
                  <a:solidFill>
                    <a:schemeClr val="dk1"/>
                  </a:solidFill>
                  <a:latin typeface="Arial"/>
                  <a:ea typeface="Arial"/>
                  <a:cs typeface="Arial"/>
                  <a:sym typeface="Arial"/>
                </a:rPr>
                <a:t>a)Rarely                 b) Occasionally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Clr>
                  <a:schemeClr val="dk1"/>
                </a:buClr>
                <a:buSzPts val="1400"/>
                <a:buFont typeface="Arial"/>
                <a:buNone/>
              </a:pPr>
              <a:r>
                <a:rPr lang="en-US" sz="1400">
                  <a:solidFill>
                    <a:schemeClr val="dk1"/>
                  </a:solidFill>
                  <a:latin typeface="Arial"/>
                  <a:ea typeface="Arial"/>
                  <a:cs typeface="Arial"/>
                  <a:sym typeface="Arial"/>
                </a:rPr>
                <a:t>c) Frequently       d) Most of the time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Clr>
                  <a:schemeClr val="dk1"/>
                </a:buClr>
                <a:buSzPts val="1400"/>
                <a:buFont typeface="Arial"/>
                <a:buNone/>
              </a:pPr>
              <a:r>
                <a:rPr lang="en-US" sz="1400">
                  <a:solidFill>
                    <a:schemeClr val="dk1"/>
                  </a:solidFill>
                  <a:latin typeface="Arial"/>
                  <a:ea typeface="Arial"/>
                  <a:cs typeface="Arial"/>
                  <a:sym typeface="Arial"/>
                </a:rPr>
                <a:t>e) Constantly</a:t>
              </a:r>
              <a:endParaRPr/>
            </a:p>
          </p:txBody>
        </p:sp>
        <p:sp>
          <p:nvSpPr>
            <p:cNvPr id="411" name="Google Shape;411;p26"/>
            <p:cNvSpPr/>
            <p:nvPr/>
          </p:nvSpPr>
          <p:spPr>
            <a:xfrm>
              <a:off x="0" y="2496212"/>
              <a:ext cx="8678940" cy="995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2" name="Google Shape;412;p26"/>
            <p:cNvSpPr/>
            <p:nvPr/>
          </p:nvSpPr>
          <p:spPr>
            <a:xfrm>
              <a:off x="301122" y="2720187"/>
              <a:ext cx="547495" cy="547495"/>
            </a:xfrm>
            <a:prstGeom prst="rect">
              <a:avLst/>
            </a:prstGeom>
            <a:blipFill rotWithShape="1">
              <a:blip r:embed="rId5">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3" name="Google Shape;413;p26"/>
            <p:cNvSpPr/>
            <p:nvPr/>
          </p:nvSpPr>
          <p:spPr>
            <a:xfrm>
              <a:off x="1149740" y="2496212"/>
              <a:ext cx="390552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4" name="Google Shape;414;p26"/>
            <p:cNvSpPr txBox="1"/>
            <p:nvPr/>
          </p:nvSpPr>
          <p:spPr>
            <a:xfrm>
              <a:off x="1149740" y="2496212"/>
              <a:ext cx="390552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Clr>
                  <a:schemeClr val="dk1"/>
                </a:buClr>
                <a:buSzPts val="1400"/>
                <a:buFont typeface="Arial"/>
                <a:buNone/>
              </a:pPr>
              <a:r>
                <a:rPr lang="en-US" sz="1400">
                  <a:solidFill>
                    <a:schemeClr val="dk1"/>
                  </a:solidFill>
                  <a:latin typeface="Arial"/>
                  <a:ea typeface="Arial"/>
                  <a:cs typeface="Arial"/>
                  <a:sym typeface="Arial"/>
                </a:rPr>
                <a:t>How often do you use electronic devices </a:t>
              </a:r>
              <a:br>
                <a:rPr lang="en-US" sz="1400">
                  <a:solidFill>
                    <a:schemeClr val="dk1"/>
                  </a:solidFill>
                  <a:latin typeface="Arial"/>
                  <a:ea typeface="Arial"/>
                  <a:cs typeface="Arial"/>
                  <a:sym typeface="Arial"/>
                </a:rPr>
              </a:br>
              <a:r>
                <a:rPr lang="en-US" sz="1400">
                  <a:solidFill>
                    <a:schemeClr val="dk1"/>
                  </a:solidFill>
                  <a:latin typeface="Arial"/>
                  <a:ea typeface="Arial"/>
                  <a:cs typeface="Arial"/>
                  <a:sym typeface="Arial"/>
                </a:rPr>
                <a:t>within an hour before bedtime?</a:t>
              </a:r>
              <a:endParaRPr/>
            </a:p>
          </p:txBody>
        </p:sp>
        <p:sp>
          <p:nvSpPr>
            <p:cNvPr id="415" name="Google Shape;415;p26"/>
            <p:cNvSpPr/>
            <p:nvPr/>
          </p:nvSpPr>
          <p:spPr>
            <a:xfrm>
              <a:off x="5055263" y="2496212"/>
              <a:ext cx="362255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6" name="Google Shape;416;p26"/>
            <p:cNvSpPr txBox="1"/>
            <p:nvPr/>
          </p:nvSpPr>
          <p:spPr>
            <a:xfrm>
              <a:off x="5055263" y="2496212"/>
              <a:ext cx="362255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Clr>
                  <a:schemeClr val="dk1"/>
                </a:buClr>
                <a:buSzPts val="1400"/>
                <a:buFont typeface="Arial"/>
                <a:buNone/>
              </a:pPr>
              <a:r>
                <a:rPr lang="en-US" sz="1400">
                  <a:solidFill>
                    <a:schemeClr val="dk1"/>
                  </a:solidFill>
                  <a:latin typeface="Arial"/>
                  <a:ea typeface="Arial"/>
                  <a:cs typeface="Arial"/>
                  <a:sym typeface="Arial"/>
                </a:rPr>
                <a:t>a) Never        b) Rarely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Clr>
                  <a:schemeClr val="dk1"/>
                </a:buClr>
                <a:buSzPts val="1400"/>
                <a:buFont typeface="Arial"/>
                <a:buNone/>
              </a:pPr>
              <a:r>
                <a:rPr lang="en-US" sz="1400">
                  <a:solidFill>
                    <a:schemeClr val="dk1"/>
                  </a:solidFill>
                  <a:latin typeface="Arial"/>
                  <a:ea typeface="Arial"/>
                  <a:cs typeface="Arial"/>
                  <a:sym typeface="Arial"/>
                </a:rPr>
                <a:t>c) Sometimes    d) Often   e) Always</a:t>
              </a:r>
              <a:endParaRPr/>
            </a:p>
          </p:txBody>
        </p:sp>
        <p:sp>
          <p:nvSpPr>
            <p:cNvPr id="417" name="Google Shape;417;p26"/>
            <p:cNvSpPr/>
            <p:nvPr/>
          </p:nvSpPr>
          <p:spPr>
            <a:xfrm>
              <a:off x="0" y="3740519"/>
              <a:ext cx="8678940" cy="995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8" name="Google Shape;418;p26"/>
            <p:cNvSpPr/>
            <p:nvPr/>
          </p:nvSpPr>
          <p:spPr>
            <a:xfrm>
              <a:off x="301122" y="3964494"/>
              <a:ext cx="547495" cy="547495"/>
            </a:xfrm>
            <a:prstGeom prst="rect">
              <a:avLst/>
            </a:prstGeom>
            <a:blipFill rotWithShape="1">
              <a:blip r:embed="rId6">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9" name="Google Shape;419;p26"/>
            <p:cNvSpPr/>
            <p:nvPr/>
          </p:nvSpPr>
          <p:spPr>
            <a:xfrm>
              <a:off x="1149740" y="3740519"/>
              <a:ext cx="390552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0" name="Google Shape;420;p26"/>
            <p:cNvSpPr txBox="1"/>
            <p:nvPr/>
          </p:nvSpPr>
          <p:spPr>
            <a:xfrm>
              <a:off x="1149740" y="3740519"/>
              <a:ext cx="390552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Clr>
                  <a:schemeClr val="dk1"/>
                </a:buClr>
                <a:buSzPts val="1400"/>
                <a:buFont typeface="Arial"/>
                <a:buNone/>
              </a:pPr>
              <a:r>
                <a:rPr lang="en-US" sz="1400">
                  <a:solidFill>
                    <a:schemeClr val="dk1"/>
                  </a:solidFill>
                  <a:latin typeface="Arial"/>
                  <a:ea typeface="Arial"/>
                  <a:cs typeface="Arial"/>
                  <a:sym typeface="Arial"/>
                </a:rPr>
                <a:t>Are you aware of any physical discomfort such as eye strain, headaches, or disrupted sleep patterns associated with your screen time?</a:t>
              </a:r>
              <a:endParaRPr/>
            </a:p>
          </p:txBody>
        </p:sp>
        <p:sp>
          <p:nvSpPr>
            <p:cNvPr id="421" name="Google Shape;421;p26"/>
            <p:cNvSpPr/>
            <p:nvPr/>
          </p:nvSpPr>
          <p:spPr>
            <a:xfrm>
              <a:off x="5055263" y="3740519"/>
              <a:ext cx="362255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2" name="Google Shape;422;p26"/>
            <p:cNvSpPr txBox="1"/>
            <p:nvPr/>
          </p:nvSpPr>
          <p:spPr>
            <a:xfrm>
              <a:off x="5055263" y="3740519"/>
              <a:ext cx="362255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Clr>
                  <a:schemeClr val="dk1"/>
                </a:buClr>
                <a:buSzPts val="1400"/>
                <a:buFont typeface="Arial"/>
                <a:buNone/>
              </a:pPr>
              <a:r>
                <a:rPr lang="en-US" sz="1400">
                  <a:solidFill>
                    <a:schemeClr val="dk1"/>
                  </a:solidFill>
                  <a:latin typeface="Arial"/>
                  <a:ea typeface="Arial"/>
                  <a:cs typeface="Arial"/>
                  <a:sym typeface="Arial"/>
                </a:rPr>
                <a:t>a)No discomfort             b) Rarely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Clr>
                  <a:schemeClr val="dk1"/>
                </a:buClr>
                <a:buSzPts val="1400"/>
                <a:buFont typeface="Arial"/>
                <a:buNone/>
              </a:pPr>
              <a:r>
                <a:rPr lang="en-US" sz="1400">
                  <a:solidFill>
                    <a:schemeClr val="dk1"/>
                  </a:solidFill>
                  <a:latin typeface="Arial"/>
                  <a:ea typeface="Arial"/>
                  <a:cs typeface="Arial"/>
                  <a:sym typeface="Arial"/>
                </a:rPr>
                <a:t>c) Occasionally               d) Frequently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Clr>
                  <a:schemeClr val="dk1"/>
                </a:buClr>
                <a:buSzPts val="1400"/>
                <a:buFont typeface="Arial"/>
                <a:buNone/>
              </a:pPr>
              <a:r>
                <a:rPr lang="en-US" sz="1400">
                  <a:solidFill>
                    <a:schemeClr val="dk1"/>
                  </a:solidFill>
                  <a:latin typeface="Arial"/>
                  <a:ea typeface="Arial"/>
                  <a:cs typeface="Arial"/>
                  <a:sym typeface="Arial"/>
                </a:rPr>
                <a:t>e) Constant discomfort</a:t>
              </a:r>
              <a:endParaRPr/>
            </a:p>
          </p:txBody>
        </p:sp>
        <p:sp>
          <p:nvSpPr>
            <p:cNvPr id="423" name="Google Shape;423;p26"/>
            <p:cNvSpPr/>
            <p:nvPr/>
          </p:nvSpPr>
          <p:spPr>
            <a:xfrm>
              <a:off x="0" y="4984826"/>
              <a:ext cx="8678940" cy="995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4" name="Google Shape;424;p26"/>
            <p:cNvSpPr/>
            <p:nvPr/>
          </p:nvSpPr>
          <p:spPr>
            <a:xfrm>
              <a:off x="301122" y="5208802"/>
              <a:ext cx="547495" cy="547495"/>
            </a:xfrm>
            <a:prstGeom prst="rect">
              <a:avLst/>
            </a:prstGeom>
            <a:blipFill rotWithShape="1">
              <a:blip r:embed="rId7">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5" name="Google Shape;425;p26"/>
            <p:cNvSpPr/>
            <p:nvPr/>
          </p:nvSpPr>
          <p:spPr>
            <a:xfrm>
              <a:off x="1149740" y="4984826"/>
              <a:ext cx="390552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6" name="Google Shape;426;p26"/>
            <p:cNvSpPr txBox="1"/>
            <p:nvPr/>
          </p:nvSpPr>
          <p:spPr>
            <a:xfrm>
              <a:off x="1149740" y="4984826"/>
              <a:ext cx="390552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Clr>
                  <a:schemeClr val="dk1"/>
                </a:buClr>
                <a:buSzPts val="1400"/>
                <a:buFont typeface="Arial"/>
                <a:buNone/>
              </a:pPr>
              <a:r>
                <a:rPr lang="en-US" sz="1400">
                  <a:solidFill>
                    <a:schemeClr val="dk1"/>
                  </a:solidFill>
                  <a:latin typeface="Arial"/>
                  <a:ea typeface="Arial"/>
                  <a:cs typeface="Arial"/>
                  <a:sym typeface="Arial"/>
                </a:rPr>
                <a:t>Do you set specific time limits or use tools/apps to monitor and control your screen time?</a:t>
              </a:r>
              <a:endParaRPr/>
            </a:p>
          </p:txBody>
        </p:sp>
        <p:sp>
          <p:nvSpPr>
            <p:cNvPr id="427" name="Google Shape;427;p26"/>
            <p:cNvSpPr/>
            <p:nvPr/>
          </p:nvSpPr>
          <p:spPr>
            <a:xfrm>
              <a:off x="5055263" y="4984826"/>
              <a:ext cx="362255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8" name="Google Shape;428;p26"/>
            <p:cNvSpPr txBox="1"/>
            <p:nvPr/>
          </p:nvSpPr>
          <p:spPr>
            <a:xfrm>
              <a:off x="5055263" y="4984826"/>
              <a:ext cx="362255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Clr>
                  <a:schemeClr val="dk1"/>
                </a:buClr>
                <a:buSzPts val="1400"/>
                <a:buFont typeface="Arial"/>
                <a:buNone/>
              </a:pPr>
              <a:r>
                <a:rPr lang="en-US" sz="1400">
                  <a:solidFill>
                    <a:schemeClr val="dk1"/>
                  </a:solidFill>
                  <a:latin typeface="Arial"/>
                  <a:ea typeface="Arial"/>
                  <a:cs typeface="Arial"/>
                  <a:sym typeface="Arial"/>
                </a:rPr>
                <a:t>a) Always   b) Often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Clr>
                  <a:schemeClr val="dk1"/>
                </a:buClr>
                <a:buSzPts val="1400"/>
                <a:buFont typeface="Arial"/>
                <a:buNone/>
              </a:pPr>
              <a:r>
                <a:rPr lang="en-US" sz="1400">
                  <a:solidFill>
                    <a:schemeClr val="dk1"/>
                  </a:solidFill>
                  <a:latin typeface="Arial"/>
                  <a:ea typeface="Arial"/>
                  <a:cs typeface="Arial"/>
                  <a:sym typeface="Arial"/>
                </a:rPr>
                <a:t>c) Occasionally  d) Rarely  e) Never</a:t>
              </a:r>
              <a:endParaRPr/>
            </a:p>
          </p:txBody>
        </p:sp>
      </p:gr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32" name="Shape 432"/>
        <p:cNvGrpSpPr/>
        <p:nvPr/>
      </p:nvGrpSpPr>
      <p:grpSpPr>
        <a:xfrm>
          <a:off x="0" y="0"/>
          <a:ext cx="0" cy="0"/>
          <a:chOff x="0" y="0"/>
          <a:chExt cx="0" cy="0"/>
        </a:xfrm>
      </p:grpSpPr>
      <p:sp>
        <p:nvSpPr>
          <p:cNvPr id="433" name="Google Shape;433;p27"/>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34" name="Google Shape;434;p27"/>
          <p:cNvSpPr txBox="1"/>
          <p:nvPr>
            <p:ph type="title"/>
          </p:nvPr>
        </p:nvSpPr>
        <p:spPr>
          <a:xfrm>
            <a:off x="838201" y="591829"/>
            <a:ext cx="2055010" cy="5583126"/>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400"/>
              <a:buFont typeface="Arial"/>
              <a:buNone/>
            </a:pPr>
            <a:r>
              <a:rPr lang="en-US" sz="4400">
                <a:latin typeface="Arial"/>
                <a:ea typeface="Arial"/>
                <a:cs typeface="Arial"/>
                <a:sym typeface="Arial"/>
              </a:rPr>
              <a:t>Social Media Usage Quiz:</a:t>
            </a:r>
            <a:endParaRPr sz="4400">
              <a:latin typeface="Arial"/>
              <a:ea typeface="Arial"/>
              <a:cs typeface="Arial"/>
              <a:sym typeface="Arial"/>
            </a:endParaRPr>
          </a:p>
        </p:txBody>
      </p:sp>
      <p:cxnSp>
        <p:nvCxnSpPr>
          <p:cNvPr id="435" name="Google Shape;435;p27"/>
          <p:cNvCxnSpPr/>
          <p:nvPr/>
        </p:nvCxnSpPr>
        <p:spPr>
          <a:xfrm>
            <a:off x="715890" y="356812"/>
            <a:ext cx="0" cy="6492875"/>
          </a:xfrm>
          <a:prstGeom prst="straightConnector1">
            <a:avLst/>
          </a:prstGeom>
          <a:noFill/>
          <a:ln cap="sq" cmpd="sng" w="25400">
            <a:solidFill>
              <a:schemeClr val="accent1"/>
            </a:solidFill>
            <a:prstDash val="solid"/>
            <a:bevel/>
            <a:headEnd len="sm" w="sm" type="none"/>
            <a:tailEnd len="sm" w="sm" type="none"/>
          </a:ln>
        </p:spPr>
      </p:cxnSp>
      <p:sp>
        <p:nvSpPr>
          <p:cNvPr id="436" name="Google Shape;436;p27"/>
          <p:cNvSpPr/>
          <p:nvPr/>
        </p:nvSpPr>
        <p:spPr>
          <a:xfrm>
            <a:off x="11433111" y="591829"/>
            <a:ext cx="139039" cy="139039"/>
          </a:xfrm>
          <a:custGeom>
            <a:rect b="b" l="l" r="r" t="t"/>
            <a:pathLst>
              <a:path extrusionOk="0" h="139039" w="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37" name="Google Shape;437;p27"/>
          <p:cNvSpPr/>
          <p:nvPr/>
        </p:nvSpPr>
        <p:spPr>
          <a:xfrm>
            <a:off x="11791891" y="821124"/>
            <a:ext cx="91138" cy="91138"/>
          </a:xfrm>
          <a:custGeom>
            <a:rect b="b" l="l" r="r" t="t"/>
            <a:pathLst>
              <a:path extrusionOk="0" h="91138" w="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38" name="Google Shape;438;p27"/>
          <p:cNvSpPr/>
          <p:nvPr/>
        </p:nvSpPr>
        <p:spPr>
          <a:xfrm>
            <a:off x="11417571" y="1336268"/>
            <a:ext cx="127714" cy="127714"/>
          </a:xfrm>
          <a:custGeom>
            <a:rect b="b" l="l" r="r" t="t"/>
            <a:pathLst>
              <a:path extrusionOk="0" h="127714" w="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439" name="Google Shape;439;p27"/>
          <p:cNvGrpSpPr/>
          <p:nvPr/>
        </p:nvGrpSpPr>
        <p:grpSpPr>
          <a:xfrm>
            <a:off x="3112951" y="442662"/>
            <a:ext cx="8678940" cy="5972674"/>
            <a:chOff x="0" y="7597"/>
            <a:chExt cx="8678940" cy="5972674"/>
          </a:xfrm>
        </p:grpSpPr>
        <p:sp>
          <p:nvSpPr>
            <p:cNvPr id="440" name="Google Shape;440;p27"/>
            <p:cNvSpPr/>
            <p:nvPr/>
          </p:nvSpPr>
          <p:spPr>
            <a:xfrm>
              <a:off x="0" y="7597"/>
              <a:ext cx="8678940" cy="995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1" name="Google Shape;441;p27"/>
            <p:cNvSpPr/>
            <p:nvPr/>
          </p:nvSpPr>
          <p:spPr>
            <a:xfrm>
              <a:off x="301122" y="231572"/>
              <a:ext cx="547495" cy="547495"/>
            </a:xfrm>
            <a:prstGeom prst="rect">
              <a:avLst/>
            </a:prstGeom>
            <a:blipFill rotWithShape="1">
              <a:blip r:embed="rId3">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2" name="Google Shape;442;p27"/>
            <p:cNvSpPr/>
            <p:nvPr/>
          </p:nvSpPr>
          <p:spPr>
            <a:xfrm>
              <a:off x="1149740" y="7597"/>
              <a:ext cx="390552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3" name="Google Shape;443;p27"/>
            <p:cNvSpPr txBox="1"/>
            <p:nvPr/>
          </p:nvSpPr>
          <p:spPr>
            <a:xfrm>
              <a:off x="1149740" y="7597"/>
              <a:ext cx="390552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Clr>
                  <a:schemeClr val="dk1"/>
                </a:buClr>
                <a:buSzPts val="1400"/>
                <a:buFont typeface="Arial"/>
                <a:buNone/>
              </a:pPr>
              <a:r>
                <a:rPr lang="en-US" sz="1400">
                  <a:solidFill>
                    <a:schemeClr val="dk1"/>
                  </a:solidFill>
                  <a:latin typeface="Arial"/>
                  <a:ea typeface="Arial"/>
                  <a:cs typeface="Arial"/>
                  <a:sym typeface="Arial"/>
                </a:rPr>
                <a:t>How many social media platforms do you actively use on a regular basis?</a:t>
              </a:r>
              <a:endParaRPr/>
            </a:p>
          </p:txBody>
        </p:sp>
        <p:sp>
          <p:nvSpPr>
            <p:cNvPr id="444" name="Google Shape;444;p27"/>
            <p:cNvSpPr/>
            <p:nvPr/>
          </p:nvSpPr>
          <p:spPr>
            <a:xfrm>
              <a:off x="5055263" y="7597"/>
              <a:ext cx="362255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5" name="Google Shape;445;p27"/>
            <p:cNvSpPr txBox="1"/>
            <p:nvPr/>
          </p:nvSpPr>
          <p:spPr>
            <a:xfrm>
              <a:off x="5055263" y="7597"/>
              <a:ext cx="362255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Clr>
                  <a:schemeClr val="dk1"/>
                </a:buClr>
                <a:buSzPts val="1400"/>
                <a:buFont typeface="Arial"/>
                <a:buNone/>
              </a:pPr>
              <a:r>
                <a:rPr lang="en-US" sz="1400">
                  <a:solidFill>
                    <a:schemeClr val="dk1"/>
                  </a:solidFill>
                  <a:latin typeface="Arial"/>
                  <a:ea typeface="Arial"/>
                  <a:cs typeface="Arial"/>
                  <a:sym typeface="Arial"/>
                </a:rPr>
                <a:t>a) 1-2                                  b) 3-4</a:t>
              </a:r>
              <a:endParaRPr/>
            </a:p>
            <a:p>
              <a:pPr indent="0" lvl="0" marL="0" marR="0" rtl="0" algn="l">
                <a:lnSpc>
                  <a:spcPct val="100000"/>
                </a:lnSpc>
                <a:spcBef>
                  <a:spcPts val="490"/>
                </a:spcBef>
                <a:spcAft>
                  <a:spcPts val="0"/>
                </a:spcAft>
                <a:buClr>
                  <a:schemeClr val="dk1"/>
                </a:buClr>
                <a:buSzPts val="1400"/>
                <a:buFont typeface="Arial"/>
                <a:buNone/>
              </a:pPr>
              <a:r>
                <a:rPr lang="en-US" sz="1400">
                  <a:solidFill>
                    <a:schemeClr val="dk1"/>
                  </a:solidFill>
                  <a:latin typeface="Arial"/>
                  <a:ea typeface="Arial"/>
                  <a:cs typeface="Arial"/>
                  <a:sym typeface="Arial"/>
                </a:rPr>
                <a:t>c) 5-6                                   d) 7-8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Clr>
                  <a:schemeClr val="dk1"/>
                </a:buClr>
                <a:buSzPts val="1400"/>
                <a:buFont typeface="Arial"/>
                <a:buNone/>
              </a:pPr>
              <a:r>
                <a:rPr lang="en-US" sz="1400">
                  <a:solidFill>
                    <a:schemeClr val="dk1"/>
                  </a:solidFill>
                  <a:latin typeface="Arial"/>
                  <a:ea typeface="Arial"/>
                  <a:cs typeface="Arial"/>
                  <a:sym typeface="Arial"/>
                </a:rPr>
                <a:t>e) More than 8</a:t>
              </a:r>
              <a:endParaRPr sz="1400">
                <a:solidFill>
                  <a:schemeClr val="dk1"/>
                </a:solidFill>
                <a:latin typeface="Arial"/>
                <a:ea typeface="Arial"/>
                <a:cs typeface="Arial"/>
                <a:sym typeface="Arial"/>
              </a:endParaRPr>
            </a:p>
          </p:txBody>
        </p:sp>
        <p:sp>
          <p:nvSpPr>
            <p:cNvPr id="446" name="Google Shape;446;p27"/>
            <p:cNvSpPr/>
            <p:nvPr/>
          </p:nvSpPr>
          <p:spPr>
            <a:xfrm>
              <a:off x="0" y="1251904"/>
              <a:ext cx="8678940" cy="995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7" name="Google Shape;447;p27"/>
            <p:cNvSpPr/>
            <p:nvPr/>
          </p:nvSpPr>
          <p:spPr>
            <a:xfrm>
              <a:off x="301122" y="1475879"/>
              <a:ext cx="547495" cy="547495"/>
            </a:xfrm>
            <a:prstGeom prst="rect">
              <a:avLst/>
            </a:prstGeom>
            <a:blipFill rotWithShape="1">
              <a:blip r:embed="rId4">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8" name="Google Shape;448;p27"/>
            <p:cNvSpPr/>
            <p:nvPr/>
          </p:nvSpPr>
          <p:spPr>
            <a:xfrm>
              <a:off x="1149740" y="1251904"/>
              <a:ext cx="390552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9" name="Google Shape;449;p27"/>
            <p:cNvSpPr txBox="1"/>
            <p:nvPr/>
          </p:nvSpPr>
          <p:spPr>
            <a:xfrm>
              <a:off x="1149740" y="1251904"/>
              <a:ext cx="390552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Clr>
                  <a:schemeClr val="dk1"/>
                </a:buClr>
                <a:buSzPts val="1600"/>
                <a:buFont typeface="Arial"/>
                <a:buNone/>
              </a:pPr>
              <a:r>
                <a:rPr lang="en-US" sz="1600">
                  <a:solidFill>
                    <a:schemeClr val="dk1"/>
                  </a:solidFill>
                  <a:latin typeface="Arial"/>
                  <a:ea typeface="Arial"/>
                  <a:cs typeface="Arial"/>
                  <a:sym typeface="Arial"/>
                </a:rPr>
                <a:t>How much time, on average, do you spend on social media each day?</a:t>
              </a:r>
              <a:endParaRPr/>
            </a:p>
          </p:txBody>
        </p:sp>
        <p:sp>
          <p:nvSpPr>
            <p:cNvPr id="450" name="Google Shape;450;p27"/>
            <p:cNvSpPr/>
            <p:nvPr/>
          </p:nvSpPr>
          <p:spPr>
            <a:xfrm>
              <a:off x="5055263" y="1251904"/>
              <a:ext cx="362255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1" name="Google Shape;451;p27"/>
            <p:cNvSpPr txBox="1"/>
            <p:nvPr/>
          </p:nvSpPr>
          <p:spPr>
            <a:xfrm>
              <a:off x="5055263" y="1251904"/>
              <a:ext cx="362255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Clr>
                  <a:schemeClr val="dk1"/>
                </a:buClr>
                <a:buSzPts val="1400"/>
                <a:buFont typeface="Arial"/>
                <a:buNone/>
              </a:pPr>
              <a:r>
                <a:rPr lang="en-US" sz="1400">
                  <a:solidFill>
                    <a:schemeClr val="dk1"/>
                  </a:solidFill>
                  <a:latin typeface="Arial"/>
                  <a:ea typeface="Arial"/>
                  <a:cs typeface="Arial"/>
                  <a:sym typeface="Arial"/>
                </a:rPr>
                <a:t>a) Less than 30 minutes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Clr>
                  <a:schemeClr val="dk1"/>
                </a:buClr>
                <a:buSzPts val="1400"/>
                <a:buFont typeface="Arial"/>
                <a:buNone/>
              </a:pPr>
              <a:r>
                <a:rPr lang="en-US" sz="1400">
                  <a:solidFill>
                    <a:schemeClr val="dk1"/>
                  </a:solidFill>
                  <a:latin typeface="Arial"/>
                  <a:ea typeface="Arial"/>
                  <a:cs typeface="Arial"/>
                  <a:sym typeface="Arial"/>
                </a:rPr>
                <a:t>b) 30 minutes - 1 hour     c) 1-2 hours       </a:t>
              </a:r>
              <a:endParaRPr/>
            </a:p>
            <a:p>
              <a:pPr indent="0" lvl="0" marL="0" marR="0" rtl="0" algn="l">
                <a:lnSpc>
                  <a:spcPct val="100000"/>
                </a:lnSpc>
                <a:spcBef>
                  <a:spcPts val="490"/>
                </a:spcBef>
                <a:spcAft>
                  <a:spcPts val="0"/>
                </a:spcAft>
                <a:buClr>
                  <a:schemeClr val="dk1"/>
                </a:buClr>
                <a:buSzPts val="1400"/>
                <a:buFont typeface="Arial"/>
                <a:buNone/>
              </a:pPr>
              <a:r>
                <a:rPr lang="en-US" sz="1400">
                  <a:solidFill>
                    <a:schemeClr val="dk1"/>
                  </a:solidFill>
                  <a:latin typeface="Arial"/>
                  <a:ea typeface="Arial"/>
                  <a:cs typeface="Arial"/>
                  <a:sym typeface="Arial"/>
                </a:rPr>
                <a:t>d) 2-4 hours          e) More than 4 hours</a:t>
              </a:r>
              <a:endParaRPr/>
            </a:p>
          </p:txBody>
        </p:sp>
        <p:sp>
          <p:nvSpPr>
            <p:cNvPr id="452" name="Google Shape;452;p27"/>
            <p:cNvSpPr/>
            <p:nvPr/>
          </p:nvSpPr>
          <p:spPr>
            <a:xfrm>
              <a:off x="0" y="2496212"/>
              <a:ext cx="8678940" cy="995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3" name="Google Shape;453;p27"/>
            <p:cNvSpPr/>
            <p:nvPr/>
          </p:nvSpPr>
          <p:spPr>
            <a:xfrm>
              <a:off x="301122" y="2720187"/>
              <a:ext cx="547495" cy="547495"/>
            </a:xfrm>
            <a:prstGeom prst="rect">
              <a:avLst/>
            </a:prstGeom>
            <a:blipFill rotWithShape="1">
              <a:blip r:embed="rId5">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4" name="Google Shape;454;p27"/>
            <p:cNvSpPr/>
            <p:nvPr/>
          </p:nvSpPr>
          <p:spPr>
            <a:xfrm>
              <a:off x="1149740" y="2496212"/>
              <a:ext cx="390552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5" name="Google Shape;455;p27"/>
            <p:cNvSpPr txBox="1"/>
            <p:nvPr/>
          </p:nvSpPr>
          <p:spPr>
            <a:xfrm>
              <a:off x="1149740" y="2496212"/>
              <a:ext cx="390552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Clr>
                  <a:schemeClr val="dk1"/>
                </a:buClr>
                <a:buSzPts val="1600"/>
                <a:buFont typeface="Arial"/>
                <a:buNone/>
              </a:pPr>
              <a:r>
                <a:rPr lang="en-US" sz="1600">
                  <a:solidFill>
                    <a:schemeClr val="dk1"/>
                  </a:solidFill>
                  <a:latin typeface="Arial"/>
                  <a:ea typeface="Arial"/>
                  <a:cs typeface="Arial"/>
                  <a:sym typeface="Arial"/>
                </a:rPr>
                <a:t>Do you ever feel pressure to present a curated or idealized version of your life on social media?</a:t>
              </a:r>
              <a:endParaRPr/>
            </a:p>
          </p:txBody>
        </p:sp>
        <p:sp>
          <p:nvSpPr>
            <p:cNvPr id="456" name="Google Shape;456;p27"/>
            <p:cNvSpPr/>
            <p:nvPr/>
          </p:nvSpPr>
          <p:spPr>
            <a:xfrm>
              <a:off x="5055263" y="2496212"/>
              <a:ext cx="362255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7" name="Google Shape;457;p27"/>
            <p:cNvSpPr txBox="1"/>
            <p:nvPr/>
          </p:nvSpPr>
          <p:spPr>
            <a:xfrm>
              <a:off x="5055263" y="2496212"/>
              <a:ext cx="362255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Clr>
                  <a:schemeClr val="dk1"/>
                </a:buClr>
                <a:buSzPts val="1400"/>
                <a:buFont typeface="Arial"/>
                <a:buNone/>
              </a:pPr>
              <a:r>
                <a:rPr lang="en-US" sz="1400">
                  <a:solidFill>
                    <a:schemeClr val="dk1"/>
                  </a:solidFill>
                  <a:latin typeface="Arial"/>
                  <a:ea typeface="Arial"/>
                  <a:cs typeface="Arial"/>
                  <a:sym typeface="Arial"/>
                </a:rPr>
                <a:t>a) Never        b) Rarely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Clr>
                  <a:schemeClr val="dk1"/>
                </a:buClr>
                <a:buSzPts val="1400"/>
                <a:buFont typeface="Arial"/>
                <a:buNone/>
              </a:pPr>
              <a:r>
                <a:rPr lang="en-US" sz="1400">
                  <a:solidFill>
                    <a:schemeClr val="dk1"/>
                  </a:solidFill>
                  <a:latin typeface="Arial"/>
                  <a:ea typeface="Arial"/>
                  <a:cs typeface="Arial"/>
                  <a:sym typeface="Arial"/>
                </a:rPr>
                <a:t>c) Occasionally    d) Frequently   e) Always</a:t>
              </a:r>
              <a:endParaRPr/>
            </a:p>
          </p:txBody>
        </p:sp>
        <p:sp>
          <p:nvSpPr>
            <p:cNvPr id="458" name="Google Shape;458;p27"/>
            <p:cNvSpPr/>
            <p:nvPr/>
          </p:nvSpPr>
          <p:spPr>
            <a:xfrm>
              <a:off x="0" y="3740519"/>
              <a:ext cx="8678940" cy="995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9" name="Google Shape;459;p27"/>
            <p:cNvSpPr/>
            <p:nvPr/>
          </p:nvSpPr>
          <p:spPr>
            <a:xfrm>
              <a:off x="301122" y="3964494"/>
              <a:ext cx="547495" cy="547495"/>
            </a:xfrm>
            <a:prstGeom prst="rect">
              <a:avLst/>
            </a:prstGeom>
            <a:blipFill rotWithShape="1">
              <a:blip r:embed="rId6">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0" name="Google Shape;460;p27"/>
            <p:cNvSpPr/>
            <p:nvPr/>
          </p:nvSpPr>
          <p:spPr>
            <a:xfrm>
              <a:off x="1149740" y="3740519"/>
              <a:ext cx="390552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1" name="Google Shape;461;p27"/>
            <p:cNvSpPr txBox="1"/>
            <p:nvPr/>
          </p:nvSpPr>
          <p:spPr>
            <a:xfrm>
              <a:off x="1149740" y="3740519"/>
              <a:ext cx="390552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Clr>
                  <a:schemeClr val="dk1"/>
                </a:buClr>
                <a:buSzPts val="1400"/>
                <a:buFont typeface="Arial"/>
                <a:buNone/>
              </a:pPr>
              <a:r>
                <a:rPr lang="en-US" sz="1400">
                  <a:solidFill>
                    <a:schemeClr val="dk1"/>
                  </a:solidFill>
                  <a:latin typeface="Arial"/>
                  <a:ea typeface="Arial"/>
                  <a:cs typeface="Arial"/>
                  <a:sym typeface="Arial"/>
                </a:rPr>
                <a:t>How often do you check social media notifications or updates during face-to-face conversations or activities?</a:t>
              </a:r>
              <a:endParaRPr/>
            </a:p>
          </p:txBody>
        </p:sp>
        <p:sp>
          <p:nvSpPr>
            <p:cNvPr id="462" name="Google Shape;462;p27"/>
            <p:cNvSpPr/>
            <p:nvPr/>
          </p:nvSpPr>
          <p:spPr>
            <a:xfrm>
              <a:off x="5055263" y="3740519"/>
              <a:ext cx="362255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3" name="Google Shape;463;p27"/>
            <p:cNvSpPr txBox="1"/>
            <p:nvPr/>
          </p:nvSpPr>
          <p:spPr>
            <a:xfrm>
              <a:off x="5055263" y="3740519"/>
              <a:ext cx="362255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Clr>
                  <a:schemeClr val="dk1"/>
                </a:buClr>
                <a:buSzPts val="1400"/>
                <a:buFont typeface="Arial"/>
                <a:buNone/>
              </a:pPr>
              <a:r>
                <a:rPr lang="en-US" sz="1400">
                  <a:solidFill>
                    <a:schemeClr val="dk1"/>
                  </a:solidFill>
                  <a:latin typeface="Arial"/>
                  <a:ea typeface="Arial"/>
                  <a:cs typeface="Arial"/>
                  <a:sym typeface="Arial"/>
                </a:rPr>
                <a:t>a) Never                              b) Rarely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Clr>
                  <a:schemeClr val="dk1"/>
                </a:buClr>
                <a:buSzPts val="1400"/>
                <a:buFont typeface="Arial"/>
                <a:buNone/>
              </a:pPr>
              <a:r>
                <a:rPr lang="en-US" sz="1400">
                  <a:solidFill>
                    <a:schemeClr val="dk1"/>
                  </a:solidFill>
                  <a:latin typeface="Arial"/>
                  <a:ea typeface="Arial"/>
                  <a:cs typeface="Arial"/>
                  <a:sym typeface="Arial"/>
                </a:rPr>
                <a:t>c) Sometimes                   d) Often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Clr>
                  <a:schemeClr val="dk1"/>
                </a:buClr>
                <a:buSzPts val="1400"/>
                <a:buFont typeface="Arial"/>
                <a:buNone/>
              </a:pPr>
              <a:r>
                <a:rPr lang="en-US" sz="1400">
                  <a:solidFill>
                    <a:schemeClr val="dk1"/>
                  </a:solidFill>
                  <a:latin typeface="Arial"/>
                  <a:ea typeface="Arial"/>
                  <a:cs typeface="Arial"/>
                  <a:sym typeface="Arial"/>
                </a:rPr>
                <a:t>e) Constantly</a:t>
              </a:r>
              <a:endParaRPr sz="1400">
                <a:solidFill>
                  <a:schemeClr val="dk1"/>
                </a:solidFill>
                <a:latin typeface="Arial"/>
                <a:ea typeface="Arial"/>
                <a:cs typeface="Arial"/>
                <a:sym typeface="Arial"/>
              </a:endParaRPr>
            </a:p>
          </p:txBody>
        </p:sp>
        <p:sp>
          <p:nvSpPr>
            <p:cNvPr id="464" name="Google Shape;464;p27"/>
            <p:cNvSpPr/>
            <p:nvPr/>
          </p:nvSpPr>
          <p:spPr>
            <a:xfrm>
              <a:off x="0" y="4984826"/>
              <a:ext cx="8678940" cy="995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5" name="Google Shape;465;p27"/>
            <p:cNvSpPr/>
            <p:nvPr/>
          </p:nvSpPr>
          <p:spPr>
            <a:xfrm>
              <a:off x="301122" y="5208802"/>
              <a:ext cx="547495" cy="547495"/>
            </a:xfrm>
            <a:prstGeom prst="rect">
              <a:avLst/>
            </a:prstGeom>
            <a:blipFill rotWithShape="1">
              <a:blip r:embed="rId7">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6" name="Google Shape;466;p27"/>
            <p:cNvSpPr/>
            <p:nvPr/>
          </p:nvSpPr>
          <p:spPr>
            <a:xfrm>
              <a:off x="1149740" y="4984826"/>
              <a:ext cx="390552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7" name="Google Shape;467;p27"/>
            <p:cNvSpPr txBox="1"/>
            <p:nvPr/>
          </p:nvSpPr>
          <p:spPr>
            <a:xfrm>
              <a:off x="1149740" y="4984826"/>
              <a:ext cx="390552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Clr>
                  <a:schemeClr val="dk1"/>
                </a:buClr>
                <a:buSzPts val="1400"/>
                <a:buFont typeface="Arial"/>
                <a:buNone/>
              </a:pPr>
              <a:r>
                <a:rPr lang="en-US" sz="1400">
                  <a:solidFill>
                    <a:schemeClr val="dk1"/>
                  </a:solidFill>
                  <a:latin typeface="Arial"/>
                  <a:ea typeface="Arial"/>
                  <a:cs typeface="Arial"/>
                  <a:sym typeface="Arial"/>
                </a:rPr>
                <a:t>Have you ever experienced negative emotions (e.g., anxiety, jealousy) after using social media?</a:t>
              </a:r>
              <a:endParaRPr/>
            </a:p>
          </p:txBody>
        </p:sp>
        <p:sp>
          <p:nvSpPr>
            <p:cNvPr id="468" name="Google Shape;468;p27"/>
            <p:cNvSpPr/>
            <p:nvPr/>
          </p:nvSpPr>
          <p:spPr>
            <a:xfrm>
              <a:off x="5055263" y="4984826"/>
              <a:ext cx="362255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9" name="Google Shape;469;p27"/>
            <p:cNvSpPr txBox="1"/>
            <p:nvPr/>
          </p:nvSpPr>
          <p:spPr>
            <a:xfrm>
              <a:off x="5055263" y="4984826"/>
              <a:ext cx="362255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Clr>
                  <a:schemeClr val="dk1"/>
                </a:buClr>
                <a:buSzPts val="1400"/>
                <a:buFont typeface="Arial"/>
                <a:buNone/>
              </a:pPr>
              <a:r>
                <a:rPr lang="en-US" sz="1400">
                  <a:solidFill>
                    <a:schemeClr val="dk1"/>
                  </a:solidFill>
                  <a:latin typeface="Arial"/>
                  <a:ea typeface="Arial"/>
                  <a:cs typeface="Arial"/>
                  <a:sym typeface="Arial"/>
                </a:rPr>
                <a:t>a) Never   b) Rarely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Clr>
                  <a:schemeClr val="dk1"/>
                </a:buClr>
                <a:buSzPts val="1400"/>
                <a:buFont typeface="Arial"/>
                <a:buNone/>
              </a:pPr>
              <a:r>
                <a:rPr lang="en-US" sz="1400">
                  <a:solidFill>
                    <a:schemeClr val="dk1"/>
                  </a:solidFill>
                  <a:latin typeface="Arial"/>
                  <a:ea typeface="Arial"/>
                  <a:cs typeface="Arial"/>
                  <a:sym typeface="Arial"/>
                </a:rPr>
                <a:t>c) Occasionally  d) Frequently  e) Always</a:t>
              </a:r>
              <a:endParaRPr sz="1400">
                <a:solidFill>
                  <a:schemeClr val="dk1"/>
                </a:solidFill>
                <a:latin typeface="Arial"/>
                <a:ea typeface="Arial"/>
                <a:cs typeface="Arial"/>
                <a:sym typeface="Arial"/>
              </a:endParaRPr>
            </a:p>
          </p:txBody>
        </p:sp>
      </p:gr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73" name="Shape 473"/>
        <p:cNvGrpSpPr/>
        <p:nvPr/>
      </p:nvGrpSpPr>
      <p:grpSpPr>
        <a:xfrm>
          <a:off x="0" y="0"/>
          <a:ext cx="0" cy="0"/>
          <a:chOff x="0" y="0"/>
          <a:chExt cx="0" cy="0"/>
        </a:xfrm>
      </p:grpSpPr>
      <p:sp>
        <p:nvSpPr>
          <p:cNvPr id="474" name="Google Shape;474;p28"/>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75" name="Google Shape;475;p28"/>
          <p:cNvSpPr txBox="1"/>
          <p:nvPr>
            <p:ph type="title"/>
          </p:nvPr>
        </p:nvSpPr>
        <p:spPr>
          <a:xfrm>
            <a:off x="838201" y="591829"/>
            <a:ext cx="2055010" cy="5583126"/>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400"/>
              <a:buFont typeface="Arial"/>
              <a:buNone/>
            </a:pPr>
            <a:r>
              <a:rPr lang="en-US" sz="4400">
                <a:latin typeface="Arial"/>
                <a:ea typeface="Arial"/>
                <a:cs typeface="Arial"/>
                <a:sym typeface="Arial"/>
              </a:rPr>
              <a:t>Digital Stress Levels Quiz:</a:t>
            </a:r>
            <a:endParaRPr sz="4400">
              <a:latin typeface="Arial"/>
              <a:ea typeface="Arial"/>
              <a:cs typeface="Arial"/>
              <a:sym typeface="Arial"/>
            </a:endParaRPr>
          </a:p>
        </p:txBody>
      </p:sp>
      <p:cxnSp>
        <p:nvCxnSpPr>
          <p:cNvPr id="476" name="Google Shape;476;p28"/>
          <p:cNvCxnSpPr/>
          <p:nvPr/>
        </p:nvCxnSpPr>
        <p:spPr>
          <a:xfrm>
            <a:off x="715890" y="356812"/>
            <a:ext cx="0" cy="6492875"/>
          </a:xfrm>
          <a:prstGeom prst="straightConnector1">
            <a:avLst/>
          </a:prstGeom>
          <a:noFill/>
          <a:ln cap="sq" cmpd="sng" w="25400">
            <a:solidFill>
              <a:schemeClr val="accent1"/>
            </a:solidFill>
            <a:prstDash val="solid"/>
            <a:bevel/>
            <a:headEnd len="sm" w="sm" type="none"/>
            <a:tailEnd len="sm" w="sm" type="none"/>
          </a:ln>
        </p:spPr>
      </p:cxnSp>
      <p:sp>
        <p:nvSpPr>
          <p:cNvPr id="477" name="Google Shape;477;p28"/>
          <p:cNvSpPr/>
          <p:nvPr/>
        </p:nvSpPr>
        <p:spPr>
          <a:xfrm>
            <a:off x="11433111" y="591829"/>
            <a:ext cx="139039" cy="139039"/>
          </a:xfrm>
          <a:custGeom>
            <a:rect b="b" l="l" r="r" t="t"/>
            <a:pathLst>
              <a:path extrusionOk="0" h="139039" w="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78" name="Google Shape;478;p28"/>
          <p:cNvSpPr/>
          <p:nvPr/>
        </p:nvSpPr>
        <p:spPr>
          <a:xfrm>
            <a:off x="11791891" y="821124"/>
            <a:ext cx="91138" cy="91138"/>
          </a:xfrm>
          <a:custGeom>
            <a:rect b="b" l="l" r="r" t="t"/>
            <a:pathLst>
              <a:path extrusionOk="0" h="91138" w="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79" name="Google Shape;479;p28"/>
          <p:cNvSpPr/>
          <p:nvPr/>
        </p:nvSpPr>
        <p:spPr>
          <a:xfrm>
            <a:off x="11417571" y="1336268"/>
            <a:ext cx="127714" cy="127714"/>
          </a:xfrm>
          <a:custGeom>
            <a:rect b="b" l="l" r="r" t="t"/>
            <a:pathLst>
              <a:path extrusionOk="0" h="127714" w="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480" name="Google Shape;480;p28"/>
          <p:cNvGrpSpPr/>
          <p:nvPr/>
        </p:nvGrpSpPr>
        <p:grpSpPr>
          <a:xfrm>
            <a:off x="3112951" y="442662"/>
            <a:ext cx="8678940" cy="5972674"/>
            <a:chOff x="0" y="7597"/>
            <a:chExt cx="8678940" cy="5972674"/>
          </a:xfrm>
        </p:grpSpPr>
        <p:sp>
          <p:nvSpPr>
            <p:cNvPr id="481" name="Google Shape;481;p28"/>
            <p:cNvSpPr/>
            <p:nvPr/>
          </p:nvSpPr>
          <p:spPr>
            <a:xfrm>
              <a:off x="0" y="7597"/>
              <a:ext cx="8678940" cy="995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2" name="Google Shape;482;p28"/>
            <p:cNvSpPr/>
            <p:nvPr/>
          </p:nvSpPr>
          <p:spPr>
            <a:xfrm>
              <a:off x="301122" y="231572"/>
              <a:ext cx="547495" cy="547495"/>
            </a:xfrm>
            <a:prstGeom prst="rect">
              <a:avLst/>
            </a:prstGeom>
            <a:blipFill rotWithShape="1">
              <a:blip r:embed="rId3">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3" name="Google Shape;483;p28"/>
            <p:cNvSpPr/>
            <p:nvPr/>
          </p:nvSpPr>
          <p:spPr>
            <a:xfrm>
              <a:off x="1149740" y="7597"/>
              <a:ext cx="7528076"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4" name="Google Shape;484;p28"/>
            <p:cNvSpPr txBox="1"/>
            <p:nvPr/>
          </p:nvSpPr>
          <p:spPr>
            <a:xfrm>
              <a:off x="1149740" y="7597"/>
              <a:ext cx="7528076"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Clr>
                  <a:schemeClr val="dk1"/>
                </a:buClr>
                <a:buSzPts val="1400"/>
                <a:buFont typeface="Arial"/>
                <a:buNone/>
              </a:pPr>
              <a:r>
                <a:rPr lang="en-US" sz="1400">
                  <a:solidFill>
                    <a:schemeClr val="dk1"/>
                  </a:solidFill>
                  <a:latin typeface="Arial"/>
                  <a:ea typeface="Arial"/>
                  <a:cs typeface="Arial"/>
                  <a:sym typeface="Arial"/>
                </a:rPr>
                <a:t>On a scale of 1 to 10, with 1 being very low and 10 being very high, how would you rate your overall stress levels related to digital activities?</a:t>
              </a:r>
              <a:endParaRPr/>
            </a:p>
          </p:txBody>
        </p:sp>
        <p:sp>
          <p:nvSpPr>
            <p:cNvPr id="485" name="Google Shape;485;p28"/>
            <p:cNvSpPr/>
            <p:nvPr/>
          </p:nvSpPr>
          <p:spPr>
            <a:xfrm>
              <a:off x="0" y="1251904"/>
              <a:ext cx="8678940" cy="995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6" name="Google Shape;486;p28"/>
            <p:cNvSpPr/>
            <p:nvPr/>
          </p:nvSpPr>
          <p:spPr>
            <a:xfrm>
              <a:off x="301122" y="1475879"/>
              <a:ext cx="547495" cy="547495"/>
            </a:xfrm>
            <a:prstGeom prst="rect">
              <a:avLst/>
            </a:prstGeom>
            <a:blipFill rotWithShape="1">
              <a:blip r:embed="rId4">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7" name="Google Shape;487;p28"/>
            <p:cNvSpPr/>
            <p:nvPr/>
          </p:nvSpPr>
          <p:spPr>
            <a:xfrm>
              <a:off x="1149740" y="1251904"/>
              <a:ext cx="390552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8" name="Google Shape;488;p28"/>
            <p:cNvSpPr txBox="1"/>
            <p:nvPr/>
          </p:nvSpPr>
          <p:spPr>
            <a:xfrm>
              <a:off x="1149740" y="1251904"/>
              <a:ext cx="390552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Clr>
                  <a:schemeClr val="dk1"/>
                </a:buClr>
                <a:buSzPts val="1400"/>
                <a:buFont typeface="Arial"/>
                <a:buNone/>
              </a:pPr>
              <a:r>
                <a:rPr lang="en-US" sz="1400">
                  <a:solidFill>
                    <a:schemeClr val="dk1"/>
                  </a:solidFill>
                  <a:latin typeface="Arial"/>
                  <a:ea typeface="Arial"/>
                  <a:cs typeface="Arial"/>
                  <a:sym typeface="Arial"/>
                </a:rPr>
                <a:t>Do you feel overwhelmed by the constant flow of information and notifications from your digital devices?</a:t>
              </a:r>
              <a:endParaRPr/>
            </a:p>
          </p:txBody>
        </p:sp>
        <p:sp>
          <p:nvSpPr>
            <p:cNvPr id="489" name="Google Shape;489;p28"/>
            <p:cNvSpPr/>
            <p:nvPr/>
          </p:nvSpPr>
          <p:spPr>
            <a:xfrm>
              <a:off x="5055263" y="1251904"/>
              <a:ext cx="362255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0" name="Google Shape;490;p28"/>
            <p:cNvSpPr txBox="1"/>
            <p:nvPr/>
          </p:nvSpPr>
          <p:spPr>
            <a:xfrm>
              <a:off x="5055263" y="1251904"/>
              <a:ext cx="362255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Clr>
                  <a:schemeClr val="dk1"/>
                </a:buClr>
                <a:buSzPts val="1400"/>
                <a:buFont typeface="Arial"/>
                <a:buNone/>
              </a:pPr>
              <a:r>
                <a:rPr lang="en-US" sz="1400">
                  <a:solidFill>
                    <a:schemeClr val="dk1"/>
                  </a:solidFill>
                  <a:latin typeface="Arial"/>
                  <a:ea typeface="Arial"/>
                  <a:cs typeface="Arial"/>
                  <a:sym typeface="Arial"/>
                </a:rPr>
                <a:t>a) Not at all           b) Occasionally  </a:t>
              </a:r>
              <a:r>
                <a:rPr lang="en-US" sz="1400">
                  <a:solidFill>
                    <a:schemeClr val="dk1"/>
                  </a:solidFill>
                  <a:latin typeface="Calibri"/>
                  <a:ea typeface="Calibri"/>
                  <a:cs typeface="Calibri"/>
                  <a:sym typeface="Calibri"/>
                </a:rPr>
                <a:t>   </a:t>
              </a:r>
              <a:endParaRPr/>
            </a:p>
            <a:p>
              <a:pPr indent="0" lvl="0" marL="0" marR="0" rtl="0" algn="l">
                <a:lnSpc>
                  <a:spcPct val="100000"/>
                </a:lnSpc>
                <a:spcBef>
                  <a:spcPts val="490"/>
                </a:spcBef>
                <a:spcAft>
                  <a:spcPts val="0"/>
                </a:spcAft>
                <a:buClr>
                  <a:schemeClr val="dk1"/>
                </a:buClr>
                <a:buSzPts val="1400"/>
                <a:buFont typeface="Arial"/>
                <a:buNone/>
              </a:pPr>
              <a:r>
                <a:rPr lang="en-US" sz="1400">
                  <a:solidFill>
                    <a:schemeClr val="dk1"/>
                  </a:solidFill>
                  <a:latin typeface="Arial"/>
                  <a:ea typeface="Arial"/>
                  <a:cs typeface="Arial"/>
                  <a:sym typeface="Arial"/>
                </a:rPr>
                <a:t>c) Sometimes      d) Often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Clr>
                  <a:schemeClr val="dk1"/>
                </a:buClr>
                <a:buSzPts val="1400"/>
                <a:buFont typeface="Arial"/>
                <a:buNone/>
              </a:pPr>
              <a:r>
                <a:rPr lang="en-US" sz="1400">
                  <a:solidFill>
                    <a:schemeClr val="dk1"/>
                  </a:solidFill>
                  <a:latin typeface="Arial"/>
                  <a:ea typeface="Arial"/>
                  <a:cs typeface="Arial"/>
                  <a:sym typeface="Arial"/>
                </a:rPr>
                <a:t>e) Always</a:t>
              </a:r>
              <a:endParaRPr sz="1400">
                <a:solidFill>
                  <a:schemeClr val="dk1"/>
                </a:solidFill>
                <a:latin typeface="Arial"/>
                <a:ea typeface="Arial"/>
                <a:cs typeface="Arial"/>
                <a:sym typeface="Arial"/>
              </a:endParaRPr>
            </a:p>
          </p:txBody>
        </p:sp>
        <p:sp>
          <p:nvSpPr>
            <p:cNvPr id="491" name="Google Shape;491;p28"/>
            <p:cNvSpPr/>
            <p:nvPr/>
          </p:nvSpPr>
          <p:spPr>
            <a:xfrm>
              <a:off x="0" y="2496212"/>
              <a:ext cx="8678940" cy="995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2" name="Google Shape;492;p28"/>
            <p:cNvSpPr/>
            <p:nvPr/>
          </p:nvSpPr>
          <p:spPr>
            <a:xfrm>
              <a:off x="301122" y="2720187"/>
              <a:ext cx="547495" cy="547495"/>
            </a:xfrm>
            <a:prstGeom prst="rect">
              <a:avLst/>
            </a:prstGeom>
            <a:blipFill rotWithShape="1">
              <a:blip r:embed="rId5">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3" name="Google Shape;493;p28"/>
            <p:cNvSpPr/>
            <p:nvPr/>
          </p:nvSpPr>
          <p:spPr>
            <a:xfrm>
              <a:off x="1149740" y="2496212"/>
              <a:ext cx="390552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4" name="Google Shape;494;p28"/>
            <p:cNvSpPr txBox="1"/>
            <p:nvPr/>
          </p:nvSpPr>
          <p:spPr>
            <a:xfrm>
              <a:off x="1149740" y="2496212"/>
              <a:ext cx="390552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Clr>
                  <a:schemeClr val="dk1"/>
                </a:buClr>
                <a:buSzPts val="1400"/>
                <a:buFont typeface="Arial"/>
                <a:buNone/>
              </a:pPr>
              <a:r>
                <a:rPr lang="en-US" sz="1400">
                  <a:solidFill>
                    <a:schemeClr val="dk1"/>
                  </a:solidFill>
                  <a:latin typeface="Arial"/>
                  <a:ea typeface="Arial"/>
                  <a:cs typeface="Arial"/>
                  <a:sym typeface="Arial"/>
                </a:rPr>
                <a:t>How often do you find it challenging to disconnect from work or digital communication during non-working hours?</a:t>
              </a:r>
              <a:endParaRPr/>
            </a:p>
          </p:txBody>
        </p:sp>
        <p:sp>
          <p:nvSpPr>
            <p:cNvPr id="495" name="Google Shape;495;p28"/>
            <p:cNvSpPr/>
            <p:nvPr/>
          </p:nvSpPr>
          <p:spPr>
            <a:xfrm>
              <a:off x="5055263" y="2496212"/>
              <a:ext cx="362255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6" name="Google Shape;496;p28"/>
            <p:cNvSpPr txBox="1"/>
            <p:nvPr/>
          </p:nvSpPr>
          <p:spPr>
            <a:xfrm>
              <a:off x="5055263" y="2496212"/>
              <a:ext cx="362255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Clr>
                  <a:schemeClr val="dk1"/>
                </a:buClr>
                <a:buSzPts val="1400"/>
                <a:buFont typeface="Arial"/>
                <a:buNone/>
              </a:pPr>
              <a:r>
                <a:rPr lang="en-US" sz="1400">
                  <a:solidFill>
                    <a:schemeClr val="dk1"/>
                  </a:solidFill>
                  <a:latin typeface="Arial"/>
                  <a:ea typeface="Arial"/>
                  <a:cs typeface="Arial"/>
                  <a:sym typeface="Arial"/>
                </a:rPr>
                <a:t>a) Never        b) Rarely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Clr>
                  <a:schemeClr val="dk1"/>
                </a:buClr>
                <a:buSzPts val="1400"/>
                <a:buFont typeface="Arial"/>
                <a:buNone/>
              </a:pPr>
              <a:r>
                <a:rPr lang="en-US" sz="1400">
                  <a:solidFill>
                    <a:schemeClr val="dk1"/>
                  </a:solidFill>
                  <a:latin typeface="Arial"/>
                  <a:ea typeface="Arial"/>
                  <a:cs typeface="Arial"/>
                  <a:sym typeface="Arial"/>
                </a:rPr>
                <a:t>c) Occasionally    d) Frequently   e) Always</a:t>
              </a:r>
              <a:endParaRPr/>
            </a:p>
          </p:txBody>
        </p:sp>
        <p:sp>
          <p:nvSpPr>
            <p:cNvPr id="497" name="Google Shape;497;p28"/>
            <p:cNvSpPr/>
            <p:nvPr/>
          </p:nvSpPr>
          <p:spPr>
            <a:xfrm>
              <a:off x="0" y="3740519"/>
              <a:ext cx="8678940" cy="995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8" name="Google Shape;498;p28"/>
            <p:cNvSpPr/>
            <p:nvPr/>
          </p:nvSpPr>
          <p:spPr>
            <a:xfrm>
              <a:off x="301122" y="3964494"/>
              <a:ext cx="547495" cy="547495"/>
            </a:xfrm>
            <a:prstGeom prst="rect">
              <a:avLst/>
            </a:prstGeom>
            <a:blipFill rotWithShape="1">
              <a:blip r:embed="rId6">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9" name="Google Shape;499;p28"/>
            <p:cNvSpPr/>
            <p:nvPr/>
          </p:nvSpPr>
          <p:spPr>
            <a:xfrm>
              <a:off x="1149740" y="3740519"/>
              <a:ext cx="390552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0" name="Google Shape;500;p28"/>
            <p:cNvSpPr txBox="1"/>
            <p:nvPr/>
          </p:nvSpPr>
          <p:spPr>
            <a:xfrm>
              <a:off x="1149740" y="3740519"/>
              <a:ext cx="390552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Clr>
                  <a:schemeClr val="dk1"/>
                </a:buClr>
                <a:buSzPts val="1400"/>
                <a:buFont typeface="Arial"/>
                <a:buNone/>
              </a:pPr>
              <a:r>
                <a:rPr lang="en-US" sz="1400">
                  <a:solidFill>
                    <a:schemeClr val="dk1"/>
                  </a:solidFill>
                  <a:latin typeface="Arial"/>
                  <a:ea typeface="Arial"/>
                  <a:cs typeface="Arial"/>
                  <a:sym typeface="Arial"/>
                </a:rPr>
                <a:t>Have you noticed any physical symptoms such as tension, headaches, or fatigue related to your digital activities?</a:t>
              </a:r>
              <a:endParaRPr/>
            </a:p>
          </p:txBody>
        </p:sp>
        <p:sp>
          <p:nvSpPr>
            <p:cNvPr id="501" name="Google Shape;501;p28"/>
            <p:cNvSpPr/>
            <p:nvPr/>
          </p:nvSpPr>
          <p:spPr>
            <a:xfrm>
              <a:off x="5055263" y="3740519"/>
              <a:ext cx="362255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2" name="Google Shape;502;p28"/>
            <p:cNvSpPr txBox="1"/>
            <p:nvPr/>
          </p:nvSpPr>
          <p:spPr>
            <a:xfrm>
              <a:off x="5055263" y="3740519"/>
              <a:ext cx="362255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Clr>
                  <a:schemeClr val="dk1"/>
                </a:buClr>
                <a:buSzPts val="1400"/>
                <a:buFont typeface="Arial"/>
                <a:buNone/>
              </a:pPr>
              <a:r>
                <a:rPr lang="en-US" sz="1400">
                  <a:solidFill>
                    <a:schemeClr val="dk1"/>
                  </a:solidFill>
                  <a:latin typeface="Arial"/>
                  <a:ea typeface="Arial"/>
                  <a:cs typeface="Arial"/>
                  <a:sym typeface="Arial"/>
                </a:rPr>
                <a:t>a) Never                              b) Rarely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Clr>
                  <a:schemeClr val="dk1"/>
                </a:buClr>
                <a:buSzPts val="1400"/>
                <a:buFont typeface="Arial"/>
                <a:buNone/>
              </a:pPr>
              <a:r>
                <a:rPr lang="en-US" sz="1400">
                  <a:solidFill>
                    <a:schemeClr val="dk1"/>
                  </a:solidFill>
                  <a:latin typeface="Arial"/>
                  <a:ea typeface="Arial"/>
                  <a:cs typeface="Arial"/>
                  <a:sym typeface="Arial"/>
                </a:rPr>
                <a:t>c) Occasionally               d) Frequently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Clr>
                  <a:schemeClr val="dk1"/>
                </a:buClr>
                <a:buSzPts val="1400"/>
                <a:buFont typeface="Arial"/>
                <a:buNone/>
              </a:pPr>
              <a:r>
                <a:rPr lang="en-US" sz="1400">
                  <a:solidFill>
                    <a:schemeClr val="dk1"/>
                  </a:solidFill>
                  <a:latin typeface="Arial"/>
                  <a:ea typeface="Arial"/>
                  <a:cs typeface="Arial"/>
                  <a:sym typeface="Arial"/>
                </a:rPr>
                <a:t>e) Constantly</a:t>
              </a:r>
              <a:endParaRPr sz="1400">
                <a:solidFill>
                  <a:schemeClr val="dk1"/>
                </a:solidFill>
                <a:latin typeface="Arial"/>
                <a:ea typeface="Arial"/>
                <a:cs typeface="Arial"/>
                <a:sym typeface="Arial"/>
              </a:endParaRPr>
            </a:p>
          </p:txBody>
        </p:sp>
        <p:sp>
          <p:nvSpPr>
            <p:cNvPr id="503" name="Google Shape;503;p28"/>
            <p:cNvSpPr/>
            <p:nvPr/>
          </p:nvSpPr>
          <p:spPr>
            <a:xfrm>
              <a:off x="0" y="4984826"/>
              <a:ext cx="8678940" cy="995445"/>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4" name="Google Shape;504;p28"/>
            <p:cNvSpPr/>
            <p:nvPr/>
          </p:nvSpPr>
          <p:spPr>
            <a:xfrm>
              <a:off x="301122" y="5208802"/>
              <a:ext cx="547495" cy="547495"/>
            </a:xfrm>
            <a:prstGeom prst="rect">
              <a:avLst/>
            </a:prstGeom>
            <a:blipFill rotWithShape="1">
              <a:blip r:embed="rId7">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5" name="Google Shape;505;p28"/>
            <p:cNvSpPr/>
            <p:nvPr/>
          </p:nvSpPr>
          <p:spPr>
            <a:xfrm>
              <a:off x="1149740" y="4984826"/>
              <a:ext cx="390552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6" name="Google Shape;506;p28"/>
            <p:cNvSpPr txBox="1"/>
            <p:nvPr/>
          </p:nvSpPr>
          <p:spPr>
            <a:xfrm>
              <a:off x="1149740" y="4984826"/>
              <a:ext cx="390552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Clr>
                  <a:schemeClr val="dk1"/>
                </a:buClr>
                <a:buSzPts val="1400"/>
                <a:buFont typeface="Arial"/>
                <a:buNone/>
              </a:pPr>
              <a:r>
                <a:rPr lang="en-US" sz="1400">
                  <a:solidFill>
                    <a:schemeClr val="dk1"/>
                  </a:solidFill>
                  <a:latin typeface="Arial"/>
                  <a:ea typeface="Arial"/>
                  <a:cs typeface="Arial"/>
                  <a:sym typeface="Arial"/>
                </a:rPr>
                <a:t>Do you actively practice digital detox or set designated time periods for a break from digital devices?</a:t>
              </a:r>
              <a:endParaRPr/>
            </a:p>
          </p:txBody>
        </p:sp>
        <p:sp>
          <p:nvSpPr>
            <p:cNvPr id="507" name="Google Shape;507;p28"/>
            <p:cNvSpPr/>
            <p:nvPr/>
          </p:nvSpPr>
          <p:spPr>
            <a:xfrm>
              <a:off x="5055263" y="4984826"/>
              <a:ext cx="3622553" cy="99544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8" name="Google Shape;508;p28"/>
            <p:cNvSpPr txBox="1"/>
            <p:nvPr/>
          </p:nvSpPr>
          <p:spPr>
            <a:xfrm>
              <a:off x="5055263" y="4984826"/>
              <a:ext cx="3622553" cy="995445"/>
            </a:xfrm>
            <a:prstGeom prst="rect">
              <a:avLst/>
            </a:prstGeom>
            <a:noFill/>
            <a:ln>
              <a:noFill/>
            </a:ln>
          </p:spPr>
          <p:txBody>
            <a:bodyPr anchorCtr="0" anchor="ctr" bIns="105350" lIns="105350" spcFirstLastPara="1" rIns="105350" wrap="square" tIns="105350">
              <a:noAutofit/>
            </a:bodyPr>
            <a:lstStyle/>
            <a:p>
              <a:pPr indent="0" lvl="0" marL="0" marR="0" rtl="0" algn="l">
                <a:lnSpc>
                  <a:spcPct val="100000"/>
                </a:lnSpc>
                <a:spcBef>
                  <a:spcPts val="0"/>
                </a:spcBef>
                <a:spcAft>
                  <a:spcPts val="0"/>
                </a:spcAft>
                <a:buClr>
                  <a:schemeClr val="dk1"/>
                </a:buClr>
                <a:buSzPts val="1400"/>
                <a:buFont typeface="Arial"/>
                <a:buNone/>
              </a:pPr>
              <a:r>
                <a:rPr lang="en-US" sz="1400">
                  <a:solidFill>
                    <a:schemeClr val="dk1"/>
                  </a:solidFill>
                  <a:latin typeface="Arial"/>
                  <a:ea typeface="Arial"/>
                  <a:cs typeface="Arial"/>
                  <a:sym typeface="Arial"/>
                </a:rPr>
                <a:t>a) Always                             b) Often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Clr>
                  <a:schemeClr val="dk1"/>
                </a:buClr>
                <a:buSzPts val="1400"/>
                <a:buFont typeface="Arial"/>
                <a:buNone/>
              </a:pPr>
              <a:r>
                <a:rPr lang="en-US" sz="1400">
                  <a:solidFill>
                    <a:schemeClr val="dk1"/>
                  </a:solidFill>
                  <a:latin typeface="Arial"/>
                  <a:ea typeface="Arial"/>
                  <a:cs typeface="Arial"/>
                  <a:sym typeface="Arial"/>
                </a:rPr>
                <a:t>c) Occasionally                 d) Rarely </a:t>
              </a:r>
              <a:endParaRPr sz="1400">
                <a:solidFill>
                  <a:schemeClr val="dk1"/>
                </a:solidFill>
                <a:latin typeface="Arial"/>
                <a:ea typeface="Arial"/>
                <a:cs typeface="Arial"/>
                <a:sym typeface="Arial"/>
              </a:endParaRPr>
            </a:p>
            <a:p>
              <a:pPr indent="0" lvl="0" marL="0" marR="0" rtl="0" algn="l">
                <a:lnSpc>
                  <a:spcPct val="100000"/>
                </a:lnSpc>
                <a:spcBef>
                  <a:spcPts val="490"/>
                </a:spcBef>
                <a:spcAft>
                  <a:spcPts val="0"/>
                </a:spcAft>
                <a:buClr>
                  <a:schemeClr val="dk1"/>
                </a:buClr>
                <a:buSzPts val="1400"/>
                <a:buFont typeface="Arial"/>
                <a:buNone/>
              </a:pPr>
              <a:r>
                <a:rPr lang="en-US" sz="1400">
                  <a:solidFill>
                    <a:schemeClr val="dk1"/>
                  </a:solidFill>
                  <a:latin typeface="Arial"/>
                  <a:ea typeface="Arial"/>
                  <a:cs typeface="Arial"/>
                  <a:sym typeface="Arial"/>
                </a:rPr>
                <a:t>e) Never</a:t>
              </a:r>
              <a:endParaRPr sz="1400">
                <a:solidFill>
                  <a:schemeClr val="dk1"/>
                </a:solidFill>
                <a:latin typeface="Arial"/>
                <a:ea typeface="Arial"/>
                <a:cs typeface="Arial"/>
                <a:sym typeface="Arial"/>
              </a:endParaRPr>
            </a:p>
          </p:txBody>
        </p:sp>
      </p:gr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12" name="Shape 512"/>
        <p:cNvGrpSpPr/>
        <p:nvPr/>
      </p:nvGrpSpPr>
      <p:grpSpPr>
        <a:xfrm>
          <a:off x="0" y="0"/>
          <a:ext cx="0" cy="0"/>
          <a:chOff x="0" y="0"/>
          <a:chExt cx="0" cy="0"/>
        </a:xfrm>
      </p:grpSpPr>
      <p:sp>
        <p:nvSpPr>
          <p:cNvPr id="513" name="Google Shape;513;p29"/>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14" name="Google Shape;514;p29"/>
          <p:cNvSpPr/>
          <p:nvPr/>
        </p:nvSpPr>
        <p:spPr>
          <a:xfrm>
            <a:off x="10208695" y="1"/>
            <a:ext cx="1135066" cy="477997"/>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15" name="Google Shape;515;p2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800"/>
              <a:buFont typeface="Arial"/>
              <a:buNone/>
            </a:pPr>
            <a:r>
              <a:rPr lang="en-US">
                <a:latin typeface="Arial"/>
                <a:ea typeface="Arial"/>
                <a:cs typeface="Arial"/>
                <a:sym typeface="Arial"/>
              </a:rPr>
              <a:t>Calculate the score for each quiz,</a:t>
            </a:r>
            <a:endParaRPr>
              <a:latin typeface="Arial"/>
              <a:ea typeface="Arial"/>
              <a:cs typeface="Arial"/>
              <a:sym typeface="Arial"/>
            </a:endParaRPr>
          </a:p>
        </p:txBody>
      </p:sp>
      <p:sp>
        <p:nvSpPr>
          <p:cNvPr id="516" name="Google Shape;516;p29"/>
          <p:cNvSpPr/>
          <p:nvPr/>
        </p:nvSpPr>
        <p:spPr>
          <a:xfrm flipH="1" rot="-5400000">
            <a:off x="555710" y="2183223"/>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517" name="Google Shape;517;p29"/>
          <p:cNvSpPr txBox="1"/>
          <p:nvPr>
            <p:ph idx="1" type="body"/>
          </p:nvPr>
        </p:nvSpPr>
        <p:spPr>
          <a:xfrm>
            <a:off x="838200" y="1825624"/>
            <a:ext cx="11094720" cy="4441031"/>
          </a:xfrm>
          <a:prstGeom prst="rect">
            <a:avLst/>
          </a:prstGeom>
          <a:noFill/>
          <a:ln>
            <a:noFill/>
          </a:ln>
        </p:spPr>
        <p:txBody>
          <a:bodyPr anchorCtr="0" anchor="t" bIns="45700" lIns="91425" spcFirstLastPara="1" rIns="91425" wrap="square" tIns="45700">
            <a:normAutofit fontScale="92500"/>
          </a:bodyPr>
          <a:lstStyle/>
          <a:p>
            <a:pPr indent="-228600" lvl="0" marL="228600" rtl="0" algn="l">
              <a:lnSpc>
                <a:spcPct val="90000"/>
              </a:lnSpc>
              <a:spcBef>
                <a:spcPts val="0"/>
              </a:spcBef>
              <a:spcAft>
                <a:spcPts val="0"/>
              </a:spcAft>
              <a:buSzPct val="100000"/>
              <a:buChar char="❑"/>
            </a:pPr>
            <a:r>
              <a:rPr lang="en-US" sz="2400">
                <a:latin typeface="Arial"/>
                <a:ea typeface="Arial"/>
                <a:cs typeface="Arial"/>
                <a:sym typeface="Arial"/>
              </a:rPr>
              <a:t>Screen Time Habits Quiz Scoring:</a:t>
            </a:r>
            <a:endParaRPr/>
          </a:p>
          <a:p>
            <a:pPr indent="-228600" lvl="1" marL="685800" rtl="0" algn="l">
              <a:lnSpc>
                <a:spcPct val="90000"/>
              </a:lnSpc>
              <a:spcBef>
                <a:spcPts val="500"/>
              </a:spcBef>
              <a:spcAft>
                <a:spcPts val="0"/>
              </a:spcAft>
              <a:buClr>
                <a:schemeClr val="dk1"/>
              </a:buClr>
              <a:buSzPct val="100000"/>
              <a:buChar char="•"/>
            </a:pPr>
            <a:r>
              <a:rPr lang="en-US">
                <a:latin typeface="Arial"/>
                <a:ea typeface="Arial"/>
                <a:cs typeface="Arial"/>
                <a:sym typeface="Arial"/>
              </a:rPr>
              <a:t>a) 1, b) 2, c) 3, d) 4, e) 5</a:t>
            </a:r>
            <a:endParaRPr/>
          </a:p>
          <a:p>
            <a:pPr indent="-228600" lvl="1" marL="685800" rtl="0" algn="l">
              <a:lnSpc>
                <a:spcPct val="90000"/>
              </a:lnSpc>
              <a:spcBef>
                <a:spcPts val="500"/>
              </a:spcBef>
              <a:spcAft>
                <a:spcPts val="0"/>
              </a:spcAft>
              <a:buClr>
                <a:schemeClr val="dk1"/>
              </a:buClr>
              <a:buSzPct val="100000"/>
              <a:buChar char="•"/>
            </a:pPr>
            <a:r>
              <a:rPr lang="en-US">
                <a:latin typeface="Arial"/>
                <a:ea typeface="Arial"/>
                <a:cs typeface="Arial"/>
                <a:sym typeface="Arial"/>
              </a:rPr>
              <a:t>a) 1, b) 2, c) 3, d) 4, e) 5</a:t>
            </a:r>
            <a:endParaRPr/>
          </a:p>
          <a:p>
            <a:pPr indent="-228600" lvl="1" marL="685800" rtl="0" algn="l">
              <a:lnSpc>
                <a:spcPct val="90000"/>
              </a:lnSpc>
              <a:spcBef>
                <a:spcPts val="500"/>
              </a:spcBef>
              <a:spcAft>
                <a:spcPts val="0"/>
              </a:spcAft>
              <a:buClr>
                <a:schemeClr val="dk1"/>
              </a:buClr>
              <a:buSzPct val="100000"/>
              <a:buChar char="•"/>
            </a:pPr>
            <a:r>
              <a:rPr lang="en-US">
                <a:latin typeface="Arial"/>
                <a:ea typeface="Arial"/>
                <a:cs typeface="Arial"/>
                <a:sym typeface="Arial"/>
              </a:rPr>
              <a:t>a) 1, b) 2, c) 3, d) 4, e) 5</a:t>
            </a:r>
            <a:endParaRPr/>
          </a:p>
          <a:p>
            <a:pPr indent="-228600" lvl="1" marL="685800" rtl="0" algn="l">
              <a:lnSpc>
                <a:spcPct val="90000"/>
              </a:lnSpc>
              <a:spcBef>
                <a:spcPts val="500"/>
              </a:spcBef>
              <a:spcAft>
                <a:spcPts val="0"/>
              </a:spcAft>
              <a:buClr>
                <a:schemeClr val="dk1"/>
              </a:buClr>
              <a:buSzPct val="100000"/>
              <a:buChar char="•"/>
            </a:pPr>
            <a:r>
              <a:rPr lang="en-US">
                <a:latin typeface="Arial"/>
                <a:ea typeface="Arial"/>
                <a:cs typeface="Arial"/>
                <a:sym typeface="Arial"/>
              </a:rPr>
              <a:t>a) 1, b) 2, c) 3, d) 4, e) 5</a:t>
            </a:r>
            <a:endParaRPr/>
          </a:p>
          <a:p>
            <a:pPr indent="-228600" lvl="1" marL="685800" rtl="0" algn="l">
              <a:lnSpc>
                <a:spcPct val="90000"/>
              </a:lnSpc>
              <a:spcBef>
                <a:spcPts val="500"/>
              </a:spcBef>
              <a:spcAft>
                <a:spcPts val="0"/>
              </a:spcAft>
              <a:buClr>
                <a:schemeClr val="dk1"/>
              </a:buClr>
              <a:buSzPct val="100000"/>
              <a:buChar char="•"/>
            </a:pPr>
            <a:r>
              <a:rPr lang="en-US">
                <a:latin typeface="Arial"/>
                <a:ea typeface="Arial"/>
                <a:cs typeface="Arial"/>
                <a:sym typeface="Arial"/>
              </a:rPr>
              <a:t>a) 5, b) 4, c) 3, d) 2, e) 1</a:t>
            </a:r>
            <a:endParaRPr/>
          </a:p>
          <a:p>
            <a:pPr indent="-87629" lvl="0" marL="228600" rtl="0" algn="l">
              <a:lnSpc>
                <a:spcPct val="90000"/>
              </a:lnSpc>
              <a:spcBef>
                <a:spcPts val="1000"/>
              </a:spcBef>
              <a:spcAft>
                <a:spcPts val="0"/>
              </a:spcAft>
              <a:buSzPct val="100000"/>
              <a:buNone/>
            </a:pPr>
            <a:r>
              <a:t/>
            </a:r>
            <a:endParaRPr sz="2400">
              <a:latin typeface="Arial"/>
              <a:ea typeface="Arial"/>
              <a:cs typeface="Arial"/>
              <a:sym typeface="Arial"/>
            </a:endParaRPr>
          </a:p>
          <a:p>
            <a:pPr indent="-87629" lvl="0" marL="228600" rtl="0" algn="l">
              <a:lnSpc>
                <a:spcPct val="90000"/>
              </a:lnSpc>
              <a:spcBef>
                <a:spcPts val="1000"/>
              </a:spcBef>
              <a:spcAft>
                <a:spcPts val="0"/>
              </a:spcAft>
              <a:buSzPct val="100000"/>
              <a:buNone/>
            </a:pPr>
            <a:r>
              <a:t/>
            </a:r>
            <a:endParaRPr sz="2400">
              <a:latin typeface="Arial"/>
              <a:ea typeface="Arial"/>
              <a:cs typeface="Arial"/>
              <a:sym typeface="Arial"/>
            </a:endParaRPr>
          </a:p>
          <a:p>
            <a:pPr indent="-87629" lvl="0" marL="228600" rtl="0" algn="l">
              <a:lnSpc>
                <a:spcPct val="90000"/>
              </a:lnSpc>
              <a:spcBef>
                <a:spcPts val="1000"/>
              </a:spcBef>
              <a:spcAft>
                <a:spcPts val="0"/>
              </a:spcAft>
              <a:buSzPct val="100000"/>
              <a:buNone/>
            </a:pPr>
            <a:r>
              <a:t/>
            </a:r>
            <a:endParaRPr sz="2400">
              <a:latin typeface="Arial"/>
              <a:ea typeface="Arial"/>
              <a:cs typeface="Arial"/>
              <a:sym typeface="Arial"/>
            </a:endParaRPr>
          </a:p>
          <a:p>
            <a:pPr indent="-87629" lvl="0" marL="228600" rtl="0" algn="l">
              <a:lnSpc>
                <a:spcPct val="90000"/>
              </a:lnSpc>
              <a:spcBef>
                <a:spcPts val="1000"/>
              </a:spcBef>
              <a:spcAft>
                <a:spcPts val="0"/>
              </a:spcAft>
              <a:buSzPct val="100000"/>
              <a:buNone/>
            </a:pPr>
            <a:r>
              <a:t/>
            </a:r>
            <a:endParaRPr sz="2400">
              <a:latin typeface="Arial"/>
              <a:ea typeface="Arial"/>
              <a:cs typeface="Arial"/>
              <a:sym typeface="Arial"/>
            </a:endParaRPr>
          </a:p>
          <a:p>
            <a:pPr indent="-228600" lvl="0" marL="228600" rtl="0" algn="l">
              <a:lnSpc>
                <a:spcPct val="90000"/>
              </a:lnSpc>
              <a:spcBef>
                <a:spcPts val="1000"/>
              </a:spcBef>
              <a:spcAft>
                <a:spcPts val="0"/>
              </a:spcAft>
              <a:buSzPct val="100000"/>
              <a:buChar char="❑"/>
            </a:pPr>
            <a:r>
              <a:rPr lang="en-US" sz="2400">
                <a:latin typeface="Arial"/>
                <a:ea typeface="Arial"/>
                <a:cs typeface="Arial"/>
                <a:sym typeface="Arial"/>
              </a:rPr>
              <a:t>Social Media Usage Quiz Scoring:</a:t>
            </a:r>
            <a:endParaRPr/>
          </a:p>
          <a:p>
            <a:pPr indent="-228600" lvl="1" marL="685800" rtl="0" algn="l">
              <a:lnSpc>
                <a:spcPct val="90000"/>
              </a:lnSpc>
              <a:spcBef>
                <a:spcPts val="500"/>
              </a:spcBef>
              <a:spcAft>
                <a:spcPts val="0"/>
              </a:spcAft>
              <a:buClr>
                <a:schemeClr val="dk1"/>
              </a:buClr>
              <a:buSzPct val="100000"/>
              <a:buChar char="•"/>
            </a:pPr>
            <a:r>
              <a:rPr lang="en-US">
                <a:latin typeface="Arial"/>
                <a:ea typeface="Arial"/>
                <a:cs typeface="Arial"/>
                <a:sym typeface="Arial"/>
              </a:rPr>
              <a:t>a) 1, b) 2, c) 3, d) 4, e) 5</a:t>
            </a:r>
            <a:endParaRPr/>
          </a:p>
          <a:p>
            <a:pPr indent="-228600" lvl="1" marL="685800" rtl="0" algn="l">
              <a:lnSpc>
                <a:spcPct val="90000"/>
              </a:lnSpc>
              <a:spcBef>
                <a:spcPts val="500"/>
              </a:spcBef>
              <a:spcAft>
                <a:spcPts val="0"/>
              </a:spcAft>
              <a:buClr>
                <a:schemeClr val="dk1"/>
              </a:buClr>
              <a:buSzPct val="100000"/>
              <a:buChar char="•"/>
            </a:pPr>
            <a:r>
              <a:rPr lang="en-US">
                <a:latin typeface="Arial"/>
                <a:ea typeface="Arial"/>
                <a:cs typeface="Arial"/>
                <a:sym typeface="Arial"/>
              </a:rPr>
              <a:t>a) 1, b) 2, c) 3, d) 4, e) 5</a:t>
            </a:r>
            <a:endParaRPr/>
          </a:p>
          <a:p>
            <a:pPr indent="-228600" lvl="1" marL="685800" rtl="0" algn="l">
              <a:lnSpc>
                <a:spcPct val="90000"/>
              </a:lnSpc>
              <a:spcBef>
                <a:spcPts val="500"/>
              </a:spcBef>
              <a:spcAft>
                <a:spcPts val="0"/>
              </a:spcAft>
              <a:buClr>
                <a:schemeClr val="dk1"/>
              </a:buClr>
              <a:buSzPct val="100000"/>
              <a:buChar char="•"/>
            </a:pPr>
            <a:r>
              <a:rPr lang="en-US">
                <a:latin typeface="Arial"/>
                <a:ea typeface="Arial"/>
                <a:cs typeface="Arial"/>
                <a:sym typeface="Arial"/>
              </a:rPr>
              <a:t>a) 1, b) 2, c) 3, d) 4, e) 5</a:t>
            </a:r>
            <a:endParaRPr/>
          </a:p>
          <a:p>
            <a:pPr indent="-228600" lvl="1" marL="685800" rtl="0" algn="l">
              <a:lnSpc>
                <a:spcPct val="90000"/>
              </a:lnSpc>
              <a:spcBef>
                <a:spcPts val="500"/>
              </a:spcBef>
              <a:spcAft>
                <a:spcPts val="0"/>
              </a:spcAft>
              <a:buClr>
                <a:schemeClr val="dk1"/>
              </a:buClr>
              <a:buSzPct val="100000"/>
              <a:buChar char="•"/>
            </a:pPr>
            <a:r>
              <a:rPr lang="en-US">
                <a:latin typeface="Arial"/>
                <a:ea typeface="Arial"/>
                <a:cs typeface="Arial"/>
                <a:sym typeface="Arial"/>
              </a:rPr>
              <a:t>a) 5, b) 4, c) 3, d) 2, e) 1</a:t>
            </a:r>
            <a:endParaRPr/>
          </a:p>
          <a:p>
            <a:pPr indent="-228600" lvl="1" marL="685800" rtl="0" algn="l">
              <a:lnSpc>
                <a:spcPct val="90000"/>
              </a:lnSpc>
              <a:spcBef>
                <a:spcPts val="500"/>
              </a:spcBef>
              <a:spcAft>
                <a:spcPts val="0"/>
              </a:spcAft>
              <a:buClr>
                <a:schemeClr val="dk1"/>
              </a:buClr>
              <a:buSzPct val="100000"/>
              <a:buChar char="•"/>
            </a:pPr>
            <a:r>
              <a:rPr lang="en-US">
                <a:latin typeface="Arial"/>
                <a:ea typeface="Arial"/>
                <a:cs typeface="Arial"/>
                <a:sym typeface="Arial"/>
              </a:rPr>
              <a:t>a) 5, b) 4, c) 3, d) 2, e) 1</a:t>
            </a:r>
            <a:endParaRPr/>
          </a:p>
          <a:p>
            <a:pPr indent="-87629" lvl="0" marL="228600" rtl="0" algn="l">
              <a:lnSpc>
                <a:spcPct val="90000"/>
              </a:lnSpc>
              <a:spcBef>
                <a:spcPts val="1000"/>
              </a:spcBef>
              <a:spcAft>
                <a:spcPts val="0"/>
              </a:spcAft>
              <a:buSzPct val="100000"/>
              <a:buNone/>
            </a:pPr>
            <a:r>
              <a:t/>
            </a:r>
            <a:endParaRPr sz="2400">
              <a:latin typeface="Arial"/>
              <a:ea typeface="Arial"/>
              <a:cs typeface="Arial"/>
              <a:sym typeface="Arial"/>
            </a:endParaRPr>
          </a:p>
          <a:p>
            <a:pPr indent="-87629" lvl="0" marL="228600" rtl="0" algn="l">
              <a:lnSpc>
                <a:spcPct val="90000"/>
              </a:lnSpc>
              <a:spcBef>
                <a:spcPts val="1000"/>
              </a:spcBef>
              <a:spcAft>
                <a:spcPts val="0"/>
              </a:spcAft>
              <a:buSzPct val="100000"/>
              <a:buNone/>
            </a:pPr>
            <a:r>
              <a:t/>
            </a:r>
            <a:endParaRPr sz="2400">
              <a:latin typeface="Arial"/>
              <a:ea typeface="Arial"/>
              <a:cs typeface="Arial"/>
              <a:sym typeface="Arial"/>
            </a:endParaRPr>
          </a:p>
          <a:p>
            <a:pPr indent="-87629" lvl="0" marL="228600" rtl="0" algn="l">
              <a:lnSpc>
                <a:spcPct val="90000"/>
              </a:lnSpc>
              <a:spcBef>
                <a:spcPts val="1000"/>
              </a:spcBef>
              <a:spcAft>
                <a:spcPts val="0"/>
              </a:spcAft>
              <a:buSzPct val="100000"/>
              <a:buNone/>
            </a:pPr>
            <a:r>
              <a:t/>
            </a:r>
            <a:endParaRPr sz="2400">
              <a:latin typeface="Arial"/>
              <a:ea typeface="Arial"/>
              <a:cs typeface="Arial"/>
              <a:sym typeface="Arial"/>
            </a:endParaRPr>
          </a:p>
          <a:p>
            <a:pPr indent="-87629" lvl="0" marL="228600" rtl="0" algn="l">
              <a:lnSpc>
                <a:spcPct val="90000"/>
              </a:lnSpc>
              <a:spcBef>
                <a:spcPts val="1000"/>
              </a:spcBef>
              <a:spcAft>
                <a:spcPts val="0"/>
              </a:spcAft>
              <a:buSzPct val="100000"/>
              <a:buNone/>
            </a:pPr>
            <a:r>
              <a:t/>
            </a:r>
            <a:endParaRPr sz="2400">
              <a:latin typeface="Arial"/>
              <a:ea typeface="Arial"/>
              <a:cs typeface="Arial"/>
              <a:sym typeface="Arial"/>
            </a:endParaRPr>
          </a:p>
          <a:p>
            <a:pPr indent="-228600" lvl="0" marL="228600" rtl="0" algn="l">
              <a:lnSpc>
                <a:spcPct val="90000"/>
              </a:lnSpc>
              <a:spcBef>
                <a:spcPts val="1000"/>
              </a:spcBef>
              <a:spcAft>
                <a:spcPts val="0"/>
              </a:spcAft>
              <a:buSzPct val="100000"/>
              <a:buChar char="❑"/>
            </a:pPr>
            <a:r>
              <a:rPr lang="en-US" sz="2400">
                <a:latin typeface="Arial"/>
                <a:ea typeface="Arial"/>
                <a:cs typeface="Arial"/>
                <a:sym typeface="Arial"/>
              </a:rPr>
              <a:t>Digital Stress Levels Quiz Scoring:</a:t>
            </a:r>
            <a:endParaRPr/>
          </a:p>
          <a:p>
            <a:pPr indent="-228600" lvl="1" marL="685800" rtl="0" algn="l">
              <a:lnSpc>
                <a:spcPct val="90000"/>
              </a:lnSpc>
              <a:spcBef>
                <a:spcPts val="500"/>
              </a:spcBef>
              <a:spcAft>
                <a:spcPts val="0"/>
              </a:spcAft>
              <a:buClr>
                <a:schemeClr val="dk1"/>
              </a:buClr>
              <a:buSzPct val="100000"/>
              <a:buChar char="•"/>
            </a:pPr>
            <a:r>
              <a:rPr lang="en-US">
                <a:latin typeface="Arial"/>
                <a:ea typeface="Arial"/>
                <a:cs typeface="Arial"/>
                <a:sym typeface="Arial"/>
              </a:rPr>
              <a:t>Answer: Assign points on a scale of 1 to 10.</a:t>
            </a:r>
            <a:endParaRPr/>
          </a:p>
          <a:p>
            <a:pPr indent="-228600" lvl="1" marL="685800" rtl="0" algn="l">
              <a:lnSpc>
                <a:spcPct val="90000"/>
              </a:lnSpc>
              <a:spcBef>
                <a:spcPts val="500"/>
              </a:spcBef>
              <a:spcAft>
                <a:spcPts val="0"/>
              </a:spcAft>
              <a:buClr>
                <a:schemeClr val="dk1"/>
              </a:buClr>
              <a:buSzPct val="100000"/>
              <a:buChar char="•"/>
            </a:pPr>
            <a:r>
              <a:rPr lang="en-US">
                <a:latin typeface="Arial"/>
                <a:ea typeface="Arial"/>
                <a:cs typeface="Arial"/>
                <a:sym typeface="Arial"/>
              </a:rPr>
              <a:t>a) 1, b) 2, c) 3, d) 4, e) 5</a:t>
            </a:r>
            <a:endParaRPr/>
          </a:p>
          <a:p>
            <a:pPr indent="-228600" lvl="1" marL="685800" rtl="0" algn="l">
              <a:lnSpc>
                <a:spcPct val="90000"/>
              </a:lnSpc>
              <a:spcBef>
                <a:spcPts val="500"/>
              </a:spcBef>
              <a:spcAft>
                <a:spcPts val="0"/>
              </a:spcAft>
              <a:buClr>
                <a:schemeClr val="dk1"/>
              </a:buClr>
              <a:buSzPct val="100000"/>
              <a:buChar char="•"/>
            </a:pPr>
            <a:r>
              <a:rPr lang="en-US">
                <a:latin typeface="Arial"/>
                <a:ea typeface="Arial"/>
                <a:cs typeface="Arial"/>
                <a:sym typeface="Arial"/>
              </a:rPr>
              <a:t>a) 1, b) 2, c) 3, d) 4, e) 5</a:t>
            </a:r>
            <a:endParaRPr/>
          </a:p>
          <a:p>
            <a:pPr indent="-228600" lvl="1" marL="685800" rtl="0" algn="l">
              <a:lnSpc>
                <a:spcPct val="90000"/>
              </a:lnSpc>
              <a:spcBef>
                <a:spcPts val="500"/>
              </a:spcBef>
              <a:spcAft>
                <a:spcPts val="0"/>
              </a:spcAft>
              <a:buClr>
                <a:schemeClr val="dk1"/>
              </a:buClr>
              <a:buSzPct val="100000"/>
              <a:buChar char="•"/>
            </a:pPr>
            <a:r>
              <a:rPr lang="en-US">
                <a:latin typeface="Arial"/>
                <a:ea typeface="Arial"/>
                <a:cs typeface="Arial"/>
                <a:sym typeface="Arial"/>
              </a:rPr>
              <a:t>a) 1, b) 2, c) 3, d) 4, e) 5</a:t>
            </a:r>
            <a:endParaRPr/>
          </a:p>
          <a:p>
            <a:pPr indent="-228600" lvl="1" marL="685800" rtl="0" algn="l">
              <a:lnSpc>
                <a:spcPct val="90000"/>
              </a:lnSpc>
              <a:spcBef>
                <a:spcPts val="500"/>
              </a:spcBef>
              <a:spcAft>
                <a:spcPts val="0"/>
              </a:spcAft>
              <a:buClr>
                <a:schemeClr val="dk1"/>
              </a:buClr>
              <a:buSzPct val="100000"/>
              <a:buChar char="•"/>
            </a:pPr>
            <a:r>
              <a:rPr lang="en-US">
                <a:latin typeface="Arial"/>
                <a:ea typeface="Arial"/>
                <a:cs typeface="Arial"/>
                <a:sym typeface="Arial"/>
              </a:rPr>
              <a:t>a) 5, b) 4, c) 3, d) 2, e) 1</a:t>
            </a:r>
            <a:endParaRPr>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5" name="Shape 105"/>
        <p:cNvGrpSpPr/>
        <p:nvPr/>
      </p:nvGrpSpPr>
      <p:grpSpPr>
        <a:xfrm>
          <a:off x="0" y="0"/>
          <a:ext cx="0" cy="0"/>
          <a:chOff x="0" y="0"/>
          <a:chExt cx="0" cy="0"/>
        </a:xfrm>
      </p:grpSpPr>
      <p:sp>
        <p:nvSpPr>
          <p:cNvPr id="106" name="Google Shape;106;p3"/>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7" name="Google Shape;107;p3"/>
          <p:cNvSpPr/>
          <p:nvPr/>
        </p:nvSpPr>
        <p:spPr>
          <a:xfrm>
            <a:off x="10208695" y="1"/>
            <a:ext cx="1135066" cy="477997"/>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8" name="Google Shape;108;p3"/>
          <p:cNvSpPr txBox="1"/>
          <p:nvPr>
            <p:ph type="title"/>
          </p:nvPr>
        </p:nvSpPr>
        <p:spPr>
          <a:xfrm>
            <a:off x="426720" y="15573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400"/>
              <a:buFont typeface="Arial"/>
              <a:buNone/>
            </a:pPr>
            <a:r>
              <a:rPr lang="en-US" sz="4400">
                <a:latin typeface="Arial"/>
                <a:ea typeface="Arial"/>
                <a:cs typeface="Arial"/>
                <a:sym typeface="Arial"/>
              </a:rPr>
              <a:t>How to Conceptualize Digital Wellbeing?</a:t>
            </a:r>
            <a:endParaRPr/>
          </a:p>
        </p:txBody>
      </p:sp>
      <p:sp>
        <p:nvSpPr>
          <p:cNvPr id="109" name="Google Shape;109;p3"/>
          <p:cNvSpPr/>
          <p:nvPr/>
        </p:nvSpPr>
        <p:spPr>
          <a:xfrm flipH="1" rot="-5400000">
            <a:off x="555710" y="2183223"/>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110" name="Google Shape;110;p3"/>
          <p:cNvSpPr txBox="1"/>
          <p:nvPr>
            <p:ph idx="1" type="body"/>
          </p:nvPr>
        </p:nvSpPr>
        <p:spPr>
          <a:xfrm>
            <a:off x="979382" y="1404143"/>
            <a:ext cx="10515600" cy="4862513"/>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3200"/>
              <a:buNone/>
            </a:pPr>
            <a:r>
              <a:rPr b="1" lang="en-US" sz="3200">
                <a:solidFill>
                  <a:srgbClr val="FFAA5A"/>
                </a:solidFill>
                <a:latin typeface="Arial"/>
                <a:ea typeface="Arial"/>
                <a:cs typeface="Arial"/>
                <a:sym typeface="Arial"/>
              </a:rPr>
              <a:t>Framework on Digital Wellbeing </a:t>
            </a:r>
            <a:endParaRPr/>
          </a:p>
          <a:p>
            <a:pPr indent="-228600" lvl="0" marL="228600" rtl="0" algn="just">
              <a:lnSpc>
                <a:spcPct val="90000"/>
              </a:lnSpc>
              <a:spcBef>
                <a:spcPts val="1600"/>
              </a:spcBef>
              <a:spcAft>
                <a:spcPts val="0"/>
              </a:spcAft>
              <a:buSzPts val="2400"/>
              <a:buChar char="❑"/>
            </a:pPr>
            <a:r>
              <a:rPr lang="en-US" sz="2400">
                <a:latin typeface="Arial"/>
                <a:ea typeface="Arial"/>
                <a:cs typeface="Arial"/>
                <a:sym typeface="Arial"/>
              </a:rPr>
              <a:t>NUS-CTIC and the </a:t>
            </a:r>
            <a:r>
              <a:rPr lang="en-US" sz="2400" u="sng">
                <a:solidFill>
                  <a:schemeClr val="hlink"/>
                </a:solidFill>
                <a:latin typeface="Arial"/>
                <a:ea typeface="Arial"/>
                <a:cs typeface="Arial"/>
                <a:sym typeface="Arial"/>
                <a:hlinkClick r:id="rId3"/>
              </a:rPr>
              <a:t>DQ Institute </a:t>
            </a:r>
            <a:r>
              <a:rPr lang="en-US" sz="2400">
                <a:latin typeface="Arial"/>
                <a:ea typeface="Arial"/>
                <a:cs typeface="Arial"/>
                <a:sym typeface="Arial"/>
              </a:rPr>
              <a:t>collaborated to develop a national framework and assessment tools for digital wellbeing. They identified crucial dimensions and aligned with global standards, such as the DQ Global Standards. This collaboration aimed to provide a structured approach for understanding and promoting digital wellbeing.</a:t>
            </a:r>
            <a:endParaRPr/>
          </a:p>
          <a:p>
            <a:pPr indent="-228600" lvl="0" marL="228600" rtl="0" algn="just">
              <a:lnSpc>
                <a:spcPct val="90000"/>
              </a:lnSpc>
              <a:spcBef>
                <a:spcPts val="1600"/>
              </a:spcBef>
              <a:spcAft>
                <a:spcPts val="0"/>
              </a:spcAft>
              <a:buSzPts val="2400"/>
              <a:buChar char="❑"/>
            </a:pPr>
            <a:r>
              <a:rPr lang="en-US" sz="2400">
                <a:latin typeface="Arial"/>
                <a:ea typeface="Arial"/>
                <a:cs typeface="Arial"/>
                <a:sym typeface="Arial"/>
              </a:rPr>
              <a:t>The nine dimensions of digital wellbeing cover key aspects for thriving in the digital world. They include </a:t>
            </a:r>
            <a:r>
              <a:rPr b="1" i="1" lang="en-US" sz="2400">
                <a:latin typeface="Arial"/>
                <a:ea typeface="Arial"/>
                <a:cs typeface="Arial"/>
                <a:sym typeface="Arial"/>
              </a:rPr>
              <a:t>managing online safety, upholding rights, effective communication, emotional intelligence, fostering creativity, maintaining health, making informed consumer choices, pursuing career opportunities, and engaging in activism</a:t>
            </a:r>
            <a:r>
              <a:rPr lang="en-US" sz="2400">
                <a:latin typeface="Arial"/>
                <a:ea typeface="Arial"/>
                <a:cs typeface="Arial"/>
                <a:sym typeface="Arial"/>
              </a:rPr>
              <a:t>.</a:t>
            </a:r>
            <a:endParaRPr sz="2400">
              <a:latin typeface="Arial"/>
              <a:ea typeface="Arial"/>
              <a:cs typeface="Arial"/>
              <a:sym typeface="Arial"/>
            </a:endParaRPr>
          </a:p>
          <a:p>
            <a:pPr indent="0" lvl="0" marL="0" rtl="0" algn="l">
              <a:lnSpc>
                <a:spcPct val="90000"/>
              </a:lnSpc>
              <a:spcBef>
                <a:spcPts val="1600"/>
              </a:spcBef>
              <a:spcAft>
                <a:spcPts val="0"/>
              </a:spcAft>
              <a:buSzPts val="2400"/>
              <a:buNone/>
            </a:pPr>
            <a:r>
              <a:t/>
            </a:r>
            <a:endParaRPr sz="2400">
              <a:latin typeface="Arial"/>
              <a:ea typeface="Arial"/>
              <a:cs typeface="Arial"/>
              <a:sym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21" name="Shape 521"/>
        <p:cNvGrpSpPr/>
        <p:nvPr/>
      </p:nvGrpSpPr>
      <p:grpSpPr>
        <a:xfrm>
          <a:off x="0" y="0"/>
          <a:ext cx="0" cy="0"/>
          <a:chOff x="0" y="0"/>
          <a:chExt cx="0" cy="0"/>
        </a:xfrm>
      </p:grpSpPr>
      <p:sp>
        <p:nvSpPr>
          <p:cNvPr id="522" name="Google Shape;522;p30"/>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23" name="Google Shape;523;p30"/>
          <p:cNvSpPr/>
          <p:nvPr/>
        </p:nvSpPr>
        <p:spPr>
          <a:xfrm>
            <a:off x="1" y="0"/>
            <a:ext cx="4167271" cy="6858000"/>
          </a:xfrm>
          <a:custGeom>
            <a:rect b="b" l="l" r="r" t="t"/>
            <a:pathLst>
              <a:path extrusionOk="0" h="6858000" w="4167271">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24" name="Google Shape;524;p30"/>
          <p:cNvSpPr txBox="1"/>
          <p:nvPr>
            <p:ph type="title"/>
          </p:nvPr>
        </p:nvSpPr>
        <p:spPr>
          <a:xfrm>
            <a:off x="218204" y="1198418"/>
            <a:ext cx="3200400" cy="44611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3600"/>
              <a:buFont typeface="Arial"/>
              <a:buNone/>
            </a:pPr>
            <a:r>
              <a:rPr lang="en-US" sz="3600">
                <a:solidFill>
                  <a:srgbClr val="FFFFFF"/>
                </a:solidFill>
                <a:latin typeface="Arial"/>
                <a:ea typeface="Arial"/>
                <a:cs typeface="Arial"/>
                <a:sym typeface="Arial"/>
              </a:rPr>
              <a:t>Summary </a:t>
            </a:r>
            <a:endParaRPr sz="3600">
              <a:solidFill>
                <a:srgbClr val="FFFFFF"/>
              </a:solidFill>
              <a:latin typeface="Arial"/>
              <a:ea typeface="Arial"/>
              <a:cs typeface="Arial"/>
              <a:sym typeface="Arial"/>
            </a:endParaRPr>
          </a:p>
        </p:txBody>
      </p:sp>
      <p:sp>
        <p:nvSpPr>
          <p:cNvPr id="525" name="Google Shape;525;p30"/>
          <p:cNvSpPr/>
          <p:nvPr/>
        </p:nvSpPr>
        <p:spPr>
          <a:xfrm flipH="1" rot="10800000">
            <a:off x="7550402" y="2455479"/>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526" name="Google Shape;526;p30"/>
          <p:cNvSpPr txBox="1"/>
          <p:nvPr>
            <p:ph idx="1" type="body"/>
          </p:nvPr>
        </p:nvSpPr>
        <p:spPr>
          <a:xfrm>
            <a:off x="4142232" y="319088"/>
            <a:ext cx="8046720" cy="5752306"/>
          </a:xfrm>
          <a:prstGeom prst="rect">
            <a:avLst/>
          </a:prstGeom>
          <a:noFill/>
          <a:ln>
            <a:noFill/>
          </a:ln>
        </p:spPr>
        <p:txBody>
          <a:bodyPr anchorCtr="0" anchor="ctr" bIns="45700" lIns="91425" spcFirstLastPara="1" rIns="91425" wrap="square" tIns="45700">
            <a:normAutofit fontScale="92500" lnSpcReduction="10000"/>
          </a:bodyPr>
          <a:lstStyle/>
          <a:p>
            <a:pPr indent="-228600" lvl="0" marL="228600" rtl="0" algn="l">
              <a:lnSpc>
                <a:spcPct val="90000"/>
              </a:lnSpc>
              <a:spcBef>
                <a:spcPts val="0"/>
              </a:spcBef>
              <a:spcAft>
                <a:spcPts val="0"/>
              </a:spcAft>
              <a:buSzPct val="100000"/>
              <a:buChar char="❑"/>
            </a:pPr>
            <a:r>
              <a:rPr lang="en-US" sz="1600">
                <a:latin typeface="Arial"/>
                <a:ea typeface="Arial"/>
                <a:cs typeface="Arial"/>
                <a:sym typeface="Arial"/>
              </a:rPr>
              <a:t>Screen Time Habits Quiz Results:</a:t>
            </a:r>
            <a:endParaRPr/>
          </a:p>
          <a:p>
            <a:pPr indent="-228600" lvl="0" marL="228600" rtl="0" algn="l">
              <a:lnSpc>
                <a:spcPct val="90000"/>
              </a:lnSpc>
              <a:spcBef>
                <a:spcPts val="1000"/>
              </a:spcBef>
              <a:spcAft>
                <a:spcPts val="0"/>
              </a:spcAft>
              <a:buSzPct val="100000"/>
              <a:buChar char="❑"/>
            </a:pPr>
            <a:r>
              <a:rPr lang="en-US" sz="1600">
                <a:latin typeface="Arial"/>
                <a:ea typeface="Arial"/>
                <a:cs typeface="Arial"/>
                <a:sym typeface="Arial"/>
              </a:rPr>
              <a:t>Score Range	Interpretation</a:t>
            </a:r>
            <a:endParaRPr/>
          </a:p>
          <a:p>
            <a:pPr indent="-228600" lvl="1" marL="685800" rtl="0" algn="l">
              <a:lnSpc>
                <a:spcPct val="90000"/>
              </a:lnSpc>
              <a:spcBef>
                <a:spcPts val="500"/>
              </a:spcBef>
              <a:spcAft>
                <a:spcPts val="0"/>
              </a:spcAft>
              <a:buClr>
                <a:schemeClr val="dk1"/>
              </a:buClr>
              <a:buSzPct val="100000"/>
              <a:buChar char="•"/>
            </a:pPr>
            <a:r>
              <a:rPr lang="en-US" sz="1600">
                <a:latin typeface="Arial"/>
                <a:ea typeface="Arial"/>
                <a:cs typeface="Arial"/>
                <a:sym typeface="Arial"/>
              </a:rPr>
              <a:t>5-8	Low screen time habits, well-balanced usage.</a:t>
            </a:r>
            <a:endParaRPr/>
          </a:p>
          <a:p>
            <a:pPr indent="-228600" lvl="1" marL="685800" rtl="0" algn="l">
              <a:lnSpc>
                <a:spcPct val="90000"/>
              </a:lnSpc>
              <a:spcBef>
                <a:spcPts val="500"/>
              </a:spcBef>
              <a:spcAft>
                <a:spcPts val="0"/>
              </a:spcAft>
              <a:buClr>
                <a:schemeClr val="dk1"/>
              </a:buClr>
              <a:buSzPct val="100000"/>
              <a:buChar char="•"/>
            </a:pPr>
            <a:r>
              <a:rPr lang="en-US" sz="1600">
                <a:latin typeface="Arial"/>
                <a:ea typeface="Arial"/>
                <a:cs typeface="Arial"/>
                <a:sym typeface="Arial"/>
              </a:rPr>
              <a:t>9-12	Moderate screen time habits, some areas for improvement.</a:t>
            </a:r>
            <a:endParaRPr/>
          </a:p>
          <a:p>
            <a:pPr indent="-228600" lvl="1" marL="685800" rtl="0" algn="l">
              <a:lnSpc>
                <a:spcPct val="90000"/>
              </a:lnSpc>
              <a:spcBef>
                <a:spcPts val="500"/>
              </a:spcBef>
              <a:spcAft>
                <a:spcPts val="0"/>
              </a:spcAft>
              <a:buClr>
                <a:schemeClr val="dk1"/>
              </a:buClr>
              <a:buSzPct val="100000"/>
              <a:buChar char="•"/>
            </a:pPr>
            <a:r>
              <a:rPr lang="en-US" sz="1600">
                <a:latin typeface="Arial"/>
                <a:ea typeface="Arial"/>
                <a:cs typeface="Arial"/>
                <a:sym typeface="Arial"/>
              </a:rPr>
              <a:t>13-16	Elevated screen time habits, consider setting limits.</a:t>
            </a:r>
            <a:endParaRPr/>
          </a:p>
          <a:p>
            <a:pPr indent="-228600" lvl="1" marL="685800" rtl="0" algn="l">
              <a:lnSpc>
                <a:spcPct val="90000"/>
              </a:lnSpc>
              <a:spcBef>
                <a:spcPts val="500"/>
              </a:spcBef>
              <a:spcAft>
                <a:spcPts val="0"/>
              </a:spcAft>
              <a:buClr>
                <a:schemeClr val="dk1"/>
              </a:buClr>
              <a:buSzPct val="100000"/>
              <a:buChar char="•"/>
            </a:pPr>
            <a:r>
              <a:rPr lang="en-US" sz="1600">
                <a:latin typeface="Arial"/>
                <a:ea typeface="Arial"/>
                <a:cs typeface="Arial"/>
                <a:sym typeface="Arial"/>
              </a:rPr>
              <a:t>17-20	High screen time habits, may need to reevaluate usage for well-being.</a:t>
            </a:r>
            <a:endParaRPr/>
          </a:p>
          <a:p>
            <a:pPr indent="-134620" lvl="0" marL="228600" rtl="0" algn="l">
              <a:lnSpc>
                <a:spcPct val="90000"/>
              </a:lnSpc>
              <a:spcBef>
                <a:spcPts val="1000"/>
              </a:spcBef>
              <a:spcAft>
                <a:spcPts val="0"/>
              </a:spcAft>
              <a:buSzPct val="100000"/>
              <a:buNone/>
            </a:pPr>
            <a:r>
              <a:t/>
            </a:r>
            <a:endParaRPr sz="1600">
              <a:latin typeface="Arial"/>
              <a:ea typeface="Arial"/>
              <a:cs typeface="Arial"/>
              <a:sym typeface="Arial"/>
            </a:endParaRPr>
          </a:p>
          <a:p>
            <a:pPr indent="-228600" lvl="0" marL="228600" rtl="0" algn="l">
              <a:lnSpc>
                <a:spcPct val="90000"/>
              </a:lnSpc>
              <a:spcBef>
                <a:spcPts val="1000"/>
              </a:spcBef>
              <a:spcAft>
                <a:spcPts val="0"/>
              </a:spcAft>
              <a:buSzPct val="100000"/>
              <a:buChar char="❑"/>
            </a:pPr>
            <a:r>
              <a:rPr lang="en-US" sz="1600">
                <a:latin typeface="Arial"/>
                <a:ea typeface="Arial"/>
                <a:cs typeface="Arial"/>
                <a:sym typeface="Arial"/>
              </a:rPr>
              <a:t>Social Media Usage Quiz Results:</a:t>
            </a:r>
            <a:endParaRPr/>
          </a:p>
          <a:p>
            <a:pPr indent="-228600" lvl="0" marL="228600" rtl="0" algn="l">
              <a:lnSpc>
                <a:spcPct val="90000"/>
              </a:lnSpc>
              <a:spcBef>
                <a:spcPts val="1000"/>
              </a:spcBef>
              <a:spcAft>
                <a:spcPts val="0"/>
              </a:spcAft>
              <a:buSzPct val="100000"/>
              <a:buChar char="❑"/>
            </a:pPr>
            <a:r>
              <a:rPr lang="en-US" sz="1600">
                <a:latin typeface="Arial"/>
                <a:ea typeface="Arial"/>
                <a:cs typeface="Arial"/>
                <a:sym typeface="Arial"/>
              </a:rPr>
              <a:t>Score Range	Interpretation</a:t>
            </a:r>
            <a:endParaRPr/>
          </a:p>
          <a:p>
            <a:pPr indent="-228600" lvl="1" marL="685800" rtl="0" algn="l">
              <a:lnSpc>
                <a:spcPct val="90000"/>
              </a:lnSpc>
              <a:spcBef>
                <a:spcPts val="500"/>
              </a:spcBef>
              <a:spcAft>
                <a:spcPts val="0"/>
              </a:spcAft>
              <a:buClr>
                <a:schemeClr val="dk1"/>
              </a:buClr>
              <a:buSzPct val="100000"/>
              <a:buChar char="•"/>
            </a:pPr>
            <a:r>
              <a:rPr lang="en-US" sz="1600">
                <a:latin typeface="Arial"/>
                <a:ea typeface="Arial"/>
                <a:cs typeface="Arial"/>
                <a:sym typeface="Arial"/>
              </a:rPr>
              <a:t>5-8	Healthy social media usage, mindful engagement.</a:t>
            </a:r>
            <a:endParaRPr/>
          </a:p>
          <a:p>
            <a:pPr indent="-228600" lvl="1" marL="685800" rtl="0" algn="l">
              <a:lnSpc>
                <a:spcPct val="90000"/>
              </a:lnSpc>
              <a:spcBef>
                <a:spcPts val="500"/>
              </a:spcBef>
              <a:spcAft>
                <a:spcPts val="0"/>
              </a:spcAft>
              <a:buClr>
                <a:schemeClr val="dk1"/>
              </a:buClr>
              <a:buSzPct val="100000"/>
              <a:buChar char="•"/>
            </a:pPr>
            <a:r>
              <a:rPr lang="en-US" sz="1600">
                <a:latin typeface="Arial"/>
                <a:ea typeface="Arial"/>
                <a:cs typeface="Arial"/>
                <a:sym typeface="Arial"/>
              </a:rPr>
              <a:t>9-12	Moderate social media usage, be cautious of time spent.</a:t>
            </a:r>
            <a:endParaRPr/>
          </a:p>
          <a:p>
            <a:pPr indent="-228600" lvl="1" marL="685800" rtl="0" algn="l">
              <a:lnSpc>
                <a:spcPct val="90000"/>
              </a:lnSpc>
              <a:spcBef>
                <a:spcPts val="500"/>
              </a:spcBef>
              <a:spcAft>
                <a:spcPts val="0"/>
              </a:spcAft>
              <a:buClr>
                <a:schemeClr val="dk1"/>
              </a:buClr>
              <a:buSzPct val="100000"/>
              <a:buChar char="•"/>
            </a:pPr>
            <a:r>
              <a:rPr lang="en-US" sz="1600">
                <a:latin typeface="Arial"/>
                <a:ea typeface="Arial"/>
                <a:cs typeface="Arial"/>
                <a:sym typeface="Arial"/>
              </a:rPr>
              <a:t>13-16	Elevated social media usage, consider setting boundaries.</a:t>
            </a:r>
            <a:endParaRPr/>
          </a:p>
          <a:p>
            <a:pPr indent="-228600" lvl="1" marL="685800" rtl="0" algn="l">
              <a:lnSpc>
                <a:spcPct val="90000"/>
              </a:lnSpc>
              <a:spcBef>
                <a:spcPts val="500"/>
              </a:spcBef>
              <a:spcAft>
                <a:spcPts val="0"/>
              </a:spcAft>
              <a:buClr>
                <a:schemeClr val="dk1"/>
              </a:buClr>
              <a:buSzPct val="100000"/>
              <a:buChar char="•"/>
            </a:pPr>
            <a:r>
              <a:rPr lang="en-US" sz="1600">
                <a:latin typeface="Arial"/>
                <a:ea typeface="Arial"/>
                <a:cs typeface="Arial"/>
                <a:sym typeface="Arial"/>
              </a:rPr>
              <a:t>17-20	High social media usage, potential for negative impact on well-being.</a:t>
            </a:r>
            <a:endParaRPr/>
          </a:p>
          <a:p>
            <a:pPr indent="-134620" lvl="0" marL="228600" rtl="0" algn="l">
              <a:lnSpc>
                <a:spcPct val="90000"/>
              </a:lnSpc>
              <a:spcBef>
                <a:spcPts val="1000"/>
              </a:spcBef>
              <a:spcAft>
                <a:spcPts val="0"/>
              </a:spcAft>
              <a:buSzPct val="100000"/>
              <a:buNone/>
            </a:pPr>
            <a:r>
              <a:t/>
            </a:r>
            <a:endParaRPr sz="1600">
              <a:latin typeface="Arial"/>
              <a:ea typeface="Arial"/>
              <a:cs typeface="Arial"/>
              <a:sym typeface="Arial"/>
            </a:endParaRPr>
          </a:p>
          <a:p>
            <a:pPr indent="-228600" lvl="0" marL="228600" rtl="0" algn="l">
              <a:lnSpc>
                <a:spcPct val="90000"/>
              </a:lnSpc>
              <a:spcBef>
                <a:spcPts val="1000"/>
              </a:spcBef>
              <a:spcAft>
                <a:spcPts val="0"/>
              </a:spcAft>
              <a:buSzPct val="100000"/>
              <a:buChar char="❑"/>
            </a:pPr>
            <a:r>
              <a:rPr lang="en-US" sz="1600">
                <a:latin typeface="Arial"/>
                <a:ea typeface="Arial"/>
                <a:cs typeface="Arial"/>
                <a:sym typeface="Arial"/>
              </a:rPr>
              <a:t>Digital Stress Levels Quiz Results:</a:t>
            </a:r>
            <a:endParaRPr/>
          </a:p>
          <a:p>
            <a:pPr indent="-228600" lvl="0" marL="228600" rtl="0" algn="l">
              <a:lnSpc>
                <a:spcPct val="90000"/>
              </a:lnSpc>
              <a:spcBef>
                <a:spcPts val="1000"/>
              </a:spcBef>
              <a:spcAft>
                <a:spcPts val="0"/>
              </a:spcAft>
              <a:buSzPct val="100000"/>
              <a:buChar char="❑"/>
            </a:pPr>
            <a:r>
              <a:rPr lang="en-US" sz="1600">
                <a:latin typeface="Arial"/>
                <a:ea typeface="Arial"/>
                <a:cs typeface="Arial"/>
                <a:sym typeface="Arial"/>
              </a:rPr>
              <a:t>Score Range	Interpretation</a:t>
            </a:r>
            <a:endParaRPr/>
          </a:p>
          <a:p>
            <a:pPr indent="-228600" lvl="1" marL="685800" rtl="0" algn="l">
              <a:lnSpc>
                <a:spcPct val="90000"/>
              </a:lnSpc>
              <a:spcBef>
                <a:spcPts val="500"/>
              </a:spcBef>
              <a:spcAft>
                <a:spcPts val="0"/>
              </a:spcAft>
              <a:buClr>
                <a:schemeClr val="dk1"/>
              </a:buClr>
              <a:buSzPct val="100000"/>
              <a:buChar char="•"/>
            </a:pPr>
            <a:r>
              <a:rPr lang="en-US" sz="1600">
                <a:latin typeface="Arial"/>
                <a:ea typeface="Arial"/>
                <a:cs typeface="Arial"/>
                <a:sym typeface="Arial"/>
              </a:rPr>
              <a:t>5-8	Low digital stress levels, managing well.</a:t>
            </a:r>
            <a:endParaRPr/>
          </a:p>
          <a:p>
            <a:pPr indent="-228600" lvl="1" marL="685800" rtl="0" algn="l">
              <a:lnSpc>
                <a:spcPct val="90000"/>
              </a:lnSpc>
              <a:spcBef>
                <a:spcPts val="500"/>
              </a:spcBef>
              <a:spcAft>
                <a:spcPts val="0"/>
              </a:spcAft>
              <a:buClr>
                <a:schemeClr val="dk1"/>
              </a:buClr>
              <a:buSzPct val="100000"/>
              <a:buChar char="•"/>
            </a:pPr>
            <a:r>
              <a:rPr lang="en-US" sz="1600">
                <a:latin typeface="Arial"/>
                <a:ea typeface="Arial"/>
                <a:cs typeface="Arial"/>
                <a:sym typeface="Arial"/>
              </a:rPr>
              <a:t>9-12	Moderate digital stress levels, some areas for improvement.</a:t>
            </a:r>
            <a:endParaRPr/>
          </a:p>
          <a:p>
            <a:pPr indent="-228600" lvl="1" marL="685800" rtl="0" algn="l">
              <a:lnSpc>
                <a:spcPct val="90000"/>
              </a:lnSpc>
              <a:spcBef>
                <a:spcPts val="500"/>
              </a:spcBef>
              <a:spcAft>
                <a:spcPts val="0"/>
              </a:spcAft>
              <a:buClr>
                <a:schemeClr val="dk1"/>
              </a:buClr>
              <a:buSzPct val="100000"/>
              <a:buChar char="•"/>
            </a:pPr>
            <a:r>
              <a:rPr lang="en-US" sz="1600">
                <a:latin typeface="Arial"/>
                <a:ea typeface="Arial"/>
                <a:cs typeface="Arial"/>
                <a:sym typeface="Arial"/>
              </a:rPr>
              <a:t>13-16	Elevated digital stress levels, consider stress management strategies.</a:t>
            </a:r>
            <a:endParaRPr/>
          </a:p>
          <a:p>
            <a:pPr indent="-228600" lvl="1" marL="685800" rtl="0" algn="l">
              <a:lnSpc>
                <a:spcPct val="90000"/>
              </a:lnSpc>
              <a:spcBef>
                <a:spcPts val="500"/>
              </a:spcBef>
              <a:spcAft>
                <a:spcPts val="0"/>
              </a:spcAft>
              <a:buClr>
                <a:schemeClr val="dk1"/>
              </a:buClr>
              <a:buSzPct val="100000"/>
              <a:buChar char="•"/>
            </a:pPr>
            <a:r>
              <a:rPr lang="en-US" sz="1600">
                <a:latin typeface="Arial"/>
                <a:ea typeface="Arial"/>
                <a:cs typeface="Arial"/>
                <a:sym typeface="Arial"/>
              </a:rPr>
              <a:t>17-20	High digital stress levels, urgent need for stress reduction techniques.</a:t>
            </a:r>
            <a:endParaRPr sz="1600">
              <a:latin typeface="Arial"/>
              <a:ea typeface="Arial"/>
              <a:cs typeface="Arial"/>
              <a:sym typeface="Arial"/>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0" name="Shape 530"/>
        <p:cNvGrpSpPr/>
        <p:nvPr/>
      </p:nvGrpSpPr>
      <p:grpSpPr>
        <a:xfrm>
          <a:off x="0" y="0"/>
          <a:ext cx="0" cy="0"/>
          <a:chOff x="0" y="0"/>
          <a:chExt cx="0" cy="0"/>
        </a:xfrm>
      </p:grpSpPr>
      <p:sp>
        <p:nvSpPr>
          <p:cNvPr id="531" name="Google Shape;531;p31"/>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92BAB5"/>
              </a:buClr>
              <a:buSzPts val="4800"/>
              <a:buFont typeface="Arial"/>
              <a:buNone/>
            </a:pPr>
            <a:r>
              <a:rPr lang="en-US">
                <a:latin typeface="Arial"/>
                <a:ea typeface="Arial"/>
                <a:cs typeface="Arial"/>
                <a:sym typeface="Arial"/>
              </a:rPr>
              <a:t>References</a:t>
            </a:r>
            <a:endParaRPr/>
          </a:p>
        </p:txBody>
      </p:sp>
      <p:sp>
        <p:nvSpPr>
          <p:cNvPr id="532" name="Google Shape;532;p31"/>
          <p:cNvSpPr txBox="1"/>
          <p:nvPr>
            <p:ph idx="1" type="body"/>
          </p:nvPr>
        </p:nvSpPr>
        <p:spPr>
          <a:xfrm>
            <a:off x="838200" y="1423491"/>
            <a:ext cx="10515600" cy="4753472"/>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SzPts val="3200"/>
              <a:buChar char="❑"/>
            </a:pPr>
            <a:r>
              <a:rPr b="1" lang="en-US" sz="3200" u="sng">
                <a:solidFill>
                  <a:srgbClr val="92BAB5"/>
                </a:solidFill>
                <a:latin typeface="Arial"/>
                <a:ea typeface="Arial"/>
                <a:cs typeface="Arial"/>
                <a:sym typeface="Arial"/>
                <a:hlinkClick r:id="rId3">
                  <a:extLst>
                    <a:ext uri="{A12FA001-AC4F-418D-AE19-62706E023703}">
                      <ahyp:hlinkClr val="tx"/>
                    </a:ext>
                  </a:extLst>
                </a:hlinkClick>
              </a:rPr>
              <a:t>Yue, A., Pang, N., &amp; Mambra</a:t>
            </a:r>
            <a:r>
              <a:rPr lang="en-US" sz="3200" u="sng">
                <a:solidFill>
                  <a:schemeClr val="hlink"/>
                </a:solidFill>
                <a:latin typeface="Arial"/>
                <a:ea typeface="Arial"/>
                <a:cs typeface="Arial"/>
                <a:sym typeface="Arial"/>
                <a:hlinkClick r:id="rId4"/>
              </a:rPr>
              <a:t>, S. (2021). Developing an indicator framework for digital wellbeing: Perspectives from digital citizenship (NUS-CTIC Working Paper Series No. 1).</a:t>
            </a:r>
            <a:endParaRPr sz="3200">
              <a:latin typeface="Arial"/>
              <a:ea typeface="Arial"/>
              <a:cs typeface="Arial"/>
              <a:sym typeface="Arial"/>
            </a:endParaRPr>
          </a:p>
          <a:p>
            <a:pPr indent="-25400" lvl="0" marL="228600" rtl="0" algn="l">
              <a:lnSpc>
                <a:spcPct val="90000"/>
              </a:lnSpc>
              <a:spcBef>
                <a:spcPts val="1600"/>
              </a:spcBef>
              <a:spcAft>
                <a:spcPts val="0"/>
              </a:spcAft>
              <a:buSzPts val="3200"/>
              <a:buNone/>
            </a:pPr>
            <a:r>
              <a:t/>
            </a:r>
            <a:endParaRPr sz="3200">
              <a:latin typeface="Calibri"/>
              <a:ea typeface="Calibri"/>
              <a:cs typeface="Calibri"/>
              <a:sym typeface="Calibri"/>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6" name="Shape 536"/>
        <p:cNvGrpSpPr/>
        <p:nvPr/>
      </p:nvGrpSpPr>
      <p:grpSpPr>
        <a:xfrm>
          <a:off x="0" y="0"/>
          <a:ext cx="0" cy="0"/>
          <a:chOff x="0" y="0"/>
          <a:chExt cx="0" cy="0"/>
        </a:xfrm>
      </p:grpSpPr>
      <p:sp>
        <p:nvSpPr>
          <p:cNvPr id="537" name="Google Shape;537;p32"/>
          <p:cNvSpPr txBox="1"/>
          <p:nvPr/>
        </p:nvSpPr>
        <p:spPr>
          <a:xfrm>
            <a:off x="312298" y="654050"/>
            <a:ext cx="11567404" cy="5558061"/>
          </a:xfrm>
          <a:prstGeom prst="rect">
            <a:avLst/>
          </a:prstGeom>
          <a:noFill/>
          <a:ln>
            <a:noFill/>
          </a:ln>
        </p:spPr>
        <p:txBody>
          <a:bodyPr anchorCtr="0" anchor="t" bIns="0" lIns="0" spcFirstLastPara="1" rIns="0" wrap="square" tIns="0">
            <a:spAutoFit/>
          </a:bodyPr>
          <a:lstStyle/>
          <a:p>
            <a:pPr indent="0" lvl="0" marL="0" marR="0" rtl="0" algn="just">
              <a:lnSpc>
                <a:spcPct val="68037"/>
              </a:lnSpc>
              <a:spcBef>
                <a:spcPts val="0"/>
              </a:spcBef>
              <a:spcAft>
                <a:spcPts val="0"/>
              </a:spcAft>
              <a:buNone/>
            </a:pPr>
            <a:r>
              <a:rPr b="1" lang="en-US" sz="2650">
                <a:solidFill>
                  <a:srgbClr val="92BAB5"/>
                </a:solidFill>
                <a:latin typeface="Arial"/>
                <a:ea typeface="Arial"/>
                <a:cs typeface="Arial"/>
                <a:sym typeface="Arial"/>
              </a:rPr>
              <a:t>Free License </a:t>
            </a:r>
            <a:endParaRPr/>
          </a:p>
          <a:p>
            <a:pPr indent="0" lvl="0" marL="0" marR="0" rtl="0" algn="just">
              <a:lnSpc>
                <a:spcPct val="84528"/>
              </a:lnSpc>
              <a:spcBef>
                <a:spcPts val="0"/>
              </a:spcBef>
              <a:spcAft>
                <a:spcPts val="0"/>
              </a:spcAft>
              <a:buNone/>
            </a:pPr>
            <a:r>
              <a:rPr lang="en-US" sz="2133">
                <a:solidFill>
                  <a:schemeClr val="dk1"/>
                </a:solidFill>
                <a:latin typeface="Arial"/>
                <a:ea typeface="Arial"/>
                <a:cs typeface="Arial"/>
                <a:sym typeface="Arial"/>
              </a:rPr>
              <a:t> </a:t>
            </a:r>
            <a:endParaRPr/>
          </a:p>
          <a:p>
            <a:pPr indent="0" lvl="0" marL="0" marR="0" rtl="0" algn="just">
              <a:lnSpc>
                <a:spcPct val="84528"/>
              </a:lnSpc>
              <a:spcBef>
                <a:spcPts val="0"/>
              </a:spcBef>
              <a:spcAft>
                <a:spcPts val="0"/>
              </a:spcAft>
              <a:buNone/>
            </a:pPr>
            <a:r>
              <a:rPr lang="en-US" sz="2133">
                <a:solidFill>
                  <a:schemeClr val="dk1"/>
                </a:solidFill>
                <a:latin typeface="Arial"/>
                <a:ea typeface="Arial"/>
                <a:cs typeface="Arial"/>
                <a:sym typeface="Arial"/>
              </a:rPr>
              <a:t>The product developed here as part of the project "Building Digital Resilience by Making Digital Wellbeing and Security Accessible to All 2022-2-SK01-KA220-ADU-000096888" was developed with the support of the European Commission and reflects exclusively the opinion of the author. The European Commission is not responsible for the content of the documents </a:t>
            </a:r>
            <a:endParaRPr/>
          </a:p>
          <a:p>
            <a:pPr indent="0" lvl="0" marL="0" marR="0" rtl="0" algn="just">
              <a:lnSpc>
                <a:spcPct val="85857"/>
              </a:lnSpc>
              <a:spcBef>
                <a:spcPts val="0"/>
              </a:spcBef>
              <a:spcAft>
                <a:spcPts val="0"/>
              </a:spcAft>
              <a:buNone/>
            </a:pPr>
            <a:r>
              <a:rPr lang="en-US" sz="2100">
                <a:solidFill>
                  <a:schemeClr val="dk1"/>
                </a:solidFill>
                <a:latin typeface="Arial"/>
                <a:ea typeface="Arial"/>
                <a:cs typeface="Arial"/>
                <a:sym typeface="Arial"/>
              </a:rPr>
              <a:t>The publication obtains the Creative Commons License CC BY- NC SA.</a:t>
            </a:r>
            <a:endParaRPr sz="2100">
              <a:solidFill>
                <a:schemeClr val="dk1"/>
              </a:solidFill>
              <a:latin typeface="Arial"/>
              <a:ea typeface="Arial"/>
              <a:cs typeface="Arial"/>
              <a:sym typeface="Arial"/>
            </a:endParaRPr>
          </a:p>
          <a:p>
            <a:pPr indent="0" lvl="0" marL="0" marR="0" rtl="0" algn="just">
              <a:lnSpc>
                <a:spcPct val="84528"/>
              </a:lnSpc>
              <a:spcBef>
                <a:spcPts val="0"/>
              </a:spcBef>
              <a:spcAft>
                <a:spcPts val="0"/>
              </a:spcAft>
              <a:buNone/>
            </a:pPr>
            <a:r>
              <a:t/>
            </a:r>
            <a:endParaRPr sz="2133">
              <a:solidFill>
                <a:schemeClr val="dk1"/>
              </a:solidFill>
              <a:latin typeface="Arial"/>
              <a:ea typeface="Arial"/>
              <a:cs typeface="Arial"/>
              <a:sym typeface="Arial"/>
            </a:endParaRPr>
          </a:p>
          <a:p>
            <a:pPr indent="0" lvl="0" marL="0" marR="0" rtl="0" algn="just">
              <a:lnSpc>
                <a:spcPct val="84528"/>
              </a:lnSpc>
              <a:spcBef>
                <a:spcPts val="0"/>
              </a:spcBef>
              <a:spcAft>
                <a:spcPts val="0"/>
              </a:spcAft>
              <a:buNone/>
            </a:pPr>
            <a:r>
              <a:rPr lang="en-US" sz="2133">
                <a:solidFill>
                  <a:schemeClr val="dk1"/>
                </a:solidFill>
                <a:latin typeface="Arial"/>
                <a:ea typeface="Arial"/>
                <a:cs typeface="Arial"/>
                <a:sym typeface="Arial"/>
              </a:rPr>
              <a:t> </a:t>
            </a:r>
            <a:endParaRPr/>
          </a:p>
          <a:p>
            <a:pPr indent="0" lvl="0" marL="0" marR="0" rtl="0" algn="just">
              <a:lnSpc>
                <a:spcPct val="84528"/>
              </a:lnSpc>
              <a:spcBef>
                <a:spcPts val="0"/>
              </a:spcBef>
              <a:spcAft>
                <a:spcPts val="0"/>
              </a:spcAft>
              <a:buNone/>
            </a:pPr>
            <a:r>
              <a:t/>
            </a:r>
            <a:endParaRPr sz="2133">
              <a:solidFill>
                <a:schemeClr val="dk1"/>
              </a:solidFill>
              <a:latin typeface="Arial"/>
              <a:ea typeface="Arial"/>
              <a:cs typeface="Arial"/>
              <a:sym typeface="Arial"/>
            </a:endParaRPr>
          </a:p>
          <a:p>
            <a:pPr indent="0" lvl="0" marL="0" marR="0" rtl="0" algn="just">
              <a:lnSpc>
                <a:spcPct val="84528"/>
              </a:lnSpc>
              <a:spcBef>
                <a:spcPts val="0"/>
              </a:spcBef>
              <a:spcAft>
                <a:spcPts val="0"/>
              </a:spcAft>
              <a:buNone/>
            </a:pPr>
            <a:r>
              <a:t/>
            </a:r>
            <a:endParaRPr sz="2133">
              <a:solidFill>
                <a:schemeClr val="dk1"/>
              </a:solidFill>
              <a:latin typeface="Arial"/>
              <a:ea typeface="Arial"/>
              <a:cs typeface="Arial"/>
              <a:sym typeface="Arial"/>
            </a:endParaRPr>
          </a:p>
          <a:p>
            <a:pPr indent="0" lvl="0" marL="0" marR="0" rtl="0" algn="just">
              <a:lnSpc>
                <a:spcPct val="84528"/>
              </a:lnSpc>
              <a:spcBef>
                <a:spcPts val="0"/>
              </a:spcBef>
              <a:spcAft>
                <a:spcPts val="0"/>
              </a:spcAft>
              <a:buNone/>
            </a:pPr>
            <a:r>
              <a:rPr lang="en-US" sz="2133">
                <a:solidFill>
                  <a:schemeClr val="dk1"/>
                </a:solidFill>
                <a:latin typeface="Arial"/>
                <a:ea typeface="Arial"/>
                <a:cs typeface="Arial"/>
                <a:sym typeface="Arial"/>
              </a:rPr>
              <a:t>This license allows you to distribute, remix, improve and build on the work, but only non-commercially. When using the work as well as extracts from this must: </a:t>
            </a:r>
            <a:endParaRPr/>
          </a:p>
          <a:p>
            <a:pPr indent="-342917" lvl="1" marL="647732" marR="0" rtl="0" algn="just">
              <a:lnSpc>
                <a:spcPct val="84528"/>
              </a:lnSpc>
              <a:spcBef>
                <a:spcPts val="0"/>
              </a:spcBef>
              <a:spcAft>
                <a:spcPts val="0"/>
              </a:spcAft>
              <a:buClr>
                <a:schemeClr val="dk1"/>
              </a:buClr>
              <a:buSzPts val="2133"/>
              <a:buFont typeface="Calibri"/>
              <a:buAutoNum type="arabicPeriod"/>
            </a:pPr>
            <a:r>
              <a:rPr b="0" i="0" lang="en-US" sz="2133" u="none" cap="none" strike="noStrike">
                <a:solidFill>
                  <a:schemeClr val="dk1"/>
                </a:solidFill>
                <a:latin typeface="Arial"/>
                <a:ea typeface="Arial"/>
                <a:cs typeface="Arial"/>
                <a:sym typeface="Arial"/>
              </a:rPr>
              <a:t>be mentioned the source and a link to the license must be given and possible changes have to be mentioned. The copyrights remain with the authors of the documents. </a:t>
            </a:r>
            <a:endParaRPr/>
          </a:p>
          <a:p>
            <a:pPr indent="-342917" lvl="1" marL="647732" marR="0" rtl="0" algn="just">
              <a:lnSpc>
                <a:spcPct val="84528"/>
              </a:lnSpc>
              <a:spcBef>
                <a:spcPts val="0"/>
              </a:spcBef>
              <a:spcAft>
                <a:spcPts val="0"/>
              </a:spcAft>
              <a:buClr>
                <a:schemeClr val="dk1"/>
              </a:buClr>
              <a:buSzPts val="2133"/>
              <a:buFont typeface="Calibri"/>
              <a:buAutoNum type="arabicPeriod"/>
            </a:pPr>
            <a:r>
              <a:rPr b="0" i="0" lang="en-US" sz="2133" u="none" cap="none" strike="noStrike">
                <a:solidFill>
                  <a:schemeClr val="dk1"/>
                </a:solidFill>
                <a:latin typeface="Arial"/>
                <a:ea typeface="Arial"/>
                <a:cs typeface="Arial"/>
                <a:sym typeface="Arial"/>
              </a:rPr>
              <a:t>the work may not be used for commercial purposes. </a:t>
            </a:r>
            <a:endParaRPr/>
          </a:p>
          <a:p>
            <a:pPr indent="-342917" lvl="1" marL="647732" marR="0" rtl="0" algn="just">
              <a:lnSpc>
                <a:spcPct val="84528"/>
              </a:lnSpc>
              <a:spcBef>
                <a:spcPts val="0"/>
              </a:spcBef>
              <a:spcAft>
                <a:spcPts val="0"/>
              </a:spcAft>
              <a:buClr>
                <a:schemeClr val="dk1"/>
              </a:buClr>
              <a:buSzPts val="2133"/>
              <a:buFont typeface="Calibri"/>
              <a:buAutoNum type="arabicPeriod"/>
            </a:pPr>
            <a:r>
              <a:rPr b="0" i="0" lang="en-US" sz="2133" u="none" cap="none" strike="noStrike">
                <a:solidFill>
                  <a:schemeClr val="dk1"/>
                </a:solidFill>
                <a:latin typeface="Arial"/>
                <a:ea typeface="Arial"/>
                <a:cs typeface="Arial"/>
                <a:sym typeface="Arial"/>
              </a:rPr>
              <a:t>If you recompose, convert or build upon the work, your contributions must be published under the same license as the original.  </a:t>
            </a:r>
            <a:endParaRPr/>
          </a:p>
          <a:p>
            <a:pPr indent="0" lvl="0" marL="0" marR="0" rtl="0" algn="just">
              <a:lnSpc>
                <a:spcPct val="84528"/>
              </a:lnSpc>
              <a:spcBef>
                <a:spcPts val="0"/>
              </a:spcBef>
              <a:spcAft>
                <a:spcPts val="0"/>
              </a:spcAft>
              <a:buNone/>
            </a:pPr>
            <a:r>
              <a:rPr b="1" lang="en-US" sz="2133">
                <a:solidFill>
                  <a:srgbClr val="FFAA5A"/>
                </a:solidFill>
                <a:latin typeface="Arial"/>
                <a:ea typeface="Arial"/>
                <a:cs typeface="Arial"/>
                <a:sym typeface="Arial"/>
              </a:rPr>
              <a:t>Disclaimer:</a:t>
            </a:r>
            <a:endParaRPr/>
          </a:p>
          <a:p>
            <a:pPr indent="0" lvl="0" marL="0" marR="0" rtl="0" algn="just">
              <a:lnSpc>
                <a:spcPct val="84528"/>
              </a:lnSpc>
              <a:spcBef>
                <a:spcPts val="0"/>
              </a:spcBef>
              <a:spcAft>
                <a:spcPts val="0"/>
              </a:spcAft>
              <a:buNone/>
            </a:pPr>
            <a:r>
              <a:rPr lang="en-US" sz="2133">
                <a:solidFill>
                  <a:schemeClr val="dk1"/>
                </a:solidFill>
                <a:latin typeface="Arial"/>
                <a:ea typeface="Arial"/>
                <a:cs typeface="Arial"/>
                <a:sym typeface="Arial"/>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a:p>
          <a:p>
            <a:pPr indent="0" lvl="0" marL="0" marR="0" rtl="0" algn="just">
              <a:lnSpc>
                <a:spcPct val="84528"/>
              </a:lnSpc>
              <a:spcBef>
                <a:spcPts val="0"/>
              </a:spcBef>
              <a:spcAft>
                <a:spcPts val="0"/>
              </a:spcAft>
              <a:buNone/>
            </a:pPr>
            <a:r>
              <a:rPr lang="en-US" sz="2133">
                <a:solidFill>
                  <a:schemeClr val="dk1"/>
                </a:solidFill>
                <a:latin typeface="Arial"/>
                <a:ea typeface="Arial"/>
                <a:cs typeface="Arial"/>
                <a:sym typeface="Arial"/>
              </a:rPr>
              <a:t> </a:t>
            </a:r>
            <a:endParaRPr/>
          </a:p>
        </p:txBody>
      </p:sp>
      <p:sp>
        <p:nvSpPr>
          <p:cNvPr id="538" name="Google Shape;538;p32"/>
          <p:cNvSpPr/>
          <p:nvPr/>
        </p:nvSpPr>
        <p:spPr>
          <a:xfrm>
            <a:off x="406400" y="2362200"/>
            <a:ext cx="1562748" cy="539148"/>
          </a:xfrm>
          <a:custGeom>
            <a:rect b="b" l="l" r="r" t="t"/>
            <a:pathLst>
              <a:path extrusionOk="0" h="808722" w="2344122">
                <a:moveTo>
                  <a:pt x="0" y="0"/>
                </a:moveTo>
                <a:lnTo>
                  <a:pt x="2344122" y="0"/>
                </a:lnTo>
                <a:lnTo>
                  <a:pt x="2344122" y="808722"/>
                </a:lnTo>
                <a:lnTo>
                  <a:pt x="0" y="808722"/>
                </a:lnTo>
                <a:lnTo>
                  <a:pt x="0" y="0"/>
                </a:lnTo>
                <a:close/>
              </a:path>
            </a:pathLst>
          </a:custGeom>
          <a:blipFill rotWithShape="1">
            <a:blip r:embed="rId3">
              <a:alphaModFix/>
            </a:blip>
            <a:stretch>
              <a:fillRect b="0" l="0" r="0" t="0"/>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80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4"/>
          <p:cNvSpPr txBox="1"/>
          <p:nvPr>
            <p:ph type="title"/>
          </p:nvPr>
        </p:nvSpPr>
        <p:spPr>
          <a:xfrm>
            <a:off x="659684" y="183227"/>
            <a:ext cx="10662684" cy="83755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800"/>
              <a:buFont typeface="Arial"/>
              <a:buNone/>
            </a:pPr>
            <a:r>
              <a:rPr lang="en-US">
                <a:latin typeface="Arial"/>
                <a:ea typeface="Arial"/>
                <a:cs typeface="Arial"/>
                <a:sym typeface="Arial"/>
              </a:rPr>
              <a:t>Framework on Digital Wellbeing </a:t>
            </a:r>
            <a:endParaRPr/>
          </a:p>
        </p:txBody>
      </p:sp>
      <p:grpSp>
        <p:nvGrpSpPr>
          <p:cNvPr id="116" name="Google Shape;116;p4"/>
          <p:cNvGrpSpPr/>
          <p:nvPr/>
        </p:nvGrpSpPr>
        <p:grpSpPr>
          <a:xfrm>
            <a:off x="765810" y="1020778"/>
            <a:ext cx="10504170" cy="5220002"/>
            <a:chOff x="0" y="0"/>
            <a:chExt cx="8658694" cy="3587488"/>
          </a:xfrm>
        </p:grpSpPr>
        <p:pic>
          <p:nvPicPr>
            <p:cNvPr id="117" name="Google Shape;117;p4"/>
            <p:cNvPicPr preferRelativeResize="0"/>
            <p:nvPr/>
          </p:nvPicPr>
          <p:blipFill rotWithShape="1">
            <a:blip r:embed="rId3">
              <a:alphaModFix/>
            </a:blip>
            <a:srcRect b="0" l="0" r="0" t="0"/>
            <a:stretch/>
          </p:blipFill>
          <p:spPr>
            <a:xfrm>
              <a:off x="0" y="0"/>
              <a:ext cx="8658694" cy="3587488"/>
            </a:xfrm>
            <a:prstGeom prst="rect">
              <a:avLst/>
            </a:prstGeom>
            <a:noFill/>
            <a:ln>
              <a:noFill/>
            </a:ln>
          </p:spPr>
        </p:pic>
        <p:sp>
          <p:nvSpPr>
            <p:cNvPr id="118" name="Google Shape;118;p4"/>
            <p:cNvSpPr txBox="1"/>
            <p:nvPr/>
          </p:nvSpPr>
          <p:spPr>
            <a:xfrm>
              <a:off x="4200473" y="121550"/>
              <a:ext cx="1057275" cy="155575"/>
            </a:xfrm>
            <a:prstGeom prst="rect">
              <a:avLst/>
            </a:prstGeom>
            <a:noFill/>
            <a:ln>
              <a:noFill/>
            </a:ln>
          </p:spPr>
          <p:txBody>
            <a:bodyPr anchorCtr="0" anchor="t" bIns="0" lIns="0" spcFirstLastPara="1" rIns="0" wrap="square" tIns="0">
              <a:noAutofit/>
            </a:bodyPr>
            <a:lstStyle/>
            <a:p>
              <a:pPr indent="0" lvl="0" marL="0" marR="0" rtl="0" algn="l">
                <a:lnSpc>
                  <a:spcPct val="101666"/>
                </a:lnSpc>
                <a:spcBef>
                  <a:spcPts val="0"/>
                </a:spcBef>
                <a:spcAft>
                  <a:spcPts val="0"/>
                </a:spcAft>
                <a:buNone/>
              </a:pPr>
              <a:r>
                <a:rPr b="1" i="0" lang="en-US" sz="1200" u="none" cap="none" strike="noStrike">
                  <a:solidFill>
                    <a:srgbClr val="FFFFFF"/>
                  </a:solidFill>
                  <a:latin typeface="Arial"/>
                  <a:ea typeface="Arial"/>
                  <a:cs typeface="Arial"/>
                  <a:sym typeface="Arial"/>
                </a:rPr>
                <a:t>Digital Wellbeing</a:t>
              </a:r>
              <a:endParaRPr b="0" i="0" sz="1200" u="none" cap="none" strike="noStrike">
                <a:solidFill>
                  <a:schemeClr val="dk1"/>
                </a:solidFill>
                <a:latin typeface="Arial"/>
                <a:ea typeface="Arial"/>
                <a:cs typeface="Arial"/>
                <a:sym typeface="Arial"/>
              </a:endParaRPr>
            </a:p>
          </p:txBody>
        </p:sp>
        <p:sp>
          <p:nvSpPr>
            <p:cNvPr id="119" name="Google Shape;119;p4"/>
            <p:cNvSpPr txBox="1"/>
            <p:nvPr/>
          </p:nvSpPr>
          <p:spPr>
            <a:xfrm>
              <a:off x="1261592" y="675019"/>
              <a:ext cx="2373214" cy="321945"/>
            </a:xfrm>
            <a:prstGeom prst="rect">
              <a:avLst/>
            </a:prstGeom>
            <a:noFill/>
            <a:ln>
              <a:noFill/>
            </a:ln>
          </p:spPr>
          <p:txBody>
            <a:bodyPr anchorCtr="0" anchor="t" bIns="0" lIns="0" spcFirstLastPara="1" rIns="0" wrap="square" tIns="0">
              <a:noAutofit/>
            </a:bodyPr>
            <a:lstStyle/>
            <a:p>
              <a:pPr indent="0" lvl="0" marL="0" marR="0" rtl="0" algn="l">
                <a:lnSpc>
                  <a:spcPct val="97777"/>
                </a:lnSpc>
                <a:spcBef>
                  <a:spcPts val="0"/>
                </a:spcBef>
                <a:spcAft>
                  <a:spcPts val="0"/>
                </a:spcAft>
                <a:buNone/>
              </a:pPr>
              <a:r>
                <a:rPr b="0" i="0" lang="en-US" sz="900" u="none" cap="none" strike="noStrike">
                  <a:solidFill>
                    <a:srgbClr val="FFFFFF"/>
                  </a:solidFill>
                  <a:latin typeface="Arial"/>
                  <a:ea typeface="Arial"/>
                  <a:cs typeface="Arial"/>
                  <a:sym typeface="Arial"/>
                </a:rPr>
                <a:t>Digital Safety	                Digital Rights &amp;	            Digital</a:t>
              </a:r>
              <a:endParaRPr b="0" i="0" sz="1200" u="none" cap="none" strike="noStrike">
                <a:solidFill>
                  <a:schemeClr val="dk1"/>
                </a:solidFill>
                <a:latin typeface="Arial"/>
                <a:ea typeface="Arial"/>
                <a:cs typeface="Arial"/>
                <a:sym typeface="Arial"/>
              </a:endParaRPr>
            </a:p>
            <a:p>
              <a:pPr indent="0" lvl="0" marL="61595" marR="0" rtl="0" algn="l">
                <a:lnSpc>
                  <a:spcPct val="102222"/>
                </a:lnSpc>
                <a:spcBef>
                  <a:spcPts val="135"/>
                </a:spcBef>
                <a:spcAft>
                  <a:spcPts val="0"/>
                </a:spcAft>
                <a:buNone/>
              </a:pPr>
              <a:r>
                <a:rPr b="0" i="0" lang="en-US" sz="900" u="none" cap="none" strike="noStrike">
                  <a:solidFill>
                    <a:srgbClr val="FFFFFF"/>
                  </a:solidFill>
                  <a:latin typeface="Arial"/>
                  <a:ea typeface="Arial"/>
                  <a:cs typeface="Arial"/>
                  <a:sym typeface="Arial"/>
                </a:rPr>
                <a:t>&amp; Security	              Responsibilities	             Communication</a:t>
              </a:r>
              <a:endParaRPr b="0" i="0" sz="1200" u="none" cap="none" strike="noStrike">
                <a:solidFill>
                  <a:schemeClr val="dk1"/>
                </a:solidFill>
                <a:latin typeface="Arial"/>
                <a:ea typeface="Arial"/>
                <a:cs typeface="Arial"/>
                <a:sym typeface="Arial"/>
              </a:endParaRPr>
            </a:p>
          </p:txBody>
        </p:sp>
        <p:sp>
          <p:nvSpPr>
            <p:cNvPr id="120" name="Google Shape;120;p4"/>
            <p:cNvSpPr txBox="1"/>
            <p:nvPr/>
          </p:nvSpPr>
          <p:spPr>
            <a:xfrm>
              <a:off x="3908323" y="604915"/>
              <a:ext cx="492125" cy="379730"/>
            </a:xfrm>
            <a:prstGeom prst="rect">
              <a:avLst/>
            </a:prstGeom>
            <a:noFill/>
            <a:ln>
              <a:noFill/>
            </a:ln>
          </p:spPr>
          <p:txBody>
            <a:bodyPr anchorCtr="0" anchor="t" bIns="0" lIns="0" spcFirstLastPara="1" rIns="0" wrap="square" tIns="0">
              <a:noAutofit/>
            </a:bodyPr>
            <a:lstStyle/>
            <a:p>
              <a:pPr indent="0" lvl="0" marL="0" marR="11430" rtl="0" algn="ctr">
                <a:lnSpc>
                  <a:spcPct val="115000"/>
                </a:lnSpc>
                <a:spcBef>
                  <a:spcPts val="0"/>
                </a:spcBef>
                <a:spcAft>
                  <a:spcPts val="0"/>
                </a:spcAft>
                <a:buNone/>
              </a:pPr>
              <a:r>
                <a:rPr b="0" i="0" lang="en-US" sz="900" u="none" cap="none" strike="noStrike">
                  <a:solidFill>
                    <a:srgbClr val="FFFFFF"/>
                  </a:solidFill>
                  <a:latin typeface="Arial"/>
                  <a:ea typeface="Arial"/>
                  <a:cs typeface="Arial"/>
                  <a:sym typeface="Arial"/>
                </a:rPr>
                <a:t>Digital Emotional Intelligence</a:t>
              </a:r>
              <a:endParaRPr b="0" i="0" sz="1200" u="none" cap="none" strike="noStrike">
                <a:solidFill>
                  <a:schemeClr val="dk1"/>
                </a:solidFill>
                <a:latin typeface="Arial"/>
                <a:ea typeface="Arial"/>
                <a:cs typeface="Arial"/>
                <a:sym typeface="Arial"/>
              </a:endParaRPr>
            </a:p>
          </p:txBody>
        </p:sp>
        <p:sp>
          <p:nvSpPr>
            <p:cNvPr id="121" name="Google Shape;121;p4"/>
            <p:cNvSpPr txBox="1"/>
            <p:nvPr/>
          </p:nvSpPr>
          <p:spPr>
            <a:xfrm>
              <a:off x="4611953" y="684163"/>
              <a:ext cx="1459230" cy="245745"/>
            </a:xfrm>
            <a:prstGeom prst="rect">
              <a:avLst/>
            </a:prstGeom>
            <a:noFill/>
            <a:ln>
              <a:noFill/>
            </a:ln>
          </p:spPr>
          <p:txBody>
            <a:bodyPr anchorCtr="0" anchor="t" bIns="0" lIns="0" spcFirstLastPara="1" rIns="0" wrap="square" tIns="0">
              <a:noAutofit/>
            </a:bodyPr>
            <a:lstStyle/>
            <a:p>
              <a:pPr indent="0" lvl="0" marL="0" marR="0" rtl="0" algn="l">
                <a:lnSpc>
                  <a:spcPct val="137222"/>
                </a:lnSpc>
                <a:spcBef>
                  <a:spcPts val="0"/>
                </a:spcBef>
                <a:spcAft>
                  <a:spcPts val="0"/>
                </a:spcAft>
                <a:buNone/>
              </a:pPr>
              <a:r>
                <a:rPr b="0" i="0" lang="en-US" sz="900" u="none" cap="none" strike="noStrike">
                  <a:solidFill>
                    <a:srgbClr val="FFFFFF"/>
                  </a:solidFill>
                  <a:latin typeface="Arial"/>
                  <a:ea typeface="Arial"/>
                  <a:cs typeface="Arial"/>
                  <a:sym typeface="Arial"/>
                </a:rPr>
                <a:t>Digital Creativity	      Digital Health</a:t>
              </a:r>
              <a:endParaRPr b="0" i="0" sz="1200" u="none" cap="none" strike="noStrike">
                <a:solidFill>
                  <a:schemeClr val="dk1"/>
                </a:solidFill>
                <a:latin typeface="Arial"/>
                <a:ea typeface="Arial"/>
                <a:cs typeface="Arial"/>
                <a:sym typeface="Arial"/>
              </a:endParaRPr>
            </a:p>
            <a:p>
              <a:pPr indent="0" lvl="0" marL="922020" marR="0" rtl="0" algn="l">
                <a:lnSpc>
                  <a:spcPct val="77777"/>
                </a:lnSpc>
                <a:spcBef>
                  <a:spcPts val="0"/>
                </a:spcBef>
                <a:spcAft>
                  <a:spcPts val="0"/>
                </a:spcAft>
                <a:buNone/>
              </a:pPr>
              <a:r>
                <a:rPr b="0" i="0" lang="en-US" sz="900" u="none" cap="none" strike="noStrike">
                  <a:solidFill>
                    <a:srgbClr val="FFFFFF"/>
                  </a:solidFill>
                  <a:latin typeface="Arial"/>
                  <a:ea typeface="Arial"/>
                  <a:cs typeface="Arial"/>
                  <a:sym typeface="Arial"/>
                </a:rPr>
                <a:t>       &amp; Self-care</a:t>
              </a:r>
              <a:endParaRPr b="0" i="0" sz="1200" u="none" cap="none" strike="noStrike">
                <a:solidFill>
                  <a:schemeClr val="dk1"/>
                </a:solidFill>
                <a:latin typeface="Arial"/>
                <a:ea typeface="Arial"/>
                <a:cs typeface="Arial"/>
                <a:sym typeface="Arial"/>
              </a:endParaRPr>
            </a:p>
          </p:txBody>
        </p:sp>
        <p:sp>
          <p:nvSpPr>
            <p:cNvPr id="122" name="Google Shape;122;p4"/>
            <p:cNvSpPr txBox="1"/>
            <p:nvPr/>
          </p:nvSpPr>
          <p:spPr>
            <a:xfrm>
              <a:off x="6301210" y="684163"/>
              <a:ext cx="576580" cy="245745"/>
            </a:xfrm>
            <a:prstGeom prst="rect">
              <a:avLst/>
            </a:prstGeom>
            <a:noFill/>
            <a:ln>
              <a:noFill/>
            </a:ln>
          </p:spPr>
          <p:txBody>
            <a:bodyPr anchorCtr="0" anchor="t" bIns="0" lIns="0" spcFirstLastPara="1" rIns="0" wrap="square" tIns="0">
              <a:noAutofit/>
            </a:bodyPr>
            <a:lstStyle/>
            <a:p>
              <a:pPr indent="140970" lvl="0" marL="0" marR="11430" rtl="0" algn="l">
                <a:lnSpc>
                  <a:spcPct val="115000"/>
                </a:lnSpc>
                <a:spcBef>
                  <a:spcPts val="0"/>
                </a:spcBef>
                <a:spcAft>
                  <a:spcPts val="0"/>
                </a:spcAft>
                <a:buNone/>
              </a:pPr>
              <a:r>
                <a:rPr b="0" i="0" lang="en-US" sz="900" u="none" cap="none" strike="noStrike">
                  <a:solidFill>
                    <a:srgbClr val="FFFFFF"/>
                  </a:solidFill>
                  <a:latin typeface="Arial"/>
                  <a:ea typeface="Arial"/>
                  <a:cs typeface="Arial"/>
                  <a:sym typeface="Arial"/>
                </a:rPr>
                <a:t>Digital Consumerism</a:t>
              </a:r>
              <a:endParaRPr b="0" i="0" sz="1200" u="none" cap="none" strike="noStrike">
                <a:solidFill>
                  <a:schemeClr val="dk1"/>
                </a:solidFill>
                <a:latin typeface="Arial"/>
                <a:ea typeface="Arial"/>
                <a:cs typeface="Arial"/>
                <a:sym typeface="Arial"/>
              </a:endParaRPr>
            </a:p>
          </p:txBody>
        </p:sp>
        <p:sp>
          <p:nvSpPr>
            <p:cNvPr id="123" name="Google Shape;123;p4"/>
            <p:cNvSpPr txBox="1"/>
            <p:nvPr/>
          </p:nvSpPr>
          <p:spPr>
            <a:xfrm>
              <a:off x="7047180" y="614059"/>
              <a:ext cx="1535430" cy="386080"/>
            </a:xfrm>
            <a:prstGeom prst="rect">
              <a:avLst/>
            </a:prstGeom>
            <a:noFill/>
            <a:ln>
              <a:noFill/>
            </a:ln>
          </p:spPr>
          <p:txBody>
            <a:bodyPr anchorCtr="0" anchor="t" bIns="0" lIns="0" spcFirstLastPara="1" rIns="0" wrap="square" tIns="0">
              <a:noAutofit/>
            </a:bodyPr>
            <a:lstStyle/>
            <a:p>
              <a:pPr indent="0" lvl="0" marL="208280" marR="0" rtl="0" algn="l">
                <a:lnSpc>
                  <a:spcPct val="102777"/>
                </a:lnSpc>
                <a:spcBef>
                  <a:spcPts val="0"/>
                </a:spcBef>
                <a:spcAft>
                  <a:spcPts val="0"/>
                </a:spcAft>
                <a:buNone/>
              </a:pPr>
              <a:r>
                <a:rPr b="0" i="0" lang="en-US" sz="900" u="none" cap="none" strike="noStrike">
                  <a:solidFill>
                    <a:srgbClr val="FFFFFF"/>
                  </a:solidFill>
                  <a:latin typeface="Arial"/>
                  <a:ea typeface="Arial"/>
                  <a:cs typeface="Arial"/>
                  <a:sym typeface="Arial"/>
                </a:rPr>
                <a:t>Digital	Digital</a:t>
              </a:r>
              <a:endParaRPr b="0" i="0" sz="1200" u="none" cap="none" strike="noStrike">
                <a:solidFill>
                  <a:schemeClr val="dk1"/>
                </a:solidFill>
                <a:latin typeface="Arial"/>
                <a:ea typeface="Arial"/>
                <a:cs typeface="Arial"/>
                <a:sym typeface="Arial"/>
              </a:endParaRPr>
            </a:p>
            <a:p>
              <a:pPr indent="34925" lvl="0" marL="0" marR="11430" rtl="0" algn="l">
                <a:lnSpc>
                  <a:spcPct val="108000"/>
                </a:lnSpc>
                <a:spcBef>
                  <a:spcPts val="5"/>
                </a:spcBef>
                <a:spcAft>
                  <a:spcPts val="0"/>
                </a:spcAft>
                <a:buNone/>
              </a:pPr>
              <a:r>
                <a:rPr b="0" i="0" lang="en-US" sz="900" u="none" cap="none" strike="noStrike">
                  <a:solidFill>
                    <a:srgbClr val="FFFFFF"/>
                  </a:solidFill>
                  <a:latin typeface="Arial"/>
                  <a:ea typeface="Arial"/>
                  <a:cs typeface="Arial"/>
                  <a:sym typeface="Arial"/>
                </a:rPr>
                <a:t>Employment &amp;	       Activism/Civic Entrepreneurship		     Participation</a:t>
              </a:r>
              <a:endParaRPr b="0" i="0" sz="1200" u="none" cap="none" strike="noStrike">
                <a:solidFill>
                  <a:schemeClr val="dk1"/>
                </a:solidFill>
                <a:latin typeface="Arial"/>
                <a:ea typeface="Arial"/>
                <a:cs typeface="Arial"/>
                <a:sym typeface="Arial"/>
              </a:endParaRPr>
            </a:p>
          </p:txBody>
        </p:sp>
        <p:sp>
          <p:nvSpPr>
            <p:cNvPr id="124" name="Google Shape;124;p4"/>
            <p:cNvSpPr txBox="1"/>
            <p:nvPr/>
          </p:nvSpPr>
          <p:spPr>
            <a:xfrm>
              <a:off x="573081" y="1616851"/>
              <a:ext cx="551815" cy="111760"/>
            </a:xfrm>
            <a:prstGeom prst="rect">
              <a:avLst/>
            </a:prstGeom>
            <a:noFill/>
            <a:ln>
              <a:noFill/>
            </a:ln>
          </p:spPr>
          <p:txBody>
            <a:bodyPr anchorCtr="0" anchor="t" bIns="0" lIns="0" spcFirstLastPara="1" rIns="0" wrap="square" tIns="0">
              <a:noAutofit/>
            </a:bodyPr>
            <a:lstStyle/>
            <a:p>
              <a:pPr indent="0" lvl="0" marL="0" marR="0" rtl="0" algn="l">
                <a:lnSpc>
                  <a:spcPct val="97222"/>
                </a:lnSpc>
                <a:spcBef>
                  <a:spcPts val="0"/>
                </a:spcBef>
                <a:spcAft>
                  <a:spcPts val="0"/>
                </a:spcAft>
                <a:buNone/>
              </a:pPr>
              <a:r>
                <a:rPr b="0" i="0" lang="en-US" sz="900" u="none" cap="none" strike="noStrike">
                  <a:solidFill>
                    <a:srgbClr val="FFFFFF"/>
                  </a:solidFill>
                  <a:latin typeface="Arial"/>
                  <a:ea typeface="Arial"/>
                  <a:cs typeface="Arial"/>
                  <a:sym typeface="Arial"/>
                </a:rPr>
                <a:t>Digital Skills</a:t>
              </a:r>
              <a:endParaRPr b="0" i="0" sz="1200" u="none" cap="none" strike="noStrike">
                <a:solidFill>
                  <a:schemeClr val="dk1"/>
                </a:solidFill>
                <a:latin typeface="Arial"/>
                <a:ea typeface="Arial"/>
                <a:cs typeface="Arial"/>
                <a:sym typeface="Arial"/>
              </a:endParaRPr>
            </a:p>
          </p:txBody>
        </p:sp>
        <p:sp>
          <p:nvSpPr>
            <p:cNvPr id="125" name="Google Shape;125;p4"/>
            <p:cNvSpPr txBox="1"/>
            <p:nvPr/>
          </p:nvSpPr>
          <p:spPr>
            <a:xfrm>
              <a:off x="1397474" y="1507123"/>
              <a:ext cx="473075" cy="245745"/>
            </a:xfrm>
            <a:prstGeom prst="rect">
              <a:avLst/>
            </a:prstGeom>
            <a:noFill/>
            <a:ln>
              <a:noFill/>
            </a:ln>
          </p:spPr>
          <p:txBody>
            <a:bodyPr anchorCtr="0" anchor="t" bIns="0" lIns="0" spcFirstLastPara="1" rIns="0" wrap="square" tIns="0">
              <a:noAutofit/>
            </a:bodyPr>
            <a:lstStyle/>
            <a:p>
              <a:pPr indent="85090" lvl="0" marL="0" marR="11430" rtl="0" algn="l">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Safe and Secure Use</a:t>
              </a:r>
              <a:endParaRPr b="0" i="0" sz="1200" u="none" cap="none" strike="noStrike">
                <a:solidFill>
                  <a:schemeClr val="dk1"/>
                </a:solidFill>
                <a:latin typeface="Arial"/>
                <a:ea typeface="Arial"/>
                <a:cs typeface="Arial"/>
                <a:sym typeface="Arial"/>
              </a:endParaRPr>
            </a:p>
          </p:txBody>
        </p:sp>
        <p:sp>
          <p:nvSpPr>
            <p:cNvPr id="126" name="Google Shape;126;p4"/>
            <p:cNvSpPr txBox="1"/>
            <p:nvPr/>
          </p:nvSpPr>
          <p:spPr>
            <a:xfrm>
              <a:off x="2162547" y="1449211"/>
              <a:ext cx="661670" cy="379730"/>
            </a:xfrm>
            <a:prstGeom prst="rect">
              <a:avLst/>
            </a:prstGeom>
            <a:noFill/>
            <a:ln>
              <a:noFill/>
            </a:ln>
          </p:spPr>
          <p:txBody>
            <a:bodyPr anchorCtr="0" anchor="t" bIns="0" lIns="0" spcFirstLastPara="1" rIns="0" wrap="square" tIns="0">
              <a:noAutofit/>
            </a:bodyPr>
            <a:lstStyle/>
            <a:p>
              <a:pPr indent="137795" lvl="0" marL="0" marR="0" rtl="0" algn="l">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Rights and Responsibilities</a:t>
              </a:r>
              <a:endParaRPr b="0" i="0" sz="1200" u="none" cap="none" strike="noStrike">
                <a:solidFill>
                  <a:schemeClr val="dk1"/>
                </a:solidFill>
                <a:latin typeface="Arial"/>
                <a:ea typeface="Arial"/>
                <a:cs typeface="Arial"/>
                <a:sym typeface="Arial"/>
              </a:endParaRPr>
            </a:p>
            <a:p>
              <a:pPr indent="0" lvl="0" marL="186055" marR="0" rtl="0" algn="l">
                <a:lnSpc>
                  <a:spcPct val="101666"/>
                </a:lnSpc>
                <a:spcBef>
                  <a:spcPts val="0"/>
                </a:spcBef>
                <a:spcAft>
                  <a:spcPts val="0"/>
                </a:spcAft>
                <a:buNone/>
              </a:pPr>
              <a:r>
                <a:rPr b="0" i="0" lang="en-US" sz="900" u="none" cap="none" strike="noStrike">
                  <a:solidFill>
                    <a:schemeClr val="dk1"/>
                  </a:solidFill>
                  <a:latin typeface="Arial"/>
                  <a:ea typeface="Arial"/>
                  <a:cs typeface="Arial"/>
                  <a:sym typeface="Arial"/>
                </a:rPr>
                <a:t>Online</a:t>
              </a:r>
              <a:endParaRPr b="0" i="0" sz="1200" u="none" cap="none" strike="noStrike">
                <a:solidFill>
                  <a:schemeClr val="dk1"/>
                </a:solidFill>
                <a:latin typeface="Arial"/>
                <a:ea typeface="Arial"/>
                <a:cs typeface="Arial"/>
                <a:sym typeface="Arial"/>
              </a:endParaRPr>
            </a:p>
          </p:txBody>
        </p:sp>
        <p:sp>
          <p:nvSpPr>
            <p:cNvPr id="127" name="Google Shape;127;p4"/>
            <p:cNvSpPr txBox="1"/>
            <p:nvPr/>
          </p:nvSpPr>
          <p:spPr>
            <a:xfrm>
              <a:off x="2973135" y="1507123"/>
              <a:ext cx="661670" cy="248920"/>
            </a:xfrm>
            <a:prstGeom prst="rect">
              <a:avLst/>
            </a:prstGeom>
            <a:noFill/>
            <a:ln>
              <a:noFill/>
            </a:ln>
          </p:spPr>
          <p:txBody>
            <a:bodyPr anchorCtr="0" anchor="t" bIns="0" lIns="0" spcFirstLastPara="1" rIns="0" wrap="square" tIns="0">
              <a:noAutofit/>
            </a:bodyPr>
            <a:lstStyle/>
            <a:p>
              <a:pPr indent="0" lvl="0" marL="0" marR="11430" rtl="0" algn="ctr">
                <a:lnSpc>
                  <a:spcPct val="97777"/>
                </a:lnSpc>
                <a:spcBef>
                  <a:spcPts val="0"/>
                </a:spcBef>
                <a:spcAft>
                  <a:spcPts val="0"/>
                </a:spcAft>
                <a:buNone/>
              </a:pPr>
              <a:r>
                <a:rPr b="0" i="0" lang="en-US" sz="900" u="none" cap="none" strike="noStrike">
                  <a:solidFill>
                    <a:schemeClr val="dk1"/>
                  </a:solidFill>
                  <a:latin typeface="Arial"/>
                  <a:ea typeface="Arial"/>
                  <a:cs typeface="Arial"/>
                  <a:sym typeface="Arial"/>
                </a:rPr>
                <a:t>Communicative</a:t>
              </a:r>
              <a:endParaRPr b="0" i="0" sz="1200" u="none" cap="none" strike="noStrike">
                <a:solidFill>
                  <a:schemeClr val="dk1"/>
                </a:solidFill>
                <a:latin typeface="Arial"/>
                <a:ea typeface="Arial"/>
                <a:cs typeface="Arial"/>
                <a:sym typeface="Arial"/>
              </a:endParaRPr>
            </a:p>
            <a:p>
              <a:pPr indent="0" lvl="0" marL="0" marR="11430" rtl="0" algn="ctr">
                <a:lnSpc>
                  <a:spcPct val="102222"/>
                </a:lnSpc>
                <a:spcBef>
                  <a:spcPts val="160"/>
                </a:spcBef>
                <a:spcAft>
                  <a:spcPts val="0"/>
                </a:spcAft>
                <a:buNone/>
              </a:pPr>
              <a:r>
                <a:rPr b="0" i="0" lang="en-US" sz="900" u="none" cap="none" strike="noStrike">
                  <a:solidFill>
                    <a:schemeClr val="dk1"/>
                  </a:solidFill>
                  <a:latin typeface="Arial"/>
                  <a:ea typeface="Arial"/>
                  <a:cs typeface="Arial"/>
                  <a:sym typeface="Arial"/>
                </a:rPr>
                <a:t>Literacy</a:t>
              </a:r>
              <a:endParaRPr b="0" i="0" sz="1200" u="none" cap="none" strike="noStrike">
                <a:solidFill>
                  <a:schemeClr val="dk1"/>
                </a:solidFill>
                <a:latin typeface="Arial"/>
                <a:ea typeface="Arial"/>
                <a:cs typeface="Arial"/>
                <a:sym typeface="Arial"/>
              </a:endParaRPr>
            </a:p>
          </p:txBody>
        </p:sp>
        <p:sp>
          <p:nvSpPr>
            <p:cNvPr id="128" name="Google Shape;128;p4"/>
            <p:cNvSpPr txBox="1"/>
            <p:nvPr/>
          </p:nvSpPr>
          <p:spPr>
            <a:xfrm>
              <a:off x="3936452" y="1528459"/>
              <a:ext cx="436245" cy="245745"/>
            </a:xfrm>
            <a:prstGeom prst="rect">
              <a:avLst/>
            </a:prstGeom>
            <a:noFill/>
            <a:ln>
              <a:noFill/>
            </a:ln>
          </p:spPr>
          <p:txBody>
            <a:bodyPr anchorCtr="0" anchor="t" bIns="0" lIns="0" spcFirstLastPara="1" rIns="0" wrap="square" tIns="0">
              <a:noAutofit/>
            </a:bodyPr>
            <a:lstStyle/>
            <a:p>
              <a:pPr indent="-41910" lvl="0" marL="41910" marR="11430" rtl="0" algn="l">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Emotional Literacy</a:t>
              </a:r>
              <a:endParaRPr b="0" i="0" sz="1200" u="none" cap="none" strike="noStrike">
                <a:solidFill>
                  <a:schemeClr val="dk1"/>
                </a:solidFill>
                <a:latin typeface="Arial"/>
                <a:ea typeface="Arial"/>
                <a:cs typeface="Arial"/>
                <a:sym typeface="Arial"/>
              </a:endParaRPr>
            </a:p>
          </p:txBody>
        </p:sp>
        <p:sp>
          <p:nvSpPr>
            <p:cNvPr id="129" name="Google Shape;129;p4"/>
            <p:cNvSpPr txBox="1"/>
            <p:nvPr/>
          </p:nvSpPr>
          <p:spPr>
            <a:xfrm>
              <a:off x="4628464" y="1510171"/>
              <a:ext cx="720725" cy="245745"/>
            </a:xfrm>
            <a:prstGeom prst="rect">
              <a:avLst/>
            </a:prstGeom>
            <a:noFill/>
            <a:ln>
              <a:noFill/>
            </a:ln>
          </p:spPr>
          <p:txBody>
            <a:bodyPr anchorCtr="0" anchor="t" bIns="0" lIns="0" spcFirstLastPara="1" rIns="0" wrap="square" tIns="0">
              <a:noAutofit/>
            </a:bodyPr>
            <a:lstStyle/>
            <a:p>
              <a:pPr indent="-9525" lvl="0" marL="9525" marR="11430" rtl="0" algn="l">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Creative Literacy and Expression</a:t>
              </a:r>
              <a:endParaRPr b="0" i="0" sz="1200" u="none" cap="none" strike="noStrike">
                <a:solidFill>
                  <a:schemeClr val="dk1"/>
                </a:solidFill>
                <a:latin typeface="Arial"/>
                <a:ea typeface="Arial"/>
                <a:cs typeface="Arial"/>
                <a:sym typeface="Arial"/>
              </a:endParaRPr>
            </a:p>
          </p:txBody>
        </p:sp>
        <p:sp>
          <p:nvSpPr>
            <p:cNvPr id="130" name="Google Shape;130;p4"/>
            <p:cNvSpPr txBox="1"/>
            <p:nvPr/>
          </p:nvSpPr>
          <p:spPr>
            <a:xfrm>
              <a:off x="5411687" y="1589419"/>
              <a:ext cx="726440" cy="111760"/>
            </a:xfrm>
            <a:prstGeom prst="rect">
              <a:avLst/>
            </a:prstGeom>
            <a:noFill/>
            <a:ln>
              <a:noFill/>
            </a:ln>
          </p:spPr>
          <p:txBody>
            <a:bodyPr anchorCtr="0" anchor="t" bIns="0" lIns="0" spcFirstLastPara="1" rIns="0" wrap="square" tIns="0">
              <a:noAutofit/>
            </a:bodyPr>
            <a:lstStyle/>
            <a:p>
              <a:pPr indent="0" lvl="0" marL="0" marR="0" rtl="0" algn="l">
                <a:lnSpc>
                  <a:spcPct val="97222"/>
                </a:lnSpc>
                <a:spcBef>
                  <a:spcPts val="0"/>
                </a:spcBef>
                <a:spcAft>
                  <a:spcPts val="0"/>
                </a:spcAft>
                <a:buNone/>
              </a:pPr>
              <a:r>
                <a:rPr b="0" i="0" lang="en-US" sz="900" u="none" cap="none" strike="noStrike">
                  <a:solidFill>
                    <a:schemeClr val="dk1"/>
                  </a:solidFill>
                  <a:latin typeface="Arial"/>
                  <a:ea typeface="Arial"/>
                  <a:cs typeface="Arial"/>
                  <a:sym typeface="Arial"/>
                </a:rPr>
                <a:t>e-Health Literacy</a:t>
              </a:r>
              <a:endParaRPr b="0" i="0" sz="1200" u="none" cap="none" strike="noStrike">
                <a:solidFill>
                  <a:schemeClr val="dk1"/>
                </a:solidFill>
                <a:latin typeface="Arial"/>
                <a:ea typeface="Arial"/>
                <a:cs typeface="Arial"/>
                <a:sym typeface="Arial"/>
              </a:endParaRPr>
            </a:p>
          </p:txBody>
        </p:sp>
        <p:sp>
          <p:nvSpPr>
            <p:cNvPr id="131" name="Google Shape;131;p4"/>
            <p:cNvSpPr txBox="1"/>
            <p:nvPr/>
          </p:nvSpPr>
          <p:spPr>
            <a:xfrm>
              <a:off x="6298905" y="1458355"/>
              <a:ext cx="630555" cy="379730"/>
            </a:xfrm>
            <a:prstGeom prst="rect">
              <a:avLst/>
            </a:prstGeom>
            <a:noFill/>
            <a:ln>
              <a:noFill/>
            </a:ln>
          </p:spPr>
          <p:txBody>
            <a:bodyPr anchorCtr="0" anchor="t" bIns="0" lIns="0" spcFirstLastPara="1" rIns="0" wrap="square" tIns="0">
              <a:noAutofit/>
            </a:bodyPr>
            <a:lstStyle/>
            <a:p>
              <a:pPr indent="0" lvl="0" marL="0" marR="11430" rtl="0" algn="ctr">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Consumer Awareness and Literacy</a:t>
              </a:r>
              <a:endParaRPr b="0" i="0" sz="1200" u="none" cap="none" strike="noStrike">
                <a:solidFill>
                  <a:schemeClr val="dk1"/>
                </a:solidFill>
                <a:latin typeface="Arial"/>
                <a:ea typeface="Arial"/>
                <a:cs typeface="Arial"/>
                <a:sym typeface="Arial"/>
              </a:endParaRPr>
            </a:p>
          </p:txBody>
        </p:sp>
        <p:sp>
          <p:nvSpPr>
            <p:cNvPr id="132" name="Google Shape;132;p4"/>
            <p:cNvSpPr txBox="1"/>
            <p:nvPr/>
          </p:nvSpPr>
          <p:spPr>
            <a:xfrm>
              <a:off x="7078609" y="1616851"/>
              <a:ext cx="709930" cy="111760"/>
            </a:xfrm>
            <a:prstGeom prst="rect">
              <a:avLst/>
            </a:prstGeom>
            <a:noFill/>
            <a:ln>
              <a:noFill/>
            </a:ln>
          </p:spPr>
          <p:txBody>
            <a:bodyPr anchorCtr="0" anchor="t" bIns="0" lIns="0" spcFirstLastPara="1" rIns="0" wrap="square" tIns="0">
              <a:noAutofit/>
            </a:bodyPr>
            <a:lstStyle/>
            <a:p>
              <a:pPr indent="0" lvl="0" marL="0" marR="0" rtl="0" algn="l">
                <a:lnSpc>
                  <a:spcPct val="97222"/>
                </a:lnSpc>
                <a:spcBef>
                  <a:spcPts val="0"/>
                </a:spcBef>
                <a:spcAft>
                  <a:spcPts val="0"/>
                </a:spcAft>
                <a:buNone/>
              </a:pPr>
              <a:r>
                <a:rPr b="0" i="0" lang="en-US" sz="900" u="none" cap="none" strike="noStrike">
                  <a:solidFill>
                    <a:schemeClr val="dk1"/>
                  </a:solidFill>
                  <a:latin typeface="Arial"/>
                  <a:ea typeface="Arial"/>
                  <a:cs typeface="Arial"/>
                  <a:sym typeface="Arial"/>
                </a:rPr>
                <a:t>Productive Skills</a:t>
              </a:r>
              <a:endParaRPr b="0" i="0" sz="1200" u="none" cap="none" strike="noStrike">
                <a:solidFill>
                  <a:schemeClr val="dk1"/>
                </a:solidFill>
                <a:latin typeface="Arial"/>
                <a:ea typeface="Arial"/>
                <a:cs typeface="Arial"/>
                <a:sym typeface="Arial"/>
              </a:endParaRPr>
            </a:p>
          </p:txBody>
        </p:sp>
        <p:sp>
          <p:nvSpPr>
            <p:cNvPr id="133" name="Google Shape;133;p4"/>
            <p:cNvSpPr txBox="1"/>
            <p:nvPr/>
          </p:nvSpPr>
          <p:spPr>
            <a:xfrm>
              <a:off x="7892829" y="1510171"/>
              <a:ext cx="659130" cy="245745"/>
            </a:xfrm>
            <a:prstGeom prst="rect">
              <a:avLst/>
            </a:prstGeom>
            <a:noFill/>
            <a:ln>
              <a:noFill/>
            </a:ln>
          </p:spPr>
          <p:txBody>
            <a:bodyPr anchorCtr="0" anchor="t" bIns="0" lIns="0" spcFirstLastPara="1" rIns="0" wrap="square" tIns="0">
              <a:noAutofit/>
            </a:bodyPr>
            <a:lstStyle/>
            <a:p>
              <a:pPr indent="-121285" lvl="0" marL="121285" marR="11430" rtl="0" algn="l">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Digital Political Literacy</a:t>
              </a:r>
              <a:endParaRPr b="0" i="0" sz="1200" u="none" cap="none" strike="noStrike">
                <a:solidFill>
                  <a:schemeClr val="dk1"/>
                </a:solidFill>
                <a:latin typeface="Arial"/>
                <a:ea typeface="Arial"/>
                <a:cs typeface="Arial"/>
                <a:sym typeface="Arial"/>
              </a:endParaRPr>
            </a:p>
          </p:txBody>
        </p:sp>
        <p:sp>
          <p:nvSpPr>
            <p:cNvPr id="134" name="Google Shape;134;p4"/>
            <p:cNvSpPr txBox="1"/>
            <p:nvPr/>
          </p:nvSpPr>
          <p:spPr>
            <a:xfrm>
              <a:off x="539307" y="2384947"/>
              <a:ext cx="636270" cy="111760"/>
            </a:xfrm>
            <a:prstGeom prst="rect">
              <a:avLst/>
            </a:prstGeom>
            <a:noFill/>
            <a:ln>
              <a:noFill/>
            </a:ln>
          </p:spPr>
          <p:txBody>
            <a:bodyPr anchorCtr="0" anchor="t" bIns="0" lIns="0" spcFirstLastPara="1" rIns="0" wrap="square" tIns="0">
              <a:noAutofit/>
            </a:bodyPr>
            <a:lstStyle/>
            <a:p>
              <a:pPr indent="0" lvl="0" marL="0" marR="0" rtl="0" algn="l">
                <a:lnSpc>
                  <a:spcPct val="97222"/>
                </a:lnSpc>
                <a:spcBef>
                  <a:spcPts val="0"/>
                </a:spcBef>
                <a:spcAft>
                  <a:spcPts val="0"/>
                </a:spcAft>
                <a:buNone/>
              </a:pPr>
              <a:r>
                <a:rPr b="0" i="0" lang="en-US" sz="900" u="none" cap="none" strike="noStrike">
                  <a:solidFill>
                    <a:srgbClr val="FFFFFF"/>
                  </a:solidFill>
                  <a:latin typeface="Arial"/>
                  <a:ea typeface="Arial"/>
                  <a:cs typeface="Arial"/>
                  <a:sym typeface="Arial"/>
                </a:rPr>
                <a:t>Digital Identity</a:t>
              </a:r>
              <a:endParaRPr b="0" i="0" sz="1200" u="none" cap="none" strike="noStrike">
                <a:solidFill>
                  <a:schemeClr val="dk1"/>
                </a:solidFill>
                <a:latin typeface="Arial"/>
                <a:ea typeface="Arial"/>
                <a:cs typeface="Arial"/>
                <a:sym typeface="Arial"/>
              </a:endParaRPr>
            </a:p>
          </p:txBody>
        </p:sp>
        <p:sp>
          <p:nvSpPr>
            <p:cNvPr id="135" name="Google Shape;135;p4"/>
            <p:cNvSpPr txBox="1"/>
            <p:nvPr/>
          </p:nvSpPr>
          <p:spPr>
            <a:xfrm>
              <a:off x="1394672" y="2330083"/>
              <a:ext cx="630555" cy="245745"/>
            </a:xfrm>
            <a:prstGeom prst="rect">
              <a:avLst/>
            </a:prstGeom>
            <a:noFill/>
            <a:ln>
              <a:noFill/>
            </a:ln>
          </p:spPr>
          <p:txBody>
            <a:bodyPr anchorCtr="0" anchor="t" bIns="0" lIns="0" spcFirstLastPara="1" rIns="0" wrap="square" tIns="0">
              <a:noAutofit/>
            </a:bodyPr>
            <a:lstStyle/>
            <a:p>
              <a:pPr indent="-43180" lvl="0" marL="43180" marR="11430" rtl="0" algn="l">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Secure Identity Management</a:t>
              </a:r>
              <a:endParaRPr b="0" i="0" sz="1200" u="none" cap="none" strike="noStrike">
                <a:solidFill>
                  <a:schemeClr val="dk1"/>
                </a:solidFill>
                <a:latin typeface="Arial"/>
                <a:ea typeface="Arial"/>
                <a:cs typeface="Arial"/>
                <a:sym typeface="Arial"/>
              </a:endParaRPr>
            </a:p>
          </p:txBody>
        </p:sp>
        <p:sp>
          <p:nvSpPr>
            <p:cNvPr id="136" name="Google Shape;136;p4"/>
            <p:cNvSpPr txBox="1"/>
            <p:nvPr/>
          </p:nvSpPr>
          <p:spPr>
            <a:xfrm>
              <a:off x="2151152" y="2333131"/>
              <a:ext cx="669925" cy="245745"/>
            </a:xfrm>
            <a:prstGeom prst="rect">
              <a:avLst/>
            </a:prstGeom>
            <a:noFill/>
            <a:ln>
              <a:noFill/>
            </a:ln>
          </p:spPr>
          <p:txBody>
            <a:bodyPr anchorCtr="0" anchor="t" bIns="0" lIns="0" spcFirstLastPara="1" rIns="0" wrap="square" tIns="0">
              <a:noAutofit/>
            </a:bodyPr>
            <a:lstStyle/>
            <a:p>
              <a:pPr indent="80010" lvl="0" marL="0" marR="11430" rtl="0" algn="l">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Responsible Netizen Identity</a:t>
              </a:r>
              <a:endParaRPr b="0" i="0" sz="1200" u="none" cap="none" strike="noStrike">
                <a:solidFill>
                  <a:schemeClr val="dk1"/>
                </a:solidFill>
                <a:latin typeface="Arial"/>
                <a:ea typeface="Arial"/>
                <a:cs typeface="Arial"/>
                <a:sym typeface="Arial"/>
              </a:endParaRPr>
            </a:p>
          </p:txBody>
        </p:sp>
        <p:sp>
          <p:nvSpPr>
            <p:cNvPr id="137" name="Google Shape;137;p4"/>
            <p:cNvSpPr txBox="1"/>
            <p:nvPr/>
          </p:nvSpPr>
          <p:spPr>
            <a:xfrm>
              <a:off x="2925809" y="2330083"/>
              <a:ext cx="777240" cy="245745"/>
            </a:xfrm>
            <a:prstGeom prst="rect">
              <a:avLst/>
            </a:prstGeom>
            <a:noFill/>
            <a:ln>
              <a:noFill/>
            </a:ln>
          </p:spPr>
          <p:txBody>
            <a:bodyPr anchorCtr="0" anchor="t" bIns="0" lIns="0" spcFirstLastPara="1" rIns="0" wrap="square" tIns="0">
              <a:noAutofit/>
            </a:bodyPr>
            <a:lstStyle/>
            <a:p>
              <a:pPr indent="36195" lvl="0" marL="0" marR="11430" rtl="0" algn="l">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Participation and Identity Formation</a:t>
              </a:r>
              <a:endParaRPr b="0" i="0" sz="1200" u="none" cap="none" strike="noStrike">
                <a:solidFill>
                  <a:schemeClr val="dk1"/>
                </a:solidFill>
                <a:latin typeface="Arial"/>
                <a:ea typeface="Arial"/>
                <a:cs typeface="Arial"/>
                <a:sym typeface="Arial"/>
              </a:endParaRPr>
            </a:p>
          </p:txBody>
        </p:sp>
        <p:sp>
          <p:nvSpPr>
            <p:cNvPr id="138" name="Google Shape;138;p4"/>
            <p:cNvSpPr txBox="1"/>
            <p:nvPr/>
          </p:nvSpPr>
          <p:spPr>
            <a:xfrm>
              <a:off x="3964680" y="2384947"/>
              <a:ext cx="379095" cy="111760"/>
            </a:xfrm>
            <a:prstGeom prst="rect">
              <a:avLst/>
            </a:prstGeom>
            <a:noFill/>
            <a:ln>
              <a:noFill/>
            </a:ln>
          </p:spPr>
          <p:txBody>
            <a:bodyPr anchorCtr="0" anchor="t" bIns="0" lIns="0" spcFirstLastPara="1" rIns="0" wrap="square" tIns="0">
              <a:noAutofit/>
            </a:bodyPr>
            <a:lstStyle/>
            <a:p>
              <a:pPr indent="0" lvl="0" marL="0" marR="0" rtl="0" algn="l">
                <a:lnSpc>
                  <a:spcPct val="97222"/>
                </a:lnSpc>
                <a:spcBef>
                  <a:spcPts val="0"/>
                </a:spcBef>
                <a:spcAft>
                  <a:spcPts val="0"/>
                </a:spcAft>
                <a:buNone/>
              </a:pPr>
              <a:r>
                <a:rPr b="0" i="0" lang="en-US" sz="900" u="none" cap="none" strike="noStrike">
                  <a:solidFill>
                    <a:schemeClr val="dk1"/>
                  </a:solidFill>
                  <a:latin typeface="Arial"/>
                  <a:ea typeface="Arial"/>
                  <a:cs typeface="Arial"/>
                  <a:sym typeface="Arial"/>
                </a:rPr>
                <a:t>Empathy</a:t>
              </a:r>
              <a:endParaRPr b="0" i="0" sz="1200" u="none" cap="none" strike="noStrike">
                <a:solidFill>
                  <a:schemeClr val="dk1"/>
                </a:solidFill>
                <a:latin typeface="Arial"/>
                <a:ea typeface="Arial"/>
                <a:cs typeface="Arial"/>
                <a:sym typeface="Arial"/>
              </a:endParaRPr>
            </a:p>
          </p:txBody>
        </p:sp>
        <p:sp>
          <p:nvSpPr>
            <p:cNvPr id="139" name="Google Shape;139;p4"/>
            <p:cNvSpPr txBox="1"/>
            <p:nvPr/>
          </p:nvSpPr>
          <p:spPr>
            <a:xfrm>
              <a:off x="4625230" y="2296555"/>
              <a:ext cx="1426210" cy="245745"/>
            </a:xfrm>
            <a:prstGeom prst="rect">
              <a:avLst/>
            </a:prstGeom>
            <a:noFill/>
            <a:ln>
              <a:noFill/>
            </a:ln>
          </p:spPr>
          <p:txBody>
            <a:bodyPr anchorCtr="0" anchor="t" bIns="0" lIns="0" spcFirstLastPara="1" rIns="0" wrap="square" tIns="0">
              <a:noAutofit/>
            </a:bodyPr>
            <a:lstStyle/>
            <a:p>
              <a:pPr indent="-41910" lvl="0" marL="41910" marR="11430" rtl="0" algn="l">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Content Creation	    Self-care and and Evaluation		  Reputation</a:t>
              </a:r>
              <a:endParaRPr b="0" i="0" sz="1200" u="none" cap="none" strike="noStrike">
                <a:solidFill>
                  <a:schemeClr val="dk1"/>
                </a:solidFill>
                <a:latin typeface="Arial"/>
                <a:ea typeface="Arial"/>
                <a:cs typeface="Arial"/>
                <a:sym typeface="Arial"/>
              </a:endParaRPr>
            </a:p>
          </p:txBody>
        </p:sp>
        <p:sp>
          <p:nvSpPr>
            <p:cNvPr id="140" name="Google Shape;140;p4"/>
            <p:cNvSpPr txBox="1"/>
            <p:nvPr/>
          </p:nvSpPr>
          <p:spPr>
            <a:xfrm>
              <a:off x="6225467" y="2296555"/>
              <a:ext cx="760095" cy="245745"/>
            </a:xfrm>
            <a:prstGeom prst="rect">
              <a:avLst/>
            </a:prstGeom>
            <a:noFill/>
            <a:ln>
              <a:noFill/>
            </a:ln>
          </p:spPr>
          <p:txBody>
            <a:bodyPr anchorCtr="0" anchor="t" bIns="0" lIns="0" spcFirstLastPara="1" rIns="0" wrap="square" tIns="0">
              <a:noAutofit/>
            </a:bodyPr>
            <a:lstStyle/>
            <a:p>
              <a:pPr indent="69850" lvl="0" marL="0" marR="11430" rtl="0" algn="l">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Autonomy and Data Management</a:t>
              </a:r>
              <a:endParaRPr b="0" i="0" sz="1200" u="none" cap="none" strike="noStrike">
                <a:solidFill>
                  <a:schemeClr val="dk1"/>
                </a:solidFill>
                <a:latin typeface="Arial"/>
                <a:ea typeface="Arial"/>
                <a:cs typeface="Arial"/>
                <a:sym typeface="Arial"/>
              </a:endParaRPr>
            </a:p>
          </p:txBody>
        </p:sp>
        <p:sp>
          <p:nvSpPr>
            <p:cNvPr id="141" name="Google Shape;141;p4"/>
            <p:cNvSpPr txBox="1"/>
            <p:nvPr/>
          </p:nvSpPr>
          <p:spPr>
            <a:xfrm>
              <a:off x="7161291" y="2366659"/>
              <a:ext cx="624840" cy="111760"/>
            </a:xfrm>
            <a:prstGeom prst="rect">
              <a:avLst/>
            </a:prstGeom>
            <a:noFill/>
            <a:ln>
              <a:noFill/>
            </a:ln>
          </p:spPr>
          <p:txBody>
            <a:bodyPr anchorCtr="0" anchor="t" bIns="0" lIns="0" spcFirstLastPara="1" rIns="0" wrap="square" tIns="0">
              <a:noAutofit/>
            </a:bodyPr>
            <a:lstStyle/>
            <a:p>
              <a:pPr indent="0" lvl="0" marL="0" marR="0" rtl="0" algn="l">
                <a:lnSpc>
                  <a:spcPct val="97222"/>
                </a:lnSpc>
                <a:spcBef>
                  <a:spcPts val="0"/>
                </a:spcBef>
                <a:spcAft>
                  <a:spcPts val="0"/>
                </a:spcAft>
                <a:buNone/>
              </a:pPr>
              <a:r>
                <a:rPr b="0" i="0" lang="en-US" sz="900" u="none" cap="none" strike="noStrike">
                  <a:solidFill>
                    <a:schemeClr val="dk1"/>
                  </a:solidFill>
                  <a:latin typeface="Arial"/>
                  <a:ea typeface="Arial"/>
                  <a:cs typeface="Arial"/>
                  <a:sym typeface="Arial"/>
                </a:rPr>
                <a:t>Career Identity</a:t>
              </a:r>
              <a:endParaRPr b="0" i="0" sz="1200" u="none" cap="none" strike="noStrike">
                <a:solidFill>
                  <a:schemeClr val="dk1"/>
                </a:solidFill>
                <a:latin typeface="Arial"/>
                <a:ea typeface="Arial"/>
                <a:cs typeface="Arial"/>
                <a:sym typeface="Arial"/>
              </a:endParaRPr>
            </a:p>
          </p:txBody>
        </p:sp>
        <p:sp>
          <p:nvSpPr>
            <p:cNvPr id="142" name="Google Shape;142;p4"/>
            <p:cNvSpPr txBox="1"/>
            <p:nvPr/>
          </p:nvSpPr>
          <p:spPr>
            <a:xfrm>
              <a:off x="7946066" y="2323987"/>
              <a:ext cx="659130" cy="245745"/>
            </a:xfrm>
            <a:prstGeom prst="rect">
              <a:avLst/>
            </a:prstGeom>
            <a:noFill/>
            <a:ln>
              <a:noFill/>
            </a:ln>
          </p:spPr>
          <p:txBody>
            <a:bodyPr anchorCtr="0" anchor="t" bIns="0" lIns="0" spcFirstLastPara="1" rIns="0" wrap="square" tIns="0">
              <a:noAutofit/>
            </a:bodyPr>
            <a:lstStyle/>
            <a:p>
              <a:pPr indent="-165100" lvl="0" marL="165100" marR="11430" rtl="0" algn="l">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Digital Political Identity</a:t>
              </a:r>
              <a:endParaRPr b="0" i="0" sz="1200" u="none" cap="none" strike="noStrike">
                <a:solidFill>
                  <a:schemeClr val="dk1"/>
                </a:solidFill>
                <a:latin typeface="Arial"/>
                <a:ea typeface="Arial"/>
                <a:cs typeface="Arial"/>
                <a:sym typeface="Arial"/>
              </a:endParaRPr>
            </a:p>
          </p:txBody>
        </p:sp>
        <p:sp>
          <p:nvSpPr>
            <p:cNvPr id="143" name="Google Shape;143;p4"/>
            <p:cNvSpPr txBox="1"/>
            <p:nvPr/>
          </p:nvSpPr>
          <p:spPr>
            <a:xfrm>
              <a:off x="511457" y="3000643"/>
              <a:ext cx="610870" cy="379730"/>
            </a:xfrm>
            <a:prstGeom prst="rect">
              <a:avLst/>
            </a:prstGeom>
            <a:noFill/>
            <a:ln>
              <a:noFill/>
            </a:ln>
          </p:spPr>
          <p:txBody>
            <a:bodyPr anchorCtr="0" anchor="t" bIns="0" lIns="0" spcFirstLastPara="1" rIns="0" wrap="square" tIns="0">
              <a:noAutofit/>
            </a:bodyPr>
            <a:lstStyle/>
            <a:p>
              <a:pPr indent="0" lvl="0" marL="0" marR="11430" rtl="0" algn="ctr">
                <a:lnSpc>
                  <a:spcPct val="115000"/>
                </a:lnSpc>
                <a:spcBef>
                  <a:spcPts val="0"/>
                </a:spcBef>
                <a:spcAft>
                  <a:spcPts val="0"/>
                </a:spcAft>
                <a:buNone/>
              </a:pPr>
              <a:r>
                <a:rPr b="0" i="0" lang="en-US" sz="900" u="none" cap="none" strike="noStrike">
                  <a:solidFill>
                    <a:srgbClr val="FFFFFF"/>
                  </a:solidFill>
                  <a:latin typeface="Arial"/>
                  <a:ea typeface="Arial"/>
                  <a:cs typeface="Arial"/>
                  <a:sym typeface="Arial"/>
                </a:rPr>
                <a:t>Digital Empowerment &amp; Agency</a:t>
              </a:r>
              <a:endParaRPr b="0" i="0" sz="1200" u="none" cap="none" strike="noStrike">
                <a:solidFill>
                  <a:schemeClr val="dk1"/>
                </a:solidFill>
                <a:latin typeface="Arial"/>
                <a:ea typeface="Arial"/>
                <a:cs typeface="Arial"/>
                <a:sym typeface="Arial"/>
              </a:endParaRPr>
            </a:p>
          </p:txBody>
        </p:sp>
        <p:sp>
          <p:nvSpPr>
            <p:cNvPr id="144" name="Google Shape;144;p4"/>
            <p:cNvSpPr txBox="1"/>
            <p:nvPr/>
          </p:nvSpPr>
          <p:spPr>
            <a:xfrm>
              <a:off x="1404385" y="3058555"/>
              <a:ext cx="1423670" cy="264160"/>
            </a:xfrm>
            <a:prstGeom prst="rect">
              <a:avLst/>
            </a:prstGeom>
            <a:noFill/>
            <a:ln>
              <a:noFill/>
            </a:ln>
          </p:spPr>
          <p:txBody>
            <a:bodyPr anchorCtr="0" anchor="t" bIns="0" lIns="0" spcFirstLastPara="1" rIns="0" wrap="square" tIns="0">
              <a:noAutofit/>
            </a:bodyPr>
            <a:lstStyle/>
            <a:p>
              <a:pPr indent="17780" lvl="0" marL="0" marR="11430" rtl="0" algn="l">
                <a:lnSpc>
                  <a:spcPct val="98000"/>
                </a:lnSpc>
                <a:spcBef>
                  <a:spcPts val="0"/>
                </a:spcBef>
                <a:spcAft>
                  <a:spcPts val="0"/>
                </a:spcAft>
                <a:buNone/>
              </a:pPr>
              <a:r>
                <a:rPr b="0" i="0" lang="en-US" sz="900" u="none" cap="none" strike="noStrike">
                  <a:solidFill>
                    <a:schemeClr val="dk1"/>
                  </a:solidFill>
                  <a:latin typeface="Arial"/>
                  <a:ea typeface="Arial"/>
                  <a:cs typeface="Arial"/>
                  <a:sym typeface="Arial"/>
                </a:rPr>
                <a:t>Safe Online	     Digital Footprint Participation		   Management</a:t>
              </a:r>
              <a:endParaRPr b="0" i="0" sz="1200" u="none" cap="none" strike="noStrike">
                <a:solidFill>
                  <a:schemeClr val="dk1"/>
                </a:solidFill>
                <a:latin typeface="Arial"/>
                <a:ea typeface="Arial"/>
                <a:cs typeface="Arial"/>
                <a:sym typeface="Arial"/>
              </a:endParaRPr>
            </a:p>
          </p:txBody>
        </p:sp>
        <p:sp>
          <p:nvSpPr>
            <p:cNvPr id="145" name="Google Shape;145;p4"/>
            <p:cNvSpPr txBox="1"/>
            <p:nvPr/>
          </p:nvSpPr>
          <p:spPr>
            <a:xfrm>
              <a:off x="2938772" y="3085987"/>
              <a:ext cx="743585" cy="248920"/>
            </a:xfrm>
            <a:prstGeom prst="rect">
              <a:avLst/>
            </a:prstGeom>
            <a:noFill/>
            <a:ln>
              <a:noFill/>
            </a:ln>
          </p:spPr>
          <p:txBody>
            <a:bodyPr anchorCtr="0" anchor="t" bIns="0" lIns="0" spcFirstLastPara="1" rIns="0" wrap="square" tIns="0">
              <a:noAutofit/>
            </a:bodyPr>
            <a:lstStyle/>
            <a:p>
              <a:pPr indent="0" lvl="0" marL="0" marR="0" rtl="0" algn="l">
                <a:lnSpc>
                  <a:spcPct val="97777"/>
                </a:lnSpc>
                <a:spcBef>
                  <a:spcPts val="0"/>
                </a:spcBef>
                <a:spcAft>
                  <a:spcPts val="0"/>
                </a:spcAft>
                <a:buNone/>
              </a:pPr>
              <a:r>
                <a:rPr b="0" i="0" lang="en-US" sz="900" u="none" cap="none" strike="noStrike">
                  <a:solidFill>
                    <a:schemeClr val="dk1"/>
                  </a:solidFill>
                  <a:latin typeface="Arial"/>
                  <a:ea typeface="Arial"/>
                  <a:cs typeface="Arial"/>
                  <a:sym typeface="Arial"/>
                </a:rPr>
                <a:t>Collaboration and</a:t>
              </a:r>
              <a:endParaRPr b="0" i="0" sz="1200" u="none" cap="none" strike="noStrike">
                <a:solidFill>
                  <a:schemeClr val="dk1"/>
                </a:solidFill>
                <a:latin typeface="Arial"/>
                <a:ea typeface="Arial"/>
                <a:cs typeface="Arial"/>
                <a:sym typeface="Arial"/>
              </a:endParaRPr>
            </a:p>
            <a:p>
              <a:pPr indent="0" lvl="0" marL="37465" marR="0" rtl="0" algn="l">
                <a:lnSpc>
                  <a:spcPct val="102222"/>
                </a:lnSpc>
                <a:spcBef>
                  <a:spcPts val="160"/>
                </a:spcBef>
                <a:spcAft>
                  <a:spcPts val="0"/>
                </a:spcAft>
                <a:buNone/>
              </a:pPr>
              <a:r>
                <a:rPr b="0" i="0" lang="en-US" sz="900" u="none" cap="none" strike="noStrike">
                  <a:solidFill>
                    <a:schemeClr val="dk1"/>
                  </a:solidFill>
                  <a:latin typeface="Arial"/>
                  <a:ea typeface="Arial"/>
                  <a:cs typeface="Arial"/>
                  <a:sym typeface="Arial"/>
                </a:rPr>
                <a:t>Communication</a:t>
              </a:r>
              <a:endParaRPr b="0" i="0" sz="1200" u="none" cap="none" strike="noStrike">
                <a:solidFill>
                  <a:schemeClr val="dk1"/>
                </a:solidFill>
                <a:latin typeface="Arial"/>
                <a:ea typeface="Arial"/>
                <a:cs typeface="Arial"/>
                <a:sym typeface="Arial"/>
              </a:endParaRPr>
            </a:p>
          </p:txBody>
        </p:sp>
        <p:sp>
          <p:nvSpPr>
            <p:cNvPr id="146" name="Google Shape;146;p4"/>
            <p:cNvSpPr txBox="1"/>
            <p:nvPr/>
          </p:nvSpPr>
          <p:spPr>
            <a:xfrm>
              <a:off x="3882899" y="3043315"/>
              <a:ext cx="542925" cy="379730"/>
            </a:xfrm>
            <a:prstGeom prst="rect">
              <a:avLst/>
            </a:prstGeom>
            <a:noFill/>
            <a:ln>
              <a:noFill/>
            </a:ln>
          </p:spPr>
          <p:txBody>
            <a:bodyPr anchorCtr="0" anchor="t" bIns="0" lIns="0" spcFirstLastPara="1" rIns="0" wrap="square" tIns="0">
              <a:noAutofit/>
            </a:bodyPr>
            <a:lstStyle/>
            <a:p>
              <a:pPr indent="17780" lvl="0" marL="0" marR="11430" rtl="0" algn="just">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Solitary and Relationship Management</a:t>
              </a:r>
              <a:endParaRPr b="0" i="0" sz="1200" u="none" cap="none" strike="noStrike">
                <a:solidFill>
                  <a:schemeClr val="dk1"/>
                </a:solidFill>
                <a:latin typeface="Arial"/>
                <a:ea typeface="Arial"/>
                <a:cs typeface="Arial"/>
                <a:sym typeface="Arial"/>
              </a:endParaRPr>
            </a:p>
          </p:txBody>
        </p:sp>
        <p:sp>
          <p:nvSpPr>
            <p:cNvPr id="147" name="Google Shape;147;p4"/>
            <p:cNvSpPr txBox="1"/>
            <p:nvPr/>
          </p:nvSpPr>
          <p:spPr>
            <a:xfrm>
              <a:off x="4602169" y="3089035"/>
              <a:ext cx="726440" cy="245745"/>
            </a:xfrm>
            <a:prstGeom prst="rect">
              <a:avLst/>
            </a:prstGeom>
            <a:noFill/>
            <a:ln>
              <a:noFill/>
            </a:ln>
          </p:spPr>
          <p:txBody>
            <a:bodyPr anchorCtr="0" anchor="t" bIns="0" lIns="0" spcFirstLastPara="1" rIns="0" wrap="square" tIns="0">
              <a:noAutofit/>
            </a:bodyPr>
            <a:lstStyle/>
            <a:p>
              <a:pPr indent="-50800" lvl="0" marL="50800" marR="5715" rtl="0" algn="l">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Digital Creativity and Innovation</a:t>
              </a:r>
              <a:endParaRPr b="0" i="0" sz="1200" u="none" cap="none" strike="noStrike">
                <a:solidFill>
                  <a:schemeClr val="dk1"/>
                </a:solidFill>
                <a:latin typeface="Arial"/>
                <a:ea typeface="Arial"/>
                <a:cs typeface="Arial"/>
                <a:sym typeface="Arial"/>
              </a:endParaRPr>
            </a:p>
          </p:txBody>
        </p:sp>
      </p:grpSp>
      <p:sp>
        <p:nvSpPr>
          <p:cNvPr id="148" name="Google Shape;148;p4"/>
          <p:cNvSpPr txBox="1"/>
          <p:nvPr/>
        </p:nvSpPr>
        <p:spPr>
          <a:xfrm>
            <a:off x="7267450" y="5471152"/>
            <a:ext cx="922097" cy="480065"/>
          </a:xfrm>
          <a:prstGeom prst="rect">
            <a:avLst/>
          </a:prstGeom>
          <a:noFill/>
          <a:ln>
            <a:noFill/>
          </a:ln>
        </p:spPr>
        <p:txBody>
          <a:bodyPr anchorCtr="0" anchor="t" bIns="0" lIns="0" spcFirstLastPara="1" rIns="0" wrap="square" tIns="0">
            <a:noAutofit/>
          </a:bodyPr>
          <a:lstStyle/>
          <a:p>
            <a:pPr indent="-50800" lvl="0" marL="50800" marR="5715" rtl="0" algn="ctr">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Healthcare and Social Wellbeing</a:t>
            </a:r>
            <a:endParaRPr b="0" i="0" sz="1200" u="none" cap="none" strike="noStrike">
              <a:solidFill>
                <a:schemeClr val="dk1"/>
              </a:solidFill>
              <a:latin typeface="Arial"/>
              <a:ea typeface="Arial"/>
              <a:cs typeface="Arial"/>
              <a:sym typeface="Arial"/>
            </a:endParaRPr>
          </a:p>
        </p:txBody>
      </p:sp>
      <p:sp>
        <p:nvSpPr>
          <p:cNvPr id="149" name="Google Shape;149;p4"/>
          <p:cNvSpPr txBox="1"/>
          <p:nvPr/>
        </p:nvSpPr>
        <p:spPr>
          <a:xfrm>
            <a:off x="8287380" y="5461163"/>
            <a:ext cx="922097" cy="480065"/>
          </a:xfrm>
          <a:prstGeom prst="rect">
            <a:avLst/>
          </a:prstGeom>
          <a:noFill/>
          <a:ln>
            <a:noFill/>
          </a:ln>
        </p:spPr>
        <p:txBody>
          <a:bodyPr anchorCtr="0" anchor="t" bIns="0" lIns="0" spcFirstLastPara="1" rIns="0" wrap="square" tIns="0">
            <a:noAutofit/>
          </a:bodyPr>
          <a:lstStyle/>
          <a:p>
            <a:pPr indent="-50800" lvl="0" marL="50800" marR="5715" rtl="0" algn="ctr">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Consumer Rights and Competencies</a:t>
            </a:r>
            <a:endParaRPr b="0" i="0" sz="1200" u="none" cap="none" strike="noStrike">
              <a:solidFill>
                <a:schemeClr val="dk1"/>
              </a:solidFill>
              <a:latin typeface="Arial"/>
              <a:ea typeface="Arial"/>
              <a:cs typeface="Arial"/>
              <a:sym typeface="Arial"/>
            </a:endParaRPr>
          </a:p>
        </p:txBody>
      </p:sp>
      <p:sp>
        <p:nvSpPr>
          <p:cNvPr id="150" name="Google Shape;150;p4"/>
          <p:cNvSpPr txBox="1"/>
          <p:nvPr/>
        </p:nvSpPr>
        <p:spPr>
          <a:xfrm>
            <a:off x="9324240" y="5465707"/>
            <a:ext cx="922097" cy="480065"/>
          </a:xfrm>
          <a:prstGeom prst="rect">
            <a:avLst/>
          </a:prstGeom>
          <a:noFill/>
          <a:ln>
            <a:noFill/>
          </a:ln>
        </p:spPr>
        <p:txBody>
          <a:bodyPr anchorCtr="0" anchor="t" bIns="0" lIns="0" spcFirstLastPara="1" rIns="0" wrap="square" tIns="0">
            <a:noAutofit/>
          </a:bodyPr>
          <a:lstStyle/>
          <a:p>
            <a:pPr indent="-50800" lvl="0" marL="50800" marR="5715" rtl="0" algn="ctr">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Innovation and Entrepreneurship	</a:t>
            </a:r>
            <a:endParaRPr b="0" i="0" sz="1200" u="none" cap="none" strike="noStrike">
              <a:solidFill>
                <a:schemeClr val="dk1"/>
              </a:solidFill>
              <a:latin typeface="Arial"/>
              <a:ea typeface="Arial"/>
              <a:cs typeface="Arial"/>
              <a:sym typeface="Arial"/>
            </a:endParaRPr>
          </a:p>
        </p:txBody>
      </p:sp>
      <p:sp>
        <p:nvSpPr>
          <p:cNvPr id="151" name="Google Shape;151;p4"/>
          <p:cNvSpPr txBox="1"/>
          <p:nvPr/>
        </p:nvSpPr>
        <p:spPr>
          <a:xfrm>
            <a:off x="10285080" y="5459350"/>
            <a:ext cx="922097" cy="480065"/>
          </a:xfrm>
          <a:prstGeom prst="rect">
            <a:avLst/>
          </a:prstGeom>
          <a:noFill/>
          <a:ln>
            <a:noFill/>
          </a:ln>
        </p:spPr>
        <p:txBody>
          <a:bodyPr anchorCtr="0" anchor="t" bIns="0" lIns="0" spcFirstLastPara="1" rIns="0" wrap="square" tIns="0">
            <a:noAutofit/>
          </a:bodyPr>
          <a:lstStyle/>
          <a:p>
            <a:pPr indent="-50800" lvl="0" marL="50800" marR="5715" rtl="0" algn="ctr">
              <a:lnSpc>
                <a:spcPct val="115000"/>
              </a:lnSpc>
              <a:spcBef>
                <a:spcPts val="0"/>
              </a:spcBef>
              <a:spcAft>
                <a:spcPts val="0"/>
              </a:spcAft>
              <a:buNone/>
            </a:pPr>
            <a:r>
              <a:rPr b="0" i="0" lang="en-US" sz="900" u="none" cap="none" strike="noStrike">
                <a:solidFill>
                  <a:schemeClr val="dk1"/>
                </a:solidFill>
                <a:latin typeface="Arial"/>
                <a:ea typeface="Arial"/>
                <a:cs typeface="Arial"/>
                <a:sym typeface="Arial"/>
              </a:rPr>
              <a:t>Digital Political Activism 	</a:t>
            </a:r>
            <a:endParaRPr b="0" i="0" sz="1200" u="none" cap="none" strike="noStrike">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5" name="Shape 155"/>
        <p:cNvGrpSpPr/>
        <p:nvPr/>
      </p:nvGrpSpPr>
      <p:grpSpPr>
        <a:xfrm>
          <a:off x="0" y="0"/>
          <a:ext cx="0" cy="0"/>
          <a:chOff x="0" y="0"/>
          <a:chExt cx="0" cy="0"/>
        </a:xfrm>
      </p:grpSpPr>
      <p:sp>
        <p:nvSpPr>
          <p:cNvPr id="156" name="Google Shape;156;p5"/>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7" name="Google Shape;157;p5"/>
          <p:cNvSpPr/>
          <p:nvPr/>
        </p:nvSpPr>
        <p:spPr>
          <a:xfrm>
            <a:off x="1" y="0"/>
            <a:ext cx="4167271" cy="6858000"/>
          </a:xfrm>
          <a:custGeom>
            <a:rect b="b" l="l" r="r" t="t"/>
            <a:pathLst>
              <a:path extrusionOk="0" h="6858000" w="4167271">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8" name="Google Shape;158;p5"/>
          <p:cNvSpPr txBox="1"/>
          <p:nvPr>
            <p:ph type="title"/>
          </p:nvPr>
        </p:nvSpPr>
        <p:spPr>
          <a:xfrm>
            <a:off x="686834" y="1153572"/>
            <a:ext cx="3200400" cy="44611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4400"/>
              <a:buFont typeface="Arial"/>
              <a:buNone/>
            </a:pPr>
            <a:r>
              <a:rPr lang="en-US" sz="4400">
                <a:solidFill>
                  <a:srgbClr val="FFFFFF"/>
                </a:solidFill>
                <a:latin typeface="Arial"/>
                <a:ea typeface="Arial"/>
                <a:cs typeface="Arial"/>
                <a:sym typeface="Arial"/>
              </a:rPr>
              <a:t>Framework on Digital Wellbeing </a:t>
            </a:r>
            <a:endParaRPr/>
          </a:p>
        </p:txBody>
      </p:sp>
      <p:sp>
        <p:nvSpPr>
          <p:cNvPr id="159" name="Google Shape;159;p5"/>
          <p:cNvSpPr/>
          <p:nvPr/>
        </p:nvSpPr>
        <p:spPr>
          <a:xfrm flipH="1" rot="10800000">
            <a:off x="7550402" y="2455479"/>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160" name="Google Shape;160;p5"/>
          <p:cNvSpPr txBox="1"/>
          <p:nvPr>
            <p:ph idx="1" type="body"/>
          </p:nvPr>
        </p:nvSpPr>
        <p:spPr>
          <a:xfrm>
            <a:off x="4167272" y="171450"/>
            <a:ext cx="7081756" cy="5966460"/>
          </a:xfrm>
          <a:prstGeom prst="rect">
            <a:avLst/>
          </a:prstGeom>
          <a:noFill/>
          <a:ln>
            <a:noFill/>
          </a:ln>
        </p:spPr>
        <p:txBody>
          <a:bodyPr anchorCtr="0" anchor="ctr" bIns="45700" lIns="91425" spcFirstLastPara="1" rIns="91425" wrap="square" tIns="45700">
            <a:normAutofit/>
          </a:bodyPr>
          <a:lstStyle/>
          <a:p>
            <a:pPr indent="-228600" lvl="0" marL="228600" rtl="0" algn="just">
              <a:lnSpc>
                <a:spcPct val="90000"/>
              </a:lnSpc>
              <a:spcBef>
                <a:spcPts val="0"/>
              </a:spcBef>
              <a:spcAft>
                <a:spcPts val="0"/>
              </a:spcAft>
              <a:buSzPts val="2000"/>
              <a:buChar char="❑"/>
            </a:pPr>
            <a:r>
              <a:rPr lang="en-US" sz="2000">
                <a:latin typeface="Arial"/>
                <a:ea typeface="Arial"/>
                <a:cs typeface="Arial"/>
                <a:sym typeface="Arial"/>
              </a:rPr>
              <a:t>The interrelations between the dimensions and components help identify competencies such as </a:t>
            </a:r>
            <a:r>
              <a:rPr b="1" i="1" lang="en-US" sz="2000">
                <a:latin typeface="Arial"/>
                <a:ea typeface="Arial"/>
                <a:cs typeface="Arial"/>
                <a:sym typeface="Arial"/>
              </a:rPr>
              <a:t>safe and secure use, communicative literacy, emotional literacy, creative literacy and expression, e-health literacy, consumer awareness and literacy, productivity skills, digital political literacy, secure identity management, responsible netizen identity, participation and identity formation, empathy, content creation and evaluation, self-care and reputation, autonomy and data management, career identity, digital political identity, safe online participation, digital footprint management, collaboration and communication, solitary and relationship management, digital creativity and innovation, healthcare and social wellbeing, consumer rights and competencies, innovation and entrepreneurship, and digital political activism</a:t>
            </a:r>
            <a:r>
              <a:rPr lang="en-US" sz="2000">
                <a:latin typeface="Arial"/>
                <a:ea typeface="Arial"/>
                <a:cs typeface="Arial"/>
                <a:sym typeface="Arial"/>
              </a:rPr>
              <a:t>. </a:t>
            </a:r>
            <a:endParaRPr sz="2000">
              <a:latin typeface="Arial"/>
              <a:ea typeface="Arial"/>
              <a:cs typeface="Arial"/>
              <a:sym typeface="Arial"/>
            </a:endParaRPr>
          </a:p>
          <a:p>
            <a:pPr indent="-228600" lvl="0" marL="228600" rtl="0" algn="just">
              <a:lnSpc>
                <a:spcPct val="90000"/>
              </a:lnSpc>
              <a:spcBef>
                <a:spcPts val="1600"/>
              </a:spcBef>
              <a:spcAft>
                <a:spcPts val="0"/>
              </a:spcAft>
              <a:buSzPts val="2000"/>
              <a:buChar char="❑"/>
            </a:pPr>
            <a:r>
              <a:rPr lang="en-US" sz="2000">
                <a:latin typeface="Arial"/>
                <a:ea typeface="Arial"/>
                <a:cs typeface="Arial"/>
                <a:sym typeface="Arial"/>
              </a:rPr>
              <a:t>These competencies encompass various aspects of digital wellbeing and citizenship, ranging from security and communication to creativity, entrepreneurship, and political engagement.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4" name="Shape 164"/>
        <p:cNvGrpSpPr/>
        <p:nvPr/>
      </p:nvGrpSpPr>
      <p:grpSpPr>
        <a:xfrm>
          <a:off x="0" y="0"/>
          <a:ext cx="0" cy="0"/>
          <a:chOff x="0" y="0"/>
          <a:chExt cx="0" cy="0"/>
        </a:xfrm>
      </p:grpSpPr>
      <p:sp>
        <p:nvSpPr>
          <p:cNvPr id="165" name="Google Shape;165;p6"/>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6" name="Google Shape;166;p6"/>
          <p:cNvSpPr txBox="1"/>
          <p:nvPr>
            <p:ph type="title"/>
          </p:nvPr>
        </p:nvSpPr>
        <p:spPr>
          <a:xfrm>
            <a:off x="447518" y="296317"/>
            <a:ext cx="6056152"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400"/>
              <a:buFont typeface="Arial"/>
              <a:buNone/>
            </a:pPr>
            <a:r>
              <a:rPr lang="en-US" sz="4400">
                <a:latin typeface="Arial"/>
                <a:ea typeface="Arial"/>
                <a:cs typeface="Arial"/>
                <a:sym typeface="Arial"/>
              </a:rPr>
              <a:t>Sync (A digital well-being initiative)</a:t>
            </a:r>
            <a:endParaRPr sz="4400">
              <a:latin typeface="Arial"/>
              <a:ea typeface="Arial"/>
              <a:cs typeface="Arial"/>
              <a:sym typeface="Arial"/>
            </a:endParaRPr>
          </a:p>
        </p:txBody>
      </p:sp>
      <p:sp>
        <p:nvSpPr>
          <p:cNvPr id="167" name="Google Shape;167;p6"/>
          <p:cNvSpPr/>
          <p:nvPr/>
        </p:nvSpPr>
        <p:spPr>
          <a:xfrm>
            <a:off x="10198657" y="1"/>
            <a:ext cx="1155142" cy="625027"/>
          </a:xfrm>
          <a:custGeom>
            <a:rect b="b" l="l" r="r" t="t"/>
            <a:pathLst>
              <a:path extrusionOk="0" h="625027" w="1155142">
                <a:moveTo>
                  <a:pt x="4784" y="0"/>
                </a:moveTo>
                <a:lnTo>
                  <a:pt x="1150358" y="0"/>
                </a:lnTo>
                <a:lnTo>
                  <a:pt x="1155142" y="47456"/>
                </a:lnTo>
                <a:cubicBezTo>
                  <a:pt x="1155142" y="366440"/>
                  <a:pt x="896555" y="625027"/>
                  <a:pt x="577571" y="625027"/>
                </a:cubicBezTo>
                <a:cubicBezTo>
                  <a:pt x="258587" y="625027"/>
                  <a:pt x="0" y="366440"/>
                  <a:pt x="0" y="47456"/>
                </a:cubicBezTo>
                <a:close/>
              </a:path>
            </a:pathLst>
          </a:custGeom>
          <a:solidFill>
            <a:schemeClr val="accent5">
              <a:alpha val="94901"/>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8" name="Google Shape;168;p6"/>
          <p:cNvSpPr txBox="1"/>
          <p:nvPr>
            <p:ph idx="1" type="body"/>
          </p:nvPr>
        </p:nvSpPr>
        <p:spPr>
          <a:xfrm>
            <a:off x="891059" y="1789112"/>
            <a:ext cx="5393361" cy="4565968"/>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SzPts val="3200"/>
              <a:buNone/>
            </a:pPr>
            <a:r>
              <a:rPr b="1" lang="en-US" sz="3200">
                <a:solidFill>
                  <a:srgbClr val="FFAA5A"/>
                </a:solidFill>
                <a:latin typeface="Arial"/>
                <a:ea typeface="Arial"/>
                <a:cs typeface="Arial"/>
                <a:sym typeface="Arial"/>
              </a:rPr>
              <a:t>Sync</a:t>
            </a:r>
            <a:endParaRPr b="1" sz="3200">
              <a:solidFill>
                <a:srgbClr val="FFAA5A"/>
              </a:solidFill>
              <a:latin typeface="Arial"/>
              <a:ea typeface="Arial"/>
              <a:cs typeface="Arial"/>
              <a:sym typeface="Arial"/>
            </a:endParaRPr>
          </a:p>
          <a:p>
            <a:pPr indent="0" lvl="0" marL="0" rtl="0" algn="just">
              <a:lnSpc>
                <a:spcPct val="90000"/>
              </a:lnSpc>
              <a:spcBef>
                <a:spcPts val="1600"/>
              </a:spcBef>
              <a:spcAft>
                <a:spcPts val="0"/>
              </a:spcAft>
              <a:buSzPts val="2400"/>
              <a:buNone/>
            </a:pPr>
            <a:r>
              <a:rPr lang="en-US" sz="2400" u="sng">
                <a:solidFill>
                  <a:schemeClr val="hlink"/>
                </a:solidFill>
                <a:latin typeface="Arial"/>
                <a:ea typeface="Arial"/>
                <a:cs typeface="Arial"/>
                <a:sym typeface="Arial"/>
                <a:hlinkClick r:id="rId3"/>
              </a:rPr>
              <a:t>Sync</a:t>
            </a:r>
            <a:r>
              <a:rPr lang="en-US" sz="2400">
                <a:latin typeface="Arial"/>
                <a:ea typeface="Arial"/>
                <a:cs typeface="Arial"/>
                <a:sym typeface="Arial"/>
              </a:rPr>
              <a:t> seeks to enhance awareness by transforming research-based insights into easily accessible materials and tools, aiming to illuminate the profound impact of technology on our daily lives. With a vision of fostering a world where individuals exert control over their digital experiences, the initiative endeavors to bridge the gap between scholarly knowledge and practical understanding, empowering people to navigate the digital realm with confidence and autonomy.</a:t>
            </a:r>
            <a:endParaRPr sz="2400">
              <a:latin typeface="Arial"/>
              <a:ea typeface="Arial"/>
              <a:cs typeface="Arial"/>
              <a:sym typeface="Arial"/>
            </a:endParaRPr>
          </a:p>
        </p:txBody>
      </p:sp>
      <p:sp>
        <p:nvSpPr>
          <p:cNvPr id="169" name="Google Shape;169;p6"/>
          <p:cNvSpPr/>
          <p:nvPr/>
        </p:nvSpPr>
        <p:spPr>
          <a:xfrm>
            <a:off x="6808185" y="3423959"/>
            <a:ext cx="540822" cy="540822"/>
          </a:xfrm>
          <a:prstGeom prst="ellipse">
            <a:avLst/>
          </a:prstGeom>
          <a:noFill/>
          <a:ln cap="flat" cmpd="sng" w="127000">
            <a:solidFill>
              <a:schemeClr val="accent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descr="SYNC (@SyncIthra) / X" id="170" name="Google Shape;170;p6"/>
          <p:cNvPicPr preferRelativeResize="0"/>
          <p:nvPr/>
        </p:nvPicPr>
        <p:blipFill rotWithShape="1">
          <a:blip r:embed="rId4">
            <a:alphaModFix/>
          </a:blip>
          <a:srcRect b="0" l="0" r="0" t="0"/>
          <a:stretch/>
        </p:blipFill>
        <p:spPr>
          <a:xfrm>
            <a:off x="7887184" y="1216485"/>
            <a:ext cx="3781051" cy="3781051"/>
          </a:xfrm>
          <a:custGeom>
            <a:rect b="b" l="l" r="r" t="t"/>
            <a:pathLst>
              <a:path extrusionOk="0" h="5712488" w="4114800">
                <a:moveTo>
                  <a:pt x="133155" y="0"/>
                </a:moveTo>
                <a:lnTo>
                  <a:pt x="3981645" y="0"/>
                </a:lnTo>
                <a:cubicBezTo>
                  <a:pt x="4055184" y="0"/>
                  <a:pt x="4114800" y="59616"/>
                  <a:pt x="4114800" y="133155"/>
                </a:cubicBezTo>
                <a:lnTo>
                  <a:pt x="4114800" y="5579333"/>
                </a:lnTo>
                <a:cubicBezTo>
                  <a:pt x="4114800" y="5652872"/>
                  <a:pt x="4055184" y="5712488"/>
                  <a:pt x="3981645" y="5712488"/>
                </a:cubicBezTo>
                <a:lnTo>
                  <a:pt x="133155" y="5712488"/>
                </a:lnTo>
                <a:cubicBezTo>
                  <a:pt x="59616" y="5712488"/>
                  <a:pt x="0" y="5652872"/>
                  <a:pt x="0" y="5579333"/>
                </a:cubicBezTo>
                <a:lnTo>
                  <a:pt x="0" y="133155"/>
                </a:lnTo>
                <a:cubicBezTo>
                  <a:pt x="0" y="59616"/>
                  <a:pt x="59616" y="0"/>
                  <a:pt x="133155" y="0"/>
                </a:cubicBezTo>
                <a:close/>
              </a:path>
            </a:pathLst>
          </a:custGeom>
          <a:noFill/>
          <a:ln>
            <a:noFill/>
          </a:ln>
        </p:spPr>
      </p:pic>
      <p:sp>
        <p:nvSpPr>
          <p:cNvPr id="171" name="Google Shape;171;p6"/>
          <p:cNvSpPr/>
          <p:nvPr/>
        </p:nvSpPr>
        <p:spPr>
          <a:xfrm>
            <a:off x="6749602" y="1"/>
            <a:ext cx="2066948" cy="1621879"/>
          </a:xfrm>
          <a:custGeom>
            <a:rect b="b" l="l" r="r" t="t"/>
            <a:pathLst>
              <a:path extrusionOk="0" h="1621879" w="2066948">
                <a:moveTo>
                  <a:pt x="0" y="0"/>
                </a:moveTo>
                <a:lnTo>
                  <a:pt x="123825" y="0"/>
                </a:lnTo>
                <a:lnTo>
                  <a:pt x="123825" y="1452620"/>
                </a:lnTo>
                <a:lnTo>
                  <a:pt x="1881378" y="436017"/>
                </a:lnTo>
                <a:lnTo>
                  <a:pt x="1127572" y="0"/>
                </a:lnTo>
                <a:lnTo>
                  <a:pt x="1374887" y="0"/>
                </a:lnTo>
                <a:lnTo>
                  <a:pt x="2035969" y="382391"/>
                </a:lnTo>
                <a:cubicBezTo>
                  <a:pt x="2065582" y="399479"/>
                  <a:pt x="2075745" y="437340"/>
                  <a:pt x="2058648" y="466963"/>
                </a:cubicBezTo>
                <a:cubicBezTo>
                  <a:pt x="2053219" y="476384"/>
                  <a:pt x="2045389" y="484204"/>
                  <a:pt x="2035969" y="489642"/>
                </a:cubicBezTo>
                <a:lnTo>
                  <a:pt x="92869" y="1613592"/>
                </a:lnTo>
                <a:cubicBezTo>
                  <a:pt x="83458" y="1619031"/>
                  <a:pt x="72780" y="1621889"/>
                  <a:pt x="61913" y="1621879"/>
                </a:cubicBezTo>
                <a:cubicBezTo>
                  <a:pt x="27719" y="1621879"/>
                  <a:pt x="0" y="1594161"/>
                  <a:pt x="0" y="1559967"/>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cxnSp>
        <p:nvCxnSpPr>
          <p:cNvPr id="172" name="Google Shape;172;p6"/>
          <p:cNvCxnSpPr/>
          <p:nvPr/>
        </p:nvCxnSpPr>
        <p:spPr>
          <a:xfrm>
            <a:off x="12138745" y="1027906"/>
            <a:ext cx="0" cy="1597708"/>
          </a:xfrm>
          <a:prstGeom prst="straightConnector1">
            <a:avLst/>
          </a:prstGeom>
          <a:noFill/>
          <a:ln cap="rnd" cmpd="sng" w="127000">
            <a:solidFill>
              <a:schemeClr val="accent4"/>
            </a:solidFill>
            <a:prstDash val="dash"/>
            <a:miter lim="800000"/>
            <a:headEnd len="sm" w="sm" type="none"/>
            <a:tailEnd len="sm" w="sm" type="none"/>
          </a:ln>
        </p:spPr>
      </p:cxnSp>
      <p:sp>
        <p:nvSpPr>
          <p:cNvPr id="173" name="Google Shape;173;p6"/>
          <p:cNvSpPr/>
          <p:nvPr/>
        </p:nvSpPr>
        <p:spPr>
          <a:xfrm rot="-1136562">
            <a:off x="7456580" y="5166682"/>
            <a:ext cx="1835725" cy="2024785"/>
          </a:xfrm>
          <a:custGeom>
            <a:rect b="b" l="l" r="r" t="t"/>
            <a:pathLst>
              <a:path extrusionOk="0" h="2024785" w="1835725">
                <a:moveTo>
                  <a:pt x="1801138" y="1622662"/>
                </a:moveTo>
                <a:cubicBezTo>
                  <a:pt x="1822105" y="1633400"/>
                  <a:pt x="1836117" y="1655372"/>
                  <a:pt x="1835717" y="1680254"/>
                </a:cubicBezTo>
                <a:cubicBezTo>
                  <a:pt x="1832093" y="1746382"/>
                  <a:pt x="1824354" y="1812154"/>
                  <a:pt x="1812568" y="1877193"/>
                </a:cubicBezTo>
                <a:lnTo>
                  <a:pt x="1776210" y="2024785"/>
                </a:lnTo>
                <a:lnTo>
                  <a:pt x="1655772" y="1983449"/>
                </a:lnTo>
                <a:lnTo>
                  <a:pt x="1687591" y="1854495"/>
                </a:lnTo>
                <a:cubicBezTo>
                  <a:pt x="1698455" y="1794657"/>
                  <a:pt x="1705590" y="1734142"/>
                  <a:pt x="1708939" y="1673301"/>
                </a:cubicBez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74" name="Google Shape;174;p6"/>
          <p:cNvSpPr/>
          <p:nvPr/>
        </p:nvSpPr>
        <p:spPr>
          <a:xfrm>
            <a:off x="6809527" y="6033795"/>
            <a:ext cx="1991064" cy="824205"/>
          </a:xfrm>
          <a:custGeom>
            <a:rect b="b" l="l" r="r" t="t"/>
            <a:pathLst>
              <a:path extrusionOk="0" h="824205" w="1991064">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5" name="Google Shape;175;p6"/>
          <p:cNvSpPr/>
          <p:nvPr/>
        </p:nvSpPr>
        <p:spPr>
          <a:xfrm>
            <a:off x="10851696" y="5519196"/>
            <a:ext cx="1340305" cy="1338805"/>
          </a:xfrm>
          <a:custGeom>
            <a:rect b="b" l="l" r="r" t="t"/>
            <a:pathLst>
              <a:path extrusionOk="0" h="1338805" w="1340305">
                <a:moveTo>
                  <a:pt x="61913" y="0"/>
                </a:moveTo>
                <a:lnTo>
                  <a:pt x="1340305" y="0"/>
                </a:lnTo>
                <a:lnTo>
                  <a:pt x="1340305" y="123825"/>
                </a:lnTo>
                <a:lnTo>
                  <a:pt x="123825" y="123825"/>
                </a:lnTo>
                <a:lnTo>
                  <a:pt x="123825" y="1338805"/>
                </a:lnTo>
                <a:lnTo>
                  <a:pt x="0" y="1338805"/>
                </a:lnTo>
                <a:lnTo>
                  <a:pt x="0" y="61913"/>
                </a:lnTo>
                <a:cubicBezTo>
                  <a:pt x="0" y="27719"/>
                  <a:pt x="27719" y="0"/>
                  <a:pt x="61913" y="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79" name="Shape 179"/>
        <p:cNvGrpSpPr/>
        <p:nvPr/>
      </p:nvGrpSpPr>
      <p:grpSpPr>
        <a:xfrm>
          <a:off x="0" y="0"/>
          <a:ext cx="0" cy="0"/>
          <a:chOff x="0" y="0"/>
          <a:chExt cx="0" cy="0"/>
        </a:xfrm>
      </p:grpSpPr>
      <p:sp>
        <p:nvSpPr>
          <p:cNvPr id="180" name="Google Shape;180;p7"/>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1" name="Google Shape;181;p7"/>
          <p:cNvSpPr/>
          <p:nvPr/>
        </p:nvSpPr>
        <p:spPr>
          <a:xfrm>
            <a:off x="10208695" y="1"/>
            <a:ext cx="1135066" cy="477997"/>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2" name="Google Shape;182;p7"/>
          <p:cNvSpPr txBox="1"/>
          <p:nvPr/>
        </p:nvSpPr>
        <p:spPr>
          <a:xfrm>
            <a:off x="838200" y="365125"/>
            <a:ext cx="10515600" cy="1132205"/>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92BAB5"/>
              </a:buClr>
              <a:buSzPts val="4800"/>
              <a:buFont typeface="Arial"/>
              <a:buNone/>
            </a:pPr>
            <a:r>
              <a:rPr b="1" lang="en-US" sz="4800">
                <a:solidFill>
                  <a:srgbClr val="92BAB5"/>
                </a:solidFill>
                <a:latin typeface="Arial"/>
                <a:ea typeface="Arial"/>
                <a:cs typeface="Arial"/>
                <a:sym typeface="Arial"/>
              </a:rPr>
              <a:t>Sync (A digital well-being initiative)</a:t>
            </a:r>
            <a:endParaRPr/>
          </a:p>
        </p:txBody>
      </p:sp>
      <p:sp>
        <p:nvSpPr>
          <p:cNvPr id="183" name="Google Shape;183;p7"/>
          <p:cNvSpPr/>
          <p:nvPr/>
        </p:nvSpPr>
        <p:spPr>
          <a:xfrm flipH="1" rot="-5400000">
            <a:off x="555710" y="2183223"/>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84" name="Google Shape;184;p7"/>
          <p:cNvSpPr txBox="1"/>
          <p:nvPr>
            <p:ph idx="1" type="body"/>
          </p:nvPr>
        </p:nvSpPr>
        <p:spPr>
          <a:xfrm>
            <a:off x="1451610" y="1497330"/>
            <a:ext cx="10515600" cy="4769326"/>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SzPts val="2600"/>
              <a:buNone/>
            </a:pPr>
            <a:r>
              <a:rPr b="1" lang="en-US" sz="2600">
                <a:latin typeface="Arial"/>
                <a:ea typeface="Arial"/>
                <a:cs typeface="Arial"/>
                <a:sym typeface="Arial"/>
              </a:rPr>
              <a:t>Through in-depth research, informative programs, and global collaboration, Sync strives to: </a:t>
            </a:r>
            <a:endParaRPr/>
          </a:p>
          <a:p>
            <a:pPr indent="-228600" lvl="0" marL="228600" rtl="0" algn="just">
              <a:lnSpc>
                <a:spcPct val="90000"/>
              </a:lnSpc>
              <a:spcBef>
                <a:spcPts val="1600"/>
              </a:spcBef>
              <a:spcAft>
                <a:spcPts val="0"/>
              </a:spcAft>
              <a:buSzPts val="2400"/>
              <a:buChar char="❑"/>
            </a:pPr>
            <a:r>
              <a:rPr lang="en-US" sz="2400">
                <a:latin typeface="Arial"/>
                <a:ea typeface="Arial"/>
                <a:cs typeface="Arial"/>
                <a:sym typeface="Arial"/>
              </a:rPr>
              <a:t>Empower individuals to take control of their digital habits. </a:t>
            </a:r>
            <a:endParaRPr/>
          </a:p>
          <a:p>
            <a:pPr indent="-228600" lvl="0" marL="228600" rtl="0" algn="just">
              <a:lnSpc>
                <a:spcPct val="90000"/>
              </a:lnSpc>
              <a:spcBef>
                <a:spcPts val="1600"/>
              </a:spcBef>
              <a:spcAft>
                <a:spcPts val="0"/>
              </a:spcAft>
              <a:buSzPts val="2400"/>
              <a:buChar char="❑"/>
            </a:pPr>
            <a:r>
              <a:rPr lang="en-US" sz="2400">
                <a:latin typeface="Arial"/>
                <a:ea typeface="Arial"/>
                <a:cs typeface="Arial"/>
                <a:sym typeface="Arial"/>
              </a:rPr>
              <a:t>Foster cross-cultural knowledge sharing on digital wellbeing. </a:t>
            </a:r>
            <a:endParaRPr/>
          </a:p>
          <a:p>
            <a:pPr indent="-228600" lvl="0" marL="228600" rtl="0" algn="just">
              <a:lnSpc>
                <a:spcPct val="90000"/>
              </a:lnSpc>
              <a:spcBef>
                <a:spcPts val="1600"/>
              </a:spcBef>
              <a:spcAft>
                <a:spcPts val="0"/>
              </a:spcAft>
              <a:buSzPts val="2400"/>
              <a:buChar char="❑"/>
            </a:pPr>
            <a:r>
              <a:rPr lang="en-US" sz="2400">
                <a:latin typeface="Arial"/>
                <a:ea typeface="Arial"/>
                <a:cs typeface="Arial"/>
                <a:sym typeface="Arial"/>
              </a:rPr>
              <a:t>Advocate for responsible technology consumption around the world.</a:t>
            </a:r>
            <a:endParaRPr/>
          </a:p>
          <a:p>
            <a:pPr indent="-228600" lvl="0" marL="228600" rtl="0" algn="just">
              <a:lnSpc>
                <a:spcPct val="90000"/>
              </a:lnSpc>
              <a:spcBef>
                <a:spcPts val="1600"/>
              </a:spcBef>
              <a:spcAft>
                <a:spcPts val="0"/>
              </a:spcAft>
              <a:buSzPts val="2400"/>
              <a:buChar char="❑"/>
            </a:pPr>
            <a:r>
              <a:rPr lang="en-US" sz="2400">
                <a:latin typeface="Arial"/>
                <a:ea typeface="Arial"/>
                <a:cs typeface="Arial"/>
                <a:sym typeface="Arial"/>
              </a:rPr>
              <a:t>Explore the latest research findings on the impact of technology on various aspects of our lives. </a:t>
            </a:r>
            <a:endParaRPr/>
          </a:p>
          <a:p>
            <a:pPr indent="-228600" lvl="0" marL="228600" rtl="0" algn="just">
              <a:lnSpc>
                <a:spcPct val="90000"/>
              </a:lnSpc>
              <a:spcBef>
                <a:spcPts val="1600"/>
              </a:spcBef>
              <a:spcAft>
                <a:spcPts val="0"/>
              </a:spcAft>
              <a:buSzPts val="2400"/>
              <a:buChar char="❑"/>
            </a:pPr>
            <a:r>
              <a:rPr lang="en-US" sz="2400">
                <a:latin typeface="Arial"/>
                <a:ea typeface="Arial"/>
                <a:cs typeface="Arial"/>
                <a:sym typeface="Arial"/>
              </a:rPr>
              <a:t>Discover educational programs and resources designed to help you develop healthy digital habits. </a:t>
            </a:r>
            <a:endParaRPr/>
          </a:p>
          <a:p>
            <a:pPr indent="-228600" lvl="0" marL="228600" rtl="0" algn="just">
              <a:lnSpc>
                <a:spcPct val="90000"/>
              </a:lnSpc>
              <a:spcBef>
                <a:spcPts val="1600"/>
              </a:spcBef>
              <a:spcAft>
                <a:spcPts val="0"/>
              </a:spcAft>
              <a:buSzPts val="2400"/>
              <a:buChar char="❑"/>
            </a:pPr>
            <a:r>
              <a:rPr lang="en-US" sz="2400">
                <a:latin typeface="Arial"/>
                <a:ea typeface="Arial"/>
                <a:cs typeface="Arial"/>
                <a:sym typeface="Arial"/>
              </a:rPr>
              <a:t>Connect with a global community of individuals and organizations passionate about promoting digital wellbeing.</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8" name="Shape 188"/>
        <p:cNvGrpSpPr/>
        <p:nvPr/>
      </p:nvGrpSpPr>
      <p:grpSpPr>
        <a:xfrm>
          <a:off x="0" y="0"/>
          <a:ext cx="0" cy="0"/>
          <a:chOff x="0" y="0"/>
          <a:chExt cx="0" cy="0"/>
        </a:xfrm>
      </p:grpSpPr>
      <p:sp>
        <p:nvSpPr>
          <p:cNvPr id="189" name="Google Shape;189;p8"/>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0" name="Google Shape;190;p8"/>
          <p:cNvSpPr/>
          <p:nvPr/>
        </p:nvSpPr>
        <p:spPr>
          <a:xfrm>
            <a:off x="707393" y="847600"/>
            <a:ext cx="4619938" cy="4619938"/>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1" name="Google Shape;191;p8"/>
          <p:cNvSpPr txBox="1"/>
          <p:nvPr>
            <p:ph type="title"/>
          </p:nvPr>
        </p:nvSpPr>
        <p:spPr>
          <a:xfrm>
            <a:off x="1389278" y="1233241"/>
            <a:ext cx="3240506" cy="406462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3000"/>
              <a:buFont typeface="Arial"/>
              <a:buNone/>
            </a:pPr>
            <a:r>
              <a:rPr lang="en-US" sz="3000">
                <a:solidFill>
                  <a:srgbClr val="FFFFFF"/>
                </a:solidFill>
                <a:latin typeface="Arial"/>
                <a:ea typeface="Arial"/>
                <a:cs typeface="Arial"/>
                <a:sym typeface="Arial"/>
              </a:rPr>
              <a:t>Digital Wellbeing </a:t>
            </a:r>
            <a:r>
              <a:rPr lang="en-US" sz="2800">
                <a:solidFill>
                  <a:srgbClr val="FFFFFF"/>
                </a:solidFill>
                <a:latin typeface="Arial"/>
                <a:ea typeface="Arial"/>
                <a:cs typeface="Arial"/>
                <a:sym typeface="Arial"/>
              </a:rPr>
              <a:t>(A guide to the benefits of better relationships with technology for your team and your business.)</a:t>
            </a:r>
            <a:endParaRPr sz="3000">
              <a:solidFill>
                <a:srgbClr val="FFFFFF"/>
              </a:solidFill>
              <a:latin typeface="Arial"/>
              <a:ea typeface="Arial"/>
              <a:cs typeface="Arial"/>
              <a:sym typeface="Arial"/>
            </a:endParaRPr>
          </a:p>
        </p:txBody>
      </p:sp>
      <p:sp>
        <p:nvSpPr>
          <p:cNvPr id="192" name="Google Shape;192;p8"/>
          <p:cNvSpPr/>
          <p:nvPr/>
        </p:nvSpPr>
        <p:spPr>
          <a:xfrm flipH="1">
            <a:off x="530529" y="0"/>
            <a:ext cx="1155142" cy="591009"/>
          </a:xfrm>
          <a:custGeom>
            <a:rect b="b" l="l" r="r" t="t"/>
            <a:pathLst>
              <a:path extrusionOk="0" h="591009" w="1155142">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3" name="Google Shape;193;p8"/>
          <p:cNvSpPr/>
          <p:nvPr/>
        </p:nvSpPr>
        <p:spPr>
          <a:xfrm flipH="1">
            <a:off x="3961511" y="-1"/>
            <a:ext cx="1737401" cy="959536"/>
          </a:xfrm>
          <a:custGeom>
            <a:rect b="b" l="l" r="r" t="t"/>
            <a:pathLst>
              <a:path extrusionOk="0" h="959536" w="1737401">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94" name="Google Shape;194;p8"/>
          <p:cNvSpPr/>
          <p:nvPr/>
        </p:nvSpPr>
        <p:spPr>
          <a:xfrm flipH="1">
            <a:off x="0" y="2936831"/>
            <a:ext cx="159741" cy="552996"/>
          </a:xfrm>
          <a:custGeom>
            <a:rect b="b" l="l" r="r" t="t"/>
            <a:pathLst>
              <a:path extrusionOk="0" h="552996" w="159741">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5" name="Google Shape;195;p8"/>
          <p:cNvSpPr txBox="1"/>
          <p:nvPr>
            <p:ph idx="1" type="body"/>
          </p:nvPr>
        </p:nvSpPr>
        <p:spPr>
          <a:xfrm>
            <a:off x="6009216" y="480060"/>
            <a:ext cx="5877984" cy="588645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2400"/>
              <a:buNone/>
            </a:pPr>
            <a:r>
              <a:rPr b="1" lang="en-US" sz="2400">
                <a:solidFill>
                  <a:srgbClr val="92BAB5"/>
                </a:solidFill>
                <a:latin typeface="Arial"/>
                <a:ea typeface="Arial"/>
                <a:cs typeface="Arial"/>
                <a:sym typeface="Arial"/>
              </a:rPr>
              <a:t>Digital Wellbeing Guide by techtimeout</a:t>
            </a:r>
            <a:endParaRPr/>
          </a:p>
          <a:p>
            <a:pPr indent="0" lvl="0" marL="0" rtl="0" algn="just">
              <a:lnSpc>
                <a:spcPct val="90000"/>
              </a:lnSpc>
              <a:spcBef>
                <a:spcPts val="1600"/>
              </a:spcBef>
              <a:spcAft>
                <a:spcPts val="0"/>
              </a:spcAft>
              <a:buSzPts val="2400"/>
              <a:buNone/>
            </a:pPr>
            <a:r>
              <a:rPr lang="en-US" sz="2400">
                <a:latin typeface="Arial"/>
                <a:ea typeface="Arial"/>
                <a:cs typeface="Arial"/>
                <a:sym typeface="Arial"/>
              </a:rPr>
              <a:t>In today's fast-paced digital age, the impact of technology on workplace wellbeing has become increasingly apparent. </a:t>
            </a:r>
            <a:endParaRPr sz="2400">
              <a:latin typeface="Arial"/>
              <a:ea typeface="Arial"/>
              <a:cs typeface="Arial"/>
              <a:sym typeface="Arial"/>
            </a:endParaRPr>
          </a:p>
          <a:p>
            <a:pPr indent="-228600" lvl="0" marL="228600" rtl="0" algn="l">
              <a:lnSpc>
                <a:spcPct val="90000"/>
              </a:lnSpc>
              <a:spcBef>
                <a:spcPts val="1600"/>
              </a:spcBef>
              <a:spcAft>
                <a:spcPts val="0"/>
              </a:spcAft>
              <a:buSzPts val="2400"/>
              <a:buChar char="❑"/>
            </a:pPr>
            <a:r>
              <a:rPr lang="en-US" sz="2400">
                <a:latin typeface="Arial"/>
                <a:ea typeface="Arial"/>
                <a:cs typeface="Arial"/>
                <a:sym typeface="Arial"/>
              </a:rPr>
              <a:t>Have you considered how your workplace is affected by these dynamics? </a:t>
            </a:r>
            <a:endParaRPr sz="2400">
              <a:latin typeface="Arial"/>
              <a:ea typeface="Arial"/>
              <a:cs typeface="Arial"/>
              <a:sym typeface="Arial"/>
            </a:endParaRPr>
          </a:p>
          <a:p>
            <a:pPr indent="-228600" lvl="0" marL="228600" rtl="0" algn="l">
              <a:lnSpc>
                <a:spcPct val="90000"/>
              </a:lnSpc>
              <a:spcBef>
                <a:spcPts val="1600"/>
              </a:spcBef>
              <a:spcAft>
                <a:spcPts val="0"/>
              </a:spcAft>
              <a:buSzPts val="2400"/>
              <a:buChar char="❑"/>
            </a:pPr>
            <a:r>
              <a:rPr lang="en-US" sz="2400">
                <a:latin typeface="Arial"/>
                <a:ea typeface="Arial"/>
                <a:cs typeface="Arial"/>
                <a:sym typeface="Arial"/>
              </a:rPr>
              <a:t>Are you aware of the potential negative impacts of technology use on your staff? </a:t>
            </a:r>
            <a:endParaRPr sz="2400">
              <a:latin typeface="Arial"/>
              <a:ea typeface="Arial"/>
              <a:cs typeface="Arial"/>
              <a:sym typeface="Arial"/>
            </a:endParaRPr>
          </a:p>
          <a:p>
            <a:pPr indent="0" lvl="0" marL="0" rtl="0" algn="just">
              <a:lnSpc>
                <a:spcPct val="90000"/>
              </a:lnSpc>
              <a:spcBef>
                <a:spcPts val="1600"/>
              </a:spcBef>
              <a:spcAft>
                <a:spcPts val="0"/>
              </a:spcAft>
              <a:buSzPts val="2400"/>
              <a:buNone/>
            </a:pPr>
            <a:r>
              <a:rPr lang="en-US" sz="2400">
                <a:latin typeface="Arial"/>
                <a:ea typeface="Arial"/>
                <a:cs typeface="Arial"/>
                <a:sym typeface="Arial"/>
              </a:rPr>
              <a:t>With modern devices blurring the lines between work and personal life, it's essential to address these concerns proactively. If you find yourself unsure about these questions, then the comprehensive </a:t>
            </a:r>
            <a:r>
              <a:rPr lang="en-US" sz="2400" u="sng">
                <a:solidFill>
                  <a:schemeClr val="hlink"/>
                </a:solidFill>
                <a:latin typeface="Arial"/>
                <a:ea typeface="Arial"/>
                <a:cs typeface="Arial"/>
                <a:sym typeface="Arial"/>
                <a:hlinkClick r:id="rId3"/>
              </a:rPr>
              <a:t>Digital Wellbeing Guide </a:t>
            </a:r>
            <a:br>
              <a:rPr lang="en-US" sz="2400">
                <a:latin typeface="Arial"/>
                <a:ea typeface="Arial"/>
                <a:cs typeface="Arial"/>
                <a:sym typeface="Arial"/>
              </a:rPr>
            </a:br>
            <a:r>
              <a:rPr lang="en-US" sz="2400">
                <a:latin typeface="Arial"/>
                <a:ea typeface="Arial"/>
                <a:cs typeface="Arial"/>
                <a:sym typeface="Arial"/>
              </a:rPr>
              <a:t>is here to assist you. </a:t>
            </a:r>
            <a:endParaRPr sz="2400">
              <a:latin typeface="Arial"/>
              <a:ea typeface="Arial"/>
              <a:cs typeface="Arial"/>
              <a:sym typeface="Arial"/>
            </a:endParaRPr>
          </a:p>
        </p:txBody>
      </p:sp>
      <p:sp>
        <p:nvSpPr>
          <p:cNvPr id="196" name="Google Shape;196;p8"/>
          <p:cNvSpPr/>
          <p:nvPr/>
        </p:nvSpPr>
        <p:spPr>
          <a:xfrm flipH="1">
            <a:off x="0" y="5835649"/>
            <a:ext cx="1548180" cy="1022351"/>
          </a:xfrm>
          <a:custGeom>
            <a:rect b="b" l="l" r="r" t="t"/>
            <a:pathLst>
              <a:path extrusionOk="0" h="1022351" w="1548180">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97" name="Google Shape;197;p8"/>
          <p:cNvSpPr/>
          <p:nvPr/>
        </p:nvSpPr>
        <p:spPr>
          <a:xfrm flipH="1">
            <a:off x="3405056" y="5717905"/>
            <a:ext cx="1771609" cy="1140095"/>
          </a:xfrm>
          <a:custGeom>
            <a:rect b="b" l="l" r="r" t="t"/>
            <a:pathLst>
              <a:path extrusionOk="0" h="1140095" w="1771609">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98" name="Google Shape;198;p8"/>
          <p:cNvSpPr/>
          <p:nvPr/>
        </p:nvSpPr>
        <p:spPr>
          <a:xfrm flipH="1">
            <a:off x="4132972" y="6258755"/>
            <a:ext cx="1565940" cy="599245"/>
          </a:xfrm>
          <a:custGeom>
            <a:rect b="b" l="l" r="r" t="t"/>
            <a:pathLst>
              <a:path extrusionOk="0" h="599245" w="1565940">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02" name="Shape 202"/>
        <p:cNvGrpSpPr/>
        <p:nvPr/>
      </p:nvGrpSpPr>
      <p:grpSpPr>
        <a:xfrm>
          <a:off x="0" y="0"/>
          <a:ext cx="0" cy="0"/>
          <a:chOff x="0" y="0"/>
          <a:chExt cx="0" cy="0"/>
        </a:xfrm>
      </p:grpSpPr>
      <p:sp>
        <p:nvSpPr>
          <p:cNvPr id="203" name="Google Shape;203;p9"/>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4" name="Google Shape;204;p9"/>
          <p:cNvSpPr txBox="1"/>
          <p:nvPr>
            <p:ph type="title"/>
          </p:nvPr>
        </p:nvSpPr>
        <p:spPr>
          <a:xfrm>
            <a:off x="4419159" y="52991"/>
            <a:ext cx="6945888" cy="1486041"/>
          </a:xfrm>
          <a:prstGeom prst="rect">
            <a:avLst/>
          </a:prstGeom>
          <a:noFill/>
          <a:ln>
            <a:noFill/>
          </a:ln>
        </p:spPr>
        <p:txBody>
          <a:bodyPr anchorCtr="0" anchor="ctr" bIns="45700" lIns="91425" spcFirstLastPara="1" rIns="91425" wrap="square" tIns="45700">
            <a:normAutofit/>
          </a:bodyPr>
          <a:lstStyle/>
          <a:p>
            <a:pPr indent="0" lvl="0" marL="0" rtl="0" algn="just">
              <a:lnSpc>
                <a:spcPct val="90000"/>
              </a:lnSpc>
              <a:spcBef>
                <a:spcPts val="0"/>
              </a:spcBef>
              <a:spcAft>
                <a:spcPts val="0"/>
              </a:spcAft>
              <a:buClr>
                <a:srgbClr val="92BAB5"/>
              </a:buClr>
              <a:buSzPts val="2800"/>
              <a:buFont typeface="Arial"/>
              <a:buNone/>
            </a:pPr>
            <a:r>
              <a:rPr lang="en-US" sz="2800">
                <a:latin typeface="Arial"/>
                <a:ea typeface="Arial"/>
                <a:cs typeface="Arial"/>
                <a:sym typeface="Arial"/>
              </a:rPr>
              <a:t>Digital Wellbeing </a:t>
            </a:r>
            <a:r>
              <a:rPr lang="en-US" sz="2000">
                <a:solidFill>
                  <a:srgbClr val="FFAA5A"/>
                </a:solidFill>
                <a:latin typeface="Arial"/>
                <a:ea typeface="Arial"/>
                <a:cs typeface="Arial"/>
                <a:sym typeface="Arial"/>
              </a:rPr>
              <a:t>(A guide to the benefits of better relationships with technology for your team and your business.)</a:t>
            </a:r>
            <a:endParaRPr sz="1900">
              <a:solidFill>
                <a:srgbClr val="FFAA5A"/>
              </a:solidFill>
              <a:latin typeface="Arial"/>
              <a:ea typeface="Arial"/>
              <a:cs typeface="Arial"/>
              <a:sym typeface="Arial"/>
            </a:endParaRPr>
          </a:p>
        </p:txBody>
      </p:sp>
      <p:pic>
        <p:nvPicPr>
          <p:cNvPr descr="Digital Wellbeing Guide" id="205" name="Google Shape;205;p9"/>
          <p:cNvPicPr preferRelativeResize="0"/>
          <p:nvPr/>
        </p:nvPicPr>
        <p:blipFill rotWithShape="1">
          <a:blip r:embed="rId3">
            <a:alphaModFix/>
          </a:blip>
          <a:srcRect b="0" l="0" r="0" t="0"/>
          <a:stretch/>
        </p:blipFill>
        <p:spPr>
          <a:xfrm>
            <a:off x="160077" y="530578"/>
            <a:ext cx="4099005" cy="5683955"/>
          </a:xfrm>
          <a:custGeom>
            <a:rect b="b" l="l" r="r" t="t"/>
            <a:pathLst>
              <a:path extrusionOk="0" h="5550370" w="4643496">
                <a:moveTo>
                  <a:pt x="81586" y="0"/>
                </a:moveTo>
                <a:lnTo>
                  <a:pt x="4561910" y="0"/>
                </a:lnTo>
                <a:cubicBezTo>
                  <a:pt x="4606969" y="0"/>
                  <a:pt x="4643496" y="36527"/>
                  <a:pt x="4643496" y="81586"/>
                </a:cubicBezTo>
                <a:lnTo>
                  <a:pt x="4643496" y="5468784"/>
                </a:lnTo>
                <a:cubicBezTo>
                  <a:pt x="4643496" y="5513843"/>
                  <a:pt x="4606969" y="5550370"/>
                  <a:pt x="4561910" y="5550370"/>
                </a:cubicBezTo>
                <a:lnTo>
                  <a:pt x="81586" y="5550370"/>
                </a:lnTo>
                <a:cubicBezTo>
                  <a:pt x="36527" y="5550370"/>
                  <a:pt x="0" y="5513843"/>
                  <a:pt x="0" y="5468784"/>
                </a:cubicBezTo>
                <a:lnTo>
                  <a:pt x="0" y="81586"/>
                </a:lnTo>
                <a:cubicBezTo>
                  <a:pt x="0" y="36527"/>
                  <a:pt x="36527" y="0"/>
                  <a:pt x="81586" y="0"/>
                </a:cubicBezTo>
                <a:close/>
              </a:path>
            </a:pathLst>
          </a:custGeom>
          <a:noFill/>
          <a:ln>
            <a:noFill/>
          </a:ln>
        </p:spPr>
      </p:pic>
      <p:sp>
        <p:nvSpPr>
          <p:cNvPr id="206" name="Google Shape;206;p9"/>
          <p:cNvSpPr/>
          <p:nvPr/>
        </p:nvSpPr>
        <p:spPr>
          <a:xfrm rot="6269068">
            <a:off x="8717845" y="3339275"/>
            <a:ext cx="2987899" cy="2987899"/>
          </a:xfrm>
          <a:prstGeom prst="arc">
            <a:avLst>
              <a:gd fmla="val 14441841" name="adj1"/>
              <a:gd fmla="val 0" name="adj2"/>
            </a:avLst>
          </a:prstGeom>
          <a:noFill/>
          <a:ln cap="rnd" cmpd="sng" w="127000">
            <a:solidFill>
              <a:schemeClr val="accent4">
                <a:alpha val="94901"/>
              </a:schemeClr>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Calibri"/>
              <a:ea typeface="Calibri"/>
              <a:cs typeface="Calibri"/>
              <a:sym typeface="Calibri"/>
            </a:endParaRPr>
          </a:p>
        </p:txBody>
      </p:sp>
      <p:sp>
        <p:nvSpPr>
          <p:cNvPr id="207" name="Google Shape;207;p9"/>
          <p:cNvSpPr txBox="1"/>
          <p:nvPr>
            <p:ph idx="1" type="body"/>
          </p:nvPr>
        </p:nvSpPr>
        <p:spPr>
          <a:xfrm>
            <a:off x="4419159" y="1462088"/>
            <a:ext cx="6945888" cy="4652962"/>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SzPts val="2400"/>
              <a:buNone/>
            </a:pPr>
            <a:r>
              <a:rPr b="1" lang="en-US" sz="2400">
                <a:solidFill>
                  <a:srgbClr val="92BAB5"/>
                </a:solidFill>
                <a:latin typeface="Arial"/>
                <a:ea typeface="Arial"/>
                <a:cs typeface="Arial"/>
                <a:sym typeface="Arial"/>
              </a:rPr>
              <a:t>Digital Wellbeing Guide by techtimeout</a:t>
            </a:r>
            <a:endParaRPr/>
          </a:p>
          <a:p>
            <a:pPr indent="0" lvl="0" marL="0" rtl="0" algn="just">
              <a:lnSpc>
                <a:spcPct val="90000"/>
              </a:lnSpc>
              <a:spcBef>
                <a:spcPts val="1600"/>
              </a:spcBef>
              <a:spcAft>
                <a:spcPts val="0"/>
              </a:spcAft>
              <a:buSzPts val="2400"/>
              <a:buNone/>
            </a:pPr>
            <a:r>
              <a:rPr lang="en-US" sz="2400">
                <a:latin typeface="Arial"/>
                <a:ea typeface="Arial"/>
                <a:cs typeface="Arial"/>
                <a:sym typeface="Arial"/>
              </a:rPr>
              <a:t>This free resource offers valuable insights into understanding digital wellbeing, strategies to positively influence your team's relationship with technology, and the tangible benefits this can bring to your business. </a:t>
            </a:r>
            <a:endParaRPr sz="2400">
              <a:latin typeface="Arial"/>
              <a:ea typeface="Arial"/>
              <a:cs typeface="Arial"/>
              <a:sym typeface="Arial"/>
            </a:endParaRPr>
          </a:p>
          <a:p>
            <a:pPr indent="0" lvl="0" marL="0" rtl="0" algn="just">
              <a:lnSpc>
                <a:spcPct val="90000"/>
              </a:lnSpc>
              <a:spcBef>
                <a:spcPts val="1600"/>
              </a:spcBef>
              <a:spcAft>
                <a:spcPts val="0"/>
              </a:spcAft>
              <a:buSzPts val="2400"/>
              <a:buNone/>
            </a:pPr>
            <a:r>
              <a:rPr lang="en-US" sz="2400">
                <a:latin typeface="Arial"/>
                <a:ea typeface="Arial"/>
                <a:cs typeface="Arial"/>
                <a:sym typeface="Arial"/>
              </a:rPr>
              <a:t>Moreover, it highlights the risks associated with neglecting digital wellbeing in the workplace. And if you seek further support, the techtimeout team is readily available to guide you through tailored solutions to foster better digital wellbeing within your organization. Empower yourself and your workplace to navigate the digital landscape effectively and prioritize the wellbeing of your team.</a:t>
            </a:r>
            <a:endParaRPr sz="2400">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eması">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tív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2023-02-23T17:03:29Z</dcterms:created>
  <dc:creator>Hanova Martina</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0x010100FC39A8C05164174D8B0CC0E9EA7C08B6</vt:lpwstr>
  </property>
  <property fmtid="{D5CDD505-2E9C-101B-9397-08002B2CF9AE}" pid="3" name="MediaServiceImageTags">
    <vt:lpwstr/>
  </property>
</Properties>
</file>