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34"/>
  </p:notesMasterIdLst>
  <p:sldIdLst>
    <p:sldId id="296" r:id="rId6"/>
    <p:sldId id="377" r:id="rId7"/>
    <p:sldId id="261" r:id="rId8"/>
    <p:sldId id="378" r:id="rId9"/>
    <p:sldId id="397" r:id="rId10"/>
    <p:sldId id="398" r:id="rId11"/>
    <p:sldId id="386" r:id="rId12"/>
    <p:sldId id="400" r:id="rId13"/>
    <p:sldId id="401" r:id="rId14"/>
    <p:sldId id="402" r:id="rId15"/>
    <p:sldId id="403" r:id="rId16"/>
    <p:sldId id="404" r:id="rId17"/>
    <p:sldId id="405" r:id="rId18"/>
    <p:sldId id="416" r:id="rId19"/>
    <p:sldId id="417" r:id="rId20"/>
    <p:sldId id="406" r:id="rId21"/>
    <p:sldId id="407" r:id="rId22"/>
    <p:sldId id="408" r:id="rId23"/>
    <p:sldId id="409" r:id="rId24"/>
    <p:sldId id="410" r:id="rId25"/>
    <p:sldId id="411" r:id="rId26"/>
    <p:sldId id="412" r:id="rId27"/>
    <p:sldId id="413" r:id="rId28"/>
    <p:sldId id="384" r:id="rId29"/>
    <p:sldId id="414" r:id="rId30"/>
    <p:sldId id="415" r:id="rId31"/>
    <p:sldId id="284" r:id="rId32"/>
    <p:sldId id="265" r:id="rId33"/>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5A"/>
    <a:srgbClr val="92BAB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3F6B9-F1FC-47DC-8C88-E8B10A88A084}" v="62" dt="2024-10-18T17:21:47.940"/>
    <p1510:client id="{A3EE7B89-7337-4FFE-A5FF-95DCED46D541}" v="53" dt="2024-10-18T17:31:43.795"/>
    <p1510:client id="{B738659B-7D10-478A-A602-28CE52966AD2}" v="4" dt="2024-10-18T16:28:08.016"/>
    <p1510:client id="{E854085B-875A-4C1B-B462-834AA389C878}" v="18" dt="2024-10-18T17:39:01.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20"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ata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3BDDD-C51D-489A-9D83-484E1B007317}"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2B708D23-F7BA-4009-8042-F59C4DB86A34}">
      <dgm:prSet custT="1"/>
      <dgm:spPr/>
      <dgm:t>
        <a:bodyPr/>
        <a:lstStyle/>
        <a:p>
          <a:pPr>
            <a:lnSpc>
              <a:spcPct val="100000"/>
            </a:lnSpc>
          </a:pPr>
          <a:r>
            <a:rPr lang="sk-SK" sz="3200" b="1" dirty="0">
              <a:latin typeface="Aptos" panose="020B0004020202020204" pitchFamily="34" charset="0"/>
            </a:rPr>
            <a:t>CONTENT</a:t>
          </a:r>
          <a:endParaRPr lang="en-US" sz="3200" dirty="0">
            <a:latin typeface="Aptos" panose="020B0004020202020204" pitchFamily="34" charset="0"/>
          </a:endParaRPr>
        </a:p>
      </dgm:t>
    </dgm:pt>
    <dgm:pt modelId="{294AC199-2143-4C5C-9F47-99B86156D936}" type="parTrans" cxnId="{014C43CB-3CC6-43CD-B58E-5B4857063AE5}">
      <dgm:prSet/>
      <dgm:spPr/>
      <dgm:t>
        <a:bodyPr/>
        <a:lstStyle/>
        <a:p>
          <a:endParaRPr lang="en-US" sz="2400">
            <a:latin typeface="Aptos" panose="020B0004020202020204" pitchFamily="34" charset="0"/>
          </a:endParaRPr>
        </a:p>
      </dgm:t>
    </dgm:pt>
    <dgm:pt modelId="{2B847863-9BDA-465B-98F6-E4A85A2330AD}" type="sibTrans" cxnId="{014C43CB-3CC6-43CD-B58E-5B4857063AE5}">
      <dgm:prSet/>
      <dgm:spPr/>
      <dgm:t>
        <a:bodyPr/>
        <a:lstStyle/>
        <a:p>
          <a:endParaRPr lang="en-US" sz="2400">
            <a:latin typeface="Aptos" panose="020B0004020202020204" pitchFamily="34" charset="0"/>
          </a:endParaRPr>
        </a:p>
      </dgm:t>
    </dgm:pt>
    <dgm:pt modelId="{FB63ECC2-F2C3-44FF-A373-AFC169BF9AD1}">
      <dgm:prSet custT="1"/>
      <dgm:spPr/>
      <dgm:t>
        <a:bodyPr/>
        <a:lstStyle/>
        <a:p>
          <a:pPr>
            <a:lnSpc>
              <a:spcPct val="100000"/>
            </a:lnSpc>
          </a:pPr>
          <a:r>
            <a:rPr lang="en-GB" sz="2400" b="0" kern="1200" dirty="0">
              <a:latin typeface="Aptos"/>
            </a:rPr>
            <a:t>Internet Banking </a:t>
          </a:r>
          <a:endParaRPr lang="en-US" sz="2400" b="0" kern="1200" dirty="0">
            <a:latin typeface="Aptos"/>
            <a:ea typeface="+mn-ea"/>
            <a:cs typeface="+mn-cs"/>
          </a:endParaRPr>
        </a:p>
      </dgm:t>
    </dgm:pt>
    <dgm:pt modelId="{0E843898-55EF-4317-A849-6D38A4A6A4F2}" type="parTrans" cxnId="{3102CDD2-1FB6-4CD7-8AAB-7DFE7543CFE2}">
      <dgm:prSet/>
      <dgm:spPr/>
      <dgm:t>
        <a:bodyPr/>
        <a:lstStyle/>
        <a:p>
          <a:endParaRPr lang="en-US" sz="2400">
            <a:latin typeface="Aptos" panose="020B0004020202020204" pitchFamily="34" charset="0"/>
          </a:endParaRPr>
        </a:p>
      </dgm:t>
    </dgm:pt>
    <dgm:pt modelId="{EE950033-B44C-41B2-8F1A-FA46F6CDD9C9}" type="sibTrans" cxnId="{3102CDD2-1FB6-4CD7-8AAB-7DFE7543CFE2}">
      <dgm:prSet/>
      <dgm:spPr/>
      <dgm:t>
        <a:bodyPr/>
        <a:lstStyle/>
        <a:p>
          <a:endParaRPr lang="en-US" sz="2400">
            <a:latin typeface="Aptos" panose="020B0004020202020204" pitchFamily="34" charset="0"/>
          </a:endParaRPr>
        </a:p>
      </dgm:t>
    </dgm:pt>
    <dgm:pt modelId="{579F5918-B840-4DAD-A874-55B063A14ED8}">
      <dgm:prSet custT="1"/>
      <dgm:spPr/>
      <dgm:t>
        <a:bodyPr/>
        <a:lstStyle/>
        <a:p>
          <a:pPr rtl="0">
            <a:lnSpc>
              <a:spcPct val="100000"/>
            </a:lnSpc>
          </a:pPr>
          <a:r>
            <a:rPr lang="sk-SK" sz="2400" kern="1200" dirty="0">
              <a:latin typeface="Aptos"/>
              <a:cs typeface="Calibri"/>
            </a:rPr>
            <a:t>Pros and </a:t>
          </a:r>
          <a:r>
            <a:rPr lang="sk-SK" sz="2400" kern="1200" dirty="0" err="1">
              <a:latin typeface="Aptos"/>
              <a:cs typeface="Calibri"/>
            </a:rPr>
            <a:t>Cons</a:t>
          </a:r>
          <a:r>
            <a:rPr lang="sk-SK" sz="2400" kern="1200" dirty="0">
              <a:latin typeface="Aptos"/>
              <a:cs typeface="Calibri"/>
            </a:rPr>
            <a:t> of Internet banking</a:t>
          </a:r>
          <a:endParaRPr lang="en-US" sz="2400" kern="1200" dirty="0">
            <a:latin typeface="Aptos"/>
            <a:ea typeface="+mn-ea"/>
            <a:cs typeface="Calibri"/>
          </a:endParaRPr>
        </a:p>
      </dgm:t>
    </dgm:pt>
    <dgm:pt modelId="{6734107E-7D19-4A42-931F-3A5FF1C620B7}" type="parTrans" cxnId="{2CA61305-8D6F-405B-B02D-CED25D02CF64}">
      <dgm:prSet/>
      <dgm:spPr/>
      <dgm:t>
        <a:bodyPr/>
        <a:lstStyle/>
        <a:p>
          <a:endParaRPr lang="en-US" sz="2400">
            <a:latin typeface="Aptos" panose="020B0004020202020204" pitchFamily="34" charset="0"/>
          </a:endParaRPr>
        </a:p>
      </dgm:t>
    </dgm:pt>
    <dgm:pt modelId="{29216139-11BC-4060-BE36-9F1CC7F809DD}" type="sibTrans" cxnId="{2CA61305-8D6F-405B-B02D-CED25D02CF64}">
      <dgm:prSet/>
      <dgm:spPr/>
      <dgm:t>
        <a:bodyPr/>
        <a:lstStyle/>
        <a:p>
          <a:endParaRPr lang="en-US" sz="2400">
            <a:latin typeface="Aptos" panose="020B0004020202020204" pitchFamily="34" charset="0"/>
          </a:endParaRPr>
        </a:p>
      </dgm:t>
    </dgm:pt>
    <dgm:pt modelId="{ADB94454-2E8E-4ED0-8076-D0014D06EE10}">
      <dgm:prSet custT="1"/>
      <dgm:spPr/>
      <dgm:t>
        <a:bodyPr/>
        <a:lstStyle/>
        <a:p>
          <a:pPr rtl="0">
            <a:lnSpc>
              <a:spcPct val="100000"/>
            </a:lnSpc>
          </a:pPr>
          <a:r>
            <a:rPr lang="sk-SK" sz="2400" kern="1200" dirty="0" err="1">
              <a:latin typeface="Aptos"/>
              <a:cs typeface="Calibri"/>
            </a:rPr>
            <a:t>Pos</a:t>
          </a:r>
          <a:r>
            <a:rPr lang="sk-SK" sz="2400" kern="1200" dirty="0">
              <a:latin typeface="Aptos"/>
              <a:cs typeface="Calibri"/>
            </a:rPr>
            <a:t> and </a:t>
          </a:r>
          <a:r>
            <a:rPr lang="sk-SK" sz="2400" kern="1200" dirty="0" err="1">
              <a:latin typeface="Aptos"/>
              <a:cs typeface="Calibri"/>
            </a:rPr>
            <a:t>Cons</a:t>
          </a:r>
          <a:r>
            <a:rPr lang="sk-SK" sz="2400" kern="1200" dirty="0">
              <a:latin typeface="Aptos"/>
              <a:cs typeface="Calibri"/>
            </a:rPr>
            <a:t> of </a:t>
          </a:r>
          <a:r>
            <a:rPr lang="sk-SK" sz="2400" kern="1200" dirty="0" err="1">
              <a:latin typeface="Aptos"/>
              <a:cs typeface="Calibri"/>
            </a:rPr>
            <a:t>Social</a:t>
          </a:r>
          <a:r>
            <a:rPr lang="sk-SK" sz="2400" kern="1200" dirty="0">
              <a:latin typeface="Aptos"/>
              <a:cs typeface="Calibri"/>
            </a:rPr>
            <a:t> </a:t>
          </a:r>
          <a:r>
            <a:rPr lang="sk-SK" sz="2400" kern="1200" dirty="0" err="1">
              <a:latin typeface="Aptos"/>
              <a:cs typeface="Calibri"/>
            </a:rPr>
            <a:t>networks</a:t>
          </a:r>
          <a:endParaRPr lang="en-US" sz="2400" kern="1200" dirty="0">
            <a:latin typeface="Aptos"/>
            <a:ea typeface="+mn-ea"/>
            <a:cs typeface="Calibri"/>
          </a:endParaRPr>
        </a:p>
      </dgm:t>
    </dgm:pt>
    <dgm:pt modelId="{A1F73035-1984-4496-BF33-81A8AF3D1DFE}" type="parTrans" cxnId="{83D2A868-7914-4223-AC8D-E069710DD3ED}">
      <dgm:prSet/>
      <dgm:spPr/>
      <dgm:t>
        <a:bodyPr/>
        <a:lstStyle/>
        <a:p>
          <a:endParaRPr lang="en-US" sz="2400">
            <a:latin typeface="Aptos" panose="020B0004020202020204" pitchFamily="34" charset="0"/>
          </a:endParaRPr>
        </a:p>
      </dgm:t>
    </dgm:pt>
    <dgm:pt modelId="{028CC942-95C9-49D6-90B9-E424882F2F6E}" type="sibTrans" cxnId="{83D2A868-7914-4223-AC8D-E069710DD3ED}">
      <dgm:prSet/>
      <dgm:spPr/>
      <dgm:t>
        <a:bodyPr/>
        <a:lstStyle/>
        <a:p>
          <a:endParaRPr lang="en-US" sz="2400">
            <a:latin typeface="Aptos" panose="020B0004020202020204" pitchFamily="34" charset="0"/>
          </a:endParaRPr>
        </a:p>
      </dgm:t>
    </dgm:pt>
    <dgm:pt modelId="{18EE8166-CE55-44E4-A91A-16E8D4D1051E}">
      <dgm:prSet custT="1"/>
      <dgm:spPr/>
      <dgm:t>
        <a:bodyPr/>
        <a:lstStyle/>
        <a:p>
          <a:pPr rtl="0"/>
          <a:r>
            <a:rPr lang="sk-SK" sz="2400" dirty="0" err="1">
              <a:latin typeface="Aptos"/>
              <a:cs typeface="Calibri"/>
            </a:rPr>
            <a:t>Social</a:t>
          </a:r>
          <a:r>
            <a:rPr lang="sk-SK" sz="2400" dirty="0">
              <a:latin typeface="Aptos"/>
              <a:cs typeface="Calibri"/>
            </a:rPr>
            <a:t> </a:t>
          </a:r>
          <a:r>
            <a:rPr lang="sk-SK" sz="2400" dirty="0" err="1">
              <a:latin typeface="Aptos"/>
              <a:cs typeface="Calibri"/>
            </a:rPr>
            <a:t>networks</a:t>
          </a:r>
          <a:r>
            <a:rPr lang="sk-SK" sz="2400" dirty="0">
              <a:latin typeface="Aptos"/>
              <a:cs typeface="Calibri"/>
            </a:rPr>
            <a:t> </a:t>
          </a:r>
          <a:r>
            <a:rPr lang="sk-SK" sz="2400" dirty="0" err="1">
              <a:latin typeface="Aptos"/>
              <a:cs typeface="Calibri"/>
            </a:rPr>
            <a:t>securityconclusions</a:t>
          </a:r>
          <a:endParaRPr lang="sk-SK" sz="2400" dirty="0" err="1">
            <a:latin typeface="Aptos" panose="020B0004020202020204" pitchFamily="34" charset="0"/>
          </a:endParaRPr>
        </a:p>
      </dgm:t>
    </dgm:pt>
    <dgm:pt modelId="{69D13FB6-8843-4E9F-9F0C-A9E4F30A8AF0}" type="parTrans" cxnId="{203AEE5C-EBC7-4275-B6D6-0D982FC07A6D}">
      <dgm:prSet/>
      <dgm:spPr/>
      <dgm:t>
        <a:bodyPr/>
        <a:lstStyle/>
        <a:p>
          <a:endParaRPr lang="sk-SK"/>
        </a:p>
      </dgm:t>
    </dgm:pt>
    <dgm:pt modelId="{7F1C1768-A306-4822-9992-FDA55034D932}" type="sibTrans" cxnId="{203AEE5C-EBC7-4275-B6D6-0D982FC07A6D}">
      <dgm:prSet/>
      <dgm:spPr/>
      <dgm:t>
        <a:bodyPr/>
        <a:lstStyle/>
        <a:p>
          <a:endParaRPr lang="sk-SK"/>
        </a:p>
      </dgm:t>
    </dgm:pt>
    <dgm:pt modelId="{09EA1CA8-110A-4429-B706-37D486EBD138}">
      <dgm:prSet custT="1"/>
      <dgm:spPr/>
      <dgm:t>
        <a:bodyPr/>
        <a:lstStyle/>
        <a:p>
          <a:pPr rtl="0">
            <a:lnSpc>
              <a:spcPct val="100000"/>
            </a:lnSpc>
          </a:pPr>
          <a:r>
            <a:rPr lang="sk-SK" sz="2400" kern="1200" dirty="0">
              <a:latin typeface="Aptos"/>
              <a:ea typeface="+mn-ea"/>
              <a:cs typeface="+mn-cs"/>
            </a:rPr>
            <a:t>Best </a:t>
          </a:r>
          <a:r>
            <a:rPr lang="sk-SK" sz="2400" kern="1200" dirty="0" err="1">
              <a:latin typeface="Aptos"/>
              <a:ea typeface="+mn-ea"/>
              <a:cs typeface="+mn-cs"/>
            </a:rPr>
            <a:t>practices</a:t>
          </a:r>
          <a:r>
            <a:rPr lang="sk-SK" sz="2400" kern="1200" dirty="0">
              <a:latin typeface="Aptos"/>
              <a:ea typeface="+mn-ea"/>
              <a:cs typeface="+mn-cs"/>
            </a:rPr>
            <a:t> – Internet banking security</a:t>
          </a:r>
          <a:endParaRPr lang="en-US" sz="2400" kern="1200" dirty="0">
            <a:latin typeface="Aptos" panose="020B0004020202020204" pitchFamily="34" charset="0"/>
            <a:ea typeface="+mn-ea"/>
            <a:cs typeface="+mn-cs"/>
          </a:endParaRPr>
        </a:p>
      </dgm:t>
    </dgm:pt>
    <dgm:pt modelId="{F27A54A6-F2CF-4C55-8CA9-50C364FB2249}" type="parTrans" cxnId="{708801C2-39FD-4531-8B94-DE50F3028CFC}">
      <dgm:prSet/>
      <dgm:spPr/>
      <dgm:t>
        <a:bodyPr/>
        <a:lstStyle/>
        <a:p>
          <a:endParaRPr lang="en-GB"/>
        </a:p>
      </dgm:t>
    </dgm:pt>
    <dgm:pt modelId="{1475EE42-ECF1-4FAA-A988-45EC5C8B3820}" type="sibTrans" cxnId="{708801C2-39FD-4531-8B94-DE50F3028CFC}">
      <dgm:prSet/>
      <dgm:spPr/>
      <dgm:t>
        <a:bodyPr/>
        <a:lstStyle/>
        <a:p>
          <a:endParaRPr lang="en-GB"/>
        </a:p>
      </dgm:t>
    </dgm:pt>
    <dgm:pt modelId="{791449DD-2513-4104-8444-815A0D8E279D}">
      <dgm:prSet custT="1"/>
      <dgm:spPr/>
      <dgm:t>
        <a:bodyPr/>
        <a:lstStyle/>
        <a:p>
          <a:pPr rtl="0">
            <a:lnSpc>
              <a:spcPct val="100000"/>
            </a:lnSpc>
          </a:pPr>
          <a:r>
            <a:rPr lang="sk-SK" sz="2400" kern="1200" dirty="0">
              <a:latin typeface="Aptos"/>
              <a:ea typeface="+mn-ea"/>
              <a:cs typeface="+mn-cs"/>
            </a:rPr>
            <a:t>Best </a:t>
          </a:r>
          <a:r>
            <a:rPr lang="sk-SK" sz="2400" kern="1200" dirty="0" err="1">
              <a:latin typeface="Aptos"/>
              <a:ea typeface="+mn-ea"/>
              <a:cs typeface="+mn-cs"/>
            </a:rPr>
            <a:t>practices</a:t>
          </a:r>
          <a:r>
            <a:rPr lang="sk-SK" sz="2400" kern="1200" dirty="0">
              <a:latin typeface="Aptos"/>
              <a:ea typeface="+mn-ea"/>
              <a:cs typeface="+mn-cs"/>
            </a:rPr>
            <a:t> – </a:t>
          </a:r>
          <a:r>
            <a:rPr lang="sk-SK" sz="2400" kern="1200" dirty="0" err="1">
              <a:latin typeface="Aptos"/>
              <a:ea typeface="+mn-ea"/>
              <a:cs typeface="+mn-cs"/>
            </a:rPr>
            <a:t>Social</a:t>
          </a:r>
          <a:r>
            <a:rPr lang="sk-SK" sz="2400" kern="1200" dirty="0">
              <a:latin typeface="Aptos"/>
              <a:ea typeface="+mn-ea"/>
              <a:cs typeface="+mn-cs"/>
            </a:rPr>
            <a:t> </a:t>
          </a:r>
          <a:r>
            <a:rPr lang="sk-SK" sz="2400" kern="1200" dirty="0" err="1">
              <a:latin typeface="Aptos"/>
              <a:ea typeface="+mn-ea"/>
              <a:cs typeface="+mn-cs"/>
            </a:rPr>
            <a:t>media</a:t>
          </a:r>
          <a:r>
            <a:rPr lang="sk-SK" sz="2400" kern="1200" dirty="0">
              <a:latin typeface="Aptos"/>
              <a:ea typeface="+mn-ea"/>
              <a:cs typeface="+mn-cs"/>
            </a:rPr>
            <a:t> </a:t>
          </a:r>
          <a:r>
            <a:rPr lang="sk-SK" sz="2400" kern="1200" dirty="0" err="1">
              <a:latin typeface="Aptos"/>
              <a:ea typeface="+mn-ea"/>
              <a:cs typeface="+mn-cs"/>
            </a:rPr>
            <a:t>security</a:t>
          </a:r>
          <a:endParaRPr lang="en-US" sz="2400" kern="1200" dirty="0" err="1">
            <a:latin typeface="Aptos"/>
            <a:ea typeface="+mn-ea"/>
            <a:cs typeface="+mn-cs"/>
          </a:endParaRPr>
        </a:p>
      </dgm:t>
    </dgm:pt>
    <dgm:pt modelId="{181DB350-042F-44E0-B8E8-34199B1216E3}" type="parTrans" cxnId="{18D7FFFD-B153-4DDA-B7B2-720B27153734}">
      <dgm:prSet/>
      <dgm:spPr/>
      <dgm:t>
        <a:bodyPr/>
        <a:lstStyle/>
        <a:p>
          <a:endParaRPr lang="en-GB"/>
        </a:p>
      </dgm:t>
    </dgm:pt>
    <dgm:pt modelId="{F561756E-59D4-4573-8AF0-5FCCBD6BF374}" type="sibTrans" cxnId="{18D7FFFD-B153-4DDA-B7B2-720B27153734}">
      <dgm:prSet/>
      <dgm:spPr/>
      <dgm:t>
        <a:bodyPr/>
        <a:lstStyle/>
        <a:p>
          <a:endParaRPr lang="en-GB"/>
        </a:p>
      </dgm:t>
    </dgm:pt>
    <dgm:pt modelId="{11130155-0B0B-4726-897D-31126FE6E09C}">
      <dgm:prSet phldr="0"/>
      <dgm:spPr/>
      <dgm:t>
        <a:bodyPr/>
        <a:lstStyle/>
        <a:p>
          <a:pPr rtl="0">
            <a:lnSpc>
              <a:spcPct val="100000"/>
            </a:lnSpc>
          </a:pPr>
          <a:r>
            <a:rPr lang="sk-SK" kern="1200" dirty="0" err="1">
              <a:latin typeface="Aptos"/>
              <a:cs typeface="Calibri"/>
            </a:rPr>
            <a:t>Social</a:t>
          </a:r>
          <a:r>
            <a:rPr lang="sk-SK" kern="1200" dirty="0">
              <a:latin typeface="Aptos"/>
              <a:cs typeface="Calibri"/>
            </a:rPr>
            <a:t> networks</a:t>
          </a:r>
        </a:p>
      </dgm:t>
    </dgm:pt>
    <dgm:pt modelId="{58938EB6-BFA1-4014-AA13-F3EFD00153D7}" type="parTrans" cxnId="{584A2A9B-FD47-49C5-94C3-DE33D949B3B0}">
      <dgm:prSet/>
      <dgm:spPr/>
    </dgm:pt>
    <dgm:pt modelId="{3BD9E839-B35B-41FB-8BB7-0D5690584AD3}" type="sibTrans" cxnId="{584A2A9B-FD47-49C5-94C3-DE33D949B3B0}">
      <dgm:prSet/>
      <dgm:spPr/>
    </dgm:pt>
    <dgm:pt modelId="{57DC5D38-50BD-4AD2-99A6-EF9100117775}">
      <dgm:prSet phldr="0"/>
      <dgm:spPr/>
      <dgm:t>
        <a:bodyPr/>
        <a:lstStyle/>
        <a:p>
          <a:pPr rtl="0">
            <a:lnSpc>
              <a:spcPct val="100000"/>
            </a:lnSpc>
          </a:pPr>
          <a:r>
            <a:rPr lang="sk-SK" kern="1200" dirty="0">
              <a:solidFill>
                <a:srgbClr val="000000"/>
              </a:solidFill>
              <a:latin typeface="Calibri"/>
              <a:ea typeface="Calibri"/>
              <a:cs typeface="Calibri"/>
            </a:rPr>
            <a:t>Internet banking </a:t>
          </a:r>
          <a:r>
            <a:rPr lang="sk-SK" kern="1200" dirty="0" err="1">
              <a:solidFill>
                <a:srgbClr val="000000"/>
              </a:solidFill>
              <a:latin typeface="Calibri"/>
              <a:ea typeface="Calibri"/>
              <a:cs typeface="Calibri"/>
            </a:rPr>
            <a:t>security</a:t>
          </a:r>
          <a:r>
            <a:rPr lang="sk-SK" kern="1200" dirty="0">
              <a:solidFill>
                <a:srgbClr val="000000"/>
              </a:solidFill>
              <a:latin typeface="Calibri"/>
              <a:ea typeface="Calibri"/>
              <a:cs typeface="Calibri"/>
            </a:rPr>
            <a:t> </a:t>
          </a:r>
          <a:r>
            <a:rPr lang="sk-SK" kern="1200" dirty="0" err="1">
              <a:solidFill>
                <a:srgbClr val="000000"/>
              </a:solidFill>
              <a:latin typeface="Calibri"/>
              <a:ea typeface="Calibri"/>
              <a:cs typeface="Calibri"/>
            </a:rPr>
            <a:t>conclusions</a:t>
          </a:r>
          <a:endParaRPr lang="sk-SK" kern="1200" dirty="0">
            <a:solidFill>
              <a:srgbClr val="000000"/>
            </a:solidFill>
            <a:latin typeface="Calibri"/>
            <a:ea typeface="Calibri"/>
            <a:cs typeface="Calibri"/>
          </a:endParaRPr>
        </a:p>
      </dgm:t>
    </dgm:pt>
    <dgm:pt modelId="{83A2DBAB-B9CF-45F0-B311-156E0FF881A8}" type="parTrans" cxnId="{C170A3E4-44CA-462D-B33A-5FDA1CDD0176}">
      <dgm:prSet/>
      <dgm:spPr/>
    </dgm:pt>
    <dgm:pt modelId="{E08347C0-2E70-4D7E-AC99-E8EFF63ABD14}" type="sibTrans" cxnId="{C170A3E4-44CA-462D-B33A-5FDA1CDD0176}">
      <dgm:prSet/>
      <dgm:spPr/>
    </dgm:pt>
    <dgm:pt modelId="{27DDA80A-4EAA-4D66-9B0C-884472597098}" type="pres">
      <dgm:prSet presAssocID="{B243BDDD-C51D-489A-9D83-484E1B007317}" presName="vert0" presStyleCnt="0">
        <dgm:presLayoutVars>
          <dgm:dir/>
          <dgm:animOne val="branch"/>
          <dgm:animLvl val="lvl"/>
        </dgm:presLayoutVars>
      </dgm:prSet>
      <dgm:spPr/>
    </dgm:pt>
    <dgm:pt modelId="{75D8C951-EFFD-4FFC-AF76-CDA07FA13611}" type="pres">
      <dgm:prSet presAssocID="{2B708D23-F7BA-4009-8042-F59C4DB86A34}" presName="thickLine" presStyleLbl="alignNode1" presStyleIdx="0" presStyleCnt="9"/>
      <dgm:spPr/>
    </dgm:pt>
    <dgm:pt modelId="{B42A43A9-44AF-4625-8DA0-09BCE32AAA3B}" type="pres">
      <dgm:prSet presAssocID="{2B708D23-F7BA-4009-8042-F59C4DB86A34}" presName="horz1" presStyleCnt="0"/>
      <dgm:spPr/>
    </dgm:pt>
    <dgm:pt modelId="{6857DFD6-E532-4C2F-8E0F-DDB6EB97F0A2}" type="pres">
      <dgm:prSet presAssocID="{2B708D23-F7BA-4009-8042-F59C4DB86A34}" presName="tx1" presStyleLbl="revTx" presStyleIdx="0" presStyleCnt="9"/>
      <dgm:spPr/>
    </dgm:pt>
    <dgm:pt modelId="{25265A2D-DFAA-476B-B86B-5B46AD100A7D}" type="pres">
      <dgm:prSet presAssocID="{2B708D23-F7BA-4009-8042-F59C4DB86A34}" presName="vert1" presStyleCnt="0"/>
      <dgm:spPr/>
    </dgm:pt>
    <dgm:pt modelId="{BA978681-798E-4E8B-9906-702C602C2001}" type="pres">
      <dgm:prSet presAssocID="{FB63ECC2-F2C3-44FF-A373-AFC169BF9AD1}" presName="thickLine" presStyleLbl="alignNode1" presStyleIdx="1" presStyleCnt="9"/>
      <dgm:spPr/>
    </dgm:pt>
    <dgm:pt modelId="{D56C6F22-FF19-4181-981B-2901566BF9E5}" type="pres">
      <dgm:prSet presAssocID="{FB63ECC2-F2C3-44FF-A373-AFC169BF9AD1}" presName="horz1" presStyleCnt="0"/>
      <dgm:spPr/>
    </dgm:pt>
    <dgm:pt modelId="{CCC219AF-C8D7-4CA7-AF96-133CB193B538}" type="pres">
      <dgm:prSet presAssocID="{FB63ECC2-F2C3-44FF-A373-AFC169BF9AD1}" presName="tx1" presStyleLbl="revTx" presStyleIdx="1" presStyleCnt="9"/>
      <dgm:spPr/>
    </dgm:pt>
    <dgm:pt modelId="{0897EE1B-CBD1-403C-8A81-4D615CFDDEEF}" type="pres">
      <dgm:prSet presAssocID="{FB63ECC2-F2C3-44FF-A373-AFC169BF9AD1}" presName="vert1" presStyleCnt="0"/>
      <dgm:spPr/>
    </dgm:pt>
    <dgm:pt modelId="{9B43BAE5-18C7-477B-B28A-7E020CBF5F7B}" type="pres">
      <dgm:prSet presAssocID="{579F5918-B840-4DAD-A874-55B063A14ED8}" presName="thickLine" presStyleLbl="alignNode1" presStyleIdx="2" presStyleCnt="9"/>
      <dgm:spPr/>
    </dgm:pt>
    <dgm:pt modelId="{0B4067AB-CD46-4ECA-BEE7-829EDC4A5CCF}" type="pres">
      <dgm:prSet presAssocID="{579F5918-B840-4DAD-A874-55B063A14ED8}" presName="horz1" presStyleCnt="0"/>
      <dgm:spPr/>
    </dgm:pt>
    <dgm:pt modelId="{E4558840-8C6C-481B-8684-6366253DF07C}" type="pres">
      <dgm:prSet presAssocID="{579F5918-B840-4DAD-A874-55B063A14ED8}" presName="tx1" presStyleLbl="revTx" presStyleIdx="2" presStyleCnt="9"/>
      <dgm:spPr/>
    </dgm:pt>
    <dgm:pt modelId="{54BBA686-F1E4-44DA-B734-11637E00264E}" type="pres">
      <dgm:prSet presAssocID="{579F5918-B840-4DAD-A874-55B063A14ED8}" presName="vert1" presStyleCnt="0"/>
      <dgm:spPr/>
    </dgm:pt>
    <dgm:pt modelId="{93A14647-9A57-498F-B002-0BD7E3FDCB1B}" type="pres">
      <dgm:prSet presAssocID="{09EA1CA8-110A-4429-B706-37D486EBD138}" presName="thickLine" presStyleLbl="alignNode1" presStyleIdx="3" presStyleCnt="9"/>
      <dgm:spPr/>
    </dgm:pt>
    <dgm:pt modelId="{D2283230-5836-406E-98A9-C6F516CC496F}" type="pres">
      <dgm:prSet presAssocID="{09EA1CA8-110A-4429-B706-37D486EBD138}" presName="horz1" presStyleCnt="0"/>
      <dgm:spPr/>
    </dgm:pt>
    <dgm:pt modelId="{1BD2D81F-790E-4239-8EC7-CF9A12B1367A}" type="pres">
      <dgm:prSet presAssocID="{09EA1CA8-110A-4429-B706-37D486EBD138}" presName="tx1" presStyleLbl="revTx" presStyleIdx="3" presStyleCnt="9"/>
      <dgm:spPr/>
    </dgm:pt>
    <dgm:pt modelId="{3F6D4EC6-5630-4230-BF8D-FB460A9C0188}" type="pres">
      <dgm:prSet presAssocID="{09EA1CA8-110A-4429-B706-37D486EBD138}" presName="vert1" presStyleCnt="0"/>
      <dgm:spPr/>
    </dgm:pt>
    <dgm:pt modelId="{1B725A3C-332C-4241-BAA5-3F2D5B50DEC0}" type="pres">
      <dgm:prSet presAssocID="{57DC5D38-50BD-4AD2-99A6-EF9100117775}" presName="thickLine" presStyleLbl="alignNode1" presStyleIdx="4" presStyleCnt="9"/>
      <dgm:spPr/>
    </dgm:pt>
    <dgm:pt modelId="{647651DF-6CC9-4592-BDA2-29C4602ADEF0}" type="pres">
      <dgm:prSet presAssocID="{57DC5D38-50BD-4AD2-99A6-EF9100117775}" presName="horz1" presStyleCnt="0"/>
      <dgm:spPr/>
    </dgm:pt>
    <dgm:pt modelId="{0ABA3B41-FBFD-4DBC-9B3B-948EA8460D0B}" type="pres">
      <dgm:prSet presAssocID="{57DC5D38-50BD-4AD2-99A6-EF9100117775}" presName="tx1" presStyleLbl="revTx" presStyleIdx="4" presStyleCnt="9"/>
      <dgm:spPr/>
    </dgm:pt>
    <dgm:pt modelId="{09B0F6EF-602C-402B-BC29-7F63159D38E6}" type="pres">
      <dgm:prSet presAssocID="{57DC5D38-50BD-4AD2-99A6-EF9100117775}" presName="vert1" presStyleCnt="0"/>
      <dgm:spPr/>
    </dgm:pt>
    <dgm:pt modelId="{DE5B319D-76DF-444D-AE04-D3D3B61082C7}" type="pres">
      <dgm:prSet presAssocID="{11130155-0B0B-4726-897D-31126FE6E09C}" presName="thickLine" presStyleLbl="alignNode1" presStyleIdx="5" presStyleCnt="9"/>
      <dgm:spPr/>
    </dgm:pt>
    <dgm:pt modelId="{53039DA0-AD05-499B-8822-8929319FE703}" type="pres">
      <dgm:prSet presAssocID="{11130155-0B0B-4726-897D-31126FE6E09C}" presName="horz1" presStyleCnt="0"/>
      <dgm:spPr/>
    </dgm:pt>
    <dgm:pt modelId="{ABDC7A2B-EBE0-4E49-94CD-23CE80717489}" type="pres">
      <dgm:prSet presAssocID="{11130155-0B0B-4726-897D-31126FE6E09C}" presName="tx1" presStyleLbl="revTx" presStyleIdx="5" presStyleCnt="9"/>
      <dgm:spPr/>
    </dgm:pt>
    <dgm:pt modelId="{F44F3E4B-748E-4925-8EC6-EFE2E36B2C2B}" type="pres">
      <dgm:prSet presAssocID="{11130155-0B0B-4726-897D-31126FE6E09C}" presName="vert1" presStyleCnt="0"/>
      <dgm:spPr/>
    </dgm:pt>
    <dgm:pt modelId="{996B8815-0BC1-49F5-9553-1DBF6F5EA2EA}" type="pres">
      <dgm:prSet presAssocID="{ADB94454-2E8E-4ED0-8076-D0014D06EE10}" presName="thickLine" presStyleLbl="alignNode1" presStyleIdx="6" presStyleCnt="9"/>
      <dgm:spPr/>
    </dgm:pt>
    <dgm:pt modelId="{E8C01C51-40FD-4FFB-8CCE-476A9D628DC5}" type="pres">
      <dgm:prSet presAssocID="{ADB94454-2E8E-4ED0-8076-D0014D06EE10}" presName="horz1" presStyleCnt="0"/>
      <dgm:spPr/>
    </dgm:pt>
    <dgm:pt modelId="{6EF04FAA-CDBB-45AF-B0C2-49E51794CC51}" type="pres">
      <dgm:prSet presAssocID="{ADB94454-2E8E-4ED0-8076-D0014D06EE10}" presName="tx1" presStyleLbl="revTx" presStyleIdx="6" presStyleCnt="9"/>
      <dgm:spPr/>
    </dgm:pt>
    <dgm:pt modelId="{D54F728D-CDB6-47AB-B096-56795C947C10}" type="pres">
      <dgm:prSet presAssocID="{ADB94454-2E8E-4ED0-8076-D0014D06EE10}" presName="vert1" presStyleCnt="0"/>
      <dgm:spPr/>
    </dgm:pt>
    <dgm:pt modelId="{530E71F0-C27F-46BC-9B42-5B7332EF4DBE}" type="pres">
      <dgm:prSet presAssocID="{791449DD-2513-4104-8444-815A0D8E279D}" presName="thickLine" presStyleLbl="alignNode1" presStyleIdx="7" presStyleCnt="9"/>
      <dgm:spPr/>
    </dgm:pt>
    <dgm:pt modelId="{2DE69432-9E55-405D-9076-BC2864E6ADFE}" type="pres">
      <dgm:prSet presAssocID="{791449DD-2513-4104-8444-815A0D8E279D}" presName="horz1" presStyleCnt="0"/>
      <dgm:spPr/>
    </dgm:pt>
    <dgm:pt modelId="{24687F62-05B5-49FE-BA1D-E8CCADBCA17B}" type="pres">
      <dgm:prSet presAssocID="{791449DD-2513-4104-8444-815A0D8E279D}" presName="tx1" presStyleLbl="revTx" presStyleIdx="7" presStyleCnt="9"/>
      <dgm:spPr/>
    </dgm:pt>
    <dgm:pt modelId="{D35D49AA-B6ED-4F3B-8DE9-F6A0867BF3B5}" type="pres">
      <dgm:prSet presAssocID="{791449DD-2513-4104-8444-815A0D8E279D}" presName="vert1" presStyleCnt="0"/>
      <dgm:spPr/>
    </dgm:pt>
    <dgm:pt modelId="{648A20A8-418D-4A81-BB28-0C1177E63AEF}" type="pres">
      <dgm:prSet presAssocID="{18EE8166-CE55-44E4-A91A-16E8D4D1051E}" presName="thickLine" presStyleLbl="alignNode1" presStyleIdx="8" presStyleCnt="9"/>
      <dgm:spPr/>
    </dgm:pt>
    <dgm:pt modelId="{75DE7C91-C705-4464-BD6D-24B13859D25D}" type="pres">
      <dgm:prSet presAssocID="{18EE8166-CE55-44E4-A91A-16E8D4D1051E}" presName="horz1" presStyleCnt="0"/>
      <dgm:spPr/>
    </dgm:pt>
    <dgm:pt modelId="{C072F9F6-F842-4442-B25B-D1F7A0C805B6}" type="pres">
      <dgm:prSet presAssocID="{18EE8166-CE55-44E4-A91A-16E8D4D1051E}" presName="tx1" presStyleLbl="revTx" presStyleIdx="8" presStyleCnt="9"/>
      <dgm:spPr/>
    </dgm:pt>
    <dgm:pt modelId="{05950548-7546-4444-BE77-575166377922}" type="pres">
      <dgm:prSet presAssocID="{18EE8166-CE55-44E4-A91A-16E8D4D1051E}" presName="vert1" presStyleCnt="0"/>
      <dgm:spPr/>
    </dgm:pt>
  </dgm:ptLst>
  <dgm:cxnLst>
    <dgm:cxn modelId="{2CA61305-8D6F-405B-B02D-CED25D02CF64}" srcId="{B243BDDD-C51D-489A-9D83-484E1B007317}" destId="{579F5918-B840-4DAD-A874-55B063A14ED8}" srcOrd="2" destOrd="0" parTransId="{6734107E-7D19-4A42-931F-3A5FF1C620B7}" sibTransId="{29216139-11BC-4060-BE36-9F1CC7F809DD}"/>
    <dgm:cxn modelId="{45804606-7278-4EB0-B565-2E787C318EE5}" type="presOf" srcId="{57DC5D38-50BD-4AD2-99A6-EF9100117775}" destId="{0ABA3B41-FBFD-4DBC-9B3B-948EA8460D0B}" srcOrd="0" destOrd="0" presId="urn:microsoft.com/office/officeart/2008/layout/LinedList"/>
    <dgm:cxn modelId="{4EBBB915-B13E-4EA9-B911-61B176EDF703}" type="presOf" srcId="{11130155-0B0B-4726-897D-31126FE6E09C}" destId="{ABDC7A2B-EBE0-4E49-94CD-23CE80717489}" srcOrd="0" destOrd="0" presId="urn:microsoft.com/office/officeart/2008/layout/LinedList"/>
    <dgm:cxn modelId="{28401A34-5F42-469D-8B9E-2EE360B92A3A}" type="presOf" srcId="{2B708D23-F7BA-4009-8042-F59C4DB86A34}" destId="{6857DFD6-E532-4C2F-8E0F-DDB6EB97F0A2}" srcOrd="0" destOrd="0" presId="urn:microsoft.com/office/officeart/2008/layout/LinedList"/>
    <dgm:cxn modelId="{203AEE5C-EBC7-4275-B6D6-0D982FC07A6D}" srcId="{B243BDDD-C51D-489A-9D83-484E1B007317}" destId="{18EE8166-CE55-44E4-A91A-16E8D4D1051E}" srcOrd="8" destOrd="0" parTransId="{69D13FB6-8843-4E9F-9F0C-A9E4F30A8AF0}" sibTransId="{7F1C1768-A306-4822-9992-FDA55034D932}"/>
    <dgm:cxn modelId="{F4EDA165-F61B-4279-9A3A-A3BD6E00EB74}" type="presOf" srcId="{579F5918-B840-4DAD-A874-55B063A14ED8}" destId="{E4558840-8C6C-481B-8684-6366253DF07C}" srcOrd="0" destOrd="0" presId="urn:microsoft.com/office/officeart/2008/layout/LinedList"/>
    <dgm:cxn modelId="{81246B47-6017-422A-B9BC-6AC0699BAC3F}" type="presOf" srcId="{18EE8166-CE55-44E4-A91A-16E8D4D1051E}" destId="{C072F9F6-F842-4442-B25B-D1F7A0C805B6}" srcOrd="0" destOrd="0" presId="urn:microsoft.com/office/officeart/2008/layout/LinedList"/>
    <dgm:cxn modelId="{83D2A868-7914-4223-AC8D-E069710DD3ED}" srcId="{B243BDDD-C51D-489A-9D83-484E1B007317}" destId="{ADB94454-2E8E-4ED0-8076-D0014D06EE10}" srcOrd="6" destOrd="0" parTransId="{A1F73035-1984-4496-BF33-81A8AF3D1DFE}" sibTransId="{028CC942-95C9-49D6-90B9-E424882F2F6E}"/>
    <dgm:cxn modelId="{89FBB653-6D68-48CC-9CA6-182F0FF138D7}" type="presOf" srcId="{09EA1CA8-110A-4429-B706-37D486EBD138}" destId="{1BD2D81F-790E-4239-8EC7-CF9A12B1367A}" srcOrd="0" destOrd="0" presId="urn:microsoft.com/office/officeart/2008/layout/LinedList"/>
    <dgm:cxn modelId="{D1B94057-DC29-43A6-8D57-B67DB051726D}" type="presOf" srcId="{B243BDDD-C51D-489A-9D83-484E1B007317}" destId="{27DDA80A-4EAA-4D66-9B0C-884472597098}" srcOrd="0" destOrd="0" presId="urn:microsoft.com/office/officeart/2008/layout/LinedList"/>
    <dgm:cxn modelId="{584A2A9B-FD47-49C5-94C3-DE33D949B3B0}" srcId="{B243BDDD-C51D-489A-9D83-484E1B007317}" destId="{11130155-0B0B-4726-897D-31126FE6E09C}" srcOrd="5" destOrd="0" parTransId="{58938EB6-BFA1-4014-AA13-F3EFD00153D7}" sibTransId="{3BD9E839-B35B-41FB-8BB7-0D5690584AD3}"/>
    <dgm:cxn modelId="{708801C2-39FD-4531-8B94-DE50F3028CFC}" srcId="{B243BDDD-C51D-489A-9D83-484E1B007317}" destId="{09EA1CA8-110A-4429-B706-37D486EBD138}" srcOrd="3" destOrd="0" parTransId="{F27A54A6-F2CF-4C55-8CA9-50C364FB2249}" sibTransId="{1475EE42-ECF1-4FAA-A988-45EC5C8B3820}"/>
    <dgm:cxn modelId="{12909DC6-18EC-4CA2-849D-7CC5E39562D7}" type="presOf" srcId="{FB63ECC2-F2C3-44FF-A373-AFC169BF9AD1}" destId="{CCC219AF-C8D7-4CA7-AF96-133CB193B538}" srcOrd="0" destOrd="0" presId="urn:microsoft.com/office/officeart/2008/layout/LinedList"/>
    <dgm:cxn modelId="{014C43CB-3CC6-43CD-B58E-5B4857063AE5}" srcId="{B243BDDD-C51D-489A-9D83-484E1B007317}" destId="{2B708D23-F7BA-4009-8042-F59C4DB86A34}" srcOrd="0" destOrd="0" parTransId="{294AC199-2143-4C5C-9F47-99B86156D936}" sibTransId="{2B847863-9BDA-465B-98F6-E4A85A2330AD}"/>
    <dgm:cxn modelId="{3102CDD2-1FB6-4CD7-8AAB-7DFE7543CFE2}" srcId="{B243BDDD-C51D-489A-9D83-484E1B007317}" destId="{FB63ECC2-F2C3-44FF-A373-AFC169BF9AD1}" srcOrd="1" destOrd="0" parTransId="{0E843898-55EF-4317-A849-6D38A4A6A4F2}" sibTransId="{EE950033-B44C-41B2-8F1A-FA46F6CDD9C9}"/>
    <dgm:cxn modelId="{9C906FDB-4791-403C-9FC8-7338FC1F2867}" type="presOf" srcId="{ADB94454-2E8E-4ED0-8076-D0014D06EE10}" destId="{6EF04FAA-CDBB-45AF-B0C2-49E51794CC51}" srcOrd="0" destOrd="0" presId="urn:microsoft.com/office/officeart/2008/layout/LinedList"/>
    <dgm:cxn modelId="{6087DFDE-3CE3-43DC-A109-55906DF56827}" type="presOf" srcId="{791449DD-2513-4104-8444-815A0D8E279D}" destId="{24687F62-05B5-49FE-BA1D-E8CCADBCA17B}" srcOrd="0" destOrd="0" presId="urn:microsoft.com/office/officeart/2008/layout/LinedList"/>
    <dgm:cxn modelId="{C170A3E4-44CA-462D-B33A-5FDA1CDD0176}" srcId="{B243BDDD-C51D-489A-9D83-484E1B007317}" destId="{57DC5D38-50BD-4AD2-99A6-EF9100117775}" srcOrd="4" destOrd="0" parTransId="{83A2DBAB-B9CF-45F0-B311-156E0FF881A8}" sibTransId="{E08347C0-2E70-4D7E-AC99-E8EFF63ABD14}"/>
    <dgm:cxn modelId="{18D7FFFD-B153-4DDA-B7B2-720B27153734}" srcId="{B243BDDD-C51D-489A-9D83-484E1B007317}" destId="{791449DD-2513-4104-8444-815A0D8E279D}" srcOrd="7" destOrd="0" parTransId="{181DB350-042F-44E0-B8E8-34199B1216E3}" sibTransId="{F561756E-59D4-4573-8AF0-5FCCBD6BF374}"/>
    <dgm:cxn modelId="{D5093F0B-A2C0-44B8-A628-8130BF5E65CC}" type="presParOf" srcId="{27DDA80A-4EAA-4D66-9B0C-884472597098}" destId="{75D8C951-EFFD-4FFC-AF76-CDA07FA13611}" srcOrd="0" destOrd="0" presId="urn:microsoft.com/office/officeart/2008/layout/LinedList"/>
    <dgm:cxn modelId="{0A2D521C-4542-48C8-95D2-949A3F33D23E}" type="presParOf" srcId="{27DDA80A-4EAA-4D66-9B0C-884472597098}" destId="{B42A43A9-44AF-4625-8DA0-09BCE32AAA3B}" srcOrd="1" destOrd="0" presId="urn:microsoft.com/office/officeart/2008/layout/LinedList"/>
    <dgm:cxn modelId="{E8C1F5FF-85FD-48B1-A0C4-17E613809FB3}" type="presParOf" srcId="{B42A43A9-44AF-4625-8DA0-09BCE32AAA3B}" destId="{6857DFD6-E532-4C2F-8E0F-DDB6EB97F0A2}" srcOrd="0" destOrd="0" presId="urn:microsoft.com/office/officeart/2008/layout/LinedList"/>
    <dgm:cxn modelId="{459E5566-8C29-456C-AFDC-A9000B081B2D}" type="presParOf" srcId="{B42A43A9-44AF-4625-8DA0-09BCE32AAA3B}" destId="{25265A2D-DFAA-476B-B86B-5B46AD100A7D}" srcOrd="1" destOrd="0" presId="urn:microsoft.com/office/officeart/2008/layout/LinedList"/>
    <dgm:cxn modelId="{D72EC9BF-0D28-42E3-952A-BE08DE73A642}" type="presParOf" srcId="{27DDA80A-4EAA-4D66-9B0C-884472597098}" destId="{BA978681-798E-4E8B-9906-702C602C2001}" srcOrd="2" destOrd="0" presId="urn:microsoft.com/office/officeart/2008/layout/LinedList"/>
    <dgm:cxn modelId="{5A9A8693-03F5-4404-BFA2-F59FF1032197}" type="presParOf" srcId="{27DDA80A-4EAA-4D66-9B0C-884472597098}" destId="{D56C6F22-FF19-4181-981B-2901566BF9E5}" srcOrd="3" destOrd="0" presId="urn:microsoft.com/office/officeart/2008/layout/LinedList"/>
    <dgm:cxn modelId="{B6F67272-27D6-4B43-90DD-62468F81A51E}" type="presParOf" srcId="{D56C6F22-FF19-4181-981B-2901566BF9E5}" destId="{CCC219AF-C8D7-4CA7-AF96-133CB193B538}" srcOrd="0" destOrd="0" presId="urn:microsoft.com/office/officeart/2008/layout/LinedList"/>
    <dgm:cxn modelId="{B425D346-22DF-4342-97D4-10E050A9CEBB}" type="presParOf" srcId="{D56C6F22-FF19-4181-981B-2901566BF9E5}" destId="{0897EE1B-CBD1-403C-8A81-4D615CFDDEEF}" srcOrd="1" destOrd="0" presId="urn:microsoft.com/office/officeart/2008/layout/LinedList"/>
    <dgm:cxn modelId="{483D4EA9-5915-456F-897E-240D891FDF9D}" type="presParOf" srcId="{27DDA80A-4EAA-4D66-9B0C-884472597098}" destId="{9B43BAE5-18C7-477B-B28A-7E020CBF5F7B}" srcOrd="4" destOrd="0" presId="urn:microsoft.com/office/officeart/2008/layout/LinedList"/>
    <dgm:cxn modelId="{36030E05-3F3A-49E7-8079-271FB486B0D4}" type="presParOf" srcId="{27DDA80A-4EAA-4D66-9B0C-884472597098}" destId="{0B4067AB-CD46-4ECA-BEE7-829EDC4A5CCF}" srcOrd="5" destOrd="0" presId="urn:microsoft.com/office/officeart/2008/layout/LinedList"/>
    <dgm:cxn modelId="{937B9EA2-78C9-443F-991C-5E12D70301A6}" type="presParOf" srcId="{0B4067AB-CD46-4ECA-BEE7-829EDC4A5CCF}" destId="{E4558840-8C6C-481B-8684-6366253DF07C}" srcOrd="0" destOrd="0" presId="urn:microsoft.com/office/officeart/2008/layout/LinedList"/>
    <dgm:cxn modelId="{80362FD5-977A-4937-A7EE-2173B16BEE5F}" type="presParOf" srcId="{0B4067AB-CD46-4ECA-BEE7-829EDC4A5CCF}" destId="{54BBA686-F1E4-44DA-B734-11637E00264E}" srcOrd="1" destOrd="0" presId="urn:microsoft.com/office/officeart/2008/layout/LinedList"/>
    <dgm:cxn modelId="{07B5B1BC-4D11-44DE-8060-95C71151DE5C}" type="presParOf" srcId="{27DDA80A-4EAA-4D66-9B0C-884472597098}" destId="{93A14647-9A57-498F-B002-0BD7E3FDCB1B}" srcOrd="6" destOrd="0" presId="urn:microsoft.com/office/officeart/2008/layout/LinedList"/>
    <dgm:cxn modelId="{BBF27922-6090-431F-BD39-E3F6DFDFFE4E}" type="presParOf" srcId="{27DDA80A-4EAA-4D66-9B0C-884472597098}" destId="{D2283230-5836-406E-98A9-C6F516CC496F}" srcOrd="7" destOrd="0" presId="urn:microsoft.com/office/officeart/2008/layout/LinedList"/>
    <dgm:cxn modelId="{628C9293-4728-4DE1-8504-929639B9AD9F}" type="presParOf" srcId="{D2283230-5836-406E-98A9-C6F516CC496F}" destId="{1BD2D81F-790E-4239-8EC7-CF9A12B1367A}" srcOrd="0" destOrd="0" presId="urn:microsoft.com/office/officeart/2008/layout/LinedList"/>
    <dgm:cxn modelId="{92558298-5726-4305-9B66-E000BC9B5CAF}" type="presParOf" srcId="{D2283230-5836-406E-98A9-C6F516CC496F}" destId="{3F6D4EC6-5630-4230-BF8D-FB460A9C0188}" srcOrd="1" destOrd="0" presId="urn:microsoft.com/office/officeart/2008/layout/LinedList"/>
    <dgm:cxn modelId="{D1F1412E-530B-4CE2-8ABC-FE9A4B0C00E8}" type="presParOf" srcId="{27DDA80A-4EAA-4D66-9B0C-884472597098}" destId="{1B725A3C-332C-4241-BAA5-3F2D5B50DEC0}" srcOrd="8" destOrd="0" presId="urn:microsoft.com/office/officeart/2008/layout/LinedList"/>
    <dgm:cxn modelId="{7B614ADC-A52D-48A3-B0A5-BEAFB2DB4B76}" type="presParOf" srcId="{27DDA80A-4EAA-4D66-9B0C-884472597098}" destId="{647651DF-6CC9-4592-BDA2-29C4602ADEF0}" srcOrd="9" destOrd="0" presId="urn:microsoft.com/office/officeart/2008/layout/LinedList"/>
    <dgm:cxn modelId="{515255B1-BC5E-4A97-A4D5-04DA9928F47C}" type="presParOf" srcId="{647651DF-6CC9-4592-BDA2-29C4602ADEF0}" destId="{0ABA3B41-FBFD-4DBC-9B3B-948EA8460D0B}" srcOrd="0" destOrd="0" presId="urn:microsoft.com/office/officeart/2008/layout/LinedList"/>
    <dgm:cxn modelId="{B7CB498C-14D0-44A9-A11B-07E6B7FBD413}" type="presParOf" srcId="{647651DF-6CC9-4592-BDA2-29C4602ADEF0}" destId="{09B0F6EF-602C-402B-BC29-7F63159D38E6}" srcOrd="1" destOrd="0" presId="urn:microsoft.com/office/officeart/2008/layout/LinedList"/>
    <dgm:cxn modelId="{A00E2A33-D1C4-479A-BB15-7E38CB605E26}" type="presParOf" srcId="{27DDA80A-4EAA-4D66-9B0C-884472597098}" destId="{DE5B319D-76DF-444D-AE04-D3D3B61082C7}" srcOrd="10" destOrd="0" presId="urn:microsoft.com/office/officeart/2008/layout/LinedList"/>
    <dgm:cxn modelId="{FA6AA7B2-405C-452B-BAF1-AAA2E3A0BFDE}" type="presParOf" srcId="{27DDA80A-4EAA-4D66-9B0C-884472597098}" destId="{53039DA0-AD05-499B-8822-8929319FE703}" srcOrd="11" destOrd="0" presId="urn:microsoft.com/office/officeart/2008/layout/LinedList"/>
    <dgm:cxn modelId="{7A3DB525-325E-4388-A54C-CB9306361F03}" type="presParOf" srcId="{53039DA0-AD05-499B-8822-8929319FE703}" destId="{ABDC7A2B-EBE0-4E49-94CD-23CE80717489}" srcOrd="0" destOrd="0" presId="urn:microsoft.com/office/officeart/2008/layout/LinedList"/>
    <dgm:cxn modelId="{F3D0D1DD-C42F-4F5F-A50B-26166CE5166D}" type="presParOf" srcId="{53039DA0-AD05-499B-8822-8929319FE703}" destId="{F44F3E4B-748E-4925-8EC6-EFE2E36B2C2B}" srcOrd="1" destOrd="0" presId="urn:microsoft.com/office/officeart/2008/layout/LinedList"/>
    <dgm:cxn modelId="{86CEE8A7-BC44-4FC5-826F-52CEB527B2A8}" type="presParOf" srcId="{27DDA80A-4EAA-4D66-9B0C-884472597098}" destId="{996B8815-0BC1-49F5-9553-1DBF6F5EA2EA}" srcOrd="12" destOrd="0" presId="urn:microsoft.com/office/officeart/2008/layout/LinedList"/>
    <dgm:cxn modelId="{4285AA37-91D0-4419-84B6-535EC8734561}" type="presParOf" srcId="{27DDA80A-4EAA-4D66-9B0C-884472597098}" destId="{E8C01C51-40FD-4FFB-8CCE-476A9D628DC5}" srcOrd="13" destOrd="0" presId="urn:microsoft.com/office/officeart/2008/layout/LinedList"/>
    <dgm:cxn modelId="{44BF486C-776D-494D-9BF2-93C4E7E284BD}" type="presParOf" srcId="{E8C01C51-40FD-4FFB-8CCE-476A9D628DC5}" destId="{6EF04FAA-CDBB-45AF-B0C2-49E51794CC51}" srcOrd="0" destOrd="0" presId="urn:microsoft.com/office/officeart/2008/layout/LinedList"/>
    <dgm:cxn modelId="{DCEECB6E-7D7F-491E-9D55-127F2BF4C442}" type="presParOf" srcId="{E8C01C51-40FD-4FFB-8CCE-476A9D628DC5}" destId="{D54F728D-CDB6-47AB-B096-56795C947C10}" srcOrd="1" destOrd="0" presId="urn:microsoft.com/office/officeart/2008/layout/LinedList"/>
    <dgm:cxn modelId="{CC23F1CC-9548-4E1C-9EFC-9B7F71C9FE0B}" type="presParOf" srcId="{27DDA80A-4EAA-4D66-9B0C-884472597098}" destId="{530E71F0-C27F-46BC-9B42-5B7332EF4DBE}" srcOrd="14" destOrd="0" presId="urn:microsoft.com/office/officeart/2008/layout/LinedList"/>
    <dgm:cxn modelId="{C5F414AD-4039-4807-AD8B-712DE4E5284F}" type="presParOf" srcId="{27DDA80A-4EAA-4D66-9B0C-884472597098}" destId="{2DE69432-9E55-405D-9076-BC2864E6ADFE}" srcOrd="15" destOrd="0" presId="urn:microsoft.com/office/officeart/2008/layout/LinedList"/>
    <dgm:cxn modelId="{005DAFEC-6F58-480F-A5D5-9AA3DF33AF09}" type="presParOf" srcId="{2DE69432-9E55-405D-9076-BC2864E6ADFE}" destId="{24687F62-05B5-49FE-BA1D-E8CCADBCA17B}" srcOrd="0" destOrd="0" presId="urn:microsoft.com/office/officeart/2008/layout/LinedList"/>
    <dgm:cxn modelId="{DD7E5261-284E-4DE2-B228-2F5F8573DB25}" type="presParOf" srcId="{2DE69432-9E55-405D-9076-BC2864E6ADFE}" destId="{D35D49AA-B6ED-4F3B-8DE9-F6A0867BF3B5}" srcOrd="1" destOrd="0" presId="urn:microsoft.com/office/officeart/2008/layout/LinedList"/>
    <dgm:cxn modelId="{DFD1EEF4-D613-4ACF-88FD-47C4C76C766B}" type="presParOf" srcId="{27DDA80A-4EAA-4D66-9B0C-884472597098}" destId="{648A20A8-418D-4A81-BB28-0C1177E63AEF}" srcOrd="16" destOrd="0" presId="urn:microsoft.com/office/officeart/2008/layout/LinedList"/>
    <dgm:cxn modelId="{34D263A1-32B5-4C62-BAA2-07099D5621CA}" type="presParOf" srcId="{27DDA80A-4EAA-4D66-9B0C-884472597098}" destId="{75DE7C91-C705-4464-BD6D-24B13859D25D}" srcOrd="17" destOrd="0" presId="urn:microsoft.com/office/officeart/2008/layout/LinedList"/>
    <dgm:cxn modelId="{23E51A0A-D0CD-41A3-869F-00237BF69DB1}" type="presParOf" srcId="{75DE7C91-C705-4464-BD6D-24B13859D25D}" destId="{C072F9F6-F842-4442-B25B-D1F7A0C805B6}" srcOrd="0" destOrd="0" presId="urn:microsoft.com/office/officeart/2008/layout/LinedList"/>
    <dgm:cxn modelId="{58ED8179-3EEC-4751-9B0A-86105EBD353A}" type="presParOf" srcId="{75DE7C91-C705-4464-BD6D-24B13859D25D}" destId="{05950548-7546-4444-BE77-5751663779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388575-53AD-4155-AF4B-1182A738C8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05DFF8-9213-41FA-8DA4-1A352AD9B123}">
      <dgm:prSet custT="1"/>
      <dgm:spPr/>
      <dgm:t>
        <a:bodyPr/>
        <a:lstStyle/>
        <a:p>
          <a:pPr>
            <a:lnSpc>
              <a:spcPct val="100000"/>
            </a:lnSpc>
          </a:pPr>
          <a:r>
            <a:rPr lang="en-GB" sz="2400" b="0" dirty="0">
              <a:solidFill>
                <a:srgbClr val="444444"/>
              </a:solidFill>
              <a:latin typeface="Aptos"/>
              <a:cs typeface="Calibri"/>
            </a:rPr>
            <a:t>Avoid clicking email links purporting to direct you to a bank’s website.</a:t>
          </a:r>
          <a:endParaRPr lang="en-US" sz="2400" b="0" dirty="0">
            <a:solidFill>
              <a:srgbClr val="444444"/>
            </a:solidFill>
            <a:latin typeface="Aptos"/>
            <a:ea typeface="Cambria"/>
            <a:cs typeface="Calibri"/>
          </a:endParaRPr>
        </a:p>
      </dgm:t>
    </dgm:pt>
    <dgm:pt modelId="{3DBC4C04-3832-4C01-A142-99296A3E2384}" type="par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84A9EEEF-B6BC-4E2D-B379-2E35CF316B71}" type="sib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08C6AEBB-E1BE-4B95-B093-1B6A27485733}">
      <dgm:prSet custT="1"/>
      <dgm:spPr/>
      <dgm:t>
        <a:bodyPr/>
        <a:lstStyle/>
        <a:p>
          <a:pPr>
            <a:lnSpc>
              <a:spcPct val="100000"/>
            </a:lnSpc>
          </a:pPr>
          <a:r>
            <a:rPr lang="en-GB" sz="2400" dirty="0">
              <a:latin typeface="Aptos"/>
              <a:cs typeface="Calibri"/>
            </a:rPr>
            <a:t>Type the </a:t>
          </a:r>
          <a:r>
            <a:rPr lang="en-GB" sz="2400" b="1" dirty="0">
              <a:solidFill>
                <a:schemeClr val="tx1"/>
              </a:solidFill>
              <a:latin typeface="Aptos"/>
              <a:cs typeface="Calibri"/>
            </a:rPr>
            <a:t>Bank web address</a:t>
          </a:r>
          <a:r>
            <a:rPr lang="en-GB" sz="2400" dirty="0">
              <a:latin typeface="Aptos"/>
              <a:cs typeface="Calibri"/>
            </a:rPr>
            <a:t> directly into the browser and ensure that you are on the bank’s legitimate, secured site.</a:t>
          </a:r>
          <a:endParaRPr lang="en-US" sz="2400" dirty="0">
            <a:latin typeface="Aptos"/>
            <a:ea typeface="Cambria"/>
            <a:cs typeface="Calibri"/>
          </a:endParaRPr>
        </a:p>
      </dgm:t>
    </dgm:pt>
    <dgm:pt modelId="{D3166BD2-CCD9-4D15-A18F-7244F7704C10}" type="par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58C01267-6BA1-44E9-A81F-DC281F61A696}" type="sib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F2EE30C0-7B90-412C-9191-B26D2BF8793A}">
      <dgm:prSet custT="1"/>
      <dgm:spPr/>
      <dgm:t>
        <a:bodyPr/>
        <a:lstStyle/>
        <a:p>
          <a:pPr>
            <a:lnSpc>
              <a:spcPct val="100000"/>
            </a:lnSpc>
          </a:pPr>
          <a:r>
            <a:rPr lang="en-GB" sz="2100" dirty="0">
              <a:latin typeface="Aptos"/>
            </a:rPr>
            <a:t>Use </a:t>
          </a:r>
          <a:r>
            <a:rPr lang="en-GB" sz="2100" b="1" dirty="0">
              <a:solidFill>
                <a:schemeClr val="tx1"/>
              </a:solidFill>
              <a:latin typeface="Aptos"/>
            </a:rPr>
            <a:t>Mobile banking app</a:t>
          </a:r>
          <a:r>
            <a:rPr lang="en-GB" sz="2100" dirty="0">
              <a:latin typeface="Aptos"/>
            </a:rPr>
            <a:t> downloaded from official hardware retail stores Google Play, App Store, App Gallery.</a:t>
          </a:r>
          <a:endParaRPr lang="en-US" sz="2100" dirty="0">
            <a:latin typeface="Aptos"/>
          </a:endParaRPr>
        </a:p>
      </dgm:t>
    </dgm:pt>
    <dgm:pt modelId="{B24763C0-AC18-48C9-9297-1E917BAE53E0}" type="parTrans" cxnId="{72717716-C15B-466F-855E-97D4E300523D}">
      <dgm:prSet/>
      <dgm:spPr/>
      <dgm:t>
        <a:bodyPr/>
        <a:lstStyle/>
        <a:p>
          <a:endParaRPr lang="en-US" sz="2100">
            <a:latin typeface="Aptos" panose="020B0004020202020204" pitchFamily="34" charset="0"/>
            <a:ea typeface="Cambria" panose="02040503050406030204" pitchFamily="18" charset="0"/>
          </a:endParaRPr>
        </a:p>
      </dgm:t>
    </dgm:pt>
    <dgm:pt modelId="{680DBE87-1BDA-4A2A-9456-FEE14311D982}" type="sibTrans" cxnId="{72717716-C15B-466F-855E-97D4E300523D}">
      <dgm:prSet/>
      <dgm:spPr/>
      <dgm:t>
        <a:bodyPr/>
        <a:lstStyle/>
        <a:p>
          <a:endParaRPr lang="en-US" sz="2100">
            <a:latin typeface="Aptos" panose="020B0004020202020204" pitchFamily="34" charset="0"/>
            <a:ea typeface="Cambria" panose="02040503050406030204" pitchFamily="18" charset="0"/>
          </a:endParaRPr>
        </a:p>
      </dgm:t>
    </dgm:pt>
    <dgm:pt modelId="{3A8B25B3-A87E-4D6A-B075-90B33A927147}" type="pres">
      <dgm:prSet presAssocID="{07388575-53AD-4155-AF4B-1182A738C817}" presName="root" presStyleCnt="0">
        <dgm:presLayoutVars>
          <dgm:dir/>
          <dgm:resizeHandles val="exact"/>
        </dgm:presLayoutVars>
      </dgm:prSet>
      <dgm:spPr/>
    </dgm:pt>
    <dgm:pt modelId="{B23338E4-A26E-40B7-9A0F-BC323F84F8F2}" type="pres">
      <dgm:prSet presAssocID="{E005DFF8-9213-41FA-8DA4-1A352AD9B123}" presName="compNode" presStyleCnt="0"/>
      <dgm:spPr/>
    </dgm:pt>
    <dgm:pt modelId="{9130D0B2-D5F8-4D0C-B3D1-EFC9BF353892}" type="pres">
      <dgm:prSet presAssocID="{E005DFF8-9213-41FA-8DA4-1A352AD9B123}" presName="bgRect" presStyleLbl="bgShp" presStyleIdx="0" presStyleCnt="3"/>
      <dgm:spPr/>
    </dgm:pt>
    <dgm:pt modelId="{4C3BB3C4-D48C-46B1-8A32-9E3951CBB395}" type="pres">
      <dgm:prSet presAssocID="{E005DFF8-9213-41FA-8DA4-1A352AD9B12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1F723BC6-5744-4673-A96B-225E8AAF85EB}" type="pres">
      <dgm:prSet presAssocID="{E005DFF8-9213-41FA-8DA4-1A352AD9B123}" presName="spaceRect" presStyleCnt="0"/>
      <dgm:spPr/>
    </dgm:pt>
    <dgm:pt modelId="{B87462E3-B2C6-419A-9325-3F627D30FBAC}" type="pres">
      <dgm:prSet presAssocID="{E005DFF8-9213-41FA-8DA4-1A352AD9B123}" presName="parTx" presStyleLbl="revTx" presStyleIdx="0" presStyleCnt="3">
        <dgm:presLayoutVars>
          <dgm:chMax val="0"/>
          <dgm:chPref val="0"/>
        </dgm:presLayoutVars>
      </dgm:prSet>
      <dgm:spPr/>
    </dgm:pt>
    <dgm:pt modelId="{74B4F4B0-DD78-425B-B24D-2DDD9B9EEE5B}" type="pres">
      <dgm:prSet presAssocID="{84A9EEEF-B6BC-4E2D-B379-2E35CF316B71}" presName="sibTrans" presStyleCnt="0"/>
      <dgm:spPr/>
    </dgm:pt>
    <dgm:pt modelId="{DCC388F6-A70D-404E-9468-5D997AB517B0}" type="pres">
      <dgm:prSet presAssocID="{08C6AEBB-E1BE-4B95-B093-1B6A27485733}" presName="compNode" presStyleCnt="0"/>
      <dgm:spPr/>
    </dgm:pt>
    <dgm:pt modelId="{B3FDC2A5-017D-4E3C-99BE-889B931383F2}" type="pres">
      <dgm:prSet presAssocID="{08C6AEBB-E1BE-4B95-B093-1B6A27485733}" presName="bgRect" presStyleLbl="bgShp" presStyleIdx="1" presStyleCnt="3"/>
      <dgm:spPr/>
    </dgm:pt>
    <dgm:pt modelId="{CC26F1E9-A16F-492B-A2E6-52795D094E56}" type="pres">
      <dgm:prSet presAssocID="{08C6AEBB-E1BE-4B95-B093-1B6A2748573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B"/>
        </a:ext>
      </dgm:extLst>
    </dgm:pt>
    <dgm:pt modelId="{E240DB1B-542C-49A9-BFEC-D25F71F9D599}" type="pres">
      <dgm:prSet presAssocID="{08C6AEBB-E1BE-4B95-B093-1B6A27485733}" presName="spaceRect" presStyleCnt="0"/>
      <dgm:spPr/>
    </dgm:pt>
    <dgm:pt modelId="{DB47289C-841F-4AA3-9FCF-CD74B20F0644}" type="pres">
      <dgm:prSet presAssocID="{08C6AEBB-E1BE-4B95-B093-1B6A27485733}" presName="parTx" presStyleLbl="revTx" presStyleIdx="1" presStyleCnt="3">
        <dgm:presLayoutVars>
          <dgm:chMax val="0"/>
          <dgm:chPref val="0"/>
        </dgm:presLayoutVars>
      </dgm:prSet>
      <dgm:spPr/>
    </dgm:pt>
    <dgm:pt modelId="{502FAF1B-6626-43B8-BA0E-3FB2F6DFD68E}" type="pres">
      <dgm:prSet presAssocID="{58C01267-6BA1-44E9-A81F-DC281F61A696}" presName="sibTrans" presStyleCnt="0"/>
      <dgm:spPr/>
    </dgm:pt>
    <dgm:pt modelId="{ED7492C4-9DBC-4B5D-89A4-2CB7E5037265}" type="pres">
      <dgm:prSet presAssocID="{F2EE30C0-7B90-412C-9191-B26D2BF8793A}" presName="compNode" presStyleCnt="0"/>
      <dgm:spPr/>
    </dgm:pt>
    <dgm:pt modelId="{EEB9BB86-2819-4BB3-B276-7575810710AA}" type="pres">
      <dgm:prSet presAssocID="{F2EE30C0-7B90-412C-9191-B26D2BF8793A}" presName="bgRect" presStyleLbl="bgShp" presStyleIdx="2" presStyleCnt="3" custLinFactNeighborX="-6088" custLinFactNeighborY="-2387"/>
      <dgm:spPr/>
    </dgm:pt>
    <dgm:pt modelId="{099D9778-BD54-43DF-8E9C-71140C4A5329}" type="pres">
      <dgm:prSet presAssocID="{F2EE30C0-7B90-412C-9191-B26D2BF8793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83290F8B-66E6-4808-AD2F-76614182471A}" type="pres">
      <dgm:prSet presAssocID="{F2EE30C0-7B90-412C-9191-B26D2BF8793A}" presName="spaceRect" presStyleCnt="0"/>
      <dgm:spPr/>
    </dgm:pt>
    <dgm:pt modelId="{98D707D8-583D-4C18-A11E-47506727DB84}" type="pres">
      <dgm:prSet presAssocID="{F2EE30C0-7B90-412C-9191-B26D2BF8793A}" presName="parTx" presStyleLbl="revTx" presStyleIdx="2" presStyleCnt="3">
        <dgm:presLayoutVars>
          <dgm:chMax val="0"/>
          <dgm:chPref val="0"/>
        </dgm:presLayoutVars>
      </dgm:prSet>
      <dgm:spPr/>
    </dgm:pt>
  </dgm:ptLst>
  <dgm:cxnLst>
    <dgm:cxn modelId="{611F8209-E516-4D86-BB7C-0F42AC72D0FA}" type="presOf" srcId="{08C6AEBB-E1BE-4B95-B093-1B6A27485733}" destId="{DB47289C-841F-4AA3-9FCF-CD74B20F0644}" srcOrd="0" destOrd="0" presId="urn:microsoft.com/office/officeart/2018/2/layout/IconVerticalSolidList"/>
    <dgm:cxn modelId="{1A2FDF0F-75FD-470F-9456-29C992478D80}" srcId="{07388575-53AD-4155-AF4B-1182A738C817}" destId="{E005DFF8-9213-41FA-8DA4-1A352AD9B123}" srcOrd="0" destOrd="0" parTransId="{3DBC4C04-3832-4C01-A142-99296A3E2384}" sibTransId="{84A9EEEF-B6BC-4E2D-B379-2E35CF316B71}"/>
    <dgm:cxn modelId="{72717716-C15B-466F-855E-97D4E300523D}" srcId="{07388575-53AD-4155-AF4B-1182A738C817}" destId="{F2EE30C0-7B90-412C-9191-B26D2BF8793A}" srcOrd="2" destOrd="0" parTransId="{B24763C0-AC18-48C9-9297-1E917BAE53E0}" sibTransId="{680DBE87-1BDA-4A2A-9456-FEE14311D982}"/>
    <dgm:cxn modelId="{E23C9D2E-2133-4F0A-A3CF-187E19CB2448}" srcId="{07388575-53AD-4155-AF4B-1182A738C817}" destId="{08C6AEBB-E1BE-4B95-B093-1B6A27485733}" srcOrd="1" destOrd="0" parTransId="{D3166BD2-CCD9-4D15-A18F-7244F7704C10}" sibTransId="{58C01267-6BA1-44E9-A81F-DC281F61A696}"/>
    <dgm:cxn modelId="{3F9B9738-D3A2-4089-B301-E2FC5BE1F865}" type="presOf" srcId="{E005DFF8-9213-41FA-8DA4-1A352AD9B123}" destId="{B87462E3-B2C6-419A-9325-3F627D30FBAC}" srcOrd="0" destOrd="0" presId="urn:microsoft.com/office/officeart/2018/2/layout/IconVerticalSolidList"/>
    <dgm:cxn modelId="{38F57E57-A8F8-4A7E-9A9B-6486DEC07537}" type="presOf" srcId="{07388575-53AD-4155-AF4B-1182A738C817}" destId="{3A8B25B3-A87E-4D6A-B075-90B33A927147}" srcOrd="0" destOrd="0" presId="urn:microsoft.com/office/officeart/2018/2/layout/IconVerticalSolidList"/>
    <dgm:cxn modelId="{6A05C8BF-234E-42F6-B4D9-F7D2C00D16B0}" type="presOf" srcId="{F2EE30C0-7B90-412C-9191-B26D2BF8793A}" destId="{98D707D8-583D-4C18-A11E-47506727DB84}" srcOrd="0" destOrd="0" presId="urn:microsoft.com/office/officeart/2018/2/layout/IconVerticalSolidList"/>
    <dgm:cxn modelId="{0918BB8B-B438-438E-86DD-633C1BC380DC}" type="presParOf" srcId="{3A8B25B3-A87E-4D6A-B075-90B33A927147}" destId="{B23338E4-A26E-40B7-9A0F-BC323F84F8F2}" srcOrd="0" destOrd="0" presId="urn:microsoft.com/office/officeart/2018/2/layout/IconVerticalSolidList"/>
    <dgm:cxn modelId="{A8C3E27A-7E4E-4756-B59C-1718E2A129DA}" type="presParOf" srcId="{B23338E4-A26E-40B7-9A0F-BC323F84F8F2}" destId="{9130D0B2-D5F8-4D0C-B3D1-EFC9BF353892}" srcOrd="0" destOrd="0" presId="urn:microsoft.com/office/officeart/2018/2/layout/IconVerticalSolidList"/>
    <dgm:cxn modelId="{74D655AA-8B3B-4C12-9199-5F0C5107DB2B}" type="presParOf" srcId="{B23338E4-A26E-40B7-9A0F-BC323F84F8F2}" destId="{4C3BB3C4-D48C-46B1-8A32-9E3951CBB395}" srcOrd="1" destOrd="0" presId="urn:microsoft.com/office/officeart/2018/2/layout/IconVerticalSolidList"/>
    <dgm:cxn modelId="{8E268CA8-44FE-4A59-B49D-F34A22FCC10E}" type="presParOf" srcId="{B23338E4-A26E-40B7-9A0F-BC323F84F8F2}" destId="{1F723BC6-5744-4673-A96B-225E8AAF85EB}" srcOrd="2" destOrd="0" presId="urn:microsoft.com/office/officeart/2018/2/layout/IconVerticalSolidList"/>
    <dgm:cxn modelId="{47E7B5C9-38B5-4A7A-9503-F786256F0A1F}" type="presParOf" srcId="{B23338E4-A26E-40B7-9A0F-BC323F84F8F2}" destId="{B87462E3-B2C6-419A-9325-3F627D30FBAC}" srcOrd="3" destOrd="0" presId="urn:microsoft.com/office/officeart/2018/2/layout/IconVerticalSolidList"/>
    <dgm:cxn modelId="{E3A07B27-9CDC-4724-9135-7D01ABCD6826}" type="presParOf" srcId="{3A8B25B3-A87E-4D6A-B075-90B33A927147}" destId="{74B4F4B0-DD78-425B-B24D-2DDD9B9EEE5B}" srcOrd="1" destOrd="0" presId="urn:microsoft.com/office/officeart/2018/2/layout/IconVerticalSolidList"/>
    <dgm:cxn modelId="{69FDB864-6AE0-4E36-97BB-A0CD7E3E8622}" type="presParOf" srcId="{3A8B25B3-A87E-4D6A-B075-90B33A927147}" destId="{DCC388F6-A70D-404E-9468-5D997AB517B0}" srcOrd="2" destOrd="0" presId="urn:microsoft.com/office/officeart/2018/2/layout/IconVerticalSolidList"/>
    <dgm:cxn modelId="{09FFCC78-F28C-460C-9B01-3AA43127AFAA}" type="presParOf" srcId="{DCC388F6-A70D-404E-9468-5D997AB517B0}" destId="{B3FDC2A5-017D-4E3C-99BE-889B931383F2}" srcOrd="0" destOrd="0" presId="urn:microsoft.com/office/officeart/2018/2/layout/IconVerticalSolidList"/>
    <dgm:cxn modelId="{C6BA2E58-F1B3-4384-B77F-0B7697711A4B}" type="presParOf" srcId="{DCC388F6-A70D-404E-9468-5D997AB517B0}" destId="{CC26F1E9-A16F-492B-A2E6-52795D094E56}" srcOrd="1" destOrd="0" presId="urn:microsoft.com/office/officeart/2018/2/layout/IconVerticalSolidList"/>
    <dgm:cxn modelId="{8AE0DEA7-8554-442C-B94A-804B1684C571}" type="presParOf" srcId="{DCC388F6-A70D-404E-9468-5D997AB517B0}" destId="{E240DB1B-542C-49A9-BFEC-D25F71F9D599}" srcOrd="2" destOrd="0" presId="urn:microsoft.com/office/officeart/2018/2/layout/IconVerticalSolidList"/>
    <dgm:cxn modelId="{BD3A7500-7A6D-4E0A-B091-F64E967CF6A3}" type="presParOf" srcId="{DCC388F6-A70D-404E-9468-5D997AB517B0}" destId="{DB47289C-841F-4AA3-9FCF-CD74B20F0644}" srcOrd="3" destOrd="0" presId="urn:microsoft.com/office/officeart/2018/2/layout/IconVerticalSolidList"/>
    <dgm:cxn modelId="{F6A0AE8B-AB74-4A99-9CE0-4ED8BCFA30E1}" type="presParOf" srcId="{3A8B25B3-A87E-4D6A-B075-90B33A927147}" destId="{502FAF1B-6626-43B8-BA0E-3FB2F6DFD68E}" srcOrd="3" destOrd="0" presId="urn:microsoft.com/office/officeart/2018/2/layout/IconVerticalSolidList"/>
    <dgm:cxn modelId="{2CCFBDA9-9878-4FF5-BF9C-045F23FE7EB1}" type="presParOf" srcId="{3A8B25B3-A87E-4D6A-B075-90B33A927147}" destId="{ED7492C4-9DBC-4B5D-89A4-2CB7E5037265}" srcOrd="4" destOrd="0" presId="urn:microsoft.com/office/officeart/2018/2/layout/IconVerticalSolidList"/>
    <dgm:cxn modelId="{2D2C38A4-45E0-480B-9402-E230ADE3E27C}" type="presParOf" srcId="{ED7492C4-9DBC-4B5D-89A4-2CB7E5037265}" destId="{EEB9BB86-2819-4BB3-B276-7575810710AA}" srcOrd="0" destOrd="0" presId="urn:microsoft.com/office/officeart/2018/2/layout/IconVerticalSolidList"/>
    <dgm:cxn modelId="{3319D172-02DA-4432-A2D5-B07F7B7C7C22}" type="presParOf" srcId="{ED7492C4-9DBC-4B5D-89A4-2CB7E5037265}" destId="{099D9778-BD54-43DF-8E9C-71140C4A5329}" srcOrd="1" destOrd="0" presId="urn:microsoft.com/office/officeart/2018/2/layout/IconVerticalSolidList"/>
    <dgm:cxn modelId="{E12902E3-F82E-4689-A989-DA19918B048B}" type="presParOf" srcId="{ED7492C4-9DBC-4B5D-89A4-2CB7E5037265}" destId="{83290F8B-66E6-4808-AD2F-76614182471A}" srcOrd="2" destOrd="0" presId="urn:microsoft.com/office/officeart/2018/2/layout/IconVerticalSolidList"/>
    <dgm:cxn modelId="{BCA08A9A-AF3F-4024-BC56-0A5AA68C7135}" type="presParOf" srcId="{ED7492C4-9DBC-4B5D-89A4-2CB7E5037265}" destId="{98D707D8-583D-4C18-A11E-47506727DB8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388575-53AD-4155-AF4B-1182A738C81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005DFF8-9213-41FA-8DA4-1A352AD9B123}">
      <dgm:prSet/>
      <dgm:spPr/>
      <dgm:t>
        <a:bodyPr/>
        <a:lstStyle/>
        <a:p>
          <a:pPr>
            <a:lnSpc>
              <a:spcPct val="100000"/>
            </a:lnSpc>
          </a:pPr>
          <a:r>
            <a:rPr lang="en-GB" i="0" dirty="0">
              <a:latin typeface="Aptos" panose="020B0004020202020204" pitchFamily="34" charset="0"/>
            </a:rPr>
            <a:t>Use biometric data to log in, as it is extremely difficult for fraudsters to manipulate it.</a:t>
          </a:r>
          <a:endParaRPr lang="en-US" b="0" i="0" dirty="0">
            <a:latin typeface="Aptos" panose="020B0004020202020204" pitchFamily="34" charset="0"/>
            <a:ea typeface="Cambria" panose="02040503050406030204" pitchFamily="18" charset="0"/>
          </a:endParaRPr>
        </a:p>
      </dgm:t>
    </dgm:pt>
    <dgm:pt modelId="{3DBC4C04-3832-4C01-A142-99296A3E2384}" type="par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84A9EEEF-B6BC-4E2D-B379-2E35CF316B71}" type="sibTrans" cxnId="{1A2FDF0F-75FD-470F-9456-29C992478D80}">
      <dgm:prSet/>
      <dgm:spPr/>
      <dgm:t>
        <a:bodyPr/>
        <a:lstStyle/>
        <a:p>
          <a:endParaRPr lang="en-US">
            <a:latin typeface="Aptos" panose="020B0004020202020204" pitchFamily="34" charset="0"/>
            <a:ea typeface="Cambria" panose="02040503050406030204" pitchFamily="18" charset="0"/>
          </a:endParaRPr>
        </a:p>
      </dgm:t>
    </dgm:pt>
    <dgm:pt modelId="{08C6AEBB-E1BE-4B95-B093-1B6A27485733}">
      <dgm:prSet/>
      <dgm:spPr/>
      <dgm:t>
        <a:bodyPr/>
        <a:lstStyle/>
        <a:p>
          <a:pPr>
            <a:lnSpc>
              <a:spcPct val="100000"/>
            </a:lnSpc>
          </a:pPr>
          <a:r>
            <a:rPr lang="en-GB" i="0" dirty="0">
              <a:latin typeface="Aptos" panose="020B0004020202020204" pitchFamily="34" charset="0"/>
            </a:rPr>
            <a:t>Passwords are as strong as the security of your network and can easily fall into the hands of criminals through key logging when hardware is compromised by malware.</a:t>
          </a:r>
          <a:endParaRPr lang="en-US" i="0" dirty="0">
            <a:latin typeface="Aptos" panose="020B0004020202020204" pitchFamily="34" charset="0"/>
            <a:ea typeface="Cambria" panose="02040503050406030204" pitchFamily="18" charset="0"/>
          </a:endParaRPr>
        </a:p>
      </dgm:t>
    </dgm:pt>
    <dgm:pt modelId="{D3166BD2-CCD9-4D15-A18F-7244F7704C10}" type="par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58C01267-6BA1-44E9-A81F-DC281F61A696}" type="sibTrans" cxnId="{E23C9D2E-2133-4F0A-A3CF-187E19CB2448}">
      <dgm:prSet/>
      <dgm:spPr/>
      <dgm:t>
        <a:bodyPr/>
        <a:lstStyle/>
        <a:p>
          <a:endParaRPr lang="en-US">
            <a:latin typeface="Aptos" panose="020B0004020202020204" pitchFamily="34" charset="0"/>
            <a:ea typeface="Cambria" panose="02040503050406030204" pitchFamily="18" charset="0"/>
          </a:endParaRPr>
        </a:p>
      </dgm:t>
    </dgm:pt>
    <dgm:pt modelId="{F2EE30C0-7B90-412C-9191-B26D2BF8793A}">
      <dgm:prSet/>
      <dgm:spPr/>
      <dgm:t>
        <a:bodyPr/>
        <a:lstStyle/>
        <a:p>
          <a:pPr>
            <a:lnSpc>
              <a:spcPct val="100000"/>
            </a:lnSpc>
          </a:pPr>
          <a:r>
            <a:rPr lang="en-GB" i="1" dirty="0">
              <a:latin typeface="Aptos"/>
            </a:rPr>
            <a:t>Be Aware: Do not write down the password and codes in freely readable files (e.g. word, excel, ...) or on pieces of paper.</a:t>
          </a:r>
          <a:endParaRPr lang="en-US" i="1" dirty="0">
            <a:latin typeface="Aptos"/>
            <a:ea typeface="Cambria"/>
          </a:endParaRPr>
        </a:p>
      </dgm:t>
    </dgm:pt>
    <dgm:pt modelId="{B24763C0-AC18-48C9-9297-1E917BAE53E0}" type="parTrans" cxnId="{72717716-C15B-466F-855E-97D4E300523D}">
      <dgm:prSet/>
      <dgm:spPr/>
      <dgm:t>
        <a:bodyPr/>
        <a:lstStyle/>
        <a:p>
          <a:endParaRPr lang="en-US" sz="2100">
            <a:latin typeface="Aptos" panose="020B0004020202020204" pitchFamily="34" charset="0"/>
            <a:ea typeface="Cambria" panose="02040503050406030204" pitchFamily="18" charset="0"/>
          </a:endParaRPr>
        </a:p>
      </dgm:t>
    </dgm:pt>
    <dgm:pt modelId="{680DBE87-1BDA-4A2A-9456-FEE14311D982}" type="sibTrans" cxnId="{72717716-C15B-466F-855E-97D4E300523D}">
      <dgm:prSet/>
      <dgm:spPr/>
      <dgm:t>
        <a:bodyPr/>
        <a:lstStyle/>
        <a:p>
          <a:endParaRPr lang="en-US">
            <a:latin typeface="Aptos" panose="020B0004020202020204" pitchFamily="34" charset="0"/>
            <a:ea typeface="Cambria" panose="02040503050406030204" pitchFamily="18" charset="0"/>
          </a:endParaRPr>
        </a:p>
      </dgm:t>
    </dgm:pt>
    <dgm:pt modelId="{3A8B25B3-A87E-4D6A-B075-90B33A927147}" type="pres">
      <dgm:prSet presAssocID="{07388575-53AD-4155-AF4B-1182A738C817}" presName="root" presStyleCnt="0">
        <dgm:presLayoutVars>
          <dgm:dir/>
          <dgm:resizeHandles val="exact"/>
        </dgm:presLayoutVars>
      </dgm:prSet>
      <dgm:spPr/>
    </dgm:pt>
    <dgm:pt modelId="{B23338E4-A26E-40B7-9A0F-BC323F84F8F2}" type="pres">
      <dgm:prSet presAssocID="{E005DFF8-9213-41FA-8DA4-1A352AD9B123}" presName="compNode" presStyleCnt="0"/>
      <dgm:spPr/>
    </dgm:pt>
    <dgm:pt modelId="{9130D0B2-D5F8-4D0C-B3D1-EFC9BF353892}" type="pres">
      <dgm:prSet presAssocID="{E005DFF8-9213-41FA-8DA4-1A352AD9B123}" presName="bgRect" presStyleLbl="bgShp" presStyleIdx="0" presStyleCnt="3"/>
      <dgm:spPr/>
    </dgm:pt>
    <dgm:pt modelId="{4C3BB3C4-D48C-46B1-8A32-9E3951CBB395}" type="pres">
      <dgm:prSet presAssocID="{E005DFF8-9213-41FA-8DA4-1A352AD9B123}"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dtlačok prsta výplň plnou farbou"/>
        </a:ext>
      </dgm:extLst>
    </dgm:pt>
    <dgm:pt modelId="{1F723BC6-5744-4673-A96B-225E8AAF85EB}" type="pres">
      <dgm:prSet presAssocID="{E005DFF8-9213-41FA-8DA4-1A352AD9B123}" presName="spaceRect" presStyleCnt="0"/>
      <dgm:spPr/>
    </dgm:pt>
    <dgm:pt modelId="{B87462E3-B2C6-419A-9325-3F627D30FBAC}" type="pres">
      <dgm:prSet presAssocID="{E005DFF8-9213-41FA-8DA4-1A352AD9B123}" presName="parTx" presStyleLbl="revTx" presStyleIdx="0" presStyleCnt="3">
        <dgm:presLayoutVars>
          <dgm:chMax val="0"/>
          <dgm:chPref val="0"/>
        </dgm:presLayoutVars>
      </dgm:prSet>
      <dgm:spPr/>
    </dgm:pt>
    <dgm:pt modelId="{74B4F4B0-DD78-425B-B24D-2DDD9B9EEE5B}" type="pres">
      <dgm:prSet presAssocID="{84A9EEEF-B6BC-4E2D-B379-2E35CF316B71}" presName="sibTrans" presStyleCnt="0"/>
      <dgm:spPr/>
    </dgm:pt>
    <dgm:pt modelId="{DCC388F6-A70D-404E-9468-5D997AB517B0}" type="pres">
      <dgm:prSet presAssocID="{08C6AEBB-E1BE-4B95-B093-1B6A27485733}" presName="compNode" presStyleCnt="0"/>
      <dgm:spPr/>
    </dgm:pt>
    <dgm:pt modelId="{B3FDC2A5-017D-4E3C-99BE-889B931383F2}" type="pres">
      <dgm:prSet presAssocID="{08C6AEBB-E1BE-4B95-B093-1B6A27485733}" presName="bgRect" presStyleLbl="bgShp" presStyleIdx="1" presStyleCnt="3"/>
      <dgm:spPr/>
    </dgm:pt>
    <dgm:pt modelId="{CC26F1E9-A16F-492B-A2E6-52795D094E56}" type="pres">
      <dgm:prSet presAssocID="{08C6AEBB-E1BE-4B95-B093-1B6A27485733}"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Kulturista výplň plnou farbou"/>
        </a:ext>
      </dgm:extLst>
    </dgm:pt>
    <dgm:pt modelId="{E240DB1B-542C-49A9-BFEC-D25F71F9D599}" type="pres">
      <dgm:prSet presAssocID="{08C6AEBB-E1BE-4B95-B093-1B6A27485733}" presName="spaceRect" presStyleCnt="0"/>
      <dgm:spPr/>
    </dgm:pt>
    <dgm:pt modelId="{DB47289C-841F-4AA3-9FCF-CD74B20F0644}" type="pres">
      <dgm:prSet presAssocID="{08C6AEBB-E1BE-4B95-B093-1B6A27485733}" presName="parTx" presStyleLbl="revTx" presStyleIdx="1" presStyleCnt="3">
        <dgm:presLayoutVars>
          <dgm:chMax val="0"/>
          <dgm:chPref val="0"/>
        </dgm:presLayoutVars>
      </dgm:prSet>
      <dgm:spPr/>
    </dgm:pt>
    <dgm:pt modelId="{502FAF1B-6626-43B8-BA0E-3FB2F6DFD68E}" type="pres">
      <dgm:prSet presAssocID="{58C01267-6BA1-44E9-A81F-DC281F61A696}" presName="sibTrans" presStyleCnt="0"/>
      <dgm:spPr/>
    </dgm:pt>
    <dgm:pt modelId="{ED7492C4-9DBC-4B5D-89A4-2CB7E5037265}" type="pres">
      <dgm:prSet presAssocID="{F2EE30C0-7B90-412C-9191-B26D2BF8793A}" presName="compNode" presStyleCnt="0"/>
      <dgm:spPr/>
    </dgm:pt>
    <dgm:pt modelId="{EEB9BB86-2819-4BB3-B276-7575810710AA}" type="pres">
      <dgm:prSet presAssocID="{F2EE30C0-7B90-412C-9191-B26D2BF8793A}" presName="bgRect" presStyleLbl="bgShp" presStyleIdx="2" presStyleCnt="3" custLinFactNeighborX="-6088" custLinFactNeighborY="-2387"/>
      <dgm:spPr/>
    </dgm:pt>
    <dgm:pt modelId="{099D9778-BD54-43DF-8E9C-71140C4A5329}" type="pres">
      <dgm:prSet presAssocID="{F2EE30C0-7B90-412C-9191-B26D2BF8793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kument výplň plnou farbou"/>
        </a:ext>
      </dgm:extLst>
    </dgm:pt>
    <dgm:pt modelId="{83290F8B-66E6-4808-AD2F-76614182471A}" type="pres">
      <dgm:prSet presAssocID="{F2EE30C0-7B90-412C-9191-B26D2BF8793A}" presName="spaceRect" presStyleCnt="0"/>
      <dgm:spPr/>
    </dgm:pt>
    <dgm:pt modelId="{98D707D8-583D-4C18-A11E-47506727DB84}" type="pres">
      <dgm:prSet presAssocID="{F2EE30C0-7B90-412C-9191-B26D2BF8793A}" presName="parTx" presStyleLbl="revTx" presStyleIdx="2" presStyleCnt="3">
        <dgm:presLayoutVars>
          <dgm:chMax val="0"/>
          <dgm:chPref val="0"/>
        </dgm:presLayoutVars>
      </dgm:prSet>
      <dgm:spPr/>
    </dgm:pt>
  </dgm:ptLst>
  <dgm:cxnLst>
    <dgm:cxn modelId="{1A2FDF0F-75FD-470F-9456-29C992478D80}" srcId="{07388575-53AD-4155-AF4B-1182A738C817}" destId="{E005DFF8-9213-41FA-8DA4-1A352AD9B123}" srcOrd="0" destOrd="0" parTransId="{3DBC4C04-3832-4C01-A142-99296A3E2384}" sibTransId="{84A9EEEF-B6BC-4E2D-B379-2E35CF316B71}"/>
    <dgm:cxn modelId="{72717716-C15B-466F-855E-97D4E300523D}" srcId="{07388575-53AD-4155-AF4B-1182A738C817}" destId="{F2EE30C0-7B90-412C-9191-B26D2BF8793A}" srcOrd="2" destOrd="0" parTransId="{B24763C0-AC18-48C9-9297-1E917BAE53E0}" sibTransId="{680DBE87-1BDA-4A2A-9456-FEE14311D982}"/>
    <dgm:cxn modelId="{E23C9D2E-2133-4F0A-A3CF-187E19CB2448}" srcId="{07388575-53AD-4155-AF4B-1182A738C817}" destId="{08C6AEBB-E1BE-4B95-B093-1B6A27485733}" srcOrd="1" destOrd="0" parTransId="{D3166BD2-CCD9-4D15-A18F-7244F7704C10}" sibTransId="{58C01267-6BA1-44E9-A81F-DC281F61A696}"/>
    <dgm:cxn modelId="{D1A1163E-C812-406E-ACAF-B2DA9A2CF71E}" type="presOf" srcId="{08C6AEBB-E1BE-4B95-B093-1B6A27485733}" destId="{DB47289C-841F-4AA3-9FCF-CD74B20F0644}" srcOrd="0" destOrd="0" presId="urn:microsoft.com/office/officeart/2018/2/layout/IconVerticalSolidList"/>
    <dgm:cxn modelId="{41DC345C-09FD-4F6D-81E1-4B5B22934597}" type="presOf" srcId="{F2EE30C0-7B90-412C-9191-B26D2BF8793A}" destId="{98D707D8-583D-4C18-A11E-47506727DB84}" srcOrd="0" destOrd="0" presId="urn:microsoft.com/office/officeart/2018/2/layout/IconVerticalSolidList"/>
    <dgm:cxn modelId="{2DA86068-8DB5-46FA-A81D-573E87BAF0CA}" type="presOf" srcId="{07388575-53AD-4155-AF4B-1182A738C817}" destId="{3A8B25B3-A87E-4D6A-B075-90B33A927147}" srcOrd="0" destOrd="0" presId="urn:microsoft.com/office/officeart/2018/2/layout/IconVerticalSolidList"/>
    <dgm:cxn modelId="{9FBA41DF-78A7-4171-90F7-D14AA9395029}" type="presOf" srcId="{E005DFF8-9213-41FA-8DA4-1A352AD9B123}" destId="{B87462E3-B2C6-419A-9325-3F627D30FBAC}" srcOrd="0" destOrd="0" presId="urn:microsoft.com/office/officeart/2018/2/layout/IconVerticalSolidList"/>
    <dgm:cxn modelId="{0DA0B4A2-25AC-4FA2-BD17-4C12F2E635A3}" type="presParOf" srcId="{3A8B25B3-A87E-4D6A-B075-90B33A927147}" destId="{B23338E4-A26E-40B7-9A0F-BC323F84F8F2}" srcOrd="0" destOrd="0" presId="urn:microsoft.com/office/officeart/2018/2/layout/IconVerticalSolidList"/>
    <dgm:cxn modelId="{326CDB74-6E37-41E3-8CD2-AA93006BC3A5}" type="presParOf" srcId="{B23338E4-A26E-40B7-9A0F-BC323F84F8F2}" destId="{9130D0B2-D5F8-4D0C-B3D1-EFC9BF353892}" srcOrd="0" destOrd="0" presId="urn:microsoft.com/office/officeart/2018/2/layout/IconVerticalSolidList"/>
    <dgm:cxn modelId="{8FB1B1D6-72D3-4772-ADB9-7904988E22F7}" type="presParOf" srcId="{B23338E4-A26E-40B7-9A0F-BC323F84F8F2}" destId="{4C3BB3C4-D48C-46B1-8A32-9E3951CBB395}" srcOrd="1" destOrd="0" presId="urn:microsoft.com/office/officeart/2018/2/layout/IconVerticalSolidList"/>
    <dgm:cxn modelId="{420C2680-4331-4ED6-B723-23A068AEADD2}" type="presParOf" srcId="{B23338E4-A26E-40B7-9A0F-BC323F84F8F2}" destId="{1F723BC6-5744-4673-A96B-225E8AAF85EB}" srcOrd="2" destOrd="0" presId="urn:microsoft.com/office/officeart/2018/2/layout/IconVerticalSolidList"/>
    <dgm:cxn modelId="{54969103-B374-4F59-BB56-84983706523A}" type="presParOf" srcId="{B23338E4-A26E-40B7-9A0F-BC323F84F8F2}" destId="{B87462E3-B2C6-419A-9325-3F627D30FBAC}" srcOrd="3" destOrd="0" presId="urn:microsoft.com/office/officeart/2018/2/layout/IconVerticalSolidList"/>
    <dgm:cxn modelId="{64049327-82D6-4455-BC15-5EDB0EC4E6AE}" type="presParOf" srcId="{3A8B25B3-A87E-4D6A-B075-90B33A927147}" destId="{74B4F4B0-DD78-425B-B24D-2DDD9B9EEE5B}" srcOrd="1" destOrd="0" presId="urn:microsoft.com/office/officeart/2018/2/layout/IconVerticalSolidList"/>
    <dgm:cxn modelId="{9E3FDBB4-6A0E-4640-8106-7328D8616E9C}" type="presParOf" srcId="{3A8B25B3-A87E-4D6A-B075-90B33A927147}" destId="{DCC388F6-A70D-404E-9468-5D997AB517B0}" srcOrd="2" destOrd="0" presId="urn:microsoft.com/office/officeart/2018/2/layout/IconVerticalSolidList"/>
    <dgm:cxn modelId="{2C533124-43D0-457B-B151-058D1546B05F}" type="presParOf" srcId="{DCC388F6-A70D-404E-9468-5D997AB517B0}" destId="{B3FDC2A5-017D-4E3C-99BE-889B931383F2}" srcOrd="0" destOrd="0" presId="urn:microsoft.com/office/officeart/2018/2/layout/IconVerticalSolidList"/>
    <dgm:cxn modelId="{3157169F-EF5A-4D9B-BD70-559808D2D6F5}" type="presParOf" srcId="{DCC388F6-A70D-404E-9468-5D997AB517B0}" destId="{CC26F1E9-A16F-492B-A2E6-52795D094E56}" srcOrd="1" destOrd="0" presId="urn:microsoft.com/office/officeart/2018/2/layout/IconVerticalSolidList"/>
    <dgm:cxn modelId="{4A74E4A0-3458-4854-AB7C-C5C612855774}" type="presParOf" srcId="{DCC388F6-A70D-404E-9468-5D997AB517B0}" destId="{E240DB1B-542C-49A9-BFEC-D25F71F9D599}" srcOrd="2" destOrd="0" presId="urn:microsoft.com/office/officeart/2018/2/layout/IconVerticalSolidList"/>
    <dgm:cxn modelId="{B887E9CA-B022-4D9D-ABF3-A99F2B390BF9}" type="presParOf" srcId="{DCC388F6-A70D-404E-9468-5D997AB517B0}" destId="{DB47289C-841F-4AA3-9FCF-CD74B20F0644}" srcOrd="3" destOrd="0" presId="urn:microsoft.com/office/officeart/2018/2/layout/IconVerticalSolidList"/>
    <dgm:cxn modelId="{09DBD1AC-FFB6-45C1-BE98-17CCFCDDE246}" type="presParOf" srcId="{3A8B25B3-A87E-4D6A-B075-90B33A927147}" destId="{502FAF1B-6626-43B8-BA0E-3FB2F6DFD68E}" srcOrd="3" destOrd="0" presId="urn:microsoft.com/office/officeart/2018/2/layout/IconVerticalSolidList"/>
    <dgm:cxn modelId="{9EF10572-B4D9-4DD7-8D1C-C04207EA3D22}" type="presParOf" srcId="{3A8B25B3-A87E-4D6A-B075-90B33A927147}" destId="{ED7492C4-9DBC-4B5D-89A4-2CB7E5037265}" srcOrd="4" destOrd="0" presId="urn:microsoft.com/office/officeart/2018/2/layout/IconVerticalSolidList"/>
    <dgm:cxn modelId="{06FB8B6E-B436-4102-BF7C-A360D2F7E836}" type="presParOf" srcId="{ED7492C4-9DBC-4B5D-89A4-2CB7E5037265}" destId="{EEB9BB86-2819-4BB3-B276-7575810710AA}" srcOrd="0" destOrd="0" presId="urn:microsoft.com/office/officeart/2018/2/layout/IconVerticalSolidList"/>
    <dgm:cxn modelId="{1B83C25D-D617-4D67-A576-83F55546042C}" type="presParOf" srcId="{ED7492C4-9DBC-4B5D-89A4-2CB7E5037265}" destId="{099D9778-BD54-43DF-8E9C-71140C4A5329}" srcOrd="1" destOrd="0" presId="urn:microsoft.com/office/officeart/2018/2/layout/IconVerticalSolidList"/>
    <dgm:cxn modelId="{FB63B918-F9A1-45C5-8757-5BCEBB4D99FA}" type="presParOf" srcId="{ED7492C4-9DBC-4B5D-89A4-2CB7E5037265}" destId="{83290F8B-66E6-4808-AD2F-76614182471A}" srcOrd="2" destOrd="0" presId="urn:microsoft.com/office/officeart/2018/2/layout/IconVerticalSolidList"/>
    <dgm:cxn modelId="{62A29BDC-0A19-4B91-B282-AC20BDB0A9FA}" type="presParOf" srcId="{ED7492C4-9DBC-4B5D-89A4-2CB7E5037265}" destId="{98D707D8-583D-4C18-A11E-47506727DB8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388575-53AD-4155-AF4B-1182A738C81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005DFF8-9213-41FA-8DA4-1A352AD9B123}">
      <dgm:prSet custT="1"/>
      <dgm:spPr/>
      <dgm:t>
        <a:bodyPr/>
        <a:lstStyle/>
        <a:p>
          <a:pPr>
            <a:lnSpc>
              <a:spcPct val="100000"/>
            </a:lnSpc>
          </a:pPr>
          <a:r>
            <a:rPr lang="en-US" sz="2400" b="1" dirty="0">
              <a:solidFill>
                <a:schemeClr val="tx1"/>
              </a:solidFill>
              <a:latin typeface="Aptos" panose="020B0004020202020204" pitchFamily="34" charset="0"/>
              <a:cs typeface="+mj-cs"/>
            </a:rPr>
            <a:t>Anyone</a:t>
          </a:r>
          <a:r>
            <a:rPr lang="en-US" sz="2400" dirty="0">
              <a:latin typeface="Aptos" panose="020B0004020202020204" pitchFamily="34" charset="0"/>
            </a:rPr>
            <a:t> can be a target for any reason, no matter </a:t>
          </a:r>
          <a:r>
            <a:rPr lang="en-US" sz="2400" b="1" dirty="0">
              <a:solidFill>
                <a:schemeClr val="tx1"/>
              </a:solidFill>
              <a:latin typeface="Aptos" panose="020B0004020202020204" pitchFamily="34" charset="0"/>
              <a:cs typeface="+mj-cs"/>
            </a:rPr>
            <a:t>who you are</a:t>
          </a:r>
          <a:r>
            <a:rPr lang="en-US" sz="2400" dirty="0">
              <a:latin typeface="Aptos" panose="020B0004020202020204" pitchFamily="34" charset="0"/>
            </a:rPr>
            <a:t>, </a:t>
          </a:r>
          <a:r>
            <a:rPr lang="en-US" sz="2400" b="1" dirty="0">
              <a:solidFill>
                <a:schemeClr val="tx1"/>
              </a:solidFill>
              <a:latin typeface="Aptos" panose="020B0004020202020204" pitchFamily="34" charset="0"/>
              <a:cs typeface="+mj-cs"/>
            </a:rPr>
            <a:t>what platform </a:t>
          </a:r>
          <a:r>
            <a:rPr lang="en-US" sz="2400" dirty="0">
              <a:latin typeface="Aptos" panose="020B0004020202020204" pitchFamily="34" charset="0"/>
            </a:rPr>
            <a:t>you use, </a:t>
          </a:r>
          <a:r>
            <a:rPr lang="en-US" sz="2400" b="1" dirty="0">
              <a:solidFill>
                <a:schemeClr val="tx1"/>
              </a:solidFill>
              <a:latin typeface="Aptos" panose="020B0004020202020204" pitchFamily="34" charset="0"/>
              <a:cs typeface="+mj-cs"/>
            </a:rPr>
            <a:t>how much money </a:t>
          </a:r>
          <a:r>
            <a:rPr lang="en-US" sz="2400" dirty="0">
              <a:latin typeface="Aptos" panose="020B0004020202020204" pitchFamily="34" charset="0"/>
            </a:rPr>
            <a:t>you have</a:t>
          </a:r>
          <a:r>
            <a:rPr lang="sk-SK" sz="2400" dirty="0">
              <a:latin typeface="Aptos" panose="020B0004020202020204" pitchFamily="34" charset="0"/>
            </a:rPr>
            <a:t>.</a:t>
          </a:r>
          <a:endParaRPr lang="en-US" sz="2400" b="0" i="0" dirty="0">
            <a:latin typeface="Aptos" panose="020B0004020202020204" pitchFamily="34" charset="0"/>
            <a:ea typeface="Cambria" panose="02040503050406030204" pitchFamily="18" charset="0"/>
          </a:endParaRPr>
        </a:p>
      </dgm:t>
    </dgm:pt>
    <dgm:pt modelId="{3DBC4C04-3832-4C01-A142-99296A3E2384}" type="parTrans" cxnId="{1A2FDF0F-75FD-470F-9456-29C992478D80}">
      <dgm:prSet/>
      <dgm:spPr/>
      <dgm:t>
        <a:bodyPr/>
        <a:lstStyle/>
        <a:p>
          <a:endParaRPr lang="en-US" sz="2400">
            <a:latin typeface="Aptos" panose="020B0004020202020204" pitchFamily="34" charset="0"/>
            <a:ea typeface="Cambria" panose="02040503050406030204" pitchFamily="18" charset="0"/>
          </a:endParaRPr>
        </a:p>
      </dgm:t>
    </dgm:pt>
    <dgm:pt modelId="{84A9EEEF-B6BC-4E2D-B379-2E35CF316B71}" type="sibTrans" cxnId="{1A2FDF0F-75FD-470F-9456-29C992478D80}">
      <dgm:prSet/>
      <dgm:spPr/>
      <dgm:t>
        <a:bodyPr/>
        <a:lstStyle/>
        <a:p>
          <a:endParaRPr lang="en-US" sz="2400">
            <a:latin typeface="Aptos" panose="020B0004020202020204" pitchFamily="34" charset="0"/>
            <a:ea typeface="Cambria" panose="02040503050406030204" pitchFamily="18" charset="0"/>
          </a:endParaRPr>
        </a:p>
      </dgm:t>
    </dgm:pt>
    <dgm:pt modelId="{08C6AEBB-E1BE-4B95-B093-1B6A27485733}">
      <dgm:prSet custT="1"/>
      <dgm:spPr/>
      <dgm:t>
        <a:bodyPr/>
        <a:lstStyle/>
        <a:p>
          <a:pPr>
            <a:lnSpc>
              <a:spcPct val="100000"/>
            </a:lnSpc>
          </a:pPr>
          <a:r>
            <a:rPr lang="sk-SK" sz="2400" dirty="0">
              <a:latin typeface="Aptos" panose="020B0004020202020204" pitchFamily="34" charset="0"/>
            </a:rPr>
            <a:t>A</a:t>
          </a:r>
          <a:r>
            <a:rPr lang="en-US" sz="2400" dirty="0" err="1">
              <a:latin typeface="Aptos" panose="020B0004020202020204" pitchFamily="34" charset="0"/>
            </a:rPr>
            <a:t>ccording</a:t>
          </a:r>
          <a:r>
            <a:rPr lang="en-US" sz="2400" dirty="0">
              <a:latin typeface="Aptos" panose="020B0004020202020204" pitchFamily="34" charset="0"/>
            </a:rPr>
            <a:t> to Google searches, in 2024 on average </a:t>
          </a:r>
          <a:r>
            <a:rPr lang="en-US" sz="2400" b="1" dirty="0">
              <a:solidFill>
                <a:schemeClr val="tx1"/>
              </a:solidFill>
              <a:latin typeface="Aptos" panose="020B0004020202020204" pitchFamily="34" charset="0"/>
            </a:rPr>
            <a:t>68 000 Facebook users </a:t>
          </a:r>
          <a:r>
            <a:rPr lang="en-US" sz="2400" dirty="0">
              <a:latin typeface="Aptos" panose="020B0004020202020204" pitchFamily="34" charset="0"/>
            </a:rPr>
            <a:t>and </a:t>
          </a:r>
          <a:r>
            <a:rPr lang="en-US" sz="2400" b="1" dirty="0">
              <a:solidFill>
                <a:schemeClr val="tx1"/>
              </a:solidFill>
              <a:latin typeface="Aptos" panose="020B0004020202020204" pitchFamily="34" charset="0"/>
            </a:rPr>
            <a:t>36 000 Instagram users</a:t>
          </a:r>
          <a:r>
            <a:rPr lang="en-US" sz="2400" dirty="0">
              <a:solidFill>
                <a:schemeClr val="tx1"/>
              </a:solidFill>
              <a:latin typeface="Aptos" panose="020B0004020202020204" pitchFamily="34" charset="0"/>
            </a:rPr>
            <a:t> </a:t>
          </a:r>
          <a:r>
            <a:rPr lang="en-US" sz="2400" dirty="0">
              <a:latin typeface="Aptos" panose="020B0004020202020204" pitchFamily="34" charset="0"/>
            </a:rPr>
            <a:t>have queried Google every month for information regarding how to recover a </a:t>
          </a:r>
          <a:r>
            <a:rPr lang="en-US" sz="2400" b="1" dirty="0">
              <a:solidFill>
                <a:schemeClr val="tx1"/>
              </a:solidFill>
              <a:latin typeface="Aptos" panose="020B0004020202020204" pitchFamily="34" charset="0"/>
            </a:rPr>
            <a:t>hacked account</a:t>
          </a:r>
          <a:r>
            <a:rPr lang="en-US" sz="2400" dirty="0">
              <a:latin typeface="Aptos" panose="020B0004020202020204" pitchFamily="34" charset="0"/>
            </a:rPr>
            <a:t>.</a:t>
          </a:r>
          <a:endParaRPr lang="en-US" sz="2400" i="0" dirty="0">
            <a:latin typeface="Aptos" panose="020B0004020202020204" pitchFamily="34" charset="0"/>
            <a:ea typeface="Cambria" panose="02040503050406030204" pitchFamily="18" charset="0"/>
          </a:endParaRPr>
        </a:p>
      </dgm:t>
    </dgm:pt>
    <dgm:pt modelId="{D3166BD2-CCD9-4D15-A18F-7244F7704C10}" type="parTrans" cxnId="{E23C9D2E-2133-4F0A-A3CF-187E19CB2448}">
      <dgm:prSet/>
      <dgm:spPr/>
      <dgm:t>
        <a:bodyPr/>
        <a:lstStyle/>
        <a:p>
          <a:endParaRPr lang="en-US" sz="2400">
            <a:latin typeface="Aptos" panose="020B0004020202020204" pitchFamily="34" charset="0"/>
            <a:ea typeface="Cambria" panose="02040503050406030204" pitchFamily="18" charset="0"/>
          </a:endParaRPr>
        </a:p>
      </dgm:t>
    </dgm:pt>
    <dgm:pt modelId="{58C01267-6BA1-44E9-A81F-DC281F61A696}" type="sibTrans" cxnId="{E23C9D2E-2133-4F0A-A3CF-187E19CB2448}">
      <dgm:prSet/>
      <dgm:spPr/>
      <dgm:t>
        <a:bodyPr/>
        <a:lstStyle/>
        <a:p>
          <a:endParaRPr lang="en-US" sz="2400">
            <a:latin typeface="Aptos" panose="020B0004020202020204" pitchFamily="34" charset="0"/>
            <a:ea typeface="Cambria" panose="02040503050406030204" pitchFamily="18" charset="0"/>
          </a:endParaRPr>
        </a:p>
      </dgm:t>
    </dgm:pt>
    <dgm:pt modelId="{3A8B25B3-A87E-4D6A-B075-90B33A927147}" type="pres">
      <dgm:prSet presAssocID="{07388575-53AD-4155-AF4B-1182A738C817}" presName="root" presStyleCnt="0">
        <dgm:presLayoutVars>
          <dgm:dir/>
          <dgm:resizeHandles val="exact"/>
        </dgm:presLayoutVars>
      </dgm:prSet>
      <dgm:spPr/>
    </dgm:pt>
    <dgm:pt modelId="{B23338E4-A26E-40B7-9A0F-BC323F84F8F2}" type="pres">
      <dgm:prSet presAssocID="{E005DFF8-9213-41FA-8DA4-1A352AD9B123}" presName="compNode" presStyleCnt="0"/>
      <dgm:spPr/>
    </dgm:pt>
    <dgm:pt modelId="{9130D0B2-D5F8-4D0C-B3D1-EFC9BF353892}" type="pres">
      <dgm:prSet presAssocID="{E005DFF8-9213-41FA-8DA4-1A352AD9B123}" presName="bgRect" presStyleLbl="bgShp" presStyleIdx="0" presStyleCnt="2"/>
      <dgm:spPr/>
    </dgm:pt>
    <dgm:pt modelId="{4C3BB3C4-D48C-46B1-8A32-9E3951CBB395}" type="pres">
      <dgm:prSet presAssocID="{E005DFF8-9213-41FA-8DA4-1A352AD9B123}"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tred terča výplň plnou farbou"/>
        </a:ext>
      </dgm:extLst>
    </dgm:pt>
    <dgm:pt modelId="{1F723BC6-5744-4673-A96B-225E8AAF85EB}" type="pres">
      <dgm:prSet presAssocID="{E005DFF8-9213-41FA-8DA4-1A352AD9B123}" presName="spaceRect" presStyleCnt="0"/>
      <dgm:spPr/>
    </dgm:pt>
    <dgm:pt modelId="{B87462E3-B2C6-419A-9325-3F627D30FBAC}" type="pres">
      <dgm:prSet presAssocID="{E005DFF8-9213-41FA-8DA4-1A352AD9B123}" presName="parTx" presStyleLbl="revTx" presStyleIdx="0" presStyleCnt="2">
        <dgm:presLayoutVars>
          <dgm:chMax val="0"/>
          <dgm:chPref val="0"/>
        </dgm:presLayoutVars>
      </dgm:prSet>
      <dgm:spPr/>
    </dgm:pt>
    <dgm:pt modelId="{74B4F4B0-DD78-425B-B24D-2DDD9B9EEE5B}" type="pres">
      <dgm:prSet presAssocID="{84A9EEEF-B6BC-4E2D-B379-2E35CF316B71}" presName="sibTrans" presStyleCnt="0"/>
      <dgm:spPr/>
    </dgm:pt>
    <dgm:pt modelId="{DCC388F6-A70D-404E-9468-5D997AB517B0}" type="pres">
      <dgm:prSet presAssocID="{08C6AEBB-E1BE-4B95-B093-1B6A27485733}" presName="compNode" presStyleCnt="0"/>
      <dgm:spPr/>
    </dgm:pt>
    <dgm:pt modelId="{B3FDC2A5-017D-4E3C-99BE-889B931383F2}" type="pres">
      <dgm:prSet presAssocID="{08C6AEBB-E1BE-4B95-B093-1B6A27485733}" presName="bgRect" presStyleLbl="bgShp" presStyleIdx="1" presStyleCnt="2" custLinFactNeighborX="-13913" custLinFactNeighborY="4897"/>
      <dgm:spPr/>
    </dgm:pt>
    <dgm:pt modelId="{CC26F1E9-A16F-492B-A2E6-52795D094E56}" type="pres">
      <dgm:prSet presAssocID="{08C6AEBB-E1BE-4B95-B093-1B6A27485733}"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iblížiť výplň plnou farbou"/>
        </a:ext>
      </dgm:extLst>
    </dgm:pt>
    <dgm:pt modelId="{E240DB1B-542C-49A9-BFEC-D25F71F9D599}" type="pres">
      <dgm:prSet presAssocID="{08C6AEBB-E1BE-4B95-B093-1B6A27485733}" presName="spaceRect" presStyleCnt="0"/>
      <dgm:spPr/>
    </dgm:pt>
    <dgm:pt modelId="{DB47289C-841F-4AA3-9FCF-CD74B20F0644}" type="pres">
      <dgm:prSet presAssocID="{08C6AEBB-E1BE-4B95-B093-1B6A27485733}" presName="parTx" presStyleLbl="revTx" presStyleIdx="1" presStyleCnt="2" custLinFactNeighborX="382" custLinFactNeighborY="-857">
        <dgm:presLayoutVars>
          <dgm:chMax val="0"/>
          <dgm:chPref val="0"/>
        </dgm:presLayoutVars>
      </dgm:prSet>
      <dgm:spPr/>
    </dgm:pt>
  </dgm:ptLst>
  <dgm:cxnLst>
    <dgm:cxn modelId="{1A2FDF0F-75FD-470F-9456-29C992478D80}" srcId="{07388575-53AD-4155-AF4B-1182A738C817}" destId="{E005DFF8-9213-41FA-8DA4-1A352AD9B123}" srcOrd="0" destOrd="0" parTransId="{3DBC4C04-3832-4C01-A142-99296A3E2384}" sibTransId="{84A9EEEF-B6BC-4E2D-B379-2E35CF316B71}"/>
    <dgm:cxn modelId="{E23C9D2E-2133-4F0A-A3CF-187E19CB2448}" srcId="{07388575-53AD-4155-AF4B-1182A738C817}" destId="{08C6AEBB-E1BE-4B95-B093-1B6A27485733}" srcOrd="1" destOrd="0" parTransId="{D3166BD2-CCD9-4D15-A18F-7244F7704C10}" sibTransId="{58C01267-6BA1-44E9-A81F-DC281F61A696}"/>
    <dgm:cxn modelId="{D1A1163E-C812-406E-ACAF-B2DA9A2CF71E}" type="presOf" srcId="{08C6AEBB-E1BE-4B95-B093-1B6A27485733}" destId="{DB47289C-841F-4AA3-9FCF-CD74B20F0644}" srcOrd="0" destOrd="0" presId="urn:microsoft.com/office/officeart/2018/2/layout/IconVerticalSolidList"/>
    <dgm:cxn modelId="{2DA86068-8DB5-46FA-A81D-573E87BAF0CA}" type="presOf" srcId="{07388575-53AD-4155-AF4B-1182A738C817}" destId="{3A8B25B3-A87E-4D6A-B075-90B33A927147}" srcOrd="0" destOrd="0" presId="urn:microsoft.com/office/officeart/2018/2/layout/IconVerticalSolidList"/>
    <dgm:cxn modelId="{9FBA41DF-78A7-4171-90F7-D14AA9395029}" type="presOf" srcId="{E005DFF8-9213-41FA-8DA4-1A352AD9B123}" destId="{B87462E3-B2C6-419A-9325-3F627D30FBAC}" srcOrd="0" destOrd="0" presId="urn:microsoft.com/office/officeart/2018/2/layout/IconVerticalSolidList"/>
    <dgm:cxn modelId="{0DA0B4A2-25AC-4FA2-BD17-4C12F2E635A3}" type="presParOf" srcId="{3A8B25B3-A87E-4D6A-B075-90B33A927147}" destId="{B23338E4-A26E-40B7-9A0F-BC323F84F8F2}" srcOrd="0" destOrd="0" presId="urn:microsoft.com/office/officeart/2018/2/layout/IconVerticalSolidList"/>
    <dgm:cxn modelId="{326CDB74-6E37-41E3-8CD2-AA93006BC3A5}" type="presParOf" srcId="{B23338E4-A26E-40B7-9A0F-BC323F84F8F2}" destId="{9130D0B2-D5F8-4D0C-B3D1-EFC9BF353892}" srcOrd="0" destOrd="0" presId="urn:microsoft.com/office/officeart/2018/2/layout/IconVerticalSolidList"/>
    <dgm:cxn modelId="{8FB1B1D6-72D3-4772-ADB9-7904988E22F7}" type="presParOf" srcId="{B23338E4-A26E-40B7-9A0F-BC323F84F8F2}" destId="{4C3BB3C4-D48C-46B1-8A32-9E3951CBB395}" srcOrd="1" destOrd="0" presId="urn:microsoft.com/office/officeart/2018/2/layout/IconVerticalSolidList"/>
    <dgm:cxn modelId="{420C2680-4331-4ED6-B723-23A068AEADD2}" type="presParOf" srcId="{B23338E4-A26E-40B7-9A0F-BC323F84F8F2}" destId="{1F723BC6-5744-4673-A96B-225E8AAF85EB}" srcOrd="2" destOrd="0" presId="urn:microsoft.com/office/officeart/2018/2/layout/IconVerticalSolidList"/>
    <dgm:cxn modelId="{54969103-B374-4F59-BB56-84983706523A}" type="presParOf" srcId="{B23338E4-A26E-40B7-9A0F-BC323F84F8F2}" destId="{B87462E3-B2C6-419A-9325-3F627D30FBAC}" srcOrd="3" destOrd="0" presId="urn:microsoft.com/office/officeart/2018/2/layout/IconVerticalSolidList"/>
    <dgm:cxn modelId="{64049327-82D6-4455-BC15-5EDB0EC4E6AE}" type="presParOf" srcId="{3A8B25B3-A87E-4D6A-B075-90B33A927147}" destId="{74B4F4B0-DD78-425B-B24D-2DDD9B9EEE5B}" srcOrd="1" destOrd="0" presId="urn:microsoft.com/office/officeart/2018/2/layout/IconVerticalSolidList"/>
    <dgm:cxn modelId="{9E3FDBB4-6A0E-4640-8106-7328D8616E9C}" type="presParOf" srcId="{3A8B25B3-A87E-4D6A-B075-90B33A927147}" destId="{DCC388F6-A70D-404E-9468-5D997AB517B0}" srcOrd="2" destOrd="0" presId="urn:microsoft.com/office/officeart/2018/2/layout/IconVerticalSolidList"/>
    <dgm:cxn modelId="{2C533124-43D0-457B-B151-058D1546B05F}" type="presParOf" srcId="{DCC388F6-A70D-404E-9468-5D997AB517B0}" destId="{B3FDC2A5-017D-4E3C-99BE-889B931383F2}" srcOrd="0" destOrd="0" presId="urn:microsoft.com/office/officeart/2018/2/layout/IconVerticalSolidList"/>
    <dgm:cxn modelId="{3157169F-EF5A-4D9B-BD70-559808D2D6F5}" type="presParOf" srcId="{DCC388F6-A70D-404E-9468-5D997AB517B0}" destId="{CC26F1E9-A16F-492B-A2E6-52795D094E56}" srcOrd="1" destOrd="0" presId="urn:microsoft.com/office/officeart/2018/2/layout/IconVerticalSolidList"/>
    <dgm:cxn modelId="{4A74E4A0-3458-4854-AB7C-C5C612855774}" type="presParOf" srcId="{DCC388F6-A70D-404E-9468-5D997AB517B0}" destId="{E240DB1B-542C-49A9-BFEC-D25F71F9D599}" srcOrd="2" destOrd="0" presId="urn:microsoft.com/office/officeart/2018/2/layout/IconVerticalSolidList"/>
    <dgm:cxn modelId="{B887E9CA-B022-4D9D-ABF3-A99F2B390BF9}" type="presParOf" srcId="{DCC388F6-A70D-404E-9468-5D997AB517B0}" destId="{DB47289C-841F-4AA3-9FCF-CD74B20F06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388575-53AD-4155-AF4B-1182A738C8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05DFF8-9213-41FA-8DA4-1A352AD9B123}">
      <dgm:prSet custT="1"/>
      <dgm:spPr/>
      <dgm:t>
        <a:bodyPr/>
        <a:lstStyle/>
        <a:p>
          <a:pPr algn="l">
            <a:lnSpc>
              <a:spcPct val="100000"/>
            </a:lnSpc>
          </a:pPr>
          <a:r>
            <a:rPr lang="en-US" sz="2400" dirty="0">
              <a:solidFill>
                <a:schemeClr val="accent2"/>
              </a:solidFill>
              <a:latin typeface="Aptos" panose="020B0004020202020204" pitchFamily="34" charset="0"/>
              <a:cs typeface="Arial" panose="020B0604020202020204" pitchFamily="34" charset="0"/>
            </a:rPr>
            <a:t>Protecting personal data </a:t>
          </a:r>
          <a:r>
            <a:rPr lang="en-US" sz="2400" dirty="0">
              <a:latin typeface="Aptos" panose="020B0004020202020204" pitchFamily="34" charset="0"/>
              <a:cs typeface="Arial" panose="020B0604020202020204" pitchFamily="34" charset="0"/>
            </a:rPr>
            <a:t>and </a:t>
          </a:r>
          <a:r>
            <a:rPr lang="en-US" sz="2400" dirty="0">
              <a:solidFill>
                <a:schemeClr val="accent2"/>
              </a:solidFill>
              <a:latin typeface="Aptos" panose="020B0004020202020204" pitchFamily="34" charset="0"/>
              <a:cs typeface="Arial" panose="020B0604020202020204" pitchFamily="34" charset="0"/>
            </a:rPr>
            <a:t>minimizing security risk </a:t>
          </a:r>
          <a:r>
            <a:rPr lang="en-US" sz="2400" dirty="0">
              <a:latin typeface="Aptos" panose="020B0004020202020204" pitchFamily="34" charset="0"/>
              <a:cs typeface="Arial" panose="020B0604020202020204" pitchFamily="34" charset="0"/>
            </a:rPr>
            <a:t>is key </a:t>
          </a:r>
          <a:r>
            <a:rPr lang="sk-SK" sz="2400" dirty="0" err="1">
              <a:latin typeface="Aptos" panose="020B0004020202020204" pitchFamily="34" charset="0"/>
              <a:cs typeface="Arial" panose="020B0604020202020204" pitchFamily="34" charset="0"/>
            </a:rPr>
            <a:t>task</a:t>
          </a:r>
          <a:r>
            <a:rPr lang="en-US" sz="2400" dirty="0">
              <a:latin typeface="Aptos" panose="020B0004020202020204" pitchFamily="34" charset="0"/>
              <a:cs typeface="Arial" panose="020B0604020202020204" pitchFamily="34" charset="0"/>
            </a:rPr>
            <a:t> of all users as social network</a:t>
          </a:r>
          <a:r>
            <a:rPr lang="sk-SK" sz="2400" dirty="0">
              <a:latin typeface="Aptos" panose="020B0004020202020204" pitchFamily="34" charset="0"/>
              <a:cs typeface="Arial" panose="020B0604020202020204" pitchFamily="34" charset="0"/>
            </a:rPr>
            <a:t>s</a:t>
          </a:r>
          <a:r>
            <a:rPr lang="en-US" sz="2400" dirty="0">
              <a:latin typeface="Aptos" panose="020B0004020202020204" pitchFamily="34" charset="0"/>
              <a:cs typeface="Arial" panose="020B0604020202020204" pitchFamily="34" charset="0"/>
            </a:rPr>
            <a:t> platforms grow in popularity and interconnectedness.</a:t>
          </a:r>
          <a:endParaRPr lang="en-US" sz="2400" dirty="0">
            <a:latin typeface="Aptos" panose="020B0004020202020204" pitchFamily="34" charset="0"/>
            <a:ea typeface="Cambria" panose="02040503050406030204" pitchFamily="18" charset="0"/>
          </a:endParaRPr>
        </a:p>
      </dgm:t>
    </dgm:pt>
    <dgm:pt modelId="{3DBC4C04-3832-4C01-A142-99296A3E2384}" type="par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84A9EEEF-B6BC-4E2D-B379-2E35CF316B71}" type="sib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08C6AEBB-E1BE-4B95-B093-1B6A27485733}">
      <dgm:prSet custT="1"/>
      <dgm:spPr/>
      <dgm:t>
        <a:bodyPr/>
        <a:lstStyle/>
        <a:p>
          <a:pPr>
            <a:lnSpc>
              <a:spcPct val="100000"/>
            </a:lnSpc>
          </a:pPr>
          <a:r>
            <a:rPr lang="en-US" sz="2400" dirty="0">
              <a:latin typeface="Aptos" panose="020B0004020202020204" pitchFamily="34" charset="0"/>
              <a:cs typeface="Arial" panose="020B0604020202020204" pitchFamily="34" charset="0"/>
            </a:rPr>
            <a:t>Securing your </a:t>
          </a:r>
          <a:r>
            <a:rPr lang="sk-SK" sz="2400" b="1" dirty="0">
              <a:solidFill>
                <a:schemeClr val="tx1"/>
              </a:solidFill>
              <a:latin typeface="Aptos" panose="020B0004020202020204" pitchFamily="34" charset="0"/>
              <a:cs typeface="+mj-cs"/>
            </a:rPr>
            <a:t>S</a:t>
          </a:r>
          <a:r>
            <a:rPr lang="en-US" sz="2400" b="1" dirty="0" err="1">
              <a:solidFill>
                <a:schemeClr val="tx1"/>
              </a:solidFill>
              <a:latin typeface="Aptos" panose="020B0004020202020204" pitchFamily="34" charset="0"/>
              <a:cs typeface="+mj-cs"/>
            </a:rPr>
            <a:t>ocial</a:t>
          </a:r>
          <a:r>
            <a:rPr lang="en-US" sz="2400" b="1" dirty="0">
              <a:solidFill>
                <a:schemeClr val="tx1"/>
              </a:solidFill>
              <a:latin typeface="Aptos" panose="020B0004020202020204" pitchFamily="34" charset="0"/>
              <a:cs typeface="+mj-cs"/>
            </a:rPr>
            <a:t> </a:t>
          </a:r>
          <a:r>
            <a:rPr lang="sk-SK" sz="2400" b="1" dirty="0">
              <a:solidFill>
                <a:schemeClr val="tx1"/>
              </a:solidFill>
              <a:latin typeface="Aptos" panose="020B0004020202020204" pitchFamily="34" charset="0"/>
              <a:cs typeface="+mj-cs"/>
            </a:rPr>
            <a:t>N</a:t>
          </a:r>
          <a:r>
            <a:rPr lang="en-US" sz="2400" b="1" dirty="0" err="1">
              <a:solidFill>
                <a:schemeClr val="tx1"/>
              </a:solidFill>
              <a:latin typeface="Aptos" panose="020B0004020202020204" pitchFamily="34" charset="0"/>
              <a:cs typeface="+mj-cs"/>
            </a:rPr>
            <a:t>etwork</a:t>
          </a:r>
          <a:r>
            <a:rPr lang="en-US" sz="2400" b="1" dirty="0">
              <a:solidFill>
                <a:schemeClr val="tx1"/>
              </a:solidFill>
              <a:latin typeface="Aptos" panose="020B0004020202020204" pitchFamily="34" charset="0"/>
              <a:cs typeface="+mj-cs"/>
            </a:rPr>
            <a:t> </a:t>
          </a:r>
          <a:r>
            <a:rPr lang="sk-SK" sz="2400" b="1" dirty="0" err="1">
              <a:solidFill>
                <a:schemeClr val="tx1"/>
              </a:solidFill>
              <a:latin typeface="Aptos" panose="020B0004020202020204" pitchFamily="34" charset="0"/>
              <a:cs typeface="+mj-cs"/>
            </a:rPr>
            <a:t>Account</a:t>
          </a:r>
          <a:r>
            <a:rPr lang="sk-SK" sz="2400" b="1" dirty="0">
              <a:solidFill>
                <a:schemeClr val="tx1"/>
              </a:solidFill>
              <a:latin typeface="Aptos" panose="020B0004020202020204" pitchFamily="34" charset="0"/>
              <a:cs typeface="+mj-cs"/>
            </a:rPr>
            <a:t> </a:t>
          </a:r>
          <a:r>
            <a:rPr lang="en-US" sz="2400" dirty="0">
              <a:latin typeface="Aptos" panose="020B0004020202020204" pitchFamily="34" charset="0"/>
              <a:cs typeface="Arial" panose="020B0604020202020204" pitchFamily="34" charset="0"/>
            </a:rPr>
            <a:t>from </a:t>
          </a:r>
          <a:r>
            <a:rPr lang="en-US" sz="2400" b="1" dirty="0">
              <a:latin typeface="Aptos" panose="020B0004020202020204" pitchFamily="34" charset="0"/>
              <a:cs typeface="Arial" panose="020B0604020202020204" pitchFamily="34" charset="0"/>
            </a:rPr>
            <a:t>privacy</a:t>
          </a:r>
          <a:r>
            <a:rPr lang="sk-SK" sz="2400" b="1" dirty="0">
              <a:latin typeface="Aptos" panose="020B0004020202020204" pitchFamily="34" charset="0"/>
              <a:cs typeface="Arial" panose="020B0604020202020204" pitchFamily="34" charset="0"/>
            </a:rPr>
            <a:t>, </a:t>
          </a:r>
          <a:r>
            <a:rPr lang="sk-SK" sz="2400" b="1" dirty="0" err="1">
              <a:latin typeface="Aptos" panose="020B0004020202020204" pitchFamily="34" charset="0"/>
              <a:cs typeface="Arial" panose="020B0604020202020204" pitchFamily="34" charset="0"/>
            </a:rPr>
            <a:t>safety</a:t>
          </a:r>
          <a:r>
            <a:rPr lang="sk-SK" sz="2400" b="1" dirty="0">
              <a:latin typeface="Aptos" panose="020B0004020202020204" pitchFamily="34" charset="0"/>
              <a:cs typeface="Arial" panose="020B0604020202020204" pitchFamily="34" charset="0"/>
            </a:rPr>
            <a:t> and </a:t>
          </a:r>
          <a:r>
            <a:rPr lang="sk-SK" sz="2400" b="1" dirty="0" err="1">
              <a:latin typeface="Aptos" panose="020B0004020202020204" pitchFamily="34" charset="0"/>
              <a:cs typeface="Arial" panose="020B0604020202020204" pitchFamily="34" charset="0"/>
            </a:rPr>
            <a:t>security</a:t>
          </a:r>
          <a:r>
            <a:rPr lang="en-US" sz="2400" b="1" dirty="0">
              <a:latin typeface="Aptos" panose="020B0004020202020204" pitchFamily="34" charset="0"/>
              <a:cs typeface="Arial" panose="020B0604020202020204" pitchFamily="34" charset="0"/>
            </a:rPr>
            <a:t> threats </a:t>
          </a:r>
          <a:r>
            <a:rPr lang="en-US" sz="2400" dirty="0">
              <a:latin typeface="Aptos" panose="020B0004020202020204" pitchFamily="34" charset="0"/>
              <a:cs typeface="Arial" panose="020B0604020202020204" pitchFamily="34" charset="0"/>
            </a:rPr>
            <a:t>isn't too difficult if you will follow </a:t>
          </a:r>
          <a:r>
            <a:rPr lang="en-US" sz="2400" dirty="0">
              <a:solidFill>
                <a:schemeClr val="accent2"/>
              </a:solidFill>
              <a:latin typeface="Aptos" panose="020B0004020202020204" pitchFamily="34" charset="0"/>
              <a:cs typeface="Arial" panose="020B0604020202020204" pitchFamily="34" charset="0"/>
            </a:rPr>
            <a:t>recommended basic practices</a:t>
          </a:r>
          <a:r>
            <a:rPr lang="en-US" sz="2400" dirty="0">
              <a:latin typeface="Aptos" panose="020B0004020202020204" pitchFamily="34" charset="0"/>
              <a:cs typeface="Arial" panose="020B0604020202020204" pitchFamily="34" charset="0"/>
            </a:rPr>
            <a:t> to alert you to </a:t>
          </a:r>
          <a:r>
            <a:rPr lang="en-US" sz="2400" b="1" dirty="0">
              <a:latin typeface="Aptos" panose="020B0004020202020204" pitchFamily="34" charset="0"/>
              <a:cs typeface="Arial" panose="020B0604020202020204" pitchFamily="34" charset="0"/>
            </a:rPr>
            <a:t>suspicious activity </a:t>
          </a:r>
          <a:r>
            <a:rPr lang="en-US" sz="2400" dirty="0">
              <a:latin typeface="Aptos" panose="020B0004020202020204" pitchFamily="34" charset="0"/>
              <a:cs typeface="Arial" panose="020B0604020202020204" pitchFamily="34" charset="0"/>
            </a:rPr>
            <a:t>and protect from </a:t>
          </a:r>
          <a:r>
            <a:rPr lang="en-US" sz="2400" b="1" dirty="0">
              <a:latin typeface="Aptos" panose="020B0004020202020204" pitchFamily="34" charset="0"/>
              <a:cs typeface="Arial" panose="020B0604020202020204" pitchFamily="34" charset="0"/>
            </a:rPr>
            <a:t>cyber fraud</a:t>
          </a:r>
          <a:r>
            <a:rPr lang="en-US" sz="2400" dirty="0">
              <a:latin typeface="Aptos" panose="020B0004020202020204" pitchFamily="34" charset="0"/>
              <a:cs typeface="Arial" panose="020B0604020202020204" pitchFamily="34" charset="0"/>
            </a:rPr>
            <a:t>.</a:t>
          </a:r>
          <a:endParaRPr lang="en-US" sz="2400" dirty="0">
            <a:latin typeface="Aptos" panose="020B0004020202020204" pitchFamily="34" charset="0"/>
            <a:ea typeface="Cambria" panose="02040503050406030204" pitchFamily="18" charset="0"/>
          </a:endParaRPr>
        </a:p>
      </dgm:t>
    </dgm:pt>
    <dgm:pt modelId="{D3166BD2-CCD9-4D15-A18F-7244F7704C10}" type="par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58C01267-6BA1-44E9-A81F-DC281F61A696}" type="sib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3A8B25B3-A87E-4D6A-B075-90B33A927147}" type="pres">
      <dgm:prSet presAssocID="{07388575-53AD-4155-AF4B-1182A738C817}" presName="root" presStyleCnt="0">
        <dgm:presLayoutVars>
          <dgm:dir/>
          <dgm:resizeHandles val="exact"/>
        </dgm:presLayoutVars>
      </dgm:prSet>
      <dgm:spPr/>
    </dgm:pt>
    <dgm:pt modelId="{B23338E4-A26E-40B7-9A0F-BC323F84F8F2}" type="pres">
      <dgm:prSet presAssocID="{E005DFF8-9213-41FA-8DA4-1A352AD9B123}" presName="compNode" presStyleCnt="0"/>
      <dgm:spPr/>
    </dgm:pt>
    <dgm:pt modelId="{9130D0B2-D5F8-4D0C-B3D1-EFC9BF353892}" type="pres">
      <dgm:prSet presAssocID="{E005DFF8-9213-41FA-8DA4-1A352AD9B123}" presName="bgRect" presStyleLbl="bgShp" presStyleIdx="0" presStyleCnt="2"/>
      <dgm:spPr/>
    </dgm:pt>
    <dgm:pt modelId="{4C3BB3C4-D48C-46B1-8A32-9E3951CBB395}" type="pres">
      <dgm:prSet presAssocID="{E005DFF8-9213-41FA-8DA4-1A352AD9B123}"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áždnik výplň plnou farbou"/>
        </a:ext>
      </dgm:extLst>
    </dgm:pt>
    <dgm:pt modelId="{1F723BC6-5744-4673-A96B-225E8AAF85EB}" type="pres">
      <dgm:prSet presAssocID="{E005DFF8-9213-41FA-8DA4-1A352AD9B123}" presName="spaceRect" presStyleCnt="0"/>
      <dgm:spPr/>
    </dgm:pt>
    <dgm:pt modelId="{B87462E3-B2C6-419A-9325-3F627D30FBAC}" type="pres">
      <dgm:prSet presAssocID="{E005DFF8-9213-41FA-8DA4-1A352AD9B123}" presName="parTx" presStyleLbl="revTx" presStyleIdx="0" presStyleCnt="2">
        <dgm:presLayoutVars>
          <dgm:chMax val="0"/>
          <dgm:chPref val="0"/>
        </dgm:presLayoutVars>
      </dgm:prSet>
      <dgm:spPr/>
    </dgm:pt>
    <dgm:pt modelId="{74B4F4B0-DD78-425B-B24D-2DDD9B9EEE5B}" type="pres">
      <dgm:prSet presAssocID="{84A9EEEF-B6BC-4E2D-B379-2E35CF316B71}" presName="sibTrans" presStyleCnt="0"/>
      <dgm:spPr/>
    </dgm:pt>
    <dgm:pt modelId="{DCC388F6-A70D-404E-9468-5D997AB517B0}" type="pres">
      <dgm:prSet presAssocID="{08C6AEBB-E1BE-4B95-B093-1B6A27485733}" presName="compNode" presStyleCnt="0"/>
      <dgm:spPr/>
    </dgm:pt>
    <dgm:pt modelId="{B3FDC2A5-017D-4E3C-99BE-889B931383F2}" type="pres">
      <dgm:prSet presAssocID="{08C6AEBB-E1BE-4B95-B093-1B6A27485733}" presName="bgRect" presStyleLbl="bgShp" presStyleIdx="1" presStyleCnt="2"/>
      <dgm:spPr/>
    </dgm:pt>
    <dgm:pt modelId="{CC26F1E9-A16F-492B-A2E6-52795D094E56}" type="pres">
      <dgm:prSet presAssocID="{08C6AEBB-E1BE-4B95-B093-1B6A27485733}"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Štít so značkou výplň plnou farbou"/>
        </a:ext>
      </dgm:extLst>
    </dgm:pt>
    <dgm:pt modelId="{E240DB1B-542C-49A9-BFEC-D25F71F9D599}" type="pres">
      <dgm:prSet presAssocID="{08C6AEBB-E1BE-4B95-B093-1B6A27485733}" presName="spaceRect" presStyleCnt="0"/>
      <dgm:spPr/>
    </dgm:pt>
    <dgm:pt modelId="{DB47289C-841F-4AA3-9FCF-CD74B20F0644}" type="pres">
      <dgm:prSet presAssocID="{08C6AEBB-E1BE-4B95-B093-1B6A27485733}" presName="parTx" presStyleLbl="revTx" presStyleIdx="1" presStyleCnt="2">
        <dgm:presLayoutVars>
          <dgm:chMax val="0"/>
          <dgm:chPref val="0"/>
        </dgm:presLayoutVars>
      </dgm:prSet>
      <dgm:spPr/>
    </dgm:pt>
  </dgm:ptLst>
  <dgm:cxnLst>
    <dgm:cxn modelId="{1A2FDF0F-75FD-470F-9456-29C992478D80}" srcId="{07388575-53AD-4155-AF4B-1182A738C817}" destId="{E005DFF8-9213-41FA-8DA4-1A352AD9B123}" srcOrd="0" destOrd="0" parTransId="{3DBC4C04-3832-4C01-A142-99296A3E2384}" sibTransId="{84A9EEEF-B6BC-4E2D-B379-2E35CF316B71}"/>
    <dgm:cxn modelId="{E9F88E17-311F-4242-B568-A6E0125C6BA8}" type="presOf" srcId="{08C6AEBB-E1BE-4B95-B093-1B6A27485733}" destId="{DB47289C-841F-4AA3-9FCF-CD74B20F0644}" srcOrd="0" destOrd="0" presId="urn:microsoft.com/office/officeart/2018/2/layout/IconVerticalSolidList"/>
    <dgm:cxn modelId="{E23C9D2E-2133-4F0A-A3CF-187E19CB2448}" srcId="{07388575-53AD-4155-AF4B-1182A738C817}" destId="{08C6AEBB-E1BE-4B95-B093-1B6A27485733}" srcOrd="1" destOrd="0" parTransId="{D3166BD2-CCD9-4D15-A18F-7244F7704C10}" sibTransId="{58C01267-6BA1-44E9-A81F-DC281F61A696}"/>
    <dgm:cxn modelId="{D6BAF248-1590-48CA-8362-B4A42BA33D6B}" type="presOf" srcId="{E005DFF8-9213-41FA-8DA4-1A352AD9B123}" destId="{B87462E3-B2C6-419A-9325-3F627D30FBAC}" srcOrd="0" destOrd="0" presId="urn:microsoft.com/office/officeart/2018/2/layout/IconVerticalSolidList"/>
    <dgm:cxn modelId="{38F57E57-A8F8-4A7E-9A9B-6486DEC07537}" type="presOf" srcId="{07388575-53AD-4155-AF4B-1182A738C817}" destId="{3A8B25B3-A87E-4D6A-B075-90B33A927147}" srcOrd="0" destOrd="0" presId="urn:microsoft.com/office/officeart/2018/2/layout/IconVerticalSolidList"/>
    <dgm:cxn modelId="{CD800242-1BAB-4743-832E-6368AE5257BE}" type="presParOf" srcId="{3A8B25B3-A87E-4D6A-B075-90B33A927147}" destId="{B23338E4-A26E-40B7-9A0F-BC323F84F8F2}" srcOrd="0" destOrd="0" presId="urn:microsoft.com/office/officeart/2018/2/layout/IconVerticalSolidList"/>
    <dgm:cxn modelId="{8F343E84-1CE9-4090-9A92-7CF7A490EF73}" type="presParOf" srcId="{B23338E4-A26E-40B7-9A0F-BC323F84F8F2}" destId="{9130D0B2-D5F8-4D0C-B3D1-EFC9BF353892}" srcOrd="0" destOrd="0" presId="urn:microsoft.com/office/officeart/2018/2/layout/IconVerticalSolidList"/>
    <dgm:cxn modelId="{23D3EA36-97D6-4768-A7E0-929CC3E89DB5}" type="presParOf" srcId="{B23338E4-A26E-40B7-9A0F-BC323F84F8F2}" destId="{4C3BB3C4-D48C-46B1-8A32-9E3951CBB395}" srcOrd="1" destOrd="0" presId="urn:microsoft.com/office/officeart/2018/2/layout/IconVerticalSolidList"/>
    <dgm:cxn modelId="{F1655BAF-BCD2-4C41-BFA1-9122C3DAA3E0}" type="presParOf" srcId="{B23338E4-A26E-40B7-9A0F-BC323F84F8F2}" destId="{1F723BC6-5744-4673-A96B-225E8AAF85EB}" srcOrd="2" destOrd="0" presId="urn:microsoft.com/office/officeart/2018/2/layout/IconVerticalSolidList"/>
    <dgm:cxn modelId="{F664BB29-677C-4F5B-B881-DC5322EF886B}" type="presParOf" srcId="{B23338E4-A26E-40B7-9A0F-BC323F84F8F2}" destId="{B87462E3-B2C6-419A-9325-3F627D30FBAC}" srcOrd="3" destOrd="0" presId="urn:microsoft.com/office/officeart/2018/2/layout/IconVerticalSolidList"/>
    <dgm:cxn modelId="{79738652-F305-4299-9498-88EC03F59C14}" type="presParOf" srcId="{3A8B25B3-A87E-4D6A-B075-90B33A927147}" destId="{74B4F4B0-DD78-425B-B24D-2DDD9B9EEE5B}" srcOrd="1" destOrd="0" presId="urn:microsoft.com/office/officeart/2018/2/layout/IconVerticalSolidList"/>
    <dgm:cxn modelId="{D9FAC8CE-C301-47DA-B9F7-46C91038819C}" type="presParOf" srcId="{3A8B25B3-A87E-4D6A-B075-90B33A927147}" destId="{DCC388F6-A70D-404E-9468-5D997AB517B0}" srcOrd="2" destOrd="0" presId="urn:microsoft.com/office/officeart/2018/2/layout/IconVerticalSolidList"/>
    <dgm:cxn modelId="{31E0D815-0D33-4CAC-9559-54C3E0D6BC95}" type="presParOf" srcId="{DCC388F6-A70D-404E-9468-5D997AB517B0}" destId="{B3FDC2A5-017D-4E3C-99BE-889B931383F2}" srcOrd="0" destOrd="0" presId="urn:microsoft.com/office/officeart/2018/2/layout/IconVerticalSolidList"/>
    <dgm:cxn modelId="{8C08BF74-3229-4E0A-8DD8-D8BB40C73DF8}" type="presParOf" srcId="{DCC388F6-A70D-404E-9468-5D997AB517B0}" destId="{CC26F1E9-A16F-492B-A2E6-52795D094E56}" srcOrd="1" destOrd="0" presId="urn:microsoft.com/office/officeart/2018/2/layout/IconVerticalSolidList"/>
    <dgm:cxn modelId="{012FAD6C-ED29-49F3-A6E4-67817DE4A61A}" type="presParOf" srcId="{DCC388F6-A70D-404E-9468-5D997AB517B0}" destId="{E240DB1B-542C-49A9-BFEC-D25F71F9D599}" srcOrd="2" destOrd="0" presId="urn:microsoft.com/office/officeart/2018/2/layout/IconVerticalSolidList"/>
    <dgm:cxn modelId="{B0336081-9725-4D81-BB8B-292CF77ADA3D}" type="presParOf" srcId="{DCC388F6-A70D-404E-9468-5D997AB517B0}" destId="{DB47289C-841F-4AA3-9FCF-CD74B20F06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8C951-EFFD-4FFC-AF76-CDA07FA13611}">
      <dsp:nvSpPr>
        <dsp:cNvPr id="0" name=""/>
        <dsp:cNvSpPr/>
      </dsp:nvSpPr>
      <dsp:spPr>
        <a:xfrm>
          <a:off x="0" y="586"/>
          <a:ext cx="6972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7DFD6-E532-4C2F-8E0F-DDB6EB97F0A2}">
      <dsp:nvSpPr>
        <dsp:cNvPr id="0" name=""/>
        <dsp:cNvSpPr/>
      </dsp:nvSpPr>
      <dsp:spPr>
        <a:xfrm>
          <a:off x="0" y="586"/>
          <a:ext cx="6972975" cy="53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100000"/>
            </a:lnSpc>
            <a:spcBef>
              <a:spcPct val="0"/>
            </a:spcBef>
            <a:spcAft>
              <a:spcPct val="35000"/>
            </a:spcAft>
            <a:buNone/>
          </a:pPr>
          <a:r>
            <a:rPr lang="sk-SK" sz="3200" b="1" kern="1200" dirty="0">
              <a:latin typeface="Aptos" panose="020B0004020202020204" pitchFamily="34" charset="0"/>
            </a:rPr>
            <a:t>CONTENT</a:t>
          </a:r>
          <a:endParaRPr lang="en-US" sz="3200" kern="1200" dirty="0">
            <a:latin typeface="Aptos" panose="020B0004020202020204" pitchFamily="34" charset="0"/>
          </a:endParaRPr>
        </a:p>
      </dsp:txBody>
      <dsp:txXfrm>
        <a:off x="0" y="586"/>
        <a:ext cx="6972975" cy="533671"/>
      </dsp:txXfrm>
    </dsp:sp>
    <dsp:sp modelId="{BA978681-798E-4E8B-9906-702C602C2001}">
      <dsp:nvSpPr>
        <dsp:cNvPr id="0" name=""/>
        <dsp:cNvSpPr/>
      </dsp:nvSpPr>
      <dsp:spPr>
        <a:xfrm>
          <a:off x="0" y="534258"/>
          <a:ext cx="69729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C219AF-C8D7-4CA7-AF96-133CB193B538}">
      <dsp:nvSpPr>
        <dsp:cNvPr id="0" name=""/>
        <dsp:cNvSpPr/>
      </dsp:nvSpPr>
      <dsp:spPr>
        <a:xfrm>
          <a:off x="0" y="534258"/>
          <a:ext cx="6972975" cy="53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GB" sz="2400" b="0" kern="1200" dirty="0">
              <a:latin typeface="Aptos"/>
            </a:rPr>
            <a:t>Internet Banking </a:t>
          </a:r>
          <a:endParaRPr lang="en-US" sz="2400" b="0" kern="1200" dirty="0">
            <a:latin typeface="Aptos"/>
            <a:ea typeface="+mn-ea"/>
            <a:cs typeface="+mn-cs"/>
          </a:endParaRPr>
        </a:p>
      </dsp:txBody>
      <dsp:txXfrm>
        <a:off x="0" y="534258"/>
        <a:ext cx="6972975" cy="533671"/>
      </dsp:txXfrm>
    </dsp:sp>
    <dsp:sp modelId="{9B43BAE5-18C7-477B-B28A-7E020CBF5F7B}">
      <dsp:nvSpPr>
        <dsp:cNvPr id="0" name=""/>
        <dsp:cNvSpPr/>
      </dsp:nvSpPr>
      <dsp:spPr>
        <a:xfrm>
          <a:off x="0" y="1067930"/>
          <a:ext cx="69729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58840-8C6C-481B-8684-6366253DF07C}">
      <dsp:nvSpPr>
        <dsp:cNvPr id="0" name=""/>
        <dsp:cNvSpPr/>
      </dsp:nvSpPr>
      <dsp:spPr>
        <a:xfrm>
          <a:off x="0" y="1067930"/>
          <a:ext cx="6972975" cy="53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100000"/>
            </a:lnSpc>
            <a:spcBef>
              <a:spcPct val="0"/>
            </a:spcBef>
            <a:spcAft>
              <a:spcPct val="35000"/>
            </a:spcAft>
            <a:buNone/>
          </a:pPr>
          <a:r>
            <a:rPr lang="sk-SK" sz="2400" kern="1200" dirty="0">
              <a:latin typeface="Aptos"/>
              <a:cs typeface="Calibri"/>
            </a:rPr>
            <a:t>Pros and </a:t>
          </a:r>
          <a:r>
            <a:rPr lang="sk-SK" sz="2400" kern="1200" dirty="0" err="1">
              <a:latin typeface="Aptos"/>
              <a:cs typeface="Calibri"/>
            </a:rPr>
            <a:t>Cons</a:t>
          </a:r>
          <a:r>
            <a:rPr lang="sk-SK" sz="2400" kern="1200" dirty="0">
              <a:latin typeface="Aptos"/>
              <a:cs typeface="Calibri"/>
            </a:rPr>
            <a:t> of Internet banking</a:t>
          </a:r>
          <a:endParaRPr lang="en-US" sz="2400" kern="1200" dirty="0">
            <a:latin typeface="Aptos"/>
            <a:ea typeface="+mn-ea"/>
            <a:cs typeface="Calibri"/>
          </a:endParaRPr>
        </a:p>
      </dsp:txBody>
      <dsp:txXfrm>
        <a:off x="0" y="1067930"/>
        <a:ext cx="6972975" cy="533671"/>
      </dsp:txXfrm>
    </dsp:sp>
    <dsp:sp modelId="{93A14647-9A57-498F-B002-0BD7E3FDCB1B}">
      <dsp:nvSpPr>
        <dsp:cNvPr id="0" name=""/>
        <dsp:cNvSpPr/>
      </dsp:nvSpPr>
      <dsp:spPr>
        <a:xfrm>
          <a:off x="0" y="1601602"/>
          <a:ext cx="69729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D2D81F-790E-4239-8EC7-CF9A12B1367A}">
      <dsp:nvSpPr>
        <dsp:cNvPr id="0" name=""/>
        <dsp:cNvSpPr/>
      </dsp:nvSpPr>
      <dsp:spPr>
        <a:xfrm>
          <a:off x="0" y="1601602"/>
          <a:ext cx="6972975" cy="53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100000"/>
            </a:lnSpc>
            <a:spcBef>
              <a:spcPct val="0"/>
            </a:spcBef>
            <a:spcAft>
              <a:spcPct val="35000"/>
            </a:spcAft>
            <a:buNone/>
          </a:pPr>
          <a:r>
            <a:rPr lang="sk-SK" sz="2400" kern="1200" dirty="0">
              <a:latin typeface="Aptos"/>
              <a:ea typeface="+mn-ea"/>
              <a:cs typeface="+mn-cs"/>
            </a:rPr>
            <a:t>Best </a:t>
          </a:r>
          <a:r>
            <a:rPr lang="sk-SK" sz="2400" kern="1200" dirty="0" err="1">
              <a:latin typeface="Aptos"/>
              <a:ea typeface="+mn-ea"/>
              <a:cs typeface="+mn-cs"/>
            </a:rPr>
            <a:t>practices</a:t>
          </a:r>
          <a:r>
            <a:rPr lang="sk-SK" sz="2400" kern="1200" dirty="0">
              <a:latin typeface="Aptos"/>
              <a:ea typeface="+mn-ea"/>
              <a:cs typeface="+mn-cs"/>
            </a:rPr>
            <a:t> – Internet banking security</a:t>
          </a:r>
          <a:endParaRPr lang="en-US" sz="2400" kern="1200" dirty="0">
            <a:latin typeface="Aptos" panose="020B0004020202020204" pitchFamily="34" charset="0"/>
            <a:ea typeface="+mn-ea"/>
            <a:cs typeface="+mn-cs"/>
          </a:endParaRPr>
        </a:p>
      </dsp:txBody>
      <dsp:txXfrm>
        <a:off x="0" y="1601602"/>
        <a:ext cx="6972975" cy="533671"/>
      </dsp:txXfrm>
    </dsp:sp>
    <dsp:sp modelId="{1B725A3C-332C-4241-BAA5-3F2D5B50DEC0}">
      <dsp:nvSpPr>
        <dsp:cNvPr id="0" name=""/>
        <dsp:cNvSpPr/>
      </dsp:nvSpPr>
      <dsp:spPr>
        <a:xfrm>
          <a:off x="0" y="2135274"/>
          <a:ext cx="69729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A3B41-FBFD-4DBC-9B3B-948EA8460D0B}">
      <dsp:nvSpPr>
        <dsp:cNvPr id="0" name=""/>
        <dsp:cNvSpPr/>
      </dsp:nvSpPr>
      <dsp:spPr>
        <a:xfrm>
          <a:off x="0" y="2135274"/>
          <a:ext cx="6972975" cy="53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100000"/>
            </a:lnSpc>
            <a:spcBef>
              <a:spcPct val="0"/>
            </a:spcBef>
            <a:spcAft>
              <a:spcPct val="35000"/>
            </a:spcAft>
            <a:buNone/>
          </a:pPr>
          <a:r>
            <a:rPr lang="sk-SK" sz="2300" kern="1200" dirty="0">
              <a:solidFill>
                <a:srgbClr val="000000"/>
              </a:solidFill>
              <a:latin typeface="Calibri"/>
              <a:ea typeface="Calibri"/>
              <a:cs typeface="Calibri"/>
            </a:rPr>
            <a:t>Internet banking </a:t>
          </a:r>
          <a:r>
            <a:rPr lang="sk-SK" sz="2300" kern="1200" dirty="0" err="1">
              <a:solidFill>
                <a:srgbClr val="000000"/>
              </a:solidFill>
              <a:latin typeface="Calibri"/>
              <a:ea typeface="Calibri"/>
              <a:cs typeface="Calibri"/>
            </a:rPr>
            <a:t>security</a:t>
          </a:r>
          <a:r>
            <a:rPr lang="sk-SK" sz="2300" kern="1200" dirty="0">
              <a:solidFill>
                <a:srgbClr val="000000"/>
              </a:solidFill>
              <a:latin typeface="Calibri"/>
              <a:ea typeface="Calibri"/>
              <a:cs typeface="Calibri"/>
            </a:rPr>
            <a:t> </a:t>
          </a:r>
          <a:r>
            <a:rPr lang="sk-SK" sz="2300" kern="1200" dirty="0" err="1">
              <a:solidFill>
                <a:srgbClr val="000000"/>
              </a:solidFill>
              <a:latin typeface="Calibri"/>
              <a:ea typeface="Calibri"/>
              <a:cs typeface="Calibri"/>
            </a:rPr>
            <a:t>conclusions</a:t>
          </a:r>
          <a:endParaRPr lang="sk-SK" sz="2300" kern="1200" dirty="0">
            <a:solidFill>
              <a:srgbClr val="000000"/>
            </a:solidFill>
            <a:latin typeface="Calibri"/>
            <a:ea typeface="Calibri"/>
            <a:cs typeface="Calibri"/>
          </a:endParaRPr>
        </a:p>
      </dsp:txBody>
      <dsp:txXfrm>
        <a:off x="0" y="2135274"/>
        <a:ext cx="6972975" cy="533671"/>
      </dsp:txXfrm>
    </dsp:sp>
    <dsp:sp modelId="{DE5B319D-76DF-444D-AE04-D3D3B61082C7}">
      <dsp:nvSpPr>
        <dsp:cNvPr id="0" name=""/>
        <dsp:cNvSpPr/>
      </dsp:nvSpPr>
      <dsp:spPr>
        <a:xfrm>
          <a:off x="0" y="2668945"/>
          <a:ext cx="6972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DC7A2B-EBE0-4E49-94CD-23CE80717489}">
      <dsp:nvSpPr>
        <dsp:cNvPr id="0" name=""/>
        <dsp:cNvSpPr/>
      </dsp:nvSpPr>
      <dsp:spPr>
        <a:xfrm>
          <a:off x="0" y="2668945"/>
          <a:ext cx="6972975" cy="53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100000"/>
            </a:lnSpc>
            <a:spcBef>
              <a:spcPct val="0"/>
            </a:spcBef>
            <a:spcAft>
              <a:spcPct val="35000"/>
            </a:spcAft>
            <a:buNone/>
          </a:pPr>
          <a:r>
            <a:rPr lang="sk-SK" sz="2300" kern="1200" dirty="0" err="1">
              <a:latin typeface="Aptos"/>
              <a:cs typeface="Calibri"/>
            </a:rPr>
            <a:t>Social</a:t>
          </a:r>
          <a:r>
            <a:rPr lang="sk-SK" sz="2300" kern="1200" dirty="0">
              <a:latin typeface="Aptos"/>
              <a:cs typeface="Calibri"/>
            </a:rPr>
            <a:t> networks</a:t>
          </a:r>
        </a:p>
      </dsp:txBody>
      <dsp:txXfrm>
        <a:off x="0" y="2668945"/>
        <a:ext cx="6972975" cy="533671"/>
      </dsp:txXfrm>
    </dsp:sp>
    <dsp:sp modelId="{996B8815-0BC1-49F5-9553-1DBF6F5EA2EA}">
      <dsp:nvSpPr>
        <dsp:cNvPr id="0" name=""/>
        <dsp:cNvSpPr/>
      </dsp:nvSpPr>
      <dsp:spPr>
        <a:xfrm>
          <a:off x="0" y="3202617"/>
          <a:ext cx="69729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04FAA-CDBB-45AF-B0C2-49E51794CC51}">
      <dsp:nvSpPr>
        <dsp:cNvPr id="0" name=""/>
        <dsp:cNvSpPr/>
      </dsp:nvSpPr>
      <dsp:spPr>
        <a:xfrm>
          <a:off x="0" y="3202617"/>
          <a:ext cx="6972975" cy="53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100000"/>
            </a:lnSpc>
            <a:spcBef>
              <a:spcPct val="0"/>
            </a:spcBef>
            <a:spcAft>
              <a:spcPct val="35000"/>
            </a:spcAft>
            <a:buNone/>
          </a:pPr>
          <a:r>
            <a:rPr lang="sk-SK" sz="2400" kern="1200" dirty="0" err="1">
              <a:latin typeface="Aptos"/>
              <a:cs typeface="Calibri"/>
            </a:rPr>
            <a:t>Pos</a:t>
          </a:r>
          <a:r>
            <a:rPr lang="sk-SK" sz="2400" kern="1200" dirty="0">
              <a:latin typeface="Aptos"/>
              <a:cs typeface="Calibri"/>
            </a:rPr>
            <a:t> and </a:t>
          </a:r>
          <a:r>
            <a:rPr lang="sk-SK" sz="2400" kern="1200" dirty="0" err="1">
              <a:latin typeface="Aptos"/>
              <a:cs typeface="Calibri"/>
            </a:rPr>
            <a:t>Cons</a:t>
          </a:r>
          <a:r>
            <a:rPr lang="sk-SK" sz="2400" kern="1200" dirty="0">
              <a:latin typeface="Aptos"/>
              <a:cs typeface="Calibri"/>
            </a:rPr>
            <a:t> of </a:t>
          </a:r>
          <a:r>
            <a:rPr lang="sk-SK" sz="2400" kern="1200" dirty="0" err="1">
              <a:latin typeface="Aptos"/>
              <a:cs typeface="Calibri"/>
            </a:rPr>
            <a:t>Social</a:t>
          </a:r>
          <a:r>
            <a:rPr lang="sk-SK" sz="2400" kern="1200" dirty="0">
              <a:latin typeface="Aptos"/>
              <a:cs typeface="Calibri"/>
            </a:rPr>
            <a:t> </a:t>
          </a:r>
          <a:r>
            <a:rPr lang="sk-SK" sz="2400" kern="1200" dirty="0" err="1">
              <a:latin typeface="Aptos"/>
              <a:cs typeface="Calibri"/>
            </a:rPr>
            <a:t>networks</a:t>
          </a:r>
          <a:endParaRPr lang="en-US" sz="2400" kern="1200" dirty="0">
            <a:latin typeface="Aptos"/>
            <a:ea typeface="+mn-ea"/>
            <a:cs typeface="Calibri"/>
          </a:endParaRPr>
        </a:p>
      </dsp:txBody>
      <dsp:txXfrm>
        <a:off x="0" y="3202617"/>
        <a:ext cx="6972975" cy="533671"/>
      </dsp:txXfrm>
    </dsp:sp>
    <dsp:sp modelId="{530E71F0-C27F-46BC-9B42-5B7332EF4DBE}">
      <dsp:nvSpPr>
        <dsp:cNvPr id="0" name=""/>
        <dsp:cNvSpPr/>
      </dsp:nvSpPr>
      <dsp:spPr>
        <a:xfrm>
          <a:off x="0" y="3736289"/>
          <a:ext cx="69729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87F62-05B5-49FE-BA1D-E8CCADBCA17B}">
      <dsp:nvSpPr>
        <dsp:cNvPr id="0" name=""/>
        <dsp:cNvSpPr/>
      </dsp:nvSpPr>
      <dsp:spPr>
        <a:xfrm>
          <a:off x="0" y="3736289"/>
          <a:ext cx="6972975" cy="53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100000"/>
            </a:lnSpc>
            <a:spcBef>
              <a:spcPct val="0"/>
            </a:spcBef>
            <a:spcAft>
              <a:spcPct val="35000"/>
            </a:spcAft>
            <a:buNone/>
          </a:pPr>
          <a:r>
            <a:rPr lang="sk-SK" sz="2400" kern="1200" dirty="0">
              <a:latin typeface="Aptos"/>
              <a:ea typeface="+mn-ea"/>
              <a:cs typeface="+mn-cs"/>
            </a:rPr>
            <a:t>Best </a:t>
          </a:r>
          <a:r>
            <a:rPr lang="sk-SK" sz="2400" kern="1200" dirty="0" err="1">
              <a:latin typeface="Aptos"/>
              <a:ea typeface="+mn-ea"/>
              <a:cs typeface="+mn-cs"/>
            </a:rPr>
            <a:t>practices</a:t>
          </a:r>
          <a:r>
            <a:rPr lang="sk-SK" sz="2400" kern="1200" dirty="0">
              <a:latin typeface="Aptos"/>
              <a:ea typeface="+mn-ea"/>
              <a:cs typeface="+mn-cs"/>
            </a:rPr>
            <a:t> – </a:t>
          </a:r>
          <a:r>
            <a:rPr lang="sk-SK" sz="2400" kern="1200" dirty="0" err="1">
              <a:latin typeface="Aptos"/>
              <a:ea typeface="+mn-ea"/>
              <a:cs typeface="+mn-cs"/>
            </a:rPr>
            <a:t>Social</a:t>
          </a:r>
          <a:r>
            <a:rPr lang="sk-SK" sz="2400" kern="1200" dirty="0">
              <a:latin typeface="Aptos"/>
              <a:ea typeface="+mn-ea"/>
              <a:cs typeface="+mn-cs"/>
            </a:rPr>
            <a:t> </a:t>
          </a:r>
          <a:r>
            <a:rPr lang="sk-SK" sz="2400" kern="1200" dirty="0" err="1">
              <a:latin typeface="Aptos"/>
              <a:ea typeface="+mn-ea"/>
              <a:cs typeface="+mn-cs"/>
            </a:rPr>
            <a:t>media</a:t>
          </a:r>
          <a:r>
            <a:rPr lang="sk-SK" sz="2400" kern="1200" dirty="0">
              <a:latin typeface="Aptos"/>
              <a:ea typeface="+mn-ea"/>
              <a:cs typeface="+mn-cs"/>
            </a:rPr>
            <a:t> </a:t>
          </a:r>
          <a:r>
            <a:rPr lang="sk-SK" sz="2400" kern="1200" dirty="0" err="1">
              <a:latin typeface="Aptos"/>
              <a:ea typeface="+mn-ea"/>
              <a:cs typeface="+mn-cs"/>
            </a:rPr>
            <a:t>security</a:t>
          </a:r>
          <a:endParaRPr lang="en-US" sz="2400" kern="1200" dirty="0" err="1">
            <a:latin typeface="Aptos"/>
            <a:ea typeface="+mn-ea"/>
            <a:cs typeface="+mn-cs"/>
          </a:endParaRPr>
        </a:p>
      </dsp:txBody>
      <dsp:txXfrm>
        <a:off x="0" y="3736289"/>
        <a:ext cx="6972975" cy="533671"/>
      </dsp:txXfrm>
    </dsp:sp>
    <dsp:sp modelId="{648A20A8-418D-4A81-BB28-0C1177E63AEF}">
      <dsp:nvSpPr>
        <dsp:cNvPr id="0" name=""/>
        <dsp:cNvSpPr/>
      </dsp:nvSpPr>
      <dsp:spPr>
        <a:xfrm>
          <a:off x="0" y="4269961"/>
          <a:ext cx="69729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72F9F6-F842-4442-B25B-D1F7A0C805B6}">
      <dsp:nvSpPr>
        <dsp:cNvPr id="0" name=""/>
        <dsp:cNvSpPr/>
      </dsp:nvSpPr>
      <dsp:spPr>
        <a:xfrm>
          <a:off x="0" y="4269961"/>
          <a:ext cx="6972975" cy="53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sk-SK" sz="2400" kern="1200" dirty="0" err="1">
              <a:latin typeface="Aptos"/>
              <a:cs typeface="Calibri"/>
            </a:rPr>
            <a:t>Social</a:t>
          </a:r>
          <a:r>
            <a:rPr lang="sk-SK" sz="2400" kern="1200" dirty="0">
              <a:latin typeface="Aptos"/>
              <a:cs typeface="Calibri"/>
            </a:rPr>
            <a:t> </a:t>
          </a:r>
          <a:r>
            <a:rPr lang="sk-SK" sz="2400" kern="1200" dirty="0" err="1">
              <a:latin typeface="Aptos"/>
              <a:cs typeface="Calibri"/>
            </a:rPr>
            <a:t>networks</a:t>
          </a:r>
          <a:r>
            <a:rPr lang="sk-SK" sz="2400" kern="1200" dirty="0">
              <a:latin typeface="Aptos"/>
              <a:cs typeface="Calibri"/>
            </a:rPr>
            <a:t> </a:t>
          </a:r>
          <a:r>
            <a:rPr lang="sk-SK" sz="2400" kern="1200" dirty="0" err="1">
              <a:latin typeface="Aptos"/>
              <a:cs typeface="Calibri"/>
            </a:rPr>
            <a:t>securityconclusions</a:t>
          </a:r>
          <a:endParaRPr lang="sk-SK" sz="2400" kern="1200" dirty="0" err="1">
            <a:latin typeface="Aptos" panose="020B0004020202020204" pitchFamily="34" charset="0"/>
          </a:endParaRPr>
        </a:p>
      </dsp:txBody>
      <dsp:txXfrm>
        <a:off x="0" y="4269961"/>
        <a:ext cx="6972975" cy="533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D0B2-D5F8-4D0C-B3D1-EFC9BF353892}">
      <dsp:nvSpPr>
        <dsp:cNvPr id="0" name=""/>
        <dsp:cNvSpPr/>
      </dsp:nvSpPr>
      <dsp:spPr>
        <a:xfrm>
          <a:off x="0" y="537"/>
          <a:ext cx="10888980" cy="12588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BB3C4-D48C-46B1-8A32-9E3951CBB395}">
      <dsp:nvSpPr>
        <dsp:cNvPr id="0" name=""/>
        <dsp:cNvSpPr/>
      </dsp:nvSpPr>
      <dsp:spPr>
        <a:xfrm>
          <a:off x="380793" y="283772"/>
          <a:ext cx="692351" cy="6923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462E3-B2C6-419A-9325-3F627D30FBAC}">
      <dsp:nvSpPr>
        <dsp:cNvPr id="0" name=""/>
        <dsp:cNvSpPr/>
      </dsp:nvSpPr>
      <dsp:spPr>
        <a:xfrm>
          <a:off x="1453937" y="537"/>
          <a:ext cx="9435042" cy="1258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225" tIns="133225" rIns="133225" bIns="133225" numCol="1" spcCol="1270" anchor="ctr" anchorCtr="0">
          <a:noAutofit/>
        </a:bodyPr>
        <a:lstStyle/>
        <a:p>
          <a:pPr marL="0" lvl="0" indent="0" algn="l" defTabSz="1066800">
            <a:lnSpc>
              <a:spcPct val="100000"/>
            </a:lnSpc>
            <a:spcBef>
              <a:spcPct val="0"/>
            </a:spcBef>
            <a:spcAft>
              <a:spcPct val="35000"/>
            </a:spcAft>
            <a:buNone/>
          </a:pPr>
          <a:r>
            <a:rPr lang="en-GB" sz="2400" b="0" kern="1200" dirty="0">
              <a:solidFill>
                <a:srgbClr val="444444"/>
              </a:solidFill>
              <a:latin typeface="Aptos"/>
              <a:cs typeface="Calibri"/>
            </a:rPr>
            <a:t>Avoid clicking email links purporting to direct you to a bank’s website.</a:t>
          </a:r>
          <a:endParaRPr lang="en-US" sz="2400" b="0" kern="1200" dirty="0">
            <a:solidFill>
              <a:srgbClr val="444444"/>
            </a:solidFill>
            <a:latin typeface="Aptos"/>
            <a:ea typeface="Cambria"/>
            <a:cs typeface="Calibri"/>
          </a:endParaRPr>
        </a:p>
      </dsp:txBody>
      <dsp:txXfrm>
        <a:off x="1453937" y="537"/>
        <a:ext cx="9435042" cy="1258820"/>
      </dsp:txXfrm>
    </dsp:sp>
    <dsp:sp modelId="{B3FDC2A5-017D-4E3C-99BE-889B931383F2}">
      <dsp:nvSpPr>
        <dsp:cNvPr id="0" name=""/>
        <dsp:cNvSpPr/>
      </dsp:nvSpPr>
      <dsp:spPr>
        <a:xfrm>
          <a:off x="0" y="1574063"/>
          <a:ext cx="10888980" cy="12588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6F1E9-A16F-492B-A2E6-52795D094E56}">
      <dsp:nvSpPr>
        <dsp:cNvPr id="0" name=""/>
        <dsp:cNvSpPr/>
      </dsp:nvSpPr>
      <dsp:spPr>
        <a:xfrm>
          <a:off x="380793" y="1857298"/>
          <a:ext cx="692351" cy="6923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289C-841F-4AA3-9FCF-CD74B20F0644}">
      <dsp:nvSpPr>
        <dsp:cNvPr id="0" name=""/>
        <dsp:cNvSpPr/>
      </dsp:nvSpPr>
      <dsp:spPr>
        <a:xfrm>
          <a:off x="1453937" y="1574063"/>
          <a:ext cx="9435042" cy="1258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225" tIns="133225" rIns="133225" bIns="133225" numCol="1" spcCol="1270" anchor="ctr" anchorCtr="0">
          <a:noAutofit/>
        </a:bodyPr>
        <a:lstStyle/>
        <a:p>
          <a:pPr marL="0" lvl="0" indent="0" algn="l" defTabSz="1066800">
            <a:lnSpc>
              <a:spcPct val="100000"/>
            </a:lnSpc>
            <a:spcBef>
              <a:spcPct val="0"/>
            </a:spcBef>
            <a:spcAft>
              <a:spcPct val="35000"/>
            </a:spcAft>
            <a:buNone/>
          </a:pPr>
          <a:r>
            <a:rPr lang="en-GB" sz="2400" kern="1200" dirty="0">
              <a:latin typeface="Aptos"/>
              <a:cs typeface="Calibri"/>
            </a:rPr>
            <a:t>Type the </a:t>
          </a:r>
          <a:r>
            <a:rPr lang="en-GB" sz="2400" b="1" kern="1200" dirty="0">
              <a:solidFill>
                <a:schemeClr val="tx1"/>
              </a:solidFill>
              <a:latin typeface="Aptos"/>
              <a:cs typeface="Calibri"/>
            </a:rPr>
            <a:t>Bank web address</a:t>
          </a:r>
          <a:r>
            <a:rPr lang="en-GB" sz="2400" kern="1200" dirty="0">
              <a:latin typeface="Aptos"/>
              <a:cs typeface="Calibri"/>
            </a:rPr>
            <a:t> directly into the browser and ensure that you are on the bank’s legitimate, secured site.</a:t>
          </a:r>
          <a:endParaRPr lang="en-US" sz="2400" kern="1200" dirty="0">
            <a:latin typeface="Aptos"/>
            <a:ea typeface="Cambria"/>
            <a:cs typeface="Calibri"/>
          </a:endParaRPr>
        </a:p>
      </dsp:txBody>
      <dsp:txXfrm>
        <a:off x="1453937" y="1574063"/>
        <a:ext cx="9435042" cy="1258820"/>
      </dsp:txXfrm>
    </dsp:sp>
    <dsp:sp modelId="{EEB9BB86-2819-4BB3-B276-7575810710AA}">
      <dsp:nvSpPr>
        <dsp:cNvPr id="0" name=""/>
        <dsp:cNvSpPr/>
      </dsp:nvSpPr>
      <dsp:spPr>
        <a:xfrm>
          <a:off x="0" y="3117541"/>
          <a:ext cx="10888980" cy="12588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9D9778-BD54-43DF-8E9C-71140C4A5329}">
      <dsp:nvSpPr>
        <dsp:cNvPr id="0" name=""/>
        <dsp:cNvSpPr/>
      </dsp:nvSpPr>
      <dsp:spPr>
        <a:xfrm>
          <a:off x="380793" y="3430824"/>
          <a:ext cx="692351" cy="6923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707D8-583D-4C18-A11E-47506727DB84}">
      <dsp:nvSpPr>
        <dsp:cNvPr id="0" name=""/>
        <dsp:cNvSpPr/>
      </dsp:nvSpPr>
      <dsp:spPr>
        <a:xfrm>
          <a:off x="1453937" y="3147589"/>
          <a:ext cx="9435042" cy="1258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225" tIns="133225" rIns="133225" bIns="133225" numCol="1" spcCol="1270" anchor="ctr" anchorCtr="0">
          <a:noAutofit/>
        </a:bodyPr>
        <a:lstStyle/>
        <a:p>
          <a:pPr marL="0" lvl="0" indent="0" algn="l" defTabSz="933450">
            <a:lnSpc>
              <a:spcPct val="100000"/>
            </a:lnSpc>
            <a:spcBef>
              <a:spcPct val="0"/>
            </a:spcBef>
            <a:spcAft>
              <a:spcPct val="35000"/>
            </a:spcAft>
            <a:buNone/>
          </a:pPr>
          <a:r>
            <a:rPr lang="en-GB" sz="2100" kern="1200" dirty="0">
              <a:latin typeface="Aptos"/>
            </a:rPr>
            <a:t>Use </a:t>
          </a:r>
          <a:r>
            <a:rPr lang="en-GB" sz="2100" b="1" kern="1200" dirty="0">
              <a:solidFill>
                <a:schemeClr val="tx1"/>
              </a:solidFill>
              <a:latin typeface="Aptos"/>
            </a:rPr>
            <a:t>Mobile banking app</a:t>
          </a:r>
          <a:r>
            <a:rPr lang="en-GB" sz="2100" kern="1200" dirty="0">
              <a:latin typeface="Aptos"/>
            </a:rPr>
            <a:t> downloaded from official hardware retail stores Google Play, App Store, App Gallery.</a:t>
          </a:r>
          <a:endParaRPr lang="en-US" sz="2100" kern="1200" dirty="0">
            <a:latin typeface="Aptos"/>
          </a:endParaRPr>
        </a:p>
      </dsp:txBody>
      <dsp:txXfrm>
        <a:off x="1453937" y="3147589"/>
        <a:ext cx="9435042" cy="1258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D0B2-D5F8-4D0C-B3D1-EFC9BF353892}">
      <dsp:nvSpPr>
        <dsp:cNvPr id="0" name=""/>
        <dsp:cNvSpPr/>
      </dsp:nvSpPr>
      <dsp:spPr>
        <a:xfrm>
          <a:off x="0" y="569"/>
          <a:ext cx="10515600" cy="13334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BB3C4-D48C-46B1-8A32-9E3951CBB395}">
      <dsp:nvSpPr>
        <dsp:cNvPr id="0" name=""/>
        <dsp:cNvSpPr/>
      </dsp:nvSpPr>
      <dsp:spPr>
        <a:xfrm>
          <a:off x="403358" y="300588"/>
          <a:ext cx="733379" cy="73337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462E3-B2C6-419A-9325-3F627D30FBAC}">
      <dsp:nvSpPr>
        <dsp:cNvPr id="0" name=""/>
        <dsp:cNvSpPr/>
      </dsp:nvSpPr>
      <dsp:spPr>
        <a:xfrm>
          <a:off x="1540097" y="569"/>
          <a:ext cx="8975502" cy="13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20" tIns="141120" rIns="141120" bIns="141120" numCol="1" spcCol="1270" anchor="ctr" anchorCtr="0">
          <a:noAutofit/>
        </a:bodyPr>
        <a:lstStyle/>
        <a:p>
          <a:pPr marL="0" lvl="0" indent="0" algn="l" defTabSz="977900">
            <a:lnSpc>
              <a:spcPct val="100000"/>
            </a:lnSpc>
            <a:spcBef>
              <a:spcPct val="0"/>
            </a:spcBef>
            <a:spcAft>
              <a:spcPct val="35000"/>
            </a:spcAft>
            <a:buNone/>
          </a:pPr>
          <a:r>
            <a:rPr lang="en-GB" sz="2200" i="0" kern="1200" dirty="0">
              <a:latin typeface="Aptos" panose="020B0004020202020204" pitchFamily="34" charset="0"/>
            </a:rPr>
            <a:t>Use biometric data to log in, as it is extremely difficult for fraudsters to manipulate it.</a:t>
          </a:r>
          <a:endParaRPr lang="en-US" sz="2200" b="0" i="0" kern="1200" dirty="0">
            <a:latin typeface="Aptos" panose="020B0004020202020204" pitchFamily="34" charset="0"/>
            <a:ea typeface="Cambria" panose="02040503050406030204" pitchFamily="18" charset="0"/>
          </a:endParaRPr>
        </a:p>
      </dsp:txBody>
      <dsp:txXfrm>
        <a:off x="1540097" y="569"/>
        <a:ext cx="8975502" cy="1333417"/>
      </dsp:txXfrm>
    </dsp:sp>
    <dsp:sp modelId="{B3FDC2A5-017D-4E3C-99BE-889B931383F2}">
      <dsp:nvSpPr>
        <dsp:cNvPr id="0" name=""/>
        <dsp:cNvSpPr/>
      </dsp:nvSpPr>
      <dsp:spPr>
        <a:xfrm>
          <a:off x="0" y="1667342"/>
          <a:ext cx="10515600" cy="13334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6F1E9-A16F-492B-A2E6-52795D094E56}">
      <dsp:nvSpPr>
        <dsp:cNvPr id="0" name=""/>
        <dsp:cNvSpPr/>
      </dsp:nvSpPr>
      <dsp:spPr>
        <a:xfrm>
          <a:off x="403358" y="1967361"/>
          <a:ext cx="733379" cy="73337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289C-841F-4AA3-9FCF-CD74B20F0644}">
      <dsp:nvSpPr>
        <dsp:cNvPr id="0" name=""/>
        <dsp:cNvSpPr/>
      </dsp:nvSpPr>
      <dsp:spPr>
        <a:xfrm>
          <a:off x="1540097" y="1667342"/>
          <a:ext cx="8975502" cy="13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20" tIns="141120" rIns="141120" bIns="141120" numCol="1" spcCol="1270" anchor="ctr" anchorCtr="0">
          <a:noAutofit/>
        </a:bodyPr>
        <a:lstStyle/>
        <a:p>
          <a:pPr marL="0" lvl="0" indent="0" algn="l" defTabSz="977900">
            <a:lnSpc>
              <a:spcPct val="100000"/>
            </a:lnSpc>
            <a:spcBef>
              <a:spcPct val="0"/>
            </a:spcBef>
            <a:spcAft>
              <a:spcPct val="35000"/>
            </a:spcAft>
            <a:buNone/>
          </a:pPr>
          <a:r>
            <a:rPr lang="en-GB" sz="2200" i="0" kern="1200" dirty="0">
              <a:latin typeface="Aptos" panose="020B0004020202020204" pitchFamily="34" charset="0"/>
            </a:rPr>
            <a:t>Passwords are as strong as the security of your network and can easily fall into the hands of criminals through key logging when hardware is compromised by malware.</a:t>
          </a:r>
          <a:endParaRPr lang="en-US" sz="2200" i="0" kern="1200" dirty="0">
            <a:latin typeface="Aptos" panose="020B0004020202020204" pitchFamily="34" charset="0"/>
            <a:ea typeface="Cambria" panose="02040503050406030204" pitchFamily="18" charset="0"/>
          </a:endParaRPr>
        </a:p>
      </dsp:txBody>
      <dsp:txXfrm>
        <a:off x="1540097" y="1667342"/>
        <a:ext cx="8975502" cy="1333417"/>
      </dsp:txXfrm>
    </dsp:sp>
    <dsp:sp modelId="{EEB9BB86-2819-4BB3-B276-7575810710AA}">
      <dsp:nvSpPr>
        <dsp:cNvPr id="0" name=""/>
        <dsp:cNvSpPr/>
      </dsp:nvSpPr>
      <dsp:spPr>
        <a:xfrm>
          <a:off x="0" y="3302285"/>
          <a:ext cx="10515600" cy="13334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9D9778-BD54-43DF-8E9C-71140C4A5329}">
      <dsp:nvSpPr>
        <dsp:cNvPr id="0" name=""/>
        <dsp:cNvSpPr/>
      </dsp:nvSpPr>
      <dsp:spPr>
        <a:xfrm>
          <a:off x="403358" y="3634133"/>
          <a:ext cx="733379" cy="73337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707D8-583D-4C18-A11E-47506727DB84}">
      <dsp:nvSpPr>
        <dsp:cNvPr id="0" name=""/>
        <dsp:cNvSpPr/>
      </dsp:nvSpPr>
      <dsp:spPr>
        <a:xfrm>
          <a:off x="1540097" y="3334114"/>
          <a:ext cx="8975502" cy="13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20" tIns="141120" rIns="141120" bIns="141120" numCol="1" spcCol="1270" anchor="ctr" anchorCtr="0">
          <a:noAutofit/>
        </a:bodyPr>
        <a:lstStyle/>
        <a:p>
          <a:pPr marL="0" lvl="0" indent="0" algn="l" defTabSz="977900">
            <a:lnSpc>
              <a:spcPct val="100000"/>
            </a:lnSpc>
            <a:spcBef>
              <a:spcPct val="0"/>
            </a:spcBef>
            <a:spcAft>
              <a:spcPct val="35000"/>
            </a:spcAft>
            <a:buNone/>
          </a:pPr>
          <a:r>
            <a:rPr lang="en-GB" sz="2200" i="1" kern="1200" dirty="0">
              <a:latin typeface="Aptos"/>
            </a:rPr>
            <a:t>Be Aware: Do not write down the password and codes in freely readable files (e.g. word, excel, ...) or on pieces of paper.</a:t>
          </a:r>
          <a:endParaRPr lang="en-US" sz="2200" i="1" kern="1200" dirty="0">
            <a:latin typeface="Aptos"/>
            <a:ea typeface="Cambria"/>
          </a:endParaRPr>
        </a:p>
      </dsp:txBody>
      <dsp:txXfrm>
        <a:off x="1540097" y="3334114"/>
        <a:ext cx="8975502" cy="13334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D0B2-D5F8-4D0C-B3D1-EFC9BF353892}">
      <dsp:nvSpPr>
        <dsp:cNvPr id="0" name=""/>
        <dsp:cNvSpPr/>
      </dsp:nvSpPr>
      <dsp:spPr>
        <a:xfrm>
          <a:off x="0" y="233405"/>
          <a:ext cx="10515600" cy="19255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BB3C4-D48C-46B1-8A32-9E3951CBB395}">
      <dsp:nvSpPr>
        <dsp:cNvPr id="0" name=""/>
        <dsp:cNvSpPr/>
      </dsp:nvSpPr>
      <dsp:spPr>
        <a:xfrm>
          <a:off x="582491" y="666663"/>
          <a:ext cx="1059075" cy="105907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462E3-B2C6-419A-9325-3F627D30FBAC}">
      <dsp:nvSpPr>
        <dsp:cNvPr id="0" name=""/>
        <dsp:cNvSpPr/>
      </dsp:nvSpPr>
      <dsp:spPr>
        <a:xfrm>
          <a:off x="2224058" y="233405"/>
          <a:ext cx="8291541" cy="1925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792" tIns="203792" rIns="203792" bIns="203792"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chemeClr val="tx1"/>
              </a:solidFill>
              <a:latin typeface="Aptos" panose="020B0004020202020204" pitchFamily="34" charset="0"/>
              <a:cs typeface="+mj-cs"/>
            </a:rPr>
            <a:t>Anyone</a:t>
          </a:r>
          <a:r>
            <a:rPr lang="en-US" sz="2400" kern="1200" dirty="0">
              <a:latin typeface="Aptos" panose="020B0004020202020204" pitchFamily="34" charset="0"/>
            </a:rPr>
            <a:t> can be a target for any reason, no matter </a:t>
          </a:r>
          <a:r>
            <a:rPr lang="en-US" sz="2400" b="1" kern="1200" dirty="0">
              <a:solidFill>
                <a:schemeClr val="tx1"/>
              </a:solidFill>
              <a:latin typeface="Aptos" panose="020B0004020202020204" pitchFamily="34" charset="0"/>
              <a:cs typeface="+mj-cs"/>
            </a:rPr>
            <a:t>who you are</a:t>
          </a:r>
          <a:r>
            <a:rPr lang="en-US" sz="2400" kern="1200" dirty="0">
              <a:latin typeface="Aptos" panose="020B0004020202020204" pitchFamily="34" charset="0"/>
            </a:rPr>
            <a:t>, </a:t>
          </a:r>
          <a:r>
            <a:rPr lang="en-US" sz="2400" b="1" kern="1200" dirty="0">
              <a:solidFill>
                <a:schemeClr val="tx1"/>
              </a:solidFill>
              <a:latin typeface="Aptos" panose="020B0004020202020204" pitchFamily="34" charset="0"/>
              <a:cs typeface="+mj-cs"/>
            </a:rPr>
            <a:t>what platform </a:t>
          </a:r>
          <a:r>
            <a:rPr lang="en-US" sz="2400" kern="1200" dirty="0">
              <a:latin typeface="Aptos" panose="020B0004020202020204" pitchFamily="34" charset="0"/>
            </a:rPr>
            <a:t>you use, </a:t>
          </a:r>
          <a:r>
            <a:rPr lang="en-US" sz="2400" b="1" kern="1200" dirty="0">
              <a:solidFill>
                <a:schemeClr val="tx1"/>
              </a:solidFill>
              <a:latin typeface="Aptos" panose="020B0004020202020204" pitchFamily="34" charset="0"/>
              <a:cs typeface="+mj-cs"/>
            </a:rPr>
            <a:t>how much money </a:t>
          </a:r>
          <a:r>
            <a:rPr lang="en-US" sz="2400" kern="1200" dirty="0">
              <a:latin typeface="Aptos" panose="020B0004020202020204" pitchFamily="34" charset="0"/>
            </a:rPr>
            <a:t>you have</a:t>
          </a:r>
          <a:r>
            <a:rPr lang="sk-SK" sz="2400" kern="1200" dirty="0">
              <a:latin typeface="Aptos" panose="020B0004020202020204" pitchFamily="34" charset="0"/>
            </a:rPr>
            <a:t>.</a:t>
          </a:r>
          <a:endParaRPr lang="en-US" sz="2400" b="0" i="0" kern="1200" dirty="0">
            <a:latin typeface="Aptos" panose="020B0004020202020204" pitchFamily="34" charset="0"/>
            <a:ea typeface="Cambria" panose="02040503050406030204" pitchFamily="18" charset="0"/>
          </a:endParaRPr>
        </a:p>
      </dsp:txBody>
      <dsp:txXfrm>
        <a:off x="2224058" y="233405"/>
        <a:ext cx="8291541" cy="1925592"/>
      </dsp:txXfrm>
    </dsp:sp>
    <dsp:sp modelId="{B3FDC2A5-017D-4E3C-99BE-889B931383F2}">
      <dsp:nvSpPr>
        <dsp:cNvPr id="0" name=""/>
        <dsp:cNvSpPr/>
      </dsp:nvSpPr>
      <dsp:spPr>
        <a:xfrm>
          <a:off x="0" y="2603401"/>
          <a:ext cx="10515600" cy="19255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6F1E9-A16F-492B-A2E6-52795D094E56}">
      <dsp:nvSpPr>
        <dsp:cNvPr id="0" name=""/>
        <dsp:cNvSpPr/>
      </dsp:nvSpPr>
      <dsp:spPr>
        <a:xfrm>
          <a:off x="582491" y="2942363"/>
          <a:ext cx="1059075" cy="105907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289C-841F-4AA3-9FCF-CD74B20F0644}">
      <dsp:nvSpPr>
        <dsp:cNvPr id="0" name=""/>
        <dsp:cNvSpPr/>
      </dsp:nvSpPr>
      <dsp:spPr>
        <a:xfrm>
          <a:off x="2224058" y="2492602"/>
          <a:ext cx="8291541" cy="1925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792" tIns="203792" rIns="203792" bIns="203792" numCol="1" spcCol="1270" anchor="ctr" anchorCtr="0">
          <a:noAutofit/>
        </a:bodyPr>
        <a:lstStyle/>
        <a:p>
          <a:pPr marL="0" lvl="0" indent="0" algn="l" defTabSz="1066800">
            <a:lnSpc>
              <a:spcPct val="100000"/>
            </a:lnSpc>
            <a:spcBef>
              <a:spcPct val="0"/>
            </a:spcBef>
            <a:spcAft>
              <a:spcPct val="35000"/>
            </a:spcAft>
            <a:buNone/>
          </a:pPr>
          <a:r>
            <a:rPr lang="sk-SK" sz="2400" kern="1200" dirty="0">
              <a:latin typeface="Aptos" panose="020B0004020202020204" pitchFamily="34" charset="0"/>
            </a:rPr>
            <a:t>A</a:t>
          </a:r>
          <a:r>
            <a:rPr lang="en-US" sz="2400" kern="1200" dirty="0" err="1">
              <a:latin typeface="Aptos" panose="020B0004020202020204" pitchFamily="34" charset="0"/>
            </a:rPr>
            <a:t>ccording</a:t>
          </a:r>
          <a:r>
            <a:rPr lang="en-US" sz="2400" kern="1200" dirty="0">
              <a:latin typeface="Aptos" panose="020B0004020202020204" pitchFamily="34" charset="0"/>
            </a:rPr>
            <a:t> to Google searches, in 2024 on average </a:t>
          </a:r>
          <a:r>
            <a:rPr lang="en-US" sz="2400" b="1" kern="1200" dirty="0">
              <a:solidFill>
                <a:schemeClr val="tx1"/>
              </a:solidFill>
              <a:latin typeface="Aptos" panose="020B0004020202020204" pitchFamily="34" charset="0"/>
            </a:rPr>
            <a:t>68 000 Facebook users </a:t>
          </a:r>
          <a:r>
            <a:rPr lang="en-US" sz="2400" kern="1200" dirty="0">
              <a:latin typeface="Aptos" panose="020B0004020202020204" pitchFamily="34" charset="0"/>
            </a:rPr>
            <a:t>and </a:t>
          </a:r>
          <a:r>
            <a:rPr lang="en-US" sz="2400" b="1" kern="1200" dirty="0">
              <a:solidFill>
                <a:schemeClr val="tx1"/>
              </a:solidFill>
              <a:latin typeface="Aptos" panose="020B0004020202020204" pitchFamily="34" charset="0"/>
            </a:rPr>
            <a:t>36 000 Instagram users</a:t>
          </a:r>
          <a:r>
            <a:rPr lang="en-US" sz="2400" kern="1200" dirty="0">
              <a:solidFill>
                <a:schemeClr val="tx1"/>
              </a:solidFill>
              <a:latin typeface="Aptos" panose="020B0004020202020204" pitchFamily="34" charset="0"/>
            </a:rPr>
            <a:t> </a:t>
          </a:r>
          <a:r>
            <a:rPr lang="en-US" sz="2400" kern="1200" dirty="0">
              <a:latin typeface="Aptos" panose="020B0004020202020204" pitchFamily="34" charset="0"/>
            </a:rPr>
            <a:t>have queried Google every month for information regarding how to recover a </a:t>
          </a:r>
          <a:r>
            <a:rPr lang="en-US" sz="2400" b="1" kern="1200" dirty="0">
              <a:solidFill>
                <a:schemeClr val="tx1"/>
              </a:solidFill>
              <a:latin typeface="Aptos" panose="020B0004020202020204" pitchFamily="34" charset="0"/>
            </a:rPr>
            <a:t>hacked account</a:t>
          </a:r>
          <a:r>
            <a:rPr lang="en-US" sz="2400" kern="1200" dirty="0">
              <a:latin typeface="Aptos" panose="020B0004020202020204" pitchFamily="34" charset="0"/>
            </a:rPr>
            <a:t>.</a:t>
          </a:r>
          <a:endParaRPr lang="en-US" sz="2400" i="0" kern="1200" dirty="0">
            <a:latin typeface="Aptos" panose="020B0004020202020204" pitchFamily="34" charset="0"/>
            <a:ea typeface="Cambria" panose="02040503050406030204" pitchFamily="18" charset="0"/>
          </a:endParaRPr>
        </a:p>
      </dsp:txBody>
      <dsp:txXfrm>
        <a:off x="2224058" y="2492602"/>
        <a:ext cx="8291541" cy="19255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D0B2-D5F8-4D0C-B3D1-EFC9BF353892}">
      <dsp:nvSpPr>
        <dsp:cNvPr id="0" name=""/>
        <dsp:cNvSpPr/>
      </dsp:nvSpPr>
      <dsp:spPr>
        <a:xfrm>
          <a:off x="0" y="773414"/>
          <a:ext cx="10888980" cy="1888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BB3C4-D48C-46B1-8A32-9E3951CBB395}">
      <dsp:nvSpPr>
        <dsp:cNvPr id="0" name=""/>
        <dsp:cNvSpPr/>
      </dsp:nvSpPr>
      <dsp:spPr>
        <a:xfrm>
          <a:off x="571292" y="1198342"/>
          <a:ext cx="1038713" cy="103871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462E3-B2C6-419A-9325-3F627D30FBAC}">
      <dsp:nvSpPr>
        <dsp:cNvPr id="0" name=""/>
        <dsp:cNvSpPr/>
      </dsp:nvSpPr>
      <dsp:spPr>
        <a:xfrm>
          <a:off x="2181297" y="773414"/>
          <a:ext cx="8707682" cy="1888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874" tIns="199874" rIns="199874" bIns="199874"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accent2"/>
              </a:solidFill>
              <a:latin typeface="Aptos" panose="020B0004020202020204" pitchFamily="34" charset="0"/>
              <a:cs typeface="Arial" panose="020B0604020202020204" pitchFamily="34" charset="0"/>
            </a:rPr>
            <a:t>Protecting personal data </a:t>
          </a:r>
          <a:r>
            <a:rPr lang="en-US" sz="2400" kern="1200" dirty="0">
              <a:latin typeface="Aptos" panose="020B0004020202020204" pitchFamily="34" charset="0"/>
              <a:cs typeface="Arial" panose="020B0604020202020204" pitchFamily="34" charset="0"/>
            </a:rPr>
            <a:t>and </a:t>
          </a:r>
          <a:r>
            <a:rPr lang="en-US" sz="2400" kern="1200" dirty="0">
              <a:solidFill>
                <a:schemeClr val="accent2"/>
              </a:solidFill>
              <a:latin typeface="Aptos" panose="020B0004020202020204" pitchFamily="34" charset="0"/>
              <a:cs typeface="Arial" panose="020B0604020202020204" pitchFamily="34" charset="0"/>
            </a:rPr>
            <a:t>minimizing security risk </a:t>
          </a:r>
          <a:r>
            <a:rPr lang="en-US" sz="2400" kern="1200" dirty="0">
              <a:latin typeface="Aptos" panose="020B0004020202020204" pitchFamily="34" charset="0"/>
              <a:cs typeface="Arial" panose="020B0604020202020204" pitchFamily="34" charset="0"/>
            </a:rPr>
            <a:t>is key </a:t>
          </a:r>
          <a:r>
            <a:rPr lang="sk-SK" sz="2400" kern="1200" dirty="0" err="1">
              <a:latin typeface="Aptos" panose="020B0004020202020204" pitchFamily="34" charset="0"/>
              <a:cs typeface="Arial" panose="020B0604020202020204" pitchFamily="34" charset="0"/>
            </a:rPr>
            <a:t>task</a:t>
          </a:r>
          <a:r>
            <a:rPr lang="en-US" sz="2400" kern="1200" dirty="0">
              <a:latin typeface="Aptos" panose="020B0004020202020204" pitchFamily="34" charset="0"/>
              <a:cs typeface="Arial" panose="020B0604020202020204" pitchFamily="34" charset="0"/>
            </a:rPr>
            <a:t> of all users as social network</a:t>
          </a:r>
          <a:r>
            <a:rPr lang="sk-SK" sz="2400" kern="1200" dirty="0">
              <a:latin typeface="Aptos" panose="020B0004020202020204" pitchFamily="34" charset="0"/>
              <a:cs typeface="Arial" panose="020B0604020202020204" pitchFamily="34" charset="0"/>
            </a:rPr>
            <a:t>s</a:t>
          </a:r>
          <a:r>
            <a:rPr lang="en-US" sz="2400" kern="1200" dirty="0">
              <a:latin typeface="Aptos" panose="020B0004020202020204" pitchFamily="34" charset="0"/>
              <a:cs typeface="Arial" panose="020B0604020202020204" pitchFamily="34" charset="0"/>
            </a:rPr>
            <a:t> platforms grow in popularity and interconnectedness.</a:t>
          </a:r>
          <a:endParaRPr lang="en-US" sz="2400" kern="1200" dirty="0">
            <a:latin typeface="Aptos" panose="020B0004020202020204" pitchFamily="34" charset="0"/>
            <a:ea typeface="Cambria" panose="02040503050406030204" pitchFamily="18" charset="0"/>
          </a:endParaRPr>
        </a:p>
      </dsp:txBody>
      <dsp:txXfrm>
        <a:off x="2181297" y="773414"/>
        <a:ext cx="8707682" cy="1888569"/>
      </dsp:txXfrm>
    </dsp:sp>
    <dsp:sp modelId="{B3FDC2A5-017D-4E3C-99BE-889B931383F2}">
      <dsp:nvSpPr>
        <dsp:cNvPr id="0" name=""/>
        <dsp:cNvSpPr/>
      </dsp:nvSpPr>
      <dsp:spPr>
        <a:xfrm>
          <a:off x="0" y="3093656"/>
          <a:ext cx="10888980" cy="1888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6F1E9-A16F-492B-A2E6-52795D094E56}">
      <dsp:nvSpPr>
        <dsp:cNvPr id="0" name=""/>
        <dsp:cNvSpPr/>
      </dsp:nvSpPr>
      <dsp:spPr>
        <a:xfrm>
          <a:off x="571292" y="3518584"/>
          <a:ext cx="1038713" cy="103871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289C-841F-4AA3-9FCF-CD74B20F0644}">
      <dsp:nvSpPr>
        <dsp:cNvPr id="0" name=""/>
        <dsp:cNvSpPr/>
      </dsp:nvSpPr>
      <dsp:spPr>
        <a:xfrm>
          <a:off x="2181297" y="3093656"/>
          <a:ext cx="8707682" cy="1888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874" tIns="199874" rIns="199874" bIns="199874"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ptos" panose="020B0004020202020204" pitchFamily="34" charset="0"/>
              <a:cs typeface="Arial" panose="020B0604020202020204" pitchFamily="34" charset="0"/>
            </a:rPr>
            <a:t>Securing your </a:t>
          </a:r>
          <a:r>
            <a:rPr lang="sk-SK" sz="2400" b="1" kern="1200" dirty="0">
              <a:solidFill>
                <a:schemeClr val="tx1"/>
              </a:solidFill>
              <a:latin typeface="Aptos" panose="020B0004020202020204" pitchFamily="34" charset="0"/>
              <a:cs typeface="+mj-cs"/>
            </a:rPr>
            <a:t>S</a:t>
          </a:r>
          <a:r>
            <a:rPr lang="en-US" sz="2400" b="1" kern="1200" dirty="0" err="1">
              <a:solidFill>
                <a:schemeClr val="tx1"/>
              </a:solidFill>
              <a:latin typeface="Aptos" panose="020B0004020202020204" pitchFamily="34" charset="0"/>
              <a:cs typeface="+mj-cs"/>
            </a:rPr>
            <a:t>ocial</a:t>
          </a:r>
          <a:r>
            <a:rPr lang="en-US" sz="2400" b="1" kern="1200" dirty="0">
              <a:solidFill>
                <a:schemeClr val="tx1"/>
              </a:solidFill>
              <a:latin typeface="Aptos" panose="020B0004020202020204" pitchFamily="34" charset="0"/>
              <a:cs typeface="+mj-cs"/>
            </a:rPr>
            <a:t> </a:t>
          </a:r>
          <a:r>
            <a:rPr lang="sk-SK" sz="2400" b="1" kern="1200" dirty="0">
              <a:solidFill>
                <a:schemeClr val="tx1"/>
              </a:solidFill>
              <a:latin typeface="Aptos" panose="020B0004020202020204" pitchFamily="34" charset="0"/>
              <a:cs typeface="+mj-cs"/>
            </a:rPr>
            <a:t>N</a:t>
          </a:r>
          <a:r>
            <a:rPr lang="en-US" sz="2400" b="1" kern="1200" dirty="0" err="1">
              <a:solidFill>
                <a:schemeClr val="tx1"/>
              </a:solidFill>
              <a:latin typeface="Aptos" panose="020B0004020202020204" pitchFamily="34" charset="0"/>
              <a:cs typeface="+mj-cs"/>
            </a:rPr>
            <a:t>etwork</a:t>
          </a:r>
          <a:r>
            <a:rPr lang="en-US" sz="2400" b="1" kern="1200" dirty="0">
              <a:solidFill>
                <a:schemeClr val="tx1"/>
              </a:solidFill>
              <a:latin typeface="Aptos" panose="020B0004020202020204" pitchFamily="34" charset="0"/>
              <a:cs typeface="+mj-cs"/>
            </a:rPr>
            <a:t> </a:t>
          </a:r>
          <a:r>
            <a:rPr lang="sk-SK" sz="2400" b="1" kern="1200" dirty="0" err="1">
              <a:solidFill>
                <a:schemeClr val="tx1"/>
              </a:solidFill>
              <a:latin typeface="Aptos" panose="020B0004020202020204" pitchFamily="34" charset="0"/>
              <a:cs typeface="+mj-cs"/>
            </a:rPr>
            <a:t>Account</a:t>
          </a:r>
          <a:r>
            <a:rPr lang="sk-SK" sz="2400" b="1" kern="1200" dirty="0">
              <a:solidFill>
                <a:schemeClr val="tx1"/>
              </a:solidFill>
              <a:latin typeface="Aptos" panose="020B0004020202020204" pitchFamily="34" charset="0"/>
              <a:cs typeface="+mj-cs"/>
            </a:rPr>
            <a:t> </a:t>
          </a:r>
          <a:r>
            <a:rPr lang="en-US" sz="2400" kern="1200" dirty="0">
              <a:latin typeface="Aptos" panose="020B0004020202020204" pitchFamily="34" charset="0"/>
              <a:cs typeface="Arial" panose="020B0604020202020204" pitchFamily="34" charset="0"/>
            </a:rPr>
            <a:t>from </a:t>
          </a:r>
          <a:r>
            <a:rPr lang="en-US" sz="2400" b="1" kern="1200" dirty="0">
              <a:latin typeface="Aptos" panose="020B0004020202020204" pitchFamily="34" charset="0"/>
              <a:cs typeface="Arial" panose="020B0604020202020204" pitchFamily="34" charset="0"/>
            </a:rPr>
            <a:t>privacy</a:t>
          </a:r>
          <a:r>
            <a:rPr lang="sk-SK" sz="2400" b="1" kern="1200" dirty="0">
              <a:latin typeface="Aptos" panose="020B0004020202020204" pitchFamily="34" charset="0"/>
              <a:cs typeface="Arial" panose="020B0604020202020204" pitchFamily="34" charset="0"/>
            </a:rPr>
            <a:t>, </a:t>
          </a:r>
          <a:r>
            <a:rPr lang="sk-SK" sz="2400" b="1" kern="1200" dirty="0" err="1">
              <a:latin typeface="Aptos" panose="020B0004020202020204" pitchFamily="34" charset="0"/>
              <a:cs typeface="Arial" panose="020B0604020202020204" pitchFamily="34" charset="0"/>
            </a:rPr>
            <a:t>safety</a:t>
          </a:r>
          <a:r>
            <a:rPr lang="sk-SK" sz="2400" b="1" kern="1200" dirty="0">
              <a:latin typeface="Aptos" panose="020B0004020202020204" pitchFamily="34" charset="0"/>
              <a:cs typeface="Arial" panose="020B0604020202020204" pitchFamily="34" charset="0"/>
            </a:rPr>
            <a:t> and </a:t>
          </a:r>
          <a:r>
            <a:rPr lang="sk-SK" sz="2400" b="1" kern="1200" dirty="0" err="1">
              <a:latin typeface="Aptos" panose="020B0004020202020204" pitchFamily="34" charset="0"/>
              <a:cs typeface="Arial" panose="020B0604020202020204" pitchFamily="34" charset="0"/>
            </a:rPr>
            <a:t>security</a:t>
          </a:r>
          <a:r>
            <a:rPr lang="en-US" sz="2400" b="1" kern="1200" dirty="0">
              <a:latin typeface="Aptos" panose="020B0004020202020204" pitchFamily="34" charset="0"/>
              <a:cs typeface="Arial" panose="020B0604020202020204" pitchFamily="34" charset="0"/>
            </a:rPr>
            <a:t> threats </a:t>
          </a:r>
          <a:r>
            <a:rPr lang="en-US" sz="2400" kern="1200" dirty="0">
              <a:latin typeface="Aptos" panose="020B0004020202020204" pitchFamily="34" charset="0"/>
              <a:cs typeface="Arial" panose="020B0604020202020204" pitchFamily="34" charset="0"/>
            </a:rPr>
            <a:t>isn't too difficult if you will follow </a:t>
          </a:r>
          <a:r>
            <a:rPr lang="en-US" sz="2400" kern="1200" dirty="0">
              <a:solidFill>
                <a:schemeClr val="accent2"/>
              </a:solidFill>
              <a:latin typeface="Aptos" panose="020B0004020202020204" pitchFamily="34" charset="0"/>
              <a:cs typeface="Arial" panose="020B0604020202020204" pitchFamily="34" charset="0"/>
            </a:rPr>
            <a:t>recommended basic practices</a:t>
          </a:r>
          <a:r>
            <a:rPr lang="en-US" sz="2400" kern="1200" dirty="0">
              <a:latin typeface="Aptos" panose="020B0004020202020204" pitchFamily="34" charset="0"/>
              <a:cs typeface="Arial" panose="020B0604020202020204" pitchFamily="34" charset="0"/>
            </a:rPr>
            <a:t> to alert you to </a:t>
          </a:r>
          <a:r>
            <a:rPr lang="en-US" sz="2400" b="1" kern="1200" dirty="0">
              <a:latin typeface="Aptos" panose="020B0004020202020204" pitchFamily="34" charset="0"/>
              <a:cs typeface="Arial" panose="020B0604020202020204" pitchFamily="34" charset="0"/>
            </a:rPr>
            <a:t>suspicious activity </a:t>
          </a:r>
          <a:r>
            <a:rPr lang="en-US" sz="2400" kern="1200" dirty="0">
              <a:latin typeface="Aptos" panose="020B0004020202020204" pitchFamily="34" charset="0"/>
              <a:cs typeface="Arial" panose="020B0604020202020204" pitchFamily="34" charset="0"/>
            </a:rPr>
            <a:t>and protect from </a:t>
          </a:r>
          <a:r>
            <a:rPr lang="en-US" sz="2400" b="1" kern="1200" dirty="0">
              <a:latin typeface="Aptos" panose="020B0004020202020204" pitchFamily="34" charset="0"/>
              <a:cs typeface="Arial" panose="020B0604020202020204" pitchFamily="34" charset="0"/>
            </a:rPr>
            <a:t>cyber fraud</a:t>
          </a:r>
          <a:r>
            <a:rPr lang="en-US" sz="2400" kern="1200" dirty="0">
              <a:latin typeface="Aptos" panose="020B0004020202020204" pitchFamily="34" charset="0"/>
              <a:cs typeface="Arial" panose="020B0604020202020204" pitchFamily="34" charset="0"/>
            </a:rPr>
            <a:t>.</a:t>
          </a:r>
          <a:endParaRPr lang="en-US" sz="2400" kern="1200" dirty="0">
            <a:latin typeface="Aptos" panose="020B0004020202020204" pitchFamily="34" charset="0"/>
            <a:ea typeface="Cambria" panose="02040503050406030204" pitchFamily="18" charset="0"/>
          </a:endParaRPr>
        </a:p>
      </dsp:txBody>
      <dsp:txXfrm>
        <a:off x="2181297" y="3093656"/>
        <a:ext cx="8707682" cy="188856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B722A-652A-4715-ADE4-F2AE1CA88ED0}" type="datetimeFigureOut">
              <a:rPr lang="sk-SK" smtClean="0"/>
              <a:t>20. 10. 2024</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97964-D389-42D8-91CE-A46B6AD74BED}" type="slidenum">
              <a:rPr lang="sk-SK" smtClean="0"/>
              <a:t>‹#›</a:t>
            </a:fld>
            <a:endParaRPr lang="sk-SK"/>
          </a:p>
        </p:txBody>
      </p:sp>
    </p:spTree>
    <p:extLst>
      <p:ext uri="{BB962C8B-B14F-4D97-AF65-F5344CB8AC3E}">
        <p14:creationId xmlns:p14="http://schemas.microsoft.com/office/powerpoint/2010/main" val="368695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6</a:t>
            </a:fld>
            <a:endParaRPr lang="sk-SK"/>
          </a:p>
        </p:txBody>
      </p:sp>
    </p:spTree>
    <p:extLst>
      <p:ext uri="{BB962C8B-B14F-4D97-AF65-F5344CB8AC3E}">
        <p14:creationId xmlns:p14="http://schemas.microsoft.com/office/powerpoint/2010/main" val="2960092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9</a:t>
            </a:fld>
            <a:endParaRPr lang="sk-SK"/>
          </a:p>
        </p:txBody>
      </p:sp>
    </p:spTree>
    <p:extLst>
      <p:ext uri="{BB962C8B-B14F-4D97-AF65-F5344CB8AC3E}">
        <p14:creationId xmlns:p14="http://schemas.microsoft.com/office/powerpoint/2010/main" val="29511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15</a:t>
            </a:fld>
            <a:endParaRPr lang="sk-SK"/>
          </a:p>
        </p:txBody>
      </p:sp>
    </p:spTree>
    <p:extLst>
      <p:ext uri="{BB962C8B-B14F-4D97-AF65-F5344CB8AC3E}">
        <p14:creationId xmlns:p14="http://schemas.microsoft.com/office/powerpoint/2010/main" val="22674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19C97964-D389-42D8-91CE-A46B6AD74BED}" type="slidenum">
              <a:rPr lang="sk-SK" smtClean="0"/>
              <a:t>19</a:t>
            </a:fld>
            <a:endParaRPr lang="sk-SK"/>
          </a:p>
        </p:txBody>
      </p:sp>
    </p:spTree>
    <p:extLst>
      <p:ext uri="{BB962C8B-B14F-4D97-AF65-F5344CB8AC3E}">
        <p14:creationId xmlns:p14="http://schemas.microsoft.com/office/powerpoint/2010/main" val="370818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21</a:t>
            </a:fld>
            <a:endParaRPr lang="sk-SK"/>
          </a:p>
        </p:txBody>
      </p:sp>
    </p:spTree>
    <p:extLst>
      <p:ext uri="{BB962C8B-B14F-4D97-AF65-F5344CB8AC3E}">
        <p14:creationId xmlns:p14="http://schemas.microsoft.com/office/powerpoint/2010/main" val="52178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19C97964-D389-42D8-91CE-A46B6AD74BED}" type="slidenum">
              <a:rPr lang="sk-SK" smtClean="0"/>
              <a:t>24</a:t>
            </a:fld>
            <a:endParaRPr lang="sk-SK"/>
          </a:p>
        </p:txBody>
      </p:sp>
    </p:spTree>
    <p:extLst>
      <p:ext uri="{BB962C8B-B14F-4D97-AF65-F5344CB8AC3E}">
        <p14:creationId xmlns:p14="http://schemas.microsoft.com/office/powerpoint/2010/main" val="1798504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19C97964-D389-42D8-91CE-A46B6AD74BED}" type="slidenum">
              <a:rPr lang="sk-SK" smtClean="0"/>
              <a:t>25</a:t>
            </a:fld>
            <a:endParaRPr lang="sk-SK"/>
          </a:p>
        </p:txBody>
      </p:sp>
    </p:spTree>
    <p:extLst>
      <p:ext uri="{BB962C8B-B14F-4D97-AF65-F5344CB8AC3E}">
        <p14:creationId xmlns:p14="http://schemas.microsoft.com/office/powerpoint/2010/main" val="3034853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19C97964-D389-42D8-91CE-A46B6AD74BED}" type="slidenum">
              <a:rPr lang="sk-SK" smtClean="0"/>
              <a:t>26</a:t>
            </a:fld>
            <a:endParaRPr lang="sk-SK"/>
          </a:p>
        </p:txBody>
      </p:sp>
    </p:spTree>
    <p:extLst>
      <p:ext uri="{BB962C8B-B14F-4D97-AF65-F5344CB8AC3E}">
        <p14:creationId xmlns:p14="http://schemas.microsoft.com/office/powerpoint/2010/main" val="345426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27</a:t>
            </a:fld>
            <a:endParaRPr lang="sk-SK"/>
          </a:p>
        </p:txBody>
      </p:sp>
    </p:spTree>
    <p:extLst>
      <p:ext uri="{BB962C8B-B14F-4D97-AF65-F5344CB8AC3E}">
        <p14:creationId xmlns:p14="http://schemas.microsoft.com/office/powerpoint/2010/main" val="8281067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mbria" panose="02040503050406030204" pitchFamily="18" charset="0"/>
                <a:ea typeface="Cambria" panose="02040503050406030204" pitchFamily="18" charset="0"/>
              </a:rPr>
              <a:t>ERASMUS+KA220-ADU - </a:t>
            </a:r>
            <a:r>
              <a:rPr lang="en-US" sz="2000" dirty="0">
                <a:solidFill>
                  <a:srgbClr val="FFAA5A"/>
                </a:solidFill>
                <a:latin typeface="Cambria" panose="02040503050406030204" pitchFamily="18" charset="0"/>
                <a:ea typeface="Cambria" panose="02040503050406030204" pitchFamily="18" charset="0"/>
              </a:rPr>
              <a:t>Cooperation partnerships in adult education</a:t>
            </a:r>
            <a:endParaRPr lang="sk-SK" sz="2000" dirty="0">
              <a:solidFill>
                <a:srgbClr val="FFAA5A"/>
              </a:solidFill>
              <a:latin typeface="Cambria" panose="02040503050406030204" pitchFamily="18" charset="0"/>
              <a:ea typeface="Cambria" panose="02040503050406030204" pitchFamily="18" charset="0"/>
            </a:endParaRPr>
          </a:p>
          <a:p>
            <a:r>
              <a:rPr lang="sk-SK" sz="2000" dirty="0">
                <a:solidFill>
                  <a:srgbClr val="FFAA5A"/>
                </a:solidFill>
                <a:latin typeface="Cambria" panose="02040503050406030204" pitchFamily="18" charset="0"/>
                <a:ea typeface="Cambria" panose="02040503050406030204" pitchFamily="18" charset="0"/>
              </a:rPr>
              <a:t>KA220-ADU-2BF13E10 </a:t>
            </a:r>
            <a:endParaRPr lang="en-GB" sz="2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26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404037" y="5915131"/>
            <a:ext cx="11602577" cy="790052"/>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609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161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8989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437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108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3520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0627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6092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4015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3381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595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15600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9760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640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6274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4027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20/10/2024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55605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482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264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10/20/2024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8373658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hyperlink" Target="https://www.pngall.com/cybersecurity-pn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s://www.stationx.net/social-media-hacking-statistic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traitstimes.com/singapore/the-screen-started-moving-on-its-own-woman-loses-almost-30k-after-downloading-third-party-ap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support.apple.com/en-in/guide/security/sec35dd877d0/web" TargetMode="External"/><Relationship Id="rId4" Type="http://schemas.openxmlformats.org/officeDocument/2006/relationships/hyperlink" Target="https://support.google.com/googleplay/answer/2812853?hl=en"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2"/>
            <a:ext cx="5334930" cy="1772767"/>
          </a:xfrm>
        </p:spPr>
        <p:txBody>
          <a:bodyPr vert="horz" lIns="91440" tIns="45720" rIns="91440" bIns="45720" rtlCol="0" anchor="b">
            <a:noAutofit/>
          </a:bodyPr>
          <a:lstStyle/>
          <a:p>
            <a:pPr>
              <a:spcBef>
                <a:spcPts val="1000"/>
              </a:spcBef>
              <a:spcAft>
                <a:spcPts val="600"/>
              </a:spcAft>
              <a:buClr>
                <a:srgbClr val="FFAA5A"/>
              </a:buClr>
            </a:pPr>
            <a:r>
              <a:rPr lang="en-US" sz="3600" b="1" dirty="0">
                <a:solidFill>
                  <a:srgbClr val="FFAA5A"/>
                </a:solidFill>
                <a:latin typeface="+mn-lt"/>
                <a:ea typeface="Cambria"/>
                <a:cs typeface="Calibri"/>
              </a:rPr>
              <a:t>Digital </a:t>
            </a:r>
            <a:r>
              <a:rPr lang="sk-SK" sz="3600" b="1" dirty="0" err="1">
                <a:solidFill>
                  <a:srgbClr val="FFAA5A"/>
                </a:solidFill>
                <a:latin typeface="+mn-lt"/>
                <a:ea typeface="Cambria"/>
                <a:cs typeface="Calibri"/>
              </a:rPr>
              <a:t>Security</a:t>
            </a:r>
            <a:r>
              <a:rPr lang="en-US" sz="3600" b="1" dirty="0">
                <a:solidFill>
                  <a:srgbClr val="FFAA5A"/>
                </a:solidFill>
                <a:latin typeface="+mn-lt"/>
                <a:ea typeface="Cambria"/>
                <a:cs typeface="Calibri"/>
              </a:rPr>
              <a:t> - </a:t>
            </a:r>
            <a:br>
              <a:rPr lang="en-US" sz="3600" dirty="0">
                <a:solidFill>
                  <a:srgbClr val="FFAA5A"/>
                </a:solidFill>
                <a:latin typeface="+mn-lt"/>
                <a:ea typeface="Cambria"/>
                <a:cs typeface="Calibri"/>
              </a:rPr>
            </a:br>
            <a:r>
              <a:rPr lang="en-US" sz="3600" b="1" dirty="0">
                <a:solidFill>
                  <a:srgbClr val="FFAA5A"/>
                </a:solidFill>
                <a:latin typeface="+mn-lt"/>
                <a:ea typeface="Cambria"/>
                <a:cs typeface="Calibri"/>
              </a:rPr>
              <a:t>Internet Banking </a:t>
            </a:r>
            <a:r>
              <a:rPr lang="sk-SK" sz="3600" b="1" dirty="0">
                <a:solidFill>
                  <a:srgbClr val="FFAA5A"/>
                </a:solidFill>
                <a:latin typeface="+mn-lt"/>
                <a:ea typeface="Cambria"/>
                <a:cs typeface="Calibri"/>
              </a:rPr>
              <a:t>and </a:t>
            </a:r>
            <a:r>
              <a:rPr lang="sk-SK" sz="3600" b="1" dirty="0" err="1">
                <a:solidFill>
                  <a:srgbClr val="FFAA5A"/>
                </a:solidFill>
                <a:latin typeface="+mn-lt"/>
                <a:ea typeface="Cambria"/>
                <a:cs typeface="Calibri"/>
              </a:rPr>
              <a:t>Social</a:t>
            </a:r>
            <a:r>
              <a:rPr lang="sk-SK" sz="3600" b="1" dirty="0">
                <a:solidFill>
                  <a:srgbClr val="FFAA5A"/>
                </a:solidFill>
                <a:latin typeface="+mn-lt"/>
                <a:ea typeface="Cambria"/>
                <a:cs typeface="Calibri"/>
              </a:rPr>
              <a:t> </a:t>
            </a:r>
            <a:r>
              <a:rPr lang="sk-SK" sz="3600" b="1" dirty="0" err="1">
                <a:solidFill>
                  <a:srgbClr val="FFAA5A"/>
                </a:solidFill>
                <a:latin typeface="+mn-lt"/>
                <a:ea typeface="Cambria"/>
                <a:cs typeface="Calibri"/>
              </a:rPr>
              <a:t>Networks</a:t>
            </a:r>
            <a:r>
              <a:rPr lang="sk-SK" sz="3600" b="1" dirty="0">
                <a:solidFill>
                  <a:srgbClr val="FFAA5A"/>
                </a:solidFill>
                <a:latin typeface="+mn-lt"/>
                <a:ea typeface="Cambria"/>
                <a:cs typeface="Calibri"/>
              </a:rPr>
              <a:t> </a:t>
            </a:r>
            <a:r>
              <a:rPr lang="en-US" sz="3600" b="1" dirty="0">
                <a:solidFill>
                  <a:srgbClr val="FFAA5A"/>
                </a:solidFill>
                <a:latin typeface="+mn-lt"/>
                <a:ea typeface="Cambria"/>
                <a:cs typeface="Calibri"/>
              </a:rPr>
              <a:t>Security</a:t>
            </a: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21392" y="683970"/>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Building Digital Resilience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by Making Digital Wellbeing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and Security Accessible to All</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3" name="Obrázok 2" descr="Obrázok, na ktorom je počítač, animák, chlapec&#10;&#10;Automaticky generovaný popis">
            <a:extLst>
              <a:ext uri="{FF2B5EF4-FFF2-40B4-BE49-F238E27FC236}">
                <a16:creationId xmlns:a16="http://schemas.microsoft.com/office/drawing/2014/main" id="{C202155C-44E1-7C08-0D48-EB765193B4D0}"/>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106297" y="1470012"/>
            <a:ext cx="3755414" cy="3418014"/>
          </a:xfrm>
          <a:prstGeom prst="rect">
            <a:avLst/>
          </a:prstGeom>
        </p:spPr>
      </p:pic>
      <p:pic>
        <p:nvPicPr>
          <p:cNvPr id="4" name="Grafický objekt 3" descr="Štít so značkou obrys">
            <a:extLst>
              <a:ext uri="{FF2B5EF4-FFF2-40B4-BE49-F238E27FC236}">
                <a16:creationId xmlns:a16="http://schemas.microsoft.com/office/drawing/2014/main" id="{6170BE01-09C6-6943-9587-26C1F6C94E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11235" y="2447570"/>
            <a:ext cx="914400" cy="914400"/>
          </a:xfrm>
          <a:prstGeom prst="rect">
            <a:avLst/>
          </a:prstGeom>
        </p:spPr>
      </p:pic>
    </p:spTree>
    <p:extLst>
      <p:ext uri="{BB962C8B-B14F-4D97-AF65-F5344CB8AC3E}">
        <p14:creationId xmlns:p14="http://schemas.microsoft.com/office/powerpoint/2010/main" val="299892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6" y="358095"/>
            <a:ext cx="10127338" cy="937827"/>
          </a:xfrm>
        </p:spPr>
        <p:txBody>
          <a:bodyPr>
            <a:noAutofit/>
          </a:bodyPr>
          <a:lstStyle/>
          <a:p>
            <a:pPr algn="l"/>
            <a:r>
              <a:rPr lang="en-GB" sz="3600" dirty="0">
                <a:latin typeface="Aptos" panose="020B0004020202020204" pitchFamily="34" charset="0"/>
                <a:ea typeface="Cambria"/>
              </a:rPr>
              <a:t>Use a secure device and network</a:t>
            </a:r>
            <a:endParaRPr lang="en-US" sz="36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531620" y="1295922"/>
            <a:ext cx="9581778" cy="4864848"/>
          </a:xfrm>
        </p:spPr>
        <p:txBody>
          <a:bodyPr vert="horz" lIns="91440" tIns="45720" rIns="91440" bIns="45720" rtlCol="0">
            <a:normAutofit/>
          </a:bodyPr>
          <a:lstStyle/>
          <a:p>
            <a:pPr marL="0" indent="0">
              <a:buNone/>
            </a:pPr>
            <a:r>
              <a:rPr lang="en-GB" sz="3000" dirty="0">
                <a:latin typeface="Aptos" panose="020B0004020202020204" pitchFamily="34" charset="0"/>
                <a:ea typeface="Cambria"/>
              </a:rPr>
              <a:t>The device and network you use to access your online banking account can also affect your security.</a:t>
            </a:r>
          </a:p>
          <a:p>
            <a:pPr marL="0" indent="0">
              <a:buNone/>
            </a:pPr>
            <a:r>
              <a:rPr lang="en-GB" sz="3000" dirty="0">
                <a:latin typeface="Aptos" panose="020B0004020202020204" pitchFamily="34" charset="0"/>
                <a:ea typeface="Cambria"/>
              </a:rPr>
              <a:t>Keep the device from which you access the online banking system carefully secured. Enable password protection or access authentication on all devices.</a:t>
            </a:r>
          </a:p>
          <a:p>
            <a:pPr marL="0" indent="0">
              <a:buNone/>
            </a:pPr>
            <a:r>
              <a:rPr lang="en-GB" sz="3000" dirty="0">
                <a:latin typeface="Aptos" panose="020B0004020202020204" pitchFamily="34" charset="0"/>
                <a:ea typeface="Cambria"/>
              </a:rPr>
              <a:t>Make sure all software on devices is updated. User antivirus software for additional security in banking.</a:t>
            </a:r>
          </a:p>
          <a:p>
            <a:pPr marL="0" indent="0">
              <a:buNone/>
            </a:pPr>
            <a:r>
              <a:rPr lang="en-GB" sz="3000" dirty="0">
                <a:latin typeface="Aptos" panose="020B0004020202020204" pitchFamily="34" charset="0"/>
                <a:ea typeface="Cambria"/>
              </a:rPr>
              <a:t>Do not access online banking systems through unknown/unsecured networks, such as public </a:t>
            </a:r>
            <a:r>
              <a:rPr lang="en-GB" sz="3000" dirty="0" err="1">
                <a:latin typeface="Aptos" panose="020B0004020202020204" pitchFamily="34" charset="0"/>
                <a:ea typeface="Cambria"/>
              </a:rPr>
              <a:t>WiFi</a:t>
            </a:r>
            <a:r>
              <a:rPr lang="en-GB" sz="3000" dirty="0">
                <a:latin typeface="Aptos" panose="020B0004020202020204" pitchFamily="34" charset="0"/>
                <a:ea typeface="Cambria"/>
              </a:rPr>
              <a:t> networks.</a:t>
            </a:r>
          </a:p>
          <a:p>
            <a:endParaRPr lang="en-GB" sz="3000" dirty="0">
              <a:latin typeface="Aptos" panose="020B0004020202020204" pitchFamily="34" charset="0"/>
              <a:ea typeface="Cambria"/>
            </a:endParaRPr>
          </a:p>
        </p:txBody>
      </p:sp>
      <p:pic>
        <p:nvPicPr>
          <p:cNvPr id="5124" name="Picture 4" descr="How to secure your passwords">
            <a:extLst>
              <a:ext uri="{FF2B5EF4-FFF2-40B4-BE49-F238E27FC236}">
                <a16:creationId xmlns:a16="http://schemas.microsoft.com/office/drawing/2014/main" id="{1D78CCE7-3CB2-1ABB-7C3F-051595ED6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5297" y="5402566"/>
            <a:ext cx="1943883" cy="129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26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a:solidFill>
                  <a:prstClr val="white"/>
                </a:solidFill>
                <a:latin typeface="Calibri" panose="020F0502020204030204"/>
                <a:cs typeface="Calibri"/>
              </a:rPr>
              <a:t>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6" y="358095"/>
            <a:ext cx="10127338" cy="937827"/>
          </a:xfrm>
        </p:spPr>
        <p:txBody>
          <a:bodyPr>
            <a:noAutofit/>
          </a:bodyPr>
          <a:lstStyle/>
          <a:p>
            <a:pPr algn="l"/>
            <a:r>
              <a:rPr lang="en-GB" sz="3600" dirty="0">
                <a:latin typeface="Aptos" panose="020B0004020202020204" pitchFamily="34" charset="0"/>
                <a:ea typeface="Cambria"/>
              </a:rPr>
              <a:t>Monitor your account activity and statements</a:t>
            </a:r>
            <a:endParaRPr lang="en-US" sz="36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016000" y="1295921"/>
            <a:ext cx="10333990" cy="5575676"/>
          </a:xfrm>
        </p:spPr>
        <p:txBody>
          <a:bodyPr vert="horz" lIns="91440" tIns="45720" rIns="91440" bIns="45720" rtlCol="0" anchor="t">
            <a:normAutofit/>
          </a:bodyPr>
          <a:lstStyle/>
          <a:p>
            <a:pPr indent="0" algn="just">
              <a:lnSpc>
                <a:spcPct val="115000"/>
              </a:lnSpc>
              <a:spcBef>
                <a:spcPts val="600"/>
              </a:spcBef>
              <a:spcAft>
                <a:spcPts val="600"/>
              </a:spcAft>
              <a:buNone/>
            </a:pPr>
            <a:r>
              <a:rPr lang="en-GB" sz="2400" kern="100" dirty="0">
                <a:effectLst/>
                <a:latin typeface="Aptos" panose="020B0004020202020204" pitchFamily="34" charset="0"/>
                <a:ea typeface="Aptos" panose="020B0004020202020204" pitchFamily="34" charset="0"/>
                <a:cs typeface="Arial" panose="020B0604020202020204" pitchFamily="34" charset="0"/>
              </a:rPr>
              <a:t>Regularly monitor the turnover and account statements for suspicious activity, to identify potential threats.</a:t>
            </a:r>
          </a:p>
          <a:p>
            <a:pPr indent="0" algn="just">
              <a:lnSpc>
                <a:spcPct val="115000"/>
              </a:lnSpc>
              <a:spcBef>
                <a:spcPts val="600"/>
              </a:spcBef>
              <a:spcAft>
                <a:spcPts val="600"/>
              </a:spcAft>
              <a:buNone/>
            </a:pPr>
            <a:r>
              <a:rPr lang="en-GB" sz="2400" kern="100" dirty="0">
                <a:effectLst/>
                <a:latin typeface="Aptos" panose="020B0004020202020204" pitchFamily="34" charset="0"/>
                <a:ea typeface="Aptos" panose="020B0004020202020204" pitchFamily="34" charset="0"/>
                <a:cs typeface="Arial" panose="020B0604020202020204" pitchFamily="34" charset="0"/>
              </a:rPr>
              <a:t>Check your account activity and statements at least once a month and report any problems to your bank as soon as possible. </a:t>
            </a:r>
          </a:p>
          <a:p>
            <a:pPr indent="0" algn="just">
              <a:lnSpc>
                <a:spcPct val="115000"/>
              </a:lnSpc>
              <a:spcBef>
                <a:spcPts val="600"/>
              </a:spcBef>
              <a:spcAft>
                <a:spcPts val="600"/>
              </a:spcAft>
              <a:buNone/>
            </a:pPr>
            <a:r>
              <a:rPr lang="en-GB" sz="2400" kern="100" dirty="0">
                <a:effectLst/>
                <a:latin typeface="Aptos" panose="020B0004020202020204" pitchFamily="34" charset="0"/>
                <a:ea typeface="Aptos" panose="020B0004020202020204" pitchFamily="34" charset="0"/>
                <a:cs typeface="Arial" panose="020B0604020202020204" pitchFamily="34" charset="0"/>
              </a:rPr>
              <a:t>Enable alerts and notifications for your account, such as emails or text messages to notify you of any changes or transactions in your account. </a:t>
            </a:r>
            <a:endParaRPr lang="sk-SK" sz="2400" kern="100" dirty="0">
              <a:effectLst/>
              <a:latin typeface="Aptos" panose="020B0004020202020204" pitchFamily="34" charset="0"/>
              <a:ea typeface="Aptos" panose="020B0004020202020204" pitchFamily="34" charset="0"/>
              <a:cs typeface="Arial" panose="020B0604020202020204" pitchFamily="34" charset="0"/>
            </a:endParaRPr>
          </a:p>
          <a:p>
            <a:pPr indent="0" algn="just">
              <a:lnSpc>
                <a:spcPct val="115000"/>
              </a:lnSpc>
              <a:spcBef>
                <a:spcPts val="600"/>
              </a:spcBef>
              <a:spcAft>
                <a:spcPts val="600"/>
              </a:spcAft>
              <a:buNone/>
            </a:pPr>
            <a:r>
              <a:rPr lang="sk-SK" sz="2400" dirty="0" err="1">
                <a:effectLst/>
                <a:latin typeface="Aptos" panose="020B0004020202020204" pitchFamily="34" charset="0"/>
                <a:ea typeface="Aptos" panose="020B0004020202020204" pitchFamily="34" charset="0"/>
                <a:cs typeface="Arial" panose="020B0604020202020204" pitchFamily="34" charset="0"/>
              </a:rPr>
              <a:t>Active</a:t>
            </a:r>
            <a:r>
              <a:rPr lang="sk-SK" sz="2400" spc="30" dirty="0">
                <a:solidFill>
                  <a:srgbClr val="4D4D4D"/>
                </a:solidFill>
                <a:effectLst/>
                <a:latin typeface="Open Sans" panose="020B0606030504020204" pitchFamily="34" charset="0"/>
                <a:ea typeface="Aptos" panose="020B0004020202020204" pitchFamily="34" charset="0"/>
              </a:rPr>
              <a:t> </a:t>
            </a:r>
            <a:r>
              <a:rPr lang="en-GB" sz="2400" dirty="0">
                <a:solidFill>
                  <a:srgbClr val="E97132"/>
                </a:solidFill>
                <a:effectLst/>
                <a:latin typeface="Aptos" panose="020B0004020202020204" pitchFamily="34" charset="0"/>
                <a:ea typeface="Aptos" panose="020B0004020202020204" pitchFamily="34" charset="0"/>
                <a:cs typeface="Arial" panose="020B0604020202020204" pitchFamily="34" charset="0"/>
              </a:rPr>
              <a:t>PUSH notifications</a:t>
            </a:r>
            <a:r>
              <a:rPr lang="en-GB" sz="2400" dirty="0">
                <a:effectLst/>
                <a:latin typeface="Aptos" panose="020B0004020202020204" pitchFamily="34" charset="0"/>
                <a:ea typeface="Aptos" panose="020B0004020202020204" pitchFamily="34" charset="0"/>
                <a:cs typeface="Arial" panose="020B0604020202020204" pitchFamily="34" charset="0"/>
              </a:rPr>
              <a:t> for your account in internet banking and in mobile app for your </a:t>
            </a:r>
            <a:r>
              <a:rPr lang="en-GB" sz="2400" b="1" dirty="0">
                <a:effectLst/>
                <a:latin typeface="Aptos" panose="020B0004020202020204" pitchFamily="34" charset="0"/>
                <a:ea typeface="Aptos" panose="020B0004020202020204" pitchFamily="34" charset="0"/>
                <a:cs typeface="Arial" panose="020B0604020202020204" pitchFamily="34" charset="0"/>
              </a:rPr>
              <a:t>account management</a:t>
            </a:r>
            <a:r>
              <a:rPr lang="en-GB" sz="2400" dirty="0">
                <a:effectLst/>
                <a:latin typeface="Aptos" panose="020B0004020202020204" pitchFamily="34" charset="0"/>
                <a:ea typeface="Aptos" panose="020B0004020202020204" pitchFamily="34" charset="0"/>
                <a:cs typeface="Arial" panose="020B0604020202020204" pitchFamily="34" charset="0"/>
              </a:rPr>
              <a:t>.</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p>
            <a:pPr indent="0" algn="just">
              <a:lnSpc>
                <a:spcPct val="115000"/>
              </a:lnSpc>
              <a:spcBef>
                <a:spcPts val="600"/>
              </a:spcBef>
              <a:spcAft>
                <a:spcPts val="600"/>
              </a:spcAft>
              <a:buNone/>
            </a:pPr>
            <a:r>
              <a:rPr lang="en-GB" sz="2400" kern="100" dirty="0">
                <a:effectLst/>
                <a:latin typeface="Aptos"/>
                <a:ea typeface="Aptos" panose="020B0004020202020204" pitchFamily="34" charset="0"/>
                <a:cs typeface="Arial"/>
              </a:rPr>
              <a:t>This will help you detect any unauthorized or fraudulent transactions on your account and prevent any potential loss or damage.</a:t>
            </a:r>
            <a:endParaRPr lang="en-GB" sz="2400" kern="100" dirty="0">
              <a:latin typeface="Aptos"/>
              <a:ea typeface="Aptos" panose="020B0004020202020204" pitchFamily="34" charset="0"/>
              <a:cs typeface="Arial"/>
            </a:endParaRPr>
          </a:p>
          <a:p>
            <a:pPr indent="0" algn="ctr">
              <a:lnSpc>
                <a:spcPct val="114999"/>
              </a:lnSpc>
              <a:spcBef>
                <a:spcPts val="600"/>
              </a:spcBef>
              <a:spcAft>
                <a:spcPts val="600"/>
              </a:spcAft>
              <a:buNone/>
            </a:pPr>
            <a:r>
              <a:rPr lang="en-GB" sz="2400" b="1" i="1" kern="100" dirty="0">
                <a:solidFill>
                  <a:srgbClr val="E97132"/>
                </a:solidFill>
                <a:effectLst/>
                <a:latin typeface="Aptos"/>
                <a:ea typeface="Aptos" panose="020B0004020202020204" pitchFamily="34" charset="0"/>
                <a:cs typeface="Arial"/>
              </a:rPr>
              <a:t>Unauthorized charges or transfers report </a:t>
            </a:r>
            <a:r>
              <a:rPr lang="sk-SK" sz="2400" b="1" i="1" kern="100" dirty="0">
                <a:solidFill>
                  <a:srgbClr val="E97132"/>
                </a:solidFill>
                <a:effectLst/>
                <a:latin typeface="Aptos"/>
                <a:ea typeface="Aptos" panose="020B0004020202020204" pitchFamily="34" charset="0"/>
                <a:cs typeface="Arial"/>
              </a:rPr>
              <a:t> </a:t>
            </a:r>
            <a:r>
              <a:rPr lang="en-GB" sz="2400" b="1" i="1" kern="100" dirty="0">
                <a:solidFill>
                  <a:srgbClr val="E97132"/>
                </a:solidFill>
                <a:effectLst/>
                <a:latin typeface="Aptos"/>
                <a:ea typeface="Aptos" panose="020B0004020202020204" pitchFamily="34" charset="0"/>
                <a:cs typeface="Arial"/>
              </a:rPr>
              <a:t>to your </a:t>
            </a:r>
            <a:r>
              <a:rPr lang="en-GB" sz="2400" b="1" i="1" kern="100" dirty="0">
                <a:solidFill>
                  <a:srgbClr val="E97132"/>
                </a:solidFill>
                <a:latin typeface="Aptos"/>
                <a:ea typeface="Aptos" panose="020B0004020202020204" pitchFamily="34" charset="0"/>
                <a:cs typeface="Arial"/>
              </a:rPr>
              <a:t>bank immediately</a:t>
            </a:r>
            <a:r>
              <a:rPr lang="en-GB" sz="2400" b="1" i="1" kern="100" dirty="0">
                <a:solidFill>
                  <a:srgbClr val="E97132"/>
                </a:solidFill>
                <a:effectLst/>
                <a:latin typeface="Aptos"/>
                <a:ea typeface="Aptos" panose="020B0004020202020204" pitchFamily="34" charset="0"/>
                <a:cs typeface="Arial"/>
              </a:rPr>
              <a:t>.</a:t>
            </a:r>
            <a:endParaRPr lang="en-GB" sz="2400" b="1" i="1" kern="100" dirty="0">
              <a:effectLst/>
              <a:latin typeface="Aptos"/>
              <a:ea typeface="Aptos" panose="020B0004020202020204" pitchFamily="34" charset="0"/>
              <a:cs typeface="Arial"/>
            </a:endParaRPr>
          </a:p>
          <a:p>
            <a:pPr algn="just"/>
            <a:endParaRPr lang="en-GB" sz="3200" dirty="0">
              <a:latin typeface="Aptos" panose="020B0004020202020204" pitchFamily="34" charset="0"/>
              <a:ea typeface="Cambria"/>
            </a:endParaRPr>
          </a:p>
        </p:txBody>
      </p:sp>
    </p:spTree>
    <p:extLst>
      <p:ext uri="{BB962C8B-B14F-4D97-AF65-F5344CB8AC3E}">
        <p14:creationId xmlns:p14="http://schemas.microsoft.com/office/powerpoint/2010/main" val="3942227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6" y="358095"/>
            <a:ext cx="10127338" cy="937827"/>
          </a:xfrm>
        </p:spPr>
        <p:txBody>
          <a:bodyPr>
            <a:noAutofit/>
          </a:bodyPr>
          <a:lstStyle/>
          <a:p>
            <a:pPr algn="l"/>
            <a:r>
              <a:rPr lang="en-GB" sz="3600" dirty="0">
                <a:latin typeface="Aptos" panose="020B0004020202020204" pitchFamily="34" charset="0"/>
                <a:ea typeface="Cambria"/>
              </a:rPr>
              <a:t>Protect your personal information</a:t>
            </a:r>
            <a:endParaRPr lang="en-US" sz="36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066800" y="1295921"/>
            <a:ext cx="10283190" cy="5203983"/>
          </a:xfrm>
        </p:spPr>
        <p:txBody>
          <a:bodyPr vert="horz" lIns="91440" tIns="45720" rIns="91440" bIns="45720" rtlCol="0" anchor="t">
            <a:normAutofit lnSpcReduction="10000"/>
          </a:bodyPr>
          <a:lstStyle/>
          <a:p>
            <a:pPr indent="0" algn="just">
              <a:lnSpc>
                <a:spcPct val="115000"/>
              </a:lnSpc>
              <a:spcBef>
                <a:spcPts val="600"/>
              </a:spcBef>
              <a:spcAft>
                <a:spcPts val="600"/>
              </a:spcAft>
              <a:buNone/>
            </a:pPr>
            <a:r>
              <a:rPr lang="en-GB" sz="2400" kern="100" dirty="0">
                <a:effectLst/>
                <a:latin typeface="Aptos"/>
                <a:ea typeface="Aptos" panose="020B0004020202020204" pitchFamily="34" charset="0"/>
                <a:cs typeface="Arial"/>
              </a:rPr>
              <a:t>Always be wary of bank emails or messages that ask for personal information or redirect you to a bank website.</a:t>
            </a:r>
          </a:p>
          <a:p>
            <a:pPr indent="0" algn="just">
              <a:lnSpc>
                <a:spcPct val="115000"/>
              </a:lnSpc>
              <a:spcBef>
                <a:spcPts val="600"/>
              </a:spcBef>
              <a:spcAft>
                <a:spcPts val="600"/>
              </a:spcAft>
              <a:buNone/>
            </a:pPr>
            <a:r>
              <a:rPr lang="en-GB" sz="2400" kern="100" dirty="0">
                <a:effectLst/>
                <a:latin typeface="Aptos"/>
                <a:ea typeface="Aptos" panose="020B0004020202020204" pitchFamily="34" charset="0"/>
                <a:cs typeface="Arial"/>
              </a:rPr>
              <a:t>Never give sensitive information to third parties, such as identity numbers, login or PINs.</a:t>
            </a:r>
          </a:p>
          <a:p>
            <a:pPr indent="0" algn="just">
              <a:lnSpc>
                <a:spcPct val="115000"/>
              </a:lnSpc>
              <a:spcBef>
                <a:spcPts val="600"/>
              </a:spcBef>
              <a:spcAft>
                <a:spcPts val="600"/>
              </a:spcAft>
              <a:buNone/>
            </a:pPr>
            <a:r>
              <a:rPr lang="en-GB" sz="2400" kern="100" dirty="0">
                <a:effectLst/>
                <a:latin typeface="Aptos"/>
                <a:ea typeface="Aptos" panose="020B0004020202020204" pitchFamily="34" charset="0"/>
                <a:cs typeface="Arial"/>
              </a:rPr>
              <a:t>Hackers use fake emails or messages, that look like they are from your bank, to steal your bank details (phishing). Hackers often impersonate someone else and ask you to share your account details (scam).</a:t>
            </a:r>
          </a:p>
          <a:p>
            <a:pPr indent="0" algn="just">
              <a:lnSpc>
                <a:spcPct val="115000"/>
              </a:lnSpc>
              <a:spcBef>
                <a:spcPts val="600"/>
              </a:spcBef>
              <a:spcAft>
                <a:spcPts val="600"/>
              </a:spcAft>
              <a:buNone/>
            </a:pPr>
            <a:r>
              <a:rPr lang="en-GB" sz="2400" kern="100" dirty="0">
                <a:effectLst/>
                <a:latin typeface="Aptos"/>
                <a:ea typeface="Aptos" panose="020B0004020202020204" pitchFamily="34" charset="0"/>
                <a:cs typeface="Arial"/>
              </a:rPr>
              <a:t>Do not fall for suspicious messages, links or requests for details. Check sender addresses, URLs, and content before opening. </a:t>
            </a:r>
          </a:p>
          <a:p>
            <a:pPr indent="0" algn="just">
              <a:lnSpc>
                <a:spcPct val="115000"/>
              </a:lnSpc>
              <a:spcBef>
                <a:spcPts val="600"/>
              </a:spcBef>
              <a:spcAft>
                <a:spcPts val="600"/>
              </a:spcAft>
              <a:buNone/>
            </a:pPr>
            <a:r>
              <a:rPr lang="en-GB" sz="2400" kern="100" dirty="0">
                <a:effectLst/>
                <a:latin typeface="Aptos"/>
                <a:ea typeface="Aptos" panose="020B0004020202020204" pitchFamily="34" charset="0"/>
                <a:cs typeface="Arial"/>
              </a:rPr>
              <a:t>Contact your bank directly if you have any doubts or concerns</a:t>
            </a:r>
          </a:p>
          <a:p>
            <a:pPr indent="0" algn="ctr">
              <a:lnSpc>
                <a:spcPct val="115000"/>
              </a:lnSpc>
              <a:spcBef>
                <a:spcPts val="600"/>
              </a:spcBef>
              <a:spcAft>
                <a:spcPts val="600"/>
              </a:spcAft>
              <a:buNone/>
            </a:pPr>
            <a:r>
              <a:rPr lang="en-GB" sz="2400" b="1" i="1" kern="100" dirty="0">
                <a:solidFill>
                  <a:srgbClr val="E97132"/>
                </a:solidFill>
                <a:effectLst/>
                <a:latin typeface="Aptos"/>
                <a:ea typeface="Aptos" panose="020B0004020202020204" pitchFamily="34" charset="0"/>
                <a:cs typeface="Arial"/>
              </a:rPr>
              <a:t>Authentic banks will never ask for sensitive information.</a:t>
            </a:r>
            <a:endParaRPr lang="en-GB" sz="4000" i="1" dirty="0">
              <a:latin typeface="Aptos"/>
              <a:ea typeface="Cambria"/>
              <a:cs typeface="Arial"/>
            </a:endParaRPr>
          </a:p>
        </p:txBody>
      </p:sp>
    </p:spTree>
    <p:extLst>
      <p:ext uri="{BB962C8B-B14F-4D97-AF65-F5344CB8AC3E}">
        <p14:creationId xmlns:p14="http://schemas.microsoft.com/office/powerpoint/2010/main" val="92373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7" y="235897"/>
            <a:ext cx="10568334" cy="1060024"/>
          </a:xfrm>
        </p:spPr>
        <p:txBody>
          <a:bodyPr>
            <a:noAutofit/>
          </a:bodyPr>
          <a:lstStyle/>
          <a:p>
            <a:pPr algn="l"/>
            <a:r>
              <a:rPr lang="en-GB" sz="3000" dirty="0">
                <a:latin typeface="Aptos"/>
                <a:ea typeface="Cambria"/>
              </a:rPr>
              <a:t>Additional recommendations for Online banking security</a:t>
            </a:r>
            <a:r>
              <a:rPr lang="en-GB" sz="2800" dirty="0">
                <a:latin typeface="Aptos"/>
                <a:ea typeface="Cambria"/>
              </a:rPr>
              <a:t> </a:t>
            </a:r>
            <a:endParaRPr lang="en-US" sz="2800" dirty="0">
              <a:latin typeface="Aptos"/>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527809" y="1295921"/>
            <a:ext cx="9822181" cy="5203983"/>
          </a:xfrm>
        </p:spPr>
        <p:txBody>
          <a:bodyPr vert="horz" lIns="91440" tIns="45720" rIns="91440" bIns="45720" rtlCol="0" anchor="t">
            <a:normAutofit/>
          </a:bodyPr>
          <a:lstStyle/>
          <a:p>
            <a:pPr indent="0" algn="just">
              <a:lnSpc>
                <a:spcPct val="115000"/>
              </a:lnSpc>
              <a:spcBef>
                <a:spcPts val="600"/>
              </a:spcBef>
              <a:spcAft>
                <a:spcPts val="600"/>
              </a:spcAft>
              <a:buNone/>
            </a:pPr>
            <a:r>
              <a:rPr lang="en-GB" sz="2400" kern="100" dirty="0">
                <a:effectLst/>
                <a:latin typeface="Aptos"/>
                <a:ea typeface="Aptos" panose="020B0004020202020204" pitchFamily="34" charset="0"/>
                <a:cs typeface="Arial"/>
              </a:rPr>
              <a:t>Watch for any </a:t>
            </a:r>
            <a:r>
              <a:rPr lang="en-GB" sz="2400" b="1" kern="100" dirty="0">
                <a:solidFill>
                  <a:srgbClr val="E97132"/>
                </a:solidFill>
                <a:latin typeface="Aptos"/>
                <a:ea typeface="Cambria"/>
                <a:cs typeface="Arial"/>
              </a:rPr>
              <a:t>unexpected activity</a:t>
            </a:r>
            <a:r>
              <a:rPr lang="en-GB" sz="2400" kern="100" dirty="0">
                <a:effectLst/>
                <a:latin typeface="Aptos"/>
                <a:ea typeface="Aptos" panose="020B0004020202020204" pitchFamily="34" charset="0"/>
                <a:cs typeface="Arial"/>
              </a:rPr>
              <a:t> during an online banking session, such as unusual pop-up windows—disable these immediately.</a:t>
            </a:r>
          </a:p>
          <a:p>
            <a:pPr indent="0" algn="just">
              <a:lnSpc>
                <a:spcPct val="115000"/>
              </a:lnSpc>
              <a:spcBef>
                <a:spcPts val="600"/>
              </a:spcBef>
              <a:spcAft>
                <a:spcPts val="600"/>
              </a:spcAft>
              <a:buNone/>
            </a:pPr>
            <a:r>
              <a:rPr lang="en-GB" sz="2400" kern="100" dirty="0">
                <a:effectLst/>
                <a:latin typeface="Aptos"/>
                <a:ea typeface="Aptos" panose="020B0004020202020204" pitchFamily="34" charset="0"/>
                <a:cs typeface="Arial"/>
              </a:rPr>
              <a:t>Always </a:t>
            </a:r>
            <a:r>
              <a:rPr lang="en-GB" sz="2400" b="1" kern="100" dirty="0">
                <a:solidFill>
                  <a:srgbClr val="E97132"/>
                </a:solidFill>
                <a:latin typeface="Aptos"/>
                <a:ea typeface="Cambria"/>
                <a:cs typeface="Arial"/>
              </a:rPr>
              <a:t>log out of banking sessions</a:t>
            </a:r>
            <a:r>
              <a:rPr lang="en-GB" sz="2400" kern="100" dirty="0">
                <a:effectLst/>
                <a:latin typeface="Aptos"/>
                <a:ea typeface="Aptos" panose="020B0004020202020204" pitchFamily="34" charset="0"/>
                <a:cs typeface="Arial"/>
              </a:rPr>
              <a:t>, and if it doesn't happen automatically, activate a timed logout.</a:t>
            </a:r>
          </a:p>
          <a:p>
            <a:pPr indent="0" algn="just">
              <a:lnSpc>
                <a:spcPct val="115000"/>
              </a:lnSpc>
              <a:spcBef>
                <a:spcPts val="600"/>
              </a:spcBef>
              <a:spcAft>
                <a:spcPts val="600"/>
              </a:spcAft>
              <a:buNone/>
            </a:pPr>
            <a:r>
              <a:rPr lang="en-GB" sz="2400" kern="100" dirty="0">
                <a:effectLst/>
                <a:latin typeface="Aptos"/>
                <a:ea typeface="Aptos" panose="020B0004020202020204" pitchFamily="34" charset="0"/>
                <a:cs typeface="Arial"/>
              </a:rPr>
              <a:t>If possible, </a:t>
            </a:r>
            <a:r>
              <a:rPr lang="en-GB" sz="2400" b="1" kern="100" dirty="0">
                <a:solidFill>
                  <a:srgbClr val="E97132"/>
                </a:solidFill>
                <a:latin typeface="Aptos"/>
                <a:ea typeface="Cambria"/>
                <a:cs typeface="Arial"/>
              </a:rPr>
              <a:t>sign up for bank alerts</a:t>
            </a:r>
            <a:r>
              <a:rPr lang="en-GB" sz="2400" b="1" kern="100" dirty="0">
                <a:solidFill>
                  <a:srgbClr val="E97132"/>
                </a:solidFill>
                <a:effectLst/>
                <a:latin typeface="Aptos"/>
                <a:ea typeface="Cambria"/>
                <a:cs typeface="Arial"/>
              </a:rPr>
              <a:t> </a:t>
            </a:r>
            <a:r>
              <a:rPr lang="en-GB" sz="2400" b="1" kern="100" dirty="0">
                <a:solidFill>
                  <a:srgbClr val="E97132"/>
                </a:solidFill>
                <a:latin typeface="Aptos"/>
                <a:ea typeface="Cambria"/>
                <a:cs typeface="Arial"/>
              </a:rPr>
              <a:t>– PUSH notifications</a:t>
            </a:r>
            <a:r>
              <a:rPr lang="en-GB" sz="2400" kern="100" dirty="0">
                <a:latin typeface="Aptos"/>
                <a:ea typeface="Aptos" panose="020B0004020202020204" pitchFamily="34" charset="0"/>
                <a:cs typeface="Arial"/>
              </a:rPr>
              <a:t> </a:t>
            </a:r>
            <a:r>
              <a:rPr lang="en-GB" sz="2400" kern="100" dirty="0">
                <a:effectLst/>
                <a:latin typeface="Aptos"/>
                <a:ea typeface="Aptos" panose="020B0004020202020204" pitchFamily="34" charset="0"/>
                <a:cs typeface="Arial"/>
              </a:rPr>
              <a:t>to be notified of all transactions, password changes, account changes and failed login attempts.</a:t>
            </a:r>
          </a:p>
          <a:p>
            <a:pPr indent="0" algn="just">
              <a:lnSpc>
                <a:spcPct val="115000"/>
              </a:lnSpc>
              <a:spcBef>
                <a:spcPts val="600"/>
              </a:spcBef>
              <a:spcAft>
                <a:spcPts val="600"/>
              </a:spcAft>
              <a:buNone/>
            </a:pPr>
            <a:r>
              <a:rPr lang="en-GB" sz="2400" kern="100" dirty="0">
                <a:effectLst/>
                <a:latin typeface="Aptos"/>
                <a:ea typeface="Aptos" panose="020B0004020202020204" pitchFamily="34" charset="0"/>
                <a:cs typeface="Arial"/>
              </a:rPr>
              <a:t>Go Paperless – Receiving paper statements in the mail gives potential attackers an opportunity to steal personal information.</a:t>
            </a:r>
          </a:p>
        </p:txBody>
      </p:sp>
      <p:pic>
        <p:nvPicPr>
          <p:cNvPr id="6146" name="Picture 2" descr="concierge by online emoji | AI Emoji Generator">
            <a:extLst>
              <a:ext uri="{FF2B5EF4-FFF2-40B4-BE49-F238E27FC236}">
                <a16:creationId xmlns:a16="http://schemas.microsoft.com/office/drawing/2014/main" id="{C5129EFF-D1AF-3311-ED90-27206169F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67" y="3574710"/>
            <a:ext cx="1533286" cy="155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769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7" y="235897"/>
            <a:ext cx="10568334" cy="1060024"/>
          </a:xfrm>
        </p:spPr>
        <p:txBody>
          <a:bodyPr>
            <a:noAutofit/>
          </a:bodyPr>
          <a:lstStyle/>
          <a:p>
            <a:pPr algn="l"/>
            <a:r>
              <a:rPr lang="en-GB" sz="3200" dirty="0">
                <a:latin typeface="Aptos"/>
                <a:ea typeface="Cambria"/>
              </a:rPr>
              <a:t>Safe Mobile Payments</a:t>
            </a:r>
            <a:br>
              <a:rPr lang="sk-SK" sz="3200" dirty="0">
                <a:latin typeface="Aptos" panose="020B0004020202020204" pitchFamily="34" charset="0"/>
                <a:ea typeface="Cambria"/>
              </a:rPr>
            </a:br>
            <a:r>
              <a:rPr lang="en-GB" sz="2800" dirty="0">
                <a:solidFill>
                  <a:srgbClr val="FFAA5A"/>
                </a:solidFill>
                <a:latin typeface="Aptos"/>
                <a:ea typeface="Cambria"/>
              </a:rPr>
              <a:t>  Pay by Mobile in Store or Online</a:t>
            </a:r>
            <a:endParaRPr lang="en-US" sz="2800" dirty="0">
              <a:solidFill>
                <a:srgbClr val="FFAA5A"/>
              </a:solidFill>
              <a:latin typeface="Aptos"/>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781656" y="1295921"/>
            <a:ext cx="10568334" cy="5203983"/>
          </a:xfrm>
        </p:spPr>
        <p:txBody>
          <a:bodyPr vert="horz" lIns="91440" tIns="45720" rIns="91440" bIns="45720" rtlCol="0" anchor="t">
            <a:normAutofit fontScale="77500" lnSpcReduction="20000"/>
          </a:bodyPr>
          <a:lstStyle/>
          <a:p>
            <a:pPr indent="0" algn="just">
              <a:lnSpc>
                <a:spcPct val="115000"/>
              </a:lnSpc>
              <a:spcBef>
                <a:spcPts val="600"/>
              </a:spcBef>
              <a:spcAft>
                <a:spcPts val="600"/>
              </a:spcAft>
              <a:buNone/>
            </a:pPr>
            <a:r>
              <a:rPr lang="en-GB" b="1" kern="100" dirty="0">
                <a:effectLst/>
                <a:latin typeface="Aptos" panose="020B0004020202020204" pitchFamily="34" charset="0"/>
                <a:ea typeface="Aptos" panose="020B0004020202020204" pitchFamily="34" charset="0"/>
                <a:cs typeface="Arial" panose="020B0604020202020204" pitchFamily="34" charset="0"/>
              </a:rPr>
              <a:t>Pay</a:t>
            </a:r>
            <a:r>
              <a:rPr lang="en-GB" kern="100" dirty="0">
                <a:effectLst/>
                <a:latin typeface="Aptos" panose="020B0004020202020204" pitchFamily="34" charset="0"/>
                <a:ea typeface="Aptos" panose="020B0004020202020204" pitchFamily="34" charset="0"/>
                <a:cs typeface="Arial" panose="020B0604020202020204" pitchFamily="34" charset="0"/>
              </a:rPr>
              <a:t> by mobile </a:t>
            </a:r>
            <a:r>
              <a:rPr lang="en-GB" b="1" kern="100" dirty="0">
                <a:effectLst/>
                <a:latin typeface="Aptos" panose="020B0004020202020204" pitchFamily="34" charset="0"/>
                <a:ea typeface="Aptos" panose="020B0004020202020204" pitchFamily="34" charset="0"/>
                <a:cs typeface="Arial" panose="020B0604020202020204" pitchFamily="34" charset="0"/>
              </a:rPr>
              <a:t>in store </a:t>
            </a:r>
            <a:r>
              <a:rPr lang="en-GB" kern="100" dirty="0">
                <a:effectLst/>
                <a:latin typeface="Aptos" panose="020B0004020202020204" pitchFamily="34" charset="0"/>
                <a:ea typeface="Aptos" panose="020B0004020202020204" pitchFamily="34" charset="0"/>
                <a:cs typeface="Arial" panose="020B0604020202020204" pitchFamily="34" charset="0"/>
              </a:rPr>
              <a:t>with the help of </a:t>
            </a:r>
            <a:r>
              <a:rPr lang="en-GB" b="1" kern="100" dirty="0">
                <a:solidFill>
                  <a:srgbClr val="FFAA5A"/>
                </a:solidFill>
                <a:effectLst/>
                <a:latin typeface="Aptos" panose="020B0004020202020204" pitchFamily="34" charset="0"/>
                <a:ea typeface="Aptos" panose="020B0004020202020204" pitchFamily="34" charset="0"/>
                <a:cs typeface="Arial" panose="020B0604020202020204" pitchFamily="34" charset="0"/>
              </a:rPr>
              <a:t>Google Pay </a:t>
            </a:r>
            <a:r>
              <a:rPr lang="en-GB" kern="100" dirty="0">
                <a:effectLst/>
                <a:latin typeface="Aptos" panose="020B0004020202020204" pitchFamily="34" charset="0"/>
                <a:ea typeface="Aptos" panose="020B0004020202020204" pitchFamily="34" charset="0"/>
                <a:cs typeface="Arial" panose="020B0604020202020204" pitchFamily="34" charset="0"/>
              </a:rPr>
              <a:t>(Best for Android users) and </a:t>
            </a:r>
            <a:r>
              <a:rPr lang="en-GB" b="1" kern="100" dirty="0">
                <a:solidFill>
                  <a:srgbClr val="FFAA5A"/>
                </a:solidFill>
                <a:effectLst/>
                <a:latin typeface="Aptos" panose="020B0004020202020204" pitchFamily="34" charset="0"/>
                <a:ea typeface="Aptos" panose="020B0004020202020204" pitchFamily="34" charset="0"/>
                <a:cs typeface="Arial" panose="020B0604020202020204" pitchFamily="34" charset="0"/>
              </a:rPr>
              <a:t>Apple Pay </a:t>
            </a:r>
            <a:r>
              <a:rPr lang="en-GB" kern="100" dirty="0">
                <a:effectLst/>
                <a:latin typeface="Aptos" panose="020B0004020202020204" pitchFamily="34" charset="0"/>
                <a:ea typeface="Aptos" panose="020B0004020202020204" pitchFamily="34" charset="0"/>
                <a:cs typeface="Arial" panose="020B0604020202020204" pitchFamily="34" charset="0"/>
              </a:rPr>
              <a:t>(Best for iOS and Mac Users), just by attaching it to the payment terminal. </a:t>
            </a:r>
          </a:p>
          <a:p>
            <a:pPr indent="0" algn="just">
              <a:lnSpc>
                <a:spcPct val="115000"/>
              </a:lnSpc>
              <a:spcBef>
                <a:spcPts val="600"/>
              </a:spcBef>
              <a:spcAft>
                <a:spcPts val="600"/>
              </a:spcAft>
              <a:buNone/>
            </a:pPr>
            <a:r>
              <a:rPr lang="en-GB" b="1" kern="100" dirty="0">
                <a:effectLst/>
                <a:latin typeface="Aptos" panose="020B0004020202020204" pitchFamily="34" charset="0"/>
                <a:ea typeface="Aptos" panose="020B0004020202020204" pitchFamily="34" charset="0"/>
                <a:cs typeface="Arial" panose="020B0604020202020204" pitchFamily="34" charset="0"/>
              </a:rPr>
              <a:t>Paying online</a:t>
            </a:r>
            <a:r>
              <a:rPr lang="en-GB" kern="100" dirty="0">
                <a:effectLst/>
                <a:latin typeface="Aptos" panose="020B0004020202020204" pitchFamily="34" charset="0"/>
                <a:ea typeface="Aptos" panose="020B0004020202020204" pitchFamily="34" charset="0"/>
                <a:cs typeface="Arial" panose="020B0604020202020204" pitchFamily="34" charset="0"/>
              </a:rPr>
              <a:t>, just choose the option of payment via Google Pay or Apple Pay.</a:t>
            </a:r>
          </a:p>
          <a:p>
            <a:pPr indent="0" algn="just">
              <a:lnSpc>
                <a:spcPct val="115000"/>
              </a:lnSpc>
              <a:spcBef>
                <a:spcPts val="600"/>
              </a:spcBef>
              <a:spcAft>
                <a:spcPts val="600"/>
              </a:spcAft>
              <a:buNone/>
            </a:pPr>
            <a:r>
              <a:rPr lang="en-GB" kern="100" dirty="0">
                <a:effectLst/>
                <a:latin typeface="Aptos"/>
                <a:ea typeface="Aptos" panose="020B0004020202020204" pitchFamily="34" charset="0"/>
                <a:cs typeface="Arial"/>
              </a:rPr>
              <a:t>You don't have to worry about </a:t>
            </a:r>
            <a:r>
              <a:rPr lang="en-GB" b="1" kern="100" dirty="0">
                <a:solidFill>
                  <a:srgbClr val="FFAA5A"/>
                </a:solidFill>
                <a:effectLst/>
                <a:latin typeface="Aptos"/>
                <a:ea typeface="Aptos" panose="020B0004020202020204" pitchFamily="34" charset="0"/>
                <a:cs typeface="Arial"/>
              </a:rPr>
              <a:t>SECURITY </a:t>
            </a:r>
            <a:r>
              <a:rPr lang="en-GB" kern="100" dirty="0">
                <a:effectLst/>
                <a:latin typeface="Aptos"/>
                <a:ea typeface="Aptos" panose="020B0004020202020204" pitchFamily="34" charset="0"/>
                <a:cs typeface="Arial"/>
              </a:rPr>
              <a:t>- your card number is not used for payment, but a virtual token.</a:t>
            </a:r>
          </a:p>
          <a:p>
            <a:pPr indent="0" algn="just">
              <a:lnSpc>
                <a:spcPct val="115000"/>
              </a:lnSpc>
              <a:spcBef>
                <a:spcPts val="600"/>
              </a:spcBef>
              <a:spcAft>
                <a:spcPts val="600"/>
              </a:spcAft>
              <a:buNone/>
            </a:pPr>
            <a:r>
              <a:rPr lang="en-GB" kern="100" dirty="0">
                <a:effectLst/>
                <a:latin typeface="Aptos" panose="020B0004020202020204" pitchFamily="34" charset="0"/>
                <a:ea typeface="Aptos" panose="020B0004020202020204" pitchFamily="34" charset="0"/>
                <a:cs typeface="Arial" panose="020B0604020202020204" pitchFamily="34" charset="0"/>
              </a:rPr>
              <a:t>Virtual token or currencies are digital representations of value that can exist only electronically.</a:t>
            </a:r>
          </a:p>
          <a:p>
            <a:pPr indent="0" algn="just">
              <a:lnSpc>
                <a:spcPct val="115000"/>
              </a:lnSpc>
              <a:spcBef>
                <a:spcPts val="600"/>
              </a:spcBef>
              <a:spcAft>
                <a:spcPts val="600"/>
              </a:spcAft>
              <a:buNone/>
            </a:pPr>
            <a:r>
              <a:rPr lang="en-GB" b="1" kern="100" dirty="0">
                <a:solidFill>
                  <a:srgbClr val="FFAA5A"/>
                </a:solidFill>
                <a:effectLst/>
                <a:latin typeface="Aptos" panose="020B0004020202020204" pitchFamily="34" charset="0"/>
                <a:ea typeface="Aptos" panose="020B0004020202020204" pitchFamily="34" charset="0"/>
                <a:cs typeface="Arial" panose="020B0604020202020204" pitchFamily="34" charset="0"/>
              </a:rPr>
              <a:t>PayPal</a:t>
            </a:r>
            <a:r>
              <a:rPr lang="en-GB" kern="100" dirty="0">
                <a:effectLst/>
                <a:latin typeface="Aptos" panose="020B0004020202020204" pitchFamily="34" charset="0"/>
                <a:ea typeface="Aptos" panose="020B0004020202020204" pitchFamily="34" charset="0"/>
                <a:cs typeface="Arial" panose="020B0604020202020204" pitchFamily="34" charset="0"/>
              </a:rPr>
              <a:t> is one of the most widely used online payment system for buyers and sellers, and a trusted payment method for </a:t>
            </a:r>
            <a:r>
              <a:rPr lang="en-GB" b="1" kern="100" dirty="0">
                <a:effectLst/>
                <a:latin typeface="Aptos" panose="020B0004020202020204" pitchFamily="34" charset="0"/>
                <a:ea typeface="Aptos" panose="020B0004020202020204" pitchFamily="34" charset="0"/>
                <a:cs typeface="Arial" panose="020B0604020202020204" pitchFamily="34" charset="0"/>
              </a:rPr>
              <a:t>online shopping </a:t>
            </a:r>
            <a:r>
              <a:rPr lang="en-GB" kern="100" dirty="0">
                <a:effectLst/>
                <a:latin typeface="Aptos" panose="020B0004020202020204" pitchFamily="34" charset="0"/>
                <a:ea typeface="Aptos" panose="020B0004020202020204" pitchFamily="34" charset="0"/>
                <a:cs typeface="Arial" panose="020B0604020202020204" pitchFamily="34" charset="0"/>
              </a:rPr>
              <a:t>sites.</a:t>
            </a:r>
          </a:p>
          <a:p>
            <a:pPr indent="0" algn="just">
              <a:lnSpc>
                <a:spcPct val="115000"/>
              </a:lnSpc>
              <a:spcBef>
                <a:spcPts val="600"/>
              </a:spcBef>
              <a:spcAft>
                <a:spcPts val="600"/>
              </a:spcAft>
              <a:buNone/>
            </a:pPr>
            <a:r>
              <a:rPr lang="sk-SK" kern="100" dirty="0">
                <a:latin typeface="Aptos"/>
                <a:ea typeface="Aptos" panose="020B0004020202020204" pitchFamily="34" charset="0"/>
                <a:cs typeface="Arial"/>
              </a:rPr>
              <a:t>T</a:t>
            </a:r>
            <a:r>
              <a:rPr lang="en-GB" kern="100" dirty="0">
                <a:effectLst/>
                <a:latin typeface="Aptos"/>
                <a:ea typeface="Aptos" panose="020B0004020202020204" pitchFamily="34" charset="0"/>
                <a:cs typeface="Arial"/>
              </a:rPr>
              <a:t>he advantage in terms of digital security is that you do not provide full financial data to sellers. Money transfers between accounts are identified only by email address and password.</a:t>
            </a:r>
          </a:p>
          <a:p>
            <a:pPr indent="0" algn="just">
              <a:lnSpc>
                <a:spcPct val="115000"/>
              </a:lnSpc>
              <a:spcBef>
                <a:spcPts val="600"/>
              </a:spcBef>
              <a:spcAft>
                <a:spcPts val="600"/>
              </a:spcAft>
              <a:buNone/>
            </a:pPr>
            <a:endParaRPr lang="en-GB"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670686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Skupina 5">
            <a:extLst>
              <a:ext uri="{FF2B5EF4-FFF2-40B4-BE49-F238E27FC236}">
                <a16:creationId xmlns:a16="http://schemas.microsoft.com/office/drawing/2014/main" id="{486487AA-28D6-20B2-DC73-A857E81E4864}"/>
              </a:ext>
            </a:extLst>
          </p:cNvPr>
          <p:cNvGrpSpPr/>
          <p:nvPr/>
        </p:nvGrpSpPr>
        <p:grpSpPr>
          <a:xfrm>
            <a:off x="836675" y="1448302"/>
            <a:ext cx="10524656" cy="3603756"/>
            <a:chOff x="838200" y="2769159"/>
            <a:chExt cx="10524656" cy="1589909"/>
          </a:xfrm>
        </p:grpSpPr>
        <p:sp>
          <p:nvSpPr>
            <p:cNvPr id="7" name="Obdĺžnik: zaoblené rohy 6">
              <a:extLst>
                <a:ext uri="{FF2B5EF4-FFF2-40B4-BE49-F238E27FC236}">
                  <a16:creationId xmlns:a16="http://schemas.microsoft.com/office/drawing/2014/main" id="{771F7856-D08D-AEFB-E604-9FCCFC789561}"/>
                </a:ext>
              </a:extLst>
            </p:cNvPr>
            <p:cNvSpPr/>
            <p:nvPr/>
          </p:nvSpPr>
          <p:spPr>
            <a:xfrm>
              <a:off x="838200" y="2800874"/>
              <a:ext cx="10515600" cy="1558194"/>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algn="ctr"/>
              <a:endParaRPr lang="en-GB" sz="3600">
                <a:latin typeface="Aptos" panose="020B0004020202020204" pitchFamily="34" charset="0"/>
              </a:endParaRPr>
            </a:p>
          </p:txBody>
        </p:sp>
        <p:sp>
          <p:nvSpPr>
            <p:cNvPr id="9" name="Voľný tvar: obrazec 8">
              <a:extLst>
                <a:ext uri="{FF2B5EF4-FFF2-40B4-BE49-F238E27FC236}">
                  <a16:creationId xmlns:a16="http://schemas.microsoft.com/office/drawing/2014/main" id="{FDDA5666-D2A0-ABF9-755F-E39E0C3C50A1}"/>
                </a:ext>
              </a:extLst>
            </p:cNvPr>
            <p:cNvSpPr/>
            <p:nvPr/>
          </p:nvSpPr>
          <p:spPr>
            <a:xfrm>
              <a:off x="1094219" y="2769159"/>
              <a:ext cx="10268637" cy="1589909"/>
            </a:xfrm>
            <a:custGeom>
              <a:avLst/>
              <a:gdLst>
                <a:gd name="connsiteX0" fmla="*/ 0 w 8715884"/>
                <a:gd name="connsiteY0" fmla="*/ 0 h 1558194"/>
                <a:gd name="connsiteX1" fmla="*/ 8715884 w 8715884"/>
                <a:gd name="connsiteY1" fmla="*/ 0 h 1558194"/>
                <a:gd name="connsiteX2" fmla="*/ 8715884 w 8715884"/>
                <a:gd name="connsiteY2" fmla="*/ 1558194 h 1558194"/>
                <a:gd name="connsiteX3" fmla="*/ 0 w 8715884"/>
                <a:gd name="connsiteY3" fmla="*/ 1558194 h 1558194"/>
                <a:gd name="connsiteX4" fmla="*/ 0 w 8715884"/>
                <a:gd name="connsiteY4" fmla="*/ 0 h 1558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884" h="1558194">
                  <a:moveTo>
                    <a:pt x="0" y="0"/>
                  </a:moveTo>
                  <a:lnTo>
                    <a:pt x="8715884" y="0"/>
                  </a:lnTo>
                  <a:lnTo>
                    <a:pt x="8715884" y="1558194"/>
                  </a:lnTo>
                  <a:lnTo>
                    <a:pt x="0" y="15581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4909" tIns="164909" rIns="164909" bIns="164909" numCol="1" spcCol="1270" anchor="ctr" anchorCtr="0">
              <a:noAutofit/>
            </a:bodyPr>
            <a:lstStyle/>
            <a:p>
              <a:pPr algn="ctr" defTabSz="1066800">
                <a:spcBef>
                  <a:spcPct val="0"/>
                </a:spcBef>
                <a:spcAft>
                  <a:spcPct val="35000"/>
                </a:spcAft>
              </a:pPr>
              <a:r>
                <a:rPr lang="en-GB" sz="3600" kern="1200" dirty="0">
                  <a:latin typeface="Aptos"/>
                </a:rPr>
                <a:t>Banks guarantee a high level of </a:t>
              </a:r>
              <a:r>
                <a:rPr lang="en-GB" sz="3600" b="1" kern="1200" dirty="0">
                  <a:solidFill>
                    <a:srgbClr val="FFAA5A"/>
                  </a:solidFill>
                  <a:latin typeface="Aptos"/>
                </a:rPr>
                <a:t>Cyber Security</a:t>
              </a:r>
              <a:r>
                <a:rPr lang="en-GB" sz="3600" kern="1200" dirty="0">
                  <a:latin typeface="Aptos"/>
                </a:rPr>
                <a:t> </a:t>
              </a:r>
              <a:endParaRPr lang="en-US" sz="3600" dirty="0">
                <a:latin typeface="Aptos"/>
                <a:ea typeface="Cambria" panose="02040503050406030204" pitchFamily="18" charset="0"/>
              </a:endParaRPr>
            </a:p>
            <a:p>
              <a:pPr algn="ctr" defTabSz="1066800">
                <a:spcBef>
                  <a:spcPct val="0"/>
                </a:spcBef>
                <a:spcAft>
                  <a:spcPct val="35000"/>
                </a:spcAft>
              </a:pPr>
              <a:r>
                <a:rPr lang="en-GB" sz="3600" kern="1200" dirty="0">
                  <a:latin typeface="Aptos"/>
                </a:rPr>
                <a:t>of </a:t>
              </a:r>
              <a:r>
                <a:rPr lang="en-GB" sz="3600" b="1" kern="1200" dirty="0">
                  <a:latin typeface="Aptos"/>
                </a:rPr>
                <a:t>Internet Banking</a:t>
              </a:r>
              <a:r>
                <a:rPr lang="en-GB" sz="3600" kern="1200" dirty="0">
                  <a:latin typeface="Aptos"/>
                </a:rPr>
                <a:t>,</a:t>
              </a:r>
              <a:r>
                <a:rPr lang="en-GB" sz="3600" dirty="0">
                  <a:latin typeface="Aptos"/>
                </a:rPr>
                <a:t> </a:t>
              </a:r>
              <a:r>
                <a:rPr lang="en-GB" sz="3600" kern="1200" dirty="0">
                  <a:latin typeface="Aptos"/>
                </a:rPr>
                <a:t>but it is necessary </a:t>
              </a:r>
              <a:endParaRPr lang="en-US" sz="3600">
                <a:latin typeface="Aptos"/>
                <a:ea typeface="Cambria" panose="02040503050406030204" pitchFamily="18" charset="0"/>
              </a:endParaRPr>
            </a:p>
            <a:p>
              <a:pPr algn="ctr" defTabSz="1066800">
                <a:spcBef>
                  <a:spcPct val="0"/>
                </a:spcBef>
                <a:spcAft>
                  <a:spcPct val="35000"/>
                </a:spcAft>
              </a:pPr>
              <a:r>
                <a:rPr lang="en-GB" sz="3600" kern="1200">
                  <a:latin typeface="Aptos"/>
                </a:rPr>
                <a:t>and </a:t>
              </a:r>
              <a:r>
                <a:rPr lang="en-GB" sz="3600" kern="1200" dirty="0">
                  <a:latin typeface="Aptos"/>
                </a:rPr>
                <a:t>essential</a:t>
              </a:r>
              <a:r>
                <a:rPr lang="sk-SK" sz="3600" kern="1200" dirty="0">
                  <a:latin typeface="Aptos"/>
                </a:rPr>
                <a:t> </a:t>
              </a:r>
              <a:r>
                <a:rPr lang="en-GB" sz="3600" kern="1200" dirty="0">
                  <a:latin typeface="Aptos"/>
                </a:rPr>
                <a:t>to observe </a:t>
              </a:r>
              <a:r>
                <a:rPr lang="en-GB" sz="3600" b="1" kern="1200" dirty="0">
                  <a:solidFill>
                    <a:srgbClr val="FFAA5A"/>
                  </a:solidFill>
                  <a:latin typeface="Aptos"/>
                </a:rPr>
                <a:t>Online Banking</a:t>
              </a:r>
              <a:r>
                <a:rPr lang="sk-SK" sz="3600" b="1" kern="1200" dirty="0">
                  <a:solidFill>
                    <a:srgbClr val="FFAA5A"/>
                  </a:solidFill>
                  <a:latin typeface="Aptos"/>
                </a:rPr>
                <a:t> </a:t>
              </a:r>
              <a:r>
                <a:rPr lang="en-GB" sz="3600" b="1" kern="1200" dirty="0">
                  <a:solidFill>
                    <a:srgbClr val="FFAA5A"/>
                  </a:solidFill>
                  <a:latin typeface="Aptos"/>
                </a:rPr>
                <a:t>Security</a:t>
              </a:r>
              <a:r>
                <a:rPr lang="en-GB" sz="3600" kern="1200" dirty="0">
                  <a:solidFill>
                    <a:srgbClr val="FFAA5A"/>
                  </a:solidFill>
                  <a:latin typeface="Aptos"/>
                </a:rPr>
                <a:t> </a:t>
              </a:r>
              <a:endParaRPr lang="en-US" sz="3600">
                <a:latin typeface="Aptos"/>
                <a:ea typeface="Cambria" panose="02040503050406030204" pitchFamily="18" charset="0"/>
              </a:endParaRPr>
            </a:p>
            <a:p>
              <a:pPr algn="ctr" defTabSz="1066800">
                <a:spcBef>
                  <a:spcPct val="0"/>
                </a:spcBef>
                <a:spcAft>
                  <a:spcPct val="35000"/>
                </a:spcAft>
              </a:pPr>
              <a:r>
                <a:rPr lang="en-GB" sz="3600" kern="1200">
                  <a:latin typeface="Aptos"/>
                </a:rPr>
                <a:t>on </a:t>
              </a:r>
              <a:r>
                <a:rPr lang="en-GB" sz="3600" kern="1200" dirty="0">
                  <a:latin typeface="Aptos"/>
                </a:rPr>
                <a:t>the part of the </a:t>
              </a:r>
              <a:r>
                <a:rPr lang="en-GB" sz="3600" b="1" kern="1200" dirty="0">
                  <a:solidFill>
                    <a:srgbClr val="FFAA5A"/>
                  </a:solidFill>
                  <a:latin typeface="Aptos"/>
                </a:rPr>
                <a:t>Users</a:t>
              </a:r>
              <a:r>
                <a:rPr lang="en-GB" sz="3600" kern="1200" dirty="0">
                  <a:latin typeface="Aptos"/>
                </a:rPr>
                <a:t> as well.</a:t>
              </a:r>
              <a:endParaRPr lang="en-US" sz="3600" b="0" i="0" kern="1200">
                <a:latin typeface="Aptos"/>
                <a:ea typeface="Cambria" panose="02040503050406030204" pitchFamily="18" charset="0"/>
              </a:endParaRPr>
            </a:p>
          </p:txBody>
        </p:sp>
      </p:grpSp>
      <p:pic>
        <p:nvPicPr>
          <p:cNvPr id="11" name="Grafický objekt 10" descr="Banka obrys">
            <a:extLst>
              <a:ext uri="{FF2B5EF4-FFF2-40B4-BE49-F238E27FC236}">
                <a16:creationId xmlns:a16="http://schemas.microsoft.com/office/drawing/2014/main" id="{FA362BB8-7590-96BB-8799-8AB07D4295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26056" y="0"/>
            <a:ext cx="1452438" cy="1452438"/>
          </a:xfrm>
          <a:prstGeom prst="rect">
            <a:avLst/>
          </a:prstGeom>
        </p:spPr>
      </p:pic>
      <p:sp>
        <p:nvSpPr>
          <p:cNvPr id="3" name="Title 1">
            <a:extLst>
              <a:ext uri="{FF2B5EF4-FFF2-40B4-BE49-F238E27FC236}">
                <a16:creationId xmlns:a16="http://schemas.microsoft.com/office/drawing/2014/main" id="{56F2C1E0-75E0-CFDA-5435-BB3233EF4AB6}"/>
              </a:ext>
            </a:extLst>
          </p:cNvPr>
          <p:cNvSpPr>
            <a:spLocks noGrp="1"/>
          </p:cNvSpPr>
          <p:nvPr>
            <p:ph type="title"/>
          </p:nvPr>
        </p:nvSpPr>
        <p:spPr>
          <a:xfrm>
            <a:off x="542526" y="338084"/>
            <a:ext cx="10662684" cy="713740"/>
          </a:xfrm>
        </p:spPr>
        <p:txBody>
          <a:bodyPr>
            <a:noAutofit/>
          </a:bodyPr>
          <a:lstStyle/>
          <a:p>
            <a:pPr algn="l"/>
            <a:r>
              <a:rPr lang="en-US" sz="4000" dirty="0">
                <a:latin typeface="Aptos"/>
                <a:ea typeface="Cambria"/>
              </a:rPr>
              <a:t>Internet Banking Conclusion</a:t>
            </a:r>
            <a:endParaRPr lang="en-US" sz="4000" dirty="0">
              <a:solidFill>
                <a:srgbClr val="FFAA5A"/>
              </a:solidFill>
              <a:latin typeface="Aptos" panose="020B0004020202020204" pitchFamily="34" charset="0"/>
            </a:endParaRPr>
          </a:p>
        </p:txBody>
      </p:sp>
    </p:spTree>
    <p:extLst>
      <p:ext uri="{BB962C8B-B14F-4D97-AF65-F5344CB8AC3E}">
        <p14:creationId xmlns:p14="http://schemas.microsoft.com/office/powerpoint/2010/main" val="1711870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6"/>
            <a:ext cx="10515600" cy="779462"/>
          </a:xfrm>
        </p:spPr>
        <p:txBody>
          <a:bodyPr>
            <a:normAutofit/>
          </a:bodyPr>
          <a:lstStyle/>
          <a:p>
            <a:pPr algn="l"/>
            <a:r>
              <a:rPr lang="en-US" dirty="0">
                <a:latin typeface="Aptos" panose="020B0004020202020204" pitchFamily="34" charset="0"/>
                <a:cs typeface="Calibri Light" panose="020F0302020204030204" pitchFamily="34" charset="0"/>
              </a:rPr>
              <a:t>Social Networks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997598" y="1144588"/>
            <a:ext cx="10775302" cy="4902486"/>
          </a:xfrm>
        </p:spPr>
        <p:txBody>
          <a:bodyPr>
            <a:normAutofit/>
          </a:bodyPr>
          <a:lstStyle/>
          <a:p>
            <a:pPr marL="0" indent="0" algn="just">
              <a:buNone/>
            </a:pPr>
            <a:r>
              <a:rPr lang="en-GB" sz="2400" b="1" dirty="0">
                <a:latin typeface="Aptos" panose="020B0004020202020204" pitchFamily="34" charset="0"/>
                <a:ea typeface="Times New Roman" panose="02020603050405020304" pitchFamily="18" charset="0"/>
              </a:rPr>
              <a:t>Social Network </a:t>
            </a:r>
            <a:r>
              <a:rPr lang="en-GB" sz="2400" dirty="0">
                <a:latin typeface="Aptos" panose="020B0004020202020204" pitchFamily="34" charset="0"/>
                <a:ea typeface="Times New Roman" panose="02020603050405020304" pitchFamily="18" charset="0"/>
              </a:rPr>
              <a:t>is a platform that enables us to communicate with one another by posting information, comments, and messages.</a:t>
            </a:r>
          </a:p>
          <a:p>
            <a:pPr algn="just"/>
            <a:r>
              <a:rPr lang="en-GB" sz="2400" dirty="0">
                <a:latin typeface="Aptos" panose="020B0004020202020204" pitchFamily="34" charset="0"/>
                <a:ea typeface="Times New Roman" panose="02020603050405020304" pitchFamily="18" charset="0"/>
              </a:rPr>
              <a:t>A network of social interactions and personal relationships.</a:t>
            </a:r>
          </a:p>
          <a:p>
            <a:pPr algn="just"/>
            <a:r>
              <a:rPr lang="en-GB" sz="2400" dirty="0">
                <a:latin typeface="Aptos" panose="020B0004020202020204" pitchFamily="34" charset="0"/>
                <a:ea typeface="Times New Roman" panose="02020603050405020304" pitchFamily="18" charset="0"/>
              </a:rPr>
              <a:t>A dedicated website or other application which enables users to communicate with each other by posting information, comments, messages, images, etc.</a:t>
            </a:r>
          </a:p>
          <a:p>
            <a:pPr algn="just"/>
            <a:r>
              <a:rPr lang="en-GB" sz="2400" dirty="0">
                <a:latin typeface="Aptos" panose="020B0004020202020204" pitchFamily="34" charset="0"/>
                <a:ea typeface="Times New Roman" panose="02020603050405020304" pitchFamily="18" charset="0"/>
              </a:rPr>
              <a:t>A website or mobile application that lets people connect with each other on </a:t>
            </a:r>
            <a:br>
              <a:rPr lang="sk-SK" sz="2400" dirty="0">
                <a:latin typeface="Aptos" panose="020B0004020202020204" pitchFamily="34" charset="0"/>
                <a:ea typeface="Times New Roman" panose="02020603050405020304" pitchFamily="18" charset="0"/>
              </a:rPr>
            </a:br>
            <a:r>
              <a:rPr lang="en-GB" sz="2400" dirty="0">
                <a:latin typeface="Aptos" panose="020B0004020202020204" pitchFamily="34" charset="0"/>
                <a:ea typeface="Times New Roman" panose="02020603050405020304" pitchFamily="18" charset="0"/>
              </a:rPr>
              <a:t>a common platform.</a:t>
            </a:r>
            <a:endParaRPr lang="sk-SK" sz="2400" dirty="0">
              <a:latin typeface="Aptos" panose="020B0004020202020204" pitchFamily="34" charset="0"/>
              <a:ea typeface="Times New Roman" panose="02020603050405020304" pitchFamily="18" charset="0"/>
            </a:endParaRPr>
          </a:p>
          <a:p>
            <a:pPr marL="0" indent="0" algn="just">
              <a:buNone/>
            </a:pPr>
            <a:r>
              <a:rPr lang="en-GB" sz="2400" dirty="0">
                <a:latin typeface="Aptos" panose="020B0004020202020204" pitchFamily="34" charset="0"/>
                <a:ea typeface="Times New Roman" panose="02020603050405020304" pitchFamily="18" charset="0"/>
              </a:rPr>
              <a:t>Platforms that people use to build </a:t>
            </a:r>
            <a:r>
              <a:rPr lang="en-GB" sz="2400" b="1" dirty="0">
                <a:latin typeface="Aptos" panose="020B0004020202020204" pitchFamily="34" charset="0"/>
                <a:ea typeface="Times New Roman" panose="02020603050405020304" pitchFamily="18" charset="0"/>
              </a:rPr>
              <a:t>social networks </a:t>
            </a:r>
            <a:r>
              <a:rPr lang="en-GB" sz="2400" dirty="0">
                <a:latin typeface="Aptos" panose="020B0004020202020204" pitchFamily="34" charset="0"/>
                <a:ea typeface="Times New Roman" panose="02020603050405020304" pitchFamily="18" charset="0"/>
              </a:rPr>
              <a:t>- social relationships with other people who share similar personal or career interests, activities, backgrounds or real-life connections.</a:t>
            </a:r>
          </a:p>
          <a:p>
            <a:pPr marL="0" indent="0" algn="just">
              <a:buNone/>
            </a:pPr>
            <a:r>
              <a:rPr lang="en-GB" sz="2400" dirty="0">
                <a:latin typeface="Aptos" panose="020B0004020202020204" pitchFamily="34" charset="0"/>
                <a:ea typeface="Times New Roman" panose="02020603050405020304" pitchFamily="18" charset="0"/>
              </a:rPr>
              <a:t>Common examples of social networking sites or platforms include </a:t>
            </a:r>
            <a:r>
              <a:rPr lang="en-GB" sz="2400" b="1" dirty="0">
                <a:latin typeface="Aptos" panose="020B0004020202020204" pitchFamily="34" charset="0"/>
                <a:ea typeface="Times New Roman" panose="02020603050405020304" pitchFamily="18" charset="0"/>
              </a:rPr>
              <a:t>Facebook, Instagram, Twitter, TikTok, </a:t>
            </a:r>
            <a:r>
              <a:rPr lang="en-GB" sz="2400" b="1" dirty="0" err="1">
                <a:latin typeface="Aptos" panose="020B0004020202020204" pitchFamily="34" charset="0"/>
                <a:ea typeface="Times New Roman" panose="02020603050405020304" pitchFamily="18" charset="0"/>
              </a:rPr>
              <a:t>WhatsUp</a:t>
            </a:r>
            <a:r>
              <a:rPr lang="en-GB" sz="2400" dirty="0">
                <a:latin typeface="Aptos" panose="020B0004020202020204" pitchFamily="34" charset="0"/>
                <a:ea typeface="Times New Roman" panose="02020603050405020304" pitchFamily="18" charset="0"/>
              </a:rPr>
              <a:t> and </a:t>
            </a:r>
            <a:r>
              <a:rPr lang="en-GB" sz="2400" b="1" dirty="0">
                <a:latin typeface="Aptos" panose="020B0004020202020204" pitchFamily="34" charset="0"/>
                <a:ea typeface="Times New Roman" panose="02020603050405020304" pitchFamily="18" charset="0"/>
              </a:rPr>
              <a:t>LinkedIn</a:t>
            </a:r>
            <a:r>
              <a:rPr lang="en-GB" sz="2400" dirty="0">
                <a:latin typeface="Aptos" panose="020B0004020202020204" pitchFamily="34" charset="0"/>
                <a:ea typeface="Times New Roman" panose="02020603050405020304" pitchFamily="18" charset="0"/>
              </a:rPr>
              <a:t>.</a:t>
            </a:r>
          </a:p>
          <a:p>
            <a:pPr marL="0" indent="0" algn="just">
              <a:buNone/>
            </a:pPr>
            <a:endParaRPr lang="en-GB" sz="2400" dirty="0">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1934061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a:bodyPr>
          <a:lstStyle/>
          <a:p>
            <a:pPr algn="l"/>
            <a:r>
              <a:rPr lang="en-US" sz="4400" dirty="0">
                <a:latin typeface="Aptos" panose="020B0004020202020204" pitchFamily="34" charset="0"/>
                <a:ea typeface="Cambria"/>
              </a:rPr>
              <a:t>Social Networks Users</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3609461" y="1313564"/>
            <a:ext cx="8051587" cy="5341235"/>
          </a:xfrm>
        </p:spPr>
        <p:txBody>
          <a:bodyPr vert="horz" lIns="91440" tIns="45720" rIns="91440" bIns="45720" rtlCol="0">
            <a:normAutofit fontScale="77500" lnSpcReduction="20000"/>
          </a:bodyPr>
          <a:lstStyle/>
          <a:p>
            <a:pPr marL="0" indent="0">
              <a:buNone/>
            </a:pPr>
            <a:r>
              <a:rPr lang="en-GB" sz="3200" i="1" dirty="0">
                <a:latin typeface="Aptos" panose="020B0004020202020204" pitchFamily="34" charset="0"/>
                <a:ea typeface="Cambria"/>
              </a:rPr>
              <a:t>Social networks have become an essential part of our lives in today's digital world. They are no longer only used to communicate with friends, but some current information can only be found on social networks.</a:t>
            </a:r>
          </a:p>
          <a:p>
            <a:r>
              <a:rPr lang="en-GB" sz="3200" dirty="0">
                <a:latin typeface="Aptos" panose="020B0004020202020204" pitchFamily="34" charset="0"/>
                <a:ea typeface="Cambria"/>
              </a:rPr>
              <a:t>Users join a social network platform and begin connecting - </a:t>
            </a:r>
            <a:r>
              <a:rPr lang="en-GB" sz="3200" b="1" dirty="0">
                <a:latin typeface="Aptos" panose="020B0004020202020204" pitchFamily="34" charset="0"/>
                <a:ea typeface="Cambria"/>
              </a:rPr>
              <a:t> networking </a:t>
            </a:r>
            <a:r>
              <a:rPr lang="en-GB" sz="3200" dirty="0">
                <a:latin typeface="Aptos" panose="020B0004020202020204" pitchFamily="34" charset="0"/>
                <a:ea typeface="Cambria"/>
              </a:rPr>
              <a:t>with other users for personal and professional reasons.</a:t>
            </a:r>
          </a:p>
          <a:p>
            <a:r>
              <a:rPr lang="en-GB" sz="3200" dirty="0">
                <a:latin typeface="Aptos" panose="020B0004020202020204" pitchFamily="34" charset="0"/>
                <a:ea typeface="Cambria"/>
              </a:rPr>
              <a:t>Users can choose who they want to receive communications from. In some cases, communication is one-way, while, in others, it's multidirectional.</a:t>
            </a:r>
          </a:p>
          <a:p>
            <a:r>
              <a:rPr lang="en-GB" sz="3200" dirty="0">
                <a:latin typeface="Aptos" panose="020B0004020202020204" pitchFamily="34" charset="0"/>
                <a:ea typeface="Cambria"/>
              </a:rPr>
              <a:t>Users can share information, express opinions, explore mutual interests, search for jobs, promote their businesses, form relationships and otherwise interact with each other. </a:t>
            </a:r>
          </a:p>
          <a:p>
            <a:pPr marL="0" indent="0">
              <a:buNone/>
            </a:pPr>
            <a:r>
              <a:rPr lang="en-GB" sz="3200" dirty="0">
                <a:latin typeface="Aptos" panose="020B0004020202020204" pitchFamily="34" charset="0"/>
                <a:ea typeface="Cambria"/>
              </a:rPr>
              <a:t>Social networks are very popular and have become the preferred method of communication for most people. </a:t>
            </a:r>
          </a:p>
        </p:txBody>
      </p:sp>
      <p:pic>
        <p:nvPicPr>
          <p:cNvPr id="4" name="Picture 4">
            <a:extLst>
              <a:ext uri="{FF2B5EF4-FFF2-40B4-BE49-F238E27FC236}">
                <a16:creationId xmlns:a16="http://schemas.microsoft.com/office/drawing/2014/main" id="{E32FC181-1676-BABF-99B3-FFC8FA549576}"/>
              </a:ext>
            </a:extLst>
          </p:cNvPr>
          <p:cNvPicPr>
            <a:picLocks noChangeAspect="1"/>
          </p:cNvPicPr>
          <p:nvPr/>
        </p:nvPicPr>
        <p:blipFill rotWithShape="1">
          <a:blip r:embed="rId2"/>
          <a:srcRect l="19305" r="13944" b="-2"/>
          <a:stretch/>
        </p:blipFill>
        <p:spPr>
          <a:xfrm>
            <a:off x="530952" y="2014376"/>
            <a:ext cx="2753556" cy="2753569"/>
          </a:xfrm>
          <a:prstGeom prst="rect">
            <a:avLst/>
          </a:prstGeom>
        </p:spPr>
      </p:pic>
    </p:spTree>
    <p:extLst>
      <p:ext uri="{BB962C8B-B14F-4D97-AF65-F5344CB8AC3E}">
        <p14:creationId xmlns:p14="http://schemas.microsoft.com/office/powerpoint/2010/main" val="2074187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fontScale="90000"/>
          </a:bodyPr>
          <a:lstStyle/>
          <a:p>
            <a:pPr algn="l"/>
            <a:r>
              <a:rPr lang="en-US" sz="4400" dirty="0">
                <a:latin typeface="Aptos" panose="020B0004020202020204" pitchFamily="34" charset="0"/>
                <a:ea typeface="Cambria"/>
              </a:rPr>
              <a:t>Advantages of social networking</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3460506" y="1358837"/>
            <a:ext cx="8140944" cy="5088683"/>
          </a:xfrm>
        </p:spPr>
        <p:txBody>
          <a:bodyPr vert="horz" lIns="91440" tIns="45720" rIns="91440" bIns="45720" rtlCol="0">
            <a:normAutofit fontScale="92500" lnSpcReduction="20000"/>
          </a:bodyPr>
          <a:lstStyle/>
          <a:p>
            <a:r>
              <a:rPr lang="sk-SK" sz="2400" dirty="0">
                <a:latin typeface="Aptos" panose="020B0004020202020204" pitchFamily="34" charset="0"/>
                <a:ea typeface="Cambria"/>
              </a:rPr>
              <a:t> </a:t>
            </a:r>
            <a:r>
              <a:rPr lang="en-GB" sz="2400" b="1" dirty="0">
                <a:latin typeface="Aptos" panose="020B0004020202020204" pitchFamily="34" charset="0"/>
                <a:ea typeface="Cambria"/>
              </a:rPr>
              <a:t>Global connectivity - </a:t>
            </a:r>
            <a:r>
              <a:rPr lang="en-GB" sz="2400" dirty="0">
                <a:latin typeface="Aptos" panose="020B0004020202020204" pitchFamily="34" charset="0"/>
                <a:ea typeface="Cambria"/>
              </a:rPr>
              <a:t>enable excellent global communication.</a:t>
            </a:r>
          </a:p>
          <a:p>
            <a:r>
              <a:rPr lang="en-GB" sz="2400" b="1" dirty="0">
                <a:latin typeface="Aptos" panose="020B0004020202020204" pitchFamily="34" charset="0"/>
                <a:ea typeface="Cambria"/>
              </a:rPr>
              <a:t>Right place for noble causes </a:t>
            </a:r>
            <a:r>
              <a:rPr lang="en-GB" sz="2400" dirty="0">
                <a:latin typeface="Aptos" panose="020B0004020202020204" pitchFamily="34" charset="0"/>
                <a:ea typeface="Cambria"/>
              </a:rPr>
              <a:t>- charitable work - most significant advantage.</a:t>
            </a:r>
          </a:p>
          <a:p>
            <a:r>
              <a:rPr lang="en-GB" sz="2400" b="1" dirty="0">
                <a:latin typeface="Aptos" panose="020B0004020202020204" pitchFamily="34" charset="0"/>
                <a:ea typeface="Cambria"/>
              </a:rPr>
              <a:t>Tool for education </a:t>
            </a:r>
            <a:r>
              <a:rPr lang="en-GB" sz="2400" dirty="0">
                <a:latin typeface="Aptos" panose="020B0004020202020204" pitchFamily="34" charset="0"/>
                <a:ea typeface="Cambria"/>
              </a:rPr>
              <a:t>- an effective tool for facilitating the learning of new skills and concepts (</a:t>
            </a:r>
            <a:r>
              <a:rPr lang="en-GB" sz="2400" dirty="0" err="1">
                <a:latin typeface="Aptos" panose="020B0004020202020204" pitchFamily="34" charset="0"/>
                <a:ea typeface="Cambria"/>
              </a:rPr>
              <a:t>DigiWELL</a:t>
            </a:r>
            <a:r>
              <a:rPr lang="en-GB" sz="2400" dirty="0">
                <a:latin typeface="Aptos" panose="020B0004020202020204" pitchFamily="34" charset="0"/>
                <a:ea typeface="Cambria"/>
              </a:rPr>
              <a:t>).</a:t>
            </a:r>
          </a:p>
          <a:p>
            <a:r>
              <a:rPr lang="en-GB" sz="2400" b="1" dirty="0">
                <a:latin typeface="Aptos" panose="020B0004020202020204" pitchFamily="34" charset="0"/>
                <a:ea typeface="Cambria"/>
              </a:rPr>
              <a:t>Information &amp; updates </a:t>
            </a:r>
            <a:r>
              <a:rPr lang="en-GB" sz="2400" dirty="0">
                <a:latin typeface="Aptos" panose="020B0004020202020204" pitchFamily="34" charset="0"/>
                <a:ea typeface="Cambria"/>
              </a:rPr>
              <a:t>- receive up-to-date information and news from across the world. </a:t>
            </a:r>
          </a:p>
          <a:p>
            <a:r>
              <a:rPr lang="en-GB" sz="2400" b="1" dirty="0">
                <a:latin typeface="Aptos" panose="020B0004020202020204" pitchFamily="34" charset="0"/>
                <a:ea typeface="Cambria"/>
              </a:rPr>
              <a:t>Sharing of information daily </a:t>
            </a:r>
            <a:r>
              <a:rPr lang="en-GB" sz="2400" dirty="0">
                <a:latin typeface="Aptos" panose="020B0004020202020204" pitchFamily="34" charset="0"/>
                <a:ea typeface="Cambria"/>
              </a:rPr>
              <a:t>- with your loved ones and a larger community - excellent tool to enhance your creativity and brand identity.</a:t>
            </a:r>
          </a:p>
          <a:p>
            <a:r>
              <a:rPr lang="en-GB" sz="2400" b="1" dirty="0">
                <a:latin typeface="Aptos" panose="020B0004020202020204" pitchFamily="34" charset="0"/>
                <a:ea typeface="Cambria"/>
              </a:rPr>
              <a:t>Join a community </a:t>
            </a:r>
            <a:r>
              <a:rPr lang="en-GB" sz="2400" dirty="0">
                <a:latin typeface="Aptos" panose="020B0004020202020204" pitchFamily="34" charset="0"/>
                <a:ea typeface="Cambria"/>
              </a:rPr>
              <a:t>- individuals from other backgrounds, religions, communities and countries - excellent tool become part of Multicultural Society. </a:t>
            </a:r>
          </a:p>
          <a:p>
            <a:r>
              <a:rPr lang="en-GB" sz="2400" b="1" dirty="0">
                <a:latin typeface="Aptos" panose="020B0004020202020204" pitchFamily="34" charset="0"/>
                <a:ea typeface="Cambria"/>
              </a:rPr>
              <a:t>Decrease in quick-witted skill </a:t>
            </a:r>
            <a:r>
              <a:rPr lang="en-GB" sz="2400" dirty="0">
                <a:latin typeface="Aptos" panose="020B0004020202020204" pitchFamily="34" charset="0"/>
                <a:ea typeface="Cambria"/>
              </a:rPr>
              <a:t>- by restricting face-to-face conversations in real time.</a:t>
            </a:r>
          </a:p>
          <a:p>
            <a:r>
              <a:rPr lang="en-GB" sz="2400" b="1" dirty="0">
                <a:latin typeface="Aptos" panose="020B0004020202020204" pitchFamily="34" charset="0"/>
                <a:ea typeface="Cambria"/>
              </a:rPr>
              <a:t>Networking </a:t>
            </a:r>
            <a:r>
              <a:rPr lang="en-GB" sz="2400" dirty="0">
                <a:latin typeface="Aptos" panose="020B0004020202020204" pitchFamily="34" charset="0"/>
                <a:ea typeface="Cambria"/>
              </a:rPr>
              <a:t>- used for job opportunities searching.</a:t>
            </a:r>
          </a:p>
        </p:txBody>
      </p:sp>
      <p:pic>
        <p:nvPicPr>
          <p:cNvPr id="4" name="Picture 1">
            <a:extLst>
              <a:ext uri="{FF2B5EF4-FFF2-40B4-BE49-F238E27FC236}">
                <a16:creationId xmlns:a16="http://schemas.microsoft.com/office/drawing/2014/main" id="{E5C3D80B-8680-4305-FF92-E4C52F251196}"/>
              </a:ext>
            </a:extLst>
          </p:cNvPr>
          <p:cNvPicPr>
            <a:picLocks noChangeAspect="1"/>
          </p:cNvPicPr>
          <p:nvPr/>
        </p:nvPicPr>
        <p:blipFill rotWithShape="1">
          <a:blip r:embed="rId2"/>
          <a:srcRect l="19955" r="15829" b="2"/>
          <a:stretch/>
        </p:blipFill>
        <p:spPr>
          <a:xfrm>
            <a:off x="590550" y="1891881"/>
            <a:ext cx="2644396" cy="2748700"/>
          </a:xfrm>
          <a:prstGeom prst="rect">
            <a:avLst/>
          </a:prstGeom>
        </p:spPr>
      </p:pic>
    </p:spTree>
    <p:extLst>
      <p:ext uri="{BB962C8B-B14F-4D97-AF65-F5344CB8AC3E}">
        <p14:creationId xmlns:p14="http://schemas.microsoft.com/office/powerpoint/2010/main" val="2116367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05382" y="217304"/>
            <a:ext cx="9407248" cy="937827"/>
          </a:xfrm>
        </p:spPr>
        <p:txBody>
          <a:bodyPr>
            <a:normAutofit/>
          </a:bodyPr>
          <a:lstStyle/>
          <a:p>
            <a:pPr algn="l"/>
            <a:r>
              <a:rPr lang="en-US" sz="4400" dirty="0">
                <a:latin typeface="Aptos" panose="020B0004020202020204" pitchFamily="34" charset="0"/>
                <a:ea typeface="Cambria"/>
              </a:rPr>
              <a:t>Disadvantages of social networking</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3460506" y="1155131"/>
            <a:ext cx="8140944" cy="5599999"/>
          </a:xfrm>
        </p:spPr>
        <p:txBody>
          <a:bodyPr vert="horz" lIns="91440" tIns="45720" rIns="91440" bIns="45720" rtlCol="0">
            <a:normAutofit lnSpcReduction="10000"/>
          </a:bodyPr>
          <a:lstStyle/>
          <a:p>
            <a:r>
              <a:rPr lang="sk-SK" sz="2000" dirty="0">
                <a:latin typeface="Aptos" panose="020B0004020202020204" pitchFamily="34" charset="0"/>
                <a:ea typeface="Cambria"/>
              </a:rPr>
              <a:t> </a:t>
            </a:r>
            <a:r>
              <a:rPr lang="en-GB" sz="2000" b="1" dirty="0">
                <a:latin typeface="Aptos" panose="020B0004020202020204" pitchFamily="34" charset="0"/>
                <a:ea typeface="Cambria"/>
              </a:rPr>
              <a:t>Trouble with privacy </a:t>
            </a:r>
            <a:r>
              <a:rPr lang="en-GB" sz="2000" dirty="0">
                <a:latin typeface="Aptos" panose="020B0004020202020204" pitchFamily="34" charset="0"/>
                <a:ea typeface="Cambria"/>
              </a:rPr>
              <a:t>- tweeting inappropriate information, sharing too much of your daily life with a large audience, unknowingly sharing your online location, any entity around the world have access to any information you post.</a:t>
            </a:r>
          </a:p>
          <a:p>
            <a:pPr marL="0" indent="0">
              <a:buNone/>
            </a:pPr>
            <a:r>
              <a:rPr lang="sk-SK" sz="2000" dirty="0">
                <a:latin typeface="Aptos" panose="020B0004020202020204" pitchFamily="34" charset="0"/>
                <a:ea typeface="Cambria"/>
              </a:rPr>
              <a:t>	</a:t>
            </a:r>
            <a:r>
              <a:rPr lang="en-GB" sz="2000" b="1" dirty="0">
                <a:solidFill>
                  <a:srgbClr val="FFAA5A"/>
                </a:solidFill>
                <a:latin typeface="Aptos" panose="020B0004020202020204" pitchFamily="34" charset="0"/>
                <a:ea typeface="Cambria"/>
              </a:rPr>
              <a:t>Your privacy isn‘t private anymore…</a:t>
            </a:r>
          </a:p>
          <a:p>
            <a:r>
              <a:rPr lang="en-GB" sz="2000" b="1" dirty="0">
                <a:latin typeface="Aptos" panose="020B0004020202020204" pitchFamily="34" charset="0"/>
                <a:ea typeface="Cambria"/>
              </a:rPr>
              <a:t>Hacking</a:t>
            </a:r>
            <a:r>
              <a:rPr lang="en-GB" sz="2000" dirty="0">
                <a:latin typeface="Aptos" panose="020B0004020202020204" pitchFamily="34" charset="0"/>
                <a:ea typeface="Cambria"/>
              </a:rPr>
              <a:t> - gaining access to another individual’s personal information. </a:t>
            </a:r>
          </a:p>
          <a:p>
            <a:pPr marL="0" indent="0">
              <a:buNone/>
            </a:pPr>
            <a:r>
              <a:rPr lang="sk-SK" sz="2000" dirty="0">
                <a:latin typeface="Aptos" panose="020B0004020202020204" pitchFamily="34" charset="0"/>
                <a:ea typeface="Cambria"/>
              </a:rPr>
              <a:t>	</a:t>
            </a:r>
            <a:r>
              <a:rPr lang="en-GB" sz="2000" i="1" dirty="0">
                <a:solidFill>
                  <a:srgbClr val="FFAA5A"/>
                </a:solidFill>
                <a:latin typeface="Aptos" panose="020B0004020202020204" pitchFamily="34" charset="0"/>
                <a:ea typeface="Cambria"/>
              </a:rPr>
              <a:t>There have been many instances where hackers have </a:t>
            </a:r>
            <a:r>
              <a:rPr lang="sk-SK" sz="2000" i="1" dirty="0">
                <a:solidFill>
                  <a:srgbClr val="FFAA5A"/>
                </a:solidFill>
                <a:latin typeface="Aptos" panose="020B0004020202020204" pitchFamily="34" charset="0"/>
                <a:ea typeface="Cambria"/>
              </a:rPr>
              <a:t>	</a:t>
            </a:r>
            <a:r>
              <a:rPr lang="en-GB" sz="2000" i="1" dirty="0">
                <a:solidFill>
                  <a:srgbClr val="FFAA5A"/>
                </a:solidFill>
                <a:latin typeface="Aptos" panose="020B0004020202020204" pitchFamily="34" charset="0"/>
                <a:ea typeface="Cambria"/>
              </a:rPr>
              <a:t>managed to upset an individual’s financial and social</a:t>
            </a:r>
            <a:r>
              <a:rPr lang="sk-SK" sz="2000" i="1" dirty="0">
                <a:solidFill>
                  <a:srgbClr val="FFAA5A"/>
                </a:solidFill>
                <a:latin typeface="Aptos" panose="020B0004020202020204" pitchFamily="34" charset="0"/>
                <a:ea typeface="Cambria"/>
              </a:rPr>
              <a:t> 	</a:t>
            </a:r>
            <a:r>
              <a:rPr lang="en-GB" sz="2000" i="1" dirty="0">
                <a:solidFill>
                  <a:srgbClr val="FFAA5A"/>
                </a:solidFill>
                <a:latin typeface="Aptos" panose="020B0004020202020204" pitchFamily="34" charset="0"/>
                <a:ea typeface="Cambria"/>
              </a:rPr>
              <a:t>stability. </a:t>
            </a:r>
          </a:p>
          <a:p>
            <a:r>
              <a:rPr lang="en-GB" sz="2000" b="1" dirty="0">
                <a:latin typeface="Aptos" panose="020B0004020202020204" pitchFamily="34" charset="0"/>
                <a:ea typeface="Cambria"/>
              </a:rPr>
              <a:t>Lack of emotional connect </a:t>
            </a:r>
            <a:r>
              <a:rPr lang="en-GB" sz="2000" dirty="0">
                <a:latin typeface="Aptos" panose="020B0004020202020204" pitchFamily="34" charset="0"/>
                <a:ea typeface="Cambria"/>
              </a:rPr>
              <a:t>- emotions &amp; feelings are not easily expressed in online space.</a:t>
            </a:r>
          </a:p>
          <a:p>
            <a:r>
              <a:rPr lang="en-GB" sz="2000" b="1" dirty="0">
                <a:latin typeface="Aptos" panose="020B0004020202020204" pitchFamily="34" charset="0"/>
                <a:ea typeface="Cambria"/>
              </a:rPr>
              <a:t>Cyberbullying </a:t>
            </a:r>
            <a:r>
              <a:rPr lang="en-GB" sz="2000" dirty="0">
                <a:latin typeface="Aptos" panose="020B0004020202020204" pitchFamily="34" charset="0"/>
                <a:ea typeface="Cambria"/>
              </a:rPr>
              <a:t>- to harass, threaten, or humiliate a person by sending defamatory and inappropriate photos, videos or messages.</a:t>
            </a:r>
          </a:p>
          <a:p>
            <a:r>
              <a:rPr lang="en-GB" sz="2000" b="1" dirty="0">
                <a:latin typeface="Aptos" panose="020B0004020202020204" pitchFamily="34" charset="0"/>
                <a:ea typeface="Cambria"/>
              </a:rPr>
              <a:t>Psychological addiction </a:t>
            </a:r>
            <a:r>
              <a:rPr lang="en-GB" sz="2000" dirty="0">
                <a:latin typeface="Aptos" panose="020B0004020202020204" pitchFamily="34" charset="0"/>
                <a:ea typeface="Cambria"/>
              </a:rPr>
              <a:t>- excessive use of social networks cause dissociation from real life.</a:t>
            </a:r>
          </a:p>
          <a:p>
            <a:r>
              <a:rPr lang="en-GB" sz="2000" b="1" dirty="0">
                <a:latin typeface="Aptos" panose="020B0004020202020204" pitchFamily="34" charset="0"/>
                <a:ea typeface="Cambria"/>
              </a:rPr>
              <a:t>Spreading of fake news </a:t>
            </a:r>
            <a:r>
              <a:rPr lang="en-GB" sz="2000" dirty="0">
                <a:latin typeface="Aptos" panose="020B0004020202020204" pitchFamily="34" charset="0"/>
                <a:ea typeface="Cambria"/>
              </a:rPr>
              <a:t>- creating posts on a popular topic without verification that may have a negative impact on people's knowledge.</a:t>
            </a:r>
          </a:p>
          <a:p>
            <a:pPr marL="0" indent="0">
              <a:buNone/>
            </a:pPr>
            <a:r>
              <a:rPr lang="sk-SK" sz="2000" dirty="0">
                <a:latin typeface="Aptos" panose="020B0004020202020204" pitchFamily="34" charset="0"/>
                <a:ea typeface="Cambria"/>
              </a:rPr>
              <a:t>	</a:t>
            </a:r>
            <a:r>
              <a:rPr lang="en-GB" sz="2000" b="1" dirty="0">
                <a:solidFill>
                  <a:srgbClr val="FFAA5A"/>
                </a:solidFill>
                <a:latin typeface="Aptos" panose="020B0004020202020204" pitchFamily="34" charset="0"/>
                <a:ea typeface="Cambria"/>
              </a:rPr>
              <a:t>Don't believe everything you see or read on social networks...</a:t>
            </a:r>
          </a:p>
        </p:txBody>
      </p:sp>
      <p:pic>
        <p:nvPicPr>
          <p:cNvPr id="5" name="Picture 3">
            <a:extLst>
              <a:ext uri="{FF2B5EF4-FFF2-40B4-BE49-F238E27FC236}">
                <a16:creationId xmlns:a16="http://schemas.microsoft.com/office/drawing/2014/main" id="{F60118B3-DCB9-8F38-56FB-28B111D6420D}"/>
              </a:ext>
            </a:extLst>
          </p:cNvPr>
          <p:cNvPicPr>
            <a:picLocks noChangeAspect="1"/>
          </p:cNvPicPr>
          <p:nvPr/>
        </p:nvPicPr>
        <p:blipFill rotWithShape="1">
          <a:blip r:embed="rId3"/>
          <a:srcRect l="9117" r="7431" b="2"/>
          <a:stretch/>
        </p:blipFill>
        <p:spPr>
          <a:xfrm>
            <a:off x="406495" y="2380195"/>
            <a:ext cx="3054011" cy="2433585"/>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296106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33" y="773620"/>
            <a:ext cx="4192477" cy="5583126"/>
          </a:xfrm>
        </p:spPr>
        <p:txBody>
          <a:bodyPr>
            <a:normAutofit/>
          </a:bodyPr>
          <a:lstStyle/>
          <a:p>
            <a:pPr algn="r"/>
            <a:r>
              <a:rPr lang="en-US" dirty="0">
                <a:solidFill>
                  <a:srgbClr val="FFAA5A"/>
                </a:solidFill>
                <a:latin typeface="Aptos" panose="020B0004020202020204" pitchFamily="34" charset="0"/>
                <a:cs typeface="Calibri Light" panose="020F0302020204030204" pitchFamily="34" charset="0"/>
              </a:rPr>
              <a:t>Sub-section </a:t>
            </a:r>
            <a:r>
              <a:rPr lang="sk-SK" dirty="0">
                <a:solidFill>
                  <a:srgbClr val="FFAA5A"/>
                </a:solidFill>
                <a:latin typeface="Aptos" panose="020B0004020202020204" pitchFamily="34" charset="0"/>
                <a:cs typeface="Calibri Light" panose="020F0302020204030204" pitchFamily="34" charset="0"/>
              </a:rPr>
              <a:t>3</a:t>
            </a:r>
            <a:r>
              <a:rPr lang="en-US" dirty="0">
                <a:solidFill>
                  <a:srgbClr val="FFAA5A"/>
                </a:solidFill>
                <a:latin typeface="Aptos" panose="020B0004020202020204" pitchFamily="34" charset="0"/>
                <a:cs typeface="Calibri Light" panose="020F0302020204030204" pitchFamily="34" charset="0"/>
              </a:rPr>
              <a:t>: </a:t>
            </a:r>
            <a:br>
              <a:rPr lang="en-US" dirty="0">
                <a:latin typeface="Aptos" panose="020B0004020202020204" pitchFamily="34" charset="0"/>
                <a:cs typeface="Calibri Light" panose="020F0302020204030204" pitchFamily="34" charset="0"/>
              </a:rPr>
            </a:br>
            <a:r>
              <a:rPr lang="en-GB" dirty="0">
                <a:latin typeface="Aptos" panose="020B0004020202020204" pitchFamily="34" charset="0"/>
                <a:cs typeface="Calibri Light" panose="020F0302020204030204" pitchFamily="34" charset="0"/>
              </a:rPr>
              <a:t>Internet Banking and Social Networks Security</a:t>
            </a:r>
            <a:endParaRPr lang="en-US" dirty="0">
              <a:latin typeface="Aptos" panose="020B0004020202020204" pitchFamily="34" charset="0"/>
              <a:cs typeface="Calibri Light" panose="020F0302020204030204" pitchFamily="34" charset="0"/>
            </a:endParaRPr>
          </a:p>
        </p:txBody>
      </p:sp>
      <p:graphicFrame>
        <p:nvGraphicFramePr>
          <p:cNvPr id="5" name="Content Placeholder 2">
            <a:extLst>
              <a:ext uri="{FF2B5EF4-FFF2-40B4-BE49-F238E27FC236}">
                <a16:creationId xmlns:a16="http://schemas.microsoft.com/office/drawing/2014/main" id="{DEFD9242-E62D-2E9A-A16F-757E78B1BF90}"/>
              </a:ext>
            </a:extLst>
          </p:cNvPr>
          <p:cNvGraphicFramePr>
            <a:graphicFrameLocks noGrp="1"/>
          </p:cNvGraphicFramePr>
          <p:nvPr>
            <p:ph idx="1"/>
            <p:extLst>
              <p:ext uri="{D42A27DB-BD31-4B8C-83A1-F6EECF244321}">
                <p14:modId xmlns:p14="http://schemas.microsoft.com/office/powerpoint/2010/main" val="2772031863"/>
              </p:ext>
            </p:extLst>
          </p:nvPr>
        </p:nvGraphicFramePr>
        <p:xfrm>
          <a:off x="4747253" y="1173671"/>
          <a:ext cx="6972975" cy="480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92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03860" y="208574"/>
            <a:ext cx="10515600" cy="559880"/>
          </a:xfrm>
        </p:spPr>
        <p:txBody>
          <a:bodyPr>
            <a:normAutofit fontScale="90000"/>
          </a:bodyPr>
          <a:lstStyle/>
          <a:p>
            <a:pPr algn="l"/>
            <a:r>
              <a:rPr lang="en-US" dirty="0">
                <a:latin typeface="Aptos" panose="020B0004020202020204" pitchFamily="34" charset="0"/>
                <a:cs typeface="Calibri Light" panose="020F0302020204030204" pitchFamily="34" charset="0"/>
              </a:rPr>
              <a:t>Social Networks Attacks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91540" y="927246"/>
            <a:ext cx="10869930" cy="5722179"/>
          </a:xfrm>
        </p:spPr>
        <p:txBody>
          <a:bodyPr>
            <a:normAutofit fontScale="92500" lnSpcReduction="10000"/>
          </a:bodyPr>
          <a:lstStyle/>
          <a:p>
            <a:pPr marL="0" indent="0" algn="just">
              <a:buNone/>
            </a:pPr>
            <a:r>
              <a:rPr lang="en-GB" sz="2400" b="1" dirty="0">
                <a:latin typeface="Aptos" panose="020B0004020202020204" pitchFamily="34" charset="0"/>
                <a:ea typeface="Times New Roman" panose="02020603050405020304" pitchFamily="18" charset="0"/>
              </a:rPr>
              <a:t>To better understand the importance of protecting our accounts on social networks, we need to know how prevalent social media hacking is. Let the social media hacking numbers tell the story:</a:t>
            </a:r>
          </a:p>
          <a:p>
            <a:pPr algn="just"/>
            <a:r>
              <a:rPr lang="en-GB" sz="2400" dirty="0">
                <a:latin typeface="Aptos" panose="020B0004020202020204" pitchFamily="34" charset="0"/>
                <a:ea typeface="Times New Roman" panose="02020603050405020304" pitchFamily="18" charset="0"/>
              </a:rPr>
              <a:t>nearly 5 billion people have at least one social networks account,</a:t>
            </a:r>
          </a:p>
          <a:p>
            <a:pPr algn="just"/>
            <a:r>
              <a:rPr lang="en-GB" sz="2400" dirty="0">
                <a:latin typeface="Aptos" panose="020B0004020202020204" pitchFamily="34" charset="0"/>
                <a:ea typeface="Times New Roman" panose="02020603050405020304" pitchFamily="18" charset="0"/>
              </a:rPr>
              <a:t>more than half of the world’s population is at risk of having their social media accounts hacked.</a:t>
            </a:r>
          </a:p>
          <a:p>
            <a:pPr marL="0" indent="0" algn="just">
              <a:buNone/>
            </a:pPr>
            <a:r>
              <a:rPr lang="en-GB" sz="2400" b="1" dirty="0">
                <a:latin typeface="Aptos" panose="020B0004020202020204" pitchFamily="34" charset="0"/>
                <a:ea typeface="Times New Roman" panose="02020603050405020304" pitchFamily="18" charset="0"/>
              </a:rPr>
              <a:t>Social networks hacking statistics:</a:t>
            </a:r>
          </a:p>
          <a:p>
            <a:pPr algn="just"/>
            <a:r>
              <a:rPr lang="en-GB" sz="2400" dirty="0">
                <a:latin typeface="Aptos" panose="020B0004020202020204" pitchFamily="34" charset="0"/>
                <a:ea typeface="Times New Roman" panose="02020603050405020304" pitchFamily="18" charset="0"/>
              </a:rPr>
              <a:t>in September 2021, a web hacker tried to sell personal data stolen from 1.5 billion Facebook accounts,</a:t>
            </a:r>
          </a:p>
          <a:p>
            <a:pPr algn="just"/>
            <a:r>
              <a:rPr lang="en-GB" sz="2400" dirty="0">
                <a:latin typeface="Aptos" panose="020B0004020202020204" pitchFamily="34" charset="0"/>
                <a:ea typeface="Times New Roman" panose="02020603050405020304" pitchFamily="18" charset="0"/>
              </a:rPr>
              <a:t>in 2018 at least 30 million Facebook accounts were hacked in a single data breach,</a:t>
            </a:r>
          </a:p>
          <a:p>
            <a:pPr algn="just"/>
            <a:r>
              <a:rPr lang="en-GB" sz="2400" dirty="0">
                <a:latin typeface="Aptos" panose="020B0004020202020204" pitchFamily="34" charset="0"/>
                <a:ea typeface="Times New Roman" panose="02020603050405020304" pitchFamily="18" charset="0"/>
              </a:rPr>
              <a:t>on average 1.4 billion social media accounts are hacked every month,</a:t>
            </a:r>
          </a:p>
          <a:p>
            <a:pPr algn="just"/>
            <a:r>
              <a:rPr lang="en-GB" sz="2400" dirty="0">
                <a:latin typeface="Aptos" panose="020B0004020202020204" pitchFamily="34" charset="0"/>
                <a:ea typeface="Times New Roman" panose="02020603050405020304" pitchFamily="18" charset="0"/>
              </a:rPr>
              <a:t>in years 2021-2022 the number of social media accounts that were hijacked saw an increase of 1 000%,</a:t>
            </a:r>
          </a:p>
          <a:p>
            <a:pPr algn="just"/>
            <a:r>
              <a:rPr lang="en-GB" sz="2400" dirty="0">
                <a:latin typeface="Aptos" panose="020B0004020202020204" pitchFamily="34" charset="0"/>
                <a:ea typeface="Times New Roman" panose="02020603050405020304" pitchFamily="18" charset="0"/>
              </a:rPr>
              <a:t>Google reported that 20% of social networks accounts will be compromised at some point</a:t>
            </a:r>
            <a:r>
              <a:rPr lang="sk-SK" sz="2400" dirty="0">
                <a:latin typeface="Aptos" panose="020B0004020202020204" pitchFamily="34" charset="0"/>
                <a:ea typeface="Times New Roman" panose="02020603050405020304" pitchFamily="18" charset="0"/>
              </a:rPr>
              <a:t>.</a:t>
            </a:r>
          </a:p>
          <a:p>
            <a:pPr marL="0" indent="0" algn="ctr">
              <a:buNone/>
            </a:pPr>
            <a:r>
              <a:rPr lang="en-US" sz="1900" i="1" dirty="0">
                <a:latin typeface="Aptos" panose="020B0004020202020204" pitchFamily="34" charset="0"/>
              </a:rPr>
              <a:t>Source: </a:t>
            </a:r>
            <a:r>
              <a:rPr lang="en-US" sz="1900" i="1" dirty="0">
                <a:latin typeface="Aptos" panose="020B0004020202020204" pitchFamily="34" charset="0"/>
                <a:hlinkClick r:id="rId2"/>
              </a:rPr>
              <a:t>https://www.stationx.net/social-media-hacking-statistics/</a:t>
            </a:r>
            <a:r>
              <a:rPr lang="en-US" sz="1900" i="1" dirty="0">
                <a:latin typeface="Aptos" panose="020B0004020202020204" pitchFamily="34" charset="0"/>
              </a:rPr>
              <a:t> </a:t>
            </a:r>
          </a:p>
          <a:p>
            <a:pPr marL="0" indent="0" algn="just">
              <a:buNone/>
            </a:pPr>
            <a:endParaRPr lang="en-GB" sz="2400" dirty="0">
              <a:latin typeface="Aptos" panose="020B0004020202020204" pitchFamily="34" charset="0"/>
              <a:ea typeface="Times New Roman" panose="02020603050405020304" pitchFamily="18" charset="0"/>
            </a:endParaRPr>
          </a:p>
          <a:p>
            <a:pPr marL="0" indent="0" algn="just">
              <a:buNone/>
            </a:pPr>
            <a:endParaRPr lang="en-GB" sz="2400" dirty="0">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1771130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855EE-8839-0381-77CF-15B2CCFBDEC1}"/>
              </a:ext>
            </a:extLst>
          </p:cNvPr>
          <p:cNvSpPr>
            <a:spLocks noGrp="1"/>
          </p:cNvSpPr>
          <p:nvPr>
            <p:ph type="title"/>
          </p:nvPr>
        </p:nvSpPr>
        <p:spPr>
          <a:xfrm>
            <a:off x="609600" y="364273"/>
            <a:ext cx="4911090" cy="780315"/>
          </a:xfrm>
        </p:spPr>
        <p:txBody>
          <a:bodyPr>
            <a:normAutofit fontScale="90000"/>
          </a:bodyPr>
          <a:lstStyle/>
          <a:p>
            <a:pPr algn="l"/>
            <a:r>
              <a:rPr lang="en-GB" sz="4000" dirty="0">
                <a:latin typeface="Aptos" panose="020B0004020202020204" pitchFamily="34" charset="0"/>
              </a:rPr>
              <a:t>Who are the targets? </a:t>
            </a:r>
          </a:p>
        </p:txBody>
      </p:sp>
      <p:graphicFrame>
        <p:nvGraphicFramePr>
          <p:cNvPr id="5" name="Content Placeholder 2">
            <a:extLst>
              <a:ext uri="{FF2B5EF4-FFF2-40B4-BE49-F238E27FC236}">
                <a16:creationId xmlns:a16="http://schemas.microsoft.com/office/drawing/2014/main" id="{EE10AFE3-15DB-7321-7688-45503BB1654E}"/>
              </a:ext>
            </a:extLst>
          </p:cNvPr>
          <p:cNvGraphicFramePr>
            <a:graphicFrameLocks noGrp="1"/>
          </p:cNvGraphicFramePr>
          <p:nvPr>
            <p:ph idx="1"/>
            <p:extLst>
              <p:ext uri="{D42A27DB-BD31-4B8C-83A1-F6EECF244321}">
                <p14:modId xmlns:p14="http://schemas.microsoft.com/office/powerpoint/2010/main" val="2734908574"/>
              </p:ext>
            </p:extLst>
          </p:nvPr>
        </p:nvGraphicFramePr>
        <p:xfrm>
          <a:off x="838200" y="1508861"/>
          <a:ext cx="10515600" cy="4668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612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55710" y="493730"/>
            <a:ext cx="10515600" cy="559880"/>
          </a:xfrm>
        </p:spPr>
        <p:txBody>
          <a:bodyPr>
            <a:noAutofit/>
          </a:bodyPr>
          <a:lstStyle/>
          <a:p>
            <a:pPr algn="l"/>
            <a:r>
              <a:rPr lang="en-GB" sz="2800" dirty="0">
                <a:solidFill>
                  <a:srgbClr val="FFAA5A"/>
                </a:solidFill>
                <a:latin typeface="Aptos" panose="020B0004020202020204" pitchFamily="34" charset="0"/>
                <a:cs typeface="Calibri Light" panose="020F0302020204030204" pitchFamily="34" charset="0"/>
              </a:rPr>
              <a:t>Negative Practice: </a:t>
            </a:r>
            <a:r>
              <a:rPr lang="en-GB" sz="2800" dirty="0">
                <a:latin typeface="Aptos" panose="020B0004020202020204" pitchFamily="34" charset="0"/>
                <a:cs typeface="Calibri Light" panose="020F0302020204030204" pitchFamily="34" charset="0"/>
              </a:rPr>
              <a:t>My social media account got hacked. It was a nightmare.</a:t>
            </a:r>
            <a:endParaRPr lang="en-US" sz="2800"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65860" y="1286933"/>
            <a:ext cx="10595610" cy="5171016"/>
          </a:xfrm>
        </p:spPr>
        <p:txBody>
          <a:bodyPr>
            <a:normAutofit fontScale="92500"/>
          </a:bodyPr>
          <a:lstStyle/>
          <a:p>
            <a:pPr marL="0" indent="0" algn="just">
              <a:buNone/>
            </a:pPr>
            <a:r>
              <a:rPr lang="en-GB" sz="2400" dirty="0">
                <a:latin typeface="Aptos" panose="020B0004020202020204" pitchFamily="34" charset="0"/>
                <a:ea typeface="Times New Roman" panose="02020603050405020304" pitchFamily="18" charset="0"/>
              </a:rPr>
              <a:t>It was June of 2022 when Heather Dempsey discovered that her Facebook and Instagram accounts had been hacked. Since then, she has been living the ongoing nightmare of trying to recover her accounts and seeking an explanation for what happened.   </a:t>
            </a:r>
          </a:p>
          <a:p>
            <a:pPr marL="0" indent="0" algn="just">
              <a:buNone/>
            </a:pPr>
            <a:r>
              <a:rPr lang="en-GB" sz="2400" dirty="0">
                <a:latin typeface="Aptos" panose="020B0004020202020204" pitchFamily="34" charset="0"/>
                <a:ea typeface="Times New Roman" panose="02020603050405020304" pitchFamily="18" charset="0"/>
              </a:rPr>
              <a:t>Heather does not work in a large company, nor does her work relate to the tech industry, the sectors often hit with cyberattacks. Heather is the proud owner of Self-Care </a:t>
            </a:r>
            <a:r>
              <a:rPr lang="en-GB" sz="2400" dirty="0" err="1">
                <a:latin typeface="Aptos" panose="020B0004020202020204" pitchFamily="34" charset="0"/>
                <a:ea typeface="Times New Roman" panose="02020603050405020304" pitchFamily="18" charset="0"/>
              </a:rPr>
              <a:t>Center</a:t>
            </a:r>
            <a:r>
              <a:rPr lang="en-GB" sz="2400" dirty="0">
                <a:latin typeface="Aptos" panose="020B0004020202020204" pitchFamily="34" charset="0"/>
                <a:ea typeface="Times New Roman" panose="02020603050405020304" pitchFamily="18" charset="0"/>
              </a:rPr>
              <a:t> in Southwest Florida and the founder of Elite Spa Pros Academy. But her social media account takeover is costing her much more than she expected. </a:t>
            </a:r>
          </a:p>
          <a:p>
            <a:pPr marL="0" indent="0" algn="just">
              <a:buNone/>
            </a:pPr>
            <a:r>
              <a:rPr lang="en-GB" sz="2400" dirty="0">
                <a:latin typeface="Aptos" panose="020B0004020202020204" pitchFamily="34" charset="0"/>
                <a:ea typeface="Times New Roman" panose="02020603050405020304" pitchFamily="18" charset="0"/>
              </a:rPr>
              <a:t>“The hack resulted in a lifetime ban from Facebook and Instagram,” Heather explained.</a:t>
            </a:r>
          </a:p>
          <a:p>
            <a:pPr marL="0" indent="0" algn="just">
              <a:buNone/>
            </a:pPr>
            <a:r>
              <a:rPr lang="en-GB" sz="2400" dirty="0">
                <a:latin typeface="Aptos" panose="020B0004020202020204" pitchFamily="34" charset="0"/>
                <a:ea typeface="Times New Roman" panose="02020603050405020304" pitchFamily="18" charset="0"/>
              </a:rPr>
              <a:t>Both social media platforms were vital for Heather’s business, as she used them to get clients, often running ads on the sites. </a:t>
            </a:r>
          </a:p>
          <a:p>
            <a:pPr marL="0" indent="0" algn="just">
              <a:buNone/>
            </a:pPr>
            <a:r>
              <a:rPr lang="en-GB" sz="2400" dirty="0">
                <a:latin typeface="Aptos" panose="020B0004020202020204" pitchFamily="34" charset="0"/>
                <a:ea typeface="Times New Roman" panose="02020603050405020304" pitchFamily="18" charset="0"/>
              </a:rPr>
              <a:t>“I was left jobless with no income and had to think fast,” Heather said. “I ended up opening a local business because I wouldn’t have been able to find anything to make ends meet.”</a:t>
            </a:r>
          </a:p>
          <a:p>
            <a:pPr marL="0" indent="0" algn="just">
              <a:buNone/>
            </a:pPr>
            <a:endParaRPr lang="en-GB" sz="2400" dirty="0">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892870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03860" y="208574"/>
            <a:ext cx="10515600" cy="559880"/>
          </a:xfrm>
        </p:spPr>
        <p:txBody>
          <a:bodyPr>
            <a:noAutofit/>
          </a:bodyPr>
          <a:lstStyle/>
          <a:p>
            <a:pPr algn="l"/>
            <a:r>
              <a:rPr lang="en-GB" sz="2800" dirty="0">
                <a:solidFill>
                  <a:srgbClr val="FFAA5A"/>
                </a:solidFill>
                <a:latin typeface="Aptos" panose="020B0004020202020204" pitchFamily="34" charset="0"/>
                <a:cs typeface="Calibri Light" panose="020F0302020204030204" pitchFamily="34" charset="0"/>
              </a:rPr>
              <a:t>Negative Practice: </a:t>
            </a:r>
            <a:r>
              <a:rPr lang="en-GB" sz="2800" dirty="0">
                <a:latin typeface="Aptos" panose="020B0004020202020204" pitchFamily="34" charset="0"/>
                <a:cs typeface="Calibri Light" panose="020F0302020204030204" pitchFamily="34" charset="0"/>
              </a:rPr>
              <a:t>Fraud Identity Theft</a:t>
            </a:r>
            <a:endParaRPr lang="en-US" sz="2800"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65860" y="927246"/>
            <a:ext cx="10595610" cy="5530703"/>
          </a:xfrm>
        </p:spPr>
        <p:txBody>
          <a:bodyPr>
            <a:normAutofit/>
          </a:bodyPr>
          <a:lstStyle/>
          <a:p>
            <a:pPr marL="0" indent="0" algn="just">
              <a:buNone/>
            </a:pPr>
            <a:r>
              <a:rPr lang="en-GB" sz="2200" dirty="0">
                <a:latin typeface="Aptos" panose="020B0004020202020204" pitchFamily="34" charset="0"/>
                <a:ea typeface="Times New Roman" panose="02020603050405020304" pitchFamily="18" charset="0"/>
              </a:rPr>
              <a:t>I recently caught an influencer on the Facebook as she became a victim of financial fraud. I was totally intrigued by it. So, I listened to her story in Shots:</a:t>
            </a:r>
          </a:p>
          <a:p>
            <a:pPr marL="0" indent="0" algn="just">
              <a:buNone/>
            </a:pPr>
            <a:r>
              <a:rPr lang="en-GB" sz="2200" dirty="0">
                <a:latin typeface="Aptos" panose="020B0004020202020204" pitchFamily="34" charset="0"/>
                <a:ea typeface="Times New Roman" panose="02020603050405020304" pitchFamily="18" charset="0"/>
              </a:rPr>
              <a:t>She had a financial advisor friend, one day she approached her through a social network and recommended her a profitable investment opportunity. </a:t>
            </a:r>
          </a:p>
          <a:p>
            <a:pPr marL="0" indent="0" algn="just">
              <a:buNone/>
            </a:pPr>
            <a:r>
              <a:rPr lang="en-GB" sz="2200" dirty="0">
                <a:latin typeface="Aptos" panose="020B0004020202020204" pitchFamily="34" charset="0"/>
                <a:ea typeface="Times New Roman" panose="02020603050405020304" pitchFamily="18" charset="0"/>
              </a:rPr>
              <a:t>It seems that someone has created the same identity as her friend, and it never occurred to her that there could be someone else on the other end of the cable. </a:t>
            </a:r>
          </a:p>
          <a:p>
            <a:pPr marL="0" indent="0" algn="just">
              <a:buNone/>
            </a:pPr>
            <a:r>
              <a:rPr lang="en-GB" sz="2200" dirty="0">
                <a:latin typeface="Aptos" panose="020B0004020202020204" pitchFamily="34" charset="0"/>
                <a:ea typeface="Times New Roman" panose="02020603050405020304" pitchFamily="18" charset="0"/>
              </a:rPr>
              <a:t>She consulted with him for a long time about where to invest the money, and finally sent it to the agreed account with great faith that her friend would take care of it. </a:t>
            </a:r>
          </a:p>
          <a:p>
            <a:pPr marL="0" indent="0" algn="just">
              <a:buNone/>
            </a:pPr>
            <a:r>
              <a:rPr lang="en-GB" sz="2200" dirty="0">
                <a:latin typeface="Aptos" panose="020B0004020202020204" pitchFamily="34" charset="0"/>
                <a:ea typeface="Times New Roman" panose="02020603050405020304" pitchFamily="18" charset="0"/>
              </a:rPr>
              <a:t>The next day, the friend was already disconnected from the account, and she became suspicious. Too late unfortunately. </a:t>
            </a:r>
          </a:p>
          <a:p>
            <a:pPr marL="0" indent="0" algn="just">
              <a:buNone/>
            </a:pPr>
            <a:r>
              <a:rPr lang="en-GB" sz="2200" dirty="0">
                <a:latin typeface="Aptos" panose="020B0004020202020204" pitchFamily="34" charset="0"/>
                <a:ea typeface="Times New Roman" panose="02020603050405020304" pitchFamily="18" charset="0"/>
              </a:rPr>
              <a:t>The money was already with the scammer, and she only had eyes for crying.</a:t>
            </a:r>
          </a:p>
          <a:p>
            <a:pPr marL="0" indent="0" algn="just">
              <a:buNone/>
            </a:pPr>
            <a:endParaRPr lang="en-GB" sz="2200" dirty="0">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3018782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0" y="212151"/>
            <a:ext cx="11724238" cy="779462"/>
          </a:xfrm>
        </p:spPr>
        <p:txBody>
          <a:bodyPr>
            <a:normAutofit/>
          </a:bodyPr>
          <a:lstStyle/>
          <a:p>
            <a:pPr algn="l"/>
            <a:r>
              <a:rPr lang="en-US" sz="4000" dirty="0">
                <a:latin typeface="Aptos" panose="020B0004020202020204" pitchFamily="34" charset="0"/>
                <a:ea typeface="Cambria"/>
              </a:rPr>
              <a:t>Social Networks Security - </a:t>
            </a:r>
            <a:r>
              <a:rPr lang="sk-SK" sz="4000" dirty="0">
                <a:solidFill>
                  <a:srgbClr val="FFAA5A"/>
                </a:solidFill>
                <a:latin typeface="Aptos" panose="020B0004020202020204" pitchFamily="34" charset="0"/>
                <a:ea typeface="Cambria"/>
              </a:rPr>
              <a:t>S</a:t>
            </a:r>
            <a:r>
              <a:rPr lang="en-US" sz="4000" dirty="0">
                <a:solidFill>
                  <a:srgbClr val="FFAA5A"/>
                </a:solidFill>
                <a:latin typeface="Aptos" panose="020B0004020202020204" pitchFamily="34" charset="0"/>
                <a:ea typeface="Cambria"/>
              </a:rPr>
              <a:t>tart</a:t>
            </a:r>
            <a:endParaRPr lang="en-US" sz="3200" dirty="0">
              <a:solidFill>
                <a:srgbClr val="FFAA5A"/>
              </a:solidFill>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57200" y="1144588"/>
            <a:ext cx="11179090" cy="3883301"/>
          </a:xfrm>
        </p:spPr>
        <p:txBody>
          <a:bodyPr>
            <a:normAutofit fontScale="85000" lnSpcReduction="20000"/>
          </a:bodyPr>
          <a:lstStyle/>
          <a:p>
            <a:pPr marL="0" indent="0" algn="just">
              <a:buNone/>
            </a:pPr>
            <a:r>
              <a:rPr lang="en-GB" dirty="0">
                <a:latin typeface="Aptos" panose="020B0004020202020204" pitchFamily="34" charset="0"/>
                <a:ea typeface="Times New Roman" panose="02020603050405020304" pitchFamily="18" charset="0"/>
              </a:rPr>
              <a:t>Creating a profile on a social network is a matter of a few minutes. At the very beginning, we must observe the basic security or update as soon as possible:</a:t>
            </a:r>
          </a:p>
          <a:p>
            <a:pPr marL="0" indent="0" algn="just">
              <a:buNone/>
            </a:pPr>
            <a:r>
              <a:rPr lang="en-GB" b="1" dirty="0">
                <a:solidFill>
                  <a:srgbClr val="FFAA5A"/>
                </a:solidFill>
                <a:latin typeface="Aptos" panose="020B0004020202020204" pitchFamily="34" charset="0"/>
                <a:ea typeface="Times New Roman" panose="02020603050405020304" pitchFamily="18" charset="0"/>
              </a:rPr>
              <a:t>1. Implement Strong Passwords </a:t>
            </a:r>
          </a:p>
          <a:p>
            <a:pPr marL="0" indent="0" algn="just">
              <a:buNone/>
            </a:pPr>
            <a:r>
              <a:rPr lang="sk-SK" dirty="0">
                <a:latin typeface="Aptos" panose="020B0004020202020204" pitchFamily="34" charset="0"/>
                <a:ea typeface="Times New Roman" panose="02020603050405020304" pitchFamily="18" charset="0"/>
              </a:rPr>
              <a:t>	</a:t>
            </a:r>
            <a:r>
              <a:rPr lang="en-GB" sz="2400" i="1" dirty="0">
                <a:latin typeface="Aptos" panose="020B0004020202020204" pitchFamily="34" charset="0"/>
                <a:ea typeface="Times New Roman" panose="02020603050405020304" pitchFamily="18" charset="0"/>
              </a:rPr>
              <a:t>Note: Regularly update them to strengthen against evolving security threats.</a:t>
            </a:r>
          </a:p>
          <a:p>
            <a:pPr marL="0" indent="0" algn="just">
              <a:buNone/>
            </a:pPr>
            <a:r>
              <a:rPr lang="en-GB" b="1" dirty="0">
                <a:solidFill>
                  <a:srgbClr val="FFAA5A"/>
                </a:solidFill>
                <a:latin typeface="Aptos" panose="020B0004020202020204" pitchFamily="34" charset="0"/>
                <a:ea typeface="Times New Roman" panose="02020603050405020304" pitchFamily="18" charset="0"/>
              </a:rPr>
              <a:t>2. Enable two-factor authentication </a:t>
            </a:r>
          </a:p>
          <a:p>
            <a:pPr marL="0" indent="0" algn="just">
              <a:buNone/>
            </a:pPr>
            <a:r>
              <a:rPr lang="sk-SK" dirty="0">
                <a:latin typeface="Aptos" panose="020B0004020202020204" pitchFamily="34" charset="0"/>
                <a:ea typeface="Times New Roman" panose="02020603050405020304" pitchFamily="18" charset="0"/>
              </a:rPr>
              <a:t>	</a:t>
            </a:r>
            <a:r>
              <a:rPr lang="en-GB" sz="2400" i="1" dirty="0">
                <a:latin typeface="Aptos" panose="020B0004020202020204" pitchFamily="34" charset="0"/>
                <a:ea typeface="Times New Roman" panose="02020603050405020304" pitchFamily="18" charset="0"/>
              </a:rPr>
              <a:t>Note: Most social networks platforms like Instagram, LinkedIn, Facebook, TikTok, and Twitter </a:t>
            </a:r>
            <a:r>
              <a:rPr lang="sk-SK" sz="2400" i="1" dirty="0">
                <a:latin typeface="Aptos" panose="020B0004020202020204" pitchFamily="34" charset="0"/>
                <a:ea typeface="Times New Roman" panose="02020603050405020304" pitchFamily="18" charset="0"/>
              </a:rPr>
              <a:t>	</a:t>
            </a:r>
            <a:r>
              <a:rPr lang="en-GB" sz="2400" i="1" dirty="0">
                <a:latin typeface="Aptos" panose="020B0004020202020204" pitchFamily="34" charset="0"/>
                <a:ea typeface="Times New Roman" panose="02020603050405020304" pitchFamily="18" charset="0"/>
              </a:rPr>
              <a:t>have this security measure.</a:t>
            </a:r>
          </a:p>
          <a:p>
            <a:pPr marL="0" indent="0" algn="just">
              <a:buNone/>
            </a:pPr>
            <a:r>
              <a:rPr lang="en-GB" b="1" dirty="0">
                <a:solidFill>
                  <a:srgbClr val="FFAA5A"/>
                </a:solidFill>
                <a:latin typeface="Aptos" panose="020B0004020202020204" pitchFamily="34" charset="0"/>
                <a:ea typeface="Times New Roman" panose="02020603050405020304" pitchFamily="18" charset="0"/>
              </a:rPr>
              <a:t>3. Set up and update security settings across platforms</a:t>
            </a:r>
          </a:p>
          <a:p>
            <a:pPr marL="0" indent="0" algn="just">
              <a:buNone/>
            </a:pPr>
            <a:r>
              <a:rPr lang="sk-SK" dirty="0">
                <a:solidFill>
                  <a:srgbClr val="92BAB5"/>
                </a:solidFill>
                <a:latin typeface="Aptos" panose="020B0004020202020204" pitchFamily="34" charset="0"/>
                <a:ea typeface="Times New Roman" panose="02020603050405020304" pitchFamily="18" charset="0"/>
              </a:rPr>
              <a:t> </a:t>
            </a:r>
            <a:r>
              <a:rPr lang="en-GB" b="1" dirty="0">
                <a:solidFill>
                  <a:srgbClr val="92BAB5"/>
                </a:solidFill>
                <a:latin typeface="Aptos" panose="020B0004020202020204" pitchFamily="34" charset="0"/>
                <a:ea typeface="Times New Roman" panose="02020603050405020304" pitchFamily="18" charset="0"/>
              </a:rPr>
              <a:t>Manage your social network account privacy, safety and security settings</a:t>
            </a:r>
            <a:r>
              <a:rPr lang="sk-SK" b="1" dirty="0">
                <a:solidFill>
                  <a:srgbClr val="92BAB5"/>
                </a:solidFill>
                <a:latin typeface="Aptos" panose="020B0004020202020204" pitchFamily="34" charset="0"/>
                <a:ea typeface="Times New Roman" panose="02020603050405020304" pitchFamily="18" charset="0"/>
              </a:rPr>
              <a:t>.</a:t>
            </a:r>
            <a:endParaRPr lang="en-GB" b="1" dirty="0">
              <a:solidFill>
                <a:srgbClr val="92BAB5"/>
              </a:solidFill>
              <a:latin typeface="Aptos" panose="020B0004020202020204" pitchFamily="34" charset="0"/>
              <a:ea typeface="Times New Roman" panose="02020603050405020304" pitchFamily="18" charset="0"/>
            </a:endParaRPr>
          </a:p>
          <a:p>
            <a:pPr marL="0" indent="0" algn="just">
              <a:buNone/>
            </a:pPr>
            <a:r>
              <a:rPr lang="sk-SK" dirty="0">
                <a:latin typeface="Aptos" panose="020B0004020202020204" pitchFamily="34" charset="0"/>
                <a:ea typeface="Times New Roman" panose="02020603050405020304" pitchFamily="18" charset="0"/>
              </a:rPr>
              <a:t>	</a:t>
            </a:r>
            <a:r>
              <a:rPr lang="en-GB" sz="2400" i="1" dirty="0">
                <a:latin typeface="Aptos" panose="020B0004020202020204" pitchFamily="34" charset="0"/>
                <a:ea typeface="Times New Roman" panose="02020603050405020304" pitchFamily="18" charset="0"/>
              </a:rPr>
              <a:t>Note: Social networks platforms nowadays provide tools and guides to increase the security </a:t>
            </a:r>
            <a:r>
              <a:rPr lang="sk-SK" sz="2400" i="1" dirty="0">
                <a:latin typeface="Aptos" panose="020B0004020202020204" pitchFamily="34" charset="0"/>
                <a:ea typeface="Times New Roman" panose="02020603050405020304" pitchFamily="18" charset="0"/>
              </a:rPr>
              <a:t>	</a:t>
            </a:r>
            <a:r>
              <a:rPr lang="en-GB" sz="2400" i="1" dirty="0">
                <a:latin typeface="Aptos" panose="020B0004020202020204" pitchFamily="34" charset="0"/>
                <a:ea typeface="Times New Roman" panose="02020603050405020304" pitchFamily="18" charset="0"/>
              </a:rPr>
              <a:t>of your account.</a:t>
            </a:r>
            <a:endParaRPr lang="en-GB" i="1" dirty="0">
              <a:latin typeface="Aptos" panose="020B0004020202020204" pitchFamily="34" charset="0"/>
              <a:ea typeface="Times New Roman" panose="02020603050405020304" pitchFamily="18" charset="0"/>
            </a:endParaRPr>
          </a:p>
        </p:txBody>
      </p:sp>
      <p:sp>
        <p:nvSpPr>
          <p:cNvPr id="4" name="Rectangle: Rounded Corners 3">
            <a:extLst>
              <a:ext uri="{FF2B5EF4-FFF2-40B4-BE49-F238E27FC236}">
                <a16:creationId xmlns:a16="http://schemas.microsoft.com/office/drawing/2014/main" id="{478A3A9F-7C3A-D511-7F9F-D654C81435A0}"/>
              </a:ext>
            </a:extLst>
          </p:cNvPr>
          <p:cNvSpPr/>
          <p:nvPr/>
        </p:nvSpPr>
        <p:spPr>
          <a:xfrm>
            <a:off x="4080933" y="4879933"/>
            <a:ext cx="7530528" cy="1634490"/>
          </a:xfrm>
          <a:prstGeom prst="roundRect">
            <a:avLst/>
          </a:prstGeom>
          <a:ln w="28575">
            <a:solidFill>
              <a:srgbClr val="FFAA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b="1" dirty="0">
                <a:solidFill>
                  <a:srgbClr val="92BAB5"/>
                </a:solidFill>
                <a:latin typeface="Aptos" panose="020B0004020202020204" pitchFamily="34" charset="0"/>
              </a:rPr>
              <a:t>Privacy, safety and security settings - go to Help </a:t>
            </a:r>
            <a:r>
              <a:rPr lang="en-GB" sz="2200" b="1" dirty="0" err="1">
                <a:solidFill>
                  <a:srgbClr val="92BAB5"/>
                </a:solidFill>
                <a:latin typeface="Aptos" panose="020B0004020202020204" pitchFamily="34" charset="0"/>
              </a:rPr>
              <a:t>center</a:t>
            </a:r>
            <a:r>
              <a:rPr lang="en-GB" sz="2200" b="1" dirty="0">
                <a:solidFill>
                  <a:srgbClr val="92BAB5"/>
                </a:solidFill>
                <a:latin typeface="Aptos" panose="020B0004020202020204" pitchFamily="34" charset="0"/>
              </a:rPr>
              <a:t>:</a:t>
            </a:r>
            <a:r>
              <a:rPr lang="sk-SK" sz="2200" b="1" dirty="0">
                <a:solidFill>
                  <a:srgbClr val="92BAB5"/>
                </a:solidFill>
                <a:latin typeface="Aptos" panose="020B0004020202020204" pitchFamily="34" charset="0"/>
              </a:rPr>
              <a:t> </a:t>
            </a:r>
            <a:r>
              <a:rPr lang="en-GB" sz="2200" dirty="0">
                <a:latin typeface="Aptos" panose="020B0004020202020204" pitchFamily="34" charset="0"/>
              </a:rPr>
              <a:t>Computer - Click your profile picture in the top right</a:t>
            </a:r>
          </a:p>
          <a:p>
            <a:pPr algn="ctr"/>
            <a:r>
              <a:rPr lang="sk-SK" sz="2200" dirty="0">
                <a:latin typeface="Aptos" panose="020B0004020202020204" pitchFamily="34" charset="0"/>
              </a:rPr>
              <a:t>     </a:t>
            </a:r>
            <a:r>
              <a:rPr lang="en-GB" sz="2200" dirty="0">
                <a:latin typeface="Aptos" panose="020B0004020202020204" pitchFamily="34" charset="0"/>
              </a:rPr>
              <a:t>Mobile – Tap	 </a:t>
            </a:r>
            <a:r>
              <a:rPr lang="sk-SK" sz="2200" dirty="0">
                <a:latin typeface="Aptos" panose="020B0004020202020204" pitchFamily="34" charset="0"/>
              </a:rPr>
              <a:t>     </a:t>
            </a:r>
            <a:r>
              <a:rPr lang="en-GB" sz="2200" dirty="0">
                <a:latin typeface="Aptos" panose="020B0004020202020204" pitchFamily="34" charset="0"/>
              </a:rPr>
              <a:t> "hamburger„ menu  in the top right </a:t>
            </a:r>
          </a:p>
        </p:txBody>
      </p:sp>
      <p:pic>
        <p:nvPicPr>
          <p:cNvPr id="6" name="Obrázok 5">
            <a:extLst>
              <a:ext uri="{FF2B5EF4-FFF2-40B4-BE49-F238E27FC236}">
                <a16:creationId xmlns:a16="http://schemas.microsoft.com/office/drawing/2014/main" id="{6515F070-D426-3F9C-253D-038120D4C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060" y="5885965"/>
            <a:ext cx="302047" cy="292607"/>
          </a:xfrm>
          <a:prstGeom prst="rect">
            <a:avLst/>
          </a:prstGeom>
        </p:spPr>
      </p:pic>
      <p:sp>
        <p:nvSpPr>
          <p:cNvPr id="5" name="BlokTextu 4">
            <a:extLst>
              <a:ext uri="{FF2B5EF4-FFF2-40B4-BE49-F238E27FC236}">
                <a16:creationId xmlns:a16="http://schemas.microsoft.com/office/drawing/2014/main" id="{FE13F6FA-3A86-7483-A268-78E139BF350E}"/>
              </a:ext>
            </a:extLst>
          </p:cNvPr>
          <p:cNvSpPr txBox="1"/>
          <p:nvPr/>
        </p:nvSpPr>
        <p:spPr>
          <a:xfrm>
            <a:off x="304208" y="4969778"/>
            <a:ext cx="2913717" cy="1754326"/>
          </a:xfrm>
          <a:prstGeom prst="rect">
            <a:avLst/>
          </a:prstGeom>
          <a:noFill/>
        </p:spPr>
        <p:txBody>
          <a:bodyPr wrap="square" rtlCol="0">
            <a:spAutoFit/>
          </a:bodyPr>
          <a:lstStyle/>
          <a:p>
            <a:r>
              <a:rPr lang="en-US" sz="1800" i="1" dirty="0">
                <a:solidFill>
                  <a:schemeClr val="accent5"/>
                </a:solidFill>
                <a:latin typeface="Aptos" panose="020B0004020202020204" pitchFamily="34" charset="0"/>
              </a:rPr>
              <a:t>Facebook: "We care about the safety of our global community, which is why we provide tools to help keep your account secure and your privacy protected."</a:t>
            </a:r>
          </a:p>
        </p:txBody>
      </p:sp>
    </p:spTree>
    <p:extLst>
      <p:ext uri="{BB962C8B-B14F-4D97-AF65-F5344CB8AC3E}">
        <p14:creationId xmlns:p14="http://schemas.microsoft.com/office/powerpoint/2010/main" val="2911437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0" y="212151"/>
            <a:ext cx="11724238" cy="779462"/>
          </a:xfrm>
        </p:spPr>
        <p:txBody>
          <a:bodyPr>
            <a:normAutofit fontScale="90000"/>
          </a:bodyPr>
          <a:lstStyle/>
          <a:p>
            <a:pPr algn="l"/>
            <a:r>
              <a:rPr lang="en-US" sz="4000" dirty="0">
                <a:latin typeface="Aptos" panose="020B0004020202020204" pitchFamily="34" charset="0"/>
                <a:ea typeface="Cambria"/>
              </a:rPr>
              <a:t>Social Networks Security - </a:t>
            </a:r>
            <a:r>
              <a:rPr lang="sk-SK" sz="4000" dirty="0" err="1">
                <a:solidFill>
                  <a:srgbClr val="FFAA5A"/>
                </a:solidFill>
                <a:latin typeface="Aptos" panose="020B0004020202020204" pitchFamily="34" charset="0"/>
                <a:ea typeface="Cambria"/>
              </a:rPr>
              <a:t>recommended</a:t>
            </a:r>
            <a:r>
              <a:rPr lang="sk-SK" sz="4000" dirty="0">
                <a:solidFill>
                  <a:srgbClr val="FFAA5A"/>
                </a:solidFill>
                <a:latin typeface="Aptos" panose="020B0004020202020204" pitchFamily="34" charset="0"/>
                <a:ea typeface="Cambria"/>
              </a:rPr>
              <a:t> </a:t>
            </a:r>
            <a:r>
              <a:rPr lang="sk-SK" sz="4000" dirty="0" err="1">
                <a:solidFill>
                  <a:srgbClr val="FFAA5A"/>
                </a:solidFill>
                <a:latin typeface="Aptos" panose="020B0004020202020204" pitchFamily="34" charset="0"/>
                <a:ea typeface="Cambria"/>
              </a:rPr>
              <a:t>practices</a:t>
            </a:r>
            <a:endParaRPr lang="en-US" sz="3200" dirty="0">
              <a:solidFill>
                <a:srgbClr val="FFAA5A"/>
              </a:solidFill>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57200" y="1144588"/>
            <a:ext cx="11179090" cy="3883301"/>
          </a:xfrm>
        </p:spPr>
        <p:txBody>
          <a:bodyPr>
            <a:normAutofit fontScale="92500" lnSpcReduction="20000"/>
          </a:bodyPr>
          <a:lstStyle/>
          <a:p>
            <a:pPr marL="0" indent="0" algn="just">
              <a:buNone/>
            </a:pPr>
            <a:r>
              <a:rPr lang="sk-SK" b="1" dirty="0">
                <a:solidFill>
                  <a:srgbClr val="FFAA5A"/>
                </a:solidFill>
                <a:latin typeface="Aptos" panose="020B0004020202020204" pitchFamily="34" charset="0"/>
                <a:ea typeface="Times New Roman" panose="02020603050405020304" pitchFamily="18" charset="0"/>
              </a:rPr>
              <a:t>4</a:t>
            </a:r>
            <a:r>
              <a:rPr lang="en-GB" b="1" dirty="0">
                <a:solidFill>
                  <a:srgbClr val="FFAA5A"/>
                </a:solidFill>
                <a:latin typeface="Aptos" panose="020B0004020202020204" pitchFamily="34" charset="0"/>
                <a:ea typeface="Times New Roman" panose="02020603050405020304" pitchFamily="18" charset="0"/>
              </a:rPr>
              <a:t>. Regularly Updates Passwords </a:t>
            </a:r>
            <a:r>
              <a:rPr lang="en-GB" dirty="0">
                <a:latin typeface="Aptos" panose="020B0004020202020204" pitchFamily="34" charset="0"/>
                <a:ea typeface="Times New Roman" panose="02020603050405020304" pitchFamily="18" charset="0"/>
              </a:rPr>
              <a:t>-</a:t>
            </a:r>
            <a:r>
              <a:rPr lang="en-GB" b="1" dirty="0">
                <a:solidFill>
                  <a:srgbClr val="FFAA5A"/>
                </a:solidFill>
                <a:latin typeface="Aptos" panose="020B0004020202020204" pitchFamily="34" charset="0"/>
                <a:ea typeface="Times New Roman" panose="02020603050405020304" pitchFamily="18" charset="0"/>
              </a:rPr>
              <a:t> </a:t>
            </a:r>
            <a:r>
              <a:rPr lang="en-GB" dirty="0">
                <a:latin typeface="Aptos" panose="020B0004020202020204" pitchFamily="34" charset="0"/>
                <a:ea typeface="Times New Roman" panose="02020603050405020304" pitchFamily="18" charset="0"/>
              </a:rPr>
              <a:t>to fortify defences against evolving security threats. </a:t>
            </a:r>
          </a:p>
          <a:p>
            <a:pPr marL="0" indent="0" algn="just">
              <a:buNone/>
            </a:pPr>
            <a:r>
              <a:rPr lang="sk-SK" b="1" dirty="0">
                <a:solidFill>
                  <a:srgbClr val="FFAA5A"/>
                </a:solidFill>
                <a:latin typeface="Aptos" panose="020B0004020202020204" pitchFamily="34" charset="0"/>
                <a:ea typeface="Times New Roman" panose="02020603050405020304" pitchFamily="18" charset="0"/>
              </a:rPr>
              <a:t>5</a:t>
            </a:r>
            <a:r>
              <a:rPr lang="en-GB" b="1" dirty="0">
                <a:solidFill>
                  <a:srgbClr val="FFAA5A"/>
                </a:solidFill>
                <a:latin typeface="Aptos" panose="020B0004020202020204" pitchFamily="34" charset="0"/>
                <a:ea typeface="Times New Roman" panose="02020603050405020304" pitchFamily="18" charset="0"/>
              </a:rPr>
              <a:t>. Do not re-use passwords </a:t>
            </a:r>
            <a:r>
              <a:rPr lang="en-GB" dirty="0">
                <a:latin typeface="Aptos" panose="020B0004020202020204" pitchFamily="34" charset="0"/>
                <a:ea typeface="Times New Roman" panose="02020603050405020304" pitchFamily="18" charset="0"/>
              </a:rPr>
              <a:t>–</a:t>
            </a:r>
            <a:r>
              <a:rPr lang="en-GB" b="1" dirty="0">
                <a:solidFill>
                  <a:srgbClr val="FFAA5A"/>
                </a:solidFill>
                <a:latin typeface="Aptos" panose="020B0004020202020204" pitchFamily="34" charset="0"/>
                <a:ea typeface="Times New Roman" panose="02020603050405020304" pitchFamily="18" charset="0"/>
              </a:rPr>
              <a:t> </a:t>
            </a:r>
            <a:r>
              <a:rPr lang="en-GB" dirty="0">
                <a:latin typeface="Aptos" panose="020B0004020202020204" pitchFamily="34" charset="0"/>
                <a:ea typeface="Times New Roman" panose="02020603050405020304" pitchFamily="18" charset="0"/>
              </a:rPr>
              <a:t>to avoid using the same passwords in social networks accounts.</a:t>
            </a:r>
          </a:p>
          <a:p>
            <a:pPr marL="0" indent="0" algn="just">
              <a:buNone/>
            </a:pPr>
            <a:r>
              <a:rPr lang="sk-SK" dirty="0">
                <a:latin typeface="Aptos" panose="020B0004020202020204" pitchFamily="34" charset="0"/>
                <a:ea typeface="Times New Roman" panose="02020603050405020304" pitchFamily="18" charset="0"/>
              </a:rPr>
              <a:t>	</a:t>
            </a:r>
            <a:r>
              <a:rPr lang="en-GB" sz="2400" i="1" dirty="0">
                <a:latin typeface="Aptos" panose="020B0004020202020204" pitchFamily="34" charset="0"/>
                <a:ea typeface="Times New Roman" panose="02020603050405020304" pitchFamily="18" charset="0"/>
              </a:rPr>
              <a:t>Creating strong passwords means using a combination of alphanumeric characters </a:t>
            </a:r>
            <a:r>
              <a:rPr lang="sk-SK" sz="2400" i="1" dirty="0">
                <a:latin typeface="Aptos" panose="020B0004020202020204" pitchFamily="34" charset="0"/>
                <a:ea typeface="Times New Roman" panose="02020603050405020304" pitchFamily="18" charset="0"/>
              </a:rPr>
              <a:t>	</a:t>
            </a:r>
            <a:r>
              <a:rPr lang="en-GB" sz="2400" i="1" dirty="0">
                <a:latin typeface="Aptos" panose="020B0004020202020204" pitchFamily="34" charset="0"/>
                <a:ea typeface="Times New Roman" panose="02020603050405020304" pitchFamily="18" charset="0"/>
              </a:rPr>
              <a:t>that aren't easy to guess, but hard to remember all of them. Use a password </a:t>
            </a:r>
            <a:r>
              <a:rPr lang="sk-SK" sz="2400" i="1" dirty="0">
                <a:latin typeface="Aptos" panose="020B0004020202020204" pitchFamily="34" charset="0"/>
                <a:ea typeface="Times New Roman" panose="02020603050405020304" pitchFamily="18" charset="0"/>
              </a:rPr>
              <a:t>	</a:t>
            </a:r>
            <a:r>
              <a:rPr lang="en-GB" sz="2400" i="1" dirty="0">
                <a:latin typeface="Aptos" panose="020B0004020202020204" pitchFamily="34" charset="0"/>
                <a:ea typeface="Times New Roman" panose="02020603050405020304" pitchFamily="18" charset="0"/>
              </a:rPr>
              <a:t>management tool.</a:t>
            </a:r>
          </a:p>
          <a:p>
            <a:pPr marL="0" indent="0" algn="just">
              <a:buNone/>
            </a:pPr>
            <a:r>
              <a:rPr lang="sk-SK" b="1" dirty="0">
                <a:solidFill>
                  <a:srgbClr val="FFAA5A"/>
                </a:solidFill>
                <a:latin typeface="Aptos" panose="020B0004020202020204" pitchFamily="34" charset="0"/>
                <a:ea typeface="Times New Roman" panose="02020603050405020304" pitchFamily="18" charset="0"/>
              </a:rPr>
              <a:t>6</a:t>
            </a:r>
            <a:r>
              <a:rPr lang="en-GB" b="1" dirty="0">
                <a:solidFill>
                  <a:srgbClr val="FFAA5A"/>
                </a:solidFill>
                <a:latin typeface="Aptos" panose="020B0004020202020204" pitchFamily="34" charset="0"/>
                <a:ea typeface="Times New Roman" panose="02020603050405020304" pitchFamily="18" charset="0"/>
              </a:rPr>
              <a:t>. Use third-party applications with caution</a:t>
            </a:r>
          </a:p>
          <a:p>
            <a:pPr marL="0" indent="0" algn="just">
              <a:buNone/>
            </a:pPr>
            <a:r>
              <a:rPr lang="sk-SK" dirty="0">
                <a:latin typeface="Aptos" panose="020B0004020202020204" pitchFamily="34" charset="0"/>
                <a:ea typeface="Times New Roman" panose="02020603050405020304" pitchFamily="18" charset="0"/>
              </a:rPr>
              <a:t>	</a:t>
            </a:r>
            <a:r>
              <a:rPr lang="en-GB" sz="2400" i="1" dirty="0">
                <a:latin typeface="Aptos" panose="020B0004020202020204" pitchFamily="34" charset="0"/>
                <a:ea typeface="Times New Roman" panose="02020603050405020304" pitchFamily="18" charset="0"/>
              </a:rPr>
              <a:t>Many apps and games these days ask you for permission to access your social </a:t>
            </a:r>
            <a:r>
              <a:rPr lang="sk-SK" sz="2400" i="1" dirty="0">
                <a:latin typeface="Aptos" panose="020B0004020202020204" pitchFamily="34" charset="0"/>
                <a:ea typeface="Times New Roman" panose="02020603050405020304" pitchFamily="18" charset="0"/>
              </a:rPr>
              <a:t>	</a:t>
            </a:r>
            <a:r>
              <a:rPr lang="en-GB" sz="2400" i="1" dirty="0">
                <a:latin typeface="Aptos" panose="020B0004020202020204" pitchFamily="34" charset="0"/>
                <a:ea typeface="Times New Roman" panose="02020603050405020304" pitchFamily="18" charset="0"/>
              </a:rPr>
              <a:t>media profiles, especially if you have downloaded them through a link on social </a:t>
            </a:r>
            <a:r>
              <a:rPr lang="sk-SK" sz="2400" i="1" dirty="0">
                <a:latin typeface="Aptos" panose="020B0004020202020204" pitchFamily="34" charset="0"/>
                <a:ea typeface="Times New Roman" panose="02020603050405020304" pitchFamily="18" charset="0"/>
              </a:rPr>
              <a:t>	</a:t>
            </a:r>
            <a:r>
              <a:rPr lang="en-GB" sz="2400" i="1" dirty="0">
                <a:latin typeface="Aptos" panose="020B0004020202020204" pitchFamily="34" charset="0"/>
                <a:ea typeface="Times New Roman" panose="02020603050405020304" pitchFamily="18" charset="0"/>
              </a:rPr>
              <a:t>media. Most apps are authentic, but some collect your account details.</a:t>
            </a:r>
          </a:p>
          <a:p>
            <a:pPr marL="0" indent="0" algn="just">
              <a:buNone/>
            </a:pPr>
            <a:endParaRPr lang="en-GB" i="1" dirty="0">
              <a:latin typeface="Aptos" panose="020B0004020202020204" pitchFamily="34" charset="0"/>
              <a:ea typeface="Times New Roman" panose="02020603050405020304" pitchFamily="18" charset="0"/>
            </a:endParaRPr>
          </a:p>
        </p:txBody>
      </p:sp>
      <p:sp>
        <p:nvSpPr>
          <p:cNvPr id="4" name="Rectangle: Rounded Corners 3">
            <a:extLst>
              <a:ext uri="{FF2B5EF4-FFF2-40B4-BE49-F238E27FC236}">
                <a16:creationId xmlns:a16="http://schemas.microsoft.com/office/drawing/2014/main" id="{478A3A9F-7C3A-D511-7F9F-D654C81435A0}"/>
              </a:ext>
            </a:extLst>
          </p:cNvPr>
          <p:cNvSpPr/>
          <p:nvPr/>
        </p:nvSpPr>
        <p:spPr>
          <a:xfrm>
            <a:off x="4284133" y="4879933"/>
            <a:ext cx="7327328" cy="1634490"/>
          </a:xfrm>
          <a:prstGeom prst="roundRect">
            <a:avLst/>
          </a:prstGeom>
          <a:ln w="28575">
            <a:solidFill>
              <a:srgbClr val="FFAA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i="1" dirty="0">
                <a:solidFill>
                  <a:schemeClr val="tx1"/>
                </a:solidFill>
                <a:latin typeface="Aptos" panose="020B0004020202020204" pitchFamily="34" charset="0"/>
              </a:rPr>
              <a:t>Example: a woman lost nearly </a:t>
            </a:r>
            <a:r>
              <a:rPr lang="en-US" sz="1800" i="1" dirty="0">
                <a:solidFill>
                  <a:schemeClr val="tx1"/>
                </a:solidFill>
                <a:latin typeface="Aptos" panose="020B0004020202020204" pitchFamily="34" charset="0"/>
                <a:hlinkClick r:id="rId3">
                  <a:extLst>
                    <a:ext uri="{A12FA001-AC4F-418D-AE19-62706E023703}">
                      <ahyp:hlinkClr xmlns:ahyp="http://schemas.microsoft.com/office/drawing/2018/hyperlinkcolor" val="tx"/>
                    </a:ext>
                  </a:extLst>
                </a:hlinkClick>
              </a:rPr>
              <a:t>$30,000 </a:t>
            </a:r>
            <a:r>
              <a:rPr lang="en-GB" i="1" dirty="0">
                <a:solidFill>
                  <a:schemeClr val="tx1"/>
                </a:solidFill>
                <a:latin typeface="Aptos" panose="020B0004020202020204" pitchFamily="34" charset="0"/>
              </a:rPr>
              <a:t>after downloading a third-party app through a WhatsApp link.</a:t>
            </a:r>
          </a:p>
          <a:p>
            <a:pPr algn="ctr"/>
            <a:r>
              <a:rPr lang="en-GB" dirty="0">
                <a:latin typeface="Aptos" panose="020B0004020202020204" pitchFamily="34" charset="0"/>
              </a:rPr>
              <a:t>The recommended practice is to only download apps that we trust based on our own experience or reviews and restrict permissions to untrusted apps by going through the Settings section on your devices.</a:t>
            </a:r>
          </a:p>
        </p:txBody>
      </p:sp>
      <p:sp>
        <p:nvSpPr>
          <p:cNvPr id="6" name="BlokTextu 5">
            <a:extLst>
              <a:ext uri="{FF2B5EF4-FFF2-40B4-BE49-F238E27FC236}">
                <a16:creationId xmlns:a16="http://schemas.microsoft.com/office/drawing/2014/main" id="{24BE9C54-71D5-7357-759F-A8DC04B4FC78}"/>
              </a:ext>
            </a:extLst>
          </p:cNvPr>
          <p:cNvSpPr txBox="1"/>
          <p:nvPr/>
        </p:nvSpPr>
        <p:spPr>
          <a:xfrm>
            <a:off x="172614" y="4847826"/>
            <a:ext cx="3874453" cy="2031325"/>
          </a:xfrm>
          <a:prstGeom prst="rect">
            <a:avLst/>
          </a:prstGeom>
          <a:noFill/>
        </p:spPr>
        <p:txBody>
          <a:bodyPr wrap="square">
            <a:spAutoFit/>
          </a:bodyPr>
          <a:lstStyle/>
          <a:p>
            <a:pPr marL="0" indent="0">
              <a:buNone/>
            </a:pPr>
            <a:r>
              <a:rPr lang="en-US" sz="1800" b="1" dirty="0">
                <a:solidFill>
                  <a:srgbClr val="92BAB5"/>
                </a:solidFill>
                <a:latin typeface="Aptos" panose="020B0004020202020204" pitchFamily="34" charset="0"/>
                <a:cs typeface="+mj-cs"/>
              </a:rPr>
              <a:t>Access to apps which have been verified and are free from malware or viruses:</a:t>
            </a:r>
          </a:p>
          <a:p>
            <a:pPr marL="0" indent="0">
              <a:buNone/>
            </a:pPr>
            <a:r>
              <a:rPr lang="en-US" sz="1800" dirty="0">
                <a:latin typeface="Aptos" panose="020B0004020202020204" pitchFamily="34" charset="0"/>
              </a:rPr>
              <a:t>Use </a:t>
            </a:r>
            <a:r>
              <a:rPr lang="en-US" sz="1800" dirty="0">
                <a:latin typeface="Aptos" panose="020B0004020202020204" pitchFamily="34" charset="0"/>
                <a:hlinkClick r:id="rId4"/>
              </a:rPr>
              <a:t>Google Play Protect </a:t>
            </a:r>
            <a:r>
              <a:rPr lang="en-US" sz="1800" dirty="0">
                <a:latin typeface="Aptos" panose="020B0004020202020204" pitchFamily="34" charset="0"/>
              </a:rPr>
              <a:t>or </a:t>
            </a:r>
            <a:r>
              <a:rPr lang="en-US" sz="1800" dirty="0">
                <a:latin typeface="Aptos" panose="020B0004020202020204" pitchFamily="34" charset="0"/>
                <a:hlinkClick r:id="rId5"/>
              </a:rPr>
              <a:t>Apple security controls</a:t>
            </a:r>
            <a:r>
              <a:rPr lang="en-US" sz="1800" dirty="0">
                <a:latin typeface="Aptos" panose="020B0004020202020204" pitchFamily="34" charset="0"/>
              </a:rPr>
              <a:t>, which runs a safety check on the app before downloading</a:t>
            </a:r>
            <a:r>
              <a:rPr lang="sk-SK" sz="1800" dirty="0">
                <a:latin typeface="Aptos" panose="020B0004020202020204" pitchFamily="34" charset="0"/>
              </a:rPr>
              <a:t>.</a:t>
            </a:r>
            <a:endParaRPr lang="en-US" sz="1800" dirty="0">
              <a:latin typeface="Aptos" panose="020B0004020202020204" pitchFamily="34" charset="0"/>
            </a:endParaRPr>
          </a:p>
        </p:txBody>
      </p:sp>
    </p:spTree>
    <p:extLst>
      <p:ext uri="{BB962C8B-B14F-4D97-AF65-F5344CB8AC3E}">
        <p14:creationId xmlns:p14="http://schemas.microsoft.com/office/powerpoint/2010/main" val="27406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0" y="212151"/>
            <a:ext cx="11724238" cy="779462"/>
          </a:xfrm>
        </p:spPr>
        <p:txBody>
          <a:bodyPr>
            <a:normAutofit fontScale="90000"/>
          </a:bodyPr>
          <a:lstStyle/>
          <a:p>
            <a:pPr algn="l"/>
            <a:r>
              <a:rPr lang="en-US" sz="4000" dirty="0">
                <a:latin typeface="Aptos" panose="020B0004020202020204" pitchFamily="34" charset="0"/>
                <a:ea typeface="Cambria"/>
              </a:rPr>
              <a:t>Social Networks Security - </a:t>
            </a:r>
            <a:r>
              <a:rPr lang="en-US" sz="4000" dirty="0">
                <a:solidFill>
                  <a:srgbClr val="FFAA5A"/>
                </a:solidFill>
                <a:latin typeface="Aptos" panose="020B0004020202020204" pitchFamily="34" charset="0"/>
                <a:ea typeface="Cambria"/>
              </a:rPr>
              <a:t>recommended practices</a:t>
            </a:r>
            <a:endParaRPr lang="en-US" sz="3200" dirty="0">
              <a:solidFill>
                <a:srgbClr val="FFAA5A"/>
              </a:solidFill>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55710" y="991614"/>
            <a:ext cx="11080580" cy="5275042"/>
          </a:xfrm>
        </p:spPr>
        <p:txBody>
          <a:bodyPr>
            <a:normAutofit fontScale="92500" lnSpcReduction="10000"/>
          </a:bodyPr>
          <a:lstStyle/>
          <a:p>
            <a:pPr marL="0" indent="0" algn="just">
              <a:buNone/>
            </a:pPr>
            <a:r>
              <a:rPr lang="sk-SK" b="1" dirty="0">
                <a:solidFill>
                  <a:srgbClr val="FFAA5A"/>
                </a:solidFill>
                <a:latin typeface="Aptos" panose="020B0004020202020204" pitchFamily="34" charset="0"/>
                <a:ea typeface="Times New Roman" panose="02020603050405020304" pitchFamily="18" charset="0"/>
              </a:rPr>
              <a:t>7</a:t>
            </a:r>
            <a:r>
              <a:rPr lang="en-GB" b="1" dirty="0">
                <a:solidFill>
                  <a:srgbClr val="FFAA5A"/>
                </a:solidFill>
                <a:latin typeface="Aptos" panose="020B0004020202020204" pitchFamily="34" charset="0"/>
                <a:ea typeface="Times New Roman" panose="02020603050405020304" pitchFamily="18" charset="0"/>
              </a:rPr>
              <a:t>. Maintain access control </a:t>
            </a:r>
            <a:r>
              <a:rPr lang="en-GB" dirty="0">
                <a:latin typeface="Aptos" panose="020B0004020202020204" pitchFamily="34" charset="0"/>
                <a:ea typeface="Times New Roman" panose="02020603050405020304" pitchFamily="18" charset="0"/>
              </a:rPr>
              <a:t>-</a:t>
            </a:r>
            <a:r>
              <a:rPr lang="en-GB" b="1" dirty="0">
                <a:solidFill>
                  <a:srgbClr val="FFAA5A"/>
                </a:solidFill>
                <a:latin typeface="Aptos" panose="020B0004020202020204" pitchFamily="34" charset="0"/>
                <a:ea typeface="Times New Roman" panose="02020603050405020304" pitchFamily="18" charset="0"/>
              </a:rPr>
              <a:t> </a:t>
            </a:r>
            <a:r>
              <a:rPr lang="sk-SK" dirty="0">
                <a:latin typeface="Aptos" panose="020B0004020202020204" pitchFamily="34" charset="0"/>
                <a:ea typeface="Times New Roman" panose="02020603050405020304" pitchFamily="18" charset="0"/>
              </a:rPr>
              <a:t>c</a:t>
            </a:r>
            <a:r>
              <a:rPr lang="en-GB" dirty="0">
                <a:latin typeface="Aptos" panose="020B0004020202020204" pitchFamily="34" charset="0"/>
                <a:ea typeface="Times New Roman" panose="02020603050405020304" pitchFamily="18" charset="0"/>
              </a:rPr>
              <a:t>heck your linked email account regularly.</a:t>
            </a:r>
            <a:endParaRPr lang="sk-SK" dirty="0">
              <a:latin typeface="Aptos" panose="020B0004020202020204" pitchFamily="34" charset="0"/>
              <a:ea typeface="Times New Roman" panose="02020603050405020304" pitchFamily="18" charset="0"/>
            </a:endParaRPr>
          </a:p>
          <a:p>
            <a:pPr marL="0" indent="0" algn="just">
              <a:buNone/>
            </a:pPr>
            <a:r>
              <a:rPr lang="en-GB" sz="2400" dirty="0">
                <a:latin typeface="Aptos" panose="020B0004020202020204" pitchFamily="34" charset="0"/>
                <a:ea typeface="Times New Roman" panose="02020603050405020304" pitchFamily="18" charset="0"/>
              </a:rPr>
              <a:t>Social networks platforms are usually linked to your emails. </a:t>
            </a:r>
          </a:p>
          <a:p>
            <a:pPr marL="0" indent="0" algn="just">
              <a:buNone/>
            </a:pPr>
            <a:r>
              <a:rPr lang="en-GB" sz="1900" i="1" dirty="0">
                <a:latin typeface="Aptos" panose="020B0004020202020204" pitchFamily="34" charset="0"/>
                <a:ea typeface="Times New Roman" panose="02020603050405020304" pitchFamily="18" charset="0"/>
              </a:rPr>
              <a:t>Warning: If the platform detects unusual activity on your profile or thinks someone other than you is trying to access your account, you'll receive a security alert email. Always check if the email address from which is coming is official.</a:t>
            </a:r>
          </a:p>
          <a:p>
            <a:pPr marL="0" indent="0" algn="just">
              <a:buNone/>
            </a:pPr>
            <a:r>
              <a:rPr lang="sk-SK" b="1" dirty="0">
                <a:solidFill>
                  <a:srgbClr val="FFAA5A"/>
                </a:solidFill>
                <a:latin typeface="Aptos" panose="020B0004020202020204" pitchFamily="34" charset="0"/>
                <a:ea typeface="Times New Roman" panose="02020603050405020304" pitchFamily="18" charset="0"/>
              </a:rPr>
              <a:t>8</a:t>
            </a:r>
            <a:r>
              <a:rPr lang="en-GB" b="1" dirty="0">
                <a:solidFill>
                  <a:srgbClr val="FFAA5A"/>
                </a:solidFill>
                <a:latin typeface="Aptos" panose="020B0004020202020204" pitchFamily="34" charset="0"/>
                <a:ea typeface="Times New Roman" panose="02020603050405020304" pitchFamily="18" charset="0"/>
              </a:rPr>
              <a:t>. Be cautious about social engineering attacks</a:t>
            </a:r>
          </a:p>
          <a:p>
            <a:pPr marL="0" indent="0" algn="just">
              <a:buNone/>
            </a:pPr>
            <a:r>
              <a:rPr lang="en-GB" sz="2400" dirty="0">
                <a:latin typeface="Aptos" panose="020B0004020202020204" pitchFamily="34" charset="0"/>
                <a:ea typeface="Times New Roman" panose="02020603050405020304" pitchFamily="18" charset="0"/>
              </a:rPr>
              <a:t>Beware of phishing attacks that encourage you to reveal sensitive information. </a:t>
            </a:r>
          </a:p>
          <a:p>
            <a:pPr marL="0" indent="0" algn="just">
              <a:buNone/>
            </a:pPr>
            <a:r>
              <a:rPr lang="en-GB" sz="2400" dirty="0">
                <a:latin typeface="Aptos" panose="020B0004020202020204" pitchFamily="34" charset="0"/>
                <a:ea typeface="Times New Roman" panose="02020603050405020304" pitchFamily="18" charset="0"/>
              </a:rPr>
              <a:t>Do not post or store sensitive information or give authorizations online, even in private messages.</a:t>
            </a:r>
          </a:p>
          <a:p>
            <a:pPr marL="0" indent="0" algn="just">
              <a:buNone/>
            </a:pPr>
            <a:r>
              <a:rPr lang="en-GB" sz="2400" dirty="0">
                <a:latin typeface="Aptos" panose="020B0004020202020204" pitchFamily="34" charset="0"/>
                <a:ea typeface="Times New Roman" panose="02020603050405020304" pitchFamily="18" charset="0"/>
              </a:rPr>
              <a:t>Please verify the authenticity of the user profile before clicking on any link included in the post. </a:t>
            </a:r>
          </a:p>
          <a:p>
            <a:pPr lvl="1" algn="just">
              <a:buClr>
                <a:srgbClr val="FFAA5A"/>
              </a:buClr>
              <a:buFont typeface="Wingdings" panose="05000000000000000000" pitchFamily="2" charset="2"/>
              <a:buChar char="§"/>
            </a:pPr>
            <a:r>
              <a:rPr lang="en-GB" sz="2200" dirty="0">
                <a:latin typeface="Aptos" panose="020B0004020202020204" pitchFamily="34" charset="0"/>
                <a:ea typeface="Times New Roman" panose="02020603050405020304" pitchFamily="18" charset="0"/>
              </a:rPr>
              <a:t>Social networks platforms, like any other, are full of fake news and misinformation.</a:t>
            </a:r>
          </a:p>
          <a:p>
            <a:pPr lvl="1" algn="just">
              <a:buClr>
                <a:srgbClr val="FFAA5A"/>
              </a:buClr>
              <a:buFont typeface="Wingdings" panose="05000000000000000000" pitchFamily="2" charset="2"/>
              <a:buChar char="§"/>
            </a:pPr>
            <a:r>
              <a:rPr lang="en-GB" sz="2200" dirty="0">
                <a:latin typeface="Aptos" panose="020B0004020202020204" pitchFamily="34" charset="0"/>
                <a:ea typeface="Times New Roman" panose="02020603050405020304" pitchFamily="18" charset="0"/>
              </a:rPr>
              <a:t>See if any trusted news authority has reported the same news.</a:t>
            </a:r>
          </a:p>
          <a:p>
            <a:pPr marL="0" indent="0" algn="just">
              <a:buNone/>
            </a:pPr>
            <a:r>
              <a:rPr lang="en-GB" sz="2400" dirty="0">
                <a:latin typeface="Aptos" panose="020B0004020202020204" pitchFamily="34" charset="0"/>
                <a:ea typeface="Times New Roman" panose="02020603050405020304" pitchFamily="18" charset="0"/>
              </a:rPr>
              <a:t>Look for grammatical errors and special characters in the link.</a:t>
            </a:r>
          </a:p>
          <a:p>
            <a:pPr marL="0" indent="0" algn="just">
              <a:buNone/>
            </a:pPr>
            <a:r>
              <a:rPr lang="en-GB" sz="2400" dirty="0">
                <a:latin typeface="Aptos" panose="020B0004020202020204" pitchFamily="34" charset="0"/>
                <a:ea typeface="Times New Roman" panose="02020603050405020304" pitchFamily="18" charset="0"/>
              </a:rPr>
              <a:t>In the event of a data leak, hackers could use this information to infiltrate your </a:t>
            </a:r>
            <a:r>
              <a:rPr lang="en-GB" sz="2400" dirty="0" err="1">
                <a:latin typeface="Aptos" panose="020B0004020202020204" pitchFamily="34" charset="0"/>
                <a:ea typeface="Times New Roman" panose="02020603050405020304" pitchFamily="18" charset="0"/>
              </a:rPr>
              <a:t>acount</a:t>
            </a:r>
            <a:r>
              <a:rPr lang="en-GB" sz="2400" dirty="0">
                <a:latin typeface="Aptos" panose="020B0004020202020204" pitchFamily="34" charset="0"/>
                <a:ea typeface="Times New Roman" panose="02020603050405020304" pitchFamily="18" charset="0"/>
              </a:rPr>
              <a:t>.</a:t>
            </a:r>
          </a:p>
          <a:p>
            <a:pPr marL="0" indent="0" algn="just">
              <a:buNone/>
            </a:pPr>
            <a:endParaRPr lang="en-GB" i="1" dirty="0">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1270240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55EE-8839-0381-77CF-15B2CCFBDEC1}"/>
              </a:ext>
            </a:extLst>
          </p:cNvPr>
          <p:cNvSpPr>
            <a:spLocks noGrp="1"/>
          </p:cNvSpPr>
          <p:nvPr>
            <p:ph type="title"/>
          </p:nvPr>
        </p:nvSpPr>
        <p:spPr>
          <a:xfrm>
            <a:off x="542526" y="338084"/>
            <a:ext cx="10662684" cy="713740"/>
          </a:xfrm>
        </p:spPr>
        <p:txBody>
          <a:bodyPr>
            <a:noAutofit/>
          </a:bodyPr>
          <a:lstStyle/>
          <a:p>
            <a:pPr algn="l"/>
            <a:r>
              <a:rPr lang="en-US" sz="4000" dirty="0">
                <a:latin typeface="Aptos"/>
                <a:ea typeface="Cambria"/>
              </a:rPr>
              <a:t>Social Networks Conclusion</a:t>
            </a:r>
            <a:endParaRPr lang="en-US" sz="4000"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EE10AFE3-15DB-7321-7688-45503BB1654E}"/>
              </a:ext>
            </a:extLst>
          </p:cNvPr>
          <p:cNvGraphicFramePr>
            <a:graphicFrameLocks noGrp="1"/>
          </p:cNvGraphicFramePr>
          <p:nvPr>
            <p:ph idx="1"/>
            <p:extLst>
              <p:ext uri="{D42A27DB-BD31-4B8C-83A1-F6EECF244321}">
                <p14:modId xmlns:p14="http://schemas.microsoft.com/office/powerpoint/2010/main" val="3286900726"/>
              </p:ext>
            </p:extLst>
          </p:nvPr>
        </p:nvGraphicFramePr>
        <p:xfrm>
          <a:off x="838200" y="908050"/>
          <a:ext cx="10888980" cy="575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8086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7996"/>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Free </a:t>
            </a:r>
            <a:r>
              <a:rPr kumimoji="0" lang="en-US" sz="2667" b="1" i="0" u="none" strike="noStrike" kern="1200" cap="none" spc="0" normalizeH="0" baseline="0" noProof="0" dirty="0" err="1">
                <a:ln>
                  <a:noFill/>
                </a:ln>
                <a:solidFill>
                  <a:srgbClr val="92BAB5"/>
                </a:solidFill>
                <a:effectLst/>
                <a:uLnTx/>
                <a:uFillTx/>
                <a:latin typeface="Aptos" panose="020B0004020202020204" pitchFamily="34" charset="0"/>
                <a:ea typeface="Inter"/>
                <a:cs typeface="Inter"/>
                <a:sym typeface="Inter"/>
              </a:rPr>
              <a:t>Licence</a:t>
            </a: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product developed here as part of the project "Building Digital Resilience by Making Digital Wellbeing and Security Accessible to All 2022-2-SK01-KA220-ADU-000096888" was developed with the support of the European Commission and reflects exclusively the opinion of the author. The European Commission is not responsible for the content of the documents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publication obtains the Creative Commons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Licence</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This license allows you to distribute, remix, improve and build on the work, but only non-commercially. When using the work as well as extracts from this must</a:t>
            </a:r>
            <a:r>
              <a:rPr kumimoji="0" lang="sk-SK"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be mentioned the source and a link to the license must be given and possible changes have to be mentioned. The copyrights remain with the authors of the documents.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work may not be used for commercial purposes.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If you recompose, convert or build upon the work, your contributions must be published under the same license as the original.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Disclaimer:</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6"/>
            <a:ext cx="10515600" cy="779462"/>
          </a:xfrm>
        </p:spPr>
        <p:txBody>
          <a:bodyPr>
            <a:normAutofit/>
          </a:bodyPr>
          <a:lstStyle/>
          <a:p>
            <a:pPr algn="l"/>
            <a:r>
              <a:rPr lang="en-US" dirty="0">
                <a:latin typeface="Aptos"/>
                <a:ea typeface="Cambria"/>
                <a:cs typeface="Calibri Light"/>
              </a:rPr>
              <a:t>Internet Banking</a:t>
            </a:r>
            <a:endParaRPr lang="en-US"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997598" y="1144588"/>
            <a:ext cx="10775302" cy="4902486"/>
          </a:xfrm>
        </p:spPr>
        <p:txBody>
          <a:bodyPr vert="horz" lIns="91440" tIns="45720" rIns="91440" bIns="45720" rtlCol="0" anchor="t">
            <a:normAutofit fontScale="92500"/>
          </a:bodyPr>
          <a:lstStyle/>
          <a:p>
            <a:pPr algn="just"/>
            <a:r>
              <a:rPr lang="en-GB" sz="2400" b="1" dirty="0">
                <a:latin typeface="Aptos" panose="020B0004020202020204" pitchFamily="34" charset="0"/>
                <a:ea typeface="Times New Roman" panose="02020603050405020304" pitchFamily="18" charset="0"/>
              </a:rPr>
              <a:t>Internet banking is known by many other names such as web banking, net banking, and online banking</a:t>
            </a:r>
            <a:r>
              <a:rPr lang="en-GB" sz="2400" dirty="0">
                <a:latin typeface="Aptos" panose="020B0004020202020204" pitchFamily="34" charset="0"/>
                <a:ea typeface="Times New Roman" panose="02020603050405020304" pitchFamily="18" charset="0"/>
              </a:rPr>
              <a:t>, which allows clients to conduct transactions using a web browser on desktop and mobile devices and on mobile applications.</a:t>
            </a:r>
          </a:p>
          <a:p>
            <a:pPr algn="just"/>
            <a:r>
              <a:rPr lang="en-GB" sz="2400" dirty="0">
                <a:latin typeface="Aptos" panose="020B0004020202020204" pitchFamily="34" charset="0"/>
                <a:ea typeface="Times New Roman" panose="02020603050405020304" pitchFamily="18" charset="0"/>
              </a:rPr>
              <a:t>Online banking offers customers almost every service traditionally available through a local branch including deposits, transfers, and online bill payments. </a:t>
            </a:r>
          </a:p>
          <a:p>
            <a:pPr algn="just"/>
            <a:r>
              <a:rPr lang="en-GB" sz="2400" dirty="0">
                <a:latin typeface="Aptos" panose="020B0004020202020204" pitchFamily="34" charset="0"/>
                <a:ea typeface="Times New Roman" panose="02020603050405020304" pitchFamily="18" charset="0"/>
              </a:rPr>
              <a:t>Internet banking essentially enables customers to manage their money through electronic means, negating the need to physically walk into a bank branch.</a:t>
            </a:r>
          </a:p>
          <a:p>
            <a:pPr algn="just"/>
            <a:r>
              <a:rPr lang="en-GB" sz="2400" dirty="0">
                <a:latin typeface="Aptos" panose="020B0004020202020204" pitchFamily="34" charset="0"/>
                <a:ea typeface="Times New Roman" panose="02020603050405020304" pitchFamily="18" charset="0"/>
              </a:rPr>
              <a:t>Despite some concerns about the </a:t>
            </a:r>
            <a:r>
              <a:rPr lang="en-GB" sz="2400" b="1" dirty="0">
                <a:solidFill>
                  <a:srgbClr val="FFAA5A"/>
                </a:solidFill>
                <a:latin typeface="Aptos" panose="020B0004020202020204" pitchFamily="34" charset="0"/>
                <a:ea typeface="Times New Roman" panose="02020603050405020304" pitchFamily="18" charset="0"/>
              </a:rPr>
              <a:t>internet banking security</a:t>
            </a:r>
            <a:r>
              <a:rPr lang="en-GB" sz="2400" dirty="0">
                <a:latin typeface="Aptos" panose="020B0004020202020204" pitchFamily="34" charset="0"/>
                <a:ea typeface="Times New Roman" panose="02020603050405020304" pitchFamily="18" charset="0"/>
              </a:rPr>
              <a:t>, most people rely heavily on the convenience and ease of electronic banking. </a:t>
            </a:r>
          </a:p>
          <a:p>
            <a:pPr algn="just"/>
            <a:r>
              <a:rPr lang="en-GB" sz="2400" dirty="0">
                <a:latin typeface="Aptos" panose="020B0004020202020204" pitchFamily="34" charset="0"/>
                <a:ea typeface="Times New Roman" panose="02020603050405020304" pitchFamily="18" charset="0"/>
              </a:rPr>
              <a:t>But like most things that can be done online, there are several advantages and disadvantages.</a:t>
            </a:r>
          </a:p>
          <a:p>
            <a:pPr algn="just"/>
            <a:r>
              <a:rPr lang="en" sz="2400" dirty="0">
                <a:latin typeface="Aptos"/>
                <a:ea typeface="Cambria"/>
              </a:rPr>
              <a:t>Banks guarantee a high level of cyber security of internet banking, but it is necessary and essential to observe online banking security on the part of the client as well.</a:t>
            </a:r>
            <a:endParaRPr lang="en-GB" sz="2400" dirty="0">
              <a:latin typeface="Aptos"/>
              <a:ea typeface="Times New Roman" panose="02020603050405020304" pitchFamily="18" charset="0"/>
            </a:endParaRPr>
          </a:p>
        </p:txBody>
      </p:sp>
    </p:spTree>
    <p:extLst>
      <p:ext uri="{BB962C8B-B14F-4D97-AF65-F5344CB8AC3E}">
        <p14:creationId xmlns:p14="http://schemas.microsoft.com/office/powerpoint/2010/main" val="64290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a:bodyPr>
          <a:lstStyle/>
          <a:p>
            <a:pPr algn="l"/>
            <a:r>
              <a:rPr lang="en-US" sz="4400" dirty="0">
                <a:latin typeface="Aptos" panose="020B0004020202020204" pitchFamily="34" charset="0"/>
                <a:ea typeface="Cambria"/>
              </a:rPr>
              <a:t>Advantages of online banking</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916032" y="1525970"/>
            <a:ext cx="6745016" cy="4858635"/>
          </a:xfrm>
        </p:spPr>
        <p:txBody>
          <a:bodyPr vert="horz" lIns="91440" tIns="45720" rIns="91440" bIns="45720" rtlCol="0">
            <a:normAutofit lnSpcReduction="10000"/>
          </a:bodyPr>
          <a:lstStyle/>
          <a:p>
            <a:r>
              <a:rPr lang="sk-SK" sz="3200" dirty="0">
                <a:latin typeface="Aptos" panose="020B0004020202020204" pitchFamily="34" charset="0"/>
                <a:ea typeface="Cambria"/>
              </a:rPr>
              <a:t> </a:t>
            </a:r>
            <a:r>
              <a:rPr lang="en-GB" sz="3200" dirty="0">
                <a:latin typeface="Aptos" panose="020B0004020202020204" pitchFamily="34" charset="0"/>
                <a:ea typeface="Cambria"/>
              </a:rPr>
              <a:t>24/7 access to accounts</a:t>
            </a:r>
          </a:p>
          <a:p>
            <a:r>
              <a:rPr lang="sk-SK" sz="3200" dirty="0">
                <a:latin typeface="Aptos" panose="020B0004020202020204" pitchFamily="34" charset="0"/>
                <a:ea typeface="Cambria"/>
              </a:rPr>
              <a:t> </a:t>
            </a:r>
            <a:r>
              <a:rPr lang="en-GB" sz="3200" dirty="0">
                <a:latin typeface="Aptos" panose="020B0004020202020204" pitchFamily="34" charset="0"/>
                <a:ea typeface="Cambria"/>
              </a:rPr>
              <a:t>Simple bill payments</a:t>
            </a:r>
          </a:p>
          <a:p>
            <a:r>
              <a:rPr lang="sk-SK" sz="3200" dirty="0">
                <a:latin typeface="Aptos" panose="020B0004020202020204" pitchFamily="34" charset="0"/>
                <a:ea typeface="Cambria"/>
              </a:rPr>
              <a:t> </a:t>
            </a:r>
            <a:r>
              <a:rPr lang="en-GB" sz="3200" dirty="0">
                <a:latin typeface="Aptos" panose="020B0004020202020204" pitchFamily="34" charset="0"/>
                <a:ea typeface="Cambria"/>
              </a:rPr>
              <a:t>Easy fund transfers</a:t>
            </a:r>
          </a:p>
          <a:p>
            <a:r>
              <a:rPr lang="sk-SK" sz="3200" dirty="0">
                <a:latin typeface="Aptos" panose="020B0004020202020204" pitchFamily="34" charset="0"/>
                <a:ea typeface="Cambria"/>
              </a:rPr>
              <a:t> </a:t>
            </a:r>
            <a:r>
              <a:rPr lang="en-GB" sz="3200" dirty="0">
                <a:latin typeface="Aptos" panose="020B0004020202020204" pitchFamily="34" charset="0"/>
                <a:ea typeface="Cambria"/>
              </a:rPr>
              <a:t>Immediate access to bank records</a:t>
            </a:r>
          </a:p>
          <a:p>
            <a:r>
              <a:rPr lang="sk-SK" sz="3200" dirty="0">
                <a:latin typeface="Aptos" panose="020B0004020202020204" pitchFamily="34" charset="0"/>
                <a:ea typeface="Cambria"/>
              </a:rPr>
              <a:t> </a:t>
            </a:r>
            <a:r>
              <a:rPr lang="en-GB" sz="3200" dirty="0">
                <a:latin typeface="Aptos" panose="020B0004020202020204" pitchFamily="34" charset="0"/>
                <a:ea typeface="Cambria"/>
              </a:rPr>
              <a:t>Better budgeting</a:t>
            </a:r>
          </a:p>
          <a:p>
            <a:r>
              <a:rPr lang="sk-SK" sz="3200" dirty="0">
                <a:latin typeface="Aptos" panose="020B0004020202020204" pitchFamily="34" charset="0"/>
                <a:ea typeface="Cambria"/>
              </a:rPr>
              <a:t> </a:t>
            </a:r>
            <a:r>
              <a:rPr lang="en-GB" sz="3200" dirty="0">
                <a:latin typeface="Aptos" panose="020B0004020202020204" pitchFamily="34" charset="0"/>
                <a:ea typeface="Cambria"/>
              </a:rPr>
              <a:t>Better rates and Lower fees</a:t>
            </a:r>
          </a:p>
          <a:p>
            <a:r>
              <a:rPr lang="sk-SK" sz="3200" dirty="0">
                <a:latin typeface="Aptos" panose="020B0004020202020204" pitchFamily="34" charset="0"/>
                <a:ea typeface="Cambria"/>
              </a:rPr>
              <a:t> </a:t>
            </a:r>
            <a:r>
              <a:rPr lang="en-GB" sz="3200" dirty="0">
                <a:latin typeface="Aptos" panose="020B0004020202020204" pitchFamily="34" charset="0"/>
                <a:ea typeface="Cambria"/>
              </a:rPr>
              <a:t>More features - wider variety </a:t>
            </a:r>
            <a:br>
              <a:rPr lang="sk-SK" sz="3200" dirty="0">
                <a:latin typeface="Aptos" panose="020B0004020202020204" pitchFamily="34" charset="0"/>
                <a:ea typeface="Cambria"/>
              </a:rPr>
            </a:br>
            <a:r>
              <a:rPr lang="en-GB" sz="3200" dirty="0">
                <a:latin typeface="Aptos" panose="020B0004020202020204" pitchFamily="34" charset="0"/>
                <a:ea typeface="Cambria"/>
              </a:rPr>
              <a:t>of services</a:t>
            </a:r>
          </a:p>
          <a:p>
            <a:r>
              <a:rPr lang="sk-SK" sz="3200" dirty="0">
                <a:latin typeface="Aptos" panose="020B0004020202020204" pitchFamily="34" charset="0"/>
                <a:ea typeface="Cambria"/>
              </a:rPr>
              <a:t> </a:t>
            </a:r>
            <a:r>
              <a:rPr lang="en-GB" sz="3200" dirty="0">
                <a:latin typeface="Aptos" panose="020B0004020202020204" pitchFamily="34" charset="0"/>
                <a:ea typeface="Cambria"/>
              </a:rPr>
              <a:t>Accurate money management</a:t>
            </a:r>
          </a:p>
        </p:txBody>
      </p:sp>
      <p:pic>
        <p:nvPicPr>
          <p:cNvPr id="1026" name="Picture 2" descr="Online Banking Isometric Banner | Online banking service iso… | Flickr">
            <a:extLst>
              <a:ext uri="{FF2B5EF4-FFF2-40B4-BE49-F238E27FC236}">
                <a16:creationId xmlns:a16="http://schemas.microsoft.com/office/drawing/2014/main" id="{2E76DCCC-834A-4B65-72E6-9C1EF807D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434" y="1805939"/>
            <a:ext cx="4285764" cy="3007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74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fontScale="90000"/>
          </a:bodyPr>
          <a:lstStyle/>
          <a:p>
            <a:pPr algn="l"/>
            <a:r>
              <a:rPr lang="en-US" sz="4400" dirty="0">
                <a:latin typeface="Aptos" panose="020B0004020202020204" pitchFamily="34" charset="0"/>
                <a:ea typeface="Cambria"/>
              </a:rPr>
              <a:t>Disadvantages of online banking</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645516" y="1063557"/>
            <a:ext cx="6826158" cy="5436348"/>
          </a:xfrm>
        </p:spPr>
        <p:txBody>
          <a:bodyPr vert="horz" lIns="91440" tIns="45720" rIns="91440" bIns="45720" rtlCol="0">
            <a:noAutofit/>
          </a:bodyPr>
          <a:lstStyle/>
          <a:p>
            <a:pPr marL="342900" lvl="0" indent="-342900">
              <a:lnSpc>
                <a:spcPct val="115000"/>
              </a:lnSpc>
              <a:buFont typeface="Wingdings" panose="05000000000000000000" pitchFamily="2" charset="2"/>
              <a:buChar char=""/>
              <a:tabLst>
                <a:tab pos="457200" algn="l"/>
              </a:tabLst>
            </a:pPr>
            <a:r>
              <a:rPr lang="en-US" sz="1800" kern="100" dirty="0">
                <a:effectLst/>
                <a:latin typeface="Aptos" panose="020B0004020202020204" pitchFamily="34" charset="0"/>
                <a:ea typeface="Aptos" panose="020B0004020202020204" pitchFamily="34" charset="0"/>
                <a:cs typeface="Arial" panose="020B0604020202020204" pitchFamily="34" charset="0"/>
              </a:rPr>
              <a:t>Navigation in online banking requires access to the Internet </a:t>
            </a:r>
            <a:br>
              <a:rPr lang="sk-SK" sz="1800" kern="100" dirty="0">
                <a:effectLst/>
                <a:latin typeface="Aptos" panose="020B0004020202020204" pitchFamily="34" charset="0"/>
                <a:ea typeface="Aptos" panose="020B0004020202020204" pitchFamily="34" charset="0"/>
                <a:cs typeface="Arial" panose="020B0604020202020204" pitchFamily="34" charset="0"/>
              </a:rPr>
            </a:br>
            <a:r>
              <a:rPr lang="en-US" sz="1800" kern="100" dirty="0">
                <a:effectLst/>
                <a:latin typeface="Aptos" panose="020B0004020202020204" pitchFamily="34" charset="0"/>
                <a:ea typeface="Aptos" panose="020B0004020202020204" pitchFamily="34" charset="0"/>
                <a:cs typeface="Arial" panose="020B0604020202020204" pitchFamily="34" charset="0"/>
              </a:rPr>
              <a:t>and basic IT skills, which can be limiting for a certain group </a:t>
            </a:r>
            <a:br>
              <a:rPr lang="sk-SK" sz="1800" kern="100" dirty="0">
                <a:effectLst/>
                <a:latin typeface="Aptos" panose="020B0004020202020204" pitchFamily="34" charset="0"/>
                <a:ea typeface="Aptos" panose="020B0004020202020204" pitchFamily="34" charset="0"/>
                <a:cs typeface="Arial" panose="020B0604020202020204" pitchFamily="34" charset="0"/>
              </a:rPr>
            </a:br>
            <a:r>
              <a:rPr lang="en-US" sz="1800" kern="100" dirty="0">
                <a:effectLst/>
                <a:latin typeface="Aptos" panose="020B0004020202020204" pitchFamily="34" charset="0"/>
                <a:ea typeface="Aptos" panose="020B0004020202020204" pitchFamily="34" charset="0"/>
                <a:cs typeface="Arial" panose="020B0604020202020204" pitchFamily="34" charset="0"/>
              </a:rPr>
              <a:t>of people.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Wingdings" panose="05000000000000000000" pitchFamily="2" charset="2"/>
              <a:buChar char=""/>
              <a:tabLst>
                <a:tab pos="457200" algn="l"/>
              </a:tabLst>
            </a:pPr>
            <a:r>
              <a:rPr lang="en-US" sz="1800" kern="100" dirty="0">
                <a:effectLst/>
                <a:latin typeface="Aptos" panose="020B0004020202020204" pitchFamily="34" charset="0"/>
                <a:ea typeface="Aptos" panose="020B0004020202020204" pitchFamily="34" charset="0"/>
                <a:cs typeface="Arial" panose="020B0604020202020204" pitchFamily="34" charset="0"/>
              </a:rPr>
              <a:t>Online banking may not be able to handle large or complex transactions.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Wingdings" panose="05000000000000000000" pitchFamily="2" charset="2"/>
              <a:buChar char=""/>
              <a:tabLst>
                <a:tab pos="457200" algn="l"/>
              </a:tabLst>
            </a:pPr>
            <a:r>
              <a:rPr lang="en-US" sz="1800" kern="100" dirty="0">
                <a:effectLst/>
                <a:latin typeface="Aptos" panose="020B0004020202020204" pitchFamily="34" charset="0"/>
                <a:ea typeface="Aptos" panose="020B0004020202020204" pitchFamily="34" charset="0"/>
                <a:cs typeface="Arial" panose="020B0604020202020204" pitchFamily="34" charset="0"/>
              </a:rPr>
              <a:t>Based on security protocols, banks often set limits on what customers can do through their online banking portal (daily transfer limits). </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Wingdings" panose="05000000000000000000" pitchFamily="2" charset="2"/>
              <a:buChar char=""/>
              <a:tabLst>
                <a:tab pos="457200" algn="l"/>
              </a:tabLst>
            </a:pPr>
            <a:r>
              <a:rPr lang="en-GB" sz="1800" kern="100" dirty="0">
                <a:effectLst/>
                <a:latin typeface="Aptos" panose="020B0004020202020204" pitchFamily="34" charset="0"/>
                <a:ea typeface="Aptos" panose="020B0004020202020204" pitchFamily="34" charset="0"/>
                <a:cs typeface="Arial" panose="020B0604020202020204" pitchFamily="34" charset="0"/>
              </a:rPr>
              <a:t>Online banking relies on a reliable Internet connection, any connection problems can cause problems with the functionality of the portal. </a:t>
            </a:r>
          </a:p>
          <a:p>
            <a:pPr marL="342900" lvl="0" indent="-342900">
              <a:lnSpc>
                <a:spcPct val="115000"/>
              </a:lnSpc>
              <a:spcAft>
                <a:spcPts val="800"/>
              </a:spcAft>
              <a:buFont typeface="Wingdings" panose="05000000000000000000" pitchFamily="2" charset="2"/>
              <a:buChar char=""/>
              <a:tabLst>
                <a:tab pos="457200" algn="l"/>
              </a:tabLst>
            </a:pPr>
            <a:r>
              <a:rPr lang="en-GB" sz="1800" kern="100" dirty="0">
                <a:effectLst/>
                <a:latin typeface="Aptos" panose="020B0004020202020204" pitchFamily="34" charset="0"/>
                <a:ea typeface="Aptos" panose="020B0004020202020204" pitchFamily="34" charset="0"/>
                <a:cs typeface="Arial" panose="020B0604020202020204" pitchFamily="34" charset="0"/>
              </a:rPr>
              <a:t>Bank portals are frequently maintained to be up-to-date and secure, which means that service outages may occur. </a:t>
            </a:r>
            <a:endParaRPr lang="sk-SK"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Wingdings" panose="05000000000000000000" pitchFamily="2" charset="2"/>
              <a:buChar char=""/>
              <a:tabLst>
                <a:tab pos="457200" algn="l"/>
              </a:tabLst>
            </a:pPr>
            <a:r>
              <a:rPr lang="en-GB" sz="1800" dirty="0">
                <a:effectLst/>
                <a:latin typeface="Aptos" panose="020B0004020202020204" pitchFamily="34" charset="0"/>
                <a:ea typeface="Aptos" panose="020B0004020202020204" pitchFamily="34" charset="0"/>
                <a:cs typeface="Arial" panose="020B0604020202020204" pitchFamily="34" charset="0"/>
              </a:rPr>
              <a:t>Despite high security measures, Internet banking is still vulnerable to cybercrime.</a:t>
            </a:r>
            <a:endParaRPr lang="en-GB" sz="1800" dirty="0">
              <a:latin typeface="Aptos" panose="020B0004020202020204" pitchFamily="34" charset="0"/>
              <a:ea typeface="Cambria"/>
            </a:endParaRPr>
          </a:p>
        </p:txBody>
      </p:sp>
      <p:pic>
        <p:nvPicPr>
          <p:cNvPr id="2050" name="Picture 2" descr="Premium Vector | Online banking Banking services on the website Correct  transaction flat vector modern illustration">
            <a:extLst>
              <a:ext uri="{FF2B5EF4-FFF2-40B4-BE49-F238E27FC236}">
                <a16:creationId xmlns:a16="http://schemas.microsoft.com/office/drawing/2014/main" id="{E8B39E74-6D7B-D2AE-237F-9E38EA1CA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25" y="1622368"/>
            <a:ext cx="4242391" cy="353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476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55EE-8839-0381-77CF-15B2CCFBDEC1}"/>
              </a:ext>
            </a:extLst>
          </p:cNvPr>
          <p:cNvSpPr>
            <a:spLocks noGrp="1"/>
          </p:cNvSpPr>
          <p:nvPr>
            <p:ph type="title"/>
          </p:nvPr>
        </p:nvSpPr>
        <p:spPr>
          <a:xfrm>
            <a:off x="837801" y="213360"/>
            <a:ext cx="10890408" cy="1809103"/>
          </a:xfrm>
        </p:spPr>
        <p:txBody>
          <a:bodyPr>
            <a:noAutofit/>
          </a:bodyPr>
          <a:lstStyle/>
          <a:p>
            <a:r>
              <a:rPr lang="en-GB" sz="3200" dirty="0">
                <a:latin typeface="Aptos"/>
                <a:ea typeface="Cambria"/>
              </a:rPr>
              <a:t>Online banking security practices that you should follow to become Digital Resilient</a:t>
            </a:r>
            <a:br>
              <a:rPr lang="en-GB" sz="3200" dirty="0">
                <a:latin typeface="Aptos"/>
                <a:ea typeface="Cambria"/>
              </a:rPr>
            </a:br>
            <a:br>
              <a:rPr lang="en-GB" sz="3200" dirty="0">
                <a:latin typeface="Aptos"/>
                <a:ea typeface="Cambria"/>
              </a:rPr>
            </a:br>
            <a:r>
              <a:rPr lang="en" sz="2500" dirty="0">
                <a:solidFill>
                  <a:srgbClr val="FFAA5A"/>
                </a:solidFill>
                <a:latin typeface="Aptos"/>
                <a:ea typeface="Cambria"/>
              </a:rPr>
              <a:t>Use only the </a:t>
            </a:r>
            <a:r>
              <a:rPr lang="en" sz="2500" dirty="0">
                <a:latin typeface="Aptos"/>
                <a:ea typeface="Cambria"/>
              </a:rPr>
              <a:t>official website</a:t>
            </a:r>
            <a:r>
              <a:rPr lang="en" sz="2500" dirty="0">
                <a:solidFill>
                  <a:srgbClr val="FFAA5A"/>
                </a:solidFill>
                <a:latin typeface="Aptos"/>
                <a:ea typeface="Cambria"/>
              </a:rPr>
              <a:t> and </a:t>
            </a:r>
            <a:r>
              <a:rPr lang="en" sz="2500" dirty="0">
                <a:latin typeface="Aptos"/>
                <a:ea typeface="Cambria"/>
              </a:rPr>
              <a:t>apps</a:t>
            </a:r>
            <a:r>
              <a:rPr lang="en" sz="2500" dirty="0">
                <a:solidFill>
                  <a:srgbClr val="FFAA5A"/>
                </a:solidFill>
                <a:latin typeface="Aptos"/>
                <a:ea typeface="Cambria"/>
              </a:rPr>
              <a:t> of the bank to access the accounts.</a:t>
            </a:r>
            <a:endParaRPr lang="en-US" sz="2500">
              <a:solidFill>
                <a:srgbClr val="FFAA5A"/>
              </a:solidFill>
              <a:latin typeface="Aptos"/>
              <a:ea typeface="Cambria"/>
            </a:endParaRPr>
          </a:p>
        </p:txBody>
      </p:sp>
      <p:graphicFrame>
        <p:nvGraphicFramePr>
          <p:cNvPr id="5" name="Content Placeholder 2">
            <a:extLst>
              <a:ext uri="{FF2B5EF4-FFF2-40B4-BE49-F238E27FC236}">
                <a16:creationId xmlns:a16="http://schemas.microsoft.com/office/drawing/2014/main" id="{EE10AFE3-15DB-7321-7688-45503BB1654E}"/>
              </a:ext>
            </a:extLst>
          </p:cNvPr>
          <p:cNvGraphicFramePr>
            <a:graphicFrameLocks noGrp="1"/>
          </p:cNvGraphicFramePr>
          <p:nvPr>
            <p:ph idx="1"/>
            <p:extLst>
              <p:ext uri="{D42A27DB-BD31-4B8C-83A1-F6EECF244321}">
                <p14:modId xmlns:p14="http://schemas.microsoft.com/office/powerpoint/2010/main" val="120451969"/>
              </p:ext>
            </p:extLst>
          </p:nvPr>
        </p:nvGraphicFramePr>
        <p:xfrm>
          <a:off x="838200" y="2256742"/>
          <a:ext cx="10888980" cy="440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7278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fontScale="90000"/>
          </a:bodyPr>
          <a:lstStyle/>
          <a:p>
            <a:pPr algn="l"/>
            <a:r>
              <a:rPr lang="en-GB" sz="4400" dirty="0">
                <a:latin typeface="Aptos" panose="020B0004020202020204" pitchFamily="34" charset="0"/>
                <a:ea typeface="Cambria"/>
              </a:rPr>
              <a:t>Use a strong and secure password</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078601" y="1295922"/>
            <a:ext cx="10034797" cy="5073418"/>
          </a:xfrm>
        </p:spPr>
        <p:txBody>
          <a:bodyPr vert="horz" lIns="91440" tIns="45720" rIns="91440" bIns="45720" rtlCol="0">
            <a:normAutofit fontScale="92500" lnSpcReduction="10000"/>
          </a:bodyPr>
          <a:lstStyle/>
          <a:p>
            <a:pPr marL="0" indent="0" algn="just">
              <a:buNone/>
            </a:pPr>
            <a:r>
              <a:rPr lang="en-GB" dirty="0">
                <a:latin typeface="Aptos" panose="020B0004020202020204" pitchFamily="34" charset="0"/>
                <a:ea typeface="Cambria"/>
              </a:rPr>
              <a:t>One of the most basic and important steps to secure your online banking account is to use a strong a secure password - long, complex, and unique. </a:t>
            </a:r>
            <a:endParaRPr lang="sk-SK" dirty="0">
              <a:latin typeface="Aptos" panose="020B0004020202020204" pitchFamily="34" charset="0"/>
              <a:ea typeface="Cambria"/>
            </a:endParaRPr>
          </a:p>
          <a:p>
            <a:pPr lvl="1" algn="just">
              <a:buClr>
                <a:srgbClr val="FFAA5A"/>
              </a:buClr>
              <a:buFont typeface="Wingdings" panose="05000000000000000000" pitchFamily="2" charset="2"/>
              <a:buChar char="§"/>
            </a:pPr>
            <a:r>
              <a:rPr lang="en-GB" dirty="0">
                <a:latin typeface="Aptos" panose="020B0004020202020204" pitchFamily="34" charset="0"/>
                <a:ea typeface="Cambria"/>
              </a:rPr>
              <a:t>not contain any personal information, such as your name, date of birth, or address,</a:t>
            </a:r>
          </a:p>
          <a:p>
            <a:pPr lvl="1" algn="just">
              <a:buClr>
                <a:srgbClr val="FFAA5A"/>
              </a:buClr>
              <a:buFont typeface="Wingdings" panose="05000000000000000000" pitchFamily="2" charset="2"/>
              <a:buChar char="§"/>
            </a:pPr>
            <a:r>
              <a:rPr lang="en-GB" dirty="0">
                <a:latin typeface="Aptos" panose="020B0004020202020204" pitchFamily="34" charset="0"/>
                <a:ea typeface="Cambria"/>
              </a:rPr>
              <a:t>not be the same as any other password you use for other accounts or services, </a:t>
            </a:r>
          </a:p>
          <a:p>
            <a:pPr lvl="1" algn="just">
              <a:buClr>
                <a:srgbClr val="FFAA5A"/>
              </a:buClr>
              <a:buFont typeface="Wingdings" panose="05000000000000000000" pitchFamily="2" charset="2"/>
              <a:buChar char="§"/>
            </a:pPr>
            <a:r>
              <a:rPr lang="en-GB" dirty="0">
                <a:latin typeface="Aptos" panose="020B0004020202020204" pitchFamily="34" charset="0"/>
                <a:ea typeface="Cambria"/>
              </a:rPr>
              <a:t>should include a mix of uppercase and lowercase letters, numbers, and symbols. </a:t>
            </a:r>
            <a:endParaRPr lang="sk-SK" dirty="0">
              <a:latin typeface="Aptos" panose="020B0004020202020204" pitchFamily="34" charset="0"/>
              <a:ea typeface="Cambria"/>
            </a:endParaRPr>
          </a:p>
          <a:p>
            <a:pPr marL="0" indent="0" algn="just">
              <a:buNone/>
            </a:pPr>
            <a:r>
              <a:rPr lang="en-GB" dirty="0">
                <a:latin typeface="Aptos" panose="020B0004020202020204" pitchFamily="34" charset="0"/>
                <a:ea typeface="Cambria"/>
              </a:rPr>
              <a:t>If available, use </a:t>
            </a:r>
            <a:r>
              <a:rPr lang="en-GB" b="1" dirty="0">
                <a:solidFill>
                  <a:srgbClr val="FFAA5A"/>
                </a:solidFill>
                <a:latin typeface="Aptos" panose="020B0004020202020204" pitchFamily="34" charset="0"/>
                <a:ea typeface="Cambria"/>
              </a:rPr>
              <a:t>one-time passwords</a:t>
            </a:r>
            <a:r>
              <a:rPr lang="en-GB" dirty="0">
                <a:latin typeface="Aptos" panose="020B0004020202020204" pitchFamily="34" charset="0"/>
                <a:ea typeface="Cambria"/>
              </a:rPr>
              <a:t> to validate transfers, payments, and changes.</a:t>
            </a:r>
          </a:p>
          <a:p>
            <a:pPr marL="0" indent="0" algn="just">
              <a:buNone/>
            </a:pPr>
            <a:r>
              <a:rPr lang="en-GB" dirty="0">
                <a:latin typeface="Aptos" panose="020B0004020202020204" pitchFamily="34" charset="0"/>
                <a:ea typeface="Cambria"/>
              </a:rPr>
              <a:t>Websites regularly provide the option to save your access data for a faster login. Even though your devices are 100% inaccessible to others, this option is not safe.</a:t>
            </a:r>
          </a:p>
          <a:p>
            <a:pPr algn="just"/>
            <a:endParaRPr lang="en-GB" dirty="0">
              <a:latin typeface="Aptos" panose="020B0004020202020204" pitchFamily="34" charset="0"/>
              <a:ea typeface="Cambria"/>
            </a:endParaRPr>
          </a:p>
        </p:txBody>
      </p:sp>
      <p:pic>
        <p:nvPicPr>
          <p:cNvPr id="3074" name="Picture 2" descr="Password,keyword,codeword,solution,parole - free image from needpix.com">
            <a:extLst>
              <a:ext uri="{FF2B5EF4-FFF2-40B4-BE49-F238E27FC236}">
                <a16:creationId xmlns:a16="http://schemas.microsoft.com/office/drawing/2014/main" id="{A3ABCE42-E8B5-6716-D404-393499BD8E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18" b="26502"/>
          <a:stretch/>
        </p:blipFill>
        <p:spPr bwMode="auto">
          <a:xfrm>
            <a:off x="8076828" y="5814953"/>
            <a:ext cx="3755362" cy="83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52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474132" y="358095"/>
            <a:ext cx="9749061" cy="937827"/>
          </a:xfrm>
        </p:spPr>
        <p:txBody>
          <a:bodyPr>
            <a:noAutofit/>
          </a:bodyPr>
          <a:lstStyle/>
          <a:p>
            <a:pPr algn="l"/>
            <a:r>
              <a:rPr lang="en-GB" sz="3600" dirty="0">
                <a:latin typeface="Aptos" panose="020B0004020202020204" pitchFamily="34" charset="0"/>
                <a:ea typeface="Cambria"/>
              </a:rPr>
              <a:t>Enable two-factor/multi-factor authentication</a:t>
            </a:r>
            <a:endParaRPr lang="en-US" sz="36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078601" y="1295922"/>
            <a:ext cx="10034797" cy="4407648"/>
          </a:xfrm>
        </p:spPr>
        <p:txBody>
          <a:bodyPr vert="horz" lIns="91440" tIns="45720" rIns="91440" bIns="45720" rtlCol="0" anchor="t">
            <a:normAutofit/>
          </a:bodyPr>
          <a:lstStyle/>
          <a:p>
            <a:pPr marL="0" indent="0" algn="just">
              <a:buNone/>
            </a:pPr>
            <a:r>
              <a:rPr lang="en-GB" sz="3000" dirty="0">
                <a:latin typeface="Aptos" panose="020B0004020202020204" pitchFamily="34" charset="0"/>
                <a:ea typeface="Cambria"/>
              </a:rPr>
              <a:t>Two-factor authentication is a feature that requires you to verify your identity with a second factor such as a code sent to your phone or email. </a:t>
            </a:r>
          </a:p>
          <a:p>
            <a:pPr marL="0" indent="0" algn="just">
              <a:buNone/>
            </a:pPr>
            <a:r>
              <a:rPr lang="en-GB" sz="3000" dirty="0">
                <a:latin typeface="Aptos"/>
                <a:ea typeface="Cambria"/>
              </a:rPr>
              <a:t>Use multi-factor or biometric authentication if the bank offers it - </a:t>
            </a:r>
            <a:r>
              <a:rPr lang="en-GB" sz="3000" b="1" dirty="0">
                <a:solidFill>
                  <a:srgbClr val="FFAA5A"/>
                </a:solidFill>
                <a:latin typeface="Aptos"/>
                <a:ea typeface="Cambria"/>
              </a:rPr>
              <a:t>authentication method that requires the user to provide two or more verification factors to gain access to bank account</a:t>
            </a:r>
            <a:r>
              <a:rPr lang="en-GB" sz="3000" dirty="0">
                <a:latin typeface="Aptos"/>
                <a:ea typeface="Cambria"/>
              </a:rPr>
              <a:t>.</a:t>
            </a:r>
          </a:p>
          <a:p>
            <a:pPr marL="0" indent="0" algn="just">
              <a:buNone/>
            </a:pPr>
            <a:r>
              <a:rPr lang="en-GB" sz="3000" dirty="0">
                <a:latin typeface="Aptos" panose="020B0004020202020204" pitchFamily="34" charset="0"/>
                <a:ea typeface="Cambria"/>
              </a:rPr>
              <a:t>This adds an extra layer of protection against hackers who may have stolen your password or tried to guess it.</a:t>
            </a:r>
          </a:p>
          <a:p>
            <a:pPr algn="just"/>
            <a:endParaRPr lang="en-GB" sz="3200" dirty="0">
              <a:latin typeface="Aptos" panose="020B0004020202020204" pitchFamily="34" charset="0"/>
              <a:ea typeface="Cambria"/>
            </a:endParaRPr>
          </a:p>
        </p:txBody>
      </p:sp>
      <p:pic>
        <p:nvPicPr>
          <p:cNvPr id="4098" name="Picture 2" descr="Major Risks Of Crypto Trading">
            <a:extLst>
              <a:ext uri="{FF2B5EF4-FFF2-40B4-BE49-F238E27FC236}">
                <a16:creationId xmlns:a16="http://schemas.microsoft.com/office/drawing/2014/main" id="{20AFA8D7-3454-3D6D-FC75-5164D64EF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2170" y="5556120"/>
            <a:ext cx="2145030" cy="120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60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855EE-8839-0381-77CF-15B2CCFBDEC1}"/>
              </a:ext>
            </a:extLst>
          </p:cNvPr>
          <p:cNvSpPr>
            <a:spLocks noGrp="1"/>
          </p:cNvSpPr>
          <p:nvPr>
            <p:ph type="title"/>
          </p:nvPr>
        </p:nvSpPr>
        <p:spPr>
          <a:xfrm>
            <a:off x="609600" y="364273"/>
            <a:ext cx="4911090" cy="780315"/>
          </a:xfrm>
        </p:spPr>
        <p:txBody>
          <a:bodyPr>
            <a:normAutofit/>
          </a:bodyPr>
          <a:lstStyle/>
          <a:p>
            <a:pPr algn="l"/>
            <a:r>
              <a:rPr lang="en-GB" sz="4000" dirty="0">
                <a:latin typeface="Aptos" panose="020B0004020202020204" pitchFamily="34" charset="0"/>
              </a:rPr>
              <a:t>Recommendation</a:t>
            </a:r>
            <a:r>
              <a:rPr lang="sk-SK" sz="4000" dirty="0">
                <a:latin typeface="Aptos" panose="020B0004020202020204" pitchFamily="34" charset="0"/>
              </a:rPr>
              <a:t>s</a:t>
            </a:r>
            <a:r>
              <a:rPr lang="en-GB" sz="4000" dirty="0">
                <a:latin typeface="Aptos" panose="020B0004020202020204" pitchFamily="34" charset="0"/>
              </a:rPr>
              <a:t>:</a:t>
            </a:r>
            <a:endParaRPr lang="en-US" sz="4000" dirty="0">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EE10AFE3-15DB-7321-7688-45503BB1654E}"/>
              </a:ext>
            </a:extLst>
          </p:cNvPr>
          <p:cNvGraphicFramePr>
            <a:graphicFrameLocks noGrp="1"/>
          </p:cNvGraphicFramePr>
          <p:nvPr>
            <p:ph idx="1"/>
            <p:extLst>
              <p:ext uri="{D42A27DB-BD31-4B8C-83A1-F6EECF244321}">
                <p14:modId xmlns:p14="http://schemas.microsoft.com/office/powerpoint/2010/main" val="2653357295"/>
              </p:ext>
            </p:extLst>
          </p:nvPr>
        </p:nvGraphicFramePr>
        <p:xfrm>
          <a:off x="838200" y="1508861"/>
          <a:ext cx="10515600" cy="4668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9617298"/>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Έγγραφο" ma:contentTypeID="0x010100FC39A8C05164174D8B0CC0E9EA7C08B6" ma:contentTypeVersion="15" ma:contentTypeDescription="Δημιουργία νέου εγγράφου" ma:contentTypeScope="" ma:versionID="1fd6e2f61bcfd7f0f284bfb8eb51ced5">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57559b6c3a5483956fa7cc90df72af92"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Ετικέτες εικόνας"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Κοινή χρήση με λεπτομέρειες"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9F8ED1-FF98-4C1E-A78A-36B5A4DB3248}">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customXml/itemProps2.xml><?xml version="1.0" encoding="utf-8"?>
<ds:datastoreItem xmlns:ds="http://schemas.openxmlformats.org/officeDocument/2006/customXml" ds:itemID="{979C8CF1-7856-46CF-9B02-AEB92079EA2A}"/>
</file>

<file path=customXml/itemProps3.xml><?xml version="1.0" encoding="utf-8"?>
<ds:datastoreItem xmlns:ds="http://schemas.openxmlformats.org/officeDocument/2006/customXml" ds:itemID="{BDCFBBB3-BF06-496B-A145-2D9F6AF3C6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871</TotalTime>
  <Words>3445</Words>
  <Application>Microsoft Office PowerPoint</Application>
  <PresentationFormat>Širokouhlá</PresentationFormat>
  <Paragraphs>211</Paragraphs>
  <Slides>28</Slides>
  <Notes>9</Notes>
  <HiddenSlides>0</HiddenSlides>
  <MMClips>0</MMClips>
  <ScaleCrop>false</ScaleCrop>
  <HeadingPairs>
    <vt:vector size="6" baseType="variant">
      <vt:variant>
        <vt:lpstr>Použité písma</vt:lpstr>
      </vt:variant>
      <vt:variant>
        <vt:i4>6</vt:i4>
      </vt:variant>
      <vt:variant>
        <vt:lpstr>Motív</vt:lpstr>
      </vt:variant>
      <vt:variant>
        <vt:i4>2</vt:i4>
      </vt:variant>
      <vt:variant>
        <vt:lpstr>Nadpisy snímok</vt:lpstr>
      </vt:variant>
      <vt:variant>
        <vt:i4>28</vt:i4>
      </vt:variant>
    </vt:vector>
  </HeadingPairs>
  <TitlesOfParts>
    <vt:vector size="36" baseType="lpstr">
      <vt:lpstr>Aptos</vt:lpstr>
      <vt:lpstr>Arial</vt:lpstr>
      <vt:lpstr>Calibri</vt:lpstr>
      <vt:lpstr>Cambria</vt:lpstr>
      <vt:lpstr>Open Sans</vt:lpstr>
      <vt:lpstr>Wingdings</vt:lpstr>
      <vt:lpstr>Motív Office</vt:lpstr>
      <vt:lpstr>Office Theme</vt:lpstr>
      <vt:lpstr>Digital Security -  Internet Banking and Social Networks Security</vt:lpstr>
      <vt:lpstr>Sub-section 3:  Internet Banking and Social Networks Security</vt:lpstr>
      <vt:lpstr>Internet Banking</vt:lpstr>
      <vt:lpstr>Advantages of online banking</vt:lpstr>
      <vt:lpstr>Disadvantages of online banking</vt:lpstr>
      <vt:lpstr>Online banking security practices that you should follow to become Digital Resilient  Use only the official website and apps of the bank to access the accounts.</vt:lpstr>
      <vt:lpstr>Use a strong and secure password</vt:lpstr>
      <vt:lpstr>Enable two-factor/multi-factor authentication</vt:lpstr>
      <vt:lpstr>Recommendations:</vt:lpstr>
      <vt:lpstr>Use a secure device and network</vt:lpstr>
      <vt:lpstr>Monitor your account activity and statements</vt:lpstr>
      <vt:lpstr>Protect your personal information</vt:lpstr>
      <vt:lpstr>Additional recommendations for Online banking security </vt:lpstr>
      <vt:lpstr>Safe Mobile Payments   Pay by Mobile in Store or Online</vt:lpstr>
      <vt:lpstr>Internet Banking Conclusion</vt:lpstr>
      <vt:lpstr>Social Networks </vt:lpstr>
      <vt:lpstr>Social Networks Users</vt:lpstr>
      <vt:lpstr>Advantages of social networking</vt:lpstr>
      <vt:lpstr>Disadvantages of social networking</vt:lpstr>
      <vt:lpstr>Social Networks Attacks</vt:lpstr>
      <vt:lpstr>Who are the targets? </vt:lpstr>
      <vt:lpstr>Negative Practice: My social media account got hacked. It was a nightmare.</vt:lpstr>
      <vt:lpstr>Negative Practice: Fraud Identity Theft</vt:lpstr>
      <vt:lpstr>Social Networks Security - Start</vt:lpstr>
      <vt:lpstr>Social Networks Security - recommended practices</vt:lpstr>
      <vt:lpstr>Social Networks Security - recommended practices</vt:lpstr>
      <vt:lpstr>Social Networks Conclusion</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Hanova Martina</dc:creator>
  <cp:lastModifiedBy>Martina Hanová</cp:lastModifiedBy>
  <cp:revision>266</cp:revision>
  <dcterms:created xsi:type="dcterms:W3CDTF">2023-02-23T17:03:29Z</dcterms:created>
  <dcterms:modified xsi:type="dcterms:W3CDTF">2024-10-20T18:19:40Z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