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69" r:id="rId5"/>
  </p:sldMasterIdLst>
  <p:sldIdLst>
    <p:sldId id="295" r:id="rId6"/>
    <p:sldId id="296" r:id="rId7"/>
    <p:sldId id="298" r:id="rId8"/>
    <p:sldId id="299" r:id="rId9"/>
    <p:sldId id="300" r:id="rId10"/>
    <p:sldId id="301" r:id="rId11"/>
    <p:sldId id="302" r:id="rId12"/>
    <p:sldId id="303" r:id="rId13"/>
    <p:sldId id="304" r:id="rId14"/>
    <p:sldId id="305" r:id="rId15"/>
    <p:sldId id="306" r:id="rId16"/>
    <p:sldId id="307" r:id="rId17"/>
    <p:sldId id="290" r:id="rId18"/>
    <p:sldId id="308" r:id="rId19"/>
    <p:sldId id="309" r:id="rId20"/>
    <p:sldId id="310" r:id="rId21"/>
    <p:sldId id="311" r:id="rId22"/>
    <p:sldId id="312" r:id="rId23"/>
    <p:sldId id="313" r:id="rId24"/>
    <p:sldId id="314" r:id="rId25"/>
    <p:sldId id="315" r:id="rId26"/>
    <p:sldId id="265" r:id="rId27"/>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AA5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952A41E-3BAE-B950-54B3-A4F2C6B49AC0}" v="6" dt="2024-06-25T11:17:37.28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60" d="100"/>
          <a:sy n="60" d="100"/>
        </p:scale>
        <p:origin x="800"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theme" Target="theme/theme1.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exandros Koumanis" userId="S::akoumanis@thefoundation.gr::a2199586-ecdd-4170-91ec-54a1812fdf7d" providerId="AD" clId="Web-{E952A41E-3BAE-B950-54B3-A4F2C6B49AC0}"/>
    <pc:docChg chg="modSld">
      <pc:chgData name="Alexandros Koumanis" userId="S::akoumanis@thefoundation.gr::a2199586-ecdd-4170-91ec-54a1812fdf7d" providerId="AD" clId="Web-{E952A41E-3BAE-B950-54B3-A4F2C6B49AC0}" dt="2024-06-25T11:17:37.288" v="4" actId="1076"/>
      <pc:docMkLst>
        <pc:docMk/>
      </pc:docMkLst>
      <pc:sldChg chg="addSp modSp">
        <pc:chgData name="Alexandros Koumanis" userId="S::akoumanis@thefoundation.gr::a2199586-ecdd-4170-91ec-54a1812fdf7d" providerId="AD" clId="Web-{E952A41E-3BAE-B950-54B3-A4F2C6B49AC0}" dt="2024-06-25T11:17:37.288" v="4" actId="1076"/>
        <pc:sldMkLst>
          <pc:docMk/>
          <pc:sldMk cId="3581135595" sldId="257"/>
        </pc:sldMkLst>
        <pc:spChg chg="add mod">
          <ac:chgData name="Alexandros Koumanis" userId="S::akoumanis@thefoundation.gr::a2199586-ecdd-4170-91ec-54a1812fdf7d" providerId="AD" clId="Web-{E952A41E-3BAE-B950-54B3-A4F2C6B49AC0}" dt="2024-06-25T11:17:37.288" v="4" actId="1076"/>
          <ac:spMkLst>
            <pc:docMk/>
            <pc:sldMk cId="3581135595" sldId="257"/>
            <ac:spMk id="3" creationId="{C07E4266-90AF-D833-9D03-FBAEBF44580A}"/>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95DB165-D3FA-48F5-B897-6D11180F3A13}" type="doc">
      <dgm:prSet loTypeId="urn:microsoft.com/office/officeart/2016/7/layout/RepeatingBendingProcessNew" loCatId="process" qsTypeId="urn:microsoft.com/office/officeart/2005/8/quickstyle/simple3" qsCatId="simple" csTypeId="urn:microsoft.com/office/officeart/2005/8/colors/accent2_5" csCatId="accent2" phldr="1"/>
      <dgm:spPr/>
      <dgm:t>
        <a:bodyPr/>
        <a:lstStyle/>
        <a:p>
          <a:endParaRPr lang="en-US"/>
        </a:p>
      </dgm:t>
    </dgm:pt>
    <dgm:pt modelId="{F9C2F4BE-EB9B-4688-A872-ADD58D39D041}">
      <dgm:prSet/>
      <dgm:spPr/>
      <dgm:t>
        <a:bodyPr/>
        <a:lstStyle/>
        <a:p>
          <a:pPr>
            <a:spcAft>
              <a:spcPts val="0"/>
            </a:spcAft>
          </a:pPr>
          <a:r>
            <a:rPr lang="en-GB" b="1">
              <a:latin typeface="Aptos" panose="020B0004020202020204" pitchFamily="34" charset="0"/>
              <a:cs typeface="Calibri" panose="020F0502020204030204" pitchFamily="34" charset="0"/>
            </a:rPr>
            <a:t>What is Culture?</a:t>
          </a:r>
          <a:r>
            <a:rPr lang="sk-SK" b="1">
              <a:latin typeface="Aptos" panose="020B0004020202020204" pitchFamily="34" charset="0"/>
              <a:cs typeface="Calibri" panose="020F0502020204030204" pitchFamily="34" charset="0"/>
            </a:rPr>
            <a:t> </a:t>
          </a:r>
        </a:p>
        <a:p>
          <a:pPr>
            <a:spcAft>
              <a:spcPts val="0"/>
            </a:spcAft>
          </a:pPr>
          <a:r>
            <a:rPr lang="en-GB">
              <a:latin typeface="Aptos" panose="020B0004020202020204" pitchFamily="34" charset="0"/>
              <a:cs typeface="Calibri" panose="020F0502020204030204" pitchFamily="34" charset="0"/>
            </a:rPr>
            <a:t>Culture refers to as a set of shared meanings, symbols, knowledge and languages through which a cultural group relates to reality.</a:t>
          </a:r>
          <a:endParaRPr lang="en-US">
            <a:latin typeface="Aptos" panose="020B0004020202020204" pitchFamily="34" charset="0"/>
          </a:endParaRPr>
        </a:p>
      </dgm:t>
    </dgm:pt>
    <dgm:pt modelId="{8E8351F2-7651-4031-A843-6C966FB0A51A}" type="parTrans" cxnId="{FB5B30B6-57F6-4F69-9140-1141AC4B2C58}">
      <dgm:prSet/>
      <dgm:spPr/>
      <dgm:t>
        <a:bodyPr/>
        <a:lstStyle/>
        <a:p>
          <a:endParaRPr lang="en-US"/>
        </a:p>
      </dgm:t>
    </dgm:pt>
    <dgm:pt modelId="{97070667-920B-4A5C-879E-A0476EF7D076}" type="sibTrans" cxnId="{FB5B30B6-57F6-4F69-9140-1141AC4B2C58}">
      <dgm:prSet/>
      <dgm:spPr/>
      <dgm:t>
        <a:bodyPr/>
        <a:lstStyle/>
        <a:p>
          <a:endParaRPr lang="en-US"/>
        </a:p>
      </dgm:t>
    </dgm:pt>
    <dgm:pt modelId="{F896F5E4-15BF-42B7-A51E-CA6559A2EC6C}">
      <dgm:prSet/>
      <dgm:spPr/>
      <dgm:t>
        <a:bodyPr/>
        <a:lstStyle/>
        <a:p>
          <a:pPr>
            <a:spcAft>
              <a:spcPts val="0"/>
            </a:spcAft>
          </a:pPr>
          <a:r>
            <a:rPr lang="en-GB" b="1">
              <a:latin typeface="Aptos" panose="020B0004020202020204" pitchFamily="34" charset="0"/>
              <a:cs typeface="Calibri" panose="020F0502020204030204" pitchFamily="34" charset="0"/>
            </a:rPr>
            <a:t>What is a Cultural Group?</a:t>
          </a:r>
          <a:endParaRPr lang="sk-SK" b="1">
            <a:latin typeface="Aptos" panose="020B0004020202020204" pitchFamily="34" charset="0"/>
            <a:cs typeface="Calibri" panose="020F0502020204030204" pitchFamily="34" charset="0"/>
          </a:endParaRPr>
        </a:p>
        <a:p>
          <a:pPr>
            <a:spcAft>
              <a:spcPts val="0"/>
            </a:spcAft>
          </a:pPr>
          <a:r>
            <a:rPr lang="en-GB">
              <a:latin typeface="Aptos" panose="020B0004020202020204" pitchFamily="34" charset="0"/>
              <a:cs typeface="Calibri" panose="020F0502020204030204" pitchFamily="34" charset="0"/>
            </a:rPr>
            <a:t>A cultural group is defined as a collection of individuals who share a core set of beliefs, patterns of behaviour, and values</a:t>
          </a:r>
          <a:r>
            <a:rPr lang="sk-SK">
              <a:latin typeface="Aptos" panose="020B0004020202020204" pitchFamily="34" charset="0"/>
              <a:cs typeface="Calibri" panose="020F0502020204030204" pitchFamily="34" charset="0"/>
            </a:rPr>
            <a:t>.</a:t>
          </a:r>
          <a:endParaRPr lang="en-US">
            <a:latin typeface="Aptos" panose="020B0004020202020204" pitchFamily="34" charset="0"/>
          </a:endParaRPr>
        </a:p>
      </dgm:t>
    </dgm:pt>
    <dgm:pt modelId="{E14449A5-0CD7-4EF3-A112-3C5B96BC3A3B}" type="parTrans" cxnId="{6FE6C4C1-99CB-403A-BFDC-9DB772E1FC40}">
      <dgm:prSet/>
      <dgm:spPr/>
      <dgm:t>
        <a:bodyPr/>
        <a:lstStyle/>
        <a:p>
          <a:endParaRPr lang="en-US"/>
        </a:p>
      </dgm:t>
    </dgm:pt>
    <dgm:pt modelId="{2A6D5719-2F96-47BE-B966-4671EADC725C}" type="sibTrans" cxnId="{6FE6C4C1-99CB-403A-BFDC-9DB772E1FC40}">
      <dgm:prSet/>
      <dgm:spPr/>
      <dgm:t>
        <a:bodyPr/>
        <a:lstStyle/>
        <a:p>
          <a:endParaRPr lang="en-US"/>
        </a:p>
      </dgm:t>
    </dgm:pt>
    <dgm:pt modelId="{2B8326B8-167C-472B-8A31-DD4D5FF85964}">
      <dgm:prSet/>
      <dgm:spPr/>
      <dgm:t>
        <a:bodyPr/>
        <a:lstStyle/>
        <a:p>
          <a:r>
            <a:rPr lang="en-GB">
              <a:latin typeface="Aptos" panose="020B0004020202020204" pitchFamily="34" charset="0"/>
              <a:cs typeface="Calibri" panose="020F0502020204030204" pitchFamily="34" charset="0"/>
            </a:rPr>
            <a:t>It refers to </a:t>
          </a:r>
          <a:r>
            <a:rPr lang="en-GB" b="1">
              <a:latin typeface="Aptos" panose="020B0004020202020204" pitchFamily="34" charset="0"/>
              <a:cs typeface="Calibri" panose="020F0502020204030204" pitchFamily="34" charset="0"/>
            </a:rPr>
            <a:t>groups that we are born into</a:t>
          </a:r>
          <a:r>
            <a:rPr lang="en-GB">
              <a:latin typeface="Aptos" panose="020B0004020202020204" pitchFamily="34" charset="0"/>
              <a:cs typeface="Calibri" panose="020F0502020204030204" pitchFamily="34" charset="0"/>
            </a:rPr>
            <a:t>, such as race, national origin, gender, class, or religion. </a:t>
          </a:r>
          <a:endParaRPr lang="en-US">
            <a:latin typeface="Aptos" panose="020B0004020202020204" pitchFamily="34" charset="0"/>
          </a:endParaRPr>
        </a:p>
      </dgm:t>
    </dgm:pt>
    <dgm:pt modelId="{9DF25FDF-D115-4827-87D9-EA742B190B06}" type="sibTrans" cxnId="{86C0B731-A906-4687-BF9E-26F80F8A4B0F}">
      <dgm:prSet/>
      <dgm:spPr/>
      <dgm:t>
        <a:bodyPr/>
        <a:lstStyle/>
        <a:p>
          <a:endParaRPr lang="en-US"/>
        </a:p>
      </dgm:t>
    </dgm:pt>
    <dgm:pt modelId="{A38A949D-1398-417C-9351-C1443C5193E1}" type="parTrans" cxnId="{86C0B731-A906-4687-BF9E-26F80F8A4B0F}">
      <dgm:prSet/>
      <dgm:spPr/>
      <dgm:t>
        <a:bodyPr/>
        <a:lstStyle/>
        <a:p>
          <a:endParaRPr lang="en-US"/>
        </a:p>
      </dgm:t>
    </dgm:pt>
    <dgm:pt modelId="{052DF383-350B-4FD4-8E25-ED07FDA23290}">
      <dgm:prSet custT="1"/>
      <dgm:spPr/>
      <dgm:t>
        <a:bodyPr/>
        <a:lstStyle/>
        <a:p>
          <a:r>
            <a:rPr lang="en-GB" sz="1400" dirty="0">
              <a:latin typeface="Aptos" panose="020B0004020202020204" pitchFamily="34" charset="0"/>
              <a:cs typeface="Calibri" panose="020F0502020204030204" pitchFamily="34" charset="0"/>
            </a:rPr>
            <a:t>It can also include </a:t>
          </a:r>
          <a:r>
            <a:rPr lang="en-GB" sz="1400" b="1" dirty="0">
              <a:latin typeface="Aptos" panose="020B0004020202020204" pitchFamily="34" charset="0"/>
              <a:cs typeface="Calibri" panose="020F0502020204030204" pitchFamily="34" charset="0"/>
            </a:rPr>
            <a:t>groups we become part of</a:t>
          </a:r>
          <a:r>
            <a:rPr lang="en-GB" sz="1400" dirty="0">
              <a:latin typeface="Aptos" panose="020B0004020202020204" pitchFamily="34" charset="0"/>
              <a:cs typeface="Calibri" panose="020F0502020204030204" pitchFamily="34" charset="0"/>
            </a:rPr>
            <a:t>. For example, it is possible to acquire a new culture by moving to a new country/neighbourhood, by joining a new occupation and/or a sport/cultural club, by a change in economic status, by becoming disabled, etc. </a:t>
          </a:r>
          <a:endParaRPr lang="en-GB" sz="1400" dirty="0">
            <a:latin typeface="Aptos" panose="020B0004020202020204" pitchFamily="34" charset="0"/>
          </a:endParaRPr>
        </a:p>
      </dgm:t>
    </dgm:pt>
    <dgm:pt modelId="{96A76F2E-23E4-4A53-8868-A369F11AD4B1}" type="parTrans" cxnId="{54F57CD8-0084-4352-8E00-3DA47B8ED5A2}">
      <dgm:prSet/>
      <dgm:spPr/>
      <dgm:t>
        <a:bodyPr/>
        <a:lstStyle/>
        <a:p>
          <a:endParaRPr lang="en-GB"/>
        </a:p>
      </dgm:t>
    </dgm:pt>
    <dgm:pt modelId="{6D885AD1-90E2-429E-86BB-70C35AC05FC3}" type="sibTrans" cxnId="{54F57CD8-0084-4352-8E00-3DA47B8ED5A2}">
      <dgm:prSet/>
      <dgm:spPr/>
      <dgm:t>
        <a:bodyPr/>
        <a:lstStyle/>
        <a:p>
          <a:endParaRPr lang="en-GB"/>
        </a:p>
      </dgm:t>
    </dgm:pt>
    <dgm:pt modelId="{29E57C68-64CA-4CF6-9689-F33E59959F6B}" type="pres">
      <dgm:prSet presAssocID="{795DB165-D3FA-48F5-B897-6D11180F3A13}" presName="Name0" presStyleCnt="0">
        <dgm:presLayoutVars>
          <dgm:dir/>
          <dgm:resizeHandles val="exact"/>
        </dgm:presLayoutVars>
      </dgm:prSet>
      <dgm:spPr/>
    </dgm:pt>
    <dgm:pt modelId="{6E7072B4-3EEC-490A-90B4-414DEA85C6E4}" type="pres">
      <dgm:prSet presAssocID="{F9C2F4BE-EB9B-4688-A872-ADD58D39D041}" presName="node" presStyleLbl="node1" presStyleIdx="0" presStyleCnt="4">
        <dgm:presLayoutVars>
          <dgm:bulletEnabled val="1"/>
        </dgm:presLayoutVars>
      </dgm:prSet>
      <dgm:spPr/>
    </dgm:pt>
    <dgm:pt modelId="{55D2B923-CC5B-4EE2-8282-B5A93F8FD380}" type="pres">
      <dgm:prSet presAssocID="{97070667-920B-4A5C-879E-A0476EF7D076}" presName="sibTrans" presStyleLbl="sibTrans1D1" presStyleIdx="0" presStyleCnt="3"/>
      <dgm:spPr/>
    </dgm:pt>
    <dgm:pt modelId="{F47BBC3C-3165-4B6E-989F-BB0A18B9D768}" type="pres">
      <dgm:prSet presAssocID="{97070667-920B-4A5C-879E-A0476EF7D076}" presName="connectorText" presStyleLbl="sibTrans1D1" presStyleIdx="0" presStyleCnt="3"/>
      <dgm:spPr/>
    </dgm:pt>
    <dgm:pt modelId="{6FA60F11-CB14-469A-ADD5-82CD6F7D3EE2}" type="pres">
      <dgm:prSet presAssocID="{F896F5E4-15BF-42B7-A51E-CA6559A2EC6C}" presName="node" presStyleLbl="node1" presStyleIdx="1" presStyleCnt="4">
        <dgm:presLayoutVars>
          <dgm:bulletEnabled val="1"/>
        </dgm:presLayoutVars>
      </dgm:prSet>
      <dgm:spPr/>
    </dgm:pt>
    <dgm:pt modelId="{C400297C-FA05-4B74-A59C-2BEB62953FDD}" type="pres">
      <dgm:prSet presAssocID="{2A6D5719-2F96-47BE-B966-4671EADC725C}" presName="sibTrans" presStyleLbl="sibTrans1D1" presStyleIdx="1" presStyleCnt="3"/>
      <dgm:spPr/>
    </dgm:pt>
    <dgm:pt modelId="{EB56155D-76A8-488C-866B-B452C7D52C4A}" type="pres">
      <dgm:prSet presAssocID="{2A6D5719-2F96-47BE-B966-4671EADC725C}" presName="connectorText" presStyleLbl="sibTrans1D1" presStyleIdx="1" presStyleCnt="3"/>
      <dgm:spPr/>
    </dgm:pt>
    <dgm:pt modelId="{276503E6-BCF1-45DB-B223-CCA23B11B2D5}" type="pres">
      <dgm:prSet presAssocID="{2B8326B8-167C-472B-8A31-DD4D5FF85964}" presName="node" presStyleLbl="node1" presStyleIdx="2" presStyleCnt="4">
        <dgm:presLayoutVars>
          <dgm:bulletEnabled val="1"/>
        </dgm:presLayoutVars>
      </dgm:prSet>
      <dgm:spPr/>
    </dgm:pt>
    <dgm:pt modelId="{63527F1E-D72A-4448-AE51-41CB1A8F979D}" type="pres">
      <dgm:prSet presAssocID="{9DF25FDF-D115-4827-87D9-EA742B190B06}" presName="sibTrans" presStyleLbl="sibTrans1D1" presStyleIdx="2" presStyleCnt="3"/>
      <dgm:spPr/>
    </dgm:pt>
    <dgm:pt modelId="{66D24D4A-07CD-48DC-8A5E-62FDD1F6FE00}" type="pres">
      <dgm:prSet presAssocID="{9DF25FDF-D115-4827-87D9-EA742B190B06}" presName="connectorText" presStyleLbl="sibTrans1D1" presStyleIdx="2" presStyleCnt="3"/>
      <dgm:spPr/>
    </dgm:pt>
    <dgm:pt modelId="{D0B18841-50B3-406B-B5E1-97D50C61189A}" type="pres">
      <dgm:prSet presAssocID="{052DF383-350B-4FD4-8E25-ED07FDA23290}" presName="node" presStyleLbl="node1" presStyleIdx="3" presStyleCnt="4">
        <dgm:presLayoutVars>
          <dgm:bulletEnabled val="1"/>
        </dgm:presLayoutVars>
      </dgm:prSet>
      <dgm:spPr/>
    </dgm:pt>
  </dgm:ptLst>
  <dgm:cxnLst>
    <dgm:cxn modelId="{0FA6AC17-C932-4C9A-B321-46CC2181D122}" type="presOf" srcId="{F9C2F4BE-EB9B-4688-A872-ADD58D39D041}" destId="{6E7072B4-3EEC-490A-90B4-414DEA85C6E4}" srcOrd="0" destOrd="0" presId="urn:microsoft.com/office/officeart/2016/7/layout/RepeatingBendingProcessNew"/>
    <dgm:cxn modelId="{76736B27-FE9C-421A-BC5F-81D620F680FC}" type="presOf" srcId="{97070667-920B-4A5C-879E-A0476EF7D076}" destId="{F47BBC3C-3165-4B6E-989F-BB0A18B9D768}" srcOrd="1" destOrd="0" presId="urn:microsoft.com/office/officeart/2016/7/layout/RepeatingBendingProcessNew"/>
    <dgm:cxn modelId="{86C0B731-A906-4687-BF9E-26F80F8A4B0F}" srcId="{795DB165-D3FA-48F5-B897-6D11180F3A13}" destId="{2B8326B8-167C-472B-8A31-DD4D5FF85964}" srcOrd="2" destOrd="0" parTransId="{A38A949D-1398-417C-9351-C1443C5193E1}" sibTransId="{9DF25FDF-D115-4827-87D9-EA742B190B06}"/>
    <dgm:cxn modelId="{5C9FEF33-784D-4E76-A7ED-8DA9F1794938}" type="presOf" srcId="{052DF383-350B-4FD4-8E25-ED07FDA23290}" destId="{D0B18841-50B3-406B-B5E1-97D50C61189A}" srcOrd="0" destOrd="0" presId="urn:microsoft.com/office/officeart/2016/7/layout/RepeatingBendingProcessNew"/>
    <dgm:cxn modelId="{D5E78564-6705-44D3-8D85-0341B0339C4A}" type="presOf" srcId="{F896F5E4-15BF-42B7-A51E-CA6559A2EC6C}" destId="{6FA60F11-CB14-469A-ADD5-82CD6F7D3EE2}" srcOrd="0" destOrd="0" presId="urn:microsoft.com/office/officeart/2016/7/layout/RepeatingBendingProcessNew"/>
    <dgm:cxn modelId="{21ACD386-FC19-477B-AF76-DA785DAD8ACA}" type="presOf" srcId="{2A6D5719-2F96-47BE-B966-4671EADC725C}" destId="{EB56155D-76A8-488C-866B-B452C7D52C4A}" srcOrd="1" destOrd="0" presId="urn:microsoft.com/office/officeart/2016/7/layout/RepeatingBendingProcessNew"/>
    <dgm:cxn modelId="{EA193896-99B1-4D96-A5B8-D9B2613082B4}" type="presOf" srcId="{2A6D5719-2F96-47BE-B966-4671EADC725C}" destId="{C400297C-FA05-4B74-A59C-2BEB62953FDD}" srcOrd="0" destOrd="0" presId="urn:microsoft.com/office/officeart/2016/7/layout/RepeatingBendingProcessNew"/>
    <dgm:cxn modelId="{2059609A-743D-4D09-A311-5A953048C24F}" type="presOf" srcId="{9DF25FDF-D115-4827-87D9-EA742B190B06}" destId="{63527F1E-D72A-4448-AE51-41CB1A8F979D}" srcOrd="0" destOrd="0" presId="urn:microsoft.com/office/officeart/2016/7/layout/RepeatingBendingProcessNew"/>
    <dgm:cxn modelId="{145EC7B2-C94C-420B-8CB9-B0744CB792DD}" type="presOf" srcId="{97070667-920B-4A5C-879E-A0476EF7D076}" destId="{55D2B923-CC5B-4EE2-8282-B5A93F8FD380}" srcOrd="0" destOrd="0" presId="urn:microsoft.com/office/officeart/2016/7/layout/RepeatingBendingProcessNew"/>
    <dgm:cxn modelId="{FB5B30B6-57F6-4F69-9140-1141AC4B2C58}" srcId="{795DB165-D3FA-48F5-B897-6D11180F3A13}" destId="{F9C2F4BE-EB9B-4688-A872-ADD58D39D041}" srcOrd="0" destOrd="0" parTransId="{8E8351F2-7651-4031-A843-6C966FB0A51A}" sibTransId="{97070667-920B-4A5C-879E-A0476EF7D076}"/>
    <dgm:cxn modelId="{6FE6C4C1-99CB-403A-BFDC-9DB772E1FC40}" srcId="{795DB165-D3FA-48F5-B897-6D11180F3A13}" destId="{F896F5E4-15BF-42B7-A51E-CA6559A2EC6C}" srcOrd="1" destOrd="0" parTransId="{E14449A5-0CD7-4EF3-A112-3C5B96BC3A3B}" sibTransId="{2A6D5719-2F96-47BE-B966-4671EADC725C}"/>
    <dgm:cxn modelId="{ABA113C5-D4C7-4763-82F4-3A0B02633AC1}" type="presOf" srcId="{9DF25FDF-D115-4827-87D9-EA742B190B06}" destId="{66D24D4A-07CD-48DC-8A5E-62FDD1F6FE00}" srcOrd="1" destOrd="0" presId="urn:microsoft.com/office/officeart/2016/7/layout/RepeatingBendingProcessNew"/>
    <dgm:cxn modelId="{54F57CD8-0084-4352-8E00-3DA47B8ED5A2}" srcId="{795DB165-D3FA-48F5-B897-6D11180F3A13}" destId="{052DF383-350B-4FD4-8E25-ED07FDA23290}" srcOrd="3" destOrd="0" parTransId="{96A76F2E-23E4-4A53-8868-A369F11AD4B1}" sibTransId="{6D885AD1-90E2-429E-86BB-70C35AC05FC3}"/>
    <dgm:cxn modelId="{2BEFC8DB-6EFB-4288-8B32-34CB35681BBB}" type="presOf" srcId="{795DB165-D3FA-48F5-B897-6D11180F3A13}" destId="{29E57C68-64CA-4CF6-9689-F33E59959F6B}" srcOrd="0" destOrd="0" presId="urn:microsoft.com/office/officeart/2016/7/layout/RepeatingBendingProcessNew"/>
    <dgm:cxn modelId="{FF328ADD-71DD-4127-B536-CB94735B3902}" type="presOf" srcId="{2B8326B8-167C-472B-8A31-DD4D5FF85964}" destId="{276503E6-BCF1-45DB-B223-CCA23B11B2D5}" srcOrd="0" destOrd="0" presId="urn:microsoft.com/office/officeart/2016/7/layout/RepeatingBendingProcessNew"/>
    <dgm:cxn modelId="{2603CCFA-0786-47A7-84EE-D6CE8A43C493}" type="presParOf" srcId="{29E57C68-64CA-4CF6-9689-F33E59959F6B}" destId="{6E7072B4-3EEC-490A-90B4-414DEA85C6E4}" srcOrd="0" destOrd="0" presId="urn:microsoft.com/office/officeart/2016/7/layout/RepeatingBendingProcessNew"/>
    <dgm:cxn modelId="{E18ED3A4-AFDD-48AA-A791-8BEB59F3C683}" type="presParOf" srcId="{29E57C68-64CA-4CF6-9689-F33E59959F6B}" destId="{55D2B923-CC5B-4EE2-8282-B5A93F8FD380}" srcOrd="1" destOrd="0" presId="urn:microsoft.com/office/officeart/2016/7/layout/RepeatingBendingProcessNew"/>
    <dgm:cxn modelId="{8B6F2078-0C23-49D3-BDF0-674F84AC49E3}" type="presParOf" srcId="{55D2B923-CC5B-4EE2-8282-B5A93F8FD380}" destId="{F47BBC3C-3165-4B6E-989F-BB0A18B9D768}" srcOrd="0" destOrd="0" presId="urn:microsoft.com/office/officeart/2016/7/layout/RepeatingBendingProcessNew"/>
    <dgm:cxn modelId="{D50FF7A1-9251-47DF-8BF0-4D4BEF6426F4}" type="presParOf" srcId="{29E57C68-64CA-4CF6-9689-F33E59959F6B}" destId="{6FA60F11-CB14-469A-ADD5-82CD6F7D3EE2}" srcOrd="2" destOrd="0" presId="urn:microsoft.com/office/officeart/2016/7/layout/RepeatingBendingProcessNew"/>
    <dgm:cxn modelId="{0965AAA4-B4B5-48C4-8B8B-FA727EE91BF2}" type="presParOf" srcId="{29E57C68-64CA-4CF6-9689-F33E59959F6B}" destId="{C400297C-FA05-4B74-A59C-2BEB62953FDD}" srcOrd="3" destOrd="0" presId="urn:microsoft.com/office/officeart/2016/7/layout/RepeatingBendingProcessNew"/>
    <dgm:cxn modelId="{99D5C345-E78C-425B-924C-9E7D909ED400}" type="presParOf" srcId="{C400297C-FA05-4B74-A59C-2BEB62953FDD}" destId="{EB56155D-76A8-488C-866B-B452C7D52C4A}" srcOrd="0" destOrd="0" presId="urn:microsoft.com/office/officeart/2016/7/layout/RepeatingBendingProcessNew"/>
    <dgm:cxn modelId="{65D1CDBD-FCD0-445F-837F-87B3A2F57D8A}" type="presParOf" srcId="{29E57C68-64CA-4CF6-9689-F33E59959F6B}" destId="{276503E6-BCF1-45DB-B223-CCA23B11B2D5}" srcOrd="4" destOrd="0" presId="urn:microsoft.com/office/officeart/2016/7/layout/RepeatingBendingProcessNew"/>
    <dgm:cxn modelId="{D8C0DF56-E123-450B-8730-BA752023BD13}" type="presParOf" srcId="{29E57C68-64CA-4CF6-9689-F33E59959F6B}" destId="{63527F1E-D72A-4448-AE51-41CB1A8F979D}" srcOrd="5" destOrd="0" presId="urn:microsoft.com/office/officeart/2016/7/layout/RepeatingBendingProcessNew"/>
    <dgm:cxn modelId="{9B54C0C4-4C02-482D-90EF-F77FB40BB357}" type="presParOf" srcId="{63527F1E-D72A-4448-AE51-41CB1A8F979D}" destId="{66D24D4A-07CD-48DC-8A5E-62FDD1F6FE00}" srcOrd="0" destOrd="0" presId="urn:microsoft.com/office/officeart/2016/7/layout/RepeatingBendingProcessNew"/>
    <dgm:cxn modelId="{018F018A-BFFE-41C3-8FD2-B58AC7138DAC}" type="presParOf" srcId="{29E57C68-64CA-4CF6-9689-F33E59959F6B}" destId="{D0B18841-50B3-406B-B5E1-97D50C61189A}" srcOrd="6"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D2B923-CC5B-4EE2-8282-B5A93F8FD380}">
      <dsp:nvSpPr>
        <dsp:cNvPr id="0" name=""/>
        <dsp:cNvSpPr/>
      </dsp:nvSpPr>
      <dsp:spPr>
        <a:xfrm>
          <a:off x="3024309" y="820590"/>
          <a:ext cx="630733" cy="91440"/>
        </a:xfrm>
        <a:custGeom>
          <a:avLst/>
          <a:gdLst/>
          <a:ahLst/>
          <a:cxnLst/>
          <a:rect l="0" t="0" r="0" b="0"/>
          <a:pathLst>
            <a:path>
              <a:moveTo>
                <a:pt x="0" y="45720"/>
              </a:moveTo>
              <a:lnTo>
                <a:pt x="630733" y="45720"/>
              </a:lnTo>
            </a:path>
          </a:pathLst>
        </a:custGeom>
        <a:noFill/>
        <a:ln w="6350" cap="flat" cmpd="sng" algn="ctr">
          <a:solidFill>
            <a:schemeClr val="accent2">
              <a:shade val="90000"/>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323142" y="863000"/>
        <a:ext cx="33066" cy="6619"/>
      </dsp:txXfrm>
    </dsp:sp>
    <dsp:sp modelId="{6E7072B4-3EEC-490A-90B4-414DEA85C6E4}">
      <dsp:nvSpPr>
        <dsp:cNvPr id="0" name=""/>
        <dsp:cNvSpPr/>
      </dsp:nvSpPr>
      <dsp:spPr>
        <a:xfrm>
          <a:off x="150746" y="3701"/>
          <a:ext cx="2875362" cy="1725217"/>
        </a:xfrm>
        <a:prstGeom prst="rect">
          <a:avLst/>
        </a:prstGeom>
        <a:gradFill rotWithShape="0">
          <a:gsLst>
            <a:gs pos="0">
              <a:schemeClr val="accent2">
                <a:alpha val="90000"/>
                <a:hueOff val="0"/>
                <a:satOff val="0"/>
                <a:lumOff val="0"/>
                <a:alphaOff val="0"/>
                <a:lumMod val="110000"/>
                <a:satMod val="105000"/>
                <a:tint val="67000"/>
              </a:schemeClr>
            </a:gs>
            <a:gs pos="50000">
              <a:schemeClr val="accent2">
                <a:alpha val="90000"/>
                <a:hueOff val="0"/>
                <a:satOff val="0"/>
                <a:lumOff val="0"/>
                <a:alphaOff val="0"/>
                <a:lumMod val="105000"/>
                <a:satMod val="103000"/>
                <a:tint val="73000"/>
              </a:schemeClr>
            </a:gs>
            <a:gs pos="100000">
              <a:schemeClr val="accent2">
                <a:alpha val="9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0895" tIns="147894" rIns="140895" bIns="147894" numCol="1" spcCol="1270" anchor="ctr" anchorCtr="0">
          <a:noAutofit/>
        </a:bodyPr>
        <a:lstStyle/>
        <a:p>
          <a:pPr marL="0" lvl="0" indent="0" algn="ctr" defTabSz="755650">
            <a:lnSpc>
              <a:spcPct val="90000"/>
            </a:lnSpc>
            <a:spcBef>
              <a:spcPct val="0"/>
            </a:spcBef>
            <a:spcAft>
              <a:spcPts val="0"/>
            </a:spcAft>
            <a:buNone/>
          </a:pPr>
          <a:r>
            <a:rPr lang="en-GB" sz="1700" b="1" kern="1200">
              <a:latin typeface="Aptos" panose="020B0004020202020204" pitchFamily="34" charset="0"/>
              <a:cs typeface="Calibri" panose="020F0502020204030204" pitchFamily="34" charset="0"/>
            </a:rPr>
            <a:t>What is Culture?</a:t>
          </a:r>
          <a:r>
            <a:rPr lang="sk-SK" sz="1700" b="1" kern="1200">
              <a:latin typeface="Aptos" panose="020B0004020202020204" pitchFamily="34" charset="0"/>
              <a:cs typeface="Calibri" panose="020F0502020204030204" pitchFamily="34" charset="0"/>
            </a:rPr>
            <a:t> </a:t>
          </a:r>
        </a:p>
        <a:p>
          <a:pPr marL="0" lvl="0" indent="0" algn="ctr" defTabSz="755650">
            <a:lnSpc>
              <a:spcPct val="90000"/>
            </a:lnSpc>
            <a:spcBef>
              <a:spcPct val="0"/>
            </a:spcBef>
            <a:spcAft>
              <a:spcPts val="0"/>
            </a:spcAft>
            <a:buNone/>
          </a:pPr>
          <a:r>
            <a:rPr lang="en-GB" sz="1700" kern="1200">
              <a:latin typeface="Aptos" panose="020B0004020202020204" pitchFamily="34" charset="0"/>
              <a:cs typeface="Calibri" panose="020F0502020204030204" pitchFamily="34" charset="0"/>
            </a:rPr>
            <a:t>Culture refers to as a set of shared meanings, symbols, knowledge and languages through which a cultural group relates to reality.</a:t>
          </a:r>
          <a:endParaRPr lang="en-US" sz="1700" kern="1200">
            <a:latin typeface="Aptos" panose="020B0004020202020204" pitchFamily="34" charset="0"/>
          </a:endParaRPr>
        </a:p>
      </dsp:txBody>
      <dsp:txXfrm>
        <a:off x="150746" y="3701"/>
        <a:ext cx="2875362" cy="1725217"/>
      </dsp:txXfrm>
    </dsp:sp>
    <dsp:sp modelId="{C400297C-FA05-4B74-A59C-2BEB62953FDD}">
      <dsp:nvSpPr>
        <dsp:cNvPr id="0" name=""/>
        <dsp:cNvSpPr/>
      </dsp:nvSpPr>
      <dsp:spPr>
        <a:xfrm>
          <a:off x="1588428" y="1727119"/>
          <a:ext cx="3536695" cy="630733"/>
        </a:xfrm>
        <a:custGeom>
          <a:avLst/>
          <a:gdLst/>
          <a:ahLst/>
          <a:cxnLst/>
          <a:rect l="0" t="0" r="0" b="0"/>
          <a:pathLst>
            <a:path>
              <a:moveTo>
                <a:pt x="3536695" y="0"/>
              </a:moveTo>
              <a:lnTo>
                <a:pt x="3536695" y="332466"/>
              </a:lnTo>
              <a:lnTo>
                <a:pt x="0" y="332466"/>
              </a:lnTo>
              <a:lnTo>
                <a:pt x="0" y="630733"/>
              </a:lnTo>
            </a:path>
          </a:pathLst>
        </a:custGeom>
        <a:noFill/>
        <a:ln w="6350" cap="flat" cmpd="sng" algn="ctr">
          <a:solidFill>
            <a:schemeClr val="accent2">
              <a:shade val="90000"/>
              <a:hueOff val="-287340"/>
              <a:satOff val="204"/>
              <a:lumOff val="16057"/>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266826" y="2039176"/>
        <a:ext cx="179899" cy="6619"/>
      </dsp:txXfrm>
    </dsp:sp>
    <dsp:sp modelId="{6FA60F11-CB14-469A-ADD5-82CD6F7D3EE2}">
      <dsp:nvSpPr>
        <dsp:cNvPr id="0" name=""/>
        <dsp:cNvSpPr/>
      </dsp:nvSpPr>
      <dsp:spPr>
        <a:xfrm>
          <a:off x="3687442" y="3701"/>
          <a:ext cx="2875362" cy="1725217"/>
        </a:xfrm>
        <a:prstGeom prst="rect">
          <a:avLst/>
        </a:prstGeom>
        <a:gradFill rotWithShape="0">
          <a:gsLst>
            <a:gs pos="0">
              <a:schemeClr val="accent2">
                <a:alpha val="90000"/>
                <a:hueOff val="0"/>
                <a:satOff val="0"/>
                <a:lumOff val="0"/>
                <a:alphaOff val="-13333"/>
                <a:lumMod val="110000"/>
                <a:satMod val="105000"/>
                <a:tint val="67000"/>
              </a:schemeClr>
            </a:gs>
            <a:gs pos="50000">
              <a:schemeClr val="accent2">
                <a:alpha val="90000"/>
                <a:hueOff val="0"/>
                <a:satOff val="0"/>
                <a:lumOff val="0"/>
                <a:alphaOff val="-13333"/>
                <a:lumMod val="105000"/>
                <a:satMod val="103000"/>
                <a:tint val="73000"/>
              </a:schemeClr>
            </a:gs>
            <a:gs pos="100000">
              <a:schemeClr val="accent2">
                <a:alpha val="90000"/>
                <a:hueOff val="0"/>
                <a:satOff val="0"/>
                <a:lumOff val="0"/>
                <a:alphaOff val="-13333"/>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0895" tIns="147894" rIns="140895" bIns="147894" numCol="1" spcCol="1270" anchor="ctr" anchorCtr="0">
          <a:noAutofit/>
        </a:bodyPr>
        <a:lstStyle/>
        <a:p>
          <a:pPr marL="0" lvl="0" indent="0" algn="ctr" defTabSz="755650">
            <a:lnSpc>
              <a:spcPct val="90000"/>
            </a:lnSpc>
            <a:spcBef>
              <a:spcPct val="0"/>
            </a:spcBef>
            <a:spcAft>
              <a:spcPts val="0"/>
            </a:spcAft>
            <a:buNone/>
          </a:pPr>
          <a:r>
            <a:rPr lang="en-GB" sz="1700" b="1" kern="1200">
              <a:latin typeface="Aptos" panose="020B0004020202020204" pitchFamily="34" charset="0"/>
              <a:cs typeface="Calibri" panose="020F0502020204030204" pitchFamily="34" charset="0"/>
            </a:rPr>
            <a:t>What is a Cultural Group?</a:t>
          </a:r>
          <a:endParaRPr lang="sk-SK" sz="1700" b="1" kern="1200">
            <a:latin typeface="Aptos" panose="020B0004020202020204" pitchFamily="34" charset="0"/>
            <a:cs typeface="Calibri" panose="020F0502020204030204" pitchFamily="34" charset="0"/>
          </a:endParaRPr>
        </a:p>
        <a:p>
          <a:pPr marL="0" lvl="0" indent="0" algn="ctr" defTabSz="755650">
            <a:lnSpc>
              <a:spcPct val="90000"/>
            </a:lnSpc>
            <a:spcBef>
              <a:spcPct val="0"/>
            </a:spcBef>
            <a:spcAft>
              <a:spcPts val="0"/>
            </a:spcAft>
            <a:buNone/>
          </a:pPr>
          <a:r>
            <a:rPr lang="en-GB" sz="1700" kern="1200">
              <a:latin typeface="Aptos" panose="020B0004020202020204" pitchFamily="34" charset="0"/>
              <a:cs typeface="Calibri" panose="020F0502020204030204" pitchFamily="34" charset="0"/>
            </a:rPr>
            <a:t>A cultural group is defined as a collection of individuals who share a core set of beliefs, patterns of behaviour, and values</a:t>
          </a:r>
          <a:r>
            <a:rPr lang="sk-SK" sz="1700" kern="1200">
              <a:latin typeface="Aptos" panose="020B0004020202020204" pitchFamily="34" charset="0"/>
              <a:cs typeface="Calibri" panose="020F0502020204030204" pitchFamily="34" charset="0"/>
            </a:rPr>
            <a:t>.</a:t>
          </a:r>
          <a:endParaRPr lang="en-US" sz="1700" kern="1200">
            <a:latin typeface="Aptos" panose="020B0004020202020204" pitchFamily="34" charset="0"/>
          </a:endParaRPr>
        </a:p>
      </dsp:txBody>
      <dsp:txXfrm>
        <a:off x="3687442" y="3701"/>
        <a:ext cx="2875362" cy="1725217"/>
      </dsp:txXfrm>
    </dsp:sp>
    <dsp:sp modelId="{63527F1E-D72A-4448-AE51-41CB1A8F979D}">
      <dsp:nvSpPr>
        <dsp:cNvPr id="0" name=""/>
        <dsp:cNvSpPr/>
      </dsp:nvSpPr>
      <dsp:spPr>
        <a:xfrm>
          <a:off x="3024309" y="3207141"/>
          <a:ext cx="630733" cy="91440"/>
        </a:xfrm>
        <a:custGeom>
          <a:avLst/>
          <a:gdLst/>
          <a:ahLst/>
          <a:cxnLst/>
          <a:rect l="0" t="0" r="0" b="0"/>
          <a:pathLst>
            <a:path>
              <a:moveTo>
                <a:pt x="0" y="45720"/>
              </a:moveTo>
              <a:lnTo>
                <a:pt x="630733" y="45720"/>
              </a:lnTo>
            </a:path>
          </a:pathLst>
        </a:custGeom>
        <a:noFill/>
        <a:ln w="6350" cap="flat" cmpd="sng" algn="ctr">
          <a:solidFill>
            <a:schemeClr val="accent2">
              <a:shade val="90000"/>
              <a:hueOff val="-574681"/>
              <a:satOff val="409"/>
              <a:lumOff val="32114"/>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323142" y="3249551"/>
        <a:ext cx="33066" cy="6619"/>
      </dsp:txXfrm>
    </dsp:sp>
    <dsp:sp modelId="{276503E6-BCF1-45DB-B223-CCA23B11B2D5}">
      <dsp:nvSpPr>
        <dsp:cNvPr id="0" name=""/>
        <dsp:cNvSpPr/>
      </dsp:nvSpPr>
      <dsp:spPr>
        <a:xfrm>
          <a:off x="150746" y="2390252"/>
          <a:ext cx="2875362" cy="1725217"/>
        </a:xfrm>
        <a:prstGeom prst="rect">
          <a:avLst/>
        </a:prstGeom>
        <a:gradFill rotWithShape="0">
          <a:gsLst>
            <a:gs pos="0">
              <a:schemeClr val="accent2">
                <a:alpha val="90000"/>
                <a:hueOff val="0"/>
                <a:satOff val="0"/>
                <a:lumOff val="0"/>
                <a:alphaOff val="-26667"/>
                <a:lumMod val="110000"/>
                <a:satMod val="105000"/>
                <a:tint val="67000"/>
              </a:schemeClr>
            </a:gs>
            <a:gs pos="50000">
              <a:schemeClr val="accent2">
                <a:alpha val="90000"/>
                <a:hueOff val="0"/>
                <a:satOff val="0"/>
                <a:lumOff val="0"/>
                <a:alphaOff val="-26667"/>
                <a:lumMod val="105000"/>
                <a:satMod val="103000"/>
                <a:tint val="73000"/>
              </a:schemeClr>
            </a:gs>
            <a:gs pos="100000">
              <a:schemeClr val="accent2">
                <a:alpha val="90000"/>
                <a:hueOff val="0"/>
                <a:satOff val="0"/>
                <a:lumOff val="0"/>
                <a:alphaOff val="-26667"/>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0895" tIns="147894" rIns="140895" bIns="147894" numCol="1" spcCol="1270" anchor="ctr" anchorCtr="0">
          <a:noAutofit/>
        </a:bodyPr>
        <a:lstStyle/>
        <a:p>
          <a:pPr marL="0" lvl="0" indent="0" algn="ctr" defTabSz="755650">
            <a:lnSpc>
              <a:spcPct val="90000"/>
            </a:lnSpc>
            <a:spcBef>
              <a:spcPct val="0"/>
            </a:spcBef>
            <a:spcAft>
              <a:spcPct val="35000"/>
            </a:spcAft>
            <a:buNone/>
          </a:pPr>
          <a:r>
            <a:rPr lang="en-GB" sz="1700" kern="1200">
              <a:latin typeface="Aptos" panose="020B0004020202020204" pitchFamily="34" charset="0"/>
              <a:cs typeface="Calibri" panose="020F0502020204030204" pitchFamily="34" charset="0"/>
            </a:rPr>
            <a:t>It refers to </a:t>
          </a:r>
          <a:r>
            <a:rPr lang="en-GB" sz="1700" b="1" kern="1200">
              <a:latin typeface="Aptos" panose="020B0004020202020204" pitchFamily="34" charset="0"/>
              <a:cs typeface="Calibri" panose="020F0502020204030204" pitchFamily="34" charset="0"/>
            </a:rPr>
            <a:t>groups that we are born into</a:t>
          </a:r>
          <a:r>
            <a:rPr lang="en-GB" sz="1700" kern="1200">
              <a:latin typeface="Aptos" panose="020B0004020202020204" pitchFamily="34" charset="0"/>
              <a:cs typeface="Calibri" panose="020F0502020204030204" pitchFamily="34" charset="0"/>
            </a:rPr>
            <a:t>, such as race, national origin, gender, class, or religion. </a:t>
          </a:r>
          <a:endParaRPr lang="en-US" sz="1700" kern="1200">
            <a:latin typeface="Aptos" panose="020B0004020202020204" pitchFamily="34" charset="0"/>
          </a:endParaRPr>
        </a:p>
      </dsp:txBody>
      <dsp:txXfrm>
        <a:off x="150746" y="2390252"/>
        <a:ext cx="2875362" cy="1725217"/>
      </dsp:txXfrm>
    </dsp:sp>
    <dsp:sp modelId="{D0B18841-50B3-406B-B5E1-97D50C61189A}">
      <dsp:nvSpPr>
        <dsp:cNvPr id="0" name=""/>
        <dsp:cNvSpPr/>
      </dsp:nvSpPr>
      <dsp:spPr>
        <a:xfrm>
          <a:off x="3687442" y="2390252"/>
          <a:ext cx="2875362" cy="1725217"/>
        </a:xfrm>
        <a:prstGeom prst="rect">
          <a:avLst/>
        </a:prstGeom>
        <a:gradFill rotWithShape="0">
          <a:gsLst>
            <a:gs pos="0">
              <a:schemeClr val="accent2">
                <a:alpha val="90000"/>
                <a:hueOff val="0"/>
                <a:satOff val="0"/>
                <a:lumOff val="0"/>
                <a:alphaOff val="-40000"/>
                <a:lumMod val="110000"/>
                <a:satMod val="105000"/>
                <a:tint val="67000"/>
              </a:schemeClr>
            </a:gs>
            <a:gs pos="50000">
              <a:schemeClr val="accent2">
                <a:alpha val="90000"/>
                <a:hueOff val="0"/>
                <a:satOff val="0"/>
                <a:lumOff val="0"/>
                <a:alphaOff val="-40000"/>
                <a:lumMod val="105000"/>
                <a:satMod val="103000"/>
                <a:tint val="73000"/>
              </a:schemeClr>
            </a:gs>
            <a:gs pos="100000">
              <a:schemeClr val="accent2">
                <a:alpha val="90000"/>
                <a:hueOff val="0"/>
                <a:satOff val="0"/>
                <a:lumOff val="0"/>
                <a:alphaOff val="-4000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0895" tIns="147894" rIns="140895" bIns="147894" numCol="1" spcCol="1270" anchor="ctr" anchorCtr="0">
          <a:noAutofit/>
        </a:bodyPr>
        <a:lstStyle/>
        <a:p>
          <a:pPr marL="0" lvl="0" indent="0" algn="ctr" defTabSz="622300">
            <a:lnSpc>
              <a:spcPct val="90000"/>
            </a:lnSpc>
            <a:spcBef>
              <a:spcPct val="0"/>
            </a:spcBef>
            <a:spcAft>
              <a:spcPct val="35000"/>
            </a:spcAft>
            <a:buNone/>
          </a:pPr>
          <a:r>
            <a:rPr lang="en-GB" sz="1400" kern="1200" dirty="0">
              <a:latin typeface="Aptos" panose="020B0004020202020204" pitchFamily="34" charset="0"/>
              <a:cs typeface="Calibri" panose="020F0502020204030204" pitchFamily="34" charset="0"/>
            </a:rPr>
            <a:t>It can also include </a:t>
          </a:r>
          <a:r>
            <a:rPr lang="en-GB" sz="1400" b="1" kern="1200" dirty="0">
              <a:latin typeface="Aptos" panose="020B0004020202020204" pitchFamily="34" charset="0"/>
              <a:cs typeface="Calibri" panose="020F0502020204030204" pitchFamily="34" charset="0"/>
            </a:rPr>
            <a:t>groups we become part of</a:t>
          </a:r>
          <a:r>
            <a:rPr lang="en-GB" sz="1400" kern="1200" dirty="0">
              <a:latin typeface="Aptos" panose="020B0004020202020204" pitchFamily="34" charset="0"/>
              <a:cs typeface="Calibri" panose="020F0502020204030204" pitchFamily="34" charset="0"/>
            </a:rPr>
            <a:t>. For example, it is possible to acquire a new culture by moving to a new country/neighbourhood, by joining a new occupation and/or a sport/cultural club, by a change in economic status, by becoming disabled, etc. </a:t>
          </a:r>
          <a:endParaRPr lang="en-GB" sz="1400" kern="1200" dirty="0">
            <a:latin typeface="Aptos" panose="020B0004020202020204" pitchFamily="34" charset="0"/>
          </a:endParaRPr>
        </a:p>
      </dsp:txBody>
      <dsp:txXfrm>
        <a:off x="3687442" y="2390252"/>
        <a:ext cx="2875362" cy="1725217"/>
      </dsp:txXfrm>
    </dsp:sp>
  </dsp:spTree>
</dsp:drawing>
</file>

<file path=ppt/diagrams/layout1.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Úvodná snímka">
    <p:spTree>
      <p:nvGrpSpPr>
        <p:cNvPr id="1" name=""/>
        <p:cNvGrpSpPr/>
        <p:nvPr/>
      </p:nvGrpSpPr>
      <p:grpSpPr>
        <a:xfrm>
          <a:off x="0" y="0"/>
          <a:ext cx="0" cy="0"/>
          <a:chOff x="0" y="0"/>
          <a:chExt cx="0" cy="0"/>
        </a:xfrm>
      </p:grpSpPr>
      <p:sp>
        <p:nvSpPr>
          <p:cNvPr id="15" name="Nadpis 1">
            <a:extLst>
              <a:ext uri="{FF2B5EF4-FFF2-40B4-BE49-F238E27FC236}">
                <a16:creationId xmlns:a16="http://schemas.microsoft.com/office/drawing/2014/main" id="{8C573BC2-7934-898E-58E7-6322923DDF3E}"/>
              </a:ext>
            </a:extLst>
          </p:cNvPr>
          <p:cNvSpPr txBox="1">
            <a:spLocks/>
          </p:cNvSpPr>
          <p:nvPr userDrawn="1"/>
        </p:nvSpPr>
        <p:spPr>
          <a:xfrm>
            <a:off x="1524000" y="2649480"/>
            <a:ext cx="9144000" cy="745313"/>
          </a:xfrm>
          <a:prstGeom prst="rect">
            <a:avLst/>
          </a:prstGeom>
        </p:spPr>
        <p:txBody>
          <a:bodyPr vert="horz" lIns="91440" tIns="45720" rIns="91440" bIns="45720" rtlCol="0" anchor="b">
            <a:normAutofit/>
          </a:bodyPr>
          <a:lstStyle>
            <a:lvl1pPr algn="ctr" defTabSz="914400" rtl="0" eaLnBrk="1" latinLnBrk="0" hangingPunct="1">
              <a:lnSpc>
                <a:spcPct val="100000"/>
              </a:lnSpc>
              <a:spcBef>
                <a:spcPct val="0"/>
              </a:spcBef>
              <a:buNone/>
              <a:defRPr sz="2800" b="1" kern="1200">
                <a:solidFill>
                  <a:srgbClr val="92BAB5"/>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sk-SK" sz="2000" b="1" i="0" u="none" strike="noStrike" kern="1200" cap="none" spc="0" normalizeH="0" baseline="0" noProof="0" dirty="0">
                <a:ln>
                  <a:noFill/>
                </a:ln>
                <a:solidFill>
                  <a:srgbClr val="FFAA5A"/>
                </a:solidFill>
                <a:effectLst/>
                <a:uLnTx/>
                <a:uFillTx/>
                <a:latin typeface="Cambria" panose="02040503050406030204" pitchFamily="18" charset="0"/>
                <a:ea typeface="Cambria" panose="02040503050406030204" pitchFamily="18" charset="0"/>
                <a:cs typeface="+mj-cs"/>
              </a:rPr>
              <a:t>ERASMUS+KA220-ADU - </a:t>
            </a:r>
            <a:r>
              <a:rPr kumimoji="0" lang="en-US" sz="2000" b="1" i="0" u="none" strike="noStrike" kern="1200" cap="none" spc="0" normalizeH="0" baseline="0" noProof="0" dirty="0">
                <a:ln>
                  <a:noFill/>
                </a:ln>
                <a:solidFill>
                  <a:srgbClr val="FFAA5A"/>
                </a:solidFill>
                <a:effectLst/>
                <a:uLnTx/>
                <a:uFillTx/>
                <a:latin typeface="Cambria" panose="02040503050406030204" pitchFamily="18" charset="0"/>
                <a:ea typeface="Cambria" panose="02040503050406030204" pitchFamily="18" charset="0"/>
                <a:cs typeface="+mj-cs"/>
              </a:rPr>
              <a:t>Cooperation partnerships in adult education</a:t>
            </a:r>
            <a:endParaRPr kumimoji="0" lang="sk-SK" sz="2000" b="1" i="0" u="none" strike="noStrike" kern="1200" cap="none" spc="0" normalizeH="0" baseline="0" noProof="0" dirty="0">
              <a:ln>
                <a:noFill/>
              </a:ln>
              <a:solidFill>
                <a:srgbClr val="FFAA5A"/>
              </a:solidFill>
              <a:effectLst/>
              <a:uLnTx/>
              <a:uFillTx/>
              <a:latin typeface="Cambria" panose="02040503050406030204" pitchFamily="18" charset="0"/>
              <a:ea typeface="Cambria" panose="02040503050406030204" pitchFamily="18" charset="0"/>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sk-SK" sz="2000" b="1" i="0" u="none" strike="noStrike" kern="1200" cap="none" spc="0" normalizeH="0" baseline="0" noProof="0" dirty="0">
                <a:ln>
                  <a:noFill/>
                </a:ln>
                <a:solidFill>
                  <a:srgbClr val="FFAA5A"/>
                </a:solidFill>
                <a:effectLst/>
                <a:uLnTx/>
                <a:uFillTx/>
                <a:latin typeface="Cambria" panose="02040503050406030204" pitchFamily="18" charset="0"/>
                <a:ea typeface="Cambria" panose="02040503050406030204" pitchFamily="18" charset="0"/>
                <a:cs typeface="+mj-cs"/>
              </a:rPr>
              <a:t>KA220-ADU-2BF13E10 </a:t>
            </a:r>
            <a:endParaRPr kumimoji="0" lang="en-GB" sz="2000" b="1" i="0" u="none" strike="noStrike" kern="1200" cap="none" spc="0" normalizeH="0" baseline="0" noProof="0" dirty="0">
              <a:ln>
                <a:noFill/>
              </a:ln>
              <a:solidFill>
                <a:srgbClr val="FFAA5A"/>
              </a:solidFill>
              <a:effectLst/>
              <a:uLnTx/>
              <a:uFillTx/>
              <a:latin typeface="Cambria" panose="02040503050406030204" pitchFamily="18" charset="0"/>
              <a:ea typeface="Cambria" panose="02040503050406030204" pitchFamily="18" charset="0"/>
              <a:cs typeface="+mj-cs"/>
            </a:endParaRPr>
          </a:p>
        </p:txBody>
      </p:sp>
      <p:sp>
        <p:nvSpPr>
          <p:cNvPr id="9" name="BlokTextu 8">
            <a:extLst>
              <a:ext uri="{FF2B5EF4-FFF2-40B4-BE49-F238E27FC236}">
                <a16:creationId xmlns:a16="http://schemas.microsoft.com/office/drawing/2014/main" id="{75A80F42-4977-537D-9CDE-C29C2D5B4E94}"/>
              </a:ext>
            </a:extLst>
          </p:cNvPr>
          <p:cNvSpPr txBox="1"/>
          <p:nvPr userDrawn="1"/>
        </p:nvSpPr>
        <p:spPr>
          <a:xfrm>
            <a:off x="1297172" y="1042061"/>
            <a:ext cx="9597656" cy="129266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92BAB5"/>
                </a:solidFill>
                <a:effectLst/>
                <a:uLnTx/>
                <a:uFillTx/>
                <a:latin typeface="Cambria" panose="02040503050406030204" pitchFamily="18" charset="0"/>
                <a:ea typeface="Cambria" panose="02040503050406030204" pitchFamily="18" charset="0"/>
                <a:cs typeface="+mn-cs"/>
              </a:rPr>
              <a:t>Building Digital Resilience by Making Digital Wellbeing and</a:t>
            </a:r>
            <a:br>
              <a:rPr kumimoji="0" lang="en-US" sz="2600" b="1" i="0" u="none" strike="noStrike" kern="1200" cap="none" spc="0" normalizeH="0" baseline="0" noProof="0" dirty="0">
                <a:ln>
                  <a:noFill/>
                </a:ln>
                <a:solidFill>
                  <a:srgbClr val="92BAB5"/>
                </a:solidFill>
                <a:effectLst/>
                <a:uLnTx/>
                <a:uFillTx/>
                <a:latin typeface="Cambria" panose="02040503050406030204" pitchFamily="18" charset="0"/>
                <a:ea typeface="Cambria" panose="02040503050406030204" pitchFamily="18" charset="0"/>
                <a:cs typeface="+mn-cs"/>
              </a:rPr>
            </a:br>
            <a:r>
              <a:rPr kumimoji="0" lang="en-US" sz="2600" b="1" i="0" u="none" strike="noStrike" kern="1200" cap="none" spc="0" normalizeH="0" baseline="0" noProof="0" dirty="0">
                <a:ln>
                  <a:noFill/>
                </a:ln>
                <a:solidFill>
                  <a:srgbClr val="92BAB5"/>
                </a:solidFill>
                <a:effectLst/>
                <a:uLnTx/>
                <a:uFillTx/>
                <a:latin typeface="Cambria" panose="02040503050406030204" pitchFamily="18" charset="0"/>
                <a:ea typeface="Cambria" panose="02040503050406030204" pitchFamily="18" charset="0"/>
                <a:cs typeface="+mn-cs"/>
              </a:rPr>
              <a:t>Security Accessible to All</a:t>
            </a:r>
            <a:br>
              <a:rPr kumimoji="0" lang="sk-SK" sz="2600" b="1" i="0" u="none" strike="noStrike" kern="1200" cap="none" spc="0" normalizeH="0" baseline="0" noProof="0" dirty="0">
                <a:ln>
                  <a:noFill/>
                </a:ln>
                <a:solidFill>
                  <a:srgbClr val="92BAB5"/>
                </a:solidFill>
                <a:effectLst/>
                <a:uLnTx/>
                <a:uFillTx/>
                <a:latin typeface="Cambria" panose="02040503050406030204" pitchFamily="18" charset="0"/>
                <a:ea typeface="Cambria" panose="02040503050406030204" pitchFamily="18" charset="0"/>
                <a:cs typeface="+mn-cs"/>
              </a:rPr>
            </a:br>
            <a:r>
              <a:rPr kumimoji="0" lang="sk-SK" sz="2600" b="1" i="0" u="none" strike="noStrike" kern="1200" cap="none" spc="0" normalizeH="0" baseline="0" noProof="0" dirty="0">
                <a:ln>
                  <a:noFill/>
                </a:ln>
                <a:solidFill>
                  <a:srgbClr val="92BAB5"/>
                </a:solidFill>
                <a:effectLst/>
                <a:uLnTx/>
                <a:uFillTx/>
                <a:latin typeface="Cambria" panose="02040503050406030204" pitchFamily="18" charset="0"/>
                <a:ea typeface="Cambria" panose="02040503050406030204" pitchFamily="18" charset="0"/>
                <a:cs typeface="+mn-cs"/>
              </a:rPr>
              <a:t>&lt;&lt;</a:t>
            </a:r>
            <a:r>
              <a:rPr kumimoji="0" lang="sk-SK" sz="2600" b="1" i="0" u="none" strike="noStrike" kern="1200" cap="none" spc="0" normalizeH="0" baseline="0" noProof="0" dirty="0" err="1">
                <a:ln>
                  <a:noFill/>
                </a:ln>
                <a:solidFill>
                  <a:srgbClr val="92BAB5"/>
                </a:solidFill>
                <a:effectLst/>
                <a:uLnTx/>
                <a:uFillTx/>
                <a:latin typeface="Cambria" panose="02040503050406030204" pitchFamily="18" charset="0"/>
                <a:ea typeface="Cambria" panose="02040503050406030204" pitchFamily="18" charset="0"/>
                <a:cs typeface="+mn-cs"/>
              </a:rPr>
              <a:t>DigiWELL</a:t>
            </a:r>
            <a:r>
              <a:rPr kumimoji="0" lang="sk-SK" sz="2600" b="1" i="0" u="none" strike="noStrike" kern="1200" cap="none" spc="0" normalizeH="0" baseline="0" noProof="0" dirty="0">
                <a:ln>
                  <a:noFill/>
                </a:ln>
                <a:solidFill>
                  <a:srgbClr val="92BAB5"/>
                </a:solidFill>
                <a:effectLst/>
                <a:uLnTx/>
                <a:uFillTx/>
                <a:latin typeface="Cambria" panose="02040503050406030204" pitchFamily="18" charset="0"/>
                <a:ea typeface="Cambria" panose="02040503050406030204" pitchFamily="18" charset="0"/>
                <a:cs typeface="+mn-cs"/>
              </a:rPr>
              <a:t>&gt;&gt;</a:t>
            </a:r>
            <a:endParaRPr kumimoji="0" lang="en-GB" sz="2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19164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001F1AD-0822-2C73-E021-A1EA53C86BA7}"/>
              </a:ext>
            </a:extLst>
          </p:cNvPr>
          <p:cNvSpPr>
            <a:spLocks noGrp="1"/>
          </p:cNvSpPr>
          <p:nvPr>
            <p:ph type="title"/>
          </p:nvPr>
        </p:nvSpPr>
        <p:spPr/>
        <p:txBody>
          <a:bodyPr/>
          <a:lstStyle/>
          <a:p>
            <a:r>
              <a:rPr lang="sk-SK"/>
              <a:t>Kliknutím upravte štýl predlohy nadpisu</a:t>
            </a:r>
            <a:endParaRPr lang="en-GB"/>
          </a:p>
        </p:txBody>
      </p:sp>
      <p:sp>
        <p:nvSpPr>
          <p:cNvPr id="3" name="Zástupný objekt pre obsah 2">
            <a:extLst>
              <a:ext uri="{FF2B5EF4-FFF2-40B4-BE49-F238E27FC236}">
                <a16:creationId xmlns:a16="http://schemas.microsoft.com/office/drawing/2014/main" id="{108E1CF9-711E-EE03-E4DA-A2CBCC3CA85E}"/>
              </a:ext>
            </a:extLst>
          </p:cNvPr>
          <p:cNvSpPr>
            <a:spLocks noGrp="1"/>
          </p:cNvSpPr>
          <p:nvPr>
            <p:ph idx="1"/>
          </p:nvPr>
        </p:nvSpPr>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
        <p:nvSpPr>
          <p:cNvPr id="4" name="Zástupný objekt pre dátum 3">
            <a:extLst>
              <a:ext uri="{FF2B5EF4-FFF2-40B4-BE49-F238E27FC236}">
                <a16:creationId xmlns:a16="http://schemas.microsoft.com/office/drawing/2014/main" id="{279B79F4-7975-A02F-2EC4-508F63AF270B}"/>
              </a:ext>
            </a:extLst>
          </p:cNvPr>
          <p:cNvSpPr>
            <a:spLocks noGrp="1"/>
          </p:cNvSpPr>
          <p:nvPr>
            <p:ph type="dt" sz="half" idx="10"/>
          </p:nvPr>
        </p:nvSpPr>
        <p:spPr/>
        <p:txBody>
          <a:bodyPr/>
          <a:lstStyle/>
          <a:p>
            <a:fld id="{88569F9E-8D34-42E7-83D8-6690845F3D31}" type="datetimeFigureOut">
              <a:rPr lang="en-GB" smtClean="0"/>
              <a:t>27/09/2024</a:t>
            </a:fld>
            <a:endParaRPr lang="en-GB"/>
          </a:p>
        </p:txBody>
      </p:sp>
      <p:sp>
        <p:nvSpPr>
          <p:cNvPr id="5" name="Zástupný objekt pre pätu 4">
            <a:extLst>
              <a:ext uri="{FF2B5EF4-FFF2-40B4-BE49-F238E27FC236}">
                <a16:creationId xmlns:a16="http://schemas.microsoft.com/office/drawing/2014/main" id="{F38F8881-652D-DB01-6C7D-DE15E6CFC38B}"/>
              </a:ext>
            </a:extLst>
          </p:cNvPr>
          <p:cNvSpPr>
            <a:spLocks noGrp="1"/>
          </p:cNvSpPr>
          <p:nvPr>
            <p:ph type="ftr" sz="quarter" idx="11"/>
          </p:nvPr>
        </p:nvSpPr>
        <p:spPr/>
        <p:txBody>
          <a:bodyPr/>
          <a:lstStyle/>
          <a:p>
            <a:endParaRPr lang="en-GB"/>
          </a:p>
        </p:txBody>
      </p:sp>
      <p:sp>
        <p:nvSpPr>
          <p:cNvPr id="6" name="Zástupný objekt pre číslo snímky 5">
            <a:extLst>
              <a:ext uri="{FF2B5EF4-FFF2-40B4-BE49-F238E27FC236}">
                <a16:creationId xmlns:a16="http://schemas.microsoft.com/office/drawing/2014/main" id="{0B0926CE-5C85-22E9-09E2-843E79248784}"/>
              </a:ext>
            </a:extLst>
          </p:cNvPr>
          <p:cNvSpPr>
            <a:spLocks noGrp="1"/>
          </p:cNvSpPr>
          <p:nvPr>
            <p:ph type="sldNum" sz="quarter" idx="12"/>
          </p:nvPr>
        </p:nvSpPr>
        <p:spPr/>
        <p:txBody>
          <a:bodyPr/>
          <a:lstStyle/>
          <a:p>
            <a:fld id="{778E33BF-AC80-4C3F-8F8D-6E475268A231}" type="slidenum">
              <a:rPr lang="en-GB" smtClean="0"/>
              <a:t>‹#›</a:t>
            </a:fld>
            <a:endParaRPr lang="en-GB"/>
          </a:p>
        </p:txBody>
      </p:sp>
    </p:spTree>
    <p:extLst>
      <p:ext uri="{BB962C8B-B14F-4D97-AF65-F5344CB8AC3E}">
        <p14:creationId xmlns:p14="http://schemas.microsoft.com/office/powerpoint/2010/main" val="26708372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Hlavička sekcie">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86B0CE8-2E64-20E2-832A-F8B4240C9547}"/>
              </a:ext>
            </a:extLst>
          </p:cNvPr>
          <p:cNvSpPr>
            <a:spLocks noGrp="1"/>
          </p:cNvSpPr>
          <p:nvPr>
            <p:ph type="title"/>
          </p:nvPr>
        </p:nvSpPr>
        <p:spPr>
          <a:xfrm>
            <a:off x="831850" y="1709738"/>
            <a:ext cx="10515600" cy="2852737"/>
          </a:xfrm>
        </p:spPr>
        <p:txBody>
          <a:bodyPr anchor="b"/>
          <a:lstStyle>
            <a:lvl1pPr>
              <a:defRPr sz="6000"/>
            </a:lvl1pPr>
          </a:lstStyle>
          <a:p>
            <a:r>
              <a:rPr lang="sk-SK"/>
              <a:t>Kliknutím upravte štýl predlohy nadpisu</a:t>
            </a:r>
            <a:endParaRPr lang="en-GB"/>
          </a:p>
        </p:txBody>
      </p:sp>
      <p:sp>
        <p:nvSpPr>
          <p:cNvPr id="3" name="Zástupný text 2">
            <a:extLst>
              <a:ext uri="{FF2B5EF4-FFF2-40B4-BE49-F238E27FC236}">
                <a16:creationId xmlns:a16="http://schemas.microsoft.com/office/drawing/2014/main" id="{7403BEFD-AF56-EA58-F6FE-88659F67F99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sk-SK"/>
              <a:t>Kliknite sem a upravte štýly predlohy textu</a:t>
            </a:r>
          </a:p>
        </p:txBody>
      </p:sp>
      <p:sp>
        <p:nvSpPr>
          <p:cNvPr id="4" name="Zástupný objekt pre dátum 3">
            <a:extLst>
              <a:ext uri="{FF2B5EF4-FFF2-40B4-BE49-F238E27FC236}">
                <a16:creationId xmlns:a16="http://schemas.microsoft.com/office/drawing/2014/main" id="{4804560F-FB85-BE2A-77D1-BBDB65705310}"/>
              </a:ext>
            </a:extLst>
          </p:cNvPr>
          <p:cNvSpPr>
            <a:spLocks noGrp="1"/>
          </p:cNvSpPr>
          <p:nvPr>
            <p:ph type="dt" sz="half" idx="10"/>
          </p:nvPr>
        </p:nvSpPr>
        <p:spPr/>
        <p:txBody>
          <a:bodyPr/>
          <a:lstStyle/>
          <a:p>
            <a:fld id="{88569F9E-8D34-42E7-83D8-6690845F3D31}" type="datetimeFigureOut">
              <a:rPr lang="en-GB" smtClean="0"/>
              <a:t>27/09/2024</a:t>
            </a:fld>
            <a:endParaRPr lang="en-GB"/>
          </a:p>
        </p:txBody>
      </p:sp>
      <p:sp>
        <p:nvSpPr>
          <p:cNvPr id="5" name="Zástupný objekt pre pätu 4">
            <a:extLst>
              <a:ext uri="{FF2B5EF4-FFF2-40B4-BE49-F238E27FC236}">
                <a16:creationId xmlns:a16="http://schemas.microsoft.com/office/drawing/2014/main" id="{879DD5F1-F4A3-CC14-2DEE-008C82E08842}"/>
              </a:ext>
            </a:extLst>
          </p:cNvPr>
          <p:cNvSpPr>
            <a:spLocks noGrp="1"/>
          </p:cNvSpPr>
          <p:nvPr>
            <p:ph type="ftr" sz="quarter" idx="11"/>
          </p:nvPr>
        </p:nvSpPr>
        <p:spPr/>
        <p:txBody>
          <a:bodyPr/>
          <a:lstStyle/>
          <a:p>
            <a:endParaRPr lang="en-GB"/>
          </a:p>
        </p:txBody>
      </p:sp>
      <p:sp>
        <p:nvSpPr>
          <p:cNvPr id="6" name="Zástupný objekt pre číslo snímky 5">
            <a:extLst>
              <a:ext uri="{FF2B5EF4-FFF2-40B4-BE49-F238E27FC236}">
                <a16:creationId xmlns:a16="http://schemas.microsoft.com/office/drawing/2014/main" id="{81D1B952-F220-D065-D564-0565EB8D3F73}"/>
              </a:ext>
            </a:extLst>
          </p:cNvPr>
          <p:cNvSpPr>
            <a:spLocks noGrp="1"/>
          </p:cNvSpPr>
          <p:nvPr>
            <p:ph type="sldNum" sz="quarter" idx="12"/>
          </p:nvPr>
        </p:nvSpPr>
        <p:spPr/>
        <p:txBody>
          <a:bodyPr/>
          <a:lstStyle/>
          <a:p>
            <a:fld id="{778E33BF-AC80-4C3F-8F8D-6E475268A231}" type="slidenum">
              <a:rPr lang="en-GB" smtClean="0"/>
              <a:t>‹#›</a:t>
            </a:fld>
            <a:endParaRPr lang="en-GB"/>
          </a:p>
        </p:txBody>
      </p:sp>
    </p:spTree>
    <p:extLst>
      <p:ext uri="{BB962C8B-B14F-4D97-AF65-F5344CB8AC3E}">
        <p14:creationId xmlns:p14="http://schemas.microsoft.com/office/powerpoint/2010/main" val="2615961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317783A-9DD7-C4E3-AD6B-955872A414C4}"/>
              </a:ext>
            </a:extLst>
          </p:cNvPr>
          <p:cNvSpPr>
            <a:spLocks noGrp="1"/>
          </p:cNvSpPr>
          <p:nvPr>
            <p:ph type="title"/>
          </p:nvPr>
        </p:nvSpPr>
        <p:spPr/>
        <p:txBody>
          <a:bodyPr/>
          <a:lstStyle/>
          <a:p>
            <a:r>
              <a:rPr lang="sk-SK"/>
              <a:t>Kliknutím upravte štýl predlohy nadpisu</a:t>
            </a:r>
            <a:endParaRPr lang="en-GB"/>
          </a:p>
        </p:txBody>
      </p:sp>
      <p:sp>
        <p:nvSpPr>
          <p:cNvPr id="3" name="Zástupný objekt pre obsah 2">
            <a:extLst>
              <a:ext uri="{FF2B5EF4-FFF2-40B4-BE49-F238E27FC236}">
                <a16:creationId xmlns:a16="http://schemas.microsoft.com/office/drawing/2014/main" id="{CB196882-70C4-4ACD-A99A-A8958E5A901B}"/>
              </a:ext>
            </a:extLst>
          </p:cNvPr>
          <p:cNvSpPr>
            <a:spLocks noGrp="1"/>
          </p:cNvSpPr>
          <p:nvPr>
            <p:ph sz="half" idx="1"/>
          </p:nvPr>
        </p:nvSpPr>
        <p:spPr>
          <a:xfrm>
            <a:off x="838200" y="1825625"/>
            <a:ext cx="5181600" cy="4351338"/>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
        <p:nvSpPr>
          <p:cNvPr id="4" name="Zástupný objekt pre obsah 3">
            <a:extLst>
              <a:ext uri="{FF2B5EF4-FFF2-40B4-BE49-F238E27FC236}">
                <a16:creationId xmlns:a16="http://schemas.microsoft.com/office/drawing/2014/main" id="{781A7339-0462-2583-4C7E-AC14D73644B6}"/>
              </a:ext>
            </a:extLst>
          </p:cNvPr>
          <p:cNvSpPr>
            <a:spLocks noGrp="1"/>
          </p:cNvSpPr>
          <p:nvPr>
            <p:ph sz="half" idx="2"/>
          </p:nvPr>
        </p:nvSpPr>
        <p:spPr>
          <a:xfrm>
            <a:off x="6172200" y="1825625"/>
            <a:ext cx="5181600" cy="4351338"/>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
        <p:nvSpPr>
          <p:cNvPr id="5" name="Zástupný objekt pre dátum 4">
            <a:extLst>
              <a:ext uri="{FF2B5EF4-FFF2-40B4-BE49-F238E27FC236}">
                <a16:creationId xmlns:a16="http://schemas.microsoft.com/office/drawing/2014/main" id="{8BF37404-D5DC-C323-A09F-B9AEE4ADFEA7}"/>
              </a:ext>
            </a:extLst>
          </p:cNvPr>
          <p:cNvSpPr>
            <a:spLocks noGrp="1"/>
          </p:cNvSpPr>
          <p:nvPr>
            <p:ph type="dt" sz="half" idx="10"/>
          </p:nvPr>
        </p:nvSpPr>
        <p:spPr/>
        <p:txBody>
          <a:bodyPr/>
          <a:lstStyle/>
          <a:p>
            <a:fld id="{88569F9E-8D34-42E7-83D8-6690845F3D31}" type="datetimeFigureOut">
              <a:rPr lang="en-GB" smtClean="0"/>
              <a:t>27/09/2024</a:t>
            </a:fld>
            <a:endParaRPr lang="en-GB"/>
          </a:p>
        </p:txBody>
      </p:sp>
      <p:sp>
        <p:nvSpPr>
          <p:cNvPr id="6" name="Zástupný objekt pre pätu 5">
            <a:extLst>
              <a:ext uri="{FF2B5EF4-FFF2-40B4-BE49-F238E27FC236}">
                <a16:creationId xmlns:a16="http://schemas.microsoft.com/office/drawing/2014/main" id="{A60DFDEC-94C8-D2B9-E4C1-B4157BA57150}"/>
              </a:ext>
            </a:extLst>
          </p:cNvPr>
          <p:cNvSpPr>
            <a:spLocks noGrp="1"/>
          </p:cNvSpPr>
          <p:nvPr>
            <p:ph type="ftr" sz="quarter" idx="11"/>
          </p:nvPr>
        </p:nvSpPr>
        <p:spPr/>
        <p:txBody>
          <a:bodyPr/>
          <a:lstStyle/>
          <a:p>
            <a:endParaRPr lang="en-GB"/>
          </a:p>
        </p:txBody>
      </p:sp>
      <p:sp>
        <p:nvSpPr>
          <p:cNvPr id="7" name="Zástupný objekt pre číslo snímky 6">
            <a:extLst>
              <a:ext uri="{FF2B5EF4-FFF2-40B4-BE49-F238E27FC236}">
                <a16:creationId xmlns:a16="http://schemas.microsoft.com/office/drawing/2014/main" id="{BD7F664F-EF37-8273-B7D4-651E4C5ADB62}"/>
              </a:ext>
            </a:extLst>
          </p:cNvPr>
          <p:cNvSpPr>
            <a:spLocks noGrp="1"/>
          </p:cNvSpPr>
          <p:nvPr>
            <p:ph type="sldNum" sz="quarter" idx="12"/>
          </p:nvPr>
        </p:nvSpPr>
        <p:spPr/>
        <p:txBody>
          <a:bodyPr/>
          <a:lstStyle/>
          <a:p>
            <a:fld id="{778E33BF-AC80-4C3F-8F8D-6E475268A231}" type="slidenum">
              <a:rPr lang="en-GB" smtClean="0"/>
              <a:t>‹#›</a:t>
            </a:fld>
            <a:endParaRPr lang="en-GB"/>
          </a:p>
        </p:txBody>
      </p:sp>
    </p:spTree>
    <p:extLst>
      <p:ext uri="{BB962C8B-B14F-4D97-AF65-F5344CB8AC3E}">
        <p14:creationId xmlns:p14="http://schemas.microsoft.com/office/powerpoint/2010/main" val="17184567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D2095AE-6105-78F1-2060-8904479B9A5C}"/>
              </a:ext>
            </a:extLst>
          </p:cNvPr>
          <p:cNvSpPr>
            <a:spLocks noGrp="1"/>
          </p:cNvSpPr>
          <p:nvPr>
            <p:ph type="title"/>
          </p:nvPr>
        </p:nvSpPr>
        <p:spPr>
          <a:xfrm>
            <a:off x="839788" y="365125"/>
            <a:ext cx="10515600" cy="1325563"/>
          </a:xfrm>
        </p:spPr>
        <p:txBody>
          <a:bodyPr/>
          <a:lstStyle/>
          <a:p>
            <a:r>
              <a:rPr lang="sk-SK"/>
              <a:t>Kliknutím upravte štýl predlohy nadpisu</a:t>
            </a:r>
            <a:endParaRPr lang="en-GB"/>
          </a:p>
        </p:txBody>
      </p:sp>
      <p:sp>
        <p:nvSpPr>
          <p:cNvPr id="3" name="Zástupný text 2">
            <a:extLst>
              <a:ext uri="{FF2B5EF4-FFF2-40B4-BE49-F238E27FC236}">
                <a16:creationId xmlns:a16="http://schemas.microsoft.com/office/drawing/2014/main" id="{4F27CB3D-08A6-28E6-E5CC-6CA3B8E4A0E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Kliknite sem a upravte štýly predlohy textu</a:t>
            </a:r>
          </a:p>
        </p:txBody>
      </p:sp>
      <p:sp>
        <p:nvSpPr>
          <p:cNvPr id="4" name="Zástupný objekt pre obsah 3">
            <a:extLst>
              <a:ext uri="{FF2B5EF4-FFF2-40B4-BE49-F238E27FC236}">
                <a16:creationId xmlns:a16="http://schemas.microsoft.com/office/drawing/2014/main" id="{0DB46130-0E02-6AEE-8C22-7CF94ABDC08C}"/>
              </a:ext>
            </a:extLst>
          </p:cNvPr>
          <p:cNvSpPr>
            <a:spLocks noGrp="1"/>
          </p:cNvSpPr>
          <p:nvPr>
            <p:ph sz="half" idx="2"/>
          </p:nvPr>
        </p:nvSpPr>
        <p:spPr>
          <a:xfrm>
            <a:off x="839788" y="2505075"/>
            <a:ext cx="5157787" cy="3684588"/>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
        <p:nvSpPr>
          <p:cNvPr id="5" name="Zástupný text 4">
            <a:extLst>
              <a:ext uri="{FF2B5EF4-FFF2-40B4-BE49-F238E27FC236}">
                <a16:creationId xmlns:a16="http://schemas.microsoft.com/office/drawing/2014/main" id="{8CD71381-3FFB-E053-BBC6-8F51278DF78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Kliknite sem a upravte štýly predlohy textu</a:t>
            </a:r>
          </a:p>
        </p:txBody>
      </p:sp>
      <p:sp>
        <p:nvSpPr>
          <p:cNvPr id="6" name="Zástupný objekt pre obsah 5">
            <a:extLst>
              <a:ext uri="{FF2B5EF4-FFF2-40B4-BE49-F238E27FC236}">
                <a16:creationId xmlns:a16="http://schemas.microsoft.com/office/drawing/2014/main" id="{59012D81-F5D8-0EA8-51F4-E62D77887964}"/>
              </a:ext>
            </a:extLst>
          </p:cNvPr>
          <p:cNvSpPr>
            <a:spLocks noGrp="1"/>
          </p:cNvSpPr>
          <p:nvPr>
            <p:ph sz="quarter" idx="4"/>
          </p:nvPr>
        </p:nvSpPr>
        <p:spPr>
          <a:xfrm>
            <a:off x="6172200" y="2505075"/>
            <a:ext cx="5183188" cy="3684588"/>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
        <p:nvSpPr>
          <p:cNvPr id="7" name="Zástupný objekt pre dátum 6">
            <a:extLst>
              <a:ext uri="{FF2B5EF4-FFF2-40B4-BE49-F238E27FC236}">
                <a16:creationId xmlns:a16="http://schemas.microsoft.com/office/drawing/2014/main" id="{24F99924-393C-4DAC-A1A5-FAF5F76C0C63}"/>
              </a:ext>
            </a:extLst>
          </p:cNvPr>
          <p:cNvSpPr>
            <a:spLocks noGrp="1"/>
          </p:cNvSpPr>
          <p:nvPr>
            <p:ph type="dt" sz="half" idx="10"/>
          </p:nvPr>
        </p:nvSpPr>
        <p:spPr/>
        <p:txBody>
          <a:bodyPr/>
          <a:lstStyle/>
          <a:p>
            <a:fld id="{88569F9E-8D34-42E7-83D8-6690845F3D31}" type="datetimeFigureOut">
              <a:rPr lang="en-GB" smtClean="0"/>
              <a:t>27/09/2024</a:t>
            </a:fld>
            <a:endParaRPr lang="en-GB"/>
          </a:p>
        </p:txBody>
      </p:sp>
      <p:sp>
        <p:nvSpPr>
          <p:cNvPr id="8" name="Zástupný objekt pre pätu 7">
            <a:extLst>
              <a:ext uri="{FF2B5EF4-FFF2-40B4-BE49-F238E27FC236}">
                <a16:creationId xmlns:a16="http://schemas.microsoft.com/office/drawing/2014/main" id="{41B93AAC-DCAF-03F5-9D41-8F23D86E7220}"/>
              </a:ext>
            </a:extLst>
          </p:cNvPr>
          <p:cNvSpPr>
            <a:spLocks noGrp="1"/>
          </p:cNvSpPr>
          <p:nvPr>
            <p:ph type="ftr" sz="quarter" idx="11"/>
          </p:nvPr>
        </p:nvSpPr>
        <p:spPr/>
        <p:txBody>
          <a:bodyPr/>
          <a:lstStyle/>
          <a:p>
            <a:endParaRPr lang="en-GB"/>
          </a:p>
        </p:txBody>
      </p:sp>
      <p:sp>
        <p:nvSpPr>
          <p:cNvPr id="9" name="Zástupný objekt pre číslo snímky 8">
            <a:extLst>
              <a:ext uri="{FF2B5EF4-FFF2-40B4-BE49-F238E27FC236}">
                <a16:creationId xmlns:a16="http://schemas.microsoft.com/office/drawing/2014/main" id="{ADAFA6F0-510F-667C-5B1E-71A07DAC2DB0}"/>
              </a:ext>
            </a:extLst>
          </p:cNvPr>
          <p:cNvSpPr>
            <a:spLocks noGrp="1"/>
          </p:cNvSpPr>
          <p:nvPr>
            <p:ph type="sldNum" sz="quarter" idx="12"/>
          </p:nvPr>
        </p:nvSpPr>
        <p:spPr/>
        <p:txBody>
          <a:bodyPr/>
          <a:lstStyle/>
          <a:p>
            <a:fld id="{778E33BF-AC80-4C3F-8F8D-6E475268A231}" type="slidenum">
              <a:rPr lang="en-GB" smtClean="0"/>
              <a:t>‹#›</a:t>
            </a:fld>
            <a:endParaRPr lang="en-GB"/>
          </a:p>
        </p:txBody>
      </p:sp>
    </p:spTree>
    <p:extLst>
      <p:ext uri="{BB962C8B-B14F-4D97-AF65-F5344CB8AC3E}">
        <p14:creationId xmlns:p14="http://schemas.microsoft.com/office/powerpoint/2010/main" val="2658844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9C0A2C3-1309-E39C-F52B-6F173933706D}"/>
              </a:ext>
            </a:extLst>
          </p:cNvPr>
          <p:cNvSpPr>
            <a:spLocks noGrp="1"/>
          </p:cNvSpPr>
          <p:nvPr>
            <p:ph type="title"/>
          </p:nvPr>
        </p:nvSpPr>
        <p:spPr/>
        <p:txBody>
          <a:bodyPr/>
          <a:lstStyle/>
          <a:p>
            <a:r>
              <a:rPr lang="sk-SK"/>
              <a:t>Kliknutím upravte štýl predlohy nadpisu</a:t>
            </a:r>
            <a:endParaRPr lang="en-GB"/>
          </a:p>
        </p:txBody>
      </p:sp>
      <p:sp>
        <p:nvSpPr>
          <p:cNvPr id="3" name="Zástupný objekt pre dátum 2">
            <a:extLst>
              <a:ext uri="{FF2B5EF4-FFF2-40B4-BE49-F238E27FC236}">
                <a16:creationId xmlns:a16="http://schemas.microsoft.com/office/drawing/2014/main" id="{1AC30078-893E-AD52-6A11-5FEF4FC0DAB9}"/>
              </a:ext>
            </a:extLst>
          </p:cNvPr>
          <p:cNvSpPr>
            <a:spLocks noGrp="1"/>
          </p:cNvSpPr>
          <p:nvPr>
            <p:ph type="dt" sz="half" idx="10"/>
          </p:nvPr>
        </p:nvSpPr>
        <p:spPr/>
        <p:txBody>
          <a:bodyPr/>
          <a:lstStyle/>
          <a:p>
            <a:fld id="{88569F9E-8D34-42E7-83D8-6690845F3D31}" type="datetimeFigureOut">
              <a:rPr lang="en-GB" smtClean="0"/>
              <a:t>27/09/2024</a:t>
            </a:fld>
            <a:endParaRPr lang="en-GB"/>
          </a:p>
        </p:txBody>
      </p:sp>
      <p:sp>
        <p:nvSpPr>
          <p:cNvPr id="4" name="Zástupný objekt pre pätu 3">
            <a:extLst>
              <a:ext uri="{FF2B5EF4-FFF2-40B4-BE49-F238E27FC236}">
                <a16:creationId xmlns:a16="http://schemas.microsoft.com/office/drawing/2014/main" id="{537525CC-0C41-2557-55A4-68EED4C47603}"/>
              </a:ext>
            </a:extLst>
          </p:cNvPr>
          <p:cNvSpPr>
            <a:spLocks noGrp="1"/>
          </p:cNvSpPr>
          <p:nvPr>
            <p:ph type="ftr" sz="quarter" idx="11"/>
          </p:nvPr>
        </p:nvSpPr>
        <p:spPr/>
        <p:txBody>
          <a:bodyPr/>
          <a:lstStyle/>
          <a:p>
            <a:endParaRPr lang="en-GB"/>
          </a:p>
        </p:txBody>
      </p:sp>
      <p:sp>
        <p:nvSpPr>
          <p:cNvPr id="5" name="Zástupný objekt pre číslo snímky 4">
            <a:extLst>
              <a:ext uri="{FF2B5EF4-FFF2-40B4-BE49-F238E27FC236}">
                <a16:creationId xmlns:a16="http://schemas.microsoft.com/office/drawing/2014/main" id="{CE560D30-9DB0-99C5-87F3-B1D925337AE1}"/>
              </a:ext>
            </a:extLst>
          </p:cNvPr>
          <p:cNvSpPr>
            <a:spLocks noGrp="1"/>
          </p:cNvSpPr>
          <p:nvPr>
            <p:ph type="sldNum" sz="quarter" idx="12"/>
          </p:nvPr>
        </p:nvSpPr>
        <p:spPr/>
        <p:txBody>
          <a:bodyPr/>
          <a:lstStyle/>
          <a:p>
            <a:fld id="{778E33BF-AC80-4C3F-8F8D-6E475268A231}" type="slidenum">
              <a:rPr lang="en-GB" smtClean="0"/>
              <a:t>‹#›</a:t>
            </a:fld>
            <a:endParaRPr lang="en-GB"/>
          </a:p>
        </p:txBody>
      </p:sp>
    </p:spTree>
    <p:extLst>
      <p:ext uri="{BB962C8B-B14F-4D97-AF65-F5344CB8AC3E}">
        <p14:creationId xmlns:p14="http://schemas.microsoft.com/office/powerpoint/2010/main" val="38856983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
        <p:nvSpPr>
          <p:cNvPr id="2" name="Zástupný objekt pre dátum 1">
            <a:extLst>
              <a:ext uri="{FF2B5EF4-FFF2-40B4-BE49-F238E27FC236}">
                <a16:creationId xmlns:a16="http://schemas.microsoft.com/office/drawing/2014/main" id="{93BDD5FA-2881-49E7-32CF-BBAA7809807E}"/>
              </a:ext>
            </a:extLst>
          </p:cNvPr>
          <p:cNvSpPr>
            <a:spLocks noGrp="1"/>
          </p:cNvSpPr>
          <p:nvPr>
            <p:ph type="dt" sz="half" idx="10"/>
          </p:nvPr>
        </p:nvSpPr>
        <p:spPr/>
        <p:txBody>
          <a:bodyPr/>
          <a:lstStyle/>
          <a:p>
            <a:fld id="{88569F9E-8D34-42E7-83D8-6690845F3D31}" type="datetimeFigureOut">
              <a:rPr lang="en-GB" smtClean="0"/>
              <a:t>27/09/2024</a:t>
            </a:fld>
            <a:endParaRPr lang="en-GB"/>
          </a:p>
        </p:txBody>
      </p:sp>
      <p:sp>
        <p:nvSpPr>
          <p:cNvPr id="3" name="Zástupný objekt pre pätu 2">
            <a:extLst>
              <a:ext uri="{FF2B5EF4-FFF2-40B4-BE49-F238E27FC236}">
                <a16:creationId xmlns:a16="http://schemas.microsoft.com/office/drawing/2014/main" id="{ED61BAD6-A65B-B251-190E-92B81AB3FA52}"/>
              </a:ext>
            </a:extLst>
          </p:cNvPr>
          <p:cNvSpPr>
            <a:spLocks noGrp="1"/>
          </p:cNvSpPr>
          <p:nvPr>
            <p:ph type="ftr" sz="quarter" idx="11"/>
          </p:nvPr>
        </p:nvSpPr>
        <p:spPr/>
        <p:txBody>
          <a:bodyPr/>
          <a:lstStyle/>
          <a:p>
            <a:endParaRPr lang="en-GB"/>
          </a:p>
        </p:txBody>
      </p:sp>
      <p:sp>
        <p:nvSpPr>
          <p:cNvPr id="4" name="Zástupný objekt pre číslo snímky 3">
            <a:extLst>
              <a:ext uri="{FF2B5EF4-FFF2-40B4-BE49-F238E27FC236}">
                <a16:creationId xmlns:a16="http://schemas.microsoft.com/office/drawing/2014/main" id="{5E5516A2-91C1-AB87-9BDF-6B1A2FE1FEAB}"/>
              </a:ext>
            </a:extLst>
          </p:cNvPr>
          <p:cNvSpPr>
            <a:spLocks noGrp="1"/>
          </p:cNvSpPr>
          <p:nvPr>
            <p:ph type="sldNum" sz="quarter" idx="12"/>
          </p:nvPr>
        </p:nvSpPr>
        <p:spPr/>
        <p:txBody>
          <a:bodyPr/>
          <a:lstStyle/>
          <a:p>
            <a:fld id="{778E33BF-AC80-4C3F-8F8D-6E475268A231}" type="slidenum">
              <a:rPr lang="en-GB" smtClean="0"/>
              <a:t>‹#›</a:t>
            </a:fld>
            <a:endParaRPr lang="en-GB"/>
          </a:p>
        </p:txBody>
      </p:sp>
    </p:spTree>
    <p:extLst>
      <p:ext uri="{BB962C8B-B14F-4D97-AF65-F5344CB8AC3E}">
        <p14:creationId xmlns:p14="http://schemas.microsoft.com/office/powerpoint/2010/main" val="5992468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Obsah s popiso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10C7403-C4AC-48AE-104C-45479F92A5DA}"/>
              </a:ext>
            </a:extLst>
          </p:cNvPr>
          <p:cNvSpPr>
            <a:spLocks noGrp="1"/>
          </p:cNvSpPr>
          <p:nvPr>
            <p:ph type="title"/>
          </p:nvPr>
        </p:nvSpPr>
        <p:spPr>
          <a:xfrm>
            <a:off x="839788" y="457200"/>
            <a:ext cx="3932237" cy="1600200"/>
          </a:xfrm>
        </p:spPr>
        <p:txBody>
          <a:bodyPr anchor="b"/>
          <a:lstStyle>
            <a:lvl1pPr>
              <a:defRPr sz="3200"/>
            </a:lvl1pPr>
          </a:lstStyle>
          <a:p>
            <a:r>
              <a:rPr lang="sk-SK"/>
              <a:t>Kliknutím upravte štýl predlohy nadpisu</a:t>
            </a:r>
            <a:endParaRPr lang="en-GB"/>
          </a:p>
        </p:txBody>
      </p:sp>
      <p:sp>
        <p:nvSpPr>
          <p:cNvPr id="3" name="Zástupný objekt pre obsah 2">
            <a:extLst>
              <a:ext uri="{FF2B5EF4-FFF2-40B4-BE49-F238E27FC236}">
                <a16:creationId xmlns:a16="http://schemas.microsoft.com/office/drawing/2014/main" id="{D8A191FF-4646-6976-D6FD-30BAA8F72FF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
        <p:nvSpPr>
          <p:cNvPr id="4" name="Zástupný text 3">
            <a:extLst>
              <a:ext uri="{FF2B5EF4-FFF2-40B4-BE49-F238E27FC236}">
                <a16:creationId xmlns:a16="http://schemas.microsoft.com/office/drawing/2014/main" id="{31649CDB-6516-E7BA-D5C3-58CA396127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a:t>Kliknite sem a upravte štýly predlohy textu</a:t>
            </a:r>
          </a:p>
        </p:txBody>
      </p:sp>
      <p:sp>
        <p:nvSpPr>
          <p:cNvPr id="5" name="Zástupný objekt pre dátum 4">
            <a:extLst>
              <a:ext uri="{FF2B5EF4-FFF2-40B4-BE49-F238E27FC236}">
                <a16:creationId xmlns:a16="http://schemas.microsoft.com/office/drawing/2014/main" id="{194459A4-AA2C-F367-03E2-3BE4AD0EADE1}"/>
              </a:ext>
            </a:extLst>
          </p:cNvPr>
          <p:cNvSpPr>
            <a:spLocks noGrp="1"/>
          </p:cNvSpPr>
          <p:nvPr>
            <p:ph type="dt" sz="half" idx="10"/>
          </p:nvPr>
        </p:nvSpPr>
        <p:spPr/>
        <p:txBody>
          <a:bodyPr/>
          <a:lstStyle/>
          <a:p>
            <a:fld id="{88569F9E-8D34-42E7-83D8-6690845F3D31}" type="datetimeFigureOut">
              <a:rPr lang="en-GB" smtClean="0"/>
              <a:t>27/09/2024</a:t>
            </a:fld>
            <a:endParaRPr lang="en-GB"/>
          </a:p>
        </p:txBody>
      </p:sp>
      <p:sp>
        <p:nvSpPr>
          <p:cNvPr id="6" name="Zástupný objekt pre pätu 5">
            <a:extLst>
              <a:ext uri="{FF2B5EF4-FFF2-40B4-BE49-F238E27FC236}">
                <a16:creationId xmlns:a16="http://schemas.microsoft.com/office/drawing/2014/main" id="{41A283D1-CD37-D4F4-A8C6-7187D5965561}"/>
              </a:ext>
            </a:extLst>
          </p:cNvPr>
          <p:cNvSpPr>
            <a:spLocks noGrp="1"/>
          </p:cNvSpPr>
          <p:nvPr>
            <p:ph type="ftr" sz="quarter" idx="11"/>
          </p:nvPr>
        </p:nvSpPr>
        <p:spPr/>
        <p:txBody>
          <a:bodyPr/>
          <a:lstStyle/>
          <a:p>
            <a:endParaRPr lang="en-GB"/>
          </a:p>
        </p:txBody>
      </p:sp>
      <p:sp>
        <p:nvSpPr>
          <p:cNvPr id="7" name="Zástupný objekt pre číslo snímky 6">
            <a:extLst>
              <a:ext uri="{FF2B5EF4-FFF2-40B4-BE49-F238E27FC236}">
                <a16:creationId xmlns:a16="http://schemas.microsoft.com/office/drawing/2014/main" id="{3D0C99CC-FC99-29D9-25D6-E4D14C8F0405}"/>
              </a:ext>
            </a:extLst>
          </p:cNvPr>
          <p:cNvSpPr>
            <a:spLocks noGrp="1"/>
          </p:cNvSpPr>
          <p:nvPr>
            <p:ph type="sldNum" sz="quarter" idx="12"/>
          </p:nvPr>
        </p:nvSpPr>
        <p:spPr/>
        <p:txBody>
          <a:bodyPr/>
          <a:lstStyle/>
          <a:p>
            <a:fld id="{778E33BF-AC80-4C3F-8F8D-6E475268A231}" type="slidenum">
              <a:rPr lang="en-GB" smtClean="0"/>
              <a:t>‹#›</a:t>
            </a:fld>
            <a:endParaRPr lang="en-GB"/>
          </a:p>
        </p:txBody>
      </p:sp>
    </p:spTree>
    <p:extLst>
      <p:ext uri="{BB962C8B-B14F-4D97-AF65-F5344CB8AC3E}">
        <p14:creationId xmlns:p14="http://schemas.microsoft.com/office/powerpoint/2010/main" val="34781890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Obrázok s popiso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92BFC1D-6001-1628-80DF-CBAA82218FB0}"/>
              </a:ext>
            </a:extLst>
          </p:cNvPr>
          <p:cNvSpPr>
            <a:spLocks noGrp="1"/>
          </p:cNvSpPr>
          <p:nvPr>
            <p:ph type="title"/>
          </p:nvPr>
        </p:nvSpPr>
        <p:spPr>
          <a:xfrm>
            <a:off x="839788" y="457200"/>
            <a:ext cx="3932237" cy="1600200"/>
          </a:xfrm>
        </p:spPr>
        <p:txBody>
          <a:bodyPr anchor="b"/>
          <a:lstStyle>
            <a:lvl1pPr>
              <a:defRPr sz="3200"/>
            </a:lvl1pPr>
          </a:lstStyle>
          <a:p>
            <a:r>
              <a:rPr lang="sk-SK"/>
              <a:t>Kliknutím upravte štýl predlohy nadpisu</a:t>
            </a:r>
            <a:endParaRPr lang="en-GB"/>
          </a:p>
        </p:txBody>
      </p:sp>
      <p:sp>
        <p:nvSpPr>
          <p:cNvPr id="3" name="Zástupný objekt pre obrázok 2">
            <a:extLst>
              <a:ext uri="{FF2B5EF4-FFF2-40B4-BE49-F238E27FC236}">
                <a16:creationId xmlns:a16="http://schemas.microsoft.com/office/drawing/2014/main" id="{F8847F74-7C77-2C3E-F740-A0DF1FC5EA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Zástupný text 3">
            <a:extLst>
              <a:ext uri="{FF2B5EF4-FFF2-40B4-BE49-F238E27FC236}">
                <a16:creationId xmlns:a16="http://schemas.microsoft.com/office/drawing/2014/main" id="{8A4A6D59-03F3-C812-9A2F-011C968992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a:t>Kliknite sem a upravte štýly predlohy textu</a:t>
            </a:r>
          </a:p>
        </p:txBody>
      </p:sp>
      <p:sp>
        <p:nvSpPr>
          <p:cNvPr id="5" name="Zástupný objekt pre dátum 4">
            <a:extLst>
              <a:ext uri="{FF2B5EF4-FFF2-40B4-BE49-F238E27FC236}">
                <a16:creationId xmlns:a16="http://schemas.microsoft.com/office/drawing/2014/main" id="{B2B43DE7-CCBF-0444-DF50-5F5473C1D8E2}"/>
              </a:ext>
            </a:extLst>
          </p:cNvPr>
          <p:cNvSpPr>
            <a:spLocks noGrp="1"/>
          </p:cNvSpPr>
          <p:nvPr>
            <p:ph type="dt" sz="half" idx="10"/>
          </p:nvPr>
        </p:nvSpPr>
        <p:spPr/>
        <p:txBody>
          <a:bodyPr/>
          <a:lstStyle/>
          <a:p>
            <a:fld id="{88569F9E-8D34-42E7-83D8-6690845F3D31}" type="datetimeFigureOut">
              <a:rPr lang="en-GB" smtClean="0"/>
              <a:t>27/09/2024</a:t>
            </a:fld>
            <a:endParaRPr lang="en-GB"/>
          </a:p>
        </p:txBody>
      </p:sp>
      <p:sp>
        <p:nvSpPr>
          <p:cNvPr id="6" name="Zástupný objekt pre pätu 5">
            <a:extLst>
              <a:ext uri="{FF2B5EF4-FFF2-40B4-BE49-F238E27FC236}">
                <a16:creationId xmlns:a16="http://schemas.microsoft.com/office/drawing/2014/main" id="{F6FE0941-5A87-5E9D-639F-52D6B29BE7F3}"/>
              </a:ext>
            </a:extLst>
          </p:cNvPr>
          <p:cNvSpPr>
            <a:spLocks noGrp="1"/>
          </p:cNvSpPr>
          <p:nvPr>
            <p:ph type="ftr" sz="quarter" idx="11"/>
          </p:nvPr>
        </p:nvSpPr>
        <p:spPr/>
        <p:txBody>
          <a:bodyPr/>
          <a:lstStyle/>
          <a:p>
            <a:endParaRPr lang="en-GB"/>
          </a:p>
        </p:txBody>
      </p:sp>
      <p:sp>
        <p:nvSpPr>
          <p:cNvPr id="7" name="Zástupný objekt pre číslo snímky 6">
            <a:extLst>
              <a:ext uri="{FF2B5EF4-FFF2-40B4-BE49-F238E27FC236}">
                <a16:creationId xmlns:a16="http://schemas.microsoft.com/office/drawing/2014/main" id="{2F3772BF-F857-3376-45C2-8C5939BB011A}"/>
              </a:ext>
            </a:extLst>
          </p:cNvPr>
          <p:cNvSpPr>
            <a:spLocks noGrp="1"/>
          </p:cNvSpPr>
          <p:nvPr>
            <p:ph type="sldNum" sz="quarter" idx="12"/>
          </p:nvPr>
        </p:nvSpPr>
        <p:spPr/>
        <p:txBody>
          <a:bodyPr/>
          <a:lstStyle/>
          <a:p>
            <a:fld id="{778E33BF-AC80-4C3F-8F8D-6E475268A231}" type="slidenum">
              <a:rPr lang="en-GB" smtClean="0"/>
              <a:t>‹#›</a:t>
            </a:fld>
            <a:endParaRPr lang="en-GB"/>
          </a:p>
        </p:txBody>
      </p:sp>
    </p:spTree>
    <p:extLst>
      <p:ext uri="{BB962C8B-B14F-4D97-AF65-F5344CB8AC3E}">
        <p14:creationId xmlns:p14="http://schemas.microsoft.com/office/powerpoint/2010/main" val="12672043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1CDD516-2BD2-033D-677D-526721D166FA}"/>
              </a:ext>
            </a:extLst>
          </p:cNvPr>
          <p:cNvSpPr>
            <a:spLocks noGrp="1"/>
          </p:cNvSpPr>
          <p:nvPr>
            <p:ph type="title"/>
          </p:nvPr>
        </p:nvSpPr>
        <p:spPr/>
        <p:txBody>
          <a:bodyPr/>
          <a:lstStyle/>
          <a:p>
            <a:r>
              <a:rPr lang="sk-SK"/>
              <a:t>Kliknutím upravte štýl predlohy nadpisu</a:t>
            </a:r>
            <a:endParaRPr lang="en-GB"/>
          </a:p>
        </p:txBody>
      </p:sp>
      <p:sp>
        <p:nvSpPr>
          <p:cNvPr id="3" name="Zástupný zvislý text 2">
            <a:extLst>
              <a:ext uri="{FF2B5EF4-FFF2-40B4-BE49-F238E27FC236}">
                <a16:creationId xmlns:a16="http://schemas.microsoft.com/office/drawing/2014/main" id="{860DC75A-6DAA-2E36-844B-1DE924CCFA3D}"/>
              </a:ext>
            </a:extLst>
          </p:cNvPr>
          <p:cNvSpPr>
            <a:spLocks noGrp="1"/>
          </p:cNvSpPr>
          <p:nvPr>
            <p:ph type="body" orient="vert" idx="1"/>
          </p:nvPr>
        </p:nvSpPr>
        <p:spPr/>
        <p:txBody>
          <a:bodyPr vert="eaVert"/>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
        <p:nvSpPr>
          <p:cNvPr id="4" name="Zástupný objekt pre dátum 3">
            <a:extLst>
              <a:ext uri="{FF2B5EF4-FFF2-40B4-BE49-F238E27FC236}">
                <a16:creationId xmlns:a16="http://schemas.microsoft.com/office/drawing/2014/main" id="{E3204487-0394-4899-004D-EB9C938C7077}"/>
              </a:ext>
            </a:extLst>
          </p:cNvPr>
          <p:cNvSpPr>
            <a:spLocks noGrp="1"/>
          </p:cNvSpPr>
          <p:nvPr>
            <p:ph type="dt" sz="half" idx="10"/>
          </p:nvPr>
        </p:nvSpPr>
        <p:spPr/>
        <p:txBody>
          <a:bodyPr/>
          <a:lstStyle/>
          <a:p>
            <a:fld id="{88569F9E-8D34-42E7-83D8-6690845F3D31}" type="datetimeFigureOut">
              <a:rPr lang="en-GB" smtClean="0"/>
              <a:t>27/09/2024</a:t>
            </a:fld>
            <a:endParaRPr lang="en-GB"/>
          </a:p>
        </p:txBody>
      </p:sp>
      <p:sp>
        <p:nvSpPr>
          <p:cNvPr id="5" name="Zástupný objekt pre pätu 4">
            <a:extLst>
              <a:ext uri="{FF2B5EF4-FFF2-40B4-BE49-F238E27FC236}">
                <a16:creationId xmlns:a16="http://schemas.microsoft.com/office/drawing/2014/main" id="{71C63FC8-5F6F-18C2-A2A1-C1FFC5DC7252}"/>
              </a:ext>
            </a:extLst>
          </p:cNvPr>
          <p:cNvSpPr>
            <a:spLocks noGrp="1"/>
          </p:cNvSpPr>
          <p:nvPr>
            <p:ph type="ftr" sz="quarter" idx="11"/>
          </p:nvPr>
        </p:nvSpPr>
        <p:spPr/>
        <p:txBody>
          <a:bodyPr/>
          <a:lstStyle/>
          <a:p>
            <a:endParaRPr lang="en-GB"/>
          </a:p>
        </p:txBody>
      </p:sp>
      <p:sp>
        <p:nvSpPr>
          <p:cNvPr id="6" name="Zástupný objekt pre číslo snímky 5">
            <a:extLst>
              <a:ext uri="{FF2B5EF4-FFF2-40B4-BE49-F238E27FC236}">
                <a16:creationId xmlns:a16="http://schemas.microsoft.com/office/drawing/2014/main" id="{8316F04A-2E92-988F-C4DD-2B2C234D7DAF}"/>
              </a:ext>
            </a:extLst>
          </p:cNvPr>
          <p:cNvSpPr>
            <a:spLocks noGrp="1"/>
          </p:cNvSpPr>
          <p:nvPr>
            <p:ph type="sldNum" sz="quarter" idx="12"/>
          </p:nvPr>
        </p:nvSpPr>
        <p:spPr/>
        <p:txBody>
          <a:bodyPr/>
          <a:lstStyle/>
          <a:p>
            <a:fld id="{778E33BF-AC80-4C3F-8F8D-6E475268A231}" type="slidenum">
              <a:rPr lang="en-GB" smtClean="0"/>
              <a:t>‹#›</a:t>
            </a:fld>
            <a:endParaRPr lang="en-GB"/>
          </a:p>
        </p:txBody>
      </p:sp>
    </p:spTree>
    <p:extLst>
      <p:ext uri="{BB962C8B-B14F-4D97-AF65-F5344CB8AC3E}">
        <p14:creationId xmlns:p14="http://schemas.microsoft.com/office/powerpoint/2010/main" val="7788069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Zvislý nadpis a text">
    <p:spTree>
      <p:nvGrpSpPr>
        <p:cNvPr id="1" name=""/>
        <p:cNvGrpSpPr/>
        <p:nvPr/>
      </p:nvGrpSpPr>
      <p:grpSpPr>
        <a:xfrm>
          <a:off x="0" y="0"/>
          <a:ext cx="0" cy="0"/>
          <a:chOff x="0" y="0"/>
          <a:chExt cx="0" cy="0"/>
        </a:xfrm>
      </p:grpSpPr>
      <p:sp>
        <p:nvSpPr>
          <p:cNvPr id="2" name="Zvislý nadpis 1">
            <a:extLst>
              <a:ext uri="{FF2B5EF4-FFF2-40B4-BE49-F238E27FC236}">
                <a16:creationId xmlns:a16="http://schemas.microsoft.com/office/drawing/2014/main" id="{6F796ECB-A4DB-8794-85D8-938ED913527C}"/>
              </a:ext>
            </a:extLst>
          </p:cNvPr>
          <p:cNvSpPr>
            <a:spLocks noGrp="1"/>
          </p:cNvSpPr>
          <p:nvPr>
            <p:ph type="title" orient="vert"/>
          </p:nvPr>
        </p:nvSpPr>
        <p:spPr>
          <a:xfrm>
            <a:off x="8724900" y="365125"/>
            <a:ext cx="2628900" cy="5811838"/>
          </a:xfrm>
        </p:spPr>
        <p:txBody>
          <a:bodyPr vert="eaVert"/>
          <a:lstStyle/>
          <a:p>
            <a:r>
              <a:rPr lang="sk-SK"/>
              <a:t>Kliknutím upravte štýl predlohy nadpisu</a:t>
            </a:r>
            <a:endParaRPr lang="en-GB"/>
          </a:p>
        </p:txBody>
      </p:sp>
      <p:sp>
        <p:nvSpPr>
          <p:cNvPr id="3" name="Zástupný zvislý text 2">
            <a:extLst>
              <a:ext uri="{FF2B5EF4-FFF2-40B4-BE49-F238E27FC236}">
                <a16:creationId xmlns:a16="http://schemas.microsoft.com/office/drawing/2014/main" id="{22C68503-5BA6-6368-30A0-244F1FF68B7A}"/>
              </a:ext>
            </a:extLst>
          </p:cNvPr>
          <p:cNvSpPr>
            <a:spLocks noGrp="1"/>
          </p:cNvSpPr>
          <p:nvPr>
            <p:ph type="body" orient="vert" idx="1"/>
          </p:nvPr>
        </p:nvSpPr>
        <p:spPr>
          <a:xfrm>
            <a:off x="838200" y="365125"/>
            <a:ext cx="7734300" cy="5811838"/>
          </a:xfrm>
        </p:spPr>
        <p:txBody>
          <a:bodyPr vert="eaVert"/>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
        <p:nvSpPr>
          <p:cNvPr id="4" name="Zástupný objekt pre dátum 3">
            <a:extLst>
              <a:ext uri="{FF2B5EF4-FFF2-40B4-BE49-F238E27FC236}">
                <a16:creationId xmlns:a16="http://schemas.microsoft.com/office/drawing/2014/main" id="{89E3C45A-D877-22F6-2D8B-287D0C12F43B}"/>
              </a:ext>
            </a:extLst>
          </p:cNvPr>
          <p:cNvSpPr>
            <a:spLocks noGrp="1"/>
          </p:cNvSpPr>
          <p:nvPr>
            <p:ph type="dt" sz="half" idx="10"/>
          </p:nvPr>
        </p:nvSpPr>
        <p:spPr/>
        <p:txBody>
          <a:bodyPr/>
          <a:lstStyle/>
          <a:p>
            <a:fld id="{88569F9E-8D34-42E7-83D8-6690845F3D31}" type="datetimeFigureOut">
              <a:rPr lang="en-GB" smtClean="0"/>
              <a:t>27/09/2024</a:t>
            </a:fld>
            <a:endParaRPr lang="en-GB"/>
          </a:p>
        </p:txBody>
      </p:sp>
      <p:sp>
        <p:nvSpPr>
          <p:cNvPr id="5" name="Zástupný objekt pre pätu 4">
            <a:extLst>
              <a:ext uri="{FF2B5EF4-FFF2-40B4-BE49-F238E27FC236}">
                <a16:creationId xmlns:a16="http://schemas.microsoft.com/office/drawing/2014/main" id="{838EE748-128F-28F4-104E-27AF6DA7F71C}"/>
              </a:ext>
            </a:extLst>
          </p:cNvPr>
          <p:cNvSpPr>
            <a:spLocks noGrp="1"/>
          </p:cNvSpPr>
          <p:nvPr>
            <p:ph type="ftr" sz="quarter" idx="11"/>
          </p:nvPr>
        </p:nvSpPr>
        <p:spPr/>
        <p:txBody>
          <a:bodyPr/>
          <a:lstStyle/>
          <a:p>
            <a:endParaRPr lang="en-GB"/>
          </a:p>
        </p:txBody>
      </p:sp>
      <p:sp>
        <p:nvSpPr>
          <p:cNvPr id="6" name="Zástupný objekt pre číslo snímky 5">
            <a:extLst>
              <a:ext uri="{FF2B5EF4-FFF2-40B4-BE49-F238E27FC236}">
                <a16:creationId xmlns:a16="http://schemas.microsoft.com/office/drawing/2014/main" id="{101B215F-4C15-F814-EDF8-C7B7402ECDF9}"/>
              </a:ext>
            </a:extLst>
          </p:cNvPr>
          <p:cNvSpPr>
            <a:spLocks noGrp="1"/>
          </p:cNvSpPr>
          <p:nvPr>
            <p:ph type="sldNum" sz="quarter" idx="12"/>
          </p:nvPr>
        </p:nvSpPr>
        <p:spPr/>
        <p:txBody>
          <a:bodyPr/>
          <a:lstStyle/>
          <a:p>
            <a:fld id="{778E33BF-AC80-4C3F-8F8D-6E475268A231}" type="slidenum">
              <a:rPr lang="en-GB" smtClean="0"/>
              <a:t>‹#›</a:t>
            </a:fld>
            <a:endParaRPr lang="en-GB"/>
          </a:p>
        </p:txBody>
      </p:sp>
    </p:spTree>
    <p:extLst>
      <p:ext uri="{BB962C8B-B14F-4D97-AF65-F5344CB8AC3E}">
        <p14:creationId xmlns:p14="http://schemas.microsoft.com/office/powerpoint/2010/main" val="28280246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24D3FBA-5B99-2AB2-BD67-67A4A164A5A2}"/>
              </a:ext>
            </a:extLst>
          </p:cNvPr>
          <p:cNvSpPr>
            <a:spLocks noGrp="1"/>
          </p:cNvSpPr>
          <p:nvPr>
            <p:ph type="title"/>
          </p:nvPr>
        </p:nvSpPr>
        <p:spPr/>
        <p:txBody>
          <a:bodyPr/>
          <a:lstStyle/>
          <a:p>
            <a:r>
              <a:rPr lang="sk-SK"/>
              <a:t>Kliknutím upravte štýl predlohy nadpisu</a:t>
            </a:r>
            <a:endParaRPr lang="en-GB"/>
          </a:p>
        </p:txBody>
      </p:sp>
      <p:sp>
        <p:nvSpPr>
          <p:cNvPr id="3" name="Zástupný objekt pre obsah 2">
            <a:extLst>
              <a:ext uri="{FF2B5EF4-FFF2-40B4-BE49-F238E27FC236}">
                <a16:creationId xmlns:a16="http://schemas.microsoft.com/office/drawing/2014/main" id="{435A9057-43B6-746F-BEA7-CE263338DB93}"/>
              </a:ext>
            </a:extLst>
          </p:cNvPr>
          <p:cNvSpPr>
            <a:spLocks noGrp="1"/>
          </p:cNvSpPr>
          <p:nvPr>
            <p:ph idx="1"/>
          </p:nvPr>
        </p:nvSpPr>
        <p:spPr>
          <a:xfrm>
            <a:off x="838200" y="1825625"/>
            <a:ext cx="10515600" cy="4351338"/>
          </a:xfrm>
          <a:prstGeom prst="rect">
            <a:avLst/>
          </a:prstGeo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Tree>
    <p:extLst>
      <p:ext uri="{BB962C8B-B14F-4D97-AF65-F5344CB8AC3E}">
        <p14:creationId xmlns:p14="http://schemas.microsoft.com/office/powerpoint/2010/main" val="26929292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459A5AF-6B5C-45A1-1FB8-4A10DD953421}"/>
              </a:ext>
            </a:extLst>
          </p:cNvPr>
          <p:cNvSpPr>
            <a:spLocks noGrp="1"/>
          </p:cNvSpPr>
          <p:nvPr>
            <p:ph type="title"/>
          </p:nvPr>
        </p:nvSpPr>
        <p:spPr/>
        <p:txBody>
          <a:bodyPr/>
          <a:lstStyle/>
          <a:p>
            <a:r>
              <a:rPr lang="sk-SK"/>
              <a:t>Kliknutím upravte štýl predlohy nadpisu</a:t>
            </a:r>
            <a:endParaRPr lang="en-GB"/>
          </a:p>
        </p:txBody>
      </p:sp>
      <p:sp>
        <p:nvSpPr>
          <p:cNvPr id="3" name="Zástupný objekt pre obsah 2">
            <a:extLst>
              <a:ext uri="{FF2B5EF4-FFF2-40B4-BE49-F238E27FC236}">
                <a16:creationId xmlns:a16="http://schemas.microsoft.com/office/drawing/2014/main" id="{A2934F81-DBED-D029-6E7C-3D5CABBBADDC}"/>
              </a:ext>
            </a:extLst>
          </p:cNvPr>
          <p:cNvSpPr>
            <a:spLocks noGrp="1"/>
          </p:cNvSpPr>
          <p:nvPr>
            <p:ph sz="half" idx="1"/>
          </p:nvPr>
        </p:nvSpPr>
        <p:spPr>
          <a:xfrm>
            <a:off x="838200" y="1825625"/>
            <a:ext cx="5181600" cy="4351338"/>
          </a:xfrm>
          <a:prstGeom prst="rect">
            <a:avLst/>
          </a:prstGeo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
        <p:nvSpPr>
          <p:cNvPr id="4" name="Zástupný objekt pre obsah 3">
            <a:extLst>
              <a:ext uri="{FF2B5EF4-FFF2-40B4-BE49-F238E27FC236}">
                <a16:creationId xmlns:a16="http://schemas.microsoft.com/office/drawing/2014/main" id="{C5638265-EBB0-3D3D-9D43-884490BB6BFF}"/>
              </a:ext>
            </a:extLst>
          </p:cNvPr>
          <p:cNvSpPr>
            <a:spLocks noGrp="1"/>
          </p:cNvSpPr>
          <p:nvPr>
            <p:ph sz="half" idx="2"/>
          </p:nvPr>
        </p:nvSpPr>
        <p:spPr>
          <a:xfrm>
            <a:off x="6172200" y="1825625"/>
            <a:ext cx="5181600" cy="4351338"/>
          </a:xfrm>
          <a:prstGeom prst="rect">
            <a:avLst/>
          </a:prstGeo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Tree>
    <p:extLst>
      <p:ext uri="{BB962C8B-B14F-4D97-AF65-F5344CB8AC3E}">
        <p14:creationId xmlns:p14="http://schemas.microsoft.com/office/powerpoint/2010/main" val="28451166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398C846-E56F-F8FB-0E8F-A31A7468DDDE}"/>
              </a:ext>
            </a:extLst>
          </p:cNvPr>
          <p:cNvSpPr>
            <a:spLocks noGrp="1"/>
          </p:cNvSpPr>
          <p:nvPr>
            <p:ph type="title"/>
          </p:nvPr>
        </p:nvSpPr>
        <p:spPr>
          <a:xfrm>
            <a:off x="839788" y="365125"/>
            <a:ext cx="10515600" cy="1325563"/>
          </a:xfrm>
        </p:spPr>
        <p:txBody>
          <a:bodyPr/>
          <a:lstStyle/>
          <a:p>
            <a:r>
              <a:rPr lang="sk-SK"/>
              <a:t>Kliknutím upravte štýl predlohy nadpisu</a:t>
            </a:r>
            <a:endParaRPr lang="en-GB"/>
          </a:p>
        </p:txBody>
      </p:sp>
      <p:sp>
        <p:nvSpPr>
          <p:cNvPr id="3" name="Zástupný text 2">
            <a:extLst>
              <a:ext uri="{FF2B5EF4-FFF2-40B4-BE49-F238E27FC236}">
                <a16:creationId xmlns:a16="http://schemas.microsoft.com/office/drawing/2014/main" id="{90B3C3E5-B332-4C8D-1855-3683A3B0BD4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Kliknite sem a upravte štýly predlohy textu</a:t>
            </a:r>
          </a:p>
        </p:txBody>
      </p:sp>
      <p:sp>
        <p:nvSpPr>
          <p:cNvPr id="4" name="Zástupný objekt pre obsah 3">
            <a:extLst>
              <a:ext uri="{FF2B5EF4-FFF2-40B4-BE49-F238E27FC236}">
                <a16:creationId xmlns:a16="http://schemas.microsoft.com/office/drawing/2014/main" id="{A45C6FA8-FA26-3E40-B51A-408606C86B1B}"/>
              </a:ext>
            </a:extLst>
          </p:cNvPr>
          <p:cNvSpPr>
            <a:spLocks noGrp="1"/>
          </p:cNvSpPr>
          <p:nvPr>
            <p:ph sz="half" idx="2"/>
          </p:nvPr>
        </p:nvSpPr>
        <p:spPr>
          <a:xfrm>
            <a:off x="839788" y="2505075"/>
            <a:ext cx="5157787" cy="3684588"/>
          </a:xfrm>
          <a:prstGeom prst="rect">
            <a:avLst/>
          </a:prstGeo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
        <p:nvSpPr>
          <p:cNvPr id="5" name="Zástupný text 4">
            <a:extLst>
              <a:ext uri="{FF2B5EF4-FFF2-40B4-BE49-F238E27FC236}">
                <a16:creationId xmlns:a16="http://schemas.microsoft.com/office/drawing/2014/main" id="{E7C2DF9D-F767-5C94-962C-3CF6C7055F2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Kliknite sem a upravte štýly predlohy textu</a:t>
            </a:r>
          </a:p>
        </p:txBody>
      </p:sp>
      <p:sp>
        <p:nvSpPr>
          <p:cNvPr id="6" name="Zástupný objekt pre obsah 5">
            <a:extLst>
              <a:ext uri="{FF2B5EF4-FFF2-40B4-BE49-F238E27FC236}">
                <a16:creationId xmlns:a16="http://schemas.microsoft.com/office/drawing/2014/main" id="{7EC0FAD3-A546-E6B0-38BF-42F7D495FABC}"/>
              </a:ext>
            </a:extLst>
          </p:cNvPr>
          <p:cNvSpPr>
            <a:spLocks noGrp="1"/>
          </p:cNvSpPr>
          <p:nvPr>
            <p:ph sz="quarter" idx="4"/>
          </p:nvPr>
        </p:nvSpPr>
        <p:spPr>
          <a:xfrm>
            <a:off x="6172200" y="2505075"/>
            <a:ext cx="5183188" cy="3684588"/>
          </a:xfrm>
          <a:prstGeom prst="rect">
            <a:avLst/>
          </a:prstGeo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Tree>
    <p:extLst>
      <p:ext uri="{BB962C8B-B14F-4D97-AF65-F5344CB8AC3E}">
        <p14:creationId xmlns:p14="http://schemas.microsoft.com/office/powerpoint/2010/main" val="13170261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4F72F59-F218-5327-C4EF-72E2A4FCF888}"/>
              </a:ext>
            </a:extLst>
          </p:cNvPr>
          <p:cNvSpPr>
            <a:spLocks noGrp="1"/>
          </p:cNvSpPr>
          <p:nvPr>
            <p:ph type="title"/>
          </p:nvPr>
        </p:nvSpPr>
        <p:spPr/>
        <p:txBody>
          <a:bodyPr/>
          <a:lstStyle/>
          <a:p>
            <a:r>
              <a:rPr lang="sk-SK"/>
              <a:t>Kliknutím upravte štýl predlohy nadpisu</a:t>
            </a:r>
            <a:endParaRPr lang="en-GB"/>
          </a:p>
        </p:txBody>
      </p:sp>
    </p:spTree>
    <p:extLst>
      <p:ext uri="{BB962C8B-B14F-4D97-AF65-F5344CB8AC3E}">
        <p14:creationId xmlns:p14="http://schemas.microsoft.com/office/powerpoint/2010/main" val="23527270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22900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Obsah s popiso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A4ADE84-A388-6F43-AFAD-7528401AFE68}"/>
              </a:ext>
            </a:extLst>
          </p:cNvPr>
          <p:cNvSpPr>
            <a:spLocks noGrp="1"/>
          </p:cNvSpPr>
          <p:nvPr>
            <p:ph type="title"/>
          </p:nvPr>
        </p:nvSpPr>
        <p:spPr>
          <a:xfrm>
            <a:off x="839788" y="457200"/>
            <a:ext cx="3932237" cy="1600200"/>
          </a:xfrm>
        </p:spPr>
        <p:txBody>
          <a:bodyPr anchor="b"/>
          <a:lstStyle>
            <a:lvl1pPr>
              <a:defRPr sz="3200"/>
            </a:lvl1pPr>
          </a:lstStyle>
          <a:p>
            <a:r>
              <a:rPr lang="sk-SK"/>
              <a:t>Kliknutím upravte štýl predlohy nadpisu</a:t>
            </a:r>
            <a:endParaRPr lang="en-GB"/>
          </a:p>
        </p:txBody>
      </p:sp>
      <p:sp>
        <p:nvSpPr>
          <p:cNvPr id="3" name="Zástupný objekt pre obsah 2">
            <a:extLst>
              <a:ext uri="{FF2B5EF4-FFF2-40B4-BE49-F238E27FC236}">
                <a16:creationId xmlns:a16="http://schemas.microsoft.com/office/drawing/2014/main" id="{BAF78B52-C79A-364E-5463-982013600E0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
        <p:nvSpPr>
          <p:cNvPr id="4" name="Zástupný text 3">
            <a:extLst>
              <a:ext uri="{FF2B5EF4-FFF2-40B4-BE49-F238E27FC236}">
                <a16:creationId xmlns:a16="http://schemas.microsoft.com/office/drawing/2014/main" id="{34CE83CC-671E-EFDC-C9A9-6CCBF69C33E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a:t>Kliknite sem a upravte štýly predlohy textu</a:t>
            </a:r>
          </a:p>
        </p:txBody>
      </p:sp>
      <p:sp>
        <p:nvSpPr>
          <p:cNvPr id="5" name="Zástupný objekt pre dátum 4">
            <a:extLst>
              <a:ext uri="{FF2B5EF4-FFF2-40B4-BE49-F238E27FC236}">
                <a16:creationId xmlns:a16="http://schemas.microsoft.com/office/drawing/2014/main" id="{FF43C211-1AC3-84DD-C901-99A28F2BD4C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496294D-597E-4D2E-B81B-892A1B613257}" type="datetimeFigureOut">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27/09/2024</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Zástupný objekt pre pätu 5">
            <a:extLst>
              <a:ext uri="{FF2B5EF4-FFF2-40B4-BE49-F238E27FC236}">
                <a16:creationId xmlns:a16="http://schemas.microsoft.com/office/drawing/2014/main" id="{E03E3DD7-BA70-7A80-32A5-EB6BAE383A33}"/>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Zástupný objekt pre číslo snímky 6">
            <a:extLst>
              <a:ext uri="{FF2B5EF4-FFF2-40B4-BE49-F238E27FC236}">
                <a16:creationId xmlns:a16="http://schemas.microsoft.com/office/drawing/2014/main" id="{10A07A8C-A254-726C-9379-8A4DE7BAE1C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F96F323-A7D3-4479-AD34-CAE925240681}" type="slidenum">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62792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Obrázok s popiso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5CAC654-9A4C-0448-6D60-6854DC5DBE64}"/>
              </a:ext>
            </a:extLst>
          </p:cNvPr>
          <p:cNvSpPr>
            <a:spLocks noGrp="1"/>
          </p:cNvSpPr>
          <p:nvPr>
            <p:ph type="title"/>
          </p:nvPr>
        </p:nvSpPr>
        <p:spPr>
          <a:xfrm>
            <a:off x="839788" y="457200"/>
            <a:ext cx="3932237" cy="1600200"/>
          </a:xfrm>
        </p:spPr>
        <p:txBody>
          <a:bodyPr anchor="b"/>
          <a:lstStyle>
            <a:lvl1pPr>
              <a:defRPr sz="3200"/>
            </a:lvl1pPr>
          </a:lstStyle>
          <a:p>
            <a:r>
              <a:rPr lang="sk-SK"/>
              <a:t>Kliknutím upravte štýl predlohy nadpisu</a:t>
            </a:r>
            <a:endParaRPr lang="en-GB"/>
          </a:p>
        </p:txBody>
      </p:sp>
      <p:sp>
        <p:nvSpPr>
          <p:cNvPr id="3" name="Zástupný objekt pre obrázok 2">
            <a:extLst>
              <a:ext uri="{FF2B5EF4-FFF2-40B4-BE49-F238E27FC236}">
                <a16:creationId xmlns:a16="http://schemas.microsoft.com/office/drawing/2014/main" id="{AA0CA434-3E6A-3418-B3A1-7E85F3850F8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Zástupný text 3">
            <a:extLst>
              <a:ext uri="{FF2B5EF4-FFF2-40B4-BE49-F238E27FC236}">
                <a16:creationId xmlns:a16="http://schemas.microsoft.com/office/drawing/2014/main" id="{A9B75E2C-1313-E597-88F4-96D86DE60D4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a:t>Kliknite sem a upravte štýly predlohy textu</a:t>
            </a:r>
          </a:p>
        </p:txBody>
      </p:sp>
      <p:sp>
        <p:nvSpPr>
          <p:cNvPr id="5" name="Zástupný objekt pre dátum 4">
            <a:extLst>
              <a:ext uri="{FF2B5EF4-FFF2-40B4-BE49-F238E27FC236}">
                <a16:creationId xmlns:a16="http://schemas.microsoft.com/office/drawing/2014/main" id="{0B6673DD-A6C5-ACEB-66D7-91C0DF780A4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496294D-597E-4D2E-B81B-892A1B613257}" type="datetimeFigureOut">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27/09/2024</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Zástupný objekt pre pätu 5">
            <a:extLst>
              <a:ext uri="{FF2B5EF4-FFF2-40B4-BE49-F238E27FC236}">
                <a16:creationId xmlns:a16="http://schemas.microsoft.com/office/drawing/2014/main" id="{FA584A9D-DD98-B05B-9E09-EBCDE5E3C57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Zástupný objekt pre číslo snímky 6">
            <a:extLst>
              <a:ext uri="{FF2B5EF4-FFF2-40B4-BE49-F238E27FC236}">
                <a16:creationId xmlns:a16="http://schemas.microsoft.com/office/drawing/2014/main" id="{0F59585D-B970-3926-0CF9-FFE5242416B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F96F323-A7D3-4479-AD34-CAE925240681}" type="slidenum">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11094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Úvodná snímka">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8F384DA-355A-27CC-8AD9-7ED41F766E26}"/>
              </a:ext>
            </a:extLst>
          </p:cNvPr>
          <p:cNvSpPr>
            <a:spLocks noGrp="1"/>
          </p:cNvSpPr>
          <p:nvPr>
            <p:ph type="ctrTitle"/>
          </p:nvPr>
        </p:nvSpPr>
        <p:spPr>
          <a:xfrm>
            <a:off x="1524000" y="1122363"/>
            <a:ext cx="9144000" cy="2387600"/>
          </a:xfrm>
        </p:spPr>
        <p:txBody>
          <a:bodyPr anchor="b"/>
          <a:lstStyle>
            <a:lvl1pPr algn="ctr">
              <a:defRPr sz="6000"/>
            </a:lvl1pPr>
          </a:lstStyle>
          <a:p>
            <a:r>
              <a:rPr lang="sk-SK"/>
              <a:t>Kliknutím upravte štýl predlohy nadpisu</a:t>
            </a:r>
            <a:endParaRPr lang="en-GB"/>
          </a:p>
        </p:txBody>
      </p:sp>
      <p:sp>
        <p:nvSpPr>
          <p:cNvPr id="3" name="Podnadpis 2">
            <a:extLst>
              <a:ext uri="{FF2B5EF4-FFF2-40B4-BE49-F238E27FC236}">
                <a16:creationId xmlns:a16="http://schemas.microsoft.com/office/drawing/2014/main" id="{D12F85A7-F4AC-6A2F-0506-F1E0EC26A9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k-SK"/>
              <a:t>Kliknutím upravte štýl predlohy podnadpisu</a:t>
            </a:r>
            <a:endParaRPr lang="en-GB"/>
          </a:p>
        </p:txBody>
      </p:sp>
      <p:sp>
        <p:nvSpPr>
          <p:cNvPr id="4" name="Zástupný objekt pre dátum 3">
            <a:extLst>
              <a:ext uri="{FF2B5EF4-FFF2-40B4-BE49-F238E27FC236}">
                <a16:creationId xmlns:a16="http://schemas.microsoft.com/office/drawing/2014/main" id="{6ED51B71-7BF2-620A-3937-82807B227C56}"/>
              </a:ext>
            </a:extLst>
          </p:cNvPr>
          <p:cNvSpPr>
            <a:spLocks noGrp="1"/>
          </p:cNvSpPr>
          <p:nvPr>
            <p:ph type="dt" sz="half" idx="10"/>
          </p:nvPr>
        </p:nvSpPr>
        <p:spPr/>
        <p:txBody>
          <a:bodyPr/>
          <a:lstStyle/>
          <a:p>
            <a:fld id="{88569F9E-8D34-42E7-83D8-6690845F3D31}" type="datetimeFigureOut">
              <a:rPr lang="en-GB" smtClean="0"/>
              <a:t>27/09/2024</a:t>
            </a:fld>
            <a:endParaRPr lang="en-GB"/>
          </a:p>
        </p:txBody>
      </p:sp>
      <p:sp>
        <p:nvSpPr>
          <p:cNvPr id="5" name="Zástupný objekt pre pätu 4">
            <a:extLst>
              <a:ext uri="{FF2B5EF4-FFF2-40B4-BE49-F238E27FC236}">
                <a16:creationId xmlns:a16="http://schemas.microsoft.com/office/drawing/2014/main" id="{95B09A74-9F05-4879-BB0A-C07F1A4642B0}"/>
              </a:ext>
            </a:extLst>
          </p:cNvPr>
          <p:cNvSpPr>
            <a:spLocks noGrp="1"/>
          </p:cNvSpPr>
          <p:nvPr>
            <p:ph type="ftr" sz="quarter" idx="11"/>
          </p:nvPr>
        </p:nvSpPr>
        <p:spPr/>
        <p:txBody>
          <a:bodyPr/>
          <a:lstStyle/>
          <a:p>
            <a:endParaRPr lang="en-GB"/>
          </a:p>
        </p:txBody>
      </p:sp>
      <p:sp>
        <p:nvSpPr>
          <p:cNvPr id="6" name="Zástupný objekt pre číslo snímky 5">
            <a:extLst>
              <a:ext uri="{FF2B5EF4-FFF2-40B4-BE49-F238E27FC236}">
                <a16:creationId xmlns:a16="http://schemas.microsoft.com/office/drawing/2014/main" id="{3522C251-4D2C-2E18-CC4D-80B18D6A326D}"/>
              </a:ext>
            </a:extLst>
          </p:cNvPr>
          <p:cNvSpPr>
            <a:spLocks noGrp="1"/>
          </p:cNvSpPr>
          <p:nvPr>
            <p:ph type="sldNum" sz="quarter" idx="12"/>
          </p:nvPr>
        </p:nvSpPr>
        <p:spPr/>
        <p:txBody>
          <a:bodyPr/>
          <a:lstStyle/>
          <a:p>
            <a:fld id="{778E33BF-AC80-4C3F-8F8D-6E475268A231}" type="slidenum">
              <a:rPr lang="en-GB" smtClean="0"/>
              <a:t>‹#›</a:t>
            </a:fld>
            <a:endParaRPr lang="en-GB"/>
          </a:p>
        </p:txBody>
      </p:sp>
    </p:spTree>
    <p:extLst>
      <p:ext uri="{BB962C8B-B14F-4D97-AF65-F5344CB8AC3E}">
        <p14:creationId xmlns:p14="http://schemas.microsoft.com/office/powerpoint/2010/main" val="1485703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objekt pre nadpis 1">
            <a:extLst>
              <a:ext uri="{FF2B5EF4-FFF2-40B4-BE49-F238E27FC236}">
                <a16:creationId xmlns:a16="http://schemas.microsoft.com/office/drawing/2014/main" id="{A54D64AA-876A-5527-C225-22A2C738E224}"/>
              </a:ext>
            </a:extLst>
          </p:cNvPr>
          <p:cNvSpPr>
            <a:spLocks noGrp="1"/>
          </p:cNvSpPr>
          <p:nvPr>
            <p:ph type="title"/>
          </p:nvPr>
        </p:nvSpPr>
        <p:spPr>
          <a:xfrm>
            <a:off x="691116" y="365126"/>
            <a:ext cx="10662684" cy="1058364"/>
          </a:xfrm>
          <a:prstGeom prst="rect">
            <a:avLst/>
          </a:prstGeom>
        </p:spPr>
        <p:txBody>
          <a:bodyPr vert="horz" lIns="91440" tIns="45720" rIns="91440" bIns="45720" rtlCol="0" anchor="ctr">
            <a:normAutofit/>
          </a:bodyPr>
          <a:lstStyle/>
          <a:p>
            <a:r>
              <a:rPr lang="en-GB" noProof="0" dirty="0"/>
              <a:t>Insert title of the slide</a:t>
            </a:r>
          </a:p>
        </p:txBody>
      </p:sp>
      <p:sp>
        <p:nvSpPr>
          <p:cNvPr id="14" name="Zástupný text 13">
            <a:extLst>
              <a:ext uri="{FF2B5EF4-FFF2-40B4-BE49-F238E27FC236}">
                <a16:creationId xmlns:a16="http://schemas.microsoft.com/office/drawing/2014/main" id="{9F599E69-1CCE-B314-D677-A50FBDE72B6A}"/>
              </a:ext>
            </a:extLst>
          </p:cNvPr>
          <p:cNvSpPr>
            <a:spLocks noGrp="1"/>
          </p:cNvSpPr>
          <p:nvPr userDrawn="1">
            <p:ph type="body" idx="1"/>
          </p:nvPr>
        </p:nvSpPr>
        <p:spPr>
          <a:xfrm>
            <a:off x="691116" y="1658679"/>
            <a:ext cx="10662684" cy="3944679"/>
          </a:xfrm>
          <a:prstGeom prst="rect">
            <a:avLst/>
          </a:prstGeom>
        </p:spPr>
        <p:txBody>
          <a:bodyPr vert="horz" lIns="91440" tIns="45720" rIns="91440" bIns="45720" rtlCol="0">
            <a:normAutofit/>
          </a:bodyPr>
          <a:lstStyle/>
          <a:p>
            <a:pPr lvl="0"/>
            <a:r>
              <a:rPr lang="sk-SK" dirty="0"/>
              <a:t>Kliknite sem a upravte štýly predlohy textu</a:t>
            </a:r>
          </a:p>
        </p:txBody>
      </p:sp>
    </p:spTree>
    <p:extLst>
      <p:ext uri="{BB962C8B-B14F-4D97-AF65-F5344CB8AC3E}">
        <p14:creationId xmlns:p14="http://schemas.microsoft.com/office/powerpoint/2010/main" val="38602306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xStyles>
    <p:titleStyle>
      <a:lvl1pPr algn="ctr" defTabSz="914400" rtl="0" eaLnBrk="1" latinLnBrk="0" hangingPunct="1">
        <a:lnSpc>
          <a:spcPct val="90000"/>
        </a:lnSpc>
        <a:spcBef>
          <a:spcPct val="0"/>
        </a:spcBef>
        <a:buNone/>
        <a:defRPr sz="4800" b="1" kern="1200">
          <a:solidFill>
            <a:srgbClr val="92BAB5"/>
          </a:solidFill>
          <a:latin typeface="Cambria" panose="02040503050406030204" pitchFamily="18" charset="0"/>
          <a:ea typeface="Cambria" panose="02040503050406030204" pitchFamily="18" charset="0"/>
          <a:cs typeface="+mj-cs"/>
        </a:defRPr>
      </a:lvl1pPr>
    </p:titleStyle>
    <p:bodyStyle>
      <a:lvl1pPr marL="228600" indent="-228600" algn="l" defTabSz="914400" rtl="0" eaLnBrk="1" latinLnBrk="0" hangingPunct="1">
        <a:lnSpc>
          <a:spcPct val="90000"/>
        </a:lnSpc>
        <a:spcBef>
          <a:spcPts val="1000"/>
        </a:spcBef>
        <a:buClr>
          <a:srgbClr val="FFAA5A"/>
        </a:buClr>
        <a:buFont typeface="Wingdings" panose="05000000000000000000" pitchFamily="2" charset="2"/>
        <a:buChar char="q"/>
        <a:defRPr sz="2800" kern="1200">
          <a:solidFill>
            <a:schemeClr val="tx1"/>
          </a:solidFill>
          <a:latin typeface="Cambria" panose="02040503050406030204" pitchFamily="18" charset="0"/>
          <a:ea typeface="Cambria" panose="02040503050406030204" pitchFamily="18"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objekt pre nadpis 1">
            <a:extLst>
              <a:ext uri="{FF2B5EF4-FFF2-40B4-BE49-F238E27FC236}">
                <a16:creationId xmlns:a16="http://schemas.microsoft.com/office/drawing/2014/main" id="{062644E8-10B5-CE49-6891-911654D2B1D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k-SK"/>
              <a:t>Kliknutím upravte štýl predlohy nadpisu</a:t>
            </a:r>
            <a:endParaRPr lang="en-GB"/>
          </a:p>
        </p:txBody>
      </p:sp>
      <p:sp>
        <p:nvSpPr>
          <p:cNvPr id="3" name="Zástupný text 2">
            <a:extLst>
              <a:ext uri="{FF2B5EF4-FFF2-40B4-BE49-F238E27FC236}">
                <a16:creationId xmlns:a16="http://schemas.microsoft.com/office/drawing/2014/main" id="{BE9D2063-3934-78F3-5D1C-633EC0F069A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
        <p:nvSpPr>
          <p:cNvPr id="4" name="Zástupný objekt pre dátum 3">
            <a:extLst>
              <a:ext uri="{FF2B5EF4-FFF2-40B4-BE49-F238E27FC236}">
                <a16:creationId xmlns:a16="http://schemas.microsoft.com/office/drawing/2014/main" id="{BD50C04B-C414-807B-F073-844A86F456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8569F9E-8D34-42E7-83D8-6690845F3D31}" type="datetimeFigureOut">
              <a:rPr lang="en-GB" smtClean="0"/>
              <a:t>27/09/2024</a:t>
            </a:fld>
            <a:endParaRPr lang="en-GB"/>
          </a:p>
        </p:txBody>
      </p:sp>
      <p:sp>
        <p:nvSpPr>
          <p:cNvPr id="5" name="Zástupný objekt pre pätu 4">
            <a:extLst>
              <a:ext uri="{FF2B5EF4-FFF2-40B4-BE49-F238E27FC236}">
                <a16:creationId xmlns:a16="http://schemas.microsoft.com/office/drawing/2014/main" id="{3C7083BE-5379-B44F-A80E-0AA6CA3D3D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Zástupný objekt pre číslo snímky 5">
            <a:extLst>
              <a:ext uri="{FF2B5EF4-FFF2-40B4-BE49-F238E27FC236}">
                <a16:creationId xmlns:a16="http://schemas.microsoft.com/office/drawing/2014/main" id="{7CF04C7D-6326-DC64-E752-D539A221201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78E33BF-AC80-4C3F-8F8D-6E475268A231}" type="slidenum">
              <a:rPr lang="en-GB" smtClean="0"/>
              <a:t>‹#›</a:t>
            </a:fld>
            <a:endParaRPr lang="en-GB"/>
          </a:p>
        </p:txBody>
      </p:sp>
    </p:spTree>
    <p:extLst>
      <p:ext uri="{BB962C8B-B14F-4D97-AF65-F5344CB8AC3E}">
        <p14:creationId xmlns:p14="http://schemas.microsoft.com/office/powerpoint/2010/main" val="2980076292"/>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jpeg"/><Relationship Id="rId12"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0.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362D44EE-C852-4460-B8B5-C4F2BC205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13060DA4-0D12-8E98-5E76-2670E8CE48C7}"/>
              </a:ext>
            </a:extLst>
          </p:cNvPr>
          <p:cNvSpPr>
            <a:spLocks noGrp="1"/>
          </p:cNvSpPr>
          <p:nvPr>
            <p:ph type="title"/>
          </p:nvPr>
        </p:nvSpPr>
        <p:spPr>
          <a:xfrm>
            <a:off x="6269558" y="1583992"/>
            <a:ext cx="5334930" cy="1845007"/>
          </a:xfrm>
        </p:spPr>
        <p:txBody>
          <a:bodyPr vert="horz" lIns="91440" tIns="45720" rIns="91440" bIns="45720" rtlCol="0" anchor="b">
            <a:normAutofit fontScale="90000"/>
          </a:bodyPr>
          <a:lstStyle/>
          <a:p>
            <a:pPr algn="ctr">
              <a:spcBef>
                <a:spcPts val="1000"/>
              </a:spcBef>
              <a:spcAft>
                <a:spcPts val="600"/>
              </a:spcAft>
              <a:buClr>
                <a:srgbClr val="FFAA5A"/>
              </a:buClr>
            </a:pPr>
            <a:r>
              <a:rPr lang="en-US" b="1" dirty="0">
                <a:solidFill>
                  <a:srgbClr val="FFAA5A"/>
                </a:solidFill>
                <a:latin typeface="+mn-lt"/>
                <a:ea typeface="Cambria" panose="02040503050406030204" pitchFamily="18" charset="0"/>
                <a:cs typeface="Calibri" panose="020F0502020204030204" pitchFamily="34" charset="0"/>
              </a:rPr>
              <a:t>Digital </a:t>
            </a:r>
            <a:r>
              <a:rPr lang="sk-SK" b="1" dirty="0" err="1">
                <a:solidFill>
                  <a:srgbClr val="FFAA5A"/>
                </a:solidFill>
                <a:latin typeface="+mn-lt"/>
                <a:ea typeface="Cambria" panose="02040503050406030204" pitchFamily="18" charset="0"/>
                <a:cs typeface="Calibri" panose="020F0502020204030204" pitchFamily="34" charset="0"/>
              </a:rPr>
              <a:t>Citizenship</a:t>
            </a:r>
            <a:r>
              <a:rPr lang="en-US" b="1" dirty="0">
                <a:solidFill>
                  <a:srgbClr val="FFAA5A"/>
                </a:solidFill>
                <a:latin typeface="+mn-lt"/>
                <a:ea typeface="Cambria" panose="02040503050406030204" pitchFamily="18" charset="0"/>
                <a:cs typeface="Calibri" panose="020F0502020204030204" pitchFamily="34" charset="0"/>
              </a:rPr>
              <a:t> – </a:t>
            </a:r>
            <a:r>
              <a:rPr lang="en-GB" b="1" dirty="0">
                <a:solidFill>
                  <a:srgbClr val="FFAA5A"/>
                </a:solidFill>
                <a:latin typeface="+mn-lt"/>
                <a:ea typeface="Cambria" panose="02040503050406030204" pitchFamily="18" charset="0"/>
                <a:cs typeface="Calibri" panose="020F0502020204030204" pitchFamily="34" charset="0"/>
              </a:rPr>
              <a:t>Ethical Use of Digital Technology</a:t>
            </a:r>
            <a:endParaRPr lang="en-US" b="1" dirty="0">
              <a:solidFill>
                <a:srgbClr val="FFAA5A"/>
              </a:solidFill>
              <a:latin typeface="+mn-lt"/>
              <a:ea typeface="Cambria" panose="02040503050406030204" pitchFamily="18" charset="0"/>
              <a:cs typeface="Calibri" panose="020F0502020204030204" pitchFamily="34" charset="0"/>
            </a:endParaRPr>
          </a:p>
        </p:txBody>
      </p:sp>
      <p:sp>
        <p:nvSpPr>
          <p:cNvPr id="18" name="Freeform: Shape 17">
            <a:extLst>
              <a:ext uri="{FF2B5EF4-FFF2-40B4-BE49-F238E27FC236}">
                <a16:creationId xmlns:a16="http://schemas.microsoft.com/office/drawing/2014/main" id="{658970D8-8D1D-4B5C-894B-E871CC865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1"/>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Freeform: Shape 19">
            <a:extLst>
              <a:ext uri="{FF2B5EF4-FFF2-40B4-BE49-F238E27FC236}">
                <a16:creationId xmlns:a16="http://schemas.microsoft.com/office/drawing/2014/main" id="{F227E5B6-9132-43CA-B503-37A18562AD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349052" y="0"/>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2" name="Freeform: Shape 21">
            <a:extLst>
              <a:ext uri="{FF2B5EF4-FFF2-40B4-BE49-F238E27FC236}">
                <a16:creationId xmlns:a16="http://schemas.microsoft.com/office/drawing/2014/main" id="{03C2051E-A88D-48E5-BACF-AAED178927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16245"/>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4" name="Freeform: Shape 23">
            <a:extLst>
              <a:ext uri="{FF2B5EF4-FFF2-40B4-BE49-F238E27FC236}">
                <a16:creationId xmlns:a16="http://schemas.microsoft.com/office/drawing/2014/main" id="{7821A508-2985-4905-874A-527429BAA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6" name="Freeform: Shape 25">
            <a:extLst>
              <a:ext uri="{FF2B5EF4-FFF2-40B4-BE49-F238E27FC236}">
                <a16:creationId xmlns:a16="http://schemas.microsoft.com/office/drawing/2014/main" id="{D2929CB1-0E3C-4B2D-ADC5-0154FB33B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697761" y="5717906"/>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8" name="Freeform: Shape 27">
            <a:extLst>
              <a:ext uri="{FF2B5EF4-FFF2-40B4-BE49-F238E27FC236}">
                <a16:creationId xmlns:a16="http://schemas.microsoft.com/office/drawing/2014/main" id="{5F2F0C84-BE8C-4DC2-A6D3-30349A801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20513" y="6258756"/>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19" name="Obrázok 18" descr="Obrázok, na ktorom je text">
            <a:extLst>
              <a:ext uri="{FF2B5EF4-FFF2-40B4-BE49-F238E27FC236}">
                <a16:creationId xmlns:a16="http://schemas.microsoft.com/office/drawing/2014/main" id="{A34B1F93-7319-3B02-1A2A-A41863D32F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33616" y="963504"/>
            <a:ext cx="2406814" cy="529376"/>
          </a:xfrm>
          <a:prstGeom prst="rect">
            <a:avLst/>
          </a:prstGeom>
        </p:spPr>
      </p:pic>
      <p:pic>
        <p:nvPicPr>
          <p:cNvPr id="21" name="Obrázok 20">
            <a:extLst>
              <a:ext uri="{FF2B5EF4-FFF2-40B4-BE49-F238E27FC236}">
                <a16:creationId xmlns:a16="http://schemas.microsoft.com/office/drawing/2014/main" id="{E61D75E1-8198-2645-4D4B-679D6C8F82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22658" y="5151053"/>
            <a:ext cx="817175" cy="777669"/>
          </a:xfrm>
          <a:prstGeom prst="rect">
            <a:avLst/>
          </a:prstGeom>
        </p:spPr>
      </p:pic>
      <p:pic>
        <p:nvPicPr>
          <p:cNvPr id="23" name="Picture 2" descr="Slovenská poľnohospodárska univerzita v Nitre">
            <a:extLst>
              <a:ext uri="{FF2B5EF4-FFF2-40B4-BE49-F238E27FC236}">
                <a16:creationId xmlns:a16="http://schemas.microsoft.com/office/drawing/2014/main" id="{D9E315C1-56E0-94ED-8E3D-4E31B723563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46258" y="5272445"/>
            <a:ext cx="1185350" cy="504492"/>
          </a:xfrm>
          <a:prstGeom prst="rect">
            <a:avLst/>
          </a:prstGeom>
          <a:noFill/>
          <a:extLst>
            <a:ext uri="{909E8E84-426E-40DD-AFC4-6F175D3DCCD1}">
              <a14:hiddenFill xmlns:a14="http://schemas.microsoft.com/office/drawing/2010/main">
                <a:solidFill>
                  <a:srgbClr val="FFFFFF"/>
                </a:solidFill>
              </a14:hiddenFill>
            </a:ext>
          </a:extLst>
        </p:spPr>
      </p:pic>
      <p:pic>
        <p:nvPicPr>
          <p:cNvPr id="25" name="Obrázok 13">
            <a:extLst>
              <a:ext uri="{FF2B5EF4-FFF2-40B4-BE49-F238E27FC236}">
                <a16:creationId xmlns:a16="http://schemas.microsoft.com/office/drawing/2014/main" id="{40BAEEF0-A23E-537C-ECC3-9FDDB55C90F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59380" y="5242752"/>
            <a:ext cx="773010" cy="1016004"/>
          </a:xfrm>
          <a:prstGeom prst="rect">
            <a:avLst/>
          </a:prstGeom>
        </p:spPr>
      </p:pic>
      <p:pic>
        <p:nvPicPr>
          <p:cNvPr id="27" name="Picture 12" descr="Logo">
            <a:extLst>
              <a:ext uri="{FF2B5EF4-FFF2-40B4-BE49-F238E27FC236}">
                <a16:creationId xmlns:a16="http://schemas.microsoft.com/office/drawing/2014/main" id="{ED11F0BA-9F73-FE6F-5053-F71F37F41C8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32390" y="5213414"/>
            <a:ext cx="1017490" cy="50449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3">
            <a:extLst>
              <a:ext uri="{FF2B5EF4-FFF2-40B4-BE49-F238E27FC236}">
                <a16:creationId xmlns:a16="http://schemas.microsoft.com/office/drawing/2014/main" id="{C4695506-135C-179F-2F16-07EA3E816B8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65882" y="5208372"/>
            <a:ext cx="1215490" cy="564513"/>
          </a:xfrm>
          <a:prstGeom prst="rect">
            <a:avLst/>
          </a:prstGeom>
        </p:spPr>
      </p:pic>
      <p:pic>
        <p:nvPicPr>
          <p:cNvPr id="30" name="Picture 14" descr="AIFED - Formación, cultura y empleo en Granada">
            <a:extLst>
              <a:ext uri="{FF2B5EF4-FFF2-40B4-BE49-F238E27FC236}">
                <a16:creationId xmlns:a16="http://schemas.microsoft.com/office/drawing/2014/main" id="{32A3AF98-383A-09A5-D166-B79E4C62D57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23099" y="5771248"/>
            <a:ext cx="1598293" cy="52387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5">
            <a:extLst>
              <a:ext uri="{FF2B5EF4-FFF2-40B4-BE49-F238E27FC236}">
                <a16:creationId xmlns:a16="http://schemas.microsoft.com/office/drawing/2014/main" id="{1482B195-876D-7188-1B81-D2603F93C96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937023" y="5889422"/>
            <a:ext cx="1575172" cy="22860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6" descr="Syzygia Foundation">
            <a:extLst>
              <a:ext uri="{FF2B5EF4-FFF2-40B4-BE49-F238E27FC236}">
                <a16:creationId xmlns:a16="http://schemas.microsoft.com/office/drawing/2014/main" id="{3B467BFD-9687-53BC-864C-C26209912CE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621679" y="5862581"/>
            <a:ext cx="1491323" cy="282282"/>
          </a:xfrm>
          <a:prstGeom prst="rect">
            <a:avLst/>
          </a:prstGeom>
          <a:noFill/>
          <a:extLst>
            <a:ext uri="{909E8E84-426E-40DD-AFC4-6F175D3DCCD1}">
              <a14:hiddenFill xmlns:a14="http://schemas.microsoft.com/office/drawing/2010/main">
                <a:solidFill>
                  <a:srgbClr val="FFFFFF"/>
                </a:solidFill>
              </a14:hiddenFill>
            </a:ext>
          </a:extLst>
        </p:spPr>
      </p:pic>
      <p:sp>
        <p:nvSpPr>
          <p:cNvPr id="34" name="Nadpis 1">
            <a:extLst>
              <a:ext uri="{FF2B5EF4-FFF2-40B4-BE49-F238E27FC236}">
                <a16:creationId xmlns:a16="http://schemas.microsoft.com/office/drawing/2014/main" id="{D631E33B-7141-87BC-7265-49AEB99568AD}"/>
              </a:ext>
            </a:extLst>
          </p:cNvPr>
          <p:cNvSpPr txBox="1">
            <a:spLocks/>
          </p:cNvSpPr>
          <p:nvPr/>
        </p:nvSpPr>
        <p:spPr>
          <a:xfrm>
            <a:off x="7622071" y="3686794"/>
            <a:ext cx="2480219" cy="137373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j-ea"/>
                <a:cs typeface="+mj-cs"/>
              </a:rPr>
              <a:t>Building Digital Resilience </a:t>
            </a:r>
            <a:br>
              <a:rPr kumimoji="0" lang="sk-SK" sz="1400" b="0" i="0" u="none" strike="noStrike" kern="1200" cap="none" spc="0" normalizeH="0" baseline="0" noProof="0" dirty="0">
                <a:ln>
                  <a:noFill/>
                </a:ln>
                <a:solidFill>
                  <a:prstClr val="black"/>
                </a:solidFill>
                <a:effectLst/>
                <a:uLnTx/>
                <a:uFillTx/>
                <a:latin typeface="Aptos" panose="02110004020202020204"/>
                <a:ea typeface="+mj-ea"/>
                <a:cs typeface="+mj-cs"/>
              </a:rPr>
            </a:br>
            <a:r>
              <a:rPr kumimoji="0" lang="en-US" sz="1400" b="0" i="0" u="none" strike="noStrike" kern="1200" cap="none" spc="0" normalizeH="0" baseline="0" noProof="0" dirty="0">
                <a:ln>
                  <a:noFill/>
                </a:ln>
                <a:solidFill>
                  <a:prstClr val="black"/>
                </a:solidFill>
                <a:effectLst/>
                <a:uLnTx/>
                <a:uFillTx/>
                <a:latin typeface="Aptos" panose="02110004020202020204"/>
                <a:ea typeface="+mj-ea"/>
                <a:cs typeface="+mj-cs"/>
              </a:rPr>
              <a:t>by Making Digital Wellbeing </a:t>
            </a:r>
            <a:br>
              <a:rPr kumimoji="0" lang="sk-SK" sz="1400" b="0" i="0" u="none" strike="noStrike" kern="1200" cap="none" spc="0" normalizeH="0" baseline="0" noProof="0" dirty="0">
                <a:ln>
                  <a:noFill/>
                </a:ln>
                <a:solidFill>
                  <a:prstClr val="black"/>
                </a:solidFill>
                <a:effectLst/>
                <a:uLnTx/>
                <a:uFillTx/>
                <a:latin typeface="Aptos" panose="02110004020202020204"/>
                <a:ea typeface="+mj-ea"/>
                <a:cs typeface="+mj-cs"/>
              </a:rPr>
            </a:br>
            <a:r>
              <a:rPr kumimoji="0" lang="en-US" sz="1400" b="0" i="0" u="none" strike="noStrike" kern="1200" cap="none" spc="0" normalizeH="0" baseline="0" noProof="0" dirty="0">
                <a:ln>
                  <a:noFill/>
                </a:ln>
                <a:solidFill>
                  <a:prstClr val="black"/>
                </a:solidFill>
                <a:effectLst/>
                <a:uLnTx/>
                <a:uFillTx/>
                <a:latin typeface="Aptos" panose="02110004020202020204"/>
                <a:ea typeface="+mj-ea"/>
                <a:cs typeface="+mj-cs"/>
              </a:rPr>
              <a:t>and Security Accessible to All</a:t>
            </a:r>
            <a:br>
              <a:rPr kumimoji="0" lang="en-US" sz="1400" b="0" i="0" u="none" strike="noStrike" kern="1200" cap="none" spc="0" normalizeH="0" baseline="0" noProof="0" dirty="0">
                <a:ln>
                  <a:noFill/>
                </a:ln>
                <a:solidFill>
                  <a:prstClr val="black"/>
                </a:solidFill>
                <a:effectLst/>
                <a:uLnTx/>
                <a:uFillTx/>
                <a:latin typeface="Aptos" panose="02110004020202020204"/>
                <a:ea typeface="+mj-ea"/>
                <a:cs typeface="+mj-cs"/>
              </a:rPr>
            </a:br>
            <a:r>
              <a:rPr kumimoji="0" lang="en-US" sz="1100" b="0" i="0" u="none" strike="noStrike" kern="1200" cap="none" spc="0" normalizeH="0" baseline="0" noProof="0" dirty="0">
                <a:ln>
                  <a:noFill/>
                </a:ln>
                <a:solidFill>
                  <a:prstClr val="black"/>
                </a:solidFill>
                <a:effectLst/>
                <a:uLnTx/>
                <a:uFillTx/>
                <a:latin typeface="Aptos" panose="02110004020202020204"/>
                <a:ea typeface="+mj-ea"/>
                <a:cs typeface="+mj-cs"/>
              </a:rPr>
              <a:t>2022-2-SK01-KA220-ADU-000096888</a:t>
            </a:r>
            <a:endParaRPr kumimoji="0" lang="en-GB" sz="1400" b="0" i="0" u="none" strike="noStrike" kern="1200" cap="none" spc="0" normalizeH="0" baseline="0" noProof="0" dirty="0">
              <a:ln>
                <a:noFill/>
              </a:ln>
              <a:solidFill>
                <a:prstClr val="black"/>
              </a:solidFill>
              <a:effectLst/>
              <a:uLnTx/>
              <a:uFillTx/>
              <a:latin typeface="Aptos" panose="02110004020202020204"/>
              <a:ea typeface="+mj-ea"/>
              <a:cs typeface="+mj-cs"/>
            </a:endParaRPr>
          </a:p>
        </p:txBody>
      </p:sp>
      <p:pic>
        <p:nvPicPr>
          <p:cNvPr id="1026" name="Picture 2" descr="Is digital citizenship really that different than citizens… | Flickr">
            <a:extLst>
              <a:ext uri="{FF2B5EF4-FFF2-40B4-BE49-F238E27FC236}">
                <a16:creationId xmlns:a16="http://schemas.microsoft.com/office/drawing/2014/main" id="{3F8A124C-7493-AF86-605C-584A40A8BAFC}"/>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rightnessContrast bright="20000" contrast="40000"/>
                    </a14:imgEffect>
                  </a14:imgLayer>
                </a14:imgProps>
              </a:ext>
              <a:ext uri="{28A0092B-C50C-407E-A947-70E740481C1C}">
                <a14:useLocalDpi xmlns:a14="http://schemas.microsoft.com/office/drawing/2010/main" val="0"/>
              </a:ext>
            </a:extLst>
          </a:blip>
          <a:srcRect l="271" t="11652" r="1051" b="6954"/>
          <a:stretch/>
        </p:blipFill>
        <p:spPr bwMode="auto">
          <a:xfrm>
            <a:off x="1099553" y="1611198"/>
            <a:ext cx="3686091" cy="3040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9412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0064" y="250031"/>
            <a:ext cx="9706135" cy="1063515"/>
          </a:xfrm>
        </p:spPr>
        <p:txBody>
          <a:bodyPr>
            <a:normAutofit fontScale="90000"/>
          </a:bodyPr>
          <a:lstStyle/>
          <a:p>
            <a:pPr algn="l">
              <a:spcAft>
                <a:spcPts val="600"/>
              </a:spcAft>
            </a:pPr>
            <a:r>
              <a:rPr lang="en-GB" sz="4000" dirty="0">
                <a:latin typeface="Aptos" panose="020B0004020202020204" pitchFamily="34" charset="0"/>
                <a:cs typeface="Calibri" panose="020F0502020204030204" pitchFamily="34" charset="0"/>
              </a:rPr>
              <a:t>Introduction to Social Psychology</a:t>
            </a:r>
            <a:br>
              <a:rPr lang="sk-SK" sz="4000" dirty="0">
                <a:latin typeface="Aptos" panose="020B0004020202020204" pitchFamily="34" charset="0"/>
                <a:cs typeface="Calibri" panose="020F0502020204030204" pitchFamily="34" charset="0"/>
              </a:rPr>
            </a:br>
            <a:r>
              <a:rPr lang="sk-SK" sz="3600" dirty="0" err="1">
                <a:solidFill>
                  <a:srgbClr val="FFAA5A"/>
                </a:solidFill>
                <a:latin typeface="Aptos" panose="020B0004020202020204" pitchFamily="34" charset="0"/>
                <a:cs typeface="Calibri" panose="020F0502020204030204" pitchFamily="34" charset="0"/>
              </a:rPr>
              <a:t>What</a:t>
            </a:r>
            <a:r>
              <a:rPr lang="sk-SK" sz="3600" dirty="0">
                <a:solidFill>
                  <a:srgbClr val="FFAA5A"/>
                </a:solidFill>
                <a:latin typeface="Aptos" panose="020B0004020202020204" pitchFamily="34" charset="0"/>
                <a:cs typeface="Calibri" panose="020F0502020204030204" pitchFamily="34" charset="0"/>
              </a:rPr>
              <a:t> </a:t>
            </a:r>
            <a:r>
              <a:rPr lang="sk-SK" sz="3600" dirty="0" err="1">
                <a:solidFill>
                  <a:srgbClr val="FFAA5A"/>
                </a:solidFill>
                <a:latin typeface="Aptos" panose="020B0004020202020204" pitchFamily="34" charset="0"/>
                <a:cs typeface="Calibri" panose="020F0502020204030204" pitchFamily="34" charset="0"/>
              </a:rPr>
              <a:t>is</a:t>
            </a:r>
            <a:r>
              <a:rPr lang="sk-SK" sz="3600" dirty="0">
                <a:solidFill>
                  <a:srgbClr val="FFAA5A"/>
                </a:solidFill>
                <a:latin typeface="Aptos" panose="020B0004020202020204" pitchFamily="34" charset="0"/>
                <a:cs typeface="Calibri" panose="020F0502020204030204" pitchFamily="34" charset="0"/>
              </a:rPr>
              <a:t> </a:t>
            </a:r>
            <a:r>
              <a:rPr lang="sk-SK" sz="3600" dirty="0" err="1">
                <a:solidFill>
                  <a:srgbClr val="FFAA5A"/>
                </a:solidFill>
                <a:latin typeface="Aptos" panose="020B0004020202020204" pitchFamily="34" charset="0"/>
                <a:cs typeface="Calibri" panose="020F0502020204030204" pitchFamily="34" charset="0"/>
              </a:rPr>
              <a:t>Social</a:t>
            </a:r>
            <a:r>
              <a:rPr lang="sk-SK" sz="3600" dirty="0">
                <a:solidFill>
                  <a:srgbClr val="FFAA5A"/>
                </a:solidFill>
                <a:latin typeface="Aptos" panose="020B0004020202020204" pitchFamily="34" charset="0"/>
                <a:cs typeface="Calibri" panose="020F0502020204030204" pitchFamily="34" charset="0"/>
              </a:rPr>
              <a:t> </a:t>
            </a:r>
            <a:r>
              <a:rPr lang="sk-SK" sz="3600" dirty="0" err="1">
                <a:solidFill>
                  <a:srgbClr val="FFAA5A"/>
                </a:solidFill>
                <a:latin typeface="Aptos" panose="020B0004020202020204" pitchFamily="34" charset="0"/>
                <a:cs typeface="Calibri" panose="020F0502020204030204" pitchFamily="34" charset="0"/>
              </a:rPr>
              <a:t>Categorization</a:t>
            </a:r>
            <a:r>
              <a:rPr lang="sk-SK" sz="3600" dirty="0">
                <a:solidFill>
                  <a:srgbClr val="FFAA5A"/>
                </a:solidFill>
                <a:latin typeface="Aptos" panose="020B0004020202020204" pitchFamily="34" charset="0"/>
                <a:cs typeface="Calibri" panose="020F0502020204030204" pitchFamily="34" charset="0"/>
              </a:rPr>
              <a:t>? </a:t>
            </a:r>
            <a:endParaRPr lang="en-GB" sz="4000" dirty="0">
              <a:solidFill>
                <a:srgbClr val="FFAA5A"/>
              </a:solidFill>
              <a:latin typeface="Aptos" panose="020B0004020202020204" pitchFamily="34" charset="0"/>
              <a:cs typeface="Calibri" panose="020F0502020204030204" pitchFamily="34" charset="0"/>
            </a:endParaRPr>
          </a:p>
        </p:txBody>
      </p:sp>
      <p:sp>
        <p:nvSpPr>
          <p:cNvPr id="3" name="Content Placeholder 2"/>
          <p:cNvSpPr>
            <a:spLocks noGrp="1"/>
          </p:cNvSpPr>
          <p:nvPr>
            <p:ph idx="1"/>
          </p:nvPr>
        </p:nvSpPr>
        <p:spPr>
          <a:xfrm>
            <a:off x="226642" y="2071899"/>
            <a:ext cx="6312381" cy="4136053"/>
          </a:xfrm>
        </p:spPr>
        <p:txBody>
          <a:bodyPr>
            <a:normAutofit/>
          </a:bodyPr>
          <a:lstStyle/>
          <a:p>
            <a:pPr>
              <a:spcAft>
                <a:spcPts val="600"/>
              </a:spcAft>
            </a:pPr>
            <a:r>
              <a:rPr lang="en-GB" sz="4000" dirty="0">
                <a:latin typeface="Aptos" panose="020B0004020202020204" pitchFamily="34" charset="0"/>
              </a:rPr>
              <a:t> </a:t>
            </a:r>
            <a:r>
              <a:rPr lang="en-GB" sz="4000" b="1" dirty="0">
                <a:latin typeface="Aptos" panose="020B0004020202020204" pitchFamily="34" charset="0"/>
              </a:rPr>
              <a:t>Why? </a:t>
            </a:r>
            <a:r>
              <a:rPr lang="en-GB" sz="4000" dirty="0">
                <a:latin typeface="Aptos" panose="020B0004020202020204" pitchFamily="34" charset="0"/>
              </a:rPr>
              <a:t>To reduce the complexity of reality.</a:t>
            </a:r>
          </a:p>
          <a:p>
            <a:pPr>
              <a:spcAft>
                <a:spcPts val="600"/>
              </a:spcAft>
            </a:pPr>
            <a:r>
              <a:rPr lang="en-GB" sz="4000" b="1" dirty="0">
                <a:latin typeface="Aptos" panose="020B0004020202020204" pitchFamily="34" charset="0"/>
              </a:rPr>
              <a:t>Risk? </a:t>
            </a:r>
            <a:r>
              <a:rPr lang="en-GB" sz="4000" dirty="0">
                <a:latin typeface="Aptos" panose="020B0004020202020204" pitchFamily="34" charset="0"/>
              </a:rPr>
              <a:t>To lose the specificity of each individual. </a:t>
            </a:r>
          </a:p>
          <a:p>
            <a:pPr marL="0" indent="0">
              <a:spcAft>
                <a:spcPts val="600"/>
              </a:spcAft>
              <a:buNone/>
            </a:pPr>
            <a:endParaRPr lang="en-GB" sz="4000" dirty="0">
              <a:latin typeface="Aptos" panose="020B0004020202020204" pitchFamily="34" charset="0"/>
            </a:endParaRPr>
          </a:p>
        </p:txBody>
      </p:sp>
      <p:sp>
        <p:nvSpPr>
          <p:cNvPr id="20"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Picture 2" descr="Ingroup vs. Outgroup | Social Categorization and How to Push back the  Brain's Bias">
            <a:extLst>
              <a:ext uri="{FF2B5EF4-FFF2-40B4-BE49-F238E27FC236}">
                <a16:creationId xmlns:a16="http://schemas.microsoft.com/office/drawing/2014/main" id="{B3C8B92F-EE62-B372-13F1-5066833595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5564" y="2071900"/>
            <a:ext cx="4604018" cy="2774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8796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0064" y="250031"/>
            <a:ext cx="9706135" cy="1063515"/>
          </a:xfrm>
        </p:spPr>
        <p:txBody>
          <a:bodyPr>
            <a:normAutofit fontScale="90000"/>
          </a:bodyPr>
          <a:lstStyle/>
          <a:p>
            <a:pPr algn="l">
              <a:spcAft>
                <a:spcPts val="600"/>
              </a:spcAft>
            </a:pPr>
            <a:r>
              <a:rPr lang="en-GB" sz="4000" dirty="0">
                <a:latin typeface="Aptos" panose="020B0004020202020204" pitchFamily="34" charset="0"/>
                <a:cs typeface="Calibri" panose="020F0502020204030204" pitchFamily="34" charset="0"/>
              </a:rPr>
              <a:t>Introduction to Social Psychology</a:t>
            </a:r>
            <a:br>
              <a:rPr lang="sk-SK" sz="4000" dirty="0">
                <a:latin typeface="Aptos" panose="020B0004020202020204" pitchFamily="34" charset="0"/>
                <a:cs typeface="Calibri" panose="020F0502020204030204" pitchFamily="34" charset="0"/>
              </a:rPr>
            </a:br>
            <a:r>
              <a:rPr lang="en-GB" sz="3600" dirty="0">
                <a:solidFill>
                  <a:srgbClr val="FFAA5A"/>
                </a:solidFill>
                <a:latin typeface="Aptos" panose="020B0004020202020204" pitchFamily="34" charset="0"/>
                <a:cs typeface="Calibri" panose="020F0502020204030204" pitchFamily="34" charset="0"/>
              </a:rPr>
              <a:t>How to Overcome Social Categorization?</a:t>
            </a:r>
            <a:endParaRPr lang="en-GB" sz="4000" dirty="0">
              <a:solidFill>
                <a:srgbClr val="FFAA5A"/>
              </a:solidFill>
              <a:latin typeface="Aptos" panose="020B0004020202020204" pitchFamily="34" charset="0"/>
              <a:cs typeface="Calibri" panose="020F0502020204030204" pitchFamily="34" charset="0"/>
            </a:endParaRPr>
          </a:p>
        </p:txBody>
      </p:sp>
      <p:sp>
        <p:nvSpPr>
          <p:cNvPr id="3" name="Content Placeholder 2"/>
          <p:cNvSpPr>
            <a:spLocks noGrp="1"/>
          </p:cNvSpPr>
          <p:nvPr>
            <p:ph idx="1"/>
          </p:nvPr>
        </p:nvSpPr>
        <p:spPr>
          <a:xfrm>
            <a:off x="226642" y="1571173"/>
            <a:ext cx="6312381" cy="4636780"/>
          </a:xfrm>
        </p:spPr>
        <p:txBody>
          <a:bodyPr>
            <a:normAutofit fontScale="92500" lnSpcReduction="20000"/>
          </a:bodyPr>
          <a:lstStyle/>
          <a:p>
            <a:pPr>
              <a:spcAft>
                <a:spcPts val="600"/>
              </a:spcAft>
            </a:pPr>
            <a:r>
              <a:rPr lang="en-GB" sz="3600" dirty="0">
                <a:latin typeface="Aptos" panose="020B0004020202020204" pitchFamily="34" charset="0"/>
              </a:rPr>
              <a:t> </a:t>
            </a:r>
            <a:r>
              <a:rPr lang="en-GB" sz="3600" b="1" dirty="0">
                <a:latin typeface="Aptos" panose="020B0004020202020204" pitchFamily="34" charset="0"/>
              </a:rPr>
              <a:t>Creating a new common cultural in-group</a:t>
            </a:r>
            <a:r>
              <a:rPr lang="sk-SK" sz="3600" b="1" dirty="0">
                <a:latin typeface="Aptos" panose="020B0004020202020204" pitchFamily="34" charset="0"/>
              </a:rPr>
              <a:t>.</a:t>
            </a:r>
            <a:endParaRPr lang="en-GB" sz="3600" b="1" dirty="0">
              <a:latin typeface="Aptos" panose="020B0004020202020204" pitchFamily="34" charset="0"/>
            </a:endParaRPr>
          </a:p>
          <a:p>
            <a:pPr lvl="1">
              <a:spcAft>
                <a:spcPts val="600"/>
              </a:spcAft>
              <a:buClr>
                <a:srgbClr val="FFAA5A"/>
              </a:buClr>
              <a:buFont typeface="Wingdings" panose="05000000000000000000" pitchFamily="2" charset="2"/>
              <a:buChar char="§"/>
            </a:pPr>
            <a:r>
              <a:rPr lang="en-GB" sz="3200" b="1" dirty="0">
                <a:latin typeface="Aptos" panose="020B0004020202020204" pitchFamily="34" charset="0"/>
              </a:rPr>
              <a:t>Quick tip: </a:t>
            </a:r>
            <a:r>
              <a:rPr lang="en-GB" sz="3200" dirty="0">
                <a:latin typeface="Aptos" panose="020B0004020202020204" pitchFamily="34" charset="0"/>
              </a:rPr>
              <a:t>Consider individuals belonging to a different cultural group than yours. For instance, different religion and/or </a:t>
            </a:r>
            <a:r>
              <a:rPr lang="en-GB" sz="3200" dirty="0" err="1">
                <a:latin typeface="Aptos" panose="020B0004020202020204" pitchFamily="34" charset="0"/>
              </a:rPr>
              <a:t>etnicity</a:t>
            </a:r>
            <a:r>
              <a:rPr lang="en-GB" sz="3200" dirty="0">
                <a:latin typeface="Aptos" panose="020B0004020202020204" pitchFamily="34" charset="0"/>
              </a:rPr>
              <a:t>. Can you think of a common cultural in-group with these individuals? </a:t>
            </a:r>
          </a:p>
          <a:p>
            <a:pPr>
              <a:spcAft>
                <a:spcPts val="600"/>
              </a:spcAft>
            </a:pPr>
            <a:r>
              <a:rPr lang="en-GB" sz="3600" b="1" dirty="0">
                <a:latin typeface="Aptos" panose="020B0004020202020204" pitchFamily="34" charset="0"/>
              </a:rPr>
              <a:t>Consider cultural groups you became part of!</a:t>
            </a:r>
          </a:p>
          <a:p>
            <a:pPr marL="0" indent="0">
              <a:spcAft>
                <a:spcPts val="600"/>
              </a:spcAft>
              <a:buNone/>
            </a:pPr>
            <a:endParaRPr lang="en-GB" sz="3600" dirty="0">
              <a:latin typeface="Aptos" panose="020B0004020202020204" pitchFamily="34" charset="0"/>
            </a:endParaRPr>
          </a:p>
        </p:txBody>
      </p:sp>
      <p:sp>
        <p:nvSpPr>
          <p:cNvPr id="20"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Picture 2" descr="Ingroup vs. Outgroup | Social Categorization and How to Push back the  Brain's Bias">
            <a:extLst>
              <a:ext uri="{FF2B5EF4-FFF2-40B4-BE49-F238E27FC236}">
                <a16:creationId xmlns:a16="http://schemas.microsoft.com/office/drawing/2014/main" id="{B3C8B92F-EE62-B372-13F1-5066833595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5564" y="2071900"/>
            <a:ext cx="4604018" cy="2774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34645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0064" y="250031"/>
            <a:ext cx="9706135" cy="1440657"/>
          </a:xfrm>
        </p:spPr>
        <p:txBody>
          <a:bodyPr>
            <a:normAutofit fontScale="90000"/>
          </a:bodyPr>
          <a:lstStyle/>
          <a:p>
            <a:pPr algn="l">
              <a:spcAft>
                <a:spcPts val="600"/>
              </a:spcAft>
            </a:pPr>
            <a:r>
              <a:rPr lang="en-GB" sz="4000" dirty="0">
                <a:latin typeface="Aptos" panose="020B0004020202020204" pitchFamily="34" charset="0"/>
                <a:cs typeface="Calibri" panose="020F0502020204030204" pitchFamily="34" charset="0"/>
              </a:rPr>
              <a:t>Introduction to Social Psychology</a:t>
            </a:r>
            <a:br>
              <a:rPr lang="sk-SK" sz="4000" dirty="0">
                <a:latin typeface="Aptos" panose="020B0004020202020204" pitchFamily="34" charset="0"/>
                <a:cs typeface="Calibri" panose="020F0502020204030204" pitchFamily="34" charset="0"/>
              </a:rPr>
            </a:br>
            <a:br>
              <a:rPr lang="sk-SK" sz="4000" dirty="0">
                <a:latin typeface="Aptos" panose="020B0004020202020204" pitchFamily="34" charset="0"/>
                <a:cs typeface="Calibri" panose="020F0502020204030204" pitchFamily="34" charset="0"/>
              </a:rPr>
            </a:br>
            <a:r>
              <a:rPr lang="en-GB" sz="2700" dirty="0">
                <a:solidFill>
                  <a:srgbClr val="FFAA5A"/>
                </a:solidFill>
                <a:latin typeface="Aptos" panose="020B0004020202020204" pitchFamily="34" charset="0"/>
                <a:cs typeface="Calibri" panose="020F0502020204030204" pitchFamily="34" charset="0"/>
              </a:rPr>
              <a:t>Robbers Cave’s experiment, conducted by </a:t>
            </a:r>
            <a:r>
              <a:rPr lang="en-GB" sz="2700" dirty="0" err="1">
                <a:solidFill>
                  <a:srgbClr val="FFAA5A"/>
                </a:solidFill>
                <a:latin typeface="Aptos" panose="020B0004020202020204" pitchFamily="34" charset="0"/>
                <a:cs typeface="Calibri" panose="020F0502020204030204" pitchFamily="34" charset="0"/>
              </a:rPr>
              <a:t>Muzafer</a:t>
            </a:r>
            <a:r>
              <a:rPr lang="en-GB" sz="2700" dirty="0">
                <a:solidFill>
                  <a:srgbClr val="FFAA5A"/>
                </a:solidFill>
                <a:latin typeface="Aptos" panose="020B0004020202020204" pitchFamily="34" charset="0"/>
                <a:cs typeface="Calibri" panose="020F0502020204030204" pitchFamily="34" charset="0"/>
              </a:rPr>
              <a:t> Sherif in the 1950s, involving 22 boys in Oklahoma’s summer camps </a:t>
            </a:r>
            <a:endParaRPr lang="en-GB" sz="4000" dirty="0">
              <a:solidFill>
                <a:srgbClr val="FFAA5A"/>
              </a:solidFill>
              <a:latin typeface="Aptos" panose="020B0004020202020204" pitchFamily="34" charset="0"/>
              <a:cs typeface="Calibri" panose="020F0502020204030204" pitchFamily="34" charset="0"/>
            </a:endParaRPr>
          </a:p>
        </p:txBody>
      </p:sp>
      <p:sp>
        <p:nvSpPr>
          <p:cNvPr id="3" name="Content Placeholder 2"/>
          <p:cNvSpPr>
            <a:spLocks noGrp="1"/>
          </p:cNvSpPr>
          <p:nvPr>
            <p:ph idx="1"/>
          </p:nvPr>
        </p:nvSpPr>
        <p:spPr>
          <a:xfrm>
            <a:off x="226642" y="1952385"/>
            <a:ext cx="6312381" cy="4255568"/>
          </a:xfrm>
        </p:spPr>
        <p:txBody>
          <a:bodyPr>
            <a:normAutofit fontScale="85000" lnSpcReduction="10000"/>
          </a:bodyPr>
          <a:lstStyle/>
          <a:p>
            <a:pPr>
              <a:spcAft>
                <a:spcPts val="600"/>
              </a:spcAft>
            </a:pPr>
            <a:r>
              <a:rPr lang="en-GB" sz="3200" dirty="0">
                <a:latin typeface="Aptos" panose="020B0004020202020204" pitchFamily="34" charset="0"/>
              </a:rPr>
              <a:t>Groups were formed by separating those who showed affinity.</a:t>
            </a:r>
          </a:p>
          <a:p>
            <a:pPr>
              <a:spcAft>
                <a:spcPts val="600"/>
              </a:spcAft>
            </a:pPr>
            <a:r>
              <a:rPr lang="en-GB" sz="3200" dirty="0">
                <a:latin typeface="Aptos" panose="020B0004020202020204" pitchFamily="34" charset="0"/>
              </a:rPr>
              <a:t>When intergroup competition was introduced, group identity overcame individual affinities.</a:t>
            </a:r>
          </a:p>
          <a:p>
            <a:pPr>
              <a:spcAft>
                <a:spcPts val="600"/>
              </a:spcAft>
            </a:pPr>
            <a:r>
              <a:rPr lang="en-GB" sz="3200" dirty="0">
                <a:latin typeface="Aptos" panose="020B0004020202020204" pitchFamily="34" charset="0"/>
              </a:rPr>
              <a:t>Later, cooperative tasks reduced this conflict, highlighting the role of shared goals in resolving group tensions.</a:t>
            </a:r>
            <a:endParaRPr lang="sk-SK" sz="3200" dirty="0">
              <a:latin typeface="Aptos" panose="020B0004020202020204" pitchFamily="34" charset="0"/>
            </a:endParaRPr>
          </a:p>
          <a:p>
            <a:pPr marL="0" indent="0">
              <a:spcAft>
                <a:spcPts val="600"/>
              </a:spcAft>
              <a:buNone/>
            </a:pPr>
            <a:r>
              <a:rPr lang="en-GB" sz="2400" b="1" dirty="0">
                <a:latin typeface="Aptos" panose="020B0004020202020204" pitchFamily="34" charset="0"/>
              </a:rPr>
              <a:t>Quick Tip: </a:t>
            </a:r>
            <a:r>
              <a:rPr lang="en-GB" sz="2400" dirty="0">
                <a:latin typeface="Aptos" panose="020B0004020202020204" pitchFamily="34" charset="0"/>
              </a:rPr>
              <a:t>can you think of any example of online cooperation that helped to overcome prejudice and intergroup’s conflict?</a:t>
            </a:r>
          </a:p>
          <a:p>
            <a:pPr marL="0" indent="0">
              <a:spcAft>
                <a:spcPts val="600"/>
              </a:spcAft>
              <a:buNone/>
            </a:pPr>
            <a:endParaRPr lang="en-GB" sz="3200" dirty="0">
              <a:latin typeface="Aptos" panose="020B0004020202020204" pitchFamily="34" charset="0"/>
            </a:endParaRPr>
          </a:p>
          <a:p>
            <a:pPr marL="0" indent="0">
              <a:spcAft>
                <a:spcPts val="600"/>
              </a:spcAft>
              <a:buNone/>
            </a:pPr>
            <a:endParaRPr lang="en-GB" sz="3200" dirty="0">
              <a:latin typeface="Aptos" panose="020B0004020202020204" pitchFamily="34" charset="0"/>
            </a:endParaRPr>
          </a:p>
        </p:txBody>
      </p:sp>
      <p:sp>
        <p:nvSpPr>
          <p:cNvPr id="20"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Picture 2" descr="Ingroup vs. Outgroup | Social Categorization and How to Push back the  Brain's Bias">
            <a:extLst>
              <a:ext uri="{FF2B5EF4-FFF2-40B4-BE49-F238E27FC236}">
                <a16:creationId xmlns:a16="http://schemas.microsoft.com/office/drawing/2014/main" id="{B3C8B92F-EE62-B372-13F1-5066833595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9023" y="2175442"/>
            <a:ext cx="4604018" cy="2774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07966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c 30">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Başlık 1">
            <a:extLst>
              <a:ext uri="{FF2B5EF4-FFF2-40B4-BE49-F238E27FC236}">
                <a16:creationId xmlns:a16="http://schemas.microsoft.com/office/drawing/2014/main" id="{6A4C95A1-14F6-E2F3-883E-7B402EAEFA69}"/>
              </a:ext>
            </a:extLst>
          </p:cNvPr>
          <p:cNvSpPr>
            <a:spLocks noGrp="1"/>
          </p:cNvSpPr>
          <p:nvPr>
            <p:ph type="title"/>
          </p:nvPr>
        </p:nvSpPr>
        <p:spPr>
          <a:xfrm>
            <a:off x="251315" y="469677"/>
            <a:ext cx="8051587" cy="937827"/>
          </a:xfrm>
        </p:spPr>
        <p:txBody>
          <a:bodyPr>
            <a:normAutofit fontScale="90000"/>
          </a:bodyPr>
          <a:lstStyle/>
          <a:p>
            <a:r>
              <a:rPr lang="en-US" sz="4400" dirty="0">
                <a:latin typeface="Aptos" panose="020B0004020202020204" pitchFamily="34" charset="0"/>
                <a:ea typeface="Cambria"/>
              </a:rPr>
              <a:t>Introduction to Social Psychology</a:t>
            </a:r>
          </a:p>
        </p:txBody>
      </p:sp>
      <p:sp>
        <p:nvSpPr>
          <p:cNvPr id="33" name="Freeform: Shape 32">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çerik Yer Tutucusu 2">
            <a:extLst>
              <a:ext uri="{FF2B5EF4-FFF2-40B4-BE49-F238E27FC236}">
                <a16:creationId xmlns:a16="http://schemas.microsoft.com/office/drawing/2014/main" id="{2CB08756-1599-4332-6E75-893C5C0ED86F}"/>
              </a:ext>
            </a:extLst>
          </p:cNvPr>
          <p:cNvSpPr>
            <a:spLocks noGrp="1"/>
          </p:cNvSpPr>
          <p:nvPr>
            <p:ph idx="1"/>
          </p:nvPr>
        </p:nvSpPr>
        <p:spPr>
          <a:xfrm>
            <a:off x="4644801" y="1883216"/>
            <a:ext cx="6466221" cy="4368954"/>
          </a:xfrm>
        </p:spPr>
        <p:txBody>
          <a:bodyPr vert="horz" lIns="91440" tIns="45720" rIns="91440" bIns="45720" rtlCol="0">
            <a:normAutofit/>
          </a:bodyPr>
          <a:lstStyle/>
          <a:p>
            <a:r>
              <a:rPr lang="en-GB" sz="3200" dirty="0">
                <a:latin typeface="Aptos" panose="020B0004020202020204" pitchFamily="34" charset="0"/>
                <a:ea typeface="Cambria"/>
              </a:rPr>
              <a:t> </a:t>
            </a:r>
            <a:r>
              <a:rPr lang="en-GB" sz="3200" b="1" dirty="0">
                <a:latin typeface="Aptos" panose="020B0004020202020204" pitchFamily="34" charset="0"/>
                <a:ea typeface="Cambria"/>
              </a:rPr>
              <a:t>What is Ethnocentrism? </a:t>
            </a:r>
            <a:br>
              <a:rPr lang="sk-SK" sz="3200" b="1" dirty="0">
                <a:latin typeface="Aptos" panose="020B0004020202020204" pitchFamily="34" charset="0"/>
                <a:ea typeface="Cambria"/>
              </a:rPr>
            </a:br>
            <a:r>
              <a:rPr lang="en-GB" sz="3200" dirty="0">
                <a:latin typeface="Aptos" panose="020B0004020202020204" pitchFamily="34" charset="0"/>
                <a:ea typeface="Cambria"/>
              </a:rPr>
              <a:t>A tendency to consider the values of one's cultural group as superior and absolute. </a:t>
            </a:r>
          </a:p>
          <a:p>
            <a:r>
              <a:rPr lang="en-GB" sz="3200" dirty="0">
                <a:latin typeface="Aptos" panose="020B0004020202020204" pitchFamily="34" charset="0"/>
                <a:ea typeface="Cambria"/>
              </a:rPr>
              <a:t> </a:t>
            </a:r>
            <a:r>
              <a:rPr lang="en-GB" sz="3200" b="1" dirty="0">
                <a:latin typeface="Aptos" panose="020B0004020202020204" pitchFamily="34" charset="0"/>
                <a:ea typeface="Cambria"/>
              </a:rPr>
              <a:t>What is Prejudice? </a:t>
            </a:r>
            <a:br>
              <a:rPr lang="sk-SK" sz="3200" b="1" dirty="0">
                <a:latin typeface="Aptos" panose="020B0004020202020204" pitchFamily="34" charset="0"/>
                <a:ea typeface="Cambria"/>
              </a:rPr>
            </a:br>
            <a:r>
              <a:rPr lang="en-GB" sz="3200" dirty="0">
                <a:latin typeface="Aptos" panose="020B0004020202020204" pitchFamily="34" charset="0"/>
                <a:ea typeface="Cambria"/>
              </a:rPr>
              <a:t>A tendency to judge negatively individuals belonging to other cultural groups. </a:t>
            </a:r>
          </a:p>
        </p:txBody>
      </p:sp>
      <p:pic>
        <p:nvPicPr>
          <p:cNvPr id="4" name="Picture 2" descr="Ethnocentrism">
            <a:extLst>
              <a:ext uri="{FF2B5EF4-FFF2-40B4-BE49-F238E27FC236}">
                <a16:creationId xmlns:a16="http://schemas.microsoft.com/office/drawing/2014/main" id="{A7F60C36-23F5-814A-D862-0CAAEA38DB8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5015"/>
          <a:stretch/>
        </p:blipFill>
        <p:spPr bwMode="auto">
          <a:xfrm>
            <a:off x="251315" y="1810613"/>
            <a:ext cx="3941691" cy="3236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17444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c 30">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Başlık 1">
            <a:extLst>
              <a:ext uri="{FF2B5EF4-FFF2-40B4-BE49-F238E27FC236}">
                <a16:creationId xmlns:a16="http://schemas.microsoft.com/office/drawing/2014/main" id="{6A4C95A1-14F6-E2F3-883E-7B402EAEFA69}"/>
              </a:ext>
            </a:extLst>
          </p:cNvPr>
          <p:cNvSpPr>
            <a:spLocks noGrp="1"/>
          </p:cNvSpPr>
          <p:nvPr>
            <p:ph type="title"/>
          </p:nvPr>
        </p:nvSpPr>
        <p:spPr>
          <a:xfrm>
            <a:off x="251315" y="469677"/>
            <a:ext cx="8051587" cy="937827"/>
          </a:xfrm>
        </p:spPr>
        <p:txBody>
          <a:bodyPr>
            <a:normAutofit fontScale="90000"/>
          </a:bodyPr>
          <a:lstStyle/>
          <a:p>
            <a:pPr algn="l"/>
            <a:r>
              <a:rPr lang="en-US" sz="4400">
                <a:latin typeface="Aptos" panose="020B0004020202020204" pitchFamily="34" charset="0"/>
                <a:ea typeface="Cambria"/>
              </a:rPr>
              <a:t>Introduction to Social Psychology</a:t>
            </a:r>
            <a:br>
              <a:rPr lang="en-US" sz="4400">
                <a:latin typeface="Aptos" panose="020B0004020202020204" pitchFamily="34" charset="0"/>
                <a:ea typeface="Cambria"/>
              </a:rPr>
            </a:br>
            <a:r>
              <a:rPr lang="en-US" sz="4000">
                <a:solidFill>
                  <a:srgbClr val="FFAA5A"/>
                </a:solidFill>
                <a:latin typeface="Aptos" panose="020B0004020202020204" pitchFamily="34" charset="0"/>
                <a:ea typeface="Cambria"/>
              </a:rPr>
              <a:t>The Components of Prejudice</a:t>
            </a:r>
            <a:endParaRPr lang="en-US" sz="4400">
              <a:solidFill>
                <a:srgbClr val="FFAA5A"/>
              </a:solidFill>
              <a:latin typeface="Aptos" panose="020B0004020202020204" pitchFamily="34" charset="0"/>
              <a:ea typeface="Cambria"/>
            </a:endParaRPr>
          </a:p>
        </p:txBody>
      </p:sp>
      <p:sp>
        <p:nvSpPr>
          <p:cNvPr id="33" name="Freeform: Shape 32">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çerik Yer Tutucusu 2">
            <a:extLst>
              <a:ext uri="{FF2B5EF4-FFF2-40B4-BE49-F238E27FC236}">
                <a16:creationId xmlns:a16="http://schemas.microsoft.com/office/drawing/2014/main" id="{2CB08756-1599-4332-6E75-893C5C0ED86F}"/>
              </a:ext>
            </a:extLst>
          </p:cNvPr>
          <p:cNvSpPr>
            <a:spLocks noGrp="1"/>
          </p:cNvSpPr>
          <p:nvPr>
            <p:ph idx="1"/>
          </p:nvPr>
        </p:nvSpPr>
        <p:spPr>
          <a:xfrm>
            <a:off x="5549989" y="1863584"/>
            <a:ext cx="5879803" cy="4368954"/>
          </a:xfrm>
        </p:spPr>
        <p:txBody>
          <a:bodyPr vert="horz" lIns="91440" tIns="45720" rIns="91440" bIns="45720" rtlCol="0">
            <a:normAutofit fontScale="92500" lnSpcReduction="20000"/>
          </a:bodyPr>
          <a:lstStyle/>
          <a:p>
            <a:pPr algn="just"/>
            <a:r>
              <a:rPr lang="en-GB" sz="3200" dirty="0">
                <a:latin typeface="Aptos" panose="020B0004020202020204" pitchFamily="34" charset="0"/>
                <a:ea typeface="Cambria"/>
              </a:rPr>
              <a:t> </a:t>
            </a:r>
            <a:r>
              <a:rPr lang="en-GB" sz="3200" b="1" dirty="0">
                <a:latin typeface="Aptos" panose="020B0004020202020204" pitchFamily="34" charset="0"/>
                <a:ea typeface="Cambria"/>
              </a:rPr>
              <a:t>Stereotype: </a:t>
            </a:r>
            <a:r>
              <a:rPr lang="en-GB" sz="3200" dirty="0">
                <a:latin typeface="Aptos" panose="020B0004020202020204" pitchFamily="34" charset="0"/>
                <a:ea typeface="Cambria"/>
              </a:rPr>
              <a:t>this is the cognitive element, that refers to the information related to a cultural group. </a:t>
            </a:r>
          </a:p>
          <a:p>
            <a:pPr algn="just"/>
            <a:r>
              <a:rPr lang="en-GB" sz="3200" dirty="0">
                <a:latin typeface="Aptos" panose="020B0004020202020204" pitchFamily="34" charset="0"/>
                <a:ea typeface="Cambria"/>
              </a:rPr>
              <a:t> </a:t>
            </a:r>
            <a:r>
              <a:rPr lang="en-GB" sz="3200" b="1" dirty="0">
                <a:latin typeface="Aptos" panose="020B0004020202020204" pitchFamily="34" charset="0"/>
                <a:ea typeface="Cambria"/>
              </a:rPr>
              <a:t>Emotions: </a:t>
            </a:r>
            <a:r>
              <a:rPr lang="en-GB" sz="3200" dirty="0">
                <a:latin typeface="Aptos" panose="020B0004020202020204" pitchFamily="34" charset="0"/>
                <a:ea typeface="Cambria"/>
              </a:rPr>
              <a:t>this is the key element of prejudice, from which a negative judgment arises.</a:t>
            </a:r>
          </a:p>
          <a:p>
            <a:pPr algn="just"/>
            <a:r>
              <a:rPr lang="en-GB" sz="3200" dirty="0">
                <a:latin typeface="Aptos" panose="020B0004020202020204" pitchFamily="34" charset="0"/>
                <a:ea typeface="Cambria"/>
              </a:rPr>
              <a:t> </a:t>
            </a:r>
            <a:r>
              <a:rPr lang="en-GB" sz="3200" b="1" dirty="0">
                <a:latin typeface="Aptos" panose="020B0004020202020204" pitchFamily="34" charset="0"/>
                <a:ea typeface="Cambria"/>
              </a:rPr>
              <a:t>Discrimination: </a:t>
            </a:r>
            <a:r>
              <a:rPr lang="en-GB" sz="3200" dirty="0">
                <a:latin typeface="Aptos" panose="020B0004020202020204" pitchFamily="34" charset="0"/>
                <a:ea typeface="Cambria"/>
              </a:rPr>
              <a:t>this is the behavioural element, that leads to actions being taken against the target cultural group. </a:t>
            </a:r>
          </a:p>
        </p:txBody>
      </p:sp>
      <p:pic>
        <p:nvPicPr>
          <p:cNvPr id="5" name="Picture 4" descr="Help me out - prejudice - CBBC - BBC">
            <a:extLst>
              <a:ext uri="{FF2B5EF4-FFF2-40B4-BE49-F238E27FC236}">
                <a16:creationId xmlns:a16="http://schemas.microsoft.com/office/drawing/2014/main" id="{93DC6CE7-83B0-EB38-0F63-6827D5D868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032" y="2220097"/>
            <a:ext cx="4691925" cy="2639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37319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c 30">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Başlık 1">
            <a:extLst>
              <a:ext uri="{FF2B5EF4-FFF2-40B4-BE49-F238E27FC236}">
                <a16:creationId xmlns:a16="http://schemas.microsoft.com/office/drawing/2014/main" id="{6A4C95A1-14F6-E2F3-883E-7B402EAEFA69}"/>
              </a:ext>
            </a:extLst>
          </p:cNvPr>
          <p:cNvSpPr>
            <a:spLocks noGrp="1"/>
          </p:cNvSpPr>
          <p:nvPr>
            <p:ph type="title"/>
          </p:nvPr>
        </p:nvSpPr>
        <p:spPr>
          <a:xfrm>
            <a:off x="251315" y="469677"/>
            <a:ext cx="8051587" cy="937827"/>
          </a:xfrm>
        </p:spPr>
        <p:txBody>
          <a:bodyPr>
            <a:normAutofit fontScale="90000"/>
          </a:bodyPr>
          <a:lstStyle/>
          <a:p>
            <a:pPr algn="l"/>
            <a:r>
              <a:rPr lang="en-US" sz="4400" dirty="0">
                <a:latin typeface="Aptos" panose="020B0004020202020204" pitchFamily="34" charset="0"/>
                <a:ea typeface="Cambria"/>
              </a:rPr>
              <a:t>Introduction to Social Psychology</a:t>
            </a:r>
            <a:br>
              <a:rPr lang="en-US" sz="4400" dirty="0">
                <a:latin typeface="Aptos" panose="020B0004020202020204" pitchFamily="34" charset="0"/>
                <a:ea typeface="Cambria"/>
              </a:rPr>
            </a:br>
            <a:r>
              <a:rPr lang="en-US" sz="4000" dirty="0">
                <a:solidFill>
                  <a:srgbClr val="FFAA5A"/>
                </a:solidFill>
                <a:latin typeface="Aptos" panose="020B0004020202020204" pitchFamily="34" charset="0"/>
                <a:ea typeface="Cambria"/>
              </a:rPr>
              <a:t>An Example of Prejudice</a:t>
            </a:r>
            <a:endParaRPr lang="en-US" sz="4400" dirty="0">
              <a:solidFill>
                <a:srgbClr val="FFAA5A"/>
              </a:solidFill>
              <a:latin typeface="Aptos" panose="020B0004020202020204" pitchFamily="34" charset="0"/>
              <a:ea typeface="Cambria"/>
            </a:endParaRPr>
          </a:p>
        </p:txBody>
      </p:sp>
      <p:sp>
        <p:nvSpPr>
          <p:cNvPr id="33" name="Freeform: Shape 32">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çerik Yer Tutucusu 2">
            <a:extLst>
              <a:ext uri="{FF2B5EF4-FFF2-40B4-BE49-F238E27FC236}">
                <a16:creationId xmlns:a16="http://schemas.microsoft.com/office/drawing/2014/main" id="{2CB08756-1599-4332-6E75-893C5C0ED86F}"/>
              </a:ext>
            </a:extLst>
          </p:cNvPr>
          <p:cNvSpPr>
            <a:spLocks noGrp="1"/>
          </p:cNvSpPr>
          <p:nvPr>
            <p:ph idx="1"/>
          </p:nvPr>
        </p:nvSpPr>
        <p:spPr>
          <a:xfrm>
            <a:off x="5549989" y="1863584"/>
            <a:ext cx="6212979" cy="4368954"/>
          </a:xfrm>
        </p:spPr>
        <p:txBody>
          <a:bodyPr vert="horz" lIns="91440" tIns="45720" rIns="91440" bIns="45720" rtlCol="0">
            <a:normAutofit lnSpcReduction="10000"/>
          </a:bodyPr>
          <a:lstStyle/>
          <a:p>
            <a:r>
              <a:rPr lang="en-GB" sz="3200" b="1" dirty="0">
                <a:latin typeface="Aptos" panose="020B0004020202020204" pitchFamily="34" charset="0"/>
                <a:ea typeface="Cambria"/>
              </a:rPr>
              <a:t>Stereotype: </a:t>
            </a:r>
            <a:r>
              <a:rPr lang="en-GB" sz="3200" dirty="0">
                <a:latin typeface="Aptos" panose="020B0004020202020204" pitchFamily="34" charset="0"/>
                <a:ea typeface="Cambria"/>
              </a:rPr>
              <a:t>“All Romani people are thieves”. </a:t>
            </a:r>
          </a:p>
          <a:p>
            <a:r>
              <a:rPr lang="en-GB" sz="3200" dirty="0">
                <a:latin typeface="Aptos" panose="020B0004020202020204" pitchFamily="34" charset="0"/>
                <a:ea typeface="Cambria"/>
              </a:rPr>
              <a:t> </a:t>
            </a:r>
            <a:r>
              <a:rPr lang="en-GB" sz="3200" b="1" dirty="0">
                <a:latin typeface="Aptos" panose="020B0004020202020204" pitchFamily="34" charset="0"/>
                <a:ea typeface="Cambria"/>
              </a:rPr>
              <a:t>Emotions: </a:t>
            </a:r>
            <a:r>
              <a:rPr lang="en-GB" sz="3200" dirty="0">
                <a:latin typeface="Aptos" panose="020B0004020202020204" pitchFamily="34" charset="0"/>
                <a:ea typeface="Cambria"/>
              </a:rPr>
              <a:t>“This makes me angry and resentful”.</a:t>
            </a:r>
          </a:p>
          <a:p>
            <a:r>
              <a:rPr lang="en-GB" sz="3200" dirty="0">
                <a:latin typeface="Aptos" panose="020B0004020202020204" pitchFamily="34" charset="0"/>
                <a:ea typeface="Cambria"/>
              </a:rPr>
              <a:t> </a:t>
            </a:r>
            <a:r>
              <a:rPr lang="en-GB" sz="3200" b="1" dirty="0">
                <a:latin typeface="Aptos" panose="020B0004020202020204" pitchFamily="34" charset="0"/>
                <a:ea typeface="Cambria"/>
              </a:rPr>
              <a:t>Discrimination: </a:t>
            </a:r>
            <a:r>
              <a:rPr lang="en-GB" sz="3200" dirty="0">
                <a:latin typeface="Aptos" panose="020B0004020202020204" pitchFamily="34" charset="0"/>
                <a:ea typeface="Cambria"/>
              </a:rPr>
              <a:t>“Hence, I insult them on the bus”.</a:t>
            </a:r>
          </a:p>
          <a:p>
            <a:pPr marL="0" indent="0">
              <a:buNone/>
            </a:pPr>
            <a:r>
              <a:rPr lang="en-GB" sz="3200" b="1" dirty="0">
                <a:latin typeface="Aptos" panose="020B0004020202020204" pitchFamily="34" charset="0"/>
                <a:ea typeface="Cambria"/>
              </a:rPr>
              <a:t>Quick Tip: </a:t>
            </a:r>
            <a:r>
              <a:rPr lang="en-GB" sz="3200" dirty="0">
                <a:latin typeface="Aptos" panose="020B0004020202020204" pitchFamily="34" charset="0"/>
                <a:ea typeface="Cambria"/>
              </a:rPr>
              <a:t>can you think of any example of prejudice happening on social media? </a:t>
            </a:r>
          </a:p>
        </p:txBody>
      </p:sp>
      <p:pic>
        <p:nvPicPr>
          <p:cNvPr id="5" name="Picture 4" descr="Help me out - prejudice - CBBC - BBC">
            <a:extLst>
              <a:ext uri="{FF2B5EF4-FFF2-40B4-BE49-F238E27FC236}">
                <a16:creationId xmlns:a16="http://schemas.microsoft.com/office/drawing/2014/main" id="{93DC6CE7-83B0-EB38-0F63-6827D5D868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032" y="2220097"/>
            <a:ext cx="4691925" cy="2639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77529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c 30">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Başlık 1">
            <a:extLst>
              <a:ext uri="{FF2B5EF4-FFF2-40B4-BE49-F238E27FC236}">
                <a16:creationId xmlns:a16="http://schemas.microsoft.com/office/drawing/2014/main" id="{6A4C95A1-14F6-E2F3-883E-7B402EAEFA69}"/>
              </a:ext>
            </a:extLst>
          </p:cNvPr>
          <p:cNvSpPr>
            <a:spLocks noGrp="1"/>
          </p:cNvSpPr>
          <p:nvPr>
            <p:ph type="title"/>
          </p:nvPr>
        </p:nvSpPr>
        <p:spPr>
          <a:xfrm>
            <a:off x="251315" y="469677"/>
            <a:ext cx="8051587" cy="937827"/>
          </a:xfrm>
        </p:spPr>
        <p:txBody>
          <a:bodyPr>
            <a:normAutofit fontScale="90000"/>
          </a:bodyPr>
          <a:lstStyle/>
          <a:p>
            <a:pPr algn="l"/>
            <a:r>
              <a:rPr lang="en-US" sz="4400" dirty="0">
                <a:latin typeface="Aptos" panose="020B0004020202020204" pitchFamily="34" charset="0"/>
                <a:ea typeface="Cambria"/>
              </a:rPr>
              <a:t>Introduction to Social Psychology</a:t>
            </a:r>
            <a:br>
              <a:rPr lang="en-US" sz="4400" dirty="0">
                <a:latin typeface="Aptos" panose="020B0004020202020204" pitchFamily="34" charset="0"/>
                <a:ea typeface="Cambria"/>
              </a:rPr>
            </a:br>
            <a:r>
              <a:rPr lang="en-GB" sz="4000" dirty="0">
                <a:solidFill>
                  <a:srgbClr val="FFAA5A"/>
                </a:solidFill>
                <a:latin typeface="Aptos" panose="020B0004020202020204" pitchFamily="34" charset="0"/>
                <a:ea typeface="Cambria"/>
              </a:rPr>
              <a:t>An Example of Prejudice Online</a:t>
            </a:r>
            <a:endParaRPr lang="en-US" sz="4400" dirty="0">
              <a:solidFill>
                <a:srgbClr val="FFAA5A"/>
              </a:solidFill>
              <a:latin typeface="Aptos" panose="020B0004020202020204" pitchFamily="34" charset="0"/>
              <a:ea typeface="Cambria"/>
            </a:endParaRPr>
          </a:p>
        </p:txBody>
      </p:sp>
      <p:sp>
        <p:nvSpPr>
          <p:cNvPr id="33" name="Freeform: Shape 32">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çerik Yer Tutucusu 2">
            <a:extLst>
              <a:ext uri="{FF2B5EF4-FFF2-40B4-BE49-F238E27FC236}">
                <a16:creationId xmlns:a16="http://schemas.microsoft.com/office/drawing/2014/main" id="{2CB08756-1599-4332-6E75-893C5C0ED86F}"/>
              </a:ext>
            </a:extLst>
          </p:cNvPr>
          <p:cNvSpPr>
            <a:spLocks noGrp="1"/>
          </p:cNvSpPr>
          <p:nvPr>
            <p:ph idx="1"/>
          </p:nvPr>
        </p:nvSpPr>
        <p:spPr>
          <a:xfrm>
            <a:off x="5369236" y="1877181"/>
            <a:ext cx="6212979" cy="4368954"/>
          </a:xfrm>
        </p:spPr>
        <p:txBody>
          <a:bodyPr vert="horz" lIns="91440" tIns="45720" rIns="91440" bIns="45720" rtlCol="0">
            <a:normAutofit/>
          </a:bodyPr>
          <a:lstStyle/>
          <a:p>
            <a:pPr marL="0" indent="0" algn="ctr">
              <a:buNone/>
            </a:pPr>
            <a:r>
              <a:rPr lang="en-GB" sz="3200" i="1" dirty="0">
                <a:latin typeface="Aptos" panose="020B0004020202020204" pitchFamily="34" charset="0"/>
                <a:ea typeface="Cambria"/>
              </a:rPr>
              <a:t>Prejudice Toward Asian Americans in the Covid-19 Pandemics</a:t>
            </a:r>
          </a:p>
          <a:p>
            <a:pPr marL="0" indent="0" algn="just">
              <a:buNone/>
            </a:pPr>
            <a:r>
              <a:rPr lang="en-GB" sz="2400" dirty="0">
                <a:latin typeface="Aptos" panose="020B0004020202020204" pitchFamily="34" charset="0"/>
                <a:ea typeface="Cambria"/>
              </a:rPr>
              <a:t>The Covid-19 outbreak brought increased incidents of racism, discrimination, and violence against “Asians”. Since January 2020, many Asian Americans reported suffering racial slurs, wrongful workplace termination, being spat on, physical violence, extreme physical distancing, etc.</a:t>
            </a:r>
          </a:p>
          <a:p>
            <a:pPr marL="0" indent="0" algn="ctr">
              <a:buNone/>
            </a:pPr>
            <a:r>
              <a:rPr lang="en-GB" sz="1600" dirty="0">
                <a:latin typeface="Aptos" panose="020B0004020202020204" pitchFamily="34" charset="0"/>
                <a:ea typeface="Cambria"/>
              </a:rPr>
              <a:t>Croucher S.M., Nguyen T. and Rahmani D. (2020). Prejudice Toward Asian Americans in the Covid-19 Pandemic: The Effects of Social Media Use in the United States.</a:t>
            </a:r>
          </a:p>
        </p:txBody>
      </p:sp>
      <p:pic>
        <p:nvPicPr>
          <p:cNvPr id="4" name="Picture 4" descr="Taking the measure of prejudice in a pandemic">
            <a:extLst>
              <a:ext uri="{FF2B5EF4-FFF2-40B4-BE49-F238E27FC236}">
                <a16:creationId xmlns:a16="http://schemas.microsoft.com/office/drawing/2014/main" id="{F45AB197-C77A-D3A4-9785-13A816A8BF9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785" y="2396172"/>
            <a:ext cx="4331321" cy="24513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59704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c 30">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Başlık 1">
            <a:extLst>
              <a:ext uri="{FF2B5EF4-FFF2-40B4-BE49-F238E27FC236}">
                <a16:creationId xmlns:a16="http://schemas.microsoft.com/office/drawing/2014/main" id="{6A4C95A1-14F6-E2F3-883E-7B402EAEFA69}"/>
              </a:ext>
            </a:extLst>
          </p:cNvPr>
          <p:cNvSpPr>
            <a:spLocks noGrp="1"/>
          </p:cNvSpPr>
          <p:nvPr>
            <p:ph type="title"/>
          </p:nvPr>
        </p:nvSpPr>
        <p:spPr>
          <a:xfrm>
            <a:off x="251315" y="469677"/>
            <a:ext cx="8051587" cy="1407504"/>
          </a:xfrm>
        </p:spPr>
        <p:txBody>
          <a:bodyPr>
            <a:normAutofit fontScale="90000"/>
          </a:bodyPr>
          <a:lstStyle/>
          <a:p>
            <a:pPr algn="l"/>
            <a:r>
              <a:rPr lang="en-US" sz="4400" dirty="0">
                <a:latin typeface="Aptos" panose="020B0004020202020204" pitchFamily="34" charset="0"/>
                <a:ea typeface="Cambria"/>
              </a:rPr>
              <a:t>Introduction to Social Psychology</a:t>
            </a:r>
            <a:br>
              <a:rPr lang="en-US" sz="4400" dirty="0">
                <a:latin typeface="Aptos" panose="020B0004020202020204" pitchFamily="34" charset="0"/>
                <a:ea typeface="Cambria"/>
              </a:rPr>
            </a:br>
            <a:r>
              <a:rPr lang="en-GB" sz="3100" dirty="0">
                <a:solidFill>
                  <a:srgbClr val="FFAA5A"/>
                </a:solidFill>
                <a:latin typeface="Aptos" panose="020B0004020202020204" pitchFamily="34" charset="0"/>
                <a:ea typeface="Cambria"/>
              </a:rPr>
              <a:t>What was the role of Media and Social Media in spreading Prejudice?</a:t>
            </a:r>
            <a:endParaRPr lang="en-US" sz="4400" dirty="0">
              <a:solidFill>
                <a:srgbClr val="FFAA5A"/>
              </a:solidFill>
              <a:latin typeface="Aptos" panose="020B0004020202020204" pitchFamily="34" charset="0"/>
              <a:ea typeface="Cambria"/>
            </a:endParaRPr>
          </a:p>
        </p:txBody>
      </p:sp>
      <p:sp>
        <p:nvSpPr>
          <p:cNvPr id="33" name="Freeform: Shape 32">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çerik Yer Tutucusu 2">
            <a:extLst>
              <a:ext uri="{FF2B5EF4-FFF2-40B4-BE49-F238E27FC236}">
                <a16:creationId xmlns:a16="http://schemas.microsoft.com/office/drawing/2014/main" id="{2CB08756-1599-4332-6E75-893C5C0ED86F}"/>
              </a:ext>
            </a:extLst>
          </p:cNvPr>
          <p:cNvSpPr>
            <a:spLocks noGrp="1"/>
          </p:cNvSpPr>
          <p:nvPr>
            <p:ph idx="1"/>
          </p:nvPr>
        </p:nvSpPr>
        <p:spPr>
          <a:xfrm>
            <a:off x="5369236" y="1877181"/>
            <a:ext cx="6212979" cy="4368954"/>
          </a:xfrm>
        </p:spPr>
        <p:txBody>
          <a:bodyPr vert="horz" lIns="91440" tIns="45720" rIns="91440" bIns="45720" rtlCol="0">
            <a:normAutofit fontScale="92500" lnSpcReduction="20000"/>
          </a:bodyPr>
          <a:lstStyle/>
          <a:p>
            <a:pPr marL="0" indent="0" algn="ctr">
              <a:lnSpc>
                <a:spcPct val="150000"/>
              </a:lnSpc>
              <a:buNone/>
            </a:pPr>
            <a:r>
              <a:rPr lang="en-GB" sz="3600" b="1" dirty="0">
                <a:latin typeface="Aptos" panose="020B0004020202020204" pitchFamily="34" charset="0"/>
              </a:rPr>
              <a:t>M</a:t>
            </a:r>
            <a:r>
              <a:rPr lang="en-GB" sz="3600" b="1" u="none" strike="noStrike" baseline="0" dirty="0">
                <a:latin typeface="Aptos" panose="020B0004020202020204" pitchFamily="34" charset="0"/>
              </a:rPr>
              <a:t>isleading Media Headlines</a:t>
            </a:r>
          </a:p>
          <a:p>
            <a:pPr marL="0" indent="0" algn="ctr">
              <a:lnSpc>
                <a:spcPct val="150000"/>
              </a:lnSpc>
              <a:buNone/>
            </a:pPr>
            <a:r>
              <a:rPr lang="en-GB" sz="3200" dirty="0">
                <a:latin typeface="Aptos" panose="020B0004020202020204" pitchFamily="34" charset="0"/>
                <a:cs typeface="Calibri" panose="020F0502020204030204" pitchFamily="34" charset="0"/>
              </a:rPr>
              <a:t>“Chinese virus pandemonium”</a:t>
            </a:r>
          </a:p>
          <a:p>
            <a:pPr marL="0" indent="0" algn="ctr">
              <a:lnSpc>
                <a:spcPct val="150000"/>
              </a:lnSpc>
              <a:buNone/>
            </a:pPr>
            <a:r>
              <a:rPr lang="en-GB" sz="3200" dirty="0">
                <a:latin typeface="Aptos" panose="020B0004020202020204" pitchFamily="34" charset="0"/>
                <a:cs typeface="Calibri" panose="020F0502020204030204" pitchFamily="34" charset="0"/>
              </a:rPr>
              <a:t>“China kids stay home”</a:t>
            </a:r>
          </a:p>
          <a:p>
            <a:pPr marL="0" indent="0" algn="ctr">
              <a:lnSpc>
                <a:spcPct val="150000"/>
              </a:lnSpc>
              <a:buNone/>
            </a:pPr>
            <a:r>
              <a:rPr lang="en-GB" sz="3600" b="1" dirty="0">
                <a:latin typeface="Aptos" panose="020B0004020202020204" pitchFamily="34" charset="0"/>
                <a:cs typeface="Calibri" panose="020F0502020204030204" pitchFamily="34" charset="0"/>
              </a:rPr>
              <a:t>Social Media Hashtag</a:t>
            </a:r>
          </a:p>
          <a:p>
            <a:pPr marL="0" indent="0" algn="ctr">
              <a:lnSpc>
                <a:spcPct val="150000"/>
              </a:lnSpc>
              <a:buNone/>
            </a:pPr>
            <a:r>
              <a:rPr lang="en-GB" sz="3200" dirty="0">
                <a:latin typeface="Aptos" panose="020B0004020202020204" pitchFamily="34" charset="0"/>
                <a:cs typeface="Calibri" panose="020F0502020204030204" pitchFamily="34" charset="0"/>
              </a:rPr>
              <a:t>#WuhanVirus </a:t>
            </a:r>
          </a:p>
          <a:p>
            <a:pPr marL="0" indent="0" algn="ctr">
              <a:lnSpc>
                <a:spcPct val="150000"/>
              </a:lnSpc>
              <a:buNone/>
            </a:pPr>
            <a:r>
              <a:rPr lang="en-GB" sz="3200" dirty="0">
                <a:latin typeface="Aptos" panose="020B0004020202020204" pitchFamily="34" charset="0"/>
                <a:cs typeface="Calibri" panose="020F0502020204030204" pitchFamily="34" charset="0"/>
              </a:rPr>
              <a:t>#KungFlu</a:t>
            </a:r>
          </a:p>
        </p:txBody>
      </p:sp>
      <p:pic>
        <p:nvPicPr>
          <p:cNvPr id="4" name="Picture 4" descr="Taking the measure of prejudice in a pandemic">
            <a:extLst>
              <a:ext uri="{FF2B5EF4-FFF2-40B4-BE49-F238E27FC236}">
                <a16:creationId xmlns:a16="http://schemas.microsoft.com/office/drawing/2014/main" id="{F45AB197-C77A-D3A4-9785-13A816A8BF9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785" y="2396172"/>
            <a:ext cx="4331321" cy="24513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86800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0064" y="250031"/>
            <a:ext cx="9706135" cy="1063515"/>
          </a:xfrm>
        </p:spPr>
        <p:txBody>
          <a:bodyPr>
            <a:normAutofit fontScale="90000"/>
          </a:bodyPr>
          <a:lstStyle/>
          <a:p>
            <a:pPr algn="l">
              <a:spcAft>
                <a:spcPts val="600"/>
              </a:spcAft>
            </a:pPr>
            <a:r>
              <a:rPr lang="en-GB" sz="4000" dirty="0">
                <a:latin typeface="Aptos" panose="020B0004020202020204" pitchFamily="34" charset="0"/>
                <a:cs typeface="Calibri" panose="020F0502020204030204" pitchFamily="34" charset="0"/>
              </a:rPr>
              <a:t>Introduction to Social Psychology</a:t>
            </a:r>
            <a:br>
              <a:rPr lang="sk-SK" sz="4000" dirty="0">
                <a:latin typeface="Aptos" panose="020B0004020202020204" pitchFamily="34" charset="0"/>
                <a:cs typeface="Calibri" panose="020F0502020204030204" pitchFamily="34" charset="0"/>
              </a:rPr>
            </a:br>
            <a:r>
              <a:rPr lang="en-GB" sz="3600" dirty="0">
                <a:solidFill>
                  <a:srgbClr val="FFAA5A"/>
                </a:solidFill>
                <a:latin typeface="Aptos" panose="020B0004020202020204" pitchFamily="34" charset="0"/>
                <a:cs typeface="Calibri" panose="020F0502020204030204" pitchFamily="34" charset="0"/>
              </a:rPr>
              <a:t>Cultural Models </a:t>
            </a:r>
            <a:endParaRPr lang="en-GB" sz="4000" dirty="0">
              <a:solidFill>
                <a:srgbClr val="FFAA5A"/>
              </a:solidFill>
              <a:latin typeface="Aptos" panose="020B0004020202020204" pitchFamily="34" charset="0"/>
              <a:cs typeface="Calibri" panose="020F0502020204030204" pitchFamily="34" charset="0"/>
            </a:endParaRPr>
          </a:p>
        </p:txBody>
      </p:sp>
      <p:sp>
        <p:nvSpPr>
          <p:cNvPr id="3" name="Content Placeholder 2"/>
          <p:cNvSpPr>
            <a:spLocks noGrp="1"/>
          </p:cNvSpPr>
          <p:nvPr>
            <p:ph idx="1"/>
          </p:nvPr>
        </p:nvSpPr>
        <p:spPr>
          <a:xfrm>
            <a:off x="226642" y="1571173"/>
            <a:ext cx="6312381" cy="4636780"/>
          </a:xfrm>
        </p:spPr>
        <p:txBody>
          <a:bodyPr>
            <a:normAutofit fontScale="92500" lnSpcReduction="20000"/>
          </a:bodyPr>
          <a:lstStyle/>
          <a:p>
            <a:pPr>
              <a:spcAft>
                <a:spcPts val="600"/>
              </a:spcAft>
            </a:pPr>
            <a:r>
              <a:rPr lang="en-GB" sz="3200" b="1" dirty="0">
                <a:latin typeface="Aptos" panose="020B0004020202020204" pitchFamily="34" charset="0"/>
              </a:rPr>
              <a:t>Cultural Assimilations: </a:t>
            </a:r>
            <a:r>
              <a:rPr lang="en-GB" sz="3200" dirty="0">
                <a:latin typeface="Aptos" panose="020B0004020202020204" pitchFamily="34" charset="0"/>
              </a:rPr>
              <a:t>the cultural differences are slowly removed. </a:t>
            </a:r>
          </a:p>
          <a:p>
            <a:pPr>
              <a:spcAft>
                <a:spcPts val="600"/>
              </a:spcAft>
            </a:pPr>
            <a:r>
              <a:rPr lang="en-GB" sz="3200" b="1" dirty="0">
                <a:latin typeface="Aptos" panose="020B0004020202020204" pitchFamily="34" charset="0"/>
              </a:rPr>
              <a:t>Multi-</a:t>
            </a:r>
            <a:r>
              <a:rPr lang="en-GB" sz="3200" b="1" dirty="0" err="1">
                <a:latin typeface="Aptos" panose="020B0004020202020204" pitchFamily="34" charset="0"/>
              </a:rPr>
              <a:t>Culturality</a:t>
            </a:r>
            <a:r>
              <a:rPr lang="en-GB" sz="3200" b="1" dirty="0">
                <a:latin typeface="Aptos" panose="020B0004020202020204" pitchFamily="34" charset="0"/>
              </a:rPr>
              <a:t>: </a:t>
            </a:r>
            <a:r>
              <a:rPr lang="en-GB" sz="3200" dirty="0">
                <a:latin typeface="Aptos" panose="020B0004020202020204" pitchFamily="34" charset="0"/>
              </a:rPr>
              <a:t>cultures are considered as rigid and stable sets. </a:t>
            </a:r>
          </a:p>
          <a:p>
            <a:pPr>
              <a:spcAft>
                <a:spcPts val="600"/>
              </a:spcAft>
            </a:pPr>
            <a:r>
              <a:rPr lang="en-GB" sz="3200" b="1" dirty="0">
                <a:latin typeface="Aptos" panose="020B0004020202020204" pitchFamily="34" charset="0"/>
              </a:rPr>
              <a:t>Inter-</a:t>
            </a:r>
            <a:r>
              <a:rPr lang="en-GB" sz="3200" b="1" dirty="0" err="1">
                <a:latin typeface="Aptos" panose="020B0004020202020204" pitchFamily="34" charset="0"/>
              </a:rPr>
              <a:t>Culturality</a:t>
            </a:r>
            <a:r>
              <a:rPr lang="en-GB" sz="3200" b="1" dirty="0">
                <a:latin typeface="Aptos" panose="020B0004020202020204" pitchFamily="34" charset="0"/>
              </a:rPr>
              <a:t>: </a:t>
            </a:r>
            <a:r>
              <a:rPr lang="en-GB" sz="3200" dirty="0">
                <a:latin typeface="Aptos" panose="020B0004020202020204" pitchFamily="34" charset="0"/>
              </a:rPr>
              <a:t>this implies the hybridization of cultural processes. The cultural boundary unites and does not divide different groups.</a:t>
            </a:r>
          </a:p>
          <a:p>
            <a:pPr marL="0" indent="0">
              <a:spcAft>
                <a:spcPts val="600"/>
              </a:spcAft>
              <a:buNone/>
            </a:pPr>
            <a:r>
              <a:rPr lang="en-GB" sz="3200" b="1" dirty="0">
                <a:latin typeface="Aptos" panose="020B0004020202020204" pitchFamily="34" charset="0"/>
              </a:rPr>
              <a:t>Quick Tip: </a:t>
            </a:r>
            <a:r>
              <a:rPr lang="en-GB" sz="3200" dirty="0">
                <a:latin typeface="Aptos" panose="020B0004020202020204" pitchFamily="34" charset="0"/>
              </a:rPr>
              <a:t>Which cultural model do you consider to be desirable? </a:t>
            </a:r>
          </a:p>
          <a:p>
            <a:pPr marL="0" indent="0">
              <a:spcAft>
                <a:spcPts val="600"/>
              </a:spcAft>
              <a:buNone/>
            </a:pPr>
            <a:endParaRPr lang="en-GB" sz="3200" dirty="0">
              <a:latin typeface="Aptos" panose="020B0004020202020204" pitchFamily="34" charset="0"/>
            </a:endParaRPr>
          </a:p>
        </p:txBody>
      </p:sp>
      <p:sp>
        <p:nvSpPr>
          <p:cNvPr id="20"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Picture 6">
            <a:extLst>
              <a:ext uri="{FF2B5EF4-FFF2-40B4-BE49-F238E27FC236}">
                <a16:creationId xmlns:a16="http://schemas.microsoft.com/office/drawing/2014/main" id="{26F45579-37C3-F081-2506-FDD046624C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9023" y="2230601"/>
            <a:ext cx="4763773" cy="2642405"/>
          </a:xfrm>
          <a:prstGeom prst="rect">
            <a:avLst/>
          </a:prstGeom>
        </p:spPr>
      </p:pic>
    </p:spTree>
    <p:extLst>
      <p:ext uri="{BB962C8B-B14F-4D97-AF65-F5344CB8AC3E}">
        <p14:creationId xmlns:p14="http://schemas.microsoft.com/office/powerpoint/2010/main" val="37886813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0064" y="250031"/>
            <a:ext cx="9706135" cy="1063515"/>
          </a:xfrm>
        </p:spPr>
        <p:txBody>
          <a:bodyPr>
            <a:normAutofit fontScale="90000"/>
          </a:bodyPr>
          <a:lstStyle/>
          <a:p>
            <a:pPr algn="l">
              <a:spcAft>
                <a:spcPts val="600"/>
              </a:spcAft>
            </a:pPr>
            <a:r>
              <a:rPr lang="en-GB" sz="4000" dirty="0">
                <a:latin typeface="Aptos" panose="020B0004020202020204" pitchFamily="34" charset="0"/>
                <a:cs typeface="Calibri" panose="020F0502020204030204" pitchFamily="34" charset="0"/>
              </a:rPr>
              <a:t>Introduction to Social Psychology</a:t>
            </a:r>
            <a:br>
              <a:rPr lang="sk-SK" sz="4000" dirty="0">
                <a:latin typeface="Aptos" panose="020B0004020202020204" pitchFamily="34" charset="0"/>
                <a:cs typeface="Calibri" panose="020F0502020204030204" pitchFamily="34" charset="0"/>
              </a:rPr>
            </a:br>
            <a:r>
              <a:rPr lang="en-GB" sz="3600" dirty="0">
                <a:solidFill>
                  <a:srgbClr val="FFAA5A"/>
                </a:solidFill>
                <a:latin typeface="Aptos" panose="020B0004020202020204" pitchFamily="34" charset="0"/>
                <a:cs typeface="Calibri" panose="020F0502020204030204" pitchFamily="34" charset="0"/>
              </a:rPr>
              <a:t>Cultural Models </a:t>
            </a:r>
            <a:endParaRPr lang="en-GB" sz="4000" dirty="0">
              <a:solidFill>
                <a:srgbClr val="FFAA5A"/>
              </a:solidFill>
              <a:latin typeface="Aptos" panose="020B0004020202020204" pitchFamily="34" charset="0"/>
              <a:cs typeface="Calibri" panose="020F0502020204030204" pitchFamily="34" charset="0"/>
            </a:endParaRPr>
          </a:p>
        </p:txBody>
      </p:sp>
      <p:sp>
        <p:nvSpPr>
          <p:cNvPr id="3" name="Content Placeholder 2"/>
          <p:cNvSpPr>
            <a:spLocks noGrp="1"/>
          </p:cNvSpPr>
          <p:nvPr>
            <p:ph idx="1"/>
          </p:nvPr>
        </p:nvSpPr>
        <p:spPr>
          <a:xfrm>
            <a:off x="226642" y="1571173"/>
            <a:ext cx="6312381" cy="4636780"/>
          </a:xfrm>
        </p:spPr>
        <p:txBody>
          <a:bodyPr>
            <a:normAutofit fontScale="92500"/>
          </a:bodyPr>
          <a:lstStyle/>
          <a:p>
            <a:pPr>
              <a:spcAft>
                <a:spcPts val="600"/>
              </a:spcAft>
            </a:pPr>
            <a:r>
              <a:rPr lang="en-GB" sz="3200" b="1" dirty="0">
                <a:latin typeface="Aptos" panose="020B0004020202020204" pitchFamily="34" charset="0"/>
              </a:rPr>
              <a:t>Cultural Assimilations: </a:t>
            </a:r>
            <a:r>
              <a:rPr lang="en-GB" sz="3200" dirty="0">
                <a:latin typeface="Aptos" panose="020B0004020202020204" pitchFamily="34" charset="0"/>
              </a:rPr>
              <a:t>the cultural differences are slowly removed. </a:t>
            </a:r>
          </a:p>
          <a:p>
            <a:pPr>
              <a:spcAft>
                <a:spcPts val="600"/>
              </a:spcAft>
            </a:pPr>
            <a:r>
              <a:rPr lang="en-GB" sz="3200" b="1" dirty="0">
                <a:latin typeface="Aptos" panose="020B0004020202020204" pitchFamily="34" charset="0"/>
              </a:rPr>
              <a:t>Multi-</a:t>
            </a:r>
            <a:r>
              <a:rPr lang="en-GB" sz="3200" b="1" dirty="0" err="1">
                <a:latin typeface="Aptos" panose="020B0004020202020204" pitchFamily="34" charset="0"/>
              </a:rPr>
              <a:t>Culturality</a:t>
            </a:r>
            <a:r>
              <a:rPr lang="en-GB" sz="3200" b="1" dirty="0">
                <a:latin typeface="Aptos" panose="020B0004020202020204" pitchFamily="34" charset="0"/>
              </a:rPr>
              <a:t>: </a:t>
            </a:r>
            <a:r>
              <a:rPr lang="en-GB" sz="3200" dirty="0">
                <a:latin typeface="Aptos" panose="020B0004020202020204" pitchFamily="34" charset="0"/>
              </a:rPr>
              <a:t>cultures are considered as rigid and stable sets. </a:t>
            </a:r>
          </a:p>
          <a:p>
            <a:pPr>
              <a:spcAft>
                <a:spcPts val="600"/>
              </a:spcAft>
            </a:pPr>
            <a:r>
              <a:rPr lang="en-GB" sz="3200" b="1" dirty="0">
                <a:latin typeface="Aptos" panose="020B0004020202020204" pitchFamily="34" charset="0"/>
              </a:rPr>
              <a:t>Inter-</a:t>
            </a:r>
            <a:r>
              <a:rPr lang="en-GB" sz="3200" b="1" dirty="0" err="1">
                <a:latin typeface="Aptos" panose="020B0004020202020204" pitchFamily="34" charset="0"/>
              </a:rPr>
              <a:t>Culturality</a:t>
            </a:r>
            <a:r>
              <a:rPr lang="en-GB" sz="3200" b="1" dirty="0">
                <a:latin typeface="Aptos" panose="020B0004020202020204" pitchFamily="34" charset="0"/>
              </a:rPr>
              <a:t>: </a:t>
            </a:r>
            <a:r>
              <a:rPr lang="en-GB" sz="3200" dirty="0">
                <a:latin typeface="Aptos" panose="020B0004020202020204" pitchFamily="34" charset="0"/>
              </a:rPr>
              <a:t>this implies the hybridization of cultural processes. The cultural boundary unites and does not divide different groups.</a:t>
            </a:r>
          </a:p>
          <a:p>
            <a:pPr marL="0" indent="0">
              <a:spcAft>
                <a:spcPts val="600"/>
              </a:spcAft>
              <a:buNone/>
            </a:pPr>
            <a:endParaRPr lang="en-GB" sz="3200" dirty="0">
              <a:latin typeface="Aptos" panose="020B0004020202020204" pitchFamily="34" charset="0"/>
            </a:endParaRPr>
          </a:p>
        </p:txBody>
      </p:sp>
      <p:sp>
        <p:nvSpPr>
          <p:cNvPr id="20"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Picture 6">
            <a:extLst>
              <a:ext uri="{FF2B5EF4-FFF2-40B4-BE49-F238E27FC236}">
                <a16:creationId xmlns:a16="http://schemas.microsoft.com/office/drawing/2014/main" id="{26F45579-37C3-F081-2506-FDD046624C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9023" y="2230601"/>
            <a:ext cx="4763773" cy="2642405"/>
          </a:xfrm>
          <a:prstGeom prst="rect">
            <a:avLst/>
          </a:prstGeom>
        </p:spPr>
      </p:pic>
    </p:spTree>
    <p:extLst>
      <p:ext uri="{BB962C8B-B14F-4D97-AF65-F5344CB8AC3E}">
        <p14:creationId xmlns:p14="http://schemas.microsoft.com/office/powerpoint/2010/main" val="37802881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1"/>
          <p:cNvSpPr>
            <a:spLocks noGrp="1"/>
          </p:cNvSpPr>
          <p:nvPr>
            <p:ph type="title"/>
          </p:nvPr>
        </p:nvSpPr>
        <p:spPr>
          <a:xfrm>
            <a:off x="630936" y="639520"/>
            <a:ext cx="3429000" cy="1719072"/>
          </a:xfrm>
        </p:spPr>
        <p:txBody>
          <a:bodyPr anchor="b">
            <a:normAutofit/>
          </a:bodyPr>
          <a:lstStyle/>
          <a:p>
            <a:r>
              <a:rPr lang="en-GB" sz="3800" dirty="0">
                <a:latin typeface="Aptos" panose="020B0004020202020204" pitchFamily="34" charset="0"/>
                <a:cs typeface="Calibri Light" panose="020F0302020204030204" pitchFamily="34" charset="0"/>
              </a:rPr>
              <a:t>Ethical Use of Digital Technology</a:t>
            </a:r>
            <a:endParaRPr lang="en-US" sz="3800" dirty="0">
              <a:latin typeface="Aptos" panose="020B0004020202020204" pitchFamily="34" charset="0"/>
              <a:cs typeface="Calibri Light" panose="020F0302020204030204" pitchFamily="34" charset="0"/>
            </a:endParaRPr>
          </a:p>
        </p:txBody>
      </p:sp>
      <p:sp>
        <p:nvSpPr>
          <p:cNvPr id="14"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630936" y="3303836"/>
            <a:ext cx="3856004" cy="1924241"/>
          </a:xfrm>
        </p:spPr>
        <p:txBody>
          <a:bodyPr anchor="t">
            <a:normAutofit/>
          </a:bodyPr>
          <a:lstStyle/>
          <a:p>
            <a:pPr marL="0" indent="0">
              <a:buNone/>
            </a:pPr>
            <a:endParaRPr lang="en-US" b="1" dirty="0">
              <a:latin typeface="Aptos" panose="020B0004020202020204" pitchFamily="34" charset="0"/>
            </a:endParaRPr>
          </a:p>
          <a:p>
            <a:pPr marL="0" indent="0">
              <a:buNone/>
            </a:pPr>
            <a:r>
              <a:rPr lang="en-US" sz="3200" b="1" dirty="0">
                <a:solidFill>
                  <a:srgbClr val="FFAA5A"/>
                </a:solidFill>
                <a:latin typeface="Aptos" panose="020B0004020202020204" pitchFamily="34" charset="0"/>
                <a:cs typeface="Calibri" panose="020F0502020204030204" pitchFamily="34" charset="0"/>
              </a:rPr>
              <a:t>Introductory Video</a:t>
            </a:r>
          </a:p>
        </p:txBody>
      </p:sp>
      <p:pic>
        <p:nvPicPr>
          <p:cNvPr id="2" name="The ethics of social media and online communication">
            <a:hlinkClick r:id="" action="ppaction://media"/>
            <a:extLst>
              <a:ext uri="{FF2B5EF4-FFF2-40B4-BE49-F238E27FC236}">
                <a16:creationId xmlns:a16="http://schemas.microsoft.com/office/drawing/2014/main" id="{8A3DAE9D-1320-370A-3F55-E17F4B07A93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238474" y="1315036"/>
            <a:ext cx="5774987" cy="3248430"/>
          </a:xfrm>
          <a:prstGeom prst="rect">
            <a:avLst/>
          </a:prstGeom>
        </p:spPr>
      </p:pic>
    </p:spTree>
    <p:extLst>
      <p:ext uri="{BB962C8B-B14F-4D97-AF65-F5344CB8AC3E}">
        <p14:creationId xmlns:p14="http://schemas.microsoft.com/office/powerpoint/2010/main" val="2754664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5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c 30">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Başlık 1">
            <a:extLst>
              <a:ext uri="{FF2B5EF4-FFF2-40B4-BE49-F238E27FC236}">
                <a16:creationId xmlns:a16="http://schemas.microsoft.com/office/drawing/2014/main" id="{6A4C95A1-14F6-E2F3-883E-7B402EAEFA69}"/>
              </a:ext>
            </a:extLst>
          </p:cNvPr>
          <p:cNvSpPr>
            <a:spLocks noGrp="1"/>
          </p:cNvSpPr>
          <p:nvPr>
            <p:ph type="title"/>
          </p:nvPr>
        </p:nvSpPr>
        <p:spPr>
          <a:xfrm>
            <a:off x="251315" y="469677"/>
            <a:ext cx="8051587" cy="937827"/>
          </a:xfrm>
        </p:spPr>
        <p:txBody>
          <a:bodyPr>
            <a:normAutofit fontScale="90000"/>
          </a:bodyPr>
          <a:lstStyle/>
          <a:p>
            <a:pPr algn="l"/>
            <a:r>
              <a:rPr lang="en-US" sz="4400" dirty="0">
                <a:latin typeface="Aptos" panose="020B0004020202020204" pitchFamily="34" charset="0"/>
                <a:ea typeface="Cambria"/>
              </a:rPr>
              <a:t>Introduction to Social Psychology</a:t>
            </a:r>
            <a:br>
              <a:rPr lang="en-US" sz="4400" dirty="0">
                <a:latin typeface="Aptos" panose="020B0004020202020204" pitchFamily="34" charset="0"/>
                <a:ea typeface="Cambria"/>
              </a:rPr>
            </a:br>
            <a:r>
              <a:rPr lang="en-US" sz="4000" dirty="0">
                <a:solidFill>
                  <a:srgbClr val="FFAA5A"/>
                </a:solidFill>
                <a:latin typeface="Aptos" panose="020B0004020202020204" pitchFamily="34" charset="0"/>
                <a:ea typeface="Cambria"/>
              </a:rPr>
              <a:t>Ethical Dilemma - Cultural Relativism </a:t>
            </a:r>
            <a:endParaRPr lang="en-US" sz="4400" dirty="0">
              <a:solidFill>
                <a:srgbClr val="FFAA5A"/>
              </a:solidFill>
              <a:latin typeface="Aptos" panose="020B0004020202020204" pitchFamily="34" charset="0"/>
              <a:ea typeface="Cambria"/>
            </a:endParaRPr>
          </a:p>
        </p:txBody>
      </p:sp>
      <p:sp>
        <p:nvSpPr>
          <p:cNvPr id="33" name="Freeform: Shape 32">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çerik Yer Tutucusu 2">
            <a:extLst>
              <a:ext uri="{FF2B5EF4-FFF2-40B4-BE49-F238E27FC236}">
                <a16:creationId xmlns:a16="http://schemas.microsoft.com/office/drawing/2014/main" id="{2CB08756-1599-4332-6E75-893C5C0ED86F}"/>
              </a:ext>
            </a:extLst>
          </p:cNvPr>
          <p:cNvSpPr>
            <a:spLocks noGrp="1"/>
          </p:cNvSpPr>
          <p:nvPr>
            <p:ph idx="1"/>
          </p:nvPr>
        </p:nvSpPr>
        <p:spPr>
          <a:xfrm>
            <a:off x="5549989" y="1863584"/>
            <a:ext cx="6212979" cy="4368954"/>
          </a:xfrm>
        </p:spPr>
        <p:txBody>
          <a:bodyPr vert="horz" lIns="91440" tIns="45720" rIns="91440" bIns="45720" rtlCol="0">
            <a:normAutofit/>
          </a:bodyPr>
          <a:lstStyle/>
          <a:p>
            <a:pPr marL="0" indent="0" algn="ctr">
              <a:buNone/>
            </a:pPr>
            <a:r>
              <a:rPr lang="en-GB" sz="3200" dirty="0">
                <a:latin typeface="Aptos" panose="020B0004020202020204" pitchFamily="34" charset="0"/>
                <a:ea typeface="Cambria"/>
              </a:rPr>
              <a:t>Cultural relativism is the position that </a:t>
            </a:r>
            <a:r>
              <a:rPr lang="en-GB" sz="3200" b="1" dirty="0">
                <a:latin typeface="Aptos" panose="020B0004020202020204" pitchFamily="34" charset="0"/>
                <a:ea typeface="Cambria"/>
              </a:rPr>
              <a:t>there is no universal standard to measure cultures by</a:t>
            </a:r>
            <a:r>
              <a:rPr lang="en-GB" sz="3200" dirty="0">
                <a:latin typeface="Aptos" panose="020B0004020202020204" pitchFamily="34" charset="0"/>
                <a:ea typeface="Cambria"/>
              </a:rPr>
              <a:t>, and that all cultural values and beliefs must be understood relative to their cultural context, and not judged based on outside norms and values. </a:t>
            </a:r>
          </a:p>
        </p:txBody>
      </p:sp>
      <p:pic>
        <p:nvPicPr>
          <p:cNvPr id="4" name="Picture 4">
            <a:extLst>
              <a:ext uri="{FF2B5EF4-FFF2-40B4-BE49-F238E27FC236}">
                <a16:creationId xmlns:a16="http://schemas.microsoft.com/office/drawing/2014/main" id="{93832B4C-8C17-2071-23D7-4C43EE4163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611" y="2140945"/>
            <a:ext cx="4665346" cy="2612013"/>
          </a:xfrm>
          <a:prstGeom prst="rect">
            <a:avLst/>
          </a:prstGeom>
        </p:spPr>
      </p:pic>
    </p:spTree>
    <p:extLst>
      <p:ext uri="{BB962C8B-B14F-4D97-AF65-F5344CB8AC3E}">
        <p14:creationId xmlns:p14="http://schemas.microsoft.com/office/powerpoint/2010/main" val="16032126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c 30">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Başlık 1">
            <a:extLst>
              <a:ext uri="{FF2B5EF4-FFF2-40B4-BE49-F238E27FC236}">
                <a16:creationId xmlns:a16="http://schemas.microsoft.com/office/drawing/2014/main" id="{6A4C95A1-14F6-E2F3-883E-7B402EAEFA69}"/>
              </a:ext>
            </a:extLst>
          </p:cNvPr>
          <p:cNvSpPr>
            <a:spLocks noGrp="1"/>
          </p:cNvSpPr>
          <p:nvPr>
            <p:ph type="title"/>
          </p:nvPr>
        </p:nvSpPr>
        <p:spPr>
          <a:xfrm>
            <a:off x="251315" y="469677"/>
            <a:ext cx="8051587" cy="937827"/>
          </a:xfrm>
        </p:spPr>
        <p:txBody>
          <a:bodyPr>
            <a:normAutofit fontScale="90000"/>
          </a:bodyPr>
          <a:lstStyle/>
          <a:p>
            <a:pPr algn="l"/>
            <a:r>
              <a:rPr lang="en-US" sz="4400" dirty="0">
                <a:latin typeface="Aptos" panose="020B0004020202020204" pitchFamily="34" charset="0"/>
                <a:ea typeface="Cambria"/>
              </a:rPr>
              <a:t>Introduction to Social Psychology</a:t>
            </a:r>
            <a:br>
              <a:rPr lang="en-US" sz="4400" dirty="0">
                <a:latin typeface="Aptos" panose="020B0004020202020204" pitchFamily="34" charset="0"/>
                <a:ea typeface="Cambria"/>
              </a:rPr>
            </a:br>
            <a:r>
              <a:rPr lang="en-US" sz="4000" dirty="0">
                <a:solidFill>
                  <a:srgbClr val="FFAA5A"/>
                </a:solidFill>
                <a:latin typeface="Aptos" panose="020B0004020202020204" pitchFamily="34" charset="0"/>
                <a:ea typeface="Cambria"/>
              </a:rPr>
              <a:t>Ethical Dilemma - Cultural Relativism </a:t>
            </a:r>
            <a:endParaRPr lang="en-US" sz="4400" dirty="0">
              <a:solidFill>
                <a:srgbClr val="FFAA5A"/>
              </a:solidFill>
              <a:latin typeface="Aptos" panose="020B0004020202020204" pitchFamily="34" charset="0"/>
              <a:ea typeface="Cambria"/>
            </a:endParaRPr>
          </a:p>
        </p:txBody>
      </p:sp>
      <p:sp>
        <p:nvSpPr>
          <p:cNvPr id="33" name="Freeform: Shape 32">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çerik Yer Tutucusu 2">
            <a:extLst>
              <a:ext uri="{FF2B5EF4-FFF2-40B4-BE49-F238E27FC236}">
                <a16:creationId xmlns:a16="http://schemas.microsoft.com/office/drawing/2014/main" id="{2CB08756-1599-4332-6E75-893C5C0ED86F}"/>
              </a:ext>
            </a:extLst>
          </p:cNvPr>
          <p:cNvSpPr>
            <a:spLocks noGrp="1"/>
          </p:cNvSpPr>
          <p:nvPr>
            <p:ph idx="1"/>
          </p:nvPr>
        </p:nvSpPr>
        <p:spPr>
          <a:xfrm>
            <a:off x="5549989" y="1863584"/>
            <a:ext cx="6212979" cy="4368954"/>
          </a:xfrm>
        </p:spPr>
        <p:txBody>
          <a:bodyPr vert="horz" lIns="91440" tIns="45720" rIns="91440" bIns="45720" rtlCol="0">
            <a:normAutofit/>
          </a:bodyPr>
          <a:lstStyle/>
          <a:p>
            <a:pPr algn="just"/>
            <a:r>
              <a:rPr lang="en-GB" sz="3200" b="1" dirty="0">
                <a:latin typeface="Aptos" panose="020B0004020202020204" pitchFamily="34" charset="0"/>
                <a:ea typeface="Cambria"/>
              </a:rPr>
              <a:t>Does cultural relativism imply the absence of absolute human rights and moral values? </a:t>
            </a:r>
            <a:r>
              <a:rPr lang="en-GB" sz="3200" dirty="0">
                <a:latin typeface="Aptos" panose="020B0004020202020204" pitchFamily="34" charset="0"/>
                <a:ea typeface="Cambria"/>
              </a:rPr>
              <a:t>No, but the boundary between violating human rights and cultural plurality is thin.</a:t>
            </a:r>
          </a:p>
          <a:p>
            <a:pPr marL="0" indent="0" algn="just">
              <a:buNone/>
            </a:pPr>
            <a:r>
              <a:rPr lang="en-GB" sz="3200" b="1" dirty="0">
                <a:latin typeface="Aptos" panose="020B0004020202020204" pitchFamily="34" charset="0"/>
                <a:ea typeface="Cambria"/>
              </a:rPr>
              <a:t>Quick Tip: </a:t>
            </a:r>
            <a:r>
              <a:rPr lang="en-GB" sz="3200" dirty="0">
                <a:latin typeface="Aptos" panose="020B0004020202020204" pitchFamily="34" charset="0"/>
                <a:ea typeface="Cambria"/>
              </a:rPr>
              <a:t>Does child marriage in some countries violate human rights or reflect cultural diversity? </a:t>
            </a:r>
          </a:p>
        </p:txBody>
      </p:sp>
      <p:pic>
        <p:nvPicPr>
          <p:cNvPr id="4" name="Picture 4">
            <a:extLst>
              <a:ext uri="{FF2B5EF4-FFF2-40B4-BE49-F238E27FC236}">
                <a16:creationId xmlns:a16="http://schemas.microsoft.com/office/drawing/2014/main" id="{93832B4C-8C17-2071-23D7-4C43EE4163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611" y="2140945"/>
            <a:ext cx="4665346" cy="2612013"/>
          </a:xfrm>
          <a:prstGeom prst="rect">
            <a:avLst/>
          </a:prstGeom>
        </p:spPr>
      </p:pic>
    </p:spTree>
    <p:extLst>
      <p:ext uri="{BB962C8B-B14F-4D97-AF65-F5344CB8AC3E}">
        <p14:creationId xmlns:p14="http://schemas.microsoft.com/office/powerpoint/2010/main" val="27782935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312298" y="654050"/>
            <a:ext cx="11567404" cy="5557996"/>
          </a:xfrm>
          <a:prstGeom prst="rect">
            <a:avLst/>
          </a:prstGeom>
        </p:spPr>
        <p:txBody>
          <a:bodyPr lIns="0" tIns="0" rIns="0" bIns="0" rtlCol="0" anchor="t">
            <a:spAutoFit/>
          </a:bodyPr>
          <a:lstStyle/>
          <a:p>
            <a:pPr marL="0" marR="0" lvl="0" indent="0" algn="just" defTabSz="609630" rtl="0" eaLnBrk="1" fontAlgn="auto" latinLnBrk="0" hangingPunct="1">
              <a:lnSpc>
                <a:spcPts val="1803"/>
              </a:lnSpc>
              <a:spcBef>
                <a:spcPct val="0"/>
              </a:spcBef>
              <a:spcAft>
                <a:spcPts val="0"/>
              </a:spcAft>
              <a:buClrTx/>
              <a:buSzTx/>
              <a:buFontTx/>
              <a:buNone/>
              <a:tabLst/>
              <a:defRPr/>
            </a:pPr>
            <a:r>
              <a:rPr kumimoji="0" lang="en-US" sz="2667" b="1" i="0" u="none" strike="noStrike" kern="1200" cap="none" spc="0" normalizeH="0" baseline="0" noProof="0" dirty="0">
                <a:ln>
                  <a:noFill/>
                </a:ln>
                <a:solidFill>
                  <a:srgbClr val="92BAB5"/>
                </a:solidFill>
                <a:effectLst/>
                <a:uLnTx/>
                <a:uFillTx/>
                <a:latin typeface="Aptos" panose="020B0004020202020204" pitchFamily="34" charset="0"/>
                <a:ea typeface="Inter"/>
                <a:cs typeface="Inter"/>
                <a:sym typeface="Inter"/>
              </a:rPr>
              <a:t>Free License </a:t>
            </a:r>
          </a:p>
          <a:p>
            <a:pPr marL="0" marR="0" lvl="0" indent="0" algn="just" defTabSz="609630" rtl="0" eaLnBrk="1" fontAlgn="auto" latinLnBrk="0" hangingPunct="1">
              <a:lnSpc>
                <a:spcPts val="1803"/>
              </a:lnSpc>
              <a:spcBef>
                <a:spcPct val="0"/>
              </a:spcBef>
              <a:spcAft>
                <a:spcPts val="0"/>
              </a:spcAft>
              <a:buClrTx/>
              <a:buSzTx/>
              <a:buFontTx/>
              <a:buNone/>
              <a:tabLst/>
              <a:defRPr/>
            </a:pPr>
            <a:r>
              <a:rPr kumimoji="0" lang="en-US" sz="2133" b="0" i="0" u="none" strike="noStrike" kern="1200" cap="none" spc="0" normalizeH="0" baseline="0" noProof="0" dirty="0">
                <a:ln>
                  <a:noFill/>
                </a:ln>
                <a:solidFill>
                  <a:prstClr val="black"/>
                </a:solidFill>
                <a:effectLst/>
                <a:uLnTx/>
                <a:uFillTx/>
                <a:latin typeface="Aptos" panose="020B0004020202020204" pitchFamily="34" charset="0"/>
                <a:ea typeface="Inter"/>
                <a:cs typeface="Inter"/>
                <a:sym typeface="Inter"/>
              </a:rPr>
              <a:t> </a:t>
            </a:r>
          </a:p>
          <a:p>
            <a:pPr marL="0" marR="0" lvl="0" indent="0" algn="just" defTabSz="609630" rtl="0" eaLnBrk="1" fontAlgn="auto" latinLnBrk="0" hangingPunct="1">
              <a:lnSpc>
                <a:spcPts val="1803"/>
              </a:lnSpc>
              <a:spcBef>
                <a:spcPct val="0"/>
              </a:spcBef>
              <a:spcAft>
                <a:spcPts val="0"/>
              </a:spcAft>
              <a:buClrTx/>
              <a:buSzTx/>
              <a:buFontTx/>
              <a:buNone/>
              <a:tabLst/>
              <a:defRPr/>
            </a:pPr>
            <a:r>
              <a:rPr kumimoji="0" lang="en-US" sz="2133" b="0" i="0" u="none" strike="noStrike" kern="1200" cap="none" spc="0" normalizeH="0" baseline="0" noProof="0" dirty="0">
                <a:ln>
                  <a:noFill/>
                </a:ln>
                <a:solidFill>
                  <a:prstClr val="black"/>
                </a:solidFill>
                <a:effectLst/>
                <a:uLnTx/>
                <a:uFillTx/>
                <a:latin typeface="Aptos" panose="020B0004020202020204" pitchFamily="34" charset="0"/>
                <a:ea typeface="Inter"/>
                <a:cs typeface="Inter"/>
                <a:sym typeface="Inter"/>
              </a:rPr>
              <a:t>The product developed here as part of the project "Building Digital Resilience by Making Digital Wellbeing and Security Accessible to All 2022-2-SK01-KA220-ADU-000096888" was developed with the support of the European Commission and reflects exclusively the opinion of the author. The European Commission is not responsible for the content of the documents </a:t>
            </a:r>
          </a:p>
          <a:p>
            <a:pPr marL="0" marR="0" lvl="0" indent="0" algn="just" defTabSz="609630" rtl="0" eaLnBrk="1" fontAlgn="auto" latinLnBrk="0" hangingPunct="1">
              <a:lnSpc>
                <a:spcPts val="1803"/>
              </a:lnSpc>
              <a:spcBef>
                <a:spcPct val="0"/>
              </a:spcBef>
              <a:spcAft>
                <a:spcPts val="0"/>
              </a:spcAft>
              <a:buClrTx/>
              <a:buSzTx/>
              <a:buFontTx/>
              <a:buNone/>
              <a:tabLst/>
              <a:defRPr/>
            </a:pPr>
            <a:r>
              <a:rPr kumimoji="0" lang="en-US" sz="2133" b="0" i="0" u="none" strike="noStrike" kern="1200" cap="none" spc="0" normalizeH="0" baseline="0" noProof="0" dirty="0">
                <a:ln>
                  <a:noFill/>
                </a:ln>
                <a:solidFill>
                  <a:prstClr val="black"/>
                </a:solidFill>
                <a:effectLst/>
                <a:uLnTx/>
                <a:uFillTx/>
                <a:latin typeface="Aptos" panose="020B0004020202020204" pitchFamily="34" charset="0"/>
                <a:ea typeface="Inter"/>
                <a:cs typeface="Inter"/>
                <a:sym typeface="Inter"/>
              </a:rPr>
              <a:t>The publication obtains the Creative Commons License CC BY- NC SA.</a:t>
            </a:r>
          </a:p>
          <a:p>
            <a:pPr marL="0" marR="0" lvl="0" indent="0" algn="just" defTabSz="609630" rtl="0" eaLnBrk="1" fontAlgn="auto" latinLnBrk="0" hangingPunct="1">
              <a:lnSpc>
                <a:spcPts val="1803"/>
              </a:lnSpc>
              <a:spcBef>
                <a:spcPct val="0"/>
              </a:spcBef>
              <a:spcAft>
                <a:spcPts val="0"/>
              </a:spcAft>
              <a:buClrTx/>
              <a:buSzTx/>
              <a:buFontTx/>
              <a:buNone/>
              <a:tabLst/>
              <a:defRPr/>
            </a:pPr>
            <a:endParaRPr kumimoji="0" lang="en-US" sz="2133" b="0" i="0" u="none" strike="noStrike" kern="1200" cap="none" spc="0" normalizeH="0" baseline="0" noProof="0" dirty="0">
              <a:ln>
                <a:noFill/>
              </a:ln>
              <a:solidFill>
                <a:prstClr val="black"/>
              </a:solidFill>
              <a:effectLst/>
              <a:uLnTx/>
              <a:uFillTx/>
              <a:latin typeface="Aptos" panose="020B0004020202020204" pitchFamily="34" charset="0"/>
              <a:ea typeface="Inter"/>
              <a:cs typeface="Inter"/>
              <a:sym typeface="Inter"/>
            </a:endParaRPr>
          </a:p>
          <a:p>
            <a:pPr marL="0" marR="0" lvl="0" indent="0" algn="just" defTabSz="609630" rtl="0" eaLnBrk="1" fontAlgn="auto" latinLnBrk="0" hangingPunct="1">
              <a:lnSpc>
                <a:spcPts val="1803"/>
              </a:lnSpc>
              <a:spcBef>
                <a:spcPct val="0"/>
              </a:spcBef>
              <a:spcAft>
                <a:spcPts val="0"/>
              </a:spcAft>
              <a:buClrTx/>
              <a:buSzTx/>
              <a:buFontTx/>
              <a:buNone/>
              <a:tabLst/>
              <a:defRPr/>
            </a:pPr>
            <a:r>
              <a:rPr kumimoji="0" lang="en-US" sz="2133" b="0" i="0" u="none" strike="noStrike" kern="1200" cap="none" spc="0" normalizeH="0" baseline="0" noProof="0" dirty="0">
                <a:ln>
                  <a:noFill/>
                </a:ln>
                <a:solidFill>
                  <a:prstClr val="black"/>
                </a:solidFill>
                <a:effectLst/>
                <a:uLnTx/>
                <a:uFillTx/>
                <a:latin typeface="Aptos" panose="020B0004020202020204" pitchFamily="34" charset="0"/>
                <a:ea typeface="Inter"/>
                <a:cs typeface="Inter"/>
                <a:sym typeface="Inter"/>
              </a:rPr>
              <a:t> </a:t>
            </a:r>
          </a:p>
          <a:p>
            <a:pPr marL="0" marR="0" lvl="0" indent="0" algn="just" defTabSz="609630" rtl="0" eaLnBrk="1" fontAlgn="auto" latinLnBrk="0" hangingPunct="1">
              <a:lnSpc>
                <a:spcPts val="1803"/>
              </a:lnSpc>
              <a:spcBef>
                <a:spcPct val="0"/>
              </a:spcBef>
              <a:spcAft>
                <a:spcPts val="0"/>
              </a:spcAft>
              <a:buClrTx/>
              <a:buSzTx/>
              <a:buFontTx/>
              <a:buNone/>
              <a:tabLst/>
              <a:defRPr/>
            </a:pPr>
            <a:endParaRPr kumimoji="0" lang="en-US" sz="2133" b="0" i="0" u="none" strike="noStrike" kern="1200" cap="none" spc="0" normalizeH="0" baseline="0" noProof="0" dirty="0">
              <a:ln>
                <a:noFill/>
              </a:ln>
              <a:solidFill>
                <a:prstClr val="black"/>
              </a:solidFill>
              <a:effectLst/>
              <a:uLnTx/>
              <a:uFillTx/>
              <a:latin typeface="Aptos" panose="020B0004020202020204" pitchFamily="34" charset="0"/>
              <a:ea typeface="Inter"/>
              <a:cs typeface="Inter"/>
              <a:sym typeface="Inter"/>
            </a:endParaRPr>
          </a:p>
          <a:p>
            <a:pPr marL="0" marR="0" lvl="0" indent="0" algn="just" defTabSz="609630" rtl="0" eaLnBrk="1" fontAlgn="auto" latinLnBrk="0" hangingPunct="1">
              <a:lnSpc>
                <a:spcPts val="1803"/>
              </a:lnSpc>
              <a:spcBef>
                <a:spcPct val="0"/>
              </a:spcBef>
              <a:spcAft>
                <a:spcPts val="0"/>
              </a:spcAft>
              <a:buClrTx/>
              <a:buSzTx/>
              <a:buFontTx/>
              <a:buNone/>
              <a:tabLst/>
              <a:defRPr/>
            </a:pPr>
            <a:endParaRPr kumimoji="0" lang="en-US" sz="2133" b="0" i="0" u="none" strike="noStrike" kern="1200" cap="none" spc="0" normalizeH="0" baseline="0" noProof="0" dirty="0">
              <a:ln>
                <a:noFill/>
              </a:ln>
              <a:solidFill>
                <a:prstClr val="black"/>
              </a:solidFill>
              <a:effectLst/>
              <a:uLnTx/>
              <a:uFillTx/>
              <a:latin typeface="Aptos" panose="020B0004020202020204" pitchFamily="34" charset="0"/>
              <a:ea typeface="Inter"/>
              <a:cs typeface="Inter"/>
              <a:sym typeface="Inter"/>
            </a:endParaRPr>
          </a:p>
          <a:p>
            <a:pPr marL="0" marR="0" lvl="0" indent="0" algn="just" defTabSz="609630" rtl="0" eaLnBrk="1" fontAlgn="auto" latinLnBrk="0" hangingPunct="1">
              <a:lnSpc>
                <a:spcPts val="1803"/>
              </a:lnSpc>
              <a:spcBef>
                <a:spcPct val="0"/>
              </a:spcBef>
              <a:spcAft>
                <a:spcPts val="0"/>
              </a:spcAft>
              <a:buClrTx/>
              <a:buSzTx/>
              <a:buFontTx/>
              <a:buNone/>
              <a:tabLst/>
              <a:defRPr/>
            </a:pPr>
            <a:r>
              <a:rPr kumimoji="0" lang="en-US" sz="2133" b="0" i="0" u="none" strike="noStrike" kern="1200" cap="none" spc="0" normalizeH="0" baseline="0" noProof="0" dirty="0">
                <a:ln>
                  <a:noFill/>
                </a:ln>
                <a:solidFill>
                  <a:prstClr val="black"/>
                </a:solidFill>
                <a:effectLst/>
                <a:uLnTx/>
                <a:uFillTx/>
                <a:latin typeface="Aptos" panose="020B0004020202020204" pitchFamily="34" charset="0"/>
                <a:ea typeface="Inter"/>
                <a:cs typeface="Inter"/>
                <a:sym typeface="Inter"/>
              </a:rPr>
              <a:t>This license allows you to distribute, remix, improve and build on the work, but only non-commercially. When using the work as well as extracts from this must</a:t>
            </a:r>
            <a:r>
              <a:rPr kumimoji="0" lang="sk-SK" sz="2133" b="0" i="0" u="none" strike="noStrike" kern="1200" cap="none" spc="0" normalizeH="0" baseline="0" noProof="0" dirty="0">
                <a:ln>
                  <a:noFill/>
                </a:ln>
                <a:solidFill>
                  <a:prstClr val="black"/>
                </a:solidFill>
                <a:effectLst/>
                <a:uLnTx/>
                <a:uFillTx/>
                <a:latin typeface="Aptos" panose="020B0004020202020204" pitchFamily="34" charset="0"/>
                <a:ea typeface="Inter"/>
                <a:cs typeface="Inter"/>
                <a:sym typeface="Inter"/>
              </a:rPr>
              <a:t>:</a:t>
            </a:r>
            <a:r>
              <a:rPr kumimoji="0" lang="en-US" sz="2133" b="0" i="0" u="none" strike="noStrike" kern="1200" cap="none" spc="0" normalizeH="0" baseline="0" noProof="0" dirty="0">
                <a:ln>
                  <a:noFill/>
                </a:ln>
                <a:solidFill>
                  <a:prstClr val="black"/>
                </a:solidFill>
                <a:effectLst/>
                <a:uLnTx/>
                <a:uFillTx/>
                <a:latin typeface="Aptos" panose="020B0004020202020204" pitchFamily="34" charset="0"/>
                <a:ea typeface="Inter"/>
                <a:cs typeface="Inter"/>
                <a:sym typeface="Inter"/>
              </a:rPr>
              <a:t> </a:t>
            </a:r>
          </a:p>
          <a:p>
            <a:pPr marL="647732" marR="0" lvl="1" indent="-342917" algn="just" defTabSz="609630" rtl="0" eaLnBrk="1" fontAlgn="auto" latinLnBrk="0" hangingPunct="1">
              <a:lnSpc>
                <a:spcPts val="1803"/>
              </a:lnSpc>
              <a:spcBef>
                <a:spcPct val="0"/>
              </a:spcBef>
              <a:spcAft>
                <a:spcPts val="0"/>
              </a:spcAft>
              <a:buClrTx/>
              <a:buSzTx/>
              <a:buFont typeface="+mj-lt"/>
              <a:buAutoNum type="arabicPeriod"/>
              <a:tabLst/>
              <a:defRPr/>
            </a:pPr>
            <a:r>
              <a:rPr kumimoji="0" lang="en-US" sz="2133" b="0" i="0" u="none" strike="noStrike" kern="1200" cap="none" spc="0" normalizeH="0" baseline="0" noProof="0" dirty="0">
                <a:ln>
                  <a:noFill/>
                </a:ln>
                <a:solidFill>
                  <a:prstClr val="black"/>
                </a:solidFill>
                <a:effectLst/>
                <a:uLnTx/>
                <a:uFillTx/>
                <a:latin typeface="Aptos" panose="020B0004020202020204" pitchFamily="34" charset="0"/>
                <a:ea typeface="Inter"/>
                <a:cs typeface="Inter"/>
                <a:sym typeface="Inter"/>
              </a:rPr>
              <a:t>be mentioned the source and a link to the license must be given and possible changes have to be mentioned. The copyrights remain with the authors of the documents. </a:t>
            </a:r>
          </a:p>
          <a:p>
            <a:pPr marL="647732" marR="0" lvl="1" indent="-342917" algn="just" defTabSz="609630" rtl="0" eaLnBrk="1" fontAlgn="auto" latinLnBrk="0" hangingPunct="1">
              <a:lnSpc>
                <a:spcPts val="1803"/>
              </a:lnSpc>
              <a:spcBef>
                <a:spcPct val="0"/>
              </a:spcBef>
              <a:spcAft>
                <a:spcPts val="0"/>
              </a:spcAft>
              <a:buClrTx/>
              <a:buSzTx/>
              <a:buFont typeface="+mj-lt"/>
              <a:buAutoNum type="arabicPeriod"/>
              <a:tabLst/>
              <a:defRPr/>
            </a:pPr>
            <a:r>
              <a:rPr kumimoji="0" lang="en-US" sz="2133" b="0" i="0" u="none" strike="noStrike" kern="1200" cap="none" spc="0" normalizeH="0" baseline="0" noProof="0" dirty="0">
                <a:ln>
                  <a:noFill/>
                </a:ln>
                <a:solidFill>
                  <a:prstClr val="black"/>
                </a:solidFill>
                <a:effectLst/>
                <a:uLnTx/>
                <a:uFillTx/>
                <a:latin typeface="Aptos" panose="020B0004020202020204" pitchFamily="34" charset="0"/>
                <a:ea typeface="Inter"/>
                <a:cs typeface="Inter"/>
                <a:sym typeface="Inter"/>
              </a:rPr>
              <a:t>the work may not be used for commercial purposes. </a:t>
            </a:r>
          </a:p>
          <a:p>
            <a:pPr marL="647732" marR="0" lvl="1" indent="-342917" algn="just" defTabSz="609630" rtl="0" eaLnBrk="1" fontAlgn="auto" latinLnBrk="0" hangingPunct="1">
              <a:lnSpc>
                <a:spcPts val="1803"/>
              </a:lnSpc>
              <a:spcBef>
                <a:spcPct val="0"/>
              </a:spcBef>
              <a:spcAft>
                <a:spcPts val="0"/>
              </a:spcAft>
              <a:buClrTx/>
              <a:buSzTx/>
              <a:buFont typeface="+mj-lt"/>
              <a:buAutoNum type="arabicPeriod"/>
              <a:tabLst/>
              <a:defRPr/>
            </a:pPr>
            <a:r>
              <a:rPr kumimoji="0" lang="en-US" sz="2133" b="0" i="0" u="none" strike="noStrike" kern="1200" cap="none" spc="0" normalizeH="0" baseline="0" noProof="0" dirty="0">
                <a:ln>
                  <a:noFill/>
                </a:ln>
                <a:solidFill>
                  <a:prstClr val="black"/>
                </a:solidFill>
                <a:effectLst/>
                <a:uLnTx/>
                <a:uFillTx/>
                <a:latin typeface="Aptos" panose="020B0004020202020204" pitchFamily="34" charset="0"/>
                <a:ea typeface="Inter"/>
                <a:cs typeface="Inter"/>
                <a:sym typeface="Inter"/>
              </a:rPr>
              <a:t>If you recompose, convert or build upon the work, your contributions must be published under the same license as the original.  </a:t>
            </a:r>
          </a:p>
          <a:p>
            <a:pPr marL="0" marR="0" lvl="0" indent="0" algn="just" defTabSz="609630" rtl="0" eaLnBrk="1" fontAlgn="auto" latinLnBrk="0" hangingPunct="1">
              <a:lnSpc>
                <a:spcPts val="1803"/>
              </a:lnSpc>
              <a:spcBef>
                <a:spcPct val="0"/>
              </a:spcBef>
              <a:spcAft>
                <a:spcPts val="0"/>
              </a:spcAft>
              <a:buClrTx/>
              <a:buSzTx/>
              <a:buFontTx/>
              <a:buNone/>
              <a:tabLst/>
              <a:defRPr/>
            </a:pPr>
            <a:r>
              <a:rPr kumimoji="0" lang="en-US" sz="2133" b="1" i="0" u="none" strike="noStrike" kern="1200" cap="none" spc="0" normalizeH="0" baseline="0" noProof="0" dirty="0">
                <a:ln>
                  <a:noFill/>
                </a:ln>
                <a:solidFill>
                  <a:srgbClr val="FFAA5A"/>
                </a:solidFill>
                <a:effectLst/>
                <a:uLnTx/>
                <a:uFillTx/>
                <a:latin typeface="Aptos" panose="020B0004020202020204" pitchFamily="34" charset="0"/>
                <a:ea typeface="Inter"/>
                <a:cs typeface="Inter"/>
                <a:sym typeface="Inter"/>
              </a:rPr>
              <a:t>Disclaimer:</a:t>
            </a:r>
          </a:p>
          <a:p>
            <a:pPr marL="0" marR="0" lvl="0" indent="0" algn="just" defTabSz="609630" rtl="0" eaLnBrk="1" fontAlgn="auto" latinLnBrk="0" hangingPunct="1">
              <a:lnSpc>
                <a:spcPts val="1803"/>
              </a:lnSpc>
              <a:spcBef>
                <a:spcPct val="0"/>
              </a:spcBef>
              <a:spcAft>
                <a:spcPts val="0"/>
              </a:spcAft>
              <a:buClrTx/>
              <a:buSzTx/>
              <a:buFontTx/>
              <a:buNone/>
              <a:tabLst/>
              <a:defRPr/>
            </a:pPr>
            <a:r>
              <a:rPr kumimoji="0" lang="en-US" sz="2133" b="0" i="0" u="none" strike="noStrike" kern="1200" cap="none" spc="0" normalizeH="0" baseline="0" noProof="0" dirty="0">
                <a:ln>
                  <a:noFill/>
                </a:ln>
                <a:solidFill>
                  <a:prstClr val="black"/>
                </a:solidFill>
                <a:effectLst/>
                <a:uLnTx/>
                <a:uFillTx/>
                <a:latin typeface="Aptos" panose="020B0004020202020204" pitchFamily="34" charset="0"/>
                <a:ea typeface="Inter"/>
                <a:cs typeface="Inter"/>
                <a:sym typeface="Inter"/>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a:p>
            <a:pPr marL="0" marR="0" lvl="0" indent="0" algn="just" defTabSz="609630" rtl="0" eaLnBrk="1" fontAlgn="auto" latinLnBrk="0" hangingPunct="1">
              <a:lnSpc>
                <a:spcPts val="1803"/>
              </a:lnSpc>
              <a:spcBef>
                <a:spcPct val="0"/>
              </a:spcBef>
              <a:spcAft>
                <a:spcPts val="0"/>
              </a:spcAft>
              <a:buClrTx/>
              <a:buSzTx/>
              <a:buFontTx/>
              <a:buNone/>
              <a:tabLst/>
              <a:defRPr/>
            </a:pPr>
            <a:r>
              <a:rPr kumimoji="0" lang="en-US" sz="2133" b="0" i="0" u="none" strike="noStrike" kern="1200" cap="none" spc="0" normalizeH="0" baseline="0" noProof="0" dirty="0">
                <a:ln>
                  <a:noFill/>
                </a:ln>
                <a:solidFill>
                  <a:prstClr val="black"/>
                </a:solidFill>
                <a:effectLst/>
                <a:uLnTx/>
                <a:uFillTx/>
                <a:latin typeface="Aptos" panose="020B0004020202020204" pitchFamily="34" charset="0"/>
                <a:ea typeface="Inter"/>
                <a:cs typeface="Inter"/>
                <a:sym typeface="Inter"/>
              </a:rPr>
              <a:t> </a:t>
            </a:r>
          </a:p>
        </p:txBody>
      </p:sp>
      <p:sp>
        <p:nvSpPr>
          <p:cNvPr id="4" name="Freeform 4"/>
          <p:cNvSpPr/>
          <p:nvPr/>
        </p:nvSpPr>
        <p:spPr>
          <a:xfrm>
            <a:off x="406400" y="2362200"/>
            <a:ext cx="1562748" cy="539148"/>
          </a:xfrm>
          <a:custGeom>
            <a:avLst/>
            <a:gdLst/>
            <a:ahLst/>
            <a:cxnLst/>
            <a:rect l="l" t="t" r="r" b="b"/>
            <a:pathLst>
              <a:path w="2344122" h="808722">
                <a:moveTo>
                  <a:pt x="0" y="0"/>
                </a:moveTo>
                <a:lnTo>
                  <a:pt x="2344122" y="0"/>
                </a:lnTo>
                <a:lnTo>
                  <a:pt x="2344122" y="808722"/>
                </a:lnTo>
                <a:lnTo>
                  <a:pt x="0" y="808722"/>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A84B152-3496-4C52-AF08-97AFFC09DD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Başlık 1">
            <a:extLst>
              <a:ext uri="{FF2B5EF4-FFF2-40B4-BE49-F238E27FC236}">
                <a16:creationId xmlns:a16="http://schemas.microsoft.com/office/drawing/2014/main" id="{125F85EE-0741-464A-89E5-9FE05AD7F2C3}"/>
              </a:ext>
            </a:extLst>
          </p:cNvPr>
          <p:cNvSpPr>
            <a:spLocks noGrp="1"/>
          </p:cNvSpPr>
          <p:nvPr>
            <p:ph type="title"/>
          </p:nvPr>
        </p:nvSpPr>
        <p:spPr>
          <a:xfrm>
            <a:off x="176934" y="0"/>
            <a:ext cx="6861819" cy="1212112"/>
          </a:xfrm>
        </p:spPr>
        <p:txBody>
          <a:bodyPr>
            <a:noAutofit/>
          </a:bodyPr>
          <a:lstStyle/>
          <a:p>
            <a:pPr algn="l"/>
            <a:r>
              <a:rPr lang="en-GB" sz="3600" dirty="0">
                <a:latin typeface="Aptos" panose="020B0004020202020204" pitchFamily="34" charset="0"/>
              </a:rPr>
              <a:t>The Components of Digital Competence</a:t>
            </a:r>
          </a:p>
        </p:txBody>
      </p:sp>
      <p:sp>
        <p:nvSpPr>
          <p:cNvPr id="12" name="Freeform: Shape 11">
            <a:extLst>
              <a:ext uri="{FF2B5EF4-FFF2-40B4-BE49-F238E27FC236}">
                <a16:creationId xmlns:a16="http://schemas.microsoft.com/office/drawing/2014/main" id="{6B2ADB95-0FA3-4BD7-A8AC-89D014A8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98657" y="1"/>
            <a:ext cx="1155142" cy="625027"/>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çerik Yer Tutucusu 2">
            <a:extLst>
              <a:ext uri="{FF2B5EF4-FFF2-40B4-BE49-F238E27FC236}">
                <a16:creationId xmlns:a16="http://schemas.microsoft.com/office/drawing/2014/main" id="{4D43C8CB-ADCB-F147-B1DE-A917435214D0}"/>
              </a:ext>
            </a:extLst>
          </p:cNvPr>
          <p:cNvSpPr>
            <a:spLocks noGrp="1"/>
          </p:cNvSpPr>
          <p:nvPr>
            <p:ph idx="1"/>
          </p:nvPr>
        </p:nvSpPr>
        <p:spPr>
          <a:xfrm>
            <a:off x="311422" y="1325880"/>
            <a:ext cx="6284544" cy="4851083"/>
          </a:xfrm>
        </p:spPr>
        <p:txBody>
          <a:bodyPr>
            <a:normAutofit lnSpcReduction="10000"/>
          </a:bodyPr>
          <a:lstStyle/>
          <a:p>
            <a:pPr algn="just">
              <a:spcAft>
                <a:spcPts val="600"/>
              </a:spcAft>
            </a:pPr>
            <a:r>
              <a:rPr lang="en-GB" sz="2400" b="1" dirty="0">
                <a:latin typeface="Aptos" panose="020B0004020202020204" pitchFamily="34" charset="0"/>
              </a:rPr>
              <a:t>IT Literacy or Computer Literacy: </a:t>
            </a:r>
            <a:r>
              <a:rPr lang="en-GB" sz="2400" dirty="0">
                <a:latin typeface="Aptos" panose="020B0004020202020204" pitchFamily="34" charset="0"/>
              </a:rPr>
              <a:t>this is the technical component of digital competence as it refers to learning technical skills on how to use hardware and software. </a:t>
            </a:r>
          </a:p>
          <a:p>
            <a:pPr algn="just">
              <a:spcAft>
                <a:spcPts val="600"/>
              </a:spcAft>
            </a:pPr>
            <a:r>
              <a:rPr lang="en-GB" sz="2400" b="1" dirty="0">
                <a:latin typeface="Aptos" panose="020B0004020202020204" pitchFamily="34" charset="0"/>
              </a:rPr>
              <a:t>Information Literacy: </a:t>
            </a:r>
            <a:r>
              <a:rPr lang="en-GB" sz="2400" dirty="0">
                <a:latin typeface="Aptos" panose="020B0004020202020204" pitchFamily="34" charset="0"/>
              </a:rPr>
              <a:t>this introduces cognitive aspects of digital technologies such as critical thinking, problem solving, etc.</a:t>
            </a:r>
          </a:p>
          <a:p>
            <a:pPr algn="just">
              <a:spcAft>
                <a:spcPts val="600"/>
              </a:spcAft>
            </a:pPr>
            <a:r>
              <a:rPr lang="en-GB" sz="2400" b="1" dirty="0">
                <a:latin typeface="Aptos" panose="020B0004020202020204" pitchFamily="34" charset="0"/>
              </a:rPr>
              <a:t>Media Literacy (Media Education): </a:t>
            </a:r>
            <a:r>
              <a:rPr lang="en-GB" sz="2400" dirty="0">
                <a:latin typeface="Aptos" panose="020B0004020202020204" pitchFamily="34" charset="0"/>
              </a:rPr>
              <a:t>this refers to the ethical aspects of using digital technologies and social media. It implies the capacity to comprehend, interpret and evaluate critically the meaning of digital tools and contents.</a:t>
            </a:r>
          </a:p>
        </p:txBody>
      </p:sp>
      <p:sp>
        <p:nvSpPr>
          <p:cNvPr id="14" name="Oval 13">
            <a:extLst>
              <a:ext uri="{FF2B5EF4-FFF2-40B4-BE49-F238E27FC236}">
                <a16:creationId xmlns:a16="http://schemas.microsoft.com/office/drawing/2014/main" id="{C924DBCE-E731-4B22-8181-A39C1D862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8185" y="3423959"/>
            <a:ext cx="630884" cy="630884"/>
          </a:xfrm>
          <a:prstGeom prst="ellipse">
            <a:avLst/>
          </a:prstGeom>
          <a:noFill/>
          <a:ln w="1270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4CBF9756-6AC8-4C65-84DF-56FBFFA1D8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7450227" y="5166682"/>
            <a:ext cx="1835725" cy="202478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2D385988-EAAF-4C27-AF8A-2BFBECAF3D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49602" y="1"/>
            <a:ext cx="2066948" cy="162187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20" name="Straight Connector 19">
            <a:extLst>
              <a:ext uri="{FF2B5EF4-FFF2-40B4-BE49-F238E27FC236}">
                <a16:creationId xmlns:a16="http://schemas.microsoft.com/office/drawing/2014/main" id="{43621FD4-D14D-45D5-9A57-9A2DE5EA59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38745" y="1027906"/>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2" name="Freeform: Shape 21">
            <a:extLst>
              <a:ext uri="{FF2B5EF4-FFF2-40B4-BE49-F238E27FC236}">
                <a16:creationId xmlns:a16="http://schemas.microsoft.com/office/drawing/2014/main" id="{B621D332-7329-4994-8836-C429A51B7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9527" y="6033795"/>
            <a:ext cx="1991064" cy="824205"/>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2D20F754-35A9-4508-BE3C-C59996D143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1696" y="5519196"/>
            <a:ext cx="1340305" cy="1338805"/>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2" descr="Dimensions of digital competency [10]. | Download Scientific Diagram">
            <a:extLst>
              <a:ext uri="{FF2B5EF4-FFF2-40B4-BE49-F238E27FC236}">
                <a16:creationId xmlns:a16="http://schemas.microsoft.com/office/drawing/2014/main" id="{24D2872B-2E9F-5954-2388-707C00B824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96348" y="1584007"/>
            <a:ext cx="5324379" cy="3764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68563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0064" y="250032"/>
            <a:ext cx="9706135" cy="671094"/>
          </a:xfrm>
        </p:spPr>
        <p:txBody>
          <a:bodyPr>
            <a:normAutofit/>
          </a:bodyPr>
          <a:lstStyle/>
          <a:p>
            <a:pPr algn="l">
              <a:spcAft>
                <a:spcPts val="600"/>
              </a:spcAft>
            </a:pPr>
            <a:r>
              <a:rPr lang="en-GB" sz="4000" dirty="0">
                <a:latin typeface="Aptos" panose="020B0004020202020204" pitchFamily="34" charset="0"/>
                <a:cs typeface="Calibri" panose="020F0502020204030204" pitchFamily="34" charset="0"/>
              </a:rPr>
              <a:t>What is Media Education?</a:t>
            </a:r>
          </a:p>
        </p:txBody>
      </p:sp>
      <p:sp>
        <p:nvSpPr>
          <p:cNvPr id="3" name="Content Placeholder 2"/>
          <p:cNvSpPr>
            <a:spLocks noGrp="1"/>
          </p:cNvSpPr>
          <p:nvPr>
            <p:ph idx="1"/>
          </p:nvPr>
        </p:nvSpPr>
        <p:spPr>
          <a:xfrm>
            <a:off x="390064" y="1127051"/>
            <a:ext cx="6861341" cy="5338529"/>
          </a:xfrm>
        </p:spPr>
        <p:txBody>
          <a:bodyPr>
            <a:normAutofit fontScale="85000" lnSpcReduction="10000"/>
          </a:bodyPr>
          <a:lstStyle/>
          <a:p>
            <a:pPr marL="0" indent="0" algn="just">
              <a:spcAft>
                <a:spcPts val="600"/>
              </a:spcAft>
              <a:buNone/>
            </a:pPr>
            <a:r>
              <a:rPr lang="en-GB" dirty="0">
                <a:latin typeface="Aptos" panose="020B0004020202020204" pitchFamily="34" charset="0"/>
              </a:rPr>
              <a:t>Media education is the process through which individuals become media literate and able to critically understand the nature, techniques and impacts of media messages and productions. </a:t>
            </a:r>
          </a:p>
          <a:p>
            <a:pPr algn="just">
              <a:spcAft>
                <a:spcPts val="600"/>
              </a:spcAft>
            </a:pPr>
            <a:r>
              <a:rPr lang="en-GB" dirty="0">
                <a:latin typeface="Aptos" panose="020B0004020202020204" pitchFamily="34" charset="0"/>
              </a:rPr>
              <a:t>Critically evaluating and understanding social media messages, symbols and languages</a:t>
            </a:r>
            <a:r>
              <a:rPr lang="sk-SK" dirty="0">
                <a:latin typeface="Aptos" panose="020B0004020202020204" pitchFamily="34" charset="0"/>
              </a:rPr>
              <a:t>.</a:t>
            </a:r>
            <a:endParaRPr lang="en-GB" dirty="0">
              <a:latin typeface="Aptos" panose="020B0004020202020204" pitchFamily="34" charset="0"/>
            </a:endParaRPr>
          </a:p>
          <a:p>
            <a:pPr algn="just">
              <a:spcAft>
                <a:spcPts val="600"/>
              </a:spcAft>
            </a:pPr>
            <a:r>
              <a:rPr lang="en-GB" dirty="0">
                <a:latin typeface="Aptos" panose="020B0004020202020204" pitchFamily="34" charset="0"/>
              </a:rPr>
              <a:t>Becoming conscious of one’s behaviours and communication online</a:t>
            </a:r>
            <a:r>
              <a:rPr lang="sk-SK" dirty="0">
                <a:latin typeface="Aptos" panose="020B0004020202020204" pitchFamily="34" charset="0"/>
              </a:rPr>
              <a:t>.</a:t>
            </a:r>
            <a:endParaRPr lang="en-GB" dirty="0">
              <a:latin typeface="Aptos" panose="020B0004020202020204" pitchFamily="34" charset="0"/>
            </a:endParaRPr>
          </a:p>
          <a:p>
            <a:pPr algn="just">
              <a:spcAft>
                <a:spcPts val="600"/>
              </a:spcAft>
            </a:pPr>
            <a:r>
              <a:rPr lang="en-GB" dirty="0">
                <a:latin typeface="Aptos" panose="020B0004020202020204" pitchFamily="34" charset="0"/>
              </a:rPr>
              <a:t>Understanding how social media platforms work and, in whose interests</a:t>
            </a:r>
            <a:r>
              <a:rPr lang="sk-SK" dirty="0">
                <a:latin typeface="Aptos" panose="020B0004020202020204" pitchFamily="34" charset="0"/>
              </a:rPr>
              <a:t>.</a:t>
            </a:r>
            <a:endParaRPr lang="en-GB" dirty="0">
              <a:latin typeface="Aptos" panose="020B0004020202020204" pitchFamily="34" charset="0"/>
            </a:endParaRPr>
          </a:p>
          <a:p>
            <a:pPr algn="just">
              <a:spcAft>
                <a:spcPts val="600"/>
              </a:spcAft>
            </a:pPr>
            <a:r>
              <a:rPr lang="en-GB" dirty="0">
                <a:latin typeface="Aptos" panose="020B0004020202020204" pitchFamily="34" charset="0"/>
              </a:rPr>
              <a:t>How social media produce meaning and represent reality</a:t>
            </a:r>
            <a:r>
              <a:rPr lang="sk-SK" dirty="0">
                <a:latin typeface="Aptos" panose="020B0004020202020204" pitchFamily="34" charset="0"/>
              </a:rPr>
              <a:t>.</a:t>
            </a:r>
            <a:endParaRPr lang="en-GB" dirty="0">
              <a:latin typeface="Aptos" panose="020B0004020202020204" pitchFamily="34" charset="0"/>
            </a:endParaRPr>
          </a:p>
          <a:p>
            <a:pPr algn="just">
              <a:spcAft>
                <a:spcPts val="600"/>
              </a:spcAft>
            </a:pPr>
            <a:r>
              <a:rPr lang="en-GB" dirty="0">
                <a:latin typeface="Aptos" panose="020B0004020202020204" pitchFamily="34" charset="0"/>
              </a:rPr>
              <a:t>How these representations of reality are interpreted by the public</a:t>
            </a:r>
            <a:r>
              <a:rPr lang="sk-SK" dirty="0">
                <a:latin typeface="Aptos" panose="020B0004020202020204" pitchFamily="34" charset="0"/>
              </a:rPr>
              <a:t>.</a:t>
            </a:r>
            <a:endParaRPr lang="en-GB" dirty="0">
              <a:latin typeface="Aptos" panose="020B0004020202020204" pitchFamily="34" charset="0"/>
            </a:endParaRPr>
          </a:p>
        </p:txBody>
      </p:sp>
      <p:sp>
        <p:nvSpPr>
          <p:cNvPr id="20"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Picture 4" descr="The Role of Social Media in Education | SocialBu">
            <a:extLst>
              <a:ext uri="{FF2B5EF4-FFF2-40B4-BE49-F238E27FC236}">
                <a16:creationId xmlns:a16="http://schemas.microsoft.com/office/drawing/2014/main" id="{633384FF-FDAE-2DE7-4032-63DED6341CB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47677" y="2071900"/>
            <a:ext cx="4595690" cy="2879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02776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0064" y="250032"/>
            <a:ext cx="9706135" cy="671094"/>
          </a:xfrm>
        </p:spPr>
        <p:txBody>
          <a:bodyPr>
            <a:normAutofit/>
          </a:bodyPr>
          <a:lstStyle/>
          <a:p>
            <a:pPr algn="l">
              <a:spcAft>
                <a:spcPts val="600"/>
              </a:spcAft>
            </a:pPr>
            <a:r>
              <a:rPr lang="en-GB" sz="4000" dirty="0">
                <a:latin typeface="Aptos" panose="020B0004020202020204" pitchFamily="34" charset="0"/>
                <a:cs typeface="Calibri" panose="020F0502020204030204" pitchFamily="34" charset="0"/>
              </a:rPr>
              <a:t>Why Media Education?</a:t>
            </a:r>
          </a:p>
        </p:txBody>
      </p:sp>
      <p:sp>
        <p:nvSpPr>
          <p:cNvPr id="3" name="Content Placeholder 2"/>
          <p:cNvSpPr>
            <a:spLocks noGrp="1"/>
          </p:cNvSpPr>
          <p:nvPr>
            <p:ph idx="1"/>
          </p:nvPr>
        </p:nvSpPr>
        <p:spPr>
          <a:xfrm>
            <a:off x="390064" y="1828800"/>
            <a:ext cx="6861341" cy="4636780"/>
          </a:xfrm>
        </p:spPr>
        <p:txBody>
          <a:bodyPr>
            <a:normAutofit/>
          </a:bodyPr>
          <a:lstStyle/>
          <a:p>
            <a:pPr marL="0" indent="0" algn="just">
              <a:spcAft>
                <a:spcPts val="600"/>
              </a:spcAft>
              <a:buNone/>
            </a:pPr>
            <a:r>
              <a:rPr lang="en-GB" sz="3600" b="1" dirty="0">
                <a:solidFill>
                  <a:srgbClr val="FFAA5A"/>
                </a:solidFill>
                <a:latin typeface="Aptos" panose="020B0004020202020204" pitchFamily="34" charset="0"/>
              </a:rPr>
              <a:t>We live in Post-Truth Society</a:t>
            </a:r>
          </a:p>
          <a:p>
            <a:pPr marL="0" indent="0" algn="just">
              <a:spcAft>
                <a:spcPts val="600"/>
              </a:spcAft>
              <a:buNone/>
            </a:pPr>
            <a:r>
              <a:rPr lang="en-GB" sz="3600" dirty="0">
                <a:latin typeface="Aptos" panose="020B0004020202020204" pitchFamily="34" charset="0"/>
              </a:rPr>
              <a:t>Objective facts are less influential in forming public opinion than are appeals to emotions and personal/cultural beliefs.</a:t>
            </a:r>
          </a:p>
        </p:txBody>
      </p:sp>
      <p:sp>
        <p:nvSpPr>
          <p:cNvPr id="20"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Picture 4" descr="The Role of Social Media in Education | SocialBu">
            <a:extLst>
              <a:ext uri="{FF2B5EF4-FFF2-40B4-BE49-F238E27FC236}">
                <a16:creationId xmlns:a16="http://schemas.microsoft.com/office/drawing/2014/main" id="{633384FF-FDAE-2DE7-4032-63DED6341CB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47677" y="2071900"/>
            <a:ext cx="4595690" cy="2879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91960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0064" y="250032"/>
            <a:ext cx="9706135" cy="671094"/>
          </a:xfrm>
        </p:spPr>
        <p:txBody>
          <a:bodyPr>
            <a:normAutofit/>
          </a:bodyPr>
          <a:lstStyle/>
          <a:p>
            <a:pPr algn="l">
              <a:spcAft>
                <a:spcPts val="600"/>
              </a:spcAft>
            </a:pPr>
            <a:r>
              <a:rPr lang="en-GB" sz="4000" dirty="0">
                <a:latin typeface="Aptos" panose="020B0004020202020204" pitchFamily="34" charset="0"/>
                <a:cs typeface="Calibri" panose="020F0502020204030204" pitchFamily="34" charset="0"/>
              </a:rPr>
              <a:t>Introduction to Social Psychology</a:t>
            </a:r>
          </a:p>
        </p:txBody>
      </p:sp>
      <p:sp>
        <p:nvSpPr>
          <p:cNvPr id="3" name="Content Placeholder 2"/>
          <p:cNvSpPr>
            <a:spLocks noGrp="1"/>
          </p:cNvSpPr>
          <p:nvPr>
            <p:ph idx="1"/>
          </p:nvPr>
        </p:nvSpPr>
        <p:spPr>
          <a:xfrm>
            <a:off x="226642" y="1571173"/>
            <a:ext cx="6312381" cy="4636780"/>
          </a:xfrm>
        </p:spPr>
        <p:txBody>
          <a:bodyPr>
            <a:normAutofit/>
          </a:bodyPr>
          <a:lstStyle/>
          <a:p>
            <a:pPr marL="0" indent="0" algn="ctr">
              <a:spcAft>
                <a:spcPts val="600"/>
              </a:spcAft>
              <a:buNone/>
            </a:pPr>
            <a:r>
              <a:rPr lang="en-GB" sz="3600" dirty="0">
                <a:latin typeface="Aptos" panose="020B0004020202020204" pitchFamily="34" charset="0"/>
              </a:rPr>
              <a:t>Social psychology aims to understand individuals' thoughts, emotions and actions in relation to the implicit presence of others, therefore in relation to the social structure. </a:t>
            </a:r>
            <a:endParaRPr lang="sk-SK" sz="3600" dirty="0">
              <a:latin typeface="Aptos" panose="020B0004020202020204" pitchFamily="34" charset="0"/>
            </a:endParaRPr>
          </a:p>
          <a:p>
            <a:pPr marL="0" indent="0" algn="ctr">
              <a:spcAft>
                <a:spcPts val="600"/>
              </a:spcAft>
              <a:buNone/>
            </a:pPr>
            <a:r>
              <a:rPr lang="en-GB" sz="3600" b="1" dirty="0">
                <a:solidFill>
                  <a:srgbClr val="FFAA5A"/>
                </a:solidFill>
                <a:latin typeface="Aptos" panose="020B0004020202020204" pitchFamily="34" charset="0"/>
              </a:rPr>
              <a:t>This holds true also online!</a:t>
            </a:r>
          </a:p>
          <a:p>
            <a:pPr marL="0" indent="0" algn="ctr">
              <a:spcAft>
                <a:spcPts val="600"/>
              </a:spcAft>
              <a:buNone/>
            </a:pPr>
            <a:endParaRPr lang="en-GB" sz="3600" dirty="0">
              <a:latin typeface="Aptos" panose="020B0004020202020204" pitchFamily="34" charset="0"/>
            </a:endParaRPr>
          </a:p>
        </p:txBody>
      </p:sp>
      <p:sp>
        <p:nvSpPr>
          <p:cNvPr id="20"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Picture 2" descr="Pursuing a Career in Social Psychology">
            <a:extLst>
              <a:ext uri="{FF2B5EF4-FFF2-40B4-BE49-F238E27FC236}">
                <a16:creationId xmlns:a16="http://schemas.microsoft.com/office/drawing/2014/main" id="{BD40CD5E-CC12-CA02-9608-AD7C88C13C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4670" y="2230601"/>
            <a:ext cx="5036271" cy="22766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96261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0064" y="250032"/>
            <a:ext cx="9706135" cy="671094"/>
          </a:xfrm>
        </p:spPr>
        <p:txBody>
          <a:bodyPr>
            <a:normAutofit/>
          </a:bodyPr>
          <a:lstStyle/>
          <a:p>
            <a:pPr algn="l">
              <a:spcAft>
                <a:spcPts val="600"/>
              </a:spcAft>
            </a:pPr>
            <a:r>
              <a:rPr lang="en-GB" sz="4000" dirty="0">
                <a:latin typeface="Aptos" panose="020B0004020202020204" pitchFamily="34" charset="0"/>
                <a:cs typeface="Calibri" panose="020F0502020204030204" pitchFamily="34" charset="0"/>
              </a:rPr>
              <a:t>Introduction to Social Psychology</a:t>
            </a:r>
          </a:p>
        </p:txBody>
      </p:sp>
      <p:sp>
        <p:nvSpPr>
          <p:cNvPr id="3" name="Content Placeholder 2"/>
          <p:cNvSpPr>
            <a:spLocks noGrp="1"/>
          </p:cNvSpPr>
          <p:nvPr>
            <p:ph idx="1"/>
          </p:nvPr>
        </p:nvSpPr>
        <p:spPr>
          <a:xfrm>
            <a:off x="226642" y="1571173"/>
            <a:ext cx="6312381" cy="4636780"/>
          </a:xfrm>
        </p:spPr>
        <p:txBody>
          <a:bodyPr>
            <a:normAutofit fontScale="85000" lnSpcReduction="20000"/>
          </a:bodyPr>
          <a:lstStyle/>
          <a:p>
            <a:pPr algn="just">
              <a:spcAft>
                <a:spcPts val="600"/>
              </a:spcAft>
            </a:pPr>
            <a:r>
              <a:rPr lang="en-GB" sz="3600" dirty="0">
                <a:latin typeface="Aptos" panose="020B0004020202020204" pitchFamily="34" charset="0"/>
              </a:rPr>
              <a:t> According to the constructionist approach, the social and cultural  dimensions are constitutive of the mind, and of its cognitive and emotional processes.</a:t>
            </a:r>
          </a:p>
          <a:p>
            <a:pPr algn="just">
              <a:spcAft>
                <a:spcPts val="600"/>
              </a:spcAft>
            </a:pPr>
            <a:r>
              <a:rPr lang="en-GB" sz="3600" dirty="0">
                <a:latin typeface="Aptos" panose="020B0004020202020204" pitchFamily="34" charset="0"/>
              </a:rPr>
              <a:t> Reality is intended as a socially shared and negotiated vision. </a:t>
            </a:r>
          </a:p>
          <a:p>
            <a:pPr algn="just">
              <a:spcAft>
                <a:spcPts val="600"/>
              </a:spcAft>
            </a:pPr>
            <a:r>
              <a:rPr lang="en-GB" sz="3600" dirty="0">
                <a:latin typeface="Aptos" panose="020B0004020202020204" pitchFamily="34" charset="0"/>
              </a:rPr>
              <a:t> Knowledge of reality is intended as a continuous process of collective organization and assignment of meaning. </a:t>
            </a:r>
          </a:p>
          <a:p>
            <a:pPr marL="0" indent="0" algn="ctr">
              <a:spcAft>
                <a:spcPts val="600"/>
              </a:spcAft>
              <a:buNone/>
            </a:pPr>
            <a:endParaRPr lang="en-GB" sz="3600" dirty="0">
              <a:latin typeface="Aptos" panose="020B0004020202020204" pitchFamily="34" charset="0"/>
            </a:endParaRPr>
          </a:p>
        </p:txBody>
      </p:sp>
      <p:sp>
        <p:nvSpPr>
          <p:cNvPr id="20"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Picture 2" descr="The social psychology of viral transmission | IPR blog">
            <a:extLst>
              <a:ext uri="{FF2B5EF4-FFF2-40B4-BE49-F238E27FC236}">
                <a16:creationId xmlns:a16="http://schemas.microsoft.com/office/drawing/2014/main" id="{7CECB791-C2E5-A7D8-8FCB-F099631743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0777" y="2071900"/>
            <a:ext cx="4673355" cy="26313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5928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72493" y="238539"/>
            <a:ext cx="11018520" cy="859593"/>
          </a:xfrm>
        </p:spPr>
        <p:txBody>
          <a:bodyPr anchor="b">
            <a:normAutofit/>
          </a:bodyPr>
          <a:lstStyle/>
          <a:p>
            <a:r>
              <a:rPr lang="en-US" sz="5400" dirty="0">
                <a:latin typeface="Aptos" panose="020B0004020202020204" pitchFamily="34" charset="0"/>
                <a:cs typeface="Calibri Light" panose="020F0302020204030204" pitchFamily="34" charset="0"/>
              </a:rPr>
              <a:t>Introduction to Social Psychology</a:t>
            </a:r>
          </a:p>
        </p:txBody>
      </p:sp>
      <p:sp>
        <p:nvSpPr>
          <p:cNvPr id="14"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Examples of Culture | YourDictionary">
            <a:extLst>
              <a:ext uri="{FF2B5EF4-FFF2-40B4-BE49-F238E27FC236}">
                <a16:creationId xmlns:a16="http://schemas.microsoft.com/office/drawing/2014/main" id="{93101DEC-47CC-AAE3-9FB7-0075958D7A2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717" r="24169" b="2"/>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Content Placeholder 2">
            <a:extLst>
              <a:ext uri="{FF2B5EF4-FFF2-40B4-BE49-F238E27FC236}">
                <a16:creationId xmlns:a16="http://schemas.microsoft.com/office/drawing/2014/main" id="{0294E8A8-F03D-B828-0E81-670AEEE75561}"/>
              </a:ext>
            </a:extLst>
          </p:cNvPr>
          <p:cNvGraphicFramePr>
            <a:graphicFrameLocks noGrp="1"/>
          </p:cNvGraphicFramePr>
          <p:nvPr>
            <p:ph idx="1"/>
            <p:extLst>
              <p:ext uri="{D42A27DB-BD31-4B8C-83A1-F6EECF244321}">
                <p14:modId xmlns:p14="http://schemas.microsoft.com/office/powerpoint/2010/main" val="3266222498"/>
              </p:ext>
            </p:extLst>
          </p:nvPr>
        </p:nvGraphicFramePr>
        <p:xfrm>
          <a:off x="572493" y="2071316"/>
          <a:ext cx="6713552" cy="41191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610963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0064" y="250031"/>
            <a:ext cx="9706135" cy="1063515"/>
          </a:xfrm>
        </p:spPr>
        <p:txBody>
          <a:bodyPr>
            <a:normAutofit fontScale="90000"/>
          </a:bodyPr>
          <a:lstStyle/>
          <a:p>
            <a:pPr algn="l">
              <a:spcAft>
                <a:spcPts val="600"/>
              </a:spcAft>
            </a:pPr>
            <a:r>
              <a:rPr lang="en-GB" sz="4000" dirty="0">
                <a:latin typeface="Aptos" panose="020B0004020202020204" pitchFamily="34" charset="0"/>
                <a:cs typeface="Calibri" panose="020F0502020204030204" pitchFamily="34" charset="0"/>
              </a:rPr>
              <a:t>Introduction to Social Psychology</a:t>
            </a:r>
            <a:br>
              <a:rPr lang="sk-SK" sz="4000" dirty="0">
                <a:latin typeface="Aptos" panose="020B0004020202020204" pitchFamily="34" charset="0"/>
                <a:cs typeface="Calibri" panose="020F0502020204030204" pitchFamily="34" charset="0"/>
              </a:rPr>
            </a:br>
            <a:r>
              <a:rPr lang="sk-SK" sz="3600" dirty="0" err="1">
                <a:solidFill>
                  <a:srgbClr val="FFAA5A"/>
                </a:solidFill>
                <a:latin typeface="Aptos" panose="020B0004020202020204" pitchFamily="34" charset="0"/>
                <a:cs typeface="Calibri" panose="020F0502020204030204" pitchFamily="34" charset="0"/>
              </a:rPr>
              <a:t>Social</a:t>
            </a:r>
            <a:r>
              <a:rPr lang="sk-SK" sz="3600" dirty="0">
                <a:solidFill>
                  <a:srgbClr val="FFAA5A"/>
                </a:solidFill>
                <a:latin typeface="Aptos" panose="020B0004020202020204" pitchFamily="34" charset="0"/>
                <a:cs typeface="Calibri" panose="020F0502020204030204" pitchFamily="34" charset="0"/>
              </a:rPr>
              <a:t> </a:t>
            </a:r>
            <a:r>
              <a:rPr lang="sk-SK" sz="3600" dirty="0" err="1">
                <a:solidFill>
                  <a:srgbClr val="FFAA5A"/>
                </a:solidFill>
                <a:latin typeface="Aptos" panose="020B0004020202020204" pitchFamily="34" charset="0"/>
                <a:cs typeface="Calibri" panose="020F0502020204030204" pitchFamily="34" charset="0"/>
              </a:rPr>
              <a:t>Categorization</a:t>
            </a:r>
            <a:endParaRPr lang="en-GB" sz="4000" dirty="0">
              <a:solidFill>
                <a:srgbClr val="FFAA5A"/>
              </a:solidFill>
              <a:latin typeface="Aptos" panose="020B0004020202020204" pitchFamily="34" charset="0"/>
              <a:cs typeface="Calibri" panose="020F0502020204030204" pitchFamily="34" charset="0"/>
            </a:endParaRPr>
          </a:p>
        </p:txBody>
      </p:sp>
      <p:sp>
        <p:nvSpPr>
          <p:cNvPr id="3" name="Content Placeholder 2"/>
          <p:cNvSpPr>
            <a:spLocks noGrp="1"/>
          </p:cNvSpPr>
          <p:nvPr>
            <p:ph idx="1"/>
          </p:nvPr>
        </p:nvSpPr>
        <p:spPr>
          <a:xfrm>
            <a:off x="226642" y="1571173"/>
            <a:ext cx="6312381" cy="4636780"/>
          </a:xfrm>
        </p:spPr>
        <p:txBody>
          <a:bodyPr>
            <a:normAutofit fontScale="77500" lnSpcReduction="20000"/>
          </a:bodyPr>
          <a:lstStyle/>
          <a:p>
            <a:pPr>
              <a:spcAft>
                <a:spcPts val="600"/>
              </a:spcAft>
            </a:pPr>
            <a:r>
              <a:rPr lang="en-GB" sz="3600" dirty="0">
                <a:latin typeface="Aptos" panose="020B0004020202020204" pitchFamily="34" charset="0"/>
              </a:rPr>
              <a:t> Social categorization is the process through which </a:t>
            </a:r>
            <a:r>
              <a:rPr lang="en-GB" sz="3600" b="1" dirty="0">
                <a:latin typeface="Aptos" panose="020B0004020202020204" pitchFamily="34" charset="0"/>
              </a:rPr>
              <a:t>we group individuals </a:t>
            </a:r>
            <a:r>
              <a:rPr lang="en-GB" sz="3600" dirty="0">
                <a:latin typeface="Aptos" panose="020B0004020202020204" pitchFamily="34" charset="0"/>
              </a:rPr>
              <a:t>based upon social information. </a:t>
            </a:r>
          </a:p>
          <a:p>
            <a:pPr>
              <a:spcAft>
                <a:spcPts val="600"/>
              </a:spcAft>
            </a:pPr>
            <a:r>
              <a:rPr lang="en-GB" sz="3600" dirty="0">
                <a:latin typeface="Aptos" panose="020B0004020202020204" pitchFamily="34" charset="0"/>
              </a:rPr>
              <a:t>The “Big Three” are </a:t>
            </a:r>
            <a:r>
              <a:rPr lang="en-GB" sz="3600" b="1" dirty="0">
                <a:latin typeface="Aptos" panose="020B0004020202020204" pitchFamily="34" charset="0"/>
              </a:rPr>
              <a:t>sex, race, and age</a:t>
            </a:r>
            <a:r>
              <a:rPr lang="en-GB" sz="3600" dirty="0">
                <a:latin typeface="Aptos" panose="020B0004020202020204" pitchFamily="34" charset="0"/>
              </a:rPr>
              <a:t>, but other dimensions are categorized as well, such as social status, occupation, and even sexual orientation. </a:t>
            </a:r>
          </a:p>
          <a:p>
            <a:pPr>
              <a:spcAft>
                <a:spcPts val="600"/>
              </a:spcAft>
            </a:pPr>
            <a:r>
              <a:rPr lang="en-GB" sz="3600" dirty="0">
                <a:latin typeface="Aptos" panose="020B0004020202020204" pitchFamily="34" charset="0"/>
              </a:rPr>
              <a:t>Once determined, social categorizations of others </a:t>
            </a:r>
            <a:r>
              <a:rPr lang="en-GB" sz="3600" b="1" dirty="0">
                <a:latin typeface="Aptos" panose="020B0004020202020204" pitchFamily="34" charset="0"/>
              </a:rPr>
              <a:t>shape our evaluation and behaviours</a:t>
            </a:r>
            <a:r>
              <a:rPr lang="en-GB" sz="3600" dirty="0">
                <a:latin typeface="Aptos" panose="020B0004020202020204" pitchFamily="34" charset="0"/>
              </a:rPr>
              <a:t>, often without awareness.</a:t>
            </a:r>
          </a:p>
          <a:p>
            <a:pPr marL="0" indent="0">
              <a:spcAft>
                <a:spcPts val="600"/>
              </a:spcAft>
              <a:buNone/>
            </a:pPr>
            <a:endParaRPr lang="en-GB" sz="3600" dirty="0">
              <a:latin typeface="Aptos" panose="020B0004020202020204" pitchFamily="34" charset="0"/>
            </a:endParaRPr>
          </a:p>
        </p:txBody>
      </p:sp>
      <p:sp>
        <p:nvSpPr>
          <p:cNvPr id="20"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Picture 2" descr="Ingroup vs. Outgroup | Social Categorization and How to Push back the  Brain's Bias">
            <a:extLst>
              <a:ext uri="{FF2B5EF4-FFF2-40B4-BE49-F238E27FC236}">
                <a16:creationId xmlns:a16="http://schemas.microsoft.com/office/drawing/2014/main" id="{B3C8B92F-EE62-B372-13F1-5066833595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5564" y="2071900"/>
            <a:ext cx="4604018" cy="2774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6449493"/>
      </p:ext>
    </p:extLst>
  </p:cSld>
  <p:clrMapOvr>
    <a:masterClrMapping/>
  </p:clrMapOvr>
</p:sld>
</file>

<file path=ppt/theme/theme1.xml><?xml version="1.0" encoding="utf-8"?>
<a:theme xmlns:a="http://schemas.openxmlformats.org/drawingml/2006/main" name="Motí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Motív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C39A8C05164174D8B0CC0E9EA7C08B6" ma:contentTypeVersion="15" ma:contentTypeDescription="Create a new document." ma:contentTypeScope="" ma:versionID="5e34536f7e5372aa8996aa909db675fa">
  <xsd:schema xmlns:xsd="http://www.w3.org/2001/XMLSchema" xmlns:xs="http://www.w3.org/2001/XMLSchema" xmlns:p="http://schemas.microsoft.com/office/2006/metadata/properties" xmlns:ns2="48bc9dea-9bf6-49de-a95a-f1fa7fcbbbfa" xmlns:ns3="86c132ca-d2ce-4f1f-9992-28ad6e1060fc" targetNamespace="http://schemas.microsoft.com/office/2006/metadata/properties" ma:root="true" ma:fieldsID="77f63ab45eca9933f37a9aec6ea1e437" ns2:_="" ns3:_="">
    <xsd:import namespace="48bc9dea-9bf6-49de-a95a-f1fa7fcbbbfa"/>
    <xsd:import namespace="86c132ca-d2ce-4f1f-9992-28ad6e1060f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bc9dea-9bf6-49de-a95a-f1fa7fcbbb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6badb5f0-a2b0-4fa5-985f-380381272cee"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6c132ca-d2ce-4f1f-9992-28ad6e1060fc"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3bfbb99d-d6f2-44e8-a286-c464fbd028c5}" ma:internalName="TaxCatchAll" ma:showField="CatchAllData" ma:web="86c132ca-d2ce-4f1f-9992-28ad6e1060f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86c132ca-d2ce-4f1f-9992-28ad6e1060fc" xsi:nil="true"/>
    <lcf76f155ced4ddcb4097134ff3c332f xmlns="48bc9dea-9bf6-49de-a95a-f1fa7fcbbbfa">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E8A4A95-3610-4E11-8334-E2122F1A69E2}"/>
</file>

<file path=customXml/itemProps2.xml><?xml version="1.0" encoding="utf-8"?>
<ds:datastoreItem xmlns:ds="http://schemas.openxmlformats.org/officeDocument/2006/customXml" ds:itemID="{3352C5EB-28A8-44F6-95DE-40B4B9DF1814}">
  <ds:schemaRefs>
    <ds:schemaRef ds:uri="http://schemas.microsoft.com/office/2006/metadata/properties"/>
    <ds:schemaRef ds:uri="http://schemas.microsoft.com/office/infopath/2007/PartnerControls"/>
    <ds:schemaRef ds:uri="86c132ca-d2ce-4f1f-9992-28ad6e1060fc"/>
    <ds:schemaRef ds:uri="48bc9dea-9bf6-49de-a95a-f1fa7fcbbbfa"/>
  </ds:schemaRefs>
</ds:datastoreItem>
</file>

<file path=customXml/itemProps3.xml><?xml version="1.0" encoding="utf-8"?>
<ds:datastoreItem xmlns:ds="http://schemas.openxmlformats.org/officeDocument/2006/customXml" ds:itemID="{CD4DD3EB-C14A-441F-A680-01594E39896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86</TotalTime>
  <Words>1485</Words>
  <Application>Microsoft Office PowerPoint</Application>
  <PresentationFormat>Širokouhlá</PresentationFormat>
  <Paragraphs>101</Paragraphs>
  <Slides>22</Slides>
  <Notes>0</Notes>
  <HiddenSlides>0</HiddenSlides>
  <MMClips>1</MMClips>
  <ScaleCrop>false</ScaleCrop>
  <HeadingPairs>
    <vt:vector size="6" baseType="variant">
      <vt:variant>
        <vt:lpstr>Použité písma</vt:lpstr>
      </vt:variant>
      <vt:variant>
        <vt:i4>6</vt:i4>
      </vt:variant>
      <vt:variant>
        <vt:lpstr>Motív</vt:lpstr>
      </vt:variant>
      <vt:variant>
        <vt:i4>2</vt:i4>
      </vt:variant>
      <vt:variant>
        <vt:lpstr>Nadpisy snímok</vt:lpstr>
      </vt:variant>
      <vt:variant>
        <vt:i4>22</vt:i4>
      </vt:variant>
    </vt:vector>
  </HeadingPairs>
  <TitlesOfParts>
    <vt:vector size="30" baseType="lpstr">
      <vt:lpstr>Aptos</vt:lpstr>
      <vt:lpstr>Aptos Display</vt:lpstr>
      <vt:lpstr>Arial</vt:lpstr>
      <vt:lpstr>Calibri</vt:lpstr>
      <vt:lpstr>Cambria</vt:lpstr>
      <vt:lpstr>Wingdings</vt:lpstr>
      <vt:lpstr>Motív Office</vt:lpstr>
      <vt:lpstr>1_Motív Office</vt:lpstr>
      <vt:lpstr>Digital Citizenship – Ethical Use of Digital Technology</vt:lpstr>
      <vt:lpstr>Ethical Use of Digital Technology</vt:lpstr>
      <vt:lpstr>The Components of Digital Competence</vt:lpstr>
      <vt:lpstr>What is Media Education?</vt:lpstr>
      <vt:lpstr>Why Media Education?</vt:lpstr>
      <vt:lpstr>Introduction to Social Psychology</vt:lpstr>
      <vt:lpstr>Introduction to Social Psychology</vt:lpstr>
      <vt:lpstr>Introduction to Social Psychology</vt:lpstr>
      <vt:lpstr>Introduction to Social Psychology Social Categorization</vt:lpstr>
      <vt:lpstr>Introduction to Social Psychology What is Social Categorization? </vt:lpstr>
      <vt:lpstr>Introduction to Social Psychology How to Overcome Social Categorization?</vt:lpstr>
      <vt:lpstr>Introduction to Social Psychology  Robbers Cave’s experiment, conducted by Muzafer Sherif in the 1950s, involving 22 boys in Oklahoma’s summer camps </vt:lpstr>
      <vt:lpstr>Introduction to Social Psychology</vt:lpstr>
      <vt:lpstr>Introduction to Social Psychology The Components of Prejudice</vt:lpstr>
      <vt:lpstr>Introduction to Social Psychology An Example of Prejudice</vt:lpstr>
      <vt:lpstr>Introduction to Social Psychology An Example of Prejudice Online</vt:lpstr>
      <vt:lpstr>Introduction to Social Psychology What was the role of Media and Social Media in spreading Prejudice?</vt:lpstr>
      <vt:lpstr>Introduction to Social Psychology Cultural Models </vt:lpstr>
      <vt:lpstr>Introduction to Social Psychology Cultural Models </vt:lpstr>
      <vt:lpstr>Introduction to Social Psychology Ethical Dilemma - Cultural Relativism </vt:lpstr>
      <vt:lpstr>Introduction to Social Psychology Ethical Dilemma - Cultural Relativism </vt:lpstr>
      <vt:lpstr>Prezentácia programu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Building Digital Resilience by Making Digital Wellbeing and Security Accessible to All 2022-2-SK01-KA220-ADU-000096888</dc:title>
  <dc:creator>Alexandros Koumanis</dc:creator>
  <cp:lastModifiedBy>Marcela Hallová</cp:lastModifiedBy>
  <cp:revision>28</cp:revision>
  <dcterms:created xsi:type="dcterms:W3CDTF">2024-06-25T09:05:50Z</dcterms:created>
  <dcterms:modified xsi:type="dcterms:W3CDTF">2024-09-27T20:25:16Z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0x010100FC39A8C05164174D8B0CC0E9EA7C08B6</vt:lpwstr>
  </property>
  <property fmtid="{D5CDD505-2E9C-101B-9397-08002B2CF9AE}" pid="3" name="MediaServiceImageTags">
    <vt:lpwstr/>
  </property>
</Properties>
</file>