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1"/>
  </p:notesMasterIdLst>
  <p:sldIdLst>
    <p:sldId id="307" r:id="rId6"/>
    <p:sldId id="257" r:id="rId7"/>
    <p:sldId id="308" r:id="rId8"/>
    <p:sldId id="313" r:id="rId9"/>
    <p:sldId id="314" r:id="rId10"/>
    <p:sldId id="261" r:id="rId11"/>
    <p:sldId id="262" r:id="rId12"/>
    <p:sldId id="263" r:id="rId13"/>
    <p:sldId id="264" r:id="rId14"/>
    <p:sldId id="315" r:id="rId15"/>
    <p:sldId id="316" r:id="rId16"/>
    <p:sldId id="317" r:id="rId17"/>
    <p:sldId id="318" r:id="rId18"/>
    <p:sldId id="319" r:id="rId19"/>
    <p:sldId id="309" r:id="rId20"/>
    <p:sldId id="271" r:id="rId21"/>
    <p:sldId id="311" r:id="rId22"/>
    <p:sldId id="273" r:id="rId23"/>
    <p:sldId id="320" r:id="rId24"/>
    <p:sldId id="275" r:id="rId25"/>
    <p:sldId id="276" r:id="rId26"/>
    <p:sldId id="277" r:id="rId27"/>
    <p:sldId id="278" r:id="rId28"/>
    <p:sldId id="324" r:id="rId29"/>
    <p:sldId id="265" r:id="rId30"/>
  </p:sldIdLst>
  <p:sldSz cx="18288000" cy="10287000"/>
  <p:notesSz cx="6858000" cy="9144000"/>
  <p:embeddedFontLst>
    <p:embeddedFont>
      <p:font typeface="Cambria" panose="02040503050406030204" pitchFamily="18" charset="0"/>
      <p:regular r:id="rId32"/>
      <p:bold r:id="rId33"/>
      <p:italic r:id="rId34"/>
      <p:boldItalic r:id="rId35"/>
    </p:embeddedFont>
    <p:embeddedFont>
      <p:font typeface="Inter" panose="020B0604020202020204" charset="0"/>
      <p:regular r:id="rId36"/>
    </p:embeddedFont>
    <p:embeddedFont>
      <p:font typeface="Inter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F1319-9BC8-4A58-86CD-73BB66D2A49C}" v="3" dt="2024-10-23T12:29:12.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Langlois" userId="S::m.langlois_eifi-tech.eu#ext#@uniag1.onmicrosoft.com::e8be1d56-033d-4448-819b-72ce1326116f" providerId="AD" clId="Web-{988B3CFD-2122-30C6-4CD3-9C5F58E7502B}"/>
    <pc:docChg chg="modSld">
      <pc:chgData name="Madeline Langlois" userId="S::m.langlois_eifi-tech.eu#ext#@uniag1.onmicrosoft.com::e8be1d56-033d-4448-819b-72ce1326116f" providerId="AD" clId="Web-{988B3CFD-2122-30C6-4CD3-9C5F58E7502B}" dt="2024-10-14T16:10:34.028" v="63" actId="1076"/>
      <pc:docMkLst>
        <pc:docMk/>
      </pc:docMkLst>
      <pc:sldChg chg="modSp">
        <pc:chgData name="Madeline Langlois" userId="S::m.langlois_eifi-tech.eu#ext#@uniag1.onmicrosoft.com::e8be1d56-033d-4448-819b-72ce1326116f" providerId="AD" clId="Web-{988B3CFD-2122-30C6-4CD3-9C5F58E7502B}" dt="2024-10-14T16:06:05.180" v="4" actId="20577"/>
        <pc:sldMkLst>
          <pc:docMk/>
          <pc:sldMk cId="0" sldId="261"/>
        </pc:sldMkLst>
        <pc:spChg chg="mod">
          <ac:chgData name="Madeline Langlois" userId="S::m.langlois_eifi-tech.eu#ext#@uniag1.onmicrosoft.com::e8be1d56-033d-4448-819b-72ce1326116f" providerId="AD" clId="Web-{988B3CFD-2122-30C6-4CD3-9C5F58E7502B}" dt="2024-10-14T16:06:05.180" v="4" actId="20577"/>
          <ac:spMkLst>
            <pc:docMk/>
            <pc:sldMk cId="0" sldId="261"/>
            <ac:spMk id="4" creationId="{00000000-0000-0000-0000-000000000000}"/>
          </ac:spMkLst>
        </pc:spChg>
      </pc:sldChg>
      <pc:sldChg chg="modSp">
        <pc:chgData name="Madeline Langlois" userId="S::m.langlois_eifi-tech.eu#ext#@uniag1.onmicrosoft.com::e8be1d56-033d-4448-819b-72ce1326116f" providerId="AD" clId="Web-{988B3CFD-2122-30C6-4CD3-9C5F58E7502B}" dt="2024-10-14T16:06:48.977" v="14" actId="1076"/>
        <pc:sldMkLst>
          <pc:docMk/>
          <pc:sldMk cId="0" sldId="276"/>
        </pc:sldMkLst>
        <pc:spChg chg="mod">
          <ac:chgData name="Madeline Langlois" userId="S::m.langlois_eifi-tech.eu#ext#@uniag1.onmicrosoft.com::e8be1d56-033d-4448-819b-72ce1326116f" providerId="AD" clId="Web-{988B3CFD-2122-30C6-4CD3-9C5F58E7502B}" dt="2024-10-14T16:06:48.977" v="14" actId="1076"/>
          <ac:spMkLst>
            <pc:docMk/>
            <pc:sldMk cId="0" sldId="276"/>
            <ac:spMk id="3" creationId="{00000000-0000-0000-0000-000000000000}"/>
          </ac:spMkLst>
        </pc:spChg>
        <pc:spChg chg="mod">
          <ac:chgData name="Madeline Langlois" userId="S::m.langlois_eifi-tech.eu#ext#@uniag1.onmicrosoft.com::e8be1d56-033d-4448-819b-72ce1326116f" providerId="AD" clId="Web-{988B3CFD-2122-30C6-4CD3-9C5F58E7502B}" dt="2024-10-14T16:06:39.415" v="11" actId="1076"/>
          <ac:spMkLst>
            <pc:docMk/>
            <pc:sldMk cId="0" sldId="276"/>
            <ac:spMk id="4" creationId="{00000000-0000-0000-0000-000000000000}"/>
          </ac:spMkLst>
        </pc:spChg>
        <pc:spChg chg="mod">
          <ac:chgData name="Madeline Langlois" userId="S::m.langlois_eifi-tech.eu#ext#@uniag1.onmicrosoft.com::e8be1d56-033d-4448-819b-72ce1326116f" providerId="AD" clId="Web-{988B3CFD-2122-30C6-4CD3-9C5F58E7502B}" dt="2024-10-14T16:06:46.196" v="13" actId="1076"/>
          <ac:spMkLst>
            <pc:docMk/>
            <pc:sldMk cId="0" sldId="276"/>
            <ac:spMk id="6" creationId="{00000000-0000-0000-0000-000000000000}"/>
          </ac:spMkLst>
        </pc:spChg>
        <pc:spChg chg="mod">
          <ac:chgData name="Madeline Langlois" userId="S::m.langlois_eifi-tech.eu#ext#@uniag1.onmicrosoft.com::e8be1d56-033d-4448-819b-72ce1326116f" providerId="AD" clId="Web-{988B3CFD-2122-30C6-4CD3-9C5F58E7502B}" dt="2024-10-14T16:06:42.993" v="12" actId="1076"/>
          <ac:spMkLst>
            <pc:docMk/>
            <pc:sldMk cId="0" sldId="276"/>
            <ac:spMk id="7" creationId="{00000000-0000-0000-0000-000000000000}"/>
          </ac:spMkLst>
        </pc:spChg>
      </pc:sldChg>
      <pc:sldChg chg="modSp">
        <pc:chgData name="Madeline Langlois" userId="S::m.langlois_eifi-tech.eu#ext#@uniag1.onmicrosoft.com::e8be1d56-033d-4448-819b-72ce1326116f" providerId="AD" clId="Web-{988B3CFD-2122-30C6-4CD3-9C5F58E7502B}" dt="2024-10-14T16:06:33.680" v="10" actId="1076"/>
        <pc:sldMkLst>
          <pc:docMk/>
          <pc:sldMk cId="0" sldId="277"/>
        </pc:sldMkLst>
        <pc:spChg chg="mod">
          <ac:chgData name="Madeline Langlois" userId="S::m.langlois_eifi-tech.eu#ext#@uniag1.onmicrosoft.com::e8be1d56-033d-4448-819b-72ce1326116f" providerId="AD" clId="Web-{988B3CFD-2122-30C6-4CD3-9C5F58E7502B}" dt="2024-10-14T16:06:26.008" v="8" actId="1076"/>
          <ac:spMkLst>
            <pc:docMk/>
            <pc:sldMk cId="0" sldId="277"/>
            <ac:spMk id="4" creationId="{00000000-0000-0000-0000-000000000000}"/>
          </ac:spMkLst>
        </pc:spChg>
        <pc:spChg chg="mod">
          <ac:chgData name="Madeline Langlois" userId="S::m.langlois_eifi-tech.eu#ext#@uniag1.onmicrosoft.com::e8be1d56-033d-4448-819b-72ce1326116f" providerId="AD" clId="Web-{988B3CFD-2122-30C6-4CD3-9C5F58E7502B}" dt="2024-10-14T16:06:33.680" v="10" actId="1076"/>
          <ac:spMkLst>
            <pc:docMk/>
            <pc:sldMk cId="0" sldId="277"/>
            <ac:spMk id="5" creationId="{00000000-0000-0000-0000-000000000000}"/>
          </ac:spMkLst>
        </pc:spChg>
        <pc:spChg chg="mod">
          <ac:chgData name="Madeline Langlois" userId="S::m.langlois_eifi-tech.eu#ext#@uniag1.onmicrosoft.com::e8be1d56-033d-4448-819b-72ce1326116f" providerId="AD" clId="Web-{988B3CFD-2122-30C6-4CD3-9C5F58E7502B}" dt="2024-10-14T16:06:31.993" v="9" actId="1076"/>
          <ac:spMkLst>
            <pc:docMk/>
            <pc:sldMk cId="0" sldId="277"/>
            <ac:spMk id="6" creationId="{00000000-0000-0000-0000-000000000000}"/>
          </ac:spMkLst>
        </pc:spChg>
        <pc:spChg chg="mod">
          <ac:chgData name="Madeline Langlois" userId="S::m.langlois_eifi-tech.eu#ext#@uniag1.onmicrosoft.com::e8be1d56-033d-4448-819b-72ce1326116f" providerId="AD" clId="Web-{988B3CFD-2122-30C6-4CD3-9C5F58E7502B}" dt="2024-10-14T16:06:24.102" v="7" actId="1076"/>
          <ac:spMkLst>
            <pc:docMk/>
            <pc:sldMk cId="0" sldId="277"/>
            <ac:spMk id="7" creationId="{00000000-0000-0000-0000-000000000000}"/>
          </ac:spMkLst>
        </pc:spChg>
      </pc:sldChg>
      <pc:sldChg chg="modSp">
        <pc:chgData name="Madeline Langlois" userId="S::m.langlois_eifi-tech.eu#ext#@uniag1.onmicrosoft.com::e8be1d56-033d-4448-819b-72ce1326116f" providerId="AD" clId="Web-{988B3CFD-2122-30C6-4CD3-9C5F58E7502B}" dt="2024-10-14T16:06:19.399" v="6" actId="1076"/>
        <pc:sldMkLst>
          <pc:docMk/>
          <pc:sldMk cId="0" sldId="278"/>
        </pc:sldMkLst>
        <pc:spChg chg="mod">
          <ac:chgData name="Madeline Langlois" userId="S::m.langlois_eifi-tech.eu#ext#@uniag1.onmicrosoft.com::e8be1d56-033d-4448-819b-72ce1326116f" providerId="AD" clId="Web-{988B3CFD-2122-30C6-4CD3-9C5F58E7502B}" dt="2024-10-14T16:06:19.399" v="6" actId="1076"/>
          <ac:spMkLst>
            <pc:docMk/>
            <pc:sldMk cId="0" sldId="278"/>
            <ac:spMk id="3" creationId="{00000000-0000-0000-0000-000000000000}"/>
          </ac:spMkLst>
        </pc:spChg>
        <pc:spChg chg="mod">
          <ac:chgData name="Madeline Langlois" userId="S::m.langlois_eifi-tech.eu#ext#@uniag1.onmicrosoft.com::e8be1d56-033d-4448-819b-72ce1326116f" providerId="AD" clId="Web-{988B3CFD-2122-30C6-4CD3-9C5F58E7502B}" dt="2024-10-14T16:06:17.555" v="5" actId="1076"/>
          <ac:spMkLst>
            <pc:docMk/>
            <pc:sldMk cId="0" sldId="278"/>
            <ac:spMk id="5" creationId="{00000000-0000-0000-0000-000000000000}"/>
          </ac:spMkLst>
        </pc:spChg>
      </pc:sldChg>
      <pc:sldChg chg="modSp">
        <pc:chgData name="Madeline Langlois" userId="S::m.langlois_eifi-tech.eu#ext#@uniag1.onmicrosoft.com::e8be1d56-033d-4448-819b-72ce1326116f" providerId="AD" clId="Web-{988B3CFD-2122-30C6-4CD3-9C5F58E7502B}" dt="2024-10-14T16:09:29.996" v="50" actId="1076"/>
        <pc:sldMkLst>
          <pc:docMk/>
          <pc:sldMk cId="1120176027" sldId="321"/>
        </pc:sldMkLst>
        <pc:spChg chg="mod">
          <ac:chgData name="Madeline Langlois" userId="S::m.langlois_eifi-tech.eu#ext#@uniag1.onmicrosoft.com::e8be1d56-033d-4448-819b-72ce1326116f" providerId="AD" clId="Web-{988B3CFD-2122-30C6-4CD3-9C5F58E7502B}" dt="2024-10-14T16:09:29.996" v="50" actId="1076"/>
          <ac:spMkLst>
            <pc:docMk/>
            <pc:sldMk cId="1120176027" sldId="321"/>
            <ac:spMk id="2" creationId="{C41D4CFD-612B-4C22-B1FF-FFF00CA4DCC6}"/>
          </ac:spMkLst>
        </pc:spChg>
        <pc:graphicFrameChg chg="mod">
          <ac:chgData name="Madeline Langlois" userId="S::m.langlois_eifi-tech.eu#ext#@uniag1.onmicrosoft.com::e8be1d56-033d-4448-819b-72ce1326116f" providerId="AD" clId="Web-{988B3CFD-2122-30C6-4CD3-9C5F58E7502B}" dt="2024-10-14T16:09:08.761" v="47" actId="14100"/>
          <ac:graphicFrameMkLst>
            <pc:docMk/>
            <pc:sldMk cId="1120176027" sldId="321"/>
            <ac:graphicFrameMk id="5" creationId="{B9632D98-C7C5-A6B9-C065-66C39FF3C8E5}"/>
          </ac:graphicFrameMkLst>
        </pc:graphicFrameChg>
      </pc:sldChg>
      <pc:sldChg chg="modSp">
        <pc:chgData name="Madeline Langlois" userId="S::m.langlois_eifi-tech.eu#ext#@uniag1.onmicrosoft.com::e8be1d56-033d-4448-819b-72ce1326116f" providerId="AD" clId="Web-{988B3CFD-2122-30C6-4CD3-9C5F58E7502B}" dt="2024-10-14T16:08:37.339" v="44" actId="14100"/>
        <pc:sldMkLst>
          <pc:docMk/>
          <pc:sldMk cId="2864157028" sldId="322"/>
        </pc:sldMkLst>
        <pc:spChg chg="mod">
          <ac:chgData name="Madeline Langlois" userId="S::m.langlois_eifi-tech.eu#ext#@uniag1.onmicrosoft.com::e8be1d56-033d-4448-819b-72ce1326116f" providerId="AD" clId="Web-{988B3CFD-2122-30C6-4CD3-9C5F58E7502B}" dt="2024-10-14T16:08:32.901" v="43" actId="14100"/>
          <ac:spMkLst>
            <pc:docMk/>
            <pc:sldMk cId="2864157028" sldId="322"/>
            <ac:spMk id="2" creationId="{C41D4CFD-612B-4C22-B1FF-FFF00CA4DCC6}"/>
          </ac:spMkLst>
        </pc:spChg>
        <pc:graphicFrameChg chg="mod">
          <ac:chgData name="Madeline Langlois" userId="S::m.langlois_eifi-tech.eu#ext#@uniag1.onmicrosoft.com::e8be1d56-033d-4448-819b-72ce1326116f" providerId="AD" clId="Web-{988B3CFD-2122-30C6-4CD3-9C5F58E7502B}" dt="2024-10-14T16:08:37.339" v="44" actId="14100"/>
          <ac:graphicFrameMkLst>
            <pc:docMk/>
            <pc:sldMk cId="2864157028" sldId="322"/>
            <ac:graphicFrameMk id="5" creationId="{B9632D98-C7C5-A6B9-C065-66C39FF3C8E5}"/>
          </ac:graphicFrameMkLst>
        </pc:graphicFrameChg>
      </pc:sldChg>
      <pc:sldChg chg="modSp">
        <pc:chgData name="Madeline Langlois" userId="S::m.langlois_eifi-tech.eu#ext#@uniag1.onmicrosoft.com::e8be1d56-033d-4448-819b-72ce1326116f" providerId="AD" clId="Web-{988B3CFD-2122-30C6-4CD3-9C5F58E7502B}" dt="2024-10-14T16:10:34.028" v="63" actId="1076"/>
        <pc:sldMkLst>
          <pc:docMk/>
          <pc:sldMk cId="0" sldId="323"/>
        </pc:sldMkLst>
        <pc:spChg chg="mod">
          <ac:chgData name="Madeline Langlois" userId="S::m.langlois_eifi-tech.eu#ext#@uniag1.onmicrosoft.com::e8be1d56-033d-4448-819b-72ce1326116f" providerId="AD" clId="Web-{988B3CFD-2122-30C6-4CD3-9C5F58E7502B}" dt="2024-10-14T16:10:25.075" v="62" actId="20577"/>
          <ac:spMkLst>
            <pc:docMk/>
            <pc:sldMk cId="0" sldId="323"/>
            <ac:spMk id="3" creationId="{00000000-0000-0000-0000-000000000000}"/>
          </ac:spMkLst>
        </pc:spChg>
        <pc:spChg chg="mod">
          <ac:chgData name="Madeline Langlois" userId="S::m.langlois_eifi-tech.eu#ext#@uniag1.onmicrosoft.com::e8be1d56-033d-4448-819b-72ce1326116f" providerId="AD" clId="Web-{988B3CFD-2122-30C6-4CD3-9C5F58E7502B}" dt="2024-10-14T16:10:15.700" v="60" actId="1076"/>
          <ac:spMkLst>
            <pc:docMk/>
            <pc:sldMk cId="0" sldId="323"/>
            <ac:spMk id="5" creationId="{00000000-0000-0000-0000-000000000000}"/>
          </ac:spMkLst>
        </pc:spChg>
        <pc:spChg chg="mod">
          <ac:chgData name="Madeline Langlois" userId="S::m.langlois_eifi-tech.eu#ext#@uniag1.onmicrosoft.com::e8be1d56-033d-4448-819b-72ce1326116f" providerId="AD" clId="Web-{988B3CFD-2122-30C6-4CD3-9C5F58E7502B}" dt="2024-10-14T16:09:53.325" v="55" actId="1076"/>
          <ac:spMkLst>
            <pc:docMk/>
            <pc:sldMk cId="0" sldId="323"/>
            <ac:spMk id="6" creationId="{00000000-0000-0000-0000-000000000000}"/>
          </ac:spMkLst>
        </pc:spChg>
        <pc:spChg chg="mod">
          <ac:chgData name="Madeline Langlois" userId="S::m.langlois_eifi-tech.eu#ext#@uniag1.onmicrosoft.com::e8be1d56-033d-4448-819b-72ce1326116f" providerId="AD" clId="Web-{988B3CFD-2122-30C6-4CD3-9C5F58E7502B}" dt="2024-10-14T16:09:45.246" v="53" actId="1076"/>
          <ac:spMkLst>
            <pc:docMk/>
            <pc:sldMk cId="0" sldId="323"/>
            <ac:spMk id="7" creationId="{00000000-0000-0000-0000-000000000000}"/>
          </ac:spMkLst>
        </pc:spChg>
        <pc:spChg chg="mod">
          <ac:chgData name="Madeline Langlois" userId="S::m.langlois_eifi-tech.eu#ext#@uniag1.onmicrosoft.com::e8be1d56-033d-4448-819b-72ce1326116f" providerId="AD" clId="Web-{988B3CFD-2122-30C6-4CD3-9C5F58E7502B}" dt="2024-10-14T16:10:34.028" v="63" actId="1076"/>
          <ac:spMkLst>
            <pc:docMk/>
            <pc:sldMk cId="0" sldId="323"/>
            <ac:spMk id="8" creationId="{00000000-0000-0000-0000-000000000000}"/>
          </ac:spMkLst>
        </pc:spChg>
      </pc:sldChg>
    </pc:docChg>
  </pc:docChgLst>
  <pc:docChgLst>
    <pc:chgData name="Martina Hanová" userId="S::hanova@uniag.sk::3d22e42d-bb89-40fb-8988-9efa43568f68" providerId="AD" clId="Web-{060F1319-9BC8-4A58-86CD-73BB66D2A49C}"/>
    <pc:docChg chg="delSld">
      <pc:chgData name="Martina Hanová" userId="S::hanova@uniag.sk::3d22e42d-bb89-40fb-8988-9efa43568f68" providerId="AD" clId="Web-{060F1319-9BC8-4A58-86CD-73BB66D2A49C}" dt="2024-10-23T12:29:12.334" v="2"/>
      <pc:docMkLst>
        <pc:docMk/>
      </pc:docMkLst>
      <pc:sldChg chg="del">
        <pc:chgData name="Martina Hanová" userId="S::hanova@uniag.sk::3d22e42d-bb89-40fb-8988-9efa43568f68" providerId="AD" clId="Web-{060F1319-9BC8-4A58-86CD-73BB66D2A49C}" dt="2024-10-23T12:29:03.459" v="0"/>
        <pc:sldMkLst>
          <pc:docMk/>
          <pc:sldMk cId="1120176027" sldId="321"/>
        </pc:sldMkLst>
      </pc:sldChg>
      <pc:sldChg chg="del">
        <pc:chgData name="Martina Hanová" userId="S::hanova@uniag.sk::3d22e42d-bb89-40fb-8988-9efa43568f68" providerId="AD" clId="Web-{060F1319-9BC8-4A58-86CD-73BB66D2A49C}" dt="2024-10-23T12:29:10.303" v="1"/>
        <pc:sldMkLst>
          <pc:docMk/>
          <pc:sldMk cId="2864157028" sldId="322"/>
        </pc:sldMkLst>
      </pc:sldChg>
      <pc:sldChg chg="del">
        <pc:chgData name="Martina Hanová" userId="S::hanova@uniag.sk::3d22e42d-bb89-40fb-8988-9efa43568f68" providerId="AD" clId="Web-{060F1319-9BC8-4A58-86CD-73BB66D2A49C}" dt="2024-10-23T12:29:12.334" v="2"/>
        <pc:sldMkLst>
          <pc:docMk/>
          <pc:sldMk cId="0" sldId="323"/>
        </pc:sldMkLst>
      </pc:sldChg>
    </pc:docChg>
  </pc:docChgLst>
  <pc:docChgLst>
    <pc:chgData name="Marcela Hallová" userId="S::hallovam@uniag.sk::11c297e8-e2cf-40dc-b098-351a91ef2171" providerId="AD" clId="Web-{F07F011B-CB64-4976-8AFB-FE60F92FBD1D}"/>
    <pc:docChg chg="modSld">
      <pc:chgData name="Marcela Hallová" userId="S::hallovam@uniag.sk::11c297e8-e2cf-40dc-b098-351a91ef2171" providerId="AD" clId="Web-{F07F011B-CB64-4976-8AFB-FE60F92FBD1D}" dt="2024-09-25T12:46:51.487" v="1" actId="20577"/>
      <pc:docMkLst>
        <pc:docMk/>
      </pc:docMkLst>
      <pc:sldChg chg="modSp">
        <pc:chgData name="Marcela Hallová" userId="S::hallovam@uniag.sk::11c297e8-e2cf-40dc-b098-351a91ef2171" providerId="AD" clId="Web-{F07F011B-CB64-4976-8AFB-FE60F92FBD1D}" dt="2024-09-25T12:46:51.487" v="1" actId="20577"/>
        <pc:sldMkLst>
          <pc:docMk/>
          <pc:sldMk cId="0" sldId="265"/>
        </pc:sldMkLst>
        <pc:spChg chg="mod">
          <ac:chgData name="Marcela Hallová" userId="S::hallovam@uniag.sk::11c297e8-e2cf-40dc-b098-351a91ef2171" providerId="AD" clId="Web-{F07F011B-CB64-4976-8AFB-FE60F92FBD1D}" dt="2024-09-25T12:46:51.487" v="1" actId="20577"/>
          <ac:spMkLst>
            <pc:docMk/>
            <pc:sldMk cId="0" sldId="265"/>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Schließen Sie Ihre Tasche ab, wenn Sie ausgehen?</a:t>
          </a:r>
          <a:endParaRPr lang="en-US" sz="36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Schließen Sie Ihr Haus auf die gleiche Weise ab wie Ihr Mobiltelefon?</a:t>
          </a:r>
          <a:endParaRPr lang="en-US" sz="3600" b="1"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D7750441-3100-4364-AA85-638628CB6031}">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Haben Sie jemals Ihre Schlüssel bei einem </a:t>
          </a:r>
          <a:br>
            <a:rPr lang="sk-SK" sz="3600" b="1" dirty="0">
              <a:solidFill>
                <a:srgbClr val="000000"/>
              </a:solidFill>
              <a:latin typeface="Aptos" panose="020B0004020202020204" pitchFamily="34" charset="0"/>
              <a:ea typeface="Inter Bold"/>
              <a:cs typeface="Inter Bold"/>
              <a:sym typeface="Inter Bold"/>
            </a:rPr>
          </a:br>
          <a:r>
            <a:rPr lang="en-US" sz="3600" b="1" dirty="0">
              <a:solidFill>
                <a:srgbClr val="000000"/>
              </a:solidFill>
              <a:latin typeface="Aptos" panose="020B0004020202020204" pitchFamily="34" charset="0"/>
              <a:ea typeface="Inter Bold"/>
              <a:cs typeface="Inter Bold"/>
              <a:sym typeface="Inter Bold"/>
            </a:rPr>
            <a:t>einem Nachbarn für einen Notfall hinterlassen?</a:t>
          </a:r>
        </a:p>
      </dgm:t>
    </dgm:pt>
    <dgm:pt modelId="{669C5B10-02BA-4B54-907F-B5184AF2F667}" type="parTrans" cxnId="{92E0DFB5-128A-427E-A1B2-ABFB5436F458}">
      <dgm:prSet/>
      <dgm:spPr/>
      <dgm:t>
        <a:bodyPr/>
        <a:lstStyle/>
        <a:p>
          <a:endParaRPr lang="sk-SK"/>
        </a:p>
      </dgm:t>
    </dgm:pt>
    <dgm:pt modelId="{560E900F-6304-4E08-800C-CF3BBF563E53}" type="sibTrans" cxnId="{92E0DFB5-128A-427E-A1B2-ABFB5436F458}">
      <dgm:prSet/>
      <dgm:spPr/>
      <dgm:t>
        <a:bodyPr/>
        <a:lstStyle/>
        <a:p>
          <a:endParaRPr lang="sk-SK"/>
        </a:p>
      </dgm:t>
    </dgm:pt>
    <dgm:pt modelId="{2DC70038-8F77-4F54-A849-44E5E9635D1E}">
      <dgm:prSet custT="1"/>
      <dgm:spPr/>
      <dgm:t>
        <a:bodyPr/>
        <a:lstStyle/>
        <a:p>
          <a:pPr>
            <a:lnSpc>
              <a:spcPct val="100000"/>
            </a:lnSpc>
          </a:pPr>
          <a:r>
            <a:rPr lang="en-US" sz="3600" b="1" dirty="0">
              <a:solidFill>
                <a:srgbClr val="000000"/>
              </a:solidFill>
              <a:latin typeface="Aptos" panose="020B0004020202020204" pitchFamily="34" charset="0"/>
              <a:ea typeface="Inter Bold"/>
              <a:cs typeface="Inter Bold"/>
              <a:sym typeface="Inter Bold"/>
            </a:rPr>
            <a:t>Glauben Sie nicht, dass die Weitergabe von Passwörtern an einen Fremden gleichbedeutend damit ist, dass Sie einem Fremden Zugang zu Ihrem Haus gewähren?</a:t>
          </a:r>
        </a:p>
      </dgm:t>
    </dgm:pt>
    <dgm:pt modelId="{6096B0E8-9ACF-424E-838B-4C472F4B3837}" type="parTrans" cxnId="{C2C9E0B0-E8FA-484D-B809-74BA53CC02FA}">
      <dgm:prSet/>
      <dgm:spPr/>
      <dgm:t>
        <a:bodyPr/>
        <a:lstStyle/>
        <a:p>
          <a:endParaRPr lang="sk-SK"/>
        </a:p>
      </dgm:t>
    </dgm:pt>
    <dgm:pt modelId="{4D0FCCE8-E974-4098-A7FC-F9DAC2F82143}" type="sibTrans" cxnId="{C2C9E0B0-E8FA-484D-B809-74BA53CC02FA}">
      <dgm:prSet/>
      <dgm:spPr/>
      <dgm:t>
        <a:bodyPr/>
        <a:lstStyle/>
        <a:p>
          <a:endParaRPr lang="sk-SK"/>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4" custLinFactNeighborX="-347" custLinFactNeighborY="-1301"/>
      <dgm:spPr/>
    </dgm:pt>
    <dgm:pt modelId="{EBE6A6BB-A490-48D6-927D-A2E4AE497919}" type="pres">
      <dgm:prSet presAssocID="{F9C2F4BE-EB9B-4688-A872-ADD58D39D0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4">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4"/>
      <dgm:spPr/>
    </dgm:pt>
    <dgm:pt modelId="{86AFC11D-B852-4C54-9CD8-71F36EDFF892}" type="pres">
      <dgm:prSet presAssocID="{F896F5E4-15BF-42B7-A51E-CA6559A2EC6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4">
        <dgm:presLayoutVars>
          <dgm:chMax val="0"/>
          <dgm:chPref val="0"/>
        </dgm:presLayoutVars>
      </dgm:prSet>
      <dgm:spPr/>
    </dgm:pt>
    <dgm:pt modelId="{10813F39-6BCD-4C5C-8D4B-3AC3EAB783BA}" type="pres">
      <dgm:prSet presAssocID="{2A6D5719-2F96-47BE-B966-4671EADC725C}" presName="sibTrans" presStyleCnt="0"/>
      <dgm:spPr/>
    </dgm:pt>
    <dgm:pt modelId="{CEE29B0E-5308-4706-87EF-508D8BFC819B}" type="pres">
      <dgm:prSet presAssocID="{D7750441-3100-4364-AA85-638628CB6031}" presName="compNode" presStyleCnt="0"/>
      <dgm:spPr/>
    </dgm:pt>
    <dgm:pt modelId="{37B1493C-560F-419A-8F24-D57DA223FF5B}" type="pres">
      <dgm:prSet presAssocID="{D7750441-3100-4364-AA85-638628CB6031}" presName="bgRect" presStyleLbl="bgShp" presStyleIdx="2" presStyleCnt="4" custLinFactNeighborX="12436" custLinFactNeighborY="13894"/>
      <dgm:spPr/>
    </dgm:pt>
    <dgm:pt modelId="{2A54C55F-65F4-4D8E-8AA0-99D0E02CE6DC}" type="pres">
      <dgm:prSet presAssocID="{D7750441-3100-4364-AA85-638628CB603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ľúč výplň plnou farbou"/>
        </a:ext>
      </dgm:extLst>
    </dgm:pt>
    <dgm:pt modelId="{70C9CE92-84DF-4798-905A-E6E6FC11429E}" type="pres">
      <dgm:prSet presAssocID="{D7750441-3100-4364-AA85-638628CB6031}" presName="spaceRect" presStyleCnt="0"/>
      <dgm:spPr/>
    </dgm:pt>
    <dgm:pt modelId="{030C2E3C-00AC-4140-9794-D851B855D784}" type="pres">
      <dgm:prSet presAssocID="{D7750441-3100-4364-AA85-638628CB6031}" presName="parTx" presStyleLbl="revTx" presStyleIdx="2" presStyleCnt="4">
        <dgm:presLayoutVars>
          <dgm:chMax val="0"/>
          <dgm:chPref val="0"/>
        </dgm:presLayoutVars>
      </dgm:prSet>
      <dgm:spPr/>
    </dgm:pt>
    <dgm:pt modelId="{B54CAEE8-AA7E-4E2B-A6EB-5FDEEFEFE41F}" type="pres">
      <dgm:prSet presAssocID="{560E900F-6304-4E08-800C-CF3BBF563E53}" presName="sibTrans" presStyleCnt="0"/>
      <dgm:spPr/>
    </dgm:pt>
    <dgm:pt modelId="{92A4F51B-FBA9-4113-83F1-2DE30C213221}" type="pres">
      <dgm:prSet presAssocID="{2DC70038-8F77-4F54-A849-44E5E9635D1E}" presName="compNode" presStyleCnt="0"/>
      <dgm:spPr/>
    </dgm:pt>
    <dgm:pt modelId="{F74AF339-C40F-4531-8531-012467A90F96}" type="pres">
      <dgm:prSet presAssocID="{2DC70038-8F77-4F54-A849-44E5E9635D1E}" presName="bgRect" presStyleLbl="bgShp" presStyleIdx="3" presStyleCnt="4"/>
      <dgm:spPr/>
    </dgm:pt>
    <dgm:pt modelId="{95F752A3-6F8E-42FD-B7D9-2FA84388A44C}" type="pres">
      <dgm:prSet presAssocID="{2DC70038-8F77-4F54-A849-44E5E9635D1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ámok výplň plnou farbou"/>
        </a:ext>
      </dgm:extLst>
    </dgm:pt>
    <dgm:pt modelId="{B79863DD-1BD9-47FA-847E-5E7F83E5D152}" type="pres">
      <dgm:prSet presAssocID="{2DC70038-8F77-4F54-A849-44E5E9635D1E}" presName="spaceRect" presStyleCnt="0"/>
      <dgm:spPr/>
    </dgm:pt>
    <dgm:pt modelId="{076C64A2-F50E-4EFE-B9AD-FF884302E31E}" type="pres">
      <dgm:prSet presAssocID="{2DC70038-8F77-4F54-A849-44E5E9635D1E}" presName="parTx" presStyleLbl="revTx" presStyleIdx="3" presStyleCnt="4">
        <dgm:presLayoutVars>
          <dgm:chMax val="0"/>
          <dgm:chPref val="0"/>
        </dgm:presLayoutVars>
      </dgm:prSet>
      <dgm:spPr/>
    </dgm:pt>
  </dgm:ptLst>
  <dgm:cxnLst>
    <dgm:cxn modelId="{9D06FB70-F994-4F8F-A87D-70F1725B2839}" type="presOf" srcId="{D7750441-3100-4364-AA85-638628CB6031}" destId="{030C2E3C-00AC-4140-9794-D851B855D784}" srcOrd="0" destOrd="0" presId="urn:microsoft.com/office/officeart/2018/2/layout/IconVerticalSolidLi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C2C9E0B0-E8FA-484D-B809-74BA53CC02FA}" srcId="{795DB165-D3FA-48F5-B897-6D11180F3A13}" destId="{2DC70038-8F77-4F54-A849-44E5E9635D1E}" srcOrd="3" destOrd="0" parTransId="{6096B0E8-9ACF-424E-838B-4C472F4B3837}" sibTransId="{4D0FCCE8-E974-4098-A7FC-F9DAC2F82143}"/>
    <dgm:cxn modelId="{92E0DFB5-128A-427E-A1B2-ABFB5436F458}" srcId="{795DB165-D3FA-48F5-B897-6D11180F3A13}" destId="{D7750441-3100-4364-AA85-638628CB6031}" srcOrd="2" destOrd="0" parTransId="{669C5B10-02BA-4B54-907F-B5184AF2F667}" sibTransId="{560E900F-6304-4E08-800C-CF3BBF563E53}"/>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B90FA8C9-6294-4779-A31D-C86A79B64A42}" type="presOf" srcId="{2DC70038-8F77-4F54-A849-44E5E9635D1E}" destId="{076C64A2-F50E-4EFE-B9AD-FF884302E31E}"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 modelId="{BF3A7526-7494-4398-8AC2-FF7D51E14993}" type="presParOf" srcId="{3D6586E9-DAD8-4FF9-A9F8-6ECE6D098BF1}" destId="{10813F39-6BCD-4C5C-8D4B-3AC3EAB783BA}" srcOrd="3" destOrd="0" presId="urn:microsoft.com/office/officeart/2018/2/layout/IconVerticalSolidList"/>
    <dgm:cxn modelId="{1B6E2557-5EED-46E9-BEFB-C6E068E8115E}" type="presParOf" srcId="{3D6586E9-DAD8-4FF9-A9F8-6ECE6D098BF1}" destId="{CEE29B0E-5308-4706-87EF-508D8BFC819B}" srcOrd="4" destOrd="0" presId="urn:microsoft.com/office/officeart/2018/2/layout/IconVerticalSolidList"/>
    <dgm:cxn modelId="{423DBB56-6DF1-40CB-A532-F6022887D372}" type="presParOf" srcId="{CEE29B0E-5308-4706-87EF-508D8BFC819B}" destId="{37B1493C-560F-419A-8F24-D57DA223FF5B}" srcOrd="0" destOrd="0" presId="urn:microsoft.com/office/officeart/2018/2/layout/IconVerticalSolidList"/>
    <dgm:cxn modelId="{65DA0741-779B-4582-A49A-78982AB7A4A8}" type="presParOf" srcId="{CEE29B0E-5308-4706-87EF-508D8BFC819B}" destId="{2A54C55F-65F4-4D8E-8AA0-99D0E02CE6DC}" srcOrd="1" destOrd="0" presId="urn:microsoft.com/office/officeart/2018/2/layout/IconVerticalSolidList"/>
    <dgm:cxn modelId="{5010D891-0F52-4E78-B178-F3631E34CB0A}" type="presParOf" srcId="{CEE29B0E-5308-4706-87EF-508D8BFC819B}" destId="{70C9CE92-84DF-4798-905A-E6E6FC11429E}" srcOrd="2" destOrd="0" presId="urn:microsoft.com/office/officeart/2018/2/layout/IconVerticalSolidList"/>
    <dgm:cxn modelId="{F914979B-EE32-47EB-AE26-B8B98799920D}" type="presParOf" srcId="{CEE29B0E-5308-4706-87EF-508D8BFC819B}" destId="{030C2E3C-00AC-4140-9794-D851B855D784}" srcOrd="3" destOrd="0" presId="urn:microsoft.com/office/officeart/2018/2/layout/IconVerticalSolidList"/>
    <dgm:cxn modelId="{FD6DBAAA-AF7D-49AD-89C4-6249BD783212}" type="presParOf" srcId="{3D6586E9-DAD8-4FF9-A9F8-6ECE6D098BF1}" destId="{B54CAEE8-AA7E-4E2B-A6EB-5FDEEFEFE41F}" srcOrd="5" destOrd="0" presId="urn:microsoft.com/office/officeart/2018/2/layout/IconVerticalSolidList"/>
    <dgm:cxn modelId="{4F177AF8-6F02-4FCF-B824-B0523C928D66}" type="presParOf" srcId="{3D6586E9-DAD8-4FF9-A9F8-6ECE6D098BF1}" destId="{92A4F51B-FBA9-4113-83F1-2DE30C213221}" srcOrd="6" destOrd="0" presId="urn:microsoft.com/office/officeart/2018/2/layout/IconVerticalSolidList"/>
    <dgm:cxn modelId="{87B706ED-86B9-4850-BA58-963A96425F75}" type="presParOf" srcId="{92A4F51B-FBA9-4113-83F1-2DE30C213221}" destId="{F74AF339-C40F-4531-8531-012467A90F96}" srcOrd="0" destOrd="0" presId="urn:microsoft.com/office/officeart/2018/2/layout/IconVerticalSolidList"/>
    <dgm:cxn modelId="{FAA6BEFF-356F-4723-AD19-2FB4DDA26509}" type="presParOf" srcId="{92A4F51B-FBA9-4113-83F1-2DE30C213221}" destId="{95F752A3-6F8E-42FD-B7D9-2FA84388A44C}" srcOrd="1" destOrd="0" presId="urn:microsoft.com/office/officeart/2018/2/layout/IconVerticalSolidList"/>
    <dgm:cxn modelId="{C54FD3D8-904D-4B08-95E7-CAA61E979ED9}" type="presParOf" srcId="{92A4F51B-FBA9-4113-83F1-2DE30C213221}" destId="{B79863DD-1BD9-47FA-847E-5E7F83E5D152}" srcOrd="2" destOrd="0" presId="urn:microsoft.com/office/officeart/2018/2/layout/IconVerticalSolidList"/>
    <dgm:cxn modelId="{C91FE594-EBEF-4262-8278-B2B166A39388}" type="presParOf" srcId="{92A4F51B-FBA9-4113-83F1-2DE30C213221}" destId="{076C64A2-F50E-4EFE-B9AD-FF884302E3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0"/>
          <a:ext cx="16018468" cy="14450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437126" y="331792"/>
          <a:ext cx="795551" cy="7947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1669803" y="6657"/>
          <a:ext cx="13946844" cy="144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83" tIns="153083" rIns="153083" bIns="153083"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Schließen Sie Ihre Tasche ab, wenn Sie ausgehen?</a:t>
          </a:r>
          <a:endParaRPr lang="en-US" sz="3600" b="1" kern="1200" dirty="0">
            <a:latin typeface="Aptos" panose="020B0004020202020204" pitchFamily="34" charset="0"/>
          </a:endParaRPr>
        </a:p>
      </dsp:txBody>
      <dsp:txXfrm>
        <a:off x="1669803" y="6657"/>
        <a:ext cx="13946844" cy="1446457"/>
      </dsp:txXfrm>
    </dsp:sp>
    <dsp:sp modelId="{6969EAE1-338E-4270-A363-8BDB06D9270B}">
      <dsp:nvSpPr>
        <dsp:cNvPr id="0" name=""/>
        <dsp:cNvSpPr/>
      </dsp:nvSpPr>
      <dsp:spPr>
        <a:xfrm>
          <a:off x="0" y="1793457"/>
          <a:ext cx="16018468" cy="14450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437126" y="2118592"/>
          <a:ext cx="795551" cy="79477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1669803" y="1793457"/>
          <a:ext cx="13946844" cy="144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83" tIns="153083" rIns="153083" bIns="153083"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Schließen Sie Ihr Haus auf die gleiche Weise ab wie Ihr Mobiltelefon?</a:t>
          </a:r>
          <a:endParaRPr lang="en-US" sz="3600" b="1" kern="1200" dirty="0">
            <a:latin typeface="Aptos" panose="020B0004020202020204" pitchFamily="34" charset="0"/>
          </a:endParaRPr>
        </a:p>
      </dsp:txBody>
      <dsp:txXfrm>
        <a:off x="1669803" y="1793457"/>
        <a:ext cx="13946844" cy="1446457"/>
      </dsp:txXfrm>
    </dsp:sp>
    <dsp:sp modelId="{37B1493C-560F-419A-8F24-D57DA223FF5B}">
      <dsp:nvSpPr>
        <dsp:cNvPr id="0" name=""/>
        <dsp:cNvSpPr/>
      </dsp:nvSpPr>
      <dsp:spPr>
        <a:xfrm>
          <a:off x="0" y="3781032"/>
          <a:ext cx="16018468" cy="14450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4C55F-65F4-4D8E-8AA0-99D0E02CE6DC}">
      <dsp:nvSpPr>
        <dsp:cNvPr id="0" name=""/>
        <dsp:cNvSpPr/>
      </dsp:nvSpPr>
      <dsp:spPr>
        <a:xfrm>
          <a:off x="437126" y="3905393"/>
          <a:ext cx="795551" cy="79477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C2E3C-00AC-4140-9794-D851B855D784}">
      <dsp:nvSpPr>
        <dsp:cNvPr id="0" name=""/>
        <dsp:cNvSpPr/>
      </dsp:nvSpPr>
      <dsp:spPr>
        <a:xfrm>
          <a:off x="1669803" y="3580257"/>
          <a:ext cx="13946844" cy="144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83" tIns="153083" rIns="153083" bIns="153083"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Haben Sie jemals Ihre Schlüssel bei einem </a:t>
          </a:r>
          <a:br>
            <a:rPr lang="sk-SK" sz="3600" b="1" kern="1200" dirty="0">
              <a:solidFill>
                <a:srgbClr val="000000"/>
              </a:solidFill>
              <a:latin typeface="Aptos" panose="020B0004020202020204" pitchFamily="34" charset="0"/>
              <a:ea typeface="Inter Bold"/>
              <a:cs typeface="Inter Bold"/>
              <a:sym typeface="Inter Bold"/>
            </a:rPr>
          </a:br>
          <a:r>
            <a:rPr lang="en-US" sz="3600" b="1" kern="1200" dirty="0">
              <a:solidFill>
                <a:srgbClr val="000000"/>
              </a:solidFill>
              <a:latin typeface="Aptos" panose="020B0004020202020204" pitchFamily="34" charset="0"/>
              <a:ea typeface="Inter Bold"/>
              <a:cs typeface="Inter Bold"/>
              <a:sym typeface="Inter Bold"/>
            </a:rPr>
            <a:t>einem Nachbarn für einen Notfall hinterlassen?</a:t>
          </a:r>
        </a:p>
      </dsp:txBody>
      <dsp:txXfrm>
        <a:off x="1669803" y="3580257"/>
        <a:ext cx="13946844" cy="1446457"/>
      </dsp:txXfrm>
    </dsp:sp>
    <dsp:sp modelId="{F74AF339-C40F-4531-8531-012467A90F96}">
      <dsp:nvSpPr>
        <dsp:cNvPr id="0" name=""/>
        <dsp:cNvSpPr/>
      </dsp:nvSpPr>
      <dsp:spPr>
        <a:xfrm>
          <a:off x="0" y="5367058"/>
          <a:ext cx="16018468" cy="14450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752A3-6F8E-42FD-B7D9-2FA84388A44C}">
      <dsp:nvSpPr>
        <dsp:cNvPr id="0" name=""/>
        <dsp:cNvSpPr/>
      </dsp:nvSpPr>
      <dsp:spPr>
        <a:xfrm>
          <a:off x="437553" y="5692193"/>
          <a:ext cx="795551" cy="79477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64A2-F50E-4EFE-B9AD-FF884302E31E}">
      <dsp:nvSpPr>
        <dsp:cNvPr id="0" name=""/>
        <dsp:cNvSpPr/>
      </dsp:nvSpPr>
      <dsp:spPr>
        <a:xfrm>
          <a:off x="1670658" y="5367058"/>
          <a:ext cx="13946844" cy="144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83" tIns="153083" rIns="153083" bIns="153083" numCol="1" spcCol="1270" anchor="ctr" anchorCtr="0">
          <a:noAutofit/>
        </a:bodyPr>
        <a:lstStyle/>
        <a:p>
          <a:pPr marL="0" lvl="0" indent="0" algn="l" defTabSz="1600200">
            <a:lnSpc>
              <a:spcPct val="100000"/>
            </a:lnSpc>
            <a:spcBef>
              <a:spcPct val="0"/>
            </a:spcBef>
            <a:spcAft>
              <a:spcPct val="35000"/>
            </a:spcAft>
            <a:buNone/>
          </a:pPr>
          <a:r>
            <a:rPr lang="en-US" sz="3600" b="1" kern="1200" dirty="0">
              <a:solidFill>
                <a:srgbClr val="000000"/>
              </a:solidFill>
              <a:latin typeface="Aptos" panose="020B0004020202020204" pitchFamily="34" charset="0"/>
              <a:ea typeface="Inter Bold"/>
              <a:cs typeface="Inter Bold"/>
              <a:sym typeface="Inter Bold"/>
            </a:rPr>
            <a:t>Glauben Sie nicht, dass die Weitergabe von Passwörtern an einen Fremden gleichbedeutend damit ist, dass Sie einem Fremden Zugang zu Ihrem Haus gewähren?</a:t>
          </a:r>
        </a:p>
      </dsp:txBody>
      <dsp:txXfrm>
        <a:off x="1670658" y="5367058"/>
        <a:ext cx="13946844" cy="14464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BF2DB-3E16-4759-B485-897F88734A0D}" type="datetimeFigureOut">
              <a:rPr lang="sk-SK" smtClean="0"/>
              <a:t>23. 10. 2024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21927-C843-4632-8BB0-AD1D3B0F249A}" type="slidenum">
              <a:rPr lang="sk-SK" smtClean="0"/>
              <a:t>‹#›</a:t>
            </a:fld>
            <a:endParaRPr lang="sk-SK"/>
          </a:p>
        </p:txBody>
      </p:sp>
    </p:spTree>
    <p:extLst>
      <p:ext uri="{BB962C8B-B14F-4D97-AF65-F5344CB8AC3E}">
        <p14:creationId xmlns:p14="http://schemas.microsoft.com/office/powerpoint/2010/main" val="252283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3</a:t>
            </a:fld>
            <a:endParaRPr lang="sk-SK"/>
          </a:p>
        </p:txBody>
      </p:sp>
    </p:spTree>
    <p:extLst>
      <p:ext uri="{BB962C8B-B14F-4D97-AF65-F5344CB8AC3E}">
        <p14:creationId xmlns:p14="http://schemas.microsoft.com/office/powerpoint/2010/main" val="114707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10</a:t>
            </a:fld>
            <a:endParaRPr lang="sk-SK"/>
          </a:p>
        </p:txBody>
      </p:sp>
    </p:spTree>
    <p:extLst>
      <p:ext uri="{BB962C8B-B14F-4D97-AF65-F5344CB8AC3E}">
        <p14:creationId xmlns:p14="http://schemas.microsoft.com/office/powerpoint/2010/main" val="373565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11</a:t>
            </a:fld>
            <a:endParaRPr lang="sk-SK"/>
          </a:p>
        </p:txBody>
      </p:sp>
    </p:spTree>
    <p:extLst>
      <p:ext uri="{BB962C8B-B14F-4D97-AF65-F5344CB8AC3E}">
        <p14:creationId xmlns:p14="http://schemas.microsoft.com/office/powerpoint/2010/main" val="60859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79F5-8B9F-4680-9BFC-DFA2671E616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382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14</a:t>
            </a:fld>
            <a:endParaRPr lang="sk-SK"/>
          </a:p>
        </p:txBody>
      </p:sp>
    </p:spTree>
    <p:extLst>
      <p:ext uri="{BB962C8B-B14F-4D97-AF65-F5344CB8AC3E}">
        <p14:creationId xmlns:p14="http://schemas.microsoft.com/office/powerpoint/2010/main" val="332630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17</a:t>
            </a:fld>
            <a:endParaRPr lang="sk-SK"/>
          </a:p>
        </p:txBody>
      </p:sp>
    </p:spTree>
    <p:extLst>
      <p:ext uri="{BB962C8B-B14F-4D97-AF65-F5344CB8AC3E}">
        <p14:creationId xmlns:p14="http://schemas.microsoft.com/office/powerpoint/2010/main" val="262184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19</a:t>
            </a:fld>
            <a:endParaRPr lang="sk-SK"/>
          </a:p>
        </p:txBody>
      </p:sp>
    </p:spTree>
    <p:extLst>
      <p:ext uri="{BB962C8B-B14F-4D97-AF65-F5344CB8AC3E}">
        <p14:creationId xmlns:p14="http://schemas.microsoft.com/office/powerpoint/2010/main" val="321232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366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79006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99310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713223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14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870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3962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97626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233842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2.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2.svg"/><Relationship Id="rId7" Type="http://schemas.openxmlformats.org/officeDocument/2006/relationships/image" Target="../media/image86.sv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sv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3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Digitaler </a:t>
            </a:r>
            <a:r>
              <a:rPr lang="sk-SK" b="1" dirty="0" err="1">
                <a:solidFill>
                  <a:srgbClr val="FFAA5A"/>
                </a:solidFill>
                <a:latin typeface="+mn-lt"/>
                <a:ea typeface="Cambria" panose="02040503050406030204" pitchFamily="18" charset="0"/>
                <a:cs typeface="Calibri" panose="020F0502020204030204" pitchFamily="34" charset="0"/>
              </a:rPr>
              <a:t>Datenschutz </a:t>
            </a:r>
            <a:r>
              <a:rPr lang="en-US"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Arten </a:t>
            </a:r>
            <a:r>
              <a:rPr lang="sk-SK" b="1" dirty="0">
                <a:solidFill>
                  <a:srgbClr val="FFAA5A"/>
                </a:solidFill>
                <a:latin typeface="+mn-lt"/>
                <a:ea typeface="Cambria" panose="02040503050406030204" pitchFamily="18" charset="0"/>
                <a:cs typeface="Calibri" panose="020F0502020204030204" pitchFamily="34" charset="0"/>
              </a:rPr>
              <a:t>des </a:t>
            </a:r>
            <a:r>
              <a:rPr lang="sk-SK" b="1" dirty="0" err="1">
                <a:solidFill>
                  <a:srgbClr val="FFAA5A"/>
                </a:solidFill>
                <a:latin typeface="+mn-lt"/>
                <a:ea typeface="Cambria" panose="02040503050406030204" pitchFamily="18" charset="0"/>
                <a:cs typeface="Calibri" panose="020F0502020204030204" pitchFamily="34" charset="0"/>
              </a:rPr>
              <a:t>digitalen Datenschutzes</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Aufbau digitaler Resilienz </a:t>
            </a:r>
            <a:br>
              <a:rPr lang="sk-SK" sz="2100" dirty="0">
                <a:solidFill>
                  <a:prstClr val="black"/>
                </a:solidFill>
                <a:latin typeface="Aptos" panose="02110004020202020204"/>
              </a:rPr>
            </a:br>
            <a:r>
              <a:rPr lang="en-US" sz="2100" dirty="0">
                <a:solidFill>
                  <a:prstClr val="black"/>
                </a:solidFill>
                <a:latin typeface="Aptos" panose="02110004020202020204"/>
              </a:rPr>
              <a:t>indem wir digitales Wohlbefinden </a:t>
            </a:r>
            <a:br>
              <a:rPr lang="sk-SK" sz="2100" dirty="0">
                <a:solidFill>
                  <a:prstClr val="black"/>
                </a:solidFill>
                <a:latin typeface="Aptos" panose="02110004020202020204"/>
              </a:rPr>
            </a:br>
            <a:r>
              <a:rPr lang="en-US" sz="2100" dirty="0">
                <a:solidFill>
                  <a:prstClr val="black"/>
                </a:solidFill>
                <a:latin typeface="Aptos" panose="02110004020202020204"/>
              </a:rPr>
              <a:t>und Sicherheit für alle zugänglich machen</a:t>
            </a:r>
            <a:br>
              <a:rPr lang="en-US" sz="2100" dirty="0">
                <a:solidFill>
                  <a:prstClr val="black"/>
                </a:solidFill>
                <a:latin typeface="Aptos" panose="02110004020202020204"/>
              </a:rPr>
            </a:br>
            <a:r>
              <a:rPr lang="en-U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822960"/>
            <a:ext cx="5401290" cy="8147304"/>
          </a:xfrm>
        </p:spPr>
        <p:txBody>
          <a:bodyPr>
            <a:normAutofit/>
          </a:bodyPr>
          <a:lstStyle/>
          <a:p>
            <a:r>
              <a:rPr lang="sk-SK" sz="9600" dirty="0">
                <a:latin typeface="Aptos" panose="020B0004020202020204" pitchFamily="34" charset="0"/>
                <a:cs typeface="Calibri Light" panose="020F0302020204030204" pitchFamily="34" charset="0"/>
              </a:rPr>
              <a:t>TIPPS</a:t>
            </a:r>
            <a:endParaRPr lang="en-GB" sz="9600" dirty="0">
              <a:latin typeface="Aptos" panose="020B0004020202020204" pitchFamily="34" charset="0"/>
              <a:cs typeface="Calibri Light" panose="020F0302020204030204" pitchFamily="34" charset="0"/>
            </a:endParaRP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89627" y="828136"/>
            <a:ext cx="9336502" cy="8147304"/>
          </a:xfrm>
        </p:spPr>
        <p:txBody>
          <a:bodyPr anchor="ctr">
            <a:normAutofit/>
          </a:bodyPr>
          <a:lstStyle/>
          <a:p>
            <a:pPr>
              <a:spcBef>
                <a:spcPts val="0"/>
              </a:spcBef>
              <a:spcAft>
                <a:spcPts val="600"/>
              </a:spcAft>
            </a:pPr>
            <a:r>
              <a:rPr lang="en-US" sz="4800" dirty="0">
                <a:latin typeface="Aptos" panose="020B0004020202020204" pitchFamily="34" charset="0"/>
                <a:ea typeface="Times New Roman" panose="02020603050405020304" pitchFamily="18" charset="0"/>
              </a:rPr>
              <a:t>In einer schnelllebigen technologischen Welt </a:t>
            </a:r>
            <a:r>
              <a:rPr lang="en-US" sz="4800" b="1" dirty="0">
                <a:latin typeface="Aptos" panose="020B0004020202020204" pitchFamily="34" charset="0"/>
                <a:ea typeface="Times New Roman" panose="02020603050405020304" pitchFamily="18" charset="0"/>
              </a:rPr>
              <a:t>ist es wichtig, die richtigen Schutzmaßnahmen zu kennen, um personenbezogene Daten ordnungsgemäß zu schützen</a:t>
            </a:r>
            <a:r>
              <a:rPr lang="en-US" sz="4800" dirty="0">
                <a:latin typeface="Aptos" panose="020B0004020202020204" pitchFamily="34" charset="0"/>
                <a:ea typeface="Times New Roman" panose="02020603050405020304" pitchFamily="18" charset="0"/>
              </a:rPr>
              <a:t>, aber auch </a:t>
            </a:r>
            <a:r>
              <a:rPr lang="en-US" sz="4800" b="1" dirty="0">
                <a:latin typeface="Aptos" panose="020B0004020202020204" pitchFamily="34" charset="0"/>
                <a:ea typeface="Times New Roman" panose="02020603050405020304" pitchFamily="18" charset="0"/>
              </a:rPr>
              <a:t>um eine rechtmäßige Behandlung zu gewährleisten, wenn Menschen mit den personenbezogenen Daten anderer Menschen in Berührung kommen.</a:t>
            </a:r>
          </a:p>
        </p:txBody>
      </p:sp>
    </p:spTree>
    <p:extLst>
      <p:ext uri="{BB962C8B-B14F-4D97-AF65-F5344CB8AC3E}">
        <p14:creationId xmlns:p14="http://schemas.microsoft.com/office/powerpoint/2010/main" val="74997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797628"/>
            <a:ext cx="6250907" cy="6691744"/>
          </a:xfrm>
        </p:spPr>
        <p:txBody>
          <a:bodyPr>
            <a:normAutofit/>
          </a:bodyPr>
          <a:lstStyle/>
          <a:p>
            <a:r>
              <a:rPr lang="en-GB" sz="5600" dirty="0">
                <a:solidFill>
                  <a:srgbClr val="FFFFFF"/>
                </a:solidFill>
                <a:latin typeface="Aptos" panose="020B0004020202020204" pitchFamily="34" charset="0"/>
                <a:cs typeface="Calibri Light" panose="020F0302020204030204" pitchFamily="34" charset="0"/>
              </a:rPr>
              <a:t>KOMMUNIKATIONSDATENSCHUTZ</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53200" y="731318"/>
            <a:ext cx="10477498" cy="8465344"/>
          </a:xfrm>
        </p:spPr>
        <p:txBody>
          <a:bodyPr anchor="ctr">
            <a:normAutofit/>
          </a:bodyPr>
          <a:lstStyle/>
          <a:p>
            <a:pPr>
              <a:spcBef>
                <a:spcPts val="0"/>
              </a:spcBef>
            </a:pPr>
            <a:r>
              <a:rPr lang="en-US" sz="4800" dirty="0">
                <a:latin typeface="Aptos" panose="020B0004020202020204" pitchFamily="34" charset="0"/>
                <a:ea typeface="Times New Roman" panose="02020603050405020304" pitchFamily="18" charset="0"/>
              </a:rPr>
              <a:t>Der Datenschutz in der Kommunikation ist sehr wichtig, um sicherzustellen, dass die digitalen Gespräche vertraulich behandelt und vor unbefugten Eingriffen geschützt werden. </a:t>
            </a:r>
          </a:p>
          <a:p>
            <a:r>
              <a:rPr lang="en-US" sz="4800" b="1" dirty="0">
                <a:latin typeface="Aptos" panose="020B0004020202020204" pitchFamily="34" charset="0"/>
                <a:cs typeface="Calibri" panose="020F0502020204030204" pitchFamily="34" charset="0"/>
              </a:rPr>
              <a:t>Digitale Kommunikation </a:t>
            </a:r>
            <a:r>
              <a:rPr lang="en-US" sz="4800" dirty="0">
                <a:latin typeface="Aptos" panose="020B0004020202020204" pitchFamily="34" charset="0"/>
                <a:cs typeface="Calibri" panose="020F0502020204030204" pitchFamily="34" charset="0"/>
              </a:rPr>
              <a:t>bezieht sich auf jede Art von Informationsaustausch, sei es per E-Mail, Textnachrichten, Online-Chats, Telefonanrufe usw.</a:t>
            </a:r>
          </a:p>
        </p:txBody>
      </p:sp>
      <p:sp>
        <p:nvSpPr>
          <p:cNvPr id="6" name="Freeform 2">
            <a:extLst>
              <a:ext uri="{FF2B5EF4-FFF2-40B4-BE49-F238E27FC236}">
                <a16:creationId xmlns:a16="http://schemas.microsoft.com/office/drawing/2014/main" id="{61264DA4-D957-488D-0FB5-E6272AF96050}"/>
              </a:ext>
            </a:extLst>
          </p:cNvPr>
          <p:cNvSpPr/>
          <p:nvPr/>
        </p:nvSpPr>
        <p:spPr>
          <a:xfrm>
            <a:off x="1257302" y="7343902"/>
            <a:ext cx="2560484" cy="2464466"/>
          </a:xfrm>
          <a:custGeom>
            <a:avLst/>
            <a:gdLst/>
            <a:ahLst/>
            <a:cxnLst/>
            <a:rect l="l" t="t" r="r" b="b"/>
            <a:pathLst>
              <a:path w="2560484" h="2464466">
                <a:moveTo>
                  <a:pt x="0" y="0"/>
                </a:moveTo>
                <a:lnTo>
                  <a:pt x="2560484" y="0"/>
                </a:lnTo>
                <a:lnTo>
                  <a:pt x="2560484" y="2464466"/>
                </a:lnTo>
                <a:lnTo>
                  <a:pt x="0" y="246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20143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73520" y="1216411"/>
            <a:ext cx="8723334" cy="7947699"/>
          </a:xfrm>
        </p:spPr>
        <p:txBody>
          <a:bodyPr>
            <a:normAutofit/>
          </a:bodyPr>
          <a:lstStyle/>
          <a:p>
            <a:r>
              <a:rPr lang="en-US" sz="4000" dirty="0">
                <a:latin typeface="Aptos" panose="020B0004020202020204" pitchFamily="34" charset="0"/>
              </a:rPr>
              <a:t>Durch den Schutz </a:t>
            </a:r>
            <a:r>
              <a:rPr lang="en-US" sz="4000" b="1" dirty="0">
                <a:latin typeface="Aptos" panose="020B0004020202020204" pitchFamily="34" charset="0"/>
              </a:rPr>
              <a:t>der Vertraulichkeit von Gesprächen </a:t>
            </a:r>
            <a:r>
              <a:rPr lang="en-US" sz="4000" dirty="0">
                <a:latin typeface="Aptos" panose="020B0004020202020204" pitchFamily="34" charset="0"/>
              </a:rPr>
              <a:t>stellen die Menschen sicher, dass die Informationen, die sie austauschen, nicht an unbefugte Dritte weitergegeben werden. Dies ist wichtig in einer digitalen Welt, in der persönliche und geschäftliche Informationen ständig über Online-Netzwerke und -Plattformen übertragen werden. </a:t>
            </a:r>
            <a:endParaRPr lang="sk-SK" sz="4000" dirty="0">
              <a:latin typeface="Aptos" panose="020B0004020202020204" pitchFamily="34" charset="0"/>
            </a:endParaRPr>
          </a:p>
          <a:p>
            <a:r>
              <a:rPr lang="en-US" sz="4000" dirty="0">
                <a:latin typeface="Aptos" panose="020B0004020202020204" pitchFamily="34" charset="0"/>
              </a:rPr>
              <a:t>Mit jedem technologischen Fortschritt </a:t>
            </a:r>
            <a:r>
              <a:rPr lang="en-US" sz="4000" b="1" dirty="0">
                <a:latin typeface="Aptos" panose="020B0004020202020204" pitchFamily="34" charset="0"/>
              </a:rPr>
              <a:t>entstehen neue Risiken</a:t>
            </a:r>
            <a:r>
              <a:rPr lang="en-US" sz="4000" dirty="0">
                <a:latin typeface="Aptos" panose="020B0004020202020204" pitchFamily="34" charset="0"/>
              </a:rPr>
              <a:t>, insbesondere wenn es um den Schutz unserer persönlichen Daten geht. </a:t>
            </a:r>
          </a:p>
          <a:p>
            <a:endParaRPr lang="en-US" sz="4000" dirty="0">
              <a:latin typeface="Aptos" panose="020B0004020202020204" pitchFamily="34" charset="0"/>
            </a:endParaRPr>
          </a:p>
          <a:p>
            <a:endParaRPr lang="mk-MK" sz="4000"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reeform 2">
            <a:extLst>
              <a:ext uri="{FF2B5EF4-FFF2-40B4-BE49-F238E27FC236}">
                <a16:creationId xmlns:a16="http://schemas.microsoft.com/office/drawing/2014/main" id="{4DEA53ED-96DE-5458-C5B4-DECEBFF7A6AC}"/>
              </a:ext>
            </a:extLst>
          </p:cNvPr>
          <p:cNvSpPr/>
          <p:nvPr/>
        </p:nvSpPr>
        <p:spPr>
          <a:xfrm>
            <a:off x="12661456" y="3006621"/>
            <a:ext cx="3821334" cy="3835102"/>
          </a:xfrm>
          <a:custGeom>
            <a:avLst/>
            <a:gdLst/>
            <a:ahLst/>
            <a:cxnLst/>
            <a:rect l="l" t="t" r="r" b="b"/>
            <a:pathLst>
              <a:path w="3421817" h="3421817">
                <a:moveTo>
                  <a:pt x="0" y="0"/>
                </a:moveTo>
                <a:lnTo>
                  <a:pt x="3421816" y="0"/>
                </a:lnTo>
                <a:lnTo>
                  <a:pt x="3421816" y="3421817"/>
                </a:lnTo>
                <a:lnTo>
                  <a:pt x="0" y="34218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solidFill>
                <a:srgbClr val="92BAB5"/>
              </a:solidFill>
            </a:endParaRPr>
          </a:p>
        </p:txBody>
      </p:sp>
    </p:spTree>
    <p:extLst>
      <p:ext uri="{BB962C8B-B14F-4D97-AF65-F5344CB8AC3E}">
        <p14:creationId xmlns:p14="http://schemas.microsoft.com/office/powerpoint/2010/main" val="192649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242241" y="1409700"/>
            <a:ext cx="15773400" cy="6527007"/>
          </a:xfrm>
        </p:spPr>
        <p:txBody>
          <a:bodyPr>
            <a:normAutofit/>
          </a:bodyPr>
          <a:lstStyle/>
          <a:p>
            <a:pPr algn="just">
              <a:lnSpc>
                <a:spcPts val="4959"/>
              </a:lnSpc>
            </a:pPr>
            <a:r>
              <a:rPr lang="en-US" sz="4800" dirty="0">
                <a:solidFill>
                  <a:srgbClr val="000000"/>
                </a:solidFill>
                <a:latin typeface="Aptos" panose="020B0004020202020204" pitchFamily="34" charset="0"/>
                <a:ea typeface="Inter"/>
                <a:cs typeface="Inter"/>
                <a:sym typeface="Inter"/>
              </a:rPr>
              <a:t>Heutzutage sind </a:t>
            </a:r>
            <a:r>
              <a:rPr lang="en-US" sz="4800" b="1" dirty="0">
                <a:solidFill>
                  <a:srgbClr val="000000"/>
                </a:solidFill>
                <a:latin typeface="Aptos" panose="020B0004020202020204" pitchFamily="34" charset="0"/>
                <a:ea typeface="Inter Bold"/>
                <a:cs typeface="Inter Bold"/>
                <a:sym typeface="Inter Bold"/>
              </a:rPr>
              <a:t>viele </a:t>
            </a:r>
            <a:r>
              <a:rPr lang="en-US" sz="4800" dirty="0">
                <a:solidFill>
                  <a:srgbClr val="000000"/>
                </a:solidFill>
                <a:latin typeface="Aptos" panose="020B0004020202020204" pitchFamily="34" charset="0"/>
                <a:ea typeface="Inter"/>
                <a:cs typeface="Inter"/>
                <a:sym typeface="Inter"/>
              </a:rPr>
              <a:t>Menschen mit </a:t>
            </a:r>
            <a:r>
              <a:rPr lang="en-US" sz="4800" b="1" dirty="0">
                <a:solidFill>
                  <a:srgbClr val="000000"/>
                </a:solidFill>
                <a:latin typeface="Aptos" panose="020B0004020202020204" pitchFamily="34" charset="0"/>
                <a:ea typeface="Inter Bold"/>
                <a:cs typeface="Inter Bold"/>
                <a:sym typeface="Inter Bold"/>
              </a:rPr>
              <a:t>Cyberbetrug</a:t>
            </a:r>
            <a:r>
              <a:rPr lang="en-US" sz="4800" dirty="0">
                <a:solidFill>
                  <a:srgbClr val="000000"/>
                </a:solidFill>
                <a:latin typeface="Aptos" panose="020B0004020202020204" pitchFamily="34" charset="0"/>
                <a:ea typeface="Inter"/>
                <a:cs typeface="Inter"/>
                <a:sym typeface="Inter"/>
              </a:rPr>
              <a:t>, </a:t>
            </a:r>
            <a:r>
              <a:rPr lang="en-US" sz="4800" b="1" dirty="0">
                <a:solidFill>
                  <a:srgbClr val="000000"/>
                </a:solidFill>
                <a:latin typeface="Aptos" panose="020B0004020202020204" pitchFamily="34" charset="0"/>
                <a:ea typeface="Inter Bold"/>
                <a:cs typeface="Inter Bold"/>
                <a:sym typeface="Inter Bold"/>
              </a:rPr>
              <a:t>Computerviren </a:t>
            </a:r>
            <a:r>
              <a:rPr lang="en-US" sz="4800" dirty="0">
                <a:solidFill>
                  <a:srgbClr val="000000"/>
                </a:solidFill>
                <a:latin typeface="Aptos" panose="020B0004020202020204" pitchFamily="34" charset="0"/>
                <a:ea typeface="Inter"/>
                <a:cs typeface="Inter"/>
                <a:sym typeface="Inter"/>
              </a:rPr>
              <a:t>und </a:t>
            </a:r>
            <a:r>
              <a:rPr lang="en-US" sz="4800" b="1" dirty="0">
                <a:solidFill>
                  <a:srgbClr val="000000"/>
                </a:solidFill>
                <a:latin typeface="Aptos" panose="020B0004020202020204" pitchFamily="34" charset="0"/>
                <a:ea typeface="Inter Bold"/>
                <a:cs typeface="Inter Bold"/>
                <a:sym typeface="Inter Bold"/>
              </a:rPr>
              <a:t>anderen digitalen Gefahren </a:t>
            </a:r>
            <a:r>
              <a:rPr lang="en-US" sz="4800" dirty="0">
                <a:solidFill>
                  <a:srgbClr val="000000"/>
                </a:solidFill>
                <a:latin typeface="Aptos" panose="020B0004020202020204" pitchFamily="34" charset="0"/>
                <a:ea typeface="Inter"/>
                <a:cs typeface="Inter"/>
                <a:sym typeface="Inter"/>
              </a:rPr>
              <a:t>konfrontiert, die ihre </a:t>
            </a:r>
            <a:r>
              <a:rPr lang="en-US" sz="4800" b="1" dirty="0">
                <a:solidFill>
                  <a:srgbClr val="000000"/>
                </a:solidFill>
                <a:latin typeface="Aptos" panose="020B0004020202020204" pitchFamily="34" charset="0"/>
                <a:ea typeface="Inter Bold"/>
                <a:cs typeface="Inter Bold"/>
                <a:sym typeface="Inter Bold"/>
              </a:rPr>
              <a:t>Online-Sicherheit </a:t>
            </a:r>
            <a:r>
              <a:rPr lang="en-US" sz="4800" dirty="0">
                <a:solidFill>
                  <a:srgbClr val="000000"/>
                </a:solidFill>
                <a:latin typeface="Aptos" panose="020B0004020202020204" pitchFamily="34" charset="0"/>
                <a:ea typeface="Inter"/>
                <a:cs typeface="Inter"/>
                <a:sym typeface="Inter"/>
              </a:rPr>
              <a:t>und ihre </a:t>
            </a:r>
            <a:r>
              <a:rPr lang="en-US" sz="4800" b="1" dirty="0">
                <a:solidFill>
                  <a:srgbClr val="000000"/>
                </a:solidFill>
                <a:latin typeface="Aptos" panose="020B0004020202020204" pitchFamily="34" charset="0"/>
                <a:ea typeface="Inter Bold"/>
                <a:cs typeface="Inter Bold"/>
                <a:sym typeface="Inter Bold"/>
              </a:rPr>
              <a:t>Privatsphäre </a:t>
            </a:r>
            <a:r>
              <a:rPr lang="en-US" sz="4800" dirty="0">
                <a:solidFill>
                  <a:srgbClr val="000000"/>
                </a:solidFill>
                <a:latin typeface="Aptos" panose="020B0004020202020204" pitchFamily="34" charset="0"/>
                <a:ea typeface="Inter"/>
                <a:cs typeface="Inter"/>
                <a:sym typeface="Inter"/>
              </a:rPr>
              <a:t>beeinträchtigen können. </a:t>
            </a:r>
          </a:p>
          <a:p>
            <a:pPr>
              <a:spcAft>
                <a:spcPts val="900"/>
              </a:spcAft>
            </a:pPr>
            <a:r>
              <a:rPr lang="en-US" sz="4400" i="0" dirty="0">
                <a:effectLst/>
                <a:latin typeface="Aptos" panose="020B0004020202020204" pitchFamily="34" charset="0"/>
              </a:rPr>
              <a:t>Daher ist es wichtig, geeignete </a:t>
            </a:r>
            <a:r>
              <a:rPr lang="en-US" sz="4400" b="1" i="0" dirty="0">
                <a:effectLst/>
                <a:latin typeface="Aptos" panose="020B0004020202020204" pitchFamily="34" charset="0"/>
              </a:rPr>
              <a:t>Sicherheitsmaßnahmen </a:t>
            </a:r>
            <a:r>
              <a:rPr lang="en-US" sz="4400" i="0" dirty="0">
                <a:effectLst/>
                <a:latin typeface="Aptos" panose="020B0004020202020204" pitchFamily="34" charset="0"/>
              </a:rPr>
              <a:t>zu ergreifen, um diese Risiken zu verringern, z. B. durch die Verwendung von </a:t>
            </a:r>
            <a:r>
              <a:rPr lang="en-US" sz="4400" b="1" i="0" dirty="0">
                <a:effectLst/>
                <a:latin typeface="Aptos" panose="020B0004020202020204" pitchFamily="34" charset="0"/>
              </a:rPr>
              <a:t>sicheren Passwörtern, VPNs zum Schutz Ihrer Internetverbindung </a:t>
            </a:r>
            <a:r>
              <a:rPr lang="en-US" sz="4400" i="0" dirty="0">
                <a:effectLst/>
                <a:latin typeface="Aptos" panose="020B0004020202020204" pitchFamily="34" charset="0"/>
              </a:rPr>
              <a:t>usw. Diese Vorsichtsmaßnahmen sind wichtig, um unsere Privatsphäre zu schützen und uns in der digitalen Welt sicher zu halten.</a:t>
            </a:r>
          </a:p>
          <a:p>
            <a:pPr marL="0" indent="0">
              <a:spcAft>
                <a:spcPts val="900"/>
              </a:spcAft>
              <a:buNone/>
            </a:pPr>
            <a:endParaRPr lang="en-US" sz="4400" i="0" dirty="0">
              <a:effectLst/>
              <a:latin typeface="Aptos" panose="020B0004020202020204" pitchFamily="34" charset="0"/>
            </a:endParaRPr>
          </a:p>
        </p:txBody>
      </p:sp>
      <p:sp>
        <p:nvSpPr>
          <p:cNvPr id="6" name="Freeform 2">
            <a:extLst>
              <a:ext uri="{FF2B5EF4-FFF2-40B4-BE49-F238E27FC236}">
                <a16:creationId xmlns:a16="http://schemas.microsoft.com/office/drawing/2014/main" id="{0DF2D171-4EA3-FD53-B441-BAC3AD4252FD}"/>
              </a:ext>
            </a:extLst>
          </p:cNvPr>
          <p:cNvSpPr/>
          <p:nvPr/>
        </p:nvSpPr>
        <p:spPr>
          <a:xfrm>
            <a:off x="10668000" y="6337410"/>
            <a:ext cx="2914176" cy="2996582"/>
          </a:xfrm>
          <a:custGeom>
            <a:avLst/>
            <a:gdLst/>
            <a:ahLst/>
            <a:cxnLst/>
            <a:rect l="l" t="t" r="r" b="b"/>
            <a:pathLst>
              <a:path w="2914176" h="2996582">
                <a:moveTo>
                  <a:pt x="0" y="0"/>
                </a:moveTo>
                <a:lnTo>
                  <a:pt x="2914176" y="0"/>
                </a:lnTo>
                <a:lnTo>
                  <a:pt x="2914176" y="2996582"/>
                </a:lnTo>
                <a:lnTo>
                  <a:pt x="0" y="2996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299775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797628"/>
            <a:ext cx="6250907" cy="6691744"/>
          </a:xfrm>
        </p:spPr>
        <p:txBody>
          <a:bodyPr>
            <a:normAutofit/>
          </a:bodyPr>
          <a:lstStyle/>
          <a:p>
            <a:r>
              <a:rPr lang="en-GB" sz="5600" dirty="0">
                <a:solidFill>
                  <a:srgbClr val="FFFFFF"/>
                </a:solidFill>
                <a:latin typeface="Aptos" panose="020B0004020202020204" pitchFamily="34" charset="0"/>
                <a:cs typeface="Calibri Light" panose="020F0302020204030204" pitchFamily="34" charset="0"/>
              </a:rPr>
              <a:t>UNTERRICHT ZUM DIGITALEN DATENSCHUTZ</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26306" y="1409700"/>
            <a:ext cx="10477498" cy="6643962"/>
          </a:xfrm>
        </p:spPr>
        <p:txBody>
          <a:bodyPr anchor="ctr">
            <a:normAutofit/>
          </a:bodyPr>
          <a:lstStyle/>
          <a:p>
            <a:pPr marL="0" indent="0">
              <a:spcBef>
                <a:spcPts val="0"/>
              </a:spcBef>
              <a:buNone/>
            </a:pPr>
            <a:r>
              <a:rPr lang="en-US" sz="4800" b="1" dirty="0">
                <a:solidFill>
                  <a:srgbClr val="92BAB5"/>
                </a:solidFill>
                <a:latin typeface="Aptos" panose="020B0004020202020204" pitchFamily="34" charset="0"/>
                <a:ea typeface="Times New Roman" panose="02020603050405020304" pitchFamily="18" charset="0"/>
              </a:rPr>
              <a:t>WIE MAN DEN DIGITALEN DATENSCHUTZ IN DIE AUSBILDUNG EINBEZIEHT</a:t>
            </a:r>
          </a:p>
          <a:p>
            <a:r>
              <a:rPr lang="en-US" sz="4800" dirty="0">
                <a:latin typeface="Aptos" panose="020B0004020202020204" pitchFamily="34" charset="0"/>
                <a:cs typeface="Calibri" panose="020F0502020204030204" pitchFamily="34" charset="0"/>
              </a:rPr>
              <a:t>Ein guter Weg, um zu lernen, wie man persönliche Daten schützt, besteht nicht nur darin, die </a:t>
            </a:r>
            <a:r>
              <a:rPr lang="en-US" sz="4800" b="1" dirty="0">
                <a:latin typeface="Aptos" panose="020B0004020202020204" pitchFamily="34" charset="0"/>
                <a:cs typeface="Calibri" panose="020F0502020204030204" pitchFamily="34" charset="0"/>
              </a:rPr>
              <a:t>Grundlagen des digitalen Datenschutzes zu kennen </a:t>
            </a:r>
            <a:r>
              <a:rPr lang="en-US" sz="4800" dirty="0">
                <a:latin typeface="Aptos" panose="020B0004020202020204" pitchFamily="34" charset="0"/>
                <a:cs typeface="Calibri" panose="020F0502020204030204" pitchFamily="34" charset="0"/>
              </a:rPr>
              <a:t>und zu </a:t>
            </a:r>
            <a:r>
              <a:rPr lang="en-US" sz="4800" b="1" dirty="0">
                <a:latin typeface="Aptos" panose="020B0004020202020204" pitchFamily="34" charset="0"/>
                <a:cs typeface="Calibri" panose="020F0502020204030204" pitchFamily="34" charset="0"/>
              </a:rPr>
              <a:t>verstehen</a:t>
            </a:r>
            <a:r>
              <a:rPr lang="en-US" sz="4800" dirty="0">
                <a:latin typeface="Aptos" panose="020B0004020202020204" pitchFamily="34" charset="0"/>
                <a:cs typeface="Calibri" panose="020F0502020204030204" pitchFamily="34" charset="0"/>
              </a:rPr>
              <a:t>, sondern auch darin, </a:t>
            </a:r>
            <a:r>
              <a:rPr lang="en-US" sz="4800" b="1" dirty="0">
                <a:latin typeface="Aptos" panose="020B0004020202020204" pitchFamily="34" charset="0"/>
                <a:cs typeface="Calibri" panose="020F0502020204030204" pitchFamily="34" charset="0"/>
              </a:rPr>
              <a:t>zu lernen</a:t>
            </a:r>
            <a:r>
              <a:rPr lang="en-US" sz="4800" dirty="0">
                <a:latin typeface="Aptos" panose="020B0004020202020204" pitchFamily="34" charset="0"/>
                <a:cs typeface="Calibri" panose="020F0502020204030204" pitchFamily="34" charset="0"/>
              </a:rPr>
              <a:t>, wie man dieses </a:t>
            </a:r>
            <a:r>
              <a:rPr lang="en-US" sz="4800" b="1" dirty="0">
                <a:latin typeface="Aptos" panose="020B0004020202020204" pitchFamily="34" charset="0"/>
                <a:cs typeface="Calibri" panose="020F0502020204030204" pitchFamily="34" charset="0"/>
              </a:rPr>
              <a:t>Wissen an</a:t>
            </a:r>
            <a:r>
              <a:rPr lang="en-US" sz="4800" dirty="0">
                <a:latin typeface="Aptos" panose="020B0004020202020204" pitchFamily="34" charset="0"/>
                <a:cs typeface="Calibri" panose="020F0502020204030204" pitchFamily="34" charset="0"/>
              </a:rPr>
              <a:t>wendet</a:t>
            </a:r>
            <a:r>
              <a:rPr lang="en-US" sz="4800" b="1" dirty="0">
                <a:latin typeface="Aptos" panose="020B0004020202020204" pitchFamily="34" charset="0"/>
                <a:cs typeface="Calibri" panose="020F0502020204030204" pitchFamily="34" charset="0"/>
              </a:rPr>
              <a:t>, um </a:t>
            </a:r>
            <a:r>
              <a:rPr lang="en-US" sz="4800" dirty="0">
                <a:latin typeface="Aptos" panose="020B0004020202020204" pitchFamily="34" charset="0"/>
                <a:cs typeface="Calibri" panose="020F0502020204030204" pitchFamily="34" charset="0"/>
              </a:rPr>
              <a:t>seine </a:t>
            </a:r>
            <a:r>
              <a:rPr lang="en-US" sz="4800" b="1" dirty="0">
                <a:latin typeface="Aptos" panose="020B0004020202020204" pitchFamily="34" charset="0"/>
                <a:cs typeface="Calibri" panose="020F0502020204030204" pitchFamily="34" charset="0"/>
              </a:rPr>
              <a:t>Privatsphäre online zu schützen</a:t>
            </a:r>
            <a:r>
              <a:rPr lang="en-US" sz="4800" dirty="0">
                <a:latin typeface="Aptos" panose="020B0004020202020204" pitchFamily="34" charset="0"/>
                <a:cs typeface="Calibri" panose="020F0502020204030204" pitchFamily="34" charset="0"/>
              </a:rPr>
              <a:t>. </a:t>
            </a:r>
          </a:p>
        </p:txBody>
      </p:sp>
      <p:sp>
        <p:nvSpPr>
          <p:cNvPr id="4" name="Freeform 2">
            <a:extLst>
              <a:ext uri="{FF2B5EF4-FFF2-40B4-BE49-F238E27FC236}">
                <a16:creationId xmlns:a16="http://schemas.microsoft.com/office/drawing/2014/main" id="{0F432432-1529-4A7C-870D-2687F3BDF6C1}"/>
              </a:ext>
            </a:extLst>
          </p:cNvPr>
          <p:cNvSpPr/>
          <p:nvPr/>
        </p:nvSpPr>
        <p:spPr>
          <a:xfrm>
            <a:off x="1820459" y="6667500"/>
            <a:ext cx="2168500" cy="2270680"/>
          </a:xfrm>
          <a:custGeom>
            <a:avLst/>
            <a:gdLst/>
            <a:ahLst/>
            <a:cxnLst/>
            <a:rect l="l" t="t" r="r" b="b"/>
            <a:pathLst>
              <a:path w="2168500" h="2270680">
                <a:moveTo>
                  <a:pt x="0" y="0"/>
                </a:moveTo>
                <a:lnTo>
                  <a:pt x="2168500" y="0"/>
                </a:lnTo>
                <a:lnTo>
                  <a:pt x="2168500" y="2270680"/>
                </a:lnTo>
                <a:lnTo>
                  <a:pt x="0" y="22706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424111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latin typeface="Aptos" panose="020B0004020202020204" pitchFamily="34" charset="0"/>
                <a:cs typeface="Calibri Light" panose="020F0302020204030204" pitchFamily="34" charset="0"/>
              </a:rPr>
              <a:t>Um diesen Prozess in Gang zu bringen, wird eine Reihe von Fragen gestellt, die zum Nachdenken über alltägliche Praktiken anregen sollen, gefolgt von der Teilnahme an verschiedenen Aktivitäten:</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1950913812"/>
              </p:ext>
            </p:extLst>
          </p:nvPr>
        </p:nvGraphicFramePr>
        <p:xfrm>
          <a:off x="1012232" y="2400300"/>
          <a:ext cx="16018468"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09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92032" y="1692944"/>
            <a:ext cx="6813557" cy="1337161"/>
          </a:xfrm>
          <a:custGeom>
            <a:avLst/>
            <a:gdLst/>
            <a:ahLst/>
            <a:cxnLst/>
            <a:rect l="l" t="t" r="r" b="b"/>
            <a:pathLst>
              <a:path w="6813557" h="1337161">
                <a:moveTo>
                  <a:pt x="0" y="0"/>
                </a:moveTo>
                <a:lnTo>
                  <a:pt x="6813557" y="0"/>
                </a:lnTo>
                <a:lnTo>
                  <a:pt x="6813557" y="1337161"/>
                </a:lnTo>
                <a:lnTo>
                  <a:pt x="0" y="133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2937156" y="1112331"/>
            <a:ext cx="4013472" cy="2498386"/>
          </a:xfrm>
          <a:custGeom>
            <a:avLst/>
            <a:gdLst/>
            <a:ahLst/>
            <a:cxnLst/>
            <a:rect l="l" t="t" r="r" b="b"/>
            <a:pathLst>
              <a:path w="4013472" h="2498386">
                <a:moveTo>
                  <a:pt x="0" y="0"/>
                </a:moveTo>
                <a:lnTo>
                  <a:pt x="4013472" y="0"/>
                </a:lnTo>
                <a:lnTo>
                  <a:pt x="4013472" y="2498387"/>
                </a:lnTo>
                <a:lnTo>
                  <a:pt x="0" y="2498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14502382" y="884737"/>
            <a:ext cx="848461" cy="2725980"/>
          </a:xfrm>
          <a:custGeom>
            <a:avLst/>
            <a:gdLst/>
            <a:ahLst/>
            <a:cxnLst/>
            <a:rect l="l" t="t" r="r" b="b"/>
            <a:pathLst>
              <a:path w="848461" h="2725980">
                <a:moveTo>
                  <a:pt x="0" y="0"/>
                </a:moveTo>
                <a:lnTo>
                  <a:pt x="848462" y="0"/>
                </a:lnTo>
                <a:lnTo>
                  <a:pt x="848462" y="2725981"/>
                </a:lnTo>
                <a:lnTo>
                  <a:pt x="0" y="27259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Freeform 5"/>
          <p:cNvSpPr/>
          <p:nvPr/>
        </p:nvSpPr>
        <p:spPr>
          <a:xfrm>
            <a:off x="170652" y="3906709"/>
            <a:ext cx="17579882" cy="4131272"/>
          </a:xfrm>
          <a:custGeom>
            <a:avLst/>
            <a:gdLst/>
            <a:ahLst/>
            <a:cxnLst/>
            <a:rect l="l" t="t" r="r" b="b"/>
            <a:pathLst>
              <a:path w="17579882" h="4131272">
                <a:moveTo>
                  <a:pt x="0" y="0"/>
                </a:moveTo>
                <a:lnTo>
                  <a:pt x="17579882" y="0"/>
                </a:lnTo>
                <a:lnTo>
                  <a:pt x="17579882" y="4131273"/>
                </a:lnTo>
                <a:lnTo>
                  <a:pt x="0" y="4131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sk-SK"/>
          </a:p>
        </p:txBody>
      </p:sp>
      <p:sp>
        <p:nvSpPr>
          <p:cNvPr id="6" name="TextBox 6"/>
          <p:cNvSpPr txBox="1"/>
          <p:nvPr/>
        </p:nvSpPr>
        <p:spPr>
          <a:xfrm>
            <a:off x="2008824" y="4397574"/>
            <a:ext cx="14878437" cy="2532360"/>
          </a:xfrm>
          <a:prstGeom prst="rect">
            <a:avLst/>
          </a:prstGeom>
        </p:spPr>
        <p:txBody>
          <a:bodyPr lIns="0" tIns="0" rIns="0" bIns="0" rtlCol="0" anchor="t">
            <a:spAutoFit/>
          </a:bodyPr>
          <a:lstStyle/>
          <a:p>
            <a:pPr algn="just">
              <a:lnSpc>
                <a:spcPts val="4959"/>
              </a:lnSpc>
            </a:pPr>
            <a:r>
              <a:rPr lang="en-US" sz="3600" dirty="0">
                <a:solidFill>
                  <a:srgbClr val="000000"/>
                </a:solidFill>
                <a:latin typeface="Aptos" panose="020B0004020202020204" pitchFamily="34" charset="0"/>
                <a:ea typeface="Inter"/>
                <a:cs typeface="Inter"/>
                <a:sym typeface="Inter"/>
              </a:rPr>
              <a:t>Diese Fragen betreffen Aspekte des täglichen Lebens der Menschen, denen sie in der Regel Bedeutung beimessen, wie </a:t>
            </a:r>
            <a:r>
              <a:rPr lang="en-US" sz="3600" dirty="0">
                <a:solidFill>
                  <a:srgbClr val="000000"/>
                </a:solidFill>
                <a:latin typeface="Aptos" panose="020B0004020202020204" pitchFamily="34" charset="0"/>
                <a:ea typeface="Inter Bold"/>
                <a:cs typeface="Inter Bold"/>
                <a:sym typeface="Inter Bold"/>
              </a:rPr>
              <a:t>die </a:t>
            </a:r>
            <a:r>
              <a:rPr lang="en-US" sz="3600" b="1" dirty="0">
                <a:solidFill>
                  <a:srgbClr val="000000"/>
                </a:solidFill>
                <a:latin typeface="Aptos" panose="020B0004020202020204" pitchFamily="34" charset="0"/>
                <a:ea typeface="Inter Bold"/>
                <a:cs typeface="Inter Bold"/>
                <a:sym typeface="Inter Bold"/>
              </a:rPr>
              <a:t>Sicherheit ihrer persönlichen Gegenstände </a:t>
            </a:r>
            <a:r>
              <a:rPr lang="en-US" sz="3600" dirty="0">
                <a:solidFill>
                  <a:srgbClr val="000000"/>
                </a:solidFill>
                <a:latin typeface="Aptos" panose="020B0004020202020204" pitchFamily="34" charset="0"/>
                <a:ea typeface="Inter"/>
                <a:cs typeface="Inter"/>
                <a:sym typeface="Inter"/>
              </a:rPr>
              <a:t>und den </a:t>
            </a:r>
            <a:r>
              <a:rPr lang="en-US" sz="3600" b="1" dirty="0">
                <a:solidFill>
                  <a:srgbClr val="000000"/>
                </a:solidFill>
                <a:latin typeface="Aptos" panose="020B0004020202020204" pitchFamily="34" charset="0"/>
                <a:ea typeface="Inter Bold"/>
                <a:cs typeface="Inter Bold"/>
                <a:sym typeface="Inter Bold"/>
              </a:rPr>
              <a:t>Zugang zu ihrer Wohnung</a:t>
            </a:r>
            <a:r>
              <a:rPr lang="en-US" sz="3600" dirty="0">
                <a:solidFill>
                  <a:srgbClr val="000000"/>
                </a:solidFill>
                <a:latin typeface="Aptos" panose="020B0004020202020204" pitchFamily="34" charset="0"/>
                <a:ea typeface="Inter"/>
                <a:cs typeface="Inter"/>
                <a:sym typeface="Inter"/>
              </a:rPr>
              <a:t>. In gleicher Weise </a:t>
            </a:r>
            <a:r>
              <a:rPr lang="en-US" sz="3600" b="1" dirty="0">
                <a:solidFill>
                  <a:srgbClr val="000000"/>
                </a:solidFill>
                <a:latin typeface="Aptos" panose="020B0004020202020204" pitchFamily="34" charset="0"/>
                <a:ea typeface="Inter Bold"/>
                <a:cs typeface="Inter Bold"/>
                <a:sym typeface="Inter Bold"/>
              </a:rPr>
              <a:t>sollte die digitale Privatsphäre ein ständiges Anliegen sein</a:t>
            </a:r>
            <a:r>
              <a:rPr lang="en-US" sz="3600" dirty="0">
                <a:solidFill>
                  <a:srgbClr val="000000"/>
                </a:solidFill>
                <a:latin typeface="Aptos" panose="020B0004020202020204" pitchFamily="34" charset="0"/>
                <a:ea typeface="Inter"/>
                <a:cs typeface="Inter"/>
                <a:sym typeface="Inter"/>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2">
            <a:extLst>
              <a:ext uri="{FF2B5EF4-FFF2-40B4-BE49-F238E27FC236}">
                <a16:creationId xmlns:a16="http://schemas.microsoft.com/office/drawing/2014/main" id="{D0BBF6BB-F00A-4708-0221-E6D82E1C50F2}"/>
              </a:ext>
            </a:extLst>
          </p:cNvPr>
          <p:cNvSpPr/>
          <p:nvPr/>
        </p:nvSpPr>
        <p:spPr>
          <a:xfrm>
            <a:off x="6250909" y="478631"/>
            <a:ext cx="11927303" cy="9466809"/>
          </a:xfrm>
          <a:custGeom>
            <a:avLst/>
            <a:gdLst/>
            <a:ahLst/>
            <a:cxnLst/>
            <a:rect l="l" t="t" r="r" b="b"/>
            <a:pathLst>
              <a:path w="11927303" h="10190709">
                <a:moveTo>
                  <a:pt x="0" y="0"/>
                </a:moveTo>
                <a:lnTo>
                  <a:pt x="11927302" y="0"/>
                </a:lnTo>
                <a:lnTo>
                  <a:pt x="11927302" y="10190709"/>
                </a:lnTo>
                <a:lnTo>
                  <a:pt x="0" y="10190709"/>
                </a:lnTo>
                <a:lnTo>
                  <a:pt x="0" y="0"/>
                </a:lnTo>
                <a:close/>
              </a:path>
            </a:pathLst>
          </a:custGeom>
          <a:blipFill>
            <a:blip r:embed="rId3"/>
            <a:stretch>
              <a:fillRect t="-1" b="-7646"/>
            </a:stretch>
          </a:blipFill>
        </p:spPr>
        <p:txBody>
          <a:bodyPr/>
          <a:lstStyle/>
          <a:p>
            <a:endParaRPr lang="sk-SK" dirty="0"/>
          </a:p>
        </p:txBody>
      </p:sp>
      <p:sp>
        <p:nvSpPr>
          <p:cNvPr id="9" name="Title 1">
            <a:extLst>
              <a:ext uri="{FF2B5EF4-FFF2-40B4-BE49-F238E27FC236}">
                <a16:creationId xmlns:a16="http://schemas.microsoft.com/office/drawing/2014/main" id="{EB690D72-CDAD-D681-0E71-B76D3FBA2323}"/>
              </a:ext>
            </a:extLst>
          </p:cNvPr>
          <p:cNvSpPr>
            <a:spLocks noGrp="1"/>
          </p:cNvSpPr>
          <p:nvPr>
            <p:ph type="title"/>
          </p:nvPr>
        </p:nvSpPr>
        <p:spPr>
          <a:xfrm>
            <a:off x="0" y="1797628"/>
            <a:ext cx="6250907" cy="6691744"/>
          </a:xfrm>
        </p:spPr>
        <p:txBody>
          <a:bodyPr>
            <a:normAutofit/>
          </a:bodyPr>
          <a:lstStyle/>
          <a:p>
            <a:r>
              <a:rPr lang="sk-SK" sz="5600" dirty="0" err="1">
                <a:solidFill>
                  <a:srgbClr val="FFFFFF"/>
                </a:solidFill>
                <a:latin typeface="Aptos" panose="020B0004020202020204" pitchFamily="34" charset="0"/>
                <a:cs typeface="Calibri Light" panose="020F0302020204030204" pitchFamily="34" charset="0"/>
              </a:rPr>
              <a:t>Kreuzworträtsel</a:t>
            </a:r>
            <a:br>
              <a:rPr lang="sk-SK" sz="5600" dirty="0">
                <a:solidFill>
                  <a:srgbClr val="FFFFFF"/>
                </a:solidFill>
                <a:latin typeface="Aptos" panose="020B0004020202020204" pitchFamily="34" charset="0"/>
                <a:cs typeface="Calibri Light" panose="020F0302020204030204" pitchFamily="34" charset="0"/>
              </a:rPr>
            </a:br>
            <a:r>
              <a:rPr lang="sk-SK" sz="5600" dirty="0">
                <a:solidFill>
                  <a:srgbClr val="FFFFFF"/>
                </a:solidFill>
                <a:latin typeface="Aptos" panose="020B0004020202020204" pitchFamily="34" charset="0"/>
                <a:cs typeface="Calibri Light" panose="020F0302020204030204" pitchFamily="34" charset="0"/>
              </a:rPr>
              <a:t>Rätsel</a:t>
            </a:r>
            <a:endParaRPr lang="en-GB" sz="5600" dirty="0">
              <a:solidFill>
                <a:srgbClr val="FFFFFF"/>
              </a:solidFill>
              <a:latin typeface="Aptos"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314814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89650" y="1717141"/>
            <a:ext cx="13791389" cy="7002943"/>
          </a:xfrm>
          <a:prstGeom prst="rect">
            <a:avLst/>
          </a:prstGeom>
        </p:spPr>
        <p:txBody>
          <a:bodyPr lIns="0" tIns="0" rIns="0" bIns="0" rtlCol="0" anchor="t">
            <a:spAutoFit/>
          </a:bodyPr>
          <a:lstStyle/>
          <a:p>
            <a:pPr algn="just">
              <a:lnSpc>
                <a:spcPts val="4959"/>
              </a:lnSpc>
            </a:pPr>
            <a:endParaRPr dirty="0">
              <a:latin typeface="Aptos" panose="020B0004020202020204" pitchFamily="34" charset="0"/>
            </a:endParaRP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Erforderliche Maßnahmen zum Schutz Ihrer Daten im Internet: </a:t>
            </a:r>
            <a:r>
              <a:rPr lang="en-US" sz="3099" b="1" dirty="0">
                <a:solidFill>
                  <a:srgbClr val="000000"/>
                </a:solidFill>
                <a:latin typeface="Aptos" panose="020B0004020202020204" pitchFamily="34" charset="0"/>
                <a:ea typeface="Inter Bold"/>
                <a:cs typeface="Inter Bold"/>
                <a:sym typeface="Inter Bold"/>
              </a:rPr>
              <a:t>Passwort</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Website, über die Nachrichten in Echtzeit ausgetauscht werden: </a:t>
            </a:r>
            <a:r>
              <a:rPr lang="en-US" sz="3099" b="1" dirty="0">
                <a:solidFill>
                  <a:srgbClr val="000000"/>
                </a:solidFill>
                <a:latin typeface="Aptos" panose="020B0004020202020204" pitchFamily="34" charset="0"/>
                <a:ea typeface="Inter Bold"/>
                <a:cs typeface="Inter Bold"/>
                <a:sym typeface="Inter Bold"/>
              </a:rPr>
              <a:t>Chat</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Verschlüsselungsmethode zum Schutz Ihrer Internetverbindung: </a:t>
            </a:r>
            <a:r>
              <a:rPr lang="en-US" sz="3099" b="1" dirty="0">
                <a:solidFill>
                  <a:srgbClr val="000000"/>
                </a:solidFill>
                <a:latin typeface="Aptos" panose="020B0004020202020204" pitchFamily="34" charset="0"/>
                <a:ea typeface="Inter Bold"/>
                <a:cs typeface="Inter Bold"/>
                <a:sym typeface="Inter Bold"/>
              </a:rPr>
              <a:t>VPN</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Bösartige Software, die sich ohne Ihre Zustimmung auf Ihrem Gerät installiert: </a:t>
            </a:r>
            <a:r>
              <a:rPr lang="en-US" sz="3099" b="1" dirty="0">
                <a:solidFill>
                  <a:srgbClr val="000000"/>
                </a:solidFill>
                <a:latin typeface="Aptos" panose="020B0004020202020204" pitchFamily="34" charset="0"/>
                <a:ea typeface="Inter Bold"/>
                <a:cs typeface="Inter Bold"/>
                <a:sym typeface="Inter Bold"/>
              </a:rPr>
              <a:t>Virus</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Eine Reihe von Regeln und Verfahren zum Schutz der Privatsphäre von personenbezogenen Daten: </a:t>
            </a:r>
            <a:r>
              <a:rPr lang="en-US" sz="3099" b="1" dirty="0">
                <a:solidFill>
                  <a:srgbClr val="000000"/>
                </a:solidFill>
                <a:latin typeface="Aptos" panose="020B0004020202020204" pitchFamily="34" charset="0"/>
                <a:ea typeface="Inter Bold"/>
                <a:cs typeface="Inter Bold"/>
                <a:sym typeface="Inter Bold"/>
              </a:rPr>
              <a:t>Datenschutz</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Technik zur Überprüfung der Identität einer Person im Internet: </a:t>
            </a:r>
            <a:r>
              <a:rPr lang="en-US" sz="3099" b="1" dirty="0">
                <a:solidFill>
                  <a:srgbClr val="000000"/>
                </a:solidFill>
                <a:latin typeface="Aptos" panose="020B0004020202020204" pitchFamily="34" charset="0"/>
                <a:ea typeface="Inter Bold"/>
                <a:cs typeface="Inter Bold"/>
                <a:sym typeface="Inter Bold"/>
              </a:rPr>
              <a:t>Authentifizierung</a:t>
            </a:r>
          </a:p>
          <a:p>
            <a:pPr marL="669289" lvl="1" indent="-334645" algn="just">
              <a:lnSpc>
                <a:spcPts val="4959"/>
              </a:lnSpc>
              <a:buFont typeface="Arial"/>
              <a:buChar char="•"/>
            </a:pPr>
            <a:r>
              <a:rPr lang="en-US" sz="3099" dirty="0">
                <a:solidFill>
                  <a:srgbClr val="000000"/>
                </a:solidFill>
                <a:latin typeface="Aptos" panose="020B0004020202020204" pitchFamily="34" charset="0"/>
                <a:ea typeface="Inter"/>
                <a:cs typeface="Inter"/>
                <a:sym typeface="Inter"/>
              </a:rPr>
              <a:t>Website oder Anwendung, die persönliche Daten speichert und den Zugriff von jedem beliebigen Ort mit Internetanschluss ermöglicht: </a:t>
            </a:r>
            <a:r>
              <a:rPr lang="en-US" sz="3099" b="1" dirty="0">
                <a:solidFill>
                  <a:srgbClr val="000000"/>
                </a:solidFill>
                <a:latin typeface="Aptos" panose="020B0004020202020204" pitchFamily="34" charset="0"/>
                <a:ea typeface="Inter Bold"/>
                <a:cs typeface="Inter Bold"/>
                <a:sym typeface="Inter Bold"/>
              </a:rPr>
              <a:t>Cloud</a:t>
            </a:r>
          </a:p>
        </p:txBody>
      </p:sp>
      <p:sp>
        <p:nvSpPr>
          <p:cNvPr id="3" name="Freeform 3"/>
          <p:cNvSpPr/>
          <p:nvPr/>
        </p:nvSpPr>
        <p:spPr>
          <a:xfrm>
            <a:off x="76182" y="4006832"/>
            <a:ext cx="1790346" cy="1734398"/>
          </a:xfrm>
          <a:custGeom>
            <a:avLst/>
            <a:gdLst/>
            <a:ahLst/>
            <a:cxnLst/>
            <a:rect l="l" t="t" r="r" b="b"/>
            <a:pathLst>
              <a:path w="1790346" h="1734398">
                <a:moveTo>
                  <a:pt x="0" y="0"/>
                </a:moveTo>
                <a:lnTo>
                  <a:pt x="1790346" y="0"/>
                </a:lnTo>
                <a:lnTo>
                  <a:pt x="1790346" y="1734398"/>
                </a:lnTo>
                <a:lnTo>
                  <a:pt x="0" y="1734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4" name="Freeform 4"/>
          <p:cNvSpPr/>
          <p:nvPr/>
        </p:nvSpPr>
        <p:spPr>
          <a:xfrm flipH="1">
            <a:off x="1438376" y="1840966"/>
            <a:ext cx="3499233" cy="7235257"/>
          </a:xfrm>
          <a:custGeom>
            <a:avLst/>
            <a:gdLst/>
            <a:ahLst/>
            <a:cxnLst/>
            <a:rect l="l" t="t" r="r" b="b"/>
            <a:pathLst>
              <a:path w="3499233" h="7235257">
                <a:moveTo>
                  <a:pt x="3499234" y="0"/>
                </a:moveTo>
                <a:lnTo>
                  <a:pt x="0" y="0"/>
                </a:lnTo>
                <a:lnTo>
                  <a:pt x="0" y="7235257"/>
                </a:lnTo>
                <a:lnTo>
                  <a:pt x="3499234" y="7235257"/>
                </a:lnTo>
                <a:lnTo>
                  <a:pt x="349923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5" name="TextBox 5"/>
          <p:cNvSpPr txBox="1"/>
          <p:nvPr/>
        </p:nvSpPr>
        <p:spPr>
          <a:xfrm>
            <a:off x="1028700" y="583905"/>
            <a:ext cx="16230600" cy="1223645"/>
          </a:xfrm>
          <a:prstGeom prst="rect">
            <a:avLst/>
          </a:prstGeom>
        </p:spPr>
        <p:txBody>
          <a:bodyPr lIns="0" tIns="0" rIns="0" bIns="0" rtlCol="0" anchor="t">
            <a:spAutoFit/>
          </a:bodyPr>
          <a:lstStyle/>
          <a:p>
            <a:pPr algn="just">
              <a:lnSpc>
                <a:spcPts val="4959"/>
              </a:lnSpc>
            </a:pPr>
            <a:r>
              <a:rPr lang="en-US" sz="3099" dirty="0">
                <a:solidFill>
                  <a:srgbClr val="000000"/>
                </a:solidFill>
                <a:latin typeface="Aptos" panose="020B0004020202020204" pitchFamily="34" charset="0"/>
                <a:ea typeface="Inter"/>
                <a:cs typeface="Inter"/>
                <a:sym typeface="Inter"/>
              </a:rPr>
              <a:t>Eine der Aktivitäten wird darin bestehen, ein </a:t>
            </a:r>
            <a:r>
              <a:rPr lang="en-US" sz="3099" b="1" dirty="0">
                <a:solidFill>
                  <a:srgbClr val="000000"/>
                </a:solidFill>
                <a:latin typeface="Aptos" panose="020B0004020202020204" pitchFamily="34" charset="0"/>
                <a:ea typeface="Inter Bold"/>
                <a:cs typeface="Inter Bold"/>
                <a:sym typeface="Inter Bold"/>
              </a:rPr>
              <a:t>Kreuzworträtsel </a:t>
            </a:r>
            <a:r>
              <a:rPr lang="en-US" sz="3099" dirty="0">
                <a:solidFill>
                  <a:srgbClr val="000000"/>
                </a:solidFill>
                <a:latin typeface="Aptos" panose="020B0004020202020204" pitchFamily="34" charset="0"/>
                <a:ea typeface="Inter"/>
                <a:cs typeface="Inter"/>
                <a:sym typeface="Inter"/>
              </a:rPr>
              <a:t>mit den grundlegenden Begriffen zu lösen, die wir über den digitalen Datenschutz wissen sollten. </a:t>
            </a:r>
          </a:p>
        </p:txBody>
      </p:sp>
      <p:sp>
        <p:nvSpPr>
          <p:cNvPr id="6" name="Freeform 6"/>
          <p:cNvSpPr/>
          <p:nvPr/>
        </p:nvSpPr>
        <p:spPr>
          <a:xfrm>
            <a:off x="14345771" y="1840966"/>
            <a:ext cx="3499233" cy="7235257"/>
          </a:xfrm>
          <a:custGeom>
            <a:avLst/>
            <a:gdLst/>
            <a:ahLst/>
            <a:cxnLst/>
            <a:rect l="l" t="t" r="r" b="b"/>
            <a:pathLst>
              <a:path w="3499233" h="7235257">
                <a:moveTo>
                  <a:pt x="0" y="0"/>
                </a:moveTo>
                <a:lnTo>
                  <a:pt x="3499233" y="0"/>
                </a:lnTo>
                <a:lnTo>
                  <a:pt x="3499233" y="7235257"/>
                </a:lnTo>
                <a:lnTo>
                  <a:pt x="0" y="7235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EB690D72-CDAD-D681-0E71-B76D3FBA2323}"/>
              </a:ext>
            </a:extLst>
          </p:cNvPr>
          <p:cNvSpPr>
            <a:spLocks noGrp="1"/>
          </p:cNvSpPr>
          <p:nvPr>
            <p:ph type="title"/>
          </p:nvPr>
        </p:nvSpPr>
        <p:spPr>
          <a:xfrm>
            <a:off x="0" y="1797628"/>
            <a:ext cx="6250907" cy="6691744"/>
          </a:xfrm>
        </p:spPr>
        <p:txBody>
          <a:bodyPr>
            <a:normAutofit/>
          </a:bodyPr>
          <a:lstStyle/>
          <a:p>
            <a:r>
              <a:rPr lang="en-US" sz="5600" dirty="0">
                <a:solidFill>
                  <a:srgbClr val="FFFFFF"/>
                </a:solidFill>
                <a:latin typeface="Aptos" panose="020B0004020202020204" pitchFamily="34" charset="0"/>
                <a:cs typeface="Calibri Light" panose="020F0302020204030204" pitchFamily="34" charset="0"/>
              </a:rPr>
              <a:t>EINE WEITERE AKTIVITÄT: </a:t>
            </a:r>
            <a:br>
              <a:rPr lang="en-US" sz="5600" dirty="0">
                <a:solidFill>
                  <a:srgbClr val="FFFFFF"/>
                </a:solidFill>
                <a:latin typeface="Aptos" panose="020B0004020202020204" pitchFamily="34" charset="0"/>
                <a:cs typeface="Calibri Light" panose="020F0302020204030204" pitchFamily="34" charset="0"/>
              </a:rPr>
            </a:br>
            <a:r>
              <a:rPr lang="en-US" sz="5600" dirty="0">
                <a:solidFill>
                  <a:srgbClr val="FFFFFF"/>
                </a:solidFill>
                <a:latin typeface="Aptos" panose="020B0004020202020204" pitchFamily="34" charset="0"/>
                <a:cs typeface="Calibri Light" panose="020F0302020204030204" pitchFamily="34" charset="0"/>
              </a:rPr>
              <a:t>WORKSHOPS ZU DEN DATENSCHUTZEINSTELLUNGEN</a:t>
            </a:r>
          </a:p>
        </p:txBody>
      </p:sp>
      <p:sp>
        <p:nvSpPr>
          <p:cNvPr id="2" name="Content Placeholder 2">
            <a:extLst>
              <a:ext uri="{FF2B5EF4-FFF2-40B4-BE49-F238E27FC236}">
                <a16:creationId xmlns:a16="http://schemas.microsoft.com/office/drawing/2014/main" id="{3709B774-CA82-13D4-61E7-D9E08FCB37DC}"/>
              </a:ext>
            </a:extLst>
          </p:cNvPr>
          <p:cNvSpPr>
            <a:spLocks noGrp="1"/>
          </p:cNvSpPr>
          <p:nvPr>
            <p:ph idx="1"/>
          </p:nvPr>
        </p:nvSpPr>
        <p:spPr>
          <a:xfrm>
            <a:off x="6400800" y="731318"/>
            <a:ext cx="11658600" cy="8465344"/>
          </a:xfrm>
        </p:spPr>
        <p:txBody>
          <a:bodyPr anchor="ctr">
            <a:normAutofit/>
          </a:bodyPr>
          <a:lstStyle/>
          <a:p>
            <a:pPr marL="0" indent="0">
              <a:spcBef>
                <a:spcPts val="0"/>
              </a:spcBef>
              <a:buNone/>
            </a:pPr>
            <a:r>
              <a:rPr lang="en-US" sz="4800" b="1" dirty="0">
                <a:latin typeface="Aptos" panose="020B0004020202020204" pitchFamily="34" charset="0"/>
                <a:ea typeface="Times New Roman" panose="02020603050405020304" pitchFamily="18" charset="0"/>
              </a:rPr>
              <a:t>Wie können Sie ein sicheres Passwort erstellen?</a:t>
            </a:r>
            <a:endParaRPr lang="sk-SK" sz="4800" b="1" dirty="0">
              <a:latin typeface="Aptos" panose="020B0004020202020204" pitchFamily="34" charset="0"/>
              <a:ea typeface="Times New Roman" panose="02020603050405020304" pitchFamily="18" charset="0"/>
            </a:endParaRPr>
          </a:p>
          <a:p>
            <a:pPr marL="0" indent="0">
              <a:spcBef>
                <a:spcPts val="0"/>
              </a:spcBef>
              <a:buNone/>
            </a:pPr>
            <a:r>
              <a:rPr lang="en-US" sz="4800" dirty="0">
                <a:latin typeface="Aptos" panose="020B0004020202020204" pitchFamily="34" charset="0"/>
                <a:ea typeface="Times New Roman" panose="02020603050405020304" pitchFamily="18" charset="0"/>
              </a:rPr>
              <a:t>Durch die Verwendung einer Kombination aus Buchstaben, Zahlen und Sonderzeichen (=; %; $...). </a:t>
            </a:r>
          </a:p>
          <a:p>
            <a:pPr marL="0" indent="0">
              <a:spcBef>
                <a:spcPts val="0"/>
              </a:spcBef>
              <a:buNone/>
            </a:pPr>
            <a:r>
              <a:rPr lang="en-US" sz="3600" dirty="0">
                <a:latin typeface="Aptos" panose="020B0004020202020204" pitchFamily="34" charset="0"/>
                <a:ea typeface="Times New Roman" panose="02020603050405020304" pitchFamily="18" charset="0"/>
              </a:rPr>
              <a:t>Ein sicheres Passwort muss aus mindestens 16 Zeichen bestehen. </a:t>
            </a:r>
          </a:p>
          <a:p>
            <a:pPr marL="0" indent="0">
              <a:spcBef>
                <a:spcPts val="0"/>
              </a:spcBef>
              <a:buNone/>
            </a:pPr>
            <a:r>
              <a:rPr lang="en-US" sz="3600" dirty="0">
                <a:latin typeface="Aptos" panose="020B0004020202020204" pitchFamily="34" charset="0"/>
                <a:ea typeface="Times New Roman" panose="02020603050405020304" pitchFamily="18" charset="0"/>
              </a:rPr>
              <a:t>Es ist gut, für jede Website ein anderes Passwort zu haben, </a:t>
            </a:r>
            <a:br>
              <a:rPr lang="sk-SK" sz="3600" dirty="0">
                <a:latin typeface="Aptos" panose="020B0004020202020204" pitchFamily="34" charset="0"/>
                <a:ea typeface="Times New Roman" panose="02020603050405020304" pitchFamily="18" charset="0"/>
              </a:rPr>
            </a:br>
            <a:r>
              <a:rPr lang="en-US" sz="3600" dirty="0">
                <a:latin typeface="Aptos" panose="020B0004020202020204" pitchFamily="34" charset="0"/>
                <a:ea typeface="Times New Roman" panose="02020603050405020304" pitchFamily="18" charset="0"/>
              </a:rPr>
              <a:t>Verwenden Sie dazu einen Passwort-Manager.</a:t>
            </a:r>
            <a:endParaRPr lang="sk-SK" sz="3600" dirty="0">
              <a:latin typeface="Aptos" panose="020B0004020202020204" pitchFamily="34" charset="0"/>
              <a:ea typeface="Times New Roman" panose="02020603050405020304" pitchFamily="18" charset="0"/>
            </a:endParaRPr>
          </a:p>
          <a:p>
            <a:pPr marL="0" indent="0">
              <a:spcBef>
                <a:spcPts val="0"/>
              </a:spcBef>
              <a:buNone/>
            </a:pPr>
            <a:r>
              <a:rPr lang="en-US" sz="3600" dirty="0">
                <a:latin typeface="Aptos" panose="020B0004020202020204" pitchFamily="34" charset="0"/>
                <a:ea typeface="Times New Roman" panose="02020603050405020304" pitchFamily="18" charset="0"/>
              </a:rPr>
              <a:t>Das Schreiben eines Satzes kann ein guter Weg sein, um ein sicheres Passwort zu haben.</a:t>
            </a:r>
          </a:p>
          <a:p>
            <a:pPr marL="0" indent="0">
              <a:spcBef>
                <a:spcPts val="0"/>
              </a:spcBef>
              <a:buNone/>
            </a:pPr>
            <a:r>
              <a:rPr lang="en-US" sz="4800" b="1" dirty="0">
                <a:latin typeface="Aptos" panose="020B0004020202020204" pitchFamily="34" charset="0"/>
                <a:ea typeface="Times New Roman" panose="02020603050405020304" pitchFamily="18" charset="0"/>
              </a:rPr>
              <a:t>Übung: </a:t>
            </a:r>
            <a:r>
              <a:rPr lang="en-US" sz="4800" dirty="0">
                <a:latin typeface="Aptos" panose="020B0004020202020204" pitchFamily="34" charset="0"/>
                <a:ea typeface="Times New Roman" panose="02020603050405020304" pitchFamily="18" charset="0"/>
              </a:rPr>
              <a:t>Erstellen Sie ein sicheres Passwort für ein imaginäres Konto. </a:t>
            </a:r>
          </a:p>
          <a:p>
            <a:pPr marL="0" indent="0">
              <a:spcBef>
                <a:spcPts val="0"/>
              </a:spcBef>
              <a:buNone/>
            </a:pPr>
            <a:endParaRPr lang="en-US" sz="4800" dirty="0">
              <a:latin typeface="Aptos" panose="020B0004020202020204" pitchFamily="34" charset="0"/>
              <a:ea typeface="Times New Roman" panose="02020603050405020304" pitchFamily="18" charset="0"/>
            </a:endParaRPr>
          </a:p>
        </p:txBody>
      </p:sp>
      <p:sp>
        <p:nvSpPr>
          <p:cNvPr id="3" name="Freeform 3">
            <a:extLst>
              <a:ext uri="{FF2B5EF4-FFF2-40B4-BE49-F238E27FC236}">
                <a16:creationId xmlns:a16="http://schemas.microsoft.com/office/drawing/2014/main" id="{2D5761B2-A917-7A3A-6D52-F829BDA2B6BE}"/>
              </a:ext>
            </a:extLst>
          </p:cNvPr>
          <p:cNvSpPr/>
          <p:nvPr/>
        </p:nvSpPr>
        <p:spPr>
          <a:xfrm>
            <a:off x="1219200" y="8041256"/>
            <a:ext cx="2835639" cy="1346929"/>
          </a:xfrm>
          <a:custGeom>
            <a:avLst/>
            <a:gdLst/>
            <a:ahLst/>
            <a:cxnLst/>
            <a:rect l="l" t="t" r="r" b="b"/>
            <a:pathLst>
              <a:path w="2835639" h="1346929">
                <a:moveTo>
                  <a:pt x="0" y="0"/>
                </a:moveTo>
                <a:lnTo>
                  <a:pt x="2835639" y="0"/>
                </a:lnTo>
                <a:lnTo>
                  <a:pt x="2835639" y="1346928"/>
                </a:lnTo>
                <a:lnTo>
                  <a:pt x="0" y="1346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347457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653454">
            <a:off x="9518714" y="4227286"/>
            <a:ext cx="1642667" cy="2031119"/>
          </a:xfrm>
          <a:custGeom>
            <a:avLst/>
            <a:gdLst/>
            <a:ahLst/>
            <a:cxnLst/>
            <a:rect l="l" t="t" r="r" b="b"/>
            <a:pathLst>
              <a:path w="1642667" h="2031119">
                <a:moveTo>
                  <a:pt x="0" y="0"/>
                </a:moveTo>
                <a:lnTo>
                  <a:pt x="1642668" y="0"/>
                </a:lnTo>
                <a:lnTo>
                  <a:pt x="1642668" y="2031119"/>
                </a:lnTo>
                <a:lnTo>
                  <a:pt x="0" y="20311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rot="1579501">
            <a:off x="7263539" y="4006673"/>
            <a:ext cx="1233082" cy="2472345"/>
          </a:xfrm>
          <a:custGeom>
            <a:avLst/>
            <a:gdLst/>
            <a:ahLst/>
            <a:cxnLst/>
            <a:rect l="l" t="t" r="r" b="b"/>
            <a:pathLst>
              <a:path w="1233082" h="2472345">
                <a:moveTo>
                  <a:pt x="0" y="0"/>
                </a:moveTo>
                <a:lnTo>
                  <a:pt x="1233082" y="0"/>
                </a:lnTo>
                <a:lnTo>
                  <a:pt x="1233082" y="2472345"/>
                </a:lnTo>
                <a:lnTo>
                  <a:pt x="0" y="24723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1465963" y="3762891"/>
            <a:ext cx="5122819" cy="4936535"/>
          </a:xfrm>
          <a:custGeom>
            <a:avLst/>
            <a:gdLst/>
            <a:ahLst/>
            <a:cxnLst/>
            <a:rect l="l" t="t" r="r" b="b"/>
            <a:pathLst>
              <a:path w="5122819" h="4936535">
                <a:moveTo>
                  <a:pt x="0" y="0"/>
                </a:moveTo>
                <a:lnTo>
                  <a:pt x="5122819" y="0"/>
                </a:lnTo>
                <a:lnTo>
                  <a:pt x="5122819" y="4936534"/>
                </a:lnTo>
                <a:lnTo>
                  <a:pt x="0" y="49365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4972926" y="1090815"/>
            <a:ext cx="8746554" cy="651397"/>
          </a:xfrm>
          <a:prstGeom prst="rect">
            <a:avLst/>
          </a:prstGeom>
        </p:spPr>
        <p:txBody>
          <a:bodyPr wrap="square" lIns="0" tIns="0" rIns="0" bIns="0" rtlCol="0" anchor="t">
            <a:spAutoFit/>
          </a:bodyPr>
          <a:lstStyle/>
          <a:p>
            <a:pPr algn="ctr">
              <a:lnSpc>
                <a:spcPts val="5029"/>
              </a:lnSpc>
              <a:spcBef>
                <a:spcPct val="0"/>
              </a:spcBef>
            </a:pPr>
            <a:r>
              <a:rPr lang="en-US" sz="4800" b="1" dirty="0">
                <a:solidFill>
                  <a:srgbClr val="92BAB5"/>
                </a:solidFill>
                <a:latin typeface="Aptos" panose="020B0004020202020204" pitchFamily="34" charset="0"/>
                <a:ea typeface="Inter Bold"/>
                <a:cs typeface="Inter Bold"/>
                <a:sym typeface="Inter Bold"/>
              </a:rPr>
              <a:t>ARTEN DES DIGITALEN DATENSCHUTZES</a:t>
            </a:r>
          </a:p>
        </p:txBody>
      </p:sp>
      <p:sp>
        <p:nvSpPr>
          <p:cNvPr id="6" name="TextBox 6"/>
          <p:cNvSpPr txBox="1"/>
          <p:nvPr/>
        </p:nvSpPr>
        <p:spPr>
          <a:xfrm>
            <a:off x="1028700" y="2387210"/>
            <a:ext cx="16635006" cy="1073785"/>
          </a:xfrm>
          <a:prstGeom prst="rect">
            <a:avLst/>
          </a:prstGeom>
        </p:spPr>
        <p:txBody>
          <a:bodyPr lIns="0" tIns="0" rIns="0" bIns="0" rtlCol="0" anchor="t">
            <a:spAutoFit/>
          </a:bodyPr>
          <a:lstStyle/>
          <a:p>
            <a:pPr algn="just">
              <a:lnSpc>
                <a:spcPts val="4339"/>
              </a:lnSpc>
              <a:spcBef>
                <a:spcPct val="0"/>
              </a:spcBef>
            </a:pPr>
            <a:r>
              <a:rPr lang="en-US" sz="3200" dirty="0">
                <a:solidFill>
                  <a:srgbClr val="000000"/>
                </a:solidFill>
                <a:latin typeface="Aptos" panose="020B0004020202020204" pitchFamily="34" charset="0"/>
                <a:ea typeface="Inter"/>
                <a:cs typeface="Inter"/>
                <a:sym typeface="Inter"/>
              </a:rPr>
              <a:t>Privatsphäre ist kein absolutes Konzept, sondern hat viele Nuancen. </a:t>
            </a:r>
            <a:br>
              <a:rPr lang="sk-SK" sz="3200" dirty="0">
                <a:solidFill>
                  <a:srgbClr val="000000"/>
                </a:solidFill>
                <a:latin typeface="Aptos" panose="020B0004020202020204" pitchFamily="34" charset="0"/>
                <a:ea typeface="Inter"/>
                <a:cs typeface="Inter"/>
                <a:sym typeface="Inter"/>
              </a:rPr>
            </a:br>
            <a:r>
              <a:rPr lang="en-US" sz="3200" dirty="0">
                <a:solidFill>
                  <a:srgbClr val="000000"/>
                </a:solidFill>
                <a:latin typeface="Aptos" panose="020B0004020202020204" pitchFamily="34" charset="0"/>
                <a:ea typeface="Inter Bold"/>
                <a:cs typeface="Inter Bold"/>
                <a:sym typeface="Inter Bold"/>
              </a:rPr>
              <a:t>zwei </a:t>
            </a:r>
            <a:r>
              <a:rPr lang="en-US" sz="3200" dirty="0">
                <a:solidFill>
                  <a:srgbClr val="000000"/>
                </a:solidFill>
                <a:latin typeface="Aptos" panose="020B0004020202020204" pitchFamily="34" charset="0"/>
                <a:ea typeface="Inter"/>
                <a:cs typeface="Inter"/>
                <a:sym typeface="Inter"/>
              </a:rPr>
              <a:t>verschiedene Arten der digitalen Privatsphäre: </a:t>
            </a:r>
          </a:p>
        </p:txBody>
      </p:sp>
      <p:sp>
        <p:nvSpPr>
          <p:cNvPr id="7" name="TextBox 7"/>
          <p:cNvSpPr txBox="1"/>
          <p:nvPr/>
        </p:nvSpPr>
        <p:spPr>
          <a:xfrm>
            <a:off x="2435498" y="5849646"/>
            <a:ext cx="3481239" cy="1296670"/>
          </a:xfrm>
          <a:prstGeom prst="rect">
            <a:avLst/>
          </a:prstGeom>
        </p:spPr>
        <p:txBody>
          <a:bodyPr lIns="0" tIns="0" rIns="0" bIns="0" rtlCol="0" anchor="t">
            <a:spAutoFit/>
          </a:bodyPr>
          <a:lstStyle/>
          <a:p>
            <a:pPr algn="ctr">
              <a:lnSpc>
                <a:spcPts val="5179"/>
              </a:lnSpc>
            </a:pPr>
            <a:r>
              <a:rPr lang="en-US" sz="3699" b="1" dirty="0">
                <a:solidFill>
                  <a:srgbClr val="000000"/>
                </a:solidFill>
                <a:latin typeface="Aptos" panose="020B0004020202020204" pitchFamily="34" charset="0"/>
                <a:ea typeface="Inter Bold"/>
                <a:cs typeface="Inter Bold"/>
                <a:sym typeface="Inter Bold"/>
              </a:rPr>
              <a:t>INFORMATIONEN </a:t>
            </a:r>
          </a:p>
          <a:p>
            <a:pPr algn="ctr">
              <a:lnSpc>
                <a:spcPts val="5179"/>
              </a:lnSpc>
              <a:spcBef>
                <a:spcPct val="0"/>
              </a:spcBef>
            </a:pPr>
            <a:r>
              <a:rPr lang="en-US" sz="3699" b="1" dirty="0">
                <a:solidFill>
                  <a:srgbClr val="000000"/>
                </a:solidFill>
                <a:latin typeface="Aptos" panose="020B0004020202020204" pitchFamily="34" charset="0"/>
                <a:ea typeface="Inter Bold"/>
                <a:cs typeface="Inter Bold"/>
                <a:sym typeface="Inter Bold"/>
              </a:rPr>
              <a:t>PRIVACY</a:t>
            </a:r>
          </a:p>
        </p:txBody>
      </p:sp>
      <p:sp>
        <p:nvSpPr>
          <p:cNvPr id="8" name="Freeform 8"/>
          <p:cNvSpPr/>
          <p:nvPr/>
        </p:nvSpPr>
        <p:spPr>
          <a:xfrm>
            <a:off x="11143913" y="3288409"/>
            <a:ext cx="5473924" cy="5274872"/>
          </a:xfrm>
          <a:custGeom>
            <a:avLst/>
            <a:gdLst/>
            <a:ahLst/>
            <a:cxnLst/>
            <a:rect l="l" t="t" r="r" b="b"/>
            <a:pathLst>
              <a:path w="5473924" h="5274872">
                <a:moveTo>
                  <a:pt x="0" y="0"/>
                </a:moveTo>
                <a:lnTo>
                  <a:pt x="5473925" y="0"/>
                </a:lnTo>
                <a:lnTo>
                  <a:pt x="5473925" y="5274873"/>
                </a:lnTo>
                <a:lnTo>
                  <a:pt x="0" y="5274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9" name="TextBox 9"/>
          <p:cNvSpPr txBox="1"/>
          <p:nvPr/>
        </p:nvSpPr>
        <p:spPr>
          <a:xfrm>
            <a:off x="11808969" y="5732589"/>
            <a:ext cx="4459839" cy="1296670"/>
          </a:xfrm>
          <a:prstGeom prst="rect">
            <a:avLst/>
          </a:prstGeom>
        </p:spPr>
        <p:txBody>
          <a:bodyPr lIns="0" tIns="0" rIns="0" bIns="0" rtlCol="0" anchor="t">
            <a:spAutoFit/>
          </a:bodyPr>
          <a:lstStyle/>
          <a:p>
            <a:pPr algn="ctr">
              <a:lnSpc>
                <a:spcPts val="5179"/>
              </a:lnSpc>
            </a:pPr>
            <a:r>
              <a:rPr lang="en-US" sz="3699" b="1" dirty="0">
                <a:solidFill>
                  <a:srgbClr val="000000"/>
                </a:solidFill>
                <a:latin typeface="Aptos" panose="020B0004020202020204" pitchFamily="34" charset="0"/>
                <a:ea typeface="Inter Bold"/>
                <a:cs typeface="Inter Bold"/>
                <a:sym typeface="Inter Bold"/>
              </a:rPr>
              <a:t>KOMMUNIKATION </a:t>
            </a:r>
          </a:p>
          <a:p>
            <a:pPr algn="ctr">
              <a:lnSpc>
                <a:spcPts val="5179"/>
              </a:lnSpc>
              <a:spcBef>
                <a:spcPct val="0"/>
              </a:spcBef>
            </a:pPr>
            <a:r>
              <a:rPr lang="en-US" sz="3699" b="1" dirty="0">
                <a:solidFill>
                  <a:srgbClr val="000000"/>
                </a:solidFill>
                <a:latin typeface="Aptos" panose="020B0004020202020204" pitchFamily="34" charset="0"/>
                <a:ea typeface="Inter Bold"/>
                <a:cs typeface="Inter Bold"/>
                <a:sym typeface="Inter Bold"/>
              </a:rPr>
              <a:t>PRIVACY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3101" y="1780962"/>
            <a:ext cx="6801797" cy="4812272"/>
          </a:xfrm>
          <a:custGeom>
            <a:avLst/>
            <a:gdLst/>
            <a:ahLst/>
            <a:cxnLst/>
            <a:rect l="l" t="t" r="r" b="b"/>
            <a:pathLst>
              <a:path w="6801797" h="4812272">
                <a:moveTo>
                  <a:pt x="0" y="0"/>
                </a:moveTo>
                <a:lnTo>
                  <a:pt x="6801798" y="0"/>
                </a:lnTo>
                <a:lnTo>
                  <a:pt x="6801798" y="4812272"/>
                </a:lnTo>
                <a:lnTo>
                  <a:pt x="0" y="4812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TextBox 3"/>
          <p:cNvSpPr txBox="1"/>
          <p:nvPr/>
        </p:nvSpPr>
        <p:spPr>
          <a:xfrm>
            <a:off x="3619887" y="646690"/>
            <a:ext cx="10667181" cy="641201"/>
          </a:xfrm>
          <a:prstGeom prst="rect">
            <a:avLst/>
          </a:prstGeom>
        </p:spPr>
        <p:txBody>
          <a:bodyPr wrap="square" lIns="0" tIns="0" rIns="0" bIns="0" rtlCol="0" anchor="t">
            <a:spAutoFit/>
          </a:bodyPr>
          <a:lstStyle/>
          <a:p>
            <a:pPr algn="ctr">
              <a:lnSpc>
                <a:spcPts val="5029"/>
              </a:lnSpc>
              <a:spcBef>
                <a:spcPct val="0"/>
              </a:spcBef>
            </a:pPr>
            <a:r>
              <a:rPr lang="en-US" sz="4400" b="1" dirty="0">
                <a:solidFill>
                  <a:srgbClr val="92BAB5"/>
                </a:solidFill>
                <a:latin typeface="Aptos" panose="020B0004020202020204" pitchFamily="34" charset="0"/>
                <a:ea typeface="Inter Bold"/>
                <a:cs typeface="Inter Bold"/>
                <a:sym typeface="Inter Bold"/>
              </a:rPr>
              <a:t>DIGITALER DATENSCHUTZ BEI MOBILTELEFONEN</a:t>
            </a:r>
          </a:p>
        </p:txBody>
      </p:sp>
      <p:sp>
        <p:nvSpPr>
          <p:cNvPr id="4" name="TextBox 4"/>
          <p:cNvSpPr txBox="1"/>
          <p:nvPr/>
        </p:nvSpPr>
        <p:spPr>
          <a:xfrm>
            <a:off x="6605630" y="2364461"/>
            <a:ext cx="5076739" cy="2532360"/>
          </a:xfrm>
          <a:prstGeom prst="rect">
            <a:avLst/>
          </a:prstGeom>
        </p:spPr>
        <p:txBody>
          <a:bodyPr lIns="0" tIns="0" rIns="0" bIns="0" rtlCol="0" anchor="t">
            <a:spAutoFit/>
          </a:bodyPr>
          <a:lstStyle/>
          <a:p>
            <a:pPr algn="ctr">
              <a:lnSpc>
                <a:spcPts val="4959"/>
              </a:lnSpc>
            </a:pPr>
            <a:r>
              <a:rPr lang="en-US" sz="3600" b="1" dirty="0">
                <a:solidFill>
                  <a:srgbClr val="000000"/>
                </a:solidFill>
                <a:latin typeface="Aptos" panose="020B0004020202020204" pitchFamily="34" charset="0"/>
                <a:ea typeface="Inter"/>
                <a:cs typeface="Inter"/>
                <a:sym typeface="Inter"/>
              </a:rPr>
              <a:t>Als Erwachsener: </a:t>
            </a:r>
          </a:p>
          <a:p>
            <a:pPr algn="ctr">
              <a:lnSpc>
                <a:spcPts val="4959"/>
              </a:lnSpc>
            </a:pPr>
            <a:r>
              <a:rPr lang="en-US" sz="3600" dirty="0">
                <a:solidFill>
                  <a:srgbClr val="000000"/>
                </a:solidFill>
                <a:latin typeface="Aptos" panose="020B0004020202020204" pitchFamily="34" charset="0"/>
                <a:ea typeface="Inter Bold"/>
                <a:cs typeface="Inter Bold"/>
                <a:sym typeface="Inter Bold"/>
              </a:rPr>
              <a:t>Was können Sie tun, um die mobilen Daten anderer Erwachsener zu schützen?</a:t>
            </a:r>
          </a:p>
        </p:txBody>
      </p:sp>
      <p:sp>
        <p:nvSpPr>
          <p:cNvPr id="5" name="TextBox 5"/>
          <p:cNvSpPr txBox="1"/>
          <p:nvPr/>
        </p:nvSpPr>
        <p:spPr>
          <a:xfrm>
            <a:off x="838177" y="6996391"/>
            <a:ext cx="16230600" cy="1873333"/>
          </a:xfrm>
          <a:prstGeom prst="rect">
            <a:avLst/>
          </a:prstGeom>
        </p:spPr>
        <p:txBody>
          <a:bodyPr lIns="0" tIns="0" rIns="0" bIns="0" rtlCol="0" anchor="t">
            <a:spAutoFit/>
          </a:bodyPr>
          <a:lstStyle/>
          <a:p>
            <a:pPr algn="just">
              <a:lnSpc>
                <a:spcPts val="4959"/>
              </a:lnSpc>
            </a:pPr>
            <a:r>
              <a:rPr lang="en-US" sz="3600" dirty="0">
                <a:solidFill>
                  <a:srgbClr val="000000"/>
                </a:solidFill>
                <a:latin typeface="Aptos" panose="020B0004020202020204" pitchFamily="34" charset="0"/>
                <a:ea typeface="Inter"/>
                <a:cs typeface="Inter"/>
                <a:sym typeface="Inter"/>
              </a:rPr>
              <a:t>Um </a:t>
            </a:r>
            <a:r>
              <a:rPr lang="en-US" sz="3600" b="1" dirty="0">
                <a:solidFill>
                  <a:srgbClr val="000000"/>
                </a:solidFill>
                <a:latin typeface="Aptos" panose="020B0004020202020204" pitchFamily="34" charset="0"/>
                <a:ea typeface="Inter Bold"/>
                <a:cs typeface="Inter Bold"/>
                <a:sym typeface="Inter Bold"/>
              </a:rPr>
              <a:t>den Schutz von Daten zu gewährleisten, die </a:t>
            </a:r>
            <a:r>
              <a:rPr lang="en-US" sz="3600" dirty="0">
                <a:solidFill>
                  <a:srgbClr val="000000"/>
                </a:solidFill>
                <a:latin typeface="Aptos" panose="020B0004020202020204" pitchFamily="34" charset="0"/>
                <a:ea typeface="Inter"/>
                <a:cs typeface="Inter"/>
                <a:sym typeface="Inter"/>
              </a:rPr>
              <a:t>ein Freund, ein Familienmitglied oder ein Kollege </a:t>
            </a:r>
            <a:r>
              <a:rPr lang="en-US" sz="3600" b="1" dirty="0">
                <a:solidFill>
                  <a:srgbClr val="000000"/>
                </a:solidFill>
                <a:latin typeface="Aptos" panose="020B0004020202020204" pitchFamily="34" charset="0"/>
                <a:ea typeface="Inter Bold"/>
                <a:cs typeface="Inter Bold"/>
                <a:sym typeface="Inter Bold"/>
              </a:rPr>
              <a:t>über das Mobiltelefon weitergibt</a:t>
            </a:r>
            <a:r>
              <a:rPr lang="en-US" sz="3600" dirty="0">
                <a:solidFill>
                  <a:srgbClr val="000000"/>
                </a:solidFill>
                <a:latin typeface="Aptos" panose="020B0004020202020204" pitchFamily="34" charset="0"/>
                <a:ea typeface="Inter"/>
                <a:cs typeface="Inter"/>
                <a:sym typeface="Inter"/>
              </a:rPr>
              <a:t>, ist es wichtig zu betonen, dass der Empfänger die Möglichkeit hat, mehrere Sicherheitsmaßnahmen zu ergreifen: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65359"/>
            <a:ext cx="816551" cy="2199464"/>
          </a:xfrm>
          <a:custGeom>
            <a:avLst/>
            <a:gdLst/>
            <a:ahLst/>
            <a:cxnLst/>
            <a:rect l="l" t="t" r="r" b="b"/>
            <a:pathLst>
              <a:path w="816551" h="2199464">
                <a:moveTo>
                  <a:pt x="0" y="0"/>
                </a:moveTo>
                <a:lnTo>
                  <a:pt x="816551" y="0"/>
                </a:lnTo>
                <a:lnTo>
                  <a:pt x="816551" y="2199464"/>
                </a:lnTo>
                <a:lnTo>
                  <a:pt x="0" y="2199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818680" y="4393721"/>
            <a:ext cx="1271010" cy="1933096"/>
          </a:xfrm>
          <a:custGeom>
            <a:avLst/>
            <a:gdLst/>
            <a:ahLst/>
            <a:cxnLst/>
            <a:rect l="l" t="t" r="r" b="b"/>
            <a:pathLst>
              <a:path w="1271010" h="1933096">
                <a:moveTo>
                  <a:pt x="0" y="0"/>
                </a:moveTo>
                <a:lnTo>
                  <a:pt x="1271010" y="0"/>
                </a:lnTo>
                <a:lnTo>
                  <a:pt x="1271010" y="1933096"/>
                </a:lnTo>
                <a:lnTo>
                  <a:pt x="0" y="1933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719480" y="6918634"/>
            <a:ext cx="1434991" cy="2137789"/>
          </a:xfrm>
          <a:custGeom>
            <a:avLst/>
            <a:gdLst/>
            <a:ahLst/>
            <a:cxnLst/>
            <a:rect l="l" t="t" r="r" b="b"/>
            <a:pathLst>
              <a:path w="1434991" h="2137789">
                <a:moveTo>
                  <a:pt x="0" y="0"/>
                </a:moveTo>
                <a:lnTo>
                  <a:pt x="1434991" y="0"/>
                </a:lnTo>
                <a:lnTo>
                  <a:pt x="1434991" y="2137789"/>
                </a:lnTo>
                <a:lnTo>
                  <a:pt x="0" y="21377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2463691" y="741534"/>
            <a:ext cx="13990494" cy="2518190"/>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Verwenden Sie sichere Apps</a:t>
            </a:r>
            <a:r>
              <a:rPr lang="en-US" sz="3200" dirty="0">
                <a:solidFill>
                  <a:srgbClr val="000000"/>
                </a:solidFill>
                <a:latin typeface="Aptos" panose="020B0004020202020204" pitchFamily="34" charset="0"/>
                <a:ea typeface="Inter"/>
                <a:cs typeface="Inter"/>
                <a:sym typeface="Inter"/>
              </a:rPr>
              <a:t>: Verwenden Sie Messaging- und E-Mail-Apps, die eine Ende-zu-Ende-Verschlüsselung zum Schutz der Daten während der Übertragung bieten. Beliebte Apps wie </a:t>
            </a:r>
            <a:r>
              <a:rPr lang="en-US" sz="3200" dirty="0" err="1">
                <a:solidFill>
                  <a:srgbClr val="000000"/>
                </a:solidFill>
                <a:latin typeface="Aptos" panose="020B0004020202020204" pitchFamily="34" charset="0"/>
                <a:ea typeface="Inter"/>
                <a:cs typeface="Inter"/>
                <a:sym typeface="Inter"/>
              </a:rPr>
              <a:t>Whatsapp</a:t>
            </a:r>
            <a:r>
              <a:rPr lang="en-US" sz="3200" dirty="0">
                <a:solidFill>
                  <a:srgbClr val="000000"/>
                </a:solidFill>
                <a:latin typeface="Aptos" panose="020B0004020202020204" pitchFamily="34" charset="0"/>
                <a:ea typeface="Inter"/>
                <a:cs typeface="Inter"/>
                <a:sym typeface="Inter"/>
              </a:rPr>
              <a:t>, Telegram und Signal bieten diese Art der Verschlüsselung, um die Vertraulichkeit von Nachrichten zu gewährleisten. </a:t>
            </a:r>
          </a:p>
        </p:txBody>
      </p:sp>
      <p:sp>
        <p:nvSpPr>
          <p:cNvPr id="6" name="TextBox 6"/>
          <p:cNvSpPr txBox="1"/>
          <p:nvPr/>
        </p:nvSpPr>
        <p:spPr>
          <a:xfrm>
            <a:off x="1436976" y="4120619"/>
            <a:ext cx="13990494" cy="2518190"/>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Starke und eindeutige Passwörter</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Stellen Sie sicher, dass sowohl der Absender als auch der Empfänger starke und eindeutige Passwörter für ihre E-Mail-Konten und Messaging-Apps verwenden. Die Passwörter sollten schwer zu erraten sein und nicht an andere Personen weitergegeben werden. </a:t>
            </a:r>
          </a:p>
        </p:txBody>
      </p:sp>
      <p:sp>
        <p:nvSpPr>
          <p:cNvPr id="7" name="TextBox 7"/>
          <p:cNvSpPr txBox="1"/>
          <p:nvPr/>
        </p:nvSpPr>
        <p:spPr>
          <a:xfrm>
            <a:off x="2463691" y="6626482"/>
            <a:ext cx="14625999" cy="1873333"/>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Zwei-Faktor-Authentifizierung</a:t>
            </a:r>
            <a:r>
              <a:rPr lang="en-US" sz="3200" dirty="0">
                <a:solidFill>
                  <a:srgbClr val="000000"/>
                </a:solidFill>
                <a:latin typeface="Aptos" panose="020B0004020202020204" pitchFamily="34" charset="0"/>
                <a:ea typeface="Inter"/>
                <a:cs typeface="Inter"/>
                <a:sym typeface="Inter"/>
              </a:rPr>
              <a:t>: Aktivieren Sie, wann immer möglich, die Zwei-Faktor-Authentifizierung für Konten, die mit dem Mobiltelefon verbunden sind. Dadurch wird eine zusätzliche Sicherheitsebene geschaffen, indem eine zweite Verifizierungsmethode erforderlich ist, z. B. ein Code, der an ein vertrauenswürdiges Gerät gesendet wird.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5339" y="1028700"/>
            <a:ext cx="1622638" cy="2261516"/>
          </a:xfrm>
          <a:custGeom>
            <a:avLst/>
            <a:gdLst/>
            <a:ahLst/>
            <a:cxnLst/>
            <a:rect l="l" t="t" r="r" b="b"/>
            <a:pathLst>
              <a:path w="1622638" h="2261516">
                <a:moveTo>
                  <a:pt x="0" y="0"/>
                </a:moveTo>
                <a:lnTo>
                  <a:pt x="1622638" y="0"/>
                </a:lnTo>
                <a:lnTo>
                  <a:pt x="1622638" y="2261516"/>
                </a:lnTo>
                <a:lnTo>
                  <a:pt x="0" y="22615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759227" y="3802914"/>
            <a:ext cx="1500073" cy="2264262"/>
          </a:xfrm>
          <a:custGeom>
            <a:avLst/>
            <a:gdLst/>
            <a:ahLst/>
            <a:cxnLst/>
            <a:rect l="l" t="t" r="r" b="b"/>
            <a:pathLst>
              <a:path w="1500073" h="2264262">
                <a:moveTo>
                  <a:pt x="0" y="0"/>
                </a:moveTo>
                <a:lnTo>
                  <a:pt x="1500073" y="0"/>
                </a:lnTo>
                <a:lnTo>
                  <a:pt x="1500073" y="2264262"/>
                </a:lnTo>
                <a:lnTo>
                  <a:pt x="0" y="22642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483886" y="6994658"/>
            <a:ext cx="1546616" cy="2304084"/>
          </a:xfrm>
          <a:custGeom>
            <a:avLst/>
            <a:gdLst/>
            <a:ahLst/>
            <a:cxnLst/>
            <a:rect l="l" t="t" r="r" b="b"/>
            <a:pathLst>
              <a:path w="1546616" h="2304084">
                <a:moveTo>
                  <a:pt x="0" y="0"/>
                </a:moveTo>
                <a:lnTo>
                  <a:pt x="1546616" y="0"/>
                </a:lnTo>
                <a:lnTo>
                  <a:pt x="1546616" y="2304084"/>
                </a:lnTo>
                <a:lnTo>
                  <a:pt x="0" y="2304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2287181" y="492646"/>
            <a:ext cx="14223838" cy="1873333"/>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Aktualisieren Sie die Software</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Halten Sie sowohl das Betriebssystem des Mobilgeräts als auch die Anwendungen, die zum Senden und Empfangen von Daten verwendet werden, auf dem neuesten Stand. Regelmäßige Updates enthalten in der Regel Sicherheits-Patches, die bekannte Schwachstellen beheben. </a:t>
            </a:r>
          </a:p>
        </p:txBody>
      </p:sp>
      <p:sp>
        <p:nvSpPr>
          <p:cNvPr id="6" name="TextBox 6"/>
          <p:cNvSpPr txBox="1"/>
          <p:nvPr/>
        </p:nvSpPr>
        <p:spPr>
          <a:xfrm>
            <a:off x="1253552" y="3888375"/>
            <a:ext cx="14480517" cy="2514535"/>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Vermeiden Sie ungesicherte öffentliche Wi-Fi-Netzwerke</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Beim Senden sensibler Daten über ungesicherte öffentliche Wi-Fi-Netzwerke ist Vorsicht geboten, da diese Netzwerke für Man-in-the-Middle-Angriffe anfällig sein können. Verwenden Sie stattdessen sichere Wi-Fi-Netzwerke oder eine mobile Datenverbindung. </a:t>
            </a:r>
          </a:p>
        </p:txBody>
      </p:sp>
      <p:sp>
        <p:nvSpPr>
          <p:cNvPr id="7" name="TextBox 7"/>
          <p:cNvSpPr txBox="1"/>
          <p:nvPr/>
        </p:nvSpPr>
        <p:spPr>
          <a:xfrm>
            <a:off x="2558350" y="7313097"/>
            <a:ext cx="14480517" cy="1232132"/>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Klicken Sie nicht auf verdächtige Links</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Vermeiden Sie es, auf verdächtige Links zu klicken oder Anhänge von unbekannten Absendern zu öffnen, da sie Malware oder Phishing enthalten können.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0080" y="1028700"/>
            <a:ext cx="1496776" cy="2558591"/>
          </a:xfrm>
          <a:custGeom>
            <a:avLst/>
            <a:gdLst/>
            <a:ahLst/>
            <a:cxnLst/>
            <a:rect l="l" t="t" r="r" b="b"/>
            <a:pathLst>
              <a:path w="1496776" h="2558591">
                <a:moveTo>
                  <a:pt x="0" y="0"/>
                </a:moveTo>
                <a:lnTo>
                  <a:pt x="1496776" y="0"/>
                </a:lnTo>
                <a:lnTo>
                  <a:pt x="1496776" y="2558591"/>
                </a:lnTo>
                <a:lnTo>
                  <a:pt x="0" y="2558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662738" y="5891457"/>
            <a:ext cx="1690251" cy="2454085"/>
          </a:xfrm>
          <a:custGeom>
            <a:avLst/>
            <a:gdLst/>
            <a:ahLst/>
            <a:cxnLst/>
            <a:rect l="l" t="t" r="r" b="b"/>
            <a:pathLst>
              <a:path w="1690251" h="2454085">
                <a:moveTo>
                  <a:pt x="0" y="0"/>
                </a:moveTo>
                <a:lnTo>
                  <a:pt x="1690251" y="0"/>
                </a:lnTo>
                <a:lnTo>
                  <a:pt x="1690251" y="2454085"/>
                </a:lnTo>
                <a:lnTo>
                  <a:pt x="0" y="2454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TextBox 4"/>
          <p:cNvSpPr txBox="1"/>
          <p:nvPr/>
        </p:nvSpPr>
        <p:spPr>
          <a:xfrm>
            <a:off x="2558000" y="1286291"/>
            <a:ext cx="14480517" cy="2514535"/>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Überprüfen Sie die Datenschutzeinstellungen</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Überprüfen Sie die Datenschutzeinstellungen von Messaging- und E-Mail-Anwendungen und passen Sie sie an, um einzuschränken, wer gemeinsame Daten sehen und darauf zugreifen kann. Dazu gehört auch die Einstellung von Datenschutzoptionen für Konten, um zu kontrollieren, wer die Person kontaktieren kann und wer ihre persönlichen Daten sehen kann. </a:t>
            </a:r>
          </a:p>
        </p:txBody>
      </p:sp>
      <p:sp>
        <p:nvSpPr>
          <p:cNvPr id="5" name="TextBox 5"/>
          <p:cNvSpPr txBox="1"/>
          <p:nvPr/>
        </p:nvSpPr>
        <p:spPr>
          <a:xfrm>
            <a:off x="730080" y="5224829"/>
            <a:ext cx="14480517" cy="3796937"/>
          </a:xfrm>
          <a:prstGeom prst="rect">
            <a:avLst/>
          </a:prstGeom>
        </p:spPr>
        <p:txBody>
          <a:bodyPr lIns="0" tIns="0" rIns="0" bIns="0" rtlCol="0" anchor="t">
            <a:spAutoFit/>
          </a:bodyPr>
          <a:lstStyle/>
          <a:p>
            <a:pPr algn="just">
              <a:lnSpc>
                <a:spcPts val="4959"/>
              </a:lnSpc>
            </a:pPr>
            <a:r>
              <a:rPr lang="en-US" sz="3200" b="1" dirty="0">
                <a:solidFill>
                  <a:srgbClr val="000000"/>
                </a:solidFill>
                <a:latin typeface="Aptos" panose="020B0004020202020204" pitchFamily="34" charset="0"/>
                <a:ea typeface="Inter Bold"/>
                <a:cs typeface="Inter Bold"/>
                <a:sym typeface="Inter Bold"/>
              </a:rPr>
              <a:t>Halten Sie die Kommunikation offen</a:t>
            </a:r>
            <a:r>
              <a:rPr lang="en-US" sz="3200" b="1" dirty="0">
                <a:solidFill>
                  <a:srgbClr val="000000"/>
                </a:solidFill>
                <a:latin typeface="Aptos" panose="020B0004020202020204" pitchFamily="34" charset="0"/>
                <a:ea typeface="Inter"/>
                <a:cs typeface="Inter"/>
                <a:sym typeface="Inter"/>
              </a:rPr>
              <a:t>: </a:t>
            </a:r>
            <a:r>
              <a:rPr lang="en-US" sz="3200" dirty="0">
                <a:solidFill>
                  <a:srgbClr val="000000"/>
                </a:solidFill>
                <a:latin typeface="Aptos" panose="020B0004020202020204" pitchFamily="34" charset="0"/>
                <a:ea typeface="Inter"/>
                <a:cs typeface="Inter"/>
                <a:sym typeface="Inter"/>
              </a:rPr>
              <a:t>Pflegen Sie eine offene und transparente Kommunikation zwischen dem Absender und dem Empfänger von Daten, um Sicherheitsbedenken anzusprechen und gemeinsam Präventivmaßnahmen zu ergreifen. Wenn verdächtige Aktivitäten entdeckt werden oder ein Sicherheitsvorfall auftritt, melden Sie dies unverzüglich und ergreifen Sie die erforderlichen Maßnahmen zum Schutz der Daten. </a:t>
            </a:r>
          </a:p>
          <a:p>
            <a:pPr algn="just">
              <a:lnSpc>
                <a:spcPts val="4959"/>
              </a:lnSpc>
            </a:pPr>
            <a:endParaRPr lang="en-US" sz="3200" dirty="0">
              <a:solidFill>
                <a:srgbClr val="000000"/>
              </a:solidFill>
              <a:latin typeface="Aptos" panose="020B0004020202020204" pitchFamily="34" charset="0"/>
              <a:ea typeface="Inter"/>
              <a:cs typeface="Inter"/>
              <a:sym typeface="Int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n-US" sz="6600" dirty="0">
                <a:latin typeface="Aptos" panose="020B0004020202020204" pitchFamily="34" charset="0"/>
              </a:rPr>
              <a:t>ABSCHLUSSPRÜFUNG</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8880209" cy="7276625"/>
          </a:xfrm>
        </p:spPr>
        <p:txBody>
          <a:bodyPr>
            <a:normAutofit/>
          </a:bodyPr>
          <a:lstStyle/>
          <a:p>
            <a:pPr marL="0" indent="0" algn="ctr">
              <a:spcAft>
                <a:spcPts val="900"/>
              </a:spcAft>
              <a:buNone/>
            </a:pPr>
            <a:r>
              <a:rPr lang="en-US" sz="7200" dirty="0">
                <a:latin typeface="Aptos" panose="020B0004020202020204" pitchFamily="34" charset="0"/>
              </a:rPr>
              <a:t>Was ist der Unterschied zwischen dem Datenschutz für Informationen und dem Datenschutz für Kommunikation?</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Freie Lizenz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Die Veröffentlichung steht unter der Creative Commons </a:t>
            </a:r>
            <a:r>
              <a:rPr lang="en-US" sz="3200">
                <a:solidFill>
                  <a:prstClr val="black"/>
                </a:solidFill>
                <a:latin typeface="Aptos"/>
                <a:ea typeface="Inter"/>
                <a:cs typeface="Inter"/>
                <a:sym typeface="Inter"/>
              </a:rPr>
              <a:t>Lizenz </a:t>
            </a: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muss</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33400" y="1730358"/>
            <a:ext cx="5297451" cy="6691744"/>
          </a:xfrm>
        </p:spPr>
        <p:txBody>
          <a:bodyPr>
            <a:normAutofit/>
          </a:bodyPr>
          <a:lstStyle/>
          <a:p>
            <a:r>
              <a:rPr lang="en-GB" sz="5600" dirty="0">
                <a:solidFill>
                  <a:srgbClr val="FFFFFF"/>
                </a:solidFill>
                <a:latin typeface="Aptos" panose="020B0004020202020204" pitchFamily="34" charset="0"/>
                <a:cs typeface="Calibri Light" panose="020F0302020204030204" pitchFamily="34" charset="0"/>
              </a:rPr>
              <a:t>DATENSCHUTZ</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53200" y="731318"/>
            <a:ext cx="10477498" cy="8465344"/>
          </a:xfrm>
        </p:spPr>
        <p:txBody>
          <a:bodyPr anchor="ctr">
            <a:normAutofit/>
          </a:bodyPr>
          <a:lstStyle/>
          <a:p>
            <a:pPr>
              <a:spcBef>
                <a:spcPts val="0"/>
              </a:spcBef>
            </a:pPr>
            <a:r>
              <a:rPr lang="en-US" sz="4400" b="1" dirty="0">
                <a:latin typeface="Aptos" panose="020B0004020202020204" pitchFamily="34" charset="0"/>
                <a:ea typeface="Times New Roman" panose="02020603050405020304" pitchFamily="18" charset="0"/>
              </a:rPr>
              <a:t>Persönliche Daten: </a:t>
            </a:r>
            <a:r>
              <a:rPr lang="en-US" sz="4400" dirty="0">
                <a:latin typeface="Aptos" panose="020B0004020202020204" pitchFamily="34" charset="0"/>
                <a:ea typeface="Times New Roman" panose="02020603050405020304" pitchFamily="18" charset="0"/>
              </a:rPr>
              <a:t>Wie können wir unsere persönlichen Daten online schützen?</a:t>
            </a:r>
            <a:endParaRPr lang="sk-SK" sz="4400" dirty="0">
              <a:latin typeface="Aptos" panose="020B0004020202020204" pitchFamily="34" charset="0"/>
              <a:ea typeface="Times New Roman" panose="02020603050405020304" pitchFamily="18" charset="0"/>
            </a:endParaRPr>
          </a:p>
          <a:p>
            <a:r>
              <a:rPr lang="en-US" sz="4400" dirty="0">
                <a:latin typeface="Aptos" panose="020B0004020202020204" pitchFamily="34" charset="0"/>
                <a:ea typeface="Times New Roman" panose="02020603050405020304" pitchFamily="18" charset="0"/>
              </a:rPr>
              <a:t>Aber </a:t>
            </a:r>
            <a:r>
              <a:rPr lang="en-US" sz="4400" b="1" dirty="0">
                <a:latin typeface="Aptos" panose="020B0004020202020204" pitchFamily="34" charset="0"/>
                <a:ea typeface="Times New Roman" panose="02020603050405020304" pitchFamily="18" charset="0"/>
              </a:rPr>
              <a:t>wussten Sie schon, dass es Gesetze gibt, die uns schützen</a:t>
            </a:r>
            <a:r>
              <a:rPr lang="en-US" sz="4400" dirty="0">
                <a:latin typeface="Aptos" panose="020B0004020202020204" pitchFamily="34" charset="0"/>
                <a:ea typeface="Times New Roman" panose="02020603050405020304" pitchFamily="18" charset="0"/>
              </a:rPr>
              <a:t>? </a:t>
            </a:r>
          </a:p>
          <a:p>
            <a:r>
              <a:rPr lang="en-US" sz="4400" dirty="0">
                <a:latin typeface="Aptos" panose="020B0004020202020204" pitchFamily="34" charset="0"/>
                <a:cs typeface="Calibri" panose="020F0502020204030204" pitchFamily="34" charset="0"/>
              </a:rPr>
              <a:t>Zunächst einmal ist es wichtig zu verstehen, was mit </a:t>
            </a:r>
            <a:r>
              <a:rPr lang="en-US" sz="4400" b="1" dirty="0">
                <a:latin typeface="Aptos" panose="020B0004020202020204" pitchFamily="34" charset="0"/>
                <a:cs typeface="Calibri" panose="020F0502020204030204" pitchFamily="34" charset="0"/>
              </a:rPr>
              <a:t>personenbezogenen Informationen </a:t>
            </a:r>
            <a:r>
              <a:rPr lang="en-US" sz="4400" dirty="0">
                <a:latin typeface="Aptos" panose="020B0004020202020204" pitchFamily="34" charset="0"/>
                <a:cs typeface="Calibri" panose="020F0502020204030204" pitchFamily="34" charset="0"/>
              </a:rPr>
              <a:t>und </a:t>
            </a:r>
            <a:r>
              <a:rPr lang="en-US" sz="4400" b="1" dirty="0">
                <a:latin typeface="Aptos" panose="020B0004020202020204" pitchFamily="34" charset="0"/>
                <a:cs typeface="Calibri" panose="020F0502020204030204" pitchFamily="34" charset="0"/>
              </a:rPr>
              <a:t>sensiblen Daten </a:t>
            </a:r>
            <a:r>
              <a:rPr lang="en-US" sz="4400" dirty="0">
                <a:latin typeface="Aptos" panose="020B0004020202020204" pitchFamily="34" charset="0"/>
                <a:cs typeface="Calibri" panose="020F0502020204030204" pitchFamily="34" charset="0"/>
              </a:rPr>
              <a:t>gemeint ist. Nach dem Gesetz definiert </a:t>
            </a:r>
            <a:r>
              <a:rPr lang="en-US" sz="4400" b="1" u="sng" dirty="0">
                <a:latin typeface="Aptos" panose="020B0004020202020204" pitchFamily="34" charset="0"/>
                <a:cs typeface="Calibri" panose="020F0502020204030204" pitchFamily="34" charset="0"/>
              </a:rPr>
              <a:t>die Verordnung 2016/679 </a:t>
            </a:r>
            <a:r>
              <a:rPr lang="en-US" sz="4400" dirty="0">
                <a:latin typeface="Aptos" panose="020B0004020202020204" pitchFamily="34" charset="0"/>
                <a:cs typeface="Calibri" panose="020F0502020204030204" pitchFamily="34" charset="0"/>
              </a:rPr>
              <a:t>in </a:t>
            </a:r>
            <a:r>
              <a:rPr lang="en-US" sz="4400" b="1" dirty="0">
                <a:latin typeface="Aptos" panose="020B0004020202020204" pitchFamily="34" charset="0"/>
                <a:cs typeface="Calibri" panose="020F0502020204030204" pitchFamily="34" charset="0"/>
              </a:rPr>
              <a:t>Artikel 4 </a:t>
            </a:r>
            <a:r>
              <a:rPr lang="en-US" sz="4400" dirty="0">
                <a:latin typeface="Aptos" panose="020B0004020202020204" pitchFamily="34" charset="0"/>
                <a:cs typeface="Calibri" panose="020F0502020204030204" pitchFamily="34" charset="0"/>
              </a:rPr>
              <a:t>personenbezogene Daten als </a:t>
            </a:r>
            <a:r>
              <a:rPr lang="en-US" sz="4400" i="1" dirty="0">
                <a:solidFill>
                  <a:srgbClr val="92BAB5"/>
                </a:solidFill>
                <a:latin typeface="Aptos" panose="020B0004020202020204" pitchFamily="34" charset="0"/>
                <a:cs typeface="Calibri" panose="020F0502020204030204" pitchFamily="34" charset="0"/>
              </a:rPr>
              <a:t>alle Informationen, die zur direkten oder indirekten Identifizierung einer natürlichen Person verwendet werden können</a:t>
            </a:r>
            <a:r>
              <a:rPr lang="en-US" sz="4400" dirty="0">
                <a:latin typeface="Aptos" panose="020B0004020202020204" pitchFamily="34" charset="0"/>
                <a:cs typeface="Calibri" panose="020F0502020204030204" pitchFamily="34" charset="0"/>
              </a:rPr>
              <a:t>. </a:t>
            </a:r>
          </a:p>
        </p:txBody>
      </p:sp>
      <p:sp>
        <p:nvSpPr>
          <p:cNvPr id="4" name="Freeform 2">
            <a:extLst>
              <a:ext uri="{FF2B5EF4-FFF2-40B4-BE49-F238E27FC236}">
                <a16:creationId xmlns:a16="http://schemas.microsoft.com/office/drawing/2014/main" id="{4B6719BF-4390-4ED1-0546-6422403942D7}"/>
              </a:ext>
            </a:extLst>
          </p:cNvPr>
          <p:cNvSpPr/>
          <p:nvPr/>
        </p:nvSpPr>
        <p:spPr>
          <a:xfrm>
            <a:off x="1598107" y="6863530"/>
            <a:ext cx="2568892" cy="2401914"/>
          </a:xfrm>
          <a:custGeom>
            <a:avLst/>
            <a:gdLst/>
            <a:ahLst/>
            <a:cxnLst/>
            <a:rect l="l" t="t" r="r" b="b"/>
            <a:pathLst>
              <a:path w="2568892" h="2401914">
                <a:moveTo>
                  <a:pt x="0" y="0"/>
                </a:moveTo>
                <a:lnTo>
                  <a:pt x="2568893" y="0"/>
                </a:lnTo>
                <a:lnTo>
                  <a:pt x="2568893" y="2401914"/>
                </a:lnTo>
                <a:lnTo>
                  <a:pt x="0" y="2401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
        <p:nvSpPr>
          <p:cNvPr id="5" name="TextBox 6">
            <a:extLst>
              <a:ext uri="{FF2B5EF4-FFF2-40B4-BE49-F238E27FC236}">
                <a16:creationId xmlns:a16="http://schemas.microsoft.com/office/drawing/2014/main" id="{D39B6EBC-F3DB-131C-9EEE-00D90EDDB21B}"/>
              </a:ext>
            </a:extLst>
          </p:cNvPr>
          <p:cNvSpPr txBox="1"/>
          <p:nvPr/>
        </p:nvSpPr>
        <p:spPr>
          <a:xfrm>
            <a:off x="4469291" y="9196662"/>
            <a:ext cx="9176834" cy="631520"/>
          </a:xfrm>
          <a:prstGeom prst="rect">
            <a:avLst/>
          </a:prstGeom>
        </p:spPr>
        <p:txBody>
          <a:bodyPr wrap="square" lIns="0" tIns="0" rIns="0" bIns="0" rtlCol="0" anchor="t">
            <a:spAutoFit/>
          </a:bodyPr>
          <a:lstStyle/>
          <a:p>
            <a:pPr algn="ctr">
              <a:lnSpc>
                <a:spcPts val="5179"/>
              </a:lnSpc>
            </a:pPr>
            <a:r>
              <a:rPr lang="en-US" sz="3699" b="1" dirty="0">
                <a:solidFill>
                  <a:srgbClr val="000000"/>
                </a:solidFill>
                <a:latin typeface="Aptos" panose="020B0004020202020204" pitchFamily="34" charset="0"/>
                <a:ea typeface="Inter Bold"/>
                <a:cs typeface="Inter Bold"/>
                <a:sym typeface="Inter Bold"/>
              </a:rPr>
              <a:t>ART. 4. VERORDNUNG 2016/679</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1541859"/>
            <a:ext cx="8723334" cy="7947699"/>
          </a:xfrm>
        </p:spPr>
        <p:txBody>
          <a:bodyPr>
            <a:normAutofit/>
          </a:bodyPr>
          <a:lstStyle/>
          <a:p>
            <a:r>
              <a:rPr lang="en-US" sz="4400" b="1" dirty="0">
                <a:latin typeface="Aptos" panose="020B0004020202020204" pitchFamily="34" charset="0"/>
              </a:rPr>
              <a:t>Sensible Daten </a:t>
            </a:r>
            <a:r>
              <a:rPr lang="en-US" sz="4400" dirty="0">
                <a:latin typeface="Aptos" panose="020B0004020202020204" pitchFamily="34" charset="0"/>
              </a:rPr>
              <a:t>können als eine Untergruppe personenbezogener Daten definiert werden, die besonders wichtige Daten wie Daten über die </a:t>
            </a:r>
            <a:r>
              <a:rPr lang="en-US" sz="4400" b="1" dirty="0">
                <a:latin typeface="Aptos" panose="020B0004020202020204" pitchFamily="34" charset="0"/>
              </a:rPr>
              <a:t>rassische </a:t>
            </a:r>
            <a:r>
              <a:rPr lang="en-US" sz="4400" dirty="0">
                <a:latin typeface="Aptos" panose="020B0004020202020204" pitchFamily="34" charset="0"/>
              </a:rPr>
              <a:t>oder </a:t>
            </a:r>
            <a:r>
              <a:rPr lang="en-US" sz="4400" b="1" dirty="0">
                <a:latin typeface="Aptos" panose="020B0004020202020204" pitchFamily="34" charset="0"/>
              </a:rPr>
              <a:t>ethnische Herkunft</a:t>
            </a:r>
            <a:r>
              <a:rPr lang="en-US" sz="4400" dirty="0">
                <a:latin typeface="Aptos" panose="020B0004020202020204" pitchFamily="34" charset="0"/>
              </a:rPr>
              <a:t>, </a:t>
            </a:r>
            <a:r>
              <a:rPr lang="en-US" sz="4400" b="1" dirty="0">
                <a:latin typeface="Aptos" panose="020B0004020202020204" pitchFamily="34" charset="0"/>
              </a:rPr>
              <a:t>religiöse </a:t>
            </a:r>
            <a:r>
              <a:rPr lang="en-US" sz="4400" dirty="0">
                <a:latin typeface="Aptos" panose="020B0004020202020204" pitchFamily="34" charset="0"/>
              </a:rPr>
              <a:t>oder </a:t>
            </a:r>
            <a:r>
              <a:rPr lang="en-US" sz="4400" b="1" dirty="0">
                <a:latin typeface="Aptos" panose="020B0004020202020204" pitchFamily="34" charset="0"/>
              </a:rPr>
              <a:t>philosophische Überzeugungen, politische Meinungen, die Mitgliedschaft in einer Gewerkschaft, Daten über die Gesundheit </a:t>
            </a:r>
            <a:r>
              <a:rPr lang="en-US" sz="4400" dirty="0">
                <a:latin typeface="Aptos" panose="020B0004020202020204" pitchFamily="34" charset="0"/>
              </a:rPr>
              <a:t>oder das </a:t>
            </a:r>
            <a:r>
              <a:rPr lang="en-US" sz="4400" b="1" dirty="0">
                <a:latin typeface="Aptos" panose="020B0004020202020204" pitchFamily="34" charset="0"/>
              </a:rPr>
              <a:t>Sexualleben </a:t>
            </a:r>
            <a:r>
              <a:rPr lang="en-US" sz="4400" dirty="0">
                <a:latin typeface="Aptos" panose="020B0004020202020204" pitchFamily="34" charset="0"/>
              </a:rPr>
              <a:t>sowie </a:t>
            </a:r>
            <a:r>
              <a:rPr lang="en-US" sz="4400" b="1" dirty="0">
                <a:latin typeface="Aptos" panose="020B0004020202020204" pitchFamily="34" charset="0"/>
              </a:rPr>
              <a:t>genetische Daten, biometrische Daten </a:t>
            </a:r>
            <a:r>
              <a:rPr lang="en-US" sz="4400" dirty="0">
                <a:latin typeface="Aptos" panose="020B0004020202020204" pitchFamily="34" charset="0"/>
              </a:rPr>
              <a:t>und </a:t>
            </a:r>
            <a:r>
              <a:rPr lang="en-US" sz="4400" b="1" dirty="0">
                <a:latin typeface="Aptos" panose="020B0004020202020204" pitchFamily="34" charset="0"/>
              </a:rPr>
              <a:t>Daten über die sexuelle Ausrichtung </a:t>
            </a:r>
            <a:r>
              <a:rPr lang="en-US" sz="4400" dirty="0">
                <a:latin typeface="Aptos" panose="020B0004020202020204" pitchFamily="34" charset="0"/>
              </a:rPr>
              <a:t>erfassen.</a:t>
            </a:r>
          </a:p>
          <a:p>
            <a:endParaRPr lang="mk-MK" sz="4400"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2">
            <a:extLst>
              <a:ext uri="{FF2B5EF4-FFF2-40B4-BE49-F238E27FC236}">
                <a16:creationId xmlns:a16="http://schemas.microsoft.com/office/drawing/2014/main" id="{07288565-695E-BFE0-E146-48973679E3F0}"/>
              </a:ext>
            </a:extLst>
          </p:cNvPr>
          <p:cNvSpPr/>
          <p:nvPr/>
        </p:nvSpPr>
        <p:spPr>
          <a:xfrm>
            <a:off x="12598355" y="244402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263799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34858" y="3472882"/>
            <a:ext cx="15581542" cy="3341236"/>
          </a:xfrm>
          <a:prstGeom prst="rect">
            <a:avLst/>
          </a:prstGeom>
        </p:spPr>
        <p:txBody>
          <a:bodyPr lIns="0" tIns="0" rIns="0" bIns="0" rtlCol="0" anchor="t">
            <a:spAutoFit/>
          </a:bodyPr>
          <a:lstStyle/>
          <a:p>
            <a:pPr marL="0" marR="0" lvl="0" indent="0" algn="ctr" defTabSz="914400" rtl="0" eaLnBrk="1" fontAlgn="auto" latinLnBrk="0" hangingPunct="1">
              <a:lnSpc>
                <a:spcPts val="433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ptos" panose="020B0004020202020204" pitchFamily="34" charset="0"/>
                <a:ea typeface="Inter"/>
                <a:cs typeface="Inter"/>
                <a:sym typeface="Inter"/>
              </a:rPr>
              <a:t>Im Jahr 1930 gaben die niederländischen Bürger freiwillig ihre persönlichen Daten an die Regierung weiter, Daten über Namen, Herkunft und natürlich die ethnische Zugehörigkeit; als die Nazis etwa ein Jahrzehnt später in das Land eindrangen, übernahmen sie das Register und fanden es sehr einfach, Juden und Zigeuner zu identifizieren, was zu deren Tod führte. </a:t>
            </a:r>
          </a:p>
        </p:txBody>
      </p:sp>
      <p:sp>
        <p:nvSpPr>
          <p:cNvPr id="5" name="TextBox 5"/>
          <p:cNvSpPr txBox="1"/>
          <p:nvPr/>
        </p:nvSpPr>
        <p:spPr>
          <a:xfrm>
            <a:off x="1004786" y="463227"/>
            <a:ext cx="15746578" cy="1313886"/>
          </a:xfrm>
          <a:prstGeom prst="rect">
            <a:avLst/>
          </a:prstGeom>
        </p:spPr>
        <p:txBody>
          <a:bodyPr wrap="square" lIns="0" tIns="0" rIns="0" bIns="0" rtlCol="0" anchor="t">
            <a:spAutoFit/>
          </a:bodyPr>
          <a:lstStyle/>
          <a:p>
            <a:pPr marL="0" marR="0" lvl="0" indent="0" algn="ctr" defTabSz="914400" rtl="0" eaLnBrk="1" fontAlgn="auto" latinLnBrk="0" hangingPunct="1">
              <a:lnSpc>
                <a:spcPts val="5029"/>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92BAB5"/>
                </a:solidFill>
                <a:effectLst/>
                <a:uLnTx/>
                <a:uFillTx/>
                <a:latin typeface="Aptos" panose="020B0004020202020204" pitchFamily="34" charset="0"/>
                <a:ea typeface="Inter Bold"/>
                <a:cs typeface="Inter Bold"/>
                <a:sym typeface="Inter Bold"/>
              </a:rPr>
              <a:t>Eine Geschichte, die helfen soll, den Schaden zu verstehen, der durch mangelnden Datenschutz entstehen kann. </a:t>
            </a:r>
          </a:p>
        </p:txBody>
      </p:sp>
      <p:sp>
        <p:nvSpPr>
          <p:cNvPr id="7" name="Freeform 2">
            <a:extLst>
              <a:ext uri="{FF2B5EF4-FFF2-40B4-BE49-F238E27FC236}">
                <a16:creationId xmlns:a16="http://schemas.microsoft.com/office/drawing/2014/main" id="{7A36547B-01A8-75F9-3FA4-E3A262C612FB}"/>
              </a:ext>
            </a:extLst>
          </p:cNvPr>
          <p:cNvSpPr/>
          <p:nvPr/>
        </p:nvSpPr>
        <p:spPr>
          <a:xfrm>
            <a:off x="15773400" y="8210646"/>
            <a:ext cx="1483994" cy="1483994"/>
          </a:xfrm>
          <a:custGeom>
            <a:avLst/>
            <a:gdLst/>
            <a:ahLst/>
            <a:cxnLst/>
            <a:rect l="l" t="t" r="r" b="b"/>
            <a:pathLst>
              <a:path w="1483994" h="1483994">
                <a:moveTo>
                  <a:pt x="0" y="0"/>
                </a:moveTo>
                <a:lnTo>
                  <a:pt x="1483994" y="0"/>
                </a:lnTo>
                <a:lnTo>
                  <a:pt x="1483994" y="1483994"/>
                </a:lnTo>
                <a:lnTo>
                  <a:pt x="0" y="1483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8" name="Freeform 3">
            <a:extLst>
              <a:ext uri="{FF2B5EF4-FFF2-40B4-BE49-F238E27FC236}">
                <a16:creationId xmlns:a16="http://schemas.microsoft.com/office/drawing/2014/main" id="{3BDD869E-812C-B347-0771-264E2E3F8BAB}"/>
              </a:ext>
            </a:extLst>
          </p:cNvPr>
          <p:cNvSpPr/>
          <p:nvPr/>
        </p:nvSpPr>
        <p:spPr>
          <a:xfrm>
            <a:off x="1334858" y="8267700"/>
            <a:ext cx="1378501" cy="1369886"/>
          </a:xfrm>
          <a:custGeom>
            <a:avLst/>
            <a:gdLst/>
            <a:ahLst/>
            <a:cxnLst/>
            <a:rect l="l" t="t" r="r" b="b"/>
            <a:pathLst>
              <a:path w="1378501" h="1369886">
                <a:moveTo>
                  <a:pt x="0" y="0"/>
                </a:moveTo>
                <a:lnTo>
                  <a:pt x="1378501" y="0"/>
                </a:lnTo>
                <a:lnTo>
                  <a:pt x="1378501" y="1369886"/>
                </a:lnTo>
                <a:lnTo>
                  <a:pt x="0" y="1369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21047" y="280497"/>
            <a:ext cx="8291788" cy="8229600"/>
          </a:xfrm>
          <a:custGeom>
            <a:avLst/>
            <a:gdLst/>
            <a:ahLst/>
            <a:cxnLst/>
            <a:rect l="l" t="t" r="r" b="b"/>
            <a:pathLst>
              <a:path w="8291788" h="8229600">
                <a:moveTo>
                  <a:pt x="0" y="0"/>
                </a:moveTo>
                <a:lnTo>
                  <a:pt x="8291788" y="0"/>
                </a:lnTo>
                <a:lnTo>
                  <a:pt x="8291788" y="8229600"/>
                </a:lnTo>
                <a:lnTo>
                  <a:pt x="0" y="8229600"/>
                </a:lnTo>
                <a:lnTo>
                  <a:pt x="0" y="0"/>
                </a:lnTo>
                <a:close/>
              </a:path>
            </a:pathLst>
          </a:custGeom>
          <a:blipFill>
            <a:blip r:embed="rId2">
              <a:alphaModFix amt="13000"/>
            </a:blip>
            <a:stretch>
              <a:fillRect/>
            </a:stretch>
          </a:blipFill>
        </p:spPr>
        <p:txBody>
          <a:bodyPr/>
          <a:lstStyle/>
          <a:p>
            <a:endParaRPr lang="sk-SK"/>
          </a:p>
        </p:txBody>
      </p:sp>
      <p:sp>
        <p:nvSpPr>
          <p:cNvPr id="4" name="TextBox 4"/>
          <p:cNvSpPr txBox="1"/>
          <p:nvPr/>
        </p:nvSpPr>
        <p:spPr>
          <a:xfrm>
            <a:off x="329896" y="147147"/>
            <a:ext cx="17530701" cy="8680133"/>
          </a:xfrm>
          <a:prstGeom prst="rect">
            <a:avLst/>
          </a:prstGeom>
        </p:spPr>
        <p:txBody>
          <a:bodyPr lIns="0" tIns="0" rIns="0" bIns="0" rtlCol="0" anchor="t">
            <a:spAutoFit/>
          </a:bodyPr>
          <a:lstStyle/>
          <a:p>
            <a:pPr algn="just">
              <a:lnSpc>
                <a:spcPts val="5107"/>
              </a:lnSpc>
            </a:pPr>
            <a:r>
              <a:rPr lang="en-US" sz="3600" b="1" dirty="0">
                <a:solidFill>
                  <a:srgbClr val="92BAB5"/>
                </a:solidFill>
                <a:latin typeface="Aptos" panose="020B0004020202020204" pitchFamily="34" charset="0"/>
                <a:ea typeface="Inter"/>
                <a:cs typeface="Inter"/>
                <a:sym typeface="Inter"/>
              </a:rPr>
              <a:t>Beispiel für mangelnden Datenschutz:</a:t>
            </a:r>
          </a:p>
          <a:p>
            <a:pPr algn="just">
              <a:lnSpc>
                <a:spcPts val="5267"/>
              </a:lnSpc>
            </a:pPr>
            <a:endParaRPr lang="en-US" sz="3600" u="sng" dirty="0">
              <a:solidFill>
                <a:srgbClr val="000000"/>
              </a:solidFill>
              <a:latin typeface="Aptos" panose="020B0004020202020204" pitchFamily="34" charset="0"/>
              <a:ea typeface="Inter"/>
              <a:cs typeface="Inter"/>
              <a:sym typeface="Inter"/>
            </a:endParaRPr>
          </a:p>
          <a:p>
            <a:pPr algn="just">
              <a:lnSpc>
                <a:spcPts val="4188"/>
              </a:lnSpc>
            </a:pPr>
            <a:r>
              <a:rPr lang="en-US" sz="2800" dirty="0">
                <a:solidFill>
                  <a:srgbClr val="000000"/>
                </a:solidFill>
                <a:latin typeface="Aptos"/>
                <a:ea typeface="Inter Italics"/>
                <a:cs typeface="Inter Italics"/>
                <a:sym typeface="Inter Italics"/>
              </a:rPr>
              <a:t>Stellen Sie sich eine junge Frau vor, die vor kurzem eine neue Stelle in einem örtlichen Unternehmen angetreten hat und persönliche Daten wie ihre Adresse, Telefonnummer und Sozialversicherungsnummer angeben musste.</a:t>
            </a:r>
            <a:endParaRPr lang="en-US" sz="2800" dirty="0">
              <a:solidFill>
                <a:srgbClr val="000000"/>
              </a:solidFill>
              <a:latin typeface="Aptos"/>
              <a:ea typeface="Inter Italics"/>
              <a:cs typeface="Inter Italics"/>
            </a:endParaRPr>
          </a:p>
          <a:p>
            <a:pPr algn="just">
              <a:lnSpc>
                <a:spcPts val="4649"/>
              </a:lnSpc>
            </a:pPr>
            <a:r>
              <a:rPr lang="en-US" sz="2800" dirty="0">
                <a:solidFill>
                  <a:srgbClr val="000000"/>
                </a:solidFill>
                <a:latin typeface="Aptos"/>
                <a:ea typeface="Inter Italics"/>
                <a:cs typeface="Inter Italics"/>
                <a:sym typeface="Inter Italics"/>
              </a:rPr>
              <a:t>Die Datenschutzmaßnahmen des Unternehmens waren lax, und die Datenbank war anfällig für Cyberangriffe. Ihre persönlichen Daten und die ihrer Kollegen wurden von Hackern gestohlen. Einige Wochen später erhielt sie seltsame Anrufe von unbekannten Nummern. Dann erhielt sie unerwünschte E-Mails und Briefe, in denen für verschiedene Produkte und Dienstleistungen geworben wurde. Sie stellte fest, dass ihre persönlichen Daten ohne ihre Zustimmung verwendet wurden. Ihre Identität wurde gestohlen, und es wurden betrügerische Konten in ihrem Namen eröffnet. </a:t>
            </a:r>
            <a:endParaRPr lang="en-US" sz="2800" dirty="0">
              <a:solidFill>
                <a:srgbClr val="000000"/>
              </a:solidFill>
              <a:latin typeface="Aptos"/>
              <a:ea typeface="Inter Italics"/>
              <a:cs typeface="Inter Italics"/>
            </a:endParaRPr>
          </a:p>
          <a:p>
            <a:pPr algn="just">
              <a:lnSpc>
                <a:spcPts val="4188"/>
              </a:lnSpc>
            </a:pPr>
            <a:r>
              <a:rPr lang="en-US" sz="2800" dirty="0">
                <a:solidFill>
                  <a:srgbClr val="000000"/>
                </a:solidFill>
                <a:latin typeface="Aptos"/>
                <a:ea typeface="Inter Italics"/>
                <a:cs typeface="Inter Italics"/>
                <a:sym typeface="Inter Italics"/>
              </a:rPr>
              <a:t>Sie war besorgt und hatte Angst um ihre finanzielle Sicherheit und ihre Privatsphäre. </a:t>
            </a:r>
            <a:endParaRPr lang="en-US" sz="2800" dirty="0">
              <a:solidFill>
                <a:srgbClr val="000000"/>
              </a:solidFill>
              <a:latin typeface="Aptos"/>
              <a:ea typeface="Inter Italics"/>
              <a:cs typeface="Inter Italics"/>
            </a:endParaRPr>
          </a:p>
          <a:p>
            <a:pPr algn="just">
              <a:lnSpc>
                <a:spcPts val="4188"/>
              </a:lnSpc>
            </a:pPr>
            <a:r>
              <a:rPr lang="en-US" sz="2800" dirty="0">
                <a:solidFill>
                  <a:srgbClr val="000000"/>
                </a:solidFill>
                <a:latin typeface="Aptos"/>
                <a:ea typeface="Inter Italics"/>
                <a:cs typeface="Inter Italics"/>
                <a:sym typeface="Inter Italics"/>
              </a:rPr>
              <a:t>Der Mangel an angemessenen Datenschutzmaßnahmen hat ihr nicht nur finanziellen Schaden zugefügt, sondern auch ihr psychisches Wohlbefinden beeinträchtigt. Diese Geschichte unterstreicht, wie wichtig robuste Datensicherheitsmaßnahmen zum Schutz personenbezogener Daten sind.</a:t>
            </a:r>
            <a:endParaRPr lang="en-US" sz="3200" dirty="0">
              <a:solidFill>
                <a:srgbClr val="000000"/>
              </a:solidFill>
              <a:latin typeface="Aptos"/>
              <a:ea typeface="Inter Italics"/>
              <a:cs typeface="Inter Italics"/>
            </a:endParaRPr>
          </a:p>
          <a:p>
            <a:pPr algn="just">
              <a:lnSpc>
                <a:spcPts val="4788"/>
              </a:lnSpc>
            </a:pPr>
            <a:endParaRPr lang="en-US" sz="3200" dirty="0">
              <a:solidFill>
                <a:srgbClr val="000000"/>
              </a:solidFill>
              <a:latin typeface="Aptos" panose="020B0004020202020204" pitchFamily="34" charset="0"/>
              <a:ea typeface="Inter Italics"/>
              <a:cs typeface="Inter Italics"/>
              <a:sym typeface="Inter Itali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322" y="4540597"/>
            <a:ext cx="3679995" cy="3679995"/>
          </a:xfrm>
          <a:custGeom>
            <a:avLst/>
            <a:gdLst/>
            <a:ahLst/>
            <a:cxnLst/>
            <a:rect l="l" t="t" r="r" b="b"/>
            <a:pathLst>
              <a:path w="3679995" h="3679995">
                <a:moveTo>
                  <a:pt x="0" y="0"/>
                </a:moveTo>
                <a:lnTo>
                  <a:pt x="3679996" y="0"/>
                </a:lnTo>
                <a:lnTo>
                  <a:pt x="3679996" y="3679995"/>
                </a:lnTo>
                <a:lnTo>
                  <a:pt x="0" y="36799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solidFill>
                <a:srgbClr val="92BAB5"/>
              </a:solidFill>
            </a:endParaRPr>
          </a:p>
        </p:txBody>
      </p:sp>
      <p:sp>
        <p:nvSpPr>
          <p:cNvPr id="3" name="Freeform 3"/>
          <p:cNvSpPr/>
          <p:nvPr/>
        </p:nvSpPr>
        <p:spPr>
          <a:xfrm>
            <a:off x="5306043" y="4758336"/>
            <a:ext cx="5859172" cy="3244516"/>
          </a:xfrm>
          <a:custGeom>
            <a:avLst/>
            <a:gdLst/>
            <a:ahLst/>
            <a:cxnLst/>
            <a:rect l="l" t="t" r="r" b="b"/>
            <a:pathLst>
              <a:path w="5859172" h="3244516">
                <a:moveTo>
                  <a:pt x="0" y="0"/>
                </a:moveTo>
                <a:lnTo>
                  <a:pt x="5859172" y="0"/>
                </a:lnTo>
                <a:lnTo>
                  <a:pt x="5859172" y="3244517"/>
                </a:lnTo>
                <a:lnTo>
                  <a:pt x="0" y="3244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latin typeface="Aptos" panose="020B0004020202020204" pitchFamily="34" charset="0"/>
            </a:endParaRPr>
          </a:p>
        </p:txBody>
      </p:sp>
      <p:sp>
        <p:nvSpPr>
          <p:cNvPr id="4" name="TextBox 4"/>
          <p:cNvSpPr txBox="1"/>
          <p:nvPr/>
        </p:nvSpPr>
        <p:spPr>
          <a:xfrm>
            <a:off x="1028700" y="1160697"/>
            <a:ext cx="16230600" cy="3109595"/>
          </a:xfrm>
          <a:prstGeom prst="rect">
            <a:avLst/>
          </a:prstGeom>
        </p:spPr>
        <p:txBody>
          <a:bodyPr lIns="0" tIns="0" rIns="0" bIns="0" rtlCol="0" anchor="t">
            <a:spAutoFit/>
          </a:bodyPr>
          <a:lstStyle/>
          <a:p>
            <a:pPr algn="just">
              <a:lnSpc>
                <a:spcPts val="4959"/>
              </a:lnSpc>
            </a:pPr>
            <a:r>
              <a:rPr lang="en-US" sz="3200" dirty="0">
                <a:solidFill>
                  <a:srgbClr val="000000"/>
                </a:solidFill>
                <a:latin typeface="Aptos" panose="020B0004020202020204" pitchFamily="34" charset="0"/>
                <a:ea typeface="Inter"/>
                <a:cs typeface="Inter"/>
                <a:sym typeface="Inter"/>
              </a:rPr>
              <a:t>Aufgrund solcher Erfahrungen erwähnt die </a:t>
            </a:r>
            <a:r>
              <a:rPr lang="en-US" sz="3200" b="1" dirty="0">
                <a:solidFill>
                  <a:srgbClr val="000000"/>
                </a:solidFill>
                <a:latin typeface="Aptos" panose="020B0004020202020204" pitchFamily="34" charset="0"/>
                <a:ea typeface="Inter Bold"/>
                <a:cs typeface="Inter Bold"/>
                <a:sym typeface="Inter Bold"/>
              </a:rPr>
              <a:t>EUROPÄISCHE CHARTA DER MENSCHENRECHTE </a:t>
            </a:r>
            <a:r>
              <a:rPr lang="en-US" sz="3200" dirty="0">
                <a:solidFill>
                  <a:srgbClr val="000000"/>
                </a:solidFill>
                <a:latin typeface="Aptos" panose="020B0004020202020204" pitchFamily="34" charset="0"/>
                <a:ea typeface="Inter"/>
                <a:cs typeface="Inter"/>
                <a:sym typeface="Inter"/>
              </a:rPr>
              <a:t>in ihrem </a:t>
            </a:r>
            <a:r>
              <a:rPr lang="en-US" sz="3200" b="1" dirty="0">
                <a:solidFill>
                  <a:srgbClr val="000000"/>
                </a:solidFill>
                <a:latin typeface="Aptos" panose="020B0004020202020204" pitchFamily="34" charset="0"/>
                <a:ea typeface="Inter Bold"/>
                <a:cs typeface="Inter Bold"/>
                <a:sym typeface="Inter Bold"/>
              </a:rPr>
              <a:t>Artikel 8</a:t>
            </a:r>
            <a:r>
              <a:rPr lang="en-US" sz="3200" dirty="0">
                <a:solidFill>
                  <a:srgbClr val="000000"/>
                </a:solidFill>
                <a:latin typeface="Aptos" panose="020B0004020202020204" pitchFamily="34" charset="0"/>
                <a:ea typeface="Inter"/>
                <a:cs typeface="Inter"/>
                <a:sym typeface="Inter"/>
              </a:rPr>
              <a:t>, dass jeder das Recht auf den Schutz seiner personenbezogenen Daten hat. Dieser Schutz muss gemäß </a:t>
            </a:r>
            <a:r>
              <a:rPr lang="en-US" sz="3200" b="1" dirty="0">
                <a:solidFill>
                  <a:srgbClr val="000000"/>
                </a:solidFill>
                <a:latin typeface="Aptos" panose="020B0004020202020204" pitchFamily="34" charset="0"/>
                <a:ea typeface="Inter Bold"/>
                <a:cs typeface="Inter Bold"/>
                <a:sym typeface="Inter Bold"/>
              </a:rPr>
              <a:t>Artikel 5 </a:t>
            </a:r>
            <a:r>
              <a:rPr lang="en-US" sz="3200" dirty="0">
                <a:solidFill>
                  <a:srgbClr val="000000"/>
                </a:solidFill>
                <a:latin typeface="Aptos" panose="020B0004020202020204" pitchFamily="34" charset="0"/>
                <a:ea typeface="Inter"/>
                <a:cs typeface="Inter"/>
                <a:sym typeface="Inter"/>
              </a:rPr>
              <a:t>der </a:t>
            </a:r>
            <a:r>
              <a:rPr lang="en-US" sz="3200" b="1" dirty="0">
                <a:solidFill>
                  <a:srgbClr val="000000"/>
                </a:solidFill>
                <a:latin typeface="Aptos" panose="020B0004020202020204" pitchFamily="34" charset="0"/>
                <a:ea typeface="Inter Bold"/>
                <a:cs typeface="Inter Bold"/>
                <a:sym typeface="Inter Bold"/>
              </a:rPr>
              <a:t>Europäischen Verordnung 2016/679 </a:t>
            </a:r>
            <a:r>
              <a:rPr lang="en-US" sz="3200" dirty="0">
                <a:solidFill>
                  <a:srgbClr val="000000"/>
                </a:solidFill>
                <a:latin typeface="Aptos" panose="020B0004020202020204" pitchFamily="34" charset="0"/>
                <a:ea typeface="Inter"/>
                <a:cs typeface="Inter"/>
                <a:sym typeface="Inter"/>
              </a:rPr>
              <a:t>unter Beachtung der folgenden Grundsätze erfolgen:</a:t>
            </a:r>
          </a:p>
          <a:p>
            <a:pPr algn="just">
              <a:lnSpc>
                <a:spcPts val="4959"/>
              </a:lnSpc>
            </a:pPr>
            <a:endParaRPr lang="en-US" sz="3099" dirty="0">
              <a:solidFill>
                <a:srgbClr val="000000"/>
              </a:solidFill>
              <a:latin typeface="Inter"/>
              <a:ea typeface="Inter"/>
              <a:cs typeface="Inter"/>
              <a:sym typeface="Inter"/>
            </a:endParaRPr>
          </a:p>
        </p:txBody>
      </p:sp>
      <p:sp>
        <p:nvSpPr>
          <p:cNvPr id="5" name="TextBox 5"/>
          <p:cNvSpPr txBox="1"/>
          <p:nvPr/>
        </p:nvSpPr>
        <p:spPr>
          <a:xfrm>
            <a:off x="5666519" y="5392753"/>
            <a:ext cx="5138218" cy="1953895"/>
          </a:xfrm>
          <a:prstGeom prst="rect">
            <a:avLst/>
          </a:prstGeom>
        </p:spPr>
        <p:txBody>
          <a:bodyPr lIns="0" tIns="0" rIns="0" bIns="0" rtlCol="0" anchor="t">
            <a:spAutoFit/>
          </a:bodyPr>
          <a:lstStyle/>
          <a:p>
            <a:pPr algn="ctr">
              <a:lnSpc>
                <a:spcPts val="5179"/>
              </a:lnSpc>
            </a:pPr>
            <a:r>
              <a:rPr lang="en-US" sz="3699">
                <a:solidFill>
                  <a:srgbClr val="000000"/>
                </a:solidFill>
                <a:latin typeface="Inter Bold"/>
                <a:ea typeface="Inter Bold"/>
                <a:cs typeface="Inter Bold"/>
                <a:sym typeface="Inter Bold"/>
              </a:rPr>
              <a:t>ART. 8.</a:t>
            </a:r>
          </a:p>
          <a:p>
            <a:pPr algn="ctr">
              <a:lnSpc>
                <a:spcPts val="5179"/>
              </a:lnSpc>
              <a:spcBef>
                <a:spcPct val="0"/>
              </a:spcBef>
            </a:pPr>
            <a:r>
              <a:rPr lang="en-US" sz="3699">
                <a:solidFill>
                  <a:srgbClr val="000000"/>
                </a:solidFill>
                <a:latin typeface="Inter Bold"/>
                <a:ea typeface="Inter Bold"/>
                <a:cs typeface="Inter Bold"/>
                <a:sym typeface="Inter Bold"/>
              </a:rPr>
              <a:t>EUROPÄISCHE CHARTA DER MENSCHENRECHTE </a:t>
            </a:r>
          </a:p>
        </p:txBody>
      </p:sp>
      <p:sp>
        <p:nvSpPr>
          <p:cNvPr id="6" name="Freeform 6"/>
          <p:cNvSpPr/>
          <p:nvPr/>
        </p:nvSpPr>
        <p:spPr>
          <a:xfrm>
            <a:off x="11650506" y="4758336"/>
            <a:ext cx="5859172" cy="3244516"/>
          </a:xfrm>
          <a:custGeom>
            <a:avLst/>
            <a:gdLst/>
            <a:ahLst/>
            <a:cxnLst/>
            <a:rect l="l" t="t" r="r" b="b"/>
            <a:pathLst>
              <a:path w="5859172" h="3244516">
                <a:moveTo>
                  <a:pt x="0" y="0"/>
                </a:moveTo>
                <a:lnTo>
                  <a:pt x="5859172" y="0"/>
                </a:lnTo>
                <a:lnTo>
                  <a:pt x="5859172" y="3244517"/>
                </a:lnTo>
                <a:lnTo>
                  <a:pt x="0" y="3244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latin typeface="Aptos" panose="020B0004020202020204" pitchFamily="34" charset="0"/>
            </a:endParaRPr>
          </a:p>
        </p:txBody>
      </p:sp>
      <p:sp>
        <p:nvSpPr>
          <p:cNvPr id="7" name="TextBox 7"/>
          <p:cNvSpPr txBox="1"/>
          <p:nvPr/>
        </p:nvSpPr>
        <p:spPr>
          <a:xfrm>
            <a:off x="12067223" y="5352430"/>
            <a:ext cx="4932289" cy="1936242"/>
          </a:xfrm>
          <a:prstGeom prst="rect">
            <a:avLst/>
          </a:prstGeom>
        </p:spPr>
        <p:txBody>
          <a:bodyPr lIns="0" tIns="0" rIns="0" bIns="0" rtlCol="0" anchor="t">
            <a:spAutoFit/>
          </a:bodyPr>
          <a:lstStyle/>
          <a:p>
            <a:pPr algn="ctr">
              <a:lnSpc>
                <a:spcPts val="5026"/>
              </a:lnSpc>
            </a:pPr>
            <a:r>
              <a:rPr lang="en-US" sz="3590">
                <a:solidFill>
                  <a:srgbClr val="000000"/>
                </a:solidFill>
                <a:latin typeface="Inter Bold"/>
                <a:ea typeface="Inter Bold"/>
                <a:cs typeface="Inter Bold"/>
                <a:sym typeface="Inter Bold"/>
              </a:rPr>
              <a:t>ART. 5.</a:t>
            </a:r>
          </a:p>
          <a:p>
            <a:pPr algn="ctr">
              <a:lnSpc>
                <a:spcPts val="5179"/>
              </a:lnSpc>
              <a:spcBef>
                <a:spcPct val="0"/>
              </a:spcBef>
            </a:pPr>
            <a:r>
              <a:rPr lang="en-US" sz="3699">
                <a:solidFill>
                  <a:srgbClr val="000000"/>
                </a:solidFill>
                <a:latin typeface="Inter Bold"/>
                <a:ea typeface="Inter Bold"/>
                <a:cs typeface="Inter Bold"/>
                <a:sym typeface="Inter Bold"/>
              </a:rPr>
              <a:t>VERORDNUNG 2016/679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8695" y="4994686"/>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459367" y="3665202"/>
            <a:ext cx="2337068" cy="2337068"/>
          </a:xfrm>
          <a:custGeom>
            <a:avLst/>
            <a:gdLst/>
            <a:ahLst/>
            <a:cxnLst/>
            <a:rect l="l" t="t" r="r" b="b"/>
            <a:pathLst>
              <a:path w="2337068" h="2337068">
                <a:moveTo>
                  <a:pt x="0" y="0"/>
                </a:moveTo>
                <a:lnTo>
                  <a:pt x="2337068" y="0"/>
                </a:lnTo>
                <a:lnTo>
                  <a:pt x="2337068" y="2337068"/>
                </a:lnTo>
                <a:lnTo>
                  <a:pt x="0" y="2337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solidFill>
                <a:schemeClr val="bg1"/>
              </a:solidFill>
            </a:endParaRPr>
          </a:p>
        </p:txBody>
      </p:sp>
      <p:sp>
        <p:nvSpPr>
          <p:cNvPr id="4" name="Freeform 4"/>
          <p:cNvSpPr/>
          <p:nvPr/>
        </p:nvSpPr>
        <p:spPr>
          <a:xfrm>
            <a:off x="15562124" y="3700481"/>
            <a:ext cx="2266509" cy="2266509"/>
          </a:xfrm>
          <a:custGeom>
            <a:avLst/>
            <a:gdLst/>
            <a:ahLst/>
            <a:cxnLst/>
            <a:rect l="l" t="t" r="r" b="b"/>
            <a:pathLst>
              <a:path w="2266509" h="2266509">
                <a:moveTo>
                  <a:pt x="0" y="0"/>
                </a:moveTo>
                <a:lnTo>
                  <a:pt x="2266509" y="0"/>
                </a:lnTo>
                <a:lnTo>
                  <a:pt x="2266509" y="2266510"/>
                </a:lnTo>
                <a:lnTo>
                  <a:pt x="0" y="22665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4488485" y="495300"/>
            <a:ext cx="9391171" cy="651397"/>
          </a:xfrm>
          <a:prstGeom prst="rect">
            <a:avLst/>
          </a:prstGeom>
        </p:spPr>
        <p:txBody>
          <a:bodyPr wrap="square" lIns="0" tIns="0" rIns="0" bIns="0" rtlCol="0" anchor="t">
            <a:spAutoFit/>
          </a:bodyPr>
          <a:lstStyle/>
          <a:p>
            <a:pPr algn="ctr">
              <a:lnSpc>
                <a:spcPts val="5029"/>
              </a:lnSpc>
              <a:spcBef>
                <a:spcPct val="0"/>
              </a:spcBef>
            </a:pPr>
            <a:r>
              <a:rPr lang="en-US" sz="4800" b="1" dirty="0">
                <a:solidFill>
                  <a:srgbClr val="FFAA5A"/>
                </a:solidFill>
                <a:latin typeface="Aptos" panose="020B0004020202020204" pitchFamily="34" charset="0"/>
                <a:ea typeface="Inter Bold"/>
                <a:cs typeface="Inter Bold"/>
                <a:sym typeface="Inter Bold"/>
              </a:rPr>
              <a:t>DIE FOLGENDEN GRUNDSÄTZE: </a:t>
            </a:r>
          </a:p>
        </p:txBody>
      </p:sp>
      <p:sp>
        <p:nvSpPr>
          <p:cNvPr id="6" name="TextBox 6"/>
          <p:cNvSpPr txBox="1"/>
          <p:nvPr/>
        </p:nvSpPr>
        <p:spPr>
          <a:xfrm>
            <a:off x="4223049" y="2122607"/>
            <a:ext cx="4038195" cy="5751703"/>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Berichtigung und Transparenz</a:t>
            </a:r>
            <a:r>
              <a:rPr lang="en-US" sz="4000" b="1" dirty="0">
                <a:solidFill>
                  <a:srgbClr val="000000"/>
                </a:solidFill>
                <a:latin typeface="Aptos" panose="020B0004020202020204" pitchFamily="34" charset="0"/>
                <a:ea typeface="Inter"/>
                <a:cs typeface="Inter"/>
                <a:sym typeface="Inter"/>
              </a:rPr>
              <a:t>:</a:t>
            </a:r>
          </a:p>
          <a:p>
            <a:pPr algn="ctr">
              <a:lnSpc>
                <a:spcPts val="5744"/>
              </a:lnSpc>
            </a:pPr>
            <a:r>
              <a:rPr lang="en-US" sz="4000" dirty="0">
                <a:solidFill>
                  <a:srgbClr val="000000"/>
                </a:solidFill>
                <a:latin typeface="Aptos" panose="020B0004020202020204" pitchFamily="34" charset="0"/>
                <a:ea typeface="Inter"/>
                <a:cs typeface="Inter"/>
                <a:sym typeface="Inter"/>
              </a:rPr>
              <a:t> die betroffene Person muss sich der von ihr bereitgestellten Daten bewusst sein, weshalb einige COOKIES unzulässig sind.</a:t>
            </a:r>
          </a:p>
        </p:txBody>
      </p:sp>
      <p:sp>
        <p:nvSpPr>
          <p:cNvPr id="7" name="TextBox 7"/>
          <p:cNvSpPr txBox="1"/>
          <p:nvPr/>
        </p:nvSpPr>
        <p:spPr>
          <a:xfrm>
            <a:off x="10106899" y="2122607"/>
            <a:ext cx="4038195" cy="5807103"/>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Einschränkung: </a:t>
            </a:r>
          </a:p>
          <a:p>
            <a:pPr algn="ctr">
              <a:lnSpc>
                <a:spcPts val="5744"/>
              </a:lnSpc>
            </a:pPr>
            <a:r>
              <a:rPr lang="en-US" sz="4000" dirty="0">
                <a:solidFill>
                  <a:srgbClr val="000000"/>
                </a:solidFill>
                <a:latin typeface="Aptos" panose="020B0004020202020204" pitchFamily="34" charset="0"/>
                <a:ea typeface="Inter"/>
                <a:cs typeface="Inter"/>
                <a:sym typeface="Inter"/>
              </a:rPr>
              <a:t>Die Datenerhebung muss auf den Zweck beschränkt sein; es ist verboten, unnötige Daten zu sammeln.</a:t>
            </a:r>
          </a:p>
        </p:txBody>
      </p:sp>
      <p:sp>
        <p:nvSpPr>
          <p:cNvPr id="8" name="Freeform 8"/>
          <p:cNvSpPr/>
          <p:nvPr/>
        </p:nvSpPr>
        <p:spPr>
          <a:xfrm rot="5400000">
            <a:off x="5670778" y="4994686"/>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9" name="Freeform 9"/>
          <p:cNvSpPr/>
          <p:nvPr/>
        </p:nvSpPr>
        <p:spPr>
          <a:xfrm rot="5400000">
            <a:off x="11179577" y="4994686"/>
            <a:ext cx="7348064" cy="321478"/>
          </a:xfrm>
          <a:custGeom>
            <a:avLst/>
            <a:gdLst/>
            <a:ahLst/>
            <a:cxnLst/>
            <a:rect l="l" t="t" r="r" b="b"/>
            <a:pathLst>
              <a:path w="7348064" h="321478">
                <a:moveTo>
                  <a:pt x="0" y="0"/>
                </a:moveTo>
                <a:lnTo>
                  <a:pt x="7348063" y="0"/>
                </a:lnTo>
                <a:lnTo>
                  <a:pt x="7348063"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450" y="3568883"/>
            <a:ext cx="2337068" cy="2337068"/>
          </a:xfrm>
          <a:custGeom>
            <a:avLst/>
            <a:gdLst/>
            <a:ahLst/>
            <a:cxnLst/>
            <a:rect l="l" t="t" r="r" b="b"/>
            <a:pathLst>
              <a:path w="2337068" h="2337068">
                <a:moveTo>
                  <a:pt x="0" y="0"/>
                </a:moveTo>
                <a:lnTo>
                  <a:pt x="2337068" y="0"/>
                </a:lnTo>
                <a:lnTo>
                  <a:pt x="2337068" y="2337068"/>
                </a:lnTo>
                <a:lnTo>
                  <a:pt x="0" y="2337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632294" y="3600289"/>
            <a:ext cx="2274256" cy="2274256"/>
          </a:xfrm>
          <a:custGeom>
            <a:avLst/>
            <a:gdLst/>
            <a:ahLst/>
            <a:cxnLst/>
            <a:rect l="l" t="t" r="r" b="b"/>
            <a:pathLst>
              <a:path w="2274256" h="2274256">
                <a:moveTo>
                  <a:pt x="0" y="0"/>
                </a:moveTo>
                <a:lnTo>
                  <a:pt x="2274256" y="0"/>
                </a:lnTo>
                <a:lnTo>
                  <a:pt x="2274256" y="2274256"/>
                </a:lnTo>
                <a:lnTo>
                  <a:pt x="0" y="2274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TextBox 4"/>
          <p:cNvSpPr txBox="1"/>
          <p:nvPr/>
        </p:nvSpPr>
        <p:spPr>
          <a:xfrm>
            <a:off x="4214384" y="1662414"/>
            <a:ext cx="4038195" cy="6557308"/>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Bewahrung: </a:t>
            </a:r>
            <a:r>
              <a:rPr lang="en-US" sz="4000" dirty="0">
                <a:solidFill>
                  <a:srgbClr val="000000"/>
                </a:solidFill>
                <a:latin typeface="Aptos" panose="020B0004020202020204" pitchFamily="34" charset="0"/>
                <a:ea typeface="Inter"/>
                <a:cs typeface="Inter"/>
                <a:sym typeface="Inter"/>
              </a:rPr>
              <a:t>Informationen müssen mit Techniken gespeichert werden, die es ermöglichen, sie nur so lange wie nötig aufzubewahren.</a:t>
            </a:r>
          </a:p>
          <a:p>
            <a:pPr algn="ctr">
              <a:lnSpc>
                <a:spcPts val="5907"/>
              </a:lnSpc>
            </a:pPr>
            <a:endParaRPr lang="en-US" sz="4000" dirty="0">
              <a:solidFill>
                <a:srgbClr val="000000"/>
              </a:solidFill>
              <a:latin typeface="Aptos" panose="020B0004020202020204" pitchFamily="34" charset="0"/>
              <a:ea typeface="Inter"/>
              <a:cs typeface="Inter"/>
              <a:sym typeface="Inter"/>
            </a:endParaRPr>
          </a:p>
        </p:txBody>
      </p:sp>
      <p:sp>
        <p:nvSpPr>
          <p:cNvPr id="5" name="TextBox 5"/>
          <p:cNvSpPr txBox="1"/>
          <p:nvPr/>
        </p:nvSpPr>
        <p:spPr>
          <a:xfrm>
            <a:off x="10110394" y="1662414"/>
            <a:ext cx="4038195" cy="3580003"/>
          </a:xfrm>
          <a:prstGeom prst="rect">
            <a:avLst/>
          </a:prstGeom>
        </p:spPr>
        <p:txBody>
          <a:bodyPr lIns="0" tIns="0" rIns="0" bIns="0" rtlCol="0" anchor="t">
            <a:spAutoFit/>
          </a:bodyPr>
          <a:lstStyle/>
          <a:p>
            <a:pPr algn="ctr">
              <a:lnSpc>
                <a:spcPts val="5744"/>
              </a:lnSpc>
            </a:pPr>
            <a:r>
              <a:rPr lang="en-US" sz="4000" b="1" dirty="0">
                <a:solidFill>
                  <a:srgbClr val="000000"/>
                </a:solidFill>
                <a:latin typeface="Aptos" panose="020B0004020202020204" pitchFamily="34" charset="0"/>
                <a:ea typeface="Inter Bold"/>
                <a:cs typeface="Inter Bold"/>
                <a:sym typeface="Inter Bold"/>
              </a:rPr>
              <a:t>Verantwortung: </a:t>
            </a:r>
            <a:r>
              <a:rPr lang="en-US" sz="4000" dirty="0">
                <a:solidFill>
                  <a:srgbClr val="000000"/>
                </a:solidFill>
                <a:latin typeface="Aptos" panose="020B0004020202020204" pitchFamily="34" charset="0"/>
                <a:ea typeface="Inter"/>
                <a:cs typeface="Inter"/>
                <a:sym typeface="Inter"/>
              </a:rPr>
              <a:t>Nutzer, die Daten sammeln, müssen ein angemessenes Sicherheitsniveau gewährleisten.</a:t>
            </a:r>
          </a:p>
        </p:txBody>
      </p:sp>
      <p:sp>
        <p:nvSpPr>
          <p:cNvPr id="6" name="Freeform 6"/>
          <p:cNvSpPr/>
          <p:nvPr/>
        </p:nvSpPr>
        <p:spPr>
          <a:xfrm rot="5400000">
            <a:off x="-372862" y="4761738"/>
            <a:ext cx="7348064" cy="321478"/>
          </a:xfrm>
          <a:custGeom>
            <a:avLst/>
            <a:gdLst/>
            <a:ahLst/>
            <a:cxnLst/>
            <a:rect l="l" t="t" r="r" b="b"/>
            <a:pathLst>
              <a:path w="7348064" h="321478">
                <a:moveTo>
                  <a:pt x="0" y="0"/>
                </a:moveTo>
                <a:lnTo>
                  <a:pt x="7348064" y="0"/>
                </a:lnTo>
                <a:lnTo>
                  <a:pt x="7348064" y="321477"/>
                </a:lnTo>
                <a:lnTo>
                  <a:pt x="0" y="321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7" name="Freeform 7"/>
          <p:cNvSpPr/>
          <p:nvPr/>
        </p:nvSpPr>
        <p:spPr>
          <a:xfrm rot="5400000">
            <a:off x="5502692" y="4761738"/>
            <a:ext cx="7348064" cy="321478"/>
          </a:xfrm>
          <a:custGeom>
            <a:avLst/>
            <a:gdLst/>
            <a:ahLst/>
            <a:cxnLst/>
            <a:rect l="l" t="t" r="r" b="b"/>
            <a:pathLst>
              <a:path w="7348064" h="321478">
                <a:moveTo>
                  <a:pt x="0" y="0"/>
                </a:moveTo>
                <a:lnTo>
                  <a:pt x="7348063" y="0"/>
                </a:lnTo>
                <a:lnTo>
                  <a:pt x="7348063" y="321477"/>
                </a:lnTo>
                <a:lnTo>
                  <a:pt x="0" y="321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8" name="Freeform 8"/>
          <p:cNvSpPr/>
          <p:nvPr/>
        </p:nvSpPr>
        <p:spPr>
          <a:xfrm rot="5400000">
            <a:off x="11487183" y="4894044"/>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0E61D-657D-478B-888D-331D351B9FD1}">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customXml/itemProps2.xml><?xml version="1.0" encoding="utf-8"?>
<ds:datastoreItem xmlns:ds="http://schemas.openxmlformats.org/officeDocument/2006/customXml" ds:itemID="{C7ED1E21-B20C-468A-BFB8-6E9EE1A821C8}">
  <ds:schemaRefs>
    <ds:schemaRef ds:uri="http://schemas.microsoft.com/sharepoint/v3/contenttype/forms"/>
  </ds:schemaRefs>
</ds:datastoreItem>
</file>

<file path=customXml/itemProps3.xml><?xml version="1.0" encoding="utf-8"?>
<ds:datastoreItem xmlns:ds="http://schemas.openxmlformats.org/officeDocument/2006/customXml" ds:itemID="{B5822446-E371-4D12-A1DA-44B9423C46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TotalTime>
  <Words>2227</Words>
  <Application>Microsoft Office PowerPoint</Application>
  <PresentationFormat>Vlastná</PresentationFormat>
  <Paragraphs>140</Paragraphs>
  <Slides>25</Slides>
  <Notes>7</Notes>
  <HiddenSlides>0</HiddenSlides>
  <MMClips>0</MMClips>
  <ScaleCrop>false</ScaleCrop>
  <HeadingPairs>
    <vt:vector size="4" baseType="variant">
      <vt:variant>
        <vt:lpstr>Motív</vt:lpstr>
      </vt:variant>
      <vt:variant>
        <vt:i4>2</vt:i4>
      </vt:variant>
      <vt:variant>
        <vt:lpstr>Nadpisy snímok</vt:lpstr>
      </vt:variant>
      <vt:variant>
        <vt:i4>25</vt:i4>
      </vt:variant>
    </vt:vector>
  </HeadingPairs>
  <TitlesOfParts>
    <vt:vector size="27" baseType="lpstr">
      <vt:lpstr>Office Theme</vt:lpstr>
      <vt:lpstr>Motív Office</vt:lpstr>
      <vt:lpstr>Digitaler Datenschutz - Arten des digitalen Datenschutzes</vt:lpstr>
      <vt:lpstr>Prezentácia programu PowerPoint</vt:lpstr>
      <vt:lpstr>DATENSCHUTZ</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TIPPS</vt:lpstr>
      <vt:lpstr>KOMMUNIKATIONSDATENSCHUTZ</vt:lpstr>
      <vt:lpstr>Prezentácia programu PowerPoint</vt:lpstr>
      <vt:lpstr>Prezentácia programu PowerPoint</vt:lpstr>
      <vt:lpstr>UNTERRICHT ZUM DIGITALEN DATENSCHUTZ</vt:lpstr>
      <vt:lpstr>Um diesen Prozess in Gang zu bringen, wird eine Reihe von Fragen gestellt, die zum Nachdenken über alltägliche Praktiken anregen sollen, gefolgt von der Teilnahme an verschiedenen Aktivitäten:</vt:lpstr>
      <vt:lpstr>Prezentácia programu PowerPoint</vt:lpstr>
      <vt:lpstr>Kreuzworträtsel Rätsel</vt:lpstr>
      <vt:lpstr>Prezentácia programu PowerPoint</vt:lpstr>
      <vt:lpstr>EINE WEITERE AKTIVITÄT:  WORKSHOPS ZU DEN DATENSCHUTZEINSTELLUNGEN</vt:lpstr>
      <vt:lpstr>Prezentácia programu PowerPoint</vt:lpstr>
      <vt:lpstr>Prezentácia programu PowerPoint</vt:lpstr>
      <vt:lpstr>Prezentácia programu PowerPoint</vt:lpstr>
      <vt:lpstr>Prezentácia programu PowerPoint</vt:lpstr>
      <vt:lpstr>ABSCHLUSSPRÜFUNG</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3. Types of Digital Privacy and Teaching Digital Privacy</dc:title>
  <cp:keywords>, docId:DFF259B87D246D970960D89D76EA8FF1</cp:keywords>
  <cp:lastModifiedBy>Marcela Hallová</cp:lastModifiedBy>
  <cp:revision>65</cp:revision>
  <dcterms:created xsi:type="dcterms:W3CDTF">2006-08-16T00:00:00Z</dcterms:created>
  <dcterms:modified xsi:type="dcterms:W3CDTF">2024-10-23T12:29:15Z</dcterms:modified>
  <dc:identifier>DAGKiPXeoDI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