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10287000" cx="18288000"/>
  <p:notesSz cx="6858000" cy="9144000"/>
  <p:embeddedFontLst>
    <p:embeddedFont>
      <p:font typeface="Int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6" roundtripDataSignature="AMtx7mgcFJ+Ofe4Mid7Mf/u3iyNXgmww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Inter-bold.fntdata"/><Relationship Id="rId10" Type="http://schemas.openxmlformats.org/officeDocument/2006/relationships/slide" Target="slides/slide4.xml"/><Relationship Id="rId32" Type="http://schemas.openxmlformats.org/officeDocument/2006/relationships/font" Target="fonts/Inter-regular.fntdata"/><Relationship Id="rId13" Type="http://schemas.openxmlformats.org/officeDocument/2006/relationships/slide" Target="slides/slide7.xml"/><Relationship Id="rId35" Type="http://schemas.openxmlformats.org/officeDocument/2006/relationships/font" Target="fonts/Inter-boldItalic.fntdata"/><Relationship Id="rId12" Type="http://schemas.openxmlformats.org/officeDocument/2006/relationships/slide" Target="slides/slide6.xml"/><Relationship Id="rId34" Type="http://schemas.openxmlformats.org/officeDocument/2006/relationships/font" Target="fonts/Inter-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g"/><Relationship Id="rId4" Type="http://schemas.openxmlformats.org/officeDocument/2006/relationships/image" Target="../media/image6.png"/><Relationship Id="rId10"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16.jpg"/><Relationship Id="rId8" Type="http://schemas.openxmlformats.org/officeDocument/2006/relationships/image" Target="../media/image1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87" name="Shape 87"/>
        <p:cNvGrpSpPr/>
        <p:nvPr/>
      </p:nvGrpSpPr>
      <p:grpSpPr>
        <a:xfrm>
          <a:off x="0" y="0"/>
          <a:ext cx="0" cy="0"/>
          <a:chOff x="0" y="0"/>
          <a:chExt cx="0" cy="0"/>
        </a:xfrm>
      </p:grpSpPr>
      <p:sp>
        <p:nvSpPr>
          <p:cNvPr id="88" name="Google Shape;88;p30"/>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0"/>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90" name="Shape 90"/>
        <p:cNvGrpSpPr/>
        <p:nvPr/>
      </p:nvGrpSpPr>
      <p:grpSpPr>
        <a:xfrm>
          <a:off x="0" y="0"/>
          <a:ext cx="0" cy="0"/>
          <a:chOff x="0" y="0"/>
          <a:chExt cx="0" cy="0"/>
        </a:xfrm>
      </p:grpSpPr>
      <p:sp>
        <p:nvSpPr>
          <p:cNvPr id="91" name="Google Shape;91;p40"/>
          <p:cNvSpPr txBox="1"/>
          <p:nvPr/>
        </p:nvSpPr>
        <p:spPr>
          <a:xfrm>
            <a:off x="2286000" y="3974221"/>
            <a:ext cx="13716000" cy="1117970"/>
          </a:xfrm>
          <a:prstGeom prst="rect">
            <a:avLst/>
          </a:prstGeom>
          <a:noFill/>
          <a:ln>
            <a:noFill/>
          </a:ln>
        </p:spPr>
        <p:txBody>
          <a:bodyPr anchorCtr="0" anchor="b" bIns="68575" lIns="137150" spcFirstLastPara="1" rIns="137150" wrap="square" tIns="68575">
            <a:normAutofit/>
          </a:bodyPr>
          <a:lstStyle/>
          <a:p>
            <a:pPr indent="0" lvl="0" marL="0" marR="0" rtl="0" algn="ctr">
              <a:lnSpc>
                <a:spcPct val="100000"/>
              </a:lnSpc>
              <a:spcBef>
                <a:spcPts val="0"/>
              </a:spcBef>
              <a:spcAft>
                <a:spcPts val="0"/>
              </a:spcAft>
              <a:buClr>
                <a:srgbClr val="FFAA5A"/>
              </a:buClr>
              <a:buSzPts val="3000"/>
              <a:buFont typeface="Cambria"/>
              <a:buNone/>
            </a:pPr>
            <a:r>
              <a:rPr b="1" lang="en-US" sz="3000">
                <a:solidFill>
                  <a:srgbClr val="FFAA5A"/>
                </a:solidFill>
                <a:latin typeface="Cambria"/>
                <a:ea typeface="Cambria"/>
                <a:cs typeface="Cambria"/>
                <a:sym typeface="Cambria"/>
              </a:rPr>
              <a:t>ERASMUS+KA220-ADU - Cooperation partnerships in adult education</a:t>
            </a:r>
            <a:endParaRPr b="1" sz="3000">
              <a:solidFill>
                <a:srgbClr val="FFAA5A"/>
              </a:solidFill>
              <a:latin typeface="Cambria"/>
              <a:ea typeface="Cambria"/>
              <a:cs typeface="Cambria"/>
              <a:sym typeface="Cambria"/>
            </a:endParaRPr>
          </a:p>
          <a:p>
            <a:pPr indent="0" lvl="0" marL="0" marR="0" rtl="0" algn="ctr">
              <a:lnSpc>
                <a:spcPct val="100000"/>
              </a:lnSpc>
              <a:spcBef>
                <a:spcPts val="0"/>
              </a:spcBef>
              <a:spcAft>
                <a:spcPts val="0"/>
              </a:spcAft>
              <a:buClr>
                <a:srgbClr val="FFAA5A"/>
              </a:buClr>
              <a:buSzPts val="3000"/>
              <a:buFont typeface="Cambria"/>
              <a:buNone/>
            </a:pPr>
            <a:r>
              <a:rPr b="1" lang="en-US" sz="3000">
                <a:solidFill>
                  <a:srgbClr val="FFAA5A"/>
                </a:solidFill>
                <a:latin typeface="Cambria"/>
                <a:ea typeface="Cambria"/>
                <a:cs typeface="Cambria"/>
                <a:sym typeface="Cambria"/>
              </a:rPr>
              <a:t>KA220-ADU-2BF13E10 </a:t>
            </a:r>
            <a:endParaRPr b="1" sz="3000">
              <a:solidFill>
                <a:srgbClr val="FFAA5A"/>
              </a:solidFill>
              <a:latin typeface="Cambria"/>
              <a:ea typeface="Cambria"/>
              <a:cs typeface="Cambria"/>
              <a:sym typeface="Cambria"/>
            </a:endParaRPr>
          </a:p>
        </p:txBody>
      </p:sp>
      <p:sp>
        <p:nvSpPr>
          <p:cNvPr id="92" name="Google Shape;92;p40"/>
          <p:cNvSpPr txBox="1"/>
          <p:nvPr/>
        </p:nvSpPr>
        <p:spPr>
          <a:xfrm>
            <a:off x="1945758" y="1563092"/>
            <a:ext cx="14396484" cy="18928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900" u="none" cap="none" strike="noStrike">
                <a:solidFill>
                  <a:srgbClr val="92BAB5"/>
                </a:solidFill>
                <a:latin typeface="Cambria"/>
                <a:ea typeface="Cambria"/>
                <a:cs typeface="Cambria"/>
                <a:sym typeface="Cambria"/>
              </a:rPr>
              <a:t>Building Digital Resilience by Making Digital Wellbeing and</a:t>
            </a:r>
            <a:br>
              <a:rPr b="1" i="0" lang="en-US" sz="3900" u="none" cap="none" strike="noStrike">
                <a:solidFill>
                  <a:srgbClr val="92BAB5"/>
                </a:solidFill>
                <a:latin typeface="Cambria"/>
                <a:ea typeface="Cambria"/>
                <a:cs typeface="Cambria"/>
                <a:sym typeface="Cambria"/>
              </a:rPr>
            </a:br>
            <a:r>
              <a:rPr b="1" i="0" lang="en-US" sz="3900" u="none" cap="none" strike="noStrike">
                <a:solidFill>
                  <a:srgbClr val="92BAB5"/>
                </a:solidFill>
                <a:latin typeface="Cambria"/>
                <a:ea typeface="Cambria"/>
                <a:cs typeface="Cambria"/>
                <a:sym typeface="Cambria"/>
              </a:rPr>
              <a:t>Security Accessible to All</a:t>
            </a:r>
            <a:br>
              <a:rPr b="1" i="0" lang="en-US" sz="3900" u="none" cap="none" strike="noStrike">
                <a:solidFill>
                  <a:srgbClr val="92BAB5"/>
                </a:solidFill>
                <a:latin typeface="Cambria"/>
                <a:ea typeface="Cambria"/>
                <a:cs typeface="Cambria"/>
                <a:sym typeface="Cambria"/>
              </a:rPr>
            </a:br>
            <a:r>
              <a:rPr b="1" i="0" lang="en-US" sz="3900" u="none" cap="none" strike="noStrike">
                <a:solidFill>
                  <a:srgbClr val="92BAB5"/>
                </a:solidFill>
                <a:latin typeface="Cambria"/>
                <a:ea typeface="Cambria"/>
                <a:cs typeface="Cambria"/>
                <a:sym typeface="Cambria"/>
              </a:rPr>
              <a:t>&lt;&lt;DigiWELL&gt;&gt;</a:t>
            </a:r>
            <a:endParaRPr sz="3900">
              <a:solidFill>
                <a:schemeClr val="dk1"/>
              </a:solidFill>
              <a:latin typeface="Calibri"/>
              <a:ea typeface="Calibri"/>
              <a:cs typeface="Calibri"/>
              <a:sym typeface="Calibri"/>
            </a:endParaRPr>
          </a:p>
        </p:txBody>
      </p:sp>
      <p:grpSp>
        <p:nvGrpSpPr>
          <p:cNvPr id="93" name="Google Shape;93;p40"/>
          <p:cNvGrpSpPr/>
          <p:nvPr/>
        </p:nvGrpSpPr>
        <p:grpSpPr>
          <a:xfrm>
            <a:off x="606056" y="8872697"/>
            <a:ext cx="17403866" cy="1185078"/>
            <a:chOff x="435935" y="5851336"/>
            <a:chExt cx="11602577" cy="790052"/>
          </a:xfrm>
        </p:grpSpPr>
        <p:pic>
          <p:nvPicPr>
            <p:cNvPr descr="Obrázok, na ktorom je text" id="94" name="Google Shape;94;p40"/>
            <p:cNvPicPr preferRelativeResize="0"/>
            <p:nvPr/>
          </p:nvPicPr>
          <p:blipFill rotWithShape="1">
            <a:blip r:embed="rId2">
              <a:alphaModFix/>
            </a:blip>
            <a:srcRect b="0" l="0" r="0" t="0"/>
            <a:stretch/>
          </p:blipFill>
          <p:spPr>
            <a:xfrm>
              <a:off x="435935" y="5963498"/>
              <a:ext cx="2290456" cy="529376"/>
            </a:xfrm>
            <a:prstGeom prst="rect">
              <a:avLst/>
            </a:prstGeom>
            <a:noFill/>
            <a:ln>
              <a:noFill/>
            </a:ln>
          </p:spPr>
        </p:pic>
        <p:pic>
          <p:nvPicPr>
            <p:cNvPr id="95" name="Google Shape;95;p40"/>
            <p:cNvPicPr preferRelativeResize="0"/>
            <p:nvPr/>
          </p:nvPicPr>
          <p:blipFill rotWithShape="1">
            <a:blip r:embed="rId3">
              <a:alphaModFix/>
            </a:blip>
            <a:srcRect b="0" l="0" r="0" t="0"/>
            <a:stretch/>
          </p:blipFill>
          <p:spPr>
            <a:xfrm>
              <a:off x="10212223" y="5851336"/>
              <a:ext cx="1826289" cy="737473"/>
            </a:xfrm>
            <a:prstGeom prst="rect">
              <a:avLst/>
            </a:prstGeom>
            <a:noFill/>
            <a:ln>
              <a:noFill/>
            </a:ln>
          </p:spPr>
        </p:pic>
        <p:pic>
          <p:nvPicPr>
            <p:cNvPr id="96" name="Google Shape;96;p40"/>
            <p:cNvPicPr preferRelativeResize="0"/>
            <p:nvPr/>
          </p:nvPicPr>
          <p:blipFill rotWithShape="1">
            <a:blip r:embed="rId4">
              <a:alphaModFix/>
            </a:blip>
            <a:srcRect b="0" l="0" r="0" t="0"/>
            <a:stretch/>
          </p:blipFill>
          <p:spPr>
            <a:xfrm>
              <a:off x="2726391" y="5863719"/>
              <a:ext cx="777669" cy="777669"/>
            </a:xfrm>
            <a:prstGeom prst="rect">
              <a:avLst/>
            </a:prstGeom>
            <a:noFill/>
            <a:ln>
              <a:noFill/>
            </a:ln>
          </p:spPr>
        </p:pic>
        <p:pic>
          <p:nvPicPr>
            <p:cNvPr descr="Slovenská poľnohospodárska univerzita v Nitre" id="97" name="Google Shape;97;p40"/>
            <p:cNvPicPr preferRelativeResize="0"/>
            <p:nvPr/>
          </p:nvPicPr>
          <p:blipFill rotWithShape="1">
            <a:blip r:embed="rId5">
              <a:alphaModFix/>
            </a:blip>
            <a:srcRect b="0" l="0" r="0" t="0"/>
            <a:stretch/>
          </p:blipFill>
          <p:spPr>
            <a:xfrm>
              <a:off x="3589235" y="5963498"/>
              <a:ext cx="1128044" cy="504492"/>
            </a:xfrm>
            <a:prstGeom prst="rect">
              <a:avLst/>
            </a:prstGeom>
            <a:noFill/>
            <a:ln>
              <a:noFill/>
            </a:ln>
          </p:spPr>
        </p:pic>
        <p:pic>
          <p:nvPicPr>
            <p:cNvPr descr="Logo" id="98" name="Google Shape;98;p40"/>
            <p:cNvPicPr preferRelativeResize="0"/>
            <p:nvPr/>
          </p:nvPicPr>
          <p:blipFill rotWithShape="1">
            <a:blip r:embed="rId6">
              <a:alphaModFix/>
            </a:blip>
            <a:srcRect b="0" l="0" r="0" t="0"/>
            <a:stretch/>
          </p:blipFill>
          <p:spPr>
            <a:xfrm>
              <a:off x="4717279" y="5963498"/>
              <a:ext cx="968299" cy="504492"/>
            </a:xfrm>
            <a:prstGeom prst="rect">
              <a:avLst/>
            </a:prstGeom>
            <a:noFill/>
            <a:ln>
              <a:noFill/>
            </a:ln>
          </p:spPr>
        </p:pic>
        <p:pic>
          <p:nvPicPr>
            <p:cNvPr id="99" name="Google Shape;99;p40"/>
            <p:cNvPicPr preferRelativeResize="0"/>
            <p:nvPr/>
          </p:nvPicPr>
          <p:blipFill rotWithShape="1">
            <a:blip r:embed="rId7">
              <a:alphaModFix/>
            </a:blip>
            <a:srcRect b="0" l="0" r="0" t="0"/>
            <a:stretch/>
          </p:blipFill>
          <p:spPr>
            <a:xfrm>
              <a:off x="5685578" y="5945929"/>
              <a:ext cx="1156727" cy="564513"/>
            </a:xfrm>
            <a:prstGeom prst="rect">
              <a:avLst/>
            </a:prstGeom>
            <a:noFill/>
            <a:ln>
              <a:noFill/>
            </a:ln>
          </p:spPr>
        </p:pic>
        <p:pic>
          <p:nvPicPr>
            <p:cNvPr descr="AIFED - Formación, cultura y empleo en Granada" id="100" name="Google Shape;100;p40"/>
            <p:cNvPicPr preferRelativeResize="0"/>
            <p:nvPr/>
          </p:nvPicPr>
          <p:blipFill rotWithShape="1">
            <a:blip r:embed="rId8">
              <a:alphaModFix/>
            </a:blip>
            <a:srcRect b="0" l="0" r="0" t="0"/>
            <a:stretch/>
          </p:blipFill>
          <p:spPr>
            <a:xfrm>
              <a:off x="6898797" y="5968999"/>
              <a:ext cx="1521023" cy="523875"/>
            </a:xfrm>
            <a:prstGeom prst="rect">
              <a:avLst/>
            </a:prstGeom>
            <a:noFill/>
            <a:ln>
              <a:noFill/>
            </a:ln>
          </p:spPr>
        </p:pic>
        <p:pic>
          <p:nvPicPr>
            <p:cNvPr id="101" name="Google Shape;101;p40"/>
            <p:cNvPicPr preferRelativeResize="0"/>
            <p:nvPr/>
          </p:nvPicPr>
          <p:blipFill rotWithShape="1">
            <a:blip r:embed="rId9">
              <a:alphaModFix/>
            </a:blip>
            <a:srcRect b="0" l="0" r="0" t="0"/>
            <a:stretch/>
          </p:blipFill>
          <p:spPr>
            <a:xfrm>
              <a:off x="8566511" y="5945929"/>
              <a:ext cx="1499020" cy="228600"/>
            </a:xfrm>
            <a:prstGeom prst="rect">
              <a:avLst/>
            </a:prstGeom>
            <a:noFill/>
            <a:ln>
              <a:noFill/>
            </a:ln>
          </p:spPr>
        </p:pic>
        <p:pic>
          <p:nvPicPr>
            <p:cNvPr descr="Syzygia Foundation" id="102" name="Google Shape;102;p40"/>
            <p:cNvPicPr preferRelativeResize="0"/>
            <p:nvPr/>
          </p:nvPicPr>
          <p:blipFill rotWithShape="1">
            <a:blip r:embed="rId10">
              <a:alphaModFix/>
            </a:blip>
            <a:srcRect b="0" l="0" r="0" t="0"/>
            <a:stretch/>
          </p:blipFill>
          <p:spPr>
            <a:xfrm>
              <a:off x="8606409" y="6252553"/>
              <a:ext cx="1419225" cy="28228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03" name="Shape 103"/>
        <p:cNvGrpSpPr/>
        <p:nvPr/>
      </p:nvGrpSpPr>
      <p:grpSpPr>
        <a:xfrm>
          <a:off x="0" y="0"/>
          <a:ext cx="0" cy="0"/>
          <a:chOff x="0" y="0"/>
          <a:chExt cx="0" cy="0"/>
        </a:xfrm>
      </p:grpSpPr>
      <p:sp>
        <p:nvSpPr>
          <p:cNvPr id="104" name="Google Shape;104;p41"/>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41"/>
          <p:cNvSpPr txBox="1"/>
          <p:nvPr>
            <p:ph idx="1" type="body"/>
          </p:nvPr>
        </p:nvSpPr>
        <p:spPr>
          <a:xfrm>
            <a:off x="1257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6" name="Google Shape;106;p41"/>
          <p:cNvSpPr txBox="1"/>
          <p:nvPr>
            <p:ph idx="2" type="body"/>
          </p:nvPr>
        </p:nvSpPr>
        <p:spPr>
          <a:xfrm>
            <a:off x="9258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107" name="Shape 107"/>
        <p:cNvGrpSpPr/>
        <p:nvPr/>
      </p:nvGrpSpPr>
      <p:grpSpPr>
        <a:xfrm>
          <a:off x="0" y="0"/>
          <a:ext cx="0" cy="0"/>
          <a:chOff x="0" y="0"/>
          <a:chExt cx="0" cy="0"/>
        </a:xfrm>
      </p:grpSpPr>
      <p:sp>
        <p:nvSpPr>
          <p:cNvPr id="108" name="Google Shape;108;p42"/>
          <p:cNvSpPr txBox="1"/>
          <p:nvPr>
            <p:ph type="title"/>
          </p:nvPr>
        </p:nvSpPr>
        <p:spPr>
          <a:xfrm>
            <a:off x="1259682" y="547688"/>
            <a:ext cx="15773400" cy="19883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42"/>
          <p:cNvSpPr txBox="1"/>
          <p:nvPr>
            <p:ph idx="1" type="body"/>
          </p:nvPr>
        </p:nvSpPr>
        <p:spPr>
          <a:xfrm>
            <a:off x="1259683" y="2521745"/>
            <a:ext cx="7736681"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10" name="Google Shape;110;p42"/>
          <p:cNvSpPr txBox="1"/>
          <p:nvPr>
            <p:ph idx="2" type="body"/>
          </p:nvPr>
        </p:nvSpPr>
        <p:spPr>
          <a:xfrm>
            <a:off x="1259683" y="3757613"/>
            <a:ext cx="7736681"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1" name="Google Shape;111;p42"/>
          <p:cNvSpPr txBox="1"/>
          <p:nvPr>
            <p:ph idx="3" type="body"/>
          </p:nvPr>
        </p:nvSpPr>
        <p:spPr>
          <a:xfrm>
            <a:off x="9258300" y="2521745"/>
            <a:ext cx="7774782"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12" name="Google Shape;112;p42"/>
          <p:cNvSpPr txBox="1"/>
          <p:nvPr>
            <p:ph idx="4" type="body"/>
          </p:nvPr>
        </p:nvSpPr>
        <p:spPr>
          <a:xfrm>
            <a:off x="9258300" y="3757613"/>
            <a:ext cx="7774782"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113" name="Shape 113"/>
        <p:cNvGrpSpPr/>
        <p:nvPr/>
      </p:nvGrpSpPr>
      <p:grpSpPr>
        <a:xfrm>
          <a:off x="0" y="0"/>
          <a:ext cx="0" cy="0"/>
          <a:chOff x="0" y="0"/>
          <a:chExt cx="0" cy="0"/>
        </a:xfrm>
      </p:grpSpPr>
      <p:sp>
        <p:nvSpPr>
          <p:cNvPr id="114" name="Google Shape;114;p43"/>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115" name="Shape 11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116" name="Shape 116"/>
        <p:cNvGrpSpPr/>
        <p:nvPr/>
      </p:nvGrpSpPr>
      <p:grpSpPr>
        <a:xfrm>
          <a:off x="0" y="0"/>
          <a:ext cx="0" cy="0"/>
          <a:chOff x="0" y="0"/>
          <a:chExt cx="0" cy="0"/>
        </a:xfrm>
      </p:grpSpPr>
      <p:sp>
        <p:nvSpPr>
          <p:cNvPr id="117" name="Google Shape;117;p45"/>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45"/>
          <p:cNvSpPr txBox="1"/>
          <p:nvPr>
            <p:ph idx="1" type="body"/>
          </p:nvPr>
        </p:nvSpPr>
        <p:spPr>
          <a:xfrm>
            <a:off x="7774782" y="1481138"/>
            <a:ext cx="9258300" cy="731043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119" name="Google Shape;119;p45"/>
          <p:cNvSpPr txBox="1"/>
          <p:nvPr>
            <p:ph idx="2"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20" name="Google Shape;120;p45"/>
          <p:cNvSpPr txBox="1"/>
          <p:nvPr>
            <p:ph idx="10" type="dt"/>
          </p:nvPr>
        </p:nvSpPr>
        <p:spPr>
          <a:xfrm>
            <a:off x="1257300" y="9534526"/>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45"/>
          <p:cNvSpPr txBox="1"/>
          <p:nvPr>
            <p:ph idx="11" type="ftr"/>
          </p:nvPr>
        </p:nvSpPr>
        <p:spPr>
          <a:xfrm>
            <a:off x="6057900" y="9534526"/>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45"/>
          <p:cNvSpPr txBox="1"/>
          <p:nvPr>
            <p:ph idx="12" type="sldNum"/>
          </p:nvPr>
        </p:nvSpPr>
        <p:spPr>
          <a:xfrm>
            <a:off x="12915900" y="9534526"/>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123" name="Shape 123"/>
        <p:cNvGrpSpPr/>
        <p:nvPr/>
      </p:nvGrpSpPr>
      <p:grpSpPr>
        <a:xfrm>
          <a:off x="0" y="0"/>
          <a:ext cx="0" cy="0"/>
          <a:chOff x="0" y="0"/>
          <a:chExt cx="0" cy="0"/>
        </a:xfrm>
      </p:grpSpPr>
      <p:sp>
        <p:nvSpPr>
          <p:cNvPr id="124" name="Google Shape;124;p46"/>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46"/>
          <p:cNvSpPr/>
          <p:nvPr>
            <p:ph idx="2" type="pic"/>
          </p:nvPr>
        </p:nvSpPr>
        <p:spPr>
          <a:xfrm>
            <a:off x="7774782" y="1481138"/>
            <a:ext cx="9258300" cy="7310438"/>
          </a:xfrm>
          <a:prstGeom prst="rect">
            <a:avLst/>
          </a:prstGeom>
          <a:noFill/>
          <a:ln>
            <a:noFill/>
          </a:ln>
        </p:spPr>
      </p:sp>
      <p:sp>
        <p:nvSpPr>
          <p:cNvPr id="126" name="Google Shape;126;p46"/>
          <p:cNvSpPr txBox="1"/>
          <p:nvPr>
            <p:ph idx="1"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27" name="Google Shape;127;p46"/>
          <p:cNvSpPr txBox="1"/>
          <p:nvPr>
            <p:ph idx="10" type="dt"/>
          </p:nvPr>
        </p:nvSpPr>
        <p:spPr>
          <a:xfrm>
            <a:off x="1257300" y="9534526"/>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46"/>
          <p:cNvSpPr txBox="1"/>
          <p:nvPr>
            <p:ph idx="11" type="ftr"/>
          </p:nvPr>
        </p:nvSpPr>
        <p:spPr>
          <a:xfrm>
            <a:off x="6057900" y="9534526"/>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46"/>
          <p:cNvSpPr txBox="1"/>
          <p:nvPr>
            <p:ph idx="12" type="sldNum"/>
          </p:nvPr>
        </p:nvSpPr>
        <p:spPr>
          <a:xfrm>
            <a:off x="12915900" y="9534526"/>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3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3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7"/>
          <p:cNvSpPr/>
          <p:nvPr>
            <p:ph idx="2" type="pic"/>
          </p:nvPr>
        </p:nvSpPr>
        <p:spPr>
          <a:xfrm>
            <a:off x="1792288" y="612775"/>
            <a:ext cx="5486400" cy="4114800"/>
          </a:xfrm>
          <a:prstGeom prst="rect">
            <a:avLst/>
          </a:prstGeom>
          <a:noFill/>
          <a:ln>
            <a:noFill/>
          </a:ln>
        </p:spPr>
      </p:sp>
      <p:sp>
        <p:nvSpPr>
          <p:cNvPr id="68" name="Google Shape;68;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29"/>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7200"/>
              <a:buFont typeface="Cambria"/>
              <a:buNone/>
              <a:defRPr b="1" i="0" sz="72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9"/>
          <p:cNvSpPr txBox="1"/>
          <p:nvPr>
            <p:ph idx="1" type="body"/>
          </p:nvPr>
        </p:nvSpPr>
        <p:spPr>
          <a:xfrm>
            <a:off x="1036674" y="2488019"/>
            <a:ext cx="15994026" cy="5917019"/>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rgbClr val="FFAA5A"/>
              </a:buClr>
              <a:buSzPts val="4200"/>
              <a:buFont typeface="Noto Sans Symbols"/>
              <a:buChar char="❑"/>
              <a:defRPr b="0" i="0" sz="4200" u="none" cap="none" strike="noStrike">
                <a:solidFill>
                  <a:schemeClr val="dk1"/>
                </a:solidFill>
                <a:latin typeface="Cambria"/>
                <a:ea typeface="Cambria"/>
                <a:cs typeface="Cambria"/>
                <a:sym typeface="Cambria"/>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5.png"/><Relationship Id="rId13" Type="http://schemas.openxmlformats.org/officeDocument/2006/relationships/image" Target="../media/image15.png"/><Relationship Id="rId12"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4.jpg"/><Relationship Id="rId5" Type="http://schemas.openxmlformats.org/officeDocument/2006/relationships/image" Target="../media/image1.png"/><Relationship Id="rId6" Type="http://schemas.openxmlformats.org/officeDocument/2006/relationships/image" Target="../media/image19.png"/><Relationship Id="rId7" Type="http://schemas.openxmlformats.org/officeDocument/2006/relationships/image" Target="../media/image7.png"/><Relationship Id="rId8"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52.png"/><Relationship Id="rId6" Type="http://schemas.openxmlformats.org/officeDocument/2006/relationships/image" Target="../media/image6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43.png"/><Relationship Id="rId6" Type="http://schemas.openxmlformats.org/officeDocument/2006/relationships/image" Target="../media/image5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4.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5.png"/><Relationship Id="rId4" Type="http://schemas.openxmlformats.org/officeDocument/2006/relationships/image" Target="../media/image46.png"/><Relationship Id="rId5"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6.png"/><Relationship Id="rId4" Type="http://schemas.openxmlformats.org/officeDocument/2006/relationships/image" Target="../media/image60.png"/><Relationship Id="rId5"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7.png"/><Relationship Id="rId4" Type="http://schemas.openxmlformats.org/officeDocument/2006/relationships/image" Target="../media/image50.png"/><Relationship Id="rId5"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8.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35.png"/><Relationship Id="rId5"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txBox="1"/>
          <p:nvPr>
            <p:ph type="title"/>
          </p:nvPr>
        </p:nvSpPr>
        <p:spPr>
          <a:xfrm>
            <a:off x="9404337" y="2375990"/>
            <a:ext cx="8002395" cy="2216265"/>
          </a:xfrm>
          <a:prstGeom prst="rect">
            <a:avLst/>
          </a:prstGeom>
          <a:noFill/>
          <a:ln>
            <a:noFill/>
          </a:ln>
        </p:spPr>
        <p:txBody>
          <a:bodyPr anchorCtr="0" anchor="b" bIns="68575" lIns="137150" spcFirstLastPara="1" rIns="137150" wrap="square" tIns="68575">
            <a:normAutofit/>
          </a:bodyPr>
          <a:lstStyle/>
          <a:p>
            <a:pPr indent="0" lvl="0" marL="0" rtl="0" algn="ctr">
              <a:spcBef>
                <a:spcPts val="0"/>
              </a:spcBef>
              <a:spcAft>
                <a:spcPts val="0"/>
              </a:spcAft>
              <a:buClr>
                <a:srgbClr val="FFAA5A"/>
              </a:buClr>
              <a:buSzPts val="4400"/>
              <a:buFont typeface="Calibri"/>
              <a:buNone/>
            </a:pPr>
            <a:r>
              <a:rPr b="1" lang="en-US">
                <a:solidFill>
                  <a:srgbClr val="FFAA5A"/>
                </a:solidFill>
                <a:latin typeface="Calibri"/>
                <a:ea typeface="Calibri"/>
                <a:cs typeface="Calibri"/>
                <a:sym typeface="Calibri"/>
              </a:rPr>
              <a:t>Ψηφιακό απόρρητο - Τύποι ψηφιακού απορρήτου</a:t>
            </a:r>
            <a:endParaRPr b="1">
              <a:solidFill>
                <a:srgbClr val="FFAA5A"/>
              </a:solidFill>
              <a:latin typeface="Calibri"/>
              <a:ea typeface="Calibri"/>
              <a:cs typeface="Calibri"/>
              <a:sym typeface="Calibri"/>
            </a:endParaRPr>
          </a:p>
        </p:txBody>
      </p:sp>
      <p:pic>
        <p:nvPicPr>
          <p:cNvPr descr="Obrázok, na ktorom je text" id="135" name="Google Shape;135;p1"/>
          <p:cNvPicPr preferRelativeResize="0"/>
          <p:nvPr/>
        </p:nvPicPr>
        <p:blipFill rotWithShape="1">
          <a:blip r:embed="rId3">
            <a:alphaModFix/>
          </a:blip>
          <a:srcRect b="0" l="0" r="0" t="0"/>
          <a:stretch/>
        </p:blipFill>
        <p:spPr>
          <a:xfrm>
            <a:off x="11600423" y="844314"/>
            <a:ext cx="3610221" cy="794064"/>
          </a:xfrm>
          <a:prstGeom prst="rect">
            <a:avLst/>
          </a:prstGeom>
          <a:noFill/>
          <a:ln>
            <a:noFill/>
          </a:ln>
        </p:spPr>
      </p:pic>
      <p:pic>
        <p:nvPicPr>
          <p:cNvPr id="136" name="Google Shape;136;p1"/>
          <p:cNvPicPr preferRelativeResize="0"/>
          <p:nvPr/>
        </p:nvPicPr>
        <p:blipFill rotWithShape="1">
          <a:blip r:embed="rId4">
            <a:alphaModFix/>
          </a:blip>
          <a:srcRect b="0" l="0" r="0" t="0"/>
          <a:stretch/>
        </p:blipFill>
        <p:spPr>
          <a:xfrm>
            <a:off x="8733988" y="7726580"/>
            <a:ext cx="1225763" cy="1166504"/>
          </a:xfrm>
          <a:prstGeom prst="rect">
            <a:avLst/>
          </a:prstGeom>
          <a:noFill/>
          <a:ln>
            <a:noFill/>
          </a:ln>
        </p:spPr>
      </p:pic>
      <p:pic>
        <p:nvPicPr>
          <p:cNvPr descr="Slovenská poľnohospodárska univerzita v Nitre" id="137" name="Google Shape;137;p1"/>
          <p:cNvPicPr preferRelativeResize="0"/>
          <p:nvPr/>
        </p:nvPicPr>
        <p:blipFill rotWithShape="1">
          <a:blip r:embed="rId5">
            <a:alphaModFix/>
          </a:blip>
          <a:srcRect b="0" l="0" r="0" t="0"/>
          <a:stretch/>
        </p:blipFill>
        <p:spPr>
          <a:xfrm>
            <a:off x="10119387" y="7908668"/>
            <a:ext cx="1778025" cy="756738"/>
          </a:xfrm>
          <a:prstGeom prst="rect">
            <a:avLst/>
          </a:prstGeom>
          <a:noFill/>
          <a:ln>
            <a:noFill/>
          </a:ln>
        </p:spPr>
      </p:pic>
      <p:pic>
        <p:nvPicPr>
          <p:cNvPr id="138" name="Google Shape;138;p1"/>
          <p:cNvPicPr preferRelativeResize="0"/>
          <p:nvPr/>
        </p:nvPicPr>
        <p:blipFill rotWithShape="1">
          <a:blip r:embed="rId6">
            <a:alphaModFix/>
          </a:blip>
          <a:srcRect b="0" l="0" r="0" t="0"/>
          <a:stretch/>
        </p:blipFill>
        <p:spPr>
          <a:xfrm>
            <a:off x="12089070" y="7864128"/>
            <a:ext cx="1159515" cy="1524006"/>
          </a:xfrm>
          <a:prstGeom prst="rect">
            <a:avLst/>
          </a:prstGeom>
          <a:noFill/>
          <a:ln>
            <a:noFill/>
          </a:ln>
        </p:spPr>
      </p:pic>
      <p:pic>
        <p:nvPicPr>
          <p:cNvPr descr="Logo" id="139" name="Google Shape;139;p1"/>
          <p:cNvPicPr preferRelativeResize="0"/>
          <p:nvPr/>
        </p:nvPicPr>
        <p:blipFill rotWithShape="1">
          <a:blip r:embed="rId7">
            <a:alphaModFix/>
          </a:blip>
          <a:srcRect b="0" l="0" r="0" t="0"/>
          <a:stretch/>
        </p:blipFill>
        <p:spPr>
          <a:xfrm>
            <a:off x="13248585" y="7820121"/>
            <a:ext cx="1526235" cy="756738"/>
          </a:xfrm>
          <a:prstGeom prst="rect">
            <a:avLst/>
          </a:prstGeom>
          <a:noFill/>
          <a:ln>
            <a:noFill/>
          </a:ln>
        </p:spPr>
      </p:pic>
      <p:pic>
        <p:nvPicPr>
          <p:cNvPr id="140" name="Google Shape;140;p1"/>
          <p:cNvPicPr preferRelativeResize="0"/>
          <p:nvPr/>
        </p:nvPicPr>
        <p:blipFill rotWithShape="1">
          <a:blip r:embed="rId8">
            <a:alphaModFix/>
          </a:blip>
          <a:srcRect b="0" l="0" r="0" t="0"/>
          <a:stretch/>
        </p:blipFill>
        <p:spPr>
          <a:xfrm>
            <a:off x="14948823" y="7812559"/>
            <a:ext cx="1823235" cy="846770"/>
          </a:xfrm>
          <a:prstGeom prst="rect">
            <a:avLst/>
          </a:prstGeom>
          <a:noFill/>
          <a:ln>
            <a:noFill/>
          </a:ln>
        </p:spPr>
      </p:pic>
      <p:pic>
        <p:nvPicPr>
          <p:cNvPr descr="AIFED - Formación, cultura y empleo en Granada" id="141" name="Google Shape;141;p1"/>
          <p:cNvPicPr preferRelativeResize="0"/>
          <p:nvPr/>
        </p:nvPicPr>
        <p:blipFill rotWithShape="1">
          <a:blip r:embed="rId9">
            <a:alphaModFix/>
          </a:blip>
          <a:srcRect b="0" l="0" r="0" t="0"/>
          <a:stretch/>
        </p:blipFill>
        <p:spPr>
          <a:xfrm>
            <a:off x="9334649" y="8656873"/>
            <a:ext cx="2397440" cy="785813"/>
          </a:xfrm>
          <a:prstGeom prst="rect">
            <a:avLst/>
          </a:prstGeom>
          <a:noFill/>
          <a:ln>
            <a:noFill/>
          </a:ln>
        </p:spPr>
      </p:pic>
      <p:pic>
        <p:nvPicPr>
          <p:cNvPr id="142" name="Google Shape;142;p1"/>
          <p:cNvPicPr preferRelativeResize="0"/>
          <p:nvPr/>
        </p:nvPicPr>
        <p:blipFill rotWithShape="1">
          <a:blip r:embed="rId10">
            <a:alphaModFix/>
          </a:blip>
          <a:srcRect b="0" l="0" r="0" t="0"/>
          <a:stretch/>
        </p:blipFill>
        <p:spPr>
          <a:xfrm>
            <a:off x="13405535" y="8834133"/>
            <a:ext cx="2362758" cy="342900"/>
          </a:xfrm>
          <a:prstGeom prst="rect">
            <a:avLst/>
          </a:prstGeom>
          <a:noFill/>
          <a:ln>
            <a:noFill/>
          </a:ln>
        </p:spPr>
      </p:pic>
      <p:pic>
        <p:nvPicPr>
          <p:cNvPr descr="Syzygia Foundation" id="143" name="Google Shape;143;p1"/>
          <p:cNvPicPr preferRelativeResize="0"/>
          <p:nvPr/>
        </p:nvPicPr>
        <p:blipFill rotWithShape="1">
          <a:blip r:embed="rId11">
            <a:alphaModFix/>
          </a:blip>
          <a:srcRect b="0" l="0" r="0" t="0"/>
          <a:stretch/>
        </p:blipFill>
        <p:spPr>
          <a:xfrm>
            <a:off x="15932519" y="8793872"/>
            <a:ext cx="2236985" cy="423423"/>
          </a:xfrm>
          <a:prstGeom prst="rect">
            <a:avLst/>
          </a:prstGeom>
          <a:noFill/>
          <a:ln>
            <a:noFill/>
          </a:ln>
        </p:spPr>
      </p:pic>
      <p:sp>
        <p:nvSpPr>
          <p:cNvPr id="144" name="Google Shape;144;p1"/>
          <p:cNvSpPr txBox="1"/>
          <p:nvPr/>
        </p:nvSpPr>
        <p:spPr>
          <a:xfrm>
            <a:off x="11433107" y="5530191"/>
            <a:ext cx="3720329" cy="2060598"/>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Οικοδόμηση ψηφιακής ανθεκτικότητας </a:t>
            </a:r>
            <a:br>
              <a:rPr b="0" i="0" lang="en-US" sz="2100" u="none" cap="none" strike="noStrike">
                <a:solidFill>
                  <a:srgbClr val="000000"/>
                </a:solidFill>
                <a:latin typeface="Arial"/>
                <a:ea typeface="Arial"/>
                <a:cs typeface="Arial"/>
                <a:sym typeface="Arial"/>
              </a:rPr>
            </a:br>
            <a:r>
              <a:rPr b="0" i="0" lang="en-US" sz="2100" u="none" cap="none" strike="noStrike">
                <a:solidFill>
                  <a:srgbClr val="000000"/>
                </a:solidFill>
                <a:latin typeface="Arial"/>
                <a:ea typeface="Arial"/>
                <a:cs typeface="Arial"/>
                <a:sym typeface="Arial"/>
              </a:rPr>
              <a:t>από την κατασκευή της ψηφιακής ευημερίας </a:t>
            </a:r>
            <a:br>
              <a:rPr b="0" i="0" lang="en-US" sz="2100" u="none" cap="none" strike="noStrike">
                <a:solidFill>
                  <a:srgbClr val="000000"/>
                </a:solidFill>
                <a:latin typeface="Arial"/>
                <a:ea typeface="Arial"/>
                <a:cs typeface="Arial"/>
                <a:sym typeface="Arial"/>
              </a:rPr>
            </a:br>
            <a:r>
              <a:rPr b="0" i="0" lang="en-US" sz="2100" u="none" cap="none" strike="noStrike">
                <a:solidFill>
                  <a:srgbClr val="000000"/>
                </a:solidFill>
                <a:latin typeface="Arial"/>
                <a:ea typeface="Arial"/>
                <a:cs typeface="Arial"/>
                <a:sym typeface="Arial"/>
              </a:rPr>
              <a:t>και την ασφάλεια προσβάσιμες σε όλους</a:t>
            </a:r>
            <a:br>
              <a:rPr b="0" i="0" lang="en-US" sz="2100" u="none" cap="none" strike="noStrike">
                <a:solidFill>
                  <a:srgbClr val="000000"/>
                </a:solidFill>
                <a:latin typeface="Arial"/>
                <a:ea typeface="Arial"/>
                <a:cs typeface="Arial"/>
                <a:sym typeface="Arial"/>
              </a:rPr>
            </a:br>
            <a:r>
              <a:rPr b="0" i="0" lang="en-US" sz="1650" u="none" cap="none" strike="noStrike">
                <a:solidFill>
                  <a:srgbClr val="000000"/>
                </a:solidFill>
                <a:latin typeface="Arial"/>
                <a:ea typeface="Arial"/>
                <a:cs typeface="Arial"/>
                <a:sym typeface="Arial"/>
              </a:rPr>
              <a:t>2022-2-SK01-KA220-ADU-000096888</a:t>
            </a:r>
            <a:endParaRPr b="0" i="0" sz="2100" u="none" cap="none" strike="noStrike">
              <a:solidFill>
                <a:srgbClr val="000000"/>
              </a:solidFill>
              <a:latin typeface="Arial"/>
              <a:ea typeface="Arial"/>
              <a:cs typeface="Arial"/>
              <a:sym typeface="Arial"/>
            </a:endParaRPr>
          </a:p>
        </p:txBody>
      </p:sp>
      <p:grpSp>
        <p:nvGrpSpPr>
          <p:cNvPr id="145" name="Google Shape;145;p1"/>
          <p:cNvGrpSpPr/>
          <p:nvPr/>
        </p:nvGrpSpPr>
        <p:grpSpPr>
          <a:xfrm>
            <a:off x="-705636" y="1934355"/>
            <a:ext cx="9207105" cy="5238753"/>
            <a:chOff x="-1118443" y="1146344"/>
            <a:chExt cx="10365960" cy="6096000"/>
          </a:xfrm>
        </p:grpSpPr>
        <p:pic>
          <p:nvPicPr>
            <p:cNvPr descr="Obrázok, na ktorom je text, diagram, kruh, snímka obrazovky&#10;&#10;Automaticky generovaný popis" id="146" name="Google Shape;146;p1"/>
            <p:cNvPicPr preferRelativeResize="0"/>
            <p:nvPr/>
          </p:nvPicPr>
          <p:blipFill rotWithShape="1">
            <a:blip r:embed="rId12">
              <a:alphaModFix/>
            </a:blip>
            <a:srcRect b="0" l="0" r="0" t="0"/>
            <a:stretch/>
          </p:blipFill>
          <p:spPr>
            <a:xfrm>
              <a:off x="675017" y="1146344"/>
              <a:ext cx="8572500" cy="6096000"/>
            </a:xfrm>
            <a:prstGeom prst="rect">
              <a:avLst/>
            </a:prstGeom>
            <a:noFill/>
            <a:ln>
              <a:noFill/>
            </a:ln>
          </p:spPr>
        </p:pic>
        <p:pic>
          <p:nvPicPr>
            <p:cNvPr descr="Free Concept Of Data Privacy And Policy Illustration - Free Download  Business Illustrations | IconScout" id="147" name="Google Shape;147;p1"/>
            <p:cNvPicPr preferRelativeResize="0"/>
            <p:nvPr/>
          </p:nvPicPr>
          <p:blipFill rotWithShape="1">
            <a:blip r:embed="rId13">
              <a:alphaModFix/>
            </a:blip>
            <a:srcRect b="0" l="0" r="0" t="0"/>
            <a:stretch/>
          </p:blipFill>
          <p:spPr>
            <a:xfrm>
              <a:off x="-1118443" y="1638300"/>
              <a:ext cx="7620000" cy="42862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10"/>
          <p:cNvSpPr/>
          <p:nvPr/>
        </p:nvSpPr>
        <p:spPr>
          <a:xfrm>
            <a:off x="0"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0"/>
          <p:cNvSpPr txBox="1"/>
          <p:nvPr>
            <p:ph type="title"/>
          </p:nvPr>
        </p:nvSpPr>
        <p:spPr>
          <a:xfrm>
            <a:off x="1261872" y="822960"/>
            <a:ext cx="5401290" cy="814730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9600"/>
              <a:buFont typeface="Arial"/>
              <a:buNone/>
            </a:pPr>
            <a:r>
              <a:rPr lang="en-US" sz="9600">
                <a:latin typeface="Arial"/>
                <a:ea typeface="Arial"/>
                <a:cs typeface="Arial"/>
                <a:sym typeface="Arial"/>
              </a:rPr>
              <a:t>TIPS</a:t>
            </a:r>
            <a:endParaRPr sz="9600">
              <a:latin typeface="Arial"/>
              <a:ea typeface="Arial"/>
              <a:cs typeface="Arial"/>
              <a:sym typeface="Arial"/>
            </a:endParaRPr>
          </a:p>
        </p:txBody>
      </p:sp>
      <p:sp>
        <p:nvSpPr>
          <p:cNvPr id="240" name="Google Shape;240;p10"/>
          <p:cNvSpPr/>
          <p:nvPr/>
        </p:nvSpPr>
        <p:spPr>
          <a:xfrm rot="5400000">
            <a:off x="3815975" y="4888073"/>
            <a:ext cx="6720840" cy="27432"/>
          </a:xfrm>
          <a:custGeom>
            <a:rect b="b" l="l" r="r" t="t"/>
            <a:pathLst>
              <a:path extrusionOk="0" fill="none" h="27432" w="6720840">
                <a:moveTo>
                  <a:pt x="0" y="0"/>
                </a:moveTo>
                <a:cubicBezTo>
                  <a:pt x="230225" y="22712"/>
                  <a:pt x="497837" y="-22454"/>
                  <a:pt x="672084" y="0"/>
                </a:cubicBezTo>
                <a:cubicBezTo>
                  <a:pt x="846331" y="22454"/>
                  <a:pt x="1065787" y="7145"/>
                  <a:pt x="1344168" y="0"/>
                </a:cubicBezTo>
                <a:cubicBezTo>
                  <a:pt x="1622549" y="-7145"/>
                  <a:pt x="1727735" y="19685"/>
                  <a:pt x="2016252" y="0"/>
                </a:cubicBezTo>
                <a:cubicBezTo>
                  <a:pt x="2304769" y="-19685"/>
                  <a:pt x="2474481" y="18666"/>
                  <a:pt x="2822753" y="0"/>
                </a:cubicBezTo>
                <a:cubicBezTo>
                  <a:pt x="3171025" y="-18666"/>
                  <a:pt x="3328492" y="-4011"/>
                  <a:pt x="3562045" y="0"/>
                </a:cubicBezTo>
                <a:cubicBezTo>
                  <a:pt x="3795598" y="4011"/>
                  <a:pt x="3934344" y="18190"/>
                  <a:pt x="4032504" y="0"/>
                </a:cubicBezTo>
                <a:cubicBezTo>
                  <a:pt x="4130664" y="-18190"/>
                  <a:pt x="4364758" y="-5129"/>
                  <a:pt x="4637380" y="0"/>
                </a:cubicBezTo>
                <a:cubicBezTo>
                  <a:pt x="4910002" y="5129"/>
                  <a:pt x="5217194" y="-8463"/>
                  <a:pt x="5443880" y="0"/>
                </a:cubicBezTo>
                <a:cubicBezTo>
                  <a:pt x="5670566" y="8463"/>
                  <a:pt x="5966429" y="-893"/>
                  <a:pt x="6115964" y="0"/>
                </a:cubicBezTo>
                <a:cubicBezTo>
                  <a:pt x="6265499" y="893"/>
                  <a:pt x="6595925" y="-18622"/>
                  <a:pt x="6720840" y="0"/>
                </a:cubicBezTo>
                <a:cubicBezTo>
                  <a:pt x="6720582" y="7487"/>
                  <a:pt x="6719919" y="19984"/>
                  <a:pt x="6720840" y="27432"/>
                </a:cubicBezTo>
                <a:cubicBezTo>
                  <a:pt x="6498484" y="41642"/>
                  <a:pt x="6403740" y="11820"/>
                  <a:pt x="6183173" y="27432"/>
                </a:cubicBezTo>
                <a:cubicBezTo>
                  <a:pt x="5962606" y="43044"/>
                  <a:pt x="5588173" y="23028"/>
                  <a:pt x="5376672" y="27432"/>
                </a:cubicBezTo>
                <a:cubicBezTo>
                  <a:pt x="5165171" y="31836"/>
                  <a:pt x="4976332" y="28258"/>
                  <a:pt x="4839005" y="27432"/>
                </a:cubicBezTo>
                <a:cubicBezTo>
                  <a:pt x="4701678" y="26606"/>
                  <a:pt x="4496355" y="47443"/>
                  <a:pt x="4368546" y="27432"/>
                </a:cubicBezTo>
                <a:cubicBezTo>
                  <a:pt x="4240737" y="7421"/>
                  <a:pt x="4061284" y="13951"/>
                  <a:pt x="3898087" y="27432"/>
                </a:cubicBezTo>
                <a:cubicBezTo>
                  <a:pt x="3734890" y="40913"/>
                  <a:pt x="3502915" y="13124"/>
                  <a:pt x="3158795" y="27432"/>
                </a:cubicBezTo>
                <a:cubicBezTo>
                  <a:pt x="2814675" y="41740"/>
                  <a:pt x="2835392" y="27235"/>
                  <a:pt x="2688336" y="27432"/>
                </a:cubicBezTo>
                <a:cubicBezTo>
                  <a:pt x="2541280" y="27629"/>
                  <a:pt x="2307706" y="60476"/>
                  <a:pt x="2016252" y="27432"/>
                </a:cubicBezTo>
                <a:cubicBezTo>
                  <a:pt x="1724798" y="-5612"/>
                  <a:pt x="1733667" y="27732"/>
                  <a:pt x="1478585" y="27432"/>
                </a:cubicBezTo>
                <a:cubicBezTo>
                  <a:pt x="1223503" y="27132"/>
                  <a:pt x="1078527" y="31851"/>
                  <a:pt x="806501" y="27432"/>
                </a:cubicBezTo>
                <a:cubicBezTo>
                  <a:pt x="534475" y="23013"/>
                  <a:pt x="221411" y="-1678"/>
                  <a:pt x="0" y="27432"/>
                </a:cubicBezTo>
                <a:cubicBezTo>
                  <a:pt x="-14" y="18173"/>
                  <a:pt x="-517" y="8990"/>
                  <a:pt x="0" y="0"/>
                </a:cubicBezTo>
                <a:close/>
              </a:path>
              <a:path extrusionOk="0" h="27432" w="6720840">
                <a:moveTo>
                  <a:pt x="0" y="0"/>
                </a:moveTo>
                <a:cubicBezTo>
                  <a:pt x="124531" y="-22389"/>
                  <a:pt x="354282" y="5467"/>
                  <a:pt x="604876" y="0"/>
                </a:cubicBezTo>
                <a:cubicBezTo>
                  <a:pt x="855470" y="-5467"/>
                  <a:pt x="967013" y="22460"/>
                  <a:pt x="1075334" y="0"/>
                </a:cubicBezTo>
                <a:cubicBezTo>
                  <a:pt x="1183655" y="-22460"/>
                  <a:pt x="1610061" y="34787"/>
                  <a:pt x="1881835" y="0"/>
                </a:cubicBezTo>
                <a:cubicBezTo>
                  <a:pt x="2153609" y="-34787"/>
                  <a:pt x="2307152" y="13752"/>
                  <a:pt x="2486711" y="0"/>
                </a:cubicBezTo>
                <a:cubicBezTo>
                  <a:pt x="2666270" y="-13752"/>
                  <a:pt x="2890091" y="-12576"/>
                  <a:pt x="3091586" y="0"/>
                </a:cubicBezTo>
                <a:cubicBezTo>
                  <a:pt x="3293082" y="12576"/>
                  <a:pt x="3715287" y="-3114"/>
                  <a:pt x="3898087" y="0"/>
                </a:cubicBezTo>
                <a:cubicBezTo>
                  <a:pt x="4080887" y="3114"/>
                  <a:pt x="4270844" y="15240"/>
                  <a:pt x="4435754" y="0"/>
                </a:cubicBezTo>
                <a:cubicBezTo>
                  <a:pt x="4600664" y="-15240"/>
                  <a:pt x="4997045" y="-22440"/>
                  <a:pt x="5242255" y="0"/>
                </a:cubicBezTo>
                <a:cubicBezTo>
                  <a:pt x="5487465" y="22440"/>
                  <a:pt x="5701832" y="1667"/>
                  <a:pt x="6048756" y="0"/>
                </a:cubicBezTo>
                <a:cubicBezTo>
                  <a:pt x="6395680" y="-1667"/>
                  <a:pt x="6436180" y="8118"/>
                  <a:pt x="6720840" y="0"/>
                </a:cubicBezTo>
                <a:cubicBezTo>
                  <a:pt x="6720009" y="6329"/>
                  <a:pt x="6721244" y="16858"/>
                  <a:pt x="6720840" y="27432"/>
                </a:cubicBezTo>
                <a:cubicBezTo>
                  <a:pt x="6355819" y="6368"/>
                  <a:pt x="6238603" y="9637"/>
                  <a:pt x="5981548" y="27432"/>
                </a:cubicBezTo>
                <a:cubicBezTo>
                  <a:pt x="5724493" y="45227"/>
                  <a:pt x="5501077" y="1054"/>
                  <a:pt x="5175047" y="27432"/>
                </a:cubicBezTo>
                <a:cubicBezTo>
                  <a:pt x="4849017" y="53810"/>
                  <a:pt x="4559292" y="-3445"/>
                  <a:pt x="4368546" y="27432"/>
                </a:cubicBezTo>
                <a:cubicBezTo>
                  <a:pt x="4177800" y="58309"/>
                  <a:pt x="4094337" y="39926"/>
                  <a:pt x="3830879" y="27432"/>
                </a:cubicBezTo>
                <a:cubicBezTo>
                  <a:pt x="3567421" y="14938"/>
                  <a:pt x="3376102" y="1847"/>
                  <a:pt x="3158795" y="27432"/>
                </a:cubicBezTo>
                <a:cubicBezTo>
                  <a:pt x="2941488" y="53017"/>
                  <a:pt x="2565542" y="53678"/>
                  <a:pt x="2352294" y="27432"/>
                </a:cubicBezTo>
                <a:cubicBezTo>
                  <a:pt x="2139046" y="1186"/>
                  <a:pt x="1869687" y="11507"/>
                  <a:pt x="1680210" y="27432"/>
                </a:cubicBezTo>
                <a:cubicBezTo>
                  <a:pt x="1490733" y="43357"/>
                  <a:pt x="1411517" y="33447"/>
                  <a:pt x="1209751" y="27432"/>
                </a:cubicBezTo>
                <a:cubicBezTo>
                  <a:pt x="1007985" y="21417"/>
                  <a:pt x="885144" y="31673"/>
                  <a:pt x="672084" y="27432"/>
                </a:cubicBezTo>
                <a:cubicBezTo>
                  <a:pt x="459024" y="23191"/>
                  <a:pt x="153553" y="25175"/>
                  <a:pt x="0" y="27432"/>
                </a:cubicBezTo>
                <a:cubicBezTo>
                  <a:pt x="-177" y="19307"/>
                  <a:pt x="-1145" y="9170"/>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0"/>
          <p:cNvSpPr txBox="1"/>
          <p:nvPr>
            <p:ph idx="1" type="body"/>
          </p:nvPr>
        </p:nvSpPr>
        <p:spPr>
          <a:xfrm>
            <a:off x="7689627" y="828136"/>
            <a:ext cx="9336502" cy="8147304"/>
          </a:xfrm>
          <a:prstGeom prst="rect">
            <a:avLst/>
          </a:prstGeom>
          <a:noFill/>
          <a:ln>
            <a:noFill/>
          </a:ln>
        </p:spPr>
        <p:txBody>
          <a:bodyPr anchorCtr="0" anchor="ctr" bIns="45700" lIns="91425" spcFirstLastPara="1" rIns="91425" wrap="square" tIns="45700">
            <a:normAutofit lnSpcReduction="10000"/>
          </a:bodyPr>
          <a:lstStyle/>
          <a:p>
            <a:pPr indent="-342900" lvl="0" marL="342900" rtl="0" algn="l">
              <a:lnSpc>
                <a:spcPct val="90000"/>
              </a:lnSpc>
              <a:spcBef>
                <a:spcPts val="0"/>
              </a:spcBef>
              <a:spcAft>
                <a:spcPts val="0"/>
              </a:spcAft>
              <a:buSzPts val="4800"/>
              <a:buChar char="❑"/>
            </a:pPr>
            <a:r>
              <a:rPr lang="en-US" sz="4800">
                <a:latin typeface="Arial"/>
                <a:ea typeface="Arial"/>
                <a:cs typeface="Arial"/>
                <a:sym typeface="Arial"/>
              </a:rPr>
              <a:t>Σε έναν ταχέως εξελισσόμενο τεχνολογικό κόσμο, </a:t>
            </a:r>
            <a:r>
              <a:rPr b="1" lang="en-US" sz="4800">
                <a:latin typeface="Arial"/>
                <a:ea typeface="Arial"/>
                <a:cs typeface="Arial"/>
                <a:sym typeface="Arial"/>
              </a:rPr>
              <a:t>είναι σημαντικό να γνωρίζουμε τις σωστές εγγυήσεις για την ορθή προστασία των προσωπικών δεδομένων</a:t>
            </a:r>
            <a:r>
              <a:rPr lang="en-US" sz="4800">
                <a:latin typeface="Arial"/>
                <a:ea typeface="Arial"/>
                <a:cs typeface="Arial"/>
                <a:sym typeface="Arial"/>
              </a:rPr>
              <a:t>, αλλά και </a:t>
            </a:r>
            <a:r>
              <a:rPr b="1" lang="en-US" sz="4800">
                <a:latin typeface="Arial"/>
                <a:ea typeface="Arial"/>
                <a:cs typeface="Arial"/>
                <a:sym typeface="Arial"/>
              </a:rPr>
              <a:t>για τη διασφάλιση της νόμιμης μεταχείρισης όταν οι άνθρωποι έρχονται σε επαφή με τα προσωπικά δεδομένα άλλων ανθρώπων.</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1"/>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8" name="Google Shape;248;p11"/>
          <p:cNvSpPr/>
          <p:nvPr/>
        </p:nvSpPr>
        <p:spPr>
          <a:xfrm>
            <a:off x="1" y="0"/>
            <a:ext cx="6250907" cy="10287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9" name="Google Shape;249;p11"/>
          <p:cNvSpPr txBox="1"/>
          <p:nvPr>
            <p:ph type="title"/>
          </p:nvPr>
        </p:nvSpPr>
        <p:spPr>
          <a:xfrm>
            <a:off x="0" y="1797628"/>
            <a:ext cx="6250907" cy="66917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5600"/>
              <a:buFont typeface="Arial"/>
              <a:buNone/>
            </a:pPr>
            <a:r>
              <a:rPr lang="en-US" sz="5600">
                <a:solidFill>
                  <a:srgbClr val="FFFFFF"/>
                </a:solidFill>
                <a:latin typeface="Arial"/>
                <a:ea typeface="Arial"/>
                <a:cs typeface="Arial"/>
                <a:sym typeface="Arial"/>
              </a:rPr>
              <a:t>ΑΠΌΡΡΗΤΟ ΕΠΙΚΟΙΝΩΝΊΑΣ</a:t>
            </a:r>
            <a:endParaRPr/>
          </a:p>
        </p:txBody>
      </p:sp>
      <p:sp>
        <p:nvSpPr>
          <p:cNvPr id="250" name="Google Shape;250;p11"/>
          <p:cNvSpPr/>
          <p:nvPr/>
        </p:nvSpPr>
        <p:spPr>
          <a:xfrm flipH="1" rot="10800000">
            <a:off x="11325603" y="3683218"/>
            <a:ext cx="6125149"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1" name="Google Shape;251;p11"/>
          <p:cNvSpPr txBox="1"/>
          <p:nvPr>
            <p:ph idx="1" type="body"/>
          </p:nvPr>
        </p:nvSpPr>
        <p:spPr>
          <a:xfrm>
            <a:off x="6553200" y="731318"/>
            <a:ext cx="10477498" cy="8465344"/>
          </a:xfrm>
          <a:prstGeom prst="rect">
            <a:avLst/>
          </a:prstGeom>
          <a:noFill/>
          <a:ln>
            <a:noFill/>
          </a:ln>
        </p:spPr>
        <p:txBody>
          <a:bodyPr anchorCtr="0" anchor="ctr" bIns="45700" lIns="91425" spcFirstLastPara="1" rIns="91425" wrap="square" tIns="45700">
            <a:normAutofit fontScale="92500" lnSpcReduction="10000"/>
          </a:bodyPr>
          <a:lstStyle/>
          <a:p>
            <a:pPr indent="-342900" lvl="0" marL="342900" rtl="0" algn="l">
              <a:lnSpc>
                <a:spcPct val="90000"/>
              </a:lnSpc>
              <a:spcBef>
                <a:spcPts val="0"/>
              </a:spcBef>
              <a:spcAft>
                <a:spcPts val="0"/>
              </a:spcAft>
              <a:buSzPct val="100000"/>
              <a:buChar char="❑"/>
            </a:pPr>
            <a:r>
              <a:rPr lang="en-US" sz="4800">
                <a:latin typeface="Arial"/>
                <a:ea typeface="Arial"/>
                <a:cs typeface="Arial"/>
                <a:sym typeface="Arial"/>
              </a:rPr>
              <a:t>Το απόρρητο στην επικοινωνία είναι πολύ σημαντικό για να διασφαλιστεί ότι οι ψηφιακές συνομιλίες διατηρούνται εμπιστευτικές και προστατεύονται από μη εξουσιοδοτημένες ενέργειες. </a:t>
            </a:r>
            <a:endParaRPr/>
          </a:p>
          <a:p>
            <a:pPr indent="-342900" lvl="0" marL="342900" rtl="0" algn="l">
              <a:lnSpc>
                <a:spcPct val="90000"/>
              </a:lnSpc>
              <a:spcBef>
                <a:spcPts val="1500"/>
              </a:spcBef>
              <a:spcAft>
                <a:spcPts val="0"/>
              </a:spcAft>
              <a:buSzPct val="100000"/>
              <a:buChar char="❑"/>
            </a:pPr>
            <a:r>
              <a:rPr b="1" lang="en-US" sz="4800">
                <a:latin typeface="Arial"/>
                <a:ea typeface="Arial"/>
                <a:cs typeface="Arial"/>
                <a:sym typeface="Arial"/>
              </a:rPr>
              <a:t>Η ψηφιακή επικοινωνία </a:t>
            </a:r>
            <a:r>
              <a:rPr lang="en-US" sz="4800">
                <a:latin typeface="Arial"/>
                <a:ea typeface="Arial"/>
                <a:cs typeface="Arial"/>
                <a:sym typeface="Arial"/>
              </a:rPr>
              <a:t>αναφέρεται σε κάθε είδος ανταλλαγής πληροφοριών, είτε πρόκειται για ηλεκτρονικό ταχυδρομείο, μηνύματα κειμένου, διαδικτυακές συνομιλίες, τηλεφωνήματα κ.λπ.</a:t>
            </a:r>
            <a:endParaRPr/>
          </a:p>
        </p:txBody>
      </p:sp>
      <p:sp>
        <p:nvSpPr>
          <p:cNvPr id="252" name="Google Shape;252;p11"/>
          <p:cNvSpPr/>
          <p:nvPr/>
        </p:nvSpPr>
        <p:spPr>
          <a:xfrm>
            <a:off x="1257302" y="7343902"/>
            <a:ext cx="2560484" cy="2464466"/>
          </a:xfrm>
          <a:custGeom>
            <a:rect b="b" l="l" r="r" t="t"/>
            <a:pathLst>
              <a:path extrusionOk="0" h="2464466" w="2560484">
                <a:moveTo>
                  <a:pt x="0" y="0"/>
                </a:moveTo>
                <a:lnTo>
                  <a:pt x="2560484" y="0"/>
                </a:lnTo>
                <a:lnTo>
                  <a:pt x="2560484" y="2464466"/>
                </a:lnTo>
                <a:lnTo>
                  <a:pt x="0" y="246446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12"/>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258" name="Google Shape;258;p12"/>
          <p:cNvSpPr/>
          <p:nvPr/>
        </p:nvSpPr>
        <p:spPr>
          <a:xfrm>
            <a:off x="15297986" y="2"/>
            <a:ext cx="1732713" cy="937541"/>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259" name="Google Shape;259;p12"/>
          <p:cNvSpPr txBox="1"/>
          <p:nvPr>
            <p:ph idx="1" type="body"/>
          </p:nvPr>
        </p:nvSpPr>
        <p:spPr>
          <a:xfrm>
            <a:off x="673520" y="1216411"/>
            <a:ext cx="8723334" cy="7947699"/>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lnSpc>
                <a:spcPct val="90000"/>
              </a:lnSpc>
              <a:spcBef>
                <a:spcPts val="0"/>
              </a:spcBef>
              <a:spcAft>
                <a:spcPts val="0"/>
              </a:spcAft>
              <a:buSzPct val="100000"/>
              <a:buChar char="❑"/>
            </a:pPr>
            <a:r>
              <a:rPr lang="en-US" sz="4000">
                <a:latin typeface="Arial"/>
                <a:ea typeface="Arial"/>
                <a:cs typeface="Arial"/>
                <a:sym typeface="Arial"/>
              </a:rPr>
              <a:t>Προστατεύοντας </a:t>
            </a:r>
            <a:r>
              <a:rPr b="1" lang="en-US" sz="4000">
                <a:latin typeface="Arial"/>
                <a:ea typeface="Arial"/>
                <a:cs typeface="Arial"/>
                <a:sym typeface="Arial"/>
              </a:rPr>
              <a:t>την εμπιστευτικότητα των συνομιλιών</a:t>
            </a:r>
            <a:r>
              <a:rPr lang="en-US" sz="4000">
                <a:latin typeface="Arial"/>
                <a:ea typeface="Arial"/>
                <a:cs typeface="Arial"/>
                <a:sym typeface="Arial"/>
              </a:rPr>
              <a:t>, οι άνθρωποι διασφαλίζουν ότι οι πληροφορίες που μοιράζονται δεν εκτίθενται σε μη εξουσιοδοτημένους τρίτους. Αυτό είναι σημαντικό σε έναν ψηφιακό κόσμο όπου προσωπικές και επιχειρηματικές πληροφορίες μεταδίδονται συνεχώς μέσω διαδικτυακών δικτύων και πλατφορμών. </a:t>
            </a:r>
            <a:endParaRPr sz="4000">
              <a:latin typeface="Arial"/>
              <a:ea typeface="Arial"/>
              <a:cs typeface="Arial"/>
              <a:sym typeface="Arial"/>
            </a:endParaRPr>
          </a:p>
          <a:p>
            <a:pPr indent="-342900" lvl="0" marL="342900" rtl="0" algn="l">
              <a:lnSpc>
                <a:spcPct val="90000"/>
              </a:lnSpc>
              <a:spcBef>
                <a:spcPts val="1500"/>
              </a:spcBef>
              <a:spcAft>
                <a:spcPts val="0"/>
              </a:spcAft>
              <a:buSzPct val="100000"/>
              <a:buChar char="❑"/>
            </a:pPr>
            <a:r>
              <a:rPr lang="en-US" sz="4000">
                <a:latin typeface="Arial"/>
                <a:ea typeface="Arial"/>
                <a:cs typeface="Arial"/>
                <a:sym typeface="Arial"/>
              </a:rPr>
              <a:t>Με κάθε τεχνολογική πρόοδο, </a:t>
            </a:r>
            <a:r>
              <a:rPr b="1" lang="en-US" sz="4000">
                <a:latin typeface="Arial"/>
                <a:ea typeface="Arial"/>
                <a:cs typeface="Arial"/>
                <a:sym typeface="Arial"/>
              </a:rPr>
              <a:t>προκύπτουν νέοι κίνδυνοι</a:t>
            </a:r>
            <a:r>
              <a:rPr lang="en-US" sz="4000">
                <a:latin typeface="Arial"/>
                <a:ea typeface="Arial"/>
                <a:cs typeface="Arial"/>
                <a:sym typeface="Arial"/>
              </a:rPr>
              <a:t>, ιδίως όσον αφορά την προστασία των προσωπικών μας δεδομένων. </a:t>
            </a:r>
            <a:endParaRPr/>
          </a:p>
          <a:p>
            <a:pPr indent="-107950" lvl="0" marL="342900" rtl="0" algn="l">
              <a:lnSpc>
                <a:spcPct val="90000"/>
              </a:lnSpc>
              <a:spcBef>
                <a:spcPts val="1500"/>
              </a:spcBef>
              <a:spcAft>
                <a:spcPts val="0"/>
              </a:spcAft>
              <a:buSzPct val="100000"/>
              <a:buNone/>
            </a:pPr>
            <a:r>
              <a:t/>
            </a:r>
            <a:endParaRPr sz="4000">
              <a:latin typeface="Arial"/>
              <a:ea typeface="Arial"/>
              <a:cs typeface="Arial"/>
              <a:sym typeface="Arial"/>
            </a:endParaRPr>
          </a:p>
          <a:p>
            <a:pPr indent="-107950" lvl="0" marL="342900" rtl="0" algn="l">
              <a:lnSpc>
                <a:spcPct val="90000"/>
              </a:lnSpc>
              <a:spcBef>
                <a:spcPts val="1500"/>
              </a:spcBef>
              <a:spcAft>
                <a:spcPts val="0"/>
              </a:spcAft>
              <a:buSzPct val="100000"/>
              <a:buNone/>
            </a:pPr>
            <a:r>
              <a:t/>
            </a:r>
            <a:endParaRPr sz="4000">
              <a:latin typeface="Arial"/>
              <a:ea typeface="Arial"/>
              <a:cs typeface="Arial"/>
              <a:sym typeface="Arial"/>
            </a:endParaRPr>
          </a:p>
        </p:txBody>
      </p:sp>
      <p:sp>
        <p:nvSpPr>
          <p:cNvPr id="260" name="Google Shape;260;p12"/>
          <p:cNvSpPr/>
          <p:nvPr/>
        </p:nvSpPr>
        <p:spPr>
          <a:xfrm>
            <a:off x="10212278" y="5135939"/>
            <a:ext cx="811233" cy="811233"/>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261" name="Google Shape;261;p12"/>
          <p:cNvSpPr/>
          <p:nvPr/>
        </p:nvSpPr>
        <p:spPr>
          <a:xfrm>
            <a:off x="10124403" y="2"/>
            <a:ext cx="3100422" cy="243281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cxnSp>
        <p:nvCxnSpPr>
          <p:cNvPr id="262" name="Google Shape;262;p12"/>
          <p:cNvCxnSpPr/>
          <p:nvPr/>
        </p:nvCxnSpPr>
        <p:spPr>
          <a:xfrm>
            <a:off x="18208118" y="1541859"/>
            <a:ext cx="0" cy="2396562"/>
          </a:xfrm>
          <a:prstGeom prst="straightConnector1">
            <a:avLst/>
          </a:prstGeom>
          <a:noFill/>
          <a:ln cap="rnd" cmpd="sng" w="127000">
            <a:solidFill>
              <a:schemeClr val="accent4"/>
            </a:solidFill>
            <a:prstDash val="dash"/>
            <a:miter lim="800000"/>
            <a:headEnd len="sm" w="sm" type="none"/>
            <a:tailEnd len="sm" w="sm" type="none"/>
          </a:ln>
        </p:spPr>
      </p:cxnSp>
      <p:sp>
        <p:nvSpPr>
          <p:cNvPr id="263" name="Google Shape;263;p12"/>
          <p:cNvSpPr/>
          <p:nvPr/>
        </p:nvSpPr>
        <p:spPr>
          <a:xfrm rot="-1136562">
            <a:off x="11184871" y="7750024"/>
            <a:ext cx="2753588" cy="3037178"/>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sp>
        <p:nvSpPr>
          <p:cNvPr id="264" name="Google Shape;264;p12"/>
          <p:cNvSpPr/>
          <p:nvPr/>
        </p:nvSpPr>
        <p:spPr>
          <a:xfrm>
            <a:off x="10214291" y="9050693"/>
            <a:ext cx="2986596" cy="1236308"/>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265" name="Google Shape;265;p12"/>
          <p:cNvSpPr/>
          <p:nvPr/>
        </p:nvSpPr>
        <p:spPr>
          <a:xfrm>
            <a:off x="16277545" y="8278795"/>
            <a:ext cx="2010458" cy="2008208"/>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sp>
        <p:nvSpPr>
          <p:cNvPr id="266" name="Google Shape;266;p12"/>
          <p:cNvSpPr/>
          <p:nvPr/>
        </p:nvSpPr>
        <p:spPr>
          <a:xfrm>
            <a:off x="12661456" y="3006621"/>
            <a:ext cx="3821334" cy="3835102"/>
          </a:xfrm>
          <a:custGeom>
            <a:rect b="b" l="l" r="r" t="t"/>
            <a:pathLst>
              <a:path extrusionOk="0" h="3421817" w="3421817">
                <a:moveTo>
                  <a:pt x="0" y="0"/>
                </a:moveTo>
                <a:lnTo>
                  <a:pt x="3421816" y="0"/>
                </a:lnTo>
                <a:lnTo>
                  <a:pt x="3421816" y="3421817"/>
                </a:lnTo>
                <a:lnTo>
                  <a:pt x="0" y="342181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BAB5"/>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p13"/>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3" name="Google Shape;273;p13"/>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4" name="Google Shape;274;p13"/>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5" name="Google Shape;275;p13"/>
          <p:cNvSpPr txBox="1"/>
          <p:nvPr>
            <p:ph idx="1" type="body"/>
          </p:nvPr>
        </p:nvSpPr>
        <p:spPr>
          <a:xfrm>
            <a:off x="1319937" y="1714500"/>
            <a:ext cx="13692959" cy="6527007"/>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SzPts val="3200"/>
              <a:buChar char="❑"/>
            </a:pPr>
            <a:r>
              <a:rPr lang="en-US" sz="3200">
                <a:solidFill>
                  <a:srgbClr val="000000"/>
                </a:solidFill>
                <a:latin typeface="Arial"/>
                <a:ea typeface="Arial"/>
                <a:cs typeface="Arial"/>
                <a:sym typeface="Arial"/>
              </a:rPr>
              <a:t>Σήμερα οι άνθρωποι αντιμετωπίζουν </a:t>
            </a:r>
            <a:r>
              <a:rPr b="1" lang="en-US" sz="3200">
                <a:solidFill>
                  <a:srgbClr val="000000"/>
                </a:solidFill>
                <a:latin typeface="Arial"/>
                <a:ea typeface="Arial"/>
                <a:cs typeface="Arial"/>
                <a:sym typeface="Arial"/>
              </a:rPr>
              <a:t>πολλές απάτες στον κυβερνοχώρο</a:t>
            </a:r>
            <a:r>
              <a:rPr lang="en-US" sz="3200">
                <a:solidFill>
                  <a:srgbClr val="000000"/>
                </a:solidFill>
                <a:latin typeface="Arial"/>
                <a:ea typeface="Arial"/>
                <a:cs typeface="Arial"/>
                <a:sym typeface="Arial"/>
              </a:rPr>
              <a:t>, </a:t>
            </a:r>
            <a:r>
              <a:rPr b="1" lang="en-US" sz="3200">
                <a:solidFill>
                  <a:srgbClr val="000000"/>
                </a:solidFill>
                <a:latin typeface="Arial"/>
                <a:ea typeface="Arial"/>
                <a:cs typeface="Arial"/>
                <a:sym typeface="Arial"/>
              </a:rPr>
              <a:t>ιούς υπολογιστών </a:t>
            </a:r>
            <a:r>
              <a:rPr lang="en-US" sz="3200">
                <a:solidFill>
                  <a:srgbClr val="000000"/>
                </a:solidFill>
                <a:latin typeface="Arial"/>
                <a:ea typeface="Arial"/>
                <a:cs typeface="Arial"/>
                <a:sym typeface="Arial"/>
              </a:rPr>
              <a:t>και </a:t>
            </a:r>
            <a:r>
              <a:rPr b="1" lang="en-US" sz="3200">
                <a:solidFill>
                  <a:srgbClr val="000000"/>
                </a:solidFill>
                <a:latin typeface="Arial"/>
                <a:ea typeface="Arial"/>
                <a:cs typeface="Arial"/>
                <a:sym typeface="Arial"/>
              </a:rPr>
              <a:t>άλλους ψηφιακούς κινδύνους </a:t>
            </a:r>
            <a:r>
              <a:rPr lang="en-US" sz="3200">
                <a:solidFill>
                  <a:srgbClr val="000000"/>
                </a:solidFill>
                <a:latin typeface="Arial"/>
                <a:ea typeface="Arial"/>
                <a:cs typeface="Arial"/>
                <a:sym typeface="Arial"/>
              </a:rPr>
              <a:t>που μπορούν να επηρεάσουν την </a:t>
            </a:r>
            <a:r>
              <a:rPr b="1" lang="en-US" sz="3200">
                <a:solidFill>
                  <a:srgbClr val="000000"/>
                </a:solidFill>
                <a:latin typeface="Arial"/>
                <a:ea typeface="Arial"/>
                <a:cs typeface="Arial"/>
                <a:sym typeface="Arial"/>
              </a:rPr>
              <a:t>ασφάλεια </a:t>
            </a:r>
            <a:r>
              <a:rPr lang="en-US" sz="3200">
                <a:solidFill>
                  <a:srgbClr val="000000"/>
                </a:solidFill>
                <a:latin typeface="Arial"/>
                <a:ea typeface="Arial"/>
                <a:cs typeface="Arial"/>
                <a:sym typeface="Arial"/>
              </a:rPr>
              <a:t>και την </a:t>
            </a:r>
            <a:r>
              <a:rPr b="1" lang="en-US" sz="3200">
                <a:solidFill>
                  <a:srgbClr val="000000"/>
                </a:solidFill>
                <a:latin typeface="Arial"/>
                <a:ea typeface="Arial"/>
                <a:cs typeface="Arial"/>
                <a:sym typeface="Arial"/>
              </a:rPr>
              <a:t>ιδιωτική τους ζωή στο διαδίκτυο</a:t>
            </a:r>
            <a:r>
              <a:rPr lang="en-US" sz="3200">
                <a:solidFill>
                  <a:srgbClr val="000000"/>
                </a:solidFill>
                <a:latin typeface="Arial"/>
                <a:ea typeface="Arial"/>
                <a:cs typeface="Arial"/>
                <a:sym typeface="Arial"/>
              </a:rPr>
              <a:t>. </a:t>
            </a:r>
            <a:endParaRPr/>
          </a:p>
          <a:p>
            <a:pPr indent="-342900" lvl="0" marL="342900" rtl="0" algn="l">
              <a:lnSpc>
                <a:spcPct val="100000"/>
              </a:lnSpc>
              <a:spcBef>
                <a:spcPts val="1500"/>
              </a:spcBef>
              <a:spcAft>
                <a:spcPts val="0"/>
              </a:spcAft>
              <a:buSzPts val="3200"/>
              <a:buChar char="❑"/>
            </a:pPr>
            <a:r>
              <a:rPr i="0" lang="en-US" sz="3200">
                <a:latin typeface="Arial"/>
                <a:ea typeface="Arial"/>
                <a:cs typeface="Arial"/>
                <a:sym typeface="Arial"/>
              </a:rPr>
              <a:t>Επομένως, είναι απαραίτητο να λαμβάνετε τα κατάλληλα </a:t>
            </a:r>
            <a:r>
              <a:rPr b="1" i="0" lang="en-US" sz="3200">
                <a:latin typeface="Arial"/>
                <a:ea typeface="Arial"/>
                <a:cs typeface="Arial"/>
                <a:sym typeface="Arial"/>
              </a:rPr>
              <a:t>μέτρα ασφαλείας </a:t>
            </a:r>
            <a:r>
              <a:rPr i="0" lang="en-US" sz="3200">
                <a:latin typeface="Arial"/>
                <a:ea typeface="Arial"/>
                <a:cs typeface="Arial"/>
                <a:sym typeface="Arial"/>
              </a:rPr>
              <a:t>για να μειώσετε αυτούς τους κινδύνους, χρησιμοποιώντας </a:t>
            </a:r>
            <a:r>
              <a:rPr b="1" i="0" lang="en-US" sz="3200">
                <a:latin typeface="Arial"/>
                <a:ea typeface="Arial"/>
                <a:cs typeface="Arial"/>
                <a:sym typeface="Arial"/>
              </a:rPr>
              <a:t>ισχυρούς κωδικούς πρόσβασης, VPN για την προστασία της σύνδεσής σας στο διαδίκτυο </a:t>
            </a:r>
            <a:r>
              <a:rPr i="0" lang="en-US" sz="3200">
                <a:latin typeface="Arial"/>
                <a:ea typeface="Arial"/>
                <a:cs typeface="Arial"/>
                <a:sym typeface="Arial"/>
              </a:rPr>
              <a:t>κ.λπ. Αυτές οι προφυλάξεις είναι σημαντικές για την προστασία της ιδιωτικής μας ζωής και την ασφάλειά μας στον ψηφιακό κόσμο.</a:t>
            </a:r>
            <a:endParaRPr/>
          </a:p>
          <a:p>
            <a:pPr indent="0" lvl="0" marL="0" rtl="0" algn="l">
              <a:lnSpc>
                <a:spcPct val="100000"/>
              </a:lnSpc>
              <a:spcBef>
                <a:spcPts val="2400"/>
              </a:spcBef>
              <a:spcAft>
                <a:spcPts val="0"/>
              </a:spcAft>
              <a:buSzPts val="3200"/>
              <a:buNone/>
            </a:pPr>
            <a:r>
              <a:t/>
            </a:r>
            <a:endParaRPr i="0" sz="3200">
              <a:latin typeface="Arial"/>
              <a:ea typeface="Arial"/>
              <a:cs typeface="Arial"/>
              <a:sym typeface="Arial"/>
            </a:endParaRPr>
          </a:p>
        </p:txBody>
      </p:sp>
      <p:sp>
        <p:nvSpPr>
          <p:cNvPr id="276" name="Google Shape;276;p13"/>
          <p:cNvSpPr/>
          <p:nvPr/>
        </p:nvSpPr>
        <p:spPr>
          <a:xfrm>
            <a:off x="14101465" y="6550980"/>
            <a:ext cx="2914176" cy="2996582"/>
          </a:xfrm>
          <a:custGeom>
            <a:rect b="b" l="l" r="r" t="t"/>
            <a:pathLst>
              <a:path extrusionOk="0" h="2996582" w="2914176">
                <a:moveTo>
                  <a:pt x="0" y="0"/>
                </a:moveTo>
                <a:lnTo>
                  <a:pt x="2914176" y="0"/>
                </a:lnTo>
                <a:lnTo>
                  <a:pt x="2914176" y="2996582"/>
                </a:lnTo>
                <a:lnTo>
                  <a:pt x="0" y="299658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14"/>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3" name="Google Shape;283;p14"/>
          <p:cNvSpPr/>
          <p:nvPr/>
        </p:nvSpPr>
        <p:spPr>
          <a:xfrm>
            <a:off x="1" y="0"/>
            <a:ext cx="6250907" cy="10287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4" name="Google Shape;284;p14"/>
          <p:cNvSpPr txBox="1"/>
          <p:nvPr>
            <p:ph type="title"/>
          </p:nvPr>
        </p:nvSpPr>
        <p:spPr>
          <a:xfrm>
            <a:off x="0" y="1797628"/>
            <a:ext cx="6250907" cy="66917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5600"/>
              <a:buFont typeface="Arial"/>
              <a:buNone/>
            </a:pPr>
            <a:r>
              <a:rPr lang="en-US" sz="5600">
                <a:solidFill>
                  <a:srgbClr val="FFFFFF"/>
                </a:solidFill>
                <a:latin typeface="Arial"/>
                <a:ea typeface="Arial"/>
                <a:cs typeface="Arial"/>
                <a:sym typeface="Arial"/>
              </a:rPr>
              <a:t>ΔΙΔΑΣΚΑΛΊΑ ΤΗΣ ΨΗΦΙΑΚΉΣ ΙΔΙΩΤΙΚΌΤΗΤΑΣ</a:t>
            </a:r>
            <a:endParaRPr/>
          </a:p>
        </p:txBody>
      </p:sp>
      <p:sp>
        <p:nvSpPr>
          <p:cNvPr id="285" name="Google Shape;285;p14"/>
          <p:cNvSpPr/>
          <p:nvPr/>
        </p:nvSpPr>
        <p:spPr>
          <a:xfrm flipH="1" rot="10800000">
            <a:off x="11325603" y="3683218"/>
            <a:ext cx="6125149"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6" name="Google Shape;286;p14"/>
          <p:cNvSpPr txBox="1"/>
          <p:nvPr>
            <p:ph idx="1" type="body"/>
          </p:nvPr>
        </p:nvSpPr>
        <p:spPr>
          <a:xfrm>
            <a:off x="6526306" y="1409700"/>
            <a:ext cx="10477498" cy="6643962"/>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b="1" lang="en-US" sz="4800">
                <a:solidFill>
                  <a:srgbClr val="92BAB5"/>
                </a:solidFill>
                <a:latin typeface="Arial"/>
                <a:ea typeface="Arial"/>
                <a:cs typeface="Arial"/>
                <a:sym typeface="Arial"/>
              </a:rPr>
              <a:t>ΠΏΣ ΝΑ ΕΝΣΩΜΑΤΏΣΕΤΕ ΤΟ ΨΗΦΙΑΚΌ ΑΠΌΡΡΗΤΟ ΣΤΗΝ ΕΚΠΑΊΔΕΥΣΗ</a:t>
            </a:r>
            <a:endParaRPr/>
          </a:p>
          <a:p>
            <a:pPr indent="-342900" lvl="0" marL="342900" rtl="0" algn="l">
              <a:lnSpc>
                <a:spcPct val="90000"/>
              </a:lnSpc>
              <a:spcBef>
                <a:spcPts val="1500"/>
              </a:spcBef>
              <a:spcAft>
                <a:spcPts val="0"/>
              </a:spcAft>
              <a:buSzPct val="100000"/>
              <a:buChar char="❑"/>
            </a:pPr>
            <a:r>
              <a:rPr lang="en-US" sz="4800">
                <a:latin typeface="Arial"/>
                <a:ea typeface="Arial"/>
                <a:cs typeface="Arial"/>
                <a:sym typeface="Arial"/>
              </a:rPr>
              <a:t>Ένας καλός τρόπος για να μάθετε πώς να προστατεύετε τις προσωπικές πληροφορίες περιλαμβάνει όχι μόνο </a:t>
            </a:r>
            <a:r>
              <a:rPr b="1" lang="en-US" sz="4800">
                <a:latin typeface="Arial"/>
                <a:ea typeface="Arial"/>
                <a:cs typeface="Arial"/>
                <a:sym typeface="Arial"/>
              </a:rPr>
              <a:t>τη γνώση </a:t>
            </a:r>
            <a:r>
              <a:rPr lang="en-US" sz="4800">
                <a:latin typeface="Arial"/>
                <a:ea typeface="Arial"/>
                <a:cs typeface="Arial"/>
                <a:sym typeface="Arial"/>
              </a:rPr>
              <a:t>και την </a:t>
            </a:r>
            <a:r>
              <a:rPr b="1" lang="en-US" sz="4800">
                <a:latin typeface="Arial"/>
                <a:ea typeface="Arial"/>
                <a:cs typeface="Arial"/>
                <a:sym typeface="Arial"/>
              </a:rPr>
              <a:t>κατανόηση </a:t>
            </a:r>
            <a:r>
              <a:rPr lang="en-US" sz="4800">
                <a:latin typeface="Arial"/>
                <a:ea typeface="Arial"/>
                <a:cs typeface="Arial"/>
                <a:sym typeface="Arial"/>
              </a:rPr>
              <a:t>των </a:t>
            </a:r>
            <a:r>
              <a:rPr b="1" lang="en-US" sz="4800">
                <a:latin typeface="Arial"/>
                <a:ea typeface="Arial"/>
                <a:cs typeface="Arial"/>
                <a:sym typeface="Arial"/>
              </a:rPr>
              <a:t>βασικών αρχών της ψηφιακής ιδιωτικής ζωής</a:t>
            </a:r>
            <a:r>
              <a:rPr lang="en-US" sz="4800">
                <a:latin typeface="Arial"/>
                <a:ea typeface="Arial"/>
                <a:cs typeface="Arial"/>
                <a:sym typeface="Arial"/>
              </a:rPr>
              <a:t>, αλλά και </a:t>
            </a:r>
            <a:r>
              <a:rPr b="1" lang="en-US" sz="4800">
                <a:latin typeface="Arial"/>
                <a:ea typeface="Arial"/>
                <a:cs typeface="Arial"/>
                <a:sym typeface="Arial"/>
              </a:rPr>
              <a:t>την εκμάθηση </a:t>
            </a:r>
            <a:r>
              <a:rPr lang="en-US" sz="4800">
                <a:latin typeface="Arial"/>
                <a:ea typeface="Arial"/>
                <a:cs typeface="Arial"/>
                <a:sym typeface="Arial"/>
              </a:rPr>
              <a:t>του τρόπου εφαρμογής αυτών των </a:t>
            </a:r>
            <a:r>
              <a:rPr b="1" lang="en-US" sz="4800">
                <a:latin typeface="Arial"/>
                <a:ea typeface="Arial"/>
                <a:cs typeface="Arial"/>
                <a:sym typeface="Arial"/>
              </a:rPr>
              <a:t>γνώσεων για την προστασία της ιδιωτικής </a:t>
            </a:r>
            <a:r>
              <a:rPr lang="en-US" sz="4800">
                <a:latin typeface="Arial"/>
                <a:ea typeface="Arial"/>
                <a:cs typeface="Arial"/>
                <a:sym typeface="Arial"/>
              </a:rPr>
              <a:t>σας </a:t>
            </a:r>
            <a:r>
              <a:rPr b="1" lang="en-US" sz="4800">
                <a:latin typeface="Arial"/>
                <a:ea typeface="Arial"/>
                <a:cs typeface="Arial"/>
                <a:sym typeface="Arial"/>
              </a:rPr>
              <a:t>ζωής στο διαδίκτυο</a:t>
            </a:r>
            <a:r>
              <a:rPr lang="en-US" sz="4800">
                <a:latin typeface="Arial"/>
                <a:ea typeface="Arial"/>
                <a:cs typeface="Arial"/>
                <a:sym typeface="Arial"/>
              </a:rPr>
              <a:t>. </a:t>
            </a:r>
            <a:endParaRPr/>
          </a:p>
        </p:txBody>
      </p:sp>
      <p:sp>
        <p:nvSpPr>
          <p:cNvPr id="287" name="Google Shape;287;p14"/>
          <p:cNvSpPr/>
          <p:nvPr/>
        </p:nvSpPr>
        <p:spPr>
          <a:xfrm>
            <a:off x="1820459" y="6667500"/>
            <a:ext cx="2168500" cy="2270680"/>
          </a:xfrm>
          <a:custGeom>
            <a:rect b="b" l="l" r="r" t="t"/>
            <a:pathLst>
              <a:path extrusionOk="0" h="2270680" w="2168500">
                <a:moveTo>
                  <a:pt x="0" y="0"/>
                </a:moveTo>
                <a:lnTo>
                  <a:pt x="2168500" y="0"/>
                </a:lnTo>
                <a:lnTo>
                  <a:pt x="2168500" y="2270680"/>
                </a:lnTo>
                <a:lnTo>
                  <a:pt x="0" y="227068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5"/>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600"/>
              <a:buFont typeface="Arial"/>
              <a:buNone/>
            </a:pPr>
            <a:r>
              <a:rPr lang="en-US" sz="3600">
                <a:latin typeface="Arial"/>
                <a:ea typeface="Arial"/>
                <a:cs typeface="Arial"/>
                <a:sym typeface="Arial"/>
              </a:rPr>
              <a:t>Για να εμπλακείτε σε αυτή τη διαδικασία, θα τεθούν μια σειρά από ερωτήσεις που θα προτρέψουν στην εξέταση των καθημερινών πρακτικών και θα ακολουθήσει η συμμετοχή σε διάφορες δραστηριότητες:</a:t>
            </a:r>
            <a:endParaRPr/>
          </a:p>
        </p:txBody>
      </p:sp>
      <p:grpSp>
        <p:nvGrpSpPr>
          <p:cNvPr id="293" name="Google Shape;293;p15"/>
          <p:cNvGrpSpPr/>
          <p:nvPr/>
        </p:nvGrpSpPr>
        <p:grpSpPr>
          <a:xfrm>
            <a:off x="1012232" y="2400300"/>
            <a:ext cx="16018468" cy="6814014"/>
            <a:chOff x="0" y="0"/>
            <a:chExt cx="16018468" cy="6814014"/>
          </a:xfrm>
        </p:grpSpPr>
        <p:sp>
          <p:nvSpPr>
            <p:cNvPr id="294" name="Google Shape;294;p15"/>
            <p:cNvSpPr/>
            <p:nvPr/>
          </p:nvSpPr>
          <p:spPr>
            <a:xfrm>
              <a:off x="0" y="0"/>
              <a:ext cx="16018468" cy="1310384"/>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396391" y="300994"/>
              <a:ext cx="721415" cy="720711"/>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p:nvPr/>
          </p:nvSpPr>
          <p:spPr>
            <a:xfrm>
              <a:off x="1514198" y="6158"/>
              <a:ext cx="14435861" cy="14332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txBox="1"/>
            <p:nvPr/>
          </p:nvSpPr>
          <p:spPr>
            <a:xfrm>
              <a:off x="1514198" y="6158"/>
              <a:ext cx="14435861" cy="1433233"/>
            </a:xfrm>
            <a:prstGeom prst="rect">
              <a:avLst/>
            </a:prstGeom>
            <a:noFill/>
            <a:ln>
              <a:noFill/>
            </a:ln>
          </p:spPr>
          <p:txBody>
            <a:bodyPr anchorCtr="0" anchor="ctr" bIns="151675" lIns="151675" spcFirstLastPara="1" rIns="151675" wrap="square" tIns="151675">
              <a:no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00000"/>
                  </a:solidFill>
                  <a:latin typeface="Arial"/>
                  <a:ea typeface="Arial"/>
                  <a:cs typeface="Arial"/>
                  <a:sym typeface="Arial"/>
                </a:rPr>
                <a:t>Κλειδώνετε την τσάντα σας όταν βγαίνετε έξω;</a:t>
              </a:r>
              <a:endParaRPr b="1" sz="3600">
                <a:solidFill>
                  <a:schemeClr val="dk1"/>
                </a:solidFill>
                <a:latin typeface="Arial"/>
                <a:ea typeface="Arial"/>
                <a:cs typeface="Arial"/>
                <a:sym typeface="Arial"/>
              </a:endParaRPr>
            </a:p>
          </p:txBody>
        </p:sp>
        <p:sp>
          <p:nvSpPr>
            <p:cNvPr id="298" name="Google Shape;298;p15"/>
            <p:cNvSpPr/>
            <p:nvPr/>
          </p:nvSpPr>
          <p:spPr>
            <a:xfrm>
              <a:off x="0" y="1797699"/>
              <a:ext cx="16018468" cy="1310384"/>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a:off x="396391" y="2092535"/>
              <a:ext cx="721415" cy="720711"/>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5"/>
            <p:cNvSpPr/>
            <p:nvPr/>
          </p:nvSpPr>
          <p:spPr>
            <a:xfrm>
              <a:off x="1514198" y="1797699"/>
              <a:ext cx="14435861" cy="14332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5"/>
            <p:cNvSpPr txBox="1"/>
            <p:nvPr/>
          </p:nvSpPr>
          <p:spPr>
            <a:xfrm>
              <a:off x="1514198" y="1797699"/>
              <a:ext cx="14435861" cy="1433233"/>
            </a:xfrm>
            <a:prstGeom prst="rect">
              <a:avLst/>
            </a:prstGeom>
            <a:noFill/>
            <a:ln>
              <a:noFill/>
            </a:ln>
          </p:spPr>
          <p:txBody>
            <a:bodyPr anchorCtr="0" anchor="ctr" bIns="151675" lIns="151675" spcFirstLastPara="1" rIns="151675" wrap="square" tIns="151675">
              <a:no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00000"/>
                  </a:solidFill>
                  <a:latin typeface="Arial"/>
                  <a:ea typeface="Arial"/>
                  <a:cs typeface="Arial"/>
                  <a:sym typeface="Arial"/>
                </a:rPr>
                <a:t>Κλειδώνετε το σπίτι σας με τον ίδιο τρόπο που κλειδώνετε το κινητό σας τηλέφωνο;</a:t>
              </a:r>
              <a:endParaRPr b="1" sz="3600">
                <a:solidFill>
                  <a:schemeClr val="dk1"/>
                </a:solidFill>
                <a:latin typeface="Arial"/>
                <a:ea typeface="Arial"/>
                <a:cs typeface="Arial"/>
                <a:sym typeface="Arial"/>
              </a:endParaRPr>
            </a:p>
          </p:txBody>
        </p:sp>
        <p:sp>
          <p:nvSpPr>
            <p:cNvPr id="302" name="Google Shape;302;p15"/>
            <p:cNvSpPr/>
            <p:nvPr/>
          </p:nvSpPr>
          <p:spPr>
            <a:xfrm>
              <a:off x="0" y="3771305"/>
              <a:ext cx="16018468" cy="1310384"/>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
            <p:cNvSpPr/>
            <p:nvPr/>
          </p:nvSpPr>
          <p:spPr>
            <a:xfrm>
              <a:off x="396391" y="3884077"/>
              <a:ext cx="721415" cy="720711"/>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5"/>
            <p:cNvSpPr/>
            <p:nvPr/>
          </p:nvSpPr>
          <p:spPr>
            <a:xfrm>
              <a:off x="1514198" y="3589240"/>
              <a:ext cx="14435861" cy="14332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5"/>
            <p:cNvSpPr txBox="1"/>
            <p:nvPr/>
          </p:nvSpPr>
          <p:spPr>
            <a:xfrm>
              <a:off x="1514198" y="3589240"/>
              <a:ext cx="14435861" cy="1433233"/>
            </a:xfrm>
            <a:prstGeom prst="rect">
              <a:avLst/>
            </a:prstGeom>
            <a:noFill/>
            <a:ln>
              <a:noFill/>
            </a:ln>
          </p:spPr>
          <p:txBody>
            <a:bodyPr anchorCtr="0" anchor="ctr" bIns="151675" lIns="151675" spcFirstLastPara="1" rIns="151675" wrap="square" tIns="151675">
              <a:no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00000"/>
                  </a:solidFill>
                  <a:latin typeface="Arial"/>
                  <a:ea typeface="Arial"/>
                  <a:cs typeface="Arial"/>
                  <a:sym typeface="Arial"/>
                </a:rPr>
                <a:t>Έχετε αφήσει ποτέ τα κλειδιά σας με </a:t>
              </a:r>
              <a:br>
                <a:rPr b="1" lang="en-US" sz="3600">
                  <a:solidFill>
                    <a:srgbClr val="000000"/>
                  </a:solidFill>
                  <a:latin typeface="Arial"/>
                  <a:ea typeface="Arial"/>
                  <a:cs typeface="Arial"/>
                  <a:sym typeface="Arial"/>
                </a:rPr>
              </a:br>
              <a:r>
                <a:rPr b="1" lang="en-US" sz="3600">
                  <a:solidFill>
                    <a:srgbClr val="000000"/>
                  </a:solidFill>
                  <a:latin typeface="Arial"/>
                  <a:ea typeface="Arial"/>
                  <a:cs typeface="Arial"/>
                  <a:sym typeface="Arial"/>
                </a:rPr>
                <a:t>έναν γείτονα σε περίπτωση ανάγκης;</a:t>
              </a:r>
              <a:endParaRPr/>
            </a:p>
          </p:txBody>
        </p:sp>
        <p:sp>
          <p:nvSpPr>
            <p:cNvPr id="306" name="Google Shape;306;p15"/>
            <p:cNvSpPr/>
            <p:nvPr/>
          </p:nvSpPr>
          <p:spPr>
            <a:xfrm>
              <a:off x="0" y="5380781"/>
              <a:ext cx="16018468" cy="1310384"/>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
            <p:cNvSpPr/>
            <p:nvPr/>
          </p:nvSpPr>
          <p:spPr>
            <a:xfrm>
              <a:off x="396778" y="5675618"/>
              <a:ext cx="721415" cy="720711"/>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5"/>
            <p:cNvSpPr/>
            <p:nvPr/>
          </p:nvSpPr>
          <p:spPr>
            <a:xfrm>
              <a:off x="1514973" y="5380781"/>
              <a:ext cx="14361465" cy="14332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5"/>
            <p:cNvSpPr txBox="1"/>
            <p:nvPr/>
          </p:nvSpPr>
          <p:spPr>
            <a:xfrm>
              <a:off x="1514973" y="5380781"/>
              <a:ext cx="14361465" cy="1433233"/>
            </a:xfrm>
            <a:prstGeom prst="rect">
              <a:avLst/>
            </a:prstGeom>
            <a:noFill/>
            <a:ln>
              <a:noFill/>
            </a:ln>
          </p:spPr>
          <p:txBody>
            <a:bodyPr anchorCtr="0" anchor="ctr" bIns="151675" lIns="151675" spcFirstLastPara="1" rIns="151675" wrap="square" tIns="151675">
              <a:no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rgbClr val="000000"/>
                  </a:solidFill>
                  <a:latin typeface="Arial"/>
                  <a:ea typeface="Arial"/>
                  <a:cs typeface="Arial"/>
                  <a:sym typeface="Arial"/>
                </a:rPr>
                <a:t>Δεν νομίζετε ότι το να μοιράζεστε τους κωδικούς πρόσβασής σας με έναν ξένο ισοδυναμεί με το να αφήνετε έναν ξένο να έχει πρόσβαση στο σπίτι σας;</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6"/>
          <p:cNvSpPr/>
          <p:nvPr/>
        </p:nvSpPr>
        <p:spPr>
          <a:xfrm>
            <a:off x="7192032" y="1692944"/>
            <a:ext cx="6813557" cy="1337161"/>
          </a:xfrm>
          <a:custGeom>
            <a:rect b="b" l="l" r="r" t="t"/>
            <a:pathLst>
              <a:path extrusionOk="0" h="1337161" w="6813557">
                <a:moveTo>
                  <a:pt x="0" y="0"/>
                </a:moveTo>
                <a:lnTo>
                  <a:pt x="6813557" y="0"/>
                </a:lnTo>
                <a:lnTo>
                  <a:pt x="6813557" y="1337161"/>
                </a:lnTo>
                <a:lnTo>
                  <a:pt x="0" y="133716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6"/>
          <p:cNvSpPr/>
          <p:nvPr/>
        </p:nvSpPr>
        <p:spPr>
          <a:xfrm>
            <a:off x="2937156" y="1112331"/>
            <a:ext cx="4013472" cy="2498386"/>
          </a:xfrm>
          <a:custGeom>
            <a:rect b="b" l="l" r="r" t="t"/>
            <a:pathLst>
              <a:path extrusionOk="0" h="2498386" w="4013472">
                <a:moveTo>
                  <a:pt x="0" y="0"/>
                </a:moveTo>
                <a:lnTo>
                  <a:pt x="4013472" y="0"/>
                </a:lnTo>
                <a:lnTo>
                  <a:pt x="4013472" y="2498387"/>
                </a:lnTo>
                <a:lnTo>
                  <a:pt x="0" y="249838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6"/>
          <p:cNvSpPr/>
          <p:nvPr/>
        </p:nvSpPr>
        <p:spPr>
          <a:xfrm>
            <a:off x="14502382" y="884737"/>
            <a:ext cx="848461" cy="2725980"/>
          </a:xfrm>
          <a:custGeom>
            <a:rect b="b" l="l" r="r" t="t"/>
            <a:pathLst>
              <a:path extrusionOk="0" h="2725980" w="848461">
                <a:moveTo>
                  <a:pt x="0" y="0"/>
                </a:moveTo>
                <a:lnTo>
                  <a:pt x="848462" y="0"/>
                </a:lnTo>
                <a:lnTo>
                  <a:pt x="848462" y="2725981"/>
                </a:lnTo>
                <a:lnTo>
                  <a:pt x="0" y="272598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6"/>
          <p:cNvSpPr/>
          <p:nvPr/>
        </p:nvSpPr>
        <p:spPr>
          <a:xfrm>
            <a:off x="170652" y="3906709"/>
            <a:ext cx="17579882" cy="4131272"/>
          </a:xfrm>
          <a:custGeom>
            <a:rect b="b" l="l" r="r" t="t"/>
            <a:pathLst>
              <a:path extrusionOk="0" h="4131272" w="17579882">
                <a:moveTo>
                  <a:pt x="0" y="0"/>
                </a:moveTo>
                <a:lnTo>
                  <a:pt x="17579882" y="0"/>
                </a:lnTo>
                <a:lnTo>
                  <a:pt x="17579882" y="4131273"/>
                </a:lnTo>
                <a:lnTo>
                  <a:pt x="0" y="41312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6"/>
          <p:cNvSpPr txBox="1"/>
          <p:nvPr/>
        </p:nvSpPr>
        <p:spPr>
          <a:xfrm>
            <a:off x="1905000" y="4152900"/>
            <a:ext cx="14878437" cy="3168816"/>
          </a:xfrm>
          <a:prstGeom prst="rect">
            <a:avLst/>
          </a:prstGeom>
          <a:noFill/>
          <a:ln>
            <a:noFill/>
          </a:ln>
        </p:spPr>
        <p:txBody>
          <a:bodyPr anchorCtr="0" anchor="t" bIns="0" lIns="0" spcFirstLastPara="1" rIns="0" wrap="square" tIns="0">
            <a:spAutoFit/>
          </a:bodyPr>
          <a:lstStyle/>
          <a:p>
            <a:pPr indent="0" lvl="0" marL="0" marR="0" rtl="0" algn="just">
              <a:lnSpc>
                <a:spcPct val="154968"/>
              </a:lnSpc>
              <a:spcBef>
                <a:spcPts val="0"/>
              </a:spcBef>
              <a:spcAft>
                <a:spcPts val="0"/>
              </a:spcAft>
              <a:buNone/>
            </a:pPr>
            <a:r>
              <a:rPr lang="en-US" sz="3200">
                <a:solidFill>
                  <a:srgbClr val="000000"/>
                </a:solidFill>
                <a:latin typeface="Arial"/>
                <a:ea typeface="Arial"/>
                <a:cs typeface="Arial"/>
                <a:sym typeface="Arial"/>
              </a:rPr>
              <a:t>Οι ερωτήσεις αυτές αφορούν πτυχές της καθημερινής ζωής των ανθρώπων στις οποίες τείνουν να αποδίδουν σημασία, όπως η </a:t>
            </a:r>
            <a:r>
              <a:rPr b="1" lang="en-US" sz="3200">
                <a:solidFill>
                  <a:srgbClr val="000000"/>
                </a:solidFill>
                <a:latin typeface="Arial"/>
                <a:ea typeface="Arial"/>
                <a:cs typeface="Arial"/>
                <a:sym typeface="Arial"/>
              </a:rPr>
              <a:t>ασφάλεια των προσωπικών τους αντικειμένων </a:t>
            </a:r>
            <a:r>
              <a:rPr lang="en-US" sz="3200">
                <a:solidFill>
                  <a:srgbClr val="000000"/>
                </a:solidFill>
                <a:latin typeface="Arial"/>
                <a:ea typeface="Arial"/>
                <a:cs typeface="Arial"/>
                <a:sym typeface="Arial"/>
              </a:rPr>
              <a:t>και η </a:t>
            </a:r>
            <a:r>
              <a:rPr b="1" lang="en-US" sz="3200">
                <a:solidFill>
                  <a:srgbClr val="000000"/>
                </a:solidFill>
                <a:latin typeface="Arial"/>
                <a:ea typeface="Arial"/>
                <a:cs typeface="Arial"/>
                <a:sym typeface="Arial"/>
              </a:rPr>
              <a:t>πρόσβαση στο σπίτι τους</a:t>
            </a:r>
            <a:r>
              <a:rPr lang="en-US" sz="3200">
                <a:solidFill>
                  <a:srgbClr val="000000"/>
                </a:solidFill>
                <a:latin typeface="Arial"/>
                <a:ea typeface="Arial"/>
                <a:cs typeface="Arial"/>
                <a:sym typeface="Arial"/>
              </a:rPr>
              <a:t>. Κατά τον ίδιο τρόπο, η </a:t>
            </a:r>
            <a:r>
              <a:rPr b="1" lang="en-US" sz="3200">
                <a:solidFill>
                  <a:srgbClr val="000000"/>
                </a:solidFill>
                <a:latin typeface="Arial"/>
                <a:ea typeface="Arial"/>
                <a:cs typeface="Arial"/>
                <a:sym typeface="Arial"/>
              </a:rPr>
              <a:t>ψηφιακή ιδιωτικότητα θα πρέπει να αποτελεί συνεχή ανησυχία</a:t>
            </a:r>
            <a:r>
              <a:rPr lang="en-US" sz="3200">
                <a:solidFill>
                  <a:srgbClr val="000000"/>
                </a:solidFill>
                <a:latin typeface="Arial"/>
                <a:ea typeface="Arial"/>
                <a:cs typeface="Arial"/>
                <a:sym typeface="Arial"/>
              </a:rPr>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p17"/>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325" name="Google Shape;325;p17"/>
          <p:cNvSpPr/>
          <p:nvPr/>
        </p:nvSpPr>
        <p:spPr>
          <a:xfrm>
            <a:off x="2" y="0"/>
            <a:ext cx="6250907" cy="10287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326" name="Google Shape;326;p17"/>
          <p:cNvSpPr/>
          <p:nvPr/>
        </p:nvSpPr>
        <p:spPr>
          <a:xfrm flipH="1" rot="10800000">
            <a:off x="11325604" y="3683219"/>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sp>
        <p:nvSpPr>
          <p:cNvPr id="327" name="Google Shape;327;p17"/>
          <p:cNvSpPr/>
          <p:nvPr/>
        </p:nvSpPr>
        <p:spPr>
          <a:xfrm>
            <a:off x="6250909" y="478631"/>
            <a:ext cx="11927303" cy="9466809"/>
          </a:xfrm>
          <a:custGeom>
            <a:rect b="b" l="l" r="r" t="t"/>
            <a:pathLst>
              <a:path extrusionOk="0" h="10190709" w="11927303">
                <a:moveTo>
                  <a:pt x="0" y="0"/>
                </a:moveTo>
                <a:lnTo>
                  <a:pt x="11927302" y="0"/>
                </a:lnTo>
                <a:lnTo>
                  <a:pt x="11927302" y="10190709"/>
                </a:lnTo>
                <a:lnTo>
                  <a:pt x="0" y="10190709"/>
                </a:lnTo>
                <a:lnTo>
                  <a:pt x="0" y="0"/>
                </a:lnTo>
                <a:close/>
              </a:path>
            </a:pathLst>
          </a:custGeom>
          <a:blipFill rotWithShape="1">
            <a:blip r:embed="rId3">
              <a:alphaModFix/>
            </a:blip>
            <a:stretch>
              <a:fillRect b="-7643"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17"/>
          <p:cNvSpPr txBox="1"/>
          <p:nvPr>
            <p:ph type="title"/>
          </p:nvPr>
        </p:nvSpPr>
        <p:spPr>
          <a:xfrm>
            <a:off x="0" y="1797628"/>
            <a:ext cx="6250907" cy="66917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5600"/>
              <a:buFont typeface="Arial"/>
              <a:buNone/>
            </a:pPr>
            <a:r>
              <a:rPr lang="en-US" sz="5600">
                <a:solidFill>
                  <a:srgbClr val="FFFFFF"/>
                </a:solidFill>
                <a:latin typeface="Arial"/>
                <a:ea typeface="Arial"/>
                <a:cs typeface="Arial"/>
                <a:sym typeface="Arial"/>
              </a:rPr>
              <a:t>Σταυρόλεξο</a:t>
            </a:r>
            <a:br>
              <a:rPr lang="en-US" sz="5600">
                <a:solidFill>
                  <a:srgbClr val="FFFFFF"/>
                </a:solidFill>
                <a:latin typeface="Arial"/>
                <a:ea typeface="Arial"/>
                <a:cs typeface="Arial"/>
                <a:sym typeface="Arial"/>
              </a:rPr>
            </a:br>
            <a:r>
              <a:rPr lang="en-US" sz="5600">
                <a:solidFill>
                  <a:srgbClr val="FFFFFF"/>
                </a:solidFill>
                <a:latin typeface="Arial"/>
                <a:ea typeface="Arial"/>
                <a:cs typeface="Arial"/>
                <a:sym typeface="Arial"/>
              </a:rPr>
              <a:t>παζλ</a:t>
            </a:r>
            <a:endParaRPr sz="5600">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8"/>
          <p:cNvSpPr txBox="1"/>
          <p:nvPr/>
        </p:nvSpPr>
        <p:spPr>
          <a:xfrm>
            <a:off x="2514600" y="2765549"/>
            <a:ext cx="13791300" cy="4279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334644" lvl="1" marL="669289"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Απαιτούμενες ενέργειες για την προστασία των πληροφοριών σας στο διαδίκτυο: </a:t>
            </a:r>
            <a:r>
              <a:rPr b="1" i="0" lang="en-US" sz="2400" u="none" cap="none" strike="noStrike">
                <a:solidFill>
                  <a:srgbClr val="000000"/>
                </a:solidFill>
                <a:latin typeface="Arial"/>
                <a:ea typeface="Arial"/>
                <a:cs typeface="Arial"/>
                <a:sym typeface="Arial"/>
              </a:rPr>
              <a:t>Κωδικός πρόσβασης</a:t>
            </a:r>
            <a:endParaRPr/>
          </a:p>
          <a:p>
            <a:pPr indent="-334644" lvl="1" marL="669289"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Ιστοσελίδα που χρησιμοποιείται για την ανταλλαγή μηνυμάτων σε πραγματικό χρόνο:</a:t>
            </a:r>
            <a:r>
              <a:rPr lang="en-US" sz="2400"/>
              <a:t> </a:t>
            </a:r>
            <a:r>
              <a:rPr b="1" lang="en-US" sz="2400"/>
              <a:t>Chat</a:t>
            </a:r>
            <a:endParaRPr b="1"/>
          </a:p>
          <a:p>
            <a:pPr indent="-334644" lvl="1" marL="669289"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Μέθοδος κρυπτογράφησης για την προστασία της σύνδεσής σας στο Διαδίκτυο: </a:t>
            </a:r>
            <a:r>
              <a:rPr b="1" i="0" lang="en-US" sz="2400" u="none" cap="none" strike="noStrike">
                <a:solidFill>
                  <a:srgbClr val="000000"/>
                </a:solidFill>
                <a:latin typeface="Arial"/>
                <a:ea typeface="Arial"/>
                <a:cs typeface="Arial"/>
                <a:sym typeface="Arial"/>
              </a:rPr>
              <a:t>VPN</a:t>
            </a:r>
            <a:endParaRPr/>
          </a:p>
          <a:p>
            <a:pPr indent="-334644" lvl="1" marL="669289"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Κακόβουλο λογισμικό που εγκαθίσταται στη συσκευή σας χωρίς τη συγκατάθεσή σας: </a:t>
            </a:r>
            <a:r>
              <a:rPr b="1" i="0" lang="en-US" sz="2400" u="none" cap="none" strike="noStrike">
                <a:solidFill>
                  <a:srgbClr val="000000"/>
                </a:solidFill>
                <a:latin typeface="Arial"/>
                <a:ea typeface="Arial"/>
                <a:cs typeface="Arial"/>
                <a:sym typeface="Arial"/>
              </a:rPr>
              <a:t>Virus</a:t>
            </a:r>
            <a:endParaRPr/>
          </a:p>
          <a:p>
            <a:pPr indent="-334644" lvl="1" marL="669289"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Ένα σύνολο κανόνων και διαδικασιών που προστατεύουν το απόρρητο των προσωπικών δεδομένων: </a:t>
            </a:r>
            <a:r>
              <a:rPr b="1" i="0" lang="en-US" sz="2400" u="none" cap="none" strike="noStrike">
                <a:solidFill>
                  <a:srgbClr val="000000"/>
                </a:solidFill>
                <a:latin typeface="Arial"/>
                <a:ea typeface="Arial"/>
                <a:cs typeface="Arial"/>
                <a:sym typeface="Arial"/>
              </a:rPr>
              <a:t>Προστασία προσωπικών δεδομένων</a:t>
            </a:r>
            <a:endParaRPr/>
          </a:p>
          <a:p>
            <a:pPr indent="-334644" lvl="1" marL="669289"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Τεχνική που χρησιμοποιείται για την επαλήθευση της ταυτότητας ενός ατόμου στο διαδίκτυο: </a:t>
            </a:r>
            <a:r>
              <a:rPr b="1" i="0" lang="en-US" sz="2400" u="none" cap="none" strike="noStrike">
                <a:solidFill>
                  <a:srgbClr val="000000"/>
                </a:solidFill>
                <a:latin typeface="Arial"/>
                <a:ea typeface="Arial"/>
                <a:cs typeface="Arial"/>
                <a:sym typeface="Arial"/>
              </a:rPr>
              <a:t>Αυθεντικοποίηση</a:t>
            </a:r>
            <a:endParaRPr/>
          </a:p>
          <a:p>
            <a:pPr indent="-334644" lvl="1" marL="669289"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Ιστοσελίδα ή εφαρμογή που αποθηκεύει προσωπικές πληροφορίες και επιτρέπει την πρόσβαση από οπουδήποτε με σύνδεση στο διαδίκτυο: </a:t>
            </a:r>
            <a:r>
              <a:rPr b="1" i="0" lang="en-US" sz="2400" u="none" cap="none" strike="noStrike">
                <a:solidFill>
                  <a:srgbClr val="000000"/>
                </a:solidFill>
                <a:latin typeface="Arial"/>
                <a:ea typeface="Arial"/>
                <a:cs typeface="Arial"/>
                <a:sym typeface="Arial"/>
              </a:rPr>
              <a:t>Cloud</a:t>
            </a:r>
            <a:endParaRPr/>
          </a:p>
        </p:txBody>
      </p:sp>
      <p:sp>
        <p:nvSpPr>
          <p:cNvPr id="334" name="Google Shape;334;p18"/>
          <p:cNvSpPr/>
          <p:nvPr/>
        </p:nvSpPr>
        <p:spPr>
          <a:xfrm>
            <a:off x="76182" y="4006832"/>
            <a:ext cx="1790346" cy="1734398"/>
          </a:xfrm>
          <a:custGeom>
            <a:rect b="b" l="l" r="r" t="t"/>
            <a:pathLst>
              <a:path extrusionOk="0" h="1734398" w="1790346">
                <a:moveTo>
                  <a:pt x="0" y="0"/>
                </a:moveTo>
                <a:lnTo>
                  <a:pt x="1790346" y="0"/>
                </a:lnTo>
                <a:lnTo>
                  <a:pt x="1790346" y="1734398"/>
                </a:lnTo>
                <a:lnTo>
                  <a:pt x="0" y="173439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8"/>
          <p:cNvSpPr/>
          <p:nvPr/>
        </p:nvSpPr>
        <p:spPr>
          <a:xfrm flipH="1">
            <a:off x="1438376" y="1840966"/>
            <a:ext cx="3499233" cy="7235257"/>
          </a:xfrm>
          <a:custGeom>
            <a:rect b="b" l="l" r="r" t="t"/>
            <a:pathLst>
              <a:path extrusionOk="0" h="7235257" w="3499233">
                <a:moveTo>
                  <a:pt x="3499234" y="0"/>
                </a:moveTo>
                <a:lnTo>
                  <a:pt x="0" y="0"/>
                </a:lnTo>
                <a:lnTo>
                  <a:pt x="0" y="7235257"/>
                </a:lnTo>
                <a:lnTo>
                  <a:pt x="3499234" y="7235257"/>
                </a:lnTo>
                <a:lnTo>
                  <a:pt x="3499234"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8"/>
          <p:cNvSpPr txBox="1"/>
          <p:nvPr/>
        </p:nvSpPr>
        <p:spPr>
          <a:xfrm>
            <a:off x="1028700" y="583905"/>
            <a:ext cx="16230600" cy="1223645"/>
          </a:xfrm>
          <a:prstGeom prst="rect">
            <a:avLst/>
          </a:prstGeom>
          <a:noFill/>
          <a:ln>
            <a:noFill/>
          </a:ln>
        </p:spPr>
        <p:txBody>
          <a:bodyPr anchorCtr="0" anchor="t" bIns="0" lIns="0" spcFirstLastPara="1" rIns="0" wrap="square" tIns="0">
            <a:spAutoFit/>
          </a:bodyPr>
          <a:lstStyle/>
          <a:p>
            <a:pPr indent="0" lvl="0" marL="0" marR="0" rtl="0" algn="just">
              <a:lnSpc>
                <a:spcPct val="160019"/>
              </a:lnSpc>
              <a:spcBef>
                <a:spcPts val="0"/>
              </a:spcBef>
              <a:spcAft>
                <a:spcPts val="0"/>
              </a:spcAft>
              <a:buNone/>
            </a:pPr>
            <a:r>
              <a:rPr lang="en-US" sz="3099">
                <a:solidFill>
                  <a:srgbClr val="000000"/>
                </a:solidFill>
                <a:latin typeface="Arial"/>
                <a:ea typeface="Arial"/>
                <a:cs typeface="Arial"/>
                <a:sym typeface="Arial"/>
              </a:rPr>
              <a:t>Μία από τις δραστηριότητες θα είναι να λύσουμε ένα </a:t>
            </a:r>
            <a:r>
              <a:rPr b="1" lang="en-US" sz="3099">
                <a:solidFill>
                  <a:srgbClr val="000000"/>
                </a:solidFill>
                <a:latin typeface="Arial"/>
                <a:ea typeface="Arial"/>
                <a:cs typeface="Arial"/>
                <a:sym typeface="Arial"/>
              </a:rPr>
              <a:t>σταυρόλεξο </a:t>
            </a:r>
            <a:r>
              <a:rPr lang="en-US" sz="3099">
                <a:solidFill>
                  <a:srgbClr val="000000"/>
                </a:solidFill>
                <a:latin typeface="Arial"/>
                <a:ea typeface="Arial"/>
                <a:cs typeface="Arial"/>
                <a:sym typeface="Arial"/>
              </a:rPr>
              <a:t>με τις βασικές έννοιες που πρέπει να γνωρίζουμε για την ψηφιακή ιδιωτικότητα. </a:t>
            </a:r>
            <a:endParaRPr/>
          </a:p>
        </p:txBody>
      </p:sp>
      <p:sp>
        <p:nvSpPr>
          <p:cNvPr id="337" name="Google Shape;337;p18"/>
          <p:cNvSpPr/>
          <p:nvPr/>
        </p:nvSpPr>
        <p:spPr>
          <a:xfrm>
            <a:off x="14345771" y="1840966"/>
            <a:ext cx="3499233" cy="7235257"/>
          </a:xfrm>
          <a:custGeom>
            <a:rect b="b" l="l" r="r" t="t"/>
            <a:pathLst>
              <a:path extrusionOk="0" h="7235257" w="3499233">
                <a:moveTo>
                  <a:pt x="0" y="0"/>
                </a:moveTo>
                <a:lnTo>
                  <a:pt x="3499233" y="0"/>
                </a:lnTo>
                <a:lnTo>
                  <a:pt x="3499233" y="7235257"/>
                </a:lnTo>
                <a:lnTo>
                  <a:pt x="0" y="723525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p19"/>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344" name="Google Shape;344;p19"/>
          <p:cNvSpPr/>
          <p:nvPr/>
        </p:nvSpPr>
        <p:spPr>
          <a:xfrm>
            <a:off x="2" y="0"/>
            <a:ext cx="6250907" cy="10287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345" name="Google Shape;345;p19"/>
          <p:cNvSpPr/>
          <p:nvPr/>
        </p:nvSpPr>
        <p:spPr>
          <a:xfrm flipH="1" rot="10800000">
            <a:off x="11325604" y="3683219"/>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sp>
        <p:nvSpPr>
          <p:cNvPr id="346" name="Google Shape;346;p19"/>
          <p:cNvSpPr txBox="1"/>
          <p:nvPr>
            <p:ph type="title"/>
          </p:nvPr>
        </p:nvSpPr>
        <p:spPr>
          <a:xfrm>
            <a:off x="0" y="1797628"/>
            <a:ext cx="6250907" cy="66917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5600"/>
              <a:buFont typeface="Arial"/>
              <a:buNone/>
            </a:pPr>
            <a:r>
              <a:rPr lang="en-US" sz="5600">
                <a:solidFill>
                  <a:srgbClr val="FFFFFF"/>
                </a:solidFill>
                <a:latin typeface="Arial"/>
                <a:ea typeface="Arial"/>
                <a:cs typeface="Arial"/>
                <a:sym typeface="Arial"/>
              </a:rPr>
              <a:t>ΜΙΑ ΆΛΛΗ ΔΡΑΣΤΗΡΙΌΤΗΤΑ: </a:t>
            </a:r>
            <a:br>
              <a:rPr lang="en-US" sz="5600">
                <a:solidFill>
                  <a:srgbClr val="FFFFFF"/>
                </a:solidFill>
                <a:latin typeface="Arial"/>
                <a:ea typeface="Arial"/>
                <a:cs typeface="Arial"/>
                <a:sym typeface="Arial"/>
              </a:rPr>
            </a:br>
            <a:r>
              <a:rPr lang="en-US" sz="5600">
                <a:solidFill>
                  <a:srgbClr val="FFFFFF"/>
                </a:solidFill>
                <a:latin typeface="Arial"/>
                <a:ea typeface="Arial"/>
                <a:cs typeface="Arial"/>
                <a:sym typeface="Arial"/>
              </a:rPr>
              <a:t>ΕΡΓΑΣΤΉΡΙΑ ΡΥΘΜΊΣΕΩΝ ΑΠΟΡΡΉΤΟΥ</a:t>
            </a:r>
            <a:endParaRPr/>
          </a:p>
        </p:txBody>
      </p:sp>
      <p:sp>
        <p:nvSpPr>
          <p:cNvPr id="347" name="Google Shape;347;p19"/>
          <p:cNvSpPr txBox="1"/>
          <p:nvPr>
            <p:ph idx="1" type="body"/>
          </p:nvPr>
        </p:nvSpPr>
        <p:spPr>
          <a:xfrm>
            <a:off x="6400800" y="731318"/>
            <a:ext cx="11658600" cy="8465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200"/>
              <a:buNone/>
            </a:pPr>
            <a:r>
              <a:rPr b="1" lang="en-US" sz="3200">
                <a:latin typeface="Arial"/>
                <a:ea typeface="Arial"/>
                <a:cs typeface="Arial"/>
                <a:sym typeface="Arial"/>
              </a:rPr>
              <a:t>Πώς μπορείτε να δημιουργήσετε έναν ασφαλή κωδικό πρόσβασης;</a:t>
            </a:r>
            <a:endParaRPr b="1" sz="3200">
              <a:latin typeface="Arial"/>
              <a:ea typeface="Arial"/>
              <a:cs typeface="Arial"/>
              <a:sym typeface="Arial"/>
            </a:endParaRPr>
          </a:p>
          <a:p>
            <a:pPr indent="0" lvl="0" marL="0" rtl="0" algn="l">
              <a:lnSpc>
                <a:spcPct val="90000"/>
              </a:lnSpc>
              <a:spcBef>
                <a:spcPts val="0"/>
              </a:spcBef>
              <a:spcAft>
                <a:spcPts val="0"/>
              </a:spcAft>
              <a:buSzPts val="3200"/>
              <a:buNone/>
            </a:pPr>
            <a:r>
              <a:t/>
            </a:r>
            <a:endParaRPr b="1" sz="3200">
              <a:latin typeface="Arial"/>
              <a:ea typeface="Arial"/>
              <a:cs typeface="Arial"/>
              <a:sym typeface="Arial"/>
            </a:endParaRPr>
          </a:p>
          <a:p>
            <a:pPr indent="0" lvl="0" marL="0" rtl="0" algn="l">
              <a:lnSpc>
                <a:spcPct val="90000"/>
              </a:lnSpc>
              <a:spcBef>
                <a:spcPts val="0"/>
              </a:spcBef>
              <a:spcAft>
                <a:spcPts val="0"/>
              </a:spcAft>
              <a:buSzPts val="3200"/>
              <a:buNone/>
            </a:pPr>
            <a:r>
              <a:rPr lang="en-US" sz="3200">
                <a:latin typeface="Arial"/>
                <a:ea typeface="Arial"/>
                <a:cs typeface="Arial"/>
                <a:sym typeface="Arial"/>
              </a:rPr>
              <a:t>Χρησιμοποιώντας συνδυασμό γραμμάτων, αριθμών και ειδικών χαρακτήρων (=, %, $...). </a:t>
            </a:r>
            <a:endParaRPr sz="3200">
              <a:latin typeface="Arial"/>
              <a:ea typeface="Arial"/>
              <a:cs typeface="Arial"/>
              <a:sym typeface="Arial"/>
            </a:endParaRPr>
          </a:p>
          <a:p>
            <a:pPr indent="0" lvl="0" marL="0" rtl="0" algn="l">
              <a:lnSpc>
                <a:spcPct val="90000"/>
              </a:lnSpc>
              <a:spcBef>
                <a:spcPts val="0"/>
              </a:spcBef>
              <a:spcAft>
                <a:spcPts val="0"/>
              </a:spcAft>
              <a:buSzPts val="3200"/>
              <a:buNone/>
            </a:pPr>
            <a:r>
              <a:t/>
            </a:r>
            <a:endParaRPr sz="3200">
              <a:latin typeface="Arial"/>
              <a:ea typeface="Arial"/>
              <a:cs typeface="Arial"/>
              <a:sym typeface="Arial"/>
            </a:endParaRPr>
          </a:p>
          <a:p>
            <a:pPr indent="0" lvl="0" marL="0" rtl="0" algn="l">
              <a:lnSpc>
                <a:spcPct val="90000"/>
              </a:lnSpc>
              <a:spcBef>
                <a:spcPts val="0"/>
              </a:spcBef>
              <a:spcAft>
                <a:spcPts val="0"/>
              </a:spcAft>
              <a:buSzPts val="2400"/>
              <a:buNone/>
            </a:pPr>
            <a:r>
              <a:rPr lang="en-US" sz="2400">
                <a:latin typeface="Arial"/>
                <a:ea typeface="Arial"/>
                <a:cs typeface="Arial"/>
                <a:sym typeface="Arial"/>
              </a:rPr>
              <a:t>Ένας ασφαλής κωδικός πρόσβασης πρέπει να έχει τουλάχιστον 16 χαρακτήρες. </a:t>
            </a:r>
            <a:endParaRPr sz="2400">
              <a:latin typeface="Arial"/>
              <a:ea typeface="Arial"/>
              <a:cs typeface="Arial"/>
              <a:sym typeface="Arial"/>
            </a:endParaRPr>
          </a:p>
          <a:p>
            <a:pPr indent="0" lvl="0" marL="0" rtl="0" algn="l">
              <a:lnSpc>
                <a:spcPct val="90000"/>
              </a:lnSpc>
              <a:spcBef>
                <a:spcPts val="0"/>
              </a:spcBef>
              <a:spcAft>
                <a:spcPts val="0"/>
              </a:spcAft>
              <a:buSzPts val="2400"/>
              <a:buNone/>
            </a:pPr>
            <a:r>
              <a:t/>
            </a:r>
            <a:endParaRPr sz="2400">
              <a:latin typeface="Arial"/>
              <a:ea typeface="Arial"/>
              <a:cs typeface="Arial"/>
              <a:sym typeface="Arial"/>
            </a:endParaRPr>
          </a:p>
          <a:p>
            <a:pPr indent="0" lvl="0" marL="0" rtl="0" algn="l">
              <a:lnSpc>
                <a:spcPct val="90000"/>
              </a:lnSpc>
              <a:spcBef>
                <a:spcPts val="0"/>
              </a:spcBef>
              <a:spcAft>
                <a:spcPts val="0"/>
              </a:spcAft>
              <a:buSzPts val="2400"/>
              <a:buNone/>
            </a:pPr>
            <a:r>
              <a:rPr lang="en-US" sz="2400">
                <a:latin typeface="Arial"/>
                <a:ea typeface="Arial"/>
                <a:cs typeface="Arial"/>
                <a:sym typeface="Arial"/>
              </a:rPr>
              <a:t>Είναι καλό να έχετε διαφορετικό κωδικό πρόσβασης για κάθε ιστότοπο, </a:t>
            </a:r>
            <a:br>
              <a:rPr lang="en-US" sz="2400">
                <a:latin typeface="Arial"/>
                <a:ea typeface="Arial"/>
                <a:cs typeface="Arial"/>
                <a:sym typeface="Arial"/>
              </a:rPr>
            </a:br>
            <a:r>
              <a:rPr lang="en-US" sz="2400">
                <a:latin typeface="Arial"/>
                <a:ea typeface="Arial"/>
                <a:cs typeface="Arial"/>
                <a:sym typeface="Arial"/>
              </a:rPr>
              <a:t>για τη χρήση αυτή, ένας διαχειριστής κωδικών πρόσβασης.</a:t>
            </a:r>
            <a:endParaRPr sz="2400">
              <a:latin typeface="Arial"/>
              <a:ea typeface="Arial"/>
              <a:cs typeface="Arial"/>
              <a:sym typeface="Arial"/>
            </a:endParaRPr>
          </a:p>
          <a:p>
            <a:pPr indent="0" lvl="0" marL="0" rtl="0" algn="l">
              <a:lnSpc>
                <a:spcPct val="90000"/>
              </a:lnSpc>
              <a:spcBef>
                <a:spcPts val="0"/>
              </a:spcBef>
              <a:spcAft>
                <a:spcPts val="0"/>
              </a:spcAft>
              <a:buSzPts val="2400"/>
              <a:buNone/>
            </a:pPr>
            <a:r>
              <a:rPr lang="en-US" sz="2400">
                <a:latin typeface="Arial"/>
                <a:ea typeface="Arial"/>
                <a:cs typeface="Arial"/>
                <a:sym typeface="Arial"/>
              </a:rPr>
              <a:t>Το να γράψετε μια πρόταση μπορεί να είναι ένας καλός τρόπος για να έχετε έναν ισχυρό κωδικό πρόσβασης.</a:t>
            </a:r>
            <a:endParaRPr sz="2400">
              <a:latin typeface="Arial"/>
              <a:ea typeface="Arial"/>
              <a:cs typeface="Arial"/>
              <a:sym typeface="Arial"/>
            </a:endParaRPr>
          </a:p>
          <a:p>
            <a:pPr indent="0" lvl="0" marL="0" rtl="0" algn="l">
              <a:lnSpc>
                <a:spcPct val="90000"/>
              </a:lnSpc>
              <a:spcBef>
                <a:spcPts val="0"/>
              </a:spcBef>
              <a:spcAft>
                <a:spcPts val="0"/>
              </a:spcAft>
              <a:buSzPts val="2400"/>
              <a:buNone/>
            </a:pPr>
            <a:r>
              <a:t/>
            </a:r>
            <a:endParaRPr sz="2400">
              <a:latin typeface="Arial"/>
              <a:ea typeface="Arial"/>
              <a:cs typeface="Arial"/>
              <a:sym typeface="Arial"/>
            </a:endParaRPr>
          </a:p>
          <a:p>
            <a:pPr indent="0" lvl="0" marL="0" rtl="0" algn="l">
              <a:lnSpc>
                <a:spcPct val="90000"/>
              </a:lnSpc>
              <a:spcBef>
                <a:spcPts val="0"/>
              </a:spcBef>
              <a:spcAft>
                <a:spcPts val="0"/>
              </a:spcAft>
              <a:buSzPts val="3200"/>
              <a:buNone/>
            </a:pPr>
            <a:r>
              <a:rPr b="1" lang="en-US" sz="3200">
                <a:latin typeface="Arial"/>
                <a:ea typeface="Arial"/>
                <a:cs typeface="Arial"/>
                <a:sym typeface="Arial"/>
              </a:rPr>
              <a:t>Άσκηση: </a:t>
            </a:r>
            <a:r>
              <a:rPr lang="en-US" sz="3200">
                <a:latin typeface="Arial"/>
                <a:ea typeface="Arial"/>
                <a:cs typeface="Arial"/>
                <a:sym typeface="Arial"/>
              </a:rPr>
              <a:t>Δημιουργήστε έναν ισχυρό κωδικό πρόσβασης για έναν φανταστικό λογαριασμό. </a:t>
            </a:r>
            <a:endParaRPr/>
          </a:p>
          <a:p>
            <a:pPr indent="0" lvl="0" marL="0" rtl="0" algn="l">
              <a:lnSpc>
                <a:spcPct val="90000"/>
              </a:lnSpc>
              <a:spcBef>
                <a:spcPts val="0"/>
              </a:spcBef>
              <a:spcAft>
                <a:spcPts val="0"/>
              </a:spcAft>
              <a:buSzPts val="3200"/>
              <a:buNone/>
            </a:pPr>
            <a:r>
              <a:t/>
            </a:r>
            <a:endParaRPr sz="3200">
              <a:latin typeface="Arial"/>
              <a:ea typeface="Arial"/>
              <a:cs typeface="Arial"/>
              <a:sym typeface="Arial"/>
            </a:endParaRPr>
          </a:p>
        </p:txBody>
      </p:sp>
      <p:sp>
        <p:nvSpPr>
          <p:cNvPr id="348" name="Google Shape;348;p19"/>
          <p:cNvSpPr/>
          <p:nvPr/>
        </p:nvSpPr>
        <p:spPr>
          <a:xfrm>
            <a:off x="1219200" y="8041256"/>
            <a:ext cx="2835639" cy="1346929"/>
          </a:xfrm>
          <a:custGeom>
            <a:rect b="b" l="l" r="r" t="t"/>
            <a:pathLst>
              <a:path extrusionOk="0" h="1346929" w="2835639">
                <a:moveTo>
                  <a:pt x="0" y="0"/>
                </a:moveTo>
                <a:lnTo>
                  <a:pt x="2835639" y="0"/>
                </a:lnTo>
                <a:lnTo>
                  <a:pt x="2835639" y="1346928"/>
                </a:lnTo>
                <a:lnTo>
                  <a:pt x="0" y="134692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
          <p:cNvSpPr/>
          <p:nvPr/>
        </p:nvSpPr>
        <p:spPr>
          <a:xfrm rot="-4653454">
            <a:off x="9518714" y="4227286"/>
            <a:ext cx="1642667" cy="2031119"/>
          </a:xfrm>
          <a:custGeom>
            <a:rect b="b" l="l" r="r" t="t"/>
            <a:pathLst>
              <a:path extrusionOk="0" h="2031119" w="1642667">
                <a:moveTo>
                  <a:pt x="0" y="0"/>
                </a:moveTo>
                <a:lnTo>
                  <a:pt x="1642668" y="0"/>
                </a:lnTo>
                <a:lnTo>
                  <a:pt x="1642668" y="2031119"/>
                </a:lnTo>
                <a:lnTo>
                  <a:pt x="0" y="203111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2"/>
          <p:cNvSpPr/>
          <p:nvPr/>
        </p:nvSpPr>
        <p:spPr>
          <a:xfrm rot="1579501">
            <a:off x="7263539" y="4006673"/>
            <a:ext cx="1233082" cy="2472345"/>
          </a:xfrm>
          <a:custGeom>
            <a:rect b="b" l="l" r="r" t="t"/>
            <a:pathLst>
              <a:path extrusionOk="0" h="2472345" w="1233082">
                <a:moveTo>
                  <a:pt x="0" y="0"/>
                </a:moveTo>
                <a:lnTo>
                  <a:pt x="1233082" y="0"/>
                </a:lnTo>
                <a:lnTo>
                  <a:pt x="1233082" y="2472345"/>
                </a:lnTo>
                <a:lnTo>
                  <a:pt x="0" y="24723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2"/>
          <p:cNvSpPr/>
          <p:nvPr/>
        </p:nvSpPr>
        <p:spPr>
          <a:xfrm>
            <a:off x="1465963" y="3762891"/>
            <a:ext cx="5122819" cy="4936535"/>
          </a:xfrm>
          <a:custGeom>
            <a:rect b="b" l="l" r="r" t="t"/>
            <a:pathLst>
              <a:path extrusionOk="0" h="4936535" w="5122819">
                <a:moveTo>
                  <a:pt x="0" y="0"/>
                </a:moveTo>
                <a:lnTo>
                  <a:pt x="5122819" y="0"/>
                </a:lnTo>
                <a:lnTo>
                  <a:pt x="5122819" y="4936534"/>
                </a:lnTo>
                <a:lnTo>
                  <a:pt x="0" y="493653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2"/>
          <p:cNvSpPr txBox="1"/>
          <p:nvPr/>
        </p:nvSpPr>
        <p:spPr>
          <a:xfrm>
            <a:off x="4972926" y="588018"/>
            <a:ext cx="8746554" cy="651397"/>
          </a:xfrm>
          <a:prstGeom prst="rect">
            <a:avLst/>
          </a:prstGeom>
          <a:noFill/>
          <a:ln>
            <a:noFill/>
          </a:ln>
        </p:spPr>
        <p:txBody>
          <a:bodyPr anchorCtr="0" anchor="t" bIns="0" lIns="0" spcFirstLastPara="1" rIns="0" wrap="square" tIns="0">
            <a:spAutoFit/>
          </a:bodyPr>
          <a:lstStyle/>
          <a:p>
            <a:pPr indent="0" lvl="0" marL="0" marR="0" rtl="0" algn="ctr">
              <a:lnSpc>
                <a:spcPct val="104770"/>
              </a:lnSpc>
              <a:spcBef>
                <a:spcPts val="0"/>
              </a:spcBef>
              <a:spcAft>
                <a:spcPts val="0"/>
              </a:spcAft>
              <a:buNone/>
            </a:pPr>
            <a:r>
              <a:rPr b="1" lang="en-US" sz="4800">
                <a:solidFill>
                  <a:srgbClr val="92BAB5"/>
                </a:solidFill>
                <a:latin typeface="Arial"/>
                <a:ea typeface="Arial"/>
                <a:cs typeface="Arial"/>
                <a:sym typeface="Arial"/>
              </a:rPr>
              <a:t>ΕΊΔΗ ΨΗΦΙΑΚΉΣ ΙΔΙΩΤΙΚΌΤΗΤΑΣ</a:t>
            </a:r>
            <a:endParaRPr/>
          </a:p>
        </p:txBody>
      </p:sp>
      <p:sp>
        <p:nvSpPr>
          <p:cNvPr id="156" name="Google Shape;156;p2"/>
          <p:cNvSpPr txBox="1"/>
          <p:nvPr/>
        </p:nvSpPr>
        <p:spPr>
          <a:xfrm>
            <a:off x="1028700" y="2387210"/>
            <a:ext cx="16635006" cy="1073785"/>
          </a:xfrm>
          <a:prstGeom prst="rect">
            <a:avLst/>
          </a:prstGeom>
          <a:noFill/>
          <a:ln>
            <a:noFill/>
          </a:ln>
        </p:spPr>
        <p:txBody>
          <a:bodyPr anchorCtr="0" anchor="t" bIns="0" lIns="0" spcFirstLastPara="1" rIns="0" wrap="square" tIns="0">
            <a:spAutoFit/>
          </a:bodyPr>
          <a:lstStyle/>
          <a:p>
            <a:pPr indent="0" lvl="0" marL="0" marR="0" rtl="0" algn="just">
              <a:lnSpc>
                <a:spcPct val="135593"/>
              </a:lnSpc>
              <a:spcBef>
                <a:spcPts val="0"/>
              </a:spcBef>
              <a:spcAft>
                <a:spcPts val="0"/>
              </a:spcAft>
              <a:buNone/>
            </a:pPr>
            <a:r>
              <a:rPr lang="en-US" sz="3200">
                <a:solidFill>
                  <a:srgbClr val="000000"/>
                </a:solidFill>
                <a:latin typeface="Arial"/>
                <a:ea typeface="Arial"/>
                <a:cs typeface="Arial"/>
                <a:sym typeface="Arial"/>
              </a:rPr>
              <a:t>Το απόρρητο δεν είναι μια απόλυτη έννοια, αλλά είναι γεμάτο με πολλές αποχρώσεις, στην ενότητα αυτή υπάρχουν </a:t>
            </a: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δύο διαφορετικοί τύποι ψηφιακής ιδιωτικότητας: </a:t>
            </a:r>
            <a:endParaRPr/>
          </a:p>
        </p:txBody>
      </p:sp>
      <p:sp>
        <p:nvSpPr>
          <p:cNvPr id="157" name="Google Shape;157;p2"/>
          <p:cNvSpPr txBox="1"/>
          <p:nvPr/>
        </p:nvSpPr>
        <p:spPr>
          <a:xfrm>
            <a:off x="2373151" y="5206922"/>
            <a:ext cx="3481239" cy="129667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US" sz="3699">
                <a:solidFill>
                  <a:srgbClr val="000000"/>
                </a:solidFill>
                <a:latin typeface="Arial"/>
                <a:ea typeface="Arial"/>
                <a:cs typeface="Arial"/>
                <a:sym typeface="Arial"/>
              </a:rPr>
              <a:t>ΠΛΗΡΟΦΟΡΙΕΣ </a:t>
            </a:r>
            <a:endParaRPr/>
          </a:p>
          <a:p>
            <a:pPr indent="0" lvl="0" marL="0" marR="0" rtl="0" algn="ctr">
              <a:lnSpc>
                <a:spcPct val="140010"/>
              </a:lnSpc>
              <a:spcBef>
                <a:spcPts val="0"/>
              </a:spcBef>
              <a:spcAft>
                <a:spcPts val="0"/>
              </a:spcAft>
              <a:buNone/>
            </a:pPr>
            <a:r>
              <a:rPr b="1" lang="en-US" sz="3699">
                <a:solidFill>
                  <a:srgbClr val="000000"/>
                </a:solidFill>
                <a:latin typeface="Arial"/>
                <a:ea typeface="Arial"/>
                <a:cs typeface="Arial"/>
                <a:sym typeface="Arial"/>
              </a:rPr>
              <a:t>ΠΡΟΣΤΑΣΙΑ ΠΡΟΣΩΠΙΚΩΝ ΔΕΔΟΜΕΝΩΝ</a:t>
            </a:r>
            <a:endParaRPr/>
          </a:p>
        </p:txBody>
      </p:sp>
      <p:sp>
        <p:nvSpPr>
          <p:cNvPr id="158" name="Google Shape;158;p2"/>
          <p:cNvSpPr/>
          <p:nvPr/>
        </p:nvSpPr>
        <p:spPr>
          <a:xfrm>
            <a:off x="11143913" y="3288409"/>
            <a:ext cx="5473924" cy="5274872"/>
          </a:xfrm>
          <a:custGeom>
            <a:rect b="b" l="l" r="r" t="t"/>
            <a:pathLst>
              <a:path extrusionOk="0" h="5274872" w="5473924">
                <a:moveTo>
                  <a:pt x="0" y="0"/>
                </a:moveTo>
                <a:lnTo>
                  <a:pt x="5473925" y="0"/>
                </a:lnTo>
                <a:lnTo>
                  <a:pt x="5473925" y="5274873"/>
                </a:lnTo>
                <a:lnTo>
                  <a:pt x="0" y="527487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2"/>
          <p:cNvSpPr txBox="1"/>
          <p:nvPr/>
        </p:nvSpPr>
        <p:spPr>
          <a:xfrm>
            <a:off x="11800701" y="4934488"/>
            <a:ext cx="4459839" cy="129667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US" sz="3699">
                <a:solidFill>
                  <a:srgbClr val="000000"/>
                </a:solidFill>
                <a:latin typeface="Arial"/>
                <a:ea typeface="Arial"/>
                <a:cs typeface="Arial"/>
                <a:sym typeface="Arial"/>
              </a:rPr>
              <a:t>ΕΠΙΚΟΙΝΩΝΙΑ </a:t>
            </a:r>
            <a:endParaRPr/>
          </a:p>
          <a:p>
            <a:pPr indent="0" lvl="0" marL="0" marR="0" rtl="0" algn="ctr">
              <a:lnSpc>
                <a:spcPct val="140010"/>
              </a:lnSpc>
              <a:spcBef>
                <a:spcPts val="0"/>
              </a:spcBef>
              <a:spcAft>
                <a:spcPts val="0"/>
              </a:spcAft>
              <a:buNone/>
            </a:pPr>
            <a:r>
              <a:rPr b="1" lang="en-US" sz="3699">
                <a:solidFill>
                  <a:srgbClr val="000000"/>
                </a:solidFill>
                <a:latin typeface="Arial"/>
                <a:ea typeface="Arial"/>
                <a:cs typeface="Arial"/>
                <a:sym typeface="Arial"/>
              </a:rPr>
              <a:t>ΠΡΟΣΤΑΣΙΑ ΠΡΟΣΩΠΙΚΩΝ ΔΕΔΟΜΕΝΩΝ</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0"/>
          <p:cNvSpPr/>
          <p:nvPr/>
        </p:nvSpPr>
        <p:spPr>
          <a:xfrm>
            <a:off x="5743101" y="1780962"/>
            <a:ext cx="6801797" cy="4812272"/>
          </a:xfrm>
          <a:custGeom>
            <a:rect b="b" l="l" r="r" t="t"/>
            <a:pathLst>
              <a:path extrusionOk="0" h="4812272" w="6801797">
                <a:moveTo>
                  <a:pt x="0" y="0"/>
                </a:moveTo>
                <a:lnTo>
                  <a:pt x="6801798" y="0"/>
                </a:lnTo>
                <a:lnTo>
                  <a:pt x="6801798" y="4812272"/>
                </a:lnTo>
                <a:lnTo>
                  <a:pt x="0" y="481227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20"/>
          <p:cNvSpPr txBox="1"/>
          <p:nvPr/>
        </p:nvSpPr>
        <p:spPr>
          <a:xfrm>
            <a:off x="3619887" y="646690"/>
            <a:ext cx="10667181" cy="641201"/>
          </a:xfrm>
          <a:prstGeom prst="rect">
            <a:avLst/>
          </a:prstGeom>
          <a:noFill/>
          <a:ln>
            <a:noFill/>
          </a:ln>
        </p:spPr>
        <p:txBody>
          <a:bodyPr anchorCtr="0" anchor="t" bIns="0" lIns="0" spcFirstLastPara="1" rIns="0" wrap="square" tIns="0">
            <a:spAutoFit/>
          </a:bodyPr>
          <a:lstStyle/>
          <a:p>
            <a:pPr indent="0" lvl="0" marL="0" marR="0" rtl="0" algn="ctr">
              <a:lnSpc>
                <a:spcPct val="114295"/>
              </a:lnSpc>
              <a:spcBef>
                <a:spcPts val="0"/>
              </a:spcBef>
              <a:spcAft>
                <a:spcPts val="0"/>
              </a:spcAft>
              <a:buNone/>
            </a:pPr>
            <a:r>
              <a:rPr b="1" lang="en-US" sz="4400">
                <a:solidFill>
                  <a:srgbClr val="92BAB5"/>
                </a:solidFill>
                <a:latin typeface="Arial"/>
                <a:ea typeface="Arial"/>
                <a:cs typeface="Arial"/>
                <a:sym typeface="Arial"/>
              </a:rPr>
              <a:t>ΨΗΦΙΑΚΌ ΑΠΌΡΡΗΤΟ ΣΤΑ ΚΙΝΗΤΆ ΤΗΛΈΦΩΝΑ</a:t>
            </a:r>
            <a:endParaRPr/>
          </a:p>
        </p:txBody>
      </p:sp>
      <p:sp>
        <p:nvSpPr>
          <p:cNvPr id="355" name="Google Shape;355;p20"/>
          <p:cNvSpPr txBox="1"/>
          <p:nvPr/>
        </p:nvSpPr>
        <p:spPr>
          <a:xfrm>
            <a:off x="6605630" y="2364461"/>
            <a:ext cx="5076739" cy="2481449"/>
          </a:xfrm>
          <a:prstGeom prst="rect">
            <a:avLst/>
          </a:prstGeom>
          <a:noFill/>
          <a:ln>
            <a:noFill/>
          </a:ln>
        </p:spPr>
        <p:txBody>
          <a:bodyPr anchorCtr="0" anchor="t" bIns="0" lIns="0" spcFirstLastPara="1" rIns="0" wrap="square" tIns="0">
            <a:spAutoFit/>
          </a:bodyPr>
          <a:lstStyle/>
          <a:p>
            <a:pPr indent="0" lvl="0" marL="0" marR="0" rtl="0" algn="ctr">
              <a:lnSpc>
                <a:spcPct val="247950"/>
              </a:lnSpc>
              <a:spcBef>
                <a:spcPts val="0"/>
              </a:spcBef>
              <a:spcAft>
                <a:spcPts val="0"/>
              </a:spcAft>
              <a:buNone/>
            </a:pPr>
            <a:r>
              <a:rPr b="1" lang="en-US" sz="2000">
                <a:solidFill>
                  <a:srgbClr val="000000"/>
                </a:solidFill>
                <a:latin typeface="Arial"/>
                <a:ea typeface="Arial"/>
                <a:cs typeface="Arial"/>
                <a:sym typeface="Arial"/>
              </a:rPr>
              <a:t>Ως ενήλικας: </a:t>
            </a:r>
            <a:endParaRPr/>
          </a:p>
          <a:p>
            <a:pPr indent="0" lvl="0" marL="0" marR="0" rtl="0" algn="ctr">
              <a:lnSpc>
                <a:spcPct val="247950"/>
              </a:lnSpc>
              <a:spcBef>
                <a:spcPts val="0"/>
              </a:spcBef>
              <a:spcAft>
                <a:spcPts val="0"/>
              </a:spcAft>
              <a:buNone/>
            </a:pPr>
            <a:r>
              <a:rPr lang="en-US" sz="2000">
                <a:solidFill>
                  <a:srgbClr val="000000"/>
                </a:solidFill>
                <a:latin typeface="Arial"/>
                <a:ea typeface="Arial"/>
                <a:cs typeface="Arial"/>
                <a:sym typeface="Arial"/>
              </a:rPr>
              <a:t>τι μπορείτε να κάνετε για να προστατέψετε τα δεδομένα κινητής τηλεφωνίας άλλων ενηλίκων;</a:t>
            </a:r>
            <a:endParaRPr/>
          </a:p>
        </p:txBody>
      </p:sp>
      <p:sp>
        <p:nvSpPr>
          <p:cNvPr id="356" name="Google Shape;356;p20"/>
          <p:cNvSpPr txBox="1"/>
          <p:nvPr/>
        </p:nvSpPr>
        <p:spPr>
          <a:xfrm>
            <a:off x="838177" y="6996391"/>
            <a:ext cx="16230600" cy="1873333"/>
          </a:xfrm>
          <a:prstGeom prst="rect">
            <a:avLst/>
          </a:prstGeom>
          <a:noFill/>
          <a:ln>
            <a:noFill/>
          </a:ln>
        </p:spPr>
        <p:txBody>
          <a:bodyPr anchorCtr="0" anchor="t" bIns="0" lIns="0" spcFirstLastPara="1" rIns="0" wrap="square" tIns="0">
            <a:spAutoFit/>
          </a:bodyPr>
          <a:lstStyle/>
          <a:p>
            <a:pPr indent="0" lvl="0" marL="0" marR="0" rtl="0" algn="just">
              <a:lnSpc>
                <a:spcPct val="137750"/>
              </a:lnSpc>
              <a:spcBef>
                <a:spcPts val="0"/>
              </a:spcBef>
              <a:spcAft>
                <a:spcPts val="0"/>
              </a:spcAft>
              <a:buNone/>
            </a:pPr>
            <a:r>
              <a:rPr lang="en-US" sz="3600">
                <a:solidFill>
                  <a:srgbClr val="000000"/>
                </a:solidFill>
                <a:latin typeface="Arial"/>
                <a:ea typeface="Arial"/>
                <a:cs typeface="Arial"/>
                <a:sym typeface="Arial"/>
              </a:rPr>
              <a:t>Για να </a:t>
            </a:r>
            <a:r>
              <a:rPr b="1" lang="en-US" sz="3600">
                <a:solidFill>
                  <a:srgbClr val="000000"/>
                </a:solidFill>
                <a:latin typeface="Arial"/>
                <a:ea typeface="Arial"/>
                <a:cs typeface="Arial"/>
                <a:sym typeface="Arial"/>
              </a:rPr>
              <a:t>διασφαλιστεί η προστασία των δεδομένων που μοιράζονται μέσω κινητού </a:t>
            </a:r>
            <a:r>
              <a:rPr lang="en-US" sz="3600">
                <a:solidFill>
                  <a:srgbClr val="000000"/>
                </a:solidFill>
                <a:latin typeface="Arial"/>
                <a:ea typeface="Arial"/>
                <a:cs typeface="Arial"/>
                <a:sym typeface="Arial"/>
              </a:rPr>
              <a:t>από έναν φίλο, μέλος της οικογένειας ή συνάδελφο, είναι σημαντικό να τονιστεί ότι ο παραλήπτης έχει τη δυνατότητα να εφαρμόσει πολλαπλά μέτρα ασφαλείας:</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1"/>
          <p:cNvSpPr/>
          <p:nvPr/>
        </p:nvSpPr>
        <p:spPr>
          <a:xfrm>
            <a:off x="1028700" y="865359"/>
            <a:ext cx="816551" cy="2199464"/>
          </a:xfrm>
          <a:custGeom>
            <a:rect b="b" l="l" r="r" t="t"/>
            <a:pathLst>
              <a:path extrusionOk="0" h="2199464" w="816551">
                <a:moveTo>
                  <a:pt x="0" y="0"/>
                </a:moveTo>
                <a:lnTo>
                  <a:pt x="816551" y="0"/>
                </a:lnTo>
                <a:lnTo>
                  <a:pt x="816551" y="2199464"/>
                </a:lnTo>
                <a:lnTo>
                  <a:pt x="0" y="21994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21"/>
          <p:cNvSpPr/>
          <p:nvPr/>
        </p:nvSpPr>
        <p:spPr>
          <a:xfrm>
            <a:off x="15818680" y="3831590"/>
            <a:ext cx="1271010" cy="1933096"/>
          </a:xfrm>
          <a:custGeom>
            <a:rect b="b" l="l" r="r" t="t"/>
            <a:pathLst>
              <a:path extrusionOk="0" h="1933096" w="1271010">
                <a:moveTo>
                  <a:pt x="0" y="0"/>
                </a:moveTo>
                <a:lnTo>
                  <a:pt x="1271010" y="0"/>
                </a:lnTo>
                <a:lnTo>
                  <a:pt x="1271010" y="1933096"/>
                </a:lnTo>
                <a:lnTo>
                  <a:pt x="0" y="193309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21"/>
          <p:cNvSpPr/>
          <p:nvPr/>
        </p:nvSpPr>
        <p:spPr>
          <a:xfrm>
            <a:off x="719480" y="6637568"/>
            <a:ext cx="1434991" cy="2137789"/>
          </a:xfrm>
          <a:custGeom>
            <a:rect b="b" l="l" r="r" t="t"/>
            <a:pathLst>
              <a:path extrusionOk="0" h="2137789" w="1434991">
                <a:moveTo>
                  <a:pt x="0" y="0"/>
                </a:moveTo>
                <a:lnTo>
                  <a:pt x="1434991" y="0"/>
                </a:lnTo>
                <a:lnTo>
                  <a:pt x="1434991" y="2137789"/>
                </a:lnTo>
                <a:lnTo>
                  <a:pt x="0" y="213778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21"/>
          <p:cNvSpPr txBox="1"/>
          <p:nvPr/>
        </p:nvSpPr>
        <p:spPr>
          <a:xfrm>
            <a:off x="2463691" y="741534"/>
            <a:ext cx="13990494" cy="2585323"/>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en-US" sz="2800">
                <a:solidFill>
                  <a:srgbClr val="000000"/>
                </a:solidFill>
                <a:latin typeface="Arial"/>
                <a:ea typeface="Arial"/>
                <a:cs typeface="Arial"/>
                <a:sym typeface="Arial"/>
              </a:rPr>
              <a:t>Χρήση ασφαλών εφαρμογών</a:t>
            </a:r>
            <a:r>
              <a:rPr lang="en-US" sz="2800">
                <a:solidFill>
                  <a:srgbClr val="000000"/>
                </a:solidFill>
                <a:latin typeface="Arial"/>
                <a:ea typeface="Arial"/>
                <a:cs typeface="Arial"/>
                <a:sym typeface="Arial"/>
              </a:rPr>
              <a:t>: χρησιμοποιήστε εφαρμογές ανταλλαγής μηνυμάτων και ηλεκτρονικού ταχυδρομείου που προσφέρουν κρυπτογράφηση από άκρο σε άκρο για την προστασία των δεδομένων κατά τη μετάδοση. Δημοφιλείς εφαρμογές όπως το Whatsapp, το Telegram και το Signal προσφέρουν αυτό το είδος κρυπτογράφησης για να διασφαλίζουν το απόρρητο των μηνυμάτων. </a:t>
            </a:r>
            <a:endParaRPr/>
          </a:p>
        </p:txBody>
      </p:sp>
      <p:sp>
        <p:nvSpPr>
          <p:cNvPr id="365" name="Google Shape;365;p21"/>
          <p:cNvSpPr txBox="1"/>
          <p:nvPr/>
        </p:nvSpPr>
        <p:spPr>
          <a:xfrm>
            <a:off x="1436976" y="3745865"/>
            <a:ext cx="13990494" cy="2585323"/>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en-US" sz="2800">
                <a:solidFill>
                  <a:srgbClr val="000000"/>
                </a:solidFill>
                <a:latin typeface="Arial"/>
                <a:ea typeface="Arial"/>
                <a:cs typeface="Arial"/>
                <a:sym typeface="Arial"/>
              </a:rPr>
              <a:t>Ισχυροί και μοναδικοί κωδικοί πρόσβασης: </a:t>
            </a:r>
            <a:r>
              <a:rPr lang="en-US" sz="2800">
                <a:solidFill>
                  <a:srgbClr val="000000"/>
                </a:solidFill>
                <a:latin typeface="Arial"/>
                <a:ea typeface="Arial"/>
                <a:cs typeface="Arial"/>
                <a:sym typeface="Arial"/>
              </a:rPr>
              <a:t>Βεβαιωθείτε ότι τόσο ο αποστολέας όσο και ο παραλήπτης χρησιμοποιούν ισχυρούς και μοναδικούς κωδικούς πρόσβασης για τους λογαριασμούς ηλεκτρονικού ταχυδρομείου και τις εφαρμογές ανταλλαγής μηνυμάτων. Οι κωδικοί πρόσβασης πρέπει να είναι δύσκολο να μαντέψει κανείς και δεν πρέπει να μοιράζονται με κανέναν άλλον. </a:t>
            </a:r>
            <a:endParaRPr/>
          </a:p>
        </p:txBody>
      </p:sp>
      <p:sp>
        <p:nvSpPr>
          <p:cNvPr id="366" name="Google Shape;366;p21"/>
          <p:cNvSpPr txBox="1"/>
          <p:nvPr/>
        </p:nvSpPr>
        <p:spPr>
          <a:xfrm>
            <a:off x="2485462" y="6810884"/>
            <a:ext cx="14625999" cy="2154436"/>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en-US" sz="2800">
                <a:solidFill>
                  <a:srgbClr val="000000"/>
                </a:solidFill>
                <a:latin typeface="Arial"/>
                <a:ea typeface="Arial"/>
                <a:cs typeface="Arial"/>
                <a:sym typeface="Arial"/>
              </a:rPr>
              <a:t>Έλεγχος ταυτότητας δύο παραγόντων: </a:t>
            </a:r>
            <a:r>
              <a:rPr lang="en-US" sz="2800">
                <a:solidFill>
                  <a:srgbClr val="000000"/>
                </a:solidFill>
                <a:latin typeface="Arial"/>
                <a:ea typeface="Arial"/>
                <a:cs typeface="Arial"/>
                <a:sym typeface="Arial"/>
              </a:rPr>
              <a:t>ενεργοποιήστε τον έλεγχο ταυτότητας δύο παραγόντων, όποτε είναι δυνατόν, στους λογαριασμούς που σχετίζονται με το κινητό. Αυτό προσθέτει ένα πρόσθετο επίπεδο ασφάλειας απαιτώντας μια δεύτερη μέθοδο επαλήθευσης, όπως έναν κωδικό που αποστέλλεται σε μια αξιόπιστη συσκευή.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2"/>
          <p:cNvSpPr/>
          <p:nvPr/>
        </p:nvSpPr>
        <p:spPr>
          <a:xfrm>
            <a:off x="445339" y="1028700"/>
            <a:ext cx="1622638" cy="2261516"/>
          </a:xfrm>
          <a:custGeom>
            <a:rect b="b" l="l" r="r" t="t"/>
            <a:pathLst>
              <a:path extrusionOk="0" h="2261516" w="1622638">
                <a:moveTo>
                  <a:pt x="0" y="0"/>
                </a:moveTo>
                <a:lnTo>
                  <a:pt x="1622638" y="0"/>
                </a:lnTo>
                <a:lnTo>
                  <a:pt x="1622638" y="2261516"/>
                </a:lnTo>
                <a:lnTo>
                  <a:pt x="0" y="226151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22"/>
          <p:cNvSpPr/>
          <p:nvPr/>
        </p:nvSpPr>
        <p:spPr>
          <a:xfrm>
            <a:off x="15759227" y="3802914"/>
            <a:ext cx="1500073" cy="2264262"/>
          </a:xfrm>
          <a:custGeom>
            <a:rect b="b" l="l" r="r" t="t"/>
            <a:pathLst>
              <a:path extrusionOk="0" h="2264262" w="1500073">
                <a:moveTo>
                  <a:pt x="0" y="0"/>
                </a:moveTo>
                <a:lnTo>
                  <a:pt x="1500073" y="0"/>
                </a:lnTo>
                <a:lnTo>
                  <a:pt x="1500073" y="2264262"/>
                </a:lnTo>
                <a:lnTo>
                  <a:pt x="0" y="22642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22"/>
          <p:cNvSpPr/>
          <p:nvPr/>
        </p:nvSpPr>
        <p:spPr>
          <a:xfrm>
            <a:off x="521361" y="6563691"/>
            <a:ext cx="1546616" cy="2304084"/>
          </a:xfrm>
          <a:custGeom>
            <a:rect b="b" l="l" r="r" t="t"/>
            <a:pathLst>
              <a:path extrusionOk="0" h="2304084" w="1546616">
                <a:moveTo>
                  <a:pt x="0" y="0"/>
                </a:moveTo>
                <a:lnTo>
                  <a:pt x="1546616" y="0"/>
                </a:lnTo>
                <a:lnTo>
                  <a:pt x="1546616" y="2304084"/>
                </a:lnTo>
                <a:lnTo>
                  <a:pt x="0" y="230408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22"/>
          <p:cNvSpPr txBox="1"/>
          <p:nvPr/>
        </p:nvSpPr>
        <p:spPr>
          <a:xfrm>
            <a:off x="2324656" y="904875"/>
            <a:ext cx="14223838" cy="2954655"/>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en-US" sz="3200">
                <a:solidFill>
                  <a:srgbClr val="000000"/>
                </a:solidFill>
                <a:latin typeface="Arial"/>
                <a:ea typeface="Arial"/>
                <a:cs typeface="Arial"/>
                <a:sym typeface="Arial"/>
              </a:rPr>
              <a:t>Ενημέρωση λογισμικού: </a:t>
            </a:r>
            <a:r>
              <a:rPr lang="en-US" sz="3200">
                <a:solidFill>
                  <a:srgbClr val="000000"/>
                </a:solidFill>
                <a:latin typeface="Arial"/>
                <a:ea typeface="Arial"/>
                <a:cs typeface="Arial"/>
                <a:sym typeface="Arial"/>
              </a:rPr>
              <a:t>διατηρήστε ενημερωμένο τόσο το λειτουργικό σύστημα της κινητής συσκευής όσο και τις εφαρμογές που χρησιμοποιούνται για την αποστολή και τη λήψη δεδομένων. Οι τακτικές ενημερώσεις περιλαμβάνουν συνήθως διορθώσεις ασφαλείας που επιδιορθώνουν γνωστές ευπάθειες. </a:t>
            </a:r>
            <a:endParaRPr/>
          </a:p>
        </p:txBody>
      </p:sp>
      <p:sp>
        <p:nvSpPr>
          <p:cNvPr id="375" name="Google Shape;375;p22"/>
          <p:cNvSpPr txBox="1"/>
          <p:nvPr/>
        </p:nvSpPr>
        <p:spPr>
          <a:xfrm>
            <a:off x="990600" y="4001778"/>
            <a:ext cx="14480517" cy="2154436"/>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en-US" sz="2800">
                <a:solidFill>
                  <a:srgbClr val="000000"/>
                </a:solidFill>
                <a:latin typeface="Arial"/>
                <a:ea typeface="Arial"/>
                <a:cs typeface="Arial"/>
                <a:sym typeface="Arial"/>
              </a:rPr>
              <a:t>Αποφύγετε τα μη ασφαλή δημόσια δίκτυα Wi-Fi: </a:t>
            </a:r>
            <a:r>
              <a:rPr lang="en-US" sz="2800">
                <a:solidFill>
                  <a:srgbClr val="000000"/>
                </a:solidFill>
                <a:latin typeface="Arial"/>
                <a:ea typeface="Arial"/>
                <a:cs typeface="Arial"/>
                <a:sym typeface="Arial"/>
              </a:rPr>
              <a:t>είναι σημαντικό να είστε προσεκτικοί όταν στέλνετε ευαίσθητα δεδομένα μέσω μη ασφαλών δημόσιων δικτύων Wi-Fi, καθώς τα δίκτυα αυτά μπορεί να είναι ευάλωτα σε επιθέσεις man-in-the-middle. Αντ' αυτού, χρησιμοποιήστε ασφαλή δίκτυα Wi-Fi ή μια σύνδεση δεδομένων κινητής τηλεφωνίας. </a:t>
            </a:r>
            <a:endParaRPr/>
          </a:p>
        </p:txBody>
      </p:sp>
      <p:sp>
        <p:nvSpPr>
          <p:cNvPr id="376" name="Google Shape;376;p22"/>
          <p:cNvSpPr txBox="1"/>
          <p:nvPr/>
        </p:nvSpPr>
        <p:spPr>
          <a:xfrm>
            <a:off x="2464662" y="6882130"/>
            <a:ext cx="14480517" cy="196977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en-US" sz="3200">
                <a:solidFill>
                  <a:srgbClr val="000000"/>
                </a:solidFill>
                <a:latin typeface="Arial"/>
                <a:ea typeface="Arial"/>
                <a:cs typeface="Arial"/>
                <a:sym typeface="Arial"/>
              </a:rPr>
              <a:t>Μην κάνετε κλικ σε ύποπτους συνδέσμους: </a:t>
            </a:r>
            <a:r>
              <a:rPr lang="en-US" sz="3200">
                <a:solidFill>
                  <a:srgbClr val="000000"/>
                </a:solidFill>
                <a:latin typeface="Arial"/>
                <a:ea typeface="Arial"/>
                <a:cs typeface="Arial"/>
                <a:sym typeface="Arial"/>
              </a:rPr>
              <a:t>αποφύγετε να κάνετε κλικ σε ύποπτους συνδέσμους ή να ανοίγετε συνημμένα αρχεία από άγνωστους αποστολείς, καθώς μπορεί να περιέχουν κακόβουλο λογισμικό ή phishing.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3"/>
          <p:cNvSpPr/>
          <p:nvPr/>
        </p:nvSpPr>
        <p:spPr>
          <a:xfrm>
            <a:off x="730080" y="1028700"/>
            <a:ext cx="1496776" cy="2558591"/>
          </a:xfrm>
          <a:custGeom>
            <a:rect b="b" l="l" r="r" t="t"/>
            <a:pathLst>
              <a:path extrusionOk="0" h="2558591" w="1496776">
                <a:moveTo>
                  <a:pt x="0" y="0"/>
                </a:moveTo>
                <a:lnTo>
                  <a:pt x="1496776" y="0"/>
                </a:lnTo>
                <a:lnTo>
                  <a:pt x="1496776" y="2558591"/>
                </a:lnTo>
                <a:lnTo>
                  <a:pt x="0" y="25585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23"/>
          <p:cNvSpPr/>
          <p:nvPr/>
        </p:nvSpPr>
        <p:spPr>
          <a:xfrm>
            <a:off x="15569049" y="4654769"/>
            <a:ext cx="1690251" cy="2454085"/>
          </a:xfrm>
          <a:custGeom>
            <a:rect b="b" l="l" r="r" t="t"/>
            <a:pathLst>
              <a:path extrusionOk="0" h="2454085" w="1690251">
                <a:moveTo>
                  <a:pt x="0" y="0"/>
                </a:moveTo>
                <a:lnTo>
                  <a:pt x="1690251" y="0"/>
                </a:lnTo>
                <a:lnTo>
                  <a:pt x="1690251" y="2454085"/>
                </a:lnTo>
                <a:lnTo>
                  <a:pt x="0" y="245408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23"/>
          <p:cNvSpPr txBox="1"/>
          <p:nvPr/>
        </p:nvSpPr>
        <p:spPr>
          <a:xfrm>
            <a:off x="2558000" y="1286291"/>
            <a:ext cx="14480517" cy="301621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en-US" sz="2800">
                <a:solidFill>
                  <a:srgbClr val="000000"/>
                </a:solidFill>
                <a:latin typeface="Arial"/>
                <a:ea typeface="Arial"/>
                <a:cs typeface="Arial"/>
                <a:sym typeface="Arial"/>
              </a:rPr>
              <a:t>Επανεξέταση των ρυθμίσεων απορρήτου: </a:t>
            </a:r>
            <a:r>
              <a:rPr lang="en-US" sz="2800">
                <a:solidFill>
                  <a:srgbClr val="000000"/>
                </a:solidFill>
                <a:latin typeface="Arial"/>
                <a:ea typeface="Arial"/>
                <a:cs typeface="Arial"/>
                <a:sym typeface="Arial"/>
              </a:rPr>
              <a:t>επανεξετάστε και προσαρμόστε τις ρυθμίσεις απορρήτου των εφαρμογών ανταλλαγής μηνυμάτων και ηλεκτρονικού ταχυδρομείου για να περιορίσετε ποιος μπορεί να βλέπει και να έχει πρόσβαση στα κοινά δεδομένα. Αυτό περιλαμβάνει τη ρύθμιση των επιλογών απορρήτου στους λογαριασμούς για τον έλεγχο του ποιος μπορεί να επικοινωνήσει με το άτομο και ποιος μπορεί να δει τις προσωπικές του πληροφορίες. </a:t>
            </a:r>
            <a:endParaRPr/>
          </a:p>
        </p:txBody>
      </p:sp>
      <p:sp>
        <p:nvSpPr>
          <p:cNvPr id="384" name="Google Shape;384;p23"/>
          <p:cNvSpPr txBox="1"/>
          <p:nvPr/>
        </p:nvSpPr>
        <p:spPr>
          <a:xfrm>
            <a:off x="730080" y="4606485"/>
            <a:ext cx="14480517" cy="393954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en-US" sz="3200">
                <a:solidFill>
                  <a:srgbClr val="000000"/>
                </a:solidFill>
                <a:latin typeface="Arial"/>
                <a:ea typeface="Arial"/>
                <a:cs typeface="Arial"/>
                <a:sym typeface="Arial"/>
              </a:rPr>
              <a:t>Διατηρήστε ανοιχτή επικοινωνία: </a:t>
            </a:r>
            <a:r>
              <a:rPr lang="en-US" sz="3200">
                <a:solidFill>
                  <a:srgbClr val="000000"/>
                </a:solidFill>
                <a:latin typeface="Arial"/>
                <a:ea typeface="Arial"/>
                <a:cs typeface="Arial"/>
                <a:sym typeface="Arial"/>
              </a:rPr>
              <a:t>διατηρήστε ανοιχτή και διαφανή επικοινωνία μεταξύ του αποστολέα και του παραλήπτη των δεδομένων για να αντιμετωπίσετε τυχόν ανησυχίες για την ασφάλεια και να λάβετε από κοινού προληπτικά μέτρα. Εάν εντοπιστεί οποιαδήποτε ύποπτη δραστηριότητα ή παρουσιαστεί περιστατικό ασφαλείας, αναφέρετε το αμέσως και λάβετε τα απαραίτητα μέτρα για την προστασία των δεδομένων. </a:t>
            </a:r>
            <a:endParaRPr/>
          </a:p>
          <a:p>
            <a:pPr indent="0" lvl="0" marL="0" marR="0" rtl="0" algn="just">
              <a:spcBef>
                <a:spcPts val="0"/>
              </a:spcBef>
              <a:spcAft>
                <a:spcPts val="0"/>
              </a:spcAft>
              <a:buNone/>
            </a:pPr>
            <a:r>
              <a:t/>
            </a:r>
            <a:endParaRPr sz="320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p24"/>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390" name="Google Shape;390;p24"/>
          <p:cNvSpPr txBox="1"/>
          <p:nvPr>
            <p:ph type="title"/>
          </p:nvPr>
        </p:nvSpPr>
        <p:spPr>
          <a:xfrm>
            <a:off x="265403" y="222238"/>
            <a:ext cx="8090040" cy="13906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6600"/>
              <a:buFont typeface="Arial"/>
              <a:buNone/>
            </a:pPr>
            <a:r>
              <a:rPr lang="en-US" sz="6600">
                <a:latin typeface="Arial"/>
                <a:ea typeface="Arial"/>
                <a:cs typeface="Arial"/>
                <a:sym typeface="Arial"/>
              </a:rPr>
              <a:t>ΤΕΛΙΚΟ ΤΕΣΤ</a:t>
            </a:r>
            <a:endParaRPr/>
          </a:p>
        </p:txBody>
      </p:sp>
      <p:sp>
        <p:nvSpPr>
          <p:cNvPr id="391" name="Google Shape;391;p24"/>
          <p:cNvSpPr/>
          <p:nvPr/>
        </p:nvSpPr>
        <p:spPr>
          <a:xfrm>
            <a:off x="15297986" y="2"/>
            <a:ext cx="1732713" cy="937541"/>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392" name="Google Shape;392;p24"/>
          <p:cNvSpPr txBox="1"/>
          <p:nvPr>
            <p:ph idx="1" type="body"/>
          </p:nvPr>
        </p:nvSpPr>
        <p:spPr>
          <a:xfrm>
            <a:off x="467134" y="1988821"/>
            <a:ext cx="8880209" cy="727662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7200"/>
              <a:buNone/>
            </a:pPr>
            <a:r>
              <a:rPr lang="en-US" sz="7200">
                <a:latin typeface="Arial"/>
                <a:ea typeface="Arial"/>
                <a:cs typeface="Arial"/>
                <a:sym typeface="Arial"/>
              </a:rPr>
              <a:t>Ποια είναι η διαφορά μεταξύ του απορρήτου των πληροφοριών και του απορρήτου των επικοινωνιών;</a:t>
            </a:r>
            <a:endParaRPr/>
          </a:p>
        </p:txBody>
      </p:sp>
      <p:sp>
        <p:nvSpPr>
          <p:cNvPr id="393" name="Google Shape;393;p24"/>
          <p:cNvSpPr/>
          <p:nvPr/>
        </p:nvSpPr>
        <p:spPr>
          <a:xfrm>
            <a:off x="10212278" y="5135939"/>
            <a:ext cx="946326" cy="946326"/>
          </a:xfrm>
          <a:prstGeom prst="ellipse">
            <a:avLst/>
          </a:prstGeom>
          <a:noFill/>
          <a:ln cap="flat" cmpd="sng" w="127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394" name="Google Shape;394;p24"/>
          <p:cNvSpPr/>
          <p:nvPr/>
        </p:nvSpPr>
        <p:spPr>
          <a:xfrm rot="-1136562">
            <a:off x="11175341" y="7750024"/>
            <a:ext cx="2753588" cy="3037178"/>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pic>
        <p:nvPicPr>
          <p:cNvPr descr="Otáznik výplň plnou farbou" id="395" name="Google Shape;395;p24"/>
          <p:cNvPicPr preferRelativeResize="0"/>
          <p:nvPr/>
        </p:nvPicPr>
        <p:blipFill rotWithShape="1">
          <a:blip r:embed="rId3">
            <a:alphaModFix/>
          </a:blip>
          <a:srcRect b="0" l="0" r="0" t="0"/>
          <a:stretch/>
        </p:blipFill>
        <p:spPr>
          <a:xfrm>
            <a:off x="11627963" y="1612859"/>
            <a:ext cx="6192905" cy="6192905"/>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396" name="Google Shape;396;p24"/>
          <p:cNvSpPr/>
          <p:nvPr/>
        </p:nvSpPr>
        <p:spPr>
          <a:xfrm>
            <a:off x="10124403" y="2"/>
            <a:ext cx="3100422" cy="243281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cxnSp>
        <p:nvCxnSpPr>
          <p:cNvPr id="397" name="Google Shape;397;p24"/>
          <p:cNvCxnSpPr/>
          <p:nvPr/>
        </p:nvCxnSpPr>
        <p:spPr>
          <a:xfrm>
            <a:off x="18208118" y="1541859"/>
            <a:ext cx="0" cy="2396562"/>
          </a:xfrm>
          <a:prstGeom prst="straightConnector1">
            <a:avLst/>
          </a:prstGeom>
          <a:noFill/>
          <a:ln cap="rnd" cmpd="sng" w="127000">
            <a:solidFill>
              <a:schemeClr val="accent4"/>
            </a:solidFill>
            <a:prstDash val="dash"/>
            <a:miter lim="800000"/>
            <a:headEnd len="sm" w="sm" type="none"/>
            <a:tailEnd len="sm" w="sm" type="none"/>
          </a:ln>
        </p:spPr>
      </p:cxnSp>
      <p:sp>
        <p:nvSpPr>
          <p:cNvPr id="398" name="Google Shape;398;p24"/>
          <p:cNvSpPr/>
          <p:nvPr/>
        </p:nvSpPr>
        <p:spPr>
          <a:xfrm>
            <a:off x="10214291" y="9050693"/>
            <a:ext cx="2986596" cy="1236308"/>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399" name="Google Shape;399;p24"/>
          <p:cNvSpPr/>
          <p:nvPr/>
        </p:nvSpPr>
        <p:spPr>
          <a:xfrm>
            <a:off x="16277545" y="8278795"/>
            <a:ext cx="2010458" cy="2008208"/>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5"/>
          <p:cNvSpPr txBox="1"/>
          <p:nvPr/>
        </p:nvSpPr>
        <p:spPr>
          <a:xfrm>
            <a:off x="468447" y="981075"/>
            <a:ext cx="17351106" cy="8309967"/>
          </a:xfrm>
          <a:prstGeom prst="rect">
            <a:avLst/>
          </a:prstGeom>
          <a:noFill/>
          <a:ln>
            <a:noFill/>
          </a:ln>
        </p:spPr>
        <p:txBody>
          <a:bodyPr anchorCtr="0" anchor="t" bIns="0" lIns="0" spcFirstLastPara="1" rIns="0" wrap="square" tIns="0">
            <a:spAutoFit/>
          </a:bodyPr>
          <a:lstStyle/>
          <a:p>
            <a:pPr indent="0" lvl="0" marL="0" marR="0" rtl="0" algn="just">
              <a:lnSpc>
                <a:spcPct val="84531"/>
              </a:lnSpc>
              <a:spcBef>
                <a:spcPts val="0"/>
              </a:spcBef>
              <a:spcAft>
                <a:spcPts val="0"/>
              </a:spcAft>
              <a:buClr>
                <a:srgbClr val="92BAB5"/>
              </a:buClr>
              <a:buSzPts val="3200"/>
              <a:buFont typeface="Arial"/>
              <a:buNone/>
            </a:pPr>
            <a:r>
              <a:rPr b="1" i="0" lang="en-US" sz="3200" u="none" cap="none" strike="noStrike">
                <a:solidFill>
                  <a:srgbClr val="92BAB5"/>
                </a:solidFill>
                <a:latin typeface="Arial"/>
                <a:ea typeface="Arial"/>
                <a:cs typeface="Arial"/>
                <a:sym typeface="Arial"/>
              </a:rPr>
              <a:t>Ελεύθερη άδεια χρήσης </a:t>
            </a:r>
            <a:endParaRPr/>
          </a:p>
          <a:p>
            <a:pPr indent="0" lvl="0" marL="0" marR="0" rtl="0" algn="just">
              <a:lnSpc>
                <a:spcPct val="112708"/>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endParaRPr/>
          </a:p>
          <a:p>
            <a:pPr indent="0" lvl="0" marL="0" marR="0" rtl="0" algn="just">
              <a:lnSpc>
                <a:spcPct val="112708"/>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Το προϊόν που αναπτύχθηκε εδώ στο πλαίσιο του έργου "Building Digital Resilience by Making Digital Wellbeing and Security Accessible to All 2022-2-SK01-KA220-ADU-000096888" αναπτύχθηκε με την υποστήριξη της Ευρωπαϊκής Επιτροπής και εκφράζει αποκλειστικά τη γνώμη του συγγραφέα. Η Ευρωπαϊκή Επιτροπή δεν ευθύνεται για το περιεχόμενο των εγγράφων </a:t>
            </a:r>
            <a:endParaRPr/>
          </a:p>
          <a:p>
            <a:pPr indent="0" lvl="0" marL="0" marR="0" rtl="0" algn="just">
              <a:lnSpc>
                <a:spcPct val="112708"/>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Η δημοσίευση αποκτά την </a:t>
            </a:r>
            <a:r>
              <a:rPr lang="en-US" sz="2400">
                <a:solidFill>
                  <a:srgbClr val="000000"/>
                </a:solidFill>
                <a:latin typeface="Arial"/>
                <a:ea typeface="Arial"/>
                <a:cs typeface="Arial"/>
                <a:sym typeface="Arial"/>
              </a:rPr>
              <a:t>άδεια </a:t>
            </a:r>
            <a:r>
              <a:rPr b="0" i="0" lang="en-US" sz="2400" u="none" cap="none" strike="noStrike">
                <a:solidFill>
                  <a:srgbClr val="000000"/>
                </a:solidFill>
                <a:latin typeface="Arial"/>
                <a:ea typeface="Arial"/>
                <a:cs typeface="Arial"/>
                <a:sym typeface="Arial"/>
              </a:rPr>
              <a:t>Creative Commons CC BY- NC SA.</a:t>
            </a:r>
            <a:endParaRPr b="0" i="0" sz="2400" u="none" cap="none" strike="noStrike">
              <a:solidFill>
                <a:srgbClr val="000000"/>
              </a:solidFill>
              <a:latin typeface="Arial"/>
              <a:ea typeface="Arial"/>
              <a:cs typeface="Arial"/>
              <a:sym typeface="Arial"/>
            </a:endParaRPr>
          </a:p>
          <a:p>
            <a:pPr indent="0" lvl="0" marL="0" marR="0" rtl="0" algn="just">
              <a:lnSpc>
                <a:spcPct val="112708"/>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a:p>
            <a:pPr indent="0" lvl="0" marL="0" marR="0" rtl="0" algn="just">
              <a:lnSpc>
                <a:spcPct val="112708"/>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endParaRPr/>
          </a:p>
          <a:p>
            <a:pPr indent="0" lvl="0" marL="0" marR="0" rtl="0" algn="just">
              <a:lnSpc>
                <a:spcPct val="112708"/>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a:p>
            <a:pPr indent="0" lvl="0" marL="0" marR="0" rtl="0" algn="just">
              <a:lnSpc>
                <a:spcPct val="112708"/>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a:p>
            <a:pPr indent="0" lvl="0" marL="0" marR="0" rtl="0" algn="just">
              <a:lnSpc>
                <a:spcPct val="112708"/>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Αυτή η άδεια σας επιτρέπει να διανέμετε, να αναμειγνύετε, να βελτιώνετε και να αξιοποιείτε το έργο, αλλά μόνο μη εμπορικά. Όταν χρησιμοποιείτε το έργο καθώς και αποσπάσματα από αυτό πρέπει: </a:t>
            </a:r>
            <a:endParaRPr/>
          </a:p>
          <a:p>
            <a:pPr indent="-514350" lvl="1" marL="971550" marR="0" rtl="0" algn="just">
              <a:lnSpc>
                <a:spcPct val="112708"/>
              </a:lnSpc>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Arial"/>
                <a:ea typeface="Arial"/>
                <a:cs typeface="Arial"/>
                <a:sym typeface="Arial"/>
              </a:rPr>
              <a:t>πρέπει να αναφέρεται η πηγή και ένας σύνδεσμος προς την άδεια χρήσης και να αναφέρονται οι πιθανές αλλαγές. Τα πνευματικά δικαιώματα παραμένουν στους συγγραφείς των εγγράφων. </a:t>
            </a:r>
            <a:endParaRPr/>
          </a:p>
          <a:p>
            <a:pPr indent="-514350" lvl="1" marL="971550" marR="0" rtl="0" algn="just">
              <a:lnSpc>
                <a:spcPct val="112708"/>
              </a:lnSpc>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Arial"/>
                <a:ea typeface="Arial"/>
                <a:cs typeface="Arial"/>
                <a:sym typeface="Arial"/>
              </a:rPr>
              <a:t>το έργο δεν μπορεί να χρησιμοποιηθεί για εμπορικούς σκοπούς. </a:t>
            </a:r>
            <a:endParaRPr/>
          </a:p>
          <a:p>
            <a:pPr indent="-514350" lvl="1" marL="971550" marR="0" rtl="0" algn="just">
              <a:lnSpc>
                <a:spcPct val="112708"/>
              </a:lnSpc>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Arial"/>
                <a:ea typeface="Arial"/>
                <a:cs typeface="Arial"/>
                <a:sym typeface="Arial"/>
              </a:rPr>
              <a:t>Εάν ανασυνθέσετε, μετατρέψετε ή αξιοποιήσετε το έργο, οι συνεισφορές σας πρέπει να δημοσιεύονται με την ίδια άδεια χρήσης όπως και το πρωτότυπο.  </a:t>
            </a:r>
            <a:endParaRPr/>
          </a:p>
          <a:p>
            <a:pPr indent="0" lvl="0" marL="0" marR="0" rtl="0" algn="just">
              <a:lnSpc>
                <a:spcPct val="112708"/>
              </a:lnSpc>
              <a:spcBef>
                <a:spcPts val="0"/>
              </a:spcBef>
              <a:spcAft>
                <a:spcPts val="0"/>
              </a:spcAft>
              <a:buClr>
                <a:srgbClr val="FFAA5A"/>
              </a:buClr>
              <a:buSzPts val="2400"/>
              <a:buFont typeface="Arial"/>
              <a:buNone/>
            </a:pPr>
            <a:r>
              <a:rPr b="1" i="0" lang="en-US" sz="2400" u="none" cap="none" strike="noStrike">
                <a:solidFill>
                  <a:srgbClr val="FFAA5A"/>
                </a:solidFill>
                <a:latin typeface="Arial"/>
                <a:ea typeface="Arial"/>
                <a:cs typeface="Arial"/>
                <a:sym typeface="Arial"/>
              </a:rPr>
              <a:t>Αποποίηση ευθύνης:</a:t>
            </a:r>
            <a:endParaRPr/>
          </a:p>
          <a:p>
            <a:pPr indent="0" lvl="0" marL="0" marR="0" rtl="0" algn="just">
              <a:lnSpc>
                <a:spcPct val="112708"/>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a:p>
          <a:p>
            <a:pPr indent="0" lvl="0" marL="0" marR="0" rtl="0" algn="just">
              <a:lnSpc>
                <a:spcPct val="112708"/>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endParaRPr/>
          </a:p>
        </p:txBody>
      </p:sp>
      <p:sp>
        <p:nvSpPr>
          <p:cNvPr id="405" name="Google Shape;405;p25"/>
          <p:cNvSpPr/>
          <p:nvPr/>
        </p:nvSpPr>
        <p:spPr>
          <a:xfrm>
            <a:off x="609600" y="3543300"/>
            <a:ext cx="2344122" cy="808722"/>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3"/>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 name="Google Shape;166;p3"/>
          <p:cNvSpPr/>
          <p:nvPr/>
        </p:nvSpPr>
        <p:spPr>
          <a:xfrm>
            <a:off x="1" y="0"/>
            <a:ext cx="6250907" cy="10287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7" name="Google Shape;167;p3"/>
          <p:cNvSpPr txBox="1"/>
          <p:nvPr>
            <p:ph type="title"/>
          </p:nvPr>
        </p:nvSpPr>
        <p:spPr>
          <a:xfrm>
            <a:off x="533400" y="1730358"/>
            <a:ext cx="5297451" cy="66917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5600"/>
              <a:buFont typeface="Arial"/>
              <a:buNone/>
            </a:pPr>
            <a:r>
              <a:rPr lang="en-US" sz="5600">
                <a:solidFill>
                  <a:srgbClr val="FFFFFF"/>
                </a:solidFill>
                <a:latin typeface="Arial"/>
                <a:ea typeface="Arial"/>
                <a:cs typeface="Arial"/>
                <a:sym typeface="Arial"/>
              </a:rPr>
              <a:t>ΑΠΌΡΡΗΤΟ ΠΛΗΡΟΦΟΡΙΏΝ</a:t>
            </a:r>
            <a:endParaRPr/>
          </a:p>
        </p:txBody>
      </p:sp>
      <p:sp>
        <p:nvSpPr>
          <p:cNvPr id="168" name="Google Shape;168;p3"/>
          <p:cNvSpPr/>
          <p:nvPr/>
        </p:nvSpPr>
        <p:spPr>
          <a:xfrm flipH="1" rot="10800000">
            <a:off x="11325603" y="3683218"/>
            <a:ext cx="6125149"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9" name="Google Shape;169;p3"/>
          <p:cNvSpPr txBox="1"/>
          <p:nvPr>
            <p:ph idx="1" type="body"/>
          </p:nvPr>
        </p:nvSpPr>
        <p:spPr>
          <a:xfrm>
            <a:off x="6553200" y="731318"/>
            <a:ext cx="10477498" cy="8465344"/>
          </a:xfrm>
          <a:prstGeom prst="rect">
            <a:avLst/>
          </a:prstGeom>
          <a:noFill/>
          <a:ln>
            <a:noFill/>
          </a:ln>
        </p:spPr>
        <p:txBody>
          <a:bodyPr anchorCtr="0" anchor="ctr" bIns="45700" lIns="91425" spcFirstLastPara="1" rIns="91425" wrap="square" tIns="45700">
            <a:noAutofit/>
          </a:bodyPr>
          <a:lstStyle/>
          <a:p>
            <a:pPr indent="-342900" lvl="0" marL="342900" rtl="0" algn="l">
              <a:lnSpc>
                <a:spcPct val="90000"/>
              </a:lnSpc>
              <a:spcBef>
                <a:spcPts val="0"/>
              </a:spcBef>
              <a:spcAft>
                <a:spcPts val="0"/>
              </a:spcAft>
              <a:buSzPts val="3200"/>
              <a:buChar char="❑"/>
            </a:pPr>
            <a:r>
              <a:rPr b="1" lang="en-US" sz="3200">
                <a:latin typeface="Arial"/>
                <a:ea typeface="Arial"/>
                <a:cs typeface="Arial"/>
                <a:sym typeface="Arial"/>
              </a:rPr>
              <a:t>Προσωπικές πληροφορίες: </a:t>
            </a:r>
            <a:r>
              <a:rPr lang="en-US" sz="3200">
                <a:latin typeface="Arial"/>
                <a:ea typeface="Arial"/>
                <a:cs typeface="Arial"/>
                <a:sym typeface="Arial"/>
              </a:rPr>
              <a:t>πώς να προστατεύουμε τις προσωπικές μας πληροφορίες στο διαδίκτυο.</a:t>
            </a:r>
            <a:endParaRPr sz="3200">
              <a:latin typeface="Arial"/>
              <a:ea typeface="Arial"/>
              <a:cs typeface="Arial"/>
              <a:sym typeface="Arial"/>
            </a:endParaRPr>
          </a:p>
          <a:p>
            <a:pPr indent="-342900" lvl="0" marL="342900" rtl="0" algn="l">
              <a:lnSpc>
                <a:spcPct val="90000"/>
              </a:lnSpc>
              <a:spcBef>
                <a:spcPts val="1500"/>
              </a:spcBef>
              <a:spcAft>
                <a:spcPts val="0"/>
              </a:spcAft>
              <a:buSzPts val="3200"/>
              <a:buChar char="❑"/>
            </a:pPr>
            <a:r>
              <a:rPr lang="en-US" sz="3200">
                <a:latin typeface="Arial"/>
                <a:ea typeface="Arial"/>
                <a:cs typeface="Arial"/>
                <a:sym typeface="Arial"/>
              </a:rPr>
              <a:t>Αλλά πριν ξεκινήσετε, </a:t>
            </a:r>
            <a:r>
              <a:rPr b="1" lang="en-US" sz="3200">
                <a:latin typeface="Arial"/>
                <a:ea typeface="Arial"/>
                <a:cs typeface="Arial"/>
                <a:sym typeface="Arial"/>
              </a:rPr>
              <a:t>γνωρίζατε ότι υπάρχουν νόμοι που μας προστατεύουν</a:t>
            </a:r>
            <a:r>
              <a:rPr lang="en-US" sz="3200">
                <a:latin typeface="Arial"/>
                <a:ea typeface="Arial"/>
                <a:cs typeface="Arial"/>
                <a:sym typeface="Arial"/>
              </a:rPr>
              <a:t>; </a:t>
            </a:r>
            <a:endParaRPr/>
          </a:p>
          <a:p>
            <a:pPr indent="-342900" lvl="0" marL="342900" rtl="0" algn="l">
              <a:lnSpc>
                <a:spcPct val="90000"/>
              </a:lnSpc>
              <a:spcBef>
                <a:spcPts val="1500"/>
              </a:spcBef>
              <a:spcAft>
                <a:spcPts val="0"/>
              </a:spcAft>
              <a:buSzPts val="3200"/>
              <a:buChar char="❑"/>
            </a:pPr>
            <a:r>
              <a:rPr lang="en-US" sz="3200">
                <a:latin typeface="Arial"/>
                <a:ea typeface="Arial"/>
                <a:cs typeface="Arial"/>
                <a:sym typeface="Arial"/>
              </a:rPr>
              <a:t>Κατ' αρχάς, είναι σημαντικό να κατανοήσουμε τι εννοούμε με τον όρο </a:t>
            </a:r>
            <a:r>
              <a:rPr b="1" lang="en-US" sz="3200">
                <a:latin typeface="Arial"/>
                <a:ea typeface="Arial"/>
                <a:cs typeface="Arial"/>
                <a:sym typeface="Arial"/>
              </a:rPr>
              <a:t>προσωπικές πληροφορίες </a:t>
            </a:r>
            <a:r>
              <a:rPr lang="en-US" sz="3200">
                <a:latin typeface="Arial"/>
                <a:ea typeface="Arial"/>
                <a:cs typeface="Arial"/>
                <a:sym typeface="Arial"/>
              </a:rPr>
              <a:t>και </a:t>
            </a:r>
            <a:r>
              <a:rPr b="1" lang="en-US" sz="3200">
                <a:latin typeface="Arial"/>
                <a:ea typeface="Arial"/>
                <a:cs typeface="Arial"/>
                <a:sym typeface="Arial"/>
              </a:rPr>
              <a:t>ευαίσθητα δεδομένα</a:t>
            </a:r>
            <a:r>
              <a:rPr lang="en-US" sz="3200">
                <a:latin typeface="Arial"/>
                <a:ea typeface="Arial"/>
                <a:cs typeface="Arial"/>
                <a:sym typeface="Arial"/>
              </a:rPr>
              <a:t>. Σύμφωνα με τον νόμο, </a:t>
            </a:r>
            <a:r>
              <a:rPr b="1" lang="en-US" sz="3200" u="sng">
                <a:latin typeface="Arial"/>
                <a:ea typeface="Arial"/>
                <a:cs typeface="Arial"/>
                <a:sym typeface="Arial"/>
              </a:rPr>
              <a:t>ο κανονισμός 2016/679 </a:t>
            </a:r>
            <a:r>
              <a:rPr lang="en-US" sz="3200">
                <a:latin typeface="Arial"/>
                <a:ea typeface="Arial"/>
                <a:cs typeface="Arial"/>
                <a:sym typeface="Arial"/>
              </a:rPr>
              <a:t>ορίζει στο </a:t>
            </a:r>
            <a:r>
              <a:rPr b="1" lang="en-US" sz="3200">
                <a:latin typeface="Arial"/>
                <a:ea typeface="Arial"/>
                <a:cs typeface="Arial"/>
                <a:sym typeface="Arial"/>
              </a:rPr>
              <a:t>άρθρο 4 </a:t>
            </a:r>
            <a:r>
              <a:rPr lang="en-US" sz="3200">
                <a:latin typeface="Arial"/>
                <a:ea typeface="Arial"/>
                <a:cs typeface="Arial"/>
                <a:sym typeface="Arial"/>
              </a:rPr>
              <a:t>του ως δεδομένα προσωπικού χαρακτήρα </a:t>
            </a:r>
            <a:r>
              <a:rPr i="1" lang="en-US" sz="3200">
                <a:solidFill>
                  <a:srgbClr val="92BAB5"/>
                </a:solidFill>
                <a:latin typeface="Arial"/>
                <a:ea typeface="Arial"/>
                <a:cs typeface="Arial"/>
                <a:sym typeface="Arial"/>
              </a:rPr>
              <a:t>κάθε πληροφορία που μπορεί να χρησιμοποιηθεί για την άμεση ή έμμεση ταυτοποίηση ενός φυσικού προσώπου</a:t>
            </a:r>
            <a:r>
              <a:rPr lang="en-US" sz="3200">
                <a:latin typeface="Arial"/>
                <a:ea typeface="Arial"/>
                <a:cs typeface="Arial"/>
                <a:sym typeface="Arial"/>
              </a:rPr>
              <a:t>. </a:t>
            </a:r>
            <a:endParaRPr/>
          </a:p>
        </p:txBody>
      </p:sp>
      <p:sp>
        <p:nvSpPr>
          <p:cNvPr id="170" name="Google Shape;170;p3"/>
          <p:cNvSpPr/>
          <p:nvPr/>
        </p:nvSpPr>
        <p:spPr>
          <a:xfrm>
            <a:off x="1598107" y="6863530"/>
            <a:ext cx="2568892" cy="2401914"/>
          </a:xfrm>
          <a:custGeom>
            <a:rect b="b" l="l" r="r" t="t"/>
            <a:pathLst>
              <a:path extrusionOk="0" h="2401914" w="2568892">
                <a:moveTo>
                  <a:pt x="0" y="0"/>
                </a:moveTo>
                <a:lnTo>
                  <a:pt x="2568893" y="0"/>
                </a:lnTo>
                <a:lnTo>
                  <a:pt x="2568893" y="2401914"/>
                </a:lnTo>
                <a:lnTo>
                  <a:pt x="0" y="240191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3"/>
          <p:cNvSpPr txBox="1"/>
          <p:nvPr/>
        </p:nvSpPr>
        <p:spPr>
          <a:xfrm>
            <a:off x="4469291" y="9196662"/>
            <a:ext cx="9176834" cy="63152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US" sz="3699">
                <a:solidFill>
                  <a:srgbClr val="000000"/>
                </a:solidFill>
                <a:latin typeface="Arial"/>
                <a:ea typeface="Arial"/>
                <a:cs typeface="Arial"/>
                <a:sym typeface="Arial"/>
              </a:rPr>
              <a:t>ART. 4. ΚΑΝΟΝΙΣΜΌΣ 2016/679</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4"/>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177" name="Google Shape;177;p4"/>
          <p:cNvSpPr/>
          <p:nvPr/>
        </p:nvSpPr>
        <p:spPr>
          <a:xfrm>
            <a:off x="15297986" y="2"/>
            <a:ext cx="1732713" cy="937541"/>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178" name="Google Shape;178;p4"/>
          <p:cNvSpPr txBox="1"/>
          <p:nvPr>
            <p:ph idx="1" type="body"/>
          </p:nvPr>
        </p:nvSpPr>
        <p:spPr>
          <a:xfrm>
            <a:off x="681674" y="1541859"/>
            <a:ext cx="8723334" cy="7947699"/>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90000"/>
              </a:lnSpc>
              <a:spcBef>
                <a:spcPts val="0"/>
              </a:spcBef>
              <a:spcAft>
                <a:spcPts val="0"/>
              </a:spcAft>
              <a:buSzPct val="100000"/>
              <a:buChar char="❑"/>
            </a:pPr>
            <a:r>
              <a:rPr b="1" lang="en-US" sz="4400">
                <a:latin typeface="Arial"/>
                <a:ea typeface="Arial"/>
                <a:cs typeface="Arial"/>
                <a:sym typeface="Arial"/>
              </a:rPr>
              <a:t>Τα ευαίσθητα δεδομένα </a:t>
            </a:r>
            <a:r>
              <a:rPr lang="en-US" sz="4400">
                <a:latin typeface="Arial"/>
                <a:ea typeface="Arial"/>
                <a:cs typeface="Arial"/>
                <a:sym typeface="Arial"/>
              </a:rPr>
              <a:t>μπορούν να οριστούν ως ένα υποσύνολο δεδομένων προσωπικού χαρακτήρα, το οποίο συλλέγει ιδιαίτερα σημαντικά δεδομένα, όπως δεδομένα που αποκαλύπτουν </a:t>
            </a:r>
            <a:r>
              <a:rPr b="1" lang="en-US" sz="4400">
                <a:latin typeface="Arial"/>
                <a:ea typeface="Arial"/>
                <a:cs typeface="Arial"/>
                <a:sym typeface="Arial"/>
              </a:rPr>
              <a:t>τη φυλετική </a:t>
            </a:r>
            <a:r>
              <a:rPr lang="en-US" sz="4400">
                <a:latin typeface="Arial"/>
                <a:ea typeface="Arial"/>
                <a:cs typeface="Arial"/>
                <a:sym typeface="Arial"/>
              </a:rPr>
              <a:t>ή </a:t>
            </a:r>
            <a:r>
              <a:rPr b="1" lang="en-US" sz="4400">
                <a:latin typeface="Arial"/>
                <a:ea typeface="Arial"/>
                <a:cs typeface="Arial"/>
                <a:sym typeface="Arial"/>
              </a:rPr>
              <a:t>εθνοτική καταγωγή</a:t>
            </a:r>
            <a:r>
              <a:rPr lang="en-US" sz="4400">
                <a:latin typeface="Arial"/>
                <a:ea typeface="Arial"/>
                <a:cs typeface="Arial"/>
                <a:sym typeface="Arial"/>
              </a:rPr>
              <a:t>, τις </a:t>
            </a:r>
            <a:r>
              <a:rPr b="1" lang="en-US" sz="4400">
                <a:latin typeface="Arial"/>
                <a:ea typeface="Arial"/>
                <a:cs typeface="Arial"/>
                <a:sym typeface="Arial"/>
              </a:rPr>
              <a:t>θρησκευτικές </a:t>
            </a:r>
            <a:r>
              <a:rPr lang="en-US" sz="4400">
                <a:latin typeface="Arial"/>
                <a:ea typeface="Arial"/>
                <a:cs typeface="Arial"/>
                <a:sym typeface="Arial"/>
              </a:rPr>
              <a:t>ή </a:t>
            </a:r>
            <a:r>
              <a:rPr b="1" lang="en-US" sz="4400">
                <a:latin typeface="Arial"/>
                <a:ea typeface="Arial"/>
                <a:cs typeface="Arial"/>
                <a:sym typeface="Arial"/>
              </a:rPr>
              <a:t>φιλοσοφικές πεποιθήσεις, τα πολιτικά φρονήματα, τη συμμετοχή σε συνδικαλιστική οργάνωση, δεδομένα που αφορούν την υγεία </a:t>
            </a:r>
            <a:r>
              <a:rPr lang="en-US" sz="4400">
                <a:latin typeface="Arial"/>
                <a:ea typeface="Arial"/>
                <a:cs typeface="Arial"/>
                <a:sym typeface="Arial"/>
              </a:rPr>
              <a:t>ή τη </a:t>
            </a:r>
            <a:r>
              <a:rPr b="1" lang="en-US" sz="4400">
                <a:latin typeface="Arial"/>
                <a:ea typeface="Arial"/>
                <a:cs typeface="Arial"/>
                <a:sym typeface="Arial"/>
              </a:rPr>
              <a:t>σεξουαλική ζωή</a:t>
            </a:r>
            <a:r>
              <a:rPr lang="en-US" sz="4400">
                <a:latin typeface="Arial"/>
                <a:ea typeface="Arial"/>
                <a:cs typeface="Arial"/>
                <a:sym typeface="Arial"/>
              </a:rPr>
              <a:t>, καθώς και </a:t>
            </a:r>
            <a:r>
              <a:rPr b="1" lang="en-US" sz="4400">
                <a:latin typeface="Arial"/>
                <a:ea typeface="Arial"/>
                <a:cs typeface="Arial"/>
                <a:sym typeface="Arial"/>
              </a:rPr>
              <a:t>γενετικά δεδομένα, βιομετρικά δεδομένα </a:t>
            </a:r>
            <a:r>
              <a:rPr lang="en-US" sz="4400">
                <a:latin typeface="Arial"/>
                <a:ea typeface="Arial"/>
                <a:cs typeface="Arial"/>
                <a:sym typeface="Arial"/>
              </a:rPr>
              <a:t>και </a:t>
            </a:r>
            <a:r>
              <a:rPr b="1" lang="en-US" sz="4400">
                <a:latin typeface="Arial"/>
                <a:ea typeface="Arial"/>
                <a:cs typeface="Arial"/>
                <a:sym typeface="Arial"/>
              </a:rPr>
              <a:t>δεδομένα που αφορούν τον σεξουαλικό προσανατολισμό</a:t>
            </a:r>
            <a:r>
              <a:rPr lang="en-US" sz="4400">
                <a:latin typeface="Arial"/>
                <a:ea typeface="Arial"/>
                <a:cs typeface="Arial"/>
                <a:sym typeface="Arial"/>
              </a:rPr>
              <a:t>.</a:t>
            </a:r>
            <a:endParaRPr/>
          </a:p>
          <a:p>
            <a:pPr indent="-105409" lvl="0" marL="342900" rtl="0" algn="l">
              <a:lnSpc>
                <a:spcPct val="90000"/>
              </a:lnSpc>
              <a:spcBef>
                <a:spcPts val="1500"/>
              </a:spcBef>
              <a:spcAft>
                <a:spcPts val="0"/>
              </a:spcAft>
              <a:buSzPct val="100000"/>
              <a:buNone/>
            </a:pPr>
            <a:r>
              <a:t/>
            </a:r>
            <a:endParaRPr sz="4400">
              <a:latin typeface="Arial"/>
              <a:ea typeface="Arial"/>
              <a:cs typeface="Arial"/>
              <a:sym typeface="Arial"/>
            </a:endParaRPr>
          </a:p>
        </p:txBody>
      </p:sp>
      <p:sp>
        <p:nvSpPr>
          <p:cNvPr id="179" name="Google Shape;179;p4"/>
          <p:cNvSpPr/>
          <p:nvPr/>
        </p:nvSpPr>
        <p:spPr>
          <a:xfrm>
            <a:off x="10212278" y="5135939"/>
            <a:ext cx="811233" cy="811233"/>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180" name="Google Shape;180;p4"/>
          <p:cNvSpPr/>
          <p:nvPr/>
        </p:nvSpPr>
        <p:spPr>
          <a:xfrm>
            <a:off x="10124403" y="2"/>
            <a:ext cx="3100422" cy="243281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cxnSp>
        <p:nvCxnSpPr>
          <p:cNvPr id="181" name="Google Shape;181;p4"/>
          <p:cNvCxnSpPr/>
          <p:nvPr/>
        </p:nvCxnSpPr>
        <p:spPr>
          <a:xfrm>
            <a:off x="18208118" y="1541859"/>
            <a:ext cx="0" cy="2396562"/>
          </a:xfrm>
          <a:prstGeom prst="straightConnector1">
            <a:avLst/>
          </a:prstGeom>
          <a:noFill/>
          <a:ln cap="rnd" cmpd="sng" w="127000">
            <a:solidFill>
              <a:schemeClr val="accent4"/>
            </a:solidFill>
            <a:prstDash val="dash"/>
            <a:miter lim="800000"/>
            <a:headEnd len="sm" w="sm" type="none"/>
            <a:tailEnd len="sm" w="sm" type="none"/>
          </a:ln>
        </p:spPr>
      </p:cxnSp>
      <p:sp>
        <p:nvSpPr>
          <p:cNvPr id="182" name="Google Shape;182;p4"/>
          <p:cNvSpPr/>
          <p:nvPr/>
        </p:nvSpPr>
        <p:spPr>
          <a:xfrm rot="-1136562">
            <a:off x="11184871" y="7750024"/>
            <a:ext cx="2753588" cy="3037178"/>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sp>
        <p:nvSpPr>
          <p:cNvPr id="183" name="Google Shape;183;p4"/>
          <p:cNvSpPr/>
          <p:nvPr/>
        </p:nvSpPr>
        <p:spPr>
          <a:xfrm>
            <a:off x="10214291" y="9050693"/>
            <a:ext cx="2986596" cy="1236308"/>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184" name="Google Shape;184;p4"/>
          <p:cNvSpPr/>
          <p:nvPr/>
        </p:nvSpPr>
        <p:spPr>
          <a:xfrm>
            <a:off x="16277545" y="8278795"/>
            <a:ext cx="2010458" cy="2008208"/>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sp>
        <p:nvSpPr>
          <p:cNvPr id="185" name="Google Shape;185;p4"/>
          <p:cNvSpPr/>
          <p:nvPr/>
        </p:nvSpPr>
        <p:spPr>
          <a:xfrm>
            <a:off x="12598355" y="2444027"/>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nvSpPr>
        <p:spPr>
          <a:xfrm>
            <a:off x="1334858" y="3472882"/>
            <a:ext cx="15581542" cy="3341236"/>
          </a:xfrm>
          <a:prstGeom prst="rect">
            <a:avLst/>
          </a:prstGeom>
          <a:noFill/>
          <a:ln>
            <a:noFill/>
          </a:ln>
        </p:spPr>
        <p:txBody>
          <a:bodyPr anchorCtr="0" anchor="t" bIns="0" lIns="0" spcFirstLastPara="1" rIns="0" wrap="square" tIns="0">
            <a:spAutoFit/>
          </a:bodyPr>
          <a:lstStyle/>
          <a:p>
            <a:pPr indent="0" lvl="0" marL="0" marR="0" rtl="0" algn="ctr">
              <a:lnSpc>
                <a:spcPct val="90395"/>
              </a:lnSpc>
              <a:spcBef>
                <a:spcPts val="0"/>
              </a:spcBef>
              <a:spcAft>
                <a:spcPts val="0"/>
              </a:spcAft>
              <a:buClr>
                <a:srgbClr val="000000"/>
              </a:buClr>
              <a:buSzPts val="4800"/>
              <a:buFont typeface="Arial"/>
              <a:buNone/>
            </a:pPr>
            <a:r>
              <a:rPr b="0" i="0" lang="en-US" sz="4800" u="none" cap="none" strike="noStrike">
                <a:solidFill>
                  <a:srgbClr val="000000"/>
                </a:solidFill>
                <a:latin typeface="Arial"/>
                <a:ea typeface="Arial"/>
                <a:cs typeface="Arial"/>
                <a:sym typeface="Arial"/>
              </a:rPr>
              <a:t>Το 1930 οι Ολλανδοί πολίτες επέλεξαν ελεύθερα να παράσχουν τα προσωπικά τους δεδομένα στην κυβέρνηση, δεδομένα σχετικά με το όνομα, την καταγωγή και, φυσικά, την εθνικότητα- όταν οι Ναζί εισέβαλαν στη χώρα, περίπου μια δεκαετία αργότερα, κατέλαβαν το μητρώο και βρήκαν πολύ εύκολο να εντοπίσουν τους Εβραίους και τους Τσιγγάνους, οδηγώντας τους στο θάνατο. </a:t>
            </a:r>
            <a:endParaRPr/>
          </a:p>
        </p:txBody>
      </p:sp>
      <p:sp>
        <p:nvSpPr>
          <p:cNvPr id="191" name="Google Shape;191;p5"/>
          <p:cNvSpPr txBox="1"/>
          <p:nvPr/>
        </p:nvSpPr>
        <p:spPr>
          <a:xfrm>
            <a:off x="1004786" y="463227"/>
            <a:ext cx="15746578" cy="1313886"/>
          </a:xfrm>
          <a:prstGeom prst="rect">
            <a:avLst/>
          </a:prstGeom>
          <a:noFill/>
          <a:ln>
            <a:noFill/>
          </a:ln>
        </p:spPr>
        <p:txBody>
          <a:bodyPr anchorCtr="0" anchor="t" bIns="0" lIns="0" spcFirstLastPara="1" rIns="0" wrap="square" tIns="0">
            <a:spAutoFit/>
          </a:bodyPr>
          <a:lstStyle/>
          <a:p>
            <a:pPr indent="0" lvl="0" marL="0" marR="0" rtl="0" algn="ctr">
              <a:lnSpc>
                <a:spcPct val="93129"/>
              </a:lnSpc>
              <a:spcBef>
                <a:spcPts val="0"/>
              </a:spcBef>
              <a:spcAft>
                <a:spcPts val="0"/>
              </a:spcAft>
              <a:buClr>
                <a:srgbClr val="92BAB5"/>
              </a:buClr>
              <a:buSzPts val="5400"/>
              <a:buFont typeface="Arial"/>
              <a:buNone/>
            </a:pPr>
            <a:r>
              <a:rPr b="1" i="0" lang="en-US" sz="5400" u="none" cap="none" strike="noStrike">
                <a:solidFill>
                  <a:srgbClr val="92BAB5"/>
                </a:solidFill>
                <a:latin typeface="Arial"/>
                <a:ea typeface="Arial"/>
                <a:cs typeface="Arial"/>
                <a:sym typeface="Arial"/>
              </a:rPr>
              <a:t>Μια ιστορία που βοηθά στην κατανόηση της ζημίας που μπορεί να προκληθεί από την έλλειψη προστασίας δεδομένων. </a:t>
            </a:r>
            <a:endParaRPr/>
          </a:p>
        </p:txBody>
      </p:sp>
      <p:sp>
        <p:nvSpPr>
          <p:cNvPr id="192" name="Google Shape;192;p5"/>
          <p:cNvSpPr/>
          <p:nvPr/>
        </p:nvSpPr>
        <p:spPr>
          <a:xfrm>
            <a:off x="15773400" y="8210646"/>
            <a:ext cx="1483994" cy="1483994"/>
          </a:xfrm>
          <a:custGeom>
            <a:rect b="b" l="l" r="r" t="t"/>
            <a:pathLst>
              <a:path extrusionOk="0" h="1483994" w="1483994">
                <a:moveTo>
                  <a:pt x="0" y="0"/>
                </a:moveTo>
                <a:lnTo>
                  <a:pt x="1483994" y="0"/>
                </a:lnTo>
                <a:lnTo>
                  <a:pt x="1483994" y="1483994"/>
                </a:lnTo>
                <a:lnTo>
                  <a:pt x="0" y="14839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5"/>
          <p:cNvSpPr/>
          <p:nvPr/>
        </p:nvSpPr>
        <p:spPr>
          <a:xfrm>
            <a:off x="1334858" y="8267700"/>
            <a:ext cx="1378501" cy="1369886"/>
          </a:xfrm>
          <a:custGeom>
            <a:rect b="b" l="l" r="r" t="t"/>
            <a:pathLst>
              <a:path extrusionOk="0" h="1369886" w="1378501">
                <a:moveTo>
                  <a:pt x="0" y="0"/>
                </a:moveTo>
                <a:lnTo>
                  <a:pt x="1378501" y="0"/>
                </a:lnTo>
                <a:lnTo>
                  <a:pt x="1378501" y="1369886"/>
                </a:lnTo>
                <a:lnTo>
                  <a:pt x="0" y="136988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
          <p:cNvSpPr/>
          <p:nvPr/>
        </p:nvSpPr>
        <p:spPr>
          <a:xfrm>
            <a:off x="9721047" y="280497"/>
            <a:ext cx="8291788" cy="8229600"/>
          </a:xfrm>
          <a:custGeom>
            <a:rect b="b" l="l" r="r" t="t"/>
            <a:pathLst>
              <a:path extrusionOk="0" h="8229600" w="8291788">
                <a:moveTo>
                  <a:pt x="0" y="0"/>
                </a:moveTo>
                <a:lnTo>
                  <a:pt x="8291788" y="0"/>
                </a:lnTo>
                <a:lnTo>
                  <a:pt x="8291788" y="8229600"/>
                </a:lnTo>
                <a:lnTo>
                  <a:pt x="0" y="8229600"/>
                </a:lnTo>
                <a:lnTo>
                  <a:pt x="0" y="0"/>
                </a:lnTo>
                <a:close/>
              </a:path>
            </a:pathLst>
          </a:custGeom>
          <a:blipFill rotWithShape="1">
            <a:blip r:embed="rId3">
              <a:alphaModFix amt="13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6"/>
          <p:cNvSpPr txBox="1"/>
          <p:nvPr/>
        </p:nvSpPr>
        <p:spPr>
          <a:xfrm>
            <a:off x="329896" y="147147"/>
            <a:ext cx="17530701" cy="9787295"/>
          </a:xfrm>
          <a:prstGeom prst="rect">
            <a:avLst/>
          </a:prstGeom>
          <a:noFill/>
          <a:ln>
            <a:noFill/>
          </a:ln>
        </p:spPr>
        <p:txBody>
          <a:bodyPr anchorCtr="0" anchor="t" bIns="0" lIns="0" spcFirstLastPara="1" rIns="0" wrap="square" tIns="0">
            <a:spAutoFit/>
          </a:bodyPr>
          <a:lstStyle/>
          <a:p>
            <a:pPr indent="0" lvl="0" marL="0" marR="0" rtl="0" algn="just">
              <a:lnSpc>
                <a:spcPct val="212791"/>
              </a:lnSpc>
              <a:spcBef>
                <a:spcPts val="0"/>
              </a:spcBef>
              <a:spcAft>
                <a:spcPts val="0"/>
              </a:spcAft>
              <a:buNone/>
            </a:pPr>
            <a:r>
              <a:rPr b="1" lang="en-US" sz="2400">
                <a:solidFill>
                  <a:srgbClr val="92BAB5"/>
                </a:solidFill>
                <a:latin typeface="Arial"/>
                <a:ea typeface="Arial"/>
                <a:cs typeface="Arial"/>
                <a:sym typeface="Arial"/>
              </a:rPr>
              <a:t>Παράδειγμα έλλειψης προστασίας δεδομένων:</a:t>
            </a:r>
            <a:endParaRPr/>
          </a:p>
          <a:p>
            <a:pPr indent="0" lvl="0" marL="0" marR="0" rtl="0" algn="just">
              <a:lnSpc>
                <a:spcPct val="219458"/>
              </a:lnSpc>
              <a:spcBef>
                <a:spcPts val="0"/>
              </a:spcBef>
              <a:spcAft>
                <a:spcPts val="0"/>
              </a:spcAft>
              <a:buNone/>
            </a:pPr>
            <a:r>
              <a:t/>
            </a:r>
            <a:endParaRPr sz="2400" u="sng">
              <a:solidFill>
                <a:srgbClr val="000000"/>
              </a:solidFill>
              <a:latin typeface="Arial"/>
              <a:ea typeface="Arial"/>
              <a:cs typeface="Arial"/>
              <a:sym typeface="Arial"/>
            </a:endParaRPr>
          </a:p>
          <a:p>
            <a:pPr indent="0" lvl="0" marL="0" marR="0" rtl="0" algn="just">
              <a:lnSpc>
                <a:spcPct val="174500"/>
              </a:lnSpc>
              <a:spcBef>
                <a:spcPts val="0"/>
              </a:spcBef>
              <a:spcAft>
                <a:spcPts val="0"/>
              </a:spcAft>
              <a:buNone/>
            </a:pPr>
            <a:r>
              <a:rPr lang="en-US" sz="2400">
                <a:solidFill>
                  <a:srgbClr val="000000"/>
                </a:solidFill>
                <a:latin typeface="Arial"/>
                <a:ea typeface="Arial"/>
                <a:cs typeface="Arial"/>
                <a:sym typeface="Arial"/>
              </a:rPr>
              <a:t>Φανταστείτε μια νεαρή γυναίκα που ξεκίνησε πρόσφατα μια νέα δουλειά σε μια τοπική εταιρεία και έπρεπε να δώσει προσωπικές πληροφορίες όπως η διεύθυνση, ο αριθμός τηλεφώνου και ο αριθμός κοινωνικής ασφάλισης.</a:t>
            </a:r>
            <a:endParaRPr/>
          </a:p>
          <a:p>
            <a:pPr indent="0" lvl="0" marL="0" marR="0" rtl="0" algn="just">
              <a:lnSpc>
                <a:spcPct val="193708"/>
              </a:lnSpc>
              <a:spcBef>
                <a:spcPts val="0"/>
              </a:spcBef>
              <a:spcAft>
                <a:spcPts val="0"/>
              </a:spcAft>
              <a:buNone/>
            </a:pPr>
            <a:r>
              <a:rPr lang="en-US" sz="2400">
                <a:solidFill>
                  <a:srgbClr val="000000"/>
                </a:solidFill>
                <a:latin typeface="Arial"/>
                <a:ea typeface="Arial"/>
                <a:cs typeface="Arial"/>
                <a:sym typeface="Arial"/>
              </a:rPr>
              <a:t>Τα μέτρα προστασίας των δεδομένων της εταιρείας ήταν χαλαρά και η βάση δεδομένων της ήταν ευάλωτη σε κυβερνοεπιθέσεις. Τα προσωπικά της στοιχεία, μαζί με εκείνα των συναδέλφων της, εκλάπησαν από χάκερ. Λίγες εβδομάδες αργότερα, άρχισε να δέχεται περίεργα τηλεφωνήματα από άγνωστους αριθμούς. Στη συνέχεια, άρχισε να λαμβάνει ανεπιθύμητα μηνύματα ηλεκτρονικού ταχυδρομείου και επιστολές που διαφήμιζαν διάφορα προϊόντα και υπηρεσίες. Συνειδητοποίησε ότι οι προσωπικές της πληροφορίες χρησιμοποιούνταν χωρίς τη συγκατάθεσή της. Η ταυτότητά της είχε κλαπεί και στο όνομά της είχαν ανοιχτεί δόλιοι λογαριασμοί. </a:t>
            </a:r>
            <a:endParaRPr/>
          </a:p>
          <a:p>
            <a:pPr indent="0" lvl="0" marL="0" marR="0" rtl="0" algn="just">
              <a:lnSpc>
                <a:spcPct val="174500"/>
              </a:lnSpc>
              <a:spcBef>
                <a:spcPts val="0"/>
              </a:spcBef>
              <a:spcAft>
                <a:spcPts val="0"/>
              </a:spcAft>
              <a:buNone/>
            </a:pPr>
            <a:r>
              <a:rPr lang="en-US" sz="2400">
                <a:solidFill>
                  <a:srgbClr val="000000"/>
                </a:solidFill>
                <a:latin typeface="Arial"/>
                <a:ea typeface="Arial"/>
                <a:cs typeface="Arial"/>
                <a:sym typeface="Arial"/>
              </a:rPr>
              <a:t>Ένιωσε άγχος και φόβο για την οικονομική της ασφάλεια και την ιδιωτική της ζωή. </a:t>
            </a:r>
            <a:endParaRPr/>
          </a:p>
          <a:p>
            <a:pPr indent="0" lvl="0" marL="0" marR="0" rtl="0" algn="just">
              <a:lnSpc>
                <a:spcPct val="174500"/>
              </a:lnSpc>
              <a:spcBef>
                <a:spcPts val="0"/>
              </a:spcBef>
              <a:spcAft>
                <a:spcPts val="0"/>
              </a:spcAft>
              <a:buNone/>
            </a:pPr>
            <a:r>
              <a:rPr lang="en-US" sz="2400">
                <a:solidFill>
                  <a:srgbClr val="000000"/>
                </a:solidFill>
                <a:latin typeface="Arial"/>
                <a:ea typeface="Arial"/>
                <a:cs typeface="Arial"/>
                <a:sym typeface="Arial"/>
              </a:rPr>
              <a:t>Η έλλειψη κατάλληλων μέτρων προστασίας δεδομένων δεν της προκάλεσε μόνο οικονομική ζημία, αλλά επηρεάζει και την ψυχική της ευημερία. Αυτή η ιστορία υπογραμμίζει τη σημασία των ισχυρών μέτρων προστασίας δεδομένων για τη διασφάλιση των προσωπικών πληροφοριών.</a:t>
            </a:r>
            <a:endParaRPr/>
          </a:p>
          <a:p>
            <a:pPr indent="0" lvl="0" marL="0" marR="0" rtl="0" algn="just">
              <a:lnSpc>
                <a:spcPct val="239400"/>
              </a:lnSpc>
              <a:spcBef>
                <a:spcPts val="0"/>
              </a:spcBef>
              <a:spcAft>
                <a:spcPts val="0"/>
              </a:spcAft>
              <a:buNone/>
            </a:pPr>
            <a:r>
              <a:t/>
            </a:r>
            <a:endParaRPr sz="20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7"/>
          <p:cNvSpPr/>
          <p:nvPr/>
        </p:nvSpPr>
        <p:spPr>
          <a:xfrm>
            <a:off x="778322" y="4540597"/>
            <a:ext cx="3679995" cy="3679995"/>
          </a:xfrm>
          <a:custGeom>
            <a:rect b="b" l="l" r="r" t="t"/>
            <a:pathLst>
              <a:path extrusionOk="0" h="3679995" w="3679995">
                <a:moveTo>
                  <a:pt x="0" y="0"/>
                </a:moveTo>
                <a:lnTo>
                  <a:pt x="3679996" y="0"/>
                </a:lnTo>
                <a:lnTo>
                  <a:pt x="3679996" y="3679995"/>
                </a:lnTo>
                <a:lnTo>
                  <a:pt x="0" y="367999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BAB5"/>
              </a:solidFill>
              <a:latin typeface="Calibri"/>
              <a:ea typeface="Calibri"/>
              <a:cs typeface="Calibri"/>
              <a:sym typeface="Calibri"/>
            </a:endParaRPr>
          </a:p>
        </p:txBody>
      </p:sp>
      <p:sp>
        <p:nvSpPr>
          <p:cNvPr id="205" name="Google Shape;205;p7"/>
          <p:cNvSpPr/>
          <p:nvPr/>
        </p:nvSpPr>
        <p:spPr>
          <a:xfrm>
            <a:off x="5306043" y="4758336"/>
            <a:ext cx="5859172" cy="3244516"/>
          </a:xfrm>
          <a:custGeom>
            <a:rect b="b" l="l" r="r" t="t"/>
            <a:pathLst>
              <a:path extrusionOk="0" h="3244516" w="5859172">
                <a:moveTo>
                  <a:pt x="0" y="0"/>
                </a:moveTo>
                <a:lnTo>
                  <a:pt x="5859172" y="0"/>
                </a:lnTo>
                <a:lnTo>
                  <a:pt x="5859172" y="3244517"/>
                </a:lnTo>
                <a:lnTo>
                  <a:pt x="0" y="324451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 name="Google Shape;206;p7"/>
          <p:cNvSpPr txBox="1"/>
          <p:nvPr/>
        </p:nvSpPr>
        <p:spPr>
          <a:xfrm>
            <a:off x="1028700" y="1160697"/>
            <a:ext cx="16230600" cy="3109595"/>
          </a:xfrm>
          <a:prstGeom prst="rect">
            <a:avLst/>
          </a:prstGeom>
          <a:noFill/>
          <a:ln>
            <a:noFill/>
          </a:ln>
        </p:spPr>
        <p:txBody>
          <a:bodyPr anchorCtr="0" anchor="t" bIns="0" lIns="0" spcFirstLastPara="1" rIns="0" wrap="square" tIns="0">
            <a:spAutoFit/>
          </a:bodyPr>
          <a:lstStyle/>
          <a:p>
            <a:pPr indent="0" lvl="0" marL="0" marR="0" rtl="0" algn="just">
              <a:lnSpc>
                <a:spcPct val="154968"/>
              </a:lnSpc>
              <a:spcBef>
                <a:spcPts val="0"/>
              </a:spcBef>
              <a:spcAft>
                <a:spcPts val="0"/>
              </a:spcAft>
              <a:buNone/>
            </a:pPr>
            <a:r>
              <a:rPr lang="en-US" sz="3200">
                <a:solidFill>
                  <a:srgbClr val="000000"/>
                </a:solidFill>
                <a:latin typeface="Arial"/>
                <a:ea typeface="Arial"/>
                <a:cs typeface="Arial"/>
                <a:sym typeface="Arial"/>
              </a:rPr>
              <a:t>Λόγω εμπειριών όπως αυτή, ο </a:t>
            </a:r>
            <a:r>
              <a:rPr b="1" lang="en-US" sz="3200">
                <a:solidFill>
                  <a:srgbClr val="000000"/>
                </a:solidFill>
                <a:latin typeface="Arial"/>
                <a:ea typeface="Arial"/>
                <a:cs typeface="Arial"/>
                <a:sym typeface="Arial"/>
              </a:rPr>
              <a:t>ΕΥΡΩΠΑΪΚΟΣ ΧΑΡΤΗΣ ΑΝΘΡΩΠΙΝΩΝ ΔΙΚΑΙΩΜΑΤΩΝ </a:t>
            </a:r>
            <a:r>
              <a:rPr lang="en-US" sz="3200">
                <a:solidFill>
                  <a:srgbClr val="000000"/>
                </a:solidFill>
                <a:latin typeface="Arial"/>
                <a:ea typeface="Arial"/>
                <a:cs typeface="Arial"/>
                <a:sym typeface="Arial"/>
              </a:rPr>
              <a:t>αναφέρει στο </a:t>
            </a:r>
            <a:r>
              <a:rPr b="1" lang="en-US" sz="3200">
                <a:solidFill>
                  <a:srgbClr val="000000"/>
                </a:solidFill>
                <a:latin typeface="Arial"/>
                <a:ea typeface="Arial"/>
                <a:cs typeface="Arial"/>
                <a:sym typeface="Arial"/>
              </a:rPr>
              <a:t>άρθρο 8 </a:t>
            </a:r>
            <a:r>
              <a:rPr lang="en-US" sz="3200">
                <a:solidFill>
                  <a:srgbClr val="000000"/>
                </a:solidFill>
                <a:latin typeface="Arial"/>
                <a:ea typeface="Arial"/>
                <a:cs typeface="Arial"/>
                <a:sym typeface="Arial"/>
              </a:rPr>
              <a:t>ότι ο καθένας έχει δικαίωμα στην προστασία των προσωπικών του δεδομένων. Η προστασία αυτή σύμφωνα με το </a:t>
            </a:r>
            <a:r>
              <a:rPr b="1" lang="en-US" sz="3200">
                <a:solidFill>
                  <a:srgbClr val="000000"/>
                </a:solidFill>
                <a:latin typeface="Arial"/>
                <a:ea typeface="Arial"/>
                <a:cs typeface="Arial"/>
                <a:sym typeface="Arial"/>
              </a:rPr>
              <a:t>άρθρο 5 </a:t>
            </a:r>
            <a:r>
              <a:rPr lang="en-US" sz="3200">
                <a:solidFill>
                  <a:srgbClr val="000000"/>
                </a:solidFill>
                <a:latin typeface="Arial"/>
                <a:ea typeface="Arial"/>
                <a:cs typeface="Arial"/>
                <a:sym typeface="Arial"/>
              </a:rPr>
              <a:t>του </a:t>
            </a:r>
            <a:r>
              <a:rPr b="1" lang="en-US" sz="3200">
                <a:solidFill>
                  <a:srgbClr val="000000"/>
                </a:solidFill>
                <a:latin typeface="Arial"/>
                <a:ea typeface="Arial"/>
                <a:cs typeface="Arial"/>
                <a:sym typeface="Arial"/>
              </a:rPr>
              <a:t>Ευρωπαϊκού Κανονισμού 2016/679 </a:t>
            </a:r>
            <a:r>
              <a:rPr lang="en-US" sz="3200">
                <a:solidFill>
                  <a:srgbClr val="000000"/>
                </a:solidFill>
                <a:latin typeface="Arial"/>
                <a:ea typeface="Arial"/>
                <a:cs typeface="Arial"/>
                <a:sym typeface="Arial"/>
              </a:rPr>
              <a:t>πρέπει να γίνεται με σεβασμό των ακόλουθων αρχών:</a:t>
            </a:r>
            <a:endParaRPr/>
          </a:p>
          <a:p>
            <a:pPr indent="0" lvl="0" marL="0" marR="0" rtl="0" algn="just">
              <a:lnSpc>
                <a:spcPct val="160019"/>
              </a:lnSpc>
              <a:spcBef>
                <a:spcPts val="0"/>
              </a:spcBef>
              <a:spcAft>
                <a:spcPts val="0"/>
              </a:spcAft>
              <a:buNone/>
            </a:pPr>
            <a:r>
              <a:t/>
            </a:r>
            <a:endParaRPr sz="3099">
              <a:solidFill>
                <a:srgbClr val="000000"/>
              </a:solidFill>
              <a:latin typeface="Inter"/>
              <a:ea typeface="Inter"/>
              <a:cs typeface="Inter"/>
              <a:sym typeface="Inter"/>
            </a:endParaRPr>
          </a:p>
        </p:txBody>
      </p:sp>
      <p:sp>
        <p:nvSpPr>
          <p:cNvPr id="207" name="Google Shape;207;p7"/>
          <p:cNvSpPr txBox="1"/>
          <p:nvPr/>
        </p:nvSpPr>
        <p:spPr>
          <a:xfrm>
            <a:off x="5666520" y="5075974"/>
            <a:ext cx="5138218" cy="2609240"/>
          </a:xfrm>
          <a:prstGeom prst="rect">
            <a:avLst/>
          </a:prstGeom>
          <a:noFill/>
          <a:ln>
            <a:noFill/>
          </a:ln>
        </p:spPr>
        <p:txBody>
          <a:bodyPr anchorCtr="0" anchor="t" bIns="0" lIns="0" spcFirstLastPara="1" rIns="0" wrap="square" tIns="0">
            <a:spAutoFit/>
          </a:bodyPr>
          <a:lstStyle/>
          <a:p>
            <a:pPr indent="0" lvl="0" marL="0" marR="0" rtl="0" algn="ctr">
              <a:lnSpc>
                <a:spcPct val="184964"/>
              </a:lnSpc>
              <a:spcBef>
                <a:spcPts val="0"/>
              </a:spcBef>
              <a:spcAft>
                <a:spcPts val="0"/>
              </a:spcAft>
              <a:buNone/>
            </a:pPr>
            <a:r>
              <a:rPr b="1" lang="en-US" sz="2800">
                <a:solidFill>
                  <a:srgbClr val="000000"/>
                </a:solidFill>
                <a:latin typeface="Inter"/>
                <a:ea typeface="Inter"/>
                <a:cs typeface="Inter"/>
                <a:sym typeface="Inter"/>
              </a:rPr>
              <a:t>ART. 8.</a:t>
            </a:r>
            <a:endParaRPr/>
          </a:p>
          <a:p>
            <a:pPr indent="0" lvl="0" marL="0" marR="0" rtl="0" algn="ctr">
              <a:lnSpc>
                <a:spcPct val="184964"/>
              </a:lnSpc>
              <a:spcBef>
                <a:spcPts val="0"/>
              </a:spcBef>
              <a:spcAft>
                <a:spcPts val="0"/>
              </a:spcAft>
              <a:buNone/>
            </a:pPr>
            <a:r>
              <a:rPr b="1" lang="en-US" sz="2800">
                <a:solidFill>
                  <a:srgbClr val="000000"/>
                </a:solidFill>
                <a:latin typeface="Inter"/>
                <a:ea typeface="Inter"/>
                <a:cs typeface="Inter"/>
                <a:sym typeface="Inter"/>
              </a:rPr>
              <a:t>ΕΥΡΩΠΑΪΚΌΣ ΧΆΡΤΗΣ ΑΝΘΡΩΠΊΝΩΝ ΔΙΚΑΙΩΜΆΤΩΝ </a:t>
            </a:r>
            <a:endParaRPr/>
          </a:p>
        </p:txBody>
      </p:sp>
      <p:sp>
        <p:nvSpPr>
          <p:cNvPr id="208" name="Google Shape;208;p7"/>
          <p:cNvSpPr/>
          <p:nvPr/>
        </p:nvSpPr>
        <p:spPr>
          <a:xfrm>
            <a:off x="11650506" y="4758336"/>
            <a:ext cx="5859172" cy="3244516"/>
          </a:xfrm>
          <a:custGeom>
            <a:rect b="b" l="l" r="r" t="t"/>
            <a:pathLst>
              <a:path extrusionOk="0" h="3244516" w="5859172">
                <a:moveTo>
                  <a:pt x="0" y="0"/>
                </a:moveTo>
                <a:lnTo>
                  <a:pt x="5859172" y="0"/>
                </a:lnTo>
                <a:lnTo>
                  <a:pt x="5859172" y="3244517"/>
                </a:lnTo>
                <a:lnTo>
                  <a:pt x="0" y="324451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7"/>
          <p:cNvSpPr txBox="1"/>
          <p:nvPr/>
        </p:nvSpPr>
        <p:spPr>
          <a:xfrm>
            <a:off x="12067223" y="5352430"/>
            <a:ext cx="4932289" cy="19362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590">
                <a:solidFill>
                  <a:srgbClr val="000000"/>
                </a:solidFill>
                <a:latin typeface="Inter"/>
                <a:ea typeface="Inter"/>
                <a:cs typeface="Inter"/>
                <a:sym typeface="Inter"/>
              </a:rPr>
              <a:t>ART. 5.</a:t>
            </a:r>
            <a:endParaRPr/>
          </a:p>
          <a:p>
            <a:pPr indent="0" lvl="0" marL="0" marR="0" rtl="0" algn="ctr">
              <a:lnSpc>
                <a:spcPct val="140010"/>
              </a:lnSpc>
              <a:spcBef>
                <a:spcPts val="0"/>
              </a:spcBef>
              <a:spcAft>
                <a:spcPts val="0"/>
              </a:spcAft>
              <a:buNone/>
            </a:pPr>
            <a:r>
              <a:rPr b="1" lang="en-US" sz="3699">
                <a:solidFill>
                  <a:srgbClr val="000000"/>
                </a:solidFill>
                <a:latin typeface="Inter"/>
                <a:ea typeface="Inter"/>
                <a:cs typeface="Inter"/>
                <a:sym typeface="Inter"/>
              </a:rPr>
              <a:t>ΚΑΝΟΝΙΣΜΌΣ 2016/679</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8"/>
          <p:cNvSpPr/>
          <p:nvPr/>
        </p:nvSpPr>
        <p:spPr>
          <a:xfrm rot="5400000">
            <a:off x="-388695" y="4994686"/>
            <a:ext cx="7348064" cy="321478"/>
          </a:xfrm>
          <a:custGeom>
            <a:rect b="b" l="l" r="r" t="t"/>
            <a:pathLst>
              <a:path extrusionOk="0" h="321478" w="7348064">
                <a:moveTo>
                  <a:pt x="0" y="0"/>
                </a:moveTo>
                <a:lnTo>
                  <a:pt x="7348064" y="0"/>
                </a:lnTo>
                <a:lnTo>
                  <a:pt x="7348064" y="321478"/>
                </a:lnTo>
                <a:lnTo>
                  <a:pt x="0" y="3214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8"/>
          <p:cNvSpPr/>
          <p:nvPr/>
        </p:nvSpPr>
        <p:spPr>
          <a:xfrm>
            <a:off x="459367" y="3665202"/>
            <a:ext cx="2337068" cy="2337068"/>
          </a:xfrm>
          <a:custGeom>
            <a:rect b="b" l="l" r="r" t="t"/>
            <a:pathLst>
              <a:path extrusionOk="0" h="2337068" w="2337068">
                <a:moveTo>
                  <a:pt x="0" y="0"/>
                </a:moveTo>
                <a:lnTo>
                  <a:pt x="2337068" y="0"/>
                </a:lnTo>
                <a:lnTo>
                  <a:pt x="2337068" y="2337068"/>
                </a:lnTo>
                <a:lnTo>
                  <a:pt x="0" y="233706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8"/>
          <p:cNvSpPr/>
          <p:nvPr/>
        </p:nvSpPr>
        <p:spPr>
          <a:xfrm>
            <a:off x="15562124" y="3700481"/>
            <a:ext cx="2266509" cy="2266509"/>
          </a:xfrm>
          <a:custGeom>
            <a:rect b="b" l="l" r="r" t="t"/>
            <a:pathLst>
              <a:path extrusionOk="0" h="2266509" w="2266509">
                <a:moveTo>
                  <a:pt x="0" y="0"/>
                </a:moveTo>
                <a:lnTo>
                  <a:pt x="2266509" y="0"/>
                </a:lnTo>
                <a:lnTo>
                  <a:pt x="2266509" y="2266510"/>
                </a:lnTo>
                <a:lnTo>
                  <a:pt x="0" y="226651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8"/>
          <p:cNvSpPr txBox="1"/>
          <p:nvPr/>
        </p:nvSpPr>
        <p:spPr>
          <a:xfrm>
            <a:off x="4488485" y="495300"/>
            <a:ext cx="9391200" cy="738900"/>
          </a:xfrm>
          <a:prstGeom prst="rect">
            <a:avLst/>
          </a:prstGeom>
          <a:noFill/>
          <a:ln>
            <a:noFill/>
          </a:ln>
        </p:spPr>
        <p:txBody>
          <a:bodyPr anchorCtr="0" anchor="t" bIns="0" lIns="0" spcFirstLastPara="1" rIns="0" wrap="square" tIns="0">
            <a:spAutoFit/>
          </a:bodyPr>
          <a:lstStyle/>
          <a:p>
            <a:pPr indent="0" lvl="0" marL="0" marR="0" rtl="0" algn="ctr">
              <a:lnSpc>
                <a:spcPct val="104770"/>
              </a:lnSpc>
              <a:spcBef>
                <a:spcPts val="0"/>
              </a:spcBef>
              <a:spcAft>
                <a:spcPts val="0"/>
              </a:spcAft>
              <a:buNone/>
            </a:pPr>
            <a:r>
              <a:rPr b="1" lang="en-US" sz="4800">
                <a:solidFill>
                  <a:srgbClr val="FFAA5A"/>
                </a:solidFill>
              </a:rPr>
              <a:t>ΟΙ</a:t>
            </a:r>
            <a:r>
              <a:rPr b="1" lang="en-US" sz="4800">
                <a:solidFill>
                  <a:srgbClr val="FFAA5A"/>
                </a:solidFill>
                <a:latin typeface="Arial"/>
                <a:ea typeface="Arial"/>
                <a:cs typeface="Arial"/>
                <a:sym typeface="Arial"/>
              </a:rPr>
              <a:t> ΑΚΌΛΟΥΘΕΣ ΑΡΧΈΣ: </a:t>
            </a:r>
            <a:endParaRPr/>
          </a:p>
        </p:txBody>
      </p:sp>
      <p:sp>
        <p:nvSpPr>
          <p:cNvPr id="218" name="Google Shape;218;p8"/>
          <p:cNvSpPr txBox="1"/>
          <p:nvPr/>
        </p:nvSpPr>
        <p:spPr>
          <a:xfrm>
            <a:off x="4191000" y="1540068"/>
            <a:ext cx="4038195" cy="7981031"/>
          </a:xfrm>
          <a:prstGeom prst="rect">
            <a:avLst/>
          </a:prstGeom>
          <a:noFill/>
          <a:ln>
            <a:noFill/>
          </a:ln>
        </p:spPr>
        <p:txBody>
          <a:bodyPr anchorCtr="0" anchor="t" bIns="0" lIns="0" spcFirstLastPara="1" rIns="0" wrap="square" tIns="0">
            <a:spAutoFit/>
          </a:bodyPr>
          <a:lstStyle/>
          <a:p>
            <a:pPr indent="0" lvl="0" marL="0" marR="0" rtl="0" algn="ctr">
              <a:lnSpc>
                <a:spcPct val="179500"/>
              </a:lnSpc>
              <a:spcBef>
                <a:spcPts val="0"/>
              </a:spcBef>
              <a:spcAft>
                <a:spcPts val="0"/>
              </a:spcAft>
              <a:buNone/>
            </a:pPr>
            <a:r>
              <a:rPr b="1" lang="en-US" sz="3200">
                <a:solidFill>
                  <a:srgbClr val="000000"/>
                </a:solidFill>
                <a:latin typeface="Arial"/>
                <a:ea typeface="Arial"/>
                <a:cs typeface="Arial"/>
                <a:sym typeface="Arial"/>
              </a:rPr>
              <a:t>Διόρθωση και διαφάνεια:</a:t>
            </a:r>
            <a:endParaRPr/>
          </a:p>
          <a:p>
            <a:pPr indent="0" lvl="0" marL="0" marR="0" rtl="0" algn="ctr">
              <a:lnSpc>
                <a:spcPct val="179500"/>
              </a:lnSpc>
              <a:spcBef>
                <a:spcPts val="0"/>
              </a:spcBef>
              <a:spcAft>
                <a:spcPts val="0"/>
              </a:spcAft>
              <a:buNone/>
            </a:pPr>
            <a:r>
              <a:rPr lang="en-US" sz="3200">
                <a:solidFill>
                  <a:srgbClr val="000000"/>
                </a:solidFill>
                <a:latin typeface="Arial"/>
                <a:ea typeface="Arial"/>
                <a:cs typeface="Arial"/>
                <a:sym typeface="Arial"/>
              </a:rPr>
              <a:t> το υποκείμενο των δεδομένων πρέπει να έχει επίγνωση των δεδομένων που παρέχει, ως εκ τούτου, ορισμένα COOKIES είναι παράνομα.</a:t>
            </a:r>
            <a:endParaRPr/>
          </a:p>
        </p:txBody>
      </p:sp>
      <p:sp>
        <p:nvSpPr>
          <p:cNvPr id="219" name="Google Shape;219;p8"/>
          <p:cNvSpPr txBox="1"/>
          <p:nvPr/>
        </p:nvSpPr>
        <p:spPr>
          <a:xfrm>
            <a:off x="10106899" y="2122607"/>
            <a:ext cx="4038300" cy="7496700"/>
          </a:xfrm>
          <a:prstGeom prst="rect">
            <a:avLst/>
          </a:prstGeom>
          <a:noFill/>
          <a:ln>
            <a:noFill/>
          </a:ln>
        </p:spPr>
        <p:txBody>
          <a:bodyPr anchorCtr="0" anchor="t" bIns="0" lIns="0" spcFirstLastPara="1" rIns="0" wrap="square" tIns="0">
            <a:spAutoFit/>
          </a:bodyPr>
          <a:lstStyle/>
          <a:p>
            <a:pPr indent="0" lvl="0" marL="0" marR="0" rtl="0" algn="ctr">
              <a:lnSpc>
                <a:spcPct val="143600"/>
              </a:lnSpc>
              <a:spcBef>
                <a:spcPts val="0"/>
              </a:spcBef>
              <a:spcAft>
                <a:spcPts val="0"/>
              </a:spcAft>
              <a:buNone/>
            </a:pPr>
            <a:r>
              <a:rPr b="1" lang="en-US" sz="3900">
                <a:solidFill>
                  <a:srgbClr val="000000"/>
                </a:solidFill>
                <a:latin typeface="Arial"/>
                <a:ea typeface="Arial"/>
                <a:cs typeface="Arial"/>
                <a:sym typeface="Arial"/>
              </a:rPr>
              <a:t>Περιορισμός: </a:t>
            </a:r>
            <a:endParaRPr sz="1300"/>
          </a:p>
          <a:p>
            <a:pPr indent="0" lvl="0" marL="0" marR="0" rtl="0" algn="ctr">
              <a:lnSpc>
                <a:spcPct val="143600"/>
              </a:lnSpc>
              <a:spcBef>
                <a:spcPts val="0"/>
              </a:spcBef>
              <a:spcAft>
                <a:spcPts val="0"/>
              </a:spcAft>
              <a:buNone/>
            </a:pPr>
            <a:r>
              <a:rPr lang="en-US" sz="3900">
                <a:solidFill>
                  <a:srgbClr val="000000"/>
                </a:solidFill>
                <a:latin typeface="Arial"/>
                <a:ea typeface="Arial"/>
                <a:cs typeface="Arial"/>
                <a:sym typeface="Arial"/>
              </a:rPr>
              <a:t>Η συλλογή δεδομένων πρέπει να περιορίζεται στο σκοπό- απαγορεύεται η συλλογή περιττών δεδομένων.</a:t>
            </a:r>
            <a:endParaRPr sz="1300"/>
          </a:p>
        </p:txBody>
      </p:sp>
      <p:sp>
        <p:nvSpPr>
          <p:cNvPr id="220" name="Google Shape;220;p8"/>
          <p:cNvSpPr/>
          <p:nvPr/>
        </p:nvSpPr>
        <p:spPr>
          <a:xfrm rot="5400000">
            <a:off x="5670778" y="4994686"/>
            <a:ext cx="7348064" cy="321478"/>
          </a:xfrm>
          <a:custGeom>
            <a:rect b="b" l="l" r="r" t="t"/>
            <a:pathLst>
              <a:path extrusionOk="0" h="321478" w="7348064">
                <a:moveTo>
                  <a:pt x="0" y="0"/>
                </a:moveTo>
                <a:lnTo>
                  <a:pt x="7348064" y="0"/>
                </a:lnTo>
                <a:lnTo>
                  <a:pt x="7348064" y="321478"/>
                </a:lnTo>
                <a:lnTo>
                  <a:pt x="0" y="3214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8"/>
          <p:cNvSpPr/>
          <p:nvPr/>
        </p:nvSpPr>
        <p:spPr>
          <a:xfrm rot="5400000">
            <a:off x="11179577" y="4994686"/>
            <a:ext cx="7348064" cy="321478"/>
          </a:xfrm>
          <a:custGeom>
            <a:rect b="b" l="l" r="r" t="t"/>
            <a:pathLst>
              <a:path extrusionOk="0" h="321478" w="7348064">
                <a:moveTo>
                  <a:pt x="0" y="0"/>
                </a:moveTo>
                <a:lnTo>
                  <a:pt x="7348063" y="0"/>
                </a:lnTo>
                <a:lnTo>
                  <a:pt x="7348063" y="321478"/>
                </a:lnTo>
                <a:lnTo>
                  <a:pt x="0" y="3214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9"/>
          <p:cNvSpPr/>
          <p:nvPr/>
        </p:nvSpPr>
        <p:spPr>
          <a:xfrm>
            <a:off x="381450" y="3568883"/>
            <a:ext cx="2337068" cy="2337068"/>
          </a:xfrm>
          <a:custGeom>
            <a:rect b="b" l="l" r="r" t="t"/>
            <a:pathLst>
              <a:path extrusionOk="0" h="2337068" w="2337068">
                <a:moveTo>
                  <a:pt x="0" y="0"/>
                </a:moveTo>
                <a:lnTo>
                  <a:pt x="2337068" y="0"/>
                </a:lnTo>
                <a:lnTo>
                  <a:pt x="2337068" y="2337068"/>
                </a:lnTo>
                <a:lnTo>
                  <a:pt x="0" y="233706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9"/>
          <p:cNvSpPr/>
          <p:nvPr/>
        </p:nvSpPr>
        <p:spPr>
          <a:xfrm>
            <a:off x="15632294" y="3600289"/>
            <a:ext cx="2274256" cy="2274256"/>
          </a:xfrm>
          <a:custGeom>
            <a:rect b="b" l="l" r="r" t="t"/>
            <a:pathLst>
              <a:path extrusionOk="0" h="2274256" w="2274256">
                <a:moveTo>
                  <a:pt x="0" y="0"/>
                </a:moveTo>
                <a:lnTo>
                  <a:pt x="2274256" y="0"/>
                </a:lnTo>
                <a:lnTo>
                  <a:pt x="2274256" y="2274256"/>
                </a:lnTo>
                <a:lnTo>
                  <a:pt x="0" y="227425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9"/>
          <p:cNvSpPr txBox="1"/>
          <p:nvPr/>
        </p:nvSpPr>
        <p:spPr>
          <a:xfrm>
            <a:off x="4125903" y="647700"/>
            <a:ext cx="4038300" cy="8449800"/>
          </a:xfrm>
          <a:prstGeom prst="rect">
            <a:avLst/>
          </a:prstGeom>
          <a:noFill/>
          <a:ln>
            <a:noFill/>
          </a:ln>
        </p:spPr>
        <p:txBody>
          <a:bodyPr anchorCtr="0" anchor="t" bIns="0" lIns="0" spcFirstLastPara="1" rIns="0" wrap="square" tIns="0">
            <a:spAutoFit/>
          </a:bodyPr>
          <a:lstStyle/>
          <a:p>
            <a:pPr indent="0" lvl="0" marL="0" marR="0" rtl="0" algn="ctr">
              <a:lnSpc>
                <a:spcPct val="179500"/>
              </a:lnSpc>
              <a:spcBef>
                <a:spcPts val="0"/>
              </a:spcBef>
              <a:spcAft>
                <a:spcPts val="0"/>
              </a:spcAft>
              <a:buNone/>
            </a:pPr>
            <a:r>
              <a:rPr b="1" lang="en-US" sz="3200">
                <a:solidFill>
                  <a:srgbClr val="000000"/>
                </a:solidFill>
                <a:latin typeface="Arial"/>
                <a:ea typeface="Arial"/>
                <a:cs typeface="Arial"/>
                <a:sym typeface="Arial"/>
              </a:rPr>
              <a:t>Διατήρηση: </a:t>
            </a:r>
            <a:r>
              <a:rPr lang="en-US" sz="3200">
                <a:solidFill>
                  <a:srgbClr val="000000"/>
                </a:solidFill>
                <a:latin typeface="Arial"/>
                <a:ea typeface="Arial"/>
                <a:cs typeface="Arial"/>
                <a:sym typeface="Arial"/>
              </a:rPr>
              <a:t>Οι πληροφορίες πρέπει να αποθηκεύονται με τεχνικές που επιτρέπουν τη διατήρησή τους μόνο για όσο χρονικό διάστημα είναι απαραίτητο.</a:t>
            </a:r>
            <a:endParaRPr/>
          </a:p>
          <a:p>
            <a:pPr indent="0" lvl="0" marL="0" marR="0" rtl="0" algn="ctr">
              <a:lnSpc>
                <a:spcPct val="184593"/>
              </a:lnSpc>
              <a:spcBef>
                <a:spcPts val="0"/>
              </a:spcBef>
              <a:spcAft>
                <a:spcPts val="0"/>
              </a:spcAft>
              <a:buNone/>
            </a:pPr>
            <a:r>
              <a:t/>
            </a:r>
            <a:endParaRPr sz="3200">
              <a:solidFill>
                <a:srgbClr val="000000"/>
              </a:solidFill>
              <a:latin typeface="Arial"/>
              <a:ea typeface="Arial"/>
              <a:cs typeface="Arial"/>
              <a:sym typeface="Arial"/>
            </a:endParaRPr>
          </a:p>
        </p:txBody>
      </p:sp>
      <p:sp>
        <p:nvSpPr>
          <p:cNvPr id="229" name="Google Shape;229;p9"/>
          <p:cNvSpPr txBox="1"/>
          <p:nvPr/>
        </p:nvSpPr>
        <p:spPr>
          <a:xfrm>
            <a:off x="10110394" y="1662414"/>
            <a:ext cx="4038195" cy="3580003"/>
          </a:xfrm>
          <a:prstGeom prst="rect">
            <a:avLst/>
          </a:prstGeom>
          <a:noFill/>
          <a:ln>
            <a:noFill/>
          </a:ln>
        </p:spPr>
        <p:txBody>
          <a:bodyPr anchorCtr="0" anchor="t" bIns="0" lIns="0" spcFirstLastPara="1" rIns="0" wrap="square" tIns="0">
            <a:spAutoFit/>
          </a:bodyPr>
          <a:lstStyle/>
          <a:p>
            <a:pPr indent="0" lvl="0" marL="0" marR="0" rtl="0" algn="ctr">
              <a:lnSpc>
                <a:spcPct val="143600"/>
              </a:lnSpc>
              <a:spcBef>
                <a:spcPts val="0"/>
              </a:spcBef>
              <a:spcAft>
                <a:spcPts val="0"/>
              </a:spcAft>
              <a:buNone/>
            </a:pPr>
            <a:r>
              <a:rPr b="1" lang="en-US" sz="4000">
                <a:solidFill>
                  <a:srgbClr val="000000"/>
                </a:solidFill>
                <a:latin typeface="Arial"/>
                <a:ea typeface="Arial"/>
                <a:cs typeface="Arial"/>
                <a:sym typeface="Arial"/>
              </a:rPr>
              <a:t>Ευθύνη: </a:t>
            </a:r>
            <a:r>
              <a:rPr lang="en-US" sz="4000">
                <a:solidFill>
                  <a:srgbClr val="000000"/>
                </a:solidFill>
                <a:latin typeface="Arial"/>
                <a:ea typeface="Arial"/>
                <a:cs typeface="Arial"/>
                <a:sym typeface="Arial"/>
              </a:rPr>
              <a:t>Οι χρήστες που συλλέγουν δεδομένα πρέπει να διασφαλίζουν επαρκές επίπεδο ασφάλειας.</a:t>
            </a:r>
            <a:endParaRPr/>
          </a:p>
        </p:txBody>
      </p:sp>
      <p:sp>
        <p:nvSpPr>
          <p:cNvPr id="230" name="Google Shape;230;p9"/>
          <p:cNvSpPr/>
          <p:nvPr/>
        </p:nvSpPr>
        <p:spPr>
          <a:xfrm rot="5400000">
            <a:off x="-372862" y="4761738"/>
            <a:ext cx="7348064" cy="321478"/>
          </a:xfrm>
          <a:custGeom>
            <a:rect b="b" l="l" r="r" t="t"/>
            <a:pathLst>
              <a:path extrusionOk="0" h="321478" w="7348064">
                <a:moveTo>
                  <a:pt x="0" y="0"/>
                </a:moveTo>
                <a:lnTo>
                  <a:pt x="7348064" y="0"/>
                </a:lnTo>
                <a:lnTo>
                  <a:pt x="7348064" y="321477"/>
                </a:lnTo>
                <a:lnTo>
                  <a:pt x="0" y="32147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9"/>
          <p:cNvSpPr/>
          <p:nvPr/>
        </p:nvSpPr>
        <p:spPr>
          <a:xfrm rot="5400000">
            <a:off x="5502692" y="4761738"/>
            <a:ext cx="7348064" cy="321478"/>
          </a:xfrm>
          <a:custGeom>
            <a:rect b="b" l="l" r="r" t="t"/>
            <a:pathLst>
              <a:path extrusionOk="0" h="321478" w="7348064">
                <a:moveTo>
                  <a:pt x="0" y="0"/>
                </a:moveTo>
                <a:lnTo>
                  <a:pt x="7348063" y="0"/>
                </a:lnTo>
                <a:lnTo>
                  <a:pt x="7348063" y="321477"/>
                </a:lnTo>
                <a:lnTo>
                  <a:pt x="0" y="32147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9"/>
          <p:cNvSpPr/>
          <p:nvPr/>
        </p:nvSpPr>
        <p:spPr>
          <a:xfrm rot="5400000">
            <a:off x="11487183" y="4894044"/>
            <a:ext cx="7348064" cy="321478"/>
          </a:xfrm>
          <a:custGeom>
            <a:rect b="b" l="l" r="r" t="t"/>
            <a:pathLst>
              <a:path extrusionOk="0" h="321478" w="7348064">
                <a:moveTo>
                  <a:pt x="0" y="0"/>
                </a:moveTo>
                <a:lnTo>
                  <a:pt x="7348064" y="0"/>
                </a:lnTo>
                <a:lnTo>
                  <a:pt x="7348064" y="321478"/>
                </a:lnTo>
                <a:lnTo>
                  <a:pt x="0" y="32147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