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7" roundtripDataSignature="AMtx7mhUtWsOQZ3nj8hpH4bbWsUgrLIOE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customschemas.google.com/relationships/presentationmetadata" Target="metadata"/><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 name="Google Shape;4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4" name="Google Shape;294;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3" name="Google Shape;303;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2" name="Google Shape;312;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 name="Google Shape;6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1" name="Google Shape;321;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9" name="Google Shape;339;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9" name="Google Shape;349;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1" name="Google Shape;371;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1" name="Google Shape;381;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0" name="Google Shape;390;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1" name="Google Shape;431;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2" name="Google Shape;472;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9" name="Shape 509"/>
        <p:cNvGrpSpPr/>
        <p:nvPr/>
      </p:nvGrpSpPr>
      <p:grpSpPr>
        <a:xfrm>
          <a:off x="0" y="0"/>
          <a:ext cx="0" cy="0"/>
          <a:chOff x="0" y="0"/>
          <a:chExt cx="0" cy="0"/>
        </a:xfrm>
      </p:grpSpPr>
      <p:sp>
        <p:nvSpPr>
          <p:cNvPr id="510" name="Google Shape;510;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1" name="Google Shape;511;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8" name="Shape 518"/>
        <p:cNvGrpSpPr/>
        <p:nvPr/>
      </p:nvGrpSpPr>
      <p:grpSpPr>
        <a:xfrm>
          <a:off x="0" y="0"/>
          <a:ext cx="0" cy="0"/>
          <a:chOff x="0" y="0"/>
          <a:chExt cx="0" cy="0"/>
        </a:xfrm>
      </p:grpSpPr>
      <p:sp>
        <p:nvSpPr>
          <p:cNvPr id="519" name="Google Shape;519;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0" name="Google Shape;520;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7" name="Shape 527"/>
        <p:cNvGrpSpPr/>
        <p:nvPr/>
      </p:nvGrpSpPr>
      <p:grpSpPr>
        <a:xfrm>
          <a:off x="0" y="0"/>
          <a:ext cx="0" cy="0"/>
          <a:chOff x="0" y="0"/>
          <a:chExt cx="0" cy="0"/>
        </a:xfrm>
      </p:grpSpPr>
      <p:sp>
        <p:nvSpPr>
          <p:cNvPr id="528" name="Google Shape;528;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9" name="Google Shape;529;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3" name="Shape 533"/>
        <p:cNvGrpSpPr/>
        <p:nvPr/>
      </p:nvGrpSpPr>
      <p:grpSpPr>
        <a:xfrm>
          <a:off x="0" y="0"/>
          <a:ext cx="0" cy="0"/>
          <a:chOff x="0" y="0"/>
          <a:chExt cx="0" cy="0"/>
        </a:xfrm>
      </p:grpSpPr>
      <p:sp>
        <p:nvSpPr>
          <p:cNvPr id="534" name="Google Shape;534;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5" name="Google Shape;535;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12" name="Shape 12"/>
        <p:cNvGrpSpPr/>
        <p:nvPr/>
      </p:nvGrpSpPr>
      <p:grpSpPr>
        <a:xfrm>
          <a:off x="0" y="0"/>
          <a:ext cx="0" cy="0"/>
          <a:chOff x="0" y="0"/>
          <a:chExt cx="0" cy="0"/>
        </a:xfrm>
      </p:grpSpPr>
      <p:sp>
        <p:nvSpPr>
          <p:cNvPr id="13" name="Google Shape;13;p34"/>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3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16" name="Shape 16"/>
        <p:cNvGrpSpPr/>
        <p:nvPr/>
      </p:nvGrpSpPr>
      <p:grpSpPr>
        <a:xfrm>
          <a:off x="0" y="0"/>
          <a:ext cx="0" cy="0"/>
          <a:chOff x="0" y="0"/>
          <a:chExt cx="0" cy="0"/>
        </a:xfrm>
      </p:grpSpPr>
      <p:sp>
        <p:nvSpPr>
          <p:cNvPr id="17" name="Google Shape;17;p36"/>
          <p:cNvSpPr txBox="1"/>
          <p:nvPr/>
        </p:nvSpPr>
        <p:spPr>
          <a:xfrm>
            <a:off x="1524000" y="2649480"/>
            <a:ext cx="9144000" cy="745313"/>
          </a:xfrm>
          <a:prstGeom prst="rect">
            <a:avLst/>
          </a:prstGeom>
          <a:noFill/>
          <a:ln>
            <a:noFill/>
          </a:ln>
        </p:spPr>
        <p:txBody>
          <a:bodyPr anchorCtr="0" anchor="b" bIns="45700" lIns="91425" spcFirstLastPara="1" rIns="91425" wrap="square" tIns="45700">
            <a:normAutofit/>
          </a:bodyPr>
          <a:lstStyle/>
          <a:p>
            <a:pPr indent="0" lvl="0" marL="0" marR="0" rtl="0" algn="ctr">
              <a:lnSpc>
                <a:spcPct val="100000"/>
              </a:lnSpc>
              <a:spcBef>
                <a:spcPts val="0"/>
              </a:spcBef>
              <a:spcAft>
                <a:spcPts val="0"/>
              </a:spcAft>
              <a:buClr>
                <a:srgbClr val="FFAA5A"/>
              </a:buClr>
              <a:buSzPts val="2000"/>
              <a:buFont typeface="Cambria"/>
              <a:buNone/>
            </a:pPr>
            <a:r>
              <a:rPr b="1" lang="en-US" sz="2000">
                <a:solidFill>
                  <a:srgbClr val="FFAA5A"/>
                </a:solidFill>
                <a:latin typeface="Cambria"/>
                <a:ea typeface="Cambria"/>
                <a:cs typeface="Cambria"/>
                <a:sym typeface="Cambria"/>
              </a:rPr>
              <a:t>ERASMUS+KA220-ADU - Cooperation partnerships in adult education</a:t>
            </a:r>
            <a:endParaRPr b="1" sz="2000">
              <a:solidFill>
                <a:srgbClr val="FFAA5A"/>
              </a:solidFill>
              <a:latin typeface="Cambria"/>
              <a:ea typeface="Cambria"/>
              <a:cs typeface="Cambria"/>
              <a:sym typeface="Cambria"/>
            </a:endParaRPr>
          </a:p>
          <a:p>
            <a:pPr indent="0" lvl="0" marL="0" marR="0" rtl="0" algn="ctr">
              <a:lnSpc>
                <a:spcPct val="100000"/>
              </a:lnSpc>
              <a:spcBef>
                <a:spcPts val="0"/>
              </a:spcBef>
              <a:spcAft>
                <a:spcPts val="0"/>
              </a:spcAft>
              <a:buClr>
                <a:srgbClr val="FFAA5A"/>
              </a:buClr>
              <a:buSzPts val="2000"/>
              <a:buFont typeface="Cambria"/>
              <a:buNone/>
            </a:pPr>
            <a:r>
              <a:rPr b="1" lang="en-US" sz="2000">
                <a:solidFill>
                  <a:srgbClr val="FFAA5A"/>
                </a:solidFill>
                <a:latin typeface="Cambria"/>
                <a:ea typeface="Cambria"/>
                <a:cs typeface="Cambria"/>
                <a:sym typeface="Cambria"/>
              </a:rPr>
              <a:t>KA220-ADU-2BF13E10 </a:t>
            </a:r>
            <a:endParaRPr b="1" sz="2000">
              <a:solidFill>
                <a:srgbClr val="FFAA5A"/>
              </a:solidFill>
              <a:latin typeface="Cambria"/>
              <a:ea typeface="Cambria"/>
              <a:cs typeface="Cambria"/>
              <a:sym typeface="Cambria"/>
            </a:endParaRPr>
          </a:p>
        </p:txBody>
      </p:sp>
      <p:sp>
        <p:nvSpPr>
          <p:cNvPr id="18" name="Google Shape;18;p36"/>
          <p:cNvSpPr txBox="1"/>
          <p:nvPr/>
        </p:nvSpPr>
        <p:spPr>
          <a:xfrm>
            <a:off x="1297172" y="1042061"/>
            <a:ext cx="9597656" cy="129266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2600" u="none" cap="none" strike="noStrike">
                <a:solidFill>
                  <a:srgbClr val="92BAB5"/>
                </a:solidFill>
                <a:latin typeface="Cambria"/>
                <a:ea typeface="Cambria"/>
                <a:cs typeface="Cambria"/>
                <a:sym typeface="Cambria"/>
              </a:rPr>
              <a:t>Building Digital Resilience by Making Digital Wellbeing and</a:t>
            </a:r>
            <a:br>
              <a:rPr b="1" i="0" lang="en-US" sz="2600" u="none" cap="none" strike="noStrike">
                <a:solidFill>
                  <a:srgbClr val="92BAB5"/>
                </a:solidFill>
                <a:latin typeface="Cambria"/>
                <a:ea typeface="Cambria"/>
                <a:cs typeface="Cambria"/>
                <a:sym typeface="Cambria"/>
              </a:rPr>
            </a:br>
            <a:r>
              <a:rPr b="1" i="0" lang="en-US" sz="2600" u="none" cap="none" strike="noStrike">
                <a:solidFill>
                  <a:srgbClr val="92BAB5"/>
                </a:solidFill>
                <a:latin typeface="Cambria"/>
                <a:ea typeface="Cambria"/>
                <a:cs typeface="Cambria"/>
                <a:sym typeface="Cambria"/>
              </a:rPr>
              <a:t>Security Accessible to All</a:t>
            </a:r>
            <a:br>
              <a:rPr b="1" i="0" lang="en-US" sz="2600" u="none" cap="none" strike="noStrike">
                <a:solidFill>
                  <a:srgbClr val="92BAB5"/>
                </a:solidFill>
                <a:latin typeface="Cambria"/>
                <a:ea typeface="Cambria"/>
                <a:cs typeface="Cambria"/>
                <a:sym typeface="Cambria"/>
              </a:rPr>
            </a:br>
            <a:r>
              <a:rPr b="1" i="0" lang="en-US" sz="2600" u="none" cap="none" strike="noStrike">
                <a:solidFill>
                  <a:srgbClr val="92BAB5"/>
                </a:solidFill>
                <a:latin typeface="Cambria"/>
                <a:ea typeface="Cambria"/>
                <a:cs typeface="Cambria"/>
                <a:sym typeface="Cambria"/>
              </a:rPr>
              <a:t>&lt;&lt;DigiWELL&gt;&gt;</a:t>
            </a:r>
            <a:endParaRPr sz="2600">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19" name="Shape 19"/>
        <p:cNvGrpSpPr/>
        <p:nvPr/>
      </p:nvGrpSpPr>
      <p:grpSpPr>
        <a:xfrm>
          <a:off x="0" y="0"/>
          <a:ext cx="0" cy="0"/>
          <a:chOff x="0" y="0"/>
          <a:chExt cx="0" cy="0"/>
        </a:xfrm>
      </p:grpSpPr>
      <p:sp>
        <p:nvSpPr>
          <p:cNvPr id="20" name="Google Shape;20;p37"/>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3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23" name="Shape 23"/>
        <p:cNvGrpSpPr/>
        <p:nvPr/>
      </p:nvGrpSpPr>
      <p:grpSpPr>
        <a:xfrm>
          <a:off x="0" y="0"/>
          <a:ext cx="0" cy="0"/>
          <a:chOff x="0" y="0"/>
          <a:chExt cx="0" cy="0"/>
        </a:xfrm>
      </p:grpSpPr>
      <p:sp>
        <p:nvSpPr>
          <p:cNvPr id="24" name="Google Shape;24;p3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6" name="Google Shape;26;p3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3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 name="Google Shape;28;p3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29" name="Shape 29"/>
        <p:cNvGrpSpPr/>
        <p:nvPr/>
      </p:nvGrpSpPr>
      <p:grpSpPr>
        <a:xfrm>
          <a:off x="0" y="0"/>
          <a:ext cx="0" cy="0"/>
          <a:chOff x="0" y="0"/>
          <a:chExt cx="0" cy="0"/>
        </a:xfrm>
      </p:grpSpPr>
      <p:sp>
        <p:nvSpPr>
          <p:cNvPr id="30" name="Google Shape;30;p39"/>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31" name="Shape 31"/>
        <p:cNvGrpSpPr/>
        <p:nvPr/>
      </p:nvGrpSpPr>
      <p:grpSpPr>
        <a:xfrm>
          <a:off x="0" y="0"/>
          <a:ext cx="0" cy="0"/>
          <a:chOff x="0" y="0"/>
          <a:chExt cx="0" cy="0"/>
        </a:xfrm>
      </p:grpSpPr>
      <p:sp>
        <p:nvSpPr>
          <p:cNvPr id="32" name="Google Shape;32;p4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4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4" name="Google Shape;34;p4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5" name="Google Shape;35;p40"/>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6" name="Google Shape;36;p40"/>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7" name="Google Shape;37;p40"/>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38" name="Shape 38"/>
        <p:cNvGrpSpPr/>
        <p:nvPr/>
      </p:nvGrpSpPr>
      <p:grpSpPr>
        <a:xfrm>
          <a:off x="0" y="0"/>
          <a:ext cx="0" cy="0"/>
          <a:chOff x="0" y="0"/>
          <a:chExt cx="0" cy="0"/>
        </a:xfrm>
      </p:grpSpPr>
      <p:sp>
        <p:nvSpPr>
          <p:cNvPr id="39" name="Google Shape;39;p4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41"/>
          <p:cNvSpPr/>
          <p:nvPr>
            <p:ph idx="2" type="pic"/>
          </p:nvPr>
        </p:nvSpPr>
        <p:spPr>
          <a:xfrm>
            <a:off x="5183188" y="987425"/>
            <a:ext cx="6172200" cy="4873625"/>
          </a:xfrm>
          <a:prstGeom prst="rect">
            <a:avLst/>
          </a:prstGeom>
          <a:noFill/>
          <a:ln>
            <a:noFill/>
          </a:ln>
        </p:spPr>
      </p:sp>
      <p:sp>
        <p:nvSpPr>
          <p:cNvPr id="41" name="Google Shape;41;p4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2" name="Google Shape;42;p41"/>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3" name="Google Shape;43;p41"/>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4" name="Google Shape;44;p41"/>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3"/>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rgbClr val="92BAB5"/>
              </a:buClr>
              <a:buSzPts val="4800"/>
              <a:buFont typeface="Cambria"/>
              <a:buNone/>
              <a:defRPr b="1" i="0" sz="4800" u="none" cap="none" strike="noStrike">
                <a:solidFill>
                  <a:srgbClr val="92BAB5"/>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3"/>
          <p:cNvSpPr txBox="1"/>
          <p:nvPr>
            <p:ph idx="1" type="body"/>
          </p:nvPr>
        </p:nvSpPr>
        <p:spPr>
          <a:xfrm>
            <a:off x="691116" y="1658679"/>
            <a:ext cx="10662684" cy="3944679"/>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FFAA5A"/>
              </a:buClr>
              <a:buSzPts val="2800"/>
              <a:buFont typeface="Noto Sans Symbols"/>
              <a:buChar char="❑"/>
              <a:defRPr b="0" i="0" sz="2800" u="none" cap="none" strike="noStrike">
                <a:solidFill>
                  <a:schemeClr val="dk1"/>
                </a:solidFill>
                <a:latin typeface="Cambria"/>
                <a:ea typeface="Cambria"/>
                <a:cs typeface="Cambria"/>
                <a:sym typeface="Cambria"/>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2.png"/><Relationship Id="rId10" Type="http://schemas.openxmlformats.org/officeDocument/2006/relationships/image" Target="../media/image37.png"/><Relationship Id="rId13" Type="http://schemas.openxmlformats.org/officeDocument/2006/relationships/image" Target="../media/image23.jpg"/><Relationship Id="rId12" Type="http://schemas.openxmlformats.org/officeDocument/2006/relationships/image" Target="../media/image36.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7.jpg"/><Relationship Id="rId4" Type="http://schemas.openxmlformats.org/officeDocument/2006/relationships/image" Target="../media/image1.png"/><Relationship Id="rId9" Type="http://schemas.openxmlformats.org/officeDocument/2006/relationships/image" Target="../media/image2.png"/><Relationship Id="rId15" Type="http://schemas.openxmlformats.org/officeDocument/2006/relationships/image" Target="../media/image3.png"/><Relationship Id="rId14" Type="http://schemas.openxmlformats.org/officeDocument/2006/relationships/image" Target="../media/image11.png"/><Relationship Id="rId5" Type="http://schemas.openxmlformats.org/officeDocument/2006/relationships/image" Target="../media/image5.png"/><Relationship Id="rId6" Type="http://schemas.openxmlformats.org/officeDocument/2006/relationships/image" Target="../media/image9.png"/><Relationship Id="rId7" Type="http://schemas.openxmlformats.org/officeDocument/2006/relationships/image" Target="../media/image10.png"/><Relationship Id="rId8" Type="http://schemas.openxmlformats.org/officeDocument/2006/relationships/image" Target="../media/image1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www.research.lancs.ac.uk/portal/en/upmprojects/digital-wellbeing-educators(ecc482c0-30b3-46f3-b895-f07ef8bd3432).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www.digital-wellbeing.eu/"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hyperlink" Target="https://www.mckinsey.com/industries/life-sciences/our-insights/using-digital-tech-to-support-employees-mental-health-and-resilienc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experiments.withgoogle.com/collection/digitalwellbein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hyperlink" Target="https://digiwellproject.net/" TargetMode="External"/><Relationship Id="rId4" Type="http://schemas.openxmlformats.org/officeDocument/2006/relationships/hyperlink" Target="https://digiwellproject.net/" TargetMode="External"/><Relationship Id="rId5" Type="http://schemas.openxmlformats.org/officeDocument/2006/relationships/hyperlink" Target="https://digiwellproject.ne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0" Type="http://schemas.openxmlformats.org/officeDocument/2006/relationships/image" Target="../media/image18.png"/><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3.png"/><Relationship Id="rId4" Type="http://schemas.openxmlformats.org/officeDocument/2006/relationships/image" Target="../media/image4.png"/><Relationship Id="rId9" Type="http://schemas.openxmlformats.org/officeDocument/2006/relationships/image" Target="../media/image8.png"/><Relationship Id="rId5" Type="http://schemas.openxmlformats.org/officeDocument/2006/relationships/image" Target="../media/image7.png"/><Relationship Id="rId6" Type="http://schemas.openxmlformats.org/officeDocument/2006/relationships/image" Target="../media/image16.png"/><Relationship Id="rId7" Type="http://schemas.openxmlformats.org/officeDocument/2006/relationships/image" Target="../media/image6.png"/><Relationship Id="rId8" Type="http://schemas.openxmlformats.org/officeDocument/2006/relationships/image" Target="../media/image1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33.png"/><Relationship Id="rId4" Type="http://schemas.openxmlformats.org/officeDocument/2006/relationships/image" Target="../media/image22.png"/><Relationship Id="rId5" Type="http://schemas.openxmlformats.org/officeDocument/2006/relationships/image" Target="../media/image27.png"/><Relationship Id="rId6" Type="http://schemas.openxmlformats.org/officeDocument/2006/relationships/image" Target="../media/image2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hyperlink" Target="https://www.digitalwellnessinstitute.com/" TargetMode="External"/><Relationship Id="rId4" Type="http://schemas.openxmlformats.org/officeDocument/2006/relationships/hyperlink" Target="https://www.humanetech.com/take-contro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30.png"/><Relationship Id="rId4" Type="http://schemas.openxmlformats.org/officeDocument/2006/relationships/image" Target="../media/image25.png"/><Relationship Id="rId5" Type="http://schemas.openxmlformats.org/officeDocument/2006/relationships/image" Target="../media/image34.png"/><Relationship Id="rId6" Type="http://schemas.openxmlformats.org/officeDocument/2006/relationships/image" Target="../media/image29.png"/><Relationship Id="rId7" Type="http://schemas.openxmlformats.org/officeDocument/2006/relationships/image" Target="../media/image2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30.png"/><Relationship Id="rId4" Type="http://schemas.openxmlformats.org/officeDocument/2006/relationships/image" Target="../media/image25.png"/><Relationship Id="rId5" Type="http://schemas.openxmlformats.org/officeDocument/2006/relationships/image" Target="../media/image34.png"/><Relationship Id="rId6" Type="http://schemas.openxmlformats.org/officeDocument/2006/relationships/image" Target="../media/image29.png"/><Relationship Id="rId7" Type="http://schemas.openxmlformats.org/officeDocument/2006/relationships/image" Target="../media/image2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30.png"/><Relationship Id="rId4" Type="http://schemas.openxmlformats.org/officeDocument/2006/relationships/image" Target="../media/image25.png"/><Relationship Id="rId5" Type="http://schemas.openxmlformats.org/officeDocument/2006/relationships/image" Target="../media/image34.png"/><Relationship Id="rId6" Type="http://schemas.openxmlformats.org/officeDocument/2006/relationships/image" Target="../media/image29.png"/><Relationship Id="rId7" Type="http://schemas.openxmlformats.org/officeDocument/2006/relationships/image" Target="../media/image2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www.dqinstitute.org/digital-wellbeing/"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hyperlink" Target="https://ctic.nus.edu.sg/resources/CTIC-WP-01(2021).pdf" TargetMode="External"/><Relationship Id="rId4" Type="http://schemas.openxmlformats.org/officeDocument/2006/relationships/hyperlink" Target="https://ctic.nus.edu.sg/resources/CTIC-WP-01(2021).pdf"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3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sync.ithra.com/" TargetMode="External"/><Relationship Id="rId4" Type="http://schemas.openxmlformats.org/officeDocument/2006/relationships/image" Target="../media/image2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techtimeout.co.uk/guid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 name="Shape 48"/>
        <p:cNvGrpSpPr/>
        <p:nvPr/>
      </p:nvGrpSpPr>
      <p:grpSpPr>
        <a:xfrm>
          <a:off x="0" y="0"/>
          <a:ext cx="0" cy="0"/>
          <a:chOff x="0" y="0"/>
          <a:chExt cx="0" cy="0"/>
        </a:xfrm>
      </p:grpSpPr>
      <p:sp>
        <p:nvSpPr>
          <p:cNvPr id="49" name="Google Shape;49;p1"/>
          <p:cNvSpPr txBox="1"/>
          <p:nvPr>
            <p:ph type="title"/>
          </p:nvPr>
        </p:nvSpPr>
        <p:spPr>
          <a:xfrm>
            <a:off x="6269558" y="1495801"/>
            <a:ext cx="5334930" cy="2114549"/>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FFAA5A"/>
              </a:buClr>
              <a:buSzPts val="3600"/>
              <a:buFont typeface="Calibri"/>
              <a:buNone/>
            </a:pPr>
            <a:r>
              <a:rPr b="1" lang="en-US" sz="3600">
                <a:solidFill>
                  <a:srgbClr val="FFAA5A"/>
                </a:solidFill>
                <a:latin typeface="Calibri"/>
                <a:ea typeface="Calibri"/>
                <a:cs typeface="Calibri"/>
                <a:sym typeface="Calibri"/>
              </a:rPr>
              <a:t>Ψηφιακή ευημερία - Πλοήγηση στον ψηφιακό κόσμο με προσοχή</a:t>
            </a:r>
            <a:endParaRPr b="1" sz="3600">
              <a:solidFill>
                <a:srgbClr val="FFAA5A"/>
              </a:solidFill>
              <a:latin typeface="Calibri"/>
              <a:ea typeface="Calibri"/>
              <a:cs typeface="Calibri"/>
              <a:sym typeface="Calibri"/>
            </a:endParaRPr>
          </a:p>
        </p:txBody>
      </p:sp>
      <p:pic>
        <p:nvPicPr>
          <p:cNvPr descr="Obrázok, na ktorom je nebo, voda, exteriér, osoba&#10;&#10;Automaticky generovaný popis" id="50" name="Google Shape;50;p1"/>
          <p:cNvPicPr preferRelativeResize="0"/>
          <p:nvPr/>
        </p:nvPicPr>
        <p:blipFill rotWithShape="1">
          <a:blip r:embed="rId3">
            <a:alphaModFix amt="70000"/>
          </a:blip>
          <a:srcRect b="3" l="0" r="3" t="0"/>
          <a:stretch/>
        </p:blipFill>
        <p:spPr>
          <a:xfrm>
            <a:off x="631840" y="598720"/>
            <a:ext cx="5178249" cy="5178249"/>
          </a:xfrm>
          <a:custGeom>
            <a:rect b="b" l="l" r="r" t="t"/>
            <a:pathLst>
              <a:path extrusionOk="0" h="3741748" w="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ln>
            <a:noFill/>
          </a:ln>
        </p:spPr>
      </p:pic>
      <p:pic>
        <p:nvPicPr>
          <p:cNvPr descr="Smartfón obrys" id="51" name="Google Shape;51;p1"/>
          <p:cNvPicPr preferRelativeResize="0"/>
          <p:nvPr/>
        </p:nvPicPr>
        <p:blipFill rotWithShape="1">
          <a:blip r:embed="rId4">
            <a:alphaModFix/>
          </a:blip>
          <a:srcRect b="0" l="0" r="0" t="0"/>
          <a:stretch/>
        </p:blipFill>
        <p:spPr>
          <a:xfrm rot="2165805">
            <a:off x="1685671" y="1534886"/>
            <a:ext cx="914400" cy="914400"/>
          </a:xfrm>
          <a:prstGeom prst="rect">
            <a:avLst/>
          </a:prstGeom>
          <a:noFill/>
          <a:ln>
            <a:noFill/>
          </a:ln>
        </p:spPr>
      </p:pic>
      <p:pic>
        <p:nvPicPr>
          <p:cNvPr descr="Internet obrys" id="52" name="Google Shape;52;p1"/>
          <p:cNvPicPr preferRelativeResize="0"/>
          <p:nvPr/>
        </p:nvPicPr>
        <p:blipFill rotWithShape="1">
          <a:blip r:embed="rId5">
            <a:alphaModFix/>
          </a:blip>
          <a:srcRect b="0" l="0" r="0" t="0"/>
          <a:stretch/>
        </p:blipFill>
        <p:spPr>
          <a:xfrm>
            <a:off x="1328057" y="2772394"/>
            <a:ext cx="914400" cy="914400"/>
          </a:xfrm>
          <a:prstGeom prst="rect">
            <a:avLst/>
          </a:prstGeom>
          <a:noFill/>
          <a:ln>
            <a:noFill/>
          </a:ln>
        </p:spPr>
      </p:pic>
      <p:pic>
        <p:nvPicPr>
          <p:cNvPr descr="Wi-Fi obrys" id="53" name="Google Shape;53;p1"/>
          <p:cNvPicPr preferRelativeResize="0"/>
          <p:nvPr/>
        </p:nvPicPr>
        <p:blipFill rotWithShape="1">
          <a:blip r:embed="rId6">
            <a:alphaModFix/>
          </a:blip>
          <a:srcRect b="0" l="0" r="0" t="0"/>
          <a:stretch/>
        </p:blipFill>
        <p:spPr>
          <a:xfrm>
            <a:off x="1785257" y="3979506"/>
            <a:ext cx="914400" cy="914400"/>
          </a:xfrm>
          <a:prstGeom prst="rect">
            <a:avLst/>
          </a:prstGeom>
          <a:noFill/>
          <a:ln>
            <a:noFill/>
          </a:ln>
        </p:spPr>
      </p:pic>
      <p:pic>
        <p:nvPicPr>
          <p:cNvPr descr="Obrázok, na ktorom je text" id="54" name="Google Shape;54;p1"/>
          <p:cNvPicPr preferRelativeResize="0"/>
          <p:nvPr/>
        </p:nvPicPr>
        <p:blipFill rotWithShape="1">
          <a:blip r:embed="rId7">
            <a:alphaModFix/>
          </a:blip>
          <a:srcRect b="0" l="0" r="0" t="0"/>
          <a:stretch/>
        </p:blipFill>
        <p:spPr>
          <a:xfrm>
            <a:off x="7736505" y="833726"/>
            <a:ext cx="2406814" cy="529376"/>
          </a:xfrm>
          <a:prstGeom prst="rect">
            <a:avLst/>
          </a:prstGeom>
          <a:noFill/>
          <a:ln>
            <a:noFill/>
          </a:ln>
        </p:spPr>
      </p:pic>
      <p:pic>
        <p:nvPicPr>
          <p:cNvPr id="55" name="Google Shape;55;p1"/>
          <p:cNvPicPr preferRelativeResize="0"/>
          <p:nvPr/>
        </p:nvPicPr>
        <p:blipFill rotWithShape="1">
          <a:blip r:embed="rId8">
            <a:alphaModFix/>
          </a:blip>
          <a:srcRect b="0" l="0" r="0" t="0"/>
          <a:stretch/>
        </p:blipFill>
        <p:spPr>
          <a:xfrm>
            <a:off x="5822658" y="5151053"/>
            <a:ext cx="817175" cy="777669"/>
          </a:xfrm>
          <a:prstGeom prst="rect">
            <a:avLst/>
          </a:prstGeom>
          <a:noFill/>
          <a:ln>
            <a:noFill/>
          </a:ln>
        </p:spPr>
      </p:pic>
      <p:pic>
        <p:nvPicPr>
          <p:cNvPr descr="Slovenská poľnohospodárska univerzita v Nitre" id="56" name="Google Shape;56;p1"/>
          <p:cNvPicPr preferRelativeResize="0"/>
          <p:nvPr/>
        </p:nvPicPr>
        <p:blipFill rotWithShape="1">
          <a:blip r:embed="rId9">
            <a:alphaModFix/>
          </a:blip>
          <a:srcRect b="0" l="0" r="0" t="0"/>
          <a:stretch/>
        </p:blipFill>
        <p:spPr>
          <a:xfrm>
            <a:off x="6746258" y="5272445"/>
            <a:ext cx="1185350" cy="504492"/>
          </a:xfrm>
          <a:prstGeom prst="rect">
            <a:avLst/>
          </a:prstGeom>
          <a:noFill/>
          <a:ln>
            <a:noFill/>
          </a:ln>
        </p:spPr>
      </p:pic>
      <p:pic>
        <p:nvPicPr>
          <p:cNvPr id="57" name="Google Shape;57;p1"/>
          <p:cNvPicPr preferRelativeResize="0"/>
          <p:nvPr/>
        </p:nvPicPr>
        <p:blipFill rotWithShape="1">
          <a:blip r:embed="rId10">
            <a:alphaModFix/>
          </a:blip>
          <a:srcRect b="0" l="0" r="0" t="0"/>
          <a:stretch/>
        </p:blipFill>
        <p:spPr>
          <a:xfrm>
            <a:off x="8059380" y="5242752"/>
            <a:ext cx="773010" cy="1016004"/>
          </a:xfrm>
          <a:prstGeom prst="rect">
            <a:avLst/>
          </a:prstGeom>
          <a:noFill/>
          <a:ln>
            <a:noFill/>
          </a:ln>
        </p:spPr>
      </p:pic>
      <p:pic>
        <p:nvPicPr>
          <p:cNvPr descr="Logo" id="58" name="Google Shape;58;p1"/>
          <p:cNvPicPr preferRelativeResize="0"/>
          <p:nvPr/>
        </p:nvPicPr>
        <p:blipFill rotWithShape="1">
          <a:blip r:embed="rId11">
            <a:alphaModFix/>
          </a:blip>
          <a:srcRect b="0" l="0" r="0" t="0"/>
          <a:stretch/>
        </p:blipFill>
        <p:spPr>
          <a:xfrm>
            <a:off x="8832390" y="5213414"/>
            <a:ext cx="1017490" cy="504492"/>
          </a:xfrm>
          <a:prstGeom prst="rect">
            <a:avLst/>
          </a:prstGeom>
          <a:noFill/>
          <a:ln>
            <a:noFill/>
          </a:ln>
        </p:spPr>
      </p:pic>
      <p:pic>
        <p:nvPicPr>
          <p:cNvPr id="59" name="Google Shape;59;p1"/>
          <p:cNvPicPr preferRelativeResize="0"/>
          <p:nvPr/>
        </p:nvPicPr>
        <p:blipFill rotWithShape="1">
          <a:blip r:embed="rId12">
            <a:alphaModFix/>
          </a:blip>
          <a:srcRect b="0" l="0" r="0" t="0"/>
          <a:stretch/>
        </p:blipFill>
        <p:spPr>
          <a:xfrm>
            <a:off x="9965882" y="5208372"/>
            <a:ext cx="1215490" cy="564513"/>
          </a:xfrm>
          <a:prstGeom prst="rect">
            <a:avLst/>
          </a:prstGeom>
          <a:noFill/>
          <a:ln>
            <a:noFill/>
          </a:ln>
        </p:spPr>
      </p:pic>
      <p:pic>
        <p:nvPicPr>
          <p:cNvPr descr="AIFED - Formación, cultura y empleo en Granada" id="60" name="Google Shape;60;p1"/>
          <p:cNvPicPr preferRelativeResize="0"/>
          <p:nvPr/>
        </p:nvPicPr>
        <p:blipFill rotWithShape="1">
          <a:blip r:embed="rId13">
            <a:alphaModFix/>
          </a:blip>
          <a:srcRect b="0" l="0" r="0" t="0"/>
          <a:stretch/>
        </p:blipFill>
        <p:spPr>
          <a:xfrm>
            <a:off x="6223099" y="5771248"/>
            <a:ext cx="1598293" cy="523875"/>
          </a:xfrm>
          <a:prstGeom prst="rect">
            <a:avLst/>
          </a:prstGeom>
          <a:noFill/>
          <a:ln>
            <a:noFill/>
          </a:ln>
        </p:spPr>
      </p:pic>
      <p:pic>
        <p:nvPicPr>
          <p:cNvPr id="61" name="Google Shape;61;p1"/>
          <p:cNvPicPr preferRelativeResize="0"/>
          <p:nvPr/>
        </p:nvPicPr>
        <p:blipFill rotWithShape="1">
          <a:blip r:embed="rId14">
            <a:alphaModFix/>
          </a:blip>
          <a:srcRect b="0" l="0" r="0" t="0"/>
          <a:stretch/>
        </p:blipFill>
        <p:spPr>
          <a:xfrm>
            <a:off x="8937023" y="5889422"/>
            <a:ext cx="1575172" cy="228600"/>
          </a:xfrm>
          <a:prstGeom prst="rect">
            <a:avLst/>
          </a:prstGeom>
          <a:noFill/>
          <a:ln>
            <a:noFill/>
          </a:ln>
        </p:spPr>
      </p:pic>
      <p:pic>
        <p:nvPicPr>
          <p:cNvPr descr="Syzygia Foundation" id="62" name="Google Shape;62;p1"/>
          <p:cNvPicPr preferRelativeResize="0"/>
          <p:nvPr/>
        </p:nvPicPr>
        <p:blipFill rotWithShape="1">
          <a:blip r:embed="rId15">
            <a:alphaModFix/>
          </a:blip>
          <a:srcRect b="0" l="0" r="0" t="0"/>
          <a:stretch/>
        </p:blipFill>
        <p:spPr>
          <a:xfrm>
            <a:off x="10621679" y="5862581"/>
            <a:ext cx="1491323" cy="282282"/>
          </a:xfrm>
          <a:prstGeom prst="rect">
            <a:avLst/>
          </a:prstGeom>
          <a:noFill/>
          <a:ln>
            <a:noFill/>
          </a:ln>
        </p:spPr>
      </p:pic>
      <p:sp>
        <p:nvSpPr>
          <p:cNvPr id="63" name="Google Shape;63;p1"/>
          <p:cNvSpPr txBox="1"/>
          <p:nvPr/>
        </p:nvSpPr>
        <p:spPr>
          <a:xfrm>
            <a:off x="7622071" y="3686794"/>
            <a:ext cx="2480219" cy="1373732"/>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Οικοδόμηση ψηφιακής ανθεκτικότητας </a:t>
            </a:r>
            <a:br>
              <a:rPr b="0" i="0" lang="en-US" sz="1400" u="none" cap="none" strike="noStrike">
                <a:solidFill>
                  <a:schemeClr val="dk1"/>
                </a:solidFill>
                <a:latin typeface="Calibri"/>
                <a:ea typeface="Calibri"/>
                <a:cs typeface="Calibri"/>
                <a:sym typeface="Calibri"/>
              </a:rPr>
            </a:br>
            <a:r>
              <a:rPr b="0" i="0" lang="en-US" sz="1400" u="none" cap="none" strike="noStrike">
                <a:solidFill>
                  <a:schemeClr val="dk1"/>
                </a:solidFill>
                <a:latin typeface="Calibri"/>
                <a:ea typeface="Calibri"/>
                <a:cs typeface="Calibri"/>
                <a:sym typeface="Calibri"/>
              </a:rPr>
              <a:t>από την κατασκευή της ψηφιακής ευημερίας </a:t>
            </a:r>
            <a:br>
              <a:rPr b="0" i="0" lang="en-US" sz="1400" u="none" cap="none" strike="noStrike">
                <a:solidFill>
                  <a:schemeClr val="dk1"/>
                </a:solidFill>
                <a:latin typeface="Calibri"/>
                <a:ea typeface="Calibri"/>
                <a:cs typeface="Calibri"/>
                <a:sym typeface="Calibri"/>
              </a:rPr>
            </a:br>
            <a:r>
              <a:rPr b="0" i="0" lang="en-US" sz="1400" u="none" cap="none" strike="noStrike">
                <a:solidFill>
                  <a:schemeClr val="dk1"/>
                </a:solidFill>
                <a:latin typeface="Calibri"/>
                <a:ea typeface="Calibri"/>
                <a:cs typeface="Calibri"/>
                <a:sym typeface="Calibri"/>
              </a:rPr>
              <a:t>και την ασφάλεια προσβάσιμες σε όλους</a:t>
            </a:r>
            <a:br>
              <a:rPr b="0" i="0" lang="en-US" sz="1400" u="none" cap="none" strike="noStrike">
                <a:solidFill>
                  <a:schemeClr val="dk1"/>
                </a:solidFill>
                <a:latin typeface="Calibri"/>
                <a:ea typeface="Calibri"/>
                <a:cs typeface="Calibri"/>
                <a:sym typeface="Calibri"/>
              </a:rPr>
            </a:br>
            <a:r>
              <a:rPr b="0" i="0" lang="en-US" sz="1100" u="none" cap="none" strike="noStrike">
                <a:solidFill>
                  <a:schemeClr val="dk1"/>
                </a:solidFill>
                <a:latin typeface="Calibri"/>
                <a:ea typeface="Calibri"/>
                <a:cs typeface="Calibri"/>
                <a:sym typeface="Calibri"/>
              </a:rPr>
              <a:t>2022-2-SK01-KA220-ADU-000096888</a:t>
            </a:r>
            <a:endParaRPr b="0" i="0" sz="14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1" name="Shape 211"/>
        <p:cNvGrpSpPr/>
        <p:nvPr/>
      </p:nvGrpSpPr>
      <p:grpSpPr>
        <a:xfrm>
          <a:off x="0" y="0"/>
          <a:ext cx="0" cy="0"/>
          <a:chOff x="0" y="0"/>
          <a:chExt cx="0" cy="0"/>
        </a:xfrm>
      </p:grpSpPr>
      <p:sp>
        <p:nvSpPr>
          <p:cNvPr id="212" name="Google Shape;212;p10"/>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3" name="Google Shape;213;p10"/>
          <p:cNvSpPr/>
          <p:nvPr/>
        </p:nvSpPr>
        <p:spPr>
          <a:xfrm>
            <a:off x="489189" y="1119031"/>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4" name="Google Shape;214;p10"/>
          <p:cNvSpPr txBox="1"/>
          <p:nvPr>
            <p:ph type="title"/>
          </p:nvPr>
        </p:nvSpPr>
        <p:spPr>
          <a:xfrm>
            <a:off x="1171074" y="1396686"/>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000"/>
              <a:buFont typeface="Arial"/>
              <a:buNone/>
            </a:pPr>
            <a:r>
              <a:rPr lang="en-US" sz="4000">
                <a:solidFill>
                  <a:srgbClr val="FFFFFF"/>
                </a:solidFill>
                <a:latin typeface="Arial"/>
                <a:ea typeface="Arial"/>
                <a:cs typeface="Arial"/>
                <a:sym typeface="Arial"/>
              </a:rPr>
              <a:t>Πρόγραμμα Εκπαιδευτών Ψηφιακής Ευημερίας</a:t>
            </a:r>
            <a:endParaRPr/>
          </a:p>
        </p:txBody>
      </p:sp>
      <p:sp>
        <p:nvSpPr>
          <p:cNvPr id="215" name="Google Shape;215;p10"/>
          <p:cNvSpPr/>
          <p:nvPr/>
        </p:nvSpPr>
        <p:spPr>
          <a:xfrm rot="-1790889">
            <a:off x="8683720" y="941148"/>
            <a:ext cx="2987899" cy="2987899"/>
          </a:xfrm>
          <a:prstGeom prst="arc">
            <a:avLst>
              <a:gd fmla="val 15817365" name="adj1"/>
              <a:gd fmla="val 178138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216" name="Google Shape;216;p10"/>
          <p:cNvSpPr/>
          <p:nvPr/>
        </p:nvSpPr>
        <p:spPr>
          <a:xfrm>
            <a:off x="910048" y="4780992"/>
            <a:ext cx="546100" cy="546100"/>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217" name="Google Shape;217;p10"/>
          <p:cNvSpPr txBox="1"/>
          <p:nvPr>
            <p:ph idx="1" type="body"/>
          </p:nvPr>
        </p:nvSpPr>
        <p:spPr>
          <a:xfrm>
            <a:off x="5189220" y="1580501"/>
            <a:ext cx="6252209" cy="4881719"/>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SzPct val="100000"/>
              <a:buNone/>
            </a:pPr>
            <a:r>
              <a:rPr b="1" lang="en-US" sz="3200" u="sng">
                <a:solidFill>
                  <a:srgbClr val="92BAB5"/>
                </a:solidFill>
                <a:latin typeface="Arial"/>
                <a:ea typeface="Arial"/>
                <a:cs typeface="Arial"/>
                <a:sym typeface="Arial"/>
                <a:hlinkClick r:id="rId3">
                  <a:extLst>
                    <a:ext uri="{A12FA001-AC4F-418D-AE19-62706E023703}">
                      <ahyp:hlinkClr val="tx"/>
                    </a:ext>
                  </a:extLst>
                </a:hlinkClick>
              </a:rPr>
              <a:t>Το πρόγραμμα Digital Wellbeing Educators </a:t>
            </a:r>
            <a:r>
              <a:rPr lang="en-US" sz="3200">
                <a:latin typeface="Arial"/>
                <a:ea typeface="Arial"/>
                <a:cs typeface="Arial"/>
                <a:sym typeface="Arial"/>
              </a:rPr>
              <a:t>του Πανεπιστημίου Lancaster έχει ως στόχο να βελτιώσει την κατανόηση των εκπαιδευτικών για τους κινδύνους που σχετίζονται με τα ψηφιακά και κοινωνικά μέσα. Το έργο αναπτύσσει επίσης πόρους που ενθαρρύνουν αποτελεσματικές παιδαγωγικές στρατηγικές για τη διδασκαλία ψηφιακών ικανοτήτων ευθυγραμμισμένων με την ψηφιακή ευημερία.</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1" name="Shape 221"/>
        <p:cNvGrpSpPr/>
        <p:nvPr/>
      </p:nvGrpSpPr>
      <p:grpSpPr>
        <a:xfrm>
          <a:off x="0" y="0"/>
          <a:ext cx="0" cy="0"/>
          <a:chOff x="0" y="0"/>
          <a:chExt cx="0" cy="0"/>
        </a:xfrm>
      </p:grpSpPr>
      <p:sp>
        <p:nvSpPr>
          <p:cNvPr id="222" name="Google Shape;222;p11"/>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3" name="Google Shape;223;p11"/>
          <p:cNvSpPr/>
          <p:nvPr/>
        </p:nvSpPr>
        <p:spPr>
          <a:xfrm>
            <a:off x="707393" y="847600"/>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4" name="Google Shape;224;p11"/>
          <p:cNvSpPr txBox="1"/>
          <p:nvPr>
            <p:ph type="title"/>
          </p:nvPr>
        </p:nvSpPr>
        <p:spPr>
          <a:xfrm>
            <a:off x="1389278" y="1233241"/>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400"/>
              <a:buFont typeface="Arial"/>
              <a:buNone/>
            </a:pPr>
            <a:r>
              <a:rPr lang="en-US" sz="4400">
                <a:solidFill>
                  <a:srgbClr val="FFFFFF"/>
                </a:solidFill>
                <a:latin typeface="Arial"/>
                <a:ea typeface="Arial"/>
                <a:cs typeface="Arial"/>
                <a:sym typeface="Arial"/>
              </a:rPr>
              <a:t>Εκπαιδευτές ψηφιακής ευημερίας</a:t>
            </a:r>
            <a:endParaRPr/>
          </a:p>
        </p:txBody>
      </p:sp>
      <p:sp>
        <p:nvSpPr>
          <p:cNvPr id="225" name="Google Shape;225;p11"/>
          <p:cNvSpPr/>
          <p:nvPr/>
        </p:nvSpPr>
        <p:spPr>
          <a:xfrm flipH="1">
            <a:off x="530529" y="0"/>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6" name="Google Shape;226;p11"/>
          <p:cNvSpPr/>
          <p:nvPr/>
        </p:nvSpPr>
        <p:spPr>
          <a:xfrm flipH="1">
            <a:off x="3961511" y="-1"/>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7" name="Google Shape;227;p11"/>
          <p:cNvSpPr/>
          <p:nvPr/>
        </p:nvSpPr>
        <p:spPr>
          <a:xfrm flipH="1">
            <a:off x="0" y="2936831"/>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8" name="Google Shape;228;p11"/>
          <p:cNvSpPr txBox="1"/>
          <p:nvPr>
            <p:ph idx="1" type="body"/>
          </p:nvPr>
        </p:nvSpPr>
        <p:spPr>
          <a:xfrm>
            <a:off x="5904581" y="491490"/>
            <a:ext cx="5866554" cy="6183630"/>
          </a:xfrm>
          <a:prstGeom prst="rect">
            <a:avLst/>
          </a:prstGeom>
          <a:noFill/>
          <a:ln>
            <a:noFill/>
          </a:ln>
        </p:spPr>
        <p:txBody>
          <a:bodyPr anchorCtr="0" anchor="t" bIns="45700" lIns="91425" spcFirstLastPara="1" rIns="91425" wrap="square" tIns="45700">
            <a:normAutofit fontScale="85000" lnSpcReduction="20000"/>
          </a:bodyPr>
          <a:lstStyle/>
          <a:p>
            <a:pPr indent="-228600" lvl="0" marL="228600" rtl="0" algn="just">
              <a:lnSpc>
                <a:spcPct val="90000"/>
              </a:lnSpc>
              <a:spcBef>
                <a:spcPts val="0"/>
              </a:spcBef>
              <a:spcAft>
                <a:spcPts val="0"/>
              </a:spcAft>
              <a:buSzPct val="100000"/>
              <a:buChar char="❑"/>
            </a:pPr>
            <a:r>
              <a:rPr lang="en-US" sz="2400">
                <a:latin typeface="Arial"/>
                <a:ea typeface="Arial"/>
                <a:cs typeface="Arial"/>
                <a:sym typeface="Arial"/>
              </a:rPr>
              <a:t>Το έργο "Digital Wellbeing Educators", που φιλοξενείται στο Πανεπιστήμιο του Lancaster, είναι μια πρωτοποριακή πρωτοβουλία που αποσκοπεί στην ενίσχυση της ψηφιακής ευημερίας στον εκπαιδευτικό τομέα. </a:t>
            </a:r>
            <a:endParaRPr sz="2400">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sz="2400">
                <a:latin typeface="Arial"/>
                <a:ea typeface="Arial"/>
                <a:cs typeface="Arial"/>
                <a:sym typeface="Arial"/>
              </a:rPr>
              <a:t>Χρηματοδοτούμενο από το πρόγραμμα ERASMUS+ της Ευρωπαϊκής Ένωσης, το έργο αυτό επικεντρώνεται στην ανάπτυξη των ικανοτήτων των εκπαιδευτικών να αντιμετωπίσουν και να ενσωματώσουν την ψηφιακή ευημερία στις διδακτικές τους πρακτικές. </a:t>
            </a:r>
            <a:endParaRPr sz="2400">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sz="2400">
                <a:latin typeface="Arial"/>
                <a:ea typeface="Arial"/>
                <a:cs typeface="Arial"/>
                <a:sym typeface="Arial"/>
              </a:rPr>
              <a:t>Εντοπίζει και παρουσιάζει καινοτόμες εκπαιδευτικές πρακτικές, προσφέρει κατάρτιση για τη βελτίωση της κατανόησης των ψηφιακών κινδύνων από τους εκπαιδευτικούς και αναπτύσσει πόρους που διευκολύνουν τη διδασκαλία ψηφιακών ικανοτήτων ευθυγραμμισμένων με τις αρχές της ψηφιακής ευημερίας. </a:t>
            </a:r>
            <a:endParaRPr sz="2400">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sz="2400">
                <a:latin typeface="Arial"/>
                <a:ea typeface="Arial"/>
                <a:cs typeface="Arial"/>
                <a:sym typeface="Arial"/>
              </a:rPr>
              <a:t>Αυτή η ολοκληρωμένη προσέγγιση όχι μόνο βελτιώνει την εκπαιδευτική εμπειρία, αλλά συμβάλλει επίσης σημαντικά στην ευρύτερη κοινωνική κατανόηση της ψηφιακής ευημερίας. Για περισσότερες λεπτομερείς πληροφορίες, μπορείτε να επισκεφθείτε τον επίσημο ιστότοπο του έργου στη διεύθυνση </a:t>
            </a:r>
            <a:r>
              <a:rPr b="1" lang="en-US" sz="2400" u="sng">
                <a:solidFill>
                  <a:srgbClr val="92BAB5"/>
                </a:solidFill>
                <a:latin typeface="Arial"/>
                <a:ea typeface="Arial"/>
                <a:cs typeface="Arial"/>
                <a:sym typeface="Arial"/>
                <a:hlinkClick r:id="rId3">
                  <a:extLst>
                    <a:ext uri="{A12FA001-AC4F-418D-AE19-62706E023703}">
                      <ahyp:hlinkClr val="tx"/>
                    </a:ext>
                  </a:extLst>
                </a:hlinkClick>
              </a:rPr>
              <a:t>Digital Wellbeing Educators</a:t>
            </a:r>
            <a:r>
              <a:rPr lang="en-US" sz="2400">
                <a:latin typeface="Arial"/>
                <a:ea typeface="Arial"/>
                <a:cs typeface="Arial"/>
                <a:sym typeface="Arial"/>
              </a:rPr>
              <a:t>.</a:t>
            </a:r>
            <a:endParaRPr/>
          </a:p>
        </p:txBody>
      </p:sp>
      <p:sp>
        <p:nvSpPr>
          <p:cNvPr id="229" name="Google Shape;229;p11"/>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0" name="Google Shape;230;p11"/>
          <p:cNvSpPr/>
          <p:nvPr/>
        </p:nvSpPr>
        <p:spPr>
          <a:xfrm flipH="1">
            <a:off x="3405056" y="5717905"/>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1" name="Google Shape;231;p11"/>
          <p:cNvSpPr/>
          <p:nvPr/>
        </p:nvSpPr>
        <p:spPr>
          <a:xfrm flipH="1">
            <a:off x="4132972" y="6258755"/>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5" name="Shape 235"/>
        <p:cNvGrpSpPr/>
        <p:nvPr/>
      </p:nvGrpSpPr>
      <p:grpSpPr>
        <a:xfrm>
          <a:off x="0" y="0"/>
          <a:ext cx="0" cy="0"/>
          <a:chOff x="0" y="0"/>
          <a:chExt cx="0" cy="0"/>
        </a:xfrm>
      </p:grpSpPr>
      <p:sp>
        <p:nvSpPr>
          <p:cNvPr id="236" name="Google Shape;236;p12"/>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7" name="Google Shape;237;p12"/>
          <p:cNvSpPr/>
          <p:nvPr/>
        </p:nvSpPr>
        <p:spPr>
          <a:xfrm>
            <a:off x="707393" y="847600"/>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8" name="Google Shape;238;p12"/>
          <p:cNvSpPr txBox="1"/>
          <p:nvPr>
            <p:ph type="title"/>
          </p:nvPr>
        </p:nvSpPr>
        <p:spPr>
          <a:xfrm>
            <a:off x="1389278" y="1233241"/>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Arial"/>
              <a:buNone/>
            </a:pPr>
            <a:r>
              <a:rPr lang="en-US" sz="3600">
                <a:solidFill>
                  <a:srgbClr val="FFFFFF"/>
                </a:solidFill>
                <a:latin typeface="Arial"/>
                <a:ea typeface="Arial"/>
                <a:cs typeface="Arial"/>
                <a:sym typeface="Arial"/>
              </a:rPr>
              <a:t>Ψηφιακή ευημερία στο χώρο εργασίας </a:t>
            </a:r>
            <a:br>
              <a:rPr lang="en-US" sz="3600">
                <a:solidFill>
                  <a:srgbClr val="FFFFFF"/>
                </a:solidFill>
                <a:latin typeface="Arial"/>
                <a:ea typeface="Arial"/>
                <a:cs typeface="Arial"/>
                <a:sym typeface="Arial"/>
              </a:rPr>
            </a:br>
            <a:r>
              <a:rPr lang="en-US" sz="3600">
                <a:solidFill>
                  <a:srgbClr val="FFFFFF"/>
                </a:solidFill>
                <a:latin typeface="Arial"/>
                <a:ea typeface="Arial"/>
                <a:cs typeface="Arial"/>
                <a:sym typeface="Arial"/>
              </a:rPr>
              <a:t>(McKinsey &amp; Company)</a:t>
            </a:r>
            <a:endParaRPr/>
          </a:p>
        </p:txBody>
      </p:sp>
      <p:sp>
        <p:nvSpPr>
          <p:cNvPr id="239" name="Google Shape;239;p12"/>
          <p:cNvSpPr/>
          <p:nvPr/>
        </p:nvSpPr>
        <p:spPr>
          <a:xfrm flipH="1">
            <a:off x="530529" y="0"/>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0" name="Google Shape;240;p12"/>
          <p:cNvSpPr/>
          <p:nvPr/>
        </p:nvSpPr>
        <p:spPr>
          <a:xfrm flipH="1">
            <a:off x="3961511" y="-1"/>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1" name="Google Shape;241;p12"/>
          <p:cNvSpPr/>
          <p:nvPr/>
        </p:nvSpPr>
        <p:spPr>
          <a:xfrm flipH="1">
            <a:off x="0" y="2936831"/>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2" name="Google Shape;242;p12"/>
          <p:cNvSpPr txBox="1"/>
          <p:nvPr>
            <p:ph idx="1" type="body"/>
          </p:nvPr>
        </p:nvSpPr>
        <p:spPr>
          <a:xfrm>
            <a:off x="6031676" y="591009"/>
            <a:ext cx="5629795" cy="5752641"/>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SzPct val="100000"/>
              <a:buNone/>
            </a:pPr>
            <a:r>
              <a:rPr lang="en-US" sz="3600">
                <a:latin typeface="Arial"/>
                <a:ea typeface="Arial"/>
                <a:cs typeface="Arial"/>
                <a:sym typeface="Arial"/>
              </a:rPr>
              <a:t>Η McKinsey έχει αναφερθεί στη χρήση της ψηφιακής τεχνολογίας για την υποστήριξη της ψυχικής υγείας των εργαζομένων, περιγράφοντας διάφορες ψηφιακές λύσεις, όπως τα προληπτικά chatbots και τα προγράμματα κατάρτισης σε θέματα ανθεκτικότητας. Τα εργαλεία αυτά είναι προσαρμοσμένα ώστε να βοηθούν τους εργαζόμενους να διαχειρίζονται το άγχος και να ενισχύουν τη συνολική τους ευημερία (</a:t>
            </a:r>
            <a:r>
              <a:rPr b="1" lang="en-US" sz="3600" u="sng">
                <a:solidFill>
                  <a:srgbClr val="92BAB5"/>
                </a:solidFill>
                <a:latin typeface="Arial"/>
                <a:ea typeface="Arial"/>
                <a:cs typeface="Arial"/>
                <a:sym typeface="Arial"/>
                <a:hlinkClick r:id="rId3">
                  <a:extLst>
                    <a:ext uri="{A12FA001-AC4F-418D-AE19-62706E023703}">
                      <ahyp:hlinkClr val="tx"/>
                    </a:ext>
                  </a:extLst>
                </a:hlinkClick>
              </a:rPr>
              <a:t>McKinsey &amp; Company</a:t>
            </a:r>
            <a:r>
              <a:rPr lang="en-US" sz="3600">
                <a:latin typeface="Arial"/>
                <a:ea typeface="Arial"/>
                <a:cs typeface="Arial"/>
                <a:sym typeface="Arial"/>
              </a:rPr>
              <a:t>).</a:t>
            </a:r>
            <a:endParaRPr/>
          </a:p>
        </p:txBody>
      </p:sp>
      <p:sp>
        <p:nvSpPr>
          <p:cNvPr id="243" name="Google Shape;243;p12"/>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4" name="Google Shape;244;p12"/>
          <p:cNvSpPr/>
          <p:nvPr/>
        </p:nvSpPr>
        <p:spPr>
          <a:xfrm flipH="1">
            <a:off x="3405056" y="5717905"/>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5" name="Google Shape;245;p12"/>
          <p:cNvSpPr/>
          <p:nvPr/>
        </p:nvSpPr>
        <p:spPr>
          <a:xfrm flipH="1">
            <a:off x="4132972" y="6258755"/>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9" name="Shape 249"/>
        <p:cNvGrpSpPr/>
        <p:nvPr/>
      </p:nvGrpSpPr>
      <p:grpSpPr>
        <a:xfrm>
          <a:off x="0" y="0"/>
          <a:ext cx="0" cy="0"/>
          <a:chOff x="0" y="0"/>
          <a:chExt cx="0" cy="0"/>
        </a:xfrm>
      </p:grpSpPr>
      <p:sp>
        <p:nvSpPr>
          <p:cNvPr id="250" name="Google Shape;250;p13"/>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1" name="Google Shape;251;p13"/>
          <p:cNvSpPr/>
          <p:nvPr/>
        </p:nvSpPr>
        <p:spPr>
          <a:xfrm>
            <a:off x="707393" y="847600"/>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2" name="Google Shape;252;p13"/>
          <p:cNvSpPr txBox="1"/>
          <p:nvPr>
            <p:ph type="title"/>
          </p:nvPr>
        </p:nvSpPr>
        <p:spPr>
          <a:xfrm>
            <a:off x="1389278" y="1233241"/>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100"/>
              <a:buFont typeface="Arial"/>
              <a:buNone/>
            </a:pPr>
            <a:r>
              <a:rPr lang="en-US" sz="4100">
                <a:solidFill>
                  <a:srgbClr val="FFFFFF"/>
                </a:solidFill>
                <a:latin typeface="Arial"/>
                <a:ea typeface="Arial"/>
                <a:cs typeface="Arial"/>
                <a:sym typeface="Arial"/>
              </a:rPr>
              <a:t>Πειράματα ψηφιακής ευημερίας από την Google</a:t>
            </a:r>
            <a:endParaRPr/>
          </a:p>
        </p:txBody>
      </p:sp>
      <p:sp>
        <p:nvSpPr>
          <p:cNvPr id="253" name="Google Shape;253;p13"/>
          <p:cNvSpPr/>
          <p:nvPr/>
        </p:nvSpPr>
        <p:spPr>
          <a:xfrm flipH="1">
            <a:off x="530529" y="0"/>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4" name="Google Shape;254;p13"/>
          <p:cNvSpPr/>
          <p:nvPr/>
        </p:nvSpPr>
        <p:spPr>
          <a:xfrm flipH="1">
            <a:off x="3961511" y="-1"/>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5" name="Google Shape;255;p13"/>
          <p:cNvSpPr/>
          <p:nvPr/>
        </p:nvSpPr>
        <p:spPr>
          <a:xfrm flipH="1">
            <a:off x="0" y="2936831"/>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6" name="Google Shape;256;p13"/>
          <p:cNvSpPr txBox="1"/>
          <p:nvPr>
            <p:ph idx="1" type="body"/>
          </p:nvPr>
        </p:nvSpPr>
        <p:spPr>
          <a:xfrm>
            <a:off x="6008871" y="591009"/>
            <a:ext cx="5652255" cy="5950145"/>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90000"/>
              </a:lnSpc>
              <a:spcBef>
                <a:spcPts val="0"/>
              </a:spcBef>
              <a:spcAft>
                <a:spcPts val="0"/>
              </a:spcAft>
              <a:buSzPct val="100000"/>
              <a:buNone/>
            </a:pPr>
            <a:r>
              <a:rPr lang="en-US" sz="3200">
                <a:latin typeface="Arial"/>
                <a:ea typeface="Arial"/>
                <a:cs typeface="Arial"/>
                <a:sym typeface="Arial"/>
              </a:rPr>
              <a:t>Η πλατφόρμα Digital Wellbeing Experiments της Google προσφέρει μια ποικιλία εργαλείων που έχουν σχεδιαστεί για να βοηθήσουν τους χρήστες να εξισορροπήσουν τις εμπειρίες τους στην ψηφιακή και την πραγματική ζωή. Αυτό περιλαμβάνει πειράματα όπως το "Paper Phone", το οποίο βοηθά τους χρήστες να κάνουν ένα διάλειμμα από τις ψηφιακές συσκευές τους, και το "Envelope", το οποίο έχει σχεδιαστεί για να απλοποιήσει το smartphone σας σε μια βασική συσκευή για να μειώσει τους περισπασμούς (</a:t>
            </a:r>
            <a:r>
              <a:rPr b="1" lang="en-US" sz="3200" u="sng">
                <a:solidFill>
                  <a:srgbClr val="92BAB5"/>
                </a:solidFill>
                <a:latin typeface="Arial"/>
                <a:ea typeface="Arial"/>
                <a:cs typeface="Arial"/>
                <a:sym typeface="Arial"/>
                <a:hlinkClick r:id="rId3">
                  <a:extLst>
                    <a:ext uri="{A12FA001-AC4F-418D-AE19-62706E023703}">
                      <ahyp:hlinkClr val="tx"/>
                    </a:ext>
                  </a:extLst>
                </a:hlinkClick>
              </a:rPr>
              <a:t>Experiments with Google</a:t>
            </a:r>
            <a:r>
              <a:rPr lang="en-US" sz="3200">
                <a:latin typeface="Arial"/>
                <a:ea typeface="Arial"/>
                <a:cs typeface="Arial"/>
                <a:sym typeface="Arial"/>
              </a:rPr>
              <a:t>).</a:t>
            </a:r>
            <a:endParaRPr/>
          </a:p>
        </p:txBody>
      </p:sp>
      <p:sp>
        <p:nvSpPr>
          <p:cNvPr id="257" name="Google Shape;257;p13"/>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8" name="Google Shape;258;p13"/>
          <p:cNvSpPr/>
          <p:nvPr/>
        </p:nvSpPr>
        <p:spPr>
          <a:xfrm flipH="1">
            <a:off x="3405056" y="5717905"/>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9" name="Google Shape;259;p13"/>
          <p:cNvSpPr/>
          <p:nvPr/>
        </p:nvSpPr>
        <p:spPr>
          <a:xfrm flipH="1">
            <a:off x="4132972" y="6258755"/>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3" name="Shape 263"/>
        <p:cNvGrpSpPr/>
        <p:nvPr/>
      </p:nvGrpSpPr>
      <p:grpSpPr>
        <a:xfrm>
          <a:off x="0" y="0"/>
          <a:ext cx="0" cy="0"/>
          <a:chOff x="0" y="0"/>
          <a:chExt cx="0" cy="0"/>
        </a:xfrm>
      </p:grpSpPr>
      <p:sp>
        <p:nvSpPr>
          <p:cNvPr id="264" name="Google Shape;264;p14"/>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5" name="Google Shape;265;p14"/>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6" name="Google Shape;266;p14"/>
          <p:cNvSpPr txBox="1"/>
          <p:nvPr>
            <p:ph type="title"/>
          </p:nvPr>
        </p:nvSpPr>
        <p:spPr>
          <a:xfrm>
            <a:off x="294760" y="149307"/>
            <a:ext cx="11049001" cy="1586625"/>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rgbClr val="92BAB5"/>
              </a:buClr>
              <a:buSzPct val="100000"/>
              <a:buFont typeface="Arial"/>
              <a:buNone/>
            </a:pPr>
            <a:r>
              <a:rPr lang="en-US" sz="4000">
                <a:latin typeface="Arial"/>
                <a:ea typeface="Arial"/>
                <a:cs typeface="Arial"/>
                <a:sym typeface="Arial"/>
              </a:rPr>
              <a:t>Η ψηφιακή ευημερία ως κρίσιμο στοιχείο για την υπεροχή στον εργασιακό χώρο με υγιή και βιώσιμο τρόπο</a:t>
            </a:r>
            <a:endParaRPr/>
          </a:p>
        </p:txBody>
      </p:sp>
      <p:sp>
        <p:nvSpPr>
          <p:cNvPr id="267" name="Google Shape;267;p14"/>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68" name="Google Shape;268;p14"/>
          <p:cNvSpPr txBox="1"/>
          <p:nvPr>
            <p:ph idx="1" type="body"/>
          </p:nvPr>
        </p:nvSpPr>
        <p:spPr>
          <a:xfrm>
            <a:off x="798891" y="1735932"/>
            <a:ext cx="10968990" cy="4441031"/>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just">
              <a:lnSpc>
                <a:spcPct val="90000"/>
              </a:lnSpc>
              <a:spcBef>
                <a:spcPts val="0"/>
              </a:spcBef>
              <a:spcAft>
                <a:spcPts val="0"/>
              </a:spcAft>
              <a:buSzPct val="100000"/>
              <a:buChar char="❑"/>
            </a:pPr>
            <a:r>
              <a:rPr lang="en-US">
                <a:latin typeface="Arial"/>
                <a:ea typeface="Arial"/>
                <a:cs typeface="Arial"/>
                <a:sym typeface="Arial"/>
              </a:rPr>
              <a:t>Το έργο αυτό επικεντρώνεται στην ενσωμάτωση της ψηφιακής ευημερίας ως βασικής πτυχής της επίτευξης αριστείας στον εργασιακό χώρο, προωθώντας τόσο τη σωματική όσο και την ψυχική υγεία. </a:t>
            </a:r>
            <a:endParaRPr>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a:latin typeface="Arial"/>
                <a:ea typeface="Arial"/>
                <a:cs typeface="Arial"/>
                <a:sym typeface="Arial"/>
              </a:rPr>
              <a:t>Είναι προσαρμοσμένο για εκπαιδευτές, εκπαιδευτικούς και διευθυντές επαγγελματικής εκπαίδευσης και κατάρτισης (ΕΕΚ), παρέχοντας πόρους όπως ένα εξειδικευμένο πρόγραμμα σπουδών, ένα εγχειρίδιο εκπαιδευτή και ένα προφίλ διαχειριστή ψηφιακής ευημερίας. </a:t>
            </a:r>
            <a:endParaRPr>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a:latin typeface="Arial"/>
                <a:ea typeface="Arial"/>
                <a:cs typeface="Arial"/>
                <a:sym typeface="Arial"/>
              </a:rPr>
              <a:t>Η πρωτοβουλία περιλαμβάνει την ανάπτυξη ενός μοντέλου προσόντων και ενός κύκλου μαθημάτων κατάρτισης για εκπαιδευτές ΕΕΚ, μαζί με ολοκληρωμένες προσπάθειες διαχείρισης και διάδοσης του έργου για την προώθηση υγιέστερων εργασιακών περιβαλλόντων μέσω ψηφιακών πρακτικών. </a:t>
            </a:r>
            <a:endParaRPr>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a:latin typeface="Arial"/>
                <a:ea typeface="Arial"/>
                <a:cs typeface="Arial"/>
                <a:sym typeface="Arial"/>
              </a:rPr>
              <a:t>Περισσότερες λεπτομέρειες είναι διαθέσιμες στον </a:t>
            </a:r>
            <a:r>
              <a:rPr b="1" lang="en-US" u="sng">
                <a:solidFill>
                  <a:srgbClr val="92BAB5"/>
                </a:solidFill>
                <a:latin typeface="Arial"/>
                <a:ea typeface="Arial"/>
                <a:cs typeface="Arial"/>
                <a:sym typeface="Arial"/>
                <a:hlinkClick r:id="rId3">
                  <a:extLst>
                    <a:ext uri="{A12FA001-AC4F-418D-AE19-62706E023703}">
                      <ahyp:hlinkClr val="tx"/>
                    </a:ext>
                  </a:extLst>
                </a:hlinkClick>
              </a:rPr>
              <a:t>επίσημο ιστότοπό </a:t>
            </a:r>
            <a:r>
              <a:rPr lang="en-US">
                <a:latin typeface="Arial"/>
                <a:ea typeface="Arial"/>
                <a:cs typeface="Arial"/>
                <a:sym typeface="Arial"/>
              </a:rPr>
              <a:t>τους</a:t>
            </a:r>
            <a:r>
              <a:rPr lang="en-US" u="sng">
                <a:solidFill>
                  <a:srgbClr val="0563C1"/>
                </a:solidFill>
                <a:latin typeface="Arial"/>
                <a:ea typeface="Arial"/>
                <a:cs typeface="Arial"/>
                <a:sym typeface="Arial"/>
                <a:hlinkClick r:id="rId4">
                  <a:extLst>
                    <a:ext uri="{A12FA001-AC4F-418D-AE19-62706E023703}">
                      <ahyp:hlinkClr val="tx"/>
                    </a:ext>
                  </a:extLst>
                </a:hlinkClick>
              </a:rPr>
              <a:t>.</a:t>
            </a:r>
            <a:endParaRPr u="sng">
              <a:solidFill>
                <a:schemeClr val="hlink"/>
              </a:solidFill>
              <a:latin typeface="Arial"/>
              <a:ea typeface="Arial"/>
              <a:cs typeface="Arial"/>
              <a:sym typeface="Arial"/>
              <a:hlinkClick r:id="rId5"/>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2" name="Shape 272"/>
        <p:cNvGrpSpPr/>
        <p:nvPr/>
      </p:nvGrpSpPr>
      <p:grpSpPr>
        <a:xfrm>
          <a:off x="0" y="0"/>
          <a:ext cx="0" cy="0"/>
          <a:chOff x="0" y="0"/>
          <a:chExt cx="0" cy="0"/>
        </a:xfrm>
      </p:grpSpPr>
      <p:sp>
        <p:nvSpPr>
          <p:cNvPr id="273" name="Google Shape;273;p15"/>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4" name="Google Shape;274;p15"/>
          <p:cNvSpPr/>
          <p:nvPr/>
        </p:nvSpPr>
        <p:spPr>
          <a:xfrm>
            <a:off x="740546" y="1011045"/>
            <a:ext cx="4369859" cy="4369859"/>
          </a:xfrm>
          <a:prstGeom prst="roundRect">
            <a:avLst>
              <a:gd fmla="val 2757"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5" name="Google Shape;275;p15"/>
          <p:cNvSpPr txBox="1"/>
          <p:nvPr>
            <p:ph type="title"/>
          </p:nvPr>
        </p:nvSpPr>
        <p:spPr>
          <a:xfrm>
            <a:off x="956826" y="1112969"/>
            <a:ext cx="3937298" cy="416601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Arial"/>
              <a:buNone/>
            </a:pPr>
            <a:r>
              <a:rPr lang="en-US">
                <a:solidFill>
                  <a:srgbClr val="FFFFFF"/>
                </a:solidFill>
                <a:latin typeface="Arial"/>
                <a:ea typeface="Arial"/>
                <a:cs typeface="Arial"/>
                <a:sym typeface="Arial"/>
              </a:rPr>
              <a:t>Πλατφόρμα ψηφιακής ευημερίας της Google</a:t>
            </a:r>
            <a:endParaRPr>
              <a:solidFill>
                <a:srgbClr val="FFFFFF"/>
              </a:solidFill>
              <a:latin typeface="Arial"/>
              <a:ea typeface="Arial"/>
              <a:cs typeface="Arial"/>
              <a:sym typeface="Arial"/>
            </a:endParaRPr>
          </a:p>
        </p:txBody>
      </p:sp>
      <p:sp>
        <p:nvSpPr>
          <p:cNvPr id="276" name="Google Shape;276;p15"/>
          <p:cNvSpPr/>
          <p:nvPr/>
        </p:nvSpPr>
        <p:spPr>
          <a:xfrm flipH="1">
            <a:off x="530529" y="0"/>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7" name="Google Shape;277;p15"/>
          <p:cNvSpPr/>
          <p:nvPr/>
        </p:nvSpPr>
        <p:spPr>
          <a:xfrm flipH="1">
            <a:off x="3961511" y="-1"/>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8" name="Google Shape;278;p15"/>
          <p:cNvSpPr/>
          <p:nvPr/>
        </p:nvSpPr>
        <p:spPr>
          <a:xfrm flipH="1">
            <a:off x="0" y="2936831"/>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9" name="Google Shape;279;p15"/>
          <p:cNvSpPr txBox="1"/>
          <p:nvPr>
            <p:ph idx="1" type="body"/>
          </p:nvPr>
        </p:nvSpPr>
        <p:spPr>
          <a:xfrm>
            <a:off x="5698912" y="422910"/>
            <a:ext cx="6165428" cy="6035040"/>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SzPct val="100000"/>
              <a:buChar char="❑"/>
            </a:pPr>
            <a:r>
              <a:rPr lang="en-US">
                <a:latin typeface="Arial"/>
                <a:ea typeface="Arial"/>
                <a:cs typeface="Arial"/>
                <a:sym typeface="Arial"/>
              </a:rPr>
              <a:t>Καλώς ήρθατε στην Πλατφόρμα Ψηφιακής Ευημερίας της Google, μια ολοκληρωμένη σειρά εργαλείων και λειτουργιών που δημιουργήθηκε για να βοηθήσει τους χρήστες να καλλιεργήσουν μια πιο υγιή σχέση με την τεχνολογία.</a:t>
            </a:r>
            <a:endParaRPr/>
          </a:p>
          <a:p>
            <a:pPr indent="-228600" lvl="0" marL="228600" rtl="0" algn="l">
              <a:lnSpc>
                <a:spcPct val="90000"/>
              </a:lnSpc>
              <a:spcBef>
                <a:spcPts val="1000"/>
              </a:spcBef>
              <a:spcAft>
                <a:spcPts val="0"/>
              </a:spcAft>
              <a:buSzPct val="100000"/>
              <a:buChar char="❑"/>
            </a:pPr>
            <a:r>
              <a:rPr lang="en-US">
                <a:latin typeface="Arial"/>
                <a:ea typeface="Arial"/>
                <a:cs typeface="Arial"/>
                <a:sym typeface="Arial"/>
              </a:rPr>
              <a:t>Ο πρωταρχικός στόχος της πλατφόρμας είναι να δώσει στους χρήστες τη δυνατότητα να κατανοήσουν και να ρυθμίσουν τις ψηφιακές τους συμπεριφορές, ενισχύοντας έτσι τη συνολική τους ευημερία.</a:t>
            </a:r>
            <a:endParaRPr/>
          </a:p>
          <a:p>
            <a:pPr indent="-228600" lvl="0" marL="228600" rtl="0" algn="l">
              <a:lnSpc>
                <a:spcPct val="90000"/>
              </a:lnSpc>
              <a:spcBef>
                <a:spcPts val="1000"/>
              </a:spcBef>
              <a:spcAft>
                <a:spcPts val="0"/>
              </a:spcAft>
              <a:buSzPct val="100000"/>
              <a:buChar char="❑"/>
            </a:pPr>
            <a:r>
              <a:rPr lang="en-US">
                <a:latin typeface="Arial"/>
                <a:ea typeface="Arial"/>
                <a:cs typeface="Arial"/>
                <a:sym typeface="Arial"/>
              </a:rPr>
              <a:t>Είναι ζωτικής σημασίας να αναγνωρίσουμε τη σημασία της παρακολούθησης του χρόνου χρήσης της οθόνης και της διαχείρισης των ψηφιακών συνηθειών για τον μετριασμό των πιθανών αρνητικών επιπτώσεων στην ψυχική υγεία και την παραγωγικότητα.</a:t>
            </a:r>
            <a:endParaRPr>
              <a:latin typeface="Arial"/>
              <a:ea typeface="Arial"/>
              <a:cs typeface="Arial"/>
              <a:sym typeface="Arial"/>
            </a:endParaRPr>
          </a:p>
        </p:txBody>
      </p:sp>
      <p:sp>
        <p:nvSpPr>
          <p:cNvPr id="280" name="Google Shape;280;p15"/>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1" name="Google Shape;281;p15"/>
          <p:cNvSpPr/>
          <p:nvPr/>
        </p:nvSpPr>
        <p:spPr>
          <a:xfrm flipH="1">
            <a:off x="3418308" y="5717905"/>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2" name="Google Shape;282;p15"/>
          <p:cNvSpPr/>
          <p:nvPr/>
        </p:nvSpPr>
        <p:spPr>
          <a:xfrm flipH="1">
            <a:off x="4132972" y="6258755"/>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6" name="Shape 286"/>
        <p:cNvGrpSpPr/>
        <p:nvPr/>
      </p:nvGrpSpPr>
      <p:grpSpPr>
        <a:xfrm>
          <a:off x="0" y="0"/>
          <a:ext cx="0" cy="0"/>
          <a:chOff x="0" y="0"/>
          <a:chExt cx="0" cy="0"/>
        </a:xfrm>
      </p:grpSpPr>
      <p:sp>
        <p:nvSpPr>
          <p:cNvPr id="287" name="Google Shape;287;p16"/>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8" name="Google Shape;288;p16"/>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9" name="Google Shape;289;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Χαρακτηριστικά της πλατφόρμας ψηφιακής ευημερίας της Google</a:t>
            </a:r>
            <a:endParaRPr sz="4400">
              <a:latin typeface="Arial"/>
              <a:ea typeface="Arial"/>
              <a:cs typeface="Arial"/>
              <a:sym typeface="Arial"/>
            </a:endParaRPr>
          </a:p>
        </p:txBody>
      </p:sp>
      <p:sp>
        <p:nvSpPr>
          <p:cNvPr id="290" name="Google Shape;290;p16"/>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91" name="Google Shape;291;p16"/>
          <p:cNvSpPr txBox="1"/>
          <p:nvPr>
            <p:ph idx="1" type="body"/>
          </p:nvPr>
        </p:nvSpPr>
        <p:spPr>
          <a:xfrm>
            <a:off x="1120690" y="1698241"/>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just">
              <a:lnSpc>
                <a:spcPct val="90000"/>
              </a:lnSpc>
              <a:spcBef>
                <a:spcPts val="0"/>
              </a:spcBef>
              <a:spcAft>
                <a:spcPts val="0"/>
              </a:spcAft>
              <a:buSzPct val="100000"/>
              <a:buChar char="❑"/>
            </a:pPr>
            <a:r>
              <a:rPr lang="en-US" sz="2400">
                <a:latin typeface="Arial"/>
                <a:ea typeface="Arial"/>
                <a:cs typeface="Arial"/>
                <a:sym typeface="Arial"/>
              </a:rPr>
              <a:t>Ας εμβαθύνουμε στα βασικά χαρακτηριστικά που έχουν σχεδιαστεί για την προώθηση της ψηφιακής ευημερίας:</a:t>
            </a:r>
            <a:endParaRPr/>
          </a:p>
          <a:p>
            <a:pPr indent="-228600" lvl="1" marL="685800" rtl="0" algn="just">
              <a:lnSpc>
                <a:spcPct val="90000"/>
              </a:lnSpc>
              <a:spcBef>
                <a:spcPts val="500"/>
              </a:spcBef>
              <a:spcAft>
                <a:spcPts val="0"/>
              </a:spcAft>
              <a:buClr>
                <a:srgbClr val="FFAA5A"/>
              </a:buClr>
              <a:buSzPct val="100000"/>
              <a:buFont typeface="Noto Sans Symbols"/>
              <a:buChar char="▪"/>
            </a:pPr>
            <a:r>
              <a:rPr lang="en-US">
                <a:latin typeface="Arial"/>
                <a:ea typeface="Arial"/>
                <a:cs typeface="Arial"/>
                <a:sym typeface="Arial"/>
              </a:rPr>
              <a:t>Παρακολούθηση χρόνου οθόνης: Αποκτήστε πληροφορίες σχετικά με τα πρότυπα χρήσης παρακολουθώντας το χρόνο που αφιερώνεται σε εφαρμογές και ιστότοπους.</a:t>
            </a:r>
            <a:endParaRPr/>
          </a:p>
          <a:p>
            <a:pPr indent="-228600" lvl="1" marL="685800" rtl="0" algn="just">
              <a:lnSpc>
                <a:spcPct val="90000"/>
              </a:lnSpc>
              <a:spcBef>
                <a:spcPts val="500"/>
              </a:spcBef>
              <a:spcAft>
                <a:spcPts val="0"/>
              </a:spcAft>
              <a:buClr>
                <a:srgbClr val="FFAA5A"/>
              </a:buClr>
              <a:buSzPct val="100000"/>
              <a:buFont typeface="Noto Sans Symbols"/>
              <a:buChar char="▪"/>
            </a:pPr>
            <a:r>
              <a:rPr lang="en-US">
                <a:latin typeface="Arial"/>
                <a:ea typeface="Arial"/>
                <a:cs typeface="Arial"/>
                <a:sym typeface="Arial"/>
              </a:rPr>
              <a:t>Χρονοδιακόπτης εφαρμογών: Ενθαρρύνετε την προσεκτική χρήση με τον καθορισμό χρονικών ορίων σε συγκεκριμένες εφαρμογές για να αποτρέψετε την υπερβολική χρήση της οθόνης.</a:t>
            </a:r>
            <a:endParaRPr/>
          </a:p>
          <a:p>
            <a:pPr indent="-228600" lvl="1" marL="685800" rtl="0" algn="just">
              <a:lnSpc>
                <a:spcPct val="90000"/>
              </a:lnSpc>
              <a:spcBef>
                <a:spcPts val="500"/>
              </a:spcBef>
              <a:spcAft>
                <a:spcPts val="0"/>
              </a:spcAft>
              <a:buClr>
                <a:srgbClr val="FFAA5A"/>
              </a:buClr>
              <a:buSzPct val="100000"/>
              <a:buFont typeface="Noto Sans Symbols"/>
              <a:buChar char="▪"/>
            </a:pPr>
            <a:r>
              <a:rPr lang="en-US">
                <a:latin typeface="Arial"/>
                <a:ea typeface="Arial"/>
                <a:cs typeface="Arial"/>
                <a:sym typeface="Arial"/>
              </a:rPr>
              <a:t>Λειτουργία εστίασης: Βελτιώστε την εστίαση, διακόπτοντας προσωρινά τις εφαρμογές που αποσπούν την προσοχή σας κατά τη διάρκεια σημαντικών εργασιών ή δραστηριοτήτων.</a:t>
            </a:r>
            <a:endParaRPr/>
          </a:p>
          <a:p>
            <a:pPr indent="-228600" lvl="1" marL="685800" rtl="0" algn="just">
              <a:lnSpc>
                <a:spcPct val="90000"/>
              </a:lnSpc>
              <a:spcBef>
                <a:spcPts val="500"/>
              </a:spcBef>
              <a:spcAft>
                <a:spcPts val="0"/>
              </a:spcAft>
              <a:buClr>
                <a:srgbClr val="FFAA5A"/>
              </a:buClr>
              <a:buSzPct val="100000"/>
              <a:buFont typeface="Noto Sans Symbols"/>
              <a:buChar char="▪"/>
            </a:pPr>
            <a:r>
              <a:rPr lang="en-US">
                <a:latin typeface="Arial"/>
                <a:ea typeface="Arial"/>
                <a:cs typeface="Arial"/>
                <a:sym typeface="Arial"/>
              </a:rPr>
              <a:t>Ξεκουραστείτε: Προωθήστε την καλύτερη υγιεινή του ύπνου, προγραμματίζοντας τη μείωση του χρόνου χρήσης της οθόνης πριν από τον ύπνο.</a:t>
            </a:r>
            <a:endParaRPr/>
          </a:p>
          <a:p>
            <a:pPr indent="-228600" lvl="0" marL="228600" rtl="0" algn="just">
              <a:lnSpc>
                <a:spcPct val="90000"/>
              </a:lnSpc>
              <a:spcBef>
                <a:spcPts val="1000"/>
              </a:spcBef>
              <a:spcAft>
                <a:spcPts val="0"/>
              </a:spcAft>
              <a:buSzPct val="100000"/>
              <a:buChar char="❑"/>
            </a:pPr>
            <a:r>
              <a:rPr lang="en-US" sz="2400">
                <a:latin typeface="Arial"/>
                <a:ea typeface="Arial"/>
                <a:cs typeface="Arial"/>
                <a:sym typeface="Arial"/>
              </a:rPr>
              <a:t>Αυτές οι λειτουργίες δίνουν τη δυνατότητα στους χρήστες να ανακτήσουν τον έλεγχο των ψηφιακών τους εμπειριών και να καλλιεργήσουν πιο υγιεινές συνήθειες.</a:t>
            </a:r>
            <a:endParaRPr sz="2400">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5" name="Shape 295"/>
        <p:cNvGrpSpPr/>
        <p:nvPr/>
      </p:nvGrpSpPr>
      <p:grpSpPr>
        <a:xfrm>
          <a:off x="0" y="0"/>
          <a:ext cx="0" cy="0"/>
          <a:chOff x="0" y="0"/>
          <a:chExt cx="0" cy="0"/>
        </a:xfrm>
      </p:grpSpPr>
      <p:sp>
        <p:nvSpPr>
          <p:cNvPr id="296" name="Google Shape;296;p1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7" name="Google Shape;297;p17"/>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8" name="Google Shape;298;p17"/>
          <p:cNvSpPr txBox="1"/>
          <p:nvPr>
            <p:ph type="title"/>
          </p:nvPr>
        </p:nvSpPr>
        <p:spPr>
          <a:xfrm>
            <a:off x="555710" y="236143"/>
            <a:ext cx="10515600" cy="1075055"/>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rgbClr val="92BAB5"/>
              </a:buClr>
              <a:buSzPct val="100000"/>
              <a:buFont typeface="Arial"/>
              <a:buNone/>
            </a:pPr>
            <a:r>
              <a:rPr lang="en-US">
                <a:latin typeface="Arial"/>
                <a:ea typeface="Arial"/>
                <a:cs typeface="Arial"/>
                <a:sym typeface="Arial"/>
              </a:rPr>
              <a:t>Πώς να χρησιμοποιήσετε το Google Digital Well-being</a:t>
            </a:r>
            <a:endParaRPr>
              <a:latin typeface="Arial"/>
              <a:ea typeface="Arial"/>
              <a:cs typeface="Arial"/>
              <a:sym typeface="Arial"/>
            </a:endParaRPr>
          </a:p>
        </p:txBody>
      </p:sp>
      <p:sp>
        <p:nvSpPr>
          <p:cNvPr id="299" name="Google Shape;299;p17"/>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00" name="Google Shape;300;p17"/>
          <p:cNvSpPr txBox="1"/>
          <p:nvPr>
            <p:ph idx="1" type="body"/>
          </p:nvPr>
        </p:nvSpPr>
        <p:spPr>
          <a:xfrm>
            <a:off x="941070" y="1350022"/>
            <a:ext cx="10515600" cy="4456418"/>
          </a:xfrm>
          <a:prstGeom prst="rect">
            <a:avLst/>
          </a:prstGeom>
          <a:noFill/>
          <a:ln>
            <a:noFill/>
          </a:ln>
        </p:spPr>
        <p:txBody>
          <a:bodyPr anchorCtr="0" anchor="t" bIns="45700" lIns="91425" spcFirstLastPara="1" rIns="91425" wrap="square" tIns="45700">
            <a:normAutofit lnSpcReduction="20000"/>
          </a:bodyPr>
          <a:lstStyle/>
          <a:p>
            <a:pPr indent="-228600" lvl="0" marL="228600" rtl="0" algn="just">
              <a:lnSpc>
                <a:spcPct val="90000"/>
              </a:lnSpc>
              <a:spcBef>
                <a:spcPts val="0"/>
              </a:spcBef>
              <a:spcAft>
                <a:spcPts val="0"/>
              </a:spcAft>
              <a:buSzPts val="2400"/>
              <a:buChar char="❑"/>
            </a:pPr>
            <a:r>
              <a:rPr lang="en-US" sz="2400">
                <a:latin typeface="Arial"/>
                <a:ea typeface="Arial"/>
                <a:cs typeface="Arial"/>
                <a:sym typeface="Arial"/>
              </a:rPr>
              <a:t>Ακολουθεί ένας οδηγός βήμα προς βήμα για την αποτελεσματική αξιοποίηση της πλατφόρμας:</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Μπείτε </a:t>
            </a:r>
            <a:r>
              <a:rPr lang="en-US">
                <a:latin typeface="Arial"/>
                <a:ea typeface="Arial"/>
                <a:cs typeface="Arial"/>
                <a:sym typeface="Arial"/>
              </a:rPr>
              <a:t>στην Ψηφιακή Ευημερία στις ρυθμίσεις της συσκευής ή μέσω της ειδικής εφαρμογής.</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Εξερευνήστε τις πληροφορίες σχετικά με τον χρόνο οθόνης για να κατανοήσετε πλήρως τις συνήθειες ψηφιακής χρήσης.</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Καθορίστε όρια θέτοντας όρια εφαρμογών με τη χρήση του App Timer.</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Ενισχύστε την παραγωγικότητα ενεργοποιώντας τη λειτουργία Focus Mode κατά τη διάρκεια της εργασίας ή της μελέτης.</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Βελτιώστε την ποιότητα του ύπνου προγραμματίζοντας το Wind Down για να δημιουργήσετε μια χαλαρωτική ρουτίνα πριν τον ύπνο.</a:t>
            </a:r>
            <a:endParaRPr/>
          </a:p>
          <a:p>
            <a:pPr indent="-228600" lvl="0" marL="228600" rtl="0" algn="just">
              <a:lnSpc>
                <a:spcPct val="90000"/>
              </a:lnSpc>
              <a:spcBef>
                <a:spcPts val="1000"/>
              </a:spcBef>
              <a:spcAft>
                <a:spcPts val="0"/>
              </a:spcAft>
              <a:buSzPts val="2400"/>
              <a:buChar char="❑"/>
            </a:pPr>
            <a:r>
              <a:rPr lang="en-US" sz="2400">
                <a:latin typeface="Arial"/>
                <a:ea typeface="Arial"/>
                <a:cs typeface="Arial"/>
                <a:sym typeface="Arial"/>
              </a:rPr>
              <a:t>Ενθαρρύνεται η τακτική επανεξέταση των δεδομένων ψηφιακής ευημερίας και η προσαρμογή των ρυθμίσεων για την υποστήριξη των ατομικών στόχων.</a:t>
            </a:r>
            <a:endParaRPr sz="2400">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4" name="Shape 304"/>
        <p:cNvGrpSpPr/>
        <p:nvPr/>
      </p:nvGrpSpPr>
      <p:grpSpPr>
        <a:xfrm>
          <a:off x="0" y="0"/>
          <a:ext cx="0" cy="0"/>
          <a:chOff x="0" y="0"/>
          <a:chExt cx="0" cy="0"/>
        </a:xfrm>
      </p:grpSpPr>
      <p:sp>
        <p:nvSpPr>
          <p:cNvPr id="305" name="Google Shape;305;p18"/>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6" name="Google Shape;306;p18"/>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7" name="Google Shape;307;p18"/>
          <p:cNvSpPr txBox="1"/>
          <p:nvPr>
            <p:ph type="title"/>
          </p:nvPr>
        </p:nvSpPr>
        <p:spPr>
          <a:xfrm>
            <a:off x="555710" y="269559"/>
            <a:ext cx="10515600" cy="109791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Άλλες εφαρμογές ψηφιακής ευημερίας</a:t>
            </a:r>
            <a:endParaRPr>
              <a:latin typeface="Arial"/>
              <a:ea typeface="Arial"/>
              <a:cs typeface="Arial"/>
              <a:sym typeface="Arial"/>
            </a:endParaRPr>
          </a:p>
        </p:txBody>
      </p:sp>
      <p:sp>
        <p:nvSpPr>
          <p:cNvPr id="308" name="Google Shape;308;p18"/>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09" name="Google Shape;309;p18"/>
          <p:cNvSpPr txBox="1"/>
          <p:nvPr>
            <p:ph idx="1" type="body"/>
          </p:nvPr>
        </p:nvSpPr>
        <p:spPr>
          <a:xfrm>
            <a:off x="838200" y="1367474"/>
            <a:ext cx="10798090" cy="4667566"/>
          </a:xfrm>
          <a:prstGeom prst="rect">
            <a:avLst/>
          </a:prstGeom>
          <a:noFill/>
          <a:ln>
            <a:noFill/>
          </a:ln>
        </p:spPr>
        <p:txBody>
          <a:bodyPr anchorCtr="0" anchor="t" bIns="45700" lIns="91425" spcFirstLastPara="1" rIns="91425" wrap="square" tIns="45700">
            <a:normAutofit lnSpcReduction="20000"/>
          </a:bodyPr>
          <a:lstStyle/>
          <a:p>
            <a:pPr indent="-241934" lvl="0" marL="228600" rtl="0" algn="just">
              <a:lnSpc>
                <a:spcPct val="90000"/>
              </a:lnSpc>
              <a:spcBef>
                <a:spcPts val="0"/>
              </a:spcBef>
              <a:spcAft>
                <a:spcPts val="0"/>
              </a:spcAft>
              <a:buSzPts val="2800"/>
              <a:buChar char="❑"/>
            </a:pPr>
            <a:r>
              <a:rPr lang="en-US">
                <a:latin typeface="Arial"/>
                <a:ea typeface="Arial"/>
                <a:cs typeface="Arial"/>
                <a:sym typeface="Arial"/>
              </a:rPr>
              <a:t>Ας εξερευνήσουμε πρόσθετες εφαρμογές ψηφιακής ευημερίας:</a:t>
            </a:r>
            <a:endParaRPr/>
          </a:p>
          <a:p>
            <a:pPr indent="-241934" lvl="1" marL="685800" rtl="0" algn="just">
              <a:lnSpc>
                <a:spcPct val="90000"/>
              </a:lnSpc>
              <a:spcBef>
                <a:spcPts val="500"/>
              </a:spcBef>
              <a:spcAft>
                <a:spcPts val="0"/>
              </a:spcAft>
              <a:buClr>
                <a:srgbClr val="FFAA5A"/>
              </a:buClr>
              <a:buSzPts val="2800"/>
              <a:buFont typeface="Noto Sans Symbols"/>
              <a:buChar char="▪"/>
            </a:pPr>
            <a:r>
              <a:rPr lang="en-US" sz="2800">
                <a:latin typeface="Arial"/>
                <a:ea typeface="Arial"/>
                <a:cs typeface="Arial"/>
                <a:sym typeface="Arial"/>
              </a:rPr>
              <a:t>Ο χρόνος οθόνης της Apple: Προσφέρει παρόμοιες λειτουργίες για τους χρήστες του iOS για την παρακολούθηση και διαχείριση του χρόνου οθόνης.</a:t>
            </a:r>
            <a:endParaRPr/>
          </a:p>
          <a:p>
            <a:pPr indent="-241934" lvl="1" marL="685800" rtl="0" algn="just">
              <a:lnSpc>
                <a:spcPct val="90000"/>
              </a:lnSpc>
              <a:spcBef>
                <a:spcPts val="500"/>
              </a:spcBef>
              <a:spcAft>
                <a:spcPts val="0"/>
              </a:spcAft>
              <a:buClr>
                <a:srgbClr val="FFAA5A"/>
              </a:buClr>
              <a:buSzPts val="2800"/>
              <a:buFont typeface="Noto Sans Symbols"/>
              <a:buChar char="▪"/>
            </a:pPr>
            <a:r>
              <a:rPr lang="en-US" sz="2800">
                <a:latin typeface="Arial"/>
                <a:ea typeface="Arial"/>
                <a:cs typeface="Arial"/>
                <a:sym typeface="Arial"/>
              </a:rPr>
              <a:t>Forest</a:t>
            </a:r>
            <a:r>
              <a:rPr lang="en-US" sz="2800">
                <a:latin typeface="Arial"/>
                <a:ea typeface="Arial"/>
                <a:cs typeface="Arial"/>
                <a:sym typeface="Arial"/>
              </a:rPr>
              <a:t>: Ενθαρρύνει τη συγκέντρωση και την παραγωγικότητα, ανταμείβοντας τους χρήστες για την αποχή από τα τηλέφωνά τους κατά τη διάρκεια καθορισμένων περιόδων.</a:t>
            </a:r>
            <a:endParaRPr/>
          </a:p>
          <a:p>
            <a:pPr indent="-241934" lvl="1" marL="685800" rtl="0" algn="just">
              <a:lnSpc>
                <a:spcPct val="90000"/>
              </a:lnSpc>
              <a:spcBef>
                <a:spcPts val="500"/>
              </a:spcBef>
              <a:spcAft>
                <a:spcPts val="0"/>
              </a:spcAft>
              <a:buClr>
                <a:srgbClr val="FFAA5A"/>
              </a:buClr>
              <a:buSzPts val="2800"/>
              <a:buFont typeface="Noto Sans Symbols"/>
              <a:buChar char="▪"/>
            </a:pPr>
            <a:r>
              <a:rPr lang="en-US" sz="2800">
                <a:latin typeface="Arial"/>
                <a:ea typeface="Arial"/>
                <a:cs typeface="Arial"/>
                <a:sym typeface="Arial"/>
              </a:rPr>
              <a:t>StayFocused</a:t>
            </a:r>
            <a:r>
              <a:rPr lang="en-US" sz="2800">
                <a:latin typeface="Arial"/>
                <a:ea typeface="Arial"/>
                <a:cs typeface="Arial"/>
                <a:sym typeface="Arial"/>
              </a:rPr>
              <a:t>: Βοηθάει τους χρήστες να αποκλείουν τις ιστοσελίδες και τις εφαρμογές που αποσπούν την προσοχή τους κατά τη διάρκεια συγκεκριμένων περιόδων για να διατηρήσουν τη συγκέντρωσή τους.</a:t>
            </a:r>
            <a:endParaRPr/>
          </a:p>
          <a:p>
            <a:pPr indent="-241934" lvl="0" marL="228600" rtl="0" algn="just">
              <a:lnSpc>
                <a:spcPct val="90000"/>
              </a:lnSpc>
              <a:spcBef>
                <a:spcPts val="1000"/>
              </a:spcBef>
              <a:spcAft>
                <a:spcPts val="0"/>
              </a:spcAft>
              <a:buSzPts val="2800"/>
              <a:buChar char="❑"/>
            </a:pPr>
            <a:r>
              <a:rPr lang="en-US">
                <a:latin typeface="Arial"/>
                <a:ea typeface="Arial"/>
                <a:cs typeface="Arial"/>
                <a:sym typeface="Arial"/>
              </a:rPr>
              <a:t>Αυτές οι εφαρμογές προσφέρουν εναλλακτικές προσεγγίσεις για την καλλιέργεια υγιών ψηφιακών συνηθειών και τη μείωση των περισπασμών.</a:t>
            </a:r>
            <a:endParaRPr>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3" name="Shape 313"/>
        <p:cNvGrpSpPr/>
        <p:nvPr/>
      </p:nvGrpSpPr>
      <p:grpSpPr>
        <a:xfrm>
          <a:off x="0" y="0"/>
          <a:ext cx="0" cy="0"/>
          <a:chOff x="0" y="0"/>
          <a:chExt cx="0" cy="0"/>
        </a:xfrm>
      </p:grpSpPr>
      <p:sp>
        <p:nvSpPr>
          <p:cNvPr id="314" name="Google Shape;314;p19"/>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5" name="Google Shape;315;p19"/>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6" name="Google Shape;316;p19"/>
          <p:cNvSpPr txBox="1"/>
          <p:nvPr>
            <p:ph type="title"/>
          </p:nvPr>
        </p:nvSpPr>
        <p:spPr>
          <a:xfrm>
            <a:off x="555710" y="246459"/>
            <a:ext cx="10515600" cy="86915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Εφαρμογές Mindfulness</a:t>
            </a:r>
            <a:endParaRPr>
              <a:latin typeface="Arial"/>
              <a:ea typeface="Arial"/>
              <a:cs typeface="Arial"/>
              <a:sym typeface="Arial"/>
            </a:endParaRPr>
          </a:p>
        </p:txBody>
      </p:sp>
      <p:sp>
        <p:nvSpPr>
          <p:cNvPr id="317" name="Google Shape;317;p19"/>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18" name="Google Shape;318;p19"/>
          <p:cNvSpPr txBox="1"/>
          <p:nvPr>
            <p:ph idx="1" type="body"/>
          </p:nvPr>
        </p:nvSpPr>
        <p:spPr>
          <a:xfrm>
            <a:off x="975360" y="1362073"/>
            <a:ext cx="10515600" cy="4814890"/>
          </a:xfrm>
          <a:prstGeom prst="rect">
            <a:avLst/>
          </a:prstGeom>
          <a:noFill/>
          <a:ln>
            <a:noFill/>
          </a:ln>
        </p:spPr>
        <p:txBody>
          <a:bodyPr anchorCtr="0" anchor="t" bIns="45700" lIns="91425" spcFirstLastPara="1" rIns="91425" wrap="square" tIns="45700">
            <a:normAutofit lnSpcReduction="10000"/>
          </a:bodyPr>
          <a:lstStyle/>
          <a:p>
            <a:pPr indent="-228600" lvl="0" marL="228600" rtl="0" algn="just">
              <a:lnSpc>
                <a:spcPct val="90000"/>
              </a:lnSpc>
              <a:spcBef>
                <a:spcPts val="0"/>
              </a:spcBef>
              <a:spcAft>
                <a:spcPts val="0"/>
              </a:spcAft>
              <a:buSzPts val="2400"/>
              <a:buChar char="❑"/>
            </a:pPr>
            <a:r>
              <a:rPr lang="en-US" sz="2400">
                <a:latin typeface="Arial"/>
                <a:ea typeface="Arial"/>
                <a:cs typeface="Arial"/>
                <a:sym typeface="Arial"/>
              </a:rPr>
              <a:t>Οι εφαρμογές Mindfulness διαδραματίζουν ζωτικό ρόλο στην προώθηση της ψηφιακής ευημερίας και στη διαχείριση του άγχους:</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Headspace: Παρέχει καθοδηγούμενους διαλογισμούς, ασκήσεις ενσυνειδητότητας και βοηθήματα ύπνου για την υποστήριξη της ψυχικής ευεξίας.</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Calm</a:t>
            </a:r>
            <a:r>
              <a:rPr lang="en-US">
                <a:latin typeface="Arial"/>
                <a:ea typeface="Arial"/>
                <a:cs typeface="Arial"/>
                <a:sym typeface="Arial"/>
              </a:rPr>
              <a:t>: Προσφέρει τεχνικές χαλάρωσης, ιστορίες ύπνου και συνεδρίες διαλογισμού για την ανακούφιση από το άγχος και τη βελτίωση της ποιότητας του ύπνου.</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Insight Timer: Διαθέτει μια ποικίλη βιβλιοθήκη καθοδηγούμενων διαλογισμών, ομιλιών και μουσικών κομματιών για πρακτική ενσυνειδητότητας και ανακούφιση από το άγχος.</a:t>
            </a:r>
            <a:endParaRPr/>
          </a:p>
          <a:p>
            <a:pPr indent="-228600" lvl="0" marL="228600" rtl="0" algn="just">
              <a:lnSpc>
                <a:spcPct val="90000"/>
              </a:lnSpc>
              <a:spcBef>
                <a:spcPts val="1000"/>
              </a:spcBef>
              <a:spcAft>
                <a:spcPts val="0"/>
              </a:spcAft>
              <a:buSzPts val="2400"/>
              <a:buChar char="❑"/>
            </a:pPr>
            <a:r>
              <a:rPr lang="en-US" sz="2400">
                <a:latin typeface="Arial"/>
                <a:ea typeface="Arial"/>
                <a:cs typeface="Arial"/>
                <a:sym typeface="Arial"/>
              </a:rPr>
              <a:t>Η ενσωμάτωση πρακτικών ενσυνειδητότητας στην καθημερινή ρουτίνα μπορεί να ενισχύσει μια μεγαλύτερη αίσθηση ηρεμίας εν μέσω ψηφιακών περισπασμών.</a:t>
            </a:r>
            <a:endParaRPr sz="24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2"/>
          <p:cNvSpPr txBox="1"/>
          <p:nvPr>
            <p:ph type="title"/>
          </p:nvPr>
        </p:nvSpPr>
        <p:spPr>
          <a:xfrm>
            <a:off x="467964" y="707827"/>
            <a:ext cx="3939688" cy="4915733"/>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rgbClr val="FFAA5A"/>
              </a:buClr>
              <a:buSzPts val="4800"/>
              <a:buFont typeface="Arial"/>
              <a:buNone/>
            </a:pPr>
            <a:r>
              <a:rPr lang="en-US">
                <a:solidFill>
                  <a:srgbClr val="FFAA5A"/>
                </a:solidFill>
                <a:latin typeface="Arial"/>
                <a:ea typeface="Arial"/>
                <a:cs typeface="Arial"/>
                <a:sym typeface="Arial"/>
              </a:rPr>
              <a:t>ΨΗΦΙΑΚΉ ΕΥΗΜΕΡΊΑ: </a:t>
            </a:r>
            <a:br>
              <a:rPr lang="en-US">
                <a:latin typeface="Arial"/>
                <a:ea typeface="Arial"/>
                <a:cs typeface="Arial"/>
                <a:sym typeface="Arial"/>
              </a:rPr>
            </a:br>
            <a:r>
              <a:rPr lang="en-US">
                <a:latin typeface="Arial"/>
                <a:ea typeface="Arial"/>
                <a:cs typeface="Arial"/>
                <a:sym typeface="Arial"/>
              </a:rPr>
              <a:t>Πλοήγηση στον ψηφιακό κόσμο με προσοχή</a:t>
            </a:r>
            <a:endParaRPr>
              <a:latin typeface="Arial"/>
              <a:ea typeface="Arial"/>
              <a:cs typeface="Arial"/>
              <a:sym typeface="Arial"/>
            </a:endParaRPr>
          </a:p>
        </p:txBody>
      </p:sp>
      <p:grpSp>
        <p:nvGrpSpPr>
          <p:cNvPr id="69" name="Google Shape;69;p2"/>
          <p:cNvGrpSpPr/>
          <p:nvPr/>
        </p:nvGrpSpPr>
        <p:grpSpPr>
          <a:xfrm>
            <a:off x="5074245" y="374677"/>
            <a:ext cx="6515775" cy="5988173"/>
            <a:chOff x="0" y="3658"/>
            <a:chExt cx="6515775" cy="5988173"/>
          </a:xfrm>
        </p:grpSpPr>
        <p:sp>
          <p:nvSpPr>
            <p:cNvPr id="70" name="Google Shape;70;p2"/>
            <p:cNvSpPr/>
            <p:nvPr/>
          </p:nvSpPr>
          <p:spPr>
            <a:xfrm>
              <a:off x="0" y="3658"/>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2"/>
            <p:cNvSpPr/>
            <p:nvPr/>
          </p:nvSpPr>
          <p:spPr>
            <a:xfrm>
              <a:off x="145004" y="111513"/>
              <a:ext cx="263902" cy="263644"/>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2"/>
            <p:cNvSpPr/>
            <p:nvPr/>
          </p:nvSpPr>
          <p:spPr>
            <a:xfrm>
              <a:off x="553911" y="3658"/>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2"/>
            <p:cNvSpPr txBox="1"/>
            <p:nvPr/>
          </p:nvSpPr>
          <p:spPr>
            <a:xfrm>
              <a:off x="553911" y="3658"/>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None/>
              </a:pPr>
              <a:r>
                <a:rPr b="1" i="0" lang="en-US" sz="2800" u="none" cap="none" strike="noStrike">
                  <a:solidFill>
                    <a:schemeClr val="dk1"/>
                  </a:solidFill>
                  <a:latin typeface="Arial"/>
                  <a:ea typeface="Arial"/>
                  <a:cs typeface="Arial"/>
                  <a:sym typeface="Arial"/>
                </a:rPr>
                <a:t>ΠΕΡΙΕΧΟΜΕΝΑ</a:t>
              </a:r>
              <a:endParaRPr b="0" i="0" sz="2800" u="none" cap="none" strike="noStrike">
                <a:solidFill>
                  <a:schemeClr val="dk1"/>
                </a:solidFill>
                <a:latin typeface="Arial"/>
                <a:ea typeface="Arial"/>
                <a:cs typeface="Arial"/>
                <a:sym typeface="Arial"/>
              </a:endParaRPr>
            </a:p>
          </p:txBody>
        </p:sp>
        <p:sp>
          <p:nvSpPr>
            <p:cNvPr id="74" name="Google Shape;74;p2"/>
            <p:cNvSpPr/>
            <p:nvPr/>
          </p:nvSpPr>
          <p:spPr>
            <a:xfrm>
              <a:off x="0" y="771373"/>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2"/>
            <p:cNvSpPr/>
            <p:nvPr/>
          </p:nvSpPr>
          <p:spPr>
            <a:xfrm>
              <a:off x="145004" y="879227"/>
              <a:ext cx="263902" cy="263644"/>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2"/>
            <p:cNvSpPr/>
            <p:nvPr/>
          </p:nvSpPr>
          <p:spPr>
            <a:xfrm>
              <a:off x="553911" y="771373"/>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2"/>
            <p:cNvSpPr txBox="1"/>
            <p:nvPr/>
          </p:nvSpPr>
          <p:spPr>
            <a:xfrm>
              <a:off x="553911" y="771373"/>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None/>
              </a:pPr>
              <a:r>
                <a:rPr b="0" i="0" lang="en-US" sz="2000" u="none" cap="none" strike="noStrike">
                  <a:solidFill>
                    <a:schemeClr val="dk1"/>
                  </a:solidFill>
                  <a:latin typeface="Arial"/>
                  <a:ea typeface="Arial"/>
                  <a:cs typeface="Arial"/>
                  <a:sym typeface="Arial"/>
                </a:rPr>
                <a:t>Πλαίσιο για την ψηφιακή ευημερία από το NUS-CTIC και το Ινστιτούτο DQ.</a:t>
              </a:r>
              <a:endParaRPr b="0" i="0" sz="2000" u="none" cap="none" strike="noStrike">
                <a:solidFill>
                  <a:schemeClr val="dk1"/>
                </a:solidFill>
                <a:latin typeface="Arial"/>
                <a:ea typeface="Arial"/>
                <a:cs typeface="Arial"/>
                <a:sym typeface="Arial"/>
              </a:endParaRPr>
            </a:p>
          </p:txBody>
        </p:sp>
        <p:sp>
          <p:nvSpPr>
            <p:cNvPr id="78" name="Google Shape;78;p2"/>
            <p:cNvSpPr/>
            <p:nvPr/>
          </p:nvSpPr>
          <p:spPr>
            <a:xfrm>
              <a:off x="0" y="1539087"/>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2"/>
            <p:cNvSpPr/>
            <p:nvPr/>
          </p:nvSpPr>
          <p:spPr>
            <a:xfrm>
              <a:off x="145004" y="1646942"/>
              <a:ext cx="263902" cy="263644"/>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2"/>
            <p:cNvSpPr/>
            <p:nvPr/>
          </p:nvSpPr>
          <p:spPr>
            <a:xfrm>
              <a:off x="553911" y="1539087"/>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2"/>
            <p:cNvSpPr txBox="1"/>
            <p:nvPr/>
          </p:nvSpPr>
          <p:spPr>
            <a:xfrm>
              <a:off x="553911" y="1539087"/>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None/>
              </a:pPr>
              <a:r>
                <a:rPr b="0" i="0" lang="en-US" sz="2000" u="none" cap="none" strike="noStrike">
                  <a:solidFill>
                    <a:schemeClr val="dk1"/>
                  </a:solidFill>
                  <a:latin typeface="Arial"/>
                  <a:ea typeface="Arial"/>
                  <a:cs typeface="Arial"/>
                  <a:sym typeface="Arial"/>
                </a:rPr>
                <a:t>Sync (Μια πρωτοβουλία για την ψηφιακή ευημερία)</a:t>
              </a:r>
              <a:endParaRPr b="0" i="0" sz="2000" u="none" cap="none" strike="noStrike">
                <a:solidFill>
                  <a:schemeClr val="dk1"/>
                </a:solidFill>
                <a:latin typeface="Arial"/>
                <a:ea typeface="Arial"/>
                <a:cs typeface="Arial"/>
                <a:sym typeface="Arial"/>
              </a:endParaRPr>
            </a:p>
          </p:txBody>
        </p:sp>
        <p:sp>
          <p:nvSpPr>
            <p:cNvPr id="82" name="Google Shape;82;p2"/>
            <p:cNvSpPr/>
            <p:nvPr/>
          </p:nvSpPr>
          <p:spPr>
            <a:xfrm>
              <a:off x="0" y="2306802"/>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2"/>
            <p:cNvSpPr/>
            <p:nvPr/>
          </p:nvSpPr>
          <p:spPr>
            <a:xfrm>
              <a:off x="145004" y="2414656"/>
              <a:ext cx="263902" cy="263644"/>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2"/>
            <p:cNvSpPr/>
            <p:nvPr/>
          </p:nvSpPr>
          <p:spPr>
            <a:xfrm>
              <a:off x="553911" y="2306802"/>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2"/>
            <p:cNvSpPr txBox="1"/>
            <p:nvPr/>
          </p:nvSpPr>
          <p:spPr>
            <a:xfrm>
              <a:off x="553911" y="2306802"/>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None/>
              </a:pPr>
              <a:r>
                <a:rPr b="0" i="0" lang="en-US" sz="1800" u="none" cap="none" strike="noStrike">
                  <a:solidFill>
                    <a:schemeClr val="dk1"/>
                  </a:solidFill>
                  <a:latin typeface="Arial"/>
                  <a:ea typeface="Arial"/>
                  <a:cs typeface="Arial"/>
                  <a:sym typeface="Arial"/>
                </a:rPr>
                <a:t>Ψηφιακή ευημερία (Ένας οδηγός για τα οφέλη των καλύτερων σχέσεων με την τεχνολογία για την ομάδα σας και την επιχείρησή σας).</a:t>
              </a:r>
              <a:endParaRPr b="0" i="0" sz="1800" u="none" cap="none" strike="noStrike">
                <a:solidFill>
                  <a:schemeClr val="dk1"/>
                </a:solidFill>
                <a:latin typeface="Arial"/>
                <a:ea typeface="Arial"/>
                <a:cs typeface="Arial"/>
                <a:sym typeface="Arial"/>
              </a:endParaRPr>
            </a:p>
          </p:txBody>
        </p:sp>
        <p:sp>
          <p:nvSpPr>
            <p:cNvPr id="86" name="Google Shape;86;p2"/>
            <p:cNvSpPr/>
            <p:nvPr/>
          </p:nvSpPr>
          <p:spPr>
            <a:xfrm>
              <a:off x="0" y="3074516"/>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
            <p:cNvSpPr/>
            <p:nvPr/>
          </p:nvSpPr>
          <p:spPr>
            <a:xfrm>
              <a:off x="145004" y="3182371"/>
              <a:ext cx="263902" cy="263644"/>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
            <p:cNvSpPr/>
            <p:nvPr/>
          </p:nvSpPr>
          <p:spPr>
            <a:xfrm>
              <a:off x="553911" y="3074516"/>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
            <p:cNvSpPr txBox="1"/>
            <p:nvPr/>
          </p:nvSpPr>
          <p:spPr>
            <a:xfrm>
              <a:off x="553911" y="3074516"/>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None/>
              </a:pPr>
              <a:r>
                <a:rPr b="0" i="0" lang="en-US" sz="2000" u="none" cap="none" strike="noStrike">
                  <a:solidFill>
                    <a:schemeClr val="dk1"/>
                  </a:solidFill>
                  <a:latin typeface="Arial"/>
                  <a:ea typeface="Arial"/>
                  <a:cs typeface="Arial"/>
                  <a:sym typeface="Arial"/>
                </a:rPr>
                <a:t>Εκπαιδευτές ψηφιακής ευημερίας</a:t>
              </a:r>
              <a:endParaRPr b="0" i="0" sz="2000" u="none" cap="none" strike="noStrike">
                <a:solidFill>
                  <a:schemeClr val="dk1"/>
                </a:solidFill>
                <a:latin typeface="Arial"/>
                <a:ea typeface="Arial"/>
                <a:cs typeface="Arial"/>
                <a:sym typeface="Arial"/>
              </a:endParaRPr>
            </a:p>
          </p:txBody>
        </p:sp>
        <p:sp>
          <p:nvSpPr>
            <p:cNvPr id="90" name="Google Shape;90;p2"/>
            <p:cNvSpPr/>
            <p:nvPr/>
          </p:nvSpPr>
          <p:spPr>
            <a:xfrm>
              <a:off x="0" y="3842231"/>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
            <p:cNvSpPr/>
            <p:nvPr/>
          </p:nvSpPr>
          <p:spPr>
            <a:xfrm>
              <a:off x="145004" y="3950086"/>
              <a:ext cx="263902" cy="263644"/>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
            <p:cNvSpPr/>
            <p:nvPr/>
          </p:nvSpPr>
          <p:spPr>
            <a:xfrm>
              <a:off x="553911" y="3842231"/>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2"/>
            <p:cNvSpPr txBox="1"/>
            <p:nvPr/>
          </p:nvSpPr>
          <p:spPr>
            <a:xfrm>
              <a:off x="553911" y="3842231"/>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None/>
              </a:pPr>
              <a:r>
                <a:rPr b="0" i="0" lang="en-US" sz="2000" u="none" cap="none" strike="noStrike">
                  <a:solidFill>
                    <a:schemeClr val="dk1"/>
                  </a:solidFill>
                  <a:latin typeface="Arial"/>
                  <a:ea typeface="Arial"/>
                  <a:cs typeface="Arial"/>
                  <a:sym typeface="Arial"/>
                </a:rPr>
                <a:t>Ψηφιακή ευημερία στο χώρο εργασίας (McKinsey &amp; Company)</a:t>
              </a:r>
              <a:endParaRPr b="0" i="0" sz="2000" u="none" cap="none" strike="noStrike">
                <a:solidFill>
                  <a:schemeClr val="dk1"/>
                </a:solidFill>
                <a:latin typeface="Arial"/>
                <a:ea typeface="Arial"/>
                <a:cs typeface="Arial"/>
                <a:sym typeface="Arial"/>
              </a:endParaRPr>
            </a:p>
          </p:txBody>
        </p:sp>
        <p:sp>
          <p:nvSpPr>
            <p:cNvPr id="94" name="Google Shape;94;p2"/>
            <p:cNvSpPr/>
            <p:nvPr/>
          </p:nvSpPr>
          <p:spPr>
            <a:xfrm>
              <a:off x="0" y="4609946"/>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
            <p:cNvSpPr/>
            <p:nvPr/>
          </p:nvSpPr>
          <p:spPr>
            <a:xfrm>
              <a:off x="145004" y="4717800"/>
              <a:ext cx="263902" cy="263644"/>
            </a:xfrm>
            <a:prstGeom prst="rect">
              <a:avLst/>
            </a:prstGeom>
            <a:blipFill rotWithShape="1">
              <a:blip r:embed="rId9">
                <a:alphaModFix/>
              </a:blip>
              <a:stretch>
                <a:fillRect b="0" l="0" r="0" t="0"/>
              </a:stretch>
            </a:blipFill>
            <a:ln cap="flat" cmpd="sng" w="12700">
              <a:solidFill>
                <a:schemeClr val="lt1">
                  <a:alpha val="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2"/>
            <p:cNvSpPr/>
            <p:nvPr/>
          </p:nvSpPr>
          <p:spPr>
            <a:xfrm>
              <a:off x="553911" y="4609946"/>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
            <p:cNvSpPr txBox="1"/>
            <p:nvPr/>
          </p:nvSpPr>
          <p:spPr>
            <a:xfrm>
              <a:off x="553911" y="4609946"/>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None/>
              </a:pPr>
              <a:r>
                <a:rPr b="0" i="0" lang="en-US" sz="2000" u="none" cap="none" strike="noStrike">
                  <a:solidFill>
                    <a:schemeClr val="dk1"/>
                  </a:solidFill>
                  <a:latin typeface="Arial"/>
                  <a:ea typeface="Arial"/>
                  <a:cs typeface="Arial"/>
                  <a:sym typeface="Arial"/>
                </a:rPr>
                <a:t>Πειράματα ψηφιακής ευημερίας από την Google</a:t>
              </a:r>
              <a:endParaRPr b="0" i="0" sz="2000" u="none" cap="none" strike="noStrike">
                <a:solidFill>
                  <a:schemeClr val="dk1"/>
                </a:solidFill>
                <a:latin typeface="Arial"/>
                <a:ea typeface="Arial"/>
                <a:cs typeface="Arial"/>
                <a:sym typeface="Arial"/>
              </a:endParaRPr>
            </a:p>
          </p:txBody>
        </p:sp>
        <p:sp>
          <p:nvSpPr>
            <p:cNvPr id="98" name="Google Shape;98;p2"/>
            <p:cNvSpPr/>
            <p:nvPr/>
          </p:nvSpPr>
          <p:spPr>
            <a:xfrm>
              <a:off x="0" y="5377660"/>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2"/>
            <p:cNvSpPr/>
            <p:nvPr/>
          </p:nvSpPr>
          <p:spPr>
            <a:xfrm>
              <a:off x="145004" y="5485515"/>
              <a:ext cx="263902" cy="263644"/>
            </a:xfrm>
            <a:prstGeom prst="rect">
              <a:avLst/>
            </a:prstGeom>
            <a:blipFill rotWithShape="1">
              <a:blip r:embed="rId10">
                <a:alphaModFix/>
              </a:blip>
              <a:stretch>
                <a:fillRect b="0" l="0" r="0" t="0"/>
              </a:stretch>
            </a:blipFill>
            <a:ln cap="flat" cmpd="sng" w="12700">
              <a:solidFill>
                <a:schemeClr val="lt1">
                  <a:alpha val="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2"/>
            <p:cNvSpPr/>
            <p:nvPr/>
          </p:nvSpPr>
          <p:spPr>
            <a:xfrm>
              <a:off x="553911" y="5377660"/>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2"/>
            <p:cNvSpPr txBox="1"/>
            <p:nvPr/>
          </p:nvSpPr>
          <p:spPr>
            <a:xfrm>
              <a:off x="553911" y="5377660"/>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None/>
              </a:pPr>
              <a:r>
                <a:rPr b="0" i="0" lang="en-US" sz="1800" u="none" cap="none" strike="noStrike">
                  <a:solidFill>
                    <a:schemeClr val="dk1"/>
                  </a:solidFill>
                  <a:latin typeface="Arial"/>
                  <a:ea typeface="Arial"/>
                  <a:cs typeface="Arial"/>
                  <a:sym typeface="Arial"/>
                </a:rPr>
                <a:t>Η ψηφιακή ευημερία ως κρίσιμο στοιχείο για να διαπρέψει κανείς στον εργασιακό χώρο με υγιή και βιώσιμο τρόπο.</a:t>
              </a:r>
              <a:endParaRPr b="0" i="0" sz="1800" u="none" cap="none" strike="noStrike">
                <a:solidFill>
                  <a:schemeClr val="dk1"/>
                </a:solidFill>
                <a:latin typeface="Arial"/>
                <a:ea typeface="Arial"/>
                <a:cs typeface="Arial"/>
                <a:sym typeface="Arial"/>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2" name="Shape 322"/>
        <p:cNvGrpSpPr/>
        <p:nvPr/>
      </p:nvGrpSpPr>
      <p:grpSpPr>
        <a:xfrm>
          <a:off x="0" y="0"/>
          <a:ext cx="0" cy="0"/>
          <a:chOff x="0" y="0"/>
          <a:chExt cx="0" cy="0"/>
        </a:xfrm>
      </p:grpSpPr>
      <p:sp>
        <p:nvSpPr>
          <p:cNvPr id="323" name="Google Shape;323;p20"/>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4" name="Google Shape;324;p20"/>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5" name="Google Shape;325;p20"/>
          <p:cNvSpPr txBox="1"/>
          <p:nvPr>
            <p:ph type="title"/>
          </p:nvPr>
        </p:nvSpPr>
        <p:spPr>
          <a:xfrm>
            <a:off x="689610" y="332357"/>
            <a:ext cx="10515600" cy="100647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Προκλήσεις ψηφιακής αποτοξίνωσης</a:t>
            </a:r>
            <a:endParaRPr>
              <a:latin typeface="Arial"/>
              <a:ea typeface="Arial"/>
              <a:cs typeface="Arial"/>
              <a:sym typeface="Arial"/>
            </a:endParaRPr>
          </a:p>
        </p:txBody>
      </p:sp>
      <p:sp>
        <p:nvSpPr>
          <p:cNvPr id="326" name="Google Shape;326;p20"/>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27" name="Google Shape;327;p20"/>
          <p:cNvSpPr txBox="1"/>
          <p:nvPr>
            <p:ph idx="1" type="body"/>
          </p:nvPr>
        </p:nvSpPr>
        <p:spPr>
          <a:xfrm>
            <a:off x="1120690" y="1338832"/>
            <a:ext cx="10515600" cy="4838131"/>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SzPts val="2600"/>
              <a:buChar char="❑"/>
            </a:pPr>
            <a:r>
              <a:rPr lang="en-US" sz="2600">
                <a:latin typeface="Arial"/>
                <a:ea typeface="Arial"/>
                <a:cs typeface="Arial"/>
                <a:sym typeface="Arial"/>
              </a:rPr>
              <a:t>Οι προκλήσεις ψηφιακής αποτοξίνωσης προσφέρουν μια προληπτική προσέγγιση για τη διαχείριση της ψηφιακής ευημερίας:</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Οι συμμετέχοντες αποσυνδέονται προσωρινά από τις ψηφιακές συσκευές και τις διαδικτυακές δραστηριότητες.</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Ενθαρρύνονται οι εξωστρεφείς ασχολίες, όπως το να περνάτε χρόνο στη φύση ή να αλληλεπιδράτε πρόσωπο με πρόσωπο.</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Αυτές οι προκλήσεις διευκολύνουν τον προβληματισμό σχετικά με τις ψηφιακές συνήθειες και τον αντίκτυπό τους στη συνολική ευημερία.</a:t>
            </a:r>
            <a:endParaRPr/>
          </a:p>
          <a:p>
            <a:pPr indent="-228600" lvl="0" marL="228600" rtl="0" algn="just">
              <a:lnSpc>
                <a:spcPct val="90000"/>
              </a:lnSpc>
              <a:spcBef>
                <a:spcPts val="1000"/>
              </a:spcBef>
              <a:spcAft>
                <a:spcPts val="0"/>
              </a:spcAft>
              <a:buSzPts val="2600"/>
              <a:buChar char="❑"/>
            </a:pPr>
            <a:r>
              <a:rPr lang="en-US" sz="2600">
                <a:latin typeface="Arial"/>
                <a:ea typeface="Arial"/>
                <a:cs typeface="Arial"/>
                <a:sym typeface="Arial"/>
              </a:rPr>
              <a:t>Τα οφέλη περιλαμβάνουν αυξημένη ενσυνειδητότητα, μειωμένο χρόνο μπροστά στην οθόνη και μια πιο υγιή σχέση με την τεχνολογία.</a:t>
            </a:r>
            <a:endParaRPr/>
          </a:p>
          <a:p>
            <a:pPr indent="-63500" lvl="0" marL="228600" rtl="0" algn="just">
              <a:lnSpc>
                <a:spcPct val="90000"/>
              </a:lnSpc>
              <a:spcBef>
                <a:spcPts val="1000"/>
              </a:spcBef>
              <a:spcAft>
                <a:spcPts val="0"/>
              </a:spcAft>
              <a:buSzPts val="2600"/>
              <a:buNone/>
            </a:pPr>
            <a:r>
              <a:t/>
            </a:r>
            <a:endParaRPr sz="2600">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1" name="Shape 331"/>
        <p:cNvGrpSpPr/>
        <p:nvPr/>
      </p:nvGrpSpPr>
      <p:grpSpPr>
        <a:xfrm>
          <a:off x="0" y="0"/>
          <a:ext cx="0" cy="0"/>
          <a:chOff x="0" y="0"/>
          <a:chExt cx="0" cy="0"/>
        </a:xfrm>
      </p:grpSpPr>
      <p:sp>
        <p:nvSpPr>
          <p:cNvPr id="332" name="Google Shape;332;p21"/>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3" name="Google Shape;333;p21"/>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21"/>
          <p:cNvSpPr txBox="1"/>
          <p:nvPr>
            <p:ph type="title"/>
          </p:nvPr>
        </p:nvSpPr>
        <p:spPr>
          <a:xfrm>
            <a:off x="555710" y="280989"/>
            <a:ext cx="10515600" cy="1075055"/>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rgbClr val="92BAB5"/>
              </a:buClr>
              <a:buSzPct val="100000"/>
              <a:buFont typeface="Arial"/>
              <a:buNone/>
            </a:pPr>
            <a:r>
              <a:rPr lang="en-US">
                <a:latin typeface="Arial"/>
                <a:ea typeface="Arial"/>
                <a:cs typeface="Arial"/>
                <a:sym typeface="Arial"/>
              </a:rPr>
              <a:t>Εξατομικευμένες στρατηγικές ευημερίας</a:t>
            </a:r>
            <a:endParaRPr>
              <a:latin typeface="Arial"/>
              <a:ea typeface="Arial"/>
              <a:cs typeface="Arial"/>
              <a:sym typeface="Arial"/>
            </a:endParaRPr>
          </a:p>
        </p:txBody>
      </p:sp>
      <p:sp>
        <p:nvSpPr>
          <p:cNvPr id="335" name="Google Shape;335;p21"/>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36" name="Google Shape;336;p21"/>
          <p:cNvSpPr txBox="1"/>
          <p:nvPr>
            <p:ph idx="1" type="body"/>
          </p:nvPr>
        </p:nvSpPr>
        <p:spPr>
          <a:xfrm>
            <a:off x="838200" y="1356044"/>
            <a:ext cx="10515600" cy="4820919"/>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SzPts val="2600"/>
              <a:buChar char="❑"/>
            </a:pPr>
            <a:r>
              <a:rPr lang="en-US" sz="2600">
                <a:latin typeface="Arial"/>
                <a:ea typeface="Arial"/>
                <a:cs typeface="Arial"/>
                <a:sym typeface="Arial"/>
              </a:rPr>
              <a:t>Οι προσαρμοσμένες στρατηγικές ευημερίας είναι υψίστης σημασίας για τις ατομικές ανάγκες και προτιμήσεις:</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Οι χρήστες ενθαρρύνονται να πειραματιστούν με διάφορα εργαλεία και πρακτικές για να βρουν αυτό που τους εξυπηρετεί καλύτερα.</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Λάβετε υπόψη τον τρόπο ζωής, τους στόχους και τις προσωπικές προτιμήσεις κατά την επιλογή και την εφαρμογή στρατηγικών.</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Ο τακτικός αυτοαναστοχασμός και η προσαρμογή είναι ζωτικής σημασίας για τη διασφάλιση της βιωσιμότητας και της αποτελεσματικότητας των πρακτικών ψηφιακής ευημερίας.</a:t>
            </a:r>
            <a:endParaRPr/>
          </a:p>
          <a:p>
            <a:pPr indent="-228600" lvl="0" marL="228600" rtl="0" algn="just">
              <a:lnSpc>
                <a:spcPct val="90000"/>
              </a:lnSpc>
              <a:spcBef>
                <a:spcPts val="1000"/>
              </a:spcBef>
              <a:spcAft>
                <a:spcPts val="0"/>
              </a:spcAft>
              <a:buSzPts val="2600"/>
              <a:buChar char="❑"/>
            </a:pPr>
            <a:r>
              <a:rPr lang="en-US" sz="2600">
                <a:latin typeface="Arial"/>
                <a:ea typeface="Arial"/>
                <a:cs typeface="Arial"/>
                <a:sym typeface="Arial"/>
              </a:rPr>
              <a:t>Η ενδυνάμωση έγκειται στην ενεργή διαμόρφωση των ψηφιακών εμπειριών ώστε να δοθεί προτεραιότητα στην ευημερία σε έναν διασυνδεδεμένο κόσμο.</a:t>
            </a:r>
            <a:endParaRPr sz="2600">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40" name="Shape 340"/>
        <p:cNvGrpSpPr/>
        <p:nvPr/>
      </p:nvGrpSpPr>
      <p:grpSpPr>
        <a:xfrm>
          <a:off x="0" y="0"/>
          <a:ext cx="0" cy="0"/>
          <a:chOff x="0" y="0"/>
          <a:chExt cx="0" cy="0"/>
        </a:xfrm>
      </p:grpSpPr>
      <p:sp>
        <p:nvSpPr>
          <p:cNvPr id="341" name="Google Shape;341;p22"/>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2" name="Google Shape;342;p22"/>
          <p:cNvSpPr/>
          <p:nvPr/>
        </p:nvSpPr>
        <p:spPr>
          <a:xfrm>
            <a:off x="489189" y="1119031"/>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3" name="Google Shape;343;p22"/>
          <p:cNvSpPr txBox="1"/>
          <p:nvPr>
            <p:ph type="title"/>
          </p:nvPr>
        </p:nvSpPr>
        <p:spPr>
          <a:xfrm>
            <a:off x="1171073" y="1396686"/>
            <a:ext cx="3314299"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Arial"/>
              <a:buNone/>
            </a:pPr>
            <a:r>
              <a:rPr lang="en-US" sz="3600">
                <a:solidFill>
                  <a:srgbClr val="FFFFFF"/>
                </a:solidFill>
                <a:latin typeface="Arial"/>
                <a:ea typeface="Arial"/>
                <a:cs typeface="Arial"/>
                <a:sym typeface="Arial"/>
              </a:rPr>
              <a:t>Συμπέρασμα</a:t>
            </a:r>
            <a:endParaRPr sz="3600">
              <a:solidFill>
                <a:srgbClr val="FFFFFF"/>
              </a:solidFill>
              <a:latin typeface="Arial"/>
              <a:ea typeface="Arial"/>
              <a:cs typeface="Arial"/>
              <a:sym typeface="Arial"/>
            </a:endParaRPr>
          </a:p>
        </p:txBody>
      </p:sp>
      <p:sp>
        <p:nvSpPr>
          <p:cNvPr id="344" name="Google Shape;344;p22"/>
          <p:cNvSpPr/>
          <p:nvPr/>
        </p:nvSpPr>
        <p:spPr>
          <a:xfrm rot="-1790889">
            <a:off x="8683720" y="941148"/>
            <a:ext cx="2987899" cy="2987899"/>
          </a:xfrm>
          <a:prstGeom prst="arc">
            <a:avLst>
              <a:gd fmla="val 15817365" name="adj1"/>
              <a:gd fmla="val 178138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345" name="Google Shape;345;p22"/>
          <p:cNvSpPr/>
          <p:nvPr/>
        </p:nvSpPr>
        <p:spPr>
          <a:xfrm>
            <a:off x="910048" y="4780992"/>
            <a:ext cx="546100" cy="546100"/>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346" name="Google Shape;346;p22"/>
          <p:cNvSpPr txBox="1"/>
          <p:nvPr>
            <p:ph idx="1" type="body"/>
          </p:nvPr>
        </p:nvSpPr>
        <p:spPr>
          <a:xfrm>
            <a:off x="5167256" y="537210"/>
            <a:ext cx="6172825" cy="6035040"/>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just">
              <a:lnSpc>
                <a:spcPct val="90000"/>
              </a:lnSpc>
              <a:spcBef>
                <a:spcPts val="0"/>
              </a:spcBef>
              <a:spcAft>
                <a:spcPts val="0"/>
              </a:spcAft>
              <a:buSzPct val="100000"/>
              <a:buChar char="❑"/>
            </a:pPr>
            <a:r>
              <a:rPr lang="en-US" sz="2400">
                <a:latin typeface="Arial"/>
                <a:ea typeface="Arial"/>
                <a:cs typeface="Arial"/>
                <a:sym typeface="Arial"/>
              </a:rPr>
              <a:t>Εν κατακλείδι, ας ανακεφαλαιώσουμε τα βασικά συμπεράσματα από την εξερεύνηση της ψηφιακής ευημερίας:</a:t>
            </a:r>
            <a:endParaRPr/>
          </a:p>
          <a:p>
            <a:pPr indent="-228600" lvl="1" marL="685800" rtl="0" algn="just">
              <a:lnSpc>
                <a:spcPct val="90000"/>
              </a:lnSpc>
              <a:spcBef>
                <a:spcPts val="500"/>
              </a:spcBef>
              <a:spcAft>
                <a:spcPts val="0"/>
              </a:spcAft>
              <a:buClr>
                <a:srgbClr val="FFAA5A"/>
              </a:buClr>
              <a:buSzPct val="100000"/>
              <a:buFont typeface="Noto Sans Symbols"/>
              <a:buChar char="▪"/>
            </a:pPr>
            <a:r>
              <a:rPr lang="en-US">
                <a:latin typeface="Arial"/>
                <a:ea typeface="Arial"/>
                <a:cs typeface="Arial"/>
                <a:sym typeface="Arial"/>
              </a:rPr>
              <a:t>Η ψηφιακή ευημερία περιλαμβάνει πρακτικές και εργαλεία που αποσκοπούν στην προώθηση μιας πιο υγιούς σχέσης με την τεχνολογία.</a:t>
            </a:r>
            <a:endParaRPr/>
          </a:p>
          <a:p>
            <a:pPr indent="-228600" lvl="1" marL="685800" rtl="0" algn="just">
              <a:lnSpc>
                <a:spcPct val="90000"/>
              </a:lnSpc>
              <a:spcBef>
                <a:spcPts val="500"/>
              </a:spcBef>
              <a:spcAft>
                <a:spcPts val="0"/>
              </a:spcAft>
              <a:buClr>
                <a:srgbClr val="FFAA5A"/>
              </a:buClr>
              <a:buSzPct val="100000"/>
              <a:buFont typeface="Noto Sans Symbols"/>
              <a:buChar char="▪"/>
            </a:pPr>
            <a:r>
              <a:rPr lang="en-US">
                <a:latin typeface="Arial"/>
                <a:ea typeface="Arial"/>
                <a:cs typeface="Arial"/>
                <a:sym typeface="Arial"/>
              </a:rPr>
              <a:t>Οι αποτελεσματικές στρατηγικές περιλαμβάνουν την παρακολούθηση του χρόνου χρήσης της οθόνης, τη διαχείριση των ψηφιακών συνηθειών, την εξάσκηση της προσοχής και τη συμμετοχή σε προκλήσεις ψηφιακής αποτοξίνωσης.</a:t>
            </a:r>
            <a:endParaRPr/>
          </a:p>
          <a:p>
            <a:pPr indent="-228600" lvl="1" marL="685800" rtl="0" algn="just">
              <a:lnSpc>
                <a:spcPct val="90000"/>
              </a:lnSpc>
              <a:spcBef>
                <a:spcPts val="500"/>
              </a:spcBef>
              <a:spcAft>
                <a:spcPts val="0"/>
              </a:spcAft>
              <a:buClr>
                <a:srgbClr val="FFAA5A"/>
              </a:buClr>
              <a:buSzPct val="100000"/>
              <a:buFont typeface="Noto Sans Symbols"/>
              <a:buChar char="▪"/>
            </a:pPr>
            <a:r>
              <a:rPr lang="en-US">
                <a:latin typeface="Arial"/>
                <a:ea typeface="Arial"/>
                <a:cs typeface="Arial"/>
                <a:sym typeface="Arial"/>
              </a:rPr>
              <a:t>Οι χρήστες ενθαρρύνονται να εξερευνήσουν και να χρησιμοποιήσουν μια ποικιλία πόρων για να υποστηρίξουν τους στόχους τους και να βελτιώσουν τη συνολική ποιότητα ζωής τους.</a:t>
            </a:r>
            <a:endParaRPr/>
          </a:p>
          <a:p>
            <a:pPr indent="-228600" lvl="0" marL="228600" rtl="0" algn="just">
              <a:lnSpc>
                <a:spcPct val="90000"/>
              </a:lnSpc>
              <a:spcBef>
                <a:spcPts val="1000"/>
              </a:spcBef>
              <a:spcAft>
                <a:spcPts val="0"/>
              </a:spcAft>
              <a:buSzPct val="100000"/>
              <a:buChar char="❑"/>
            </a:pPr>
            <a:r>
              <a:rPr lang="en-US" sz="2400">
                <a:latin typeface="Arial"/>
                <a:ea typeface="Arial"/>
                <a:cs typeface="Arial"/>
                <a:sym typeface="Arial"/>
              </a:rPr>
              <a:t>Η προτεραιότητα στην ψηφιακή ευημερία είναι απαραίτητη στο σημερινό τοπίο και η ενδυνάμωση των χρηστών ώστε να λαμβάνουν προληπτικά μέτρα για μια πιο υγιή σχέση με την τεχνολογία είναι υψίστης σημασίας.</a:t>
            </a:r>
            <a:endParaRPr sz="2400">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23"/>
          <p:cNvSpPr txBox="1"/>
          <p:nvPr>
            <p:ph type="title"/>
          </p:nvPr>
        </p:nvSpPr>
        <p:spPr>
          <a:xfrm>
            <a:off x="386715" y="259119"/>
            <a:ext cx="11418570" cy="838161"/>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Συνιστώμενα βιβλία, άρθρα και βίντεο</a:t>
            </a:r>
            <a:endParaRPr sz="4400">
              <a:latin typeface="Arial"/>
              <a:ea typeface="Arial"/>
              <a:cs typeface="Arial"/>
              <a:sym typeface="Arial"/>
            </a:endParaRPr>
          </a:p>
        </p:txBody>
      </p:sp>
      <p:grpSp>
        <p:nvGrpSpPr>
          <p:cNvPr id="352" name="Google Shape;352;p23"/>
          <p:cNvGrpSpPr/>
          <p:nvPr/>
        </p:nvGrpSpPr>
        <p:grpSpPr>
          <a:xfrm>
            <a:off x="662939" y="1282147"/>
            <a:ext cx="11037109" cy="4785564"/>
            <a:chOff x="0" y="1987"/>
            <a:chExt cx="11037109" cy="4785564"/>
          </a:xfrm>
        </p:grpSpPr>
        <p:sp>
          <p:nvSpPr>
            <p:cNvPr id="353" name="Google Shape;353;p23"/>
            <p:cNvSpPr/>
            <p:nvPr/>
          </p:nvSpPr>
          <p:spPr>
            <a:xfrm>
              <a:off x="0" y="1987"/>
              <a:ext cx="11037109" cy="1007487"/>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23"/>
            <p:cNvSpPr/>
            <p:nvPr/>
          </p:nvSpPr>
          <p:spPr>
            <a:xfrm>
              <a:off x="304764" y="228672"/>
              <a:ext cx="554117" cy="554117"/>
            </a:xfrm>
            <a:prstGeom prst="rect">
              <a:avLst/>
            </a:prstGeom>
            <a:blipFill rotWithShape="1">
              <a:blip r:embed="rId3">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23"/>
            <p:cNvSpPr/>
            <p:nvPr/>
          </p:nvSpPr>
          <p:spPr>
            <a:xfrm>
              <a:off x="1163647" y="1987"/>
              <a:ext cx="9873461" cy="100748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23"/>
            <p:cNvSpPr txBox="1"/>
            <p:nvPr/>
          </p:nvSpPr>
          <p:spPr>
            <a:xfrm>
              <a:off x="1163647" y="1987"/>
              <a:ext cx="9873461" cy="1007487"/>
            </a:xfrm>
            <a:prstGeom prst="rect">
              <a:avLst/>
            </a:prstGeom>
            <a:noFill/>
            <a:ln>
              <a:noFill/>
            </a:ln>
          </p:spPr>
          <p:txBody>
            <a:bodyPr anchorCtr="0" anchor="ctr" bIns="106625" lIns="106625" spcFirstLastPara="1" rIns="106625" wrap="square" tIns="106625">
              <a:noAutofit/>
            </a:bodyPr>
            <a:lstStyle/>
            <a:p>
              <a:pPr indent="0" lvl="0" marL="0" marR="0" rtl="0" algn="just">
                <a:lnSpc>
                  <a:spcPct val="100000"/>
                </a:lnSpc>
                <a:spcBef>
                  <a:spcPts val="0"/>
                </a:spcBef>
                <a:spcAft>
                  <a:spcPts val="0"/>
                </a:spcAft>
                <a:buNone/>
              </a:pPr>
              <a:r>
                <a:rPr b="1" lang="en-US" sz="1400">
                  <a:solidFill>
                    <a:schemeClr val="dk1"/>
                  </a:solidFill>
                  <a:latin typeface="Arial"/>
                  <a:ea typeface="Arial"/>
                  <a:cs typeface="Arial"/>
                  <a:sym typeface="Arial"/>
                </a:rPr>
                <a:t>"The Shallows: Νίκολας Καρ: Τι κάνει το Διαδίκτυο στον εγκέφαλό μας": </a:t>
              </a:r>
              <a:r>
                <a:rPr lang="en-US" sz="1400">
                  <a:solidFill>
                    <a:schemeClr val="dk1"/>
                  </a:solidFill>
                  <a:latin typeface="Arial"/>
                  <a:ea typeface="Arial"/>
                  <a:cs typeface="Arial"/>
                  <a:sym typeface="Arial"/>
                </a:rPr>
                <a:t>Carr: Αυτό το βιβλίο που προκαλεί σκέψεις διερευνά πώς το διαδίκτυο επηρεάζει τη νόηση, την προσοχή μας και τα γενικά μοτίβα σκέψης μας. Ενθαρρύνει τον προβληματισμό σχετικά με τις ψηφιακές μας συνήθειες και τον αντίκτυπό τους στο μυαλό μας.</a:t>
              </a:r>
              <a:endParaRPr/>
            </a:p>
          </p:txBody>
        </p:sp>
        <p:sp>
          <p:nvSpPr>
            <p:cNvPr id="357" name="Google Shape;357;p23"/>
            <p:cNvSpPr/>
            <p:nvPr/>
          </p:nvSpPr>
          <p:spPr>
            <a:xfrm>
              <a:off x="0" y="1261346"/>
              <a:ext cx="11037109" cy="1007487"/>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3"/>
            <p:cNvSpPr/>
            <p:nvPr/>
          </p:nvSpPr>
          <p:spPr>
            <a:xfrm>
              <a:off x="304764" y="1488031"/>
              <a:ext cx="554117" cy="554117"/>
            </a:xfrm>
            <a:prstGeom prst="rect">
              <a:avLst/>
            </a:prstGeom>
            <a:blipFill rotWithShape="1">
              <a:blip r:embed="rId4">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3"/>
            <p:cNvSpPr/>
            <p:nvPr/>
          </p:nvSpPr>
          <p:spPr>
            <a:xfrm>
              <a:off x="1163647" y="1101387"/>
              <a:ext cx="9873461" cy="100748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23"/>
            <p:cNvSpPr txBox="1"/>
            <p:nvPr/>
          </p:nvSpPr>
          <p:spPr>
            <a:xfrm>
              <a:off x="1163647" y="1101387"/>
              <a:ext cx="9873461" cy="1007487"/>
            </a:xfrm>
            <a:prstGeom prst="rect">
              <a:avLst/>
            </a:prstGeom>
            <a:noFill/>
            <a:ln>
              <a:noFill/>
            </a:ln>
          </p:spPr>
          <p:txBody>
            <a:bodyPr anchorCtr="0" anchor="ctr" bIns="106625" lIns="106625" spcFirstLastPara="1" rIns="106625" wrap="square" tIns="106625">
              <a:noAutofit/>
            </a:bodyPr>
            <a:lstStyle/>
            <a:p>
              <a:pPr indent="0" lvl="0" marL="0" marR="0" rtl="0" algn="just">
                <a:lnSpc>
                  <a:spcPct val="100000"/>
                </a:lnSpc>
                <a:spcBef>
                  <a:spcPts val="0"/>
                </a:spcBef>
                <a:spcAft>
                  <a:spcPts val="0"/>
                </a:spcAft>
                <a:buNone/>
              </a:pPr>
              <a:r>
                <a:rPr b="1" lang="en-US" sz="1200">
                  <a:solidFill>
                    <a:schemeClr val="dk1"/>
                  </a:solidFill>
                  <a:latin typeface="Arial"/>
                  <a:ea typeface="Arial"/>
                  <a:cs typeface="Arial"/>
                  <a:sym typeface="Arial"/>
                </a:rPr>
                <a:t>"Ψηφιακός μινιμαλισμός: Cal Newport: Επιλέγοντας μια εστιασμένη ζωή σε έναν θορυβώδη κόσμο" του Cal Newport:</a:t>
              </a:r>
              <a:r>
                <a:rPr lang="en-US" sz="1200">
                  <a:solidFill>
                    <a:schemeClr val="dk1"/>
                  </a:solidFill>
                </a:rPr>
                <a:t> O</a:t>
              </a:r>
              <a:r>
                <a:rPr b="1" lang="en-US" sz="1200">
                  <a:solidFill>
                    <a:schemeClr val="dk1"/>
                  </a:solidFill>
                  <a:latin typeface="Arial"/>
                  <a:ea typeface="Arial"/>
                  <a:cs typeface="Arial"/>
                  <a:sym typeface="Arial"/>
                </a:rPr>
                <a:t> </a:t>
              </a:r>
              <a:r>
                <a:rPr lang="en-US" sz="1200">
                  <a:solidFill>
                    <a:schemeClr val="dk1"/>
                  </a:solidFill>
                  <a:latin typeface="Arial"/>
                  <a:ea typeface="Arial"/>
                  <a:cs typeface="Arial"/>
                  <a:sym typeface="Arial"/>
                </a:rPr>
                <a:t>Newport τάσσεται υπέρ της σκόπιμης χρήσης της τεχνολογίας, δίνοντας έμφαση στην ποιότητα έναντι της ποσότητας. Παρέχει πρακτικές στρατηγικές για τη μείωση της ψηφιακής ακαταστασίας και την εύρεση ισορροπίας.</a:t>
              </a:r>
              <a:endParaRPr/>
            </a:p>
          </p:txBody>
        </p:sp>
        <p:sp>
          <p:nvSpPr>
            <p:cNvPr id="361" name="Google Shape;361;p23"/>
            <p:cNvSpPr/>
            <p:nvPr/>
          </p:nvSpPr>
          <p:spPr>
            <a:xfrm>
              <a:off x="0" y="2520705"/>
              <a:ext cx="11037109" cy="1007487"/>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23"/>
            <p:cNvSpPr/>
            <p:nvPr/>
          </p:nvSpPr>
          <p:spPr>
            <a:xfrm>
              <a:off x="304764" y="2747389"/>
              <a:ext cx="554117" cy="554117"/>
            </a:xfrm>
            <a:prstGeom prst="rect">
              <a:avLst/>
            </a:prstGeom>
            <a:blipFill rotWithShape="1">
              <a:blip r:embed="rId5">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23"/>
            <p:cNvSpPr/>
            <p:nvPr/>
          </p:nvSpPr>
          <p:spPr>
            <a:xfrm>
              <a:off x="1163647" y="2351860"/>
              <a:ext cx="9873461" cy="100748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23"/>
            <p:cNvSpPr txBox="1"/>
            <p:nvPr/>
          </p:nvSpPr>
          <p:spPr>
            <a:xfrm>
              <a:off x="1163647" y="2351860"/>
              <a:ext cx="9873461" cy="1007487"/>
            </a:xfrm>
            <a:prstGeom prst="rect">
              <a:avLst/>
            </a:prstGeom>
            <a:noFill/>
            <a:ln>
              <a:noFill/>
            </a:ln>
          </p:spPr>
          <p:txBody>
            <a:bodyPr anchorCtr="0" anchor="ctr" bIns="106625" lIns="106625" spcFirstLastPara="1" rIns="106625" wrap="square" tIns="106625">
              <a:noAutofit/>
            </a:bodyPr>
            <a:lstStyle/>
            <a:p>
              <a:pPr indent="0" lvl="0" marL="0" marR="0" rtl="0" algn="just">
                <a:lnSpc>
                  <a:spcPct val="100000"/>
                </a:lnSpc>
                <a:spcBef>
                  <a:spcPts val="0"/>
                </a:spcBef>
                <a:spcAft>
                  <a:spcPts val="0"/>
                </a:spcAft>
                <a:buNone/>
              </a:pPr>
              <a:r>
                <a:rPr b="1" lang="en-US" sz="1400">
                  <a:solidFill>
                    <a:schemeClr val="dk1"/>
                  </a:solidFill>
                  <a:latin typeface="Arial"/>
                  <a:ea typeface="Arial"/>
                  <a:cs typeface="Arial"/>
                  <a:sym typeface="Arial"/>
                </a:rPr>
                <a:t>"Διεκδικώντας τη συζήτηση: Sherry Turkle: Η δύναμη της συζήτησης στην ψηφιακή εποχή": </a:t>
              </a:r>
              <a:r>
                <a:rPr lang="en-US" sz="1400">
                  <a:solidFill>
                    <a:schemeClr val="dk1"/>
                  </a:solidFill>
                </a:rPr>
                <a:t>Η </a:t>
              </a:r>
              <a:r>
                <a:rPr lang="en-US" sz="1400">
                  <a:solidFill>
                    <a:schemeClr val="dk1"/>
                  </a:solidFill>
                  <a:latin typeface="Arial"/>
                  <a:ea typeface="Arial"/>
                  <a:cs typeface="Arial"/>
                  <a:sym typeface="Arial"/>
                </a:rPr>
                <a:t>Turkle εμβαθύνει στη σημασία της πρόσωπο με πρόσωπο επικοινωνίας και στις επιπτώσεις της συνεχούς ψηφιακής συνδεσιμότητας. Οι γνώσεις της μας εμπνέουν να δώσουμε προτεραιότητα στις ουσιαστικές συζητήσεις.</a:t>
              </a:r>
              <a:endParaRPr/>
            </a:p>
          </p:txBody>
        </p:sp>
        <p:sp>
          <p:nvSpPr>
            <p:cNvPr id="365" name="Google Shape;365;p23"/>
            <p:cNvSpPr/>
            <p:nvPr/>
          </p:nvSpPr>
          <p:spPr>
            <a:xfrm>
              <a:off x="0" y="3780064"/>
              <a:ext cx="11037109" cy="1007487"/>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23"/>
            <p:cNvSpPr/>
            <p:nvPr/>
          </p:nvSpPr>
          <p:spPr>
            <a:xfrm>
              <a:off x="304764" y="4006748"/>
              <a:ext cx="554117" cy="554117"/>
            </a:xfrm>
            <a:prstGeom prst="rect">
              <a:avLst/>
            </a:prstGeom>
            <a:blipFill rotWithShape="1">
              <a:blip r:embed="rId6">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3"/>
            <p:cNvSpPr/>
            <p:nvPr/>
          </p:nvSpPr>
          <p:spPr>
            <a:xfrm>
              <a:off x="1163647" y="3620105"/>
              <a:ext cx="9873461" cy="100748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23"/>
            <p:cNvSpPr txBox="1"/>
            <p:nvPr/>
          </p:nvSpPr>
          <p:spPr>
            <a:xfrm>
              <a:off x="1163647" y="3620105"/>
              <a:ext cx="9873461" cy="1007487"/>
            </a:xfrm>
            <a:prstGeom prst="rect">
              <a:avLst/>
            </a:prstGeom>
            <a:noFill/>
            <a:ln>
              <a:noFill/>
            </a:ln>
          </p:spPr>
          <p:txBody>
            <a:bodyPr anchorCtr="0" anchor="ctr" bIns="106625" lIns="106625" spcFirstLastPara="1" rIns="106625" wrap="square" tIns="106625">
              <a:noAutofit/>
            </a:bodyPr>
            <a:lstStyle/>
            <a:p>
              <a:pPr indent="0" lvl="0" marL="0" marR="0" rtl="0" algn="just">
                <a:lnSpc>
                  <a:spcPct val="100000"/>
                </a:lnSpc>
                <a:spcBef>
                  <a:spcPts val="0"/>
                </a:spcBef>
                <a:spcAft>
                  <a:spcPts val="0"/>
                </a:spcAft>
                <a:buNone/>
              </a:pPr>
              <a:r>
                <a:rPr b="1" lang="en-US" sz="1400">
                  <a:solidFill>
                    <a:schemeClr val="dk1"/>
                  </a:solidFill>
                  <a:latin typeface="Arial"/>
                  <a:ea typeface="Arial"/>
                  <a:cs typeface="Arial"/>
                  <a:sym typeface="Arial"/>
                </a:rPr>
                <a:t>"Το κοινωνικό δίλημμα" (ντοκιμαντέρ): </a:t>
              </a:r>
              <a:r>
                <a:rPr lang="en-US" sz="1400">
                  <a:solidFill>
                    <a:schemeClr val="dk1"/>
                  </a:solidFill>
                  <a:latin typeface="Arial"/>
                  <a:ea typeface="Arial"/>
                  <a:cs typeface="Arial"/>
                  <a:sym typeface="Arial"/>
                </a:rPr>
                <a:t>Αυτό το ντοκιμαντέρ που ανοίγει τα μάτια, παρουσιάζει γνώστες της τεχνολογίας να συζητούν για τον αντίκτυπο των κοινωνικών μέσων στην κοινωνία. Ρίχνει φως στην οικονομία της προσοχής και ενθαρρύνει τους θεατές να είναι πιο προσεκτικοί στο διαδίκτυο.</a:t>
              </a:r>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2" name="Shape 372"/>
        <p:cNvGrpSpPr/>
        <p:nvPr/>
      </p:nvGrpSpPr>
      <p:grpSpPr>
        <a:xfrm>
          <a:off x="0" y="0"/>
          <a:ext cx="0" cy="0"/>
          <a:chOff x="0" y="0"/>
          <a:chExt cx="0" cy="0"/>
        </a:xfrm>
      </p:grpSpPr>
      <p:sp>
        <p:nvSpPr>
          <p:cNvPr id="373" name="Google Shape;373;p24"/>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4" name="Google Shape;374;p24"/>
          <p:cNvSpPr/>
          <p:nvPr/>
        </p:nvSpPr>
        <p:spPr>
          <a:xfrm>
            <a:off x="489189" y="1119031"/>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5" name="Google Shape;375;p24"/>
          <p:cNvSpPr txBox="1"/>
          <p:nvPr>
            <p:ph type="title"/>
          </p:nvPr>
        </p:nvSpPr>
        <p:spPr>
          <a:xfrm>
            <a:off x="1171074" y="1396686"/>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Arial"/>
              <a:buNone/>
            </a:pPr>
            <a:r>
              <a:rPr lang="en-US" sz="3600">
                <a:solidFill>
                  <a:srgbClr val="FFFFFF"/>
                </a:solidFill>
                <a:latin typeface="Arial"/>
                <a:ea typeface="Arial"/>
                <a:cs typeface="Arial"/>
                <a:sym typeface="Arial"/>
              </a:rPr>
              <a:t>Οργανισμοί </a:t>
            </a:r>
            <a:endParaRPr sz="3600">
              <a:solidFill>
                <a:srgbClr val="FFFFFF"/>
              </a:solidFill>
              <a:latin typeface="Arial"/>
              <a:ea typeface="Arial"/>
              <a:cs typeface="Arial"/>
              <a:sym typeface="Arial"/>
            </a:endParaRPr>
          </a:p>
        </p:txBody>
      </p:sp>
      <p:sp>
        <p:nvSpPr>
          <p:cNvPr id="376" name="Google Shape;376;p24"/>
          <p:cNvSpPr/>
          <p:nvPr/>
        </p:nvSpPr>
        <p:spPr>
          <a:xfrm rot="-1790889">
            <a:off x="8683720" y="941148"/>
            <a:ext cx="2987899" cy="2987899"/>
          </a:xfrm>
          <a:prstGeom prst="arc">
            <a:avLst>
              <a:gd fmla="val 15817365" name="adj1"/>
              <a:gd fmla="val 178138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377" name="Google Shape;377;p24"/>
          <p:cNvSpPr/>
          <p:nvPr/>
        </p:nvSpPr>
        <p:spPr>
          <a:xfrm>
            <a:off x="910048" y="4780992"/>
            <a:ext cx="546100" cy="546100"/>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378" name="Google Shape;378;p24"/>
          <p:cNvSpPr txBox="1"/>
          <p:nvPr>
            <p:ph idx="1" type="body"/>
          </p:nvPr>
        </p:nvSpPr>
        <p:spPr>
          <a:xfrm>
            <a:off x="5164451" y="1290481"/>
            <a:ext cx="6609346" cy="5343189"/>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SzPts val="2400"/>
              <a:buChar char="❑"/>
            </a:pPr>
            <a:r>
              <a:rPr lang="en-US" sz="2400" u="sng">
                <a:solidFill>
                  <a:srgbClr val="92BAB5"/>
                </a:solidFill>
                <a:latin typeface="Arial"/>
                <a:ea typeface="Arial"/>
                <a:cs typeface="Arial"/>
                <a:sym typeface="Arial"/>
                <a:hlinkClick r:id="rId3">
                  <a:extLst>
                    <a:ext uri="{A12FA001-AC4F-418D-AE19-62706E023703}">
                      <ahyp:hlinkClr val="tx"/>
                    </a:ext>
                  </a:extLst>
                </a:hlinkClick>
              </a:rPr>
              <a:t>Ενισχύστε την ευημερία στο χώρο εργασίας | Ψηφιακές λύσεις ευεξίας (digitalwellnessinstitute.com)</a:t>
            </a:r>
            <a:endParaRPr sz="2400">
              <a:solidFill>
                <a:srgbClr val="92BAB5"/>
              </a:solidFill>
              <a:latin typeface="Arial"/>
              <a:ea typeface="Arial"/>
              <a:cs typeface="Arial"/>
              <a:sym typeface="Arial"/>
            </a:endParaRPr>
          </a:p>
          <a:p>
            <a:pPr indent="-228600" lvl="0" marL="228600" rtl="0" algn="l">
              <a:lnSpc>
                <a:spcPct val="90000"/>
              </a:lnSpc>
              <a:spcBef>
                <a:spcPts val="1000"/>
              </a:spcBef>
              <a:spcAft>
                <a:spcPts val="0"/>
              </a:spcAft>
              <a:buSzPts val="2400"/>
              <a:buChar char="❑"/>
            </a:pPr>
            <a:r>
              <a:rPr lang="en-US" sz="2400" u="sng">
                <a:solidFill>
                  <a:srgbClr val="92BAB5"/>
                </a:solidFill>
                <a:latin typeface="Arial"/>
                <a:ea typeface="Arial"/>
                <a:cs typeface="Arial"/>
                <a:sym typeface="Arial"/>
                <a:hlinkClick r:id="rId4">
                  <a:extLst>
                    <a:ext uri="{A12FA001-AC4F-418D-AE19-62706E023703}">
                      <ahyp:hlinkClr val="tx"/>
                    </a:ext>
                  </a:extLst>
                </a:hlinkClick>
              </a:rPr>
              <a:t>Συμβουλές για να πάρετε τον έλεγχο της χρήσης της τεχνολογίας σας - Center for Humane Technology</a:t>
            </a:r>
            <a:endParaRPr sz="2400">
              <a:solidFill>
                <a:srgbClr val="92BAB5"/>
              </a:solidFill>
              <a:latin typeface="Arial"/>
              <a:ea typeface="Arial"/>
              <a:cs typeface="Arial"/>
              <a:sym typeface="Arial"/>
            </a:endParaRPr>
          </a:p>
          <a:p>
            <a:pPr indent="-228600" lvl="0" marL="228600" rtl="0" algn="l">
              <a:lnSpc>
                <a:spcPct val="90000"/>
              </a:lnSpc>
              <a:spcBef>
                <a:spcPts val="1000"/>
              </a:spcBef>
              <a:spcAft>
                <a:spcPts val="0"/>
              </a:spcAft>
              <a:buSzPts val="2400"/>
              <a:buChar char="❑"/>
            </a:pPr>
            <a:r>
              <a:rPr b="0" i="0" lang="en-US" sz="2400">
                <a:latin typeface="Arial"/>
                <a:ea typeface="Arial"/>
                <a:cs typeface="Arial"/>
                <a:sym typeface="Arial"/>
              </a:rPr>
              <a:t>Οι οργανισμοί αυτοί επικεντρώνονται στην προώθηση υγιών ψηφιακών συνηθειών, της προσοχής και της ισορροπίας στην ολοένα και πιο συνδεδεμένη ζωή μας.</a:t>
            </a:r>
            <a:endParaRPr sz="2400">
              <a:latin typeface="Arial"/>
              <a:ea typeface="Arial"/>
              <a:cs typeface="Arial"/>
              <a:sym typeface="Arial"/>
            </a:endParaRPr>
          </a:p>
          <a:p>
            <a:pPr indent="-228600" lvl="0" marL="228600" rtl="0" algn="l">
              <a:lnSpc>
                <a:spcPct val="90000"/>
              </a:lnSpc>
              <a:spcBef>
                <a:spcPts val="1000"/>
              </a:spcBef>
              <a:spcAft>
                <a:spcPts val="0"/>
              </a:spcAft>
              <a:buSzPts val="2400"/>
              <a:buChar char="❑"/>
            </a:pPr>
            <a:r>
              <a:rPr b="0" i="0" lang="en-US" sz="2400">
                <a:latin typeface="Arial"/>
                <a:ea typeface="Arial"/>
                <a:cs typeface="Arial"/>
                <a:sym typeface="Arial"/>
              </a:rPr>
              <a:t>Να θυμάστε να κάνετε διαλείμματα, να εξασκείτε την προσοχή σας και να διατηρείτε μια υγιή σχέση με την τεχνολογία! 🌟📚🌐</a:t>
            </a:r>
            <a:endParaRPr sz="2400">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82" name="Shape 382"/>
        <p:cNvGrpSpPr/>
        <p:nvPr/>
      </p:nvGrpSpPr>
      <p:grpSpPr>
        <a:xfrm>
          <a:off x="0" y="0"/>
          <a:ext cx="0" cy="0"/>
          <a:chOff x="0" y="0"/>
          <a:chExt cx="0" cy="0"/>
        </a:xfrm>
      </p:grpSpPr>
      <p:sp>
        <p:nvSpPr>
          <p:cNvPr id="383" name="Google Shape;383;p25"/>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4" name="Google Shape;384;p25"/>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5" name="Google Shape;385;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Κουίζ αυτοαξιολόγησης και ψηφιακή ευημερία</a:t>
            </a:r>
            <a:endParaRPr sz="4400">
              <a:latin typeface="Arial"/>
              <a:ea typeface="Arial"/>
              <a:cs typeface="Arial"/>
              <a:sym typeface="Arial"/>
            </a:endParaRPr>
          </a:p>
        </p:txBody>
      </p:sp>
      <p:sp>
        <p:nvSpPr>
          <p:cNvPr id="386" name="Google Shape;386;p25"/>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87" name="Google Shape;387;p25"/>
          <p:cNvSpPr txBox="1"/>
          <p:nvPr>
            <p:ph idx="1" type="body"/>
          </p:nvPr>
        </p:nvSpPr>
        <p:spPr>
          <a:xfrm>
            <a:off x="1272540" y="1779905"/>
            <a:ext cx="10515600" cy="4351338"/>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just">
              <a:lnSpc>
                <a:spcPct val="90000"/>
              </a:lnSpc>
              <a:spcBef>
                <a:spcPts val="0"/>
              </a:spcBef>
              <a:spcAft>
                <a:spcPts val="0"/>
              </a:spcAft>
              <a:buSzPct val="100000"/>
              <a:buChar char="❑"/>
            </a:pPr>
            <a:r>
              <a:rPr b="0" i="0" lang="en-US">
                <a:latin typeface="Arial"/>
                <a:ea typeface="Arial"/>
                <a:cs typeface="Arial"/>
                <a:sym typeface="Arial"/>
              </a:rPr>
              <a:t>Στη ζωή μας με γνώμονα την τεχνολογία, η αυτοκριτική σχετικά με τις ψηφιακές συνήθειες έχει σημασία. Σκεφτείτε τον χρόνο που αφιερώνετε στην οθόνη, τη χρήση των μέσων κοινωνικής δικτύωσης και τα επίπεδα ψηφιακού άγχους. </a:t>
            </a:r>
            <a:endParaRPr/>
          </a:p>
          <a:p>
            <a:pPr indent="-228600" lvl="0" marL="228600" rtl="0" algn="just">
              <a:lnSpc>
                <a:spcPct val="90000"/>
              </a:lnSpc>
              <a:spcBef>
                <a:spcPts val="1000"/>
              </a:spcBef>
              <a:spcAft>
                <a:spcPts val="0"/>
              </a:spcAft>
              <a:buSzPct val="100000"/>
              <a:buChar char="❑"/>
            </a:pPr>
            <a:r>
              <a:rPr b="0" i="0" lang="en-US">
                <a:latin typeface="Arial"/>
                <a:ea typeface="Arial"/>
                <a:cs typeface="Arial"/>
                <a:sym typeface="Arial"/>
              </a:rPr>
              <a:t>Εντοπισμός μοτίβων. Πιάνετε το τηλέφωνό σας κατά τη διάρκεια των γευμάτων; </a:t>
            </a:r>
            <a:endParaRPr/>
          </a:p>
          <a:p>
            <a:pPr indent="-228600" lvl="0" marL="228600" rtl="0" algn="just">
              <a:lnSpc>
                <a:spcPct val="90000"/>
              </a:lnSpc>
              <a:spcBef>
                <a:spcPts val="1000"/>
              </a:spcBef>
              <a:spcAft>
                <a:spcPts val="0"/>
              </a:spcAft>
              <a:buSzPct val="100000"/>
              <a:buChar char="❑"/>
            </a:pPr>
            <a:r>
              <a:rPr b="0" i="0" lang="en-US">
                <a:latin typeface="Arial"/>
                <a:ea typeface="Arial"/>
                <a:cs typeface="Arial"/>
                <a:sym typeface="Arial"/>
              </a:rPr>
              <a:t>Ενδυναμώστε τον εαυτό σας να κάνει σκόπιμες επιλογές: </a:t>
            </a:r>
            <a:endParaRPr/>
          </a:p>
          <a:p>
            <a:pPr indent="-228600" lvl="1" marL="685800" rtl="0" algn="l">
              <a:lnSpc>
                <a:spcPct val="90000"/>
              </a:lnSpc>
              <a:spcBef>
                <a:spcPts val="500"/>
              </a:spcBef>
              <a:spcAft>
                <a:spcPts val="0"/>
              </a:spcAft>
              <a:buClr>
                <a:srgbClr val="FFAA5A"/>
              </a:buClr>
              <a:buSzPct val="100000"/>
              <a:buFont typeface="Noto Sans Symbols"/>
              <a:buChar char="▪"/>
            </a:pPr>
            <a:r>
              <a:rPr b="0" i="0" lang="en-US">
                <a:latin typeface="Arial"/>
                <a:ea typeface="Arial"/>
                <a:cs typeface="Arial"/>
                <a:sym typeface="Arial"/>
              </a:rPr>
              <a:t>θέτει όρια</a:t>
            </a:r>
            <a:endParaRPr/>
          </a:p>
          <a:p>
            <a:pPr indent="-228600" lvl="1" marL="685800" rtl="0" algn="l">
              <a:lnSpc>
                <a:spcPct val="90000"/>
              </a:lnSpc>
              <a:spcBef>
                <a:spcPts val="500"/>
              </a:spcBef>
              <a:spcAft>
                <a:spcPts val="0"/>
              </a:spcAft>
              <a:buClr>
                <a:srgbClr val="FFAA5A"/>
              </a:buClr>
              <a:buSzPct val="100000"/>
              <a:buFont typeface="Noto Sans Symbols"/>
              <a:buChar char="▪"/>
            </a:pPr>
            <a:r>
              <a:rPr b="0" i="0" lang="en-US">
                <a:latin typeface="Arial"/>
                <a:ea typeface="Arial"/>
                <a:cs typeface="Arial"/>
                <a:sym typeface="Arial"/>
              </a:rPr>
              <a:t>εξασκηθείτε στη συνειδητή χρήση της τεχνολογίας</a:t>
            </a:r>
            <a:endParaRPr/>
          </a:p>
          <a:p>
            <a:pPr indent="-228600" lvl="1" marL="685800" rtl="0" algn="l">
              <a:lnSpc>
                <a:spcPct val="90000"/>
              </a:lnSpc>
              <a:spcBef>
                <a:spcPts val="500"/>
              </a:spcBef>
              <a:spcAft>
                <a:spcPts val="0"/>
              </a:spcAft>
              <a:buClr>
                <a:srgbClr val="FFAA5A"/>
              </a:buClr>
              <a:buSzPct val="100000"/>
              <a:buFont typeface="Noto Sans Symbols"/>
              <a:buChar char="▪"/>
            </a:pPr>
            <a:r>
              <a:rPr b="0" i="0" lang="en-US">
                <a:latin typeface="Arial"/>
                <a:ea typeface="Arial"/>
                <a:cs typeface="Arial"/>
                <a:sym typeface="Arial"/>
              </a:rPr>
              <a:t>και δώστε προτεραιότητα στις στιγμές ψηφιακής αποτοξίνωσης</a:t>
            </a:r>
            <a:endParaRPr/>
          </a:p>
          <a:p>
            <a:pPr indent="-228600" lvl="0" marL="228600" rtl="0" algn="just">
              <a:lnSpc>
                <a:spcPct val="90000"/>
              </a:lnSpc>
              <a:spcBef>
                <a:spcPts val="1000"/>
              </a:spcBef>
              <a:spcAft>
                <a:spcPts val="0"/>
              </a:spcAft>
              <a:buSzPct val="100000"/>
              <a:buChar char="❑"/>
            </a:pPr>
            <a:r>
              <a:rPr b="0" i="0" lang="en-US">
                <a:latin typeface="Arial"/>
                <a:ea typeface="Arial"/>
                <a:cs typeface="Arial"/>
                <a:sym typeface="Arial"/>
              </a:rPr>
              <a:t> Μικρές αλλαγές οδηγούν σε σημαντικές βελτιώσεις στην ευημερία. 🌟👍</a:t>
            </a:r>
            <a:endParaRPr>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91" name="Shape 391"/>
        <p:cNvGrpSpPr/>
        <p:nvPr/>
      </p:nvGrpSpPr>
      <p:grpSpPr>
        <a:xfrm>
          <a:off x="0" y="0"/>
          <a:ext cx="0" cy="0"/>
          <a:chOff x="0" y="0"/>
          <a:chExt cx="0" cy="0"/>
        </a:xfrm>
      </p:grpSpPr>
      <p:sp>
        <p:nvSpPr>
          <p:cNvPr id="392" name="Google Shape;392;p2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3" name="Google Shape;393;p26"/>
          <p:cNvSpPr txBox="1"/>
          <p:nvPr>
            <p:ph type="title"/>
          </p:nvPr>
        </p:nvSpPr>
        <p:spPr>
          <a:xfrm>
            <a:off x="838201" y="591829"/>
            <a:ext cx="2055010" cy="558312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3200"/>
              <a:buFont typeface="Arial"/>
              <a:buNone/>
            </a:pPr>
            <a:r>
              <a:rPr lang="en-US" sz="3200">
                <a:latin typeface="Arial"/>
                <a:ea typeface="Arial"/>
                <a:cs typeface="Arial"/>
                <a:sym typeface="Arial"/>
              </a:rPr>
              <a:t>Κουίζ για τις συνήθειες του χρόνου οθόνης:</a:t>
            </a:r>
            <a:endParaRPr sz="3200">
              <a:latin typeface="Arial"/>
              <a:ea typeface="Arial"/>
              <a:cs typeface="Arial"/>
              <a:sym typeface="Arial"/>
            </a:endParaRPr>
          </a:p>
        </p:txBody>
      </p:sp>
      <p:cxnSp>
        <p:nvCxnSpPr>
          <p:cNvPr id="394" name="Google Shape;394;p26"/>
          <p:cNvCxnSpPr/>
          <p:nvPr/>
        </p:nvCxnSpPr>
        <p:spPr>
          <a:xfrm>
            <a:off x="715890" y="356812"/>
            <a:ext cx="0" cy="6492875"/>
          </a:xfrm>
          <a:prstGeom prst="straightConnector1">
            <a:avLst/>
          </a:prstGeom>
          <a:noFill/>
          <a:ln cap="sq" cmpd="sng" w="25400">
            <a:solidFill>
              <a:schemeClr val="accent1"/>
            </a:solidFill>
            <a:prstDash val="solid"/>
            <a:bevel/>
            <a:headEnd len="sm" w="sm" type="none"/>
            <a:tailEnd len="sm" w="sm" type="none"/>
          </a:ln>
        </p:spPr>
      </p:cxnSp>
      <p:sp>
        <p:nvSpPr>
          <p:cNvPr id="395" name="Google Shape;395;p26"/>
          <p:cNvSpPr/>
          <p:nvPr/>
        </p:nvSpPr>
        <p:spPr>
          <a:xfrm>
            <a:off x="11433111" y="591829"/>
            <a:ext cx="139039" cy="139039"/>
          </a:xfrm>
          <a:custGeom>
            <a:rect b="b" l="l" r="r" t="t"/>
            <a:pathLst>
              <a:path extrusionOk="0" h="139039" w="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6" name="Google Shape;396;p26"/>
          <p:cNvSpPr/>
          <p:nvPr/>
        </p:nvSpPr>
        <p:spPr>
          <a:xfrm>
            <a:off x="11791891" y="821124"/>
            <a:ext cx="91138" cy="91138"/>
          </a:xfrm>
          <a:custGeom>
            <a:rect b="b" l="l" r="r" t="t"/>
            <a:pathLst>
              <a:path extrusionOk="0" h="91138" w="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7" name="Google Shape;397;p26"/>
          <p:cNvSpPr/>
          <p:nvPr/>
        </p:nvSpPr>
        <p:spPr>
          <a:xfrm>
            <a:off x="11417571" y="1336268"/>
            <a:ext cx="127714" cy="127714"/>
          </a:xfrm>
          <a:custGeom>
            <a:rect b="b" l="l" r="r" t="t"/>
            <a:pathLst>
              <a:path extrusionOk="0" h="127714" w="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98" name="Google Shape;398;p26"/>
          <p:cNvGrpSpPr/>
          <p:nvPr/>
        </p:nvGrpSpPr>
        <p:grpSpPr>
          <a:xfrm>
            <a:off x="3112951" y="442662"/>
            <a:ext cx="8678940" cy="5972674"/>
            <a:chOff x="0" y="7597"/>
            <a:chExt cx="8678940" cy="5972674"/>
          </a:xfrm>
        </p:grpSpPr>
        <p:sp>
          <p:nvSpPr>
            <p:cNvPr id="399" name="Google Shape;399;p26"/>
            <p:cNvSpPr/>
            <p:nvPr/>
          </p:nvSpPr>
          <p:spPr>
            <a:xfrm>
              <a:off x="0" y="7597"/>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26"/>
            <p:cNvSpPr/>
            <p:nvPr/>
          </p:nvSpPr>
          <p:spPr>
            <a:xfrm>
              <a:off x="267664" y="206686"/>
              <a:ext cx="487138" cy="486662"/>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26"/>
            <p:cNvSpPr/>
            <p:nvPr/>
          </p:nvSpPr>
          <p:spPr>
            <a:xfrm>
              <a:off x="1022466" y="7597"/>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26"/>
            <p:cNvSpPr txBox="1"/>
            <p:nvPr/>
          </p:nvSpPr>
          <p:spPr>
            <a:xfrm>
              <a:off x="1022466" y="7597"/>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Πόσες ώρες την ημέρα, κατά μέσο όρο, περνάτε κοιτάζοντας οθόνες (συμπεριλαμβανομένων των smartphones, των tablets, των υπολογιστών και των τηλεοράσεων);</a:t>
              </a:r>
              <a:endParaRPr/>
            </a:p>
          </p:txBody>
        </p:sp>
        <p:sp>
          <p:nvSpPr>
            <p:cNvPr id="403" name="Google Shape;403;p26"/>
            <p:cNvSpPr/>
            <p:nvPr/>
          </p:nvSpPr>
          <p:spPr>
            <a:xfrm>
              <a:off x="4927989" y="7597"/>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26"/>
            <p:cNvSpPr txBox="1"/>
            <p:nvPr/>
          </p:nvSpPr>
          <p:spPr>
            <a:xfrm>
              <a:off x="4927989" y="7597"/>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Λιγότερο από 1 ώρα β) 1-2 ώρες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2-4 ώρες δ) 4-6 ώρες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ε) Περισσότερες από 6 ώρες</a:t>
              </a:r>
              <a:endParaRPr/>
            </a:p>
          </p:txBody>
        </p:sp>
        <p:sp>
          <p:nvSpPr>
            <p:cNvPr id="405" name="Google Shape;405;p26"/>
            <p:cNvSpPr/>
            <p:nvPr/>
          </p:nvSpPr>
          <p:spPr>
            <a:xfrm>
              <a:off x="0" y="1251904"/>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26"/>
            <p:cNvSpPr/>
            <p:nvPr/>
          </p:nvSpPr>
          <p:spPr>
            <a:xfrm>
              <a:off x="267664" y="1450993"/>
              <a:ext cx="487138" cy="486662"/>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26"/>
            <p:cNvSpPr/>
            <p:nvPr/>
          </p:nvSpPr>
          <p:spPr>
            <a:xfrm>
              <a:off x="1022466" y="1251904"/>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26"/>
            <p:cNvSpPr txBox="1"/>
            <p:nvPr/>
          </p:nvSpPr>
          <p:spPr>
            <a:xfrm>
              <a:off x="1022466" y="1251904"/>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Βρίσκετε τον εαυτό σας να κάνει άσκοπη κύλιση στο τηλέφωνό σας ή σε άλλες συσκευές χωρίς </a:t>
              </a:r>
              <a:br>
                <a:rPr lang="en-US" sz="1400">
                  <a:solidFill>
                    <a:schemeClr val="dk1"/>
                  </a:solidFill>
                  <a:latin typeface="Arial"/>
                  <a:ea typeface="Arial"/>
                  <a:cs typeface="Arial"/>
                  <a:sym typeface="Arial"/>
                </a:rPr>
              </a:br>
              <a:r>
                <a:rPr lang="en-US" sz="1400">
                  <a:solidFill>
                    <a:schemeClr val="dk1"/>
                  </a:solidFill>
                  <a:latin typeface="Arial"/>
                  <a:ea typeface="Arial"/>
                  <a:cs typeface="Arial"/>
                  <a:sym typeface="Arial"/>
                </a:rPr>
                <a:t>συγκεκριμένο σκοπό;</a:t>
              </a:r>
              <a:endParaRPr/>
            </a:p>
          </p:txBody>
        </p:sp>
        <p:sp>
          <p:nvSpPr>
            <p:cNvPr id="409" name="Google Shape;409;p26"/>
            <p:cNvSpPr/>
            <p:nvPr/>
          </p:nvSpPr>
          <p:spPr>
            <a:xfrm>
              <a:off x="4927989" y="1251904"/>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26"/>
            <p:cNvSpPr txBox="1"/>
            <p:nvPr/>
          </p:nvSpPr>
          <p:spPr>
            <a:xfrm>
              <a:off x="4927989" y="1251904"/>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Σπάνια β) Περιστασιακά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Συχνά δ) Τις περισσότερες φορές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ε) Συνεχώς</a:t>
              </a:r>
              <a:endParaRPr/>
            </a:p>
          </p:txBody>
        </p:sp>
        <p:sp>
          <p:nvSpPr>
            <p:cNvPr id="411" name="Google Shape;411;p26"/>
            <p:cNvSpPr/>
            <p:nvPr/>
          </p:nvSpPr>
          <p:spPr>
            <a:xfrm>
              <a:off x="0" y="2496212"/>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26"/>
            <p:cNvSpPr/>
            <p:nvPr/>
          </p:nvSpPr>
          <p:spPr>
            <a:xfrm>
              <a:off x="267664" y="2695301"/>
              <a:ext cx="487138" cy="486662"/>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26"/>
            <p:cNvSpPr/>
            <p:nvPr/>
          </p:nvSpPr>
          <p:spPr>
            <a:xfrm>
              <a:off x="1022466" y="2496212"/>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26"/>
            <p:cNvSpPr txBox="1"/>
            <p:nvPr/>
          </p:nvSpPr>
          <p:spPr>
            <a:xfrm>
              <a:off x="1022466" y="2496212"/>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Πόσο συχνά χρησιμοποιείτε ηλεκτρονικές συσκευές </a:t>
              </a:r>
              <a:br>
                <a:rPr lang="en-US" sz="1400">
                  <a:solidFill>
                    <a:schemeClr val="dk1"/>
                  </a:solidFill>
                  <a:latin typeface="Arial"/>
                  <a:ea typeface="Arial"/>
                  <a:cs typeface="Arial"/>
                  <a:sym typeface="Arial"/>
                </a:rPr>
              </a:br>
              <a:r>
                <a:rPr lang="en-US" sz="1400">
                  <a:solidFill>
                    <a:schemeClr val="dk1"/>
                  </a:solidFill>
                  <a:latin typeface="Arial"/>
                  <a:ea typeface="Arial"/>
                  <a:cs typeface="Arial"/>
                  <a:sym typeface="Arial"/>
                </a:rPr>
                <a:t>μέσα σε μία ώρα πριν από τον ύπνο;</a:t>
              </a:r>
              <a:endParaRPr/>
            </a:p>
          </p:txBody>
        </p:sp>
        <p:sp>
          <p:nvSpPr>
            <p:cNvPr id="415" name="Google Shape;415;p26"/>
            <p:cNvSpPr/>
            <p:nvPr/>
          </p:nvSpPr>
          <p:spPr>
            <a:xfrm>
              <a:off x="4927989" y="2496212"/>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26"/>
            <p:cNvSpPr txBox="1"/>
            <p:nvPr/>
          </p:nvSpPr>
          <p:spPr>
            <a:xfrm>
              <a:off x="4927989" y="2496212"/>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Ποτέ β) Σπάνια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Μερικές φορές δ) Συχνά ε) Πάντα</a:t>
              </a:r>
              <a:endParaRPr/>
            </a:p>
          </p:txBody>
        </p:sp>
        <p:sp>
          <p:nvSpPr>
            <p:cNvPr id="417" name="Google Shape;417;p26"/>
            <p:cNvSpPr/>
            <p:nvPr/>
          </p:nvSpPr>
          <p:spPr>
            <a:xfrm>
              <a:off x="0" y="3740519"/>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26"/>
            <p:cNvSpPr/>
            <p:nvPr/>
          </p:nvSpPr>
          <p:spPr>
            <a:xfrm>
              <a:off x="267664" y="3939608"/>
              <a:ext cx="487138" cy="486662"/>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26"/>
            <p:cNvSpPr/>
            <p:nvPr/>
          </p:nvSpPr>
          <p:spPr>
            <a:xfrm>
              <a:off x="1022466" y="3740519"/>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26"/>
            <p:cNvSpPr txBox="1"/>
            <p:nvPr/>
          </p:nvSpPr>
          <p:spPr>
            <a:xfrm>
              <a:off x="1022466" y="3740519"/>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Αντιλαμβάνεστε οποιαδήποτε σωματική ενόχληση, όπως καταπόνηση των ματιών, πονοκεφάλους ή διαταραχές του ύπνου που σχετίζονται με τον χρόνο σας στην οθόνη;</a:t>
              </a:r>
              <a:endParaRPr/>
            </a:p>
          </p:txBody>
        </p:sp>
        <p:sp>
          <p:nvSpPr>
            <p:cNvPr id="421" name="Google Shape;421;p26"/>
            <p:cNvSpPr/>
            <p:nvPr/>
          </p:nvSpPr>
          <p:spPr>
            <a:xfrm>
              <a:off x="4927989" y="3740519"/>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26"/>
            <p:cNvSpPr txBox="1"/>
            <p:nvPr/>
          </p:nvSpPr>
          <p:spPr>
            <a:xfrm>
              <a:off x="4927989" y="3740519"/>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Καμία ενόχληση β) Σπάνια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Περιστασιακά δ) Συχνά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ε) Διαρκής δυσφορία</a:t>
              </a:r>
              <a:endParaRPr/>
            </a:p>
          </p:txBody>
        </p:sp>
        <p:sp>
          <p:nvSpPr>
            <p:cNvPr id="423" name="Google Shape;423;p26"/>
            <p:cNvSpPr/>
            <p:nvPr/>
          </p:nvSpPr>
          <p:spPr>
            <a:xfrm>
              <a:off x="0" y="4984826"/>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26"/>
            <p:cNvSpPr/>
            <p:nvPr/>
          </p:nvSpPr>
          <p:spPr>
            <a:xfrm>
              <a:off x="267664" y="5183916"/>
              <a:ext cx="487138" cy="486662"/>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26"/>
            <p:cNvSpPr/>
            <p:nvPr/>
          </p:nvSpPr>
          <p:spPr>
            <a:xfrm>
              <a:off x="1022466" y="4984826"/>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26"/>
            <p:cNvSpPr txBox="1"/>
            <p:nvPr/>
          </p:nvSpPr>
          <p:spPr>
            <a:xfrm>
              <a:off x="1022466" y="4984826"/>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Θέτετε συγκεκριμένα χρονικά όρια ή χρησιμοποιείτε εργαλεία/εφαρμογές για να παρακολουθείτε και να ελέγχετε τον χρόνο σας στην οθόνη;</a:t>
              </a:r>
              <a:endParaRPr/>
            </a:p>
          </p:txBody>
        </p:sp>
        <p:sp>
          <p:nvSpPr>
            <p:cNvPr id="427" name="Google Shape;427;p26"/>
            <p:cNvSpPr/>
            <p:nvPr/>
          </p:nvSpPr>
          <p:spPr>
            <a:xfrm>
              <a:off x="4927989" y="4984826"/>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26"/>
            <p:cNvSpPr txBox="1"/>
            <p:nvPr/>
          </p:nvSpPr>
          <p:spPr>
            <a:xfrm>
              <a:off x="4927989" y="4984826"/>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Πάντα β) Συχνά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Περιστασιακά δ) Σπάνια ε) Ποτέ</a:t>
              </a:r>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32" name="Shape 432"/>
        <p:cNvGrpSpPr/>
        <p:nvPr/>
      </p:nvGrpSpPr>
      <p:grpSpPr>
        <a:xfrm>
          <a:off x="0" y="0"/>
          <a:ext cx="0" cy="0"/>
          <a:chOff x="0" y="0"/>
          <a:chExt cx="0" cy="0"/>
        </a:xfrm>
      </p:grpSpPr>
      <p:sp>
        <p:nvSpPr>
          <p:cNvPr id="433" name="Google Shape;433;p27"/>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34" name="Google Shape;434;p27"/>
          <p:cNvSpPr txBox="1"/>
          <p:nvPr>
            <p:ph type="title"/>
          </p:nvPr>
        </p:nvSpPr>
        <p:spPr>
          <a:xfrm>
            <a:off x="838201" y="591829"/>
            <a:ext cx="2055010" cy="558312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Κουίζ χρήσης των κοινωνικών μέσων ενημέρωσης:</a:t>
            </a:r>
            <a:endParaRPr sz="4400">
              <a:latin typeface="Arial"/>
              <a:ea typeface="Arial"/>
              <a:cs typeface="Arial"/>
              <a:sym typeface="Arial"/>
            </a:endParaRPr>
          </a:p>
        </p:txBody>
      </p:sp>
      <p:cxnSp>
        <p:nvCxnSpPr>
          <p:cNvPr id="435" name="Google Shape;435;p27"/>
          <p:cNvCxnSpPr/>
          <p:nvPr/>
        </p:nvCxnSpPr>
        <p:spPr>
          <a:xfrm>
            <a:off x="715890" y="356812"/>
            <a:ext cx="0" cy="6492875"/>
          </a:xfrm>
          <a:prstGeom prst="straightConnector1">
            <a:avLst/>
          </a:prstGeom>
          <a:noFill/>
          <a:ln cap="sq" cmpd="sng" w="25400">
            <a:solidFill>
              <a:schemeClr val="accent1"/>
            </a:solidFill>
            <a:prstDash val="solid"/>
            <a:bevel/>
            <a:headEnd len="sm" w="sm" type="none"/>
            <a:tailEnd len="sm" w="sm" type="none"/>
          </a:ln>
        </p:spPr>
      </p:cxnSp>
      <p:sp>
        <p:nvSpPr>
          <p:cNvPr id="436" name="Google Shape;436;p27"/>
          <p:cNvSpPr/>
          <p:nvPr/>
        </p:nvSpPr>
        <p:spPr>
          <a:xfrm>
            <a:off x="11433111" y="591829"/>
            <a:ext cx="139039" cy="139039"/>
          </a:xfrm>
          <a:custGeom>
            <a:rect b="b" l="l" r="r" t="t"/>
            <a:pathLst>
              <a:path extrusionOk="0" h="139039" w="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7" name="Google Shape;437;p27"/>
          <p:cNvSpPr/>
          <p:nvPr/>
        </p:nvSpPr>
        <p:spPr>
          <a:xfrm>
            <a:off x="11791891" y="821124"/>
            <a:ext cx="91138" cy="91138"/>
          </a:xfrm>
          <a:custGeom>
            <a:rect b="b" l="l" r="r" t="t"/>
            <a:pathLst>
              <a:path extrusionOk="0" h="91138" w="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8" name="Google Shape;438;p27"/>
          <p:cNvSpPr/>
          <p:nvPr/>
        </p:nvSpPr>
        <p:spPr>
          <a:xfrm>
            <a:off x="11417571" y="1336268"/>
            <a:ext cx="127714" cy="127714"/>
          </a:xfrm>
          <a:custGeom>
            <a:rect b="b" l="l" r="r" t="t"/>
            <a:pathLst>
              <a:path extrusionOk="0" h="127714" w="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39" name="Google Shape;439;p27"/>
          <p:cNvGrpSpPr/>
          <p:nvPr/>
        </p:nvGrpSpPr>
        <p:grpSpPr>
          <a:xfrm>
            <a:off x="3112951" y="442662"/>
            <a:ext cx="8678940" cy="5972674"/>
            <a:chOff x="0" y="7597"/>
            <a:chExt cx="8678940" cy="5972674"/>
          </a:xfrm>
        </p:grpSpPr>
        <p:sp>
          <p:nvSpPr>
            <p:cNvPr id="440" name="Google Shape;440;p27"/>
            <p:cNvSpPr/>
            <p:nvPr/>
          </p:nvSpPr>
          <p:spPr>
            <a:xfrm>
              <a:off x="0" y="7597"/>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27"/>
            <p:cNvSpPr/>
            <p:nvPr/>
          </p:nvSpPr>
          <p:spPr>
            <a:xfrm>
              <a:off x="267664" y="206686"/>
              <a:ext cx="487138" cy="486662"/>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27"/>
            <p:cNvSpPr/>
            <p:nvPr/>
          </p:nvSpPr>
          <p:spPr>
            <a:xfrm>
              <a:off x="1022466" y="7597"/>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27"/>
            <p:cNvSpPr txBox="1"/>
            <p:nvPr/>
          </p:nvSpPr>
          <p:spPr>
            <a:xfrm>
              <a:off x="1022466" y="7597"/>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Πόσες πλατφόρμες κοινωνικής δικτύωσης χρησιμοποιείτε ενεργά σε τακτική βάση;</a:t>
              </a:r>
              <a:endParaRPr/>
            </a:p>
          </p:txBody>
        </p:sp>
        <p:sp>
          <p:nvSpPr>
            <p:cNvPr id="444" name="Google Shape;444;p27"/>
            <p:cNvSpPr/>
            <p:nvPr/>
          </p:nvSpPr>
          <p:spPr>
            <a:xfrm>
              <a:off x="4927989" y="7597"/>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27"/>
            <p:cNvSpPr txBox="1"/>
            <p:nvPr/>
          </p:nvSpPr>
          <p:spPr>
            <a:xfrm>
              <a:off x="4927989" y="7597"/>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1-2 β) 3-4</a:t>
              </a:r>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5-6 δ) 7-8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ε) Περισσότερα από 8</a:t>
              </a:r>
              <a:endParaRPr sz="1400">
                <a:solidFill>
                  <a:schemeClr val="dk1"/>
                </a:solidFill>
                <a:latin typeface="Arial"/>
                <a:ea typeface="Arial"/>
                <a:cs typeface="Arial"/>
                <a:sym typeface="Arial"/>
              </a:endParaRPr>
            </a:p>
          </p:txBody>
        </p:sp>
        <p:sp>
          <p:nvSpPr>
            <p:cNvPr id="446" name="Google Shape;446;p27"/>
            <p:cNvSpPr/>
            <p:nvPr/>
          </p:nvSpPr>
          <p:spPr>
            <a:xfrm>
              <a:off x="0" y="1251904"/>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27"/>
            <p:cNvSpPr/>
            <p:nvPr/>
          </p:nvSpPr>
          <p:spPr>
            <a:xfrm>
              <a:off x="267664" y="1450993"/>
              <a:ext cx="487138" cy="486662"/>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27"/>
            <p:cNvSpPr/>
            <p:nvPr/>
          </p:nvSpPr>
          <p:spPr>
            <a:xfrm>
              <a:off x="1022466" y="1251904"/>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27"/>
            <p:cNvSpPr txBox="1"/>
            <p:nvPr/>
          </p:nvSpPr>
          <p:spPr>
            <a:xfrm>
              <a:off x="1022466" y="1251904"/>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500">
                  <a:solidFill>
                    <a:schemeClr val="dk1"/>
                  </a:solidFill>
                  <a:latin typeface="Arial"/>
                  <a:ea typeface="Arial"/>
                  <a:cs typeface="Arial"/>
                  <a:sym typeface="Arial"/>
                </a:rPr>
                <a:t>Πόσο χρόνο, κατά μέσο όρο, αφιερώνετε στα μέσα κοινωνικής δικτύωσης κάθε μέρα;</a:t>
              </a:r>
              <a:endParaRPr/>
            </a:p>
          </p:txBody>
        </p:sp>
        <p:sp>
          <p:nvSpPr>
            <p:cNvPr id="450" name="Google Shape;450;p27"/>
            <p:cNvSpPr/>
            <p:nvPr/>
          </p:nvSpPr>
          <p:spPr>
            <a:xfrm>
              <a:off x="4927989" y="1251904"/>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27"/>
            <p:cNvSpPr txBox="1"/>
            <p:nvPr/>
          </p:nvSpPr>
          <p:spPr>
            <a:xfrm>
              <a:off x="4927989" y="1251904"/>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Λιγότερο από 30 λεπτά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β) 30 λεπτά - 1 ώρα γ) 1-2 ώρες       </a:t>
              </a:r>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δ) 2-4 ώρες ε) Περισσότερες από 4 ώρες</a:t>
              </a:r>
              <a:endParaRPr/>
            </a:p>
          </p:txBody>
        </p:sp>
        <p:sp>
          <p:nvSpPr>
            <p:cNvPr id="452" name="Google Shape;452;p27"/>
            <p:cNvSpPr/>
            <p:nvPr/>
          </p:nvSpPr>
          <p:spPr>
            <a:xfrm>
              <a:off x="0" y="2496212"/>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27"/>
            <p:cNvSpPr/>
            <p:nvPr/>
          </p:nvSpPr>
          <p:spPr>
            <a:xfrm>
              <a:off x="267664" y="2695301"/>
              <a:ext cx="487138" cy="486662"/>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27"/>
            <p:cNvSpPr/>
            <p:nvPr/>
          </p:nvSpPr>
          <p:spPr>
            <a:xfrm>
              <a:off x="1022466" y="2496212"/>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27"/>
            <p:cNvSpPr txBox="1"/>
            <p:nvPr/>
          </p:nvSpPr>
          <p:spPr>
            <a:xfrm>
              <a:off x="1022466" y="2496212"/>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500">
                  <a:solidFill>
                    <a:schemeClr val="dk1"/>
                  </a:solidFill>
                  <a:latin typeface="Arial"/>
                  <a:ea typeface="Arial"/>
                  <a:cs typeface="Arial"/>
                  <a:sym typeface="Arial"/>
                </a:rPr>
                <a:t>Αισθάνεστε ποτέ πίεση να παρουσιάσετε μια επιμελημένη ή εξιδανικευμένη εκδοχή της ζωής σας στα μέσα κοινωνικής δικτύωσης;</a:t>
              </a:r>
              <a:endParaRPr/>
            </a:p>
          </p:txBody>
        </p:sp>
        <p:sp>
          <p:nvSpPr>
            <p:cNvPr id="456" name="Google Shape;456;p27"/>
            <p:cNvSpPr/>
            <p:nvPr/>
          </p:nvSpPr>
          <p:spPr>
            <a:xfrm>
              <a:off x="4927989" y="2496212"/>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27"/>
            <p:cNvSpPr txBox="1"/>
            <p:nvPr/>
          </p:nvSpPr>
          <p:spPr>
            <a:xfrm>
              <a:off x="4927989" y="2496212"/>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Ποτέ β) Σπάνια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Περιστασιακά δ) Συχνά ε) Πάντα</a:t>
              </a:r>
              <a:endParaRPr/>
            </a:p>
          </p:txBody>
        </p:sp>
        <p:sp>
          <p:nvSpPr>
            <p:cNvPr id="458" name="Google Shape;458;p27"/>
            <p:cNvSpPr/>
            <p:nvPr/>
          </p:nvSpPr>
          <p:spPr>
            <a:xfrm>
              <a:off x="0" y="3740519"/>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27"/>
            <p:cNvSpPr/>
            <p:nvPr/>
          </p:nvSpPr>
          <p:spPr>
            <a:xfrm>
              <a:off x="267664" y="3939608"/>
              <a:ext cx="487138" cy="486662"/>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27"/>
            <p:cNvSpPr/>
            <p:nvPr/>
          </p:nvSpPr>
          <p:spPr>
            <a:xfrm>
              <a:off x="1022466" y="3740519"/>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27"/>
            <p:cNvSpPr txBox="1"/>
            <p:nvPr/>
          </p:nvSpPr>
          <p:spPr>
            <a:xfrm>
              <a:off x="1022466" y="3740519"/>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Πόσο συχνά ελέγχετε τις ειδοποιήσεις ή τις ενημερώσεις των μέσων κοινωνικής δικτύωσης κατά τη διάρκεια προσωπικών συνομιλιών ή δραστηριοτήτων;</a:t>
              </a:r>
              <a:endParaRPr/>
            </a:p>
          </p:txBody>
        </p:sp>
        <p:sp>
          <p:nvSpPr>
            <p:cNvPr id="462" name="Google Shape;462;p27"/>
            <p:cNvSpPr/>
            <p:nvPr/>
          </p:nvSpPr>
          <p:spPr>
            <a:xfrm>
              <a:off x="4927989" y="3740519"/>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27"/>
            <p:cNvSpPr txBox="1"/>
            <p:nvPr/>
          </p:nvSpPr>
          <p:spPr>
            <a:xfrm>
              <a:off x="4927989" y="3740519"/>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Ποτέ β) Σπάνια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Μερικές φορές δ) Συχνά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ε) Συνεχώς</a:t>
              </a:r>
              <a:endParaRPr sz="1400">
                <a:solidFill>
                  <a:schemeClr val="dk1"/>
                </a:solidFill>
                <a:latin typeface="Arial"/>
                <a:ea typeface="Arial"/>
                <a:cs typeface="Arial"/>
                <a:sym typeface="Arial"/>
              </a:endParaRPr>
            </a:p>
          </p:txBody>
        </p:sp>
        <p:sp>
          <p:nvSpPr>
            <p:cNvPr id="464" name="Google Shape;464;p27"/>
            <p:cNvSpPr/>
            <p:nvPr/>
          </p:nvSpPr>
          <p:spPr>
            <a:xfrm>
              <a:off x="0" y="4984826"/>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27"/>
            <p:cNvSpPr/>
            <p:nvPr/>
          </p:nvSpPr>
          <p:spPr>
            <a:xfrm>
              <a:off x="267664" y="5183916"/>
              <a:ext cx="487138" cy="486662"/>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27"/>
            <p:cNvSpPr/>
            <p:nvPr/>
          </p:nvSpPr>
          <p:spPr>
            <a:xfrm>
              <a:off x="1022466" y="4984826"/>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27"/>
            <p:cNvSpPr txBox="1"/>
            <p:nvPr/>
          </p:nvSpPr>
          <p:spPr>
            <a:xfrm>
              <a:off x="1022466" y="4984826"/>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Έχετε βιώσει ποτέ αρνητικά συναισθήματα (π.χ. άγχος, ζήλια) μετά τη χρήση των μέσων κοινωνικής δικτύωσης;</a:t>
              </a:r>
              <a:endParaRPr/>
            </a:p>
          </p:txBody>
        </p:sp>
        <p:sp>
          <p:nvSpPr>
            <p:cNvPr id="468" name="Google Shape;468;p27"/>
            <p:cNvSpPr/>
            <p:nvPr/>
          </p:nvSpPr>
          <p:spPr>
            <a:xfrm>
              <a:off x="4927989" y="4984826"/>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27"/>
            <p:cNvSpPr txBox="1"/>
            <p:nvPr/>
          </p:nvSpPr>
          <p:spPr>
            <a:xfrm>
              <a:off x="4927989" y="4984826"/>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Ποτέ β) Σπάνια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Περιστασιακά δ) Συχνά ε) Πάντα</a:t>
              </a:r>
              <a:endParaRPr sz="1400">
                <a:solidFill>
                  <a:schemeClr val="dk1"/>
                </a:solidFill>
                <a:latin typeface="Arial"/>
                <a:ea typeface="Arial"/>
                <a:cs typeface="Arial"/>
                <a:sym typeface="Arial"/>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73" name="Shape 473"/>
        <p:cNvGrpSpPr/>
        <p:nvPr/>
      </p:nvGrpSpPr>
      <p:grpSpPr>
        <a:xfrm>
          <a:off x="0" y="0"/>
          <a:ext cx="0" cy="0"/>
          <a:chOff x="0" y="0"/>
          <a:chExt cx="0" cy="0"/>
        </a:xfrm>
      </p:grpSpPr>
      <p:sp>
        <p:nvSpPr>
          <p:cNvPr id="474" name="Google Shape;474;p2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75" name="Google Shape;475;p28"/>
          <p:cNvSpPr txBox="1"/>
          <p:nvPr>
            <p:ph type="title"/>
          </p:nvPr>
        </p:nvSpPr>
        <p:spPr>
          <a:xfrm>
            <a:off x="838201" y="591829"/>
            <a:ext cx="2055010" cy="558312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Κουίζ για τα επίπεδα ψηφιακού άγχους:</a:t>
            </a:r>
            <a:endParaRPr sz="4400">
              <a:latin typeface="Arial"/>
              <a:ea typeface="Arial"/>
              <a:cs typeface="Arial"/>
              <a:sym typeface="Arial"/>
            </a:endParaRPr>
          </a:p>
        </p:txBody>
      </p:sp>
      <p:cxnSp>
        <p:nvCxnSpPr>
          <p:cNvPr id="476" name="Google Shape;476;p28"/>
          <p:cNvCxnSpPr/>
          <p:nvPr/>
        </p:nvCxnSpPr>
        <p:spPr>
          <a:xfrm>
            <a:off x="715890" y="356812"/>
            <a:ext cx="0" cy="6492875"/>
          </a:xfrm>
          <a:prstGeom prst="straightConnector1">
            <a:avLst/>
          </a:prstGeom>
          <a:noFill/>
          <a:ln cap="sq" cmpd="sng" w="25400">
            <a:solidFill>
              <a:schemeClr val="accent1"/>
            </a:solidFill>
            <a:prstDash val="solid"/>
            <a:bevel/>
            <a:headEnd len="sm" w="sm" type="none"/>
            <a:tailEnd len="sm" w="sm" type="none"/>
          </a:ln>
        </p:spPr>
      </p:cxnSp>
      <p:sp>
        <p:nvSpPr>
          <p:cNvPr id="477" name="Google Shape;477;p28"/>
          <p:cNvSpPr/>
          <p:nvPr/>
        </p:nvSpPr>
        <p:spPr>
          <a:xfrm>
            <a:off x="11433111" y="591829"/>
            <a:ext cx="139039" cy="139039"/>
          </a:xfrm>
          <a:custGeom>
            <a:rect b="b" l="l" r="r" t="t"/>
            <a:pathLst>
              <a:path extrusionOk="0" h="139039" w="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8" name="Google Shape;478;p28"/>
          <p:cNvSpPr/>
          <p:nvPr/>
        </p:nvSpPr>
        <p:spPr>
          <a:xfrm>
            <a:off x="11791891" y="821124"/>
            <a:ext cx="91138" cy="91138"/>
          </a:xfrm>
          <a:custGeom>
            <a:rect b="b" l="l" r="r" t="t"/>
            <a:pathLst>
              <a:path extrusionOk="0" h="91138" w="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9" name="Google Shape;479;p28"/>
          <p:cNvSpPr/>
          <p:nvPr/>
        </p:nvSpPr>
        <p:spPr>
          <a:xfrm>
            <a:off x="11417571" y="1336268"/>
            <a:ext cx="127714" cy="127714"/>
          </a:xfrm>
          <a:custGeom>
            <a:rect b="b" l="l" r="r" t="t"/>
            <a:pathLst>
              <a:path extrusionOk="0" h="127714" w="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80" name="Google Shape;480;p28"/>
          <p:cNvGrpSpPr/>
          <p:nvPr/>
        </p:nvGrpSpPr>
        <p:grpSpPr>
          <a:xfrm>
            <a:off x="3112951" y="442662"/>
            <a:ext cx="8678940" cy="5972674"/>
            <a:chOff x="0" y="7597"/>
            <a:chExt cx="8678940" cy="5972674"/>
          </a:xfrm>
        </p:grpSpPr>
        <p:sp>
          <p:nvSpPr>
            <p:cNvPr id="481" name="Google Shape;481;p28"/>
            <p:cNvSpPr/>
            <p:nvPr/>
          </p:nvSpPr>
          <p:spPr>
            <a:xfrm>
              <a:off x="0" y="7597"/>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28"/>
            <p:cNvSpPr/>
            <p:nvPr/>
          </p:nvSpPr>
          <p:spPr>
            <a:xfrm>
              <a:off x="267664" y="206686"/>
              <a:ext cx="487138" cy="486662"/>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28"/>
            <p:cNvSpPr/>
            <p:nvPr/>
          </p:nvSpPr>
          <p:spPr>
            <a:xfrm>
              <a:off x="1022466" y="7597"/>
              <a:ext cx="7595057"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28"/>
            <p:cNvSpPr txBox="1"/>
            <p:nvPr/>
          </p:nvSpPr>
          <p:spPr>
            <a:xfrm>
              <a:off x="1022466" y="7597"/>
              <a:ext cx="7595057"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Σε μια κλίμακα από το 1 έως το 10, με το 1 να είναι πολύ χαμηλό και το 10 να είναι πολύ υψηλό, πώς θα βαθμολογούσατε τα συνολικά επίπεδα άγχους που σχετίζονται με τις ψηφιακές δραστηριότητες;</a:t>
              </a:r>
              <a:endParaRPr/>
            </a:p>
          </p:txBody>
        </p:sp>
        <p:sp>
          <p:nvSpPr>
            <p:cNvPr id="485" name="Google Shape;485;p28"/>
            <p:cNvSpPr/>
            <p:nvPr/>
          </p:nvSpPr>
          <p:spPr>
            <a:xfrm>
              <a:off x="0" y="1251904"/>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28"/>
            <p:cNvSpPr/>
            <p:nvPr/>
          </p:nvSpPr>
          <p:spPr>
            <a:xfrm>
              <a:off x="267664" y="1450993"/>
              <a:ext cx="487138" cy="486662"/>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28"/>
            <p:cNvSpPr/>
            <p:nvPr/>
          </p:nvSpPr>
          <p:spPr>
            <a:xfrm>
              <a:off x="1022466" y="1251904"/>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28"/>
            <p:cNvSpPr txBox="1"/>
            <p:nvPr/>
          </p:nvSpPr>
          <p:spPr>
            <a:xfrm>
              <a:off x="1022466" y="1251904"/>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Αισθάνεστε καταβεβλημένοι από τη συνεχή ροή πληροφοριών και ειδοποιήσεων από τις ψηφιακές σας συσκευές;</a:t>
              </a:r>
              <a:endParaRPr/>
            </a:p>
          </p:txBody>
        </p:sp>
        <p:sp>
          <p:nvSpPr>
            <p:cNvPr id="489" name="Google Shape;489;p28"/>
            <p:cNvSpPr/>
            <p:nvPr/>
          </p:nvSpPr>
          <p:spPr>
            <a:xfrm>
              <a:off x="4927989" y="1251904"/>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28"/>
            <p:cNvSpPr txBox="1"/>
            <p:nvPr/>
          </p:nvSpPr>
          <p:spPr>
            <a:xfrm>
              <a:off x="4927989" y="1251904"/>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Καθόλου β) </a:t>
              </a:r>
              <a:r>
                <a:rPr lang="en-US" sz="1400">
                  <a:solidFill>
                    <a:schemeClr val="dk1"/>
                  </a:solidFill>
                  <a:latin typeface="Calibri"/>
                  <a:ea typeface="Calibri"/>
                  <a:cs typeface="Calibri"/>
                  <a:sym typeface="Calibri"/>
                </a:rPr>
                <a:t>Περιστασιακά     </a:t>
              </a:r>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Μερικές φορές δ) Συχνά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ε) Πάντα</a:t>
              </a:r>
              <a:endParaRPr sz="1400">
                <a:solidFill>
                  <a:schemeClr val="dk1"/>
                </a:solidFill>
                <a:latin typeface="Arial"/>
                <a:ea typeface="Arial"/>
                <a:cs typeface="Arial"/>
                <a:sym typeface="Arial"/>
              </a:endParaRPr>
            </a:p>
          </p:txBody>
        </p:sp>
        <p:sp>
          <p:nvSpPr>
            <p:cNvPr id="491" name="Google Shape;491;p28"/>
            <p:cNvSpPr/>
            <p:nvPr/>
          </p:nvSpPr>
          <p:spPr>
            <a:xfrm>
              <a:off x="0" y="2496212"/>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28"/>
            <p:cNvSpPr/>
            <p:nvPr/>
          </p:nvSpPr>
          <p:spPr>
            <a:xfrm>
              <a:off x="267664" y="2695301"/>
              <a:ext cx="487138" cy="486662"/>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28"/>
            <p:cNvSpPr/>
            <p:nvPr/>
          </p:nvSpPr>
          <p:spPr>
            <a:xfrm>
              <a:off x="1022466" y="2496212"/>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28"/>
            <p:cNvSpPr txBox="1"/>
            <p:nvPr/>
          </p:nvSpPr>
          <p:spPr>
            <a:xfrm>
              <a:off x="1022466" y="2496212"/>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Πόσο συχνά θεωρείτε ότι είναι δύσκολο να αποσυνδεθείτε από την εργασία ή την ψηφιακή επικοινωνία κατά τη διάρκεια των μη εργάσιμων ωρών;</a:t>
              </a:r>
              <a:endParaRPr/>
            </a:p>
          </p:txBody>
        </p:sp>
        <p:sp>
          <p:nvSpPr>
            <p:cNvPr id="495" name="Google Shape;495;p28"/>
            <p:cNvSpPr/>
            <p:nvPr/>
          </p:nvSpPr>
          <p:spPr>
            <a:xfrm>
              <a:off x="4927989" y="2496212"/>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28"/>
            <p:cNvSpPr txBox="1"/>
            <p:nvPr/>
          </p:nvSpPr>
          <p:spPr>
            <a:xfrm>
              <a:off x="4927989" y="2496212"/>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Ποτέ β) Σπάνια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Περιστασιακά δ) Συχνά ε) Πάντα</a:t>
              </a:r>
              <a:endParaRPr/>
            </a:p>
          </p:txBody>
        </p:sp>
        <p:sp>
          <p:nvSpPr>
            <p:cNvPr id="497" name="Google Shape;497;p28"/>
            <p:cNvSpPr/>
            <p:nvPr/>
          </p:nvSpPr>
          <p:spPr>
            <a:xfrm>
              <a:off x="0" y="3740519"/>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8" name="Google Shape;498;p28"/>
            <p:cNvSpPr/>
            <p:nvPr/>
          </p:nvSpPr>
          <p:spPr>
            <a:xfrm>
              <a:off x="267664" y="3939608"/>
              <a:ext cx="487138" cy="486662"/>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28"/>
            <p:cNvSpPr/>
            <p:nvPr/>
          </p:nvSpPr>
          <p:spPr>
            <a:xfrm>
              <a:off x="1022466" y="3740519"/>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28"/>
            <p:cNvSpPr txBox="1"/>
            <p:nvPr/>
          </p:nvSpPr>
          <p:spPr>
            <a:xfrm>
              <a:off x="1022466" y="3740519"/>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Έχετε παρατηρήσει σωματικά συμπτώματα όπως ένταση, πονοκεφάλους ή κόπωση που σχετίζονται με τις ψηφιακές σας δραστηριότητες;</a:t>
              </a:r>
              <a:endParaRPr/>
            </a:p>
          </p:txBody>
        </p:sp>
        <p:sp>
          <p:nvSpPr>
            <p:cNvPr id="501" name="Google Shape;501;p28"/>
            <p:cNvSpPr/>
            <p:nvPr/>
          </p:nvSpPr>
          <p:spPr>
            <a:xfrm>
              <a:off x="4927989" y="3740519"/>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28"/>
            <p:cNvSpPr txBox="1"/>
            <p:nvPr/>
          </p:nvSpPr>
          <p:spPr>
            <a:xfrm>
              <a:off x="4927989" y="3740519"/>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Ποτέ β) Σπάνια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Περιστασιακά δ) Συχνά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ε) Συνεχώς</a:t>
              </a:r>
              <a:endParaRPr sz="1400">
                <a:solidFill>
                  <a:schemeClr val="dk1"/>
                </a:solidFill>
                <a:latin typeface="Arial"/>
                <a:ea typeface="Arial"/>
                <a:cs typeface="Arial"/>
                <a:sym typeface="Arial"/>
              </a:endParaRPr>
            </a:p>
          </p:txBody>
        </p:sp>
        <p:sp>
          <p:nvSpPr>
            <p:cNvPr id="503" name="Google Shape;503;p28"/>
            <p:cNvSpPr/>
            <p:nvPr/>
          </p:nvSpPr>
          <p:spPr>
            <a:xfrm>
              <a:off x="0" y="4984826"/>
              <a:ext cx="8678940" cy="884840"/>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28"/>
            <p:cNvSpPr/>
            <p:nvPr/>
          </p:nvSpPr>
          <p:spPr>
            <a:xfrm>
              <a:off x="267664" y="5183916"/>
              <a:ext cx="487138" cy="486662"/>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28"/>
            <p:cNvSpPr/>
            <p:nvPr/>
          </p:nvSpPr>
          <p:spPr>
            <a:xfrm>
              <a:off x="1022466" y="4984826"/>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28"/>
            <p:cNvSpPr txBox="1"/>
            <p:nvPr/>
          </p:nvSpPr>
          <p:spPr>
            <a:xfrm>
              <a:off x="1022466" y="4984826"/>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Εφαρμόζετε ενεργά την ψηφιακή αποτοξίνωση ή ορίζετε καθορισμένες χρονικές περιόδους για διάλειμμα από τις ψηφιακές συσκευές;</a:t>
              </a:r>
              <a:endParaRPr/>
            </a:p>
          </p:txBody>
        </p:sp>
        <p:sp>
          <p:nvSpPr>
            <p:cNvPr id="507" name="Google Shape;507;p28"/>
            <p:cNvSpPr/>
            <p:nvPr/>
          </p:nvSpPr>
          <p:spPr>
            <a:xfrm>
              <a:off x="4927989" y="4984826"/>
              <a:ext cx="3689534" cy="8848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28"/>
            <p:cNvSpPr txBox="1"/>
            <p:nvPr/>
          </p:nvSpPr>
          <p:spPr>
            <a:xfrm>
              <a:off x="4927989" y="4984826"/>
              <a:ext cx="3689534" cy="884840"/>
            </a:xfrm>
            <a:prstGeom prst="rect">
              <a:avLst/>
            </a:prstGeom>
            <a:noFill/>
            <a:ln>
              <a:noFill/>
            </a:ln>
          </p:spPr>
          <p:txBody>
            <a:bodyPr anchorCtr="0" anchor="ctr" bIns="93625" lIns="93625" spcFirstLastPara="1" rIns="93625" wrap="square" tIns="93625">
              <a:noAutofit/>
            </a:bodyPr>
            <a:lstStyle/>
            <a:p>
              <a:pPr indent="0" lvl="0" marL="0" marR="0" rtl="0" algn="l">
                <a:lnSpc>
                  <a:spcPct val="100000"/>
                </a:lnSpc>
                <a:spcBef>
                  <a:spcPts val="0"/>
                </a:spcBef>
                <a:spcAft>
                  <a:spcPts val="0"/>
                </a:spcAft>
                <a:buNone/>
              </a:pPr>
              <a:r>
                <a:rPr lang="en-US" sz="1400">
                  <a:solidFill>
                    <a:schemeClr val="dk1"/>
                  </a:solidFill>
                  <a:latin typeface="Arial"/>
                  <a:ea typeface="Arial"/>
                  <a:cs typeface="Arial"/>
                  <a:sym typeface="Arial"/>
                </a:rPr>
                <a:t>α) Πάντα β) Συχνά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γ) Περιστασιακά δ) Σπάνια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None/>
              </a:pPr>
              <a:r>
                <a:rPr lang="en-US" sz="1400">
                  <a:solidFill>
                    <a:schemeClr val="dk1"/>
                  </a:solidFill>
                  <a:latin typeface="Arial"/>
                  <a:ea typeface="Arial"/>
                  <a:cs typeface="Arial"/>
                  <a:sym typeface="Arial"/>
                </a:rPr>
                <a:t>ε) Ποτέ</a:t>
              </a:r>
              <a:endParaRPr sz="1400">
                <a:solidFill>
                  <a:schemeClr val="dk1"/>
                </a:solidFill>
                <a:latin typeface="Arial"/>
                <a:ea typeface="Arial"/>
                <a:cs typeface="Arial"/>
                <a:sym typeface="Arial"/>
              </a:endParaRPr>
            </a:p>
          </p:txBody>
        </p:sp>
      </p:gr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12" name="Shape 512"/>
        <p:cNvGrpSpPr/>
        <p:nvPr/>
      </p:nvGrpSpPr>
      <p:grpSpPr>
        <a:xfrm>
          <a:off x="0" y="0"/>
          <a:ext cx="0" cy="0"/>
          <a:chOff x="0" y="0"/>
          <a:chExt cx="0" cy="0"/>
        </a:xfrm>
      </p:grpSpPr>
      <p:sp>
        <p:nvSpPr>
          <p:cNvPr id="513" name="Google Shape;513;p29"/>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4" name="Google Shape;514;p29"/>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5" name="Google Shape;515;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rgbClr val="92BAB5"/>
              </a:buClr>
              <a:buSzPct val="100000"/>
              <a:buFont typeface="Arial"/>
              <a:buNone/>
            </a:pPr>
            <a:r>
              <a:rPr lang="en-US">
                <a:latin typeface="Arial"/>
                <a:ea typeface="Arial"/>
                <a:cs typeface="Arial"/>
                <a:sym typeface="Arial"/>
              </a:rPr>
              <a:t>Υπολογίστε τη βαθμολογία για κάθε κουίζ,</a:t>
            </a:r>
            <a:endParaRPr>
              <a:latin typeface="Arial"/>
              <a:ea typeface="Arial"/>
              <a:cs typeface="Arial"/>
              <a:sym typeface="Arial"/>
            </a:endParaRPr>
          </a:p>
        </p:txBody>
      </p:sp>
      <p:sp>
        <p:nvSpPr>
          <p:cNvPr id="516" name="Google Shape;516;p29"/>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17" name="Google Shape;517;p29"/>
          <p:cNvSpPr txBox="1"/>
          <p:nvPr>
            <p:ph idx="1" type="body"/>
          </p:nvPr>
        </p:nvSpPr>
        <p:spPr>
          <a:xfrm>
            <a:off x="838200" y="1825624"/>
            <a:ext cx="11094720" cy="4441031"/>
          </a:xfrm>
          <a:prstGeom prst="rect">
            <a:avLst/>
          </a:prstGeom>
          <a:noFill/>
          <a:ln>
            <a:noFill/>
          </a:ln>
        </p:spPr>
        <p:txBody>
          <a:bodyPr anchorCtr="0" anchor="t" bIns="45700" lIns="91425" spcFirstLastPara="1" rIns="91425" wrap="square" tIns="45700">
            <a:normAutofit fontScale="85000" lnSpcReduction="10000"/>
          </a:bodyPr>
          <a:lstStyle/>
          <a:p>
            <a:pPr indent="-228600" lvl="0" marL="228600" rtl="0" algn="l">
              <a:lnSpc>
                <a:spcPct val="90000"/>
              </a:lnSpc>
              <a:spcBef>
                <a:spcPts val="0"/>
              </a:spcBef>
              <a:spcAft>
                <a:spcPts val="0"/>
              </a:spcAft>
              <a:buSzPct val="100000"/>
              <a:buChar char="❑"/>
            </a:pPr>
            <a:r>
              <a:rPr lang="en-US" sz="2400">
                <a:latin typeface="Arial"/>
                <a:ea typeface="Arial"/>
                <a:cs typeface="Arial"/>
                <a:sym typeface="Arial"/>
              </a:rPr>
              <a:t>Βαθμολόγηση κουίζ για τις συνήθειες του χρόνου οθόνης:</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1, β) 2, γ) 3, δ) 4, ε)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1, β) 2, γ) 3, δ) 4, ε)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1, β) 2, γ) 3, δ) 4, ε)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1, β) 2, γ) 3, δ) 4, ε)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5, β) 4, γ) 3, δ) 2, ε) 1</a:t>
            </a:r>
            <a:endParaRPr/>
          </a:p>
          <a:p>
            <a:pPr indent="-99060"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99060"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99060"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99060"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99060"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0" lvl="0" marL="0" rtl="0" algn="l">
              <a:lnSpc>
                <a:spcPct val="90000"/>
              </a:lnSpc>
              <a:spcBef>
                <a:spcPts val="1000"/>
              </a:spcBef>
              <a:spcAft>
                <a:spcPts val="0"/>
              </a:spcAft>
              <a:buSzPct val="100000"/>
              <a:buNone/>
            </a:pPr>
            <a:r>
              <a:t/>
            </a:r>
            <a:endParaRPr sz="2400">
              <a:latin typeface="Arial"/>
              <a:ea typeface="Arial"/>
              <a:cs typeface="Arial"/>
              <a:sym typeface="Arial"/>
            </a:endParaRPr>
          </a:p>
          <a:p>
            <a:pPr indent="-228600" lvl="0" marL="228600" rtl="0" algn="l">
              <a:lnSpc>
                <a:spcPct val="90000"/>
              </a:lnSpc>
              <a:spcBef>
                <a:spcPts val="1000"/>
              </a:spcBef>
              <a:spcAft>
                <a:spcPts val="0"/>
              </a:spcAft>
              <a:buSzPct val="100000"/>
              <a:buChar char="❑"/>
            </a:pPr>
            <a:r>
              <a:rPr lang="en-US" sz="2400">
                <a:latin typeface="Arial"/>
                <a:ea typeface="Arial"/>
                <a:cs typeface="Arial"/>
                <a:sym typeface="Arial"/>
              </a:rPr>
              <a:t>Βαθμολόγηση κουίζ για τη χρήση των μέσων κοινωνικής δικτύωσης:</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1, β) 2, γ) 3, δ) 4, ε)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1, β) 2, γ) 3, δ) 4, ε)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1, β) 2, γ) 3, δ) 4, ε)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5, β) 4, γ) 3, δ) 2, ε) 1</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5, β) 4, γ) 3, δ) 2, ε) 1</a:t>
            </a:r>
            <a:endParaRPr/>
          </a:p>
          <a:p>
            <a:pPr indent="-99060"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99060"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99060"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99060"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99060"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228600" lvl="0" marL="228600" rtl="0" algn="l">
              <a:lnSpc>
                <a:spcPct val="90000"/>
              </a:lnSpc>
              <a:spcBef>
                <a:spcPts val="1000"/>
              </a:spcBef>
              <a:spcAft>
                <a:spcPts val="0"/>
              </a:spcAft>
              <a:buSzPct val="100000"/>
              <a:buChar char="❑"/>
            </a:pPr>
            <a:r>
              <a:rPr lang="en-US" sz="2400">
                <a:latin typeface="Arial"/>
                <a:ea typeface="Arial"/>
                <a:cs typeface="Arial"/>
                <a:sym typeface="Arial"/>
              </a:rPr>
              <a:t>Βαθμολόγηση κουίζ ψηφιακών επιπέδων άγχους:</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Απαντήστε: Αποδώστε βαθμούς σε κλίμακα από το 1 έως το 10.</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1, β) 2, γ) 3, δ) 4, ε)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1, β) 2, γ) 3, δ) 4, ε)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1, β) 2, γ) 3, δ) 4, ε)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α) 5, β) 4, γ) 3, δ) 2, ε) 1</a:t>
            </a:r>
            <a:endParaRPr>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5" name="Shape 105"/>
        <p:cNvGrpSpPr/>
        <p:nvPr/>
      </p:nvGrpSpPr>
      <p:grpSpPr>
        <a:xfrm>
          <a:off x="0" y="0"/>
          <a:ext cx="0" cy="0"/>
          <a:chOff x="0" y="0"/>
          <a:chExt cx="0" cy="0"/>
        </a:xfrm>
      </p:grpSpPr>
      <p:sp>
        <p:nvSpPr>
          <p:cNvPr id="106" name="Google Shape;106;p3"/>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3"/>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3"/>
          <p:cNvSpPr txBox="1"/>
          <p:nvPr>
            <p:ph type="title"/>
          </p:nvPr>
        </p:nvSpPr>
        <p:spPr>
          <a:xfrm>
            <a:off x="426720" y="15573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Πώς να αντιληφθούμε την ψηφιακή ευημερία;</a:t>
            </a:r>
            <a:endParaRPr/>
          </a:p>
        </p:txBody>
      </p:sp>
      <p:sp>
        <p:nvSpPr>
          <p:cNvPr id="109" name="Google Shape;109;p3"/>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10" name="Google Shape;110;p3"/>
          <p:cNvSpPr txBox="1"/>
          <p:nvPr>
            <p:ph idx="1" type="body"/>
          </p:nvPr>
        </p:nvSpPr>
        <p:spPr>
          <a:xfrm>
            <a:off x="979382" y="1404143"/>
            <a:ext cx="10515600" cy="4862513"/>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3200"/>
              <a:buNone/>
            </a:pPr>
            <a:r>
              <a:rPr b="1" lang="en-US" sz="3200">
                <a:solidFill>
                  <a:srgbClr val="FFAA5A"/>
                </a:solidFill>
                <a:latin typeface="Arial"/>
                <a:ea typeface="Arial"/>
                <a:cs typeface="Arial"/>
                <a:sym typeface="Arial"/>
              </a:rPr>
              <a:t>Πλαίσιο για την ψηφιακή ευημερία </a:t>
            </a:r>
            <a:endParaRPr/>
          </a:p>
          <a:p>
            <a:pPr indent="-228600" lvl="0" marL="228600" rtl="0" algn="just">
              <a:lnSpc>
                <a:spcPct val="90000"/>
              </a:lnSpc>
              <a:spcBef>
                <a:spcPts val="1600"/>
              </a:spcBef>
              <a:spcAft>
                <a:spcPts val="0"/>
              </a:spcAft>
              <a:buSzPts val="2400"/>
              <a:buChar char="❑"/>
            </a:pPr>
            <a:r>
              <a:rPr lang="en-US" sz="2400">
                <a:latin typeface="Arial"/>
                <a:ea typeface="Arial"/>
                <a:cs typeface="Arial"/>
                <a:sym typeface="Arial"/>
              </a:rPr>
              <a:t>Το NUS-CTIC και το </a:t>
            </a:r>
            <a:r>
              <a:rPr lang="en-US" sz="2400" u="sng">
                <a:solidFill>
                  <a:schemeClr val="hlink"/>
                </a:solidFill>
                <a:latin typeface="Arial"/>
                <a:ea typeface="Arial"/>
                <a:cs typeface="Arial"/>
                <a:sym typeface="Arial"/>
                <a:hlinkClick r:id="rId3"/>
              </a:rPr>
              <a:t>Ινστιτούτο DQ </a:t>
            </a:r>
            <a:r>
              <a:rPr lang="en-US" sz="2400">
                <a:latin typeface="Arial"/>
                <a:ea typeface="Arial"/>
                <a:cs typeface="Arial"/>
                <a:sym typeface="Arial"/>
              </a:rPr>
              <a:t>συνεργάστηκαν για την ανάπτυξη ενός εθνικού πλαισίου και εργαλείων αξιολόγησης για την ψηφιακή ευημερία. Προσδιόρισαν κρίσιμες διαστάσεις και ευθυγραμμίστηκαν με παγκόσμια πρότυπα, όπως τα παγκόσμια πρότυπα DQ. Η συνεργασία αυτή είχε ως στόχο να παράσχει μια δομημένη προσέγγιση για την κατανόηση και την προώθηση της ψηφιακής ευημερίας.</a:t>
            </a:r>
            <a:endParaRPr/>
          </a:p>
          <a:p>
            <a:pPr indent="-228600" lvl="0" marL="228600" rtl="0" algn="just">
              <a:lnSpc>
                <a:spcPct val="90000"/>
              </a:lnSpc>
              <a:spcBef>
                <a:spcPts val="1600"/>
              </a:spcBef>
              <a:spcAft>
                <a:spcPts val="0"/>
              </a:spcAft>
              <a:buSzPts val="2400"/>
              <a:buChar char="❑"/>
            </a:pPr>
            <a:r>
              <a:rPr lang="en-US" sz="2400">
                <a:latin typeface="Arial"/>
                <a:ea typeface="Arial"/>
                <a:cs typeface="Arial"/>
                <a:sym typeface="Arial"/>
              </a:rPr>
              <a:t>Οι εννέα διαστάσεις της ψηφιακής ευημερίας καλύπτουν βασικές πτυχές της ευημερίας στον ψηφιακό κόσμο. Περιλαμβάνουν </a:t>
            </a:r>
            <a:r>
              <a:rPr b="1" i="1" lang="en-US" sz="2400">
                <a:latin typeface="Arial"/>
                <a:ea typeface="Arial"/>
                <a:cs typeface="Arial"/>
                <a:sym typeface="Arial"/>
              </a:rPr>
              <a:t>τη διαχείριση της διαδικτυακής ασφάλειας, την προάσπιση των δικαιωμάτων, την αποτελεσματική επικοινωνία, τη συναισθηματική νοημοσύνη, την προώθηση της δημιουργικότητας, τη διατήρηση της υγείας, την πραγματοποίηση ενημερωμένων καταναλωτικών επιλογών, την αναζήτηση ευκαιριών σταδιοδρομίας και τη δραστηριοποίηση στον ακτιβισμό</a:t>
            </a:r>
            <a:r>
              <a:rPr lang="en-US" sz="2400">
                <a:latin typeface="Arial"/>
                <a:ea typeface="Arial"/>
                <a:cs typeface="Arial"/>
                <a:sym typeface="Arial"/>
              </a:rPr>
              <a:t>.</a:t>
            </a:r>
            <a:endParaRPr sz="2400">
              <a:latin typeface="Arial"/>
              <a:ea typeface="Arial"/>
              <a:cs typeface="Arial"/>
              <a:sym typeface="Arial"/>
            </a:endParaRPr>
          </a:p>
          <a:p>
            <a:pPr indent="0" lvl="0" marL="0" rtl="0" algn="l">
              <a:lnSpc>
                <a:spcPct val="90000"/>
              </a:lnSpc>
              <a:spcBef>
                <a:spcPts val="1600"/>
              </a:spcBef>
              <a:spcAft>
                <a:spcPts val="0"/>
              </a:spcAft>
              <a:buSzPts val="2400"/>
              <a:buNone/>
            </a:pPr>
            <a:r>
              <a:t/>
            </a:r>
            <a:endParaRPr sz="2400">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21" name="Shape 521"/>
        <p:cNvGrpSpPr/>
        <p:nvPr/>
      </p:nvGrpSpPr>
      <p:grpSpPr>
        <a:xfrm>
          <a:off x="0" y="0"/>
          <a:ext cx="0" cy="0"/>
          <a:chOff x="0" y="0"/>
          <a:chExt cx="0" cy="0"/>
        </a:xfrm>
      </p:grpSpPr>
      <p:sp>
        <p:nvSpPr>
          <p:cNvPr id="522" name="Google Shape;522;p30"/>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3" name="Google Shape;523;p30"/>
          <p:cNvSpPr/>
          <p:nvPr/>
        </p:nvSpPr>
        <p:spPr>
          <a:xfrm>
            <a:off x="1" y="0"/>
            <a:ext cx="4167271" cy="6858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4" name="Google Shape;524;p30"/>
          <p:cNvSpPr txBox="1"/>
          <p:nvPr>
            <p:ph type="title"/>
          </p:nvPr>
        </p:nvSpPr>
        <p:spPr>
          <a:xfrm>
            <a:off x="218204" y="1198418"/>
            <a:ext cx="3200400" cy="44611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Arial"/>
              <a:buNone/>
            </a:pPr>
            <a:r>
              <a:rPr lang="en-US" sz="3600">
                <a:solidFill>
                  <a:srgbClr val="FFFFFF"/>
                </a:solidFill>
                <a:latin typeface="Arial"/>
                <a:ea typeface="Arial"/>
                <a:cs typeface="Arial"/>
                <a:sym typeface="Arial"/>
              </a:rPr>
              <a:t>Περίληψη </a:t>
            </a:r>
            <a:endParaRPr sz="3600">
              <a:solidFill>
                <a:srgbClr val="FFFFFF"/>
              </a:solidFill>
              <a:latin typeface="Arial"/>
              <a:ea typeface="Arial"/>
              <a:cs typeface="Arial"/>
              <a:sym typeface="Arial"/>
            </a:endParaRPr>
          </a:p>
        </p:txBody>
      </p:sp>
      <p:sp>
        <p:nvSpPr>
          <p:cNvPr id="525" name="Google Shape;525;p30"/>
          <p:cNvSpPr/>
          <p:nvPr/>
        </p:nvSpPr>
        <p:spPr>
          <a:xfrm flipH="1" rot="10800000">
            <a:off x="7550402" y="2455479"/>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26" name="Google Shape;526;p30"/>
          <p:cNvSpPr txBox="1"/>
          <p:nvPr>
            <p:ph idx="1" type="body"/>
          </p:nvPr>
        </p:nvSpPr>
        <p:spPr>
          <a:xfrm>
            <a:off x="4142232" y="319088"/>
            <a:ext cx="8046720" cy="5752306"/>
          </a:xfrm>
          <a:prstGeom prst="rect">
            <a:avLst/>
          </a:prstGeom>
          <a:noFill/>
          <a:ln>
            <a:noFill/>
          </a:ln>
        </p:spPr>
        <p:txBody>
          <a:bodyPr anchorCtr="0" anchor="ctr" bIns="45700" lIns="91425" spcFirstLastPara="1" rIns="91425" wrap="square" tIns="45700">
            <a:normAutofit fontScale="92500" lnSpcReduction="20000"/>
          </a:bodyPr>
          <a:lstStyle/>
          <a:p>
            <a:pPr indent="-228600" lvl="0" marL="228600" rtl="0" algn="l">
              <a:lnSpc>
                <a:spcPct val="90000"/>
              </a:lnSpc>
              <a:spcBef>
                <a:spcPts val="0"/>
              </a:spcBef>
              <a:spcAft>
                <a:spcPts val="0"/>
              </a:spcAft>
              <a:buSzPct val="100000"/>
              <a:buChar char="❑"/>
            </a:pPr>
            <a:r>
              <a:rPr lang="en-US" sz="1600">
                <a:latin typeface="Arial"/>
                <a:ea typeface="Arial"/>
                <a:cs typeface="Arial"/>
                <a:sym typeface="Arial"/>
              </a:rPr>
              <a:t>Αποτελέσματα κουίζ για τις συνήθειες του χρόνου οθόνης:</a:t>
            </a:r>
            <a:endParaRPr/>
          </a:p>
          <a:p>
            <a:pPr indent="-228600" lvl="0" marL="228600" rtl="0" algn="l">
              <a:lnSpc>
                <a:spcPct val="90000"/>
              </a:lnSpc>
              <a:spcBef>
                <a:spcPts val="1000"/>
              </a:spcBef>
              <a:spcAft>
                <a:spcPts val="0"/>
              </a:spcAft>
              <a:buSzPct val="100000"/>
              <a:buChar char="❑"/>
            </a:pPr>
            <a:r>
              <a:rPr lang="en-US" sz="1600">
                <a:latin typeface="Arial"/>
                <a:ea typeface="Arial"/>
                <a:cs typeface="Arial"/>
                <a:sym typeface="Arial"/>
              </a:rPr>
              <a:t>Εύρος βαθμολογίας Ερμηνεία</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5-8 Συνήθειες χαμηλού χρόνου χρήσης οθόνης, ισορροπημένη χρήση.</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9-12 Μέτριες συνήθειες χρόνου χρήσης οθόνης, κάποιες περιοχές για βελτίωση.</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13-16 Αυξημένες συνήθειες χρήσης οθόνης, σκεφτείτε να θέσετε όρια.</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17-20 Συνήθειες υψηλού χρόνου χρήσης οθόνης, ίσως χρειαστεί να επανεκτιμήσετε τη χρήση για την ευημερία.</a:t>
            </a:r>
            <a:endParaRPr/>
          </a:p>
          <a:p>
            <a:pPr indent="-134620" lvl="0" marL="228600" rtl="0" algn="l">
              <a:lnSpc>
                <a:spcPct val="90000"/>
              </a:lnSpc>
              <a:spcBef>
                <a:spcPts val="1000"/>
              </a:spcBef>
              <a:spcAft>
                <a:spcPts val="0"/>
              </a:spcAft>
              <a:buSzPct val="100000"/>
              <a:buNone/>
            </a:pPr>
            <a:r>
              <a:t/>
            </a:r>
            <a:endParaRPr sz="1600">
              <a:latin typeface="Arial"/>
              <a:ea typeface="Arial"/>
              <a:cs typeface="Arial"/>
              <a:sym typeface="Arial"/>
            </a:endParaRPr>
          </a:p>
          <a:p>
            <a:pPr indent="-228600" lvl="0" marL="228600" rtl="0" algn="l">
              <a:lnSpc>
                <a:spcPct val="90000"/>
              </a:lnSpc>
              <a:spcBef>
                <a:spcPts val="1000"/>
              </a:spcBef>
              <a:spcAft>
                <a:spcPts val="0"/>
              </a:spcAft>
              <a:buSzPct val="100000"/>
              <a:buChar char="❑"/>
            </a:pPr>
            <a:r>
              <a:rPr lang="en-US" sz="1600">
                <a:latin typeface="Arial"/>
                <a:ea typeface="Arial"/>
                <a:cs typeface="Arial"/>
                <a:sym typeface="Arial"/>
              </a:rPr>
              <a:t>Αποτελέσματα κουίζ χρήσης κοινωνικών μέσων:</a:t>
            </a:r>
            <a:endParaRPr/>
          </a:p>
          <a:p>
            <a:pPr indent="-228600" lvl="0" marL="228600" rtl="0" algn="l">
              <a:lnSpc>
                <a:spcPct val="90000"/>
              </a:lnSpc>
              <a:spcBef>
                <a:spcPts val="1000"/>
              </a:spcBef>
              <a:spcAft>
                <a:spcPts val="0"/>
              </a:spcAft>
              <a:buSzPct val="100000"/>
              <a:buChar char="❑"/>
            </a:pPr>
            <a:r>
              <a:rPr lang="en-US" sz="1600">
                <a:latin typeface="Arial"/>
                <a:ea typeface="Arial"/>
                <a:cs typeface="Arial"/>
                <a:sym typeface="Arial"/>
              </a:rPr>
              <a:t>Εύρος βαθμολογίας Ερμηνεία</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5-8 Υγιεινή χρήση των μέσων κοινωνικής δικτύωσης, προσεκτική ενασχόληση.</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9-12 Μέτρια χρήση των μέσων κοινωνικής δικτύωσης, προσοχή στο χρόνο που αφιερώνετε.</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13-16 Αυξημένη χρήση των μέσων κοινωνικής δικτύωσης, σκεφτείτε να θέσετε όρια.</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17-20 Υψηλή χρήση των μέσων κοινωνικής δικτύωσης, πιθανή αρνητική επίδραση στην ευημερία.</a:t>
            </a:r>
            <a:endParaRPr/>
          </a:p>
          <a:p>
            <a:pPr indent="-134620" lvl="0" marL="228600" rtl="0" algn="l">
              <a:lnSpc>
                <a:spcPct val="90000"/>
              </a:lnSpc>
              <a:spcBef>
                <a:spcPts val="1000"/>
              </a:spcBef>
              <a:spcAft>
                <a:spcPts val="0"/>
              </a:spcAft>
              <a:buSzPct val="100000"/>
              <a:buNone/>
            </a:pPr>
            <a:r>
              <a:t/>
            </a:r>
            <a:endParaRPr sz="1600">
              <a:latin typeface="Arial"/>
              <a:ea typeface="Arial"/>
              <a:cs typeface="Arial"/>
              <a:sym typeface="Arial"/>
            </a:endParaRPr>
          </a:p>
          <a:p>
            <a:pPr indent="-228600" lvl="0" marL="228600" rtl="0" algn="l">
              <a:lnSpc>
                <a:spcPct val="90000"/>
              </a:lnSpc>
              <a:spcBef>
                <a:spcPts val="1000"/>
              </a:spcBef>
              <a:spcAft>
                <a:spcPts val="0"/>
              </a:spcAft>
              <a:buSzPct val="100000"/>
              <a:buChar char="❑"/>
            </a:pPr>
            <a:r>
              <a:rPr lang="en-US" sz="1600">
                <a:latin typeface="Arial"/>
                <a:ea typeface="Arial"/>
                <a:cs typeface="Arial"/>
                <a:sym typeface="Arial"/>
              </a:rPr>
              <a:t>Ψηφιακά επίπεδα άγχους Αποτελέσματα κουίζ:</a:t>
            </a:r>
            <a:endParaRPr/>
          </a:p>
          <a:p>
            <a:pPr indent="-228600" lvl="0" marL="228600" rtl="0" algn="l">
              <a:lnSpc>
                <a:spcPct val="90000"/>
              </a:lnSpc>
              <a:spcBef>
                <a:spcPts val="1000"/>
              </a:spcBef>
              <a:spcAft>
                <a:spcPts val="0"/>
              </a:spcAft>
              <a:buSzPct val="100000"/>
              <a:buChar char="❑"/>
            </a:pPr>
            <a:r>
              <a:rPr lang="en-US" sz="1600">
                <a:latin typeface="Arial"/>
                <a:ea typeface="Arial"/>
                <a:cs typeface="Arial"/>
                <a:sym typeface="Arial"/>
              </a:rPr>
              <a:t>Εύρος βαθμολογίας Ερμηνεία</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5-8 Χαμηλά επίπεδα ψηφιακού στρες, καλή διαχείριση.</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9-12 Μέτρια επίπεδα ψηφιακού άγχους, κάποια σημεία προς βελτίωση.</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13-16 Αυξημένα επίπεδα ψηφιακού στρες, εξετάστε στρατηγικές διαχείρισης του στρες.</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17-20 Υψηλά επίπεδα ψηφιακού στρες, επείγουσα ανάγκη για τεχνικές μείωσης του στρες.</a:t>
            </a:r>
            <a:endParaRPr sz="1600">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0" name="Shape 530"/>
        <p:cNvGrpSpPr/>
        <p:nvPr/>
      </p:nvGrpSpPr>
      <p:grpSpPr>
        <a:xfrm>
          <a:off x="0" y="0"/>
          <a:ext cx="0" cy="0"/>
          <a:chOff x="0" y="0"/>
          <a:chExt cx="0" cy="0"/>
        </a:xfrm>
      </p:grpSpPr>
      <p:sp>
        <p:nvSpPr>
          <p:cNvPr id="531" name="Google Shape;531;p31"/>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92BAB5"/>
              </a:buClr>
              <a:buSzPts val="4800"/>
              <a:buFont typeface="Arial"/>
              <a:buNone/>
            </a:pPr>
            <a:r>
              <a:rPr lang="en-US">
                <a:latin typeface="Arial"/>
                <a:ea typeface="Arial"/>
                <a:cs typeface="Arial"/>
                <a:sym typeface="Arial"/>
              </a:rPr>
              <a:t>Αναφορές</a:t>
            </a:r>
            <a:endParaRPr/>
          </a:p>
        </p:txBody>
      </p:sp>
      <p:sp>
        <p:nvSpPr>
          <p:cNvPr id="532" name="Google Shape;532;p31"/>
          <p:cNvSpPr txBox="1"/>
          <p:nvPr>
            <p:ph idx="1" type="body"/>
          </p:nvPr>
        </p:nvSpPr>
        <p:spPr>
          <a:xfrm>
            <a:off x="838200" y="1423491"/>
            <a:ext cx="10515600" cy="4753472"/>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3200"/>
              <a:buChar char="❑"/>
            </a:pPr>
            <a:r>
              <a:rPr b="1" lang="en-US" sz="3200" u="sng">
                <a:solidFill>
                  <a:srgbClr val="92BAB5"/>
                </a:solidFill>
                <a:latin typeface="Arial"/>
                <a:ea typeface="Arial"/>
                <a:cs typeface="Arial"/>
                <a:sym typeface="Arial"/>
                <a:hlinkClick r:id="rId3">
                  <a:extLst>
                    <a:ext uri="{A12FA001-AC4F-418D-AE19-62706E023703}">
                      <ahyp:hlinkClr val="tx"/>
                    </a:ext>
                  </a:extLst>
                </a:hlinkClick>
              </a:rPr>
              <a:t>Yue, A., Pang, N., &amp; Mambra</a:t>
            </a:r>
            <a:r>
              <a:rPr lang="en-US" sz="3200" u="sng">
                <a:solidFill>
                  <a:schemeClr val="hlink"/>
                </a:solidFill>
                <a:latin typeface="Arial"/>
                <a:ea typeface="Arial"/>
                <a:cs typeface="Arial"/>
                <a:sym typeface="Arial"/>
                <a:hlinkClick r:id="rId4"/>
              </a:rPr>
              <a:t>, S. (2021). Ανάπτυξη ενός πλαισίου δεικτών για την ψηφιακή ευημερία: (NUS-CTIC Working Paper Series No. 1).</a:t>
            </a:r>
            <a:endParaRPr sz="3200">
              <a:latin typeface="Arial"/>
              <a:ea typeface="Arial"/>
              <a:cs typeface="Arial"/>
              <a:sym typeface="Arial"/>
            </a:endParaRPr>
          </a:p>
          <a:p>
            <a:pPr indent="-25400" lvl="0" marL="228600" rtl="0" algn="l">
              <a:lnSpc>
                <a:spcPct val="90000"/>
              </a:lnSpc>
              <a:spcBef>
                <a:spcPts val="1600"/>
              </a:spcBef>
              <a:spcAft>
                <a:spcPts val="0"/>
              </a:spcAft>
              <a:buSzPts val="3200"/>
              <a:buNone/>
            </a:pPr>
            <a:r>
              <a:t/>
            </a:r>
            <a:endParaRPr sz="3200">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6" name="Shape 536"/>
        <p:cNvGrpSpPr/>
        <p:nvPr/>
      </p:nvGrpSpPr>
      <p:grpSpPr>
        <a:xfrm>
          <a:off x="0" y="0"/>
          <a:ext cx="0" cy="0"/>
          <a:chOff x="0" y="0"/>
          <a:chExt cx="0" cy="0"/>
        </a:xfrm>
      </p:grpSpPr>
      <p:sp>
        <p:nvSpPr>
          <p:cNvPr id="537" name="Google Shape;537;p32"/>
          <p:cNvSpPr txBox="1"/>
          <p:nvPr/>
        </p:nvSpPr>
        <p:spPr>
          <a:xfrm>
            <a:off x="312298" y="654050"/>
            <a:ext cx="11567404" cy="5558061"/>
          </a:xfrm>
          <a:prstGeom prst="rect">
            <a:avLst/>
          </a:prstGeom>
          <a:noFill/>
          <a:ln>
            <a:noFill/>
          </a:ln>
        </p:spPr>
        <p:txBody>
          <a:bodyPr anchorCtr="0" anchor="t" bIns="0" lIns="0" spcFirstLastPara="1" rIns="0" wrap="square" tIns="0">
            <a:spAutoFit/>
          </a:bodyPr>
          <a:lstStyle/>
          <a:p>
            <a:pPr indent="0" lvl="0" marL="0" marR="0" rtl="0" algn="just">
              <a:lnSpc>
                <a:spcPct val="68037"/>
              </a:lnSpc>
              <a:spcBef>
                <a:spcPts val="0"/>
              </a:spcBef>
              <a:spcAft>
                <a:spcPts val="0"/>
              </a:spcAft>
              <a:buNone/>
            </a:pPr>
            <a:r>
              <a:rPr b="1" lang="en-US" sz="2650">
                <a:solidFill>
                  <a:srgbClr val="92BAB5"/>
                </a:solidFill>
                <a:latin typeface="Arial"/>
                <a:ea typeface="Arial"/>
                <a:cs typeface="Arial"/>
                <a:sym typeface="Arial"/>
              </a:rPr>
              <a:t>Ελεύθερη άδεια χρήσης </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Το προϊόν που αναπτύχθηκε εδώ στο πλαίσιο του έργου "Building Digital Resilience by Making Digital Wellbeing and Security Accessible to All 2022-2-SK01-KA220-ADU-000096888" αναπτύχθηκε με την υποστήριξη της Ευρωπαϊκής Επιτροπής και εκφράζει αποκλειστικά τη γνώμη του συγγραφέα. Η Ευρωπαϊκή Επιτροπή δεν ευθύνεται για το περιεχόμενο των εγγράφων </a:t>
            </a:r>
            <a:endParaRPr/>
          </a:p>
          <a:p>
            <a:pPr indent="0" lvl="0" marL="0" marR="0" rtl="0" algn="just">
              <a:lnSpc>
                <a:spcPct val="85857"/>
              </a:lnSpc>
              <a:spcBef>
                <a:spcPts val="0"/>
              </a:spcBef>
              <a:spcAft>
                <a:spcPts val="0"/>
              </a:spcAft>
              <a:buNone/>
            </a:pPr>
            <a:r>
              <a:rPr lang="en-US" sz="2100">
                <a:solidFill>
                  <a:schemeClr val="dk1"/>
                </a:solidFill>
                <a:latin typeface="Arial"/>
                <a:ea typeface="Arial"/>
                <a:cs typeface="Arial"/>
                <a:sym typeface="Arial"/>
              </a:rPr>
              <a:t>Η δημοσίευση αποκτά την άδεια Creative Commons CC BY- NC SA.</a:t>
            </a:r>
            <a:endParaRPr sz="2100">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Αυτή η άδεια σας επιτρέπει να διανέμετε, να αναμιγνύετε, να βελτιώνετε και να βασίζεστε στο έργο, αλλά μόνο μη εμπορικά. Όταν χρησιμοποιείτε το έργο καθώς και αποσπάσματα από αυτό πρέπει: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πρέπει να αναφέρεται η πηγή και ένας σύνδεσμος προς την άδεια χρήσης και να αναφέρονται οι πιθανές αλλαγές. Τα πνευματικά δικαιώματα παραμένουν στους συγγραφείς των εγγράφων.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το έργο δεν μπορεί να χρησιμοποιηθεί για εμπορικούς σκοπούς.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Εάν ανασυνθέσετε, μετατρέψετε ή αξιοποιήσετε το έργο, οι συνεισφορές σας πρέπει να δημοσιεύονται με την ίδια άδεια χρήσης όπως το πρωτότυπο.  </a:t>
            </a:r>
            <a:endParaRPr/>
          </a:p>
          <a:p>
            <a:pPr indent="0" lvl="0" marL="0" marR="0" rtl="0" algn="just">
              <a:lnSpc>
                <a:spcPct val="84528"/>
              </a:lnSpc>
              <a:spcBef>
                <a:spcPts val="0"/>
              </a:spcBef>
              <a:spcAft>
                <a:spcPts val="0"/>
              </a:spcAft>
              <a:buNone/>
            </a:pPr>
            <a:r>
              <a:rPr b="1" lang="en-US" sz="2133">
                <a:solidFill>
                  <a:srgbClr val="FFAA5A"/>
                </a:solidFill>
                <a:latin typeface="Arial"/>
                <a:ea typeface="Arial"/>
                <a:cs typeface="Arial"/>
                <a:sym typeface="Arial"/>
              </a:rPr>
              <a:t>Αποποίηση ευθύνης:</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Χρηματοδοτείται από την Ευρωπαϊκή Ένωση. Ωστόσο, οι απόψεις και οι γνώμες που εκφράζονται είναι αποκλειστικά του/των συγγραφέα/ων και δεν αντανακλούν κατ' ανάγκη τις απόψεις και τις γνώμες της Ευρωπαϊκής Ένωσης ή του Ευρωπαϊκού Εκτελεστικού Οργανισμού Εκπαίδευσης και Πολιτισμού (EACEA). Ούτε η Ευρωπαϊκή Ένωση ούτε ο EACEA μπορούν να θεωρηθούν υπεύθυνοι γι' αυτές.</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p:txBody>
      </p:sp>
      <p:sp>
        <p:nvSpPr>
          <p:cNvPr id="538" name="Google Shape;538;p32"/>
          <p:cNvSpPr/>
          <p:nvPr/>
        </p:nvSpPr>
        <p:spPr>
          <a:xfrm>
            <a:off x="406400" y="2362200"/>
            <a:ext cx="1562748" cy="539148"/>
          </a:xfrm>
          <a:custGeom>
            <a:rect b="b" l="l" r="r" t="t"/>
            <a:pathLst>
              <a:path extrusionOk="0" h="808722" w="2344122">
                <a:moveTo>
                  <a:pt x="0" y="0"/>
                </a:moveTo>
                <a:lnTo>
                  <a:pt x="2344122" y="0"/>
                </a:lnTo>
                <a:lnTo>
                  <a:pt x="2344122" y="808722"/>
                </a:lnTo>
                <a:lnTo>
                  <a:pt x="0" y="808722"/>
                </a:lnTo>
                <a:lnTo>
                  <a:pt x="0" y="0"/>
                </a:lnTo>
                <a:close/>
              </a:path>
            </a:pathLst>
          </a:custGeom>
          <a:blipFill rotWithShape="1">
            <a:blip r:embed="rId3">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4"/>
          <p:cNvSpPr txBox="1"/>
          <p:nvPr>
            <p:ph type="title"/>
          </p:nvPr>
        </p:nvSpPr>
        <p:spPr>
          <a:xfrm>
            <a:off x="659684" y="183227"/>
            <a:ext cx="10662684" cy="83755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Πλαίσιο για την ψηφιακή ευημερία </a:t>
            </a:r>
            <a:endParaRPr/>
          </a:p>
        </p:txBody>
      </p:sp>
      <p:grpSp>
        <p:nvGrpSpPr>
          <p:cNvPr id="116" name="Google Shape;116;p4"/>
          <p:cNvGrpSpPr/>
          <p:nvPr/>
        </p:nvGrpSpPr>
        <p:grpSpPr>
          <a:xfrm>
            <a:off x="765810" y="1020778"/>
            <a:ext cx="10504170" cy="5220002"/>
            <a:chOff x="0" y="0"/>
            <a:chExt cx="8658694" cy="3587488"/>
          </a:xfrm>
        </p:grpSpPr>
        <p:pic>
          <p:nvPicPr>
            <p:cNvPr id="117" name="Google Shape;117;p4"/>
            <p:cNvPicPr preferRelativeResize="0"/>
            <p:nvPr/>
          </p:nvPicPr>
          <p:blipFill rotWithShape="1">
            <a:blip r:embed="rId3">
              <a:alphaModFix/>
            </a:blip>
            <a:srcRect b="0" l="0" r="0" t="0"/>
            <a:stretch/>
          </p:blipFill>
          <p:spPr>
            <a:xfrm>
              <a:off x="0" y="0"/>
              <a:ext cx="8658694" cy="3587488"/>
            </a:xfrm>
            <a:prstGeom prst="rect">
              <a:avLst/>
            </a:prstGeom>
            <a:noFill/>
            <a:ln>
              <a:noFill/>
            </a:ln>
          </p:spPr>
        </p:pic>
        <p:sp>
          <p:nvSpPr>
            <p:cNvPr id="118" name="Google Shape;118;p4"/>
            <p:cNvSpPr txBox="1"/>
            <p:nvPr/>
          </p:nvSpPr>
          <p:spPr>
            <a:xfrm>
              <a:off x="4200473" y="121550"/>
              <a:ext cx="1057275" cy="155575"/>
            </a:xfrm>
            <a:prstGeom prst="rect">
              <a:avLst/>
            </a:prstGeom>
            <a:noFill/>
            <a:ln>
              <a:noFill/>
            </a:ln>
          </p:spPr>
          <p:txBody>
            <a:bodyPr anchorCtr="0" anchor="t" bIns="0" lIns="0" spcFirstLastPara="1" rIns="0" wrap="square" tIns="0">
              <a:noAutofit/>
            </a:bodyPr>
            <a:lstStyle/>
            <a:p>
              <a:pPr indent="0" lvl="0" marL="0" marR="0" rtl="0" algn="l">
                <a:lnSpc>
                  <a:spcPct val="101666"/>
                </a:lnSpc>
                <a:spcBef>
                  <a:spcPts val="0"/>
                </a:spcBef>
                <a:spcAft>
                  <a:spcPts val="0"/>
                </a:spcAft>
                <a:buNone/>
              </a:pPr>
              <a:r>
                <a:rPr b="1" i="0" lang="en-US" sz="1200" u="none" cap="none" strike="noStrike">
                  <a:solidFill>
                    <a:srgbClr val="FFFFFF"/>
                  </a:solidFill>
                  <a:latin typeface="Arial"/>
                  <a:ea typeface="Arial"/>
                  <a:cs typeface="Arial"/>
                  <a:sym typeface="Arial"/>
                </a:rPr>
                <a:t>Ψηφιακή ευημερία</a:t>
              </a:r>
              <a:endParaRPr b="0" i="0" sz="1200" u="none" cap="none" strike="noStrike">
                <a:solidFill>
                  <a:schemeClr val="dk1"/>
                </a:solidFill>
                <a:latin typeface="Arial"/>
                <a:ea typeface="Arial"/>
                <a:cs typeface="Arial"/>
                <a:sym typeface="Arial"/>
              </a:endParaRPr>
            </a:p>
          </p:txBody>
        </p:sp>
        <p:sp>
          <p:nvSpPr>
            <p:cNvPr id="119" name="Google Shape;119;p4"/>
            <p:cNvSpPr txBox="1"/>
            <p:nvPr/>
          </p:nvSpPr>
          <p:spPr>
            <a:xfrm>
              <a:off x="1261592" y="675019"/>
              <a:ext cx="2373214" cy="321945"/>
            </a:xfrm>
            <a:prstGeom prst="rect">
              <a:avLst/>
            </a:prstGeom>
            <a:noFill/>
            <a:ln>
              <a:noFill/>
            </a:ln>
          </p:spPr>
          <p:txBody>
            <a:bodyPr anchorCtr="0" anchor="t" bIns="0" lIns="0" spcFirstLastPara="1" rIns="0" wrap="square" tIns="0">
              <a:noAutofit/>
            </a:bodyPr>
            <a:lstStyle/>
            <a:p>
              <a:pPr indent="0" lvl="0" marL="0" marR="0" rtl="0" algn="l">
                <a:lnSpc>
                  <a:spcPct val="97777"/>
                </a:lnSpc>
                <a:spcBef>
                  <a:spcPts val="0"/>
                </a:spcBef>
                <a:spcAft>
                  <a:spcPts val="0"/>
                </a:spcAft>
                <a:buNone/>
              </a:pPr>
              <a:r>
                <a:rPr b="0" i="0" lang="en-US" sz="900" u="none" cap="none" strike="noStrike">
                  <a:solidFill>
                    <a:srgbClr val="FFFFFF"/>
                  </a:solidFill>
                  <a:latin typeface="Arial"/>
                  <a:ea typeface="Arial"/>
                  <a:cs typeface="Arial"/>
                  <a:sym typeface="Arial"/>
                </a:rPr>
                <a:t>Ψηφιακή ασφάλεια Ψηφιακά δικαιώματα &amp; ψηφιακά</a:t>
              </a:r>
              <a:endParaRPr b="0" i="0" sz="1200" u="none" cap="none" strike="noStrike">
                <a:solidFill>
                  <a:schemeClr val="dk1"/>
                </a:solidFill>
                <a:latin typeface="Arial"/>
                <a:ea typeface="Arial"/>
                <a:cs typeface="Arial"/>
                <a:sym typeface="Arial"/>
              </a:endParaRPr>
            </a:p>
            <a:p>
              <a:pPr indent="0" lvl="0" marL="61595" marR="0" rtl="0" algn="l">
                <a:lnSpc>
                  <a:spcPct val="102222"/>
                </a:lnSpc>
                <a:spcBef>
                  <a:spcPts val="135"/>
                </a:spcBef>
                <a:spcAft>
                  <a:spcPts val="0"/>
                </a:spcAft>
                <a:buNone/>
              </a:pPr>
              <a:r>
                <a:rPr b="0" i="0" lang="en-US" sz="900" u="none" cap="none" strike="noStrike">
                  <a:solidFill>
                    <a:srgbClr val="FFFFFF"/>
                  </a:solidFill>
                  <a:latin typeface="Arial"/>
                  <a:ea typeface="Arial"/>
                  <a:cs typeface="Arial"/>
                  <a:sym typeface="Arial"/>
                </a:rPr>
                <a:t>Ευθύνες ασφάλειας Επικοινωνία</a:t>
              </a:r>
              <a:endParaRPr b="0" i="0" sz="1200" u="none" cap="none" strike="noStrike">
                <a:solidFill>
                  <a:schemeClr val="dk1"/>
                </a:solidFill>
                <a:latin typeface="Arial"/>
                <a:ea typeface="Arial"/>
                <a:cs typeface="Arial"/>
                <a:sym typeface="Arial"/>
              </a:endParaRPr>
            </a:p>
          </p:txBody>
        </p:sp>
        <p:sp>
          <p:nvSpPr>
            <p:cNvPr id="120" name="Google Shape;120;p4"/>
            <p:cNvSpPr txBox="1"/>
            <p:nvPr/>
          </p:nvSpPr>
          <p:spPr>
            <a:xfrm>
              <a:off x="3908323" y="604915"/>
              <a:ext cx="492125" cy="379730"/>
            </a:xfrm>
            <a:prstGeom prst="rect">
              <a:avLst/>
            </a:prstGeom>
            <a:noFill/>
            <a:ln>
              <a:noFill/>
            </a:ln>
          </p:spPr>
          <p:txBody>
            <a:bodyPr anchorCtr="0" anchor="t" bIns="0" lIns="0" spcFirstLastPara="1" rIns="0" wrap="square" tIns="0">
              <a:noAutofit/>
            </a:bodyPr>
            <a:lstStyle/>
            <a:p>
              <a:pPr indent="0" lvl="0" marL="0" marR="11430" rtl="0" algn="ctr">
                <a:lnSpc>
                  <a:spcPct val="115000"/>
                </a:lnSpc>
                <a:spcBef>
                  <a:spcPts val="0"/>
                </a:spcBef>
                <a:spcAft>
                  <a:spcPts val="0"/>
                </a:spcAft>
                <a:buNone/>
              </a:pPr>
              <a:r>
                <a:rPr b="0" i="0" lang="en-US" sz="900" u="none" cap="none" strike="noStrike">
                  <a:solidFill>
                    <a:srgbClr val="FFFFFF"/>
                  </a:solidFill>
                  <a:latin typeface="Arial"/>
                  <a:ea typeface="Arial"/>
                  <a:cs typeface="Arial"/>
                  <a:sym typeface="Arial"/>
                </a:rPr>
                <a:t>Ψηφιακή συναισθηματική νοημοσύνη</a:t>
              </a:r>
              <a:endParaRPr b="0" i="0" sz="1200" u="none" cap="none" strike="noStrike">
                <a:solidFill>
                  <a:schemeClr val="dk1"/>
                </a:solidFill>
                <a:latin typeface="Arial"/>
                <a:ea typeface="Arial"/>
                <a:cs typeface="Arial"/>
                <a:sym typeface="Arial"/>
              </a:endParaRPr>
            </a:p>
          </p:txBody>
        </p:sp>
        <p:sp>
          <p:nvSpPr>
            <p:cNvPr id="121" name="Google Shape;121;p4"/>
            <p:cNvSpPr txBox="1"/>
            <p:nvPr/>
          </p:nvSpPr>
          <p:spPr>
            <a:xfrm>
              <a:off x="4611953" y="684163"/>
              <a:ext cx="1459230" cy="245745"/>
            </a:xfrm>
            <a:prstGeom prst="rect">
              <a:avLst/>
            </a:prstGeom>
            <a:noFill/>
            <a:ln>
              <a:noFill/>
            </a:ln>
          </p:spPr>
          <p:txBody>
            <a:bodyPr anchorCtr="0" anchor="t" bIns="0" lIns="0" spcFirstLastPara="1" rIns="0" wrap="square" tIns="0">
              <a:noAutofit/>
            </a:bodyPr>
            <a:lstStyle/>
            <a:p>
              <a:pPr indent="0" lvl="0" marL="0" marR="0" rtl="0" algn="l">
                <a:lnSpc>
                  <a:spcPct val="137222"/>
                </a:lnSpc>
                <a:spcBef>
                  <a:spcPts val="0"/>
                </a:spcBef>
                <a:spcAft>
                  <a:spcPts val="0"/>
                </a:spcAft>
                <a:buNone/>
              </a:pPr>
              <a:r>
                <a:rPr b="0" i="0" lang="en-US" sz="900" u="none" cap="none" strike="noStrike">
                  <a:solidFill>
                    <a:srgbClr val="FFFFFF"/>
                  </a:solidFill>
                  <a:latin typeface="Arial"/>
                  <a:ea typeface="Arial"/>
                  <a:cs typeface="Arial"/>
                  <a:sym typeface="Arial"/>
                </a:rPr>
                <a:t>Ψηφιακή δημιουργικότητα Ψηφιακή υγεία</a:t>
              </a:r>
              <a:endParaRPr b="0" i="0" sz="1200" u="none" cap="none" strike="noStrike">
                <a:solidFill>
                  <a:schemeClr val="dk1"/>
                </a:solidFill>
                <a:latin typeface="Arial"/>
                <a:ea typeface="Arial"/>
                <a:cs typeface="Arial"/>
                <a:sym typeface="Arial"/>
              </a:endParaRPr>
            </a:p>
            <a:p>
              <a:pPr indent="0" lvl="0" marL="922020" marR="0" rtl="0" algn="l">
                <a:lnSpc>
                  <a:spcPct val="77777"/>
                </a:lnSpc>
                <a:spcBef>
                  <a:spcPts val="0"/>
                </a:spcBef>
                <a:spcAft>
                  <a:spcPts val="0"/>
                </a:spcAft>
                <a:buNone/>
              </a:pPr>
              <a:r>
                <a:rPr b="0" i="0" lang="en-US" sz="900" u="none" cap="none" strike="noStrike">
                  <a:solidFill>
                    <a:srgbClr val="FFFFFF"/>
                  </a:solidFill>
                  <a:latin typeface="Arial"/>
                  <a:ea typeface="Arial"/>
                  <a:cs typeface="Arial"/>
                  <a:sym typeface="Arial"/>
                </a:rPr>
                <a:t>       &amp; Αυτοφροντίδα</a:t>
              </a:r>
              <a:endParaRPr b="0" i="0" sz="1200" u="none" cap="none" strike="noStrike">
                <a:solidFill>
                  <a:schemeClr val="dk1"/>
                </a:solidFill>
                <a:latin typeface="Arial"/>
                <a:ea typeface="Arial"/>
                <a:cs typeface="Arial"/>
                <a:sym typeface="Arial"/>
              </a:endParaRPr>
            </a:p>
          </p:txBody>
        </p:sp>
        <p:sp>
          <p:nvSpPr>
            <p:cNvPr id="122" name="Google Shape;122;p4"/>
            <p:cNvSpPr txBox="1"/>
            <p:nvPr/>
          </p:nvSpPr>
          <p:spPr>
            <a:xfrm>
              <a:off x="6301210" y="684163"/>
              <a:ext cx="576580" cy="245745"/>
            </a:xfrm>
            <a:prstGeom prst="rect">
              <a:avLst/>
            </a:prstGeom>
            <a:noFill/>
            <a:ln>
              <a:noFill/>
            </a:ln>
          </p:spPr>
          <p:txBody>
            <a:bodyPr anchorCtr="0" anchor="t" bIns="0" lIns="0" spcFirstLastPara="1" rIns="0" wrap="square" tIns="0">
              <a:noAutofit/>
            </a:bodyPr>
            <a:lstStyle/>
            <a:p>
              <a:pPr indent="140970" lvl="0" marL="0" marR="11430" rtl="0" algn="l">
                <a:lnSpc>
                  <a:spcPct val="115000"/>
                </a:lnSpc>
                <a:spcBef>
                  <a:spcPts val="0"/>
                </a:spcBef>
                <a:spcAft>
                  <a:spcPts val="0"/>
                </a:spcAft>
                <a:buNone/>
              </a:pPr>
              <a:r>
                <a:rPr b="0" i="0" lang="en-US" sz="900" u="none" cap="none" strike="noStrike">
                  <a:solidFill>
                    <a:srgbClr val="FFFFFF"/>
                  </a:solidFill>
                  <a:latin typeface="Arial"/>
                  <a:ea typeface="Arial"/>
                  <a:cs typeface="Arial"/>
                  <a:sym typeface="Arial"/>
                </a:rPr>
                <a:t>Ψηφιακός καταναλωτισμός</a:t>
              </a:r>
              <a:endParaRPr b="0" i="0" sz="1200" u="none" cap="none" strike="noStrike">
                <a:solidFill>
                  <a:schemeClr val="dk1"/>
                </a:solidFill>
                <a:latin typeface="Arial"/>
                <a:ea typeface="Arial"/>
                <a:cs typeface="Arial"/>
                <a:sym typeface="Arial"/>
              </a:endParaRPr>
            </a:p>
          </p:txBody>
        </p:sp>
        <p:sp>
          <p:nvSpPr>
            <p:cNvPr id="123" name="Google Shape;123;p4"/>
            <p:cNvSpPr txBox="1"/>
            <p:nvPr/>
          </p:nvSpPr>
          <p:spPr>
            <a:xfrm>
              <a:off x="7128919" y="422345"/>
              <a:ext cx="685976" cy="386080"/>
            </a:xfrm>
            <a:prstGeom prst="rect">
              <a:avLst/>
            </a:prstGeom>
            <a:noFill/>
            <a:ln>
              <a:noFill/>
            </a:ln>
          </p:spPr>
          <p:txBody>
            <a:bodyPr anchorCtr="0" anchor="t" bIns="0" lIns="0" spcFirstLastPara="1" rIns="0" wrap="square" tIns="0">
              <a:noAutofit/>
            </a:bodyPr>
            <a:lstStyle/>
            <a:p>
              <a:pPr indent="0" lvl="0" marL="208280" marR="0" rtl="0" algn="l">
                <a:lnSpc>
                  <a:spcPct val="102777"/>
                </a:lnSpc>
                <a:spcBef>
                  <a:spcPts val="0"/>
                </a:spcBef>
                <a:spcAft>
                  <a:spcPts val="0"/>
                </a:spcAft>
                <a:buNone/>
              </a:pPr>
              <a:r>
                <a:rPr b="0" i="0" lang="en-US" sz="900" u="none" cap="none" strike="noStrike">
                  <a:solidFill>
                    <a:srgbClr val="FFFFFF"/>
                  </a:solidFill>
                  <a:latin typeface="Arial"/>
                  <a:ea typeface="Arial"/>
                  <a:cs typeface="Arial"/>
                  <a:sym typeface="Arial"/>
                </a:rPr>
                <a:t>Ψηφιακή ψηφιακή</a:t>
              </a:r>
              <a:endParaRPr b="0" i="0" sz="1200" u="none" cap="none" strike="noStrike">
                <a:solidFill>
                  <a:schemeClr val="dk1"/>
                </a:solidFill>
                <a:latin typeface="Arial"/>
                <a:ea typeface="Arial"/>
                <a:cs typeface="Arial"/>
                <a:sym typeface="Arial"/>
              </a:endParaRPr>
            </a:p>
            <a:p>
              <a:pPr indent="34925" lvl="0" marL="0" marR="11430" rtl="0" algn="l">
                <a:lnSpc>
                  <a:spcPct val="108000"/>
                </a:lnSpc>
                <a:spcBef>
                  <a:spcPts val="5"/>
                </a:spcBef>
                <a:spcAft>
                  <a:spcPts val="0"/>
                </a:spcAft>
                <a:buNone/>
              </a:pPr>
              <a:r>
                <a:rPr b="0" i="0" lang="en-US" sz="900" u="none" cap="none" strike="noStrike">
                  <a:solidFill>
                    <a:srgbClr val="FFFFFF"/>
                  </a:solidFill>
                  <a:latin typeface="Arial"/>
                  <a:ea typeface="Arial"/>
                  <a:cs typeface="Arial"/>
                  <a:sym typeface="Arial"/>
                </a:rPr>
                <a:t>Απασχόληση &amp; ακτιβισμός/συμμετοχή στην πολιτική επιχειρηματικότητα</a:t>
              </a:r>
              <a:endParaRPr b="0" i="0" sz="1200" u="none" cap="none" strike="noStrike">
                <a:solidFill>
                  <a:schemeClr val="dk1"/>
                </a:solidFill>
                <a:latin typeface="Arial"/>
                <a:ea typeface="Arial"/>
                <a:cs typeface="Arial"/>
                <a:sym typeface="Arial"/>
              </a:endParaRPr>
            </a:p>
          </p:txBody>
        </p:sp>
        <p:sp>
          <p:nvSpPr>
            <p:cNvPr id="124" name="Google Shape;124;p4"/>
            <p:cNvSpPr txBox="1"/>
            <p:nvPr/>
          </p:nvSpPr>
          <p:spPr>
            <a:xfrm>
              <a:off x="573081" y="1616851"/>
              <a:ext cx="551815"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rgbClr val="FFFFFF"/>
                  </a:solidFill>
                  <a:latin typeface="Arial"/>
                  <a:ea typeface="Arial"/>
                  <a:cs typeface="Arial"/>
                  <a:sym typeface="Arial"/>
                </a:rPr>
                <a:t>Ψηφιακές δεξιότητες</a:t>
              </a:r>
              <a:endParaRPr b="0" i="0" sz="1200" u="none" cap="none" strike="noStrike">
                <a:solidFill>
                  <a:schemeClr val="dk1"/>
                </a:solidFill>
                <a:latin typeface="Arial"/>
                <a:ea typeface="Arial"/>
                <a:cs typeface="Arial"/>
                <a:sym typeface="Arial"/>
              </a:endParaRPr>
            </a:p>
          </p:txBody>
        </p:sp>
        <p:sp>
          <p:nvSpPr>
            <p:cNvPr id="125" name="Google Shape;125;p4"/>
            <p:cNvSpPr txBox="1"/>
            <p:nvPr/>
          </p:nvSpPr>
          <p:spPr>
            <a:xfrm>
              <a:off x="1397474" y="1507123"/>
              <a:ext cx="473075" cy="245745"/>
            </a:xfrm>
            <a:prstGeom prst="rect">
              <a:avLst/>
            </a:prstGeom>
            <a:noFill/>
            <a:ln>
              <a:noFill/>
            </a:ln>
          </p:spPr>
          <p:txBody>
            <a:bodyPr anchorCtr="0" anchor="t" bIns="0" lIns="0" spcFirstLastPara="1" rIns="0" wrap="square" tIns="0">
              <a:noAutofit/>
            </a:bodyPr>
            <a:lstStyle/>
            <a:p>
              <a:pPr indent="85090" lvl="0" marL="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Ασφαλής  χρήση</a:t>
              </a:r>
              <a:endParaRPr b="0" i="0" sz="1200" u="none" cap="none" strike="noStrike">
                <a:solidFill>
                  <a:schemeClr val="dk1"/>
                </a:solidFill>
                <a:latin typeface="Arial"/>
                <a:ea typeface="Arial"/>
                <a:cs typeface="Arial"/>
                <a:sym typeface="Arial"/>
              </a:endParaRPr>
            </a:p>
          </p:txBody>
        </p:sp>
        <p:sp>
          <p:nvSpPr>
            <p:cNvPr id="126" name="Google Shape;126;p4"/>
            <p:cNvSpPr txBox="1"/>
            <p:nvPr/>
          </p:nvSpPr>
          <p:spPr>
            <a:xfrm>
              <a:off x="2162547" y="1449211"/>
              <a:ext cx="661670" cy="379730"/>
            </a:xfrm>
            <a:prstGeom prst="rect">
              <a:avLst/>
            </a:prstGeom>
            <a:noFill/>
            <a:ln>
              <a:noFill/>
            </a:ln>
          </p:spPr>
          <p:txBody>
            <a:bodyPr anchorCtr="0" anchor="t" bIns="0" lIns="0" spcFirstLastPara="1" rIns="0" wrap="square" tIns="0">
              <a:noAutofit/>
            </a:bodyPr>
            <a:lstStyle/>
            <a:p>
              <a:pPr indent="137795" lvl="0" marL="0" marR="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Δικαιώματα και ευθύνες</a:t>
              </a:r>
              <a:endParaRPr b="0" i="0" sz="1200" u="none" cap="none" strike="noStrike">
                <a:solidFill>
                  <a:schemeClr val="dk1"/>
                </a:solidFill>
                <a:latin typeface="Arial"/>
                <a:ea typeface="Arial"/>
                <a:cs typeface="Arial"/>
                <a:sym typeface="Arial"/>
              </a:endParaRPr>
            </a:p>
            <a:p>
              <a:pPr indent="0" lvl="0" marL="186055" marR="0" rtl="0" algn="l">
                <a:lnSpc>
                  <a:spcPct val="101666"/>
                </a:lnSpc>
                <a:spcBef>
                  <a:spcPts val="0"/>
                </a:spcBef>
                <a:spcAft>
                  <a:spcPts val="0"/>
                </a:spcAft>
                <a:buNone/>
              </a:pPr>
              <a:r>
                <a:rPr b="0" i="0" lang="en-US" sz="900" u="none" cap="none" strike="noStrike">
                  <a:solidFill>
                    <a:schemeClr val="dk1"/>
                  </a:solidFill>
                  <a:latin typeface="Arial"/>
                  <a:ea typeface="Arial"/>
                  <a:cs typeface="Arial"/>
                  <a:sym typeface="Arial"/>
                </a:rPr>
                <a:t>Online</a:t>
              </a:r>
              <a:endParaRPr b="0" i="0" sz="1200" u="none" cap="none" strike="noStrike">
                <a:solidFill>
                  <a:schemeClr val="dk1"/>
                </a:solidFill>
                <a:latin typeface="Arial"/>
                <a:ea typeface="Arial"/>
                <a:cs typeface="Arial"/>
                <a:sym typeface="Arial"/>
              </a:endParaRPr>
            </a:p>
          </p:txBody>
        </p:sp>
        <p:sp>
          <p:nvSpPr>
            <p:cNvPr id="127" name="Google Shape;127;p4"/>
            <p:cNvSpPr txBox="1"/>
            <p:nvPr/>
          </p:nvSpPr>
          <p:spPr>
            <a:xfrm>
              <a:off x="2973135" y="1507123"/>
              <a:ext cx="661670" cy="248920"/>
            </a:xfrm>
            <a:prstGeom prst="rect">
              <a:avLst/>
            </a:prstGeom>
            <a:noFill/>
            <a:ln>
              <a:noFill/>
            </a:ln>
          </p:spPr>
          <p:txBody>
            <a:bodyPr anchorCtr="0" anchor="t" bIns="0" lIns="0" spcFirstLastPara="1" rIns="0" wrap="square" tIns="0">
              <a:noAutofit/>
            </a:bodyPr>
            <a:lstStyle/>
            <a:p>
              <a:pPr indent="0" lvl="0" marL="0" marR="11430" rtl="0" algn="ctr">
                <a:lnSpc>
                  <a:spcPct val="97777"/>
                </a:lnSpc>
                <a:spcBef>
                  <a:spcPts val="0"/>
                </a:spcBef>
                <a:spcAft>
                  <a:spcPts val="0"/>
                </a:spcAft>
                <a:buNone/>
              </a:pPr>
              <a:r>
                <a:rPr b="0" i="0" lang="en-US" sz="900" u="none" cap="none" strike="noStrike">
                  <a:solidFill>
                    <a:schemeClr val="dk1"/>
                  </a:solidFill>
                  <a:latin typeface="Arial"/>
                  <a:ea typeface="Arial"/>
                  <a:cs typeface="Arial"/>
                  <a:sym typeface="Arial"/>
                </a:rPr>
                <a:t>Επικοινωνιακ</a:t>
              </a:r>
              <a:r>
                <a:rPr lang="en-US" sz="900">
                  <a:solidFill>
                    <a:schemeClr val="dk1"/>
                  </a:solidFill>
                </a:rPr>
                <a:t>ός</a:t>
              </a:r>
              <a:endParaRPr b="0" i="0" sz="1200" u="none" cap="none" strike="noStrike">
                <a:solidFill>
                  <a:schemeClr val="dk1"/>
                </a:solidFill>
                <a:latin typeface="Arial"/>
                <a:ea typeface="Arial"/>
                <a:cs typeface="Arial"/>
                <a:sym typeface="Arial"/>
              </a:endParaRPr>
            </a:p>
            <a:p>
              <a:pPr indent="0" lvl="0" marL="0" marR="11430" rtl="0" algn="ctr">
                <a:lnSpc>
                  <a:spcPct val="102222"/>
                </a:lnSpc>
                <a:spcBef>
                  <a:spcPts val="160"/>
                </a:spcBef>
                <a:spcAft>
                  <a:spcPts val="0"/>
                </a:spcAft>
                <a:buNone/>
              </a:pPr>
              <a:r>
                <a:rPr b="0" i="0" lang="en-US" sz="900" u="none" cap="none" strike="noStrike">
                  <a:solidFill>
                    <a:schemeClr val="dk1"/>
                  </a:solidFill>
                  <a:latin typeface="Arial"/>
                  <a:ea typeface="Arial"/>
                  <a:cs typeface="Arial"/>
                  <a:sym typeface="Arial"/>
                </a:rPr>
                <a:t>Αλφαβητισμός</a:t>
              </a:r>
              <a:endParaRPr b="0" i="0" sz="1200" u="none" cap="none" strike="noStrike">
                <a:solidFill>
                  <a:schemeClr val="dk1"/>
                </a:solidFill>
                <a:latin typeface="Arial"/>
                <a:ea typeface="Arial"/>
                <a:cs typeface="Arial"/>
                <a:sym typeface="Arial"/>
              </a:endParaRPr>
            </a:p>
          </p:txBody>
        </p:sp>
        <p:sp>
          <p:nvSpPr>
            <p:cNvPr id="128" name="Google Shape;128;p4"/>
            <p:cNvSpPr txBox="1"/>
            <p:nvPr/>
          </p:nvSpPr>
          <p:spPr>
            <a:xfrm>
              <a:off x="3936452" y="1528459"/>
              <a:ext cx="436245" cy="245745"/>
            </a:xfrm>
            <a:prstGeom prst="rect">
              <a:avLst/>
            </a:prstGeom>
            <a:noFill/>
            <a:ln>
              <a:noFill/>
            </a:ln>
          </p:spPr>
          <p:txBody>
            <a:bodyPr anchorCtr="0" anchor="t" bIns="0" lIns="0" spcFirstLastPara="1" rIns="0" wrap="square" tIns="0">
              <a:noAutofit/>
            </a:bodyPr>
            <a:lstStyle/>
            <a:p>
              <a:pPr indent="-41910" lvl="0" marL="4191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Συναισθηματικός αλφαβητισμός</a:t>
              </a:r>
              <a:endParaRPr b="0" i="0" sz="1200" u="none" cap="none" strike="noStrike">
                <a:solidFill>
                  <a:schemeClr val="dk1"/>
                </a:solidFill>
                <a:latin typeface="Arial"/>
                <a:ea typeface="Arial"/>
                <a:cs typeface="Arial"/>
                <a:sym typeface="Arial"/>
              </a:endParaRPr>
            </a:p>
          </p:txBody>
        </p:sp>
        <p:sp>
          <p:nvSpPr>
            <p:cNvPr id="129" name="Google Shape;129;p4"/>
            <p:cNvSpPr txBox="1"/>
            <p:nvPr/>
          </p:nvSpPr>
          <p:spPr>
            <a:xfrm>
              <a:off x="4628464" y="1510171"/>
              <a:ext cx="720725" cy="245745"/>
            </a:xfrm>
            <a:prstGeom prst="rect">
              <a:avLst/>
            </a:prstGeom>
            <a:noFill/>
            <a:ln>
              <a:noFill/>
            </a:ln>
          </p:spPr>
          <p:txBody>
            <a:bodyPr anchorCtr="0" anchor="t" bIns="0" lIns="0" spcFirstLastPara="1" rIns="0" wrap="square" tIns="0">
              <a:noAutofit/>
            </a:bodyPr>
            <a:lstStyle/>
            <a:p>
              <a:pPr indent="-9525" lvl="0" marL="9525"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Δημιουργικός γραμματισμός και έκφραση</a:t>
              </a:r>
              <a:endParaRPr b="0" i="0" sz="1200" u="none" cap="none" strike="noStrike">
                <a:solidFill>
                  <a:schemeClr val="dk1"/>
                </a:solidFill>
                <a:latin typeface="Arial"/>
                <a:ea typeface="Arial"/>
                <a:cs typeface="Arial"/>
                <a:sym typeface="Arial"/>
              </a:endParaRPr>
            </a:p>
          </p:txBody>
        </p:sp>
        <p:sp>
          <p:nvSpPr>
            <p:cNvPr id="130" name="Google Shape;130;p4"/>
            <p:cNvSpPr txBox="1"/>
            <p:nvPr/>
          </p:nvSpPr>
          <p:spPr>
            <a:xfrm>
              <a:off x="5411687" y="1589419"/>
              <a:ext cx="726440"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chemeClr val="dk1"/>
                  </a:solidFill>
                  <a:latin typeface="Arial"/>
                  <a:ea typeface="Arial"/>
                  <a:cs typeface="Arial"/>
                  <a:sym typeface="Arial"/>
                </a:rPr>
                <a:t>Αλφαβητισμός στην ηλεκτρονική υγεία</a:t>
              </a:r>
              <a:endParaRPr b="0" i="0" sz="1200" u="none" cap="none" strike="noStrike">
                <a:solidFill>
                  <a:schemeClr val="dk1"/>
                </a:solidFill>
                <a:latin typeface="Arial"/>
                <a:ea typeface="Arial"/>
                <a:cs typeface="Arial"/>
                <a:sym typeface="Arial"/>
              </a:endParaRPr>
            </a:p>
          </p:txBody>
        </p:sp>
        <p:sp>
          <p:nvSpPr>
            <p:cNvPr id="131" name="Google Shape;131;p4"/>
            <p:cNvSpPr txBox="1"/>
            <p:nvPr/>
          </p:nvSpPr>
          <p:spPr>
            <a:xfrm>
              <a:off x="6298905" y="1458355"/>
              <a:ext cx="630555" cy="379730"/>
            </a:xfrm>
            <a:prstGeom prst="rect">
              <a:avLst/>
            </a:prstGeom>
            <a:noFill/>
            <a:ln>
              <a:noFill/>
            </a:ln>
          </p:spPr>
          <p:txBody>
            <a:bodyPr anchorCtr="0" anchor="t" bIns="0" lIns="0" spcFirstLastPara="1" rIns="0" wrap="square" tIns="0">
              <a:noAutofit/>
            </a:bodyPr>
            <a:lstStyle/>
            <a:p>
              <a:pPr indent="0" lvl="0" marL="0" marR="11430" rtl="0" algn="ctr">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Ευαισθητοποίηση και εγγραμματοσύνη των καταναλωτών</a:t>
              </a:r>
              <a:endParaRPr b="0" i="0" sz="1200" u="none" cap="none" strike="noStrike">
                <a:solidFill>
                  <a:schemeClr val="dk1"/>
                </a:solidFill>
                <a:latin typeface="Arial"/>
                <a:ea typeface="Arial"/>
                <a:cs typeface="Arial"/>
                <a:sym typeface="Arial"/>
              </a:endParaRPr>
            </a:p>
          </p:txBody>
        </p:sp>
        <p:sp>
          <p:nvSpPr>
            <p:cNvPr id="132" name="Google Shape;132;p4"/>
            <p:cNvSpPr txBox="1"/>
            <p:nvPr/>
          </p:nvSpPr>
          <p:spPr>
            <a:xfrm>
              <a:off x="7078609" y="1616851"/>
              <a:ext cx="709930"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chemeClr val="dk1"/>
                  </a:solidFill>
                  <a:latin typeface="Arial"/>
                  <a:ea typeface="Arial"/>
                  <a:cs typeface="Arial"/>
                  <a:sym typeface="Arial"/>
                </a:rPr>
                <a:t>Παραγωγικές δεξιότητες</a:t>
              </a:r>
              <a:endParaRPr b="0" i="0" sz="1200" u="none" cap="none" strike="noStrike">
                <a:solidFill>
                  <a:schemeClr val="dk1"/>
                </a:solidFill>
                <a:latin typeface="Arial"/>
                <a:ea typeface="Arial"/>
                <a:cs typeface="Arial"/>
                <a:sym typeface="Arial"/>
              </a:endParaRPr>
            </a:p>
          </p:txBody>
        </p:sp>
        <p:sp>
          <p:nvSpPr>
            <p:cNvPr id="133" name="Google Shape;133;p4"/>
            <p:cNvSpPr txBox="1"/>
            <p:nvPr/>
          </p:nvSpPr>
          <p:spPr>
            <a:xfrm>
              <a:off x="7892829" y="1510171"/>
              <a:ext cx="659130" cy="245745"/>
            </a:xfrm>
            <a:prstGeom prst="rect">
              <a:avLst/>
            </a:prstGeom>
            <a:noFill/>
            <a:ln>
              <a:noFill/>
            </a:ln>
          </p:spPr>
          <p:txBody>
            <a:bodyPr anchorCtr="0" anchor="t" bIns="0" lIns="0" spcFirstLastPara="1" rIns="0" wrap="square" tIns="0">
              <a:noAutofit/>
            </a:bodyPr>
            <a:lstStyle/>
            <a:p>
              <a:pPr indent="-121285" lvl="0" marL="121285"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Ψηφιακός πολιτικός γραμματισμός</a:t>
              </a:r>
              <a:endParaRPr b="0" i="0" sz="1200" u="none" cap="none" strike="noStrike">
                <a:solidFill>
                  <a:schemeClr val="dk1"/>
                </a:solidFill>
                <a:latin typeface="Arial"/>
                <a:ea typeface="Arial"/>
                <a:cs typeface="Arial"/>
                <a:sym typeface="Arial"/>
              </a:endParaRPr>
            </a:p>
          </p:txBody>
        </p:sp>
        <p:sp>
          <p:nvSpPr>
            <p:cNvPr id="134" name="Google Shape;134;p4"/>
            <p:cNvSpPr txBox="1"/>
            <p:nvPr/>
          </p:nvSpPr>
          <p:spPr>
            <a:xfrm>
              <a:off x="539307" y="2384947"/>
              <a:ext cx="636270"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rgbClr val="FFFFFF"/>
                  </a:solidFill>
                  <a:latin typeface="Arial"/>
                  <a:ea typeface="Arial"/>
                  <a:cs typeface="Arial"/>
                  <a:sym typeface="Arial"/>
                </a:rPr>
                <a:t>Ψηφιακή ταυτότητα</a:t>
              </a:r>
              <a:endParaRPr b="0" i="0" sz="1200" u="none" cap="none" strike="noStrike">
                <a:solidFill>
                  <a:schemeClr val="dk1"/>
                </a:solidFill>
                <a:latin typeface="Arial"/>
                <a:ea typeface="Arial"/>
                <a:cs typeface="Arial"/>
                <a:sym typeface="Arial"/>
              </a:endParaRPr>
            </a:p>
          </p:txBody>
        </p:sp>
        <p:sp>
          <p:nvSpPr>
            <p:cNvPr id="135" name="Google Shape;135;p4"/>
            <p:cNvSpPr txBox="1"/>
            <p:nvPr/>
          </p:nvSpPr>
          <p:spPr>
            <a:xfrm>
              <a:off x="1394672" y="2330083"/>
              <a:ext cx="630555" cy="245745"/>
            </a:xfrm>
            <a:prstGeom prst="rect">
              <a:avLst/>
            </a:prstGeom>
            <a:noFill/>
            <a:ln>
              <a:noFill/>
            </a:ln>
          </p:spPr>
          <p:txBody>
            <a:bodyPr anchorCtr="0" anchor="t" bIns="0" lIns="0" spcFirstLastPara="1" rIns="0" wrap="square" tIns="0">
              <a:noAutofit/>
            </a:bodyPr>
            <a:lstStyle/>
            <a:p>
              <a:pPr indent="-43180" lvl="0" marL="4318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Ασφαλής διαχείριση ταυτότητας</a:t>
              </a:r>
              <a:endParaRPr b="0" i="0" sz="1200" u="none" cap="none" strike="noStrike">
                <a:solidFill>
                  <a:schemeClr val="dk1"/>
                </a:solidFill>
                <a:latin typeface="Arial"/>
                <a:ea typeface="Arial"/>
                <a:cs typeface="Arial"/>
                <a:sym typeface="Arial"/>
              </a:endParaRPr>
            </a:p>
          </p:txBody>
        </p:sp>
        <p:sp>
          <p:nvSpPr>
            <p:cNvPr id="136" name="Google Shape;136;p4"/>
            <p:cNvSpPr txBox="1"/>
            <p:nvPr/>
          </p:nvSpPr>
          <p:spPr>
            <a:xfrm>
              <a:off x="2151152" y="2333131"/>
              <a:ext cx="669925" cy="245745"/>
            </a:xfrm>
            <a:prstGeom prst="rect">
              <a:avLst/>
            </a:prstGeom>
            <a:noFill/>
            <a:ln>
              <a:noFill/>
            </a:ln>
          </p:spPr>
          <p:txBody>
            <a:bodyPr anchorCtr="0" anchor="t" bIns="0" lIns="0" spcFirstLastPara="1" rIns="0" wrap="square" tIns="0">
              <a:noAutofit/>
            </a:bodyPr>
            <a:lstStyle/>
            <a:p>
              <a:pPr indent="80010" lvl="0" marL="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Υπεύθυνη ταυτότητα Netizen</a:t>
              </a:r>
              <a:endParaRPr b="0" i="0" sz="1200" u="none" cap="none" strike="noStrike">
                <a:solidFill>
                  <a:schemeClr val="dk1"/>
                </a:solidFill>
                <a:latin typeface="Arial"/>
                <a:ea typeface="Arial"/>
                <a:cs typeface="Arial"/>
                <a:sym typeface="Arial"/>
              </a:endParaRPr>
            </a:p>
          </p:txBody>
        </p:sp>
        <p:sp>
          <p:nvSpPr>
            <p:cNvPr id="137" name="Google Shape;137;p4"/>
            <p:cNvSpPr txBox="1"/>
            <p:nvPr/>
          </p:nvSpPr>
          <p:spPr>
            <a:xfrm>
              <a:off x="2925809" y="2330083"/>
              <a:ext cx="777240" cy="245745"/>
            </a:xfrm>
            <a:prstGeom prst="rect">
              <a:avLst/>
            </a:prstGeom>
            <a:noFill/>
            <a:ln>
              <a:noFill/>
            </a:ln>
          </p:spPr>
          <p:txBody>
            <a:bodyPr anchorCtr="0" anchor="t" bIns="0" lIns="0" spcFirstLastPara="1" rIns="0" wrap="square" tIns="0">
              <a:noAutofit/>
            </a:bodyPr>
            <a:lstStyle/>
            <a:p>
              <a:pPr indent="36195" lvl="0" marL="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Συμμετοχή και διαμόρφωση ταυτότητας</a:t>
              </a:r>
              <a:endParaRPr b="0" i="0" sz="1200" u="none" cap="none" strike="noStrike">
                <a:solidFill>
                  <a:schemeClr val="dk1"/>
                </a:solidFill>
                <a:latin typeface="Arial"/>
                <a:ea typeface="Arial"/>
                <a:cs typeface="Arial"/>
                <a:sym typeface="Arial"/>
              </a:endParaRPr>
            </a:p>
          </p:txBody>
        </p:sp>
        <p:sp>
          <p:nvSpPr>
            <p:cNvPr id="138" name="Google Shape;138;p4"/>
            <p:cNvSpPr txBox="1"/>
            <p:nvPr/>
          </p:nvSpPr>
          <p:spPr>
            <a:xfrm>
              <a:off x="3964680" y="2384947"/>
              <a:ext cx="379095"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chemeClr val="dk1"/>
                  </a:solidFill>
                  <a:latin typeface="Arial"/>
                  <a:ea typeface="Arial"/>
                  <a:cs typeface="Arial"/>
                  <a:sym typeface="Arial"/>
                </a:rPr>
                <a:t>Ενσυναίσθηση</a:t>
              </a:r>
              <a:endParaRPr b="0" i="0" sz="1200" u="none" cap="none" strike="noStrike">
                <a:solidFill>
                  <a:schemeClr val="dk1"/>
                </a:solidFill>
                <a:latin typeface="Arial"/>
                <a:ea typeface="Arial"/>
                <a:cs typeface="Arial"/>
                <a:sym typeface="Arial"/>
              </a:endParaRPr>
            </a:p>
          </p:txBody>
        </p:sp>
        <p:sp>
          <p:nvSpPr>
            <p:cNvPr id="139" name="Google Shape;139;p4"/>
            <p:cNvSpPr txBox="1"/>
            <p:nvPr/>
          </p:nvSpPr>
          <p:spPr>
            <a:xfrm>
              <a:off x="4625230" y="2197392"/>
              <a:ext cx="679049" cy="245745"/>
            </a:xfrm>
            <a:prstGeom prst="rect">
              <a:avLst/>
            </a:prstGeom>
            <a:noFill/>
            <a:ln>
              <a:noFill/>
            </a:ln>
          </p:spPr>
          <p:txBody>
            <a:bodyPr anchorCtr="0" anchor="t" bIns="0" lIns="0" spcFirstLastPara="1" rIns="0" wrap="square" tIns="0">
              <a:noAutofit/>
            </a:bodyPr>
            <a:lstStyle/>
            <a:p>
              <a:pPr indent="-41910" lvl="0" marL="4191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Δημιουργία περιεχομένου Αυτοφροντίδα και αξιολόγηση Φήμη</a:t>
              </a:r>
              <a:endParaRPr b="0" i="0" sz="1200" u="none" cap="none" strike="noStrike">
                <a:solidFill>
                  <a:schemeClr val="dk1"/>
                </a:solidFill>
                <a:latin typeface="Arial"/>
                <a:ea typeface="Arial"/>
                <a:cs typeface="Arial"/>
                <a:sym typeface="Arial"/>
              </a:endParaRPr>
            </a:p>
          </p:txBody>
        </p:sp>
        <p:sp>
          <p:nvSpPr>
            <p:cNvPr id="140" name="Google Shape;140;p4"/>
            <p:cNvSpPr txBox="1"/>
            <p:nvPr/>
          </p:nvSpPr>
          <p:spPr>
            <a:xfrm>
              <a:off x="6225467" y="2296555"/>
              <a:ext cx="760095" cy="245745"/>
            </a:xfrm>
            <a:prstGeom prst="rect">
              <a:avLst/>
            </a:prstGeom>
            <a:noFill/>
            <a:ln>
              <a:noFill/>
            </a:ln>
          </p:spPr>
          <p:txBody>
            <a:bodyPr anchorCtr="0" anchor="t" bIns="0" lIns="0" spcFirstLastPara="1" rIns="0" wrap="square" tIns="0">
              <a:noAutofit/>
            </a:bodyPr>
            <a:lstStyle/>
            <a:p>
              <a:pPr indent="69850" lvl="0" marL="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Αυτονομία και διαχείριση δεδομένων</a:t>
              </a:r>
              <a:endParaRPr b="0" i="0" sz="1200" u="none" cap="none" strike="noStrike">
                <a:solidFill>
                  <a:schemeClr val="dk1"/>
                </a:solidFill>
                <a:latin typeface="Arial"/>
                <a:ea typeface="Arial"/>
                <a:cs typeface="Arial"/>
                <a:sym typeface="Arial"/>
              </a:endParaRPr>
            </a:p>
          </p:txBody>
        </p:sp>
        <p:sp>
          <p:nvSpPr>
            <p:cNvPr id="141" name="Google Shape;141;p4"/>
            <p:cNvSpPr txBox="1"/>
            <p:nvPr/>
          </p:nvSpPr>
          <p:spPr>
            <a:xfrm>
              <a:off x="7161291" y="2366659"/>
              <a:ext cx="624840"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chemeClr val="dk1"/>
                  </a:solidFill>
                  <a:latin typeface="Arial"/>
                  <a:ea typeface="Arial"/>
                  <a:cs typeface="Arial"/>
                  <a:sym typeface="Arial"/>
                </a:rPr>
                <a:t>Ταυτότητα καριέρας</a:t>
              </a:r>
              <a:endParaRPr b="0" i="0" sz="1200" u="none" cap="none" strike="noStrike">
                <a:solidFill>
                  <a:schemeClr val="dk1"/>
                </a:solidFill>
                <a:latin typeface="Arial"/>
                <a:ea typeface="Arial"/>
                <a:cs typeface="Arial"/>
                <a:sym typeface="Arial"/>
              </a:endParaRPr>
            </a:p>
          </p:txBody>
        </p:sp>
        <p:sp>
          <p:nvSpPr>
            <p:cNvPr id="142" name="Google Shape;142;p4"/>
            <p:cNvSpPr txBox="1"/>
            <p:nvPr/>
          </p:nvSpPr>
          <p:spPr>
            <a:xfrm>
              <a:off x="7946066" y="2323987"/>
              <a:ext cx="659130" cy="245745"/>
            </a:xfrm>
            <a:prstGeom prst="rect">
              <a:avLst/>
            </a:prstGeom>
            <a:noFill/>
            <a:ln>
              <a:noFill/>
            </a:ln>
          </p:spPr>
          <p:txBody>
            <a:bodyPr anchorCtr="0" anchor="t" bIns="0" lIns="0" spcFirstLastPara="1" rIns="0" wrap="square" tIns="0">
              <a:noAutofit/>
            </a:bodyPr>
            <a:lstStyle/>
            <a:p>
              <a:pPr indent="-165100" lvl="0" marL="16510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Ψηφιακή πολιτική ταυτότητα</a:t>
              </a:r>
              <a:endParaRPr b="0" i="0" sz="1200" u="none" cap="none" strike="noStrike">
                <a:solidFill>
                  <a:schemeClr val="dk1"/>
                </a:solidFill>
                <a:latin typeface="Arial"/>
                <a:ea typeface="Arial"/>
                <a:cs typeface="Arial"/>
                <a:sym typeface="Arial"/>
              </a:endParaRPr>
            </a:p>
          </p:txBody>
        </p:sp>
        <p:sp>
          <p:nvSpPr>
            <p:cNvPr id="143" name="Google Shape;143;p4"/>
            <p:cNvSpPr txBox="1"/>
            <p:nvPr/>
          </p:nvSpPr>
          <p:spPr>
            <a:xfrm>
              <a:off x="511457" y="3000643"/>
              <a:ext cx="610870" cy="379730"/>
            </a:xfrm>
            <a:prstGeom prst="rect">
              <a:avLst/>
            </a:prstGeom>
            <a:noFill/>
            <a:ln>
              <a:noFill/>
            </a:ln>
          </p:spPr>
          <p:txBody>
            <a:bodyPr anchorCtr="0" anchor="t" bIns="0" lIns="0" spcFirstLastPara="1" rIns="0" wrap="square" tIns="0">
              <a:noAutofit/>
            </a:bodyPr>
            <a:lstStyle/>
            <a:p>
              <a:pPr indent="0" lvl="0" marL="0" marR="11430" rtl="0" algn="ctr">
                <a:lnSpc>
                  <a:spcPct val="115000"/>
                </a:lnSpc>
                <a:spcBef>
                  <a:spcPts val="0"/>
                </a:spcBef>
                <a:spcAft>
                  <a:spcPts val="0"/>
                </a:spcAft>
                <a:buNone/>
              </a:pPr>
              <a:r>
                <a:rPr b="0" i="0" lang="en-US" sz="900" u="none" cap="none" strike="noStrike">
                  <a:solidFill>
                    <a:srgbClr val="FFFFFF"/>
                  </a:solidFill>
                  <a:latin typeface="Arial"/>
                  <a:ea typeface="Arial"/>
                  <a:cs typeface="Arial"/>
                  <a:sym typeface="Arial"/>
                </a:rPr>
                <a:t>Ψηφιακή ενδυνάμωση &amp; Agency</a:t>
              </a:r>
              <a:endParaRPr b="0" i="0" sz="1200" u="none" cap="none" strike="noStrike">
                <a:solidFill>
                  <a:schemeClr val="dk1"/>
                </a:solidFill>
                <a:latin typeface="Arial"/>
                <a:ea typeface="Arial"/>
                <a:cs typeface="Arial"/>
                <a:sym typeface="Arial"/>
              </a:endParaRPr>
            </a:p>
          </p:txBody>
        </p:sp>
        <p:sp>
          <p:nvSpPr>
            <p:cNvPr id="144" name="Google Shape;144;p4"/>
            <p:cNvSpPr txBox="1"/>
            <p:nvPr/>
          </p:nvSpPr>
          <p:spPr>
            <a:xfrm>
              <a:off x="1404385" y="3058555"/>
              <a:ext cx="1423670" cy="264160"/>
            </a:xfrm>
            <a:prstGeom prst="rect">
              <a:avLst/>
            </a:prstGeom>
            <a:noFill/>
            <a:ln>
              <a:noFill/>
            </a:ln>
          </p:spPr>
          <p:txBody>
            <a:bodyPr anchorCtr="0" anchor="t" bIns="0" lIns="0" spcFirstLastPara="1" rIns="0" wrap="square" tIns="0">
              <a:noAutofit/>
            </a:bodyPr>
            <a:lstStyle/>
            <a:p>
              <a:pPr indent="17780" lvl="0" marL="0" marR="11430" rtl="0" algn="l">
                <a:lnSpc>
                  <a:spcPct val="98000"/>
                </a:lnSpc>
                <a:spcBef>
                  <a:spcPts val="0"/>
                </a:spcBef>
                <a:spcAft>
                  <a:spcPts val="0"/>
                </a:spcAft>
                <a:buNone/>
              </a:pPr>
              <a:r>
                <a:rPr b="0" i="0" lang="en-US" sz="900" u="none" cap="none" strike="noStrike">
                  <a:solidFill>
                    <a:schemeClr val="dk1"/>
                  </a:solidFill>
                  <a:latin typeface="Arial"/>
                  <a:ea typeface="Arial"/>
                  <a:cs typeface="Arial"/>
                  <a:sym typeface="Arial"/>
                </a:rPr>
                <a:t>Διαχείριση ασφαλούς ψηφιακού αποτυπώματος στο διαδίκτυο</a:t>
              </a:r>
              <a:endParaRPr b="0" i="0" sz="1200" u="none" cap="none" strike="noStrike">
                <a:solidFill>
                  <a:schemeClr val="dk1"/>
                </a:solidFill>
                <a:latin typeface="Arial"/>
                <a:ea typeface="Arial"/>
                <a:cs typeface="Arial"/>
                <a:sym typeface="Arial"/>
              </a:endParaRPr>
            </a:p>
          </p:txBody>
        </p:sp>
        <p:sp>
          <p:nvSpPr>
            <p:cNvPr id="145" name="Google Shape;145;p4"/>
            <p:cNvSpPr txBox="1"/>
            <p:nvPr/>
          </p:nvSpPr>
          <p:spPr>
            <a:xfrm>
              <a:off x="2938772" y="3085987"/>
              <a:ext cx="743585" cy="248920"/>
            </a:xfrm>
            <a:prstGeom prst="rect">
              <a:avLst/>
            </a:prstGeom>
            <a:noFill/>
            <a:ln>
              <a:noFill/>
            </a:ln>
          </p:spPr>
          <p:txBody>
            <a:bodyPr anchorCtr="0" anchor="t" bIns="0" lIns="0" spcFirstLastPara="1" rIns="0" wrap="square" tIns="0">
              <a:noAutofit/>
            </a:bodyPr>
            <a:lstStyle/>
            <a:p>
              <a:pPr indent="0" lvl="0" marL="0" marR="0" rtl="0" algn="l">
                <a:lnSpc>
                  <a:spcPct val="97777"/>
                </a:lnSpc>
                <a:spcBef>
                  <a:spcPts val="0"/>
                </a:spcBef>
                <a:spcAft>
                  <a:spcPts val="0"/>
                </a:spcAft>
                <a:buNone/>
              </a:pPr>
              <a:r>
                <a:rPr b="0" i="0" lang="en-US" sz="900" u="none" cap="none" strike="noStrike">
                  <a:solidFill>
                    <a:schemeClr val="dk1"/>
                  </a:solidFill>
                  <a:latin typeface="Arial"/>
                  <a:ea typeface="Arial"/>
                  <a:cs typeface="Arial"/>
                  <a:sym typeface="Arial"/>
                </a:rPr>
                <a:t>Συνεργασία και</a:t>
              </a:r>
              <a:endParaRPr b="0" i="0" sz="1200" u="none" cap="none" strike="noStrike">
                <a:solidFill>
                  <a:schemeClr val="dk1"/>
                </a:solidFill>
                <a:latin typeface="Arial"/>
                <a:ea typeface="Arial"/>
                <a:cs typeface="Arial"/>
                <a:sym typeface="Arial"/>
              </a:endParaRPr>
            </a:p>
            <a:p>
              <a:pPr indent="0" lvl="0" marL="37465" marR="0" rtl="0" algn="l">
                <a:lnSpc>
                  <a:spcPct val="102222"/>
                </a:lnSpc>
                <a:spcBef>
                  <a:spcPts val="160"/>
                </a:spcBef>
                <a:spcAft>
                  <a:spcPts val="0"/>
                </a:spcAft>
                <a:buNone/>
              </a:pPr>
              <a:r>
                <a:rPr b="0" i="0" lang="en-US" sz="900" u="none" cap="none" strike="noStrike">
                  <a:solidFill>
                    <a:schemeClr val="dk1"/>
                  </a:solidFill>
                  <a:latin typeface="Arial"/>
                  <a:ea typeface="Arial"/>
                  <a:cs typeface="Arial"/>
                  <a:sym typeface="Arial"/>
                </a:rPr>
                <a:t>Επικοινωνία</a:t>
              </a:r>
              <a:endParaRPr b="0" i="0" sz="1200" u="none" cap="none" strike="noStrike">
                <a:solidFill>
                  <a:schemeClr val="dk1"/>
                </a:solidFill>
                <a:latin typeface="Arial"/>
                <a:ea typeface="Arial"/>
                <a:cs typeface="Arial"/>
                <a:sym typeface="Arial"/>
              </a:endParaRPr>
            </a:p>
          </p:txBody>
        </p:sp>
        <p:sp>
          <p:nvSpPr>
            <p:cNvPr id="146" name="Google Shape;146;p4"/>
            <p:cNvSpPr txBox="1"/>
            <p:nvPr/>
          </p:nvSpPr>
          <p:spPr>
            <a:xfrm>
              <a:off x="3882899" y="3043315"/>
              <a:ext cx="542925" cy="379730"/>
            </a:xfrm>
            <a:prstGeom prst="rect">
              <a:avLst/>
            </a:prstGeom>
            <a:noFill/>
            <a:ln>
              <a:noFill/>
            </a:ln>
          </p:spPr>
          <p:txBody>
            <a:bodyPr anchorCtr="0" anchor="t" bIns="0" lIns="0" spcFirstLastPara="1" rIns="0" wrap="square" tIns="0">
              <a:noAutofit/>
            </a:bodyPr>
            <a:lstStyle/>
            <a:p>
              <a:pPr indent="17780" lvl="0" marL="0" marR="11430" rtl="0" algn="just">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Μοναχική και διαχείριση σχέσεων</a:t>
              </a:r>
              <a:endParaRPr b="0" i="0" sz="1200" u="none" cap="none" strike="noStrike">
                <a:solidFill>
                  <a:schemeClr val="dk1"/>
                </a:solidFill>
                <a:latin typeface="Arial"/>
                <a:ea typeface="Arial"/>
                <a:cs typeface="Arial"/>
                <a:sym typeface="Arial"/>
              </a:endParaRPr>
            </a:p>
          </p:txBody>
        </p:sp>
        <p:sp>
          <p:nvSpPr>
            <p:cNvPr id="147" name="Google Shape;147;p4"/>
            <p:cNvSpPr txBox="1"/>
            <p:nvPr/>
          </p:nvSpPr>
          <p:spPr>
            <a:xfrm>
              <a:off x="4602169" y="3089035"/>
              <a:ext cx="726440" cy="245745"/>
            </a:xfrm>
            <a:prstGeom prst="rect">
              <a:avLst/>
            </a:prstGeom>
            <a:noFill/>
            <a:ln>
              <a:noFill/>
            </a:ln>
          </p:spPr>
          <p:txBody>
            <a:bodyPr anchorCtr="0" anchor="t" bIns="0" lIns="0" spcFirstLastPara="1" rIns="0" wrap="square" tIns="0">
              <a:noAutofit/>
            </a:bodyPr>
            <a:lstStyle/>
            <a:p>
              <a:pPr indent="-50800" lvl="0" marL="50800" marR="5715"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Ψηφιακή δημιουργικότητα και καινοτομία</a:t>
              </a:r>
              <a:endParaRPr b="0" i="0" sz="1200" u="none" cap="none" strike="noStrike">
                <a:solidFill>
                  <a:schemeClr val="dk1"/>
                </a:solidFill>
                <a:latin typeface="Arial"/>
                <a:ea typeface="Arial"/>
                <a:cs typeface="Arial"/>
                <a:sym typeface="Arial"/>
              </a:endParaRPr>
            </a:p>
          </p:txBody>
        </p:sp>
      </p:grpSp>
      <p:sp>
        <p:nvSpPr>
          <p:cNvPr id="148" name="Google Shape;148;p4"/>
          <p:cNvSpPr txBox="1"/>
          <p:nvPr/>
        </p:nvSpPr>
        <p:spPr>
          <a:xfrm>
            <a:off x="7267450" y="5471152"/>
            <a:ext cx="922097" cy="480065"/>
          </a:xfrm>
          <a:prstGeom prst="rect">
            <a:avLst/>
          </a:prstGeom>
          <a:noFill/>
          <a:ln>
            <a:noFill/>
          </a:ln>
        </p:spPr>
        <p:txBody>
          <a:bodyPr anchorCtr="0" anchor="t" bIns="0" lIns="0" spcFirstLastPara="1" rIns="0" wrap="square" tIns="0">
            <a:noAutofit/>
          </a:bodyPr>
          <a:lstStyle/>
          <a:p>
            <a:pPr indent="-50800" lvl="0" marL="50800" marR="5715" rtl="0" algn="ctr">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Υγειονομική περίθαλψη και κοινωνική ευημερία</a:t>
            </a:r>
            <a:endParaRPr b="0" i="0" sz="1200" u="none" cap="none" strike="noStrike">
              <a:solidFill>
                <a:schemeClr val="dk1"/>
              </a:solidFill>
              <a:latin typeface="Arial"/>
              <a:ea typeface="Arial"/>
              <a:cs typeface="Arial"/>
              <a:sym typeface="Arial"/>
            </a:endParaRPr>
          </a:p>
        </p:txBody>
      </p:sp>
      <p:sp>
        <p:nvSpPr>
          <p:cNvPr id="149" name="Google Shape;149;p4"/>
          <p:cNvSpPr txBox="1"/>
          <p:nvPr/>
        </p:nvSpPr>
        <p:spPr>
          <a:xfrm>
            <a:off x="8287380" y="5461163"/>
            <a:ext cx="922097" cy="480065"/>
          </a:xfrm>
          <a:prstGeom prst="rect">
            <a:avLst/>
          </a:prstGeom>
          <a:noFill/>
          <a:ln>
            <a:noFill/>
          </a:ln>
        </p:spPr>
        <p:txBody>
          <a:bodyPr anchorCtr="0" anchor="t" bIns="0" lIns="0" spcFirstLastPara="1" rIns="0" wrap="square" tIns="0">
            <a:noAutofit/>
          </a:bodyPr>
          <a:lstStyle/>
          <a:p>
            <a:pPr indent="-50800" lvl="0" marL="50800" marR="5715" rtl="0" algn="ctr">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Δικαιώματα και αρμοδιότητες των καταναλωτών</a:t>
            </a:r>
            <a:endParaRPr b="0" i="0" sz="1200" u="none" cap="none" strike="noStrike">
              <a:solidFill>
                <a:schemeClr val="dk1"/>
              </a:solidFill>
              <a:latin typeface="Arial"/>
              <a:ea typeface="Arial"/>
              <a:cs typeface="Arial"/>
              <a:sym typeface="Arial"/>
            </a:endParaRPr>
          </a:p>
        </p:txBody>
      </p:sp>
      <p:sp>
        <p:nvSpPr>
          <p:cNvPr id="150" name="Google Shape;150;p4"/>
          <p:cNvSpPr txBox="1"/>
          <p:nvPr/>
        </p:nvSpPr>
        <p:spPr>
          <a:xfrm>
            <a:off x="9324240" y="5465707"/>
            <a:ext cx="922097" cy="480065"/>
          </a:xfrm>
          <a:prstGeom prst="rect">
            <a:avLst/>
          </a:prstGeom>
          <a:noFill/>
          <a:ln>
            <a:noFill/>
          </a:ln>
        </p:spPr>
        <p:txBody>
          <a:bodyPr anchorCtr="0" anchor="t" bIns="0" lIns="0" spcFirstLastPara="1" rIns="0" wrap="square" tIns="0">
            <a:noAutofit/>
          </a:bodyPr>
          <a:lstStyle/>
          <a:p>
            <a:pPr indent="-50800" lvl="0" marL="50800" marR="5715" rtl="0" algn="ctr">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Καινοτομία και επιχειρηματικότητα</a:t>
            </a:r>
            <a:endParaRPr b="0" i="0" sz="1200" u="none" cap="none" strike="noStrike">
              <a:solidFill>
                <a:schemeClr val="dk1"/>
              </a:solidFill>
              <a:latin typeface="Arial"/>
              <a:ea typeface="Arial"/>
              <a:cs typeface="Arial"/>
              <a:sym typeface="Arial"/>
            </a:endParaRPr>
          </a:p>
        </p:txBody>
      </p:sp>
      <p:sp>
        <p:nvSpPr>
          <p:cNvPr id="151" name="Google Shape;151;p4"/>
          <p:cNvSpPr txBox="1"/>
          <p:nvPr/>
        </p:nvSpPr>
        <p:spPr>
          <a:xfrm>
            <a:off x="10285080" y="5459350"/>
            <a:ext cx="922097" cy="480065"/>
          </a:xfrm>
          <a:prstGeom prst="rect">
            <a:avLst/>
          </a:prstGeom>
          <a:noFill/>
          <a:ln>
            <a:noFill/>
          </a:ln>
        </p:spPr>
        <p:txBody>
          <a:bodyPr anchorCtr="0" anchor="t" bIns="0" lIns="0" spcFirstLastPara="1" rIns="0" wrap="square" tIns="0">
            <a:noAutofit/>
          </a:bodyPr>
          <a:lstStyle/>
          <a:p>
            <a:pPr indent="-50800" lvl="0" marL="50800" marR="5715" rtl="0" algn="ctr">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Ψηφιακός πολιτικός ακτιβισμός</a:t>
            </a:r>
            <a:endParaRPr b="0" i="0" sz="12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5" name="Shape 155"/>
        <p:cNvGrpSpPr/>
        <p:nvPr/>
      </p:nvGrpSpPr>
      <p:grpSpPr>
        <a:xfrm>
          <a:off x="0" y="0"/>
          <a:ext cx="0" cy="0"/>
          <a:chOff x="0" y="0"/>
          <a:chExt cx="0" cy="0"/>
        </a:xfrm>
      </p:grpSpPr>
      <p:sp>
        <p:nvSpPr>
          <p:cNvPr id="156" name="Google Shape;156;p5"/>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7" name="Google Shape;157;p5"/>
          <p:cNvSpPr/>
          <p:nvPr/>
        </p:nvSpPr>
        <p:spPr>
          <a:xfrm>
            <a:off x="1" y="0"/>
            <a:ext cx="4167271" cy="6858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8" name="Google Shape;158;p5"/>
          <p:cNvSpPr txBox="1"/>
          <p:nvPr>
            <p:ph type="title"/>
          </p:nvPr>
        </p:nvSpPr>
        <p:spPr>
          <a:xfrm>
            <a:off x="686834" y="1153572"/>
            <a:ext cx="3200400" cy="44611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400"/>
              <a:buFont typeface="Arial"/>
              <a:buNone/>
            </a:pPr>
            <a:r>
              <a:rPr lang="en-US" sz="4400">
                <a:solidFill>
                  <a:srgbClr val="FFFFFF"/>
                </a:solidFill>
                <a:latin typeface="Arial"/>
                <a:ea typeface="Arial"/>
                <a:cs typeface="Arial"/>
                <a:sym typeface="Arial"/>
              </a:rPr>
              <a:t>Πλαίσιο για την ψηφιακή ευημερία </a:t>
            </a:r>
            <a:endParaRPr/>
          </a:p>
        </p:txBody>
      </p:sp>
      <p:sp>
        <p:nvSpPr>
          <p:cNvPr id="159" name="Google Shape;159;p5"/>
          <p:cNvSpPr/>
          <p:nvPr/>
        </p:nvSpPr>
        <p:spPr>
          <a:xfrm flipH="1" rot="10800000">
            <a:off x="7550402" y="2455479"/>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60" name="Google Shape;160;p5"/>
          <p:cNvSpPr txBox="1"/>
          <p:nvPr>
            <p:ph idx="1" type="body"/>
          </p:nvPr>
        </p:nvSpPr>
        <p:spPr>
          <a:xfrm>
            <a:off x="4167272" y="400923"/>
            <a:ext cx="7081756" cy="5966460"/>
          </a:xfrm>
          <a:prstGeom prst="rect">
            <a:avLst/>
          </a:prstGeom>
          <a:noFill/>
          <a:ln>
            <a:noFill/>
          </a:ln>
        </p:spPr>
        <p:txBody>
          <a:bodyPr anchorCtr="0" anchor="ctr" bIns="45700" lIns="91425" spcFirstLastPara="1" rIns="91425" wrap="square" tIns="45700">
            <a:normAutofit fontScale="92500" lnSpcReduction="20000"/>
          </a:bodyPr>
          <a:lstStyle/>
          <a:p>
            <a:pPr indent="-228600" lvl="0" marL="228600" rtl="0" algn="just">
              <a:lnSpc>
                <a:spcPct val="90000"/>
              </a:lnSpc>
              <a:spcBef>
                <a:spcPts val="0"/>
              </a:spcBef>
              <a:spcAft>
                <a:spcPts val="0"/>
              </a:spcAft>
              <a:buSzPct val="100000"/>
              <a:buChar char="❑"/>
            </a:pPr>
            <a:r>
              <a:rPr lang="en-US" sz="2000">
                <a:latin typeface="Arial"/>
                <a:ea typeface="Arial"/>
                <a:cs typeface="Arial"/>
                <a:sym typeface="Arial"/>
              </a:rPr>
              <a:t>Οι αλληλεπιδράσεις μεταξύ των διαστάσεων και των συνιστωσών βοηθούν στον προσδιορισμό ικανοτήτων όπως η </a:t>
            </a:r>
            <a:r>
              <a:rPr b="1" i="1" lang="en-US" sz="2000">
                <a:latin typeface="Arial"/>
                <a:ea typeface="Arial"/>
                <a:cs typeface="Arial"/>
                <a:sym typeface="Arial"/>
              </a:rPr>
              <a:t>ασφαλής χρήση, ο επικοινωνιακός γραμματισμός, ο συναισθηματικός γραμματισμός, ο δημιουργικός γραμματισμός και η έκφραση, ο γραμματισμός στην ηλεκτρονική υγεία, η ευαισθητοποίηση και ο γραμματισμός των καταναλωτών, οι δεξιότητες παραγωγικότητας, ο ψηφιακός πολιτικός γραμματισμός, η ασφαλής διαχείριση της ταυτότητας, η υπεύθυνη ταυτότητα του διαδικτυακού πολίτη, η συμμετοχή και η διαμόρφωση ταυτότητας, η ενσυναίσθηση, δημιουργία και αξιολόγηση περιεχομένου, αυτοφροντίδα και φήμη, αυτονομία και διαχείριση δεδομένων, ταυτότητα σταδιοδρομίας, ψηφιακή πολιτική ταυτότητα, ασφαλής διαδικτυακή συμμετοχή, διαχείριση ψηφιακού αποτυπώματος, συνεργασία και επικοινωνία, μοναχικότητα και διαχείριση σχέσεων, ψηφιακή δημιουργικότητα και καινοτομία, υγειονομική περίθαλψη και κοινωνική ευημερία, δικαιώματα και ικανότητες των καταναλωτών, καινοτομία και επιχειρηματικότητα και ψηφιακός πολιτικός ακτιβισμός</a:t>
            </a:r>
            <a:r>
              <a:rPr lang="en-US" sz="2000">
                <a:latin typeface="Arial"/>
                <a:ea typeface="Arial"/>
                <a:cs typeface="Arial"/>
                <a:sym typeface="Arial"/>
              </a:rPr>
              <a:t>. </a:t>
            </a:r>
            <a:endParaRPr sz="2000">
              <a:latin typeface="Arial"/>
              <a:ea typeface="Arial"/>
              <a:cs typeface="Arial"/>
              <a:sym typeface="Arial"/>
            </a:endParaRPr>
          </a:p>
          <a:p>
            <a:pPr indent="-228600" lvl="0" marL="228600" rtl="0" algn="just">
              <a:lnSpc>
                <a:spcPct val="90000"/>
              </a:lnSpc>
              <a:spcBef>
                <a:spcPts val="1600"/>
              </a:spcBef>
              <a:spcAft>
                <a:spcPts val="0"/>
              </a:spcAft>
              <a:buSzPct val="100000"/>
              <a:buChar char="❑"/>
            </a:pPr>
            <a:r>
              <a:rPr lang="en-US" sz="2000">
                <a:latin typeface="Arial"/>
                <a:ea typeface="Arial"/>
                <a:cs typeface="Arial"/>
                <a:sym typeface="Arial"/>
              </a:rPr>
              <a:t>Οι ικανότητες αυτές περιλαμβάνουν διάφορες πτυχές της ψηφιακής ευημερίας και της ιδιότητας του πολίτη, που κυμαίνονται από την ασφάλεια και την επικοινωνία έως τη δημιουργικότητα, την επιχειρηματικότητα και την πολιτική δέσμευση.</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4" name="Shape 164"/>
        <p:cNvGrpSpPr/>
        <p:nvPr/>
      </p:nvGrpSpPr>
      <p:grpSpPr>
        <a:xfrm>
          <a:off x="0" y="0"/>
          <a:ext cx="0" cy="0"/>
          <a:chOff x="0" y="0"/>
          <a:chExt cx="0" cy="0"/>
        </a:xfrm>
      </p:grpSpPr>
      <p:sp>
        <p:nvSpPr>
          <p:cNvPr id="165" name="Google Shape;165;p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6" name="Google Shape;166;p6"/>
          <p:cNvSpPr txBox="1"/>
          <p:nvPr>
            <p:ph type="title"/>
          </p:nvPr>
        </p:nvSpPr>
        <p:spPr>
          <a:xfrm>
            <a:off x="447518" y="296317"/>
            <a:ext cx="6056152" cy="1325563"/>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rgbClr val="92BAB5"/>
              </a:buClr>
              <a:buSzPct val="100000"/>
              <a:buFont typeface="Arial"/>
              <a:buNone/>
            </a:pPr>
            <a:r>
              <a:rPr lang="en-US" sz="4400">
                <a:latin typeface="Arial"/>
                <a:ea typeface="Arial"/>
                <a:cs typeface="Arial"/>
                <a:sym typeface="Arial"/>
              </a:rPr>
              <a:t>Sync (Μια πρωτοβουλία για την ψηφιακή ευημερία)</a:t>
            </a:r>
            <a:endParaRPr sz="4400">
              <a:latin typeface="Arial"/>
              <a:ea typeface="Arial"/>
              <a:cs typeface="Arial"/>
              <a:sym typeface="Arial"/>
            </a:endParaRPr>
          </a:p>
        </p:txBody>
      </p:sp>
      <p:sp>
        <p:nvSpPr>
          <p:cNvPr id="167" name="Google Shape;167;p6"/>
          <p:cNvSpPr/>
          <p:nvPr/>
        </p:nvSpPr>
        <p:spPr>
          <a:xfrm>
            <a:off x="10198657" y="1"/>
            <a:ext cx="1155142" cy="625027"/>
          </a:xfrm>
          <a:custGeom>
            <a:rect b="b" l="l" r="r" t="t"/>
            <a:pathLst>
              <a:path extrusionOk="0" h="625027" w="1155142">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4901"/>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8" name="Google Shape;168;p6"/>
          <p:cNvSpPr txBox="1"/>
          <p:nvPr>
            <p:ph idx="1" type="body"/>
          </p:nvPr>
        </p:nvSpPr>
        <p:spPr>
          <a:xfrm>
            <a:off x="891059" y="1789112"/>
            <a:ext cx="5393361" cy="4565968"/>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SzPct val="100000"/>
              <a:buNone/>
            </a:pPr>
            <a:r>
              <a:rPr b="1" lang="en-US" sz="3200">
                <a:solidFill>
                  <a:srgbClr val="FFAA5A"/>
                </a:solidFill>
                <a:latin typeface="Arial"/>
                <a:ea typeface="Arial"/>
                <a:cs typeface="Arial"/>
                <a:sym typeface="Arial"/>
              </a:rPr>
              <a:t>Συγχρονισμός</a:t>
            </a:r>
            <a:endParaRPr b="1" sz="3200">
              <a:solidFill>
                <a:srgbClr val="FFAA5A"/>
              </a:solidFill>
              <a:latin typeface="Arial"/>
              <a:ea typeface="Arial"/>
              <a:cs typeface="Arial"/>
              <a:sym typeface="Arial"/>
            </a:endParaRPr>
          </a:p>
          <a:p>
            <a:pPr indent="0" lvl="0" marL="0" rtl="0" algn="just">
              <a:lnSpc>
                <a:spcPct val="90000"/>
              </a:lnSpc>
              <a:spcBef>
                <a:spcPts val="1600"/>
              </a:spcBef>
              <a:spcAft>
                <a:spcPts val="0"/>
              </a:spcAft>
              <a:buSzPct val="100000"/>
              <a:buNone/>
            </a:pPr>
            <a:r>
              <a:rPr lang="en-US" sz="2400" u="sng">
                <a:solidFill>
                  <a:schemeClr val="hlink"/>
                </a:solidFill>
                <a:latin typeface="Arial"/>
                <a:ea typeface="Arial"/>
                <a:cs typeface="Arial"/>
                <a:sym typeface="Arial"/>
                <a:hlinkClick r:id="rId3"/>
              </a:rPr>
              <a:t>Το Sync </a:t>
            </a:r>
            <a:r>
              <a:rPr lang="en-US" sz="2400">
                <a:latin typeface="Arial"/>
                <a:ea typeface="Arial"/>
                <a:cs typeface="Arial"/>
                <a:sym typeface="Arial"/>
              </a:rPr>
              <a:t>επιδιώκει να ενισχύσει την ευαισθητοποίηση μετασχηματίζοντας τις γνώσεις που βασίζονται στην έρευνα σε εύκολα προσβάσιμα υλικά και εργαλεία, με στόχο να φωτίσει τον βαθύ αντίκτυπο της τεχνολογίας στην καθημερινή μας ζωή. Με όραμα την προώθηση ενός κόσμου όπου τα άτομα ασκούν έλεγχο στις ψηφιακές τους εμπειρίες, η πρωτοβουλία προσπαθεί να γεφυρώσει το χάσμα μεταξύ της επιστημονικής γνώσης και της πρακτικής κατανόησης, δίνοντας στους ανθρώπους τη δυνατότητα να περιηγηθούν στο ψηφιακό πεδίο με αυτοπεποίθηση και αυτονομία.</a:t>
            </a:r>
            <a:endParaRPr sz="2400">
              <a:latin typeface="Arial"/>
              <a:ea typeface="Arial"/>
              <a:cs typeface="Arial"/>
              <a:sym typeface="Arial"/>
            </a:endParaRPr>
          </a:p>
        </p:txBody>
      </p:sp>
      <p:sp>
        <p:nvSpPr>
          <p:cNvPr id="169" name="Google Shape;169;p6"/>
          <p:cNvSpPr/>
          <p:nvPr/>
        </p:nvSpPr>
        <p:spPr>
          <a:xfrm>
            <a:off x="6808185" y="3423959"/>
            <a:ext cx="540822" cy="540822"/>
          </a:xfrm>
          <a:prstGeom prst="ellipse">
            <a:avLst/>
          </a:prstGeom>
          <a:noFill/>
          <a:ln cap="flat" cmpd="sng" w="127000">
            <a:solidFill>
              <a:schemeClr val="accent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SYNC (@SyncIthra) / X" id="170" name="Google Shape;170;p6"/>
          <p:cNvPicPr preferRelativeResize="0"/>
          <p:nvPr/>
        </p:nvPicPr>
        <p:blipFill rotWithShape="1">
          <a:blip r:embed="rId4">
            <a:alphaModFix/>
          </a:blip>
          <a:srcRect b="0" l="0" r="0" t="0"/>
          <a:stretch/>
        </p:blipFill>
        <p:spPr>
          <a:xfrm>
            <a:off x="7887184" y="1216485"/>
            <a:ext cx="3781051" cy="3781051"/>
          </a:xfrm>
          <a:custGeom>
            <a:rect b="b" l="l" r="r" t="t"/>
            <a:pathLst>
              <a:path extrusionOk="0" h="5712488" w="4114800">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a:noFill/>
          <a:ln>
            <a:noFill/>
          </a:ln>
        </p:spPr>
      </p:pic>
      <p:sp>
        <p:nvSpPr>
          <p:cNvPr id="171" name="Google Shape;171;p6"/>
          <p:cNvSpPr/>
          <p:nvPr/>
        </p:nvSpPr>
        <p:spPr>
          <a:xfrm>
            <a:off x="6749602" y="1"/>
            <a:ext cx="2066948" cy="1621879"/>
          </a:xfrm>
          <a:custGeom>
            <a:rect b="b" l="l" r="r" t="t"/>
            <a:pathLst>
              <a:path extrusionOk="0" h="1621879" w="2066948">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cxnSp>
        <p:nvCxnSpPr>
          <p:cNvPr id="172" name="Google Shape;172;p6"/>
          <p:cNvCxnSpPr/>
          <p:nvPr/>
        </p:nvCxnSpPr>
        <p:spPr>
          <a:xfrm>
            <a:off x="12138745" y="1027906"/>
            <a:ext cx="0" cy="1597708"/>
          </a:xfrm>
          <a:prstGeom prst="straightConnector1">
            <a:avLst/>
          </a:prstGeom>
          <a:noFill/>
          <a:ln cap="rnd" cmpd="sng" w="127000">
            <a:solidFill>
              <a:schemeClr val="accent4"/>
            </a:solidFill>
            <a:prstDash val="dash"/>
            <a:miter lim="800000"/>
            <a:headEnd len="sm" w="sm" type="none"/>
            <a:tailEnd len="sm" w="sm" type="none"/>
          </a:ln>
        </p:spPr>
      </p:cxnSp>
      <p:sp>
        <p:nvSpPr>
          <p:cNvPr id="173" name="Google Shape;173;p6"/>
          <p:cNvSpPr/>
          <p:nvPr/>
        </p:nvSpPr>
        <p:spPr>
          <a:xfrm rot="-1136562">
            <a:off x="7456580" y="5166682"/>
            <a:ext cx="1835725" cy="2024785"/>
          </a:xfrm>
          <a:custGeom>
            <a:rect b="b" l="l" r="r" t="t"/>
            <a:pathLst>
              <a:path extrusionOk="0" h="2024785" w="183572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4" name="Google Shape;174;p6"/>
          <p:cNvSpPr/>
          <p:nvPr/>
        </p:nvSpPr>
        <p:spPr>
          <a:xfrm>
            <a:off x="6809527" y="6033795"/>
            <a:ext cx="1991064" cy="824205"/>
          </a:xfrm>
          <a:custGeom>
            <a:rect b="b" l="l" r="r" t="t"/>
            <a:pathLst>
              <a:path extrusionOk="0" h="824205" w="1991064">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5" name="Google Shape;175;p6"/>
          <p:cNvSpPr/>
          <p:nvPr/>
        </p:nvSpPr>
        <p:spPr>
          <a:xfrm>
            <a:off x="10851696" y="5519196"/>
            <a:ext cx="1340305" cy="1338805"/>
          </a:xfrm>
          <a:custGeom>
            <a:rect b="b" l="l" r="r" t="t"/>
            <a:pathLst>
              <a:path extrusionOk="0" h="1338805" w="13403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9" name="Shape 179"/>
        <p:cNvGrpSpPr/>
        <p:nvPr/>
      </p:nvGrpSpPr>
      <p:grpSpPr>
        <a:xfrm>
          <a:off x="0" y="0"/>
          <a:ext cx="0" cy="0"/>
          <a:chOff x="0" y="0"/>
          <a:chExt cx="0" cy="0"/>
        </a:xfrm>
      </p:grpSpPr>
      <p:sp>
        <p:nvSpPr>
          <p:cNvPr id="180" name="Google Shape;180;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1" name="Google Shape;181;p7"/>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2" name="Google Shape;182;p7"/>
          <p:cNvSpPr txBox="1"/>
          <p:nvPr/>
        </p:nvSpPr>
        <p:spPr>
          <a:xfrm>
            <a:off x="838200" y="365125"/>
            <a:ext cx="10515600" cy="1132205"/>
          </a:xfrm>
          <a:prstGeom prst="rect">
            <a:avLst/>
          </a:prstGeom>
          <a:noFill/>
          <a:ln>
            <a:noFill/>
          </a:ln>
        </p:spPr>
        <p:txBody>
          <a:bodyPr anchorCtr="0" anchor="ctr" bIns="45700" lIns="91425" spcFirstLastPara="1" rIns="91425" wrap="square" tIns="45700">
            <a:normAutofit fontScale="92500" lnSpcReduction="20000"/>
          </a:bodyPr>
          <a:lstStyle/>
          <a:p>
            <a:pPr indent="0" lvl="0" marL="0" marR="0" rtl="0" algn="l">
              <a:lnSpc>
                <a:spcPct val="90000"/>
              </a:lnSpc>
              <a:spcBef>
                <a:spcPts val="0"/>
              </a:spcBef>
              <a:spcAft>
                <a:spcPts val="0"/>
              </a:spcAft>
              <a:buClr>
                <a:srgbClr val="92BAB5"/>
              </a:buClr>
              <a:buSzPct val="100000"/>
              <a:buFont typeface="Arial"/>
              <a:buNone/>
            </a:pPr>
            <a:r>
              <a:rPr b="1" lang="en-US" sz="4800">
                <a:solidFill>
                  <a:srgbClr val="92BAB5"/>
                </a:solidFill>
                <a:latin typeface="Arial"/>
                <a:ea typeface="Arial"/>
                <a:cs typeface="Arial"/>
                <a:sym typeface="Arial"/>
              </a:rPr>
              <a:t>Sync (Μια πρωτοβουλία για την ψηφιακή ευημερία)</a:t>
            </a:r>
            <a:endParaRPr/>
          </a:p>
        </p:txBody>
      </p:sp>
      <p:sp>
        <p:nvSpPr>
          <p:cNvPr id="183" name="Google Shape;183;p7"/>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84" name="Google Shape;184;p7"/>
          <p:cNvSpPr txBox="1"/>
          <p:nvPr>
            <p:ph idx="1" type="body"/>
          </p:nvPr>
        </p:nvSpPr>
        <p:spPr>
          <a:xfrm>
            <a:off x="1451610" y="1497330"/>
            <a:ext cx="10515600" cy="4769326"/>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SzPct val="100000"/>
              <a:buNone/>
            </a:pPr>
            <a:r>
              <a:rPr b="1" lang="en-US" sz="2600">
                <a:latin typeface="Arial"/>
                <a:ea typeface="Arial"/>
                <a:cs typeface="Arial"/>
                <a:sym typeface="Arial"/>
              </a:rPr>
              <a:t>Μέσω εμπεριστατωμένης έρευνας, ενημερωτικών προγραμμάτων και παγκόσμιας συνεργασίας, το Sync προσπαθεί να: </a:t>
            </a:r>
            <a:endParaRPr/>
          </a:p>
          <a:p>
            <a:pPr indent="-228600" lvl="0" marL="228600" rtl="0" algn="just">
              <a:lnSpc>
                <a:spcPct val="90000"/>
              </a:lnSpc>
              <a:spcBef>
                <a:spcPts val="1600"/>
              </a:spcBef>
              <a:spcAft>
                <a:spcPts val="0"/>
              </a:spcAft>
              <a:buSzPct val="100000"/>
              <a:buChar char="❑"/>
            </a:pPr>
            <a:r>
              <a:rPr lang="en-US" sz="2400">
                <a:latin typeface="Arial"/>
                <a:ea typeface="Arial"/>
                <a:cs typeface="Arial"/>
                <a:sym typeface="Arial"/>
              </a:rPr>
              <a:t>Ενδυναμώσει τα άτομα να αναλάβουν τον έλεγχο των ψηφιακών τους συνηθειών. </a:t>
            </a:r>
            <a:endParaRPr/>
          </a:p>
          <a:p>
            <a:pPr indent="-228600" lvl="0" marL="228600" rtl="0" algn="just">
              <a:lnSpc>
                <a:spcPct val="90000"/>
              </a:lnSpc>
              <a:spcBef>
                <a:spcPts val="1600"/>
              </a:spcBef>
              <a:spcAft>
                <a:spcPts val="0"/>
              </a:spcAft>
              <a:buSzPct val="100000"/>
              <a:buChar char="❑"/>
            </a:pPr>
            <a:r>
              <a:rPr lang="en-US" sz="2400">
                <a:latin typeface="Arial"/>
                <a:ea typeface="Arial"/>
                <a:cs typeface="Arial"/>
                <a:sym typeface="Arial"/>
              </a:rPr>
              <a:t>Προωθήσει την διαπολιτισμική ανταλλαγή γνώσεων σχετικά με την ψηφιακή ευημερία. </a:t>
            </a:r>
            <a:endParaRPr/>
          </a:p>
          <a:p>
            <a:pPr indent="-228600" lvl="0" marL="228600" rtl="0" algn="just">
              <a:lnSpc>
                <a:spcPct val="90000"/>
              </a:lnSpc>
              <a:spcBef>
                <a:spcPts val="1600"/>
              </a:spcBef>
              <a:spcAft>
                <a:spcPts val="0"/>
              </a:spcAft>
              <a:buSzPct val="100000"/>
              <a:buChar char="❑"/>
            </a:pPr>
            <a:r>
              <a:rPr lang="en-US" sz="2400">
                <a:latin typeface="Arial"/>
                <a:ea typeface="Arial"/>
                <a:cs typeface="Arial"/>
                <a:sym typeface="Arial"/>
              </a:rPr>
              <a:t>Υποστηρίξει την υπεύθυνη κατανάλωση τεχνολογίας σε όλο τον κόσμο.</a:t>
            </a:r>
            <a:endParaRPr/>
          </a:p>
          <a:p>
            <a:pPr indent="-228600" lvl="0" marL="228600" rtl="0" algn="just">
              <a:lnSpc>
                <a:spcPct val="90000"/>
              </a:lnSpc>
              <a:spcBef>
                <a:spcPts val="1600"/>
              </a:spcBef>
              <a:spcAft>
                <a:spcPts val="0"/>
              </a:spcAft>
              <a:buSzPct val="100000"/>
              <a:buChar char="❑"/>
            </a:pPr>
            <a:r>
              <a:rPr lang="en-US" sz="2400">
                <a:latin typeface="Arial"/>
                <a:ea typeface="Arial"/>
                <a:cs typeface="Arial"/>
                <a:sym typeface="Arial"/>
              </a:rPr>
              <a:t>Εξερευνήσει τα πιο πρόσφατα ερευνητικά ευρήματα σχετικά με τον αντίκτυπο της τεχνολογίας σε διάφορες πτυχές της ζωής μας. </a:t>
            </a:r>
            <a:endParaRPr/>
          </a:p>
          <a:p>
            <a:pPr indent="-228600" lvl="0" marL="228600" rtl="0" algn="just">
              <a:lnSpc>
                <a:spcPct val="90000"/>
              </a:lnSpc>
              <a:spcBef>
                <a:spcPts val="1600"/>
              </a:spcBef>
              <a:spcAft>
                <a:spcPts val="0"/>
              </a:spcAft>
              <a:buSzPct val="100000"/>
              <a:buChar char="❑"/>
            </a:pPr>
            <a:r>
              <a:rPr lang="en-US" sz="2400">
                <a:latin typeface="Arial"/>
                <a:ea typeface="Arial"/>
                <a:cs typeface="Arial"/>
                <a:sym typeface="Arial"/>
              </a:rPr>
              <a:t>Ανακαλύψει εκπαιδευτικά προγράμματα και πόρους που έχουν σχεδιαστεί για να σας βοηθήσουν να αναπτύξετε υγιείς ψηφιακές συνήθειες. </a:t>
            </a:r>
            <a:endParaRPr/>
          </a:p>
          <a:p>
            <a:pPr indent="-228600" lvl="0" marL="228600" rtl="0" algn="just">
              <a:lnSpc>
                <a:spcPct val="90000"/>
              </a:lnSpc>
              <a:spcBef>
                <a:spcPts val="1600"/>
              </a:spcBef>
              <a:spcAft>
                <a:spcPts val="0"/>
              </a:spcAft>
              <a:buSzPct val="100000"/>
              <a:buChar char="❑"/>
            </a:pPr>
            <a:r>
              <a:rPr lang="en-US" sz="2400">
                <a:latin typeface="Arial"/>
                <a:ea typeface="Arial"/>
                <a:cs typeface="Arial"/>
                <a:sym typeface="Arial"/>
              </a:rPr>
              <a:t>Συνδεθεί με μια παγκόσμια κοινότητα ατόμων και οργανισμών που είναι παθιασμένοι με την προώθηση της ψηφιακής ευημερίας.</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8" name="Shape 188"/>
        <p:cNvGrpSpPr/>
        <p:nvPr/>
      </p:nvGrpSpPr>
      <p:grpSpPr>
        <a:xfrm>
          <a:off x="0" y="0"/>
          <a:ext cx="0" cy="0"/>
          <a:chOff x="0" y="0"/>
          <a:chExt cx="0" cy="0"/>
        </a:xfrm>
      </p:grpSpPr>
      <p:sp>
        <p:nvSpPr>
          <p:cNvPr id="189" name="Google Shape;189;p8"/>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0" name="Google Shape;190;p8"/>
          <p:cNvSpPr/>
          <p:nvPr/>
        </p:nvSpPr>
        <p:spPr>
          <a:xfrm>
            <a:off x="707393" y="847600"/>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1" name="Google Shape;191;p8"/>
          <p:cNvSpPr txBox="1"/>
          <p:nvPr>
            <p:ph type="title"/>
          </p:nvPr>
        </p:nvSpPr>
        <p:spPr>
          <a:xfrm>
            <a:off x="1389278" y="1233241"/>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000"/>
              <a:buFont typeface="Arial"/>
              <a:buNone/>
            </a:pPr>
            <a:r>
              <a:rPr lang="en-US" sz="3000">
                <a:solidFill>
                  <a:srgbClr val="FFFFFF"/>
                </a:solidFill>
                <a:latin typeface="Arial"/>
                <a:ea typeface="Arial"/>
                <a:cs typeface="Arial"/>
                <a:sym typeface="Arial"/>
              </a:rPr>
              <a:t>Ψηφιακή ευημερία </a:t>
            </a:r>
            <a:r>
              <a:rPr lang="en-US" sz="2800">
                <a:solidFill>
                  <a:srgbClr val="FFFFFF"/>
                </a:solidFill>
                <a:latin typeface="Arial"/>
                <a:ea typeface="Arial"/>
                <a:cs typeface="Arial"/>
                <a:sym typeface="Arial"/>
              </a:rPr>
              <a:t>(Ένας οδηγός για τα οφέλη των καλύτερων σχέσεων με την τεχνολογία για την ομάδα σας και την επιχείρησή σας).</a:t>
            </a:r>
            <a:endParaRPr sz="3000">
              <a:solidFill>
                <a:srgbClr val="FFFFFF"/>
              </a:solidFill>
              <a:latin typeface="Arial"/>
              <a:ea typeface="Arial"/>
              <a:cs typeface="Arial"/>
              <a:sym typeface="Arial"/>
            </a:endParaRPr>
          </a:p>
        </p:txBody>
      </p:sp>
      <p:sp>
        <p:nvSpPr>
          <p:cNvPr id="192" name="Google Shape;192;p8"/>
          <p:cNvSpPr/>
          <p:nvPr/>
        </p:nvSpPr>
        <p:spPr>
          <a:xfrm flipH="1">
            <a:off x="530529" y="0"/>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3" name="Google Shape;193;p8"/>
          <p:cNvSpPr/>
          <p:nvPr/>
        </p:nvSpPr>
        <p:spPr>
          <a:xfrm flipH="1">
            <a:off x="3961511" y="-1"/>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4" name="Google Shape;194;p8"/>
          <p:cNvSpPr/>
          <p:nvPr/>
        </p:nvSpPr>
        <p:spPr>
          <a:xfrm flipH="1">
            <a:off x="0" y="2936831"/>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5" name="Google Shape;195;p8"/>
          <p:cNvSpPr txBox="1"/>
          <p:nvPr>
            <p:ph idx="1" type="body"/>
          </p:nvPr>
        </p:nvSpPr>
        <p:spPr>
          <a:xfrm>
            <a:off x="6009216" y="480060"/>
            <a:ext cx="5877984" cy="588645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SzPct val="100000"/>
              <a:buNone/>
            </a:pPr>
            <a:r>
              <a:rPr b="1" lang="en-US" sz="2400">
                <a:solidFill>
                  <a:srgbClr val="92BAB5"/>
                </a:solidFill>
                <a:latin typeface="Arial"/>
                <a:ea typeface="Arial"/>
                <a:cs typeface="Arial"/>
                <a:sym typeface="Arial"/>
              </a:rPr>
              <a:t>Οδηγός ψηφιακής ευημερίας από το techtimeout</a:t>
            </a:r>
            <a:endParaRPr/>
          </a:p>
          <a:p>
            <a:pPr indent="0" lvl="0" marL="0" rtl="0" algn="just">
              <a:lnSpc>
                <a:spcPct val="90000"/>
              </a:lnSpc>
              <a:spcBef>
                <a:spcPts val="1600"/>
              </a:spcBef>
              <a:spcAft>
                <a:spcPts val="0"/>
              </a:spcAft>
              <a:buSzPct val="100000"/>
              <a:buNone/>
            </a:pPr>
            <a:r>
              <a:rPr lang="en-US" sz="2400">
                <a:latin typeface="Arial"/>
                <a:ea typeface="Arial"/>
                <a:cs typeface="Arial"/>
                <a:sym typeface="Arial"/>
              </a:rPr>
              <a:t>Στη σημερινή ταχέως εξελισσόμενη ψηφιακή εποχή, ο αντίκτυπος της τεχνολογίας στην ευημερία στο χώρο εργασίας γίνεται ολοένα και πιο εμφανής. </a:t>
            </a:r>
            <a:endParaRPr sz="2400">
              <a:latin typeface="Arial"/>
              <a:ea typeface="Arial"/>
              <a:cs typeface="Arial"/>
              <a:sym typeface="Arial"/>
            </a:endParaRPr>
          </a:p>
          <a:p>
            <a:pPr indent="-228600" lvl="0" marL="228600" rtl="0" algn="l">
              <a:lnSpc>
                <a:spcPct val="90000"/>
              </a:lnSpc>
              <a:spcBef>
                <a:spcPts val="1600"/>
              </a:spcBef>
              <a:spcAft>
                <a:spcPts val="0"/>
              </a:spcAft>
              <a:buSzPct val="100000"/>
              <a:buChar char="❑"/>
            </a:pPr>
            <a:r>
              <a:rPr lang="en-US" sz="2400">
                <a:latin typeface="Arial"/>
                <a:ea typeface="Arial"/>
                <a:cs typeface="Arial"/>
                <a:sym typeface="Arial"/>
              </a:rPr>
              <a:t>Έχετε σκεφτεί πώς επηρεάζεται ο χώρος εργασίας σας από αυτές τις δυναμικές; </a:t>
            </a:r>
            <a:endParaRPr sz="2400">
              <a:latin typeface="Arial"/>
              <a:ea typeface="Arial"/>
              <a:cs typeface="Arial"/>
              <a:sym typeface="Arial"/>
            </a:endParaRPr>
          </a:p>
          <a:p>
            <a:pPr indent="-228600" lvl="0" marL="228600" rtl="0" algn="l">
              <a:lnSpc>
                <a:spcPct val="90000"/>
              </a:lnSpc>
              <a:spcBef>
                <a:spcPts val="1600"/>
              </a:spcBef>
              <a:spcAft>
                <a:spcPts val="0"/>
              </a:spcAft>
              <a:buSzPct val="100000"/>
              <a:buChar char="❑"/>
            </a:pPr>
            <a:r>
              <a:rPr lang="en-US" sz="2400">
                <a:latin typeface="Arial"/>
                <a:ea typeface="Arial"/>
                <a:cs typeface="Arial"/>
                <a:sym typeface="Arial"/>
              </a:rPr>
              <a:t>Γνωρίζετε τις πιθανές αρνητικές επιπτώσεις της χρήσης της τεχνολογίας στο προσωπικό σας; </a:t>
            </a:r>
            <a:endParaRPr sz="2400">
              <a:latin typeface="Arial"/>
              <a:ea typeface="Arial"/>
              <a:cs typeface="Arial"/>
              <a:sym typeface="Arial"/>
            </a:endParaRPr>
          </a:p>
          <a:p>
            <a:pPr indent="0" lvl="0" marL="0" rtl="0" algn="just">
              <a:lnSpc>
                <a:spcPct val="90000"/>
              </a:lnSpc>
              <a:spcBef>
                <a:spcPts val="1600"/>
              </a:spcBef>
              <a:spcAft>
                <a:spcPts val="0"/>
              </a:spcAft>
              <a:buSzPct val="100000"/>
              <a:buNone/>
            </a:pPr>
            <a:r>
              <a:rPr lang="en-US" sz="2400">
                <a:latin typeface="Arial"/>
                <a:ea typeface="Arial"/>
                <a:cs typeface="Arial"/>
                <a:sym typeface="Arial"/>
              </a:rPr>
              <a:t>Με τις σύγχρονες συσκευές να θολώνουν τα όρια μεταξύ επαγγελματικής και προσωπικής ζωής, είναι σημαντικό να αντιμετωπιστούν αυτές οι ανησυχίες προληπτικά. Εάν δεν είστε σίγουροι για αυτές τις ερωτήσεις, τότε ο ολοκληρωμένος </a:t>
            </a:r>
            <a:r>
              <a:rPr lang="en-US" sz="2400" u="sng">
                <a:solidFill>
                  <a:schemeClr val="hlink"/>
                </a:solidFill>
                <a:latin typeface="Arial"/>
                <a:ea typeface="Arial"/>
                <a:cs typeface="Arial"/>
                <a:sym typeface="Arial"/>
                <a:hlinkClick r:id="rId3"/>
              </a:rPr>
              <a:t>οδηγός ψηφιακής ευημερίας </a:t>
            </a:r>
            <a:br>
              <a:rPr lang="en-US" sz="2400">
                <a:latin typeface="Arial"/>
                <a:ea typeface="Arial"/>
                <a:cs typeface="Arial"/>
                <a:sym typeface="Arial"/>
              </a:rPr>
            </a:br>
            <a:r>
              <a:rPr lang="en-US" sz="2400">
                <a:latin typeface="Arial"/>
                <a:ea typeface="Arial"/>
                <a:cs typeface="Arial"/>
                <a:sym typeface="Arial"/>
              </a:rPr>
              <a:t>είναι εδώ για να σας βοηθήσει. </a:t>
            </a:r>
            <a:endParaRPr sz="2400">
              <a:latin typeface="Arial"/>
              <a:ea typeface="Arial"/>
              <a:cs typeface="Arial"/>
              <a:sym typeface="Arial"/>
            </a:endParaRPr>
          </a:p>
        </p:txBody>
      </p:sp>
      <p:sp>
        <p:nvSpPr>
          <p:cNvPr id="196" name="Google Shape;196;p8"/>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7" name="Google Shape;197;p8"/>
          <p:cNvSpPr/>
          <p:nvPr/>
        </p:nvSpPr>
        <p:spPr>
          <a:xfrm flipH="1">
            <a:off x="3405056" y="5717905"/>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8" name="Google Shape;198;p8"/>
          <p:cNvSpPr/>
          <p:nvPr/>
        </p:nvSpPr>
        <p:spPr>
          <a:xfrm flipH="1">
            <a:off x="4132972" y="6258755"/>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2" name="Shape 202"/>
        <p:cNvGrpSpPr/>
        <p:nvPr/>
      </p:nvGrpSpPr>
      <p:grpSpPr>
        <a:xfrm>
          <a:off x="0" y="0"/>
          <a:ext cx="0" cy="0"/>
          <a:chOff x="0" y="0"/>
          <a:chExt cx="0" cy="0"/>
        </a:xfrm>
      </p:grpSpPr>
      <p:sp>
        <p:nvSpPr>
          <p:cNvPr id="203" name="Google Shape;203;p9"/>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4" name="Google Shape;204;p9"/>
          <p:cNvSpPr txBox="1"/>
          <p:nvPr>
            <p:ph type="title"/>
          </p:nvPr>
        </p:nvSpPr>
        <p:spPr>
          <a:xfrm>
            <a:off x="4419159" y="52991"/>
            <a:ext cx="6945888" cy="1486041"/>
          </a:xfrm>
          <a:prstGeom prst="rect">
            <a:avLst/>
          </a:prstGeom>
          <a:noFill/>
          <a:ln>
            <a:noFill/>
          </a:ln>
        </p:spPr>
        <p:txBody>
          <a:bodyPr anchorCtr="0" anchor="ctr" bIns="45700" lIns="91425" spcFirstLastPara="1" rIns="91425" wrap="square" tIns="45700">
            <a:normAutofit/>
          </a:bodyPr>
          <a:lstStyle/>
          <a:p>
            <a:pPr indent="0" lvl="0" marL="0" rtl="0" algn="just">
              <a:lnSpc>
                <a:spcPct val="90000"/>
              </a:lnSpc>
              <a:spcBef>
                <a:spcPts val="0"/>
              </a:spcBef>
              <a:spcAft>
                <a:spcPts val="0"/>
              </a:spcAft>
              <a:buClr>
                <a:srgbClr val="92BAB5"/>
              </a:buClr>
              <a:buSzPts val="2800"/>
              <a:buFont typeface="Arial"/>
              <a:buNone/>
            </a:pPr>
            <a:r>
              <a:rPr lang="en-US" sz="2800">
                <a:latin typeface="Arial"/>
                <a:ea typeface="Arial"/>
                <a:cs typeface="Arial"/>
                <a:sym typeface="Arial"/>
              </a:rPr>
              <a:t>Ψηφιακή ευημερία </a:t>
            </a:r>
            <a:r>
              <a:rPr lang="en-US" sz="2000">
                <a:solidFill>
                  <a:srgbClr val="FFAA5A"/>
                </a:solidFill>
                <a:latin typeface="Arial"/>
                <a:ea typeface="Arial"/>
                <a:cs typeface="Arial"/>
                <a:sym typeface="Arial"/>
              </a:rPr>
              <a:t>(Ένας οδηγός για τα οφέλη των καλύτερων σχέσεων με την τεχνολογία για την ομάδα σας και την επιχείρησή σας).</a:t>
            </a:r>
            <a:endParaRPr sz="1900">
              <a:solidFill>
                <a:srgbClr val="FFAA5A"/>
              </a:solidFill>
              <a:latin typeface="Arial"/>
              <a:ea typeface="Arial"/>
              <a:cs typeface="Arial"/>
              <a:sym typeface="Arial"/>
            </a:endParaRPr>
          </a:p>
        </p:txBody>
      </p:sp>
      <p:pic>
        <p:nvPicPr>
          <p:cNvPr descr="Digital Wellbeing Guide" id="205" name="Google Shape;205;p9"/>
          <p:cNvPicPr preferRelativeResize="0"/>
          <p:nvPr/>
        </p:nvPicPr>
        <p:blipFill rotWithShape="1">
          <a:blip r:embed="rId3">
            <a:alphaModFix/>
          </a:blip>
          <a:srcRect b="0" l="0" r="0" t="0"/>
          <a:stretch/>
        </p:blipFill>
        <p:spPr>
          <a:xfrm>
            <a:off x="160077" y="530578"/>
            <a:ext cx="4099005" cy="5683955"/>
          </a:xfrm>
          <a:custGeom>
            <a:rect b="b" l="l" r="r" t="t"/>
            <a:pathLst>
              <a:path extrusionOk="0" h="5550370" w="4643496">
                <a:moveTo>
                  <a:pt x="81586" y="0"/>
                </a:moveTo>
                <a:lnTo>
                  <a:pt x="4561910" y="0"/>
                </a:lnTo>
                <a:cubicBezTo>
                  <a:pt x="4606969" y="0"/>
                  <a:pt x="4643496" y="36527"/>
                  <a:pt x="4643496" y="81586"/>
                </a:cubicBezTo>
                <a:lnTo>
                  <a:pt x="4643496" y="5468784"/>
                </a:lnTo>
                <a:cubicBezTo>
                  <a:pt x="4643496" y="5513843"/>
                  <a:pt x="4606969" y="5550370"/>
                  <a:pt x="4561910" y="5550370"/>
                </a:cubicBezTo>
                <a:lnTo>
                  <a:pt x="81586" y="5550370"/>
                </a:lnTo>
                <a:cubicBezTo>
                  <a:pt x="36527" y="5550370"/>
                  <a:pt x="0" y="5513843"/>
                  <a:pt x="0" y="5468784"/>
                </a:cubicBezTo>
                <a:lnTo>
                  <a:pt x="0" y="81586"/>
                </a:lnTo>
                <a:cubicBezTo>
                  <a:pt x="0" y="36527"/>
                  <a:pt x="36527" y="0"/>
                  <a:pt x="81586" y="0"/>
                </a:cubicBezTo>
                <a:close/>
              </a:path>
            </a:pathLst>
          </a:custGeom>
          <a:noFill/>
          <a:ln>
            <a:noFill/>
          </a:ln>
        </p:spPr>
      </p:pic>
      <p:sp>
        <p:nvSpPr>
          <p:cNvPr id="206" name="Google Shape;206;p9"/>
          <p:cNvSpPr/>
          <p:nvPr/>
        </p:nvSpPr>
        <p:spPr>
          <a:xfrm rot="6269068">
            <a:off x="8717845" y="3339275"/>
            <a:ext cx="2987899" cy="2987899"/>
          </a:xfrm>
          <a:prstGeom prst="arc">
            <a:avLst>
              <a:gd fmla="val 14441841" name="adj1"/>
              <a:gd fmla="val 0" name="adj2"/>
            </a:avLst>
          </a:prstGeom>
          <a:noFill/>
          <a:ln cap="rnd" cmpd="sng" w="127000">
            <a:solidFill>
              <a:schemeClr val="accent4">
                <a:alpha val="94901"/>
              </a:schemeClr>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207" name="Google Shape;207;p9"/>
          <p:cNvSpPr txBox="1"/>
          <p:nvPr>
            <p:ph idx="1" type="body"/>
          </p:nvPr>
        </p:nvSpPr>
        <p:spPr>
          <a:xfrm>
            <a:off x="4419159" y="1462088"/>
            <a:ext cx="6945888" cy="4652962"/>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90000"/>
              </a:lnSpc>
              <a:spcBef>
                <a:spcPts val="0"/>
              </a:spcBef>
              <a:spcAft>
                <a:spcPts val="0"/>
              </a:spcAft>
              <a:buSzPct val="100000"/>
              <a:buNone/>
            </a:pPr>
            <a:r>
              <a:rPr b="1" lang="en-US" sz="2400">
                <a:solidFill>
                  <a:srgbClr val="92BAB5"/>
                </a:solidFill>
                <a:latin typeface="Arial"/>
                <a:ea typeface="Arial"/>
                <a:cs typeface="Arial"/>
                <a:sym typeface="Arial"/>
              </a:rPr>
              <a:t>Οδηγός ψηφιακής ευημερίας από το techtimeout</a:t>
            </a:r>
            <a:endParaRPr/>
          </a:p>
          <a:p>
            <a:pPr indent="0" lvl="0" marL="0" rtl="0" algn="just">
              <a:lnSpc>
                <a:spcPct val="90000"/>
              </a:lnSpc>
              <a:spcBef>
                <a:spcPts val="1600"/>
              </a:spcBef>
              <a:spcAft>
                <a:spcPts val="0"/>
              </a:spcAft>
              <a:buSzPct val="100000"/>
              <a:buNone/>
            </a:pPr>
            <a:r>
              <a:rPr lang="en-US" sz="2400">
                <a:latin typeface="Arial"/>
                <a:ea typeface="Arial"/>
                <a:cs typeface="Arial"/>
                <a:sym typeface="Arial"/>
              </a:rPr>
              <a:t>Αυτός ο δωρεάν πόρος προσφέρει πολύτιμες πληροφορίες για την κατανόηση της ψηφιακής ευημερίας, στρατηγικές για να επηρεάσετε θετικά τη σχέση της ομάδας σας με την τεχνολογία και τα απτά οφέλη που μπορεί να αποφέρει αυτό στην επιχείρησή σας. </a:t>
            </a:r>
            <a:endParaRPr sz="2400">
              <a:latin typeface="Arial"/>
              <a:ea typeface="Arial"/>
              <a:cs typeface="Arial"/>
              <a:sym typeface="Arial"/>
            </a:endParaRPr>
          </a:p>
          <a:p>
            <a:pPr indent="0" lvl="0" marL="0" rtl="0" algn="just">
              <a:lnSpc>
                <a:spcPct val="90000"/>
              </a:lnSpc>
              <a:spcBef>
                <a:spcPts val="1600"/>
              </a:spcBef>
              <a:spcAft>
                <a:spcPts val="0"/>
              </a:spcAft>
              <a:buSzPct val="100000"/>
              <a:buNone/>
            </a:pPr>
            <a:r>
              <a:rPr lang="en-US" sz="2400">
                <a:latin typeface="Arial"/>
                <a:ea typeface="Arial"/>
                <a:cs typeface="Arial"/>
                <a:sym typeface="Arial"/>
              </a:rPr>
              <a:t>Επιπλέον, υπογραμμίζει τους κινδύνους που συνδέονται με την παραμέληση της ψηφιακής ευημερίας στον εργασιακό χώρο. Και αν αναζητάτε περαιτέρω υποστήριξη, η ομάδα του techtimeout είναι άμεσα διαθέσιμη για να σας καθοδηγήσει μέσω εξατομικευμένων λύσεων για την προώθηση της καλύτερης ψηφιακής ευημερίας στον οργανισμό σας. Ενδυναμώστε τον εαυτό σας και τον εργασιακό σας χώρο για να περιηγηθείτε αποτελεσματικά στο ψηφιακό τοπίο και να δώσετε προτεραιότητα στην ευημερία της ομάδας σας.</a:t>
            </a:r>
            <a:endParaRPr sz="24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eması">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2023-02-23T17:03:29Z</dcterms:created>
  <dc:creator>Hanova Martina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