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4"/>
  </p:notesMasterIdLst>
  <p:sldIdLst>
    <p:sldId id="296" r:id="rId6"/>
    <p:sldId id="377" r:id="rId7"/>
    <p:sldId id="261" r:id="rId8"/>
    <p:sldId id="378" r:id="rId9"/>
    <p:sldId id="397" r:id="rId10"/>
    <p:sldId id="398" r:id="rId11"/>
    <p:sldId id="386" r:id="rId12"/>
    <p:sldId id="400" r:id="rId13"/>
    <p:sldId id="401" r:id="rId14"/>
    <p:sldId id="402" r:id="rId15"/>
    <p:sldId id="403" r:id="rId16"/>
    <p:sldId id="404" r:id="rId17"/>
    <p:sldId id="405" r:id="rId18"/>
    <p:sldId id="416" r:id="rId19"/>
    <p:sldId id="417" r:id="rId20"/>
    <p:sldId id="406" r:id="rId21"/>
    <p:sldId id="407" r:id="rId22"/>
    <p:sldId id="408" r:id="rId23"/>
    <p:sldId id="409" r:id="rId24"/>
    <p:sldId id="410" r:id="rId25"/>
    <p:sldId id="411" r:id="rId26"/>
    <p:sldId id="412" r:id="rId27"/>
    <p:sldId id="413" r:id="rId28"/>
    <p:sldId id="384" r:id="rId29"/>
    <p:sldId id="414" r:id="rId30"/>
    <p:sldId id="415" r:id="rId31"/>
    <p:sldId id="284" r:id="rId32"/>
    <p:sldId id="265" r:id="rId3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3F6B9-F1FC-47DC-8C88-E8B10A88A084}" v="62" dt="2024-10-18T17:21:47.940"/>
    <p1510:client id="{A3EE7B89-7337-4FFE-A5FF-95DCED46D541}" v="53" dt="2024-10-18T17:31:43.795"/>
    <p1510:client id="{B738659B-7D10-478A-A602-28CE52966AD2}" v="4" dt="2024-10-18T16:28:08.016"/>
    <p1510:client id="{E854085B-875A-4C1B-B462-834AA389C878}" v="18" dt="2024-10-18T17:39:01.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6"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svg"/><Relationship Id="rId1" Type="http://schemas.openxmlformats.org/officeDocument/2006/relationships/image" Target="../media/image15.png"/><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9.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svg"/><Relationship Id="rId1" Type="http://schemas.openxmlformats.org/officeDocument/2006/relationships/image" Target="../media/image27.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svg"/><Relationship Id="rId1" Type="http://schemas.openxmlformats.org/officeDocument/2006/relationships/image" Target="../media/image15.png"/><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9.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svg"/><Relationship Id="rId1" Type="http://schemas.openxmlformats.org/officeDocument/2006/relationships/image" Target="../media/image27.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el-GR" sz="3200" b="1" dirty="0" smtClean="0"/>
            <a:t>ΠΕΡΙΕΧΟΜΕΝΟ</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l-GR" sz="2400" b="0" kern="1200" dirty="0" smtClean="0"/>
            <a:t>Διαδικτυακή τραπεζική</a:t>
          </a:r>
          <a:endParaRPr lang="en-US" sz="2400" b="0" kern="1200" dirty="0">
            <a:latin typeface="Aptos"/>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rtl="0">
            <a:lnSpc>
              <a:spcPct val="100000"/>
            </a:lnSpc>
          </a:pPr>
          <a:r>
            <a:rPr lang="el-GR" sz="2400" kern="1200" dirty="0" smtClean="0">
              <a:cs typeface="Calibri"/>
            </a:rPr>
            <a:t>Υπέρ και κατά της τραπεζικής μέσω Διαδικτύου</a:t>
          </a:r>
          <a:endParaRPr lang="en-US" sz="2400" kern="1200" dirty="0">
            <a:latin typeface="Aptos"/>
            <a:ea typeface="+mn-ea"/>
            <a:cs typeface="Calibri"/>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ADB94454-2E8E-4ED0-8076-D0014D06EE10}">
      <dgm:prSet custT="1"/>
      <dgm:spPr/>
      <dgm:t>
        <a:bodyPr/>
        <a:lstStyle/>
        <a:p>
          <a:pPr rtl="0">
            <a:lnSpc>
              <a:spcPct val="100000"/>
            </a:lnSpc>
          </a:pPr>
          <a:r>
            <a:rPr lang="el-GR" sz="2400" kern="1200" dirty="0" smtClean="0">
              <a:latin typeface="Aptos"/>
              <a:cs typeface="Calibri"/>
            </a:rPr>
            <a:t>Υπέρ και κατά των Κοινωνικών Δικτύων</a:t>
          </a:r>
          <a:endParaRPr lang="en-US" sz="2400" kern="1200" dirty="0">
            <a:latin typeface="Aptos"/>
            <a:ea typeface="+mn-ea"/>
            <a:cs typeface="Calibri"/>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18EE8166-CE55-44E4-A91A-16E8D4D1051E}">
      <dgm:prSet custT="1"/>
      <dgm:spPr/>
      <dgm:t>
        <a:bodyPr/>
        <a:lstStyle/>
        <a:p>
          <a:pPr rtl="0"/>
          <a:r>
            <a:rPr lang="el-GR" sz="2400" dirty="0" smtClean="0">
              <a:latin typeface="Aptos"/>
              <a:cs typeface="Calibri"/>
            </a:rPr>
            <a:t>Ασφάλεια Κοινωνικών Δικτύων Συμπεράσματα</a:t>
          </a:r>
          <a:endParaRPr lang="sk-SK" sz="2400" dirty="0" err="1">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09EA1CA8-110A-4429-B706-37D486EBD138}">
      <dgm:prSet custT="1"/>
      <dgm:spPr/>
      <dgm:t>
        <a:bodyPr/>
        <a:lstStyle/>
        <a:p>
          <a:pPr rtl="0">
            <a:lnSpc>
              <a:spcPct val="100000"/>
            </a:lnSpc>
          </a:pPr>
          <a:r>
            <a:rPr lang="el-GR" sz="2000" kern="1200" dirty="0" smtClean="0">
              <a:ea typeface="+mn-ea"/>
              <a:cs typeface="+mn-cs"/>
            </a:rPr>
            <a:t>Βέλτιστες πρακτικές - Ασφάλεια τραπεζικών συναλλαγών μέσω Διαδικτύου</a:t>
          </a:r>
          <a:endParaRPr lang="en-US" sz="2000" kern="1200" dirty="0">
            <a:latin typeface="Aptos" panose="020B0004020202020204" pitchFamily="34" charset="0"/>
            <a:ea typeface="+mn-ea"/>
            <a:cs typeface="+mn-cs"/>
          </a:endParaRPr>
        </a:p>
      </dgm:t>
    </dgm:pt>
    <dgm:pt modelId="{F27A54A6-F2CF-4C55-8CA9-50C364FB2249}" type="parTrans" cxnId="{708801C2-39FD-4531-8B94-DE50F3028CFC}">
      <dgm:prSet/>
      <dgm:spPr/>
      <dgm:t>
        <a:bodyPr/>
        <a:lstStyle/>
        <a:p>
          <a:endParaRPr lang="en-GB"/>
        </a:p>
      </dgm:t>
    </dgm:pt>
    <dgm:pt modelId="{1475EE42-ECF1-4FAA-A988-45EC5C8B3820}" type="sibTrans" cxnId="{708801C2-39FD-4531-8B94-DE50F3028CFC}">
      <dgm:prSet/>
      <dgm:spPr/>
      <dgm:t>
        <a:bodyPr/>
        <a:lstStyle/>
        <a:p>
          <a:endParaRPr lang="en-GB"/>
        </a:p>
      </dgm:t>
    </dgm:pt>
    <dgm:pt modelId="{791449DD-2513-4104-8444-815A0D8E279D}">
      <dgm:prSet custT="1"/>
      <dgm:spPr/>
      <dgm:t>
        <a:bodyPr/>
        <a:lstStyle/>
        <a:p>
          <a:pPr rtl="0">
            <a:lnSpc>
              <a:spcPct val="100000"/>
            </a:lnSpc>
          </a:pPr>
          <a:r>
            <a:rPr lang="el-GR" sz="2400" kern="1200" dirty="0" smtClean="0">
              <a:ea typeface="+mn-ea"/>
              <a:cs typeface="+mn-cs"/>
            </a:rPr>
            <a:t>Καλές πρακτικές - Ασφάλεια των Κοινωνικών Δικτύων</a:t>
          </a:r>
          <a:endParaRPr lang="en-US" sz="2400" kern="1200" dirty="0" err="1">
            <a:latin typeface="Aptos"/>
            <a:ea typeface="+mn-ea"/>
            <a:cs typeface="+mn-cs"/>
          </a:endParaRPr>
        </a:p>
      </dgm:t>
    </dgm:pt>
    <dgm:pt modelId="{181DB350-042F-44E0-B8E8-34199B1216E3}" type="parTrans" cxnId="{18D7FFFD-B153-4DDA-B7B2-720B27153734}">
      <dgm:prSet/>
      <dgm:spPr/>
      <dgm:t>
        <a:bodyPr/>
        <a:lstStyle/>
        <a:p>
          <a:endParaRPr lang="en-GB"/>
        </a:p>
      </dgm:t>
    </dgm:pt>
    <dgm:pt modelId="{F561756E-59D4-4573-8AF0-5FCCBD6BF374}" type="sibTrans" cxnId="{18D7FFFD-B153-4DDA-B7B2-720B27153734}">
      <dgm:prSet/>
      <dgm:spPr/>
      <dgm:t>
        <a:bodyPr/>
        <a:lstStyle/>
        <a:p>
          <a:endParaRPr lang="en-GB"/>
        </a:p>
      </dgm:t>
    </dgm:pt>
    <dgm:pt modelId="{11130155-0B0B-4726-897D-31126FE6E09C}">
      <dgm:prSet phldr="0"/>
      <dgm:spPr/>
      <dgm:t>
        <a:bodyPr/>
        <a:lstStyle/>
        <a:p>
          <a:pPr rtl="0">
            <a:lnSpc>
              <a:spcPct val="100000"/>
            </a:lnSpc>
          </a:pPr>
          <a:r>
            <a:rPr lang="el-GR" kern="1200" dirty="0" smtClean="0">
              <a:latin typeface="Aptos"/>
              <a:cs typeface="Calibri"/>
            </a:rPr>
            <a:t>Κοινωνικά Δίκτυα</a:t>
          </a:r>
          <a:endParaRPr lang="sk-SK" kern="1200" dirty="0">
            <a:latin typeface="Aptos"/>
            <a:cs typeface="Calibri"/>
          </a:endParaRPr>
        </a:p>
      </dgm:t>
    </dgm:pt>
    <dgm:pt modelId="{58938EB6-BFA1-4014-AA13-F3EFD00153D7}" type="parTrans" cxnId="{584A2A9B-FD47-49C5-94C3-DE33D949B3B0}">
      <dgm:prSet/>
      <dgm:spPr/>
      <dgm:t>
        <a:bodyPr/>
        <a:lstStyle/>
        <a:p>
          <a:endParaRPr lang="el-GR"/>
        </a:p>
      </dgm:t>
    </dgm:pt>
    <dgm:pt modelId="{3BD9E839-B35B-41FB-8BB7-0D5690584AD3}" type="sibTrans" cxnId="{584A2A9B-FD47-49C5-94C3-DE33D949B3B0}">
      <dgm:prSet/>
      <dgm:spPr/>
      <dgm:t>
        <a:bodyPr/>
        <a:lstStyle/>
        <a:p>
          <a:endParaRPr lang="el-GR"/>
        </a:p>
      </dgm:t>
    </dgm:pt>
    <dgm:pt modelId="{57DC5D38-50BD-4AD2-99A6-EF9100117775}">
      <dgm:prSet phldr="0"/>
      <dgm:spPr/>
      <dgm:t>
        <a:bodyPr/>
        <a:lstStyle/>
        <a:p>
          <a:pPr rtl="0">
            <a:lnSpc>
              <a:spcPct val="100000"/>
            </a:lnSpc>
          </a:pPr>
          <a:r>
            <a:rPr lang="sk-SK" kern="1200" dirty="0">
              <a:solidFill>
                <a:srgbClr val="000000"/>
              </a:solidFill>
              <a:latin typeface="Calibri"/>
              <a:ea typeface="Calibri"/>
              <a:cs typeface="Calibri"/>
            </a:rPr>
            <a:t>Internet banking </a:t>
          </a:r>
          <a:r>
            <a:rPr lang="sk-SK" kern="1200" dirty="0" err="1">
              <a:solidFill>
                <a:srgbClr val="000000"/>
              </a:solidFill>
              <a:latin typeface="Calibri"/>
              <a:ea typeface="Calibri"/>
              <a:cs typeface="Calibri"/>
            </a:rPr>
            <a:t>security</a:t>
          </a:r>
          <a:r>
            <a:rPr lang="sk-SK" kern="1200" dirty="0">
              <a:solidFill>
                <a:srgbClr val="000000"/>
              </a:solidFill>
              <a:latin typeface="Calibri"/>
              <a:ea typeface="Calibri"/>
              <a:cs typeface="Calibri"/>
            </a:rPr>
            <a:t> </a:t>
          </a:r>
          <a:r>
            <a:rPr lang="sk-SK" kern="1200" dirty="0" err="1">
              <a:solidFill>
                <a:srgbClr val="000000"/>
              </a:solidFill>
              <a:latin typeface="Calibri"/>
              <a:ea typeface="Calibri"/>
              <a:cs typeface="Calibri"/>
            </a:rPr>
            <a:t>conclusions</a:t>
          </a:r>
          <a:endParaRPr lang="sk-SK" kern="1200" dirty="0">
            <a:solidFill>
              <a:srgbClr val="000000"/>
            </a:solidFill>
            <a:latin typeface="Calibri"/>
            <a:ea typeface="Calibri"/>
            <a:cs typeface="Calibri"/>
          </a:endParaRPr>
        </a:p>
      </dgm:t>
    </dgm:pt>
    <dgm:pt modelId="{83A2DBAB-B9CF-45F0-B311-156E0FF881A8}" type="parTrans" cxnId="{C170A3E4-44CA-462D-B33A-5FDA1CDD0176}">
      <dgm:prSet/>
      <dgm:spPr/>
      <dgm:t>
        <a:bodyPr/>
        <a:lstStyle/>
        <a:p>
          <a:endParaRPr lang="el-GR"/>
        </a:p>
      </dgm:t>
    </dgm:pt>
    <dgm:pt modelId="{E08347C0-2E70-4D7E-AC99-E8EFF63ABD14}" type="sibTrans" cxnId="{C170A3E4-44CA-462D-B33A-5FDA1CDD0176}">
      <dgm:prSet/>
      <dgm:spPr/>
      <dgm:t>
        <a:bodyPr/>
        <a:lstStyle/>
        <a:p>
          <a:endParaRPr lang="el-GR"/>
        </a:p>
      </dgm:t>
    </dgm:pt>
    <dgm:pt modelId="{27DDA80A-4EAA-4D66-9B0C-884472597098}" type="pres">
      <dgm:prSet presAssocID="{B243BDDD-C51D-489A-9D83-484E1B007317}" presName="vert0" presStyleCnt="0">
        <dgm:presLayoutVars>
          <dgm:dir/>
          <dgm:animOne val="branch"/>
          <dgm:animLvl val="lvl"/>
        </dgm:presLayoutVars>
      </dgm:prSet>
      <dgm:spPr/>
      <dgm:t>
        <a:bodyPr/>
        <a:lstStyle/>
        <a:p>
          <a:endParaRPr lang="el-GR"/>
        </a:p>
      </dgm:t>
    </dgm:pt>
    <dgm:pt modelId="{75D8C951-EFFD-4FFC-AF76-CDA07FA13611}" type="pres">
      <dgm:prSet presAssocID="{2B708D23-F7BA-4009-8042-F59C4DB86A34}" presName="thickLine" presStyleLbl="alignNode1" presStyleIdx="0" presStyleCnt="9"/>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9"/>
      <dgm:spPr/>
      <dgm:t>
        <a:bodyPr/>
        <a:lstStyle/>
        <a:p>
          <a:endParaRPr lang="el-GR"/>
        </a:p>
      </dgm:t>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9"/>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9"/>
      <dgm:spPr/>
      <dgm:t>
        <a:bodyPr/>
        <a:lstStyle/>
        <a:p>
          <a:endParaRPr lang="el-GR"/>
        </a:p>
      </dgm:t>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9"/>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9"/>
      <dgm:spPr/>
      <dgm:t>
        <a:bodyPr/>
        <a:lstStyle/>
        <a:p>
          <a:endParaRPr lang="el-GR"/>
        </a:p>
      </dgm:t>
    </dgm:pt>
    <dgm:pt modelId="{54BBA686-F1E4-44DA-B734-11637E00264E}" type="pres">
      <dgm:prSet presAssocID="{579F5918-B840-4DAD-A874-55B063A14ED8}" presName="vert1" presStyleCnt="0"/>
      <dgm:spPr/>
    </dgm:pt>
    <dgm:pt modelId="{93A14647-9A57-498F-B002-0BD7E3FDCB1B}" type="pres">
      <dgm:prSet presAssocID="{09EA1CA8-110A-4429-B706-37D486EBD138}" presName="thickLine" presStyleLbl="alignNode1" presStyleIdx="3" presStyleCnt="9"/>
      <dgm:spPr/>
    </dgm:pt>
    <dgm:pt modelId="{D2283230-5836-406E-98A9-C6F516CC496F}" type="pres">
      <dgm:prSet presAssocID="{09EA1CA8-110A-4429-B706-37D486EBD138}" presName="horz1" presStyleCnt="0"/>
      <dgm:spPr/>
    </dgm:pt>
    <dgm:pt modelId="{1BD2D81F-790E-4239-8EC7-CF9A12B1367A}" type="pres">
      <dgm:prSet presAssocID="{09EA1CA8-110A-4429-B706-37D486EBD138}" presName="tx1" presStyleLbl="revTx" presStyleIdx="3" presStyleCnt="9"/>
      <dgm:spPr/>
      <dgm:t>
        <a:bodyPr/>
        <a:lstStyle/>
        <a:p>
          <a:endParaRPr lang="el-GR"/>
        </a:p>
      </dgm:t>
    </dgm:pt>
    <dgm:pt modelId="{3F6D4EC6-5630-4230-BF8D-FB460A9C0188}" type="pres">
      <dgm:prSet presAssocID="{09EA1CA8-110A-4429-B706-37D486EBD138}" presName="vert1" presStyleCnt="0"/>
      <dgm:spPr/>
    </dgm:pt>
    <dgm:pt modelId="{1B725A3C-332C-4241-BAA5-3F2D5B50DEC0}" type="pres">
      <dgm:prSet presAssocID="{57DC5D38-50BD-4AD2-99A6-EF9100117775}" presName="thickLine" presStyleLbl="alignNode1" presStyleIdx="4" presStyleCnt="9"/>
      <dgm:spPr/>
    </dgm:pt>
    <dgm:pt modelId="{647651DF-6CC9-4592-BDA2-29C4602ADEF0}" type="pres">
      <dgm:prSet presAssocID="{57DC5D38-50BD-4AD2-99A6-EF9100117775}" presName="horz1" presStyleCnt="0"/>
      <dgm:spPr/>
    </dgm:pt>
    <dgm:pt modelId="{0ABA3B41-FBFD-4DBC-9B3B-948EA8460D0B}" type="pres">
      <dgm:prSet presAssocID="{57DC5D38-50BD-4AD2-99A6-EF9100117775}" presName="tx1" presStyleLbl="revTx" presStyleIdx="4" presStyleCnt="9"/>
      <dgm:spPr/>
      <dgm:t>
        <a:bodyPr/>
        <a:lstStyle/>
        <a:p>
          <a:endParaRPr lang="el-GR"/>
        </a:p>
      </dgm:t>
    </dgm:pt>
    <dgm:pt modelId="{09B0F6EF-602C-402B-BC29-7F63159D38E6}" type="pres">
      <dgm:prSet presAssocID="{57DC5D38-50BD-4AD2-99A6-EF9100117775}" presName="vert1" presStyleCnt="0"/>
      <dgm:spPr/>
    </dgm:pt>
    <dgm:pt modelId="{DE5B319D-76DF-444D-AE04-D3D3B61082C7}" type="pres">
      <dgm:prSet presAssocID="{11130155-0B0B-4726-897D-31126FE6E09C}" presName="thickLine" presStyleLbl="alignNode1" presStyleIdx="5" presStyleCnt="9"/>
      <dgm:spPr/>
    </dgm:pt>
    <dgm:pt modelId="{53039DA0-AD05-499B-8822-8929319FE703}" type="pres">
      <dgm:prSet presAssocID="{11130155-0B0B-4726-897D-31126FE6E09C}" presName="horz1" presStyleCnt="0"/>
      <dgm:spPr/>
    </dgm:pt>
    <dgm:pt modelId="{ABDC7A2B-EBE0-4E49-94CD-23CE80717489}" type="pres">
      <dgm:prSet presAssocID="{11130155-0B0B-4726-897D-31126FE6E09C}" presName="tx1" presStyleLbl="revTx" presStyleIdx="5" presStyleCnt="9"/>
      <dgm:spPr/>
      <dgm:t>
        <a:bodyPr/>
        <a:lstStyle/>
        <a:p>
          <a:endParaRPr lang="el-GR"/>
        </a:p>
      </dgm:t>
    </dgm:pt>
    <dgm:pt modelId="{F44F3E4B-748E-4925-8EC6-EFE2E36B2C2B}" type="pres">
      <dgm:prSet presAssocID="{11130155-0B0B-4726-897D-31126FE6E09C}" presName="vert1" presStyleCnt="0"/>
      <dgm:spPr/>
    </dgm:pt>
    <dgm:pt modelId="{996B8815-0BC1-49F5-9553-1DBF6F5EA2EA}" type="pres">
      <dgm:prSet presAssocID="{ADB94454-2E8E-4ED0-8076-D0014D06EE10}" presName="thickLine" presStyleLbl="alignNode1" presStyleIdx="6" presStyleCnt="9"/>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6" presStyleCnt="9"/>
      <dgm:spPr/>
      <dgm:t>
        <a:bodyPr/>
        <a:lstStyle/>
        <a:p>
          <a:endParaRPr lang="el-GR"/>
        </a:p>
      </dgm:t>
    </dgm:pt>
    <dgm:pt modelId="{D54F728D-CDB6-47AB-B096-56795C947C10}" type="pres">
      <dgm:prSet presAssocID="{ADB94454-2E8E-4ED0-8076-D0014D06EE10}" presName="vert1" presStyleCnt="0"/>
      <dgm:spPr/>
    </dgm:pt>
    <dgm:pt modelId="{530E71F0-C27F-46BC-9B42-5B7332EF4DBE}" type="pres">
      <dgm:prSet presAssocID="{791449DD-2513-4104-8444-815A0D8E279D}" presName="thickLine" presStyleLbl="alignNode1" presStyleIdx="7" presStyleCnt="9"/>
      <dgm:spPr/>
    </dgm:pt>
    <dgm:pt modelId="{2DE69432-9E55-405D-9076-BC2864E6ADFE}" type="pres">
      <dgm:prSet presAssocID="{791449DD-2513-4104-8444-815A0D8E279D}" presName="horz1" presStyleCnt="0"/>
      <dgm:spPr/>
    </dgm:pt>
    <dgm:pt modelId="{24687F62-05B5-49FE-BA1D-E8CCADBCA17B}" type="pres">
      <dgm:prSet presAssocID="{791449DD-2513-4104-8444-815A0D8E279D}" presName="tx1" presStyleLbl="revTx" presStyleIdx="7" presStyleCnt="9"/>
      <dgm:spPr/>
      <dgm:t>
        <a:bodyPr/>
        <a:lstStyle/>
        <a:p>
          <a:endParaRPr lang="el-GR"/>
        </a:p>
      </dgm:t>
    </dgm:pt>
    <dgm:pt modelId="{D35D49AA-B6ED-4F3B-8DE9-F6A0867BF3B5}" type="pres">
      <dgm:prSet presAssocID="{791449DD-2513-4104-8444-815A0D8E279D}" presName="vert1" presStyleCnt="0"/>
      <dgm:spPr/>
    </dgm:pt>
    <dgm:pt modelId="{648A20A8-418D-4A81-BB28-0C1177E63AEF}" type="pres">
      <dgm:prSet presAssocID="{18EE8166-CE55-44E4-A91A-16E8D4D1051E}" presName="thickLine" presStyleLbl="alignNode1" presStyleIdx="8" presStyleCnt="9"/>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8" presStyleCnt="9"/>
      <dgm:spPr/>
      <dgm:t>
        <a:bodyPr/>
        <a:lstStyle/>
        <a:p>
          <a:endParaRPr lang="el-GR"/>
        </a:p>
      </dgm:t>
    </dgm:pt>
    <dgm:pt modelId="{05950548-7546-4444-BE77-575166377922}" type="pres">
      <dgm:prSet presAssocID="{18EE8166-CE55-44E4-A91A-16E8D4D1051E}" presName="vert1" presStyleCnt="0"/>
      <dgm:spPr/>
    </dgm:pt>
  </dgm:ptLst>
  <dgm:cxnLst>
    <dgm:cxn modelId="{12909DC6-18EC-4CA2-849D-7CC5E39562D7}" type="presOf" srcId="{FB63ECC2-F2C3-44FF-A373-AFC169BF9AD1}" destId="{CCC219AF-C8D7-4CA7-AF96-133CB193B538}" srcOrd="0" destOrd="0" presId="urn:microsoft.com/office/officeart/2008/layout/LinedList"/>
    <dgm:cxn modelId="{83D2A868-7914-4223-AC8D-E069710DD3ED}" srcId="{B243BDDD-C51D-489A-9D83-484E1B007317}" destId="{ADB94454-2E8E-4ED0-8076-D0014D06EE10}" srcOrd="6" destOrd="0" parTransId="{A1F73035-1984-4496-BF33-81A8AF3D1DFE}" sibTransId="{028CC942-95C9-49D6-90B9-E424882F2F6E}"/>
    <dgm:cxn modelId="{28401A34-5F42-469D-8B9E-2EE360B92A3A}" type="presOf" srcId="{2B708D23-F7BA-4009-8042-F59C4DB86A34}" destId="{6857DFD6-E532-4C2F-8E0F-DDB6EB97F0A2}" srcOrd="0" destOrd="0" presId="urn:microsoft.com/office/officeart/2008/layout/LinedList"/>
    <dgm:cxn modelId="{81246B47-6017-422A-B9BC-6AC0699BAC3F}" type="presOf" srcId="{18EE8166-CE55-44E4-A91A-16E8D4D1051E}" destId="{C072F9F6-F842-4442-B25B-D1F7A0C805B6}" srcOrd="0" destOrd="0" presId="urn:microsoft.com/office/officeart/2008/layout/LinedList"/>
    <dgm:cxn modelId="{708801C2-39FD-4531-8B94-DE50F3028CFC}" srcId="{B243BDDD-C51D-489A-9D83-484E1B007317}" destId="{09EA1CA8-110A-4429-B706-37D486EBD138}" srcOrd="3" destOrd="0" parTransId="{F27A54A6-F2CF-4C55-8CA9-50C364FB2249}" sibTransId="{1475EE42-ECF1-4FAA-A988-45EC5C8B3820}"/>
    <dgm:cxn modelId="{6087DFDE-3CE3-43DC-A109-55906DF56827}" type="presOf" srcId="{791449DD-2513-4104-8444-815A0D8E279D}" destId="{24687F62-05B5-49FE-BA1D-E8CCADBCA17B}" srcOrd="0" destOrd="0" presId="urn:microsoft.com/office/officeart/2008/layout/LinedList"/>
    <dgm:cxn modelId="{2CA61305-8D6F-405B-B02D-CED25D02CF64}" srcId="{B243BDDD-C51D-489A-9D83-484E1B007317}" destId="{579F5918-B840-4DAD-A874-55B063A14ED8}" srcOrd="2" destOrd="0" parTransId="{6734107E-7D19-4A42-931F-3A5FF1C620B7}" sibTransId="{29216139-11BC-4060-BE36-9F1CC7F809DD}"/>
    <dgm:cxn modelId="{3102CDD2-1FB6-4CD7-8AAB-7DFE7543CFE2}" srcId="{B243BDDD-C51D-489A-9D83-484E1B007317}" destId="{FB63ECC2-F2C3-44FF-A373-AFC169BF9AD1}" srcOrd="1" destOrd="0" parTransId="{0E843898-55EF-4317-A849-6D38A4A6A4F2}" sibTransId="{EE950033-B44C-41B2-8F1A-FA46F6CDD9C9}"/>
    <dgm:cxn modelId="{4EBBB915-B13E-4EA9-B911-61B176EDF703}" type="presOf" srcId="{11130155-0B0B-4726-897D-31126FE6E09C}" destId="{ABDC7A2B-EBE0-4E49-94CD-23CE80717489}" srcOrd="0" destOrd="0" presId="urn:microsoft.com/office/officeart/2008/layout/LinedList"/>
    <dgm:cxn modelId="{89FBB653-6D68-48CC-9CA6-182F0FF138D7}" type="presOf" srcId="{09EA1CA8-110A-4429-B706-37D486EBD138}" destId="{1BD2D81F-790E-4239-8EC7-CF9A12B1367A}" srcOrd="0" destOrd="0" presId="urn:microsoft.com/office/officeart/2008/layout/LinedList"/>
    <dgm:cxn modelId="{45804606-7278-4EB0-B565-2E787C318EE5}" type="presOf" srcId="{57DC5D38-50BD-4AD2-99A6-EF9100117775}" destId="{0ABA3B41-FBFD-4DBC-9B3B-948EA8460D0B}" srcOrd="0" destOrd="0" presId="urn:microsoft.com/office/officeart/2008/layout/LinedList"/>
    <dgm:cxn modelId="{584A2A9B-FD47-49C5-94C3-DE33D949B3B0}" srcId="{B243BDDD-C51D-489A-9D83-484E1B007317}" destId="{11130155-0B0B-4726-897D-31126FE6E09C}" srcOrd="5" destOrd="0" parTransId="{58938EB6-BFA1-4014-AA13-F3EFD00153D7}" sibTransId="{3BD9E839-B35B-41FB-8BB7-0D5690584AD3}"/>
    <dgm:cxn modelId="{C170A3E4-44CA-462D-B33A-5FDA1CDD0176}" srcId="{B243BDDD-C51D-489A-9D83-484E1B007317}" destId="{57DC5D38-50BD-4AD2-99A6-EF9100117775}" srcOrd="4" destOrd="0" parTransId="{83A2DBAB-B9CF-45F0-B311-156E0FF881A8}" sibTransId="{E08347C0-2E70-4D7E-AC99-E8EFF63ABD14}"/>
    <dgm:cxn modelId="{18D7FFFD-B153-4DDA-B7B2-720B27153734}" srcId="{B243BDDD-C51D-489A-9D83-484E1B007317}" destId="{791449DD-2513-4104-8444-815A0D8E279D}" srcOrd="7" destOrd="0" parTransId="{181DB350-042F-44E0-B8E8-34199B1216E3}" sibTransId="{F561756E-59D4-4573-8AF0-5FCCBD6BF374}"/>
    <dgm:cxn modelId="{F4EDA165-F61B-4279-9A3A-A3BD6E00EB74}" type="presOf" srcId="{579F5918-B840-4DAD-A874-55B063A14ED8}" destId="{E4558840-8C6C-481B-8684-6366253DF07C}" srcOrd="0" destOrd="0" presId="urn:microsoft.com/office/officeart/2008/layout/LinedList"/>
    <dgm:cxn modelId="{203AEE5C-EBC7-4275-B6D6-0D982FC07A6D}" srcId="{B243BDDD-C51D-489A-9D83-484E1B007317}" destId="{18EE8166-CE55-44E4-A91A-16E8D4D1051E}" srcOrd="8" destOrd="0" parTransId="{69D13FB6-8843-4E9F-9F0C-A9E4F30A8AF0}" sibTransId="{7F1C1768-A306-4822-9992-FDA55034D932}"/>
    <dgm:cxn modelId="{014C43CB-3CC6-43CD-B58E-5B4857063AE5}" srcId="{B243BDDD-C51D-489A-9D83-484E1B007317}" destId="{2B708D23-F7BA-4009-8042-F59C4DB86A34}" srcOrd="0" destOrd="0" parTransId="{294AC199-2143-4C5C-9F47-99B86156D936}" sibTransId="{2B847863-9BDA-465B-98F6-E4A85A2330AD}"/>
    <dgm:cxn modelId="{D1B94057-DC29-43A6-8D57-B67DB051726D}" type="presOf" srcId="{B243BDDD-C51D-489A-9D83-484E1B007317}" destId="{27DDA80A-4EAA-4D66-9B0C-884472597098}" srcOrd="0" destOrd="0" presId="urn:microsoft.com/office/officeart/2008/layout/LinedList"/>
    <dgm:cxn modelId="{9C906FDB-4791-403C-9FC8-7338FC1F2867}" type="presOf" srcId="{ADB94454-2E8E-4ED0-8076-D0014D06EE10}" destId="{6EF04FAA-CDBB-45AF-B0C2-49E51794CC51}" srcOrd="0" destOrd="0" presId="urn:microsoft.com/office/officeart/2008/layout/LinedList"/>
    <dgm:cxn modelId="{D5093F0B-A2C0-44B8-A628-8130BF5E65CC}" type="presParOf" srcId="{27DDA80A-4EAA-4D66-9B0C-884472597098}" destId="{75D8C951-EFFD-4FFC-AF76-CDA07FA13611}" srcOrd="0" destOrd="0" presId="urn:microsoft.com/office/officeart/2008/layout/LinedList"/>
    <dgm:cxn modelId="{0A2D521C-4542-48C8-95D2-949A3F33D23E}" type="presParOf" srcId="{27DDA80A-4EAA-4D66-9B0C-884472597098}" destId="{B42A43A9-44AF-4625-8DA0-09BCE32AAA3B}" srcOrd="1" destOrd="0" presId="urn:microsoft.com/office/officeart/2008/layout/LinedList"/>
    <dgm:cxn modelId="{E8C1F5FF-85FD-48B1-A0C4-17E613809FB3}" type="presParOf" srcId="{B42A43A9-44AF-4625-8DA0-09BCE32AAA3B}" destId="{6857DFD6-E532-4C2F-8E0F-DDB6EB97F0A2}" srcOrd="0" destOrd="0" presId="urn:microsoft.com/office/officeart/2008/layout/LinedList"/>
    <dgm:cxn modelId="{459E5566-8C29-456C-AFDC-A9000B081B2D}" type="presParOf" srcId="{B42A43A9-44AF-4625-8DA0-09BCE32AAA3B}" destId="{25265A2D-DFAA-476B-B86B-5B46AD100A7D}" srcOrd="1" destOrd="0" presId="urn:microsoft.com/office/officeart/2008/layout/LinedList"/>
    <dgm:cxn modelId="{D72EC9BF-0D28-42E3-952A-BE08DE73A642}" type="presParOf" srcId="{27DDA80A-4EAA-4D66-9B0C-884472597098}" destId="{BA978681-798E-4E8B-9906-702C602C2001}" srcOrd="2" destOrd="0" presId="urn:microsoft.com/office/officeart/2008/layout/LinedList"/>
    <dgm:cxn modelId="{5A9A8693-03F5-4404-BFA2-F59FF1032197}" type="presParOf" srcId="{27DDA80A-4EAA-4D66-9B0C-884472597098}" destId="{D56C6F22-FF19-4181-981B-2901566BF9E5}" srcOrd="3" destOrd="0" presId="urn:microsoft.com/office/officeart/2008/layout/LinedList"/>
    <dgm:cxn modelId="{B6F67272-27D6-4B43-90DD-62468F81A51E}" type="presParOf" srcId="{D56C6F22-FF19-4181-981B-2901566BF9E5}" destId="{CCC219AF-C8D7-4CA7-AF96-133CB193B538}" srcOrd="0" destOrd="0" presId="urn:microsoft.com/office/officeart/2008/layout/LinedList"/>
    <dgm:cxn modelId="{B425D346-22DF-4342-97D4-10E050A9CEBB}" type="presParOf" srcId="{D56C6F22-FF19-4181-981B-2901566BF9E5}" destId="{0897EE1B-CBD1-403C-8A81-4D615CFDDEEF}" srcOrd="1" destOrd="0" presId="urn:microsoft.com/office/officeart/2008/layout/LinedList"/>
    <dgm:cxn modelId="{483D4EA9-5915-456F-897E-240D891FDF9D}" type="presParOf" srcId="{27DDA80A-4EAA-4D66-9B0C-884472597098}" destId="{9B43BAE5-18C7-477B-B28A-7E020CBF5F7B}" srcOrd="4" destOrd="0" presId="urn:microsoft.com/office/officeart/2008/layout/LinedList"/>
    <dgm:cxn modelId="{36030E05-3F3A-49E7-8079-271FB486B0D4}" type="presParOf" srcId="{27DDA80A-4EAA-4D66-9B0C-884472597098}" destId="{0B4067AB-CD46-4ECA-BEE7-829EDC4A5CCF}" srcOrd="5" destOrd="0" presId="urn:microsoft.com/office/officeart/2008/layout/LinedList"/>
    <dgm:cxn modelId="{937B9EA2-78C9-443F-991C-5E12D70301A6}" type="presParOf" srcId="{0B4067AB-CD46-4ECA-BEE7-829EDC4A5CCF}" destId="{E4558840-8C6C-481B-8684-6366253DF07C}" srcOrd="0" destOrd="0" presId="urn:microsoft.com/office/officeart/2008/layout/LinedList"/>
    <dgm:cxn modelId="{80362FD5-977A-4937-A7EE-2173B16BEE5F}" type="presParOf" srcId="{0B4067AB-CD46-4ECA-BEE7-829EDC4A5CCF}" destId="{54BBA686-F1E4-44DA-B734-11637E00264E}" srcOrd="1" destOrd="0" presId="urn:microsoft.com/office/officeart/2008/layout/LinedList"/>
    <dgm:cxn modelId="{07B5B1BC-4D11-44DE-8060-95C71151DE5C}" type="presParOf" srcId="{27DDA80A-4EAA-4D66-9B0C-884472597098}" destId="{93A14647-9A57-498F-B002-0BD7E3FDCB1B}" srcOrd="6" destOrd="0" presId="urn:microsoft.com/office/officeart/2008/layout/LinedList"/>
    <dgm:cxn modelId="{BBF27922-6090-431F-BD39-E3F6DFDFFE4E}" type="presParOf" srcId="{27DDA80A-4EAA-4D66-9B0C-884472597098}" destId="{D2283230-5836-406E-98A9-C6F516CC496F}" srcOrd="7" destOrd="0" presId="urn:microsoft.com/office/officeart/2008/layout/LinedList"/>
    <dgm:cxn modelId="{628C9293-4728-4DE1-8504-929639B9AD9F}" type="presParOf" srcId="{D2283230-5836-406E-98A9-C6F516CC496F}" destId="{1BD2D81F-790E-4239-8EC7-CF9A12B1367A}" srcOrd="0" destOrd="0" presId="urn:microsoft.com/office/officeart/2008/layout/LinedList"/>
    <dgm:cxn modelId="{92558298-5726-4305-9B66-E000BC9B5CAF}" type="presParOf" srcId="{D2283230-5836-406E-98A9-C6F516CC496F}" destId="{3F6D4EC6-5630-4230-BF8D-FB460A9C0188}" srcOrd="1" destOrd="0" presId="urn:microsoft.com/office/officeart/2008/layout/LinedList"/>
    <dgm:cxn modelId="{D1F1412E-530B-4CE2-8ABC-FE9A4B0C00E8}" type="presParOf" srcId="{27DDA80A-4EAA-4D66-9B0C-884472597098}" destId="{1B725A3C-332C-4241-BAA5-3F2D5B50DEC0}" srcOrd="8" destOrd="0" presId="urn:microsoft.com/office/officeart/2008/layout/LinedList"/>
    <dgm:cxn modelId="{7B614ADC-A52D-48A3-B0A5-BEAFB2DB4B76}" type="presParOf" srcId="{27DDA80A-4EAA-4D66-9B0C-884472597098}" destId="{647651DF-6CC9-4592-BDA2-29C4602ADEF0}" srcOrd="9" destOrd="0" presId="urn:microsoft.com/office/officeart/2008/layout/LinedList"/>
    <dgm:cxn modelId="{515255B1-BC5E-4A97-A4D5-04DA9928F47C}" type="presParOf" srcId="{647651DF-6CC9-4592-BDA2-29C4602ADEF0}" destId="{0ABA3B41-FBFD-4DBC-9B3B-948EA8460D0B}" srcOrd="0" destOrd="0" presId="urn:microsoft.com/office/officeart/2008/layout/LinedList"/>
    <dgm:cxn modelId="{B7CB498C-14D0-44A9-A11B-07E6B7FBD413}" type="presParOf" srcId="{647651DF-6CC9-4592-BDA2-29C4602ADEF0}" destId="{09B0F6EF-602C-402B-BC29-7F63159D38E6}" srcOrd="1" destOrd="0" presId="urn:microsoft.com/office/officeart/2008/layout/LinedList"/>
    <dgm:cxn modelId="{A00E2A33-D1C4-479A-BB15-7E38CB605E26}" type="presParOf" srcId="{27DDA80A-4EAA-4D66-9B0C-884472597098}" destId="{DE5B319D-76DF-444D-AE04-D3D3B61082C7}" srcOrd="10" destOrd="0" presId="urn:microsoft.com/office/officeart/2008/layout/LinedList"/>
    <dgm:cxn modelId="{FA6AA7B2-405C-452B-BAF1-AAA2E3A0BFDE}" type="presParOf" srcId="{27DDA80A-4EAA-4D66-9B0C-884472597098}" destId="{53039DA0-AD05-499B-8822-8929319FE703}" srcOrd="11" destOrd="0" presId="urn:microsoft.com/office/officeart/2008/layout/LinedList"/>
    <dgm:cxn modelId="{7A3DB525-325E-4388-A54C-CB9306361F03}" type="presParOf" srcId="{53039DA0-AD05-499B-8822-8929319FE703}" destId="{ABDC7A2B-EBE0-4E49-94CD-23CE80717489}" srcOrd="0" destOrd="0" presId="urn:microsoft.com/office/officeart/2008/layout/LinedList"/>
    <dgm:cxn modelId="{F3D0D1DD-C42F-4F5F-A50B-26166CE5166D}" type="presParOf" srcId="{53039DA0-AD05-499B-8822-8929319FE703}" destId="{F44F3E4B-748E-4925-8EC6-EFE2E36B2C2B}" srcOrd="1" destOrd="0" presId="urn:microsoft.com/office/officeart/2008/layout/LinedList"/>
    <dgm:cxn modelId="{86CEE8A7-BC44-4FC5-826F-52CEB527B2A8}" type="presParOf" srcId="{27DDA80A-4EAA-4D66-9B0C-884472597098}" destId="{996B8815-0BC1-49F5-9553-1DBF6F5EA2EA}" srcOrd="12" destOrd="0" presId="urn:microsoft.com/office/officeart/2008/layout/LinedList"/>
    <dgm:cxn modelId="{4285AA37-91D0-4419-84B6-535EC8734561}" type="presParOf" srcId="{27DDA80A-4EAA-4D66-9B0C-884472597098}" destId="{E8C01C51-40FD-4FFB-8CCE-476A9D628DC5}" srcOrd="13" destOrd="0" presId="urn:microsoft.com/office/officeart/2008/layout/LinedList"/>
    <dgm:cxn modelId="{44BF486C-776D-494D-9BF2-93C4E7E284BD}" type="presParOf" srcId="{E8C01C51-40FD-4FFB-8CCE-476A9D628DC5}" destId="{6EF04FAA-CDBB-45AF-B0C2-49E51794CC51}" srcOrd="0" destOrd="0" presId="urn:microsoft.com/office/officeart/2008/layout/LinedList"/>
    <dgm:cxn modelId="{DCEECB6E-7D7F-491E-9D55-127F2BF4C442}" type="presParOf" srcId="{E8C01C51-40FD-4FFB-8CCE-476A9D628DC5}" destId="{D54F728D-CDB6-47AB-B096-56795C947C10}" srcOrd="1" destOrd="0" presId="urn:microsoft.com/office/officeart/2008/layout/LinedList"/>
    <dgm:cxn modelId="{CC23F1CC-9548-4E1C-9EFC-9B7F71C9FE0B}" type="presParOf" srcId="{27DDA80A-4EAA-4D66-9B0C-884472597098}" destId="{530E71F0-C27F-46BC-9B42-5B7332EF4DBE}" srcOrd="14" destOrd="0" presId="urn:microsoft.com/office/officeart/2008/layout/LinedList"/>
    <dgm:cxn modelId="{C5F414AD-4039-4807-AD8B-712DE4E5284F}" type="presParOf" srcId="{27DDA80A-4EAA-4D66-9B0C-884472597098}" destId="{2DE69432-9E55-405D-9076-BC2864E6ADFE}" srcOrd="15" destOrd="0" presId="urn:microsoft.com/office/officeart/2008/layout/LinedList"/>
    <dgm:cxn modelId="{005DAFEC-6F58-480F-A5D5-9AA3DF33AF09}" type="presParOf" srcId="{2DE69432-9E55-405D-9076-BC2864E6ADFE}" destId="{24687F62-05B5-49FE-BA1D-E8CCADBCA17B}" srcOrd="0" destOrd="0" presId="urn:microsoft.com/office/officeart/2008/layout/LinedList"/>
    <dgm:cxn modelId="{DD7E5261-284E-4DE2-B228-2F5F8573DB25}" type="presParOf" srcId="{2DE69432-9E55-405D-9076-BC2864E6ADFE}" destId="{D35D49AA-B6ED-4F3B-8DE9-F6A0867BF3B5}" srcOrd="1" destOrd="0" presId="urn:microsoft.com/office/officeart/2008/layout/LinedList"/>
    <dgm:cxn modelId="{DFD1EEF4-D613-4ACF-88FD-47C4C76C766B}" type="presParOf" srcId="{27DDA80A-4EAA-4D66-9B0C-884472597098}" destId="{648A20A8-418D-4A81-BB28-0C1177E63AEF}" srcOrd="16" destOrd="0" presId="urn:microsoft.com/office/officeart/2008/layout/LinedList"/>
    <dgm:cxn modelId="{34D263A1-32B5-4C62-BAA2-07099D5621CA}" type="presParOf" srcId="{27DDA80A-4EAA-4D66-9B0C-884472597098}" destId="{75DE7C91-C705-4464-BD6D-24B13859D25D}" srcOrd="17" destOrd="0" presId="urn:microsoft.com/office/officeart/2008/layout/LinedList"/>
    <dgm:cxn modelId="{23E51A0A-D0CD-41A3-869F-00237BF69DB1}" type="presParOf" srcId="{75DE7C91-C705-4464-BD6D-24B13859D25D}" destId="{C072F9F6-F842-4442-B25B-D1F7A0C805B6}" srcOrd="0" destOrd="0" presId="urn:microsoft.com/office/officeart/2008/layout/LinedList"/>
    <dgm:cxn modelId="{58ED8179-3EEC-4751-9B0A-86105EBD353A}"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el-GR" sz="2400" b="0" dirty="0" smtClean="0">
              <a:solidFill>
                <a:srgbClr val="444444"/>
              </a:solidFill>
              <a:cs typeface="Calibri"/>
            </a:rPr>
            <a:t>Αποφύγετε να κάνετε κλικ σε συνδέσμους ηλεκτρονικού ταχυδρομείου που υποτίθεται ότι σας οδηγούν στην ιστοσελίδα μιας τράπεζας.</a:t>
          </a:r>
          <a:endParaRPr lang="en-US" sz="2400" b="0" dirty="0">
            <a:solidFill>
              <a:srgbClr val="444444"/>
            </a:solidFill>
            <a:latin typeface="Aptos"/>
            <a:ea typeface="Cambria"/>
            <a:cs typeface="Calibri"/>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l-GR" sz="2400" dirty="0" smtClean="0"/>
            <a:t>Πληκτρολογήστε απευθείας στο πρόγραμμα περιήγησης τη </a:t>
          </a:r>
          <a:r>
            <a:rPr lang="el-GR" sz="2400" b="1" dirty="0" smtClean="0"/>
            <a:t>διαδικτυακή διεύθυνση της τράπεζας</a:t>
          </a:r>
          <a:r>
            <a:rPr lang="el-GR" sz="2400" dirty="0" smtClean="0"/>
            <a:t> και βεβαιωθείτε ότι βρίσκεστε στον νόμιμο, ασφαλή </a:t>
          </a:r>
          <a:r>
            <a:rPr lang="el-GR" sz="2400" dirty="0" err="1" smtClean="0"/>
            <a:t>ιστότοπο</a:t>
          </a:r>
          <a:r>
            <a:rPr lang="el-GR" sz="2400" dirty="0" smtClean="0"/>
            <a:t> της τράπεζας.</a:t>
          </a:r>
          <a:endParaRPr lang="en-US" sz="2400" dirty="0">
            <a:latin typeface="Aptos"/>
            <a:ea typeface="Cambria"/>
            <a:cs typeface="Calibri"/>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el-GR" sz="2100" dirty="0" smtClean="0"/>
            <a:t>Χρησιμοποιήστε </a:t>
          </a:r>
          <a:r>
            <a:rPr lang="el-GR" sz="2100" b="1" dirty="0" smtClean="0"/>
            <a:t>την εφαρμογή </a:t>
          </a:r>
          <a:r>
            <a:rPr lang="el-GR" sz="2100" b="1" dirty="0" err="1" smtClean="0"/>
            <a:t>Mobile</a:t>
          </a:r>
          <a:r>
            <a:rPr lang="el-GR" sz="2100" b="1" dirty="0" smtClean="0"/>
            <a:t> </a:t>
          </a:r>
          <a:r>
            <a:rPr lang="el-GR" sz="2100" b="1" dirty="0" err="1" smtClean="0"/>
            <a:t>banking</a:t>
          </a:r>
          <a:r>
            <a:rPr lang="el-GR" sz="2100" dirty="0" smtClean="0"/>
            <a:t> που κατεβάσατε από τα επίσημα καταστήματα λιανικής πώλησης υλικού </a:t>
          </a:r>
          <a:r>
            <a:rPr lang="el-GR" sz="2100" dirty="0" err="1" smtClean="0"/>
            <a:t>Google</a:t>
          </a:r>
          <a:r>
            <a:rPr lang="el-GR" sz="2100" dirty="0" smtClean="0"/>
            <a:t> </a:t>
          </a:r>
          <a:r>
            <a:rPr lang="el-GR" sz="2100" dirty="0" err="1" smtClean="0"/>
            <a:t>Play</a:t>
          </a:r>
          <a:r>
            <a:rPr lang="el-GR" sz="2100" dirty="0" smtClean="0"/>
            <a:t>, </a:t>
          </a:r>
          <a:r>
            <a:rPr lang="el-GR" sz="2100" dirty="0" err="1" smtClean="0"/>
            <a:t>App</a:t>
          </a:r>
          <a:r>
            <a:rPr lang="el-GR" sz="2100" dirty="0" smtClean="0"/>
            <a:t> </a:t>
          </a:r>
          <a:r>
            <a:rPr lang="el-GR" sz="2100" dirty="0" err="1" smtClean="0"/>
            <a:t>Store</a:t>
          </a:r>
          <a:r>
            <a:rPr lang="el-GR" sz="2100" dirty="0" smtClean="0"/>
            <a:t>, </a:t>
          </a:r>
          <a:r>
            <a:rPr lang="el-GR" sz="2100" dirty="0" err="1" smtClean="0"/>
            <a:t>App</a:t>
          </a:r>
          <a:r>
            <a:rPr lang="el-GR" sz="2100" dirty="0" smtClean="0"/>
            <a:t> </a:t>
          </a:r>
          <a:r>
            <a:rPr lang="el-GR" sz="2100" dirty="0" err="1" smtClean="0"/>
            <a:t>Gallery</a:t>
          </a:r>
          <a:r>
            <a:rPr lang="el-GR" sz="2100" dirty="0" smtClean="0"/>
            <a:t>.</a:t>
          </a:r>
          <a:endParaRPr lang="en-US" sz="2100" dirty="0">
            <a:latin typeface="Aptos"/>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t>
        <a:bodyPr/>
        <a:lstStyle/>
        <a:p>
          <a:endParaRPr lang="el-GR"/>
        </a:p>
      </dgm:t>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l-GR"/>
        </a:p>
      </dgm:t>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t>
        <a:bodyPr/>
        <a:lstStyle/>
        <a:p>
          <a:endParaRPr lang="el-GR"/>
        </a:p>
      </dgm:t>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l-GR"/>
        </a:p>
      </dgm:t>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t>
        <a:bodyPr/>
        <a:lstStyle/>
        <a:p>
          <a:endParaRPr lang="el-GR"/>
        </a:p>
      </dgm:t>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l-GR"/>
        </a:p>
      </dgm:t>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t>
        <a:bodyPr/>
        <a:lstStyle/>
        <a:p>
          <a:endParaRPr lang="el-GR"/>
        </a:p>
      </dgm:t>
    </dgm:pt>
  </dgm:ptLst>
  <dgm:cxnLst>
    <dgm:cxn modelId="{611F8209-E516-4D86-BB7C-0F42AC72D0FA}" type="presOf" srcId="{08C6AEBB-E1BE-4B95-B093-1B6A27485733}" destId="{DB47289C-841F-4AA3-9FCF-CD74B20F0644}" srcOrd="0" destOrd="0" presId="urn:microsoft.com/office/officeart/2018/2/layout/IconVerticalSolidList"/>
    <dgm:cxn modelId="{6A05C8BF-234E-42F6-B4D9-F7D2C00D16B0}" type="presOf" srcId="{F2EE30C0-7B90-412C-9191-B26D2BF8793A}" destId="{98D707D8-583D-4C18-A11E-47506727DB8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38F57E57-A8F8-4A7E-9A9B-6486DEC07537}" type="presOf" srcId="{07388575-53AD-4155-AF4B-1182A738C817}" destId="{3A8B25B3-A87E-4D6A-B075-90B33A927147}" srcOrd="0" destOrd="0" presId="urn:microsoft.com/office/officeart/2018/2/layout/IconVerticalSolidList"/>
    <dgm:cxn modelId="{1A2FDF0F-75FD-470F-9456-29C992478D80}" srcId="{07388575-53AD-4155-AF4B-1182A738C817}" destId="{E005DFF8-9213-41FA-8DA4-1A352AD9B123}" srcOrd="0" destOrd="0" parTransId="{3DBC4C04-3832-4C01-A142-99296A3E2384}" sibTransId="{84A9EEEF-B6BC-4E2D-B379-2E35CF316B71}"/>
    <dgm:cxn modelId="{3F9B9738-D3A2-4089-B301-E2FC5BE1F865}" type="presOf" srcId="{E005DFF8-9213-41FA-8DA4-1A352AD9B123}" destId="{B87462E3-B2C6-419A-9325-3F627D30FBAC}" srcOrd="0" destOrd="0" presId="urn:microsoft.com/office/officeart/2018/2/layout/IconVerticalSolidList"/>
    <dgm:cxn modelId="{72717716-C15B-466F-855E-97D4E300523D}" srcId="{07388575-53AD-4155-AF4B-1182A738C817}" destId="{F2EE30C0-7B90-412C-9191-B26D2BF8793A}" srcOrd="2" destOrd="0" parTransId="{B24763C0-AC18-48C9-9297-1E917BAE53E0}" sibTransId="{680DBE87-1BDA-4A2A-9456-FEE14311D982}"/>
    <dgm:cxn modelId="{0918BB8B-B438-438E-86DD-633C1BC380DC}" type="presParOf" srcId="{3A8B25B3-A87E-4D6A-B075-90B33A927147}" destId="{B23338E4-A26E-40B7-9A0F-BC323F84F8F2}" srcOrd="0" destOrd="0" presId="urn:microsoft.com/office/officeart/2018/2/layout/IconVerticalSolidList"/>
    <dgm:cxn modelId="{A8C3E27A-7E4E-4756-B59C-1718E2A129DA}" type="presParOf" srcId="{B23338E4-A26E-40B7-9A0F-BC323F84F8F2}" destId="{9130D0B2-D5F8-4D0C-B3D1-EFC9BF353892}" srcOrd="0" destOrd="0" presId="urn:microsoft.com/office/officeart/2018/2/layout/IconVerticalSolidList"/>
    <dgm:cxn modelId="{74D655AA-8B3B-4C12-9199-5F0C5107DB2B}" type="presParOf" srcId="{B23338E4-A26E-40B7-9A0F-BC323F84F8F2}" destId="{4C3BB3C4-D48C-46B1-8A32-9E3951CBB395}" srcOrd="1" destOrd="0" presId="urn:microsoft.com/office/officeart/2018/2/layout/IconVerticalSolidList"/>
    <dgm:cxn modelId="{8E268CA8-44FE-4A59-B49D-F34A22FCC10E}" type="presParOf" srcId="{B23338E4-A26E-40B7-9A0F-BC323F84F8F2}" destId="{1F723BC6-5744-4673-A96B-225E8AAF85EB}" srcOrd="2" destOrd="0" presId="urn:microsoft.com/office/officeart/2018/2/layout/IconVerticalSolidList"/>
    <dgm:cxn modelId="{47E7B5C9-38B5-4A7A-9503-F786256F0A1F}" type="presParOf" srcId="{B23338E4-A26E-40B7-9A0F-BC323F84F8F2}" destId="{B87462E3-B2C6-419A-9325-3F627D30FBAC}" srcOrd="3" destOrd="0" presId="urn:microsoft.com/office/officeart/2018/2/layout/IconVerticalSolidList"/>
    <dgm:cxn modelId="{E3A07B27-9CDC-4724-9135-7D01ABCD6826}" type="presParOf" srcId="{3A8B25B3-A87E-4D6A-B075-90B33A927147}" destId="{74B4F4B0-DD78-425B-B24D-2DDD9B9EEE5B}" srcOrd="1" destOrd="0" presId="urn:microsoft.com/office/officeart/2018/2/layout/IconVerticalSolidList"/>
    <dgm:cxn modelId="{69FDB864-6AE0-4E36-97BB-A0CD7E3E8622}" type="presParOf" srcId="{3A8B25B3-A87E-4D6A-B075-90B33A927147}" destId="{DCC388F6-A70D-404E-9468-5D997AB517B0}" srcOrd="2" destOrd="0" presId="urn:microsoft.com/office/officeart/2018/2/layout/IconVerticalSolidList"/>
    <dgm:cxn modelId="{09FFCC78-F28C-460C-9B01-3AA43127AFAA}" type="presParOf" srcId="{DCC388F6-A70D-404E-9468-5D997AB517B0}" destId="{B3FDC2A5-017D-4E3C-99BE-889B931383F2}" srcOrd="0" destOrd="0" presId="urn:microsoft.com/office/officeart/2018/2/layout/IconVerticalSolidList"/>
    <dgm:cxn modelId="{C6BA2E58-F1B3-4384-B77F-0B7697711A4B}" type="presParOf" srcId="{DCC388F6-A70D-404E-9468-5D997AB517B0}" destId="{CC26F1E9-A16F-492B-A2E6-52795D094E56}" srcOrd="1" destOrd="0" presId="urn:microsoft.com/office/officeart/2018/2/layout/IconVerticalSolidList"/>
    <dgm:cxn modelId="{8AE0DEA7-8554-442C-B94A-804B1684C571}" type="presParOf" srcId="{DCC388F6-A70D-404E-9468-5D997AB517B0}" destId="{E240DB1B-542C-49A9-BFEC-D25F71F9D599}" srcOrd="2" destOrd="0" presId="urn:microsoft.com/office/officeart/2018/2/layout/IconVerticalSolidList"/>
    <dgm:cxn modelId="{BD3A7500-7A6D-4E0A-B091-F64E967CF6A3}" type="presParOf" srcId="{DCC388F6-A70D-404E-9468-5D997AB517B0}" destId="{DB47289C-841F-4AA3-9FCF-CD74B20F0644}" srcOrd="3" destOrd="0" presId="urn:microsoft.com/office/officeart/2018/2/layout/IconVerticalSolidList"/>
    <dgm:cxn modelId="{F6A0AE8B-AB74-4A99-9CE0-4ED8BCFA30E1}" type="presParOf" srcId="{3A8B25B3-A87E-4D6A-B075-90B33A927147}" destId="{502FAF1B-6626-43B8-BA0E-3FB2F6DFD68E}" srcOrd="3" destOrd="0" presId="urn:microsoft.com/office/officeart/2018/2/layout/IconVerticalSolidList"/>
    <dgm:cxn modelId="{2CCFBDA9-9878-4FF5-BF9C-045F23FE7EB1}" type="presParOf" srcId="{3A8B25B3-A87E-4D6A-B075-90B33A927147}" destId="{ED7492C4-9DBC-4B5D-89A4-2CB7E5037265}" srcOrd="4" destOrd="0" presId="urn:microsoft.com/office/officeart/2018/2/layout/IconVerticalSolidList"/>
    <dgm:cxn modelId="{2D2C38A4-45E0-480B-9402-E230ADE3E27C}" type="presParOf" srcId="{ED7492C4-9DBC-4B5D-89A4-2CB7E5037265}" destId="{EEB9BB86-2819-4BB3-B276-7575810710AA}" srcOrd="0" destOrd="0" presId="urn:microsoft.com/office/officeart/2018/2/layout/IconVerticalSolidList"/>
    <dgm:cxn modelId="{3319D172-02DA-4432-A2D5-B07F7B7C7C22}" type="presParOf" srcId="{ED7492C4-9DBC-4B5D-89A4-2CB7E5037265}" destId="{099D9778-BD54-43DF-8E9C-71140C4A5329}" srcOrd="1" destOrd="0" presId="urn:microsoft.com/office/officeart/2018/2/layout/IconVerticalSolidList"/>
    <dgm:cxn modelId="{E12902E3-F82E-4689-A989-DA19918B048B}" type="presParOf" srcId="{ED7492C4-9DBC-4B5D-89A4-2CB7E5037265}" destId="{83290F8B-66E6-4808-AD2F-76614182471A}" srcOrd="2" destOrd="0" presId="urn:microsoft.com/office/officeart/2018/2/layout/IconVerticalSolidList"/>
    <dgm:cxn modelId="{BCA08A9A-AF3F-4024-BC56-0A5AA68C7135}"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dgm:spPr/>
      <dgm:t>
        <a:bodyPr/>
        <a:lstStyle/>
        <a:p>
          <a:pPr>
            <a:lnSpc>
              <a:spcPct val="100000"/>
            </a:lnSpc>
          </a:pPr>
          <a:r>
            <a:rPr lang="el-GR" i="0" dirty="0" smtClean="0"/>
            <a:t>Χρησιμοποιήστε βιομετρικά δεδομένα για να συνδεθείτε, καθώς είναι εξαιρετικά δύσκολο για τους απατεώνες να τα χειραγωγήσουν.</a:t>
          </a:r>
          <a:endParaRPr lang="en-US"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a:latin typeface="Aptos" panose="020B0004020202020204" pitchFamily="34" charset="0"/>
            <a:ea typeface="Cambria" panose="02040503050406030204" pitchFamily="18" charset="0"/>
          </a:endParaRPr>
        </a:p>
      </dgm:t>
    </dgm:pt>
    <dgm:pt modelId="{08C6AEBB-E1BE-4B95-B093-1B6A27485733}">
      <dgm:prSet/>
      <dgm:spPr/>
      <dgm:t>
        <a:bodyPr/>
        <a:lstStyle/>
        <a:p>
          <a:pPr>
            <a:lnSpc>
              <a:spcPct val="100000"/>
            </a:lnSpc>
          </a:pPr>
          <a:r>
            <a:rPr lang="el-GR" i="0" dirty="0" smtClean="0"/>
            <a:t>Οι κωδικοί πρόσβασης είναι τόσο ισχυροί όσο και η ασφάλεια του δικτύου σας και μπορούν εύκολα να πέσουν στα χέρια εγκληματιών μέσω της καταγραφής κλειδιών όταν το υλικό παραβιάζεται από κακόβουλο λογισμικό.</a:t>
          </a:r>
          <a:endParaRPr lang="en-US"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a:latin typeface="Aptos" panose="020B0004020202020204" pitchFamily="34" charset="0"/>
            <a:ea typeface="Cambria" panose="02040503050406030204" pitchFamily="18" charset="0"/>
          </a:endParaRPr>
        </a:p>
      </dgm:t>
    </dgm:pt>
    <dgm:pt modelId="{F2EE30C0-7B90-412C-9191-B26D2BF8793A}">
      <dgm:prSet/>
      <dgm:spPr/>
      <dgm:t>
        <a:bodyPr/>
        <a:lstStyle/>
        <a:p>
          <a:pPr>
            <a:lnSpc>
              <a:spcPct val="100000"/>
            </a:lnSpc>
          </a:pPr>
          <a:r>
            <a:rPr lang="el-GR" dirty="0" smtClean="0"/>
            <a:t>Να είστε </a:t>
          </a:r>
          <a:r>
            <a:rPr lang="el-GR" i="1" dirty="0" smtClean="0"/>
            <a:t>ενήμεροι:</a:t>
          </a:r>
          <a:r>
            <a:rPr lang="el-GR" dirty="0" smtClean="0"/>
            <a:t> </a:t>
          </a:r>
          <a:r>
            <a:rPr lang="el-GR" i="1" dirty="0" smtClean="0"/>
            <a:t>Μην γράφετε τον κωδικό πρόσβασης και τους κωδικούς σε ελεύθερα αναγνώσιμα αρχεία (π.χ. </a:t>
          </a:r>
          <a:r>
            <a:rPr lang="el-GR" i="1" dirty="0" err="1" smtClean="0"/>
            <a:t>word</a:t>
          </a:r>
          <a:r>
            <a:rPr lang="el-GR" i="1" dirty="0" smtClean="0"/>
            <a:t>, </a:t>
          </a:r>
          <a:r>
            <a:rPr lang="el-GR" i="1" dirty="0" err="1" smtClean="0"/>
            <a:t>excel</a:t>
          </a:r>
          <a:r>
            <a:rPr lang="el-GR" i="1" dirty="0" smtClean="0"/>
            <a:t>, ...) ή σε κομμάτια χαρτιού.</a:t>
          </a:r>
          <a:endParaRPr lang="en-US" i="1" dirty="0">
            <a:latin typeface="Aptos"/>
            <a:ea typeface="Cambria"/>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t>
        <a:bodyPr/>
        <a:lstStyle/>
        <a:p>
          <a:endParaRPr lang="el-GR"/>
        </a:p>
      </dgm:t>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Odtlačok prst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t>
        <a:bodyPr/>
        <a:lstStyle/>
        <a:p>
          <a:endParaRPr lang="el-GR"/>
        </a:p>
      </dgm:t>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Kulturista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t>
        <a:bodyPr/>
        <a:lstStyle/>
        <a:p>
          <a:endParaRPr lang="el-GR"/>
        </a:p>
      </dgm:t>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Dokument výplň plnou farbou"/>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t>
        <a:bodyPr/>
        <a:lstStyle/>
        <a:p>
          <a:endParaRPr lang="el-GR"/>
        </a:p>
      </dgm:t>
    </dgm:pt>
  </dgm:ptLst>
  <dgm:cxnLst>
    <dgm:cxn modelId="{41DC345C-09FD-4F6D-81E1-4B5B22934597}" type="presOf" srcId="{F2EE30C0-7B90-412C-9191-B26D2BF8793A}" destId="{98D707D8-583D-4C18-A11E-47506727DB8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72717716-C15B-466F-855E-97D4E300523D}" srcId="{07388575-53AD-4155-AF4B-1182A738C817}" destId="{F2EE30C0-7B90-412C-9191-B26D2BF8793A}" srcOrd="2" destOrd="0" parTransId="{B24763C0-AC18-48C9-9297-1E917BAE53E0}" sibTransId="{680DBE87-1BDA-4A2A-9456-FEE14311D982}"/>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1A2FDF0F-75FD-470F-9456-29C992478D80}" srcId="{07388575-53AD-4155-AF4B-1182A738C817}" destId="{E005DFF8-9213-41FA-8DA4-1A352AD9B123}" srcOrd="0" destOrd="0" parTransId="{3DBC4C04-3832-4C01-A142-99296A3E2384}" sibTransId="{84A9EEEF-B6BC-4E2D-B379-2E35CF316B71}"/>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 modelId="{09DBD1AC-FFB6-45C1-BE98-17CCFCDDE246}" type="presParOf" srcId="{3A8B25B3-A87E-4D6A-B075-90B33A927147}" destId="{502FAF1B-6626-43B8-BA0E-3FB2F6DFD68E}" srcOrd="3" destOrd="0" presId="urn:microsoft.com/office/officeart/2018/2/layout/IconVerticalSolidList"/>
    <dgm:cxn modelId="{9EF10572-B4D9-4DD7-8D1C-C04207EA3D22}" type="presParOf" srcId="{3A8B25B3-A87E-4D6A-B075-90B33A927147}" destId="{ED7492C4-9DBC-4B5D-89A4-2CB7E5037265}" srcOrd="4" destOrd="0" presId="urn:microsoft.com/office/officeart/2018/2/layout/IconVerticalSolidList"/>
    <dgm:cxn modelId="{06FB8B6E-B436-4102-BF7C-A360D2F7E836}" type="presParOf" srcId="{ED7492C4-9DBC-4B5D-89A4-2CB7E5037265}" destId="{EEB9BB86-2819-4BB3-B276-7575810710AA}" srcOrd="0" destOrd="0" presId="urn:microsoft.com/office/officeart/2018/2/layout/IconVerticalSolidList"/>
    <dgm:cxn modelId="{1B83C25D-D617-4D67-A576-83F55546042C}" type="presParOf" srcId="{ED7492C4-9DBC-4B5D-89A4-2CB7E5037265}" destId="{099D9778-BD54-43DF-8E9C-71140C4A5329}" srcOrd="1" destOrd="0" presId="urn:microsoft.com/office/officeart/2018/2/layout/IconVerticalSolidList"/>
    <dgm:cxn modelId="{FB63B918-F9A1-45C5-8757-5BCEBB4D99FA}" type="presParOf" srcId="{ED7492C4-9DBC-4B5D-89A4-2CB7E5037265}" destId="{83290F8B-66E6-4808-AD2F-76614182471A}" srcOrd="2" destOrd="0" presId="urn:microsoft.com/office/officeart/2018/2/layout/IconVerticalSolidList"/>
    <dgm:cxn modelId="{62A29BDC-0A19-4B91-B282-AC20BDB0A9FA}"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custT="1"/>
      <dgm:spPr/>
      <dgm:t>
        <a:bodyPr/>
        <a:lstStyle/>
        <a:p>
          <a:pPr>
            <a:lnSpc>
              <a:spcPct val="100000"/>
            </a:lnSpc>
          </a:pPr>
          <a:r>
            <a:rPr lang="el-GR" sz="2400" dirty="0" smtClean="0"/>
            <a:t>Ο </a:t>
          </a:r>
          <a:r>
            <a:rPr lang="el-GR" sz="2400" b="1" dirty="0" smtClean="0"/>
            <a:t>καθένας</a:t>
          </a:r>
          <a:r>
            <a:rPr lang="el-GR" sz="2400" dirty="0" smtClean="0"/>
            <a:t> μπορεί να γίνει στόχος για οποιονδήποτε λόγο, ανεξάρτητα από </a:t>
          </a:r>
          <a:r>
            <a:rPr lang="el-GR" sz="2400" b="1" dirty="0" smtClean="0"/>
            <a:t>το ποιος είσαι</a:t>
          </a:r>
          <a:r>
            <a:rPr lang="el-GR" sz="2400" dirty="0" smtClean="0"/>
            <a:t>, </a:t>
          </a:r>
          <a:r>
            <a:rPr lang="el-GR" sz="2400" b="1" dirty="0" smtClean="0"/>
            <a:t>ποια πλατφόρμα </a:t>
          </a:r>
          <a:r>
            <a:rPr lang="el-GR" sz="2400" dirty="0" smtClean="0"/>
            <a:t>χρησιμοποιείς, </a:t>
          </a:r>
          <a:r>
            <a:rPr lang="el-GR" sz="2400" b="1" dirty="0" smtClean="0"/>
            <a:t>πόσα χρήματα </a:t>
          </a:r>
          <a:r>
            <a:rPr lang="el-GR" sz="2400" dirty="0" smtClean="0"/>
            <a:t>έχεις.</a:t>
          </a:r>
          <a:endParaRPr lang="en-US" sz="2400"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l-GR" sz="2400" dirty="0" smtClean="0"/>
            <a:t>Σύμφωνα με τις αναζητήσεις της </a:t>
          </a:r>
          <a:r>
            <a:rPr lang="el-GR" sz="2400" dirty="0" err="1" smtClean="0"/>
            <a:t>Google</a:t>
          </a:r>
          <a:r>
            <a:rPr lang="el-GR" sz="2400" dirty="0" smtClean="0"/>
            <a:t>, το 2024 κατά μέσο όρο </a:t>
          </a:r>
          <a:r>
            <a:rPr lang="el-GR" sz="2400" b="1" dirty="0" smtClean="0"/>
            <a:t>68.000 χρήστες του Facebook </a:t>
          </a:r>
          <a:r>
            <a:rPr lang="el-GR" sz="2400" dirty="0" smtClean="0"/>
            <a:t>και </a:t>
          </a:r>
          <a:r>
            <a:rPr lang="el-GR" sz="2400" b="1" dirty="0" smtClean="0"/>
            <a:t>36.000 χρήστες του </a:t>
          </a:r>
          <a:r>
            <a:rPr lang="el-GR" sz="2400" b="1" dirty="0" err="1" smtClean="0"/>
            <a:t>Instagram</a:t>
          </a:r>
          <a:r>
            <a:rPr lang="el-GR" sz="2400" dirty="0" smtClean="0"/>
            <a:t> αναζητούσαν κάθε μήνα στο </a:t>
          </a:r>
          <a:r>
            <a:rPr lang="el-GR" sz="2400" dirty="0" err="1" smtClean="0"/>
            <a:t>Google</a:t>
          </a:r>
          <a:r>
            <a:rPr lang="el-GR" sz="2400" dirty="0" smtClean="0"/>
            <a:t> πληροφορίες σχετικά με τον τρόπο ανάκτησης ενός </a:t>
          </a:r>
          <a:r>
            <a:rPr lang="el-GR" sz="2400" b="1" dirty="0" err="1" smtClean="0"/>
            <a:t>χακαρισμένου</a:t>
          </a:r>
          <a:r>
            <a:rPr lang="el-GR" sz="2400" b="1" dirty="0" smtClean="0"/>
            <a:t> λογαριασμού</a:t>
          </a:r>
          <a:r>
            <a:rPr lang="el-GR" sz="2400" dirty="0" smtClean="0"/>
            <a:t>.</a:t>
          </a:r>
          <a:endParaRPr lang="en-US" sz="2400"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t>
        <a:bodyPr/>
        <a:lstStyle/>
        <a:p>
          <a:endParaRPr lang="el-GR"/>
        </a:p>
      </dgm:t>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Stred terč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t>
        <a:bodyPr/>
        <a:lstStyle/>
        <a:p>
          <a:endParaRPr lang="el-GR"/>
        </a:p>
      </dgm:t>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custLinFactNeighborX="-13913" custLinFactNeighborY="4897"/>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Priblížiť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custLinFactNeighborX="382" custLinFactNeighborY="-857">
        <dgm:presLayoutVars>
          <dgm:chMax val="0"/>
          <dgm:chPref val="0"/>
        </dgm:presLayoutVars>
      </dgm:prSet>
      <dgm:spPr/>
      <dgm:t>
        <a:bodyPr/>
        <a:lstStyle/>
        <a:p>
          <a:endParaRPr lang="el-GR"/>
        </a:p>
      </dgm:t>
    </dgm:pt>
  </dgm:ptLst>
  <dgm:cxnLst>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1A2FDF0F-75FD-470F-9456-29C992478D80}" srcId="{07388575-53AD-4155-AF4B-1182A738C817}" destId="{E005DFF8-9213-41FA-8DA4-1A352AD9B123}" srcOrd="0" destOrd="0" parTransId="{3DBC4C04-3832-4C01-A142-99296A3E2384}" sibTransId="{84A9EEEF-B6BC-4E2D-B379-2E35CF316B71}"/>
    <dgm:cxn modelId="{2DA86068-8DB5-46FA-A81D-573E87BAF0CA}" type="presOf" srcId="{07388575-53AD-4155-AF4B-1182A738C817}" destId="{3A8B25B3-A87E-4D6A-B075-90B33A927147}"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gn="l">
            <a:lnSpc>
              <a:spcPct val="100000"/>
            </a:lnSpc>
          </a:pPr>
          <a:r>
            <a:rPr lang="el-GR" sz="2400" dirty="0" smtClean="0">
              <a:solidFill>
                <a:schemeClr val="tx1"/>
              </a:solidFill>
              <a:cs typeface="Arial" panose="020B0604020202020204" pitchFamily="34" charset="0"/>
            </a:rPr>
            <a:t>Η προστασία των προσωπικών δεδομένων και η ελαχιστοποίηση του κινδύνου ασφάλειας είναι βασικό καθήκον όλων των χρηστών, καθώς οι πλατφόρμες κοινωνικών δικτύων αυξάνονται σε δημοτικότητα και διασύνδεση.</a:t>
          </a:r>
          <a:endParaRPr lang="en-US" sz="2400" dirty="0">
            <a:solidFill>
              <a:schemeClr val="tx1"/>
            </a:solidFill>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l-GR" sz="2400" dirty="0" smtClean="0"/>
            <a:t>Η προστασία του </a:t>
          </a:r>
          <a:r>
            <a:rPr lang="el-GR" sz="2400" b="1" dirty="0" smtClean="0"/>
            <a:t>λογαριασμού</a:t>
          </a:r>
          <a:r>
            <a:rPr lang="el-GR" sz="2400" dirty="0" smtClean="0"/>
            <a:t> σας </a:t>
          </a:r>
          <a:r>
            <a:rPr lang="el-GR" sz="2400" b="1" dirty="0" smtClean="0"/>
            <a:t>στο Κοινωνικό</a:t>
          </a:r>
          <a:r>
            <a:rPr lang="el-GR" sz="2400" dirty="0" smtClean="0"/>
            <a:t> </a:t>
          </a:r>
          <a:r>
            <a:rPr lang="el-GR" sz="2400" b="1" dirty="0" smtClean="0"/>
            <a:t>Δίκτυο</a:t>
          </a:r>
          <a:r>
            <a:rPr lang="el-GR" sz="2400" dirty="0" smtClean="0"/>
            <a:t> από </a:t>
          </a:r>
          <a:r>
            <a:rPr lang="el-GR" sz="2400" b="1" dirty="0" smtClean="0"/>
            <a:t>απειλές για το απόρρητο και την ασφάλεια </a:t>
          </a:r>
          <a:r>
            <a:rPr lang="el-GR" sz="2400" dirty="0" smtClean="0"/>
            <a:t>δεν είναι πολύ δύσκολη, αν ακολουθήσετε τις </a:t>
          </a:r>
          <a:r>
            <a:rPr lang="el-GR" sz="2400" dirty="0" err="1" smtClean="0"/>
            <a:t>συνιστώμενες</a:t>
          </a:r>
          <a:r>
            <a:rPr lang="el-GR" sz="2400" dirty="0" smtClean="0"/>
            <a:t> βασικές πρακτικές που σας προειδοποιούν για </a:t>
          </a:r>
          <a:r>
            <a:rPr lang="el-GR" sz="2400" b="1" dirty="0" smtClean="0"/>
            <a:t>ύποπτες δραστηριότητες </a:t>
          </a:r>
          <a:r>
            <a:rPr lang="el-GR" sz="2400" dirty="0" smtClean="0"/>
            <a:t>και σας προστατεύουν από </a:t>
          </a:r>
          <a:r>
            <a:rPr lang="el-GR" sz="2400" b="1" dirty="0" smtClean="0"/>
            <a:t>την απάτη στον κυβερνοχώρο</a:t>
          </a:r>
          <a:r>
            <a:rPr lang="el-GR" sz="2400" dirty="0" smtClean="0"/>
            <a:t>.</a:t>
          </a:r>
          <a:endParaRPr lang="en-US" sz="24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t>
        <a:bodyPr/>
        <a:lstStyle/>
        <a:p>
          <a:endParaRPr lang="el-GR"/>
        </a:p>
      </dgm:t>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Dáždnik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t>
        <a:bodyPr/>
        <a:lstStyle/>
        <a:p>
          <a:endParaRPr lang="el-GR"/>
        </a:p>
      </dgm:t>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Štít so značkou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dgm:presLayoutVars>
          <dgm:chMax val="0"/>
          <dgm:chPref val="0"/>
        </dgm:presLayoutVars>
      </dgm:prSet>
      <dgm:spPr/>
      <dgm:t>
        <a:bodyPr/>
        <a:lstStyle/>
        <a:p>
          <a:endParaRPr lang="el-GR"/>
        </a:p>
      </dgm:t>
    </dgm:pt>
  </dgm:ptLst>
  <dgm:cxnLst>
    <dgm:cxn modelId="{E23C9D2E-2133-4F0A-A3CF-187E19CB2448}" srcId="{07388575-53AD-4155-AF4B-1182A738C817}" destId="{08C6AEBB-E1BE-4B95-B093-1B6A27485733}" srcOrd="1" destOrd="0" parTransId="{D3166BD2-CCD9-4D15-A18F-7244F7704C10}" sibTransId="{58C01267-6BA1-44E9-A81F-DC281F61A696}"/>
    <dgm:cxn modelId="{1A2FDF0F-75FD-470F-9456-29C992478D80}" srcId="{07388575-53AD-4155-AF4B-1182A738C817}" destId="{E005DFF8-9213-41FA-8DA4-1A352AD9B123}" srcOrd="0" destOrd="0" parTransId="{3DBC4C04-3832-4C01-A142-99296A3E2384}" sibTransId="{84A9EEEF-B6BC-4E2D-B379-2E35CF316B71}"/>
    <dgm:cxn modelId="{38F57E57-A8F8-4A7E-9A9B-6486DEC07537}" type="presOf" srcId="{07388575-53AD-4155-AF4B-1182A738C817}" destId="{3A8B25B3-A87E-4D6A-B075-90B33A927147}" srcOrd="0" destOrd="0" presId="urn:microsoft.com/office/officeart/2018/2/layout/IconVerticalSolidList"/>
    <dgm:cxn modelId="{E9F88E17-311F-4242-B568-A6E0125C6BA8}" type="presOf" srcId="{08C6AEBB-E1BE-4B95-B093-1B6A27485733}" destId="{DB47289C-841F-4AA3-9FCF-CD74B20F0644}" srcOrd="0" destOrd="0" presId="urn:microsoft.com/office/officeart/2018/2/layout/IconVerticalSolidList"/>
    <dgm:cxn modelId="{D6BAF248-1590-48CA-8362-B4A42BA33D6B}" type="presOf" srcId="{E005DFF8-9213-41FA-8DA4-1A352AD9B123}" destId="{B87462E3-B2C6-419A-9325-3F627D30FBAC}"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70359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100000"/>
            </a:lnSpc>
            <a:spcBef>
              <a:spcPct val="0"/>
            </a:spcBef>
            <a:spcAft>
              <a:spcPct val="35000"/>
            </a:spcAft>
          </a:pPr>
          <a:r>
            <a:rPr lang="el-GR" sz="3200" b="1" kern="1200" dirty="0" smtClean="0"/>
            <a:t>ΠΕΡΙΕΧΟΜΕΝΟ</a:t>
          </a:r>
          <a:endParaRPr lang="en-US" sz="3200" kern="1200" dirty="0">
            <a:latin typeface="Aptos" panose="020B0004020202020204" pitchFamily="34" charset="0"/>
          </a:endParaRPr>
        </a:p>
      </dsp:txBody>
      <dsp:txXfrm>
        <a:off x="0" y="586"/>
        <a:ext cx="7035933" cy="533671"/>
      </dsp:txXfrm>
    </dsp:sp>
    <dsp:sp modelId="{BA978681-798E-4E8B-9906-702C602C2001}">
      <dsp:nvSpPr>
        <dsp:cNvPr id="0" name=""/>
        <dsp:cNvSpPr/>
      </dsp:nvSpPr>
      <dsp:spPr>
        <a:xfrm>
          <a:off x="0" y="534258"/>
          <a:ext cx="70359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534258"/>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ct val="35000"/>
            </a:spcAft>
          </a:pPr>
          <a:r>
            <a:rPr lang="el-GR" sz="2400" b="0" kern="1200" dirty="0" smtClean="0"/>
            <a:t>Διαδικτυακή τραπεζική</a:t>
          </a:r>
          <a:endParaRPr lang="en-US" sz="2400" b="0" kern="1200" dirty="0">
            <a:latin typeface="Aptos"/>
            <a:ea typeface="+mn-ea"/>
            <a:cs typeface="+mn-cs"/>
          </a:endParaRPr>
        </a:p>
      </dsp:txBody>
      <dsp:txXfrm>
        <a:off x="0" y="534258"/>
        <a:ext cx="7035933" cy="533671"/>
      </dsp:txXfrm>
    </dsp:sp>
    <dsp:sp modelId="{9B43BAE5-18C7-477B-B28A-7E020CBF5F7B}">
      <dsp:nvSpPr>
        <dsp:cNvPr id="0" name=""/>
        <dsp:cNvSpPr/>
      </dsp:nvSpPr>
      <dsp:spPr>
        <a:xfrm>
          <a:off x="0" y="1067930"/>
          <a:ext cx="70359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067930"/>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100000"/>
            </a:lnSpc>
            <a:spcBef>
              <a:spcPct val="0"/>
            </a:spcBef>
            <a:spcAft>
              <a:spcPct val="35000"/>
            </a:spcAft>
          </a:pPr>
          <a:r>
            <a:rPr lang="el-GR" sz="2400" kern="1200" dirty="0" smtClean="0">
              <a:cs typeface="Calibri"/>
            </a:rPr>
            <a:t>Υπέρ και κατά της τραπεζικής μέσω Διαδικτύου</a:t>
          </a:r>
          <a:endParaRPr lang="en-US" sz="2400" kern="1200" dirty="0">
            <a:latin typeface="Aptos"/>
            <a:ea typeface="+mn-ea"/>
            <a:cs typeface="Calibri"/>
          </a:endParaRPr>
        </a:p>
      </dsp:txBody>
      <dsp:txXfrm>
        <a:off x="0" y="1067930"/>
        <a:ext cx="7035933" cy="533671"/>
      </dsp:txXfrm>
    </dsp:sp>
    <dsp:sp modelId="{93A14647-9A57-498F-B002-0BD7E3FDCB1B}">
      <dsp:nvSpPr>
        <dsp:cNvPr id="0" name=""/>
        <dsp:cNvSpPr/>
      </dsp:nvSpPr>
      <dsp:spPr>
        <a:xfrm>
          <a:off x="0" y="1601602"/>
          <a:ext cx="70359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2D81F-790E-4239-8EC7-CF9A12B1367A}">
      <dsp:nvSpPr>
        <dsp:cNvPr id="0" name=""/>
        <dsp:cNvSpPr/>
      </dsp:nvSpPr>
      <dsp:spPr>
        <a:xfrm>
          <a:off x="0" y="1601602"/>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00000"/>
            </a:lnSpc>
            <a:spcBef>
              <a:spcPct val="0"/>
            </a:spcBef>
            <a:spcAft>
              <a:spcPct val="35000"/>
            </a:spcAft>
          </a:pPr>
          <a:r>
            <a:rPr lang="el-GR" sz="2000" kern="1200" dirty="0" smtClean="0">
              <a:ea typeface="+mn-ea"/>
              <a:cs typeface="+mn-cs"/>
            </a:rPr>
            <a:t>Βέλτιστες πρακτικές - Ασφάλεια τραπεζικών συναλλαγών μέσω Διαδικτύου</a:t>
          </a:r>
          <a:endParaRPr lang="en-US" sz="2000" kern="1200" dirty="0">
            <a:latin typeface="Aptos" panose="020B0004020202020204" pitchFamily="34" charset="0"/>
            <a:ea typeface="+mn-ea"/>
            <a:cs typeface="+mn-cs"/>
          </a:endParaRPr>
        </a:p>
      </dsp:txBody>
      <dsp:txXfrm>
        <a:off x="0" y="1601602"/>
        <a:ext cx="7035933" cy="533671"/>
      </dsp:txXfrm>
    </dsp:sp>
    <dsp:sp modelId="{1B725A3C-332C-4241-BAA5-3F2D5B50DEC0}">
      <dsp:nvSpPr>
        <dsp:cNvPr id="0" name=""/>
        <dsp:cNvSpPr/>
      </dsp:nvSpPr>
      <dsp:spPr>
        <a:xfrm>
          <a:off x="0" y="2135274"/>
          <a:ext cx="70359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3B41-FBFD-4DBC-9B3B-948EA8460D0B}">
      <dsp:nvSpPr>
        <dsp:cNvPr id="0" name=""/>
        <dsp:cNvSpPr/>
      </dsp:nvSpPr>
      <dsp:spPr>
        <a:xfrm>
          <a:off x="0" y="2135274"/>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100000"/>
            </a:lnSpc>
            <a:spcBef>
              <a:spcPct val="0"/>
            </a:spcBef>
            <a:spcAft>
              <a:spcPct val="35000"/>
            </a:spcAft>
          </a:pPr>
          <a:r>
            <a:rPr lang="sk-SK" sz="2300" kern="1200" dirty="0">
              <a:solidFill>
                <a:srgbClr val="000000"/>
              </a:solidFill>
              <a:latin typeface="Calibri"/>
              <a:ea typeface="Calibri"/>
              <a:cs typeface="Calibri"/>
            </a:rPr>
            <a:t>Internet banking </a:t>
          </a:r>
          <a:r>
            <a:rPr lang="sk-SK" sz="2300" kern="1200" dirty="0" err="1">
              <a:solidFill>
                <a:srgbClr val="000000"/>
              </a:solidFill>
              <a:latin typeface="Calibri"/>
              <a:ea typeface="Calibri"/>
              <a:cs typeface="Calibri"/>
            </a:rPr>
            <a:t>security</a:t>
          </a:r>
          <a:r>
            <a:rPr lang="sk-SK" sz="2300" kern="1200" dirty="0">
              <a:solidFill>
                <a:srgbClr val="000000"/>
              </a:solidFill>
              <a:latin typeface="Calibri"/>
              <a:ea typeface="Calibri"/>
              <a:cs typeface="Calibri"/>
            </a:rPr>
            <a:t> </a:t>
          </a:r>
          <a:r>
            <a:rPr lang="sk-SK" sz="2300" kern="1200" dirty="0" err="1">
              <a:solidFill>
                <a:srgbClr val="000000"/>
              </a:solidFill>
              <a:latin typeface="Calibri"/>
              <a:ea typeface="Calibri"/>
              <a:cs typeface="Calibri"/>
            </a:rPr>
            <a:t>conclusions</a:t>
          </a:r>
          <a:endParaRPr lang="sk-SK" sz="2300" kern="1200" dirty="0">
            <a:solidFill>
              <a:srgbClr val="000000"/>
            </a:solidFill>
            <a:latin typeface="Calibri"/>
            <a:ea typeface="Calibri"/>
            <a:cs typeface="Calibri"/>
          </a:endParaRPr>
        </a:p>
      </dsp:txBody>
      <dsp:txXfrm>
        <a:off x="0" y="2135274"/>
        <a:ext cx="7035933" cy="533671"/>
      </dsp:txXfrm>
    </dsp:sp>
    <dsp:sp modelId="{DE5B319D-76DF-444D-AE04-D3D3B61082C7}">
      <dsp:nvSpPr>
        <dsp:cNvPr id="0" name=""/>
        <dsp:cNvSpPr/>
      </dsp:nvSpPr>
      <dsp:spPr>
        <a:xfrm>
          <a:off x="0" y="2668945"/>
          <a:ext cx="70359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C7A2B-EBE0-4E49-94CD-23CE80717489}">
      <dsp:nvSpPr>
        <dsp:cNvPr id="0" name=""/>
        <dsp:cNvSpPr/>
      </dsp:nvSpPr>
      <dsp:spPr>
        <a:xfrm>
          <a:off x="0" y="2668945"/>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100000"/>
            </a:lnSpc>
            <a:spcBef>
              <a:spcPct val="0"/>
            </a:spcBef>
            <a:spcAft>
              <a:spcPct val="35000"/>
            </a:spcAft>
          </a:pPr>
          <a:r>
            <a:rPr lang="el-GR" sz="2300" kern="1200" dirty="0" smtClean="0">
              <a:latin typeface="Aptos"/>
              <a:cs typeface="Calibri"/>
            </a:rPr>
            <a:t>Κοινωνικά Δίκτυα</a:t>
          </a:r>
          <a:endParaRPr lang="sk-SK" sz="2300" kern="1200" dirty="0">
            <a:latin typeface="Aptos"/>
            <a:cs typeface="Calibri"/>
          </a:endParaRPr>
        </a:p>
      </dsp:txBody>
      <dsp:txXfrm>
        <a:off x="0" y="2668945"/>
        <a:ext cx="7035933" cy="533671"/>
      </dsp:txXfrm>
    </dsp:sp>
    <dsp:sp modelId="{996B8815-0BC1-49F5-9553-1DBF6F5EA2EA}">
      <dsp:nvSpPr>
        <dsp:cNvPr id="0" name=""/>
        <dsp:cNvSpPr/>
      </dsp:nvSpPr>
      <dsp:spPr>
        <a:xfrm>
          <a:off x="0" y="3202617"/>
          <a:ext cx="70359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202617"/>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100000"/>
            </a:lnSpc>
            <a:spcBef>
              <a:spcPct val="0"/>
            </a:spcBef>
            <a:spcAft>
              <a:spcPct val="35000"/>
            </a:spcAft>
          </a:pPr>
          <a:r>
            <a:rPr lang="el-GR" sz="2400" kern="1200" dirty="0" smtClean="0">
              <a:latin typeface="Aptos"/>
              <a:cs typeface="Calibri"/>
            </a:rPr>
            <a:t>Υπέρ και κατά των Κοινωνικών Δικτύων</a:t>
          </a:r>
          <a:endParaRPr lang="en-US" sz="2400" kern="1200" dirty="0">
            <a:latin typeface="Aptos"/>
            <a:ea typeface="+mn-ea"/>
            <a:cs typeface="Calibri"/>
          </a:endParaRPr>
        </a:p>
      </dsp:txBody>
      <dsp:txXfrm>
        <a:off x="0" y="3202617"/>
        <a:ext cx="7035933" cy="533671"/>
      </dsp:txXfrm>
    </dsp:sp>
    <dsp:sp modelId="{530E71F0-C27F-46BC-9B42-5B7332EF4DBE}">
      <dsp:nvSpPr>
        <dsp:cNvPr id="0" name=""/>
        <dsp:cNvSpPr/>
      </dsp:nvSpPr>
      <dsp:spPr>
        <a:xfrm>
          <a:off x="0" y="3736289"/>
          <a:ext cx="70359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87F62-05B5-49FE-BA1D-E8CCADBCA17B}">
      <dsp:nvSpPr>
        <dsp:cNvPr id="0" name=""/>
        <dsp:cNvSpPr/>
      </dsp:nvSpPr>
      <dsp:spPr>
        <a:xfrm>
          <a:off x="0" y="3736289"/>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100000"/>
            </a:lnSpc>
            <a:spcBef>
              <a:spcPct val="0"/>
            </a:spcBef>
            <a:spcAft>
              <a:spcPct val="35000"/>
            </a:spcAft>
          </a:pPr>
          <a:r>
            <a:rPr lang="el-GR" sz="2400" kern="1200" dirty="0" smtClean="0">
              <a:ea typeface="+mn-ea"/>
              <a:cs typeface="+mn-cs"/>
            </a:rPr>
            <a:t>Καλές πρακτικές - Ασφάλεια των Κοινωνικών Δικτύων</a:t>
          </a:r>
          <a:endParaRPr lang="en-US" sz="2400" kern="1200" dirty="0" err="1">
            <a:latin typeface="Aptos"/>
            <a:ea typeface="+mn-ea"/>
            <a:cs typeface="+mn-cs"/>
          </a:endParaRPr>
        </a:p>
      </dsp:txBody>
      <dsp:txXfrm>
        <a:off x="0" y="3736289"/>
        <a:ext cx="7035933" cy="533671"/>
      </dsp:txXfrm>
    </dsp:sp>
    <dsp:sp modelId="{648A20A8-418D-4A81-BB28-0C1177E63AEF}">
      <dsp:nvSpPr>
        <dsp:cNvPr id="0" name=""/>
        <dsp:cNvSpPr/>
      </dsp:nvSpPr>
      <dsp:spPr>
        <a:xfrm>
          <a:off x="0" y="4269961"/>
          <a:ext cx="70359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269961"/>
          <a:ext cx="7035933"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l-GR" sz="2400" kern="1200" dirty="0" smtClean="0">
              <a:latin typeface="Aptos"/>
              <a:cs typeface="Calibri"/>
            </a:rPr>
            <a:t>Ασφάλεια Κοινωνικών Δικτύων Συμπεράσματα</a:t>
          </a:r>
          <a:endParaRPr lang="sk-SK" sz="2400" kern="1200" dirty="0" err="1">
            <a:latin typeface="Aptos" panose="020B0004020202020204" pitchFamily="34" charset="0"/>
          </a:endParaRPr>
        </a:p>
      </dsp:txBody>
      <dsp:txXfrm>
        <a:off x="0" y="4269961"/>
        <a:ext cx="7035933" cy="533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3858"/>
          <a:ext cx="10888980" cy="1271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384556" y="289892"/>
          <a:ext cx="699877" cy="69919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468991" y="3858"/>
          <a:ext cx="9323045" cy="127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73" tIns="134673" rIns="134673" bIns="134673" numCol="1" spcCol="1270" anchor="ctr" anchorCtr="0">
          <a:noAutofit/>
        </a:bodyPr>
        <a:lstStyle/>
        <a:p>
          <a:pPr lvl="0" algn="l" defTabSz="1066800">
            <a:lnSpc>
              <a:spcPct val="100000"/>
            </a:lnSpc>
            <a:spcBef>
              <a:spcPct val="0"/>
            </a:spcBef>
            <a:spcAft>
              <a:spcPct val="35000"/>
            </a:spcAft>
          </a:pPr>
          <a:r>
            <a:rPr lang="el-GR" sz="2400" b="0" kern="1200" dirty="0" smtClean="0">
              <a:solidFill>
                <a:srgbClr val="444444"/>
              </a:solidFill>
              <a:cs typeface="Calibri"/>
            </a:rPr>
            <a:t>Αποφύγετε να κάνετε κλικ σε συνδέσμους ηλεκτρονικού ταχυδρομείου που υποτίθεται ότι σας οδηγούν στην ιστοσελίδα μιας τράπεζας.</a:t>
          </a:r>
          <a:endParaRPr lang="en-US" sz="2400" b="0" kern="1200" dirty="0">
            <a:solidFill>
              <a:srgbClr val="444444"/>
            </a:solidFill>
            <a:latin typeface="Aptos"/>
            <a:ea typeface="Cambria"/>
            <a:cs typeface="Calibri"/>
          </a:endParaRPr>
        </a:p>
      </dsp:txBody>
      <dsp:txXfrm>
        <a:off x="1468991" y="3858"/>
        <a:ext cx="9323045" cy="1272505"/>
      </dsp:txXfrm>
    </dsp:sp>
    <dsp:sp modelId="{B3FDC2A5-017D-4E3C-99BE-889B931383F2}">
      <dsp:nvSpPr>
        <dsp:cNvPr id="0" name=""/>
        <dsp:cNvSpPr/>
      </dsp:nvSpPr>
      <dsp:spPr>
        <a:xfrm>
          <a:off x="0" y="1567221"/>
          <a:ext cx="10888980" cy="1271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384556" y="1853255"/>
          <a:ext cx="699877" cy="69919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468991" y="1567221"/>
          <a:ext cx="9323045" cy="127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73" tIns="134673" rIns="134673" bIns="134673" numCol="1" spcCol="1270" anchor="ctr" anchorCtr="0">
          <a:noAutofit/>
        </a:bodyPr>
        <a:lstStyle/>
        <a:p>
          <a:pPr lvl="0" algn="l" defTabSz="1066800">
            <a:lnSpc>
              <a:spcPct val="100000"/>
            </a:lnSpc>
            <a:spcBef>
              <a:spcPct val="0"/>
            </a:spcBef>
            <a:spcAft>
              <a:spcPct val="35000"/>
            </a:spcAft>
          </a:pPr>
          <a:r>
            <a:rPr lang="el-GR" sz="2400" kern="1200" dirty="0" smtClean="0"/>
            <a:t>Πληκτρολογήστε απευθείας στο πρόγραμμα περιήγησης τη </a:t>
          </a:r>
          <a:r>
            <a:rPr lang="el-GR" sz="2400" b="1" kern="1200" dirty="0" smtClean="0"/>
            <a:t>διαδικτυακή διεύθυνση της τράπεζας</a:t>
          </a:r>
          <a:r>
            <a:rPr lang="el-GR" sz="2400" kern="1200" dirty="0" smtClean="0"/>
            <a:t> και βεβαιωθείτε ότι βρίσκεστε στον νόμιμο, ασφαλή </a:t>
          </a:r>
          <a:r>
            <a:rPr lang="el-GR" sz="2400" kern="1200" dirty="0" err="1" smtClean="0"/>
            <a:t>ιστότοπο</a:t>
          </a:r>
          <a:r>
            <a:rPr lang="el-GR" sz="2400" kern="1200" dirty="0" smtClean="0"/>
            <a:t> της τράπεζας.</a:t>
          </a:r>
          <a:endParaRPr lang="en-US" sz="2400" kern="1200" dirty="0">
            <a:latin typeface="Aptos"/>
            <a:ea typeface="Cambria"/>
            <a:cs typeface="Calibri"/>
          </a:endParaRPr>
        </a:p>
      </dsp:txBody>
      <dsp:txXfrm>
        <a:off x="1468991" y="1567221"/>
        <a:ext cx="9323045" cy="1272505"/>
      </dsp:txXfrm>
    </dsp:sp>
    <dsp:sp modelId="{EEB9BB86-2819-4BB3-B276-7575810710AA}">
      <dsp:nvSpPr>
        <dsp:cNvPr id="0" name=""/>
        <dsp:cNvSpPr/>
      </dsp:nvSpPr>
      <dsp:spPr>
        <a:xfrm>
          <a:off x="0" y="3100239"/>
          <a:ext cx="10888980" cy="1271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384556" y="3416618"/>
          <a:ext cx="699877" cy="69919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468991" y="3130584"/>
          <a:ext cx="9323045" cy="127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73" tIns="134673" rIns="134673" bIns="134673" numCol="1" spcCol="1270" anchor="ctr" anchorCtr="0">
          <a:noAutofit/>
        </a:bodyPr>
        <a:lstStyle/>
        <a:p>
          <a:pPr lvl="0" algn="l" defTabSz="933450">
            <a:lnSpc>
              <a:spcPct val="100000"/>
            </a:lnSpc>
            <a:spcBef>
              <a:spcPct val="0"/>
            </a:spcBef>
            <a:spcAft>
              <a:spcPct val="35000"/>
            </a:spcAft>
          </a:pPr>
          <a:r>
            <a:rPr lang="el-GR" sz="2100" kern="1200" dirty="0" smtClean="0"/>
            <a:t>Χρησιμοποιήστε </a:t>
          </a:r>
          <a:r>
            <a:rPr lang="el-GR" sz="2100" b="1" kern="1200" dirty="0" smtClean="0"/>
            <a:t>την εφαρμογή </a:t>
          </a:r>
          <a:r>
            <a:rPr lang="el-GR" sz="2100" b="1" kern="1200" dirty="0" err="1" smtClean="0"/>
            <a:t>Mobile</a:t>
          </a:r>
          <a:r>
            <a:rPr lang="el-GR" sz="2100" b="1" kern="1200" dirty="0" smtClean="0"/>
            <a:t> </a:t>
          </a:r>
          <a:r>
            <a:rPr lang="el-GR" sz="2100" b="1" kern="1200" dirty="0" err="1" smtClean="0"/>
            <a:t>banking</a:t>
          </a:r>
          <a:r>
            <a:rPr lang="el-GR" sz="2100" kern="1200" dirty="0" smtClean="0"/>
            <a:t> που κατεβάσατε από τα επίσημα καταστήματα λιανικής πώλησης υλικού </a:t>
          </a:r>
          <a:r>
            <a:rPr lang="el-GR" sz="2100" kern="1200" dirty="0" err="1" smtClean="0"/>
            <a:t>Google</a:t>
          </a:r>
          <a:r>
            <a:rPr lang="el-GR" sz="2100" kern="1200" dirty="0" smtClean="0"/>
            <a:t> </a:t>
          </a:r>
          <a:r>
            <a:rPr lang="el-GR" sz="2100" kern="1200" dirty="0" err="1" smtClean="0"/>
            <a:t>Play</a:t>
          </a:r>
          <a:r>
            <a:rPr lang="el-GR" sz="2100" kern="1200" dirty="0" smtClean="0"/>
            <a:t>, </a:t>
          </a:r>
          <a:r>
            <a:rPr lang="el-GR" sz="2100" kern="1200" dirty="0" err="1" smtClean="0"/>
            <a:t>App</a:t>
          </a:r>
          <a:r>
            <a:rPr lang="el-GR" sz="2100" kern="1200" dirty="0" smtClean="0"/>
            <a:t> </a:t>
          </a:r>
          <a:r>
            <a:rPr lang="el-GR" sz="2100" kern="1200" dirty="0" err="1" smtClean="0"/>
            <a:t>Store</a:t>
          </a:r>
          <a:r>
            <a:rPr lang="el-GR" sz="2100" kern="1200" dirty="0" smtClean="0"/>
            <a:t>, </a:t>
          </a:r>
          <a:r>
            <a:rPr lang="el-GR" sz="2100" kern="1200" dirty="0" err="1" smtClean="0"/>
            <a:t>App</a:t>
          </a:r>
          <a:r>
            <a:rPr lang="el-GR" sz="2100" kern="1200" dirty="0" smtClean="0"/>
            <a:t> </a:t>
          </a:r>
          <a:r>
            <a:rPr lang="el-GR" sz="2100" kern="1200" dirty="0" err="1" smtClean="0"/>
            <a:t>Gallery</a:t>
          </a:r>
          <a:r>
            <a:rPr lang="el-GR" sz="2100" kern="1200" dirty="0" smtClean="0"/>
            <a:t>.</a:t>
          </a:r>
          <a:endParaRPr lang="en-US" sz="2100" kern="1200" dirty="0">
            <a:latin typeface="Aptos"/>
          </a:endParaRPr>
        </a:p>
      </dsp:txBody>
      <dsp:txXfrm>
        <a:off x="1468991" y="3130584"/>
        <a:ext cx="9323045" cy="1272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569"/>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03358" y="300588"/>
          <a:ext cx="733379" cy="733379"/>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540097" y="569"/>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lvl="0" algn="l" defTabSz="933450">
            <a:lnSpc>
              <a:spcPct val="100000"/>
            </a:lnSpc>
            <a:spcBef>
              <a:spcPct val="0"/>
            </a:spcBef>
            <a:spcAft>
              <a:spcPct val="35000"/>
            </a:spcAft>
          </a:pPr>
          <a:r>
            <a:rPr lang="el-GR" sz="2100" i="0" kern="1200" dirty="0" smtClean="0"/>
            <a:t>Χρησιμοποιήστε βιομετρικά δεδομένα για να συνδεθείτε, καθώς είναι εξαιρετικά δύσκολο για τους απατεώνες να τα χειραγωγήσουν.</a:t>
          </a:r>
          <a:endParaRPr lang="en-US" sz="2100" b="0" i="0" kern="1200" dirty="0">
            <a:latin typeface="Aptos" panose="020B0004020202020204" pitchFamily="34" charset="0"/>
            <a:ea typeface="Cambria" panose="02040503050406030204" pitchFamily="18" charset="0"/>
          </a:endParaRPr>
        </a:p>
      </dsp:txBody>
      <dsp:txXfrm>
        <a:off x="1540097" y="569"/>
        <a:ext cx="8975502" cy="1333417"/>
      </dsp:txXfrm>
    </dsp:sp>
    <dsp:sp modelId="{B3FDC2A5-017D-4E3C-99BE-889B931383F2}">
      <dsp:nvSpPr>
        <dsp:cNvPr id="0" name=""/>
        <dsp:cNvSpPr/>
      </dsp:nvSpPr>
      <dsp:spPr>
        <a:xfrm>
          <a:off x="0" y="1667342"/>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03358" y="1967361"/>
          <a:ext cx="733379" cy="733379"/>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540097" y="1667342"/>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lvl="0" algn="l" defTabSz="933450">
            <a:lnSpc>
              <a:spcPct val="100000"/>
            </a:lnSpc>
            <a:spcBef>
              <a:spcPct val="0"/>
            </a:spcBef>
            <a:spcAft>
              <a:spcPct val="35000"/>
            </a:spcAft>
          </a:pPr>
          <a:r>
            <a:rPr lang="el-GR" sz="2100" i="0" kern="1200" dirty="0" smtClean="0"/>
            <a:t>Οι κωδικοί πρόσβασης είναι τόσο ισχυροί όσο και η ασφάλεια του δικτύου σας και μπορούν εύκολα να πέσουν στα χέρια εγκληματιών μέσω της καταγραφής κλειδιών όταν το υλικό παραβιάζεται από κακόβουλο λογισμικό.</a:t>
          </a:r>
          <a:endParaRPr lang="en-US" sz="2100" i="0" kern="1200" dirty="0">
            <a:latin typeface="Aptos" panose="020B0004020202020204" pitchFamily="34" charset="0"/>
            <a:ea typeface="Cambria" panose="02040503050406030204" pitchFamily="18" charset="0"/>
          </a:endParaRPr>
        </a:p>
      </dsp:txBody>
      <dsp:txXfrm>
        <a:off x="1540097" y="1667342"/>
        <a:ext cx="8975502" cy="1333417"/>
      </dsp:txXfrm>
    </dsp:sp>
    <dsp:sp modelId="{EEB9BB86-2819-4BB3-B276-7575810710AA}">
      <dsp:nvSpPr>
        <dsp:cNvPr id="0" name=""/>
        <dsp:cNvSpPr/>
      </dsp:nvSpPr>
      <dsp:spPr>
        <a:xfrm>
          <a:off x="0" y="3302285"/>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403358" y="3634133"/>
          <a:ext cx="733379" cy="733379"/>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540097" y="3334114"/>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lvl="0" algn="l" defTabSz="933450">
            <a:lnSpc>
              <a:spcPct val="100000"/>
            </a:lnSpc>
            <a:spcBef>
              <a:spcPct val="0"/>
            </a:spcBef>
            <a:spcAft>
              <a:spcPct val="35000"/>
            </a:spcAft>
          </a:pPr>
          <a:r>
            <a:rPr lang="el-GR" sz="2100" kern="1200" dirty="0" smtClean="0"/>
            <a:t>Να είστε </a:t>
          </a:r>
          <a:r>
            <a:rPr lang="el-GR" sz="2100" i="1" kern="1200" dirty="0" smtClean="0"/>
            <a:t>ενήμεροι:</a:t>
          </a:r>
          <a:r>
            <a:rPr lang="el-GR" sz="2100" kern="1200" dirty="0" smtClean="0"/>
            <a:t> </a:t>
          </a:r>
          <a:r>
            <a:rPr lang="el-GR" sz="2100" i="1" kern="1200" dirty="0" smtClean="0"/>
            <a:t>Μην γράφετε τον κωδικό πρόσβασης και τους κωδικούς σε ελεύθερα αναγνώσιμα αρχεία (π.χ. </a:t>
          </a:r>
          <a:r>
            <a:rPr lang="el-GR" sz="2100" i="1" kern="1200" dirty="0" err="1" smtClean="0"/>
            <a:t>word</a:t>
          </a:r>
          <a:r>
            <a:rPr lang="el-GR" sz="2100" i="1" kern="1200" dirty="0" smtClean="0"/>
            <a:t>, </a:t>
          </a:r>
          <a:r>
            <a:rPr lang="el-GR" sz="2100" i="1" kern="1200" dirty="0" err="1" smtClean="0"/>
            <a:t>excel</a:t>
          </a:r>
          <a:r>
            <a:rPr lang="el-GR" sz="2100" i="1" kern="1200" dirty="0" smtClean="0"/>
            <a:t>, ...) ή σε κομμάτια χαρτιού.</a:t>
          </a:r>
          <a:endParaRPr lang="en-US" sz="2100" i="1" kern="1200" dirty="0">
            <a:latin typeface="Aptos"/>
            <a:ea typeface="Cambria"/>
          </a:endParaRPr>
        </a:p>
      </dsp:txBody>
      <dsp:txXfrm>
        <a:off x="1540097" y="3334114"/>
        <a:ext cx="8975502" cy="1333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717964"/>
          <a:ext cx="10515600" cy="14399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35590" y="1041956"/>
          <a:ext cx="792756" cy="791981"/>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663936" y="717964"/>
          <a:ext cx="8848409" cy="144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5" tIns="152545" rIns="152545" bIns="152545" numCol="1" spcCol="1270" anchor="ctr" anchorCtr="0">
          <a:noAutofit/>
        </a:bodyPr>
        <a:lstStyle/>
        <a:p>
          <a:pPr lvl="0" algn="l" defTabSz="1066800">
            <a:lnSpc>
              <a:spcPct val="100000"/>
            </a:lnSpc>
            <a:spcBef>
              <a:spcPct val="0"/>
            </a:spcBef>
            <a:spcAft>
              <a:spcPct val="35000"/>
            </a:spcAft>
          </a:pPr>
          <a:r>
            <a:rPr lang="el-GR" sz="2400" kern="1200" dirty="0" smtClean="0"/>
            <a:t>Ο </a:t>
          </a:r>
          <a:r>
            <a:rPr lang="el-GR" sz="2400" b="1" kern="1200" dirty="0" smtClean="0"/>
            <a:t>καθένας</a:t>
          </a:r>
          <a:r>
            <a:rPr lang="el-GR" sz="2400" kern="1200" dirty="0" smtClean="0"/>
            <a:t> μπορεί να γίνει στόχος για οποιονδήποτε λόγο, ανεξάρτητα από </a:t>
          </a:r>
          <a:r>
            <a:rPr lang="el-GR" sz="2400" b="1" kern="1200" dirty="0" smtClean="0"/>
            <a:t>το ποιος είσαι</a:t>
          </a:r>
          <a:r>
            <a:rPr lang="el-GR" sz="2400" kern="1200" dirty="0" smtClean="0"/>
            <a:t>, </a:t>
          </a:r>
          <a:r>
            <a:rPr lang="el-GR" sz="2400" b="1" kern="1200" dirty="0" smtClean="0"/>
            <a:t>ποια πλατφόρμα </a:t>
          </a:r>
          <a:r>
            <a:rPr lang="el-GR" sz="2400" kern="1200" dirty="0" smtClean="0"/>
            <a:t>χρησιμοποιείς, </a:t>
          </a:r>
          <a:r>
            <a:rPr lang="el-GR" sz="2400" b="1" kern="1200" dirty="0" smtClean="0"/>
            <a:t>πόσα χρήματα </a:t>
          </a:r>
          <a:r>
            <a:rPr lang="el-GR" sz="2400" kern="1200" dirty="0" smtClean="0"/>
            <a:t>έχεις.</a:t>
          </a:r>
          <a:endParaRPr lang="en-US" sz="2400" b="0" i="0" kern="1200" dirty="0">
            <a:latin typeface="Aptos" panose="020B0004020202020204" pitchFamily="34" charset="0"/>
            <a:ea typeface="Cambria" panose="02040503050406030204" pitchFamily="18" charset="0"/>
          </a:endParaRPr>
        </a:p>
      </dsp:txBody>
      <dsp:txXfrm>
        <a:off x="1663936" y="717964"/>
        <a:ext cx="8848409" cy="1441374"/>
      </dsp:txXfrm>
    </dsp:sp>
    <dsp:sp modelId="{B3FDC2A5-017D-4E3C-99BE-889B931383F2}">
      <dsp:nvSpPr>
        <dsp:cNvPr id="0" name=""/>
        <dsp:cNvSpPr/>
      </dsp:nvSpPr>
      <dsp:spPr>
        <a:xfrm>
          <a:off x="0" y="2579278"/>
          <a:ext cx="10515600" cy="14399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35590" y="2832755"/>
          <a:ext cx="792756" cy="791981"/>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667190" y="2496410"/>
          <a:ext cx="8848409" cy="144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5" tIns="152545" rIns="152545" bIns="152545" numCol="1" spcCol="1270" anchor="ctr" anchorCtr="0">
          <a:noAutofit/>
        </a:bodyPr>
        <a:lstStyle/>
        <a:p>
          <a:pPr lvl="0" algn="l" defTabSz="1066800">
            <a:lnSpc>
              <a:spcPct val="100000"/>
            </a:lnSpc>
            <a:spcBef>
              <a:spcPct val="0"/>
            </a:spcBef>
            <a:spcAft>
              <a:spcPct val="35000"/>
            </a:spcAft>
          </a:pPr>
          <a:r>
            <a:rPr lang="el-GR" sz="2400" kern="1200" dirty="0" smtClean="0"/>
            <a:t>Σύμφωνα με τις αναζητήσεις της </a:t>
          </a:r>
          <a:r>
            <a:rPr lang="el-GR" sz="2400" kern="1200" dirty="0" err="1" smtClean="0"/>
            <a:t>Google</a:t>
          </a:r>
          <a:r>
            <a:rPr lang="el-GR" sz="2400" kern="1200" dirty="0" smtClean="0"/>
            <a:t>, το 2024 κατά μέσο όρο </a:t>
          </a:r>
          <a:r>
            <a:rPr lang="el-GR" sz="2400" b="1" kern="1200" dirty="0" smtClean="0"/>
            <a:t>68.000 χρήστες του Facebook </a:t>
          </a:r>
          <a:r>
            <a:rPr lang="el-GR" sz="2400" kern="1200" dirty="0" smtClean="0"/>
            <a:t>και </a:t>
          </a:r>
          <a:r>
            <a:rPr lang="el-GR" sz="2400" b="1" kern="1200" dirty="0" smtClean="0"/>
            <a:t>36.000 χρήστες του </a:t>
          </a:r>
          <a:r>
            <a:rPr lang="el-GR" sz="2400" b="1" kern="1200" dirty="0" err="1" smtClean="0"/>
            <a:t>Instagram</a:t>
          </a:r>
          <a:r>
            <a:rPr lang="el-GR" sz="2400" kern="1200" dirty="0" smtClean="0"/>
            <a:t> αναζητούσαν κάθε μήνα στο </a:t>
          </a:r>
          <a:r>
            <a:rPr lang="el-GR" sz="2400" kern="1200" dirty="0" err="1" smtClean="0"/>
            <a:t>Google</a:t>
          </a:r>
          <a:r>
            <a:rPr lang="el-GR" sz="2400" kern="1200" dirty="0" smtClean="0"/>
            <a:t> πληροφορίες σχετικά με τον τρόπο ανάκτησης ενός </a:t>
          </a:r>
          <a:r>
            <a:rPr lang="el-GR" sz="2400" b="1" kern="1200" dirty="0" err="1" smtClean="0"/>
            <a:t>χακαρισμένου</a:t>
          </a:r>
          <a:r>
            <a:rPr lang="el-GR" sz="2400" b="1" kern="1200" dirty="0" smtClean="0"/>
            <a:t> λογαριασμού</a:t>
          </a:r>
          <a:r>
            <a:rPr lang="el-GR" sz="2400" kern="1200" dirty="0" smtClean="0"/>
            <a:t>.</a:t>
          </a:r>
          <a:endParaRPr lang="en-US" sz="2400" i="0" kern="1200" dirty="0">
            <a:latin typeface="Aptos" panose="020B0004020202020204" pitchFamily="34" charset="0"/>
            <a:ea typeface="Cambria" panose="02040503050406030204" pitchFamily="18" charset="0"/>
          </a:endParaRPr>
        </a:p>
      </dsp:txBody>
      <dsp:txXfrm>
        <a:off x="1667190" y="2496410"/>
        <a:ext cx="8848409" cy="1441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777522"/>
          <a:ext cx="10888980" cy="18830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569620" y="1201206"/>
          <a:ext cx="1036685" cy="1035673"/>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2175925" y="777522"/>
          <a:ext cx="8708798" cy="1884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83" tIns="199483" rIns="199483" bIns="199483" numCol="1" spcCol="1270" anchor="ctr" anchorCtr="0">
          <a:noAutofit/>
        </a:bodyPr>
        <a:lstStyle/>
        <a:p>
          <a:pPr lvl="0" algn="l" defTabSz="1066800">
            <a:lnSpc>
              <a:spcPct val="100000"/>
            </a:lnSpc>
            <a:spcBef>
              <a:spcPct val="0"/>
            </a:spcBef>
            <a:spcAft>
              <a:spcPct val="35000"/>
            </a:spcAft>
          </a:pPr>
          <a:r>
            <a:rPr lang="el-GR" sz="2400" kern="1200" dirty="0" smtClean="0">
              <a:solidFill>
                <a:schemeClr val="tx1"/>
              </a:solidFill>
              <a:cs typeface="Arial" panose="020B0604020202020204" pitchFamily="34" charset="0"/>
            </a:rPr>
            <a:t>Η προστασία των προσωπικών δεδομένων και η ελαχιστοποίηση του κινδύνου ασφάλειας είναι βασικό καθήκον όλων των χρηστών, καθώς οι πλατφόρμες κοινωνικών δικτύων αυξάνονται σε δημοτικότητα και διασύνδεση.</a:t>
          </a:r>
          <a:endParaRPr lang="en-US" sz="2400" kern="1200" dirty="0">
            <a:solidFill>
              <a:schemeClr val="tx1"/>
            </a:solidFill>
            <a:latin typeface="Aptos" panose="020B0004020202020204" pitchFamily="34" charset="0"/>
            <a:ea typeface="Cambria" panose="02040503050406030204" pitchFamily="18" charset="0"/>
          </a:endParaRPr>
        </a:p>
      </dsp:txBody>
      <dsp:txXfrm>
        <a:off x="2175925" y="777522"/>
        <a:ext cx="8708798" cy="1884882"/>
      </dsp:txXfrm>
    </dsp:sp>
    <dsp:sp modelId="{B3FDC2A5-017D-4E3C-99BE-889B931383F2}">
      <dsp:nvSpPr>
        <dsp:cNvPr id="0" name=""/>
        <dsp:cNvSpPr/>
      </dsp:nvSpPr>
      <dsp:spPr>
        <a:xfrm>
          <a:off x="0" y="3093235"/>
          <a:ext cx="10888980" cy="18830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569620" y="3516919"/>
          <a:ext cx="1036685" cy="1035673"/>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2175925" y="3093235"/>
          <a:ext cx="8708798" cy="1884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83" tIns="199483" rIns="199483" bIns="199483" numCol="1" spcCol="1270" anchor="ctr" anchorCtr="0">
          <a:noAutofit/>
        </a:bodyPr>
        <a:lstStyle/>
        <a:p>
          <a:pPr lvl="0" algn="l" defTabSz="1066800">
            <a:lnSpc>
              <a:spcPct val="100000"/>
            </a:lnSpc>
            <a:spcBef>
              <a:spcPct val="0"/>
            </a:spcBef>
            <a:spcAft>
              <a:spcPct val="35000"/>
            </a:spcAft>
          </a:pPr>
          <a:r>
            <a:rPr lang="el-GR" sz="2400" kern="1200" dirty="0" smtClean="0"/>
            <a:t>Η προστασία του </a:t>
          </a:r>
          <a:r>
            <a:rPr lang="el-GR" sz="2400" b="1" kern="1200" dirty="0" smtClean="0"/>
            <a:t>λογαριασμού</a:t>
          </a:r>
          <a:r>
            <a:rPr lang="el-GR" sz="2400" kern="1200" dirty="0" smtClean="0"/>
            <a:t> σας </a:t>
          </a:r>
          <a:r>
            <a:rPr lang="el-GR" sz="2400" b="1" kern="1200" dirty="0" smtClean="0"/>
            <a:t>στο Κοινωνικό</a:t>
          </a:r>
          <a:r>
            <a:rPr lang="el-GR" sz="2400" kern="1200" dirty="0" smtClean="0"/>
            <a:t> </a:t>
          </a:r>
          <a:r>
            <a:rPr lang="el-GR" sz="2400" b="1" kern="1200" dirty="0" smtClean="0"/>
            <a:t>Δίκτυο</a:t>
          </a:r>
          <a:r>
            <a:rPr lang="el-GR" sz="2400" kern="1200" dirty="0" smtClean="0"/>
            <a:t> από </a:t>
          </a:r>
          <a:r>
            <a:rPr lang="el-GR" sz="2400" b="1" kern="1200" dirty="0" smtClean="0"/>
            <a:t>απειλές για το απόρρητο και την ασφάλεια </a:t>
          </a:r>
          <a:r>
            <a:rPr lang="el-GR" sz="2400" kern="1200" dirty="0" smtClean="0"/>
            <a:t>δεν είναι πολύ δύσκολη, αν ακολουθήσετε τις </a:t>
          </a:r>
          <a:r>
            <a:rPr lang="el-GR" sz="2400" kern="1200" dirty="0" err="1" smtClean="0"/>
            <a:t>συνιστώμενες</a:t>
          </a:r>
          <a:r>
            <a:rPr lang="el-GR" sz="2400" kern="1200" dirty="0" smtClean="0"/>
            <a:t> βασικές πρακτικές που σας προειδοποιούν για </a:t>
          </a:r>
          <a:r>
            <a:rPr lang="el-GR" sz="2400" b="1" kern="1200" dirty="0" smtClean="0"/>
            <a:t>ύποπτες δραστηριότητες </a:t>
          </a:r>
          <a:r>
            <a:rPr lang="el-GR" sz="2400" kern="1200" dirty="0" smtClean="0"/>
            <a:t>και σας προστατεύουν από </a:t>
          </a:r>
          <a:r>
            <a:rPr lang="el-GR" sz="2400" b="1" kern="1200" dirty="0" smtClean="0"/>
            <a:t>την απάτη στον κυβερνοχώρο</a:t>
          </a:r>
          <a:r>
            <a:rPr lang="el-GR" sz="2400" kern="1200" dirty="0" smtClean="0"/>
            <a:t>.</a:t>
          </a:r>
          <a:endParaRPr lang="en-US" sz="2400" kern="1200" dirty="0">
            <a:latin typeface="Aptos" panose="020B0004020202020204" pitchFamily="34" charset="0"/>
            <a:ea typeface="Cambria" panose="02040503050406030204" pitchFamily="18" charset="0"/>
          </a:endParaRPr>
        </a:p>
      </dsp:txBody>
      <dsp:txXfrm>
        <a:off x="2175925" y="3093235"/>
        <a:ext cx="8708798" cy="18848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22. 10. 2024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296009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9</a:t>
            </a:fld>
            <a:endParaRPr lang="sk-SK"/>
          </a:p>
        </p:txBody>
      </p:sp>
    </p:spTree>
    <p:extLst>
      <p:ext uri="{BB962C8B-B14F-4D97-AF65-F5344CB8AC3E}">
        <p14:creationId xmlns:p14="http://schemas.microsoft.com/office/powerpoint/2010/main" val="29511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15</a:t>
            </a:fld>
            <a:endParaRPr lang="sk-SK"/>
          </a:p>
        </p:txBody>
      </p:sp>
    </p:spTree>
    <p:extLst>
      <p:ext uri="{BB962C8B-B14F-4D97-AF65-F5344CB8AC3E}">
        <p14:creationId xmlns:p14="http://schemas.microsoft.com/office/powerpoint/2010/main" val="2267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370818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21</a:t>
            </a:fld>
            <a:endParaRPr lang="sk-SK"/>
          </a:p>
        </p:txBody>
      </p:sp>
    </p:spTree>
    <p:extLst>
      <p:ext uri="{BB962C8B-B14F-4D97-AF65-F5344CB8AC3E}">
        <p14:creationId xmlns:p14="http://schemas.microsoft.com/office/powerpoint/2010/main" val="52178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24</a:t>
            </a:fld>
            <a:endParaRPr lang="sk-SK"/>
          </a:p>
        </p:txBody>
      </p:sp>
    </p:spTree>
    <p:extLst>
      <p:ext uri="{BB962C8B-B14F-4D97-AF65-F5344CB8AC3E}">
        <p14:creationId xmlns:p14="http://schemas.microsoft.com/office/powerpoint/2010/main" val="179850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303485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34542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27</a:t>
            </a:fld>
            <a:endParaRPr lang="sk-SK"/>
          </a:p>
        </p:txBody>
      </p:sp>
    </p:spTree>
    <p:extLst>
      <p:ext uri="{BB962C8B-B14F-4D97-AF65-F5344CB8AC3E}">
        <p14:creationId xmlns:p14="http://schemas.microsoft.com/office/powerpoint/2010/main" val="828106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22/10/2024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22/10/2024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stationx.net/social-media-hacking-statistic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raitstimes.com/singapore/the-screen-started-moving-on-its-own-woman-loses-almost-30k-after-downloading-third-party-ap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upport.apple.com/en-in/guide/security/sec35dd877d0/web" TargetMode="External"/><Relationship Id="rId4" Type="http://schemas.openxmlformats.org/officeDocument/2006/relationships/hyperlink" Target="https://support.google.com/googleplay/answer/2812853?hl=e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5653030" y="1855758"/>
            <a:ext cx="6358720" cy="1772767"/>
          </a:xfrm>
        </p:spPr>
        <p:txBody>
          <a:bodyPr vert="horz" lIns="91440" tIns="45720" rIns="91440" bIns="45720" rtlCol="0" anchor="b">
            <a:noAutofit/>
          </a:bodyPr>
          <a:lstStyle/>
          <a:p>
            <a:pPr>
              <a:spcBef>
                <a:spcPts val="1000"/>
              </a:spcBef>
              <a:spcAft>
                <a:spcPts val="600"/>
              </a:spcAft>
              <a:buClr>
                <a:srgbClr val="FFAA5A"/>
              </a:buClr>
            </a:pPr>
            <a:r>
              <a:rPr lang="el-GR" sz="3600" dirty="0">
                <a:solidFill>
                  <a:srgbClr val="FFAA5A"/>
                </a:solidFill>
                <a:latin typeface="+mn-lt"/>
                <a:ea typeface="Cambria"/>
                <a:cs typeface="Calibri"/>
              </a:rPr>
              <a:t>Ψηφιακή ασφάλεια </a:t>
            </a:r>
            <a:r>
              <a:rPr lang="el-GR" sz="3600" dirty="0" smtClean="0">
                <a:solidFill>
                  <a:srgbClr val="FFAA5A"/>
                </a:solidFill>
                <a:latin typeface="+mn-lt"/>
                <a:ea typeface="Cambria"/>
                <a:cs typeface="Calibri"/>
              </a:rPr>
              <a:t>– Ασφάλεια</a:t>
            </a:r>
            <a:r>
              <a:rPr lang="en-US" sz="3600" dirty="0" smtClean="0">
                <a:solidFill>
                  <a:srgbClr val="FFAA5A"/>
                </a:solidFill>
                <a:latin typeface="+mn-lt"/>
                <a:ea typeface="Cambria"/>
                <a:cs typeface="Calibri"/>
              </a:rPr>
              <a:t> </a:t>
            </a:r>
            <a:r>
              <a:rPr lang="el-GR" sz="3600" dirty="0" smtClean="0">
                <a:solidFill>
                  <a:srgbClr val="FFAA5A"/>
                </a:solidFill>
                <a:latin typeface="+mn-lt"/>
                <a:ea typeface="Cambria"/>
                <a:cs typeface="Calibri"/>
              </a:rPr>
              <a:t>τραπεζικών </a:t>
            </a:r>
            <a:r>
              <a:rPr lang="el-GR" sz="3600" dirty="0">
                <a:solidFill>
                  <a:srgbClr val="FFAA5A"/>
                </a:solidFill>
                <a:latin typeface="+mn-lt"/>
                <a:ea typeface="Cambria"/>
                <a:cs typeface="Calibri"/>
              </a:rPr>
              <a:t>συναλλαγών μέσω Διαδικτύου και κοινωνικών δικτύων</a:t>
            </a:r>
            <a:endParaRPr lang="en-US" sz="3600" b="1" dirty="0">
              <a:solidFill>
                <a:srgbClr val="FFAA5A"/>
              </a:solidFill>
              <a:latin typeface="+mn-lt"/>
              <a:ea typeface="Cambria"/>
              <a:cs typeface="Calibri"/>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l-GR" sz="1400" dirty="0">
                <a:solidFill>
                  <a:prstClr val="black"/>
                </a:solidFill>
                <a:latin typeface="Aptos" panose="02110004020202020204"/>
              </a:rPr>
              <a:t>Οικοδόμηση ψηφιακής ανθεκτικότητας από την κατασκευή της ψηφιακής ευημερίας και την ασφάλεια </a:t>
            </a:r>
            <a:r>
              <a:rPr lang="el-GR" sz="1400" dirty="0" err="1">
                <a:solidFill>
                  <a:prstClr val="black"/>
                </a:solidFill>
                <a:latin typeface="Aptos" panose="02110004020202020204"/>
              </a:rPr>
              <a:t>προσβάσιμες</a:t>
            </a:r>
            <a:r>
              <a:rPr lang="el-GR" sz="1400" dirty="0">
                <a:solidFill>
                  <a:prstClr val="black"/>
                </a:solidFill>
                <a:latin typeface="Aptos" panose="02110004020202020204"/>
              </a:rPr>
              <a:t> σε όλους</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r>
              <a:rPr lang="el-GR" sz="3600" dirty="0"/>
              <a:t>Χρήση ασφαλούς συσκευής και δικτύου</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2296391" y="1325006"/>
            <a:ext cx="8177645" cy="5287758"/>
          </a:xfrm>
        </p:spPr>
        <p:txBody>
          <a:bodyPr vert="horz" lIns="91440" tIns="45720" rIns="91440" bIns="45720" rtlCol="0">
            <a:noAutofit/>
          </a:bodyPr>
          <a:lstStyle/>
          <a:p>
            <a:pPr marL="0" indent="0">
              <a:buNone/>
            </a:pPr>
            <a:r>
              <a:rPr lang="el-GR" sz="2400" dirty="0">
                <a:latin typeface="Aptos" panose="020B0004020202020204" pitchFamily="34" charset="0"/>
                <a:ea typeface="Cambria"/>
              </a:rPr>
              <a:t>Η συσκευή και το δίκτυο που χρησιμοποιείτε για την πρόσβαση στον ηλεκτρονικό τραπεζικό σας λογαριασμό μπορεί επίσης να </a:t>
            </a:r>
            <a:r>
              <a:rPr lang="el-GR" sz="2400" dirty="0" smtClean="0">
                <a:latin typeface="Aptos" panose="020B0004020202020204" pitchFamily="34" charset="0"/>
                <a:ea typeface="Cambria"/>
              </a:rPr>
              <a:t>επηρεάσουν </a:t>
            </a:r>
            <a:r>
              <a:rPr lang="el-GR" sz="2400" dirty="0">
                <a:latin typeface="Aptos" panose="020B0004020202020204" pitchFamily="34" charset="0"/>
                <a:ea typeface="Cambria"/>
              </a:rPr>
              <a:t>την ασφάλειά σας</a:t>
            </a:r>
            <a:r>
              <a:rPr lang="el-GR" sz="2400" dirty="0" smtClean="0">
                <a:latin typeface="Aptos" panose="020B0004020202020204" pitchFamily="34" charset="0"/>
                <a:ea typeface="Cambria"/>
              </a:rPr>
              <a:t>.</a:t>
            </a:r>
          </a:p>
          <a:p>
            <a:pPr marL="0" indent="0">
              <a:buNone/>
            </a:pPr>
            <a:r>
              <a:rPr lang="el-GR" sz="2400" dirty="0" smtClean="0">
                <a:latin typeface="Aptos" panose="020B0004020202020204" pitchFamily="34" charset="0"/>
                <a:ea typeface="Cambria"/>
              </a:rPr>
              <a:t>Διατηρήστε </a:t>
            </a:r>
            <a:r>
              <a:rPr lang="el-GR" sz="2400" dirty="0">
                <a:latin typeface="Aptos" panose="020B0004020202020204" pitchFamily="34" charset="0"/>
                <a:ea typeface="Cambria"/>
              </a:rPr>
              <a:t>τη συσκευή από την οποία έχετε πρόσβαση στο σύστημα ηλεκτρονικής τραπεζικής προσεκτικά ασφαλισμένη Ενεργοποιήστε την προστασία με κωδικό πρόσβασης ή τον έλεγχο ταυτότητας πρόσβασης σε όλες τις </a:t>
            </a:r>
            <a:r>
              <a:rPr lang="el-GR" sz="2400" dirty="0" smtClean="0">
                <a:latin typeface="Aptos" panose="020B0004020202020204" pitchFamily="34" charset="0"/>
                <a:ea typeface="Cambria"/>
              </a:rPr>
              <a:t>συσκευές.</a:t>
            </a:r>
          </a:p>
          <a:p>
            <a:pPr marL="0" indent="0">
              <a:buNone/>
            </a:pPr>
            <a:r>
              <a:rPr lang="el-GR" sz="2400" dirty="0" smtClean="0">
                <a:latin typeface="Aptos" panose="020B0004020202020204" pitchFamily="34" charset="0"/>
                <a:ea typeface="Cambria"/>
              </a:rPr>
              <a:t>Βεβαιωθείτε </a:t>
            </a:r>
            <a:r>
              <a:rPr lang="el-GR" sz="2400" dirty="0">
                <a:latin typeface="Aptos" panose="020B0004020202020204" pitchFamily="34" charset="0"/>
                <a:ea typeface="Cambria"/>
              </a:rPr>
              <a:t>ότι όλο το λογισμικό στις συσκευές είναι </a:t>
            </a:r>
            <a:r>
              <a:rPr lang="el-GR" sz="2400" dirty="0" smtClean="0">
                <a:latin typeface="Aptos" panose="020B0004020202020204" pitchFamily="34" charset="0"/>
                <a:ea typeface="Cambria"/>
              </a:rPr>
              <a:t>ενημερωμένο. </a:t>
            </a:r>
            <a:r>
              <a:rPr lang="el-GR" sz="2400" dirty="0">
                <a:latin typeface="Aptos" panose="020B0004020202020204" pitchFamily="34" charset="0"/>
                <a:ea typeface="Cambria"/>
              </a:rPr>
              <a:t>Χρησιμοποιήστε λογισμικό προστασίας από ιούς για πρόσθετη ασφάλεια στις τραπεζικές </a:t>
            </a:r>
            <a:r>
              <a:rPr lang="el-GR" sz="2400" dirty="0" smtClean="0">
                <a:latin typeface="Aptos" panose="020B0004020202020204" pitchFamily="34" charset="0"/>
                <a:ea typeface="Cambria"/>
              </a:rPr>
              <a:t>συναλλαγές</a:t>
            </a:r>
          </a:p>
          <a:p>
            <a:pPr marL="0" indent="0">
              <a:buNone/>
            </a:pPr>
            <a:r>
              <a:rPr lang="el-GR" sz="2400" dirty="0" smtClean="0">
                <a:latin typeface="Aptos" panose="020B0004020202020204" pitchFamily="34" charset="0"/>
                <a:ea typeface="Cambria"/>
              </a:rPr>
              <a:t>Μην </a:t>
            </a:r>
            <a:r>
              <a:rPr lang="el-GR" sz="2400" dirty="0">
                <a:latin typeface="Aptos" panose="020B0004020202020204" pitchFamily="34" charset="0"/>
                <a:ea typeface="Cambria"/>
              </a:rPr>
              <a:t>έχετε πρόσβαση σε συστήματα ηλεκτρονικής τραπεζικής μέσω άγνωστων/μη ασφαλών δικτύων, όπως δημόσια δίκτυα </a:t>
            </a:r>
            <a:r>
              <a:rPr lang="el-GR" sz="2400" dirty="0" err="1" smtClean="0">
                <a:latin typeface="Aptos" panose="020B0004020202020204" pitchFamily="34" charset="0"/>
                <a:ea typeface="Cambria"/>
              </a:rPr>
              <a:t>WiFi</a:t>
            </a:r>
            <a:r>
              <a:rPr lang="el-GR" sz="2400" dirty="0" smtClean="0">
                <a:latin typeface="Aptos" panose="020B0004020202020204" pitchFamily="34" charset="0"/>
                <a:ea typeface="Cambria"/>
              </a:rPr>
              <a:t>.</a:t>
            </a:r>
            <a:endParaRPr lang="en-GB" sz="2400" dirty="0">
              <a:latin typeface="Aptos" panose="020B0004020202020204" pitchFamily="34" charset="0"/>
              <a:ea typeface="Cambria"/>
            </a:endParaRPr>
          </a:p>
        </p:txBody>
      </p:sp>
    </p:spTree>
    <p:extLst>
      <p:ext uri="{BB962C8B-B14F-4D97-AF65-F5344CB8AC3E}">
        <p14:creationId xmlns:p14="http://schemas.microsoft.com/office/powerpoint/2010/main" val="1420265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a:solidFill>
                  <a:prstClr val="white"/>
                </a:solidFill>
                <a:latin typeface="Calibri" panose="020F0502020204030204"/>
                <a:cs typeface="Calibri"/>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pPr algn="l"/>
            <a:r>
              <a:rPr lang="en-GB" sz="3600" dirty="0">
                <a:latin typeface="Aptos" panose="020B0004020202020204" pitchFamily="34" charset="0"/>
                <a:ea typeface="Cambria"/>
              </a:rPr>
              <a:t>Monitor your account activity and statements</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16000" y="1295921"/>
            <a:ext cx="10333990" cy="5575676"/>
          </a:xfrm>
        </p:spPr>
        <p:txBody>
          <a:bodyPr vert="horz" lIns="91440" tIns="45720" rIns="91440" bIns="45720" rtlCol="0" anchor="t">
            <a:normAutofit/>
          </a:bodyPr>
          <a:lstStyle/>
          <a:p>
            <a:pPr indent="0" algn="just">
              <a:lnSpc>
                <a:spcPct val="115000"/>
              </a:lnSpc>
              <a:spcBef>
                <a:spcPts val="600"/>
              </a:spcBef>
              <a:spcAft>
                <a:spcPts val="600"/>
              </a:spcAft>
              <a:buNone/>
            </a:pPr>
            <a:r>
              <a:rPr lang="en-GB" sz="2400" kern="100" dirty="0">
                <a:effectLst/>
                <a:latin typeface="Aptos" panose="020B0004020202020204" pitchFamily="34" charset="0"/>
                <a:ea typeface="Aptos" panose="020B0004020202020204" pitchFamily="34" charset="0"/>
                <a:cs typeface="Arial" panose="020B0604020202020204" pitchFamily="34" charset="0"/>
              </a:rPr>
              <a:t>Regularly monitor the turnover and account statements for suspicious activity, to identify potential threats.</a:t>
            </a:r>
          </a:p>
          <a:p>
            <a:pPr indent="0" algn="just">
              <a:lnSpc>
                <a:spcPct val="115000"/>
              </a:lnSpc>
              <a:spcBef>
                <a:spcPts val="600"/>
              </a:spcBef>
              <a:spcAft>
                <a:spcPts val="600"/>
              </a:spcAft>
              <a:buNone/>
            </a:pPr>
            <a:r>
              <a:rPr lang="en-GB" sz="2400" kern="100" dirty="0">
                <a:effectLst/>
                <a:latin typeface="Aptos" panose="020B0004020202020204" pitchFamily="34" charset="0"/>
                <a:ea typeface="Aptos" panose="020B0004020202020204" pitchFamily="34" charset="0"/>
                <a:cs typeface="Arial" panose="020B0604020202020204" pitchFamily="34" charset="0"/>
              </a:rPr>
              <a:t>Check your account activity and statements at least once a month and report any problems to your bank as soon as possible. </a:t>
            </a:r>
          </a:p>
          <a:p>
            <a:pPr indent="0" algn="just">
              <a:lnSpc>
                <a:spcPct val="115000"/>
              </a:lnSpc>
              <a:spcBef>
                <a:spcPts val="600"/>
              </a:spcBef>
              <a:spcAft>
                <a:spcPts val="600"/>
              </a:spcAft>
              <a:buNone/>
            </a:pPr>
            <a:r>
              <a:rPr lang="en-GB" sz="2400" kern="100" dirty="0">
                <a:effectLst/>
                <a:latin typeface="Aptos" panose="020B0004020202020204" pitchFamily="34" charset="0"/>
                <a:ea typeface="Aptos" panose="020B0004020202020204" pitchFamily="34" charset="0"/>
                <a:cs typeface="Arial" panose="020B0604020202020204" pitchFamily="34" charset="0"/>
              </a:rPr>
              <a:t>Enable alerts and notifications for your account, such as emails or text messages to notify you of any changes or transactions in your account. </a:t>
            </a:r>
            <a:endParaRPr lang="sk-SK" sz="2400" kern="100" dirty="0">
              <a:effectLst/>
              <a:latin typeface="Aptos" panose="020B0004020202020204" pitchFamily="34" charset="0"/>
              <a:ea typeface="Aptos" panose="020B0004020202020204" pitchFamily="34" charset="0"/>
              <a:cs typeface="Arial" panose="020B0604020202020204" pitchFamily="34" charset="0"/>
            </a:endParaRPr>
          </a:p>
          <a:p>
            <a:pPr indent="0" algn="just">
              <a:lnSpc>
                <a:spcPct val="115000"/>
              </a:lnSpc>
              <a:spcBef>
                <a:spcPts val="600"/>
              </a:spcBef>
              <a:spcAft>
                <a:spcPts val="600"/>
              </a:spcAft>
              <a:buNone/>
            </a:pPr>
            <a:r>
              <a:rPr lang="sk-SK" sz="2400" dirty="0" err="1">
                <a:effectLst/>
                <a:latin typeface="Aptos" panose="020B0004020202020204" pitchFamily="34" charset="0"/>
                <a:ea typeface="Aptos" panose="020B0004020202020204" pitchFamily="34" charset="0"/>
                <a:cs typeface="Arial" panose="020B0604020202020204" pitchFamily="34" charset="0"/>
              </a:rPr>
              <a:t>Active</a:t>
            </a:r>
            <a:r>
              <a:rPr lang="sk-SK" sz="2400" spc="30" dirty="0">
                <a:solidFill>
                  <a:srgbClr val="4D4D4D"/>
                </a:solidFill>
                <a:effectLst/>
                <a:latin typeface="Open Sans" panose="020B0606030504020204" pitchFamily="34" charset="0"/>
                <a:ea typeface="Aptos" panose="020B0004020202020204" pitchFamily="34" charset="0"/>
              </a:rPr>
              <a:t> </a:t>
            </a:r>
            <a:r>
              <a:rPr lang="en-GB" sz="2400" dirty="0">
                <a:solidFill>
                  <a:srgbClr val="E97132"/>
                </a:solidFill>
                <a:effectLst/>
                <a:latin typeface="Aptos" panose="020B0004020202020204" pitchFamily="34" charset="0"/>
                <a:ea typeface="Aptos" panose="020B0004020202020204" pitchFamily="34" charset="0"/>
                <a:cs typeface="Arial" panose="020B0604020202020204" pitchFamily="34" charset="0"/>
              </a:rPr>
              <a:t>PUSH notifications</a:t>
            </a:r>
            <a:r>
              <a:rPr lang="en-GB" sz="2400" dirty="0">
                <a:effectLst/>
                <a:latin typeface="Aptos" panose="020B0004020202020204" pitchFamily="34" charset="0"/>
                <a:ea typeface="Aptos" panose="020B0004020202020204" pitchFamily="34" charset="0"/>
                <a:cs typeface="Arial" panose="020B0604020202020204" pitchFamily="34" charset="0"/>
              </a:rPr>
              <a:t> for your account in internet banking and in mobile app for your </a:t>
            </a:r>
            <a:r>
              <a:rPr lang="en-GB" sz="2400" b="1" dirty="0">
                <a:effectLst/>
                <a:latin typeface="Aptos" panose="020B0004020202020204" pitchFamily="34" charset="0"/>
                <a:ea typeface="Aptos" panose="020B0004020202020204" pitchFamily="34" charset="0"/>
                <a:cs typeface="Arial" panose="020B0604020202020204" pitchFamily="34" charset="0"/>
              </a:rPr>
              <a:t>account management</a:t>
            </a:r>
            <a:r>
              <a:rPr lang="en-GB" sz="2400" dirty="0">
                <a:effectLst/>
                <a:latin typeface="Aptos" panose="020B0004020202020204" pitchFamily="34" charset="0"/>
                <a:ea typeface="Aptos" panose="020B0004020202020204" pitchFamily="34" charset="0"/>
                <a:cs typeface="Arial" panose="020B0604020202020204" pitchFamily="34" charset="0"/>
              </a:rPr>
              <a:t>.</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This will help you detect any unauthorized or fraudulent transactions on your account and prevent any potential loss or damage.</a:t>
            </a:r>
            <a:endParaRPr lang="en-GB" sz="2400" kern="100" dirty="0">
              <a:latin typeface="Aptos"/>
              <a:ea typeface="Aptos" panose="020B0004020202020204" pitchFamily="34" charset="0"/>
              <a:cs typeface="Arial"/>
            </a:endParaRPr>
          </a:p>
          <a:p>
            <a:pPr indent="0" algn="ctr">
              <a:lnSpc>
                <a:spcPct val="114999"/>
              </a:lnSpc>
              <a:spcBef>
                <a:spcPts val="600"/>
              </a:spcBef>
              <a:spcAft>
                <a:spcPts val="600"/>
              </a:spcAft>
              <a:buNone/>
            </a:pPr>
            <a:r>
              <a:rPr lang="en-GB" sz="2400" b="1" i="1" kern="100" dirty="0">
                <a:solidFill>
                  <a:srgbClr val="E97132"/>
                </a:solidFill>
                <a:effectLst/>
                <a:latin typeface="Aptos"/>
                <a:ea typeface="Aptos" panose="020B0004020202020204" pitchFamily="34" charset="0"/>
                <a:cs typeface="Arial"/>
              </a:rPr>
              <a:t>Unauthorized charges or transfers report </a:t>
            </a:r>
            <a:r>
              <a:rPr lang="sk-SK" sz="2400" b="1" i="1" kern="100" dirty="0">
                <a:solidFill>
                  <a:srgbClr val="E97132"/>
                </a:solidFill>
                <a:effectLst/>
                <a:latin typeface="Aptos"/>
                <a:ea typeface="Aptos" panose="020B0004020202020204" pitchFamily="34" charset="0"/>
                <a:cs typeface="Arial"/>
              </a:rPr>
              <a:t> </a:t>
            </a:r>
            <a:r>
              <a:rPr lang="en-GB" sz="2400" b="1" i="1" kern="100" dirty="0">
                <a:solidFill>
                  <a:srgbClr val="E97132"/>
                </a:solidFill>
                <a:effectLst/>
                <a:latin typeface="Aptos"/>
                <a:ea typeface="Aptos" panose="020B0004020202020204" pitchFamily="34" charset="0"/>
                <a:cs typeface="Arial"/>
              </a:rPr>
              <a:t>to your </a:t>
            </a:r>
            <a:r>
              <a:rPr lang="en-GB" sz="2400" b="1" i="1" kern="100" dirty="0">
                <a:solidFill>
                  <a:srgbClr val="E97132"/>
                </a:solidFill>
                <a:latin typeface="Aptos"/>
                <a:ea typeface="Aptos" panose="020B0004020202020204" pitchFamily="34" charset="0"/>
                <a:cs typeface="Arial"/>
              </a:rPr>
              <a:t>bank immediately</a:t>
            </a:r>
            <a:r>
              <a:rPr lang="en-GB" sz="2400" b="1" i="1" kern="100" dirty="0">
                <a:solidFill>
                  <a:srgbClr val="E97132"/>
                </a:solidFill>
                <a:effectLst/>
                <a:latin typeface="Aptos"/>
                <a:ea typeface="Aptos" panose="020B0004020202020204" pitchFamily="34" charset="0"/>
                <a:cs typeface="Arial"/>
              </a:rPr>
              <a:t>.</a:t>
            </a:r>
            <a:endParaRPr lang="en-GB" sz="2400" b="1" i="1" kern="100" dirty="0">
              <a:effectLst/>
              <a:latin typeface="Aptos"/>
              <a:ea typeface="Aptos" panose="020B0004020202020204" pitchFamily="34" charset="0"/>
              <a:cs typeface="Arial"/>
            </a:endParaRPr>
          </a:p>
          <a:p>
            <a:pPr algn="just"/>
            <a:endParaRPr lang="en-GB" sz="3200" dirty="0">
              <a:latin typeface="Aptos" panose="020B0004020202020204" pitchFamily="34" charset="0"/>
              <a:ea typeface="Cambria"/>
            </a:endParaRPr>
          </a:p>
        </p:txBody>
      </p:sp>
    </p:spTree>
    <p:extLst>
      <p:ext uri="{BB962C8B-B14F-4D97-AF65-F5344CB8AC3E}">
        <p14:creationId xmlns:p14="http://schemas.microsoft.com/office/powerpoint/2010/main" val="394222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r>
              <a:rPr lang="el-GR" sz="3600" dirty="0"/>
              <a:t>Παρακολουθήστε τη δραστηριότητα και τις καταστάσεις του λογαριασμού σας</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149928" y="1578339"/>
            <a:ext cx="10283190" cy="5203983"/>
          </a:xfrm>
        </p:spPr>
        <p:txBody>
          <a:bodyPr vert="horz" lIns="91440" tIns="45720" rIns="91440" bIns="45720" rtlCol="0" anchor="t">
            <a:noAutofit/>
          </a:bodyPr>
          <a:lstStyle/>
          <a:p>
            <a:pPr marL="0" indent="0">
              <a:buNone/>
            </a:pPr>
            <a:r>
              <a:rPr lang="el-GR" sz="2000" dirty="0"/>
              <a:t>Να είστε πάντοτε επιφυλακτικοί σε τραπεζικά μηνύματα ηλεκτρονικού ταχυδρομείου ή μηνύματα που σας ζητούν προσωπικές πληροφορίες ή σας ανακατευθύνουν σε δικτυακό τόπο τράπεζας</a:t>
            </a:r>
            <a:r>
              <a:rPr lang="el-GR" sz="2000" dirty="0" smtClean="0"/>
              <a:t>.</a:t>
            </a:r>
            <a:endParaRPr lang="el-GR" sz="2000" dirty="0"/>
          </a:p>
          <a:p>
            <a:pPr marL="0" indent="0">
              <a:buNone/>
            </a:pPr>
            <a:r>
              <a:rPr lang="el-GR" sz="2000" dirty="0"/>
              <a:t>Ποτέ μην δίνετε ευαίσθητες πληροφορίες σε τρίτους, όπως αριθμούς ταυτότητας, κωδικούς σύνδεσης ή </a:t>
            </a:r>
            <a:r>
              <a:rPr lang="el-GR" sz="2000" dirty="0" err="1" smtClean="0"/>
              <a:t>PINs</a:t>
            </a:r>
            <a:r>
              <a:rPr lang="el-GR" sz="2000" dirty="0" smtClean="0"/>
              <a:t>.</a:t>
            </a:r>
            <a:endParaRPr lang="el-GR" sz="2000" dirty="0"/>
          </a:p>
          <a:p>
            <a:pPr marL="0" indent="0">
              <a:buNone/>
            </a:pPr>
            <a:r>
              <a:rPr lang="el-GR" sz="2000" dirty="0"/>
              <a:t>Οι </a:t>
            </a:r>
            <a:r>
              <a:rPr lang="el-GR" sz="2000" dirty="0" err="1"/>
              <a:t>χάκερ</a:t>
            </a:r>
            <a:r>
              <a:rPr lang="el-GR" sz="2000" dirty="0"/>
              <a:t> χρησιμοποιούν ψεύτικα μηνύματα ηλεκτρονικού ταχυδρομείου ή μηνύματα, που μοιάζουν να προέρχονται από την τράπεζά σας, για να κλέψουν τα τραπεζικά σας στοιχεία (</a:t>
            </a:r>
            <a:r>
              <a:rPr lang="el-GR" sz="2000" dirty="0" err="1"/>
              <a:t>phishing</a:t>
            </a:r>
            <a:r>
              <a:rPr lang="el-GR" sz="2000" dirty="0"/>
              <a:t>) Οι </a:t>
            </a:r>
            <a:r>
              <a:rPr lang="el-GR" sz="2000" dirty="0" err="1"/>
              <a:t>χάκερ</a:t>
            </a:r>
            <a:r>
              <a:rPr lang="el-GR" sz="2000" dirty="0"/>
              <a:t> συχνά υποδύονται κάποιον άλλο και σας ζητούν να μοιραστείτε τα στοιχεία του λογαριασμού σας (απάτη</a:t>
            </a:r>
            <a:r>
              <a:rPr lang="el-GR" sz="2000" dirty="0" smtClean="0"/>
              <a:t>).</a:t>
            </a:r>
            <a:endParaRPr lang="el-GR" sz="2000" dirty="0"/>
          </a:p>
          <a:p>
            <a:pPr marL="0" indent="0">
              <a:buNone/>
            </a:pPr>
            <a:r>
              <a:rPr lang="el-GR" sz="2000" dirty="0"/>
              <a:t>Μην υποκύπτετε σε ύποπτα μηνύματα, συνδέσμους ή αιτήματα για </a:t>
            </a:r>
            <a:r>
              <a:rPr lang="el-GR" sz="2000" dirty="0" smtClean="0"/>
              <a:t>λεπτομέρειες. </a:t>
            </a:r>
            <a:r>
              <a:rPr lang="el-GR" sz="2000" dirty="0"/>
              <a:t>Ελέγξτε τις διευθύνσεις αποστολέα, τις διευθύνσεις URL και το περιεχόμενο πριν </a:t>
            </a:r>
            <a:r>
              <a:rPr lang="el-GR" sz="2000" dirty="0" smtClean="0"/>
              <a:t>ανοίξετε.</a:t>
            </a:r>
            <a:endParaRPr lang="el-GR" sz="2000" dirty="0"/>
          </a:p>
          <a:p>
            <a:pPr marL="0" indent="0">
              <a:buNone/>
            </a:pPr>
            <a:r>
              <a:rPr lang="el-GR" sz="2000" dirty="0"/>
              <a:t>Επικοινωνήστε απευθείας με την τράπεζά σας εάν έχετε οποιεσδήποτε αμφιβολίες ή </a:t>
            </a:r>
            <a:r>
              <a:rPr lang="el-GR" sz="2000" dirty="0" smtClean="0"/>
              <a:t>ανησυχίες.</a:t>
            </a:r>
            <a:endParaRPr lang="el-GR" sz="2000" dirty="0"/>
          </a:p>
          <a:p>
            <a:pPr marL="0" indent="0">
              <a:buNone/>
            </a:pPr>
            <a:r>
              <a:rPr lang="el-GR" sz="2000" b="1" i="1" dirty="0"/>
              <a:t>Οι αυθεντικές τράπεζες δεν θα ζητήσουν ποτέ ευαίσθητες </a:t>
            </a:r>
            <a:r>
              <a:rPr lang="el-GR" sz="2000" b="1" i="1" dirty="0" smtClean="0"/>
              <a:t>πληροφορίες.</a:t>
            </a:r>
            <a:r>
              <a:rPr lang="el-GR" sz="2000" dirty="0"/>
              <a:t/>
            </a:r>
            <a:br>
              <a:rPr lang="el-GR" sz="2000" dirty="0"/>
            </a:br>
            <a:endParaRPr lang="el-GR" sz="2000" dirty="0"/>
          </a:p>
          <a:p>
            <a:pPr marL="0" indent="0">
              <a:buNone/>
            </a:pPr>
            <a:r>
              <a:rPr lang="el-GR" sz="2000" dirty="0"/>
              <a:t/>
            </a:r>
            <a:br>
              <a:rPr lang="el-GR" sz="2000" dirty="0"/>
            </a:br>
            <a:endParaRPr lang="el-GR" sz="2000" dirty="0"/>
          </a:p>
        </p:txBody>
      </p:sp>
    </p:spTree>
    <p:extLst>
      <p:ext uri="{BB962C8B-B14F-4D97-AF65-F5344CB8AC3E}">
        <p14:creationId xmlns:p14="http://schemas.microsoft.com/office/powerpoint/2010/main" val="923732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511493" y="214271"/>
            <a:ext cx="10568334" cy="1060024"/>
          </a:xfrm>
        </p:spPr>
        <p:txBody>
          <a:bodyPr>
            <a:noAutofit/>
          </a:bodyPr>
          <a:lstStyle/>
          <a:p>
            <a:pPr algn="l"/>
            <a:r>
              <a:rPr lang="el-GR" sz="3200" dirty="0"/>
              <a:t>Πρόσθετες συστάσεις για την ασφάλεια των ηλεκτρονικών τραπεζικών συναλλαγών </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527809" y="1474969"/>
            <a:ext cx="9822181" cy="5203983"/>
          </a:xfrm>
        </p:spPr>
        <p:txBody>
          <a:bodyPr vert="horz" lIns="91440" tIns="45720" rIns="91440" bIns="45720" rtlCol="0" anchor="t">
            <a:normAutofit lnSpcReduction="10000"/>
          </a:bodyPr>
          <a:lstStyle/>
          <a:p>
            <a:pPr marL="0" indent="0">
              <a:buNone/>
            </a:pPr>
            <a:r>
              <a:rPr lang="el-GR" sz="2400" dirty="0"/>
              <a:t>Παρακολουθήστε οποιαδήποτε </a:t>
            </a:r>
            <a:r>
              <a:rPr lang="el-GR" sz="2400" b="1" dirty="0"/>
              <a:t>απροσδόκητη δραστηριότητα</a:t>
            </a:r>
            <a:r>
              <a:rPr lang="el-GR" sz="2400" dirty="0"/>
              <a:t> κατά τη διάρκεια μιας συνεδρίας ηλεκτρονικής τραπεζικής, όπως ασυνήθιστα αναδυόμενα παράθυρα - απενεργοποιήστε τα αμέσως.</a:t>
            </a:r>
            <a:br>
              <a:rPr lang="el-GR" sz="2400" dirty="0"/>
            </a:br>
            <a:endParaRPr lang="el-GR" sz="2400" dirty="0"/>
          </a:p>
          <a:p>
            <a:pPr marL="0" indent="0">
              <a:buNone/>
            </a:pPr>
            <a:r>
              <a:rPr lang="el-GR" sz="2400" dirty="0"/>
              <a:t>Να </a:t>
            </a:r>
            <a:r>
              <a:rPr lang="el-GR" sz="2400" b="1" dirty="0"/>
              <a:t>αποσυνδέεστε</a:t>
            </a:r>
            <a:r>
              <a:rPr lang="el-GR" sz="2400" dirty="0"/>
              <a:t> πάντα </a:t>
            </a:r>
            <a:r>
              <a:rPr lang="el-GR" sz="2400" b="1" dirty="0"/>
              <a:t>από τις τραπεζικές συνεδρίες</a:t>
            </a:r>
            <a:r>
              <a:rPr lang="el-GR" sz="2400" dirty="0"/>
              <a:t>, και αν αυτό δεν γίνεται αυτόματα, ενεργοποιήστε μια χρονομετρημένη αποσύνδεση.</a:t>
            </a:r>
            <a:br>
              <a:rPr lang="el-GR" sz="2400" dirty="0"/>
            </a:br>
            <a:endParaRPr lang="el-GR" sz="2400" dirty="0"/>
          </a:p>
          <a:p>
            <a:pPr marL="0" indent="0">
              <a:buNone/>
            </a:pPr>
            <a:r>
              <a:rPr lang="el-GR" sz="2400" dirty="0"/>
              <a:t>Εάν είναι δυνατόν, </a:t>
            </a:r>
            <a:r>
              <a:rPr lang="el-GR" sz="2400" b="1" dirty="0"/>
              <a:t>εγγραφείτε για ειδοποιήσεις τράπεζας</a:t>
            </a:r>
            <a:r>
              <a:rPr lang="el-GR" sz="2400" dirty="0"/>
              <a:t> </a:t>
            </a:r>
            <a:r>
              <a:rPr lang="el-GR" sz="2400" b="1" dirty="0"/>
              <a:t>- PUSH ειδοποιήσεις</a:t>
            </a:r>
            <a:r>
              <a:rPr lang="el-GR" sz="2400" dirty="0"/>
              <a:t> για να ενημερώνεστε για όλες τις συναλλαγές, τις αλλαγές κωδικού πρόσβασης, τις αλλαγές λογαριασμού και τις αποτυχημένες προσπάθειες σύνδεσης.</a:t>
            </a:r>
            <a:br>
              <a:rPr lang="el-GR" sz="2400" dirty="0"/>
            </a:br>
            <a:endParaRPr lang="el-GR" sz="2400" dirty="0"/>
          </a:p>
          <a:p>
            <a:pPr marL="0" indent="0">
              <a:buNone/>
            </a:pPr>
            <a:r>
              <a:rPr lang="el-GR" sz="2400" dirty="0"/>
              <a:t>Μεταβείτε σε </a:t>
            </a:r>
            <a:r>
              <a:rPr lang="el-GR" sz="2400" dirty="0" err="1"/>
              <a:t>Paperless</a:t>
            </a:r>
            <a:r>
              <a:rPr lang="el-GR" sz="2400" dirty="0"/>
              <a:t> - Η παραλαβή χάρτινων καταστάσεων με το ταχυδρομείο δίνει την ευκαιρία σε πιθανούς επιτιθέμενους να κλέψουν προσωπικές πληροφορίες.</a:t>
            </a:r>
          </a:p>
        </p:txBody>
      </p:sp>
      <p:pic>
        <p:nvPicPr>
          <p:cNvPr id="6146" name="Picture 2" descr="concierge by online emoji | AI Emoji Generator">
            <a:extLst>
              <a:ext uri="{FF2B5EF4-FFF2-40B4-BE49-F238E27FC236}">
                <a16:creationId xmlns:a16="http://schemas.microsoft.com/office/drawing/2014/main" id="{C5129EFF-D1AF-3311-ED90-27206169FB3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3167" y="3574710"/>
            <a:ext cx="1533286" cy="155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69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35897"/>
            <a:ext cx="10568334" cy="1060024"/>
          </a:xfrm>
        </p:spPr>
        <p:txBody>
          <a:bodyPr>
            <a:noAutofit/>
          </a:bodyPr>
          <a:lstStyle/>
          <a:p>
            <a:pPr algn="l"/>
            <a:r>
              <a:rPr lang="el-GR" sz="3200" dirty="0">
                <a:latin typeface="Aptos"/>
                <a:ea typeface="Cambria"/>
              </a:rPr>
              <a:t>Ασφαλείς πληρωμές μέσω κινητού  </a:t>
            </a:r>
            <a:r>
              <a:rPr lang="el-GR" sz="3200" dirty="0" smtClean="0">
                <a:latin typeface="Aptos"/>
                <a:ea typeface="Cambria"/>
              </a:rPr>
              <a:t/>
            </a:r>
            <a:br>
              <a:rPr lang="el-GR" sz="3200" dirty="0" smtClean="0">
                <a:latin typeface="Aptos"/>
                <a:ea typeface="Cambria"/>
              </a:rPr>
            </a:br>
            <a:r>
              <a:rPr lang="el-GR" sz="3200" dirty="0" smtClean="0">
                <a:latin typeface="Aptos"/>
                <a:ea typeface="Cambria"/>
              </a:rPr>
              <a:t>Πληρώστε </a:t>
            </a:r>
            <a:r>
              <a:rPr lang="el-GR" sz="3200" dirty="0">
                <a:latin typeface="Aptos"/>
                <a:ea typeface="Cambria"/>
              </a:rPr>
              <a:t>με κινητό στο κατάστημα ή </a:t>
            </a:r>
            <a:r>
              <a:rPr lang="el-GR" sz="3200" dirty="0" err="1">
                <a:latin typeface="Aptos"/>
                <a:ea typeface="Cambria"/>
              </a:rPr>
              <a:t>online</a:t>
            </a:r>
            <a:endParaRPr lang="en-US" sz="2800" dirty="0">
              <a:solidFill>
                <a:srgbClr val="FFAA5A"/>
              </a:solidFill>
              <a:latin typeface="Aptos"/>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781656" y="1295921"/>
            <a:ext cx="10568334" cy="5203983"/>
          </a:xfrm>
        </p:spPr>
        <p:txBody>
          <a:bodyPr vert="horz" lIns="91440" tIns="45720" rIns="91440" bIns="45720" rtlCol="0" anchor="t">
            <a:noAutofit/>
          </a:bodyPr>
          <a:lstStyle/>
          <a:p>
            <a:pPr marL="0" indent="0">
              <a:buNone/>
            </a:pPr>
            <a:r>
              <a:rPr lang="el-GR" sz="1800" b="1" dirty="0"/>
              <a:t>Πληρώστε</a:t>
            </a:r>
            <a:r>
              <a:rPr lang="el-GR" sz="1800" dirty="0"/>
              <a:t> με το κινητό σας </a:t>
            </a:r>
            <a:r>
              <a:rPr lang="el-GR" sz="1800" b="1" dirty="0"/>
              <a:t>στο κατάστημα </a:t>
            </a:r>
            <a:r>
              <a:rPr lang="el-GR" sz="1800" dirty="0"/>
              <a:t>με τη βοήθεια του </a:t>
            </a:r>
            <a:r>
              <a:rPr lang="el-GR" sz="1800" b="1" dirty="0" err="1"/>
              <a:t>Google</a:t>
            </a:r>
            <a:r>
              <a:rPr lang="el-GR" sz="1800" b="1" dirty="0"/>
              <a:t> </a:t>
            </a:r>
            <a:r>
              <a:rPr lang="el-GR" sz="1800" b="1" dirty="0" err="1"/>
              <a:t>Pay</a:t>
            </a:r>
            <a:r>
              <a:rPr lang="el-GR" sz="1800" b="1" dirty="0"/>
              <a:t> </a:t>
            </a:r>
            <a:r>
              <a:rPr lang="el-GR" sz="1800" dirty="0"/>
              <a:t>(καλύτερο για χρήστες </a:t>
            </a:r>
            <a:r>
              <a:rPr lang="el-GR" sz="1800" dirty="0" err="1"/>
              <a:t>Android</a:t>
            </a:r>
            <a:r>
              <a:rPr lang="el-GR" sz="1800" dirty="0"/>
              <a:t>) και του </a:t>
            </a:r>
            <a:r>
              <a:rPr lang="el-GR" sz="1800" b="1" dirty="0" err="1"/>
              <a:t>Apple</a:t>
            </a:r>
            <a:r>
              <a:rPr lang="el-GR" sz="1800" b="1" dirty="0"/>
              <a:t> </a:t>
            </a:r>
            <a:r>
              <a:rPr lang="el-GR" sz="1800" b="1" dirty="0" err="1"/>
              <a:t>Pay</a:t>
            </a:r>
            <a:r>
              <a:rPr lang="el-GR" sz="1800" b="1" dirty="0"/>
              <a:t> </a:t>
            </a:r>
            <a:r>
              <a:rPr lang="el-GR" sz="1800" dirty="0"/>
              <a:t>(καλύτερο για χρήστες </a:t>
            </a:r>
            <a:r>
              <a:rPr lang="el-GR" sz="1800" dirty="0" err="1"/>
              <a:t>iOS</a:t>
            </a:r>
            <a:r>
              <a:rPr lang="el-GR" sz="1800" dirty="0"/>
              <a:t> και </a:t>
            </a:r>
            <a:r>
              <a:rPr lang="el-GR" sz="1800" dirty="0" err="1"/>
              <a:t>Mac</a:t>
            </a:r>
            <a:r>
              <a:rPr lang="el-GR" sz="1800" dirty="0"/>
              <a:t>), απλά συνδέοντάς το στο τερματικό πληρωμής.</a:t>
            </a:r>
            <a:br>
              <a:rPr lang="el-GR" sz="1800" dirty="0"/>
            </a:br>
            <a:endParaRPr lang="el-GR" sz="1800" dirty="0"/>
          </a:p>
          <a:p>
            <a:pPr marL="0" indent="0">
              <a:buNone/>
            </a:pPr>
            <a:r>
              <a:rPr lang="el-GR" sz="1800" b="1" dirty="0"/>
              <a:t>Πληρώνοντας </a:t>
            </a:r>
            <a:r>
              <a:rPr lang="el-GR" sz="1800" b="1" dirty="0" err="1"/>
              <a:t>online</a:t>
            </a:r>
            <a:r>
              <a:rPr lang="el-GR" sz="1800" dirty="0"/>
              <a:t>, απλά επιλέξτε την επιλογή πληρωμής μέσω </a:t>
            </a:r>
            <a:r>
              <a:rPr lang="el-GR" sz="1800" dirty="0" err="1"/>
              <a:t>Google</a:t>
            </a:r>
            <a:r>
              <a:rPr lang="el-GR" sz="1800" dirty="0"/>
              <a:t> </a:t>
            </a:r>
            <a:r>
              <a:rPr lang="el-GR" sz="1800" dirty="0" err="1"/>
              <a:t>Pay</a:t>
            </a:r>
            <a:r>
              <a:rPr lang="el-GR" sz="1800" dirty="0"/>
              <a:t> ή </a:t>
            </a:r>
            <a:r>
              <a:rPr lang="el-GR" sz="1800" dirty="0" err="1"/>
              <a:t>Apple</a:t>
            </a:r>
            <a:r>
              <a:rPr lang="el-GR" sz="1800" dirty="0"/>
              <a:t> </a:t>
            </a:r>
            <a:r>
              <a:rPr lang="el-GR" sz="1800" dirty="0" err="1"/>
              <a:t>Pay</a:t>
            </a:r>
            <a:r>
              <a:rPr lang="el-GR" sz="1800" dirty="0"/>
              <a:t>.</a:t>
            </a:r>
            <a:br>
              <a:rPr lang="el-GR" sz="1800" dirty="0"/>
            </a:br>
            <a:endParaRPr lang="el-GR" sz="1800" dirty="0"/>
          </a:p>
          <a:p>
            <a:pPr marL="0" indent="0">
              <a:buNone/>
            </a:pPr>
            <a:r>
              <a:rPr lang="el-GR" sz="1800" dirty="0"/>
              <a:t>Δεν χρειάζεται να ανησυχείτε για την </a:t>
            </a:r>
            <a:r>
              <a:rPr lang="el-GR" sz="1800" b="1" dirty="0"/>
              <a:t>ΑΣΦΑΛΕΙΑ </a:t>
            </a:r>
            <a:r>
              <a:rPr lang="el-GR" sz="1800" dirty="0" smtClean="0"/>
              <a:t>-</a:t>
            </a:r>
            <a:r>
              <a:rPr lang="el-GR" sz="1800" dirty="0"/>
              <a:t> δεν χρησιμοποιείται</a:t>
            </a:r>
            <a:r>
              <a:rPr lang="el-GR" sz="1800" dirty="0" smtClean="0"/>
              <a:t> </a:t>
            </a:r>
            <a:r>
              <a:rPr lang="el-GR" sz="1800" dirty="0"/>
              <a:t>ο αριθμός της κάρτας σας </a:t>
            </a:r>
            <a:r>
              <a:rPr lang="el-GR" sz="1800" dirty="0" smtClean="0"/>
              <a:t>για </a:t>
            </a:r>
            <a:r>
              <a:rPr lang="el-GR" sz="1800" dirty="0"/>
              <a:t>την πληρωμή, αλλά ένα εικονικό σύμβολο.</a:t>
            </a:r>
            <a:br>
              <a:rPr lang="el-GR" sz="1800" dirty="0"/>
            </a:br>
            <a:endParaRPr lang="el-GR" sz="1800" dirty="0"/>
          </a:p>
          <a:p>
            <a:pPr marL="0" indent="0">
              <a:buNone/>
            </a:pPr>
            <a:r>
              <a:rPr lang="el-GR" sz="1800" dirty="0"/>
              <a:t>Τα εικονικά κουπόνια ή νομίσματα είναι ψηφιακές αναπαραστάσεις αξίας που μπορούν να υπάρχουν μόνο ηλεκτρονικά.</a:t>
            </a:r>
            <a:br>
              <a:rPr lang="el-GR" sz="1800" dirty="0"/>
            </a:br>
            <a:endParaRPr lang="el-GR" sz="1800" dirty="0"/>
          </a:p>
          <a:p>
            <a:pPr marL="0" indent="0">
              <a:buNone/>
            </a:pPr>
            <a:r>
              <a:rPr lang="el-GR" sz="1800" b="1" dirty="0"/>
              <a:t>Το </a:t>
            </a:r>
            <a:r>
              <a:rPr lang="el-GR" sz="1800" b="1" dirty="0" err="1"/>
              <a:t>PayPal</a:t>
            </a:r>
            <a:r>
              <a:rPr lang="el-GR" sz="1800" dirty="0"/>
              <a:t> είναι ένα από τα πιο ευρέως χρησιμοποιούμενα συστήματα ηλεκτρονικών πληρωμών για αγοραστές και πωλητές και μια αξιόπιστη μέθοδος πληρωμής για </a:t>
            </a:r>
            <a:r>
              <a:rPr lang="el-GR" sz="1800" dirty="0" err="1"/>
              <a:t>ιστότοπους</a:t>
            </a:r>
            <a:r>
              <a:rPr lang="el-GR" sz="1800" dirty="0"/>
              <a:t> </a:t>
            </a:r>
            <a:r>
              <a:rPr lang="el-GR" sz="1800" b="1" dirty="0"/>
              <a:t>ηλεκτρονικών αγορών </a:t>
            </a:r>
            <a:r>
              <a:rPr lang="el-GR" sz="1800" dirty="0"/>
              <a:t>.</a:t>
            </a:r>
            <a:br>
              <a:rPr lang="el-GR" sz="1800" dirty="0"/>
            </a:br>
            <a:endParaRPr lang="el-GR" sz="1800" dirty="0"/>
          </a:p>
          <a:p>
            <a:pPr marL="0" indent="0">
              <a:buNone/>
            </a:pPr>
            <a:r>
              <a:rPr lang="el-GR" sz="1800" dirty="0"/>
              <a:t>Το πλεονέκτημα όσον αφορά την ψηφιακή ασφάλεια είναι ότι δεν παρέχετε πλήρη οικονομικά δεδομένα στους πωλητές. Οι μεταφορές χρημάτων μεταξύ λογαριασμών </a:t>
            </a:r>
            <a:r>
              <a:rPr lang="el-GR" sz="1800" dirty="0" err="1"/>
              <a:t>ταυτοποιούνται</a:t>
            </a:r>
            <a:r>
              <a:rPr lang="el-GR" sz="1800" dirty="0"/>
              <a:t> μόνο από τη διεύθυνση ηλεκτρονικού ταχυδρομείου και τον κωδικό πρόσβασης.</a:t>
            </a:r>
          </a:p>
        </p:txBody>
      </p:sp>
    </p:spTree>
    <p:extLst>
      <p:ext uri="{BB962C8B-B14F-4D97-AF65-F5344CB8AC3E}">
        <p14:creationId xmlns:p14="http://schemas.microsoft.com/office/powerpoint/2010/main" val="2670686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Skupina 5">
            <a:extLst>
              <a:ext uri="{FF2B5EF4-FFF2-40B4-BE49-F238E27FC236}">
                <a16:creationId xmlns:a16="http://schemas.microsoft.com/office/drawing/2014/main" id="{486487AA-28D6-20B2-DC73-A857E81E4864}"/>
              </a:ext>
            </a:extLst>
          </p:cNvPr>
          <p:cNvGrpSpPr/>
          <p:nvPr/>
        </p:nvGrpSpPr>
        <p:grpSpPr>
          <a:xfrm>
            <a:off x="836675" y="1448302"/>
            <a:ext cx="10524656" cy="3603756"/>
            <a:chOff x="838200" y="2769159"/>
            <a:chExt cx="10524656" cy="1589909"/>
          </a:xfrm>
        </p:grpSpPr>
        <p:sp>
          <p:nvSpPr>
            <p:cNvPr id="7" name="Obdĺžnik: zaoblené rohy 6">
              <a:extLst>
                <a:ext uri="{FF2B5EF4-FFF2-40B4-BE49-F238E27FC236}">
                  <a16:creationId xmlns:a16="http://schemas.microsoft.com/office/drawing/2014/main" id="{771F7856-D08D-AEFB-E604-9FCCFC789561}"/>
                </a:ext>
              </a:extLst>
            </p:cNvPr>
            <p:cNvSpPr/>
            <p:nvPr/>
          </p:nvSpPr>
          <p:spPr>
            <a:xfrm>
              <a:off x="838200" y="2800874"/>
              <a:ext cx="10515600" cy="155819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endParaRPr lang="en-GB" sz="3600">
                <a:latin typeface="Aptos" panose="020B0004020202020204" pitchFamily="34" charset="0"/>
              </a:endParaRPr>
            </a:p>
          </p:txBody>
        </p:sp>
        <p:sp>
          <p:nvSpPr>
            <p:cNvPr id="9" name="Voľný tvar: obrazec 8">
              <a:extLst>
                <a:ext uri="{FF2B5EF4-FFF2-40B4-BE49-F238E27FC236}">
                  <a16:creationId xmlns:a16="http://schemas.microsoft.com/office/drawing/2014/main" id="{FDDA5666-D2A0-ABF9-755F-E39E0C3C50A1}"/>
                </a:ext>
              </a:extLst>
            </p:cNvPr>
            <p:cNvSpPr/>
            <p:nvPr/>
          </p:nvSpPr>
          <p:spPr>
            <a:xfrm>
              <a:off x="1094219" y="2769159"/>
              <a:ext cx="10268637" cy="1589909"/>
            </a:xfrm>
            <a:custGeom>
              <a:avLst/>
              <a:gdLst>
                <a:gd name="connsiteX0" fmla="*/ 0 w 8715884"/>
                <a:gd name="connsiteY0" fmla="*/ 0 h 1558194"/>
                <a:gd name="connsiteX1" fmla="*/ 8715884 w 8715884"/>
                <a:gd name="connsiteY1" fmla="*/ 0 h 1558194"/>
                <a:gd name="connsiteX2" fmla="*/ 8715884 w 8715884"/>
                <a:gd name="connsiteY2" fmla="*/ 1558194 h 1558194"/>
                <a:gd name="connsiteX3" fmla="*/ 0 w 8715884"/>
                <a:gd name="connsiteY3" fmla="*/ 1558194 h 1558194"/>
                <a:gd name="connsiteX4" fmla="*/ 0 w 8715884"/>
                <a:gd name="connsiteY4" fmla="*/ 0 h 155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884" h="1558194">
                  <a:moveTo>
                    <a:pt x="0" y="0"/>
                  </a:moveTo>
                  <a:lnTo>
                    <a:pt x="8715884" y="0"/>
                  </a:lnTo>
                  <a:lnTo>
                    <a:pt x="8715884" y="1558194"/>
                  </a:lnTo>
                  <a:lnTo>
                    <a:pt x="0" y="15581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909" tIns="164909" rIns="164909" bIns="164909" numCol="1" spcCol="1270" anchor="ctr" anchorCtr="0">
              <a:noAutofit/>
            </a:bodyPr>
            <a:lstStyle/>
            <a:p>
              <a:r>
                <a:rPr lang="el-GR" sz="3600" dirty="0"/>
                <a:t>Οι τράπεζες εγγυώνται υψηλό επίπεδο </a:t>
              </a:r>
              <a:r>
                <a:rPr lang="el-GR" sz="3600" b="1" dirty="0" err="1" smtClean="0"/>
                <a:t>Κυβερνοασφάλειας</a:t>
              </a:r>
              <a:r>
                <a:rPr lang="el-GR" sz="3600" b="1" dirty="0" smtClean="0"/>
                <a:t> </a:t>
              </a:r>
              <a:r>
                <a:rPr lang="el-GR" sz="3600" dirty="0" smtClean="0"/>
                <a:t>του </a:t>
              </a:r>
              <a:r>
                <a:rPr lang="el-GR" sz="3600" b="1" dirty="0"/>
                <a:t>Internet </a:t>
              </a:r>
              <a:r>
                <a:rPr lang="el-GR" sz="3600" b="1" dirty="0" err="1"/>
                <a:t>Banking</a:t>
              </a:r>
              <a:r>
                <a:rPr lang="el-GR" sz="3600" dirty="0"/>
                <a:t>, αλλά είναι </a:t>
              </a:r>
              <a:r>
                <a:rPr lang="el-GR" sz="3600" dirty="0" smtClean="0"/>
                <a:t>απαραίτητο</a:t>
              </a:r>
              <a:r>
                <a:rPr lang="en-US" sz="3600" dirty="0" smtClean="0"/>
                <a:t> </a:t>
              </a:r>
              <a:r>
                <a:rPr lang="el-GR" sz="3600" dirty="0" smtClean="0"/>
                <a:t>να </a:t>
              </a:r>
              <a:r>
                <a:rPr lang="el-GR" sz="3600" dirty="0"/>
                <a:t>τηρείται </a:t>
              </a:r>
              <a:r>
                <a:rPr lang="el-GR" sz="3600" dirty="0" smtClean="0"/>
                <a:t>και από </a:t>
              </a:r>
              <a:r>
                <a:rPr lang="el-GR" sz="3600" dirty="0"/>
                <a:t>την πλευρά των </a:t>
              </a:r>
              <a:r>
                <a:rPr lang="el-GR" sz="3600" b="1" dirty="0"/>
                <a:t>χρηστών</a:t>
              </a:r>
              <a:endParaRPr lang="el-GR" sz="3600" dirty="0"/>
            </a:p>
          </p:txBody>
        </p:sp>
      </p:grpSp>
      <p:pic>
        <p:nvPicPr>
          <p:cNvPr id="11" name="Grafický objekt 10" descr="Banka obrys">
            <a:extLst>
              <a:ext uri="{FF2B5EF4-FFF2-40B4-BE49-F238E27FC236}">
                <a16:creationId xmlns:a16="http://schemas.microsoft.com/office/drawing/2014/main" id="{FA362BB8-7590-96BB-8799-8AB07D42959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626056" y="0"/>
            <a:ext cx="1452438" cy="1452438"/>
          </a:xfrm>
          <a:prstGeom prst="rect">
            <a:avLst/>
          </a:prstGeom>
        </p:spPr>
      </p:pic>
      <p:sp>
        <p:nvSpPr>
          <p:cNvPr id="3" name="Title 1">
            <a:extLst>
              <a:ext uri="{FF2B5EF4-FFF2-40B4-BE49-F238E27FC236}">
                <a16:creationId xmlns:a16="http://schemas.microsoft.com/office/drawing/2014/main" id="{56F2C1E0-75E0-CFDA-5435-BB3233EF4AB6}"/>
              </a:ext>
            </a:extLst>
          </p:cNvPr>
          <p:cNvSpPr>
            <a:spLocks noGrp="1"/>
          </p:cNvSpPr>
          <p:nvPr>
            <p:ph type="title"/>
          </p:nvPr>
        </p:nvSpPr>
        <p:spPr>
          <a:xfrm>
            <a:off x="542526" y="338084"/>
            <a:ext cx="10662684" cy="713740"/>
          </a:xfrm>
        </p:spPr>
        <p:txBody>
          <a:bodyPr>
            <a:noAutofit/>
          </a:bodyPr>
          <a:lstStyle/>
          <a:p>
            <a:r>
              <a:rPr lang="el-GR" sz="4000" dirty="0"/>
              <a:t>Συμπέρασμα για το Internet </a:t>
            </a:r>
            <a:r>
              <a:rPr lang="el-GR" sz="4000" dirty="0" err="1"/>
              <a:t>Banking</a:t>
            </a:r>
            <a:endParaRPr lang="el-GR" sz="4000" dirty="0"/>
          </a:p>
        </p:txBody>
      </p:sp>
    </p:spTree>
    <p:extLst>
      <p:ext uri="{BB962C8B-B14F-4D97-AF65-F5344CB8AC3E}">
        <p14:creationId xmlns:p14="http://schemas.microsoft.com/office/powerpoint/2010/main" val="1711870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l-GR" dirty="0" smtClean="0">
                <a:latin typeface="Aptos" panose="020B0004020202020204" pitchFamily="34" charset="0"/>
                <a:cs typeface="Calibri Light" panose="020F0302020204030204" pitchFamily="34" charset="0"/>
              </a:rPr>
              <a:t>Κοινωνικά Δίκτυα</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4902486"/>
          </a:xfrm>
        </p:spPr>
        <p:txBody>
          <a:bodyPr>
            <a:normAutofit fontScale="85000" lnSpcReduction="20000"/>
          </a:bodyPr>
          <a:lstStyle/>
          <a:p>
            <a:pPr marL="0" indent="0">
              <a:buNone/>
            </a:pPr>
            <a:r>
              <a:rPr lang="el-GR" sz="2400" b="1" dirty="0"/>
              <a:t>Το κοινωνικό δίκτυο </a:t>
            </a:r>
            <a:r>
              <a:rPr lang="el-GR" sz="2400" dirty="0"/>
              <a:t>είναι μια πλατφόρμα που μας δίνει τη δυνατότητα να επικοινωνούμε μεταξύ μας δημοσιεύοντας πληροφορίες, σχόλια και μηνύματα.</a:t>
            </a:r>
            <a:br>
              <a:rPr lang="el-GR" sz="2400" dirty="0"/>
            </a:br>
            <a:endParaRPr lang="el-GR" sz="2400" dirty="0"/>
          </a:p>
          <a:p>
            <a:pPr marL="444500"/>
            <a:r>
              <a:rPr lang="el-GR" sz="2400" dirty="0" smtClean="0"/>
              <a:t>Ένα </a:t>
            </a:r>
            <a:r>
              <a:rPr lang="el-GR" sz="2400" dirty="0"/>
              <a:t>δίκτυο κοινωνικών αλληλεπιδράσεων και προσωπικών σχέσεων.</a:t>
            </a:r>
            <a:br>
              <a:rPr lang="el-GR" sz="2400" dirty="0"/>
            </a:br>
            <a:endParaRPr lang="el-GR" sz="2400" dirty="0"/>
          </a:p>
          <a:p>
            <a:pPr marL="444500"/>
            <a:r>
              <a:rPr lang="el-GR" sz="2400" dirty="0" smtClean="0"/>
              <a:t>Ένας </a:t>
            </a:r>
            <a:r>
              <a:rPr lang="el-GR" sz="2400" dirty="0"/>
              <a:t>ειδικός δικτυακός τόπος ή άλλη εφαρμογή που επιτρέπει στους χρήστες να επικοινωνούν μεταξύ τους με την ανάρτηση πληροφοριών, σχολίων, μηνυμάτων, εικόνων κ.λπ.</a:t>
            </a:r>
            <a:br>
              <a:rPr lang="el-GR" sz="2400" dirty="0"/>
            </a:br>
            <a:endParaRPr lang="el-GR" sz="2400" dirty="0"/>
          </a:p>
          <a:p>
            <a:pPr marL="444500"/>
            <a:r>
              <a:rPr lang="el-GR" sz="2400" dirty="0" smtClean="0"/>
              <a:t>Ένας </a:t>
            </a:r>
            <a:r>
              <a:rPr lang="el-GR" sz="2400" dirty="0"/>
              <a:t>δικτυακός τόπος ή μια εφαρμογή για κινητά τηλέφωνα που επιτρέπει στους ανθρώπους να συνδέονται μεταξύ τους σε </a:t>
            </a:r>
            <a:r>
              <a:rPr lang="el-GR" sz="2400" dirty="0" smtClean="0"/>
              <a:t>μια </a:t>
            </a:r>
            <a:r>
              <a:rPr lang="el-GR" sz="2400" dirty="0"/>
              <a:t>κοινή πλατφόρμα.</a:t>
            </a:r>
            <a:br>
              <a:rPr lang="el-GR" sz="2400" dirty="0"/>
            </a:br>
            <a:endParaRPr lang="el-GR" sz="2400" dirty="0"/>
          </a:p>
          <a:p>
            <a:pPr marL="0" indent="0">
              <a:buNone/>
            </a:pPr>
            <a:r>
              <a:rPr lang="el-GR" sz="2400" dirty="0"/>
              <a:t>Πλατφόρμες που χρησιμοποιούν οι άνθρωποι για να δημιουργήσουν </a:t>
            </a:r>
            <a:r>
              <a:rPr lang="el-GR" sz="2400" b="1" dirty="0"/>
              <a:t>κοινωνικά δίκτυα </a:t>
            </a:r>
            <a:r>
              <a:rPr lang="el-GR" sz="2400" dirty="0"/>
              <a:t>- κοινωνικές σχέσεις με άλλους ανθρώπους που μοιράζονται παρόμοια προσωπικά ή επαγγελματικά ενδιαφέροντα, δραστηριότητες, υπόβαθρο ή συνδέσεις στην πραγματική ζωή.</a:t>
            </a:r>
            <a:br>
              <a:rPr lang="el-GR" sz="2400" dirty="0"/>
            </a:br>
            <a:endParaRPr lang="el-GR" sz="2400" dirty="0"/>
          </a:p>
          <a:p>
            <a:pPr marL="0" indent="0">
              <a:buNone/>
            </a:pPr>
            <a:r>
              <a:rPr lang="el-GR" sz="2400" dirty="0"/>
              <a:t>Κοινά παραδείγματα </a:t>
            </a:r>
            <a:r>
              <a:rPr lang="el-GR" sz="2400" dirty="0" err="1"/>
              <a:t>ιστότοπων</a:t>
            </a:r>
            <a:r>
              <a:rPr lang="el-GR" sz="2400" dirty="0"/>
              <a:t> ή </a:t>
            </a:r>
            <a:r>
              <a:rPr lang="el-GR" sz="2400" dirty="0" err="1"/>
              <a:t>πλατφορμών</a:t>
            </a:r>
            <a:r>
              <a:rPr lang="el-GR" sz="2400" dirty="0"/>
              <a:t> κοινωνικής δικτύωσης περιλαμβάνουν </a:t>
            </a:r>
            <a:r>
              <a:rPr lang="el-GR" sz="2400" b="1" dirty="0"/>
              <a:t>το Facebook, το </a:t>
            </a:r>
            <a:r>
              <a:rPr lang="el-GR" sz="2400" b="1" dirty="0" err="1"/>
              <a:t>Instagram</a:t>
            </a:r>
            <a:r>
              <a:rPr lang="el-GR" sz="2400" b="1" dirty="0"/>
              <a:t>, το Twitter, το </a:t>
            </a:r>
            <a:r>
              <a:rPr lang="el-GR" sz="2400" b="1" dirty="0" err="1"/>
              <a:t>TikTok</a:t>
            </a:r>
            <a:r>
              <a:rPr lang="el-GR" sz="2400" b="1" dirty="0"/>
              <a:t>, το </a:t>
            </a:r>
            <a:r>
              <a:rPr lang="el-GR" sz="2400" b="1" dirty="0" err="1"/>
              <a:t>WhatsUp</a:t>
            </a:r>
            <a:r>
              <a:rPr lang="el-GR" sz="2400" dirty="0"/>
              <a:t> και το </a:t>
            </a:r>
            <a:r>
              <a:rPr lang="el-GR" sz="2400" b="1" dirty="0"/>
              <a:t>LinkedIn</a:t>
            </a:r>
            <a:r>
              <a:rPr lang="el-GR" sz="2400" dirty="0"/>
              <a:t>.</a:t>
            </a:r>
          </a:p>
        </p:txBody>
      </p:sp>
    </p:spTree>
    <p:extLst>
      <p:ext uri="{BB962C8B-B14F-4D97-AF65-F5344CB8AC3E}">
        <p14:creationId xmlns:p14="http://schemas.microsoft.com/office/powerpoint/2010/main" val="1934061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l-GR" sz="4400" dirty="0" smtClean="0">
                <a:latin typeface="Aptos" panose="020B0004020202020204" pitchFamily="34" charset="0"/>
                <a:ea typeface="Cambria"/>
              </a:rPr>
              <a:t>Χρήστες Κοινωνικών Δικτύων</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609461" y="1313564"/>
            <a:ext cx="8051587" cy="5341235"/>
          </a:xfrm>
        </p:spPr>
        <p:txBody>
          <a:bodyPr vert="horz" lIns="91440" tIns="45720" rIns="91440" bIns="45720" rtlCol="0">
            <a:noAutofit/>
          </a:bodyPr>
          <a:lstStyle/>
          <a:p>
            <a:pPr marL="0" indent="0">
              <a:buNone/>
            </a:pPr>
            <a:r>
              <a:rPr lang="el-GR" sz="1600" i="1" dirty="0"/>
              <a:t>Τα κοινωνικά δίκτυα έχουν γίνει βασικό μέρος της ζωής μας στον σημερινό ψηφιακό κόσμο.</a:t>
            </a:r>
            <a:r>
              <a:rPr lang="el-GR" sz="1600" dirty="0"/>
              <a:t> </a:t>
            </a:r>
            <a:r>
              <a:rPr lang="el-GR" sz="1600" i="1" dirty="0"/>
              <a:t>Δεν χρησιμοποιούνται πλέον μόνο για την επικοινωνία με φίλους, αλλά ορισμένες τρέχουσες πληροφορίες μπορούν να βρεθούν μόνο στα κοινωνικά δίκτυα.</a:t>
            </a:r>
            <a:r>
              <a:rPr lang="el-GR" sz="1600" dirty="0"/>
              <a:t/>
            </a:r>
            <a:br>
              <a:rPr lang="el-GR" sz="1600" dirty="0"/>
            </a:br>
            <a:endParaRPr lang="el-GR" sz="1600" dirty="0"/>
          </a:p>
          <a:p>
            <a:pPr marL="627063"/>
            <a:r>
              <a:rPr lang="el-GR" sz="1600" dirty="0" smtClean="0"/>
              <a:t>Οι </a:t>
            </a:r>
            <a:r>
              <a:rPr lang="el-GR" sz="1600" dirty="0"/>
              <a:t>χρήστες εντάσσονται σε μια πλατφόρμα κοινωνικής δικτύωσης και αρχίζουν να συνδέονται - </a:t>
            </a:r>
            <a:r>
              <a:rPr lang="el-GR" sz="1600" b="1" dirty="0"/>
              <a:t>δικτυώνονται </a:t>
            </a:r>
            <a:r>
              <a:rPr lang="el-GR" sz="1600" dirty="0"/>
              <a:t>με άλλους χρήστες για προσωπικούς και επαγγελματικούς λόγους.</a:t>
            </a:r>
            <a:br>
              <a:rPr lang="el-GR" sz="1600" dirty="0"/>
            </a:br>
            <a:endParaRPr lang="el-GR" sz="1600" dirty="0"/>
          </a:p>
          <a:p>
            <a:pPr marL="627063"/>
            <a:r>
              <a:rPr lang="el-GR" sz="1600" dirty="0" smtClean="0"/>
              <a:t>Οι </a:t>
            </a:r>
            <a:r>
              <a:rPr lang="el-GR" sz="1600" dirty="0"/>
              <a:t>χρήστες μπορούν να επιλέξουν από ποιον θέλουν να λαμβάνουν επικοινωνίες. Σε ορισμένες περιπτώσεις, η επικοινωνία είναι </a:t>
            </a:r>
            <a:r>
              <a:rPr lang="el-GR" sz="1600" dirty="0" err="1"/>
              <a:t>μονόδρομη</a:t>
            </a:r>
            <a:r>
              <a:rPr lang="el-GR" sz="1600" dirty="0"/>
              <a:t>, ενώ, σε άλλες, είναι </a:t>
            </a:r>
            <a:r>
              <a:rPr lang="el-GR" sz="1600" dirty="0" err="1"/>
              <a:t>πολυκατευθυντική</a:t>
            </a:r>
            <a:r>
              <a:rPr lang="el-GR" sz="1600" dirty="0"/>
              <a:t>.</a:t>
            </a:r>
            <a:br>
              <a:rPr lang="el-GR" sz="1600" dirty="0"/>
            </a:br>
            <a:endParaRPr lang="el-GR" sz="1600" dirty="0"/>
          </a:p>
          <a:p>
            <a:pPr marL="627063"/>
            <a:r>
              <a:rPr lang="el-GR" sz="1600" dirty="0" smtClean="0"/>
              <a:t>Οι </a:t>
            </a:r>
            <a:r>
              <a:rPr lang="el-GR" sz="1600" dirty="0"/>
              <a:t>χρήστες μπορούν να ανταλλάσσουν πληροφορίες, να εκφράζουν απόψεις, να διερευνούν κοινά ενδιαφέροντα, να αναζητούν θέσεις εργασίας, να προωθούν τις επιχειρήσεις τους, να δημιουργούν σχέσεις και να </a:t>
            </a:r>
            <a:r>
              <a:rPr lang="el-GR" sz="1600" dirty="0" err="1"/>
              <a:t>αλληλεπιδρούν</a:t>
            </a:r>
            <a:r>
              <a:rPr lang="el-GR" sz="1600" dirty="0"/>
              <a:t> με άλλο τρόπο μεταξύ τους.</a:t>
            </a:r>
            <a:br>
              <a:rPr lang="el-GR" sz="1600" dirty="0"/>
            </a:br>
            <a:endParaRPr lang="el-GR" sz="1600" dirty="0"/>
          </a:p>
          <a:p>
            <a:pPr marL="0" indent="0">
              <a:buNone/>
            </a:pPr>
            <a:r>
              <a:rPr lang="el-GR" sz="1600" dirty="0"/>
              <a:t>Τα κοινωνικά δίκτυα είναι πολύ δημοφιλή και έχουν γίνει η προτιμώμενη μέθοδος επικοινωνίας για τους περισσότερους ανθρώπους.</a:t>
            </a:r>
          </a:p>
        </p:txBody>
      </p:sp>
      <p:pic>
        <p:nvPicPr>
          <p:cNvPr id="4" name="Picture 4">
            <a:extLst>
              <a:ext uri="{FF2B5EF4-FFF2-40B4-BE49-F238E27FC236}">
                <a16:creationId xmlns:a16="http://schemas.microsoft.com/office/drawing/2014/main" id="{E32FC181-1676-BABF-99B3-FFC8FA549576}"/>
              </a:ext>
            </a:extLst>
          </p:cNvPr>
          <p:cNvPicPr>
            <a:picLocks noChangeAspect="1"/>
          </p:cNvPicPr>
          <p:nvPr/>
        </p:nvPicPr>
        <p:blipFill rotWithShape="1">
          <a:blip r:embed="rId2"/>
          <a:srcRect l="19305" r="13944" b="-2"/>
          <a:stretch/>
        </p:blipFill>
        <p:spPr>
          <a:xfrm>
            <a:off x="530952" y="2014376"/>
            <a:ext cx="2753556" cy="2753569"/>
          </a:xfrm>
          <a:prstGeom prst="rect">
            <a:avLst/>
          </a:prstGeom>
        </p:spPr>
      </p:pic>
    </p:spTree>
    <p:extLst>
      <p:ext uri="{BB962C8B-B14F-4D97-AF65-F5344CB8AC3E}">
        <p14:creationId xmlns:p14="http://schemas.microsoft.com/office/powerpoint/2010/main" val="2074187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l-GR" sz="4400" dirty="0"/>
              <a:t>Πλεονεκτήματα κοινωνικής δικτύωσης</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358837"/>
            <a:ext cx="8140944" cy="5088683"/>
          </a:xfrm>
        </p:spPr>
        <p:txBody>
          <a:bodyPr vert="horz" lIns="91440" tIns="45720" rIns="91440" bIns="45720" rtlCol="0">
            <a:normAutofit fontScale="70000" lnSpcReduction="20000"/>
          </a:bodyPr>
          <a:lstStyle/>
          <a:p>
            <a:r>
              <a:rPr lang="el-GR" sz="2400" b="1" dirty="0" smtClean="0"/>
              <a:t>Παγκόσμια </a:t>
            </a:r>
            <a:r>
              <a:rPr lang="el-GR" sz="2400" b="1" dirty="0"/>
              <a:t>συνδεσιμότητα - </a:t>
            </a:r>
            <a:r>
              <a:rPr lang="el-GR" sz="2400" dirty="0"/>
              <a:t>άριστη παγκόσμια επικοινωνία</a:t>
            </a:r>
            <a:br>
              <a:rPr lang="el-GR" sz="2400" dirty="0"/>
            </a:br>
            <a:endParaRPr lang="el-GR" sz="2400" dirty="0"/>
          </a:p>
          <a:p>
            <a:r>
              <a:rPr lang="el-GR" sz="2400" dirty="0" smtClean="0"/>
              <a:t>Σωστό </a:t>
            </a:r>
            <a:r>
              <a:rPr lang="el-GR" sz="2400" b="1" dirty="0" smtClean="0"/>
              <a:t>μέρος </a:t>
            </a:r>
            <a:r>
              <a:rPr lang="el-GR" sz="2400" b="1" dirty="0"/>
              <a:t>για ευγενείς σκοπούς </a:t>
            </a:r>
            <a:r>
              <a:rPr lang="el-GR" sz="2400" dirty="0"/>
              <a:t>- φιλανθρωπικό έργο - το πιο σημαντικό πλεονέκτημα</a:t>
            </a:r>
            <a:br>
              <a:rPr lang="el-GR" sz="2400" dirty="0"/>
            </a:br>
            <a:endParaRPr lang="el-GR" sz="2400" dirty="0"/>
          </a:p>
          <a:p>
            <a:r>
              <a:rPr lang="el-GR" sz="2400" dirty="0" smtClean="0"/>
              <a:t>Εργαλείο </a:t>
            </a:r>
            <a:r>
              <a:rPr lang="el-GR" sz="2400" b="1" dirty="0" smtClean="0"/>
              <a:t>για </a:t>
            </a:r>
            <a:r>
              <a:rPr lang="el-GR" sz="2400" b="1" dirty="0"/>
              <a:t>την εκπαίδευση </a:t>
            </a:r>
            <a:r>
              <a:rPr lang="el-GR" sz="2400" dirty="0"/>
              <a:t>- ένα αποτελεσματικό εργαλείο για τη διευκόλυνση της εκμάθησης νέων δεξιοτήτων και εννοιών (</a:t>
            </a:r>
            <a:r>
              <a:rPr lang="el-GR" sz="2400" dirty="0" err="1"/>
              <a:t>DigiWELL</a:t>
            </a:r>
            <a:r>
              <a:rPr lang="el-GR" sz="2400" dirty="0"/>
              <a:t>)</a:t>
            </a:r>
            <a:br>
              <a:rPr lang="el-GR" sz="2400" dirty="0"/>
            </a:br>
            <a:endParaRPr lang="el-GR" sz="2400" dirty="0"/>
          </a:p>
          <a:p>
            <a:r>
              <a:rPr lang="el-GR" sz="2400" dirty="0" smtClean="0"/>
              <a:t>Πληροφορίες </a:t>
            </a:r>
            <a:r>
              <a:rPr lang="el-GR" sz="2400" b="1" dirty="0" smtClean="0"/>
              <a:t>και </a:t>
            </a:r>
            <a:r>
              <a:rPr lang="el-GR" sz="2400" b="1" dirty="0"/>
              <a:t>ενημερώσεις </a:t>
            </a:r>
            <a:r>
              <a:rPr lang="el-GR" sz="2400" dirty="0"/>
              <a:t>- λαμβάνετε </a:t>
            </a:r>
            <a:r>
              <a:rPr lang="el-GR" sz="2400" dirty="0" err="1" smtClean="0"/>
              <a:t>επικαιροποιημένες</a:t>
            </a:r>
            <a:r>
              <a:rPr lang="el-GR" sz="2400" dirty="0" smtClean="0"/>
              <a:t> </a:t>
            </a:r>
            <a:r>
              <a:rPr lang="el-GR" sz="2400" dirty="0"/>
              <a:t>πληροφορίες και ειδήσεις από όλο τον κόσμο.</a:t>
            </a:r>
            <a:br>
              <a:rPr lang="el-GR" sz="2400" dirty="0"/>
            </a:br>
            <a:endParaRPr lang="el-GR" sz="2400" dirty="0"/>
          </a:p>
          <a:p>
            <a:r>
              <a:rPr lang="el-GR" sz="2400" dirty="0" smtClean="0"/>
              <a:t>Μοιραστείτε </a:t>
            </a:r>
            <a:r>
              <a:rPr lang="el-GR" sz="2400" b="1" dirty="0" smtClean="0"/>
              <a:t>πληροφορίες </a:t>
            </a:r>
            <a:r>
              <a:rPr lang="el-GR" sz="2400" b="1" dirty="0"/>
              <a:t>καθημερινά </a:t>
            </a:r>
            <a:r>
              <a:rPr lang="el-GR" sz="2400" dirty="0"/>
              <a:t>- με τους αγαπημένους σας και μια ευρύτερη κοινότητα - εξαιρετικό εργαλείο για την ενίσχυση της δημιουργικότητας και της ταυτότητας </a:t>
            </a:r>
            <a:r>
              <a:rPr lang="el-GR" sz="2400" dirty="0" smtClean="0"/>
              <a:t>σας</a:t>
            </a:r>
            <a:r>
              <a:rPr lang="el-GR" sz="2400" dirty="0"/>
              <a:t/>
            </a:r>
            <a:br>
              <a:rPr lang="el-GR" sz="2400" dirty="0"/>
            </a:br>
            <a:endParaRPr lang="el-GR" sz="2400" dirty="0"/>
          </a:p>
          <a:p>
            <a:r>
              <a:rPr lang="el-GR" sz="2400" dirty="0" smtClean="0"/>
              <a:t>Ενταχθείτε </a:t>
            </a:r>
            <a:r>
              <a:rPr lang="el-GR" sz="2400" b="1" dirty="0" smtClean="0"/>
              <a:t>σε </a:t>
            </a:r>
            <a:r>
              <a:rPr lang="el-GR" sz="2400" b="1" dirty="0"/>
              <a:t>μια κοινότητα </a:t>
            </a:r>
            <a:r>
              <a:rPr lang="el-GR" sz="2400" dirty="0"/>
              <a:t>- άτομα από άλλα υπόβαθρα, θρησκείες, κοινότητες και χώρες - εξαιρετικό εργαλείο γίνετε μέρος της πολυπολιτισμικής κοινωνίας</a:t>
            </a:r>
            <a:br>
              <a:rPr lang="el-GR" sz="2400" dirty="0"/>
            </a:br>
            <a:endParaRPr lang="el-GR" sz="2400" dirty="0"/>
          </a:p>
          <a:p>
            <a:r>
              <a:rPr lang="el-GR" sz="2400" dirty="0" smtClean="0"/>
              <a:t>Μείωση </a:t>
            </a:r>
            <a:r>
              <a:rPr lang="el-GR" sz="2400" b="1" dirty="0" smtClean="0"/>
              <a:t>της </a:t>
            </a:r>
            <a:r>
              <a:rPr lang="el-GR" sz="2400" b="1" dirty="0"/>
              <a:t>δεξιότητας της γρήγορης εξυπνάδας </a:t>
            </a:r>
            <a:r>
              <a:rPr lang="el-GR" sz="2400" dirty="0"/>
              <a:t>- με τον περιορισμό των συνομιλιών πρόσωπο με πρόσωπο σε πραγματικό χρόνο</a:t>
            </a:r>
            <a:br>
              <a:rPr lang="el-GR" sz="2400" dirty="0"/>
            </a:br>
            <a:endParaRPr lang="el-GR" sz="2400" dirty="0"/>
          </a:p>
          <a:p>
            <a:r>
              <a:rPr lang="el-GR" sz="2400" b="1" dirty="0" smtClean="0"/>
              <a:t>Δικτύωση </a:t>
            </a:r>
            <a:r>
              <a:rPr lang="el-GR" sz="2400" dirty="0"/>
              <a:t>- χρησιμοποιείται για την αναζήτηση ευκαιριών </a:t>
            </a:r>
            <a:r>
              <a:rPr lang="el-GR" sz="2400" dirty="0" smtClean="0"/>
              <a:t>απασχόλησης</a:t>
            </a:r>
            <a:endParaRPr lang="el-GR" sz="2400" dirty="0"/>
          </a:p>
        </p:txBody>
      </p:sp>
      <p:pic>
        <p:nvPicPr>
          <p:cNvPr id="4" name="Picture 1">
            <a:extLst>
              <a:ext uri="{FF2B5EF4-FFF2-40B4-BE49-F238E27FC236}">
                <a16:creationId xmlns:a16="http://schemas.microsoft.com/office/drawing/2014/main" id="{E5C3D80B-8680-4305-FF92-E4C52F251196}"/>
              </a:ext>
            </a:extLst>
          </p:cNvPr>
          <p:cNvPicPr>
            <a:picLocks noChangeAspect="1"/>
          </p:cNvPicPr>
          <p:nvPr/>
        </p:nvPicPr>
        <p:blipFill rotWithShape="1">
          <a:blip r:embed="rId2"/>
          <a:srcRect l="19955" r="15829" b="2"/>
          <a:stretch/>
        </p:blipFill>
        <p:spPr>
          <a:xfrm>
            <a:off x="590550" y="1891881"/>
            <a:ext cx="2644396" cy="2748700"/>
          </a:xfrm>
          <a:prstGeom prst="rect">
            <a:avLst/>
          </a:prstGeom>
        </p:spPr>
      </p:pic>
    </p:spTree>
    <p:extLst>
      <p:ext uri="{BB962C8B-B14F-4D97-AF65-F5344CB8AC3E}">
        <p14:creationId xmlns:p14="http://schemas.microsoft.com/office/powerpoint/2010/main" val="2116367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05382" y="217304"/>
            <a:ext cx="9407248" cy="937827"/>
          </a:xfrm>
        </p:spPr>
        <p:txBody>
          <a:bodyPr>
            <a:normAutofit fontScale="90000"/>
          </a:bodyPr>
          <a:lstStyle/>
          <a:p>
            <a:pPr algn="l"/>
            <a:r>
              <a:rPr lang="el-GR" sz="4400" dirty="0" smtClean="0"/>
              <a:t>Μειονεκτήματα </a:t>
            </a:r>
            <a:r>
              <a:rPr lang="el-GR" sz="4400" dirty="0"/>
              <a:t>κοινωνικής δικτύωσης</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155131"/>
            <a:ext cx="8140944" cy="5599999"/>
          </a:xfrm>
        </p:spPr>
        <p:txBody>
          <a:bodyPr vert="horz" lIns="91440" tIns="45720" rIns="91440" bIns="45720" rtlCol="0">
            <a:normAutofit fontScale="77500" lnSpcReduction="20000"/>
          </a:bodyPr>
          <a:lstStyle/>
          <a:p>
            <a:r>
              <a:rPr lang="el-GR" sz="2000" b="1" dirty="0" smtClean="0"/>
              <a:t>Προβλήματα </a:t>
            </a:r>
            <a:r>
              <a:rPr lang="el-GR" sz="2000" b="1" dirty="0"/>
              <a:t>με την </a:t>
            </a:r>
            <a:r>
              <a:rPr lang="el-GR" sz="2000" b="1" dirty="0" err="1"/>
              <a:t>ιδιωτικότητα</a:t>
            </a:r>
            <a:r>
              <a:rPr lang="el-GR" sz="2000" b="1" dirty="0"/>
              <a:t> </a:t>
            </a:r>
            <a:r>
              <a:rPr lang="el-GR" sz="2000" dirty="0"/>
              <a:t>- </a:t>
            </a:r>
            <a:r>
              <a:rPr lang="el-GR" sz="2000" dirty="0" err="1"/>
              <a:t>τουιτάροντας</a:t>
            </a:r>
            <a:r>
              <a:rPr lang="el-GR" sz="2000" dirty="0"/>
              <a:t> ακατάλληλες πληροφορίες, μοιράζοντας πολλά από την καθημερινή σας ζωή με ένα μεγάλο κοινό, μοιράζοντας εν αγνοία σας την τοποθεσία σας στο διαδίκτυο, κάθε οντότητα σε όλο τον κόσμο έχει πρόσβαση σε οποιαδήποτε πληροφορία δημοσιεύετε.</a:t>
            </a:r>
            <a:br>
              <a:rPr lang="el-GR" sz="2000" dirty="0"/>
            </a:br>
            <a:endParaRPr lang="el-GR" sz="2000" dirty="0"/>
          </a:p>
          <a:p>
            <a:r>
              <a:rPr lang="el-GR" sz="2000" b="1" dirty="0"/>
              <a:t>Η ιδιωτική σας ζωή δεν είναι πια ιδιωτική...</a:t>
            </a:r>
            <a:r>
              <a:rPr lang="el-GR" sz="2000" dirty="0"/>
              <a:t/>
            </a:r>
            <a:br>
              <a:rPr lang="el-GR" sz="2000" dirty="0"/>
            </a:br>
            <a:endParaRPr lang="el-GR" sz="2000" dirty="0"/>
          </a:p>
          <a:p>
            <a:r>
              <a:rPr lang="el-GR" sz="2000" b="1" dirty="0" err="1" smtClean="0"/>
              <a:t>Hacking</a:t>
            </a:r>
            <a:r>
              <a:rPr lang="el-GR" sz="2000" dirty="0" smtClean="0"/>
              <a:t> </a:t>
            </a:r>
            <a:r>
              <a:rPr lang="el-GR" sz="2000" dirty="0"/>
              <a:t>- απόκτηση πρόσβασης στις προσωπικές πληροφορίες ενός άλλου ατόμου.</a:t>
            </a:r>
            <a:br>
              <a:rPr lang="el-GR" sz="2000" dirty="0"/>
            </a:br>
            <a:endParaRPr lang="el-GR" sz="2000" dirty="0"/>
          </a:p>
          <a:p>
            <a:pPr marL="274638" indent="0">
              <a:buNone/>
            </a:pPr>
            <a:r>
              <a:rPr lang="el-GR" sz="2000" i="1" dirty="0"/>
              <a:t>Έχουν υπάρξει πολλές περιπτώσεις όπου οι </a:t>
            </a:r>
            <a:r>
              <a:rPr lang="el-GR" sz="2000" i="1" dirty="0" err="1"/>
              <a:t>χάκερ</a:t>
            </a:r>
            <a:r>
              <a:rPr lang="el-GR" sz="2000" i="1" dirty="0"/>
              <a:t> κατάφεραν να ανατρέψουν την οικονομική και κοινωνική</a:t>
            </a:r>
            <a:r>
              <a:rPr lang="el-GR" sz="2000" dirty="0"/>
              <a:t> </a:t>
            </a:r>
            <a:r>
              <a:rPr lang="el-GR" sz="2000" i="1" dirty="0" smtClean="0"/>
              <a:t>σταθερότητα ενός ατόμου.</a:t>
            </a:r>
            <a:r>
              <a:rPr lang="el-GR" sz="2000" dirty="0"/>
              <a:t/>
            </a:r>
            <a:br>
              <a:rPr lang="el-GR" sz="2000" dirty="0"/>
            </a:br>
            <a:endParaRPr lang="el-GR" sz="2000" dirty="0"/>
          </a:p>
          <a:p>
            <a:r>
              <a:rPr lang="el-GR" sz="2000" dirty="0" smtClean="0"/>
              <a:t>Έλλειψη </a:t>
            </a:r>
            <a:r>
              <a:rPr lang="el-GR" sz="2000" b="1" dirty="0" smtClean="0"/>
              <a:t>συναισθηματικής </a:t>
            </a:r>
            <a:r>
              <a:rPr lang="el-GR" sz="2000" b="1" dirty="0"/>
              <a:t>σύνδεσης </a:t>
            </a:r>
            <a:r>
              <a:rPr lang="el-GR" sz="2000" dirty="0"/>
              <a:t>- τα συναισθήματα &amp; τα αισθήματα δεν εκφράζονται εύκολα στον διαδικτυακό χώρο.</a:t>
            </a:r>
            <a:br>
              <a:rPr lang="el-GR" sz="2000" dirty="0"/>
            </a:br>
            <a:endParaRPr lang="el-GR" sz="2000" dirty="0"/>
          </a:p>
          <a:p>
            <a:r>
              <a:rPr lang="el-GR" sz="2000" b="1" dirty="0" err="1" smtClean="0"/>
              <a:t>Cyberbullying</a:t>
            </a:r>
            <a:r>
              <a:rPr lang="el-GR" sz="2000" b="1" dirty="0" smtClean="0"/>
              <a:t> </a:t>
            </a:r>
            <a:r>
              <a:rPr lang="el-GR" sz="2000" dirty="0"/>
              <a:t>- παρενόχληση, απειλή ή ταπείνωση ενός ατόμου με την αποστολή δυσφημιστικών και ακατάλληλων φωτογραφιών, βίντεο ή μηνυμάτων.</a:t>
            </a:r>
            <a:br>
              <a:rPr lang="el-GR" sz="2000" dirty="0"/>
            </a:br>
            <a:endParaRPr lang="el-GR" sz="2000" dirty="0"/>
          </a:p>
          <a:p>
            <a:r>
              <a:rPr lang="el-GR" sz="2000" dirty="0" smtClean="0"/>
              <a:t>Ψυχολογικός </a:t>
            </a:r>
            <a:r>
              <a:rPr lang="el-GR" sz="2000" b="1" dirty="0" smtClean="0"/>
              <a:t>εθισμός </a:t>
            </a:r>
            <a:r>
              <a:rPr lang="el-GR" sz="2000" dirty="0"/>
              <a:t>- η υπερβολική χρήση των κοινωνικών δικτύων προκαλεί αποστασιοποίηση από την πραγματική ζωή.</a:t>
            </a:r>
            <a:br>
              <a:rPr lang="el-GR" sz="2000" dirty="0"/>
            </a:br>
            <a:endParaRPr lang="el-GR" sz="2000" dirty="0"/>
          </a:p>
          <a:p>
            <a:r>
              <a:rPr lang="el-GR" sz="2000" dirty="0" smtClean="0"/>
              <a:t>Διάδοση </a:t>
            </a:r>
            <a:r>
              <a:rPr lang="el-GR" sz="2000" b="1" dirty="0" smtClean="0"/>
              <a:t>ψεύτικων </a:t>
            </a:r>
            <a:r>
              <a:rPr lang="el-GR" sz="2000" b="1" dirty="0"/>
              <a:t>ειδήσεων </a:t>
            </a:r>
            <a:r>
              <a:rPr lang="el-GR" sz="2000" dirty="0"/>
              <a:t>- δημιουργία αναρτήσεων για ένα δημοφιλές θέμα χωρίς επαλήθευση που μπορεί να έχει αρνητικό αντίκτυπο στις γνώσεις των ανθρώπων.</a:t>
            </a:r>
            <a:br>
              <a:rPr lang="el-GR" sz="2000" dirty="0"/>
            </a:br>
            <a:endParaRPr lang="el-GR" sz="2000" dirty="0"/>
          </a:p>
          <a:p>
            <a:pPr marL="274638" indent="0">
              <a:buNone/>
            </a:pPr>
            <a:r>
              <a:rPr lang="el-GR" sz="2000" b="1" dirty="0"/>
              <a:t>Μην πιστεύετε ό,τι βλέπετε ή διαβάζετε στα κοινωνικά δίκτυα...</a:t>
            </a:r>
            <a:endParaRPr lang="el-GR" sz="2000" dirty="0"/>
          </a:p>
        </p:txBody>
      </p:sp>
      <p:pic>
        <p:nvPicPr>
          <p:cNvPr id="5" name="Picture 3">
            <a:extLst>
              <a:ext uri="{FF2B5EF4-FFF2-40B4-BE49-F238E27FC236}">
                <a16:creationId xmlns:a16="http://schemas.microsoft.com/office/drawing/2014/main" id="{F60118B3-DCB9-8F38-56FB-28B111D6420D}"/>
              </a:ext>
            </a:extLst>
          </p:cNvPr>
          <p:cNvPicPr>
            <a:picLocks noChangeAspect="1"/>
          </p:cNvPicPr>
          <p:nvPr/>
        </p:nvPicPr>
        <p:blipFill rotWithShape="1">
          <a:blip r:embed="rId3"/>
          <a:srcRect l="9117" r="7431" b="2"/>
          <a:stretch/>
        </p:blipFill>
        <p:spPr>
          <a:xfrm>
            <a:off x="406495" y="2380195"/>
            <a:ext cx="3054011" cy="2433585"/>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96106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Sub-section </a:t>
            </a:r>
            <a:r>
              <a:rPr lang="sk-SK" dirty="0">
                <a:solidFill>
                  <a:srgbClr val="FFAA5A"/>
                </a:solidFill>
                <a:latin typeface="Aptos" panose="020B0004020202020204" pitchFamily="34" charset="0"/>
                <a:cs typeface="Calibri Light" panose="020F0302020204030204" pitchFamily="34" charset="0"/>
              </a:rPr>
              <a:t>3</a:t>
            </a:r>
            <a:r>
              <a:rPr lang="en-US" dirty="0">
                <a:solidFill>
                  <a:srgbClr val="FFAA5A"/>
                </a:solidFill>
                <a:latin typeface="Aptos" panose="020B0004020202020204" pitchFamily="34" charset="0"/>
                <a:cs typeface="Calibri Light" panose="020F0302020204030204" pitchFamily="34" charset="0"/>
              </a:rPr>
              <a:t>: </a:t>
            </a:r>
            <a:r>
              <a:rPr lang="en-US" dirty="0">
                <a:latin typeface="Aptos" panose="020B0004020202020204" pitchFamily="34" charset="0"/>
                <a:cs typeface="Calibri Light" panose="020F0302020204030204" pitchFamily="34" charset="0"/>
              </a:rPr>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Internet Banking and Social Networks Security</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3649905700"/>
              </p:ext>
            </p:extLst>
          </p:nvPr>
        </p:nvGraphicFramePr>
        <p:xfrm>
          <a:off x="4684295" y="1173671"/>
          <a:ext cx="7035933"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rmAutofit fontScale="90000"/>
          </a:bodyPr>
          <a:lstStyle/>
          <a:p>
            <a:pPr algn="l"/>
            <a:r>
              <a:rPr lang="el-GR" dirty="0"/>
              <a:t>Επιθέσεις σε κοινωνικά δίκτυα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91540" y="927246"/>
            <a:ext cx="10869930" cy="5722179"/>
          </a:xfrm>
        </p:spPr>
        <p:txBody>
          <a:bodyPr>
            <a:normAutofit fontScale="70000" lnSpcReduction="20000"/>
          </a:bodyPr>
          <a:lstStyle/>
          <a:p>
            <a:pPr marL="0" indent="0">
              <a:buNone/>
            </a:pPr>
            <a:r>
              <a:rPr lang="el-GR" sz="2400" b="1" dirty="0"/>
              <a:t>Για να κατανοήσουμε καλύτερα τη σημασία της προστασίας των λογαριασμών μας στα κοινωνικά δίκτυα, πρέπει να γνωρίζουμε πόσο διαδεδομένη είναι η πειρατεία στα μέσα κοινωνικής δικτύωσης.</a:t>
            </a:r>
            <a:r>
              <a:rPr lang="el-GR" sz="2400" dirty="0"/>
              <a:t> </a:t>
            </a:r>
            <a:r>
              <a:rPr lang="el-GR" sz="2400" b="1" dirty="0"/>
              <a:t>Αφήστε τους αριθμούς </a:t>
            </a:r>
            <a:r>
              <a:rPr lang="el-GR" sz="2400" b="1" dirty="0" err="1"/>
              <a:t>hacking</a:t>
            </a:r>
            <a:r>
              <a:rPr lang="el-GR" sz="2400" b="1" dirty="0"/>
              <a:t> στα μέσα κοινωνικής δικτύωσης να σας πουν την ιστορία</a:t>
            </a:r>
            <a:r>
              <a:rPr lang="el-GR" sz="2400" dirty="0"/>
              <a:t/>
            </a:r>
            <a:br>
              <a:rPr lang="el-GR" sz="2400" dirty="0"/>
            </a:br>
            <a:endParaRPr lang="el-GR" sz="2400" dirty="0"/>
          </a:p>
          <a:p>
            <a:r>
              <a:rPr lang="el-GR" sz="2400" dirty="0"/>
              <a:t>Σ</a:t>
            </a:r>
            <a:r>
              <a:rPr lang="el-GR" sz="2400" dirty="0" smtClean="0"/>
              <a:t>χεδόν </a:t>
            </a:r>
            <a:r>
              <a:rPr lang="el-GR" sz="2400" dirty="0"/>
              <a:t>5 δισεκατομμύρια άνθρωποι έχουν τουλάχιστον έναν λογαριασμό στα κοινωνικά δίκτυα</a:t>
            </a:r>
            <a:br>
              <a:rPr lang="el-GR" sz="2400" dirty="0"/>
            </a:br>
            <a:endParaRPr lang="el-GR" sz="2400" dirty="0"/>
          </a:p>
          <a:p>
            <a:r>
              <a:rPr lang="el-GR" sz="2400" dirty="0" smtClean="0"/>
              <a:t>Περισσότερος </a:t>
            </a:r>
            <a:r>
              <a:rPr lang="el-GR" sz="2400" dirty="0"/>
              <a:t>από τον μισό παγκόσμιο πληθυσμό κινδυνεύει να υποκλαπούν οι λογαριασμοί του στα μέσα κοινωνικής δικτύωσης</a:t>
            </a:r>
            <a:br>
              <a:rPr lang="el-GR" sz="2400" dirty="0"/>
            </a:br>
            <a:endParaRPr lang="el-GR" sz="2400" dirty="0"/>
          </a:p>
          <a:p>
            <a:pPr marL="0" indent="0">
              <a:buNone/>
            </a:pPr>
            <a:r>
              <a:rPr lang="el-GR" sz="2400" b="1" dirty="0"/>
              <a:t>Στατιστικά στοιχεία </a:t>
            </a:r>
            <a:r>
              <a:rPr lang="el-GR" sz="2400" b="1" dirty="0" err="1"/>
              <a:t>hacking</a:t>
            </a:r>
            <a:r>
              <a:rPr lang="el-GR" sz="2400" b="1" dirty="0"/>
              <a:t> στα κοινωνικά δίκτυα</a:t>
            </a:r>
            <a:r>
              <a:rPr lang="el-GR" sz="2400" dirty="0"/>
              <a:t/>
            </a:r>
            <a:br>
              <a:rPr lang="el-GR" sz="2400" dirty="0"/>
            </a:br>
            <a:endParaRPr lang="el-GR" sz="2400" dirty="0"/>
          </a:p>
          <a:p>
            <a:pPr marL="0" indent="0">
              <a:buNone/>
            </a:pPr>
            <a:r>
              <a:rPr lang="el-GR" sz="2400" dirty="0"/>
              <a:t>Το Σεπτέμβριο του 2021, ένας </a:t>
            </a:r>
            <a:r>
              <a:rPr lang="el-GR" sz="2400" dirty="0" err="1"/>
              <a:t>χάκερ</a:t>
            </a:r>
            <a:r>
              <a:rPr lang="el-GR" sz="2400" dirty="0"/>
              <a:t> προσπάθησε να πουλήσει προσωπικά δεδομένα που είχαν κλαπεί από 1,5 δισεκατομμύρια λογαριασμούς στο Facebook.</a:t>
            </a:r>
            <a:br>
              <a:rPr lang="el-GR" sz="2400" dirty="0"/>
            </a:br>
            <a:endParaRPr lang="el-GR" sz="2400" dirty="0"/>
          </a:p>
          <a:p>
            <a:r>
              <a:rPr lang="el-GR" sz="2400" dirty="0"/>
              <a:t>Τ</a:t>
            </a:r>
            <a:r>
              <a:rPr lang="el-GR" sz="2400" dirty="0" smtClean="0"/>
              <a:t>ο </a:t>
            </a:r>
            <a:r>
              <a:rPr lang="el-GR" sz="2400" dirty="0"/>
              <a:t>2018 τουλάχιστον 30 εκατομμύρια λογαριασμοί του Facebook παραβιάστηκαν σε μία μόνο παραβίαση δεδομένων</a:t>
            </a:r>
            <a:br>
              <a:rPr lang="el-GR" sz="2400" dirty="0"/>
            </a:br>
            <a:endParaRPr lang="el-GR" sz="2400" dirty="0"/>
          </a:p>
          <a:p>
            <a:r>
              <a:rPr lang="el-GR" sz="2400" dirty="0"/>
              <a:t>Κ</a:t>
            </a:r>
            <a:r>
              <a:rPr lang="el-GR" sz="2400" dirty="0" smtClean="0"/>
              <a:t>ατά </a:t>
            </a:r>
            <a:r>
              <a:rPr lang="el-GR" sz="2400" dirty="0"/>
              <a:t>μέσο όρο 1,4 δισεκατομμύρια λογαριασμοί κοινωνικών δικτύων παραβιάζονται κάθε </a:t>
            </a:r>
            <a:r>
              <a:rPr lang="el-GR" sz="2400" dirty="0" smtClean="0"/>
              <a:t>μήνα το </a:t>
            </a:r>
            <a:r>
              <a:rPr lang="el-GR" sz="2400" dirty="0"/>
              <a:t>2021-2022 ο αριθμός των λογαριασμών κοινωνικών μέσων που υπέστησαν πειρατεία αυξήθηκε κατά </a:t>
            </a:r>
            <a:r>
              <a:rPr lang="el-GR" sz="2400" dirty="0" smtClean="0"/>
              <a:t>1000</a:t>
            </a:r>
            <a:r>
              <a:rPr lang="el-GR" sz="2400" dirty="0"/>
              <a:t>%.</a:t>
            </a:r>
            <a:br>
              <a:rPr lang="el-GR" sz="2400" dirty="0"/>
            </a:br>
            <a:endParaRPr lang="el-GR" sz="2400" dirty="0"/>
          </a:p>
          <a:p>
            <a:r>
              <a:rPr lang="el-GR" sz="2400" dirty="0" smtClean="0"/>
              <a:t>Η </a:t>
            </a:r>
            <a:r>
              <a:rPr lang="el-GR" sz="2400" dirty="0" err="1"/>
              <a:t>Google</a:t>
            </a:r>
            <a:r>
              <a:rPr lang="el-GR" sz="2400" dirty="0"/>
              <a:t> ανέφερε ότι το 20% των λογαριασμών των κοινωνικών δικτύων θα παραβιαστεί κάποια στιγμή</a:t>
            </a:r>
            <a:br>
              <a:rPr lang="el-GR" sz="2400" dirty="0"/>
            </a:br>
            <a:endParaRPr lang="el-GR" sz="2400" dirty="0"/>
          </a:p>
          <a:p>
            <a:pPr marL="0" indent="0">
              <a:buNone/>
            </a:pPr>
            <a:r>
              <a:rPr lang="el-GR" sz="2400" i="1" dirty="0"/>
              <a:t>Πηγή: </a:t>
            </a:r>
            <a:r>
              <a:rPr lang="el-GR" sz="2400" i="1" dirty="0">
                <a:hlinkClick r:id="rId2"/>
              </a:rPr>
              <a:t>https://www.stationx.net/social-media-hacking-statistics</a:t>
            </a:r>
            <a:r>
              <a:rPr lang="el-GR" sz="2400" dirty="0"/>
              <a:t/>
            </a:r>
            <a:br>
              <a:rPr lang="el-GR" sz="2400" dirty="0"/>
            </a:br>
            <a:endParaRPr lang="el-GR" sz="2400" dirty="0"/>
          </a:p>
        </p:txBody>
      </p:sp>
    </p:spTree>
    <p:extLst>
      <p:ext uri="{BB962C8B-B14F-4D97-AF65-F5344CB8AC3E}">
        <p14:creationId xmlns:p14="http://schemas.microsoft.com/office/powerpoint/2010/main" val="177113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4911090" cy="780315"/>
          </a:xfrm>
        </p:spPr>
        <p:txBody>
          <a:bodyPr>
            <a:normAutofit/>
          </a:bodyPr>
          <a:lstStyle/>
          <a:p>
            <a:pPr algn="l"/>
            <a:r>
              <a:rPr lang="el-GR" sz="4000" dirty="0" smtClean="0">
                <a:latin typeface="Aptos" panose="020B0004020202020204" pitchFamily="34" charset="0"/>
              </a:rPr>
              <a:t>Ποιοι είναι στόχοι;</a:t>
            </a:r>
            <a:endParaRPr lang="en-GB" sz="4000"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030093481"/>
              </p:ext>
            </p:extLst>
          </p:nvPr>
        </p:nvGraphicFramePr>
        <p:xfrm>
          <a:off x="838200" y="1508861"/>
          <a:ext cx="10515600" cy="46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12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5710" y="493730"/>
            <a:ext cx="10515600" cy="559880"/>
          </a:xfrm>
        </p:spPr>
        <p:txBody>
          <a:bodyPr>
            <a:noAutofit/>
          </a:bodyPr>
          <a:lstStyle/>
          <a:p>
            <a:pPr algn="l"/>
            <a:r>
              <a:rPr lang="el-GR" sz="2800" dirty="0"/>
              <a:t>Αρνητική πρακτική: Ο λογαριασμός μου στα μέσα κοινωνικής δικτύωσης παραβιάστηκε. Ήταν ένας εφιάλτης.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1286933"/>
            <a:ext cx="10595610" cy="5171016"/>
          </a:xfrm>
        </p:spPr>
        <p:txBody>
          <a:bodyPr>
            <a:normAutofit lnSpcReduction="10000"/>
          </a:bodyPr>
          <a:lstStyle/>
          <a:p>
            <a:pPr marL="0" indent="0" algn="just">
              <a:buNone/>
            </a:pPr>
            <a:r>
              <a:rPr lang="el-GR" sz="2400" dirty="0">
                <a:latin typeface="Aptos" panose="020B0004020202020204" pitchFamily="34" charset="0"/>
                <a:ea typeface="Times New Roman" panose="02020603050405020304" pitchFamily="18" charset="0"/>
              </a:rPr>
              <a:t>Ήταν Ιούνιος του 2022 όταν η </a:t>
            </a:r>
            <a:r>
              <a:rPr lang="el-GR" sz="2400" dirty="0" err="1">
                <a:latin typeface="Aptos" panose="020B0004020202020204" pitchFamily="34" charset="0"/>
                <a:ea typeface="Times New Roman" panose="02020603050405020304" pitchFamily="18" charset="0"/>
              </a:rPr>
              <a:t>Heather</a:t>
            </a:r>
            <a:r>
              <a:rPr lang="el-GR" sz="2400" dirty="0">
                <a:latin typeface="Aptos" panose="020B0004020202020204" pitchFamily="34" charset="0"/>
                <a:ea typeface="Times New Roman" panose="02020603050405020304" pitchFamily="18" charset="0"/>
              </a:rPr>
              <a:t> </a:t>
            </a:r>
            <a:r>
              <a:rPr lang="el-GR" sz="2400" dirty="0" err="1">
                <a:latin typeface="Aptos" panose="020B0004020202020204" pitchFamily="34" charset="0"/>
                <a:ea typeface="Times New Roman" panose="02020603050405020304" pitchFamily="18" charset="0"/>
              </a:rPr>
              <a:t>Dempsey</a:t>
            </a:r>
            <a:r>
              <a:rPr lang="el-GR" sz="2400" dirty="0">
                <a:latin typeface="Aptos" panose="020B0004020202020204" pitchFamily="34" charset="0"/>
                <a:ea typeface="Times New Roman" panose="02020603050405020304" pitchFamily="18" charset="0"/>
              </a:rPr>
              <a:t> ανακάλυψε ότι οι λογαριασμοί της στο Facebook και το </a:t>
            </a:r>
            <a:r>
              <a:rPr lang="el-GR" sz="2400" dirty="0" err="1">
                <a:latin typeface="Aptos" panose="020B0004020202020204" pitchFamily="34" charset="0"/>
                <a:ea typeface="Times New Roman" panose="02020603050405020304" pitchFamily="18" charset="0"/>
              </a:rPr>
              <a:t>Instagram</a:t>
            </a:r>
            <a:r>
              <a:rPr lang="el-GR" sz="2400" dirty="0">
                <a:latin typeface="Aptos" panose="020B0004020202020204" pitchFamily="34" charset="0"/>
                <a:ea typeface="Times New Roman" panose="02020603050405020304" pitchFamily="18" charset="0"/>
              </a:rPr>
              <a:t> είχαν παραβιαστεί. Από τότε, ζει τον συνεχή εφιάλτη της προσπάθειας να ανακτήσει τους λογαριασμούς της και να αναζητήσει μια εξήγηση για το τι </a:t>
            </a:r>
            <a:r>
              <a:rPr lang="el-GR" sz="2400" dirty="0" err="1">
                <a:latin typeface="Aptos" panose="020B0004020202020204" pitchFamily="34" charset="0"/>
                <a:ea typeface="Times New Roman" panose="02020603050405020304" pitchFamily="18" charset="0"/>
              </a:rPr>
              <a:t>συνέβη.Η</a:t>
            </a:r>
            <a:r>
              <a:rPr lang="el-GR" sz="2400" dirty="0">
                <a:latin typeface="Aptos" panose="020B0004020202020204" pitchFamily="34" charset="0"/>
                <a:ea typeface="Times New Roman" panose="02020603050405020304" pitchFamily="18" charset="0"/>
              </a:rPr>
              <a:t> </a:t>
            </a:r>
            <a:r>
              <a:rPr lang="el-GR" sz="2400" dirty="0" err="1">
                <a:latin typeface="Aptos" panose="020B0004020202020204" pitchFamily="34" charset="0"/>
                <a:ea typeface="Times New Roman" panose="02020603050405020304" pitchFamily="18" charset="0"/>
              </a:rPr>
              <a:t>Heather</a:t>
            </a:r>
            <a:r>
              <a:rPr lang="el-GR" sz="2400" dirty="0">
                <a:latin typeface="Aptos" panose="020B0004020202020204" pitchFamily="34" charset="0"/>
                <a:ea typeface="Times New Roman" panose="02020603050405020304" pitchFamily="18" charset="0"/>
              </a:rPr>
              <a:t> δεν εργάζεται σε μεγάλη εταιρεία, ούτε η δουλειά της σχετίζεται με τον κλάδο της τεχνολογίας, τους τομείς που πλήττονται συχνά από </a:t>
            </a:r>
            <a:r>
              <a:rPr lang="el-GR" sz="2400" dirty="0" err="1">
                <a:latin typeface="Aptos" panose="020B0004020202020204" pitchFamily="34" charset="0"/>
                <a:ea typeface="Times New Roman" panose="02020603050405020304" pitchFamily="18" charset="0"/>
              </a:rPr>
              <a:t>κυβερνοεπιθέσεις</a:t>
            </a:r>
            <a:r>
              <a:rPr lang="el-GR" sz="2400" dirty="0">
                <a:latin typeface="Aptos" panose="020B0004020202020204" pitchFamily="34" charset="0"/>
                <a:ea typeface="Times New Roman" panose="02020603050405020304" pitchFamily="18" charset="0"/>
              </a:rPr>
              <a:t>. Η </a:t>
            </a:r>
            <a:r>
              <a:rPr lang="el-GR" sz="2400" dirty="0" err="1">
                <a:latin typeface="Aptos" panose="020B0004020202020204" pitchFamily="34" charset="0"/>
                <a:ea typeface="Times New Roman" panose="02020603050405020304" pitchFamily="18" charset="0"/>
              </a:rPr>
              <a:t>Heather</a:t>
            </a:r>
            <a:r>
              <a:rPr lang="el-GR" sz="2400" dirty="0">
                <a:latin typeface="Aptos" panose="020B0004020202020204" pitchFamily="34" charset="0"/>
                <a:ea typeface="Times New Roman" panose="02020603050405020304" pitchFamily="18" charset="0"/>
              </a:rPr>
              <a:t> είναι η περήφανη ιδιοκτήτρια του </a:t>
            </a:r>
            <a:r>
              <a:rPr lang="el-GR" sz="2400" dirty="0" err="1">
                <a:latin typeface="Aptos" panose="020B0004020202020204" pitchFamily="34" charset="0"/>
                <a:ea typeface="Times New Roman" panose="02020603050405020304" pitchFamily="18" charset="0"/>
              </a:rPr>
              <a:t>Self-Care</a:t>
            </a:r>
            <a:r>
              <a:rPr lang="el-GR" sz="2400" dirty="0">
                <a:latin typeface="Aptos" panose="020B0004020202020204" pitchFamily="34" charset="0"/>
                <a:ea typeface="Times New Roman" panose="02020603050405020304" pitchFamily="18" charset="0"/>
              </a:rPr>
              <a:t> </a:t>
            </a:r>
            <a:r>
              <a:rPr lang="el-GR" sz="2400" dirty="0" err="1">
                <a:latin typeface="Aptos" panose="020B0004020202020204" pitchFamily="34" charset="0"/>
                <a:ea typeface="Times New Roman" panose="02020603050405020304" pitchFamily="18" charset="0"/>
              </a:rPr>
              <a:t>Center</a:t>
            </a:r>
            <a:r>
              <a:rPr lang="el-GR" sz="2400" dirty="0">
                <a:latin typeface="Aptos" panose="020B0004020202020204" pitchFamily="34" charset="0"/>
                <a:ea typeface="Times New Roman" panose="02020603050405020304" pitchFamily="18" charset="0"/>
              </a:rPr>
              <a:t> στη νοτιοδυτική Φλόριντα και ιδρύτρια της Elite </a:t>
            </a:r>
            <a:r>
              <a:rPr lang="el-GR" sz="2400" dirty="0" err="1">
                <a:latin typeface="Aptos" panose="020B0004020202020204" pitchFamily="34" charset="0"/>
                <a:ea typeface="Times New Roman" panose="02020603050405020304" pitchFamily="18" charset="0"/>
              </a:rPr>
              <a:t>Spa</a:t>
            </a:r>
            <a:r>
              <a:rPr lang="el-GR" sz="2400" dirty="0">
                <a:latin typeface="Aptos" panose="020B0004020202020204" pitchFamily="34" charset="0"/>
                <a:ea typeface="Times New Roman" panose="02020603050405020304" pitchFamily="18" charset="0"/>
              </a:rPr>
              <a:t> </a:t>
            </a:r>
            <a:r>
              <a:rPr lang="el-GR" sz="2400" dirty="0" err="1">
                <a:latin typeface="Aptos" panose="020B0004020202020204" pitchFamily="34" charset="0"/>
                <a:ea typeface="Times New Roman" panose="02020603050405020304" pitchFamily="18" charset="0"/>
              </a:rPr>
              <a:t>Pros</a:t>
            </a:r>
            <a:r>
              <a:rPr lang="el-GR" sz="2400" dirty="0">
                <a:latin typeface="Aptos" panose="020B0004020202020204" pitchFamily="34" charset="0"/>
                <a:ea typeface="Times New Roman" panose="02020603050405020304" pitchFamily="18" charset="0"/>
              </a:rPr>
              <a:t> </a:t>
            </a:r>
            <a:r>
              <a:rPr lang="el-GR" sz="2400" dirty="0" err="1">
                <a:latin typeface="Aptos" panose="020B0004020202020204" pitchFamily="34" charset="0"/>
                <a:ea typeface="Times New Roman" panose="02020603050405020304" pitchFamily="18" charset="0"/>
              </a:rPr>
              <a:t>Academy</a:t>
            </a:r>
            <a:r>
              <a:rPr lang="el-GR" sz="2400" dirty="0">
                <a:latin typeface="Aptos" panose="020B0004020202020204" pitchFamily="34" charset="0"/>
                <a:ea typeface="Times New Roman" panose="02020603050405020304" pitchFamily="18" charset="0"/>
              </a:rPr>
              <a:t>. Όμως η κατάληψη του λογαριασμού της στα μέσα κοινωνικής δικτύωσης της κοστίζει πολύ περισσότερο απ' ό,τι </a:t>
            </a:r>
            <a:r>
              <a:rPr lang="el-GR" sz="2400" dirty="0" err="1">
                <a:latin typeface="Aptos" panose="020B0004020202020204" pitchFamily="34" charset="0"/>
                <a:ea typeface="Times New Roman" panose="02020603050405020304" pitchFamily="18" charset="0"/>
              </a:rPr>
              <a:t>περίμενε.«Η</a:t>
            </a:r>
            <a:r>
              <a:rPr lang="el-GR" sz="2400" dirty="0">
                <a:latin typeface="Aptos" panose="020B0004020202020204" pitchFamily="34" charset="0"/>
                <a:ea typeface="Times New Roman" panose="02020603050405020304" pitchFamily="18" charset="0"/>
              </a:rPr>
              <a:t> πειρατεία είχε ως αποτέλεσμα την ισόβια απαγόρευση πρόσβασης στο Facebook και το </a:t>
            </a:r>
            <a:r>
              <a:rPr lang="el-GR" sz="2400" dirty="0" err="1">
                <a:latin typeface="Aptos" panose="020B0004020202020204" pitchFamily="34" charset="0"/>
                <a:ea typeface="Times New Roman" panose="02020603050405020304" pitchFamily="18" charset="0"/>
              </a:rPr>
              <a:t>Instagram</a:t>
            </a:r>
            <a:r>
              <a:rPr lang="el-GR" sz="2400" dirty="0">
                <a:latin typeface="Aptos" panose="020B0004020202020204" pitchFamily="34" charset="0"/>
                <a:ea typeface="Times New Roman" panose="02020603050405020304" pitchFamily="18" charset="0"/>
              </a:rPr>
              <a:t>», εξήγησε η </a:t>
            </a:r>
            <a:r>
              <a:rPr lang="el-GR" sz="2400" dirty="0" err="1">
                <a:latin typeface="Aptos" panose="020B0004020202020204" pitchFamily="34" charset="0"/>
                <a:ea typeface="Times New Roman" panose="02020603050405020304" pitchFamily="18" charset="0"/>
              </a:rPr>
              <a:t>Heather.Και</a:t>
            </a:r>
            <a:r>
              <a:rPr lang="el-GR" sz="2400" dirty="0">
                <a:latin typeface="Aptos" panose="020B0004020202020204" pitchFamily="34" charset="0"/>
                <a:ea typeface="Times New Roman" panose="02020603050405020304" pitchFamily="18" charset="0"/>
              </a:rPr>
              <a:t> οι δύο πλατφόρμες κοινωνικής δικτύωσης ήταν ζωτικής σημασίας για την επιχείρηση της </a:t>
            </a:r>
            <a:r>
              <a:rPr lang="el-GR" sz="2400" dirty="0" err="1">
                <a:latin typeface="Aptos" panose="020B0004020202020204" pitchFamily="34" charset="0"/>
                <a:ea typeface="Times New Roman" panose="02020603050405020304" pitchFamily="18" charset="0"/>
              </a:rPr>
              <a:t>Heather</a:t>
            </a:r>
            <a:r>
              <a:rPr lang="el-GR" sz="2400" dirty="0">
                <a:latin typeface="Aptos" panose="020B0004020202020204" pitchFamily="34" charset="0"/>
                <a:ea typeface="Times New Roman" panose="02020603050405020304" pitchFamily="18" charset="0"/>
              </a:rPr>
              <a:t>, καθώς τις χρησιμοποιούσε για να βρίσκει πελάτες, προβάλλοντας συχνά διαφημίσεις στους </a:t>
            </a:r>
            <a:r>
              <a:rPr lang="el-GR" sz="2400" dirty="0" err="1">
                <a:latin typeface="Aptos" panose="020B0004020202020204" pitchFamily="34" charset="0"/>
                <a:ea typeface="Times New Roman" panose="02020603050405020304" pitchFamily="18" charset="0"/>
              </a:rPr>
              <a:t>ιστότοπους</a:t>
            </a:r>
            <a:r>
              <a:rPr lang="el-GR" sz="2400" dirty="0">
                <a:latin typeface="Aptos" panose="020B0004020202020204" pitchFamily="34" charset="0"/>
                <a:ea typeface="Times New Roman" panose="02020603050405020304" pitchFamily="18" charset="0"/>
              </a:rPr>
              <a:t>.«Έμεινα άνεργη χωρίς εισόδημα και έπρεπε να σκεφτώ γρήγορα», δήλωσε η </a:t>
            </a:r>
            <a:r>
              <a:rPr lang="el-GR" sz="2400" dirty="0" err="1">
                <a:latin typeface="Aptos" panose="020B0004020202020204" pitchFamily="34" charset="0"/>
                <a:ea typeface="Times New Roman" panose="02020603050405020304" pitchFamily="18" charset="0"/>
              </a:rPr>
              <a:t>Heather</a:t>
            </a:r>
            <a:r>
              <a:rPr lang="el-GR" sz="2400" dirty="0">
                <a:latin typeface="Aptos" panose="020B0004020202020204" pitchFamily="34" charset="0"/>
                <a:ea typeface="Times New Roman" panose="02020603050405020304" pitchFamily="18" charset="0"/>
              </a:rPr>
              <a:t>. «Κατέληξα να ανοίξω μια τοπική επιχείρηση επειδή δεν θα μπορούσα να βρω τίποτα για να τα βγάλω πέρα».</a:t>
            </a: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892870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Autofit/>
          </a:bodyPr>
          <a:lstStyle/>
          <a:p>
            <a:r>
              <a:rPr lang="el-GR" sz="2800" dirty="0"/>
              <a:t>Αρνητική πρακτική: Απάτη Κλοπή ταυτότητας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927246"/>
            <a:ext cx="10595610" cy="5530703"/>
          </a:xfrm>
        </p:spPr>
        <p:txBody>
          <a:bodyPr>
            <a:normAutofit/>
          </a:bodyPr>
          <a:lstStyle/>
          <a:p>
            <a:pPr marL="0" indent="0" algn="just">
              <a:buNone/>
            </a:pPr>
            <a:r>
              <a:rPr lang="el-GR" sz="2200" dirty="0">
                <a:latin typeface="Aptos" panose="020B0004020202020204" pitchFamily="34" charset="0"/>
                <a:ea typeface="Times New Roman" panose="02020603050405020304" pitchFamily="18" charset="0"/>
              </a:rPr>
              <a:t>Πρόσφατα έπιασα μια </a:t>
            </a:r>
            <a:r>
              <a:rPr lang="el-GR" sz="2200" dirty="0" err="1">
                <a:latin typeface="Aptos" panose="020B0004020202020204" pitchFamily="34" charset="0"/>
                <a:ea typeface="Times New Roman" panose="02020603050405020304" pitchFamily="18" charset="0"/>
              </a:rPr>
              <a:t>influencer</a:t>
            </a:r>
            <a:r>
              <a:rPr lang="el-GR" sz="2200" dirty="0">
                <a:latin typeface="Aptos" panose="020B0004020202020204" pitchFamily="34" charset="0"/>
                <a:ea typeface="Times New Roman" panose="02020603050405020304" pitchFamily="18" charset="0"/>
              </a:rPr>
              <a:t> στο Facebook καθώς έπεσε θύμα οικονομικής απάτης. Μου κίνησε την περιέργεια. Έτσι, άκουσα την ιστορία της στο </a:t>
            </a:r>
            <a:r>
              <a:rPr lang="el-GR" sz="2200" dirty="0" err="1" smtClean="0">
                <a:latin typeface="Aptos" panose="020B0004020202020204" pitchFamily="34" charset="0"/>
                <a:ea typeface="Times New Roman" panose="02020603050405020304" pitchFamily="18" charset="0"/>
              </a:rPr>
              <a:t>Shots</a:t>
            </a:r>
            <a:r>
              <a:rPr lang="el-GR" sz="2200" dirty="0" smtClean="0">
                <a:latin typeface="Aptos" panose="020B0004020202020204" pitchFamily="34" charset="0"/>
                <a:ea typeface="Times New Roman" panose="02020603050405020304" pitchFamily="18" charset="0"/>
              </a:rPr>
              <a:t>: Είχε </a:t>
            </a:r>
            <a:r>
              <a:rPr lang="el-GR" sz="2200" dirty="0">
                <a:latin typeface="Aptos" panose="020B0004020202020204" pitchFamily="34" charset="0"/>
                <a:ea typeface="Times New Roman" panose="02020603050405020304" pitchFamily="18" charset="0"/>
              </a:rPr>
              <a:t>μια φίλη χρηματοοικονομική σύμβουλο, μια μέρα την προσέγγισε μέσω ενός κοινωνικού δικτύου και της συνέστησε μια κερδοφόρα επενδυτική ευκαιρία</a:t>
            </a:r>
            <a:r>
              <a:rPr lang="el-GR" sz="2200" dirty="0" smtClean="0">
                <a:latin typeface="Aptos" panose="020B0004020202020204" pitchFamily="34" charset="0"/>
                <a:ea typeface="Times New Roman" panose="02020603050405020304" pitchFamily="18" charset="0"/>
              </a:rPr>
              <a:t>. Φαίνεται </a:t>
            </a:r>
            <a:r>
              <a:rPr lang="el-GR" sz="2200" dirty="0">
                <a:latin typeface="Aptos" panose="020B0004020202020204" pitchFamily="34" charset="0"/>
                <a:ea typeface="Times New Roman" panose="02020603050405020304" pitchFamily="18" charset="0"/>
              </a:rPr>
              <a:t>ότι κάποιος δημιούργησε την ίδια ταυτότητα με τη φίλη της και δεν της πέρασε ποτέ από το μυαλό ότι θα μπορούσε να υπάρχει κάποιος άλλος στην άλλη άκρη του καλωδίου</a:t>
            </a:r>
            <a:r>
              <a:rPr lang="el-GR" sz="2200" dirty="0" smtClean="0">
                <a:latin typeface="Aptos" panose="020B0004020202020204" pitchFamily="34" charset="0"/>
                <a:ea typeface="Times New Roman" panose="02020603050405020304" pitchFamily="18" charset="0"/>
              </a:rPr>
              <a:t>. Συμβουλευόταν </a:t>
            </a:r>
            <a:r>
              <a:rPr lang="el-GR" sz="2200" dirty="0">
                <a:latin typeface="Aptos" panose="020B0004020202020204" pitchFamily="34" charset="0"/>
                <a:ea typeface="Times New Roman" panose="02020603050405020304" pitchFamily="18" charset="0"/>
              </a:rPr>
              <a:t>μαζί του για μεγάλο χρονικό διάστημα σχετικά με το πού να επενδύσει τα χρήματα και τελικά τα έστειλε στον συμφωνημένο λογαριασμό με μεγάλη πίστη ότι η φίλη της θα τα φρόντιζε</a:t>
            </a:r>
            <a:r>
              <a:rPr lang="el-GR" sz="2200" dirty="0" smtClean="0">
                <a:latin typeface="Aptos" panose="020B0004020202020204" pitchFamily="34" charset="0"/>
                <a:ea typeface="Times New Roman" panose="02020603050405020304" pitchFamily="18" charset="0"/>
              </a:rPr>
              <a:t>. Την </a:t>
            </a:r>
            <a:r>
              <a:rPr lang="el-GR" sz="2200" dirty="0">
                <a:latin typeface="Aptos" panose="020B0004020202020204" pitchFamily="34" charset="0"/>
                <a:ea typeface="Times New Roman" panose="02020603050405020304" pitchFamily="18" charset="0"/>
              </a:rPr>
              <a:t>επόμενη μέρα, ο φίλος είχε ήδη αποσυνδεθεί από τον λογαριασμό, και εκείνη άρχισε να υποψιάζεται. Πολύ αργά δυστυχώς</a:t>
            </a:r>
            <a:r>
              <a:rPr lang="el-GR" sz="2200" dirty="0" smtClean="0">
                <a:latin typeface="Aptos" panose="020B0004020202020204" pitchFamily="34" charset="0"/>
                <a:ea typeface="Times New Roman" panose="02020603050405020304" pitchFamily="18" charset="0"/>
              </a:rPr>
              <a:t>. Τα </a:t>
            </a:r>
            <a:r>
              <a:rPr lang="el-GR" sz="2200" dirty="0">
                <a:latin typeface="Aptos" panose="020B0004020202020204" pitchFamily="34" charset="0"/>
                <a:ea typeface="Times New Roman" panose="02020603050405020304" pitchFamily="18" charset="0"/>
              </a:rPr>
              <a:t>χρήματα βρίσκονταν ήδη στον απατεώνα και εκείνη είχε μόνο μάτια για κλάματα.</a:t>
            </a:r>
            <a:endParaRPr lang="en-GB" sz="22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3018782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a:bodyPr>
          <a:lstStyle/>
          <a:p>
            <a:r>
              <a:rPr lang="el-GR" sz="4000" dirty="0"/>
              <a:t>Ασφάλεια κοινωνικών δικτύων - Έναρξη</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70000" lnSpcReduction="20000"/>
          </a:bodyPr>
          <a:lstStyle/>
          <a:p>
            <a:r>
              <a:rPr lang="el-GR" dirty="0"/>
              <a:t>Η δημιουργία ενός προφίλ σε ένα κοινωνικό δίκτυο είναι θέμα λίγων λεπτών Από την αρχή, πρέπει να τηρούμε τη βασική ασφάλεια ή να ενημερώνουμε το συντομότερο δυνατό</a:t>
            </a:r>
            <a:r>
              <a:rPr lang="el-GR" dirty="0" smtClean="0"/>
              <a:t>.</a:t>
            </a:r>
            <a:endParaRPr lang="el-GR" dirty="0"/>
          </a:p>
          <a:p>
            <a:r>
              <a:rPr lang="el-GR" b="1" dirty="0"/>
              <a:t>1</a:t>
            </a:r>
            <a:r>
              <a:rPr lang="el-GR" dirty="0"/>
              <a:t> </a:t>
            </a:r>
            <a:r>
              <a:rPr lang="el-GR" b="1" dirty="0"/>
              <a:t>Εφαρμογή ισχυρού κωδικού </a:t>
            </a:r>
            <a:r>
              <a:rPr lang="el-GR" b="1" dirty="0" smtClean="0"/>
              <a:t>πρόσβασης</a:t>
            </a:r>
            <a:endParaRPr lang="el-GR" dirty="0"/>
          </a:p>
          <a:p>
            <a:r>
              <a:rPr lang="el-GR" i="1" dirty="0"/>
              <a:t>Σημείωση: Ενημερώστε τους τακτικά για να τους ενισχύετε απέναντι στις εξελισσόμενες απειλές </a:t>
            </a:r>
            <a:r>
              <a:rPr lang="el-GR" i="1" dirty="0" smtClean="0"/>
              <a:t>ασφαλείας</a:t>
            </a:r>
            <a:endParaRPr lang="el-GR" dirty="0"/>
          </a:p>
          <a:p>
            <a:r>
              <a:rPr lang="el-GR" b="1" dirty="0"/>
              <a:t>2</a:t>
            </a:r>
            <a:r>
              <a:rPr lang="el-GR" dirty="0"/>
              <a:t> </a:t>
            </a:r>
            <a:r>
              <a:rPr lang="el-GR" b="1" dirty="0"/>
              <a:t>Ενεργοποιήστε τον έλεγχο ταυτότητας δύο </a:t>
            </a:r>
            <a:r>
              <a:rPr lang="el-GR" b="1" dirty="0" smtClean="0"/>
              <a:t>παραγόντων</a:t>
            </a:r>
            <a:endParaRPr lang="el-GR" dirty="0"/>
          </a:p>
          <a:p>
            <a:r>
              <a:rPr lang="el-GR" i="1" dirty="0"/>
              <a:t>Σημείωση: Οι περισσότερες πλατφόρμες κοινωνικών δικτύων, όπως το </a:t>
            </a:r>
            <a:r>
              <a:rPr lang="el-GR" i="1" dirty="0" err="1"/>
              <a:t>Instagram</a:t>
            </a:r>
            <a:r>
              <a:rPr lang="el-GR" i="1" dirty="0"/>
              <a:t>, το LinkedIn, το Facebook, το </a:t>
            </a:r>
            <a:r>
              <a:rPr lang="el-GR" i="1" dirty="0" err="1"/>
              <a:t>TikTok</a:t>
            </a:r>
            <a:r>
              <a:rPr lang="el-GR" i="1" dirty="0"/>
              <a:t> και το Twitter, διαθέτουν αυτό το μέτρο </a:t>
            </a:r>
            <a:r>
              <a:rPr lang="el-GR" i="1" dirty="0" smtClean="0"/>
              <a:t>ασφαλείας</a:t>
            </a:r>
            <a:endParaRPr lang="el-GR" dirty="0"/>
          </a:p>
          <a:p>
            <a:r>
              <a:rPr lang="el-GR" b="1" dirty="0"/>
              <a:t>3</a:t>
            </a:r>
            <a:r>
              <a:rPr lang="el-GR" dirty="0"/>
              <a:t> </a:t>
            </a:r>
            <a:r>
              <a:rPr lang="el-GR" b="1" dirty="0"/>
              <a:t>Δημιουργήστε και ενημερώστε τις ρυθμίσεις ασφαλείας σε όλη την </a:t>
            </a:r>
            <a:r>
              <a:rPr lang="el-GR" b="1" dirty="0" smtClean="0"/>
              <a:t>πλατφόρμα</a:t>
            </a:r>
            <a:endParaRPr lang="el-GR" dirty="0"/>
          </a:p>
          <a:p>
            <a:r>
              <a:rPr lang="el-GR" b="1" dirty="0"/>
              <a:t>Διαχειριστείτε τις ρυθμίσεις απορρήτου, ασφάλειας και προστασίας του λογαριασμού σας στα κοινωνικά </a:t>
            </a:r>
            <a:r>
              <a:rPr lang="el-GR" b="1" dirty="0" smtClean="0"/>
              <a:t>δίκτυα</a:t>
            </a:r>
            <a:endParaRPr lang="el-GR" dirty="0"/>
          </a:p>
          <a:p>
            <a:r>
              <a:rPr lang="el-GR" i="1" dirty="0"/>
              <a:t>Σημείωση: Οι πλατφόρμες κοινωνικών δικτύων παρέχουν σήμερα εργαλεία και οδηγούς για την αύξηση της ασφάλειας του λογαριασμού </a:t>
            </a:r>
            <a:r>
              <a:rPr lang="el-GR" i="1" dirty="0" smtClean="0"/>
              <a:t>σας</a:t>
            </a:r>
            <a:endParaRPr lang="el-GR" dirty="0"/>
          </a:p>
        </p:txBody>
      </p:sp>
      <p:sp>
        <p:nvSpPr>
          <p:cNvPr id="5" name="BlokTextu 4">
            <a:extLst>
              <a:ext uri="{FF2B5EF4-FFF2-40B4-BE49-F238E27FC236}">
                <a16:creationId xmlns:a16="http://schemas.microsoft.com/office/drawing/2014/main" id="{FE13F6FA-3A86-7483-A268-78E139BF350E}"/>
              </a:ext>
            </a:extLst>
          </p:cNvPr>
          <p:cNvSpPr txBox="1"/>
          <p:nvPr/>
        </p:nvSpPr>
        <p:spPr>
          <a:xfrm>
            <a:off x="8717476" y="4845895"/>
            <a:ext cx="2913717" cy="1754326"/>
          </a:xfrm>
          <a:prstGeom prst="rect">
            <a:avLst/>
          </a:prstGeom>
          <a:noFill/>
        </p:spPr>
        <p:txBody>
          <a:bodyPr wrap="square" rtlCol="0">
            <a:spAutoFit/>
          </a:bodyPr>
          <a:lstStyle/>
          <a:p>
            <a:r>
              <a:rPr lang="el-GR" i="1" dirty="0">
                <a:solidFill>
                  <a:schemeClr val="accent5"/>
                </a:solidFill>
                <a:latin typeface="Aptos" panose="020B0004020202020204" pitchFamily="34" charset="0"/>
              </a:rPr>
              <a:t>Facebook: «Γι' αυτό και παρέχουμε εργαλεία που βοηθούν να διατηρηθεί ο λογαριασμός σας ασφαλής και η ιδιωτική σας ζωή προστατευμένη.»</a:t>
            </a:r>
            <a:endParaRPr lang="en-US" sz="1800" i="1" dirty="0">
              <a:solidFill>
                <a:schemeClr val="accent5"/>
              </a:solidFill>
              <a:latin typeface="Aptos" panose="020B0004020202020204" pitchFamily="34" charset="0"/>
            </a:endParaRPr>
          </a:p>
        </p:txBody>
      </p:sp>
    </p:spTree>
    <p:extLst>
      <p:ext uri="{BB962C8B-B14F-4D97-AF65-F5344CB8AC3E}">
        <p14:creationId xmlns:p14="http://schemas.microsoft.com/office/powerpoint/2010/main" val="2911437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200" y="212151"/>
            <a:ext cx="11724238" cy="779462"/>
          </a:xfrm>
        </p:spPr>
        <p:txBody>
          <a:bodyPr>
            <a:normAutofit fontScale="90000"/>
          </a:bodyPr>
          <a:lstStyle/>
          <a:p>
            <a:pPr algn="l"/>
            <a:r>
              <a:rPr lang="el-GR" sz="4000" dirty="0"/>
              <a:t>Ασφάλεια κοινωνικών δικτύων - </a:t>
            </a:r>
            <a:r>
              <a:rPr lang="el-GR" sz="4000" dirty="0" err="1"/>
              <a:t>συνιστώμενες</a:t>
            </a:r>
            <a:r>
              <a:rPr lang="el-GR" sz="4000" dirty="0"/>
              <a:t> πρακτικές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62500" lnSpcReduction="20000"/>
          </a:bodyPr>
          <a:lstStyle/>
          <a:p>
            <a:r>
              <a:rPr lang="el-GR" b="1" dirty="0"/>
              <a:t>4.</a:t>
            </a:r>
            <a:r>
              <a:rPr lang="el-GR" dirty="0"/>
              <a:t> </a:t>
            </a:r>
            <a:r>
              <a:rPr lang="el-GR" b="1" dirty="0" smtClean="0"/>
              <a:t>Ενημερώνετε </a:t>
            </a:r>
            <a:r>
              <a:rPr lang="el-GR" b="1" dirty="0"/>
              <a:t>τακτικά τους κωδικούς πρόσβασης </a:t>
            </a:r>
            <a:r>
              <a:rPr lang="el-GR" dirty="0"/>
              <a:t>- για την ενίσχυση της άμυνας έναντι των εξελισσόμενων απειλών ασφαλείας.</a:t>
            </a:r>
            <a:br>
              <a:rPr lang="el-GR" dirty="0"/>
            </a:br>
            <a:endParaRPr lang="el-GR" dirty="0"/>
          </a:p>
          <a:p>
            <a:r>
              <a:rPr lang="el-GR" b="1" dirty="0"/>
              <a:t>5.</a:t>
            </a:r>
            <a:r>
              <a:rPr lang="el-GR" dirty="0"/>
              <a:t> </a:t>
            </a:r>
            <a:r>
              <a:rPr lang="el-GR" b="1" dirty="0"/>
              <a:t>Μην επαναχρησιμοποιείτε κωδικούς πρόσβασης </a:t>
            </a:r>
            <a:r>
              <a:rPr lang="el-GR" dirty="0"/>
              <a:t>- για να αποφύγετε τη χρήση των ίδιων κωδικών πρόσβασης σε λογαριασμούς κοινωνικών δικτύων.</a:t>
            </a:r>
            <a:br>
              <a:rPr lang="el-GR" dirty="0"/>
            </a:br>
            <a:endParaRPr lang="el-GR" dirty="0"/>
          </a:p>
          <a:p>
            <a:r>
              <a:rPr lang="el-GR" i="1" dirty="0"/>
              <a:t>Η δημιουργία ισχυρών κωδικών πρόσβασης σημαίνει τη χρήση ενός συνδυασμού αλφαριθμητικών χαρακτήρων που δεν είναι εύκολο να μαντέψει κανείς, αλλά είναι δύσκολο να τους θυμάται όλους.</a:t>
            </a:r>
            <a:r>
              <a:rPr lang="el-GR" dirty="0"/>
              <a:t> </a:t>
            </a:r>
            <a:r>
              <a:rPr lang="el-GR" i="1" dirty="0"/>
              <a:t>Χρησιμοποιήστε ένα εργαλείο διαχείρισης κωδικών πρόσβασης.</a:t>
            </a:r>
            <a:r>
              <a:rPr lang="el-GR" dirty="0"/>
              <a:t/>
            </a:r>
            <a:br>
              <a:rPr lang="el-GR" dirty="0"/>
            </a:br>
            <a:endParaRPr lang="el-GR" dirty="0"/>
          </a:p>
          <a:p>
            <a:r>
              <a:rPr lang="el-GR" b="1" dirty="0"/>
              <a:t>6.</a:t>
            </a:r>
            <a:r>
              <a:rPr lang="el-GR" dirty="0"/>
              <a:t> </a:t>
            </a:r>
            <a:r>
              <a:rPr lang="el-GR" b="1" dirty="0"/>
              <a:t>Χρησιμοποιήστε εφαρμογές τρίτων με προσοχή</a:t>
            </a:r>
            <a:r>
              <a:rPr lang="el-GR" dirty="0"/>
              <a:t/>
            </a:r>
            <a:br>
              <a:rPr lang="el-GR" dirty="0"/>
            </a:br>
            <a:endParaRPr lang="el-GR" dirty="0"/>
          </a:p>
          <a:p>
            <a:r>
              <a:rPr lang="el-GR" i="1" dirty="0"/>
              <a:t>Πολλές εφαρμογές και παιχνίδια στις μέρες μας σας ζητούν άδεια για πρόσβαση στα προφίλ σας στα μέσα κοινωνικής δικτύωσης, ειδικά αν τις έχετε κατεβάσει μέσω ενός συνδέσμου στα μέσα κοινωνικής δικτύωσης.</a:t>
            </a:r>
            <a:r>
              <a:rPr lang="el-GR" dirty="0"/>
              <a:t> </a:t>
            </a:r>
            <a:r>
              <a:rPr lang="el-GR" i="1" dirty="0"/>
              <a:t>Οι περισσότερες εφαρμογές είναι αυθεντικές, αλλά ορισμένες συλλέγουν τα στοιχεία του λογαριασμού σας.</a:t>
            </a:r>
            <a:endParaRPr lang="el-GR" dirty="0"/>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4284133" y="4879933"/>
            <a:ext cx="7327328"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r>
              <a:rPr lang="el-GR" sz="1600" i="1" dirty="0"/>
              <a:t>Παράδειγμα: μια γυναίκα έχασε σχεδόν </a:t>
            </a:r>
            <a:r>
              <a:rPr lang="el-GR" sz="1600" i="1" dirty="0">
                <a:hlinkClick r:id="rId3"/>
              </a:rPr>
              <a:t>30.000 δολάρια </a:t>
            </a:r>
            <a:r>
              <a:rPr lang="el-GR" sz="1600" i="1" dirty="0"/>
              <a:t>αφού κατέβασε μια εφαρμογή τρίτου μέρους μέσω ενός συνδέσμου </a:t>
            </a:r>
            <a:r>
              <a:rPr lang="el-GR" sz="1600" i="1" dirty="0" err="1"/>
              <a:t>WhatsApp</a:t>
            </a:r>
            <a:r>
              <a:rPr lang="el-GR" sz="1600" i="1" dirty="0"/>
              <a:t>.</a:t>
            </a:r>
            <a:r>
              <a:rPr lang="el-GR" sz="1600" dirty="0"/>
              <a:t/>
            </a:r>
            <a:br>
              <a:rPr lang="el-GR" sz="1600" dirty="0"/>
            </a:br>
            <a:endParaRPr lang="el-GR" sz="1600" dirty="0"/>
          </a:p>
          <a:p>
            <a:r>
              <a:rPr lang="el-GR" sz="1600" dirty="0"/>
              <a:t>Η </a:t>
            </a:r>
            <a:r>
              <a:rPr lang="el-GR" sz="1600" dirty="0" err="1"/>
              <a:t>συνιστώμενη</a:t>
            </a:r>
            <a:r>
              <a:rPr lang="el-GR" sz="1600" dirty="0"/>
              <a:t> πρακτική είναι να κατεβάζουμε μόνο εφαρμογές που εμπιστευόμαστε με βάση τη δική μας εμπειρία ή τις κριτικές μας και να περιορίζουμε τα δικαιώματα σε μη αξιόπιστες εφαρμογές, περνώντας από την ενότητα Ρυθμίσεις στις συσκευές σας.</a:t>
            </a:r>
          </a:p>
        </p:txBody>
      </p:sp>
      <p:sp>
        <p:nvSpPr>
          <p:cNvPr id="6" name="BlokTextu 5">
            <a:extLst>
              <a:ext uri="{FF2B5EF4-FFF2-40B4-BE49-F238E27FC236}">
                <a16:creationId xmlns:a16="http://schemas.microsoft.com/office/drawing/2014/main" id="{24BE9C54-71D5-7357-759F-A8DC04B4FC78}"/>
              </a:ext>
            </a:extLst>
          </p:cNvPr>
          <p:cNvSpPr txBox="1"/>
          <p:nvPr/>
        </p:nvSpPr>
        <p:spPr>
          <a:xfrm>
            <a:off x="172614" y="4847826"/>
            <a:ext cx="3874453" cy="1815882"/>
          </a:xfrm>
          <a:prstGeom prst="rect">
            <a:avLst/>
          </a:prstGeom>
          <a:noFill/>
        </p:spPr>
        <p:txBody>
          <a:bodyPr wrap="square">
            <a:spAutoFit/>
          </a:bodyPr>
          <a:lstStyle/>
          <a:p>
            <a:r>
              <a:rPr lang="el-GR" sz="1400" b="1" dirty="0"/>
              <a:t>Πρόσβαση σε εφαρμογές που έχουν ελεγχθεί και είναι απαλλαγμένες από κακόβουλο λογισμικό ή ιούς:</a:t>
            </a:r>
            <a:r>
              <a:rPr lang="el-GR" sz="1400" dirty="0"/>
              <a:t/>
            </a:r>
            <a:br>
              <a:rPr lang="el-GR" sz="1400" dirty="0"/>
            </a:br>
            <a:endParaRPr lang="el-GR" sz="1400" dirty="0"/>
          </a:p>
          <a:p>
            <a:r>
              <a:rPr lang="el-GR" sz="1400" dirty="0"/>
              <a:t>Χρησιμοποιήστε το </a:t>
            </a:r>
            <a:r>
              <a:rPr lang="el-GR" sz="1400" dirty="0" err="1">
                <a:hlinkClick r:id="rId4"/>
              </a:rPr>
              <a:t>Google</a:t>
            </a:r>
            <a:r>
              <a:rPr lang="el-GR" sz="1400" dirty="0">
                <a:hlinkClick r:id="rId4"/>
              </a:rPr>
              <a:t> </a:t>
            </a:r>
            <a:r>
              <a:rPr lang="el-GR" sz="1400" dirty="0" err="1">
                <a:hlinkClick r:id="rId4"/>
              </a:rPr>
              <a:t>Play</a:t>
            </a:r>
            <a:r>
              <a:rPr lang="el-GR" sz="1400" dirty="0">
                <a:hlinkClick r:id="rId4"/>
              </a:rPr>
              <a:t> </a:t>
            </a:r>
            <a:r>
              <a:rPr lang="el-GR" sz="1400" dirty="0" err="1">
                <a:hlinkClick r:id="rId4"/>
              </a:rPr>
              <a:t>Protect</a:t>
            </a:r>
            <a:r>
              <a:rPr lang="el-GR" sz="1400" dirty="0">
                <a:hlinkClick r:id="rId4"/>
              </a:rPr>
              <a:t> </a:t>
            </a:r>
            <a:r>
              <a:rPr lang="el-GR" sz="1400" dirty="0"/>
              <a:t>ή τους </a:t>
            </a:r>
            <a:r>
              <a:rPr lang="el-GR" sz="1400" dirty="0">
                <a:hlinkClick r:id="rId5"/>
              </a:rPr>
              <a:t>ελέγχους ασφαλείας της </a:t>
            </a:r>
            <a:r>
              <a:rPr lang="el-GR" sz="1400" dirty="0" err="1">
                <a:hlinkClick r:id="rId5"/>
              </a:rPr>
              <a:t>Apple</a:t>
            </a:r>
            <a:r>
              <a:rPr lang="el-GR" sz="1400" dirty="0"/>
              <a:t>, οι οποίοι εκτελούν έναν έλεγχο ασφαλείας της εφαρμογής πριν από τη λήψη.</a:t>
            </a:r>
          </a:p>
        </p:txBody>
      </p:sp>
    </p:spTree>
    <p:extLst>
      <p:ext uri="{BB962C8B-B14F-4D97-AF65-F5344CB8AC3E}">
        <p14:creationId xmlns:p14="http://schemas.microsoft.com/office/powerpoint/2010/main" val="27406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fontScale="90000"/>
          </a:bodyPr>
          <a:lstStyle/>
          <a:p>
            <a:pPr algn="l"/>
            <a:r>
              <a:rPr lang="el-GR" sz="4000" dirty="0"/>
              <a:t>Ασφάλεια κοινωνικών δικτύων - </a:t>
            </a:r>
            <a:r>
              <a:rPr lang="el-GR" sz="4000" dirty="0" err="1"/>
              <a:t>συνιστώμενες</a:t>
            </a:r>
            <a:r>
              <a:rPr lang="el-GR" sz="4000" dirty="0"/>
              <a:t> πρακτικές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57234" y="1287285"/>
            <a:ext cx="11080580" cy="5275042"/>
          </a:xfrm>
        </p:spPr>
        <p:txBody>
          <a:bodyPr>
            <a:normAutofit fontScale="47500" lnSpcReduction="20000"/>
          </a:bodyPr>
          <a:lstStyle/>
          <a:p>
            <a:r>
              <a:rPr lang="el-GR" b="1" dirty="0"/>
              <a:t>7</a:t>
            </a:r>
            <a:r>
              <a:rPr lang="el-GR" dirty="0"/>
              <a:t> </a:t>
            </a:r>
            <a:r>
              <a:rPr lang="el-GR" b="1" dirty="0"/>
              <a:t>Διατηρήστε τον έλεγχο πρόσβασης </a:t>
            </a:r>
            <a:r>
              <a:rPr lang="el-GR" dirty="0"/>
              <a:t>- ελέγχετε τακτικά τον συνδεδεμένο λογαριασμό ηλεκτρονικού ταχυδρομείου σας</a:t>
            </a:r>
            <a:br>
              <a:rPr lang="el-GR" dirty="0"/>
            </a:br>
            <a:endParaRPr lang="el-GR" dirty="0"/>
          </a:p>
          <a:p>
            <a:r>
              <a:rPr lang="el-GR" dirty="0"/>
              <a:t>Οι πλατφόρμες κοινωνικών δικτύων συνήθως συνδέονται με τα email σας</a:t>
            </a:r>
            <a:br>
              <a:rPr lang="el-GR" dirty="0"/>
            </a:br>
            <a:endParaRPr lang="el-GR" dirty="0"/>
          </a:p>
          <a:p>
            <a:r>
              <a:rPr lang="el-GR" i="1" dirty="0" smtClean="0"/>
              <a:t>Προειδοποίηση:</a:t>
            </a:r>
            <a:r>
              <a:rPr lang="el-GR" dirty="0" smtClean="0"/>
              <a:t> </a:t>
            </a:r>
            <a:r>
              <a:rPr lang="el-GR" i="1" dirty="0"/>
              <a:t>Εάν η πλατφόρμα ανιχνεύσει ασυνήθιστη δραστηριότητα στο προφίλ σας ή νομίζει ότι κάποιος άλλος εκτός από εσάς προσπαθεί να αποκτήσει πρόσβαση στο λογαριασμό σας, θα λάβετε ένα μήνυμα ηλεκτρονικού ταχυδρομείου προειδοποίησης </a:t>
            </a:r>
            <a:r>
              <a:rPr lang="el-GR" i="1" dirty="0" smtClean="0"/>
              <a:t>ασφαλείας.</a:t>
            </a:r>
            <a:r>
              <a:rPr lang="el-GR" dirty="0" smtClean="0"/>
              <a:t> </a:t>
            </a:r>
            <a:r>
              <a:rPr lang="el-GR" i="1" dirty="0"/>
              <a:t>Ελέγχετε πάντα αν η διεύθυνση ηλεκτρονικού ταχυδρομείου από την οποία προέρχεται είναι επίσημη</a:t>
            </a:r>
            <a:r>
              <a:rPr lang="el-GR" dirty="0"/>
              <a:t/>
            </a:r>
            <a:br>
              <a:rPr lang="el-GR" dirty="0"/>
            </a:br>
            <a:endParaRPr lang="el-GR" dirty="0"/>
          </a:p>
          <a:p>
            <a:r>
              <a:rPr lang="el-GR" b="1" dirty="0"/>
              <a:t>8</a:t>
            </a:r>
            <a:r>
              <a:rPr lang="el-GR" dirty="0"/>
              <a:t> </a:t>
            </a:r>
            <a:r>
              <a:rPr lang="el-GR" b="1" dirty="0"/>
              <a:t>Να είστε προσεκτικοί σχετικά με την επίθεση κοινωνικής μηχανικής</a:t>
            </a:r>
            <a:r>
              <a:rPr lang="el-GR" dirty="0"/>
              <a:t/>
            </a:r>
            <a:br>
              <a:rPr lang="el-GR" dirty="0"/>
            </a:br>
            <a:endParaRPr lang="el-GR" dirty="0"/>
          </a:p>
          <a:p>
            <a:r>
              <a:rPr lang="el-GR" dirty="0"/>
              <a:t>Προσοχή στις επιθέσεις </a:t>
            </a:r>
            <a:r>
              <a:rPr lang="el-GR" dirty="0" err="1"/>
              <a:t>phishing</a:t>
            </a:r>
            <a:r>
              <a:rPr lang="el-GR" dirty="0"/>
              <a:t> που σας παροτρύνουν να αποκαλύψετε ευαίσθητες πληροφορίες</a:t>
            </a:r>
            <a:br>
              <a:rPr lang="el-GR" dirty="0"/>
            </a:br>
            <a:endParaRPr lang="el-GR" dirty="0"/>
          </a:p>
          <a:p>
            <a:r>
              <a:rPr lang="el-GR" dirty="0"/>
              <a:t>Μην δημοσιεύετε ή αποθηκεύετε ευαίσθητες πληροφορίες ή δίνετε εξουσιοδοτήσεις στο διαδίκτυο, ακόμη και σε ιδιωτικά μηνύματα</a:t>
            </a:r>
            <a:br>
              <a:rPr lang="el-GR" dirty="0"/>
            </a:br>
            <a:endParaRPr lang="el-GR" dirty="0"/>
          </a:p>
          <a:p>
            <a:r>
              <a:rPr lang="el-GR" dirty="0"/>
              <a:t>Βεβαιωθείτε για την αυθεντικότητα του προφίλ του χρήστη πριν κάνετε κλικ σε οποιονδήποτε σύνδεσμο που περιλαμβάνεται στην ανάρτηση</a:t>
            </a:r>
            <a:br>
              <a:rPr lang="el-GR" dirty="0"/>
            </a:br>
            <a:endParaRPr lang="el-GR" dirty="0"/>
          </a:p>
          <a:p>
            <a:r>
              <a:rPr lang="el-GR" dirty="0" smtClean="0"/>
              <a:t>Οι </a:t>
            </a:r>
            <a:r>
              <a:rPr lang="el-GR" dirty="0"/>
              <a:t>πλατφόρμες των κοινωνικών δικτύων, όπως και κάθε άλλη, είναι γεμάτες ψευδείς ειδήσεις και παραπληροφόρηση</a:t>
            </a:r>
            <a:br>
              <a:rPr lang="el-GR" dirty="0"/>
            </a:br>
            <a:endParaRPr lang="el-GR" dirty="0"/>
          </a:p>
          <a:p>
            <a:r>
              <a:rPr lang="el-GR" dirty="0" smtClean="0"/>
              <a:t>Δείτε </a:t>
            </a:r>
            <a:r>
              <a:rPr lang="el-GR" dirty="0"/>
              <a:t>αν κάποια αξιόπιστη ειδησεογραφική αρχή έχει αναφέρει την ίδια είδηση</a:t>
            </a:r>
            <a:br>
              <a:rPr lang="el-GR" dirty="0"/>
            </a:br>
            <a:endParaRPr lang="el-GR" dirty="0"/>
          </a:p>
          <a:p>
            <a:r>
              <a:rPr lang="el-GR" dirty="0"/>
              <a:t>Ψάξτε για γραμματικά λάθη και ειδικούς χαρακτήρες στον σύνδεσμο</a:t>
            </a:r>
            <a:br>
              <a:rPr lang="el-GR" dirty="0"/>
            </a:br>
            <a:endParaRPr lang="el-GR" dirty="0"/>
          </a:p>
          <a:p>
            <a:r>
              <a:rPr lang="el-GR" dirty="0"/>
              <a:t>Σε περίπτωση διαρροής δεδομένων, οι </a:t>
            </a:r>
            <a:r>
              <a:rPr lang="el-GR" dirty="0" err="1"/>
              <a:t>χάκερ</a:t>
            </a:r>
            <a:r>
              <a:rPr lang="el-GR" dirty="0"/>
              <a:t> θα μπορούσαν να χρησιμοποιήσουν αυτές τις πληροφορίες για να διεισδύσουν στον λογαριασμό σας</a:t>
            </a:r>
            <a:br>
              <a:rPr lang="el-GR" dirty="0"/>
            </a:br>
            <a:endParaRPr lang="el-GR" dirty="0"/>
          </a:p>
        </p:txBody>
      </p:sp>
    </p:spTree>
    <p:extLst>
      <p:ext uri="{BB962C8B-B14F-4D97-AF65-F5344CB8AC3E}">
        <p14:creationId xmlns:p14="http://schemas.microsoft.com/office/powerpoint/2010/main" val="1270240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338084"/>
            <a:ext cx="10662684" cy="713740"/>
          </a:xfrm>
        </p:spPr>
        <p:txBody>
          <a:bodyPr>
            <a:noAutofit/>
          </a:bodyPr>
          <a:lstStyle/>
          <a:p>
            <a:r>
              <a:rPr lang="el-GR" sz="4000" dirty="0"/>
              <a:t>Συμπέρασμα για τα κοινωνικά δίκτυα</a:t>
            </a: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3174573453"/>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909310"/>
          </a:xfrm>
          <a:prstGeom prst="rect">
            <a:avLst/>
          </a:prstGeom>
        </p:spPr>
        <p:txBody>
          <a:bodyPr lIns="0" tIns="0" rIns="0" bIns="0" rtlCol="0" anchor="t">
            <a:spAutoFit/>
          </a:bodyPr>
          <a:lstStyle/>
          <a:p>
            <a:r>
              <a:rPr lang="el-GR" sz="1600" b="1" dirty="0"/>
              <a:t>Δωρεάν άδεια χρήσης</a:t>
            </a:r>
            <a:r>
              <a:rPr lang="el-GR" sz="1600" dirty="0"/>
              <a:t/>
            </a:r>
            <a:br>
              <a:rPr lang="el-GR" sz="1600" dirty="0"/>
            </a:br>
            <a:endParaRPr lang="el-GR" sz="1600" dirty="0"/>
          </a:p>
          <a:p>
            <a:r>
              <a:rPr lang="el-GR" sz="1600" dirty="0"/>
              <a:t>Το προϊόν που αναπτύχθηκε εδώ στο πλαίσιο του έργου «</a:t>
            </a:r>
            <a:r>
              <a:rPr lang="el-GR" sz="1600" dirty="0" err="1"/>
              <a:t>Building</a:t>
            </a:r>
            <a:r>
              <a:rPr lang="el-GR" sz="1600" dirty="0"/>
              <a:t> </a:t>
            </a:r>
            <a:r>
              <a:rPr lang="el-GR" sz="1600" dirty="0" err="1"/>
              <a:t>Digital</a:t>
            </a:r>
            <a:r>
              <a:rPr lang="el-GR" sz="1600" dirty="0"/>
              <a:t> </a:t>
            </a:r>
            <a:r>
              <a:rPr lang="el-GR" sz="1600" dirty="0" err="1"/>
              <a:t>Resilience</a:t>
            </a:r>
            <a:r>
              <a:rPr lang="el-GR" sz="1600" dirty="0"/>
              <a:t> </a:t>
            </a:r>
            <a:r>
              <a:rPr lang="el-GR" sz="1600" dirty="0" err="1"/>
              <a:t>by</a:t>
            </a:r>
            <a:r>
              <a:rPr lang="el-GR" sz="1600" dirty="0"/>
              <a:t> </a:t>
            </a:r>
            <a:r>
              <a:rPr lang="el-GR" sz="1600" dirty="0" err="1"/>
              <a:t>Making</a:t>
            </a:r>
            <a:r>
              <a:rPr lang="el-GR" sz="1600" dirty="0"/>
              <a:t> </a:t>
            </a:r>
            <a:r>
              <a:rPr lang="el-GR" sz="1600" dirty="0" err="1"/>
              <a:t>Digital</a:t>
            </a:r>
            <a:r>
              <a:rPr lang="el-GR" sz="1600" dirty="0"/>
              <a:t> </a:t>
            </a:r>
            <a:r>
              <a:rPr lang="el-GR" sz="1600" dirty="0" err="1"/>
              <a:t>Wellbeing</a:t>
            </a:r>
            <a:r>
              <a:rPr lang="el-GR" sz="1600" dirty="0"/>
              <a:t> and </a:t>
            </a:r>
            <a:r>
              <a:rPr lang="el-GR" sz="1600" dirty="0" err="1"/>
              <a:t>Security</a:t>
            </a:r>
            <a:r>
              <a:rPr lang="el-GR" sz="1600" dirty="0"/>
              <a:t> </a:t>
            </a:r>
            <a:r>
              <a:rPr lang="el-GR" sz="1600" dirty="0" err="1"/>
              <a:t>Accessible</a:t>
            </a:r>
            <a:r>
              <a:rPr lang="el-GR" sz="1600" dirty="0"/>
              <a:t> </a:t>
            </a:r>
            <a:r>
              <a:rPr lang="el-GR" sz="1600" dirty="0" err="1"/>
              <a:t>to</a:t>
            </a:r>
            <a:r>
              <a:rPr lang="el-GR" sz="1600" dirty="0"/>
              <a:t> </a:t>
            </a:r>
            <a:r>
              <a:rPr lang="el-GR" sz="1600" dirty="0" err="1"/>
              <a:t>All</a:t>
            </a:r>
            <a:r>
              <a:rPr lang="el-GR" sz="1600" dirty="0"/>
              <a:t>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a:t>
            </a:r>
            <a:br>
              <a:rPr lang="el-GR" sz="1600" dirty="0"/>
            </a:br>
            <a:endParaRPr lang="el-GR" sz="1600" dirty="0"/>
          </a:p>
          <a:p>
            <a:r>
              <a:rPr lang="el-GR" sz="1600" dirty="0"/>
              <a:t>Η δημοσίευση αποκτά την άδεια </a:t>
            </a:r>
            <a:r>
              <a:rPr lang="el-GR" sz="1600" dirty="0" err="1"/>
              <a:t>Creative</a:t>
            </a:r>
            <a:r>
              <a:rPr lang="el-GR" sz="1600" dirty="0"/>
              <a:t> </a:t>
            </a:r>
            <a:r>
              <a:rPr lang="el-GR" sz="1600" dirty="0" err="1"/>
              <a:t>Commons</a:t>
            </a:r>
            <a:r>
              <a:rPr lang="el-GR" sz="1600" dirty="0"/>
              <a:t> CC BY- NC SA.</a:t>
            </a:r>
            <a:br>
              <a:rPr lang="el-GR" sz="1600" dirty="0"/>
            </a:br>
            <a:endParaRPr lang="el-GR" sz="1600" dirty="0"/>
          </a:p>
          <a:p>
            <a:r>
              <a:rPr lang="el-GR" sz="1600" dirty="0"/>
              <a:t>Η άδεια αυτή σας επιτρέπει να διανέμετε, να αναμειγνύετε, να βελτιώνετε και να αξιοποιείτε το έργο, αλλά μόνο μη εμπορικά. Κατά τη χρήση του έργου καθώς και αποσπασμάτων από αυτό πρέπει:</a:t>
            </a:r>
            <a:br>
              <a:rPr lang="el-GR" sz="1600" dirty="0"/>
            </a:br>
            <a:endParaRPr lang="el-GR" sz="1600" dirty="0"/>
          </a:p>
          <a:p>
            <a:r>
              <a:rPr lang="el-GR" sz="1600" dirty="0"/>
              <a:t>1.να αναφέρεται η πηγή και να δίνεται σύνδεσμος προς την άδεια χρήσης και να αναφέρονται οι πιθανές αλλαγές. Τα πνευματικά δικαιώματα παραμένουν στους συγγραφείς των εγγράφων.</a:t>
            </a:r>
            <a:br>
              <a:rPr lang="el-GR" sz="1600" dirty="0"/>
            </a:br>
            <a:endParaRPr lang="el-GR" sz="1600" dirty="0"/>
          </a:p>
          <a:p>
            <a:r>
              <a:rPr lang="el-GR" sz="1600" dirty="0"/>
              <a:t>2.το έργο δεν μπορεί να χρησιμοποιηθεί για εμπορικούς σκοπούς.</a:t>
            </a:r>
            <a:br>
              <a:rPr lang="el-GR" sz="1600" dirty="0"/>
            </a:br>
            <a:endParaRPr lang="el-GR" sz="1600" dirty="0"/>
          </a:p>
          <a:p>
            <a:r>
              <a:rPr lang="el-GR" sz="1600" dirty="0"/>
              <a:t>3.αν ανασυνθέσετε, μετατρέψετε ή αξιοποιήσετε το έργο, οι συνεισφορές σας πρέπει να δημοσιεύονται με την ίδια άδεια χρήσης που ισχύει και για το πρωτότυπο.</a:t>
            </a:r>
            <a:br>
              <a:rPr lang="el-GR" sz="1600" dirty="0"/>
            </a:br>
            <a:endParaRPr lang="el-GR" sz="1600" dirty="0"/>
          </a:p>
          <a:p>
            <a:r>
              <a:rPr lang="el-GR" sz="1600" b="1" dirty="0"/>
              <a:t>Αποποίηση ευθύνης:</a:t>
            </a:r>
            <a:r>
              <a:rPr lang="el-GR" sz="1600" dirty="0"/>
              <a:t/>
            </a:r>
            <a:br>
              <a:rPr lang="el-GR" sz="1600" dirty="0"/>
            </a:br>
            <a:endParaRPr lang="el-GR" sz="1600" dirty="0"/>
          </a:p>
          <a:p>
            <a:r>
              <a:rPr lang="el-GR" sz="1600" dirty="0"/>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p:txBody>
      </p:sp>
      <p:sp>
        <p:nvSpPr>
          <p:cNvPr id="4" name="Freeform 4"/>
          <p:cNvSpPr/>
          <p:nvPr/>
        </p:nvSpPr>
        <p:spPr>
          <a:xfrm>
            <a:off x="8340579" y="181356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lvl="0" algn="l">
              <a:lnSpc>
                <a:spcPct val="100000"/>
              </a:lnSpc>
            </a:pPr>
            <a:r>
              <a:rPr lang="el-GR" b="0" dirty="0"/>
              <a:t>Διαδικτυακή τραπεζική</a:t>
            </a:r>
            <a:endParaRPr lang="en-US" b="0" dirty="0">
              <a:latin typeface="Apto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4902486"/>
          </a:xfrm>
        </p:spPr>
        <p:txBody>
          <a:bodyPr vert="horz" lIns="91440" tIns="45720" rIns="91440" bIns="45720" rtlCol="0" anchor="t">
            <a:normAutofit fontScale="85000" lnSpcReduction="20000"/>
          </a:bodyPr>
          <a:lstStyle/>
          <a:p>
            <a:r>
              <a:rPr lang="el-GR" sz="2400" b="1" dirty="0"/>
              <a:t>Η τραπεζική μέσω διαδικτύου είναι γνωστή με πολλές άλλες ονομασίες όπως </a:t>
            </a:r>
            <a:r>
              <a:rPr lang="el-GR" sz="2400" b="1" dirty="0" err="1"/>
              <a:t>web</a:t>
            </a:r>
            <a:r>
              <a:rPr lang="el-GR" sz="2400" b="1" dirty="0"/>
              <a:t> </a:t>
            </a:r>
            <a:r>
              <a:rPr lang="el-GR" sz="2400" b="1" dirty="0" err="1"/>
              <a:t>banking</a:t>
            </a:r>
            <a:r>
              <a:rPr lang="el-GR" sz="2400" b="1" dirty="0"/>
              <a:t>, </a:t>
            </a:r>
            <a:r>
              <a:rPr lang="el-GR" sz="2400" b="1" dirty="0" err="1"/>
              <a:t>net</a:t>
            </a:r>
            <a:r>
              <a:rPr lang="el-GR" sz="2400" b="1" dirty="0"/>
              <a:t> </a:t>
            </a:r>
            <a:r>
              <a:rPr lang="el-GR" sz="2400" b="1" dirty="0" err="1"/>
              <a:t>banking</a:t>
            </a:r>
            <a:r>
              <a:rPr lang="el-GR" sz="2400" b="1" dirty="0"/>
              <a:t> και </a:t>
            </a:r>
            <a:r>
              <a:rPr lang="el-GR" sz="2400" b="1" dirty="0" err="1"/>
              <a:t>online</a:t>
            </a:r>
            <a:r>
              <a:rPr lang="el-GR" sz="2400" b="1" dirty="0"/>
              <a:t> </a:t>
            </a:r>
            <a:r>
              <a:rPr lang="el-GR" sz="2400" b="1" dirty="0" err="1"/>
              <a:t>banking</a:t>
            </a:r>
            <a:r>
              <a:rPr lang="el-GR" sz="2400" dirty="0"/>
              <a:t>, η οποία επιτρέπει στους πελάτες να πραγματοποιούν συναλλαγές χρησιμοποιώντας ένα πρόγραμμα περιήγησης στο διαδίκτυο σε επιτραπέζιες και κινητές συσκευές και σε εφαρμογές για κινητά τηλέφωνα.</a:t>
            </a:r>
          </a:p>
          <a:p>
            <a:r>
              <a:rPr lang="el-GR" sz="2400" dirty="0"/>
              <a:t>Η διαδικτυακή τραπεζική προσφέρει στους πελάτες σχεδόν κάθε υπηρεσία που παραδοσιακά διατίθεται μέσω ενός τοπικού υποκαταστήματος, συμπεριλαμβανομένων των καταθέσεων, των μεταφορών και των ηλεκτρονικών πληρωμών λογαριασμών.</a:t>
            </a:r>
          </a:p>
          <a:p>
            <a:r>
              <a:rPr lang="el-GR" sz="2400" dirty="0"/>
              <a:t>Η διαδικτυακή τραπεζική επιτρέπει ουσιαστικά στους πελάτες να διαχειρίζονται τα χρήματά τους με ηλεκτρονικά μέσα, εξαλείφοντας την ανάγκη να μπαίνουν φυσικά σε ένα τραπεζικό κατάστημα.</a:t>
            </a:r>
          </a:p>
          <a:p>
            <a:r>
              <a:rPr lang="el-GR" sz="2400" dirty="0"/>
              <a:t>Παρά κάποιες ανησυχίες σχετικά με την </a:t>
            </a:r>
            <a:r>
              <a:rPr lang="el-GR" sz="2400" b="1" dirty="0"/>
              <a:t>ασφάλεια της τραπεζικής μέσω διαδικτύου</a:t>
            </a:r>
            <a:r>
              <a:rPr lang="el-GR" sz="2400" dirty="0"/>
              <a:t>, οι περισσότεροι άνθρωποι βασίζονται σε μεγάλο βαθμό στην </a:t>
            </a:r>
            <a:r>
              <a:rPr lang="el-GR" sz="2400" dirty="0" smtClean="0"/>
              <a:t>ευκολία της </a:t>
            </a:r>
            <a:r>
              <a:rPr lang="el-GR" sz="2400" dirty="0"/>
              <a:t>ηλεκτρονικής τραπεζικής.</a:t>
            </a:r>
          </a:p>
          <a:p>
            <a:r>
              <a:rPr lang="el-GR" sz="2400" dirty="0"/>
              <a:t>Όμως, </a:t>
            </a:r>
            <a:r>
              <a:rPr lang="el-GR" sz="2400" dirty="0" smtClean="0"/>
              <a:t>όπως και με </a:t>
            </a:r>
            <a:r>
              <a:rPr lang="el-GR" sz="2400" dirty="0"/>
              <a:t>τα περισσότερα πράγματα που μπορούν να γίνουν μέσω του διαδικτύου, υπάρχουν διάφορα πλεονεκτήματα και μειονεκτήματα.</a:t>
            </a:r>
          </a:p>
          <a:p>
            <a:r>
              <a:rPr lang="el-GR" sz="2400" dirty="0"/>
              <a:t>Οι τράπεζες εγγυώνται ένα υψηλό επίπεδο </a:t>
            </a:r>
            <a:r>
              <a:rPr lang="el-GR" sz="2400" dirty="0" err="1"/>
              <a:t>κυβερνοασφάλειας</a:t>
            </a:r>
            <a:r>
              <a:rPr lang="el-GR" sz="2400" dirty="0"/>
              <a:t> του </a:t>
            </a:r>
            <a:r>
              <a:rPr lang="el-GR" sz="2400" dirty="0" err="1"/>
              <a:t>internet</a:t>
            </a:r>
            <a:r>
              <a:rPr lang="el-GR" sz="2400" dirty="0"/>
              <a:t> </a:t>
            </a:r>
            <a:r>
              <a:rPr lang="el-GR" sz="2400" dirty="0" err="1"/>
              <a:t>banking</a:t>
            </a:r>
            <a:r>
              <a:rPr lang="el-GR" sz="2400" dirty="0"/>
              <a:t>, αλλά είναι απαραίτητο και ουσιαστικό να τηρείται η ασφάλεια του </a:t>
            </a:r>
            <a:r>
              <a:rPr lang="el-GR" sz="2400" dirty="0" err="1"/>
              <a:t>online</a:t>
            </a:r>
            <a:r>
              <a:rPr lang="el-GR" sz="2400" dirty="0"/>
              <a:t> </a:t>
            </a:r>
            <a:r>
              <a:rPr lang="el-GR" sz="2400" dirty="0" err="1"/>
              <a:t>banking</a:t>
            </a:r>
            <a:r>
              <a:rPr lang="el-GR" sz="2400" dirty="0"/>
              <a:t> και από την πλευρά του πελάτη.</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l-GR" sz="4400" dirty="0" smtClean="0">
                <a:latin typeface="Aptos" panose="020B0004020202020204" pitchFamily="34" charset="0"/>
                <a:ea typeface="Cambria"/>
              </a:rPr>
              <a:t>Πλεονεκτήματα τραπεζικής μέσω Διαδικτύου</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Autofit/>
          </a:bodyPr>
          <a:lstStyle/>
          <a:p>
            <a:r>
              <a:rPr lang="sk-SK" dirty="0" smtClean="0">
                <a:latin typeface="Aptos" panose="020B0004020202020204" pitchFamily="34" charset="0"/>
                <a:ea typeface="Cambria"/>
              </a:rPr>
              <a:t> </a:t>
            </a:r>
            <a:r>
              <a:rPr lang="el-GR" dirty="0" smtClean="0">
                <a:latin typeface="Aptos" panose="020B0004020202020204" pitchFamily="34" charset="0"/>
                <a:ea typeface="Cambria"/>
              </a:rPr>
              <a:t>24/7 πρόσβαση στους λογαριασμούς</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Απλές πληρωμές λογαριασμών</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Εύκολες μεταφορές κεφαλαίων</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Άμεση πρόσβαση σε τραπεζικά αρχεία</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Καλύτερος προϋπολογισμός</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Καλύτερα επιτόκια και χαμηλότερες χρεώσεις</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Περισσότερες δυνατότητες - μεγαλύτερη ποικιλία υπηρεσιών</a:t>
            </a:r>
            <a:endParaRPr lang="en-GB" dirty="0" smtClean="0">
              <a:latin typeface="Aptos" panose="020B0004020202020204" pitchFamily="34" charset="0"/>
              <a:ea typeface="Cambria"/>
            </a:endParaRPr>
          </a:p>
          <a:p>
            <a:r>
              <a:rPr lang="sk-SK" dirty="0" smtClean="0">
                <a:latin typeface="Aptos" panose="020B0004020202020204" pitchFamily="34" charset="0"/>
                <a:ea typeface="Cambria"/>
              </a:rPr>
              <a:t> </a:t>
            </a:r>
            <a:r>
              <a:rPr lang="el-GR" dirty="0" smtClean="0">
                <a:latin typeface="Aptos" panose="020B0004020202020204" pitchFamily="34" charset="0"/>
                <a:ea typeface="Cambria"/>
              </a:rPr>
              <a:t>Ακριβής διαχείριση χρημάτων</a:t>
            </a:r>
            <a:endParaRPr lang="en-GB" dirty="0">
              <a:latin typeface="Aptos" panose="020B0004020202020204" pitchFamily="34" charset="0"/>
              <a:ea typeface="Cambria"/>
            </a:endParaRPr>
          </a:p>
        </p:txBody>
      </p:sp>
      <p:pic>
        <p:nvPicPr>
          <p:cNvPr id="1026" name="Picture 2" descr="Online Banking Isometric Banner | Online banking service iso… | Flickr">
            <a:extLst>
              <a:ext uri="{FF2B5EF4-FFF2-40B4-BE49-F238E27FC236}">
                <a16:creationId xmlns:a16="http://schemas.microsoft.com/office/drawing/2014/main" id="{2E76DCCC-834A-4B65-72E6-9C1EF807D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4" y="1805939"/>
            <a:ext cx="4285764" cy="300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l-GR" sz="4400" dirty="0" smtClean="0">
                <a:latin typeface="Aptos" panose="020B0004020202020204" pitchFamily="34" charset="0"/>
                <a:ea typeface="Cambria"/>
              </a:rPr>
              <a:t>Μειονεκτήματα </a:t>
            </a:r>
            <a:r>
              <a:rPr lang="el-GR" sz="4400" dirty="0">
                <a:latin typeface="Aptos" panose="020B0004020202020204" pitchFamily="34" charset="0"/>
                <a:ea typeface="Cambria"/>
              </a:rPr>
              <a:t>τραπεζικής μέσω Διαδικτύου</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645516" y="1237114"/>
            <a:ext cx="6826158" cy="5436348"/>
          </a:xfrm>
        </p:spPr>
        <p:txBody>
          <a:bodyPr vert="horz" lIns="91440" tIns="45720" rIns="91440" bIns="45720" rtlCol="0">
            <a:noAutofit/>
          </a:bodyPr>
          <a:lstStyle/>
          <a:p>
            <a:pPr marL="342900" lvl="0" indent="-342900">
              <a:lnSpc>
                <a:spcPct val="115000"/>
              </a:lnSpc>
              <a:buFont typeface="Wingdings" panose="05000000000000000000" pitchFamily="2" charset="2"/>
              <a:buChar char=""/>
              <a:tabLst>
                <a:tab pos="457200" algn="l"/>
              </a:tabLst>
            </a:pPr>
            <a:r>
              <a:rPr lang="el-GR" sz="1600" kern="100" dirty="0" smtClean="0">
                <a:latin typeface="Aptos" panose="020B0004020202020204" pitchFamily="34" charset="0"/>
                <a:ea typeface="Aptos" panose="020B0004020202020204" pitchFamily="34" charset="0"/>
                <a:cs typeface="Arial" panose="020B0604020202020204" pitchFamily="34" charset="0"/>
              </a:rPr>
              <a:t>Η πλοήγηση στην ηλεκτρονική τραπεζική απαιτεί πρόσβαση στο Διαδίκτυο και βασικές δεξιότητες πληροφορικής, γεγονός που μπορεί να είναι περιοριστικό για μια ορισμένη ομάδα ατόμων.</a:t>
            </a:r>
          </a:p>
          <a:p>
            <a:pPr marL="342900" lvl="0" indent="-342900">
              <a:lnSpc>
                <a:spcPct val="115000"/>
              </a:lnSpc>
              <a:buFont typeface="Wingdings" panose="05000000000000000000" pitchFamily="2" charset="2"/>
              <a:buChar char=""/>
              <a:tabLst>
                <a:tab pos="457200" algn="l"/>
              </a:tabLst>
            </a:pPr>
            <a:r>
              <a:rPr lang="el-GR" sz="1600" kern="100" dirty="0" smtClean="0">
                <a:latin typeface="Aptos" panose="020B0004020202020204" pitchFamily="34" charset="0"/>
                <a:ea typeface="Aptos" panose="020B0004020202020204" pitchFamily="34" charset="0"/>
                <a:cs typeface="Arial" panose="020B0604020202020204" pitchFamily="34" charset="0"/>
              </a:rPr>
              <a:t>Η ηλεκτρονική τραπεζική ενδέχεται να μην είναι σε θέση να χειριστεί μεγάλες ή πολύπλοκες συναλλαγές.</a:t>
            </a:r>
          </a:p>
          <a:p>
            <a:pPr marL="342900" lvl="0" indent="-342900">
              <a:lnSpc>
                <a:spcPct val="115000"/>
              </a:lnSpc>
              <a:buFont typeface="Wingdings" panose="05000000000000000000" pitchFamily="2" charset="2"/>
              <a:buChar char=""/>
              <a:tabLst>
                <a:tab pos="457200" algn="l"/>
              </a:tabLst>
            </a:pPr>
            <a:r>
              <a:rPr lang="el-GR" sz="1600" kern="100" dirty="0" smtClean="0">
                <a:latin typeface="Aptos" panose="020B0004020202020204" pitchFamily="34" charset="0"/>
                <a:ea typeface="Aptos" panose="020B0004020202020204" pitchFamily="34" charset="0"/>
                <a:cs typeface="Arial" panose="020B0604020202020204" pitchFamily="34" charset="0"/>
              </a:rPr>
              <a:t>Με βάση τα πρωτόκολλα ασφαλείας, οι τράπεζες συχνά θέτουν όρια στο τι μπορούν να κάνουν οι πελάτες μέσω της διαδικτυακής τραπεζικής πύλης τους (ημερήσια όρια μεταφορών).</a:t>
            </a:r>
            <a:endParaRPr lang="en-GB" sz="1600" kern="100" dirty="0" smtClean="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l-GR" sz="1600" kern="100" dirty="0" smtClean="0">
                <a:latin typeface="Aptos" panose="020B0004020202020204" pitchFamily="34" charset="0"/>
                <a:ea typeface="Aptos" panose="020B0004020202020204" pitchFamily="34" charset="0"/>
                <a:cs typeface="Arial" panose="020B0604020202020204" pitchFamily="34" charset="0"/>
              </a:rPr>
              <a:t>Η διαδικτυακή τραπεζική βασίζεται σε μια αξιόπιστη σύνδεση στο Διαδίκτυο, τυχόν προβλήματα σύνδεσης μπορεί να προκαλέσουν προβλήματα στη λειτουργικότητα της πύλης.</a:t>
            </a:r>
            <a:r>
              <a:rPr lang="en-GB" sz="1600" kern="100" dirty="0" smtClean="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15000"/>
              </a:lnSpc>
              <a:spcAft>
                <a:spcPts val="800"/>
              </a:spcAft>
              <a:buFont typeface="Wingdings" panose="05000000000000000000" pitchFamily="2" charset="2"/>
              <a:buChar char=""/>
              <a:tabLst>
                <a:tab pos="457200" algn="l"/>
              </a:tabLst>
            </a:pPr>
            <a:r>
              <a:rPr lang="el-GR" sz="1600" kern="100" dirty="0" smtClean="0">
                <a:latin typeface="Aptos" panose="020B0004020202020204" pitchFamily="34" charset="0"/>
                <a:ea typeface="Aptos" panose="020B0004020202020204" pitchFamily="34" charset="0"/>
                <a:cs typeface="Arial" panose="020B0604020202020204" pitchFamily="34" charset="0"/>
              </a:rPr>
              <a:t>Οι τραπεζικές πύλες συντηρούνται συχνά ώστε να είναι ενημερωμένες και ασφαλείς, πράγμα που σημαίνει ότι ενδέχεται να σημειωθούν διακοπές στην παροχή υπηρεσιών.</a:t>
            </a:r>
            <a:r>
              <a:rPr lang="en-GB" sz="1600" kern="100" dirty="0" smtClean="0">
                <a:effectLst/>
                <a:latin typeface="Aptos" panose="020B0004020202020204" pitchFamily="34" charset="0"/>
                <a:ea typeface="Aptos" panose="020B0004020202020204" pitchFamily="34" charset="0"/>
                <a:cs typeface="Arial" panose="020B0604020202020204" pitchFamily="34" charset="0"/>
              </a:rPr>
              <a:t> </a:t>
            </a:r>
            <a:endParaRPr lang="sk-SK" sz="1600" kern="100" dirty="0" smtClean="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Wingdings" panose="05000000000000000000" pitchFamily="2" charset="2"/>
              <a:buChar char=""/>
              <a:tabLst>
                <a:tab pos="457200" algn="l"/>
              </a:tabLst>
            </a:pPr>
            <a:r>
              <a:rPr lang="el-GR" sz="1600" dirty="0" smtClean="0">
                <a:latin typeface="Aptos" panose="020B0004020202020204" pitchFamily="34" charset="0"/>
                <a:ea typeface="Aptos" panose="020B0004020202020204" pitchFamily="34" charset="0"/>
                <a:cs typeface="Arial" panose="020B0604020202020204" pitchFamily="34" charset="0"/>
              </a:rPr>
              <a:t>Παρά τα υψηλά μέτρα ασφαλείας, η τραπεζική μέσω διαδικτύου εξακολουθεί να είναι ευάλωτη στο </a:t>
            </a:r>
            <a:r>
              <a:rPr lang="el-GR" sz="1600" dirty="0" err="1" smtClean="0">
                <a:latin typeface="Aptos" panose="020B0004020202020204" pitchFamily="34" charset="0"/>
                <a:ea typeface="Aptos" panose="020B0004020202020204" pitchFamily="34" charset="0"/>
                <a:cs typeface="Arial" panose="020B0604020202020204" pitchFamily="34" charset="0"/>
              </a:rPr>
              <a:t>κυβερνοέγκλημα</a:t>
            </a:r>
            <a:r>
              <a:rPr lang="el-GR" sz="1600" dirty="0" smtClean="0">
                <a:latin typeface="Aptos" panose="020B0004020202020204" pitchFamily="34" charset="0"/>
                <a:ea typeface="Aptos" panose="020B0004020202020204" pitchFamily="34" charset="0"/>
                <a:cs typeface="Arial" panose="020B0604020202020204" pitchFamily="34" charset="0"/>
              </a:rPr>
              <a:t>.</a:t>
            </a:r>
            <a:endParaRPr lang="en-GB" sz="1600" dirty="0">
              <a:latin typeface="Aptos" panose="020B0004020202020204" pitchFamily="34" charset="0"/>
              <a:ea typeface="Cambria"/>
            </a:endParaRPr>
          </a:p>
        </p:txBody>
      </p:sp>
      <p:pic>
        <p:nvPicPr>
          <p:cNvPr id="2050" name="Picture 2" descr="Premium Vector | Online banking Banking services on the website Correct  transaction flat vector modern illustration">
            <a:extLst>
              <a:ext uri="{FF2B5EF4-FFF2-40B4-BE49-F238E27FC236}">
                <a16:creationId xmlns:a16="http://schemas.microsoft.com/office/drawing/2014/main" id="{E8B39E74-6D7B-D2AE-237F-9E38EA1C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5" y="1622368"/>
            <a:ext cx="4242391" cy="353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7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837801" y="213360"/>
            <a:ext cx="10890408" cy="1809103"/>
          </a:xfrm>
        </p:spPr>
        <p:txBody>
          <a:bodyPr>
            <a:noAutofit/>
          </a:bodyPr>
          <a:lstStyle/>
          <a:p>
            <a:r>
              <a:rPr lang="el-GR" sz="2400" dirty="0">
                <a:latin typeface="Aptos"/>
                <a:ea typeface="Cambria"/>
              </a:rPr>
              <a:t>Πρακτικές ασφάλειας ηλεκτρονικών τραπεζικών συναλλαγών που πρέπει να ακολουθήσετε για να γίνετε ψηφιακά </a:t>
            </a:r>
            <a:r>
              <a:rPr lang="el-GR" sz="2400" dirty="0" smtClean="0">
                <a:latin typeface="Aptos"/>
                <a:ea typeface="Cambria"/>
              </a:rPr>
              <a:t>ανθεκτικοί</a:t>
            </a:r>
            <a:br>
              <a:rPr lang="el-GR" sz="2400" dirty="0" smtClean="0">
                <a:latin typeface="Aptos"/>
                <a:ea typeface="Cambria"/>
              </a:rPr>
            </a:br>
            <a:r>
              <a:rPr lang="el-GR" sz="2400" dirty="0">
                <a:latin typeface="Aptos"/>
                <a:ea typeface="Cambria"/>
              </a:rPr>
              <a:t/>
            </a:r>
            <a:br>
              <a:rPr lang="el-GR" sz="2400" dirty="0">
                <a:latin typeface="Aptos"/>
                <a:ea typeface="Cambria"/>
              </a:rPr>
            </a:br>
            <a:r>
              <a:rPr lang="el-GR" sz="2400" dirty="0" smtClean="0">
                <a:latin typeface="Aptos"/>
                <a:ea typeface="Cambria"/>
              </a:rPr>
              <a:t>Χρησιμοποιήστε </a:t>
            </a:r>
            <a:r>
              <a:rPr lang="el-GR" sz="2400" dirty="0">
                <a:latin typeface="Aptos"/>
                <a:ea typeface="Cambria"/>
              </a:rPr>
              <a:t>μόνο τον επίσημο </a:t>
            </a:r>
            <a:r>
              <a:rPr lang="el-GR" sz="2400" dirty="0" err="1">
                <a:latin typeface="Aptos"/>
                <a:ea typeface="Cambria"/>
              </a:rPr>
              <a:t>ιστότοπο</a:t>
            </a:r>
            <a:r>
              <a:rPr lang="el-GR" sz="2400" dirty="0">
                <a:latin typeface="Aptos"/>
                <a:ea typeface="Cambria"/>
              </a:rPr>
              <a:t> και τις εφαρμογές της τράπεζας για να αποκτήσετε πρόσβαση στους λογαριασμούς.</a:t>
            </a:r>
            <a:endParaRPr lang="en-US" sz="2000" dirty="0">
              <a:solidFill>
                <a:srgbClr val="FFAA5A"/>
              </a:solidFill>
              <a:latin typeface="Aptos"/>
              <a:ea typeface="Cambria"/>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985319786"/>
              </p:ext>
            </p:extLst>
          </p:nvPr>
        </p:nvGraphicFramePr>
        <p:xfrm>
          <a:off x="838200" y="2256742"/>
          <a:ext cx="10888980" cy="440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27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Autofit/>
          </a:bodyPr>
          <a:lstStyle/>
          <a:p>
            <a:pPr algn="l"/>
            <a:r>
              <a:rPr lang="el-GR" sz="3200" dirty="0">
                <a:latin typeface="Aptos" panose="020B0004020202020204" pitchFamily="34" charset="0"/>
                <a:ea typeface="Cambria"/>
              </a:rPr>
              <a:t>Χρησιμοποιήστε έναν ισχυρό και ασφαλή κωδικό πρόσβασης</a:t>
            </a:r>
            <a:endParaRPr lang="en-US" sz="32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295922"/>
            <a:ext cx="10034797" cy="5073418"/>
          </a:xfrm>
        </p:spPr>
        <p:txBody>
          <a:bodyPr vert="horz" lIns="91440" tIns="45720" rIns="91440" bIns="45720" rtlCol="0">
            <a:normAutofit fontScale="70000" lnSpcReduction="20000"/>
          </a:bodyPr>
          <a:lstStyle/>
          <a:p>
            <a:r>
              <a:rPr lang="el-GR" dirty="0"/>
              <a:t>Ένα από τα πιο βασικά και σημαντικά βήματα για την ασφάλεια του λογαριασμού σας στις ηλεκτρονικές τραπεζικές συναλλαγές είναι η χρήση ενός ισχυρού και ασφαλούς κωδικού πρόσβασης - μεγάλου, σύνθετου και μοναδικού.</a:t>
            </a:r>
            <a:br>
              <a:rPr lang="el-GR" dirty="0"/>
            </a:br>
            <a:endParaRPr lang="el-GR" dirty="0"/>
          </a:p>
          <a:p>
            <a:pPr marL="1446213" indent="-457200"/>
            <a:r>
              <a:rPr lang="el-GR" dirty="0" smtClean="0"/>
              <a:t>να </a:t>
            </a:r>
            <a:r>
              <a:rPr lang="el-GR" dirty="0"/>
              <a:t>μην περιέχει προσωπικές πληροφορίες, όπως το όνομά σας, την ημερομηνία γέννησης ή τη διεύθυνσή σας,</a:t>
            </a:r>
            <a:br>
              <a:rPr lang="el-GR" dirty="0"/>
            </a:br>
            <a:endParaRPr lang="el-GR" dirty="0"/>
          </a:p>
          <a:p>
            <a:pPr marL="1446213" indent="-457200"/>
            <a:r>
              <a:rPr lang="el-GR" dirty="0" smtClean="0"/>
              <a:t>να </a:t>
            </a:r>
            <a:r>
              <a:rPr lang="el-GR" dirty="0"/>
              <a:t>μην είναι ο ίδιος με οποιονδήποτε άλλο κωδικό πρόσβασης που χρησιμοποιείτε για άλλους λογαριασμούς ή υπηρεσίες,</a:t>
            </a:r>
            <a:br>
              <a:rPr lang="el-GR" dirty="0"/>
            </a:br>
            <a:endParaRPr lang="el-GR" dirty="0"/>
          </a:p>
          <a:p>
            <a:pPr marL="1446213" indent="-457200"/>
            <a:r>
              <a:rPr lang="el-GR" dirty="0" smtClean="0"/>
              <a:t>θα </a:t>
            </a:r>
            <a:r>
              <a:rPr lang="el-GR" dirty="0"/>
              <a:t>πρέπει να περιλαμβάνει συνδυασμό κεφαλαίων και πεζών γραμμάτων, αριθμών και συμβόλων.</a:t>
            </a:r>
            <a:br>
              <a:rPr lang="el-GR" dirty="0"/>
            </a:br>
            <a:endParaRPr lang="el-GR" dirty="0"/>
          </a:p>
          <a:p>
            <a:r>
              <a:rPr lang="el-GR" dirty="0"/>
              <a:t>Εάν είναι διαθέσιμοι, χρησιμοποιήστε </a:t>
            </a:r>
            <a:r>
              <a:rPr lang="el-GR" b="1" dirty="0"/>
              <a:t>κωδικούς πρόσβασης μίας χρήσης</a:t>
            </a:r>
            <a:r>
              <a:rPr lang="el-GR" dirty="0"/>
              <a:t> για την επικύρωση μεταφορών, πληρωμών και αλλαγών.</a:t>
            </a:r>
            <a:br>
              <a:rPr lang="el-GR" dirty="0"/>
            </a:br>
            <a:endParaRPr lang="el-GR" dirty="0"/>
          </a:p>
          <a:p>
            <a:r>
              <a:rPr lang="el-GR" dirty="0"/>
              <a:t>Οι </a:t>
            </a:r>
            <a:r>
              <a:rPr lang="el-GR" dirty="0" err="1"/>
              <a:t>ιστότοποι</a:t>
            </a:r>
            <a:r>
              <a:rPr lang="el-GR" dirty="0"/>
              <a:t> παρέχουν τακτικά τη δυνατότητα να αποθηκεύετε τα δεδομένα πρόσβασής σας για ταχύτερη σύνδεση. Παρόλο που οι συσκευές σας είναι 100% απρόσιτες σε άλλους, αυτή η επιλογή δεν είναι ασφαλής.</a:t>
            </a:r>
          </a:p>
        </p:txBody>
      </p:sp>
      <p:pic>
        <p:nvPicPr>
          <p:cNvPr id="3074" name="Picture 2" descr="Password,keyword,codeword,solution,parole - free image from needpix.com">
            <a:extLst>
              <a:ext uri="{FF2B5EF4-FFF2-40B4-BE49-F238E27FC236}">
                <a16:creationId xmlns:a16="http://schemas.microsoft.com/office/drawing/2014/main" id="{A3ABCE42-E8B5-6716-D404-393499BD8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18" b="26502"/>
          <a:stretch/>
        </p:blipFill>
        <p:spPr bwMode="auto">
          <a:xfrm>
            <a:off x="7849409" y="5846370"/>
            <a:ext cx="3755362" cy="8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74132" y="358095"/>
            <a:ext cx="9749061" cy="937827"/>
          </a:xfrm>
        </p:spPr>
        <p:txBody>
          <a:bodyPr>
            <a:noAutofit/>
          </a:bodyPr>
          <a:lstStyle/>
          <a:p>
            <a:r>
              <a:rPr lang="el-GR" sz="3600" dirty="0"/>
              <a:t>Ενεργοποίηση ελέγχου ταυτότητας δύο παραγόντων/πολλαπλών παραγόντων</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2" y="1576211"/>
            <a:ext cx="9274582" cy="4407648"/>
          </a:xfrm>
        </p:spPr>
        <p:txBody>
          <a:bodyPr vert="horz" lIns="91440" tIns="45720" rIns="91440" bIns="45720" rtlCol="0" anchor="t">
            <a:noAutofit/>
          </a:bodyPr>
          <a:lstStyle/>
          <a:p>
            <a:pPr marL="0" indent="0">
              <a:buNone/>
            </a:pPr>
            <a:r>
              <a:rPr lang="el-GR" sz="2400" dirty="0"/>
              <a:t>Ο έλεγχος ταυτότητας δύο παραγόντων είναι μια λειτουργία που απαιτεί να επαληθεύσετε την ταυτότητά σας με έναν δεύτερο παράγοντα, όπως ένας κωδικός που αποστέλλεται στο τηλέφωνο ή στο email σας.</a:t>
            </a:r>
            <a:br>
              <a:rPr lang="el-GR" sz="2400" dirty="0"/>
            </a:br>
            <a:endParaRPr lang="el-GR" sz="2400" dirty="0"/>
          </a:p>
          <a:p>
            <a:pPr marL="0" indent="0">
              <a:buNone/>
            </a:pPr>
            <a:r>
              <a:rPr lang="el-GR" sz="2400" dirty="0"/>
              <a:t>Χρησιμοποιήστε έλεγχο ταυτότητας πολλαπλών παραγόντων ή βιομετρικό έλεγχο ταυτότητας, εάν η τράπεζα τον προσφέρει - </a:t>
            </a:r>
            <a:r>
              <a:rPr lang="el-GR" sz="2400" b="1" dirty="0"/>
              <a:t>μέθοδος ελέγχου ταυτότητας που απαιτεί από τον χρήστη να παρέχει δύο ή περισσότερους παράγοντες επαλήθευσης για να αποκτήσει πρόσβαση στον τραπεζικό </a:t>
            </a:r>
            <a:r>
              <a:rPr lang="el-GR" sz="2400" b="1" dirty="0" smtClean="0"/>
              <a:t>λογαριασμό</a:t>
            </a:r>
            <a:r>
              <a:rPr lang="en-US" sz="2400" b="1" dirty="0" smtClean="0"/>
              <a:t>.</a:t>
            </a:r>
            <a:r>
              <a:rPr lang="el-GR" sz="2400" dirty="0"/>
              <a:t/>
            </a:r>
            <a:br>
              <a:rPr lang="el-GR" sz="2400" dirty="0"/>
            </a:br>
            <a:endParaRPr lang="el-GR" sz="2400" dirty="0"/>
          </a:p>
          <a:p>
            <a:pPr marL="0" indent="0">
              <a:buNone/>
            </a:pPr>
            <a:r>
              <a:rPr lang="el-GR" sz="2400" dirty="0"/>
              <a:t>Αυτό προσθέτει ένα επιπλέον επίπεδο προστασίας από </a:t>
            </a:r>
            <a:r>
              <a:rPr lang="el-GR" sz="2400" dirty="0" err="1"/>
              <a:t>χάκερς</a:t>
            </a:r>
            <a:r>
              <a:rPr lang="el-GR" sz="2400" dirty="0"/>
              <a:t> που μπορεί να έχουν κλέψει τον κωδικό πρόσβασής σας ή να έχουν προσπαθήσει να τον </a:t>
            </a:r>
            <a:r>
              <a:rPr lang="el-GR" sz="2400" dirty="0" smtClean="0"/>
              <a:t>μαντέψουν</a:t>
            </a:r>
            <a:r>
              <a:rPr lang="en-US" sz="2400" dirty="0" smtClean="0"/>
              <a:t>.</a:t>
            </a:r>
            <a:endParaRPr lang="el-GR" sz="2400" dirty="0"/>
          </a:p>
        </p:txBody>
      </p:sp>
    </p:spTree>
    <p:extLst>
      <p:ext uri="{BB962C8B-B14F-4D97-AF65-F5344CB8AC3E}">
        <p14:creationId xmlns:p14="http://schemas.microsoft.com/office/powerpoint/2010/main" val="137496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4911090" cy="780315"/>
          </a:xfrm>
        </p:spPr>
        <p:txBody>
          <a:bodyPr>
            <a:normAutofit/>
          </a:bodyPr>
          <a:lstStyle/>
          <a:p>
            <a:r>
              <a:rPr lang="el-GR" sz="4000" dirty="0"/>
              <a:t>Προτάσεις:</a:t>
            </a: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1144084833"/>
              </p:ext>
            </p:extLst>
          </p:nvPr>
        </p:nvGraphicFramePr>
        <p:xfrm>
          <a:off x="838200" y="1508861"/>
          <a:ext cx="10515600" cy="46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61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FC39A8C05164174D8B0CC0E9EA7C08B6" ma:contentTypeVersion="15" ma:contentTypeDescription="Δημιουργία νέου εγγράφου" ma:contentTypeScope="" ma:versionID="1fd6e2f61bcfd7f0f284bfb8eb51ced5">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57559b6c3a5483956fa7cc90df72af92"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Ετικέτες εικόνας"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Κοινή χρήση με λεπτομέρειες"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C8CF1-7856-46CF-9B02-AEB92079E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9F8ED1-FF98-4C1E-A78A-36B5A4DB3248}">
  <ds:schemaRefs>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86c132ca-d2ce-4f1f-9992-28ad6e1060fc"/>
    <ds:schemaRef ds:uri="48bc9dea-9bf6-49de-a95a-f1fa7fcbbbfa"/>
    <ds:schemaRef ds:uri="http://purl.org/dc/elements/1.1/"/>
  </ds:schemaRefs>
</ds:datastoreItem>
</file>

<file path=customXml/itemProps3.xml><?xml version="1.0" encoding="utf-8"?>
<ds:datastoreItem xmlns:ds="http://schemas.openxmlformats.org/officeDocument/2006/customXml" ds:itemID="{BDCFBBB3-BF06-496B-A145-2D9F6AF3C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1227</TotalTime>
  <Words>2046</Words>
  <Application>Microsoft Office PowerPoint</Application>
  <PresentationFormat>Ευρεία οθόνη</PresentationFormat>
  <Paragraphs>191</Paragraphs>
  <Slides>28</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28</vt:i4>
      </vt:variant>
    </vt:vector>
  </HeadingPairs>
  <TitlesOfParts>
    <vt:vector size="38" baseType="lpstr">
      <vt:lpstr>Aptos</vt:lpstr>
      <vt:lpstr>Arial</vt:lpstr>
      <vt:lpstr>Calibri</vt:lpstr>
      <vt:lpstr>Calibri Light</vt:lpstr>
      <vt:lpstr>Cambria</vt:lpstr>
      <vt:lpstr>Open Sans</vt:lpstr>
      <vt:lpstr>Times New Roman</vt:lpstr>
      <vt:lpstr>Wingdings</vt:lpstr>
      <vt:lpstr>Motív Office</vt:lpstr>
      <vt:lpstr>Office Theme</vt:lpstr>
      <vt:lpstr>Ψηφιακή ασφάλεια – Ασφάλεια τραπεζικών συναλλαγών μέσω Διαδικτύου και κοινωνικών δικτύων</vt:lpstr>
      <vt:lpstr>Sub-section 3:  Internet Banking and Social Networks Security</vt:lpstr>
      <vt:lpstr>Διαδικτυακή τραπεζική</vt:lpstr>
      <vt:lpstr>Πλεονεκτήματα τραπεζικής μέσω Διαδικτύου</vt:lpstr>
      <vt:lpstr>Μειονεκτήματα τραπεζικής μέσω Διαδικτύου</vt:lpstr>
      <vt:lpstr>Πρακτικές ασφάλειας ηλεκτρονικών τραπεζικών συναλλαγών που πρέπει να ακολουθήσετε για να γίνετε ψηφιακά ανθεκτικοί  Χρησιμοποιήστε μόνο τον επίσημο ιστότοπο και τις εφαρμογές της τράπεζας για να αποκτήσετε πρόσβαση στους λογαριασμούς.</vt:lpstr>
      <vt:lpstr>Χρησιμοποιήστε έναν ισχυρό και ασφαλή κωδικό πρόσβασης</vt:lpstr>
      <vt:lpstr>Ενεργοποίηση ελέγχου ταυτότητας δύο παραγόντων/πολλαπλών παραγόντων</vt:lpstr>
      <vt:lpstr>Προτάσεις:</vt:lpstr>
      <vt:lpstr>Χρήση ασφαλούς συσκευής και δικτύου</vt:lpstr>
      <vt:lpstr>Monitor your account activity and statements</vt:lpstr>
      <vt:lpstr>Παρακολουθήστε τη δραστηριότητα και τις καταστάσεις του λογαριασμού σας</vt:lpstr>
      <vt:lpstr>Πρόσθετες συστάσεις για την ασφάλεια των ηλεκτρονικών τραπεζικών συναλλαγών </vt:lpstr>
      <vt:lpstr>Ασφαλείς πληρωμές μέσω κινητού   Πληρώστε με κινητό στο κατάστημα ή online</vt:lpstr>
      <vt:lpstr>Συμπέρασμα για το Internet Banking</vt:lpstr>
      <vt:lpstr>Κοινωνικά Δίκτυα</vt:lpstr>
      <vt:lpstr>Χρήστες Κοινωνικών Δικτύων</vt:lpstr>
      <vt:lpstr>Πλεονεκτήματα κοινωνικής δικτύωσης</vt:lpstr>
      <vt:lpstr>Μειονεκτήματα κοινωνικής δικτύωσης</vt:lpstr>
      <vt:lpstr>Επιθέσεις σε κοινωνικά δίκτυα</vt:lpstr>
      <vt:lpstr>Ποιοι είναι στόχοι;</vt:lpstr>
      <vt:lpstr>Αρνητική πρακτική: Ο λογαριασμός μου στα μέσα κοινωνικής δικτύωσης παραβιάστηκε. Ήταν ένας εφιάλτης.</vt:lpstr>
      <vt:lpstr>Αρνητική πρακτική: Απάτη Κλοπή ταυτότητας</vt:lpstr>
      <vt:lpstr>Ασφάλεια κοινωνικών δικτύων - Έναρξη</vt:lpstr>
      <vt:lpstr>Ασφάλεια κοινωνικών δικτύων - συνιστώμενες πρακτικές</vt:lpstr>
      <vt:lpstr>Ασφάλεια κοινωνικών δικτύων - συνιστώμενες πρακτικές</vt:lpstr>
      <vt:lpstr>Συμπέρασμα για τα κοινωνικά δίκτυα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Alexandros Koumanis</cp:lastModifiedBy>
  <cp:revision>281</cp:revision>
  <dcterms:created xsi:type="dcterms:W3CDTF">2023-02-23T17:03:29Z</dcterms:created>
  <dcterms:modified xsi:type="dcterms:W3CDTF">2024-10-22T13:25:10Z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