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62" r:id="rId3"/>
  </p:sld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26" autoAdjust="0"/>
    <p:restoredTop sz="94660"/>
  </p:normalViewPr>
  <p:slideViewPr>
    <p:cSldViewPr snapToGrid="0">
      <p:cViewPr varScale="1">
        <p:scale>
          <a:sx n="59" d="100"/>
          <a:sy n="59" d="100"/>
        </p:scale>
        <p:origin x="108" y="12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5DB165-D3FA-48F5-B897-6D11180F3A13}" type="doc">
      <dgm:prSet loTypeId="urn:microsoft.com/office/officeart/2016/7/layout/RepeatingBendingProcessNew" loCatId="process" qsTypeId="urn:microsoft.com/office/officeart/2005/8/quickstyle/simple3" qsCatId="simple" csTypeId="urn:microsoft.com/office/officeart/2005/8/colors/accent2_5" csCatId="accent2" phldr="1"/>
      <dgm:spPr/>
      <dgm:t>
        <a:bodyPr/>
        <a:lstStyle/>
        <a:p>
          <a:endParaRPr lang="en-US"/>
        </a:p>
      </dgm:t>
    </dgm:pt>
    <dgm:pt modelId="{F9C2F4BE-EB9B-4688-A872-ADD58D39D041}">
      <dgm:prSet/>
      <dgm:spPr/>
      <dgm:t>
        <a:bodyPr/>
        <a:lstStyle/>
        <a:p>
          <a:pPr>
            <a:spcAft>
              <a:spcPts val="0"/>
            </a:spcAft>
          </a:pPr>
          <a:r>
            <a:rPr lang="en-GB" b="1">
              <a:latin typeface="Aptos" panose="020B0004020202020204" pitchFamily="34" charset="0"/>
              <a:cs typeface="Calibri" panose="020F0502020204030204" pitchFamily="34" charset="0"/>
            </a:rPr>
            <a:t>Τι είναι ο πολιτισμός</a:t>
          </a:r>
          <a:r>
            <a:rPr lang="sk-SK" b="1">
              <a:latin typeface="Aptos" panose="020B0004020202020204" pitchFamily="34" charset="0"/>
              <a:cs typeface="Calibri" panose="020F0502020204030204" pitchFamily="34" charset="0"/>
            </a:rPr>
            <a:t>; </a:t>
          </a:r>
        </a:p>
        <a:p>
          <a:pPr>
            <a:spcAft>
              <a:spcPts val="0"/>
            </a:spcAft>
          </a:pPr>
          <a:r>
            <a:rPr lang="en-GB">
              <a:latin typeface="Aptos" panose="020B0004020202020204" pitchFamily="34" charset="0"/>
              <a:cs typeface="Calibri" panose="020F0502020204030204" pitchFamily="34" charset="0"/>
            </a:rPr>
            <a:t>Ο πολιτισμός αναφέρεται ως ένα σύνολο κοινών νοημάτων, συμβόλων, γνώσεων και γλωσσών μέσω των οποίων μια πολιτισμική ομάδα σχετίζεται με την πραγματικότητα.</a:t>
          </a:r>
          <a:endParaRPr lang="en-US">
            <a:latin typeface="Aptos" panose="020B0004020202020204" pitchFamily="34" charset="0"/>
          </a:endParaRPr>
        </a:p>
      </dgm:t>
    </dgm:pt>
    <dgm:pt modelId="{8E8351F2-7651-4031-A843-6C966FB0A51A}" type="parTrans" cxnId="{FB5B30B6-57F6-4F69-9140-1141AC4B2C58}">
      <dgm:prSet/>
      <dgm:spPr/>
      <dgm:t>
        <a:bodyPr/>
        <a:lstStyle/>
        <a:p>
          <a:endParaRPr lang="en-US"/>
        </a:p>
      </dgm:t>
    </dgm:pt>
    <dgm:pt modelId="{97070667-920B-4A5C-879E-A0476EF7D076}" type="sibTrans" cxnId="{FB5B30B6-57F6-4F69-9140-1141AC4B2C58}">
      <dgm:prSet/>
      <dgm:spPr/>
      <dgm:t>
        <a:bodyPr/>
        <a:lstStyle/>
        <a:p>
          <a:endParaRPr lang="en-US"/>
        </a:p>
      </dgm:t>
    </dgm:pt>
    <dgm:pt modelId="{F896F5E4-15BF-42B7-A51E-CA6559A2EC6C}">
      <dgm:prSet/>
      <dgm:spPr/>
      <dgm:t>
        <a:bodyPr/>
        <a:lstStyle/>
        <a:p>
          <a:pPr>
            <a:spcAft>
              <a:spcPts val="0"/>
            </a:spcAft>
          </a:pPr>
          <a:r>
            <a:rPr lang="en-GB" b="1">
              <a:latin typeface="Aptos" panose="020B0004020202020204" pitchFamily="34" charset="0"/>
              <a:cs typeface="Calibri" panose="020F0502020204030204" pitchFamily="34" charset="0"/>
            </a:rPr>
            <a:t>Τι είναι μια πολιτιστική ομάδα;</a:t>
          </a:r>
          <a:endParaRPr lang="sk-SK" b="1">
            <a:latin typeface="Aptos" panose="020B0004020202020204" pitchFamily="34" charset="0"/>
            <a:cs typeface="Calibri" panose="020F0502020204030204" pitchFamily="34" charset="0"/>
          </a:endParaRPr>
        </a:p>
        <a:p>
          <a:pPr>
            <a:spcAft>
              <a:spcPts val="0"/>
            </a:spcAft>
          </a:pPr>
          <a:r>
            <a:rPr lang="en-GB">
              <a:latin typeface="Aptos" panose="020B0004020202020204" pitchFamily="34" charset="0"/>
              <a:cs typeface="Calibri" panose="020F0502020204030204" pitchFamily="34" charset="0"/>
            </a:rPr>
            <a:t>Μια πολιτισμική ομάδα ορίζεται ως μια συλλογή ατόμων που μοιράζονται ένα βασικό σύνολο πεποιθήσεων, προτύπων συμπεριφοράς και αξιών</a:t>
          </a:r>
          <a:r>
            <a:rPr lang="sk-SK">
              <a:latin typeface="Aptos" panose="020B0004020202020204" pitchFamily="34" charset="0"/>
              <a:cs typeface="Calibri" panose="020F0502020204030204" pitchFamily="34" charset="0"/>
            </a:rPr>
            <a:t>.</a:t>
          </a:r>
          <a:endParaRPr lang="en-US">
            <a:latin typeface="Aptos" panose="020B0004020202020204" pitchFamily="34" charset="0"/>
          </a:endParaRPr>
        </a:p>
      </dgm:t>
    </dgm:pt>
    <dgm:pt modelId="{E14449A5-0CD7-4EF3-A112-3C5B96BC3A3B}" type="parTrans" cxnId="{6FE6C4C1-99CB-403A-BFDC-9DB772E1FC40}">
      <dgm:prSet/>
      <dgm:spPr/>
      <dgm:t>
        <a:bodyPr/>
        <a:lstStyle/>
        <a:p>
          <a:endParaRPr lang="en-US"/>
        </a:p>
      </dgm:t>
    </dgm:pt>
    <dgm:pt modelId="{2A6D5719-2F96-47BE-B966-4671EADC725C}" type="sibTrans" cxnId="{6FE6C4C1-99CB-403A-BFDC-9DB772E1FC40}">
      <dgm:prSet/>
      <dgm:spPr/>
      <dgm:t>
        <a:bodyPr/>
        <a:lstStyle/>
        <a:p>
          <a:endParaRPr lang="en-US"/>
        </a:p>
      </dgm:t>
    </dgm:pt>
    <dgm:pt modelId="{2B8326B8-167C-472B-8A31-DD4D5FF85964}">
      <dgm:prSet/>
      <dgm:spPr/>
      <dgm:t>
        <a:bodyPr/>
        <a:lstStyle/>
        <a:p>
          <a:r>
            <a:rPr lang="en-GB">
              <a:latin typeface="Aptos" panose="020B0004020202020204" pitchFamily="34" charset="0"/>
              <a:cs typeface="Calibri" panose="020F0502020204030204" pitchFamily="34" charset="0"/>
            </a:rPr>
            <a:t>Αναφέρεται σε </a:t>
          </a:r>
          <a:r>
            <a:rPr lang="en-GB" b="1">
              <a:latin typeface="Aptos" panose="020B0004020202020204" pitchFamily="34" charset="0"/>
              <a:cs typeface="Calibri" panose="020F0502020204030204" pitchFamily="34" charset="0"/>
            </a:rPr>
            <a:t>ομάδες στις οποίες γεννιόμαστε</a:t>
          </a:r>
          <a:r>
            <a:rPr lang="en-GB">
              <a:latin typeface="Aptos" panose="020B0004020202020204" pitchFamily="34" charset="0"/>
              <a:cs typeface="Calibri" panose="020F0502020204030204" pitchFamily="34" charset="0"/>
            </a:rPr>
            <a:t>, όπως η φυλή, η εθνική καταγωγή, το φύλο, η τάξη ή η θρησκεία. </a:t>
          </a:r>
          <a:endParaRPr lang="en-US">
            <a:latin typeface="Aptos" panose="020B0004020202020204" pitchFamily="34" charset="0"/>
          </a:endParaRPr>
        </a:p>
      </dgm:t>
    </dgm:pt>
    <dgm:pt modelId="{9DF25FDF-D115-4827-87D9-EA742B190B06}" type="sibTrans" cxnId="{86C0B731-A906-4687-BF9E-26F80F8A4B0F}">
      <dgm:prSet/>
      <dgm:spPr/>
      <dgm:t>
        <a:bodyPr/>
        <a:lstStyle/>
        <a:p>
          <a:endParaRPr lang="en-US"/>
        </a:p>
      </dgm:t>
    </dgm:pt>
    <dgm:pt modelId="{A38A949D-1398-417C-9351-C1443C5193E1}" type="parTrans" cxnId="{86C0B731-A906-4687-BF9E-26F80F8A4B0F}">
      <dgm:prSet/>
      <dgm:spPr/>
      <dgm:t>
        <a:bodyPr/>
        <a:lstStyle/>
        <a:p>
          <a:endParaRPr lang="en-US"/>
        </a:p>
      </dgm:t>
    </dgm:pt>
    <dgm:pt modelId="{052DF383-350B-4FD4-8E25-ED07FDA23290}">
      <dgm:prSet custT="1"/>
      <dgm:spPr/>
      <dgm:t>
        <a:bodyPr/>
        <a:lstStyle/>
        <a:p>
          <a:r>
            <a:rPr lang="en-GB" sz="1050" dirty="0">
              <a:latin typeface="Aptos" panose="020B0004020202020204" pitchFamily="34" charset="0"/>
              <a:cs typeface="Calibri" panose="020F0502020204030204" pitchFamily="34" charset="0"/>
            </a:rPr>
            <a:t>Μπορεί επίσης να περιλαμβάνει </a:t>
          </a:r>
          <a:r>
            <a:rPr lang="en-GB" sz="1050" b="1" dirty="0">
              <a:latin typeface="Aptos" panose="020B0004020202020204" pitchFamily="34" charset="0"/>
              <a:cs typeface="Calibri" panose="020F0502020204030204" pitchFamily="34" charset="0"/>
            </a:rPr>
            <a:t>ομάδες στις οποίες συμμετέχουμε</a:t>
          </a:r>
          <a:r>
            <a:rPr lang="en-GB" sz="1050" dirty="0">
              <a:latin typeface="Aptos" panose="020B0004020202020204" pitchFamily="34" charset="0"/>
              <a:cs typeface="Calibri" panose="020F0502020204030204" pitchFamily="34" charset="0"/>
            </a:rPr>
            <a:t>. Για παράδειγμα, είναι δυνατόν να αποκτήσουμε μια νέα κουλτούρα μετακομίζοντας σε μια νέα χώρα/γειτονιά, εντασσόμενοι σε ένα νέο επάγγελμα ή/και σε έναν αθλητικό/πολιτιστικό σύλλογο, αλλάζοντας την οικονομική μας κατάσταση, αποκτώντας αναπηρία κ.λπ. </a:t>
          </a:r>
          <a:endParaRPr lang="en-GB" sz="1050" dirty="0">
            <a:latin typeface="Aptos" panose="020B0004020202020204" pitchFamily="34" charset="0"/>
          </a:endParaRPr>
        </a:p>
      </dgm:t>
    </dgm:pt>
    <dgm:pt modelId="{96A76F2E-23E4-4A53-8868-A369F11AD4B1}" type="parTrans" cxnId="{54F57CD8-0084-4352-8E00-3DA47B8ED5A2}">
      <dgm:prSet/>
      <dgm:spPr/>
      <dgm:t>
        <a:bodyPr/>
        <a:lstStyle/>
        <a:p>
          <a:endParaRPr lang="en-GB"/>
        </a:p>
      </dgm:t>
    </dgm:pt>
    <dgm:pt modelId="{6D885AD1-90E2-429E-86BB-70C35AC05FC3}" type="sibTrans" cxnId="{54F57CD8-0084-4352-8E00-3DA47B8ED5A2}">
      <dgm:prSet/>
      <dgm:spPr/>
      <dgm:t>
        <a:bodyPr/>
        <a:lstStyle/>
        <a:p>
          <a:endParaRPr lang="en-GB"/>
        </a:p>
      </dgm:t>
    </dgm:pt>
    <dgm:pt modelId="{29E57C68-64CA-4CF6-9689-F33E59959F6B}" type="pres">
      <dgm:prSet presAssocID="{795DB165-D3FA-48F5-B897-6D11180F3A13}" presName="Name0" presStyleCnt="0">
        <dgm:presLayoutVars>
          <dgm:dir/>
          <dgm:resizeHandles val="exact"/>
        </dgm:presLayoutVars>
      </dgm:prSet>
      <dgm:spPr/>
      <dgm:t>
        <a:bodyPr/>
        <a:lstStyle/>
        <a:p>
          <a:endParaRPr lang="el-GR"/>
        </a:p>
      </dgm:t>
    </dgm:pt>
    <dgm:pt modelId="{6E7072B4-3EEC-490A-90B4-414DEA85C6E4}" type="pres">
      <dgm:prSet presAssocID="{F9C2F4BE-EB9B-4688-A872-ADD58D39D041}" presName="node" presStyleLbl="node1" presStyleIdx="0" presStyleCnt="4">
        <dgm:presLayoutVars>
          <dgm:bulletEnabled val="1"/>
        </dgm:presLayoutVars>
      </dgm:prSet>
      <dgm:spPr/>
      <dgm:t>
        <a:bodyPr/>
        <a:lstStyle/>
        <a:p>
          <a:endParaRPr lang="el-GR"/>
        </a:p>
      </dgm:t>
    </dgm:pt>
    <dgm:pt modelId="{55D2B923-CC5B-4EE2-8282-B5A93F8FD380}" type="pres">
      <dgm:prSet presAssocID="{97070667-920B-4A5C-879E-A0476EF7D076}" presName="sibTrans" presStyleLbl="sibTrans1D1" presStyleIdx="0" presStyleCnt="3"/>
      <dgm:spPr/>
      <dgm:t>
        <a:bodyPr/>
        <a:lstStyle/>
        <a:p>
          <a:endParaRPr lang="el-GR"/>
        </a:p>
      </dgm:t>
    </dgm:pt>
    <dgm:pt modelId="{F47BBC3C-3165-4B6E-989F-BB0A18B9D768}" type="pres">
      <dgm:prSet presAssocID="{97070667-920B-4A5C-879E-A0476EF7D076}" presName="connectorText" presStyleLbl="sibTrans1D1" presStyleIdx="0" presStyleCnt="3"/>
      <dgm:spPr/>
      <dgm:t>
        <a:bodyPr/>
        <a:lstStyle/>
        <a:p>
          <a:endParaRPr lang="el-GR"/>
        </a:p>
      </dgm:t>
    </dgm:pt>
    <dgm:pt modelId="{6FA60F11-CB14-469A-ADD5-82CD6F7D3EE2}" type="pres">
      <dgm:prSet presAssocID="{F896F5E4-15BF-42B7-A51E-CA6559A2EC6C}" presName="node" presStyleLbl="node1" presStyleIdx="1" presStyleCnt="4">
        <dgm:presLayoutVars>
          <dgm:bulletEnabled val="1"/>
        </dgm:presLayoutVars>
      </dgm:prSet>
      <dgm:spPr/>
      <dgm:t>
        <a:bodyPr/>
        <a:lstStyle/>
        <a:p>
          <a:endParaRPr lang="el-GR"/>
        </a:p>
      </dgm:t>
    </dgm:pt>
    <dgm:pt modelId="{C400297C-FA05-4B74-A59C-2BEB62953FDD}" type="pres">
      <dgm:prSet presAssocID="{2A6D5719-2F96-47BE-B966-4671EADC725C}" presName="sibTrans" presStyleLbl="sibTrans1D1" presStyleIdx="1" presStyleCnt="3"/>
      <dgm:spPr/>
      <dgm:t>
        <a:bodyPr/>
        <a:lstStyle/>
        <a:p>
          <a:endParaRPr lang="el-GR"/>
        </a:p>
      </dgm:t>
    </dgm:pt>
    <dgm:pt modelId="{EB56155D-76A8-488C-866B-B452C7D52C4A}" type="pres">
      <dgm:prSet presAssocID="{2A6D5719-2F96-47BE-B966-4671EADC725C}" presName="connectorText" presStyleLbl="sibTrans1D1" presStyleIdx="1" presStyleCnt="3"/>
      <dgm:spPr/>
      <dgm:t>
        <a:bodyPr/>
        <a:lstStyle/>
        <a:p>
          <a:endParaRPr lang="el-GR"/>
        </a:p>
      </dgm:t>
    </dgm:pt>
    <dgm:pt modelId="{276503E6-BCF1-45DB-B223-CCA23B11B2D5}" type="pres">
      <dgm:prSet presAssocID="{2B8326B8-167C-472B-8A31-DD4D5FF85964}" presName="node" presStyleLbl="node1" presStyleIdx="2" presStyleCnt="4">
        <dgm:presLayoutVars>
          <dgm:bulletEnabled val="1"/>
        </dgm:presLayoutVars>
      </dgm:prSet>
      <dgm:spPr/>
      <dgm:t>
        <a:bodyPr/>
        <a:lstStyle/>
        <a:p>
          <a:endParaRPr lang="el-GR"/>
        </a:p>
      </dgm:t>
    </dgm:pt>
    <dgm:pt modelId="{63527F1E-D72A-4448-AE51-41CB1A8F979D}" type="pres">
      <dgm:prSet presAssocID="{9DF25FDF-D115-4827-87D9-EA742B190B06}" presName="sibTrans" presStyleLbl="sibTrans1D1" presStyleIdx="2" presStyleCnt="3"/>
      <dgm:spPr/>
      <dgm:t>
        <a:bodyPr/>
        <a:lstStyle/>
        <a:p>
          <a:endParaRPr lang="el-GR"/>
        </a:p>
      </dgm:t>
    </dgm:pt>
    <dgm:pt modelId="{66D24D4A-07CD-48DC-8A5E-62FDD1F6FE00}" type="pres">
      <dgm:prSet presAssocID="{9DF25FDF-D115-4827-87D9-EA742B190B06}" presName="connectorText" presStyleLbl="sibTrans1D1" presStyleIdx="2" presStyleCnt="3"/>
      <dgm:spPr/>
      <dgm:t>
        <a:bodyPr/>
        <a:lstStyle/>
        <a:p>
          <a:endParaRPr lang="el-GR"/>
        </a:p>
      </dgm:t>
    </dgm:pt>
    <dgm:pt modelId="{D0B18841-50B3-406B-B5E1-97D50C61189A}" type="pres">
      <dgm:prSet presAssocID="{052DF383-350B-4FD4-8E25-ED07FDA23290}" presName="node" presStyleLbl="node1" presStyleIdx="3" presStyleCnt="4">
        <dgm:presLayoutVars>
          <dgm:bulletEnabled val="1"/>
        </dgm:presLayoutVars>
      </dgm:prSet>
      <dgm:spPr/>
      <dgm:t>
        <a:bodyPr/>
        <a:lstStyle/>
        <a:p>
          <a:endParaRPr lang="el-GR"/>
        </a:p>
      </dgm:t>
    </dgm:pt>
  </dgm:ptLst>
  <dgm:cxnLst>
    <dgm:cxn modelId="{5C9FEF33-784D-4E76-A7ED-8DA9F1794938}" type="presOf" srcId="{052DF383-350B-4FD4-8E25-ED07FDA23290}" destId="{D0B18841-50B3-406B-B5E1-97D50C61189A}" srcOrd="0" destOrd="0" presId="urn:microsoft.com/office/officeart/2016/7/layout/RepeatingBendingProcessNew"/>
    <dgm:cxn modelId="{86C0B731-A906-4687-BF9E-26F80F8A4B0F}" srcId="{795DB165-D3FA-48F5-B897-6D11180F3A13}" destId="{2B8326B8-167C-472B-8A31-DD4D5FF85964}" srcOrd="2" destOrd="0" parTransId="{A38A949D-1398-417C-9351-C1443C5193E1}" sibTransId="{9DF25FDF-D115-4827-87D9-EA742B190B06}"/>
    <dgm:cxn modelId="{54F57CD8-0084-4352-8E00-3DA47B8ED5A2}" srcId="{795DB165-D3FA-48F5-B897-6D11180F3A13}" destId="{052DF383-350B-4FD4-8E25-ED07FDA23290}" srcOrd="3" destOrd="0" parTransId="{96A76F2E-23E4-4A53-8868-A369F11AD4B1}" sibTransId="{6D885AD1-90E2-429E-86BB-70C35AC05FC3}"/>
    <dgm:cxn modelId="{ABA113C5-D4C7-4763-82F4-3A0B02633AC1}" type="presOf" srcId="{9DF25FDF-D115-4827-87D9-EA742B190B06}" destId="{66D24D4A-07CD-48DC-8A5E-62FDD1F6FE00}" srcOrd="1" destOrd="0" presId="urn:microsoft.com/office/officeart/2016/7/layout/RepeatingBendingProcessNew"/>
    <dgm:cxn modelId="{21ACD386-FC19-477B-AF76-DA785DAD8ACA}" type="presOf" srcId="{2A6D5719-2F96-47BE-B966-4671EADC725C}" destId="{EB56155D-76A8-488C-866B-B452C7D52C4A}" srcOrd="1" destOrd="0" presId="urn:microsoft.com/office/officeart/2016/7/layout/RepeatingBendingProcessNew"/>
    <dgm:cxn modelId="{76736B27-FE9C-421A-BC5F-81D620F680FC}" type="presOf" srcId="{97070667-920B-4A5C-879E-A0476EF7D076}" destId="{F47BBC3C-3165-4B6E-989F-BB0A18B9D768}" srcOrd="1" destOrd="0" presId="urn:microsoft.com/office/officeart/2016/7/layout/RepeatingBendingProcessNew"/>
    <dgm:cxn modelId="{EA193896-99B1-4D96-A5B8-D9B2613082B4}" type="presOf" srcId="{2A6D5719-2F96-47BE-B966-4671EADC725C}" destId="{C400297C-FA05-4B74-A59C-2BEB62953FDD}" srcOrd="0" destOrd="0" presId="urn:microsoft.com/office/officeart/2016/7/layout/RepeatingBendingProcessNew"/>
    <dgm:cxn modelId="{FB5B30B6-57F6-4F69-9140-1141AC4B2C58}" srcId="{795DB165-D3FA-48F5-B897-6D11180F3A13}" destId="{F9C2F4BE-EB9B-4688-A872-ADD58D39D041}" srcOrd="0" destOrd="0" parTransId="{8E8351F2-7651-4031-A843-6C966FB0A51A}" sibTransId="{97070667-920B-4A5C-879E-A0476EF7D076}"/>
    <dgm:cxn modelId="{2059609A-743D-4D09-A311-5A953048C24F}" type="presOf" srcId="{9DF25FDF-D115-4827-87D9-EA742B190B06}" destId="{63527F1E-D72A-4448-AE51-41CB1A8F979D}" srcOrd="0" destOrd="0" presId="urn:microsoft.com/office/officeart/2016/7/layout/RepeatingBendingProcessNew"/>
    <dgm:cxn modelId="{D5E78564-6705-44D3-8D85-0341B0339C4A}" type="presOf" srcId="{F896F5E4-15BF-42B7-A51E-CA6559A2EC6C}" destId="{6FA60F11-CB14-469A-ADD5-82CD6F7D3EE2}" srcOrd="0" destOrd="0" presId="urn:microsoft.com/office/officeart/2016/7/layout/RepeatingBendingProcessNew"/>
    <dgm:cxn modelId="{0FA6AC17-C932-4C9A-B321-46CC2181D122}" type="presOf" srcId="{F9C2F4BE-EB9B-4688-A872-ADD58D39D041}" destId="{6E7072B4-3EEC-490A-90B4-414DEA85C6E4}" srcOrd="0" destOrd="0" presId="urn:microsoft.com/office/officeart/2016/7/layout/RepeatingBendingProcessNew"/>
    <dgm:cxn modelId="{145EC7B2-C94C-420B-8CB9-B0744CB792DD}" type="presOf" srcId="{97070667-920B-4A5C-879E-A0476EF7D076}" destId="{55D2B923-CC5B-4EE2-8282-B5A93F8FD380}" srcOrd="0" destOrd="0" presId="urn:microsoft.com/office/officeart/2016/7/layout/RepeatingBendingProcessNew"/>
    <dgm:cxn modelId="{6FE6C4C1-99CB-403A-BFDC-9DB772E1FC40}" srcId="{795DB165-D3FA-48F5-B897-6D11180F3A13}" destId="{F896F5E4-15BF-42B7-A51E-CA6559A2EC6C}" srcOrd="1" destOrd="0" parTransId="{E14449A5-0CD7-4EF3-A112-3C5B96BC3A3B}" sibTransId="{2A6D5719-2F96-47BE-B966-4671EADC725C}"/>
    <dgm:cxn modelId="{2BEFC8DB-6EFB-4288-8B32-34CB35681BBB}" type="presOf" srcId="{795DB165-D3FA-48F5-B897-6D11180F3A13}" destId="{29E57C68-64CA-4CF6-9689-F33E59959F6B}" srcOrd="0" destOrd="0" presId="urn:microsoft.com/office/officeart/2016/7/layout/RepeatingBendingProcessNew"/>
    <dgm:cxn modelId="{FF328ADD-71DD-4127-B536-CB94735B3902}" type="presOf" srcId="{2B8326B8-167C-472B-8A31-DD4D5FF85964}" destId="{276503E6-BCF1-45DB-B223-CCA23B11B2D5}" srcOrd="0" destOrd="0" presId="urn:microsoft.com/office/officeart/2016/7/layout/RepeatingBendingProcessNew"/>
    <dgm:cxn modelId="{2603CCFA-0786-47A7-84EE-D6CE8A43C493}" type="presParOf" srcId="{29E57C68-64CA-4CF6-9689-F33E59959F6B}" destId="{6E7072B4-3EEC-490A-90B4-414DEA85C6E4}" srcOrd="0" destOrd="0" presId="urn:microsoft.com/office/officeart/2016/7/layout/RepeatingBendingProcessNew"/>
    <dgm:cxn modelId="{E18ED3A4-AFDD-48AA-A791-8BEB59F3C683}" type="presParOf" srcId="{29E57C68-64CA-4CF6-9689-F33E59959F6B}" destId="{55D2B923-CC5B-4EE2-8282-B5A93F8FD380}" srcOrd="1" destOrd="0" presId="urn:microsoft.com/office/officeart/2016/7/layout/RepeatingBendingProcessNew"/>
    <dgm:cxn modelId="{8B6F2078-0C23-49D3-BDF0-674F84AC49E3}" type="presParOf" srcId="{55D2B923-CC5B-4EE2-8282-B5A93F8FD380}" destId="{F47BBC3C-3165-4B6E-989F-BB0A18B9D768}" srcOrd="0" destOrd="0" presId="urn:microsoft.com/office/officeart/2016/7/layout/RepeatingBendingProcessNew"/>
    <dgm:cxn modelId="{D50FF7A1-9251-47DF-8BF0-4D4BEF6426F4}" type="presParOf" srcId="{29E57C68-64CA-4CF6-9689-F33E59959F6B}" destId="{6FA60F11-CB14-469A-ADD5-82CD6F7D3EE2}" srcOrd="2" destOrd="0" presId="urn:microsoft.com/office/officeart/2016/7/layout/RepeatingBendingProcessNew"/>
    <dgm:cxn modelId="{0965AAA4-B4B5-48C4-8B8B-FA727EE91BF2}" type="presParOf" srcId="{29E57C68-64CA-4CF6-9689-F33E59959F6B}" destId="{C400297C-FA05-4B74-A59C-2BEB62953FDD}" srcOrd="3" destOrd="0" presId="urn:microsoft.com/office/officeart/2016/7/layout/RepeatingBendingProcessNew"/>
    <dgm:cxn modelId="{99D5C345-E78C-425B-924C-9E7D909ED400}" type="presParOf" srcId="{C400297C-FA05-4B74-A59C-2BEB62953FDD}" destId="{EB56155D-76A8-488C-866B-B452C7D52C4A}" srcOrd="0" destOrd="0" presId="urn:microsoft.com/office/officeart/2016/7/layout/RepeatingBendingProcessNew"/>
    <dgm:cxn modelId="{65D1CDBD-FCD0-445F-837F-87B3A2F57D8A}" type="presParOf" srcId="{29E57C68-64CA-4CF6-9689-F33E59959F6B}" destId="{276503E6-BCF1-45DB-B223-CCA23B11B2D5}" srcOrd="4" destOrd="0" presId="urn:microsoft.com/office/officeart/2016/7/layout/RepeatingBendingProcessNew"/>
    <dgm:cxn modelId="{D8C0DF56-E123-450B-8730-BA752023BD13}" type="presParOf" srcId="{29E57C68-64CA-4CF6-9689-F33E59959F6B}" destId="{63527F1E-D72A-4448-AE51-41CB1A8F979D}" srcOrd="5" destOrd="0" presId="urn:microsoft.com/office/officeart/2016/7/layout/RepeatingBendingProcessNew"/>
    <dgm:cxn modelId="{9B54C0C4-4C02-482D-90EF-F77FB40BB357}" type="presParOf" srcId="{63527F1E-D72A-4448-AE51-41CB1A8F979D}" destId="{66D24D4A-07CD-48DC-8A5E-62FDD1F6FE00}" srcOrd="0" destOrd="0" presId="urn:microsoft.com/office/officeart/2016/7/layout/RepeatingBendingProcessNew"/>
    <dgm:cxn modelId="{018F018A-BFFE-41C3-8FD2-B58AC7138DAC}" type="presParOf" srcId="{29E57C68-64CA-4CF6-9689-F33E59959F6B}" destId="{D0B18841-50B3-406B-B5E1-97D50C61189A}" srcOrd="6" destOrd="0" presId="urn:microsoft.com/office/officeart/2016/7/layout/RepeatingBendingProcessNew"/>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D2B923-CC5B-4EE2-8282-B5A93F8FD380}">
      <dsp:nvSpPr>
        <dsp:cNvPr id="0" name=""/>
        <dsp:cNvSpPr/>
      </dsp:nvSpPr>
      <dsp:spPr>
        <a:xfrm>
          <a:off x="3024309" y="820590"/>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0"/>
              <a:satOff val="0"/>
              <a:lumOff val="0"/>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23142" y="863000"/>
        <a:ext cx="33066" cy="6619"/>
      </dsp:txXfrm>
    </dsp:sp>
    <dsp:sp modelId="{6E7072B4-3EEC-490A-90B4-414DEA85C6E4}">
      <dsp:nvSpPr>
        <dsp:cNvPr id="0" name=""/>
        <dsp:cNvSpPr/>
      </dsp:nvSpPr>
      <dsp:spPr>
        <a:xfrm>
          <a:off x="150746" y="3701"/>
          <a:ext cx="2875362" cy="1725217"/>
        </a:xfrm>
        <a:prstGeom prst="rect">
          <a:avLst/>
        </a:prstGeom>
        <a:gradFill rotWithShape="0">
          <a:gsLst>
            <a:gs pos="0">
              <a:schemeClr val="accent2">
                <a:alpha val="90000"/>
                <a:hueOff val="0"/>
                <a:satOff val="0"/>
                <a:lumOff val="0"/>
                <a:alphaOff val="0"/>
                <a:lumMod val="110000"/>
                <a:satMod val="105000"/>
                <a:tint val="67000"/>
              </a:schemeClr>
            </a:gs>
            <a:gs pos="50000">
              <a:schemeClr val="accent2">
                <a:alpha val="90000"/>
                <a:hueOff val="0"/>
                <a:satOff val="0"/>
                <a:lumOff val="0"/>
                <a:alphaOff val="0"/>
                <a:lumMod val="105000"/>
                <a:satMod val="103000"/>
                <a:tint val="73000"/>
              </a:schemeClr>
            </a:gs>
            <a:gs pos="100000">
              <a:schemeClr val="accent2">
                <a:alpha val="9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lvl="0" algn="ctr" defTabSz="577850">
            <a:lnSpc>
              <a:spcPct val="90000"/>
            </a:lnSpc>
            <a:spcBef>
              <a:spcPct val="0"/>
            </a:spcBef>
            <a:spcAft>
              <a:spcPts val="0"/>
            </a:spcAft>
          </a:pPr>
          <a:r>
            <a:rPr lang="en-GB" sz="1300" b="1" kern="1200">
              <a:latin typeface="Aptos" panose="020B0004020202020204" pitchFamily="34" charset="0"/>
              <a:cs typeface="Calibri" panose="020F0502020204030204" pitchFamily="34" charset="0"/>
            </a:rPr>
            <a:t>Τι είναι ο πολιτισμός</a:t>
          </a:r>
          <a:r>
            <a:rPr lang="sk-SK" sz="1300" b="1" kern="1200">
              <a:latin typeface="Aptos" panose="020B0004020202020204" pitchFamily="34" charset="0"/>
              <a:cs typeface="Calibri" panose="020F0502020204030204" pitchFamily="34" charset="0"/>
            </a:rPr>
            <a:t>; </a:t>
          </a:r>
        </a:p>
        <a:p>
          <a:pPr lvl="0" algn="ctr" defTabSz="577850">
            <a:lnSpc>
              <a:spcPct val="90000"/>
            </a:lnSpc>
            <a:spcBef>
              <a:spcPct val="0"/>
            </a:spcBef>
            <a:spcAft>
              <a:spcPts val="0"/>
            </a:spcAft>
          </a:pPr>
          <a:r>
            <a:rPr lang="en-GB" sz="1300" kern="1200">
              <a:latin typeface="Aptos" panose="020B0004020202020204" pitchFamily="34" charset="0"/>
              <a:cs typeface="Calibri" panose="020F0502020204030204" pitchFamily="34" charset="0"/>
            </a:rPr>
            <a:t>Ο πολιτισμός αναφέρεται ως ένα σύνολο κοινών νοημάτων, συμβόλων, γνώσεων και γλωσσών μέσω των οποίων μια πολιτισμική ομάδα σχετίζεται με την πραγματικότητα.</a:t>
          </a:r>
          <a:endParaRPr lang="en-US" sz="1300" kern="1200">
            <a:latin typeface="Aptos" panose="020B0004020202020204" pitchFamily="34" charset="0"/>
          </a:endParaRPr>
        </a:p>
      </dsp:txBody>
      <dsp:txXfrm>
        <a:off x="150746" y="3701"/>
        <a:ext cx="2875362" cy="1725217"/>
      </dsp:txXfrm>
    </dsp:sp>
    <dsp:sp modelId="{C400297C-FA05-4B74-A59C-2BEB62953FDD}">
      <dsp:nvSpPr>
        <dsp:cNvPr id="0" name=""/>
        <dsp:cNvSpPr/>
      </dsp:nvSpPr>
      <dsp:spPr>
        <a:xfrm>
          <a:off x="1588428" y="1727119"/>
          <a:ext cx="3536695" cy="630733"/>
        </a:xfrm>
        <a:custGeom>
          <a:avLst/>
          <a:gdLst/>
          <a:ahLst/>
          <a:cxnLst/>
          <a:rect l="0" t="0" r="0" b="0"/>
          <a:pathLst>
            <a:path>
              <a:moveTo>
                <a:pt x="3536695" y="0"/>
              </a:moveTo>
              <a:lnTo>
                <a:pt x="3536695" y="332466"/>
              </a:lnTo>
              <a:lnTo>
                <a:pt x="0" y="332466"/>
              </a:lnTo>
              <a:lnTo>
                <a:pt x="0" y="630733"/>
              </a:lnTo>
            </a:path>
          </a:pathLst>
        </a:custGeom>
        <a:noFill/>
        <a:ln w="6350" cap="flat" cmpd="sng" algn="ctr">
          <a:solidFill>
            <a:schemeClr val="accent2">
              <a:shade val="90000"/>
              <a:hueOff val="-287340"/>
              <a:satOff val="204"/>
              <a:lumOff val="16057"/>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266826" y="2039176"/>
        <a:ext cx="179899" cy="6619"/>
      </dsp:txXfrm>
    </dsp:sp>
    <dsp:sp modelId="{6FA60F11-CB14-469A-ADD5-82CD6F7D3EE2}">
      <dsp:nvSpPr>
        <dsp:cNvPr id="0" name=""/>
        <dsp:cNvSpPr/>
      </dsp:nvSpPr>
      <dsp:spPr>
        <a:xfrm>
          <a:off x="3687442" y="3701"/>
          <a:ext cx="2875362" cy="1725217"/>
        </a:xfrm>
        <a:prstGeom prst="rect">
          <a:avLst/>
        </a:prstGeom>
        <a:gradFill rotWithShape="0">
          <a:gsLst>
            <a:gs pos="0">
              <a:schemeClr val="accent2">
                <a:alpha val="90000"/>
                <a:hueOff val="0"/>
                <a:satOff val="0"/>
                <a:lumOff val="0"/>
                <a:alphaOff val="-13333"/>
                <a:lumMod val="110000"/>
                <a:satMod val="105000"/>
                <a:tint val="67000"/>
              </a:schemeClr>
            </a:gs>
            <a:gs pos="50000">
              <a:schemeClr val="accent2">
                <a:alpha val="90000"/>
                <a:hueOff val="0"/>
                <a:satOff val="0"/>
                <a:lumOff val="0"/>
                <a:alphaOff val="-13333"/>
                <a:lumMod val="105000"/>
                <a:satMod val="103000"/>
                <a:tint val="73000"/>
              </a:schemeClr>
            </a:gs>
            <a:gs pos="100000">
              <a:schemeClr val="accent2">
                <a:alpha val="90000"/>
                <a:hueOff val="0"/>
                <a:satOff val="0"/>
                <a:lumOff val="0"/>
                <a:alphaOff val="-13333"/>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lvl="0" algn="ctr" defTabSz="577850">
            <a:lnSpc>
              <a:spcPct val="90000"/>
            </a:lnSpc>
            <a:spcBef>
              <a:spcPct val="0"/>
            </a:spcBef>
            <a:spcAft>
              <a:spcPts val="0"/>
            </a:spcAft>
          </a:pPr>
          <a:r>
            <a:rPr lang="en-GB" sz="1300" b="1" kern="1200">
              <a:latin typeface="Aptos" panose="020B0004020202020204" pitchFamily="34" charset="0"/>
              <a:cs typeface="Calibri" panose="020F0502020204030204" pitchFamily="34" charset="0"/>
            </a:rPr>
            <a:t>Τι είναι μια πολιτιστική ομάδα;</a:t>
          </a:r>
          <a:endParaRPr lang="sk-SK" sz="1300" b="1" kern="1200">
            <a:latin typeface="Aptos" panose="020B0004020202020204" pitchFamily="34" charset="0"/>
            <a:cs typeface="Calibri" panose="020F0502020204030204" pitchFamily="34" charset="0"/>
          </a:endParaRPr>
        </a:p>
        <a:p>
          <a:pPr lvl="0" algn="ctr" defTabSz="577850">
            <a:lnSpc>
              <a:spcPct val="90000"/>
            </a:lnSpc>
            <a:spcBef>
              <a:spcPct val="0"/>
            </a:spcBef>
            <a:spcAft>
              <a:spcPts val="0"/>
            </a:spcAft>
          </a:pPr>
          <a:r>
            <a:rPr lang="en-GB" sz="1300" kern="1200">
              <a:latin typeface="Aptos" panose="020B0004020202020204" pitchFamily="34" charset="0"/>
              <a:cs typeface="Calibri" panose="020F0502020204030204" pitchFamily="34" charset="0"/>
            </a:rPr>
            <a:t>Μια πολιτισμική ομάδα ορίζεται ως μια συλλογή ατόμων που μοιράζονται ένα βασικό σύνολο πεποιθήσεων, προτύπων συμπεριφοράς και αξιών</a:t>
          </a:r>
          <a:r>
            <a:rPr lang="sk-SK" sz="1300" kern="1200">
              <a:latin typeface="Aptos" panose="020B0004020202020204" pitchFamily="34" charset="0"/>
              <a:cs typeface="Calibri" panose="020F0502020204030204" pitchFamily="34" charset="0"/>
            </a:rPr>
            <a:t>.</a:t>
          </a:r>
          <a:endParaRPr lang="en-US" sz="1300" kern="1200">
            <a:latin typeface="Aptos" panose="020B0004020202020204" pitchFamily="34" charset="0"/>
          </a:endParaRPr>
        </a:p>
      </dsp:txBody>
      <dsp:txXfrm>
        <a:off x="3687442" y="3701"/>
        <a:ext cx="2875362" cy="1725217"/>
      </dsp:txXfrm>
    </dsp:sp>
    <dsp:sp modelId="{63527F1E-D72A-4448-AE51-41CB1A8F979D}">
      <dsp:nvSpPr>
        <dsp:cNvPr id="0" name=""/>
        <dsp:cNvSpPr/>
      </dsp:nvSpPr>
      <dsp:spPr>
        <a:xfrm>
          <a:off x="3024309" y="3207141"/>
          <a:ext cx="630733" cy="91440"/>
        </a:xfrm>
        <a:custGeom>
          <a:avLst/>
          <a:gdLst/>
          <a:ahLst/>
          <a:cxnLst/>
          <a:rect l="0" t="0" r="0" b="0"/>
          <a:pathLst>
            <a:path>
              <a:moveTo>
                <a:pt x="0" y="45720"/>
              </a:moveTo>
              <a:lnTo>
                <a:pt x="630733" y="45720"/>
              </a:lnTo>
            </a:path>
          </a:pathLst>
        </a:custGeom>
        <a:noFill/>
        <a:ln w="6350" cap="flat" cmpd="sng" algn="ctr">
          <a:solidFill>
            <a:schemeClr val="accent2">
              <a:shade val="90000"/>
              <a:hueOff val="-574681"/>
              <a:satOff val="409"/>
              <a:lumOff val="32114"/>
              <a:alphaOff val="0"/>
            </a:schemeClr>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323142" y="3249551"/>
        <a:ext cx="33066" cy="6619"/>
      </dsp:txXfrm>
    </dsp:sp>
    <dsp:sp modelId="{276503E6-BCF1-45DB-B223-CCA23B11B2D5}">
      <dsp:nvSpPr>
        <dsp:cNvPr id="0" name=""/>
        <dsp:cNvSpPr/>
      </dsp:nvSpPr>
      <dsp:spPr>
        <a:xfrm>
          <a:off x="150746" y="2390252"/>
          <a:ext cx="2875362" cy="1725217"/>
        </a:xfrm>
        <a:prstGeom prst="rect">
          <a:avLst/>
        </a:prstGeom>
        <a:gradFill rotWithShape="0">
          <a:gsLst>
            <a:gs pos="0">
              <a:schemeClr val="accent2">
                <a:alpha val="90000"/>
                <a:hueOff val="0"/>
                <a:satOff val="0"/>
                <a:lumOff val="0"/>
                <a:alphaOff val="-26667"/>
                <a:lumMod val="110000"/>
                <a:satMod val="105000"/>
                <a:tint val="67000"/>
              </a:schemeClr>
            </a:gs>
            <a:gs pos="50000">
              <a:schemeClr val="accent2">
                <a:alpha val="90000"/>
                <a:hueOff val="0"/>
                <a:satOff val="0"/>
                <a:lumOff val="0"/>
                <a:alphaOff val="-26667"/>
                <a:lumMod val="105000"/>
                <a:satMod val="103000"/>
                <a:tint val="73000"/>
              </a:schemeClr>
            </a:gs>
            <a:gs pos="100000">
              <a:schemeClr val="accent2">
                <a:alpha val="90000"/>
                <a:hueOff val="0"/>
                <a:satOff val="0"/>
                <a:lumOff val="0"/>
                <a:alphaOff val="-26667"/>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lvl="0" algn="ctr" defTabSz="577850">
            <a:lnSpc>
              <a:spcPct val="90000"/>
            </a:lnSpc>
            <a:spcBef>
              <a:spcPct val="0"/>
            </a:spcBef>
            <a:spcAft>
              <a:spcPct val="35000"/>
            </a:spcAft>
          </a:pPr>
          <a:r>
            <a:rPr lang="en-GB" sz="1300" kern="1200">
              <a:latin typeface="Aptos" panose="020B0004020202020204" pitchFamily="34" charset="0"/>
              <a:cs typeface="Calibri" panose="020F0502020204030204" pitchFamily="34" charset="0"/>
            </a:rPr>
            <a:t>Αναφέρεται σε </a:t>
          </a:r>
          <a:r>
            <a:rPr lang="en-GB" sz="1300" b="1" kern="1200">
              <a:latin typeface="Aptos" panose="020B0004020202020204" pitchFamily="34" charset="0"/>
              <a:cs typeface="Calibri" panose="020F0502020204030204" pitchFamily="34" charset="0"/>
            </a:rPr>
            <a:t>ομάδες στις οποίες γεννιόμαστε</a:t>
          </a:r>
          <a:r>
            <a:rPr lang="en-GB" sz="1300" kern="1200">
              <a:latin typeface="Aptos" panose="020B0004020202020204" pitchFamily="34" charset="0"/>
              <a:cs typeface="Calibri" panose="020F0502020204030204" pitchFamily="34" charset="0"/>
            </a:rPr>
            <a:t>, όπως η φυλή, η εθνική καταγωγή, το φύλο, η τάξη ή η θρησκεία. </a:t>
          </a:r>
          <a:endParaRPr lang="en-US" sz="1300" kern="1200">
            <a:latin typeface="Aptos" panose="020B0004020202020204" pitchFamily="34" charset="0"/>
          </a:endParaRPr>
        </a:p>
      </dsp:txBody>
      <dsp:txXfrm>
        <a:off x="150746" y="2390252"/>
        <a:ext cx="2875362" cy="1725217"/>
      </dsp:txXfrm>
    </dsp:sp>
    <dsp:sp modelId="{D0B18841-50B3-406B-B5E1-97D50C61189A}">
      <dsp:nvSpPr>
        <dsp:cNvPr id="0" name=""/>
        <dsp:cNvSpPr/>
      </dsp:nvSpPr>
      <dsp:spPr>
        <a:xfrm>
          <a:off x="3687442" y="2390252"/>
          <a:ext cx="2875362" cy="1725217"/>
        </a:xfrm>
        <a:prstGeom prst="rect">
          <a:avLst/>
        </a:prstGeom>
        <a:gradFill rotWithShape="0">
          <a:gsLst>
            <a:gs pos="0">
              <a:schemeClr val="accent2">
                <a:alpha val="90000"/>
                <a:hueOff val="0"/>
                <a:satOff val="0"/>
                <a:lumOff val="0"/>
                <a:alphaOff val="-40000"/>
                <a:lumMod val="110000"/>
                <a:satMod val="105000"/>
                <a:tint val="67000"/>
              </a:schemeClr>
            </a:gs>
            <a:gs pos="50000">
              <a:schemeClr val="accent2">
                <a:alpha val="90000"/>
                <a:hueOff val="0"/>
                <a:satOff val="0"/>
                <a:lumOff val="0"/>
                <a:alphaOff val="-40000"/>
                <a:lumMod val="105000"/>
                <a:satMod val="103000"/>
                <a:tint val="73000"/>
              </a:schemeClr>
            </a:gs>
            <a:gs pos="100000">
              <a:schemeClr val="accent2">
                <a:alpha val="90000"/>
                <a:hueOff val="0"/>
                <a:satOff val="0"/>
                <a:lumOff val="0"/>
                <a:alphaOff val="-4000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40895" tIns="147894" rIns="140895" bIns="147894" numCol="1" spcCol="1270" anchor="ctr" anchorCtr="0">
          <a:noAutofit/>
        </a:bodyPr>
        <a:lstStyle/>
        <a:p>
          <a:pPr lvl="0" algn="ctr" defTabSz="466725">
            <a:lnSpc>
              <a:spcPct val="90000"/>
            </a:lnSpc>
            <a:spcBef>
              <a:spcPct val="0"/>
            </a:spcBef>
            <a:spcAft>
              <a:spcPct val="35000"/>
            </a:spcAft>
          </a:pPr>
          <a:r>
            <a:rPr lang="en-GB" sz="1050" kern="1200" dirty="0">
              <a:latin typeface="Aptos" panose="020B0004020202020204" pitchFamily="34" charset="0"/>
              <a:cs typeface="Calibri" panose="020F0502020204030204" pitchFamily="34" charset="0"/>
            </a:rPr>
            <a:t>Μπορεί επίσης να περιλαμβάνει </a:t>
          </a:r>
          <a:r>
            <a:rPr lang="en-GB" sz="1050" b="1" kern="1200" dirty="0">
              <a:latin typeface="Aptos" panose="020B0004020202020204" pitchFamily="34" charset="0"/>
              <a:cs typeface="Calibri" panose="020F0502020204030204" pitchFamily="34" charset="0"/>
            </a:rPr>
            <a:t>ομάδες στις οποίες συμμετέχουμε</a:t>
          </a:r>
          <a:r>
            <a:rPr lang="en-GB" sz="1050" kern="1200" dirty="0">
              <a:latin typeface="Aptos" panose="020B0004020202020204" pitchFamily="34" charset="0"/>
              <a:cs typeface="Calibri" panose="020F0502020204030204" pitchFamily="34" charset="0"/>
            </a:rPr>
            <a:t>. Για παράδειγμα, είναι δυνατόν να αποκτήσουμε μια νέα κουλτούρα μετακομίζοντας σε μια νέα χώρα/γειτονιά, εντασσόμενοι σε ένα νέο επάγγελμα ή/και σε έναν αθλητικό/πολιτιστικό σύλλογο, αλλάζοντας την οικονομική μας κατάσταση, αποκτώντας αναπηρία κ.λπ. </a:t>
          </a:r>
          <a:endParaRPr lang="en-GB" sz="1050" kern="1200" dirty="0">
            <a:latin typeface="Aptos" panose="020B0004020202020204" pitchFamily="34" charset="0"/>
          </a:endParaRPr>
        </a:p>
      </dsp:txBody>
      <dsp:txXfrm>
        <a:off x="3687442" y="2390252"/>
        <a:ext cx="2875362" cy="1725217"/>
      </dsp:txXfrm>
    </dsp:sp>
  </dsp:spTree>
</dsp:drawing>
</file>

<file path=ppt/diagrams/layout1.xml><?xml version="1.0" encoding="utf-8"?>
<dgm:layoutDef xmlns:dgm="http://schemas.openxmlformats.org/drawingml/2006/diagram" xmlns:a="http://schemas.openxmlformats.org/drawingml/2006/main" uniqueId="urn:microsoft.com/office/officeart/2016/7/layout/RepeatingBendingProcessNew">
  <dgm:title val="Repeating Bending Process New"/>
  <dgm:desc val=""/>
  <dgm:catLst>
    <dgm:cat type="process" pri="5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 type="tMarg" refType="h" fact="0.243"/>
          <dgm:constr type="bMarg" refType="h" fact="0.243"/>
          <dgm:constr type="lMarg" refType="w" fact="0.1389"/>
          <dgm:constr type="rMarg" refType="w" fact="0.1389"/>
        </dgm:constrLst>
        <dgm:ruleLst>
          <dgm:rule type="primFontSz" val="12"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1524000" y="1122363"/>
            <a:ext cx="9144000" cy="2387600"/>
          </a:xfrm>
        </p:spPr>
        <p:txBody>
          <a:bodyPr anchor="b"/>
          <a:lstStyle>
            <a:lvl1pPr algn="ctr">
              <a:defRPr sz="6000"/>
            </a:lvl1pPr>
          </a:lstStyle>
          <a:p>
            <a:r>
              <a:rPr lang="el-GR" smtClean="0"/>
              <a:t>Στυλ κύριου τίτλου</a:t>
            </a:r>
            <a:endParaRPr lang="el-GR"/>
          </a:p>
        </p:txBody>
      </p:sp>
      <p:sp>
        <p:nvSpPr>
          <p:cNvPr id="3" name="Υπότιτλος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smtClean="0"/>
              <a:t>Κάντε κλικ για να επεξεργαστείτε τον υπότιτλο του υποδείγματος</a:t>
            </a:r>
            <a:endParaRPr lang="el-GR"/>
          </a:p>
        </p:txBody>
      </p:sp>
      <p:sp>
        <p:nvSpPr>
          <p:cNvPr id="4" name="Θέση ημερομηνίας 3"/>
          <p:cNvSpPr>
            <a:spLocks noGrp="1"/>
          </p:cNvSpPr>
          <p:nvPr>
            <p:ph type="dt" sz="half" idx="10"/>
          </p:nvPr>
        </p:nvSpPr>
        <p:spPr/>
        <p:txBody>
          <a:bodyPr/>
          <a:lstStyle/>
          <a:p>
            <a:fld id="{2946C2A5-0D1D-4317-93E5-99E83D1A252A}" type="datetimeFigureOut">
              <a:rPr lang="el-GR" smtClean="0"/>
              <a:t>9/10/2024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2532878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946C2A5-0D1D-4317-93E5-99E83D1A252A}" type="datetimeFigureOut">
              <a:rPr lang="el-GR" smtClean="0"/>
              <a:t>9/10/2024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16387950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8724900" y="365125"/>
            <a:ext cx="2628900" cy="5811838"/>
          </a:xfrm>
        </p:spPr>
        <p:txBody>
          <a:bodyPr vert="eaVert"/>
          <a:lstStyle/>
          <a:p>
            <a:r>
              <a:rPr lang="el-GR" smtClean="0"/>
              <a:t>Στυλ κύριου τίτλου</a:t>
            </a:r>
            <a:endParaRPr lang="el-GR"/>
          </a:p>
        </p:txBody>
      </p:sp>
      <p:sp>
        <p:nvSpPr>
          <p:cNvPr id="3" name="Θέση κατακόρυφου κειμένου 2"/>
          <p:cNvSpPr>
            <a:spLocks noGrp="1"/>
          </p:cNvSpPr>
          <p:nvPr>
            <p:ph type="body" orient="vert" idx="1"/>
          </p:nvPr>
        </p:nvSpPr>
        <p:spPr>
          <a:xfrm>
            <a:off x="838200" y="365125"/>
            <a:ext cx="7734300" cy="5811838"/>
          </a:xfrm>
        </p:spPr>
        <p:txBody>
          <a:bodyPr vert="eaVert"/>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946C2A5-0D1D-4317-93E5-99E83D1A252A}" type="datetimeFigureOut">
              <a:rPr lang="el-GR" smtClean="0"/>
              <a:t>9/10/2024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1669605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001F1AD-0822-2C73-E021-A1EA53C86BA7}"/>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108E1CF9-711E-EE03-E4DA-A2CBCC3CA85E}"/>
              </a:ext>
            </a:extLst>
          </p:cNvPr>
          <p:cNvSpPr>
            <a:spLocks noGrp="1"/>
          </p:cNvSpPr>
          <p:nvPr>
            <p:ph idx="1"/>
          </p:nvPr>
        </p:nvSpPr>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279B79F4-7975-A02F-2EC4-508F63AF270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8569F9E-8D34-42E7-83D8-6690845F3D31}" type="datetimeFigureOut">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Zástupný objekt pre pätu 4">
            <a:extLst>
              <a:ext uri="{FF2B5EF4-FFF2-40B4-BE49-F238E27FC236}">
                <a16:creationId xmlns:a16="http://schemas.microsoft.com/office/drawing/2014/main" id="{F38F8881-652D-DB01-6C7D-DE15E6CFC38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Zástupný objekt pre číslo snímky 5">
            <a:extLst>
              <a:ext uri="{FF2B5EF4-FFF2-40B4-BE49-F238E27FC236}">
                <a16:creationId xmlns:a16="http://schemas.microsoft.com/office/drawing/2014/main" id="{0B0926CE-5C85-22E9-09E2-843E792487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E33BF-AC80-4C3F-8F8D-6E475268A231}" type="slidenum">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78297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24D3FBA-5B99-2AB2-BD67-67A4A164A5A2}"/>
              </a:ext>
            </a:extLst>
          </p:cNvPr>
          <p:cNvSpPr>
            <a:spLocks noGrp="1"/>
          </p:cNvSpPr>
          <p:nvPr>
            <p:ph type="title"/>
          </p:nvPr>
        </p:nvSpPr>
        <p:spPr/>
        <p:txBody>
          <a:bodyPr/>
          <a:lstStyle/>
          <a:p>
            <a:r>
              <a:rPr lang="sk-SK"/>
              <a:t>Kliknutím upravte štýl predlohy nadpisu</a:t>
            </a:r>
            <a:endParaRPr lang="en-GB"/>
          </a:p>
        </p:txBody>
      </p:sp>
      <p:sp>
        <p:nvSpPr>
          <p:cNvPr id="3" name="Zástupný objekt pre obsah 2">
            <a:extLst>
              <a:ext uri="{FF2B5EF4-FFF2-40B4-BE49-F238E27FC236}">
                <a16:creationId xmlns:a16="http://schemas.microsoft.com/office/drawing/2014/main" id="{435A9057-43B6-746F-BEA7-CE263338DB93}"/>
              </a:ext>
            </a:extLst>
          </p:cNvPr>
          <p:cNvSpPr>
            <a:spLocks noGrp="1"/>
          </p:cNvSpPr>
          <p:nvPr>
            <p:ph idx="1"/>
          </p:nvPr>
        </p:nvSpPr>
        <p:spPr>
          <a:xfrm>
            <a:off x="838200" y="1825625"/>
            <a:ext cx="10515600" cy="4351338"/>
          </a:xfrm>
          <a:prstGeom prst="rect">
            <a:avLst/>
          </a:prstGeom>
        </p:spPr>
        <p:txBody>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Tree>
    <p:extLst>
      <p:ext uri="{BB962C8B-B14F-4D97-AF65-F5344CB8AC3E}">
        <p14:creationId xmlns:p14="http://schemas.microsoft.com/office/powerpoint/2010/main" val="41666468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Prázdna">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4165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B0A23-50E5-4E98-A123-1ABE0DF6E2F6}"/>
              </a:ext>
            </a:extLst>
          </p:cNvPr>
          <p:cNvSpPr>
            <a:spLocks noGrp="1"/>
          </p:cNvSpPr>
          <p:nvPr>
            <p:ph type="title"/>
          </p:nvPr>
        </p:nvSpPr>
        <p:spPr/>
        <p:txBody>
          <a:bodyPr/>
          <a:lstStyle/>
          <a:p>
            <a:r>
              <a:rPr lang="en-US"/>
              <a:t>Click to edit Master title style</a:t>
            </a:r>
            <a:endParaRPr lang="mk-MK"/>
          </a:p>
        </p:txBody>
      </p:sp>
      <p:sp>
        <p:nvSpPr>
          <p:cNvPr id="3" name="Text Placeholder 2">
            <a:extLst>
              <a:ext uri="{FF2B5EF4-FFF2-40B4-BE49-F238E27FC236}">
                <a16:creationId xmlns:a16="http://schemas.microsoft.com/office/drawing/2014/main" id="{C73B4E44-5D0F-4491-BC07-5D57BCF01673}"/>
              </a:ext>
            </a:extLst>
          </p:cNvPr>
          <p:cNvSpPr>
            <a:spLocks noGrp="1"/>
          </p:cNvSpPr>
          <p:nvPr>
            <p:ph type="body"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mk-MK"/>
          </a:p>
        </p:txBody>
      </p:sp>
      <p:sp>
        <p:nvSpPr>
          <p:cNvPr id="4" name="Date Placeholder 3">
            <a:extLst>
              <a:ext uri="{FF2B5EF4-FFF2-40B4-BE49-F238E27FC236}">
                <a16:creationId xmlns:a16="http://schemas.microsoft.com/office/drawing/2014/main" id="{A5FF08B9-AC57-4793-A600-2179C750405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D3446B4-3BDC-48EA-B258-56A3470749C0}" type="datetimeFigureOut">
              <a:rPr kumimoji="0" lang="mk-MK"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9.10.2024</a:t>
            </a:fld>
            <a:endParaRPr kumimoji="0" lang="mk-M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0FB4BCEB-204C-4393-997A-12C9FBD9EA8C}"/>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mk-M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C8FD7F9-407B-4FDA-8395-66CDEBF7982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27C557A-3CDE-402B-B8F9-F7D05CB61B58}" type="slidenum">
              <a:rPr kumimoji="0" lang="mk-MK" sz="18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mk-MK"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80762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idx="1"/>
          </p:nvPr>
        </p:nvSpPr>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10"/>
          </p:nvPr>
        </p:nvSpPr>
        <p:spPr/>
        <p:txBody>
          <a:bodyPr/>
          <a:lstStyle/>
          <a:p>
            <a:fld id="{2946C2A5-0D1D-4317-93E5-99E83D1A252A}" type="datetimeFigureOut">
              <a:rPr lang="el-GR" smtClean="0"/>
              <a:t>9/10/2024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37416690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831850" y="1709738"/>
            <a:ext cx="10515600" cy="2852737"/>
          </a:xfrm>
        </p:spPr>
        <p:txBody>
          <a:bodyPr anchor="b"/>
          <a:lstStyle>
            <a:lvl1pPr>
              <a:defRPr sz="6000"/>
            </a:lvl1pPr>
          </a:lstStyle>
          <a:p>
            <a:r>
              <a:rPr lang="el-GR" smtClean="0"/>
              <a:t>Στυλ κύριου τίτλου</a:t>
            </a:r>
            <a:endParaRPr lang="el-GR"/>
          </a:p>
        </p:txBody>
      </p:sp>
      <p:sp>
        <p:nvSpPr>
          <p:cNvPr id="3" name="Θέση κειμένου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smtClean="0"/>
              <a:t>Επεξεργασία στυλ υποδείγματος κειμένου</a:t>
            </a:r>
          </a:p>
        </p:txBody>
      </p:sp>
      <p:sp>
        <p:nvSpPr>
          <p:cNvPr id="4" name="Θέση ημερομηνίας 3"/>
          <p:cNvSpPr>
            <a:spLocks noGrp="1"/>
          </p:cNvSpPr>
          <p:nvPr>
            <p:ph type="dt" sz="half" idx="10"/>
          </p:nvPr>
        </p:nvSpPr>
        <p:spPr/>
        <p:txBody>
          <a:bodyPr/>
          <a:lstStyle/>
          <a:p>
            <a:fld id="{2946C2A5-0D1D-4317-93E5-99E83D1A252A}" type="datetimeFigureOut">
              <a:rPr lang="el-GR" smtClean="0"/>
              <a:t>9/10/2024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8174393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περιεχομένου 2"/>
          <p:cNvSpPr>
            <a:spLocks noGrp="1"/>
          </p:cNvSpPr>
          <p:nvPr>
            <p:ph sz="half" idx="1"/>
          </p:nvPr>
        </p:nvSpPr>
        <p:spPr>
          <a:xfrm>
            <a:off x="838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περιεχομένου 3"/>
          <p:cNvSpPr>
            <a:spLocks noGrp="1"/>
          </p:cNvSpPr>
          <p:nvPr>
            <p:ph sz="half" idx="2"/>
          </p:nvPr>
        </p:nvSpPr>
        <p:spPr>
          <a:xfrm>
            <a:off x="6172200" y="1825625"/>
            <a:ext cx="5181600" cy="435133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ημερομηνίας 4"/>
          <p:cNvSpPr>
            <a:spLocks noGrp="1"/>
          </p:cNvSpPr>
          <p:nvPr>
            <p:ph type="dt" sz="half" idx="10"/>
          </p:nvPr>
        </p:nvSpPr>
        <p:spPr/>
        <p:txBody>
          <a:bodyPr/>
          <a:lstStyle/>
          <a:p>
            <a:fld id="{2946C2A5-0D1D-4317-93E5-99E83D1A252A}" type="datetimeFigureOut">
              <a:rPr lang="el-GR" smtClean="0"/>
              <a:t>9/10/2024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897528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365125"/>
            <a:ext cx="10515600" cy="1325563"/>
          </a:xfrm>
        </p:spPr>
        <p:txBody>
          <a:bodyPr/>
          <a:lstStyle/>
          <a:p>
            <a:r>
              <a:rPr lang="el-GR" smtClean="0"/>
              <a:t>Στυλ κύριου τίτλου</a:t>
            </a:r>
            <a:endParaRPr lang="el-GR"/>
          </a:p>
        </p:txBody>
      </p:sp>
      <p:sp>
        <p:nvSpPr>
          <p:cNvPr id="3" name="Θέση κειμένου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4" name="Θέση περιεχομένου 3"/>
          <p:cNvSpPr>
            <a:spLocks noGrp="1"/>
          </p:cNvSpPr>
          <p:nvPr>
            <p:ph sz="half" idx="2"/>
          </p:nvPr>
        </p:nvSpPr>
        <p:spPr>
          <a:xfrm>
            <a:off x="839788" y="2505075"/>
            <a:ext cx="5157787"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Θέση κειμένου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Επεξεργασία στυλ υποδείγματος κειμένου</a:t>
            </a:r>
          </a:p>
        </p:txBody>
      </p:sp>
      <p:sp>
        <p:nvSpPr>
          <p:cNvPr id="6" name="Θέση περιεχομένου 5"/>
          <p:cNvSpPr>
            <a:spLocks noGrp="1"/>
          </p:cNvSpPr>
          <p:nvPr>
            <p:ph sz="quarter" idx="4"/>
          </p:nvPr>
        </p:nvSpPr>
        <p:spPr>
          <a:xfrm>
            <a:off x="6172200" y="2505075"/>
            <a:ext cx="5183188" cy="3684588"/>
          </a:xfrm>
        </p:spPr>
        <p:txBody>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Θέση ημερομηνίας 6"/>
          <p:cNvSpPr>
            <a:spLocks noGrp="1"/>
          </p:cNvSpPr>
          <p:nvPr>
            <p:ph type="dt" sz="half" idx="10"/>
          </p:nvPr>
        </p:nvSpPr>
        <p:spPr/>
        <p:txBody>
          <a:bodyPr/>
          <a:lstStyle/>
          <a:p>
            <a:fld id="{2946C2A5-0D1D-4317-93E5-99E83D1A252A}" type="datetimeFigureOut">
              <a:rPr lang="el-GR" smtClean="0"/>
              <a:t>9/10/2024</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42631420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smtClean="0"/>
              <a:t>Στυλ κύριου τίτλου</a:t>
            </a:r>
            <a:endParaRPr lang="el-GR"/>
          </a:p>
        </p:txBody>
      </p:sp>
      <p:sp>
        <p:nvSpPr>
          <p:cNvPr id="3" name="Θέση ημερομηνίας 2"/>
          <p:cNvSpPr>
            <a:spLocks noGrp="1"/>
          </p:cNvSpPr>
          <p:nvPr>
            <p:ph type="dt" sz="half" idx="10"/>
          </p:nvPr>
        </p:nvSpPr>
        <p:spPr/>
        <p:txBody>
          <a:bodyPr/>
          <a:lstStyle/>
          <a:p>
            <a:fld id="{2946C2A5-0D1D-4317-93E5-99E83D1A252A}" type="datetimeFigureOut">
              <a:rPr lang="el-GR" smtClean="0"/>
              <a:t>9/10/2024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3854606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2946C2A5-0D1D-4317-93E5-99E83D1A252A}" type="datetimeFigureOut">
              <a:rPr lang="el-GR" smtClean="0"/>
              <a:t>9/10/2024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17226445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περιεχομένου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2946C2A5-0D1D-4317-93E5-99E83D1A252A}" type="datetimeFigureOut">
              <a:rPr lang="el-GR" smtClean="0"/>
              <a:t>9/10/2024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34996465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839788" y="457200"/>
            <a:ext cx="3932237" cy="1600200"/>
          </a:xfrm>
        </p:spPr>
        <p:txBody>
          <a:bodyPr anchor="b"/>
          <a:lstStyle>
            <a:lvl1pPr>
              <a:defRPr sz="3200"/>
            </a:lvl1pPr>
          </a:lstStyle>
          <a:p>
            <a:r>
              <a:rPr lang="el-GR" smtClean="0"/>
              <a:t>Στυλ κύριου τίτλου</a:t>
            </a:r>
            <a:endParaRPr lang="el-GR"/>
          </a:p>
        </p:txBody>
      </p:sp>
      <p:sp>
        <p:nvSpPr>
          <p:cNvPr id="3" name="Θέση εικόνας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smtClean="0"/>
              <a:t>Επεξεργασία στυλ υποδείγματος κειμένου</a:t>
            </a:r>
          </a:p>
        </p:txBody>
      </p:sp>
      <p:sp>
        <p:nvSpPr>
          <p:cNvPr id="5" name="Θέση ημερομηνίας 4"/>
          <p:cNvSpPr>
            <a:spLocks noGrp="1"/>
          </p:cNvSpPr>
          <p:nvPr>
            <p:ph type="dt" sz="half" idx="10"/>
          </p:nvPr>
        </p:nvSpPr>
        <p:spPr/>
        <p:txBody>
          <a:bodyPr/>
          <a:lstStyle/>
          <a:p>
            <a:fld id="{2946C2A5-0D1D-4317-93E5-99E83D1A252A}" type="datetimeFigureOut">
              <a:rPr lang="el-GR" smtClean="0"/>
              <a:t>9/10/2024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B9619ECD-098D-46F8-A63B-6455D7D28EEA}" type="slidenum">
              <a:rPr lang="el-GR" smtClean="0"/>
              <a:t>‹#›</a:t>
            </a:fld>
            <a:endParaRPr lang="el-GR"/>
          </a:p>
        </p:txBody>
      </p:sp>
    </p:spTree>
    <p:extLst>
      <p:ext uri="{BB962C8B-B14F-4D97-AF65-F5344CB8AC3E}">
        <p14:creationId xmlns:p14="http://schemas.microsoft.com/office/powerpoint/2010/main" val="1832091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smtClean="0"/>
              <a:t>Στυλ κύριου τίτλου</a:t>
            </a:r>
            <a:endParaRPr lang="el-GR"/>
          </a:p>
        </p:txBody>
      </p:sp>
      <p:sp>
        <p:nvSpPr>
          <p:cNvPr id="3" name="Θέση κειμένου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smtClean="0"/>
              <a:t>Επεξεργασία στυλ υποδείγματος κειμένου</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Θέση ημερομηνίας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46C2A5-0D1D-4317-93E5-99E83D1A252A}" type="datetimeFigureOut">
              <a:rPr lang="el-GR" smtClean="0"/>
              <a:t>9/10/2024</a:t>
            </a:fld>
            <a:endParaRPr lang="el-GR"/>
          </a:p>
        </p:txBody>
      </p:sp>
      <p:sp>
        <p:nvSpPr>
          <p:cNvPr id="5" name="Θέση υποσέλιδου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619ECD-098D-46F8-A63B-6455D7D28EEA}" type="slidenum">
              <a:rPr lang="el-GR" smtClean="0"/>
              <a:t>‹#›</a:t>
            </a:fld>
            <a:endParaRPr lang="el-GR"/>
          </a:p>
        </p:txBody>
      </p:sp>
    </p:spTree>
    <p:extLst>
      <p:ext uri="{BB962C8B-B14F-4D97-AF65-F5344CB8AC3E}">
        <p14:creationId xmlns:p14="http://schemas.microsoft.com/office/powerpoint/2010/main" val="41111963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062644E8-10B5-CE49-6891-911654D2B1D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k-SK"/>
              <a:t>Kliknutím upravte štýl predlohy nadpisu</a:t>
            </a:r>
            <a:endParaRPr lang="en-GB"/>
          </a:p>
        </p:txBody>
      </p:sp>
      <p:sp>
        <p:nvSpPr>
          <p:cNvPr id="3" name="Zástupný text 2">
            <a:extLst>
              <a:ext uri="{FF2B5EF4-FFF2-40B4-BE49-F238E27FC236}">
                <a16:creationId xmlns:a16="http://schemas.microsoft.com/office/drawing/2014/main" id="{BE9D2063-3934-78F3-5D1C-633EC0F069A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k-SK"/>
              <a:t>Kliknite sem a upravte štýly predlohy textu</a:t>
            </a:r>
          </a:p>
          <a:p>
            <a:pPr lvl="1"/>
            <a:r>
              <a:rPr lang="sk-SK"/>
              <a:t>Druhá úroveň</a:t>
            </a:r>
          </a:p>
          <a:p>
            <a:pPr lvl="2"/>
            <a:r>
              <a:rPr lang="sk-SK"/>
              <a:t>Tretia úroveň</a:t>
            </a:r>
          </a:p>
          <a:p>
            <a:pPr lvl="3"/>
            <a:r>
              <a:rPr lang="sk-SK"/>
              <a:t>Štvrtá úroveň</a:t>
            </a:r>
          </a:p>
          <a:p>
            <a:pPr lvl="4"/>
            <a:r>
              <a:rPr lang="sk-SK"/>
              <a:t>Piata úroveň</a:t>
            </a:r>
            <a:endParaRPr lang="en-GB"/>
          </a:p>
        </p:txBody>
      </p:sp>
      <p:sp>
        <p:nvSpPr>
          <p:cNvPr id="4" name="Zástupný objekt pre dátum 3">
            <a:extLst>
              <a:ext uri="{FF2B5EF4-FFF2-40B4-BE49-F238E27FC236}">
                <a16:creationId xmlns:a16="http://schemas.microsoft.com/office/drawing/2014/main" id="{BD50C04B-C414-807B-F073-844A86F456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88569F9E-8D34-42E7-83D8-6690845F3D31}" type="datetimeFigureOut">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09/10/2024</a:t>
            </a:fld>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Zástupný objekt pre pätu 4">
            <a:extLst>
              <a:ext uri="{FF2B5EF4-FFF2-40B4-BE49-F238E27FC236}">
                <a16:creationId xmlns:a16="http://schemas.microsoft.com/office/drawing/2014/main" id="{3C7083BE-5379-B44F-A80E-0AA6CA3D3D3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Zástupný objekt pre číslo snímky 5">
            <a:extLst>
              <a:ext uri="{FF2B5EF4-FFF2-40B4-BE49-F238E27FC236}">
                <a16:creationId xmlns:a16="http://schemas.microsoft.com/office/drawing/2014/main" id="{7CF04C7D-6326-DC64-E752-D539A221201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78E33BF-AC80-4C3F-8F8D-6E475268A231}" type="slidenum">
              <a:rPr kumimoji="0" lang="en-GB"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960684146"/>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objekt pre nadpis 1">
            <a:extLst>
              <a:ext uri="{FF2B5EF4-FFF2-40B4-BE49-F238E27FC236}">
                <a16:creationId xmlns:a16="http://schemas.microsoft.com/office/drawing/2014/main" id="{A54D64AA-876A-5527-C225-22A2C738E224}"/>
              </a:ext>
            </a:extLst>
          </p:cNvPr>
          <p:cNvSpPr>
            <a:spLocks noGrp="1"/>
          </p:cNvSpPr>
          <p:nvPr>
            <p:ph type="title"/>
          </p:nvPr>
        </p:nvSpPr>
        <p:spPr>
          <a:xfrm>
            <a:off x="691116" y="365126"/>
            <a:ext cx="10662684" cy="1058364"/>
          </a:xfrm>
          <a:prstGeom prst="rect">
            <a:avLst/>
          </a:prstGeom>
        </p:spPr>
        <p:txBody>
          <a:bodyPr vert="horz" lIns="91440" tIns="45720" rIns="91440" bIns="45720" rtlCol="0" anchor="ctr">
            <a:normAutofit/>
          </a:bodyPr>
          <a:lstStyle/>
          <a:p>
            <a:r>
              <a:rPr lang="en-GB" noProof="0" dirty="0"/>
              <a:t>Εισάγετε τον τίτλο της διαφάνειας</a:t>
            </a:r>
          </a:p>
        </p:txBody>
      </p:sp>
      <p:sp>
        <p:nvSpPr>
          <p:cNvPr id="14" name="Zástupný text 13">
            <a:extLst>
              <a:ext uri="{FF2B5EF4-FFF2-40B4-BE49-F238E27FC236}">
                <a16:creationId xmlns:a16="http://schemas.microsoft.com/office/drawing/2014/main" id="{9F599E69-1CCE-B314-D677-A50FBDE72B6A}"/>
              </a:ext>
            </a:extLst>
          </p:cNvPr>
          <p:cNvSpPr>
            <a:spLocks noGrp="1"/>
          </p:cNvSpPr>
          <p:nvPr userDrawn="1">
            <p:ph type="body" idx="1"/>
          </p:nvPr>
        </p:nvSpPr>
        <p:spPr>
          <a:xfrm>
            <a:off x="691116" y="1658679"/>
            <a:ext cx="10662684" cy="3944679"/>
          </a:xfrm>
          <a:prstGeom prst="rect">
            <a:avLst/>
          </a:prstGeom>
        </p:spPr>
        <p:txBody>
          <a:bodyPr vert="horz" lIns="91440" tIns="45720" rIns="91440" bIns="45720" rtlCol="0">
            <a:normAutofit/>
          </a:bodyPr>
          <a:lstStyle/>
          <a:p>
            <a:pPr lvl="0"/>
            <a:r>
              <a:rPr lang="sk-SK" dirty="0"/>
              <a:t>Kliknite sem a upravte štýly predlohy textu</a:t>
            </a:r>
          </a:p>
        </p:txBody>
      </p:sp>
    </p:spTree>
    <p:extLst>
      <p:ext uri="{BB962C8B-B14F-4D97-AF65-F5344CB8AC3E}">
        <p14:creationId xmlns:p14="http://schemas.microsoft.com/office/powerpoint/2010/main" val="2202568054"/>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Lst>
  <p:txStyles>
    <p:titleStyle>
      <a:lvl1pPr algn="ctr" defTabSz="914400" rtl="0" eaLnBrk="1" latinLnBrk="0" hangingPunct="1">
        <a:lnSpc>
          <a:spcPct val="90000"/>
        </a:lnSpc>
        <a:spcBef>
          <a:spcPct val="0"/>
        </a:spcBef>
        <a:buNone/>
        <a:defRPr sz="4800" b="1" kern="1200">
          <a:solidFill>
            <a:srgbClr val="92BAB5"/>
          </a:solidFill>
          <a:latin typeface="Cambria" panose="02040503050406030204" pitchFamily="18" charset="0"/>
          <a:ea typeface="Cambria" panose="02040503050406030204" pitchFamily="18" charset="0"/>
          <a:cs typeface="+mj-cs"/>
        </a:defRPr>
      </a:lvl1pPr>
    </p:titleStyle>
    <p:bodyStyle>
      <a:lvl1pPr marL="228600" indent="-228600" algn="l" defTabSz="914400" rtl="0" eaLnBrk="1" latinLnBrk="0" hangingPunct="1">
        <a:lnSpc>
          <a:spcPct val="90000"/>
        </a:lnSpc>
        <a:spcBef>
          <a:spcPts val="1000"/>
        </a:spcBef>
        <a:buClr>
          <a:srgbClr val="FFAA5A"/>
        </a:buClr>
        <a:buFont typeface="Wingdings" panose="05000000000000000000" pitchFamily="2" charset="2"/>
        <a:buChar char="q"/>
        <a:defRPr sz="2800" kern="1200">
          <a:solidFill>
            <a:schemeClr val="tx1"/>
          </a:solidFill>
          <a:latin typeface="Cambria" panose="02040503050406030204" pitchFamily="18" charset="0"/>
          <a:ea typeface="Cambria" panose="02040503050406030204" pitchFamily="18"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k-S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jpeg"/><Relationship Id="rId12"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6.jpeg"/><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362D44EE-C852-4460-B8B5-C4F2BC20510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13060DA4-0D12-8E98-5E76-2670E8CE48C7}"/>
              </a:ext>
            </a:extLst>
          </p:cNvPr>
          <p:cNvSpPr>
            <a:spLocks noGrp="1"/>
          </p:cNvSpPr>
          <p:nvPr>
            <p:ph type="title"/>
          </p:nvPr>
        </p:nvSpPr>
        <p:spPr>
          <a:xfrm>
            <a:off x="6269558" y="1583992"/>
            <a:ext cx="5334930" cy="1845007"/>
          </a:xfrm>
        </p:spPr>
        <p:txBody>
          <a:bodyPr vert="horz" lIns="91440" tIns="45720" rIns="91440" bIns="45720" rtlCol="0" anchor="b">
            <a:noAutofit/>
          </a:bodyPr>
          <a:lstStyle/>
          <a:p>
            <a:pPr algn="ctr">
              <a:spcBef>
                <a:spcPts val="1000"/>
              </a:spcBef>
              <a:spcAft>
                <a:spcPts val="600"/>
              </a:spcAft>
              <a:buClr>
                <a:srgbClr val="FFAA5A"/>
              </a:buClr>
            </a:pPr>
            <a:r>
              <a:rPr lang="en-US" sz="3200" b="1" dirty="0">
                <a:solidFill>
                  <a:srgbClr val="FFAA5A"/>
                </a:solidFill>
                <a:latin typeface="+mn-lt"/>
                <a:ea typeface="Cambria" panose="02040503050406030204" pitchFamily="18" charset="0"/>
                <a:cs typeface="Calibri" panose="020F0502020204030204" pitchFamily="34" charset="0"/>
              </a:rPr>
              <a:t>Ψηφιακή </a:t>
            </a:r>
            <a:r>
              <a:rPr lang="sk-SK" sz="3200" b="1" dirty="0" err="1">
                <a:solidFill>
                  <a:srgbClr val="FFAA5A"/>
                </a:solidFill>
                <a:latin typeface="+mn-lt"/>
                <a:ea typeface="Cambria" panose="02040503050406030204" pitchFamily="18" charset="0"/>
                <a:cs typeface="Calibri" panose="020F0502020204030204" pitchFamily="34" charset="0"/>
              </a:rPr>
              <a:t>Ιθαγένεια </a:t>
            </a:r>
            <a:r>
              <a:rPr lang="en-US" sz="3200" b="1" dirty="0">
                <a:solidFill>
                  <a:srgbClr val="FFAA5A"/>
                </a:solidFill>
                <a:latin typeface="+mn-lt"/>
                <a:ea typeface="Cambria" panose="02040503050406030204" pitchFamily="18" charset="0"/>
                <a:cs typeface="Calibri" panose="020F0502020204030204" pitchFamily="34" charset="0"/>
              </a:rPr>
              <a:t>- </a:t>
            </a:r>
            <a:r>
              <a:rPr lang="en-GB" sz="3200" b="1" dirty="0">
                <a:solidFill>
                  <a:srgbClr val="FFAA5A"/>
                </a:solidFill>
                <a:latin typeface="+mn-lt"/>
                <a:ea typeface="Cambria" panose="02040503050406030204" pitchFamily="18" charset="0"/>
                <a:cs typeface="Calibri" panose="020F0502020204030204" pitchFamily="34" charset="0"/>
              </a:rPr>
              <a:t>Ηθική χρήση της ψηφιακής τεχνολογίας</a:t>
            </a:r>
            <a:endParaRPr lang="en-US" sz="3200" b="1" dirty="0">
              <a:solidFill>
                <a:srgbClr val="FFAA5A"/>
              </a:solidFill>
              <a:latin typeface="+mn-lt"/>
              <a:ea typeface="Cambria" panose="02040503050406030204" pitchFamily="18" charset="0"/>
              <a:cs typeface="Calibri" panose="020F0502020204030204" pitchFamily="34" charset="0"/>
            </a:endParaRPr>
          </a:p>
        </p:txBody>
      </p:sp>
      <p:sp>
        <p:nvSpPr>
          <p:cNvPr id="18" name="Freeform: Shape 17">
            <a:extLst>
              <a:ext uri="{FF2B5EF4-FFF2-40B4-BE49-F238E27FC236}">
                <a16:creationId xmlns:a16="http://schemas.microsoft.com/office/drawing/2014/main" id="{658970D8-8D1D-4B5C-894B-E871CC8654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1"/>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Freeform: Shape 19">
            <a:extLst>
              <a:ext uri="{FF2B5EF4-FFF2-40B4-BE49-F238E27FC236}">
                <a16:creationId xmlns:a16="http://schemas.microsoft.com/office/drawing/2014/main" id="{F227E5B6-9132-43CA-B503-37A18562ADF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349052" y="0"/>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Freeform: Shape 21">
            <a:extLst>
              <a:ext uri="{FF2B5EF4-FFF2-40B4-BE49-F238E27FC236}">
                <a16:creationId xmlns:a16="http://schemas.microsoft.com/office/drawing/2014/main" id="{03C2051E-A88D-48E5-BACF-AAED1789272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16245"/>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2"/>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4" name="Freeform: Shape 23">
            <a:extLst>
              <a:ext uri="{FF2B5EF4-FFF2-40B4-BE49-F238E27FC236}">
                <a16:creationId xmlns:a16="http://schemas.microsoft.com/office/drawing/2014/main" id="{7821A508-2985-4905-874A-527429BAABFA}"/>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Freeform: Shape 25">
            <a:extLst>
              <a:ext uri="{FF2B5EF4-FFF2-40B4-BE49-F238E27FC236}">
                <a16:creationId xmlns:a16="http://schemas.microsoft.com/office/drawing/2014/main" id="{D2929CB1-0E3C-4B2D-ADC5-0154FB33BA44}"/>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697761" y="5717906"/>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Freeform: Shape 27">
            <a:extLst>
              <a:ext uri="{FF2B5EF4-FFF2-40B4-BE49-F238E27FC236}">
                <a16:creationId xmlns:a16="http://schemas.microsoft.com/office/drawing/2014/main" id="{5F2F0C84-BE8C-4DC2-A6D3-30349A801D5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520513" y="6258756"/>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pic>
        <p:nvPicPr>
          <p:cNvPr id="19" name="Obrázok 18" descr="Obrázok, na ktorom je text">
            <a:extLst>
              <a:ext uri="{FF2B5EF4-FFF2-40B4-BE49-F238E27FC236}">
                <a16:creationId xmlns:a16="http://schemas.microsoft.com/office/drawing/2014/main" id="{A34B1F93-7319-3B02-1A2A-A41863D32FA7}"/>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7733616" y="963504"/>
            <a:ext cx="2406814" cy="529376"/>
          </a:xfrm>
          <a:prstGeom prst="rect">
            <a:avLst/>
          </a:prstGeom>
        </p:spPr>
      </p:pic>
      <p:pic>
        <p:nvPicPr>
          <p:cNvPr id="21" name="Obrázok 20">
            <a:extLst>
              <a:ext uri="{FF2B5EF4-FFF2-40B4-BE49-F238E27FC236}">
                <a16:creationId xmlns:a16="http://schemas.microsoft.com/office/drawing/2014/main" id="{E61D75E1-8198-2645-4D4B-679D6C8F82C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822658" y="5151053"/>
            <a:ext cx="817175" cy="777669"/>
          </a:xfrm>
          <a:prstGeom prst="rect">
            <a:avLst/>
          </a:prstGeom>
        </p:spPr>
      </p:pic>
      <p:pic>
        <p:nvPicPr>
          <p:cNvPr id="23" name="Picture 2" descr="Slovenská poľnohospodárska univerzita v Nitre">
            <a:extLst>
              <a:ext uri="{FF2B5EF4-FFF2-40B4-BE49-F238E27FC236}">
                <a16:creationId xmlns:a16="http://schemas.microsoft.com/office/drawing/2014/main" id="{D9E315C1-56E0-94ED-8E3D-4E31B7235637}"/>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6746258" y="5272445"/>
            <a:ext cx="118535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5" name="Obrázok 13">
            <a:extLst>
              <a:ext uri="{FF2B5EF4-FFF2-40B4-BE49-F238E27FC236}">
                <a16:creationId xmlns:a16="http://schemas.microsoft.com/office/drawing/2014/main" id="{40BAEEF0-A23E-537C-ECC3-9FDDB55C90F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8059380" y="5242752"/>
            <a:ext cx="773010" cy="1016004"/>
          </a:xfrm>
          <a:prstGeom prst="rect">
            <a:avLst/>
          </a:prstGeom>
        </p:spPr>
      </p:pic>
      <p:pic>
        <p:nvPicPr>
          <p:cNvPr id="27" name="Picture 12" descr="Logo">
            <a:extLst>
              <a:ext uri="{FF2B5EF4-FFF2-40B4-BE49-F238E27FC236}">
                <a16:creationId xmlns:a16="http://schemas.microsoft.com/office/drawing/2014/main" id="{ED11F0BA-9F73-FE6F-5053-F71F37F41C88}"/>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8832390" y="5213414"/>
            <a:ext cx="1017490" cy="504492"/>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3">
            <a:extLst>
              <a:ext uri="{FF2B5EF4-FFF2-40B4-BE49-F238E27FC236}">
                <a16:creationId xmlns:a16="http://schemas.microsoft.com/office/drawing/2014/main" id="{C4695506-135C-179F-2F16-07EA3E816B8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965882" y="5208372"/>
            <a:ext cx="1215490" cy="564513"/>
          </a:xfrm>
          <a:prstGeom prst="rect">
            <a:avLst/>
          </a:prstGeom>
        </p:spPr>
      </p:pic>
      <p:pic>
        <p:nvPicPr>
          <p:cNvPr id="30" name="Picture 14" descr="AIFED - Formación, cultura y empleo en Granada">
            <a:extLst>
              <a:ext uri="{FF2B5EF4-FFF2-40B4-BE49-F238E27FC236}">
                <a16:creationId xmlns:a16="http://schemas.microsoft.com/office/drawing/2014/main" id="{32A3AF98-383A-09A5-D166-B79E4C62D57E}"/>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223099" y="5771248"/>
            <a:ext cx="1598293" cy="52387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a:extLst>
              <a:ext uri="{FF2B5EF4-FFF2-40B4-BE49-F238E27FC236}">
                <a16:creationId xmlns:a16="http://schemas.microsoft.com/office/drawing/2014/main" id="{1482B195-876D-7188-1B81-D2603F93C96A}"/>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8937023" y="5889422"/>
            <a:ext cx="1575172" cy="2286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6" descr="Syzygia Foundation">
            <a:extLst>
              <a:ext uri="{FF2B5EF4-FFF2-40B4-BE49-F238E27FC236}">
                <a16:creationId xmlns:a16="http://schemas.microsoft.com/office/drawing/2014/main" id="{3B467BFD-9687-53BC-864C-C26209912CEE}"/>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10621679" y="5862581"/>
            <a:ext cx="1491323" cy="282282"/>
          </a:xfrm>
          <a:prstGeom prst="rect">
            <a:avLst/>
          </a:prstGeom>
          <a:noFill/>
          <a:extLst>
            <a:ext uri="{909E8E84-426E-40DD-AFC4-6F175D3DCCD1}">
              <a14:hiddenFill xmlns:a14="http://schemas.microsoft.com/office/drawing/2010/main">
                <a:solidFill>
                  <a:srgbClr val="FFFFFF"/>
                </a:solidFill>
              </a14:hiddenFill>
            </a:ext>
          </a:extLst>
        </p:spPr>
      </p:pic>
      <p:sp>
        <p:nvSpPr>
          <p:cNvPr id="34" name="Nadpis 1">
            <a:extLst>
              <a:ext uri="{FF2B5EF4-FFF2-40B4-BE49-F238E27FC236}">
                <a16:creationId xmlns:a16="http://schemas.microsoft.com/office/drawing/2014/main" id="{D631E33B-7141-87BC-7265-49AEB99568AD}"/>
              </a:ext>
            </a:extLst>
          </p:cNvPr>
          <p:cNvSpPr txBox="1">
            <a:spLocks/>
          </p:cNvSpPr>
          <p:nvPr/>
        </p:nvSpPr>
        <p:spPr>
          <a:xfrm>
            <a:off x="7622071" y="3686794"/>
            <a:ext cx="2480219" cy="137373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Οικοδόμηση ψηφιακής ανθεκτικότητας </a:t>
            </a:r>
            <a: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t/>
            </a:r>
            <a:b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από την κατασκευή της ψηφιακής ευημερίας </a:t>
            </a:r>
            <a: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t/>
            </a:r>
            <a:br>
              <a:rPr kumimoji="0" lang="sk-SK"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t>και την ασφάλεια προσβάσιμες σε όλους</a:t>
            </a:r>
            <a:br>
              <a:rPr kumimoji="0" lang="en-US" sz="1400" b="0" i="0" u="none" strike="noStrike" kern="1200" cap="none" spc="0" normalizeH="0" baseline="0" noProof="0" dirty="0">
                <a:ln>
                  <a:noFill/>
                </a:ln>
                <a:solidFill>
                  <a:prstClr val="black"/>
                </a:solidFill>
                <a:effectLst/>
                <a:uLnTx/>
                <a:uFillTx/>
                <a:latin typeface="Aptos" panose="02110004020202020204"/>
                <a:ea typeface="+mj-ea"/>
                <a:cs typeface="+mj-cs"/>
              </a:rPr>
            </a:br>
            <a:r>
              <a:rPr kumimoji="0" lang="en-US" sz="1100" b="0" i="0" u="none" strike="noStrike" kern="1200" cap="none" spc="0" normalizeH="0" baseline="0" noProof="0" dirty="0">
                <a:ln>
                  <a:noFill/>
                </a:ln>
                <a:solidFill>
                  <a:prstClr val="black"/>
                </a:solidFill>
                <a:effectLst/>
                <a:uLnTx/>
                <a:uFillTx/>
                <a:latin typeface="Aptos" panose="02110004020202020204"/>
                <a:ea typeface="+mj-ea"/>
                <a:cs typeface="+mj-cs"/>
              </a:rPr>
              <a:t>2022-2-SK01-KA220-ADU-000096888</a:t>
            </a:r>
            <a:endParaRPr kumimoji="0" lang="en-GB" sz="1400" b="0" i="0" u="none" strike="noStrike" kern="1200" cap="none" spc="0" normalizeH="0" baseline="0" noProof="0" dirty="0">
              <a:ln>
                <a:noFill/>
              </a:ln>
              <a:solidFill>
                <a:prstClr val="black"/>
              </a:solidFill>
              <a:effectLst/>
              <a:uLnTx/>
              <a:uFillTx/>
              <a:latin typeface="Aptos" panose="02110004020202020204"/>
              <a:ea typeface="+mj-ea"/>
              <a:cs typeface="+mj-cs"/>
            </a:endParaRPr>
          </a:p>
        </p:txBody>
      </p:sp>
      <p:pic>
        <p:nvPicPr>
          <p:cNvPr id="1026" name="Picture 2" descr="Is digital citizenship really that different than citizens… | Flickr">
            <a:extLst>
              <a:ext uri="{FF2B5EF4-FFF2-40B4-BE49-F238E27FC236}">
                <a16:creationId xmlns:a16="http://schemas.microsoft.com/office/drawing/2014/main" id="{3F8A124C-7493-AF86-605C-584A40A8BAFC}"/>
              </a:ext>
            </a:extLst>
          </p:cNvPr>
          <p:cNvPicPr>
            <a:picLocks noChangeAspect="1" noChangeArrowheads="1"/>
          </p:cNvPicPr>
          <p:nvPr/>
        </p:nvPicPr>
        <p:blipFill rotWithShape="1">
          <a:blip r:embed="rId11" cstate="email">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rcRect l="271" t="11652" r="1051" b="6954"/>
          <a:stretch/>
        </p:blipFill>
        <p:spPr bwMode="auto">
          <a:xfrm>
            <a:off x="1099553" y="1611198"/>
            <a:ext cx="3686091" cy="30404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7453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Εισαγωγή στην Κοινωνική Ψυχολογία</a:t>
            </a:r>
            <a:r>
              <a:rPr lang="sk-SK" sz="4000" dirty="0">
                <a:latin typeface="Aptos" panose="020B0004020202020204" pitchFamily="34" charset="0"/>
                <a:cs typeface="Calibri" panose="020F0502020204030204" pitchFamily="34" charset="0"/>
              </a:rPr>
              <a:t/>
            </a:r>
            <a:br>
              <a:rPr lang="sk-SK" sz="4000" dirty="0">
                <a:latin typeface="Aptos" panose="020B0004020202020204" pitchFamily="34" charset="0"/>
                <a:cs typeface="Calibri" panose="020F0502020204030204" pitchFamily="34" charset="0"/>
              </a:rPr>
            </a:br>
            <a:r>
              <a:rPr lang="sk-SK" sz="3600" dirty="0" err="1">
                <a:solidFill>
                  <a:srgbClr val="FFAA5A"/>
                </a:solidFill>
                <a:latin typeface="Aptos" panose="020B0004020202020204" pitchFamily="34" charset="0"/>
                <a:cs typeface="Calibri" panose="020F0502020204030204" pitchFamily="34" charset="0"/>
              </a:rPr>
              <a:t>Τι είναι η κοινωνική κατηγοριοποίηση</a:t>
            </a:r>
            <a:r>
              <a:rPr lang="sk-SK" sz="3600" dirty="0">
                <a:solidFill>
                  <a:srgbClr val="FFAA5A"/>
                </a:solidFill>
                <a:latin typeface="Aptos" panose="020B0004020202020204" pitchFamily="34" charset="0"/>
                <a:cs typeface="Calibri" panose="020F0502020204030204" pitchFamily="34" charset="0"/>
              </a:rPr>
              <a:t>;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2071899"/>
            <a:ext cx="6312381" cy="4136053"/>
          </a:xfrm>
        </p:spPr>
        <p:txBody>
          <a:bodyPr>
            <a:normAutofit lnSpcReduction="10000"/>
          </a:bodyPr>
          <a:lstStyle/>
          <a:p>
            <a:pPr>
              <a:spcAft>
                <a:spcPts val="600"/>
              </a:spcAft>
            </a:pPr>
            <a:r>
              <a:rPr lang="en-GB" sz="4000" b="1" dirty="0">
                <a:latin typeface="Aptos" panose="020B0004020202020204" pitchFamily="34" charset="0"/>
              </a:rPr>
              <a:t> Γιατί; </a:t>
            </a:r>
            <a:r>
              <a:rPr lang="en-GB" sz="4000" dirty="0">
                <a:latin typeface="Aptos" panose="020B0004020202020204" pitchFamily="34" charset="0"/>
              </a:rPr>
              <a:t>Για να μειωθεί η πολυπλοκότητα της πραγματικότητας.</a:t>
            </a:r>
          </a:p>
          <a:p>
            <a:pPr>
              <a:spcAft>
                <a:spcPts val="600"/>
              </a:spcAft>
            </a:pPr>
            <a:r>
              <a:rPr lang="en-GB" sz="4000" b="1" dirty="0">
                <a:latin typeface="Aptos" panose="020B0004020202020204" pitchFamily="34" charset="0"/>
              </a:rPr>
              <a:t>Κίνδυνος; </a:t>
            </a:r>
            <a:r>
              <a:rPr lang="en-GB" sz="4000" dirty="0">
                <a:latin typeface="Aptos" panose="020B0004020202020204" pitchFamily="34" charset="0"/>
              </a:rPr>
              <a:t>Να χαθεί η ιδιαιτερότητα του κάθε ατόμου. </a:t>
            </a:r>
          </a:p>
          <a:p>
            <a:pPr marL="0" indent="0">
              <a:spcAft>
                <a:spcPts val="600"/>
              </a:spcAft>
              <a:buNone/>
            </a:pPr>
            <a:endParaRPr lang="en-GB" sz="40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7926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Εισαγωγή στην Κοινωνική Ψυχολογία</a:t>
            </a:r>
            <a:r>
              <a:rPr lang="sk-SK" sz="4000" dirty="0">
                <a:latin typeface="Aptos" panose="020B0004020202020204" pitchFamily="34" charset="0"/>
                <a:cs typeface="Calibri" panose="020F0502020204030204" pitchFamily="34" charset="0"/>
              </a:rPr>
              <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Πώς να ξεπεράσετε την κοινωνική κατηγοριοποίηση;</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77500" lnSpcReduction="20000"/>
          </a:bodyPr>
          <a:lstStyle/>
          <a:p>
            <a:pPr>
              <a:spcAft>
                <a:spcPts val="600"/>
              </a:spcAft>
            </a:pPr>
            <a:r>
              <a:rPr lang="en-GB" sz="3600" b="1" dirty="0">
                <a:latin typeface="Aptos" panose="020B0004020202020204" pitchFamily="34" charset="0"/>
              </a:rPr>
              <a:t> Δημιουργία μιας νέας κοινής πολιτιστικής ομάδας</a:t>
            </a:r>
            <a:r>
              <a:rPr lang="sk-SK" sz="3600" b="1" dirty="0">
                <a:latin typeface="Aptos" panose="020B0004020202020204" pitchFamily="34" charset="0"/>
              </a:rPr>
              <a:t>.</a:t>
            </a:r>
            <a:endParaRPr lang="en-GB" sz="3600" b="1" dirty="0">
              <a:latin typeface="Aptos" panose="020B0004020202020204" pitchFamily="34" charset="0"/>
            </a:endParaRPr>
          </a:p>
          <a:p>
            <a:pPr lvl="1">
              <a:spcAft>
                <a:spcPts val="600"/>
              </a:spcAft>
              <a:buClr>
                <a:srgbClr val="FFAA5A"/>
              </a:buClr>
              <a:buFont typeface="Wingdings" panose="05000000000000000000" pitchFamily="2" charset="2"/>
              <a:buChar char="§"/>
            </a:pPr>
            <a:r>
              <a:rPr lang="en-GB" sz="3200" b="1" dirty="0">
                <a:latin typeface="Aptos" panose="020B0004020202020204" pitchFamily="34" charset="0"/>
              </a:rPr>
              <a:t>Γρήγορη συμβουλή</a:t>
            </a:r>
            <a:r>
              <a:rPr lang="en-GB" sz="3200" dirty="0">
                <a:latin typeface="Aptos" panose="020B0004020202020204" pitchFamily="34" charset="0"/>
              </a:rPr>
              <a:t>: Σκεφτείτε άτομα που ανήκουν σε διαφορετική πολιτιστική ομάδα από τη δική σας. Για παράδειγμα, διαφορετική θρησκεία ή/και </a:t>
            </a:r>
            <a:r>
              <a:rPr lang="en-GB" sz="3200" dirty="0" err="1">
                <a:latin typeface="Aptos" panose="020B0004020202020204" pitchFamily="34" charset="0"/>
              </a:rPr>
              <a:t>εθνικότητα</a:t>
            </a:r>
            <a:r>
              <a:rPr lang="en-GB" sz="3200" dirty="0">
                <a:latin typeface="Aptos" panose="020B0004020202020204" pitchFamily="34" charset="0"/>
              </a:rPr>
              <a:t>. Μπορείτε να σκεφτείτε μια κοινή πολιτισμική ομάδα με αυτά τα άτομα; </a:t>
            </a:r>
          </a:p>
          <a:p>
            <a:pPr>
              <a:spcAft>
                <a:spcPts val="600"/>
              </a:spcAft>
            </a:pPr>
            <a:r>
              <a:rPr lang="en-GB" sz="3600" b="1" dirty="0">
                <a:latin typeface="Aptos" panose="020B0004020202020204" pitchFamily="34" charset="0"/>
              </a:rPr>
              <a:t>Σκεφτείτε τις πολιτιστικές ομάδες στις οποίες γίνατε μέλος!</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6831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5" y="269351"/>
            <a:ext cx="9706135" cy="1440657"/>
          </a:xfrm>
        </p:spPr>
        <p:txBody>
          <a:bodyPr>
            <a:noAutofit/>
          </a:bodyPr>
          <a:lstStyle/>
          <a:p>
            <a:pPr algn="l">
              <a:spcAft>
                <a:spcPts val="600"/>
              </a:spcAft>
            </a:pPr>
            <a:r>
              <a:rPr lang="en-GB" sz="2800" dirty="0">
                <a:latin typeface="Aptos" panose="020B0004020202020204" pitchFamily="34" charset="0"/>
                <a:cs typeface="Calibri" panose="020F0502020204030204" pitchFamily="34" charset="0"/>
              </a:rPr>
              <a:t>Εισαγωγή στην Κοινωνική Ψυχολογία</a:t>
            </a:r>
            <a:r>
              <a:rPr lang="sk-SK" sz="2800" dirty="0">
                <a:latin typeface="Aptos" panose="020B0004020202020204" pitchFamily="34" charset="0"/>
                <a:cs typeface="Calibri" panose="020F0502020204030204" pitchFamily="34" charset="0"/>
              </a:rPr>
              <a:t/>
            </a:r>
            <a:br>
              <a:rPr lang="sk-SK" sz="2800" dirty="0">
                <a:latin typeface="Aptos" panose="020B0004020202020204" pitchFamily="34" charset="0"/>
                <a:cs typeface="Calibri" panose="020F0502020204030204" pitchFamily="34" charset="0"/>
              </a:rPr>
            </a:br>
            <a:r>
              <a:rPr lang="sk-SK" sz="2800" dirty="0">
                <a:latin typeface="Aptos" panose="020B0004020202020204" pitchFamily="34" charset="0"/>
                <a:cs typeface="Calibri" panose="020F0502020204030204" pitchFamily="34" charset="0"/>
              </a:rPr>
              <a:t/>
            </a:r>
            <a:br>
              <a:rPr lang="sk-SK" sz="2800" dirty="0">
                <a:latin typeface="Aptos" panose="020B0004020202020204" pitchFamily="34" charset="0"/>
                <a:cs typeface="Calibri" panose="020F0502020204030204" pitchFamily="34" charset="0"/>
              </a:rPr>
            </a:br>
            <a:r>
              <a:rPr lang="en-GB" sz="1800" dirty="0">
                <a:solidFill>
                  <a:srgbClr val="FFAA5A"/>
                </a:solidFill>
                <a:latin typeface="Aptos" panose="020B0004020202020204" pitchFamily="34" charset="0"/>
                <a:cs typeface="Calibri" panose="020F0502020204030204" pitchFamily="34" charset="0"/>
              </a:rPr>
              <a:t>Το πείραμα του Robbers Cave, που διεξήχθη από </a:t>
            </a:r>
            <a:r>
              <a:rPr lang="en-GB" sz="1800" dirty="0" err="1">
                <a:solidFill>
                  <a:srgbClr val="FFAA5A"/>
                </a:solidFill>
                <a:latin typeface="Aptos" panose="020B0004020202020204" pitchFamily="34" charset="0"/>
                <a:cs typeface="Calibri" panose="020F0502020204030204" pitchFamily="34" charset="0"/>
              </a:rPr>
              <a:t>τον Muzafer </a:t>
            </a:r>
            <a:r>
              <a:rPr lang="en-GB" sz="1800" dirty="0">
                <a:solidFill>
                  <a:srgbClr val="FFAA5A"/>
                </a:solidFill>
                <a:latin typeface="Aptos" panose="020B0004020202020204" pitchFamily="34" charset="0"/>
                <a:cs typeface="Calibri" panose="020F0502020204030204" pitchFamily="34" charset="0"/>
              </a:rPr>
              <a:t>Sherif τη δεκαετία του 1950, με τη συμμετοχή 22 αγοριών σε θερινές κατασκηνώσεις της Οκλαχόμα </a:t>
            </a:r>
            <a:endParaRPr lang="en-GB" sz="28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952385"/>
            <a:ext cx="6312381" cy="4255568"/>
          </a:xfrm>
        </p:spPr>
        <p:txBody>
          <a:bodyPr>
            <a:normAutofit fontScale="70000" lnSpcReduction="20000"/>
          </a:bodyPr>
          <a:lstStyle/>
          <a:p>
            <a:pPr>
              <a:spcAft>
                <a:spcPts val="600"/>
              </a:spcAft>
            </a:pPr>
            <a:r>
              <a:rPr lang="en-GB" sz="3200" dirty="0">
                <a:latin typeface="Aptos" panose="020B0004020202020204" pitchFamily="34" charset="0"/>
              </a:rPr>
              <a:t>Δημιουργήθηκαν ομάδες με το διαχωρισμό εκείνων που έδειχναν συγγένεια.</a:t>
            </a:r>
          </a:p>
          <a:p>
            <a:pPr>
              <a:spcAft>
                <a:spcPts val="600"/>
              </a:spcAft>
            </a:pPr>
            <a:r>
              <a:rPr lang="en-GB" sz="3200" dirty="0">
                <a:latin typeface="Aptos" panose="020B0004020202020204" pitchFamily="34" charset="0"/>
              </a:rPr>
              <a:t>Όταν εισήχθη ο ανταγωνισμός μεταξύ των ομάδων, η ταυτότητα της ομάδας υπερίσχυσε των ατομικών συγγενειών.</a:t>
            </a:r>
          </a:p>
          <a:p>
            <a:pPr>
              <a:spcAft>
                <a:spcPts val="600"/>
              </a:spcAft>
            </a:pPr>
            <a:r>
              <a:rPr lang="en-GB" sz="3200" dirty="0">
                <a:latin typeface="Aptos" panose="020B0004020202020204" pitchFamily="34" charset="0"/>
              </a:rPr>
              <a:t>Αργότερα, οι συνεργατικές εργασίες μείωσαν αυτή τη σύγκρουση, αναδεικνύοντας το ρόλο των κοινών στόχων στην επίλυση των εντάσεων της ομάδας.</a:t>
            </a:r>
            <a:endParaRPr lang="sk-SK" sz="3200" dirty="0">
              <a:latin typeface="Aptos" panose="020B0004020202020204" pitchFamily="34" charset="0"/>
            </a:endParaRPr>
          </a:p>
          <a:p>
            <a:pPr marL="0" indent="0">
              <a:spcAft>
                <a:spcPts val="600"/>
              </a:spcAft>
              <a:buNone/>
            </a:pPr>
            <a:r>
              <a:rPr lang="en-GB" sz="2400" b="1" dirty="0">
                <a:latin typeface="Aptos" panose="020B0004020202020204" pitchFamily="34" charset="0"/>
              </a:rPr>
              <a:t>Γρήγορη συμβουλή: </a:t>
            </a:r>
            <a:r>
              <a:rPr lang="en-GB" sz="2400" dirty="0">
                <a:latin typeface="Aptos" panose="020B0004020202020204" pitchFamily="34" charset="0"/>
              </a:rPr>
              <a:t>Μπορείτε να σκεφτείτε κάποιο παράδειγμα διαδικτυακής συνεργασίας που βοήθησε να ξεπεραστούν οι προκαταλήψεις και οι διαομαδικές συγκρούσεις;</a:t>
            </a:r>
          </a:p>
          <a:p>
            <a:pPr marL="0" indent="0">
              <a:spcAft>
                <a:spcPts val="600"/>
              </a:spcAft>
              <a:buNone/>
            </a:pPr>
            <a:endParaRPr lang="en-GB" sz="3200" dirty="0">
              <a:latin typeface="Aptos" panose="020B0004020202020204" pitchFamily="34" charset="0"/>
            </a:endParaRP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539023" y="2175442"/>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71505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r>
              <a:rPr lang="en-US" sz="4400" dirty="0">
                <a:latin typeface="Aptos" panose="020B0004020202020204" pitchFamily="34" charset="0"/>
                <a:ea typeface="Cambria"/>
              </a:rPr>
              <a:t>Εισαγωγή στην Κοινωνική Ψυχολογία</a:t>
            </a: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4644801" y="1883216"/>
            <a:ext cx="6466221" cy="4368954"/>
          </a:xfrm>
        </p:spPr>
        <p:txBody>
          <a:bodyPr vert="horz" lIns="91440" tIns="45720" rIns="91440" bIns="45720" rtlCol="0">
            <a:normAutofit fontScale="92500" lnSpcReduction="10000"/>
          </a:bodyPr>
          <a:lstStyle/>
          <a:p>
            <a:r>
              <a:rPr lang="en-GB" sz="3200" b="1" dirty="0">
                <a:latin typeface="Aptos" panose="020B0004020202020204" pitchFamily="34" charset="0"/>
                <a:ea typeface="Cambria"/>
              </a:rPr>
              <a:t> Τι είναι ο εθνοκεντρισμός; </a:t>
            </a:r>
            <a:r>
              <a:rPr lang="sk-SK" sz="3200" b="1" dirty="0">
                <a:latin typeface="Aptos" panose="020B0004020202020204" pitchFamily="34" charset="0"/>
                <a:ea typeface="Cambria"/>
              </a:rPr>
              <a:t/>
            </a:r>
            <a:br>
              <a:rPr lang="sk-SK" sz="3200" b="1" dirty="0">
                <a:latin typeface="Aptos" panose="020B0004020202020204" pitchFamily="34" charset="0"/>
                <a:ea typeface="Cambria"/>
              </a:rPr>
            </a:br>
            <a:r>
              <a:rPr lang="en-GB" sz="3200" dirty="0">
                <a:latin typeface="Aptos" panose="020B0004020202020204" pitchFamily="34" charset="0"/>
                <a:ea typeface="Cambria"/>
              </a:rPr>
              <a:t>Η τάση να θεωρεί κανείς τις αξίες της πολιτισμικής του ομάδας ως ανώτερες και απόλυτες. </a:t>
            </a:r>
          </a:p>
          <a:p>
            <a:r>
              <a:rPr lang="en-GB" sz="3200" b="1" dirty="0">
                <a:latin typeface="Aptos" panose="020B0004020202020204" pitchFamily="34" charset="0"/>
                <a:ea typeface="Cambria"/>
              </a:rPr>
              <a:t> Τι είναι η προκατάληψη; </a:t>
            </a:r>
            <a:r>
              <a:rPr lang="sk-SK" sz="3200" b="1" dirty="0">
                <a:latin typeface="Aptos" panose="020B0004020202020204" pitchFamily="34" charset="0"/>
                <a:ea typeface="Cambria"/>
              </a:rPr>
              <a:t/>
            </a:r>
            <a:br>
              <a:rPr lang="sk-SK" sz="3200" b="1" dirty="0">
                <a:latin typeface="Aptos" panose="020B0004020202020204" pitchFamily="34" charset="0"/>
                <a:ea typeface="Cambria"/>
              </a:rPr>
            </a:br>
            <a:r>
              <a:rPr lang="en-GB" sz="3200" dirty="0">
                <a:latin typeface="Aptos" panose="020B0004020202020204" pitchFamily="34" charset="0"/>
                <a:ea typeface="Cambria"/>
              </a:rPr>
              <a:t>Η τάση να κρίνουμε αρνητικά άτομα που ανήκουν σε άλλες πολιτισμικές ομάδες. </a:t>
            </a:r>
          </a:p>
        </p:txBody>
      </p:sp>
      <p:pic>
        <p:nvPicPr>
          <p:cNvPr id="4" name="Picture 2" descr="Ethnocentrism">
            <a:extLst>
              <a:ext uri="{FF2B5EF4-FFF2-40B4-BE49-F238E27FC236}">
                <a16:creationId xmlns:a16="http://schemas.microsoft.com/office/drawing/2014/main" id="{A7F60C36-23F5-814A-D862-0CAAEA38DB8F}"/>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251315" y="1810613"/>
            <a:ext cx="3941691" cy="32367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457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301649" y="767575"/>
            <a:ext cx="8051587" cy="937827"/>
          </a:xfrm>
        </p:spPr>
        <p:txBody>
          <a:bodyPr>
            <a:noAutofit/>
          </a:bodyPr>
          <a:lstStyle/>
          <a:p>
            <a:pPr algn="l"/>
            <a:r>
              <a:rPr lang="en-US" sz="3200" dirty="0" err="1">
                <a:latin typeface="Aptos" panose="020B0004020202020204" pitchFamily="34" charset="0"/>
                <a:ea typeface="Cambria"/>
              </a:rPr>
              <a:t>Εισ</a:t>
            </a:r>
            <a:r>
              <a:rPr lang="en-US" sz="3200" dirty="0">
                <a:latin typeface="Aptos" panose="020B0004020202020204" pitchFamily="34" charset="0"/>
                <a:ea typeface="Cambria"/>
              </a:rPr>
              <a:t>αγωγή στην Κοινωνική Ψυχολογία</a:t>
            </a:r>
            <a:br>
              <a:rPr lang="en-US" sz="3200" dirty="0">
                <a:latin typeface="Aptos" panose="020B0004020202020204" pitchFamily="34" charset="0"/>
                <a:ea typeface="Cambria"/>
              </a:rPr>
            </a:br>
            <a:r>
              <a:rPr lang="en-US" sz="2800" dirty="0">
                <a:solidFill>
                  <a:srgbClr val="FFAA5A"/>
                </a:solidFill>
                <a:latin typeface="Aptos" panose="020B0004020202020204" pitchFamily="34" charset="0"/>
                <a:ea typeface="Cambria"/>
              </a:rPr>
              <a:t>Τα συστατικά στοιχεία της προκατάληψης</a:t>
            </a:r>
            <a:endParaRPr lang="en-US" sz="32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5879803" cy="4368954"/>
          </a:xfrm>
        </p:spPr>
        <p:txBody>
          <a:bodyPr vert="horz" lIns="91440" tIns="45720" rIns="91440" bIns="45720" rtlCol="0">
            <a:normAutofit fontScale="77500" lnSpcReduction="20000"/>
          </a:bodyPr>
          <a:lstStyle/>
          <a:p>
            <a:pPr algn="just"/>
            <a:r>
              <a:rPr lang="en-GB" sz="3200" b="1" dirty="0">
                <a:latin typeface="Aptos" panose="020B0004020202020204" pitchFamily="34" charset="0"/>
                <a:ea typeface="Cambria"/>
              </a:rPr>
              <a:t> Στερεότυπο: </a:t>
            </a:r>
            <a:r>
              <a:rPr lang="en-GB" sz="3200" dirty="0">
                <a:latin typeface="Aptos" panose="020B0004020202020204" pitchFamily="34" charset="0"/>
                <a:ea typeface="Cambria"/>
              </a:rPr>
              <a:t>πρόκειται για το γνωστικό στοιχείο που αναφέρεται στις πληροφορίες που σχετίζονται με μια πολιτισμική ομάδα. </a:t>
            </a:r>
          </a:p>
          <a:p>
            <a:pPr algn="just"/>
            <a:r>
              <a:rPr lang="en-GB" sz="3200" b="1" dirty="0">
                <a:latin typeface="Aptos" panose="020B0004020202020204" pitchFamily="34" charset="0"/>
                <a:ea typeface="Cambria"/>
              </a:rPr>
              <a:t> Συναισθήματα: </a:t>
            </a:r>
            <a:r>
              <a:rPr lang="en-GB" sz="3200" dirty="0">
                <a:latin typeface="Aptos" panose="020B0004020202020204" pitchFamily="34" charset="0"/>
                <a:ea typeface="Cambria"/>
              </a:rPr>
              <a:t>αυτό είναι το βασικό στοιχείο της προκατάληψης, από το οποίο προκύπτει μια αρνητική κρίση.</a:t>
            </a:r>
          </a:p>
          <a:p>
            <a:pPr algn="just"/>
            <a:r>
              <a:rPr lang="en-GB" sz="3200" b="1" dirty="0">
                <a:latin typeface="Aptos" panose="020B0004020202020204" pitchFamily="34" charset="0"/>
                <a:ea typeface="Cambria"/>
              </a:rPr>
              <a:t> Διακρίσεις: </a:t>
            </a:r>
            <a:r>
              <a:rPr lang="en-GB" sz="3200" dirty="0">
                <a:latin typeface="Aptos" panose="020B0004020202020204" pitchFamily="34" charset="0"/>
                <a:ea typeface="Cambria"/>
              </a:rPr>
              <a:t>πρόκειται για το στοιχείο συμπεριφοράς που οδηγεί στη λήψη μέτρων κατά της πολιτισμικής ομάδας-στόχου. </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487661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937827"/>
          </a:xfrm>
        </p:spPr>
        <p:txBody>
          <a:bodyPr>
            <a:normAutofit fontScale="90000"/>
          </a:bodyPr>
          <a:lstStyle/>
          <a:p>
            <a:pPr algn="l"/>
            <a:r>
              <a:rPr lang="en-US" sz="4400" dirty="0">
                <a:latin typeface="Aptos" panose="020B0004020202020204" pitchFamily="34" charset="0"/>
                <a:ea typeface="Cambria"/>
              </a:rPr>
              <a:t>Εισαγωγή στην Κοινωνική Ψυχολογία</a:t>
            </a:r>
            <a:br>
              <a:rPr lang="en-US" sz="4400" dirty="0">
                <a:latin typeface="Aptos" panose="020B0004020202020204" pitchFamily="34" charset="0"/>
                <a:ea typeface="Cambria"/>
              </a:rPr>
            </a:br>
            <a:r>
              <a:rPr lang="en-US" sz="4000" dirty="0">
                <a:solidFill>
                  <a:srgbClr val="FFAA5A"/>
                </a:solidFill>
                <a:latin typeface="Aptos" panose="020B0004020202020204" pitchFamily="34" charset="0"/>
                <a:ea typeface="Cambria"/>
              </a:rPr>
              <a:t>Ένα παράδειγμα προκατάληψης</a:t>
            </a:r>
            <a:endParaRPr lang="en-US" sz="44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fontScale="85000" lnSpcReduction="20000"/>
          </a:bodyPr>
          <a:lstStyle/>
          <a:p>
            <a:r>
              <a:rPr lang="en-GB" sz="3200" b="1" dirty="0">
                <a:latin typeface="Aptos" panose="020B0004020202020204" pitchFamily="34" charset="0"/>
                <a:ea typeface="Cambria"/>
              </a:rPr>
              <a:t>Στερεότυπο: </a:t>
            </a:r>
            <a:r>
              <a:rPr lang="en-GB" sz="3200" dirty="0">
                <a:latin typeface="Aptos" panose="020B0004020202020204" pitchFamily="34" charset="0"/>
                <a:ea typeface="Cambria"/>
              </a:rPr>
              <a:t>"Όλοι οι Ρομά είναι κλέφτες". </a:t>
            </a:r>
          </a:p>
          <a:p>
            <a:r>
              <a:rPr lang="en-GB" sz="3200" b="1" dirty="0">
                <a:latin typeface="Aptos" panose="020B0004020202020204" pitchFamily="34" charset="0"/>
                <a:ea typeface="Cambria"/>
              </a:rPr>
              <a:t> Συναισθήματα: </a:t>
            </a:r>
            <a:r>
              <a:rPr lang="en-GB" sz="3200" dirty="0">
                <a:latin typeface="Aptos" panose="020B0004020202020204" pitchFamily="34" charset="0"/>
                <a:ea typeface="Cambria"/>
              </a:rPr>
              <a:t>"Αυτό με κάνει να θυμώνω και να αγανακτώ".</a:t>
            </a:r>
          </a:p>
          <a:p>
            <a:r>
              <a:rPr lang="en-GB" sz="3200" b="1" dirty="0">
                <a:latin typeface="Aptos" panose="020B0004020202020204" pitchFamily="34" charset="0"/>
                <a:ea typeface="Cambria"/>
              </a:rPr>
              <a:t> Διακρίσεις: </a:t>
            </a:r>
            <a:r>
              <a:rPr lang="en-GB" sz="3200" dirty="0">
                <a:latin typeface="Aptos" panose="020B0004020202020204" pitchFamily="34" charset="0"/>
                <a:ea typeface="Cambria"/>
              </a:rPr>
              <a:t>"Ως εκ τούτου, τους προσβάλλω στο λεωφορείο".</a:t>
            </a:r>
          </a:p>
          <a:p>
            <a:pPr marL="0" indent="0">
              <a:buNone/>
            </a:pPr>
            <a:r>
              <a:rPr lang="en-GB" sz="3200" b="1" dirty="0">
                <a:latin typeface="Aptos" panose="020B0004020202020204" pitchFamily="34" charset="0"/>
                <a:ea typeface="Cambria"/>
              </a:rPr>
              <a:t>Γρήγορη συμβουλή: </a:t>
            </a:r>
            <a:r>
              <a:rPr lang="en-GB" sz="3200" dirty="0">
                <a:latin typeface="Aptos" panose="020B0004020202020204" pitchFamily="34" charset="0"/>
                <a:ea typeface="Cambria"/>
              </a:rPr>
              <a:t>μπορείτε να σκεφτείτε κάποιο παράδειγμα προκατάληψης που συμβαίνει στα μέσα κοινωνικής δικτύωσης; </a:t>
            </a:r>
          </a:p>
        </p:txBody>
      </p:sp>
      <p:pic>
        <p:nvPicPr>
          <p:cNvPr id="5" name="Picture 4" descr="Help me out - prejudice - CBBC - BBC">
            <a:extLst>
              <a:ext uri="{FF2B5EF4-FFF2-40B4-BE49-F238E27FC236}">
                <a16:creationId xmlns:a16="http://schemas.microsoft.com/office/drawing/2014/main" id="{93DC6CE7-83B0-EB38-0F63-6827D5D868B5}"/>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429032" y="2220097"/>
            <a:ext cx="4691925" cy="2639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8751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424138" y="769409"/>
            <a:ext cx="8051587" cy="937827"/>
          </a:xfrm>
        </p:spPr>
        <p:txBody>
          <a:bodyPr>
            <a:noAutofit/>
          </a:bodyPr>
          <a:lstStyle/>
          <a:p>
            <a:pPr algn="l"/>
            <a:r>
              <a:rPr lang="en-US" sz="3200" dirty="0">
                <a:latin typeface="Aptos" panose="020B0004020202020204" pitchFamily="34" charset="0"/>
                <a:ea typeface="Cambria"/>
              </a:rPr>
              <a:t>Εισαγωγή στην Κοινωνική Ψυχολογία</a:t>
            </a:r>
            <a:br>
              <a:rPr lang="en-US" sz="3200" dirty="0">
                <a:latin typeface="Aptos" panose="020B0004020202020204" pitchFamily="34" charset="0"/>
                <a:ea typeface="Cambria"/>
              </a:rPr>
            </a:br>
            <a:r>
              <a:rPr lang="en-GB" sz="2800" dirty="0">
                <a:solidFill>
                  <a:srgbClr val="FFAA5A"/>
                </a:solidFill>
                <a:latin typeface="Aptos" panose="020B0004020202020204" pitchFamily="34" charset="0"/>
                <a:ea typeface="Cambria"/>
              </a:rPr>
              <a:t>Ένα παράδειγμα προκαταλήψεων στο διαδίκτυο</a:t>
            </a:r>
            <a:endParaRPr lang="en-US" sz="32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fontScale="92500" lnSpcReduction="20000"/>
          </a:bodyPr>
          <a:lstStyle/>
          <a:p>
            <a:pPr marL="0" indent="0" algn="ctr">
              <a:buNone/>
            </a:pPr>
            <a:r>
              <a:rPr lang="en-GB" sz="3200" i="1" dirty="0">
                <a:latin typeface="Aptos" panose="020B0004020202020204" pitchFamily="34" charset="0"/>
                <a:ea typeface="Cambria"/>
              </a:rPr>
              <a:t>Προκατάληψη απέναντι στους Ασιάτες Αμερικανούς στην πανδημία Covid-19</a:t>
            </a:r>
          </a:p>
          <a:p>
            <a:pPr marL="0" indent="0" algn="just">
              <a:buNone/>
            </a:pPr>
            <a:r>
              <a:rPr lang="en-GB" sz="2400" dirty="0">
                <a:latin typeface="Aptos" panose="020B0004020202020204" pitchFamily="34" charset="0"/>
                <a:ea typeface="Cambria"/>
              </a:rPr>
              <a:t>Το ξέσπασμα του Covid-19 έφερε αυξημένα περιστατικά ρατσισμού, διακρίσεων και βίας κατά των "Ασιατών". Από τον Ιανουάριο του 2020, πολλοί Ασιάτες Αμερικανοί ανέφεραν ότι υπέστησαν ρατσιστικές προσβολές, άδικη απόλυση στο χώρο εργασίας, φτύσιμο, σωματική βία, ακραία σωματική απομάκρυνση κ.λπ.</a:t>
            </a:r>
          </a:p>
          <a:p>
            <a:pPr marL="0" indent="0" algn="ctr">
              <a:buNone/>
            </a:pPr>
            <a:r>
              <a:rPr lang="en-GB" sz="1600" dirty="0">
                <a:latin typeface="Aptos" panose="020B0004020202020204" pitchFamily="34" charset="0"/>
                <a:ea typeface="Cambria"/>
              </a:rPr>
              <a:t>Croucher S.M., Nguyen T. και Rahmani D. (2020). Προκατάληψη απέναντι στους Ασιάτες Αμερικανούς στην πανδημία Covid-19: The Effects of Social Media Use in the United States.</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278875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51315" y="469677"/>
            <a:ext cx="8051587" cy="1407504"/>
          </a:xfrm>
        </p:spPr>
        <p:txBody>
          <a:bodyPr>
            <a:noAutofit/>
          </a:bodyPr>
          <a:lstStyle/>
          <a:p>
            <a:pPr algn="l"/>
            <a:r>
              <a:rPr lang="en-US" sz="3200" dirty="0">
                <a:latin typeface="Aptos" panose="020B0004020202020204" pitchFamily="34" charset="0"/>
                <a:ea typeface="Cambria"/>
              </a:rPr>
              <a:t>Εισαγωγή στην Κοινωνική Ψυχολογία</a:t>
            </a:r>
            <a:br>
              <a:rPr lang="en-US" sz="3200" dirty="0">
                <a:latin typeface="Aptos" panose="020B0004020202020204" pitchFamily="34" charset="0"/>
                <a:ea typeface="Cambria"/>
              </a:rPr>
            </a:br>
            <a:r>
              <a:rPr lang="en-GB" sz="2000" dirty="0">
                <a:solidFill>
                  <a:srgbClr val="FFAA5A"/>
                </a:solidFill>
                <a:latin typeface="Aptos" panose="020B0004020202020204" pitchFamily="34" charset="0"/>
                <a:ea typeface="Cambria"/>
              </a:rPr>
              <a:t>Ποιος ήταν ο ρόλος των Μέσων Μαζικής Ενημέρωσης και των Μέσων Κοινωνικής Δικτύωσης στη διάδοση των προκαταλήψεων;</a:t>
            </a:r>
            <a:endParaRPr lang="en-US" sz="32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369236" y="1877181"/>
            <a:ext cx="6212979" cy="4368954"/>
          </a:xfrm>
        </p:spPr>
        <p:txBody>
          <a:bodyPr vert="horz" lIns="91440" tIns="45720" rIns="91440" bIns="45720" rtlCol="0">
            <a:normAutofit fontScale="62500" lnSpcReduction="20000"/>
          </a:bodyPr>
          <a:lstStyle/>
          <a:p>
            <a:pPr marL="0" indent="0" algn="ctr">
              <a:lnSpc>
                <a:spcPct val="150000"/>
              </a:lnSpc>
              <a:buNone/>
            </a:pPr>
            <a:r>
              <a:rPr lang="en-GB" sz="3600" b="1" u="none" strike="noStrike" baseline="0" dirty="0">
                <a:latin typeface="Aptos" panose="020B0004020202020204" pitchFamily="34" charset="0"/>
              </a:rPr>
              <a:t>Παραπλανητικοί τίτλοι των μέσων ενημέρωσης</a:t>
            </a:r>
          </a:p>
          <a:p>
            <a:pPr marL="0" indent="0" algn="ctr">
              <a:lnSpc>
                <a:spcPct val="150000"/>
              </a:lnSpc>
              <a:buNone/>
            </a:pPr>
            <a:r>
              <a:rPr lang="en-GB" sz="3200" dirty="0">
                <a:latin typeface="Aptos" panose="020B0004020202020204" pitchFamily="34" charset="0"/>
                <a:cs typeface="Calibri" panose="020F0502020204030204" pitchFamily="34" charset="0"/>
              </a:rPr>
              <a:t>"Κινέζικο πανδαιμόνιο ιού"</a:t>
            </a:r>
          </a:p>
          <a:p>
            <a:pPr marL="0" indent="0" algn="ctr">
              <a:lnSpc>
                <a:spcPct val="150000"/>
              </a:lnSpc>
              <a:buNone/>
            </a:pPr>
            <a:r>
              <a:rPr lang="en-GB" sz="3200" dirty="0">
                <a:latin typeface="Aptos" panose="020B0004020202020204" pitchFamily="34" charset="0"/>
                <a:cs typeface="Calibri" panose="020F0502020204030204" pitchFamily="34" charset="0"/>
              </a:rPr>
              <a:t>"Τα παιδιά της Κίνας μένουν στο σπίτι"</a:t>
            </a:r>
          </a:p>
          <a:p>
            <a:pPr marL="0" indent="0" algn="ctr">
              <a:lnSpc>
                <a:spcPct val="150000"/>
              </a:lnSpc>
              <a:buNone/>
            </a:pPr>
            <a:r>
              <a:rPr lang="en-GB" sz="3600" b="1" dirty="0">
                <a:latin typeface="Aptos" panose="020B0004020202020204" pitchFamily="34" charset="0"/>
                <a:cs typeface="Calibri" panose="020F0502020204030204" pitchFamily="34" charset="0"/>
              </a:rPr>
              <a:t>Hashtag κοινωνικής δικτύωσης</a:t>
            </a:r>
          </a:p>
          <a:p>
            <a:pPr marL="0" indent="0" algn="ctr">
              <a:lnSpc>
                <a:spcPct val="150000"/>
              </a:lnSpc>
              <a:buNone/>
            </a:pPr>
            <a:r>
              <a:rPr lang="en-GB" sz="3200" dirty="0">
                <a:latin typeface="Aptos" panose="020B0004020202020204" pitchFamily="34" charset="0"/>
                <a:cs typeface="Calibri" panose="020F0502020204030204" pitchFamily="34" charset="0"/>
              </a:rPr>
              <a:t>#WuhanVirus </a:t>
            </a:r>
          </a:p>
          <a:p>
            <a:pPr marL="0" indent="0" algn="ctr">
              <a:lnSpc>
                <a:spcPct val="150000"/>
              </a:lnSpc>
              <a:buNone/>
            </a:pPr>
            <a:r>
              <a:rPr lang="en-GB" sz="3200" dirty="0">
                <a:latin typeface="Aptos" panose="020B0004020202020204" pitchFamily="34" charset="0"/>
                <a:cs typeface="Calibri" panose="020F0502020204030204" pitchFamily="34" charset="0"/>
              </a:rPr>
              <a:t>#KungFlu</a:t>
            </a:r>
          </a:p>
        </p:txBody>
      </p:sp>
      <p:pic>
        <p:nvPicPr>
          <p:cNvPr id="4" name="Picture 4" descr="Taking the measure of prejudice in a pandemic">
            <a:extLst>
              <a:ext uri="{FF2B5EF4-FFF2-40B4-BE49-F238E27FC236}">
                <a16:creationId xmlns:a16="http://schemas.microsoft.com/office/drawing/2014/main" id="{F45AB197-C77A-D3A4-9785-13A816A8BF9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09785" y="2396172"/>
            <a:ext cx="4331321" cy="24513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01370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Εισαγωγή στην Κοινωνική Ψυχολογία</a:t>
            </a:r>
            <a:r>
              <a:rPr lang="sk-SK" sz="4000" dirty="0">
                <a:latin typeface="Aptos" panose="020B0004020202020204" pitchFamily="34" charset="0"/>
                <a:cs typeface="Calibri" panose="020F0502020204030204" pitchFamily="34" charset="0"/>
              </a:rPr>
              <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Πολιτιστικά μοντέλα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70000" lnSpcReduction="20000"/>
          </a:bodyPr>
          <a:lstStyle/>
          <a:p>
            <a:pPr>
              <a:spcAft>
                <a:spcPts val="600"/>
              </a:spcAft>
            </a:pPr>
            <a:r>
              <a:rPr lang="en-GB" sz="3200" b="1" dirty="0">
                <a:latin typeface="Aptos" panose="020B0004020202020204" pitchFamily="34" charset="0"/>
              </a:rPr>
              <a:t>Πολιτισμικές αφομοιώσεις: </a:t>
            </a:r>
            <a:r>
              <a:rPr lang="en-GB" sz="3200" dirty="0">
                <a:latin typeface="Aptos" panose="020B0004020202020204" pitchFamily="34" charset="0"/>
              </a:rPr>
              <a:t>οι πολιτισμικές διαφορές καταργούνται σιγά-σιγά. </a:t>
            </a:r>
          </a:p>
          <a:p>
            <a:pPr>
              <a:spcAft>
                <a:spcPts val="600"/>
              </a:spcAft>
            </a:pPr>
            <a:r>
              <a:rPr lang="en-GB" sz="3200" b="1" dirty="0" err="1">
                <a:latin typeface="Aptos" panose="020B0004020202020204" pitchFamily="34" charset="0"/>
              </a:rPr>
              <a:t>Πολυπολιτισμικότητα</a:t>
            </a:r>
            <a:r>
              <a:rPr lang="en-GB" sz="3200" b="1" dirty="0">
                <a:latin typeface="Aptos" panose="020B0004020202020204" pitchFamily="34" charset="0"/>
              </a:rPr>
              <a:t>: </a:t>
            </a:r>
            <a:r>
              <a:rPr lang="en-GB" sz="3200" dirty="0">
                <a:latin typeface="Aptos" panose="020B0004020202020204" pitchFamily="34" charset="0"/>
              </a:rPr>
              <a:t>οι πολιτισμοί θεωρούνται ως άκαμπτα και σταθερά σύνολα. </a:t>
            </a:r>
          </a:p>
          <a:p>
            <a:pPr>
              <a:spcAft>
                <a:spcPts val="600"/>
              </a:spcAft>
            </a:pPr>
            <a:r>
              <a:rPr lang="en-GB" sz="3200" b="1" dirty="0" err="1">
                <a:latin typeface="Aptos" panose="020B0004020202020204" pitchFamily="34" charset="0"/>
              </a:rPr>
              <a:t>Διαπολιτισμικότητα</a:t>
            </a:r>
            <a:r>
              <a:rPr lang="en-GB" sz="3200" b="1" dirty="0">
                <a:latin typeface="Aptos" panose="020B0004020202020204" pitchFamily="34" charset="0"/>
              </a:rPr>
              <a:t>: </a:t>
            </a:r>
            <a:r>
              <a:rPr lang="en-GB" sz="3200" dirty="0">
                <a:latin typeface="Aptos" panose="020B0004020202020204" pitchFamily="34" charset="0"/>
              </a:rPr>
              <a:t>συνεπάγεται τον υβριδισμό των πολιτισμικών διαδικασιών. Το πολιτισμικό όριο ενώνει και δεν χωρίζει διαφορετικές ομάδες.</a:t>
            </a:r>
          </a:p>
          <a:p>
            <a:pPr marL="0" indent="0">
              <a:spcAft>
                <a:spcPts val="600"/>
              </a:spcAft>
              <a:buNone/>
            </a:pPr>
            <a:r>
              <a:rPr lang="en-GB" sz="3200" b="1" dirty="0">
                <a:latin typeface="Aptos" panose="020B0004020202020204" pitchFamily="34" charset="0"/>
              </a:rPr>
              <a:t>Γρήγορη συμβουλή: </a:t>
            </a:r>
            <a:r>
              <a:rPr lang="en-GB" sz="3200" dirty="0">
                <a:latin typeface="Aptos" panose="020B0004020202020204" pitchFamily="34" charset="0"/>
              </a:rPr>
              <a:t>Ποιο πολιτισμικό μοντέλο θεωρείτε επιθυμητό; </a:t>
            </a: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310927971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Εισαγωγή στην Κοινωνική Ψυχολογία</a:t>
            </a:r>
            <a:r>
              <a:rPr lang="sk-SK" sz="4000" dirty="0">
                <a:latin typeface="Aptos" panose="020B0004020202020204" pitchFamily="34" charset="0"/>
                <a:cs typeface="Calibri" panose="020F0502020204030204" pitchFamily="34" charset="0"/>
              </a:rPr>
              <a:t/>
            </a:r>
            <a:br>
              <a:rPr lang="sk-SK" sz="4000" dirty="0">
                <a:latin typeface="Aptos" panose="020B0004020202020204" pitchFamily="34" charset="0"/>
                <a:cs typeface="Calibri" panose="020F0502020204030204" pitchFamily="34" charset="0"/>
              </a:rPr>
            </a:br>
            <a:r>
              <a:rPr lang="en-GB" sz="3600" dirty="0">
                <a:solidFill>
                  <a:srgbClr val="FFAA5A"/>
                </a:solidFill>
                <a:latin typeface="Aptos" panose="020B0004020202020204" pitchFamily="34" charset="0"/>
                <a:cs typeface="Calibri" panose="020F0502020204030204" pitchFamily="34" charset="0"/>
              </a:rPr>
              <a:t>Πολιτιστικά μοντέλα </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85000" lnSpcReduction="10000"/>
          </a:bodyPr>
          <a:lstStyle/>
          <a:p>
            <a:pPr>
              <a:spcAft>
                <a:spcPts val="600"/>
              </a:spcAft>
            </a:pPr>
            <a:r>
              <a:rPr lang="en-GB" sz="3200" b="1" dirty="0">
                <a:latin typeface="Aptos" panose="020B0004020202020204" pitchFamily="34" charset="0"/>
              </a:rPr>
              <a:t>Πολιτισμικές αφομοιώσεις: </a:t>
            </a:r>
            <a:r>
              <a:rPr lang="en-GB" sz="3200" dirty="0">
                <a:latin typeface="Aptos" panose="020B0004020202020204" pitchFamily="34" charset="0"/>
              </a:rPr>
              <a:t>οι πολιτισμικές διαφορές καταργούνται σιγά-σιγά. </a:t>
            </a:r>
          </a:p>
          <a:p>
            <a:pPr>
              <a:spcAft>
                <a:spcPts val="600"/>
              </a:spcAft>
            </a:pPr>
            <a:r>
              <a:rPr lang="en-GB" sz="3200" b="1" dirty="0" err="1">
                <a:latin typeface="Aptos" panose="020B0004020202020204" pitchFamily="34" charset="0"/>
              </a:rPr>
              <a:t>Πολυπολιτισμικότητα</a:t>
            </a:r>
            <a:r>
              <a:rPr lang="en-GB" sz="3200" b="1" dirty="0">
                <a:latin typeface="Aptos" panose="020B0004020202020204" pitchFamily="34" charset="0"/>
              </a:rPr>
              <a:t>: </a:t>
            </a:r>
            <a:r>
              <a:rPr lang="en-GB" sz="3200" dirty="0">
                <a:latin typeface="Aptos" panose="020B0004020202020204" pitchFamily="34" charset="0"/>
              </a:rPr>
              <a:t>οι πολιτισμοί θεωρούνται ως άκαμπτα και σταθερά σύνολα. </a:t>
            </a:r>
          </a:p>
          <a:p>
            <a:pPr>
              <a:spcAft>
                <a:spcPts val="600"/>
              </a:spcAft>
            </a:pPr>
            <a:r>
              <a:rPr lang="en-GB" sz="3200" b="1" dirty="0" err="1">
                <a:latin typeface="Aptos" panose="020B0004020202020204" pitchFamily="34" charset="0"/>
              </a:rPr>
              <a:t>Διαπολιτισμικότητα</a:t>
            </a:r>
            <a:r>
              <a:rPr lang="en-GB" sz="3200" b="1" dirty="0">
                <a:latin typeface="Aptos" panose="020B0004020202020204" pitchFamily="34" charset="0"/>
              </a:rPr>
              <a:t>: </a:t>
            </a:r>
            <a:r>
              <a:rPr lang="en-GB" sz="3200" dirty="0">
                <a:latin typeface="Aptos" panose="020B0004020202020204" pitchFamily="34" charset="0"/>
              </a:rPr>
              <a:t>συνεπάγεται τον υβριδισμό των πολιτισμικών διαδικασιών. Το πολιτισμικό όριο ενώνει και δεν χωρίζει διαφορετικές ομάδες.</a:t>
            </a:r>
          </a:p>
          <a:p>
            <a:pPr marL="0" indent="0">
              <a:spcAft>
                <a:spcPts val="600"/>
              </a:spcAft>
              <a:buNone/>
            </a:pPr>
            <a:endParaRPr lang="en-GB" sz="32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6">
            <a:extLst>
              <a:ext uri="{FF2B5EF4-FFF2-40B4-BE49-F238E27FC236}">
                <a16:creationId xmlns:a16="http://schemas.microsoft.com/office/drawing/2014/main" id="{26F45579-37C3-F081-2506-FDD046624C8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39023" y="2230601"/>
            <a:ext cx="4763773" cy="2642405"/>
          </a:xfrm>
          <a:prstGeom prst="rect">
            <a:avLst/>
          </a:prstGeom>
        </p:spPr>
      </p:pic>
    </p:spTree>
    <p:extLst>
      <p:ext uri="{BB962C8B-B14F-4D97-AF65-F5344CB8AC3E}">
        <p14:creationId xmlns:p14="http://schemas.microsoft.com/office/powerpoint/2010/main" val="15174574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B97F24A-32CE-4C1C-A50D-3016B394DCFB}"/>
              </a:ext>
              <a:ext uri="{C183D7F6-B498-43B3-948B-1728B52AA6E4}">
                <adec:decorative xmlns:adec="http://schemas.microsoft.com/office/drawing/2017/decorative" xmlns:p14="http://schemas.microsoft.com/office/powerpoint/2010/main" xmlns:ask="http://schemas.microsoft.com/office/drawing/2018/sketchyshapes"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p:cNvSpPr>
            <a:spLocks noGrp="1"/>
          </p:cNvSpPr>
          <p:nvPr>
            <p:ph type="title"/>
          </p:nvPr>
        </p:nvSpPr>
        <p:spPr>
          <a:xfrm>
            <a:off x="630936" y="639520"/>
            <a:ext cx="3429000" cy="1719072"/>
          </a:xfrm>
        </p:spPr>
        <p:txBody>
          <a:bodyPr anchor="b">
            <a:normAutofit fontScale="90000"/>
          </a:bodyPr>
          <a:lstStyle/>
          <a:p>
            <a:r>
              <a:rPr lang="en-GB" sz="3800" dirty="0">
                <a:latin typeface="Aptos" panose="020B0004020202020204" pitchFamily="34" charset="0"/>
                <a:cs typeface="Calibri Light" panose="020F0302020204030204" pitchFamily="34" charset="0"/>
              </a:rPr>
              <a:t>Ηθική χρήση της ψηφιακής τεχνολογίας</a:t>
            </a:r>
            <a:endParaRPr lang="en-US" sz="3800" dirty="0">
              <a:latin typeface="Aptos" panose="020B0004020202020204" pitchFamily="34" charset="0"/>
              <a:cs typeface="Calibri Light" panose="020F0302020204030204" pitchFamily="34" charset="0"/>
            </a:endParaRPr>
          </a:p>
        </p:txBody>
      </p:sp>
      <p:sp>
        <p:nvSpPr>
          <p:cNvPr id="14" name="sketch line">
            <a:extLst>
              <a:ext uri="{FF2B5EF4-FFF2-40B4-BE49-F238E27FC236}">
                <a16:creationId xmlns:a16="http://schemas.microsoft.com/office/drawing/2014/main" id="{CD8B4F24-440B-49E9-B85D-733523DC064B}"/>
              </a:ext>
              <a:ext uri="{C183D7F6-B498-43B3-948B-1728B52AA6E4}">
                <adec:decorative xmlns:adec="http://schemas.microsoft.com/office/drawing/2017/decorative" xmlns:p14="http://schemas.microsoft.com/office/powerpoint/2010/main" xmlns:ask="http://schemas.microsoft.com/office/drawing/2018/sketchyshapes"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2573756"/>
            <a:ext cx="3255095" cy="18288"/>
          </a:xfrm>
          <a:custGeom>
            <a:avLst/>
            <a:gdLst>
              <a:gd name="connsiteX0" fmla="*/ 0 w 3255095"/>
              <a:gd name="connsiteY0" fmla="*/ 0 h 18288"/>
              <a:gd name="connsiteX1" fmla="*/ 618468 w 3255095"/>
              <a:gd name="connsiteY1" fmla="*/ 0 h 18288"/>
              <a:gd name="connsiteX2" fmla="*/ 1269487 w 3255095"/>
              <a:gd name="connsiteY2" fmla="*/ 0 h 18288"/>
              <a:gd name="connsiteX3" fmla="*/ 1953057 w 3255095"/>
              <a:gd name="connsiteY3" fmla="*/ 0 h 18288"/>
              <a:gd name="connsiteX4" fmla="*/ 2636627 w 3255095"/>
              <a:gd name="connsiteY4" fmla="*/ 0 h 18288"/>
              <a:gd name="connsiteX5" fmla="*/ 3255095 w 3255095"/>
              <a:gd name="connsiteY5" fmla="*/ 0 h 18288"/>
              <a:gd name="connsiteX6" fmla="*/ 3255095 w 3255095"/>
              <a:gd name="connsiteY6" fmla="*/ 18288 h 18288"/>
              <a:gd name="connsiteX7" fmla="*/ 2538974 w 3255095"/>
              <a:gd name="connsiteY7" fmla="*/ 18288 h 18288"/>
              <a:gd name="connsiteX8" fmla="*/ 1822853 w 3255095"/>
              <a:gd name="connsiteY8" fmla="*/ 18288 h 18288"/>
              <a:gd name="connsiteX9" fmla="*/ 1171834 w 3255095"/>
              <a:gd name="connsiteY9" fmla="*/ 18288 h 18288"/>
              <a:gd name="connsiteX10" fmla="*/ 0 w 3255095"/>
              <a:gd name="connsiteY10" fmla="*/ 18288 h 18288"/>
              <a:gd name="connsiteX11" fmla="*/ 0 w 3255095"/>
              <a:gd name="connsiteY11"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18288"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4386" y="8157"/>
                  <a:pt x="3254682" y="12125"/>
                  <a:pt x="3255095" y="18288"/>
                </a:cubicBezTo>
                <a:cubicBezTo>
                  <a:pt x="3088545" y="23203"/>
                  <a:pt x="2687475" y="7419"/>
                  <a:pt x="2538974" y="18288"/>
                </a:cubicBezTo>
                <a:cubicBezTo>
                  <a:pt x="2390473" y="29157"/>
                  <a:pt x="2137381" y="-8959"/>
                  <a:pt x="1822853" y="18288"/>
                </a:cubicBezTo>
                <a:cubicBezTo>
                  <a:pt x="1508325" y="45535"/>
                  <a:pt x="1466437" y="20385"/>
                  <a:pt x="1171834" y="18288"/>
                </a:cubicBezTo>
                <a:cubicBezTo>
                  <a:pt x="877231" y="16191"/>
                  <a:pt x="561097" y="37643"/>
                  <a:pt x="0" y="18288"/>
                </a:cubicBezTo>
                <a:cubicBezTo>
                  <a:pt x="-46" y="12483"/>
                  <a:pt x="-203" y="6491"/>
                  <a:pt x="0" y="0"/>
                </a:cubicBezTo>
                <a:close/>
              </a:path>
              <a:path w="3255095" h="18288"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4831" y="4493"/>
                  <a:pt x="3255479" y="9472"/>
                  <a:pt x="3255095" y="18288"/>
                </a:cubicBezTo>
                <a:cubicBezTo>
                  <a:pt x="3120743" y="16690"/>
                  <a:pt x="2759628" y="42462"/>
                  <a:pt x="2604076" y="18288"/>
                </a:cubicBezTo>
                <a:cubicBezTo>
                  <a:pt x="2448524" y="-5886"/>
                  <a:pt x="2184336" y="19599"/>
                  <a:pt x="1887955" y="18288"/>
                </a:cubicBezTo>
                <a:cubicBezTo>
                  <a:pt x="1591574" y="16977"/>
                  <a:pt x="1548845" y="6870"/>
                  <a:pt x="1334589" y="18288"/>
                </a:cubicBezTo>
                <a:cubicBezTo>
                  <a:pt x="1120333" y="29706"/>
                  <a:pt x="996014" y="9662"/>
                  <a:pt x="683570" y="18288"/>
                </a:cubicBezTo>
                <a:cubicBezTo>
                  <a:pt x="371126" y="26914"/>
                  <a:pt x="198687" y="16167"/>
                  <a:pt x="0" y="18288"/>
                </a:cubicBezTo>
                <a:cubicBezTo>
                  <a:pt x="843" y="9577"/>
                  <a:pt x="371" y="6900"/>
                  <a:pt x="0" y="0"/>
                </a:cubicBezTo>
                <a:close/>
              </a:path>
            </a:pathLst>
          </a:custGeom>
          <a:solidFill>
            <a:schemeClr val="accent2"/>
          </a:solidFill>
          <a:ln w="38100" cap="rnd">
            <a:solidFill>
              <a:schemeClr val="accent2"/>
            </a:solidFill>
            <a:round/>
            <a:extLst>
              <a:ext uri="{C807C97D-BFC1-408E-A445-0C87EB9F89A2}">
                <ask:lineSketchStyleProps xmlns:ask="http://schemas.microsoft.com/office/drawing/2018/sketchyshapes" xmlns:p14="http://schemas.microsoft.com/office/powerpoint/2010/main" xmlns:p16="http://schemas.microsoft.com/office/powerpoint/2015/main" xmlns:adec="http://schemas.microsoft.com/office/drawing/2017/decorative" xmlns:a16="http://schemas.microsoft.com/office/drawing/2014/main"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630936" y="3303836"/>
            <a:ext cx="3856004" cy="1924241"/>
          </a:xfrm>
        </p:spPr>
        <p:txBody>
          <a:bodyPr anchor="t">
            <a:normAutofit/>
          </a:bodyPr>
          <a:lstStyle/>
          <a:p>
            <a:pPr marL="0" indent="0">
              <a:buNone/>
            </a:pPr>
            <a:endParaRPr lang="en-US" b="1" dirty="0">
              <a:latin typeface="Aptos" panose="020B0004020202020204" pitchFamily="34" charset="0"/>
            </a:endParaRPr>
          </a:p>
          <a:p>
            <a:pPr marL="0" indent="0">
              <a:buNone/>
            </a:pPr>
            <a:r>
              <a:rPr lang="en-US" sz="3200" b="1" dirty="0">
                <a:solidFill>
                  <a:srgbClr val="FFAA5A"/>
                </a:solidFill>
                <a:latin typeface="Aptos" panose="020B0004020202020204" pitchFamily="34" charset="0"/>
                <a:cs typeface="Calibri" panose="020F0502020204030204" pitchFamily="34" charset="0"/>
              </a:rPr>
              <a:t>Εισαγωγικό βίντεο</a:t>
            </a:r>
          </a:p>
        </p:txBody>
      </p:sp>
      <p:pic>
        <p:nvPicPr>
          <p:cNvPr id="2" name="The ethics of social media and online communication">
            <a:hlinkClick r:id="" action="ppaction://media"/>
            <a:extLst>
              <a:ext uri="{FF2B5EF4-FFF2-40B4-BE49-F238E27FC236}">
                <a16:creationId xmlns:a16="http://schemas.microsoft.com/office/drawing/2014/main" id="{8A3DAE9D-1320-370A-3F55-E17F4B07A93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238474" y="1315036"/>
            <a:ext cx="5774987" cy="3248430"/>
          </a:xfrm>
          <a:prstGeom prst="rect">
            <a:avLst/>
          </a:prstGeom>
        </p:spPr>
      </p:pic>
    </p:spTree>
    <p:extLst>
      <p:ext uri="{BB962C8B-B14F-4D97-AF65-F5344CB8AC3E}">
        <p14:creationId xmlns:p14="http://schemas.microsoft.com/office/powerpoint/2010/main" val="139201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250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2"/>
                                        </p:tgtEl>
                                      </p:cBhvr>
                                    </p:cmd>
                                  </p:childTnLst>
                                </p:cTn>
                              </p:par>
                            </p:childTnLst>
                          </p:cTn>
                        </p:par>
                      </p:childTnLst>
                    </p:cTn>
                  </p:par>
                </p:childTnLst>
              </p:cTn>
              <p:nextCondLst>
                <p:cond evt="onClick" delay="0">
                  <p:tgtEl>
                    <p:spTgt spid="2"/>
                  </p:tgtEl>
                </p:cond>
              </p:nextCondLst>
            </p:seq>
            <p:video>
              <p:cMediaNode vol="80000">
                <p:cTn id="12"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293260" y="661228"/>
            <a:ext cx="8051587" cy="937827"/>
          </a:xfrm>
        </p:spPr>
        <p:txBody>
          <a:bodyPr>
            <a:noAutofit/>
          </a:bodyPr>
          <a:lstStyle/>
          <a:p>
            <a:pPr algn="l"/>
            <a:r>
              <a:rPr lang="en-US" sz="3200" dirty="0">
                <a:latin typeface="Aptos" panose="020B0004020202020204" pitchFamily="34" charset="0"/>
                <a:ea typeface="Cambria"/>
              </a:rPr>
              <a:t>Εισαγωγή στην Κοινωνική Ψυχολογία</a:t>
            </a:r>
            <a:br>
              <a:rPr lang="en-US" sz="3200" dirty="0">
                <a:latin typeface="Aptos" panose="020B0004020202020204" pitchFamily="34" charset="0"/>
                <a:ea typeface="Cambria"/>
              </a:rPr>
            </a:br>
            <a:r>
              <a:rPr lang="en-US" sz="2800" dirty="0">
                <a:solidFill>
                  <a:srgbClr val="FFAA5A"/>
                </a:solidFill>
                <a:latin typeface="Aptos" panose="020B0004020202020204" pitchFamily="34" charset="0"/>
                <a:ea typeface="Cambria"/>
              </a:rPr>
              <a:t>Ηθικό δίλημμα - Πολιτιστικός σχετικισμός </a:t>
            </a:r>
            <a:endParaRPr lang="en-US" sz="32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fontScale="92500" lnSpcReduction="20000"/>
          </a:bodyPr>
          <a:lstStyle/>
          <a:p>
            <a:pPr marL="0" indent="0" algn="ctr">
              <a:buNone/>
            </a:pPr>
            <a:r>
              <a:rPr lang="en-GB" sz="3200" dirty="0">
                <a:latin typeface="Aptos" panose="020B0004020202020204" pitchFamily="34" charset="0"/>
                <a:ea typeface="Cambria"/>
              </a:rPr>
              <a:t>Ο πολιτισμικός σχετικισμός είναι η θέση ότι </a:t>
            </a:r>
            <a:r>
              <a:rPr lang="en-GB" sz="3200" b="1" dirty="0">
                <a:latin typeface="Aptos" panose="020B0004020202020204" pitchFamily="34" charset="0"/>
                <a:ea typeface="Cambria"/>
              </a:rPr>
              <a:t>δεν υπάρχει καθολικό πρότυπο για τη μέτρηση των πολιτισμών </a:t>
            </a:r>
            <a:r>
              <a:rPr lang="en-GB" sz="3200" dirty="0">
                <a:latin typeface="Aptos" panose="020B0004020202020204" pitchFamily="34" charset="0"/>
                <a:ea typeface="Cambria"/>
              </a:rPr>
              <a:t>και ότι όλες οι πολιτισμικές αξίες και πεποιθήσεις πρέπει να κατανοούνται σε σχέση με το πολιτισμικό τους πλαίσιο και να μην κρίνονται με βάση εξωτερικούς κανόνες και αξίες. </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38558453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EB492CD-616E-47F8-933B-5E2D952A0593}"/>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rc 30">
            <a:extLst>
              <a:ext uri="{FF2B5EF4-FFF2-40B4-BE49-F238E27FC236}">
                <a16:creationId xmlns:a16="http://schemas.microsoft.com/office/drawing/2014/main" id="{59383CF9-23B5-4335-9B21-1791C4CF1C75}"/>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3967198" flipH="1">
            <a:off x="8631348" y="490493"/>
            <a:ext cx="2987899" cy="2987899"/>
          </a:xfrm>
          <a:prstGeom prst="arc">
            <a:avLst>
              <a:gd name="adj1" fmla="val 14441841"/>
              <a:gd name="adj2" fmla="val 0"/>
            </a:avLst>
          </a:prstGeom>
          <a:ln w="127000" cap="rnd">
            <a:solidFill>
              <a:schemeClr val="accent4"/>
            </a:solidFill>
            <a:prstDash val="dash"/>
            <a:miter lim="800000"/>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6A4C95A1-14F6-E2F3-883E-7B402EAEFA69}"/>
              </a:ext>
            </a:extLst>
          </p:cNvPr>
          <p:cNvSpPr>
            <a:spLocks noGrp="1"/>
          </p:cNvSpPr>
          <p:nvPr>
            <p:ph type="title"/>
          </p:nvPr>
        </p:nvSpPr>
        <p:spPr>
          <a:xfrm>
            <a:off x="455611" y="661228"/>
            <a:ext cx="8051587" cy="937827"/>
          </a:xfrm>
        </p:spPr>
        <p:txBody>
          <a:bodyPr>
            <a:noAutofit/>
          </a:bodyPr>
          <a:lstStyle/>
          <a:p>
            <a:pPr algn="l"/>
            <a:r>
              <a:rPr lang="en-US" sz="3200" dirty="0">
                <a:latin typeface="Aptos" panose="020B0004020202020204" pitchFamily="34" charset="0"/>
                <a:ea typeface="Cambria"/>
              </a:rPr>
              <a:t>Εισαγωγή στην Κοινωνική Ψυχολογία</a:t>
            </a:r>
            <a:br>
              <a:rPr lang="en-US" sz="3200" dirty="0">
                <a:latin typeface="Aptos" panose="020B0004020202020204" pitchFamily="34" charset="0"/>
                <a:ea typeface="Cambria"/>
              </a:rPr>
            </a:br>
            <a:r>
              <a:rPr lang="en-US" sz="2800" dirty="0">
                <a:solidFill>
                  <a:srgbClr val="FFAA5A"/>
                </a:solidFill>
                <a:latin typeface="Aptos" panose="020B0004020202020204" pitchFamily="34" charset="0"/>
                <a:ea typeface="Cambria"/>
              </a:rPr>
              <a:t>Ηθικό δίλημμα - Πολιτιστικός σχετικισμός </a:t>
            </a:r>
            <a:endParaRPr lang="en-US" sz="3200" dirty="0">
              <a:solidFill>
                <a:srgbClr val="FFAA5A"/>
              </a:solidFill>
              <a:latin typeface="Aptos" panose="020B0004020202020204" pitchFamily="34" charset="0"/>
              <a:ea typeface="Cambria"/>
            </a:endParaRPr>
          </a:p>
        </p:txBody>
      </p:sp>
      <p:sp>
        <p:nvSpPr>
          <p:cNvPr id="33" name="Freeform: Shape 32">
            <a:extLst>
              <a:ext uri="{FF2B5EF4-FFF2-40B4-BE49-F238E27FC236}">
                <a16:creationId xmlns:a16="http://schemas.microsoft.com/office/drawing/2014/main" id="{0007FE00-9498-4706-B255-6437B0252C02}"/>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486400"/>
            <a:ext cx="2672863" cy="1371600"/>
          </a:xfrm>
          <a:custGeom>
            <a:avLst/>
            <a:gdLst>
              <a:gd name="connsiteX0" fmla="*/ 1721734 w 2672863"/>
              <a:gd name="connsiteY0" fmla="*/ 0 h 1371600"/>
              <a:gd name="connsiteX1" fmla="*/ 2564444 w 2672863"/>
              <a:gd name="connsiteY1" fmla="*/ 213382 h 1371600"/>
              <a:gd name="connsiteX2" fmla="*/ 2672863 w 2672863"/>
              <a:gd name="connsiteY2" fmla="*/ 279248 h 1371600"/>
              <a:gd name="connsiteX3" fmla="*/ 2672863 w 2672863"/>
              <a:gd name="connsiteY3" fmla="*/ 1371600 h 1371600"/>
              <a:gd name="connsiteX4" fmla="*/ 0 w 2672863"/>
              <a:gd name="connsiteY4" fmla="*/ 1371600 h 1371600"/>
              <a:gd name="connsiteX5" fmla="*/ 33268 w 2672863"/>
              <a:gd name="connsiteY5" fmla="*/ 1242216 h 1371600"/>
              <a:gd name="connsiteX6" fmla="*/ 1721734 w 2672863"/>
              <a:gd name="connsiteY6" fmla="*/ 0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72863" h="1371600">
                <a:moveTo>
                  <a:pt x="1721734" y="0"/>
                </a:moveTo>
                <a:cubicBezTo>
                  <a:pt x="2026863" y="0"/>
                  <a:pt x="2313937" y="77299"/>
                  <a:pt x="2564444" y="213382"/>
                </a:cubicBezTo>
                <a:lnTo>
                  <a:pt x="2672863" y="279248"/>
                </a:lnTo>
                <a:lnTo>
                  <a:pt x="2672863" y="1371600"/>
                </a:lnTo>
                <a:lnTo>
                  <a:pt x="0" y="1371600"/>
                </a:lnTo>
                <a:lnTo>
                  <a:pt x="33268" y="1242216"/>
                </a:lnTo>
                <a:cubicBezTo>
                  <a:pt x="257110" y="522539"/>
                  <a:pt x="928399" y="0"/>
                  <a:pt x="1721734"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2CB08756-1599-4332-6E75-893C5C0ED86F}"/>
              </a:ext>
            </a:extLst>
          </p:cNvPr>
          <p:cNvSpPr>
            <a:spLocks noGrp="1"/>
          </p:cNvSpPr>
          <p:nvPr>
            <p:ph idx="1"/>
          </p:nvPr>
        </p:nvSpPr>
        <p:spPr>
          <a:xfrm>
            <a:off x="5549989" y="1863584"/>
            <a:ext cx="6212979" cy="4368954"/>
          </a:xfrm>
        </p:spPr>
        <p:txBody>
          <a:bodyPr vert="horz" lIns="91440" tIns="45720" rIns="91440" bIns="45720" rtlCol="0">
            <a:normAutofit fontScale="85000" lnSpcReduction="20000"/>
          </a:bodyPr>
          <a:lstStyle/>
          <a:p>
            <a:pPr algn="just"/>
            <a:r>
              <a:rPr lang="en-GB" sz="3200" b="1" dirty="0">
                <a:latin typeface="Aptos" panose="020B0004020202020204" pitchFamily="34" charset="0"/>
                <a:ea typeface="Cambria"/>
              </a:rPr>
              <a:t>Ο πολιτιστικός σχετικισμός συνεπάγεται την απουσία απόλυτων ανθρωπίνων δικαιωμάτων και ηθικών αξιών; </a:t>
            </a:r>
            <a:r>
              <a:rPr lang="en-GB" sz="3200" dirty="0">
                <a:latin typeface="Aptos" panose="020B0004020202020204" pitchFamily="34" charset="0"/>
                <a:ea typeface="Cambria"/>
              </a:rPr>
              <a:t>Όχι, αλλά το όριο μεταξύ της παραβίασης των ανθρωπίνων δικαιωμάτων και της πολιτισμικής πολυμορφίας είναι λεπτό.</a:t>
            </a:r>
          </a:p>
          <a:p>
            <a:pPr marL="0" indent="0" algn="just">
              <a:buNone/>
            </a:pPr>
            <a:r>
              <a:rPr lang="en-GB" sz="3200" b="1" dirty="0">
                <a:latin typeface="Aptos" panose="020B0004020202020204" pitchFamily="34" charset="0"/>
                <a:ea typeface="Cambria"/>
              </a:rPr>
              <a:t>Γρήγορη συμβουλή: </a:t>
            </a:r>
            <a:r>
              <a:rPr lang="en-GB" sz="3200" dirty="0">
                <a:latin typeface="Aptos" panose="020B0004020202020204" pitchFamily="34" charset="0"/>
                <a:ea typeface="Cambria"/>
              </a:rPr>
              <a:t>παραβιάζει τα ανθρώπινα δικαιώματα ή αντικατοπτρίζει την πολιτισμική ποικιλομορφία; </a:t>
            </a:r>
          </a:p>
        </p:txBody>
      </p:sp>
      <p:pic>
        <p:nvPicPr>
          <p:cNvPr id="4" name="Picture 4">
            <a:extLst>
              <a:ext uri="{FF2B5EF4-FFF2-40B4-BE49-F238E27FC236}">
                <a16:creationId xmlns:a16="http://schemas.microsoft.com/office/drawing/2014/main" id="{93832B4C-8C17-2071-23D7-4C43EE4163A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455611" y="2140945"/>
            <a:ext cx="4665346" cy="2612013"/>
          </a:xfrm>
          <a:prstGeom prst="rect">
            <a:avLst/>
          </a:prstGeom>
        </p:spPr>
      </p:pic>
    </p:spTree>
    <p:extLst>
      <p:ext uri="{BB962C8B-B14F-4D97-AF65-F5344CB8AC3E}">
        <p14:creationId xmlns:p14="http://schemas.microsoft.com/office/powerpoint/2010/main" val="10686980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312298" y="654050"/>
            <a:ext cx="11567404" cy="6001643"/>
          </a:xfrm>
          <a:prstGeom prst="rect">
            <a:avLst/>
          </a:prstGeom>
        </p:spPr>
        <p:txBody>
          <a:bodyPr lIns="0" tIns="0" rIns="0" bIns="0" rtlCol="0" anchor="t">
            <a:spAutoFit/>
          </a:bodyPr>
          <a:lstStyle/>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800" b="1" i="0" u="none" strike="noStrike" kern="1200" cap="none" spc="0" normalizeH="0" baseline="0" noProof="0" dirty="0">
                <a:ln>
                  <a:noFill/>
                </a:ln>
                <a:solidFill>
                  <a:srgbClr val="92BAB5"/>
                </a:solidFill>
                <a:effectLst/>
                <a:uLnTx/>
                <a:uFillTx/>
                <a:latin typeface="Aptos" panose="020B0004020202020204" pitchFamily="34" charset="0"/>
                <a:ea typeface="Inter"/>
                <a:cs typeface="Inter"/>
                <a:sym typeface="Inter"/>
              </a:rPr>
              <a:t>Ελεύθερη άδεια χρήσης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Το προϊόν που αναπτύχθηκε εδώ στο πλαίσιο του έργου "Building Digital Resilience by Making Digital Wellbeing and Security Accessible to All 2022-2-SK01-KA220-ADU-000096888" αναπτύχθηκε με την υποστήριξη της Ευρωπαϊκής Επιτροπής και εκφράζει αποκλειστικά τη γνώμη του συγγραφέα. Η Ευρωπαϊκή Επιτροπή δεν ευθύνεται για το περιεχόμενο των εγγράφων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Η δημοσίευση αποκτά την άδεια Creative Commons CC BY- NC SA.</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endParaRP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Αυτή η άδεια σας επιτρέπει να διανέμετε, να αναμιγνύετε, να βελτιώνετε και να βασίζεστε στο έργο, αλλά μόνο μη εμπορικά. Όταν χρησιμοποιείτε το έργο καθώς και αποσπάσματα από αυτό </a:t>
            </a:r>
            <a:r>
              <a:rPr kumimoji="0" lang="sk-SK"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πρέπει</a:t>
            </a: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πρέπει να αναφέρεται η πηγή και ένας σύνδεσμος προς την άδεια χρήσης και να αναφέρονται οι πιθανές αλλαγές. Τα πνευματικά δικαιώματα παραμένουν στους συγγραφείς των εγγράφων.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το έργο δεν μπορεί να χρησιμοποιηθεί για εμπορικούς σκοπούς. </a:t>
            </a:r>
          </a:p>
          <a:p>
            <a:pPr marL="647732" marR="0" lvl="1" indent="-342917" algn="just" defTabSz="609630" rtl="0" eaLnBrk="1" fontAlgn="auto" latinLnBrk="0" hangingPunct="1">
              <a:lnSpc>
                <a:spcPts val="1803"/>
              </a:lnSpc>
              <a:spcBef>
                <a:spcPct val="0"/>
              </a:spcBef>
              <a:spcAft>
                <a:spcPts val="0"/>
              </a:spcAft>
              <a:buClrTx/>
              <a:buSzTx/>
              <a:buFont typeface="+mj-lt"/>
              <a:buAutoNum type="arabicPeriod"/>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Εάν ανασυνθέσετε, μετατρέψετε ή αξιοποιήσετε το έργο, οι συνεισφορές σας πρέπει να δημοσιεύονται με την ίδια άδεια χρήσης όπως το πρωτότυπο.  </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FFAA5A"/>
                </a:solidFill>
                <a:effectLst/>
                <a:uLnTx/>
                <a:uFillTx/>
                <a:latin typeface="Aptos" panose="020B0004020202020204" pitchFamily="34" charset="0"/>
                <a:ea typeface="Inter"/>
                <a:cs typeface="Inter"/>
                <a:sym typeface="Inter"/>
              </a:rPr>
              <a:t>Αποποίηση ευθύνης:</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Χρηματοδοτείται από την Ευρωπαϊκή Ένωση. Ωστόσο, οι απόψεις και οι γνώμες που εκφράζονται είναι αποκλειστικά του/των συγγραφέα/ων και δεν αντανακλούν κατ' ανάγκη τις απόψεις και τις γνώμες της Ευρωπαϊκής Ένωσης ή του Ευρωπαϊκού Εκτελεστικού Οργανισμού Εκπαίδευσης και Πολιτισμού (EACEA). Ούτε η Ευρωπαϊκή Ένωση ούτε ο EACEA μπορούν να θεωρηθούν υπεύθυνοι γι' αυτές.</a:t>
            </a:r>
          </a:p>
          <a:p>
            <a:pPr marL="0" marR="0" lvl="0" indent="0" algn="just" defTabSz="609630" rtl="0" eaLnBrk="1" fontAlgn="auto" latinLnBrk="0" hangingPunct="1">
              <a:lnSpc>
                <a:spcPts val="1803"/>
              </a:lnSpc>
              <a:spcBef>
                <a:spcPct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0B0004020202020204" pitchFamily="34" charset="0"/>
                <a:ea typeface="Inter"/>
                <a:cs typeface="Inter"/>
                <a:sym typeface="Inter"/>
              </a:rPr>
              <a:t> </a:t>
            </a:r>
          </a:p>
        </p:txBody>
      </p:sp>
      <p:sp>
        <p:nvSpPr>
          <p:cNvPr id="4" name="Freeform 4"/>
          <p:cNvSpPr/>
          <p:nvPr/>
        </p:nvSpPr>
        <p:spPr>
          <a:xfrm>
            <a:off x="406400" y="2362200"/>
            <a:ext cx="1562748" cy="539148"/>
          </a:xfrm>
          <a:custGeom>
            <a:avLst/>
            <a:gdLst/>
            <a:ahLst/>
            <a:cxnLst/>
            <a:rect l="l" t="t" r="r" b="b"/>
            <a:pathLst>
              <a:path w="2344122" h="808722">
                <a:moveTo>
                  <a:pt x="0" y="0"/>
                </a:moveTo>
                <a:lnTo>
                  <a:pt x="2344122" y="0"/>
                </a:lnTo>
                <a:lnTo>
                  <a:pt x="2344122" y="808722"/>
                </a:lnTo>
                <a:lnTo>
                  <a:pt x="0" y="808722"/>
                </a:lnTo>
                <a:lnTo>
                  <a:pt x="0" y="0"/>
                </a:lnTo>
                <a:close/>
              </a:path>
            </a:pathLst>
          </a:custGeom>
          <a:blipFill>
            <a:blip r:embed="rId2" cstate="email">
              <a:extLst>
                <a:ext uri="{28A0092B-C50C-407E-A947-70E740481C1C}">
                  <a14:useLocalDpi xmlns:a14="http://schemas.microsoft.com/office/drawing/2010/main"/>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62348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A84B152-3496-4C52-AF08-97AFFC09DD2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Başlık 1">
            <a:extLst>
              <a:ext uri="{FF2B5EF4-FFF2-40B4-BE49-F238E27FC236}">
                <a16:creationId xmlns:a16="http://schemas.microsoft.com/office/drawing/2014/main" id="{125F85EE-0741-464A-89E5-9FE05AD7F2C3}"/>
              </a:ext>
            </a:extLst>
          </p:cNvPr>
          <p:cNvSpPr>
            <a:spLocks noGrp="1"/>
          </p:cNvSpPr>
          <p:nvPr>
            <p:ph type="title"/>
          </p:nvPr>
        </p:nvSpPr>
        <p:spPr>
          <a:xfrm>
            <a:off x="176934" y="0"/>
            <a:ext cx="6861819" cy="1212112"/>
          </a:xfrm>
        </p:spPr>
        <p:txBody>
          <a:bodyPr>
            <a:noAutofit/>
          </a:bodyPr>
          <a:lstStyle/>
          <a:p>
            <a:pPr algn="l"/>
            <a:r>
              <a:rPr lang="en-GB" sz="3600" dirty="0">
                <a:latin typeface="Aptos" panose="020B0004020202020204" pitchFamily="34" charset="0"/>
              </a:rPr>
              <a:t>Τα συστατικά στοιχεία της ψηφιακής επάρκειας</a:t>
            </a:r>
          </a:p>
        </p:txBody>
      </p:sp>
      <p:sp>
        <p:nvSpPr>
          <p:cNvPr id="12" name="Freeform: Shape 11">
            <a:extLst>
              <a:ext uri="{FF2B5EF4-FFF2-40B4-BE49-F238E27FC236}">
                <a16:creationId xmlns:a16="http://schemas.microsoft.com/office/drawing/2014/main" id="{6B2ADB95-0FA3-4BD7-A8AC-89D014A83E5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İçerik Yer Tutucusu 2">
            <a:extLst>
              <a:ext uri="{FF2B5EF4-FFF2-40B4-BE49-F238E27FC236}">
                <a16:creationId xmlns:a16="http://schemas.microsoft.com/office/drawing/2014/main" id="{4D43C8CB-ADCB-F147-B1DE-A917435214D0}"/>
              </a:ext>
            </a:extLst>
          </p:cNvPr>
          <p:cNvSpPr>
            <a:spLocks noGrp="1"/>
          </p:cNvSpPr>
          <p:nvPr>
            <p:ph idx="1"/>
          </p:nvPr>
        </p:nvSpPr>
        <p:spPr>
          <a:xfrm>
            <a:off x="311422" y="1325880"/>
            <a:ext cx="6284544" cy="4851083"/>
          </a:xfrm>
        </p:spPr>
        <p:txBody>
          <a:bodyPr>
            <a:normAutofit fontScale="85000" lnSpcReduction="20000"/>
          </a:bodyPr>
          <a:lstStyle/>
          <a:p>
            <a:pPr algn="just">
              <a:spcAft>
                <a:spcPts val="600"/>
              </a:spcAft>
            </a:pPr>
            <a:r>
              <a:rPr lang="en-GB" sz="2400" b="1" dirty="0">
                <a:latin typeface="Aptos" panose="020B0004020202020204" pitchFamily="34" charset="0"/>
              </a:rPr>
              <a:t>Πληροφορική παιδεία ή Πληροφορική παιδεία: </a:t>
            </a:r>
            <a:r>
              <a:rPr lang="en-GB" sz="2400" dirty="0">
                <a:latin typeface="Aptos" panose="020B0004020202020204" pitchFamily="34" charset="0"/>
              </a:rPr>
              <a:t>πρόκειται για την τεχνική συνιστώσα της ψηφιακής επάρκειας, καθώς αναφέρεται στην εκμάθηση τεχνικών δεξιοτήτων σχετικά με τη χρήση υλικού και λογισμικού. </a:t>
            </a:r>
          </a:p>
          <a:p>
            <a:pPr algn="just">
              <a:spcAft>
                <a:spcPts val="600"/>
              </a:spcAft>
            </a:pPr>
            <a:r>
              <a:rPr lang="en-GB" sz="2400" b="1" dirty="0">
                <a:latin typeface="Aptos" panose="020B0004020202020204" pitchFamily="34" charset="0"/>
              </a:rPr>
              <a:t>Πληροφοριακός αλφαβητισμός: </a:t>
            </a:r>
            <a:r>
              <a:rPr lang="en-GB" sz="2400" dirty="0">
                <a:latin typeface="Aptos" panose="020B0004020202020204" pitchFamily="34" charset="0"/>
              </a:rPr>
              <a:t>εισάγει γνωστικές πτυχές των ψηφιακών τεχνολογιών, όπως η κριτική σκέψη, η επίλυση προβλημάτων κ.λπ.</a:t>
            </a:r>
          </a:p>
          <a:p>
            <a:pPr algn="just">
              <a:spcAft>
                <a:spcPts val="600"/>
              </a:spcAft>
            </a:pPr>
            <a:r>
              <a:rPr lang="en-GB" sz="2400" b="1" dirty="0">
                <a:latin typeface="Aptos" panose="020B0004020202020204" pitchFamily="34" charset="0"/>
              </a:rPr>
              <a:t>Media Literacy (Εκπαίδευση στα Μέσα Μαζικής Ενημέρωσης): </a:t>
            </a:r>
            <a:r>
              <a:rPr lang="en-GB" sz="2400" dirty="0">
                <a:latin typeface="Aptos" panose="020B0004020202020204" pitchFamily="34" charset="0"/>
              </a:rPr>
              <a:t>αναφέρεται στις ηθικές πτυχές της χρήσης των ψηφιακών τεχνολογιών και των μέσων κοινωνικής δικτύωσης. Συνεπάγεται την ικανότητα κατανόησης, ερμηνείας και κριτικής αξιολόγησης του νοήματος των ψηφιακών εργαλείων και περιεχομένων.</a:t>
            </a:r>
          </a:p>
        </p:txBody>
      </p:sp>
      <p:sp>
        <p:nvSpPr>
          <p:cNvPr id="14" name="Oval 13">
            <a:extLst>
              <a:ext uri="{FF2B5EF4-FFF2-40B4-BE49-F238E27FC236}">
                <a16:creationId xmlns:a16="http://schemas.microsoft.com/office/drawing/2014/main" id="{C924DBCE-E731-4B22-8181-A39C1D86276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630884" cy="630884"/>
          </a:xfrm>
          <a:prstGeom prst="ellipse">
            <a:avLst/>
          </a:prstGeom>
          <a:noFill/>
          <a:ln w="1270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5">
            <a:extLst>
              <a:ext uri="{FF2B5EF4-FFF2-40B4-BE49-F238E27FC236}">
                <a16:creationId xmlns:a16="http://schemas.microsoft.com/office/drawing/2014/main" id="{4CBF9756-6AC8-4C65-84DF-56FBFFA1D873}"/>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0227"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2D385988-EAAF-4C27-AF8A-2BFBECAF3D4F}"/>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20" name="Straight Connector 19">
            <a:extLst>
              <a:ext uri="{FF2B5EF4-FFF2-40B4-BE49-F238E27FC236}">
                <a16:creationId xmlns:a16="http://schemas.microsoft.com/office/drawing/2014/main" id="{43621FD4-D14D-45D5-9A57-9A2DE5EA59C0}"/>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2" name="Freeform: Shape 21">
            <a:extLst>
              <a:ext uri="{FF2B5EF4-FFF2-40B4-BE49-F238E27FC236}">
                <a16:creationId xmlns:a16="http://schemas.microsoft.com/office/drawing/2014/main" id="{B621D332-7329-4994-8836-C429A51B7549}"/>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2D20F754-35A9-4508-BE3C-C59996D1437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2" descr="Dimensions of digital competency [10]. | Download Scientific Diagram">
            <a:extLst>
              <a:ext uri="{FF2B5EF4-FFF2-40B4-BE49-F238E27FC236}">
                <a16:creationId xmlns:a16="http://schemas.microsoft.com/office/drawing/2014/main" id="{24D2872B-2E9F-5954-2388-707C00B8240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96348" y="1584007"/>
            <a:ext cx="5324379" cy="376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95174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Τι είναι η Εκπαίδευση στα Μέσα Μαζικής Ενημέρωσης;</a:t>
            </a:r>
          </a:p>
        </p:txBody>
      </p:sp>
      <p:sp>
        <p:nvSpPr>
          <p:cNvPr id="3" name="Content Placeholder 2"/>
          <p:cNvSpPr>
            <a:spLocks noGrp="1"/>
          </p:cNvSpPr>
          <p:nvPr>
            <p:ph idx="1"/>
          </p:nvPr>
        </p:nvSpPr>
        <p:spPr>
          <a:xfrm>
            <a:off x="390064" y="1127051"/>
            <a:ext cx="6861341" cy="5338529"/>
          </a:xfrm>
        </p:spPr>
        <p:txBody>
          <a:bodyPr>
            <a:normAutofit fontScale="70000" lnSpcReduction="20000"/>
          </a:bodyPr>
          <a:lstStyle/>
          <a:p>
            <a:pPr marL="0" indent="0" algn="just">
              <a:spcAft>
                <a:spcPts val="600"/>
              </a:spcAft>
              <a:buNone/>
            </a:pPr>
            <a:r>
              <a:rPr lang="en-GB" dirty="0">
                <a:latin typeface="Aptos" panose="020B0004020202020204" pitchFamily="34" charset="0"/>
              </a:rPr>
              <a:t>Η εκπαίδευση στα μέσα μαζικής ενημέρωσης είναι η διαδικασία μέσω της οποίας τα άτομα αποκτούν παιδεία στα μέσα μαζικής ενημέρωσης και είναι σε θέση να κατανοούν κριτικά τη φύση, τις τεχνικές και τις επιπτώσεις των μηνυμάτων και των παραγωγών των μέσων ενημέρωσης. </a:t>
            </a:r>
          </a:p>
          <a:p>
            <a:pPr algn="just">
              <a:spcAft>
                <a:spcPts val="600"/>
              </a:spcAft>
            </a:pPr>
            <a:r>
              <a:rPr lang="en-GB" dirty="0">
                <a:latin typeface="Aptos" panose="020B0004020202020204" pitchFamily="34" charset="0"/>
              </a:rPr>
              <a:t>Κριτική αξιολόγηση και κατανόηση των μηνυμάτων, συμβόλων και γλωσσών των μέσων κοινωνικής δικτύωσης</a:t>
            </a:r>
            <a:r>
              <a:rPr lang="sk-SK" dirty="0">
                <a:latin typeface="Aptos" panose="020B0004020202020204" pitchFamily="34" charset="0"/>
              </a:rPr>
              <a:t>.</a:t>
            </a:r>
            <a:endParaRPr lang="en-GB" dirty="0">
              <a:latin typeface="Aptos" panose="020B0004020202020204" pitchFamily="34" charset="0"/>
            </a:endParaRPr>
          </a:p>
          <a:p>
            <a:pPr algn="just">
              <a:spcAft>
                <a:spcPts val="600"/>
              </a:spcAft>
            </a:pPr>
            <a:r>
              <a:rPr lang="en-GB" dirty="0">
                <a:latin typeface="Aptos" panose="020B0004020202020204" pitchFamily="34" charset="0"/>
              </a:rPr>
              <a:t>Συνειδητοποίηση της συμπεριφοράς και της επικοινωνίας στο διαδίκτυο</a:t>
            </a:r>
            <a:r>
              <a:rPr lang="sk-SK" dirty="0">
                <a:latin typeface="Aptos" panose="020B0004020202020204" pitchFamily="34" charset="0"/>
              </a:rPr>
              <a:t>.</a:t>
            </a:r>
            <a:endParaRPr lang="en-GB" dirty="0">
              <a:latin typeface="Aptos" panose="020B0004020202020204" pitchFamily="34" charset="0"/>
            </a:endParaRPr>
          </a:p>
          <a:p>
            <a:pPr algn="just">
              <a:spcAft>
                <a:spcPts val="600"/>
              </a:spcAft>
            </a:pPr>
            <a:r>
              <a:rPr lang="en-GB" dirty="0">
                <a:latin typeface="Aptos" panose="020B0004020202020204" pitchFamily="34" charset="0"/>
              </a:rPr>
              <a:t>Κατανόηση του τρόπου λειτουργίας των πλατφορμών κοινωνικής δικτύωσης και των συμφερόντων των οποίων</a:t>
            </a:r>
            <a:r>
              <a:rPr lang="sk-SK" dirty="0">
                <a:latin typeface="Aptos" panose="020B0004020202020204" pitchFamily="34" charset="0"/>
              </a:rPr>
              <a:t>.</a:t>
            </a:r>
            <a:endParaRPr lang="en-GB" dirty="0">
              <a:latin typeface="Aptos" panose="020B0004020202020204" pitchFamily="34" charset="0"/>
            </a:endParaRPr>
          </a:p>
          <a:p>
            <a:pPr algn="just">
              <a:spcAft>
                <a:spcPts val="600"/>
              </a:spcAft>
            </a:pPr>
            <a:r>
              <a:rPr lang="en-GB" dirty="0">
                <a:latin typeface="Aptos" panose="020B0004020202020204" pitchFamily="34" charset="0"/>
              </a:rPr>
              <a:t>Πώς τα μέσα κοινωνικής δικτύωσης παράγουν νόημα και αναπαριστούν την πραγματικότητα</a:t>
            </a:r>
            <a:r>
              <a:rPr lang="sk-SK" dirty="0">
                <a:latin typeface="Aptos" panose="020B0004020202020204" pitchFamily="34" charset="0"/>
              </a:rPr>
              <a:t>.</a:t>
            </a:r>
            <a:endParaRPr lang="en-GB" dirty="0">
              <a:latin typeface="Aptos" panose="020B0004020202020204" pitchFamily="34" charset="0"/>
            </a:endParaRPr>
          </a:p>
          <a:p>
            <a:pPr algn="just">
              <a:spcAft>
                <a:spcPts val="600"/>
              </a:spcAft>
            </a:pPr>
            <a:r>
              <a:rPr lang="en-GB" dirty="0">
                <a:latin typeface="Aptos" panose="020B0004020202020204" pitchFamily="34" charset="0"/>
              </a:rPr>
              <a:t>Πώς αυτές οι αναπαραστάσεις της πραγματικότητας ερμηνεύονται από το κοινό</a:t>
            </a:r>
            <a:r>
              <a:rPr lang="sk-SK" dirty="0">
                <a:latin typeface="Aptos" panose="020B0004020202020204" pitchFamily="34" charset="0"/>
              </a:rPr>
              <a:t>.</a:t>
            </a:r>
            <a:endParaRPr lang="en-GB"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092194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a:bodyPr>
          <a:lstStyle/>
          <a:p>
            <a:pPr algn="l">
              <a:spcAft>
                <a:spcPts val="600"/>
              </a:spcAft>
            </a:pPr>
            <a:r>
              <a:rPr lang="en-GB" sz="4000" dirty="0">
                <a:latin typeface="Aptos" panose="020B0004020202020204" pitchFamily="34" charset="0"/>
                <a:cs typeface="Calibri" panose="020F0502020204030204" pitchFamily="34" charset="0"/>
              </a:rPr>
              <a:t>Γιατί εκπαίδευση στα ΜΜΕ;</a:t>
            </a:r>
          </a:p>
        </p:txBody>
      </p:sp>
      <p:sp>
        <p:nvSpPr>
          <p:cNvPr id="3" name="Content Placeholder 2"/>
          <p:cNvSpPr>
            <a:spLocks noGrp="1"/>
          </p:cNvSpPr>
          <p:nvPr>
            <p:ph idx="1"/>
          </p:nvPr>
        </p:nvSpPr>
        <p:spPr>
          <a:xfrm>
            <a:off x="390064" y="1828800"/>
            <a:ext cx="6861341" cy="4636780"/>
          </a:xfrm>
        </p:spPr>
        <p:txBody>
          <a:bodyPr>
            <a:normAutofit fontScale="92500" lnSpcReduction="10000"/>
          </a:bodyPr>
          <a:lstStyle/>
          <a:p>
            <a:pPr marL="0" indent="0">
              <a:spcAft>
                <a:spcPts val="600"/>
              </a:spcAft>
              <a:buNone/>
            </a:pPr>
            <a:r>
              <a:rPr lang="en-GB" sz="3600" b="1" dirty="0">
                <a:solidFill>
                  <a:srgbClr val="FFAA5A"/>
                </a:solidFill>
                <a:latin typeface="Aptos" panose="020B0004020202020204" pitchFamily="34" charset="0"/>
              </a:rPr>
              <a:t>Ζούμε στην κοινωνία της μετα-αλήθειας</a:t>
            </a:r>
          </a:p>
          <a:p>
            <a:pPr marL="0" indent="0">
              <a:spcAft>
                <a:spcPts val="600"/>
              </a:spcAft>
              <a:buNone/>
            </a:pPr>
            <a:r>
              <a:rPr lang="en-GB" sz="3600" dirty="0">
                <a:latin typeface="Aptos" panose="020B0004020202020204" pitchFamily="34" charset="0"/>
              </a:rPr>
              <a:t>Τα αντικειμενικά γεγονότα έχουν μικρότερη επιρροή στη διαμόρφωση της κοινής γνώμης από ό,τι οι επικλήσεις στα συναισθήματα και τις προσωπικές/πολιτισμικές πεποιθήσεις.</a:t>
            </a: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4" descr="The Role of Social Media in Education | SocialBu">
            <a:extLst>
              <a:ext uri="{FF2B5EF4-FFF2-40B4-BE49-F238E27FC236}">
                <a16:creationId xmlns:a16="http://schemas.microsoft.com/office/drawing/2014/main" id="{633384FF-FDAE-2DE7-4032-63DED6341CB9}"/>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7347677" y="2071900"/>
            <a:ext cx="4595690" cy="2879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6362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Εισαγωγή στην Κοινωνική Ψυχολογία</a:t>
            </a:r>
          </a:p>
        </p:txBody>
      </p:sp>
      <p:sp>
        <p:nvSpPr>
          <p:cNvPr id="3" name="Content Placeholder 2"/>
          <p:cNvSpPr>
            <a:spLocks noGrp="1"/>
          </p:cNvSpPr>
          <p:nvPr>
            <p:ph idx="1"/>
          </p:nvPr>
        </p:nvSpPr>
        <p:spPr>
          <a:xfrm>
            <a:off x="226642" y="1571173"/>
            <a:ext cx="6312381" cy="4636780"/>
          </a:xfrm>
        </p:spPr>
        <p:txBody>
          <a:bodyPr>
            <a:normAutofit fontScale="92500" lnSpcReduction="20000"/>
          </a:bodyPr>
          <a:lstStyle/>
          <a:p>
            <a:pPr marL="0" indent="0" algn="ctr">
              <a:spcAft>
                <a:spcPts val="600"/>
              </a:spcAft>
              <a:buNone/>
            </a:pPr>
            <a:r>
              <a:rPr lang="en-GB" sz="3600" dirty="0">
                <a:latin typeface="Aptos" panose="020B0004020202020204" pitchFamily="34" charset="0"/>
              </a:rPr>
              <a:t>Η κοινωνική ψυχολογία αποσκοπεί στην κατανόηση των σκέψεων, των συναισθημάτων και των ενεργειών των ατόμων σε σχέση με την έμμεση παρουσία των άλλων, επομένως σε σχέση με την κοινωνική δομή. </a:t>
            </a:r>
            <a:endParaRPr lang="sk-SK" sz="3600" dirty="0">
              <a:latin typeface="Aptos" panose="020B0004020202020204" pitchFamily="34" charset="0"/>
            </a:endParaRPr>
          </a:p>
          <a:p>
            <a:pPr marL="0" indent="0" algn="ctr">
              <a:spcAft>
                <a:spcPts val="600"/>
              </a:spcAft>
              <a:buNone/>
            </a:pPr>
            <a:r>
              <a:rPr lang="en-GB" sz="3600" b="1" dirty="0">
                <a:solidFill>
                  <a:srgbClr val="FFAA5A"/>
                </a:solidFill>
                <a:latin typeface="Aptos" panose="020B0004020202020204" pitchFamily="34" charset="0"/>
              </a:rPr>
              <a:t>Αυτό ισχύει και στο διαδίκτυο!</a:t>
            </a:r>
          </a:p>
          <a:p>
            <a:pPr marL="0" indent="0" algn="ctr">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Pursuing a Career in Social Psychology">
            <a:extLst>
              <a:ext uri="{FF2B5EF4-FFF2-40B4-BE49-F238E27FC236}">
                <a16:creationId xmlns:a16="http://schemas.microsoft.com/office/drawing/2014/main" id="{BD40CD5E-CC12-CA02-9608-AD7C88C13C8C}"/>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244670" y="2230601"/>
            <a:ext cx="5036271" cy="22766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2387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2"/>
            <a:ext cx="9706135" cy="671094"/>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Εισαγωγή στην Κοινωνική Ψυχολογία</a:t>
            </a:r>
          </a:p>
        </p:txBody>
      </p:sp>
      <p:sp>
        <p:nvSpPr>
          <p:cNvPr id="3" name="Content Placeholder 2"/>
          <p:cNvSpPr>
            <a:spLocks noGrp="1"/>
          </p:cNvSpPr>
          <p:nvPr>
            <p:ph idx="1"/>
          </p:nvPr>
        </p:nvSpPr>
        <p:spPr>
          <a:xfrm>
            <a:off x="226642" y="1571173"/>
            <a:ext cx="6312381" cy="4636780"/>
          </a:xfrm>
        </p:spPr>
        <p:txBody>
          <a:bodyPr>
            <a:normAutofit fontScale="70000" lnSpcReduction="20000"/>
          </a:bodyPr>
          <a:lstStyle/>
          <a:p>
            <a:pPr>
              <a:spcAft>
                <a:spcPts val="600"/>
              </a:spcAft>
            </a:pPr>
            <a:r>
              <a:rPr lang="en-GB" sz="3600" dirty="0">
                <a:latin typeface="Aptos" panose="020B0004020202020204" pitchFamily="34" charset="0"/>
              </a:rPr>
              <a:t> Σύμφωνα με την κονστρουκτιβιστική προσέγγιση, οι κοινωνικές και πολιτισμικές διαστάσεις αποτελούν συστατικό στοιχείο του νου και των γνωστικών και συναισθηματικών διαδικασιών του.</a:t>
            </a:r>
          </a:p>
          <a:p>
            <a:pPr>
              <a:spcAft>
                <a:spcPts val="600"/>
              </a:spcAft>
            </a:pPr>
            <a:r>
              <a:rPr lang="en-GB" sz="3600" dirty="0">
                <a:latin typeface="Aptos" panose="020B0004020202020204" pitchFamily="34" charset="0"/>
              </a:rPr>
              <a:t> Η πραγματικότητα προορίζεται ως ένα κοινωνικά κοινό και διαπραγματεύσιμο όραμα. </a:t>
            </a:r>
          </a:p>
          <a:p>
            <a:pPr>
              <a:spcAft>
                <a:spcPts val="600"/>
              </a:spcAft>
            </a:pPr>
            <a:r>
              <a:rPr lang="en-GB" sz="3600" dirty="0">
                <a:latin typeface="Aptos" panose="020B0004020202020204" pitchFamily="34" charset="0"/>
              </a:rPr>
              <a:t> Η γνώση της πραγματικότητας προορίζεται ως μια συνεχής διαδικασία συλλογικής οργάνωσης και απόδοσης νοήματος. </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5" name="Picture 2" descr="The social psychology of viral transmission | IPR blog">
            <a:extLst>
              <a:ext uri="{FF2B5EF4-FFF2-40B4-BE49-F238E27FC236}">
                <a16:creationId xmlns:a16="http://schemas.microsoft.com/office/drawing/2014/main" id="{7CECB791-C2E5-A7D8-8FCB-F099631743AF}"/>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660777" y="2071900"/>
            <a:ext cx="4673355" cy="26313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8207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45D37F4E-DDB4-456B-97E0-9937730A039F}"/>
              </a:ext>
              <a:ext uri="{C183D7F6-B498-43B3-948B-1728B52AA6E4}">
                <adec:decorative xmlns:adec="http://schemas.microsoft.com/office/drawing/2017/decorative" xmlns:p14="http://schemas.microsoft.com/office/powerpoint/2010/main" xmlns:dgm="http://schemas.openxmlformats.org/drawingml/2006/diagram" xmlns:a14="http://schemas.microsoft.com/office/drawing/2010/main" xmlns:ask="http://schemas.microsoft.com/office/drawing/2018/sketchyshapes"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49633" y="744199"/>
            <a:ext cx="11018520" cy="859593"/>
          </a:xfrm>
        </p:spPr>
        <p:txBody>
          <a:bodyPr anchor="b">
            <a:normAutofit fontScale="90000"/>
          </a:bodyPr>
          <a:lstStyle/>
          <a:p>
            <a:r>
              <a:rPr lang="en-US" sz="5400" dirty="0">
                <a:latin typeface="Aptos" panose="020B0004020202020204" pitchFamily="34" charset="0"/>
                <a:cs typeface="Calibri Light" panose="020F0302020204030204" pitchFamily="34" charset="0"/>
              </a:rPr>
              <a:t>Εισαγωγή στην Κοινωνική Ψυχολογία</a:t>
            </a:r>
          </a:p>
        </p:txBody>
      </p:sp>
      <p:sp>
        <p:nvSpPr>
          <p:cNvPr id="14"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xmlns:p14="http://schemas.microsoft.com/office/powerpoint/2010/main" xmlns:dgm="http://schemas.openxmlformats.org/drawingml/2006/diagram" xmlns:a14="http://schemas.microsoft.com/office/drawing/2010/main" xmlns:ask="http://schemas.microsoft.com/office/drawing/2018/sketchyshapes"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xmlns:p14="http://schemas.microsoft.com/office/powerpoint/2010/main" xmlns:dgm="http://schemas.openxmlformats.org/drawingml/2006/diagram" xmlns:a14="http://schemas.microsoft.com/office/drawing/2010/main" xmlns:p16="http://schemas.microsoft.com/office/powerpoint/2015/main" xmlns:adec="http://schemas.microsoft.com/office/drawing/2017/decorative" xmlns:a16="http://schemas.microsoft.com/office/drawing/2014/main" xmln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descr="Examples of Culture | YourDictionary">
            <a:extLst>
              <a:ext uri="{FF2B5EF4-FFF2-40B4-BE49-F238E27FC236}">
                <a16:creationId xmlns:a16="http://schemas.microsoft.com/office/drawing/2014/main" id="{93101DEC-47CC-AAE3-9FB7-0075958D7A2C}"/>
              </a:ext>
            </a:extLst>
          </p:cNvPr>
          <p:cNvPicPr>
            <a:picLocks noChangeAspect="1" noChangeArrowheads="1"/>
          </p:cNvPicPr>
          <p:nvPr/>
        </p:nvPicPr>
        <p:blipFill rotWithShape="1">
          <a:blip r:embed="rId2" cstate="email">
            <a:extLst>
              <a:ext uri="{28A0092B-C50C-407E-A947-70E740481C1C}">
                <a14:useLocalDpi xmlns:a14="http://schemas.microsoft.com/office/drawing/2010/main"/>
              </a:ext>
            </a:extLst>
          </a:blip>
          <a:srcRect/>
          <a:stretch/>
        </p:blipFill>
        <p:spPr bwMode="auto">
          <a:xfrm>
            <a:off x="7675658" y="2093976"/>
            <a:ext cx="3941064" cy="4096512"/>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Content Placeholder 2">
            <a:extLst>
              <a:ext uri="{FF2B5EF4-FFF2-40B4-BE49-F238E27FC236}">
                <a16:creationId xmlns:a16="http://schemas.microsoft.com/office/drawing/2014/main" id="{0294E8A8-F03D-B828-0E81-670AEEE75561}"/>
              </a:ext>
            </a:extLst>
          </p:cNvPr>
          <p:cNvGraphicFramePr>
            <a:graphicFrameLocks noGrp="1"/>
          </p:cNvGraphicFramePr>
          <p:nvPr>
            <p:ph idx="1"/>
            <p:extLst/>
          </p:nvPr>
        </p:nvGraphicFramePr>
        <p:xfrm>
          <a:off x="572493" y="2071316"/>
          <a:ext cx="6713552" cy="41191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082739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4F7EBAE4-9945-4473-9E34-B2C66EA0F03D}"/>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390064" y="250031"/>
            <a:ext cx="9706135" cy="1063515"/>
          </a:xfrm>
        </p:spPr>
        <p:txBody>
          <a:bodyPr>
            <a:normAutofit fontScale="90000"/>
          </a:bodyPr>
          <a:lstStyle/>
          <a:p>
            <a:pPr algn="l">
              <a:spcAft>
                <a:spcPts val="600"/>
              </a:spcAft>
            </a:pPr>
            <a:r>
              <a:rPr lang="en-GB" sz="4000" dirty="0">
                <a:latin typeface="Aptos" panose="020B0004020202020204" pitchFamily="34" charset="0"/>
                <a:cs typeface="Calibri" panose="020F0502020204030204" pitchFamily="34" charset="0"/>
              </a:rPr>
              <a:t>Εισαγωγή στην Κοινωνική Ψυχολογία</a:t>
            </a:r>
            <a:r>
              <a:rPr lang="sk-SK" sz="4000" dirty="0">
                <a:latin typeface="Aptos" panose="020B0004020202020204" pitchFamily="34" charset="0"/>
                <a:cs typeface="Calibri" panose="020F0502020204030204" pitchFamily="34" charset="0"/>
              </a:rPr>
              <a:t/>
            </a:r>
            <a:br>
              <a:rPr lang="sk-SK" sz="4000" dirty="0">
                <a:latin typeface="Aptos" panose="020B0004020202020204" pitchFamily="34" charset="0"/>
                <a:cs typeface="Calibri" panose="020F0502020204030204" pitchFamily="34" charset="0"/>
              </a:rPr>
            </a:br>
            <a:r>
              <a:rPr lang="sk-SK" sz="3600" dirty="0" err="1">
                <a:solidFill>
                  <a:srgbClr val="FFAA5A"/>
                </a:solidFill>
                <a:latin typeface="Aptos" panose="020B0004020202020204" pitchFamily="34" charset="0"/>
                <a:cs typeface="Calibri" panose="020F0502020204030204" pitchFamily="34" charset="0"/>
              </a:rPr>
              <a:t>Κοινωνική κατηγοριοποίηση</a:t>
            </a:r>
            <a:endParaRPr lang="en-GB" sz="4000" dirty="0">
              <a:solidFill>
                <a:srgbClr val="FFAA5A"/>
              </a:solidFill>
              <a:latin typeface="Aptos" panose="020B0004020202020204" pitchFamily="34" charset="0"/>
              <a:cs typeface="Calibri" panose="020F0502020204030204" pitchFamily="34" charset="0"/>
            </a:endParaRPr>
          </a:p>
        </p:txBody>
      </p:sp>
      <p:sp>
        <p:nvSpPr>
          <p:cNvPr id="3" name="Content Placeholder 2"/>
          <p:cNvSpPr>
            <a:spLocks noGrp="1"/>
          </p:cNvSpPr>
          <p:nvPr>
            <p:ph idx="1"/>
          </p:nvPr>
        </p:nvSpPr>
        <p:spPr>
          <a:xfrm>
            <a:off x="226642" y="1571173"/>
            <a:ext cx="6312381" cy="4636780"/>
          </a:xfrm>
        </p:spPr>
        <p:txBody>
          <a:bodyPr>
            <a:normAutofit fontScale="62500" lnSpcReduction="20000"/>
          </a:bodyPr>
          <a:lstStyle/>
          <a:p>
            <a:pPr>
              <a:spcAft>
                <a:spcPts val="600"/>
              </a:spcAft>
            </a:pPr>
            <a:r>
              <a:rPr lang="en-GB" sz="3600" dirty="0">
                <a:latin typeface="Aptos" panose="020B0004020202020204" pitchFamily="34" charset="0"/>
              </a:rPr>
              <a:t> Η κοινωνική κατηγοριοποίηση είναι η διαδικασία μέσω της οποίας </a:t>
            </a:r>
            <a:r>
              <a:rPr lang="en-GB" sz="3600" b="1" dirty="0">
                <a:latin typeface="Aptos" panose="020B0004020202020204" pitchFamily="34" charset="0"/>
              </a:rPr>
              <a:t>ομαδοποιούμε τα άτομα </a:t>
            </a:r>
            <a:r>
              <a:rPr lang="en-GB" sz="3600" dirty="0">
                <a:latin typeface="Aptos" panose="020B0004020202020204" pitchFamily="34" charset="0"/>
              </a:rPr>
              <a:t>με βάση κοινωνικές πληροφορίες. </a:t>
            </a:r>
          </a:p>
          <a:p>
            <a:pPr>
              <a:spcAft>
                <a:spcPts val="600"/>
              </a:spcAft>
            </a:pPr>
            <a:r>
              <a:rPr lang="en-GB" sz="3600" dirty="0">
                <a:latin typeface="Aptos" panose="020B0004020202020204" pitchFamily="34" charset="0"/>
              </a:rPr>
              <a:t>Οι "μεγάλες τρεις" είναι </a:t>
            </a:r>
            <a:r>
              <a:rPr lang="en-GB" sz="3600" b="1" dirty="0">
                <a:latin typeface="Aptos" panose="020B0004020202020204" pitchFamily="34" charset="0"/>
              </a:rPr>
              <a:t>το φύλο, η φυλή και η ηλικία</a:t>
            </a:r>
            <a:r>
              <a:rPr lang="en-GB" sz="3600" dirty="0">
                <a:latin typeface="Aptos" panose="020B0004020202020204" pitchFamily="34" charset="0"/>
              </a:rPr>
              <a:t>, αλλά κατηγοριοποιούνται και άλλες διαστάσεις, όπως η κοινωνική θέση, το επάγγελμα, ακόμη και ο σεξουαλικός προσανατολισμός. </a:t>
            </a:r>
          </a:p>
          <a:p>
            <a:pPr>
              <a:spcAft>
                <a:spcPts val="600"/>
              </a:spcAft>
            </a:pPr>
            <a:r>
              <a:rPr lang="en-GB" sz="3600" dirty="0">
                <a:latin typeface="Aptos" panose="020B0004020202020204" pitchFamily="34" charset="0"/>
              </a:rPr>
              <a:t>Μόλις καθοριστούν, οι κοινωνικές κατηγοριοποιήσεις των άλλων </a:t>
            </a:r>
            <a:r>
              <a:rPr lang="en-GB" sz="3600" b="1" dirty="0">
                <a:latin typeface="Aptos" panose="020B0004020202020204" pitchFamily="34" charset="0"/>
              </a:rPr>
              <a:t>διαμορφώνουν την αξιολόγηση και τη συμπεριφορά μας</a:t>
            </a:r>
            <a:r>
              <a:rPr lang="en-GB" sz="3600" dirty="0">
                <a:latin typeface="Aptos" panose="020B0004020202020204" pitchFamily="34" charset="0"/>
              </a:rPr>
              <a:t>, συχνά χωρίς να το συνειδητοποιούμε.</a:t>
            </a:r>
          </a:p>
          <a:p>
            <a:pPr marL="0" indent="0">
              <a:spcAft>
                <a:spcPts val="600"/>
              </a:spcAft>
              <a:buNone/>
            </a:pPr>
            <a:endParaRPr lang="en-GB" sz="3600" dirty="0">
              <a:latin typeface="Aptos" panose="020B0004020202020204" pitchFamily="34" charset="0"/>
            </a:endParaRPr>
          </a:p>
        </p:txBody>
      </p:sp>
      <p:sp>
        <p:nvSpPr>
          <p:cNvPr id="20"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2"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xmlns:p14="http://schemas.microsoft.com/office/powerpoint/2010/main" xmlns:a14="http://schemas.microsoft.com/office/drawing/2010/main" xmlns:p16="http://schemas.microsoft.com/office/powerpoint/2015/main" xmlns:a16="http://schemas.microsoft.com/office/drawing/2014/main"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4" name="Picture 2" descr="Ingroup vs. Outgroup | Social Categorization and How to Push back the  Brain's Bias">
            <a:extLst>
              <a:ext uri="{FF2B5EF4-FFF2-40B4-BE49-F238E27FC236}">
                <a16:creationId xmlns:a16="http://schemas.microsoft.com/office/drawing/2014/main" id="{B3C8B92F-EE62-B372-13F1-506683359513}"/>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6435564" y="2071900"/>
            <a:ext cx="4604018" cy="2774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4739898"/>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otí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Motí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1392</Words>
  <Application>Microsoft Office PowerPoint</Application>
  <PresentationFormat>Ευρεία οθόνη</PresentationFormat>
  <Paragraphs>101</Paragraphs>
  <Slides>22</Slides>
  <Notes>0</Notes>
  <HiddenSlides>0</HiddenSlides>
  <MMClips>1</MMClips>
  <ScaleCrop>false</ScaleCrop>
  <HeadingPairs>
    <vt:vector size="6" baseType="variant">
      <vt:variant>
        <vt:lpstr>Γραμματοσειρές που χρησιμοποιούνται</vt:lpstr>
      </vt:variant>
      <vt:variant>
        <vt:i4>8</vt:i4>
      </vt:variant>
      <vt:variant>
        <vt:lpstr>Θέμα</vt:lpstr>
      </vt:variant>
      <vt:variant>
        <vt:i4>3</vt:i4>
      </vt:variant>
      <vt:variant>
        <vt:lpstr>Τίτλοι διαφανειών</vt:lpstr>
      </vt:variant>
      <vt:variant>
        <vt:i4>22</vt:i4>
      </vt:variant>
    </vt:vector>
  </HeadingPairs>
  <TitlesOfParts>
    <vt:vector size="33" baseType="lpstr">
      <vt:lpstr>Aptos</vt:lpstr>
      <vt:lpstr>Aptos Display</vt:lpstr>
      <vt:lpstr>Arial</vt:lpstr>
      <vt:lpstr>Calibri</vt:lpstr>
      <vt:lpstr>Calibri Light</vt:lpstr>
      <vt:lpstr>Cambria</vt:lpstr>
      <vt:lpstr>Inter</vt:lpstr>
      <vt:lpstr>Wingdings</vt:lpstr>
      <vt:lpstr>Θέμα του Office</vt:lpstr>
      <vt:lpstr>1_Motív Office</vt:lpstr>
      <vt:lpstr>Motív Office</vt:lpstr>
      <vt:lpstr>Ψηφιακή Ιθαγένεια - Ηθική χρήση της ψηφιακής τεχνολογίας</vt:lpstr>
      <vt:lpstr>Ηθική χρήση της ψηφιακής τεχνολογίας</vt:lpstr>
      <vt:lpstr>Τα συστατικά στοιχεία της ψηφιακής επάρκειας</vt:lpstr>
      <vt:lpstr>Τι είναι η Εκπαίδευση στα Μέσα Μαζικής Ενημέρωσης;</vt:lpstr>
      <vt:lpstr>Γιατί εκπαίδευση στα ΜΜΕ;</vt:lpstr>
      <vt:lpstr>Εισαγωγή στην Κοινωνική Ψυχολογία</vt:lpstr>
      <vt:lpstr>Εισαγωγή στην Κοινωνική Ψυχολογία</vt:lpstr>
      <vt:lpstr>Εισαγωγή στην Κοινωνική Ψυχολογία</vt:lpstr>
      <vt:lpstr>Εισαγωγή στην Κοινωνική Ψυχολογία Κοινωνική κατηγοριοποίηση</vt:lpstr>
      <vt:lpstr>Εισαγωγή στην Κοινωνική Ψυχολογία Τι είναι η κοινωνική κατηγοριοποίηση; </vt:lpstr>
      <vt:lpstr>Εισαγωγή στην Κοινωνική Ψυχολογία Πώς να ξεπεράσετε την κοινωνική κατηγοριοποίηση;</vt:lpstr>
      <vt:lpstr>Εισαγωγή στην Κοινωνική Ψυχολογία  Το πείραμα του Robbers Cave, που διεξήχθη από τον Muzafer Sherif τη δεκαετία του 1950, με τη συμμετοχή 22 αγοριών σε θερινές κατασκηνώσεις της Οκλαχόμα </vt:lpstr>
      <vt:lpstr>Εισαγωγή στην Κοινωνική Ψυχολογία</vt:lpstr>
      <vt:lpstr>Εισαγωγή στην Κοινωνική Ψυχολογία Τα συστατικά στοιχεία της προκατάληψης</vt:lpstr>
      <vt:lpstr>Εισαγωγή στην Κοινωνική Ψυχολογία Ένα παράδειγμα προκατάληψης</vt:lpstr>
      <vt:lpstr>Εισαγωγή στην Κοινωνική Ψυχολογία Ένα παράδειγμα προκαταλήψεων στο διαδίκτυο</vt:lpstr>
      <vt:lpstr>Εισαγωγή στην Κοινωνική Ψυχολογία Ποιος ήταν ο ρόλος των Μέσων Μαζικής Ενημέρωσης και των Μέσων Κοινωνικής Δικτύωσης στη διάδοση των προκαταλήψεων;</vt:lpstr>
      <vt:lpstr>Εισαγωγή στην Κοινωνική Ψυχολογία Πολιτιστικά μοντέλα </vt:lpstr>
      <vt:lpstr>Εισαγωγή στην Κοινωνική Ψυχολογία Πολιτιστικά μοντέλα </vt:lpstr>
      <vt:lpstr>Εισαγωγή στην Κοινωνική Ψυχολογία Ηθικό δίλημμα - Πολιτιστικός σχετικισμός </vt:lpstr>
      <vt:lpstr>Εισαγωγή στην Κοινωνική Ψυχολογία Ηθικό δίλημμα - Πολιτιστικός σχετικισμός </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Ψηφιακή Ιθαγένεια - Ηθική χρήση της ψηφιακής τεχνολογίας</dc:title>
  <dc:creator>Alexandros Koumanis</dc:creator>
  <cp:lastModifiedBy>Alexandros Koumanis</cp:lastModifiedBy>
  <cp:revision>1</cp:revision>
  <dcterms:created xsi:type="dcterms:W3CDTF">2024-10-09T14:44:42Z</dcterms:created>
  <dcterms:modified xsi:type="dcterms:W3CDTF">2024-10-09T14:45:06Z</dcterms:modified>
</cp:coreProperties>
</file>