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95" r:id="rId5"/>
    <p:sldId id="257" r:id="rId6"/>
    <p:sldId id="260" r:id="rId7"/>
    <p:sldId id="261" r:id="rId8"/>
    <p:sldId id="262" r:id="rId9"/>
    <p:sldId id="263" r:id="rId10"/>
    <p:sldId id="264" r:id="rId11"/>
    <p:sldId id="265" r:id="rId12"/>
    <p:sldId id="266" r:id="rId13"/>
    <p:sldId id="267" r:id="rId14"/>
    <p:sldId id="268" r:id="rId15"/>
    <p:sldId id="296" r:id="rId16"/>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BAB5"/>
    <a:srgbClr val="FFAA5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22331B-5091-4499-A2D1-F24AC69693E6}" v="4" dt="2024-09-25T12:45:42.8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87283" autoAdjust="0"/>
  </p:normalViewPr>
  <p:slideViewPr>
    <p:cSldViewPr snapToGrid="0">
      <p:cViewPr varScale="1">
        <p:scale>
          <a:sx n="52" d="100"/>
          <a:sy n="52" d="100"/>
        </p:scale>
        <p:origin x="10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ela Hallová" userId="S::hallovam@uniag.sk::11c297e8-e2cf-40dc-b098-351a91ef2171" providerId="AD" clId="Web-{B409CBF5-B2C8-4072-8ECB-F2CE3CE732D1}"/>
    <pc:docChg chg="addSld">
      <pc:chgData name="Marcela Hallová" userId="S::hallovam@uniag.sk::11c297e8-e2cf-40dc-b098-351a91ef2171" providerId="AD" clId="Web-{B409CBF5-B2C8-4072-8ECB-F2CE3CE732D1}" dt="2024-09-15T12:20:52.805" v="0"/>
      <pc:docMkLst>
        <pc:docMk/>
      </pc:docMkLst>
      <pc:sldChg chg="add">
        <pc:chgData name="Marcela Hallová" userId="S::hallovam@uniag.sk::11c297e8-e2cf-40dc-b098-351a91ef2171" providerId="AD" clId="Web-{B409CBF5-B2C8-4072-8ECB-F2CE3CE732D1}" dt="2024-09-15T12:20:52.805" v="0"/>
        <pc:sldMkLst>
          <pc:docMk/>
          <pc:sldMk cId="1369288257" sldId="296"/>
        </pc:sldMkLst>
      </pc:sldChg>
    </pc:docChg>
  </pc:docChgLst>
  <pc:docChgLst>
    <pc:chgData name="Marcela Hallová" userId="S::hallovam@uniag.sk::11c297e8-e2cf-40dc-b098-351a91ef2171" providerId="AD" clId="Web-{83F26891-8CD5-486D-AAF1-834EB90B102D}"/>
    <pc:docChg chg="modSld">
      <pc:chgData name="Marcela Hallová" userId="S::hallovam@uniag.sk::11c297e8-e2cf-40dc-b098-351a91ef2171" providerId="AD" clId="Web-{83F26891-8CD5-486D-AAF1-834EB90B102D}" dt="2024-09-15T17:14:19.854" v="1" actId="1076"/>
      <pc:docMkLst>
        <pc:docMk/>
      </pc:docMkLst>
      <pc:sldChg chg="delSp modSp">
        <pc:chgData name="Marcela Hallová" userId="S::hallovam@uniag.sk::11c297e8-e2cf-40dc-b098-351a91ef2171" providerId="AD" clId="Web-{83F26891-8CD5-486D-AAF1-834EB90B102D}" dt="2024-09-15T17:14:19.854" v="1" actId="1076"/>
        <pc:sldMkLst>
          <pc:docMk/>
          <pc:sldMk cId="162941238" sldId="295"/>
        </pc:sldMkLst>
        <pc:picChg chg="mod">
          <ac:chgData name="Marcela Hallová" userId="S::hallovam@uniag.sk::11c297e8-e2cf-40dc-b098-351a91ef2171" providerId="AD" clId="Web-{83F26891-8CD5-486D-AAF1-834EB90B102D}" dt="2024-09-15T17:14:19.854" v="1" actId="1076"/>
          <ac:picMkLst>
            <pc:docMk/>
            <pc:sldMk cId="162941238" sldId="295"/>
            <ac:picMk id="19" creationId="{A34B1F93-7319-3B02-1A2A-A41863D32FA7}"/>
          </ac:picMkLst>
        </pc:picChg>
        <pc:picChg chg="del">
          <ac:chgData name="Marcela Hallová" userId="S::hallovam@uniag.sk::11c297e8-e2cf-40dc-b098-351a91ef2171" providerId="AD" clId="Web-{83F26891-8CD5-486D-AAF1-834EB90B102D}" dt="2024-09-15T17:14:17.167" v="0"/>
          <ac:picMkLst>
            <pc:docMk/>
            <pc:sldMk cId="162941238" sldId="295"/>
            <ac:picMk id="31" creationId="{6097464A-A2F6-E234-6ED2-8C5133BF7945}"/>
          </ac:picMkLst>
        </pc:picChg>
      </pc:sldChg>
    </pc:docChg>
  </pc:docChgLst>
  <pc:docChgLst>
    <pc:chgData name="Marcela Hallová" userId="S::hallovam@uniag.sk::11c297e8-e2cf-40dc-b098-351a91ef2171" providerId="AD" clId="Web-{FC22331B-5091-4499-A2D1-F24AC69693E6}"/>
    <pc:docChg chg="modSld">
      <pc:chgData name="Marcela Hallová" userId="S::hallovam@uniag.sk::11c297e8-e2cf-40dc-b098-351a91ef2171" providerId="AD" clId="Web-{FC22331B-5091-4499-A2D1-F24AC69693E6}" dt="2024-09-25T12:45:42.855" v="1" actId="20577"/>
      <pc:docMkLst>
        <pc:docMk/>
      </pc:docMkLst>
      <pc:sldChg chg="modSp">
        <pc:chgData name="Marcela Hallová" userId="S::hallovam@uniag.sk::11c297e8-e2cf-40dc-b098-351a91ef2171" providerId="AD" clId="Web-{FC22331B-5091-4499-A2D1-F24AC69693E6}" dt="2024-09-25T12:45:42.855" v="1" actId="20577"/>
        <pc:sldMkLst>
          <pc:docMk/>
          <pc:sldMk cId="1369288257" sldId="296"/>
        </pc:sldMkLst>
        <pc:spChg chg="mod">
          <ac:chgData name="Marcela Hallová" userId="S::hallovam@uniag.sk::11c297e8-e2cf-40dc-b098-351a91ef2171" providerId="AD" clId="Web-{FC22331B-5091-4499-A2D1-F24AC69693E6}" dt="2024-09-25T12:45:42.855" v="1" actId="20577"/>
          <ac:spMkLst>
            <pc:docMk/>
            <pc:sldMk cId="1369288257" sldId="296"/>
            <ac:spMk id="3" creationId="{00000000-0000-0000-0000-00000000000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B17B16-1802-46E4-9F7D-50A2DF01E26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EABECD8-D455-4319-8FF4-C2EE5129454B}">
      <dgm:prSet custT="1"/>
      <dgm:spPr/>
      <dgm:t>
        <a:bodyPr/>
        <a:lstStyle/>
        <a:p>
          <a:pPr>
            <a:lnSpc>
              <a:spcPct val="100000"/>
            </a:lnSpc>
          </a:pPr>
          <a:r>
            <a:rPr lang="en-US" sz="2800" dirty="0">
              <a:latin typeface="Aptos" panose="020B0004020202020204" pitchFamily="34" charset="0"/>
            </a:rPr>
            <a:t>Our courses offer a </a:t>
          </a:r>
          <a:r>
            <a:rPr lang="en-US" sz="2800" b="1" dirty="0">
              <a:latin typeface="Aptos" panose="020B0004020202020204" pitchFamily="34" charset="0"/>
            </a:rPr>
            <a:t>holistic approach </a:t>
          </a:r>
          <a:r>
            <a:rPr lang="en-US" sz="2800" dirty="0">
              <a:latin typeface="Aptos" panose="020B0004020202020204" pitchFamily="34" charset="0"/>
            </a:rPr>
            <a:t>to digital wellbeing, combining </a:t>
          </a:r>
          <a:r>
            <a:rPr lang="en-US" sz="2800" b="1" dirty="0">
              <a:latin typeface="Aptos" panose="020B0004020202020204" pitchFamily="34" charset="0"/>
            </a:rPr>
            <a:t>interactive content, practical strategies, and personalized guidance</a:t>
          </a:r>
          <a:r>
            <a:rPr lang="en-US" sz="2800" dirty="0">
              <a:latin typeface="Aptos" panose="020B0004020202020204" pitchFamily="34" charset="0"/>
            </a:rPr>
            <a:t>. </a:t>
          </a:r>
        </a:p>
      </dgm:t>
    </dgm:pt>
    <dgm:pt modelId="{77C9DEE0-5EB0-4EDD-8FF0-4D89016CD25A}" type="parTrans" cxnId="{E7761F84-3810-440A-A1B8-3087460895FA}">
      <dgm:prSet/>
      <dgm:spPr/>
      <dgm:t>
        <a:bodyPr/>
        <a:lstStyle/>
        <a:p>
          <a:endParaRPr lang="en-US"/>
        </a:p>
      </dgm:t>
    </dgm:pt>
    <dgm:pt modelId="{BE0A93C3-44AC-41B9-8137-AF79CBD19F65}" type="sibTrans" cxnId="{E7761F84-3810-440A-A1B8-3087460895FA}">
      <dgm:prSet/>
      <dgm:spPr/>
      <dgm:t>
        <a:bodyPr/>
        <a:lstStyle/>
        <a:p>
          <a:endParaRPr lang="en-US"/>
        </a:p>
      </dgm:t>
    </dgm:pt>
    <dgm:pt modelId="{B86FD1F9-60AF-4E92-85B6-C2039899D794}">
      <dgm:prSet custT="1"/>
      <dgm:spPr/>
      <dgm:t>
        <a:bodyPr/>
        <a:lstStyle/>
        <a:p>
          <a:pPr>
            <a:lnSpc>
              <a:spcPct val="100000"/>
            </a:lnSpc>
          </a:pPr>
          <a:r>
            <a:rPr lang="en-US" sz="2800" dirty="0">
              <a:latin typeface="Aptos" panose="020B0004020202020204" pitchFamily="34" charset="0"/>
            </a:rPr>
            <a:t>By taking small but meaningful steps, each individual can embark on a </a:t>
          </a:r>
          <a:r>
            <a:rPr lang="en-US" sz="2800" b="1" dirty="0">
              <a:latin typeface="Aptos" panose="020B0004020202020204" pitchFamily="34" charset="0"/>
            </a:rPr>
            <a:t>transformative journey </a:t>
          </a:r>
          <a:r>
            <a:rPr lang="en-US" sz="2800" dirty="0">
              <a:latin typeface="Aptos" panose="020B0004020202020204" pitchFamily="34" charset="0"/>
            </a:rPr>
            <a:t>towards a healthier relationship with technology.</a:t>
          </a:r>
        </a:p>
      </dgm:t>
    </dgm:pt>
    <dgm:pt modelId="{B899E903-DDDC-4DAA-A42C-5F513F0AD41A}" type="parTrans" cxnId="{02CE6C79-CB3D-41BF-AB59-9BF49A251B0C}">
      <dgm:prSet/>
      <dgm:spPr/>
      <dgm:t>
        <a:bodyPr/>
        <a:lstStyle/>
        <a:p>
          <a:endParaRPr lang="en-US"/>
        </a:p>
      </dgm:t>
    </dgm:pt>
    <dgm:pt modelId="{A0FA3DFA-E61E-4743-B176-DEE2C8607848}" type="sibTrans" cxnId="{02CE6C79-CB3D-41BF-AB59-9BF49A251B0C}">
      <dgm:prSet/>
      <dgm:spPr/>
      <dgm:t>
        <a:bodyPr/>
        <a:lstStyle/>
        <a:p>
          <a:endParaRPr lang="en-US"/>
        </a:p>
      </dgm:t>
    </dgm:pt>
    <dgm:pt modelId="{9D08EBA8-9757-4B1C-A668-7D56EC487579}" type="pres">
      <dgm:prSet presAssocID="{2DB17B16-1802-46E4-9F7D-50A2DF01E262}" presName="root" presStyleCnt="0">
        <dgm:presLayoutVars>
          <dgm:dir/>
          <dgm:resizeHandles val="exact"/>
        </dgm:presLayoutVars>
      </dgm:prSet>
      <dgm:spPr/>
    </dgm:pt>
    <dgm:pt modelId="{E44C317D-AF0A-4BFA-874C-B51FD043C662}" type="pres">
      <dgm:prSet presAssocID="{7EABECD8-D455-4319-8FF4-C2EE5129454B}" presName="compNode" presStyleCnt="0"/>
      <dgm:spPr/>
    </dgm:pt>
    <dgm:pt modelId="{DD7613B7-8524-4696-97EB-553388BE4A2E}" type="pres">
      <dgm:prSet presAssocID="{7EABECD8-D455-4319-8FF4-C2EE5129454B}" presName="bgRect" presStyleLbl="bgShp" presStyleIdx="0" presStyleCnt="2"/>
      <dgm:spPr/>
    </dgm:pt>
    <dgm:pt modelId="{C30DF1B2-F37F-4977-A83F-C68B1482F247}" type="pres">
      <dgm:prSet presAssocID="{7EABECD8-D455-4319-8FF4-C2EE5129454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čiteľ"/>
        </a:ext>
      </dgm:extLst>
    </dgm:pt>
    <dgm:pt modelId="{7752C616-D861-4E2D-89D5-D95999FED2D6}" type="pres">
      <dgm:prSet presAssocID="{7EABECD8-D455-4319-8FF4-C2EE5129454B}" presName="spaceRect" presStyleCnt="0"/>
      <dgm:spPr/>
    </dgm:pt>
    <dgm:pt modelId="{ED001D07-F4F4-4E34-8E58-9617D287011F}" type="pres">
      <dgm:prSet presAssocID="{7EABECD8-D455-4319-8FF4-C2EE5129454B}" presName="parTx" presStyleLbl="revTx" presStyleIdx="0" presStyleCnt="2">
        <dgm:presLayoutVars>
          <dgm:chMax val="0"/>
          <dgm:chPref val="0"/>
        </dgm:presLayoutVars>
      </dgm:prSet>
      <dgm:spPr/>
    </dgm:pt>
    <dgm:pt modelId="{2B8B12FC-271C-4FB7-AA0A-70EFFD894511}" type="pres">
      <dgm:prSet presAssocID="{BE0A93C3-44AC-41B9-8137-AF79CBD19F65}" presName="sibTrans" presStyleCnt="0"/>
      <dgm:spPr/>
    </dgm:pt>
    <dgm:pt modelId="{DFFF0108-41F4-43CD-97B8-D516D2C12455}" type="pres">
      <dgm:prSet presAssocID="{B86FD1F9-60AF-4E92-85B6-C2039899D794}" presName="compNode" presStyleCnt="0"/>
      <dgm:spPr/>
    </dgm:pt>
    <dgm:pt modelId="{C4E9ED3C-7BA5-44DA-B485-7992C21B656E}" type="pres">
      <dgm:prSet presAssocID="{B86FD1F9-60AF-4E92-85B6-C2039899D794}" presName="bgRect" presStyleLbl="bgShp" presStyleIdx="1" presStyleCnt="2"/>
      <dgm:spPr/>
    </dgm:pt>
    <dgm:pt modelId="{5C34206F-EB45-4DC3-8F16-DE3603D6F2D8}" type="pres">
      <dgm:prSet presAssocID="{B86FD1F9-60AF-4E92-85B6-C2039899D79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ipojenia"/>
        </a:ext>
      </dgm:extLst>
    </dgm:pt>
    <dgm:pt modelId="{E7B6BEC0-AE40-4865-9FAD-91D6181EE047}" type="pres">
      <dgm:prSet presAssocID="{B86FD1F9-60AF-4E92-85B6-C2039899D794}" presName="spaceRect" presStyleCnt="0"/>
      <dgm:spPr/>
    </dgm:pt>
    <dgm:pt modelId="{5D256FB3-E2D8-4979-A2CD-862D1E70B6BE}" type="pres">
      <dgm:prSet presAssocID="{B86FD1F9-60AF-4E92-85B6-C2039899D794}" presName="parTx" presStyleLbl="revTx" presStyleIdx="1" presStyleCnt="2">
        <dgm:presLayoutVars>
          <dgm:chMax val="0"/>
          <dgm:chPref val="0"/>
        </dgm:presLayoutVars>
      </dgm:prSet>
      <dgm:spPr/>
    </dgm:pt>
  </dgm:ptLst>
  <dgm:cxnLst>
    <dgm:cxn modelId="{02CE6C79-CB3D-41BF-AB59-9BF49A251B0C}" srcId="{2DB17B16-1802-46E4-9F7D-50A2DF01E262}" destId="{B86FD1F9-60AF-4E92-85B6-C2039899D794}" srcOrd="1" destOrd="0" parTransId="{B899E903-DDDC-4DAA-A42C-5F513F0AD41A}" sibTransId="{A0FA3DFA-E61E-4743-B176-DEE2C8607848}"/>
    <dgm:cxn modelId="{E7761F84-3810-440A-A1B8-3087460895FA}" srcId="{2DB17B16-1802-46E4-9F7D-50A2DF01E262}" destId="{7EABECD8-D455-4319-8FF4-C2EE5129454B}" srcOrd="0" destOrd="0" parTransId="{77C9DEE0-5EB0-4EDD-8FF0-4D89016CD25A}" sibTransId="{BE0A93C3-44AC-41B9-8137-AF79CBD19F65}"/>
    <dgm:cxn modelId="{BE85968E-54F5-499D-AC20-2C0D9E4779E5}" type="presOf" srcId="{7EABECD8-D455-4319-8FF4-C2EE5129454B}" destId="{ED001D07-F4F4-4E34-8E58-9617D287011F}" srcOrd="0" destOrd="0" presId="urn:microsoft.com/office/officeart/2018/2/layout/IconVerticalSolidList"/>
    <dgm:cxn modelId="{D6537EDB-311D-4CF2-9C90-69FC569639FE}" type="presOf" srcId="{2DB17B16-1802-46E4-9F7D-50A2DF01E262}" destId="{9D08EBA8-9757-4B1C-A668-7D56EC487579}" srcOrd="0" destOrd="0" presId="urn:microsoft.com/office/officeart/2018/2/layout/IconVerticalSolidList"/>
    <dgm:cxn modelId="{7034F5E8-36F7-4CF9-9242-A85B7C973850}" type="presOf" srcId="{B86FD1F9-60AF-4E92-85B6-C2039899D794}" destId="{5D256FB3-E2D8-4979-A2CD-862D1E70B6BE}" srcOrd="0" destOrd="0" presId="urn:microsoft.com/office/officeart/2018/2/layout/IconVerticalSolidList"/>
    <dgm:cxn modelId="{854874DB-E7A8-41A7-BFB4-0923A53314AB}" type="presParOf" srcId="{9D08EBA8-9757-4B1C-A668-7D56EC487579}" destId="{E44C317D-AF0A-4BFA-874C-B51FD043C662}" srcOrd="0" destOrd="0" presId="urn:microsoft.com/office/officeart/2018/2/layout/IconVerticalSolidList"/>
    <dgm:cxn modelId="{728890F1-7523-499A-8177-E0F7F580CAA2}" type="presParOf" srcId="{E44C317D-AF0A-4BFA-874C-B51FD043C662}" destId="{DD7613B7-8524-4696-97EB-553388BE4A2E}" srcOrd="0" destOrd="0" presId="urn:microsoft.com/office/officeart/2018/2/layout/IconVerticalSolidList"/>
    <dgm:cxn modelId="{2D34A50A-9886-430D-91CB-22E013432E59}" type="presParOf" srcId="{E44C317D-AF0A-4BFA-874C-B51FD043C662}" destId="{C30DF1B2-F37F-4977-A83F-C68B1482F247}" srcOrd="1" destOrd="0" presId="urn:microsoft.com/office/officeart/2018/2/layout/IconVerticalSolidList"/>
    <dgm:cxn modelId="{0D5B74A3-5F2D-42A3-A363-F9683EC444F7}" type="presParOf" srcId="{E44C317D-AF0A-4BFA-874C-B51FD043C662}" destId="{7752C616-D861-4E2D-89D5-D95999FED2D6}" srcOrd="2" destOrd="0" presId="urn:microsoft.com/office/officeart/2018/2/layout/IconVerticalSolidList"/>
    <dgm:cxn modelId="{5DA2E1B7-7EB5-4A9D-8918-50300D1BE99E}" type="presParOf" srcId="{E44C317D-AF0A-4BFA-874C-B51FD043C662}" destId="{ED001D07-F4F4-4E34-8E58-9617D287011F}" srcOrd="3" destOrd="0" presId="urn:microsoft.com/office/officeart/2018/2/layout/IconVerticalSolidList"/>
    <dgm:cxn modelId="{9F5D6CB5-4B30-48AA-816D-E638573833D3}" type="presParOf" srcId="{9D08EBA8-9757-4B1C-A668-7D56EC487579}" destId="{2B8B12FC-271C-4FB7-AA0A-70EFFD894511}" srcOrd="1" destOrd="0" presId="urn:microsoft.com/office/officeart/2018/2/layout/IconVerticalSolidList"/>
    <dgm:cxn modelId="{D1E01A4D-134E-4120-9E1B-159F840F89CA}" type="presParOf" srcId="{9D08EBA8-9757-4B1C-A668-7D56EC487579}" destId="{DFFF0108-41F4-43CD-97B8-D516D2C12455}" srcOrd="2" destOrd="0" presId="urn:microsoft.com/office/officeart/2018/2/layout/IconVerticalSolidList"/>
    <dgm:cxn modelId="{59AE29FA-ABDF-4DF1-96A6-21EE937E3A2F}" type="presParOf" srcId="{DFFF0108-41F4-43CD-97B8-D516D2C12455}" destId="{C4E9ED3C-7BA5-44DA-B485-7992C21B656E}" srcOrd="0" destOrd="0" presId="urn:microsoft.com/office/officeart/2018/2/layout/IconVerticalSolidList"/>
    <dgm:cxn modelId="{37C40F12-760E-49F4-BA43-76A2083855A6}" type="presParOf" srcId="{DFFF0108-41F4-43CD-97B8-D516D2C12455}" destId="{5C34206F-EB45-4DC3-8F16-DE3603D6F2D8}" srcOrd="1" destOrd="0" presId="urn:microsoft.com/office/officeart/2018/2/layout/IconVerticalSolidList"/>
    <dgm:cxn modelId="{510ADFE0-3ACC-4EB9-B1F8-63DFA944C072}" type="presParOf" srcId="{DFFF0108-41F4-43CD-97B8-D516D2C12455}" destId="{E7B6BEC0-AE40-4865-9FAD-91D6181EE047}" srcOrd="2" destOrd="0" presId="urn:microsoft.com/office/officeart/2018/2/layout/IconVerticalSolidList"/>
    <dgm:cxn modelId="{9BB46E14-149D-43BD-9111-ECEC8C98ABFA}" type="presParOf" srcId="{DFFF0108-41F4-43CD-97B8-D516D2C12455}" destId="{5D256FB3-E2D8-4979-A2CD-862D1E70B6B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613B7-8524-4696-97EB-553388BE4A2E}">
      <dsp:nvSpPr>
        <dsp:cNvPr id="0" name=""/>
        <dsp:cNvSpPr/>
      </dsp:nvSpPr>
      <dsp:spPr>
        <a:xfrm>
          <a:off x="0" y="339743"/>
          <a:ext cx="10662684" cy="16715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0DF1B2-F37F-4977-A83F-C68B1482F247}">
      <dsp:nvSpPr>
        <dsp:cNvPr id="0" name=""/>
        <dsp:cNvSpPr/>
      </dsp:nvSpPr>
      <dsp:spPr>
        <a:xfrm>
          <a:off x="505640" y="715839"/>
          <a:ext cx="919345" cy="9193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001D07-F4F4-4E34-8E58-9617D287011F}">
      <dsp:nvSpPr>
        <dsp:cNvPr id="0" name=""/>
        <dsp:cNvSpPr/>
      </dsp:nvSpPr>
      <dsp:spPr>
        <a:xfrm>
          <a:off x="1930626" y="339743"/>
          <a:ext cx="8732057" cy="1671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04" tIns="176904" rIns="176904" bIns="176904" numCol="1" spcCol="1270" anchor="ctr" anchorCtr="0">
          <a:noAutofit/>
        </a:bodyPr>
        <a:lstStyle/>
        <a:p>
          <a:pPr marL="0" lvl="0" indent="0" algn="l" defTabSz="1244600">
            <a:lnSpc>
              <a:spcPct val="100000"/>
            </a:lnSpc>
            <a:spcBef>
              <a:spcPct val="0"/>
            </a:spcBef>
            <a:spcAft>
              <a:spcPct val="35000"/>
            </a:spcAft>
            <a:buNone/>
          </a:pPr>
          <a:r>
            <a:rPr lang="en-US" sz="2800" kern="1200" dirty="0">
              <a:latin typeface="Aptos" panose="020B0004020202020204" pitchFamily="34" charset="0"/>
            </a:rPr>
            <a:t>Our courses offer a </a:t>
          </a:r>
          <a:r>
            <a:rPr lang="en-US" sz="2800" b="1" kern="1200" dirty="0">
              <a:latin typeface="Aptos" panose="020B0004020202020204" pitchFamily="34" charset="0"/>
            </a:rPr>
            <a:t>holistic approach </a:t>
          </a:r>
          <a:r>
            <a:rPr lang="en-US" sz="2800" kern="1200" dirty="0">
              <a:latin typeface="Aptos" panose="020B0004020202020204" pitchFamily="34" charset="0"/>
            </a:rPr>
            <a:t>to digital wellbeing, combining </a:t>
          </a:r>
          <a:r>
            <a:rPr lang="en-US" sz="2800" b="1" kern="1200" dirty="0">
              <a:latin typeface="Aptos" panose="020B0004020202020204" pitchFamily="34" charset="0"/>
            </a:rPr>
            <a:t>interactive content, practical strategies, and personalized guidance</a:t>
          </a:r>
          <a:r>
            <a:rPr lang="en-US" sz="2800" kern="1200" dirty="0">
              <a:latin typeface="Aptos" panose="020B0004020202020204" pitchFamily="34" charset="0"/>
            </a:rPr>
            <a:t>. </a:t>
          </a:r>
        </a:p>
      </dsp:txBody>
      <dsp:txXfrm>
        <a:off x="1930626" y="339743"/>
        <a:ext cx="8732057" cy="1671537"/>
      </dsp:txXfrm>
    </dsp:sp>
    <dsp:sp modelId="{C4E9ED3C-7BA5-44DA-B485-7992C21B656E}">
      <dsp:nvSpPr>
        <dsp:cNvPr id="0" name=""/>
        <dsp:cNvSpPr/>
      </dsp:nvSpPr>
      <dsp:spPr>
        <a:xfrm>
          <a:off x="0" y="2337434"/>
          <a:ext cx="10662684" cy="16715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4206F-EB45-4DC3-8F16-DE3603D6F2D8}">
      <dsp:nvSpPr>
        <dsp:cNvPr id="0" name=""/>
        <dsp:cNvSpPr/>
      </dsp:nvSpPr>
      <dsp:spPr>
        <a:xfrm>
          <a:off x="505640" y="2713530"/>
          <a:ext cx="919345" cy="9193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56FB3-E2D8-4979-A2CD-862D1E70B6BE}">
      <dsp:nvSpPr>
        <dsp:cNvPr id="0" name=""/>
        <dsp:cNvSpPr/>
      </dsp:nvSpPr>
      <dsp:spPr>
        <a:xfrm>
          <a:off x="1930626" y="2337434"/>
          <a:ext cx="8732057" cy="1671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04" tIns="176904" rIns="176904" bIns="176904" numCol="1" spcCol="1270" anchor="ctr" anchorCtr="0">
          <a:noAutofit/>
        </a:bodyPr>
        <a:lstStyle/>
        <a:p>
          <a:pPr marL="0" lvl="0" indent="0" algn="l" defTabSz="1244600">
            <a:lnSpc>
              <a:spcPct val="100000"/>
            </a:lnSpc>
            <a:spcBef>
              <a:spcPct val="0"/>
            </a:spcBef>
            <a:spcAft>
              <a:spcPct val="35000"/>
            </a:spcAft>
            <a:buNone/>
          </a:pPr>
          <a:r>
            <a:rPr lang="en-US" sz="2800" kern="1200" dirty="0">
              <a:latin typeface="Aptos" panose="020B0004020202020204" pitchFamily="34" charset="0"/>
            </a:rPr>
            <a:t>By taking small but meaningful steps, each individual can embark on a </a:t>
          </a:r>
          <a:r>
            <a:rPr lang="en-US" sz="2800" b="1" kern="1200" dirty="0">
              <a:latin typeface="Aptos" panose="020B0004020202020204" pitchFamily="34" charset="0"/>
            </a:rPr>
            <a:t>transformative journey </a:t>
          </a:r>
          <a:r>
            <a:rPr lang="en-US" sz="2800" kern="1200" dirty="0">
              <a:latin typeface="Aptos" panose="020B0004020202020204" pitchFamily="34" charset="0"/>
            </a:rPr>
            <a:t>towards a healthier relationship with technology.</a:t>
          </a:r>
        </a:p>
      </dsp:txBody>
      <dsp:txXfrm>
        <a:off x="1930626" y="2337434"/>
        <a:ext cx="8732057" cy="167153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3286A2-BD5B-40A6-9918-E980843A5447}" type="datetimeFigureOut">
              <a:rPr lang="sk-SK" smtClean="0"/>
              <a:t>25. 9. 2024</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7C988-4ABC-44CD-BF57-54EC295E72C9}" type="slidenum">
              <a:rPr lang="sk-SK" smtClean="0"/>
              <a:t>‹#›</a:t>
            </a:fld>
            <a:endParaRPr lang="sk-SK"/>
          </a:p>
        </p:txBody>
      </p:sp>
    </p:spTree>
    <p:extLst>
      <p:ext uri="{BB962C8B-B14F-4D97-AF65-F5344CB8AC3E}">
        <p14:creationId xmlns:p14="http://schemas.microsoft.com/office/powerpoint/2010/main" val="2268517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Discuss the concept of digital well-being and its relevance in today's digital age.</a:t>
            </a:r>
          </a:p>
          <a:p>
            <a:pPr algn="l">
              <a:buFont typeface="Arial" panose="020B0604020202020204" pitchFamily="34" charset="0"/>
              <a:buChar char="•"/>
            </a:pPr>
            <a:r>
              <a:rPr lang="en-US" b="0" i="0" dirty="0">
                <a:solidFill>
                  <a:srgbClr val="ECECEC"/>
                </a:solidFill>
                <a:effectLst/>
                <a:latin typeface="Söhne"/>
              </a:rPr>
              <a:t>Emphasize the need for balance in using technology to enhance our lives without sacrificing our well-being.</a:t>
            </a:r>
          </a:p>
          <a:p>
            <a:pPr algn="l">
              <a:buFont typeface="+mj-lt"/>
              <a:buAutoNum type="arabicPeriod"/>
            </a:pPr>
            <a:endParaRPr lang="en-US" b="0" i="0" dirty="0">
              <a:solidFill>
                <a:srgbClr val="ECECEC"/>
              </a:solidFill>
              <a:effectLst/>
              <a:latin typeface="Söhne"/>
            </a:endParaRPr>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"Let's start by understanding what digital well-being really means. It's all about finding that balance between using technology to enhance our lives and making sure it doesn't take over. We'll be exploring practical ways to achieve this balance."</a:t>
            </a:r>
          </a:p>
          <a:p>
            <a:br>
              <a:rPr lang="en-US" dirty="0"/>
            </a:br>
            <a:endParaRPr lang="mk-MK" dirty="0"/>
          </a:p>
        </p:txBody>
      </p:sp>
      <p:sp>
        <p:nvSpPr>
          <p:cNvPr id="4" name="Slide Number Placeholder 3"/>
          <p:cNvSpPr>
            <a:spLocks noGrp="1"/>
          </p:cNvSpPr>
          <p:nvPr>
            <p:ph type="sldNum" sz="quarter" idx="5"/>
          </p:nvPr>
        </p:nvSpPr>
        <p:spPr/>
        <p:txBody>
          <a:bodyPr/>
          <a:lstStyle/>
          <a:p>
            <a:fld id="{DD67C988-4ABC-44CD-BF57-54EC295E72C9}" type="slidenum">
              <a:rPr lang="sk-SK" smtClean="0"/>
              <a:t>2</a:t>
            </a:fld>
            <a:endParaRPr lang="sk-SK"/>
          </a:p>
        </p:txBody>
      </p:sp>
    </p:spTree>
    <p:extLst>
      <p:ext uri="{BB962C8B-B14F-4D97-AF65-F5344CB8AC3E}">
        <p14:creationId xmlns:p14="http://schemas.microsoft.com/office/powerpoint/2010/main" val="3500841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Encourage attendees to share their experiences with digital well-being and inspire others with their stories.</a:t>
            </a:r>
          </a:p>
          <a:p>
            <a:pPr algn="l">
              <a:buFont typeface="Arial" panose="020B0604020202020204" pitchFamily="34" charset="0"/>
              <a:buChar char="•"/>
            </a:pPr>
            <a:r>
              <a:rPr lang="en-US" b="0" i="0" dirty="0">
                <a:solidFill>
                  <a:srgbClr val="ECECEC"/>
                </a:solidFill>
                <a:effectLst/>
                <a:latin typeface="Söhne"/>
              </a:rPr>
              <a:t>Emphasize the power of community support in fostering motivation and accountability for maintaining digital well-being.</a:t>
            </a:r>
          </a:p>
          <a:p>
            <a:endParaRPr lang="en-US" dirty="0"/>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"I want to hear from each of you about your experiences with digital well-being. Your stories can inspire others and create a supportive community. Let's work together to make digital well-being a priority in our lives."</a:t>
            </a:r>
          </a:p>
          <a:p>
            <a:br>
              <a:rPr lang="en-US" dirty="0"/>
            </a:br>
            <a:endParaRPr lang="mk-MK" dirty="0"/>
          </a:p>
        </p:txBody>
      </p:sp>
      <p:sp>
        <p:nvSpPr>
          <p:cNvPr id="4" name="Slide Number Placeholder 3"/>
          <p:cNvSpPr>
            <a:spLocks noGrp="1"/>
          </p:cNvSpPr>
          <p:nvPr>
            <p:ph type="sldNum" sz="quarter" idx="5"/>
          </p:nvPr>
        </p:nvSpPr>
        <p:spPr/>
        <p:txBody>
          <a:bodyPr/>
          <a:lstStyle/>
          <a:p>
            <a:fld id="{DD67C988-4ABC-44CD-BF57-54EC295E72C9}" type="slidenum">
              <a:rPr lang="sk-SK" smtClean="0"/>
              <a:t>11</a:t>
            </a:fld>
            <a:endParaRPr lang="sk-SK"/>
          </a:p>
        </p:txBody>
      </p:sp>
    </p:spTree>
    <p:extLst>
      <p:ext uri="{BB962C8B-B14F-4D97-AF65-F5344CB8AC3E}">
        <p14:creationId xmlns:p14="http://schemas.microsoft.com/office/powerpoint/2010/main" val="982911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Highlight the specific challenges adults face in maintaining digital well-being, such as work-related stress and digital overload.</a:t>
            </a:r>
          </a:p>
          <a:p>
            <a:pPr marL="742950" lvl="1" indent="-285750" algn="l">
              <a:buFont typeface="+mj-lt"/>
              <a:buAutoNum type="arabicPeriod"/>
            </a:pPr>
            <a:r>
              <a:rPr lang="en-US" b="0" i="0" dirty="0">
                <a:solidFill>
                  <a:srgbClr val="ECECEC"/>
                </a:solidFill>
                <a:effectLst/>
                <a:latin typeface="Söhne"/>
              </a:rPr>
              <a:t>Stress the importance of prioritizing physical health, psychological well-being, and social connections in the digital realm.</a:t>
            </a:r>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"As adults, we face unique challenges when it comes to digital well-being. From work-related stress to the constant stream of information, it's easy to feel overwhelmed. Today, we'll discuss why it's crucial for us to prioritize our physical and mental health in the digital world."</a:t>
            </a:r>
          </a:p>
          <a:p>
            <a:br>
              <a:rPr lang="en-US" dirty="0"/>
            </a:br>
            <a:br>
              <a:rPr lang="en-US" dirty="0"/>
            </a:br>
            <a:endParaRPr lang="mk-MK" dirty="0"/>
          </a:p>
        </p:txBody>
      </p:sp>
      <p:sp>
        <p:nvSpPr>
          <p:cNvPr id="4" name="Slide Number Placeholder 3"/>
          <p:cNvSpPr>
            <a:spLocks noGrp="1"/>
          </p:cNvSpPr>
          <p:nvPr>
            <p:ph type="sldNum" sz="quarter" idx="5"/>
          </p:nvPr>
        </p:nvSpPr>
        <p:spPr/>
        <p:txBody>
          <a:bodyPr/>
          <a:lstStyle/>
          <a:p>
            <a:fld id="{DD67C988-4ABC-44CD-BF57-54EC295E72C9}" type="slidenum">
              <a:rPr lang="sk-SK" smtClean="0"/>
              <a:t>3</a:t>
            </a:fld>
            <a:endParaRPr lang="sk-SK"/>
          </a:p>
        </p:txBody>
      </p:sp>
    </p:spTree>
    <p:extLst>
      <p:ext uri="{BB962C8B-B14F-4D97-AF65-F5344CB8AC3E}">
        <p14:creationId xmlns:p14="http://schemas.microsoft.com/office/powerpoint/2010/main" val="3129039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Discuss the benefits and drawbacks of technology, acknowledging its positive impacts while cautioning against over-reliance and misuse.</a:t>
            </a:r>
          </a:p>
          <a:p>
            <a:pPr marL="742950" lvl="1" indent="-285750" algn="l">
              <a:buFont typeface="+mj-lt"/>
              <a:buAutoNum type="arabicPeriod"/>
            </a:pPr>
            <a:r>
              <a:rPr lang="en-US" b="0" i="0" dirty="0">
                <a:solidFill>
                  <a:srgbClr val="ECECEC"/>
                </a:solidFill>
                <a:effectLst/>
                <a:latin typeface="Söhne"/>
              </a:rPr>
              <a:t>Encourage attendees to approach technology with mindfulness and intentionality, recognizing its role as a tool rather than a necessity.</a:t>
            </a:r>
          </a:p>
          <a:p>
            <a:pPr algn="l">
              <a:buFont typeface="+mj-lt"/>
              <a:buAutoNum type="arabicPeriod"/>
            </a:pPr>
            <a:br>
              <a:rPr lang="en-US" dirty="0"/>
            </a:b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"Technology is a powerful tool, but it's essential to approach it with a balanced perspective. We'll be looking at both the positive and negative impacts of technology and discussing how we can use it mindfully to improve our lives."</a:t>
            </a:r>
          </a:p>
          <a:p>
            <a:br>
              <a:rPr lang="en-US" dirty="0"/>
            </a:br>
            <a:endParaRPr lang="mk-MK" dirty="0"/>
          </a:p>
        </p:txBody>
      </p:sp>
      <p:sp>
        <p:nvSpPr>
          <p:cNvPr id="4" name="Slide Number Placeholder 3"/>
          <p:cNvSpPr>
            <a:spLocks noGrp="1"/>
          </p:cNvSpPr>
          <p:nvPr>
            <p:ph type="sldNum" sz="quarter" idx="5"/>
          </p:nvPr>
        </p:nvSpPr>
        <p:spPr/>
        <p:txBody>
          <a:bodyPr/>
          <a:lstStyle/>
          <a:p>
            <a:fld id="{DD67C988-4ABC-44CD-BF57-54EC295E72C9}" type="slidenum">
              <a:rPr lang="sk-SK" smtClean="0"/>
              <a:t>4</a:t>
            </a:fld>
            <a:endParaRPr lang="sk-SK"/>
          </a:p>
        </p:txBody>
      </p:sp>
    </p:spTree>
    <p:extLst>
      <p:ext uri="{BB962C8B-B14F-4D97-AF65-F5344CB8AC3E}">
        <p14:creationId xmlns:p14="http://schemas.microsoft.com/office/powerpoint/2010/main" val="1220331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Explain the user-friendly and engaging format of the course materials, including PowerPoint presentations, videos, and quizzes.</a:t>
            </a:r>
          </a:p>
          <a:p>
            <a:pPr algn="l">
              <a:buFont typeface="Arial" panose="020B0604020202020204" pitchFamily="34" charset="0"/>
              <a:buChar char="•"/>
            </a:pPr>
            <a:r>
              <a:rPr lang="en-US" b="0" i="0" dirty="0">
                <a:solidFill>
                  <a:srgbClr val="ECECEC"/>
                </a:solidFill>
                <a:effectLst/>
                <a:latin typeface="Söhne"/>
              </a:rPr>
              <a:t>Encourage attendees to actively participate in the learning process and make use of the interactive elements provided.</a:t>
            </a:r>
          </a:p>
          <a:p>
            <a:endParaRPr lang="en-US" dirty="0"/>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"Our course materials are designed to be user-friendly and engaging. From PowerPoint presentations to interactive quizzes, we've made sure that learning about digital well-being is both informative and enjoyable."</a:t>
            </a:r>
          </a:p>
          <a:p>
            <a:br>
              <a:rPr lang="en-US" dirty="0"/>
            </a:br>
            <a:endParaRPr lang="mk-MK" dirty="0"/>
          </a:p>
        </p:txBody>
      </p:sp>
      <p:sp>
        <p:nvSpPr>
          <p:cNvPr id="4" name="Slide Number Placeholder 3"/>
          <p:cNvSpPr>
            <a:spLocks noGrp="1"/>
          </p:cNvSpPr>
          <p:nvPr>
            <p:ph type="sldNum" sz="quarter" idx="5"/>
          </p:nvPr>
        </p:nvSpPr>
        <p:spPr/>
        <p:txBody>
          <a:bodyPr/>
          <a:lstStyle/>
          <a:p>
            <a:fld id="{DD67C988-4ABC-44CD-BF57-54EC295E72C9}" type="slidenum">
              <a:rPr lang="sk-SK" smtClean="0"/>
              <a:t>5</a:t>
            </a:fld>
            <a:endParaRPr lang="sk-SK"/>
          </a:p>
        </p:txBody>
      </p:sp>
    </p:spTree>
    <p:extLst>
      <p:ext uri="{BB962C8B-B14F-4D97-AF65-F5344CB8AC3E}">
        <p14:creationId xmlns:p14="http://schemas.microsoft.com/office/powerpoint/2010/main" val="3458423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Outline practical strategies for implementing sustainable changes in digital habits, such as setting boundaries, practicing mindfulness, and seeking social support.</a:t>
            </a:r>
          </a:p>
          <a:p>
            <a:pPr marL="742950" lvl="1" indent="-285750" algn="l">
              <a:buFont typeface="+mj-lt"/>
              <a:buAutoNum type="arabicPeriod"/>
            </a:pPr>
            <a:r>
              <a:rPr lang="en-US" b="0" i="0" dirty="0">
                <a:solidFill>
                  <a:srgbClr val="ECECEC"/>
                </a:solidFill>
                <a:effectLst/>
                <a:latin typeface="Söhne"/>
              </a:rPr>
              <a:t>Emphasize the importance of consistency and gradual progress in adopting healthier digital habits.</a:t>
            </a:r>
          </a:p>
          <a:p>
            <a:pPr algn="l">
              <a:buFont typeface="+mj-lt"/>
              <a:buAutoNum type="arabicPeriod"/>
            </a:pPr>
            <a:br>
              <a:rPr lang="en-US" dirty="0"/>
            </a:b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"Now, let's get into the nitty-gritty of implementing change. We'll be discussing practical strategies for adopting healthier digital habits, such as setting boundaries and practicing mindfulness. These small changes can make a big difference in our overall well-being."</a:t>
            </a:r>
          </a:p>
          <a:p>
            <a:br>
              <a:rPr lang="en-US" dirty="0"/>
            </a:br>
            <a:endParaRPr lang="mk-MK" dirty="0"/>
          </a:p>
        </p:txBody>
      </p:sp>
      <p:sp>
        <p:nvSpPr>
          <p:cNvPr id="4" name="Slide Number Placeholder 3"/>
          <p:cNvSpPr>
            <a:spLocks noGrp="1"/>
          </p:cNvSpPr>
          <p:nvPr>
            <p:ph type="sldNum" sz="quarter" idx="5"/>
          </p:nvPr>
        </p:nvSpPr>
        <p:spPr/>
        <p:txBody>
          <a:bodyPr/>
          <a:lstStyle/>
          <a:p>
            <a:fld id="{DD67C988-4ABC-44CD-BF57-54EC295E72C9}" type="slidenum">
              <a:rPr lang="sk-SK" smtClean="0"/>
              <a:t>6</a:t>
            </a:fld>
            <a:endParaRPr lang="sk-SK"/>
          </a:p>
        </p:txBody>
      </p:sp>
    </p:spTree>
    <p:extLst>
      <p:ext uri="{BB962C8B-B14F-4D97-AF65-F5344CB8AC3E}">
        <p14:creationId xmlns:p14="http://schemas.microsoft.com/office/powerpoint/2010/main" val="1485203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Summarize the key points covered in the presentation, emphasizing the importance of digital well-being in today's society.</a:t>
            </a:r>
          </a:p>
          <a:p>
            <a:pPr marL="742950" lvl="1" indent="-285750" algn="l">
              <a:buFont typeface="+mj-lt"/>
              <a:buAutoNum type="arabicPeriod"/>
            </a:pPr>
            <a:r>
              <a:rPr lang="en-US" b="0" i="0" dirty="0">
                <a:solidFill>
                  <a:srgbClr val="ECECEC"/>
                </a:solidFill>
                <a:effectLst/>
                <a:latin typeface="Söhne"/>
              </a:rPr>
              <a:t>Encourage attendees to reflect on their own digital habits and consider how they can incorporate the lessons learned into their daily lives.</a:t>
            </a:r>
          </a:p>
          <a:p>
            <a:pPr algn="l">
              <a:buFont typeface="+mj-lt"/>
              <a:buAutoNum type="arabicPeriod"/>
            </a:pPr>
            <a:br>
              <a:rPr lang="en-US" dirty="0"/>
            </a:b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"As we wrap up, let's reflect on what we've learned today. Digital well-being isn't just a buzzword—it's a crucial aspect of our lives in the digital age. I encourage each of you to take what you've learned and apply it to your own digital habits."</a:t>
            </a:r>
          </a:p>
          <a:p>
            <a:br>
              <a:rPr lang="en-US" dirty="0"/>
            </a:br>
            <a:endParaRPr lang="mk-MK" dirty="0"/>
          </a:p>
        </p:txBody>
      </p:sp>
      <p:sp>
        <p:nvSpPr>
          <p:cNvPr id="4" name="Slide Number Placeholder 3"/>
          <p:cNvSpPr>
            <a:spLocks noGrp="1"/>
          </p:cNvSpPr>
          <p:nvPr>
            <p:ph type="sldNum" sz="quarter" idx="5"/>
          </p:nvPr>
        </p:nvSpPr>
        <p:spPr/>
        <p:txBody>
          <a:bodyPr/>
          <a:lstStyle/>
          <a:p>
            <a:fld id="{DD67C988-4ABC-44CD-BF57-54EC295E72C9}" type="slidenum">
              <a:rPr lang="sk-SK" smtClean="0"/>
              <a:t>7</a:t>
            </a:fld>
            <a:endParaRPr lang="sk-SK"/>
          </a:p>
        </p:txBody>
      </p:sp>
    </p:spTree>
    <p:extLst>
      <p:ext uri="{BB962C8B-B14F-4D97-AF65-F5344CB8AC3E}">
        <p14:creationId xmlns:p14="http://schemas.microsoft.com/office/powerpoint/2010/main" val="2822428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Highlight the value of the courses in providing comprehensive, practical, and engaging content on digital well-being.</a:t>
            </a:r>
          </a:p>
          <a:p>
            <a:pPr algn="l">
              <a:buFont typeface="Arial" panose="020B0604020202020204" pitchFamily="34" charset="0"/>
              <a:buChar char="•"/>
            </a:pPr>
            <a:r>
              <a:rPr lang="en-US" b="0" i="0" dirty="0">
                <a:solidFill>
                  <a:srgbClr val="ECECEC"/>
                </a:solidFill>
                <a:effectLst/>
                <a:latin typeface="Söhne"/>
              </a:rPr>
              <a:t>Invite attendees to explore the courses further and take advantage of the resources available to them.</a:t>
            </a:r>
          </a:p>
          <a:p>
            <a:endParaRPr lang="en-US" dirty="0"/>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"Our courses offer a wealth of resources to help you on your digital well-being journey. Whether it's PowerPoint presentations or interactive quizzes, we've got everything you need to succeed. I encourage you to explore the courses further and take advantage of these valuable resources."</a:t>
            </a:r>
          </a:p>
          <a:p>
            <a:br>
              <a:rPr lang="en-US" dirty="0"/>
            </a:br>
            <a:endParaRPr lang="mk-MK" dirty="0"/>
          </a:p>
        </p:txBody>
      </p:sp>
      <p:sp>
        <p:nvSpPr>
          <p:cNvPr id="4" name="Slide Number Placeholder 3"/>
          <p:cNvSpPr>
            <a:spLocks noGrp="1"/>
          </p:cNvSpPr>
          <p:nvPr>
            <p:ph type="sldNum" sz="quarter" idx="5"/>
          </p:nvPr>
        </p:nvSpPr>
        <p:spPr/>
        <p:txBody>
          <a:bodyPr/>
          <a:lstStyle/>
          <a:p>
            <a:fld id="{DD67C988-4ABC-44CD-BF57-54EC295E72C9}" type="slidenum">
              <a:rPr lang="sk-SK" smtClean="0"/>
              <a:t>8</a:t>
            </a:fld>
            <a:endParaRPr lang="sk-SK"/>
          </a:p>
        </p:txBody>
      </p:sp>
    </p:spTree>
    <p:extLst>
      <p:ext uri="{BB962C8B-B14F-4D97-AF65-F5344CB8AC3E}">
        <p14:creationId xmlns:p14="http://schemas.microsoft.com/office/powerpoint/2010/main" val="557428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Assure attendees that the course materials are designed to be user-friendly and accessible to individuals of all backgrounds and skill levels.</a:t>
            </a:r>
          </a:p>
          <a:p>
            <a:pPr algn="l">
              <a:buFont typeface="Arial" panose="020B0604020202020204" pitchFamily="34" charset="0"/>
              <a:buChar char="•"/>
            </a:pPr>
            <a:r>
              <a:rPr lang="en-US" b="0" i="0" dirty="0">
                <a:solidFill>
                  <a:srgbClr val="ECECEC"/>
                </a:solidFill>
                <a:effectLst/>
                <a:latin typeface="Söhne"/>
              </a:rPr>
              <a:t>Encourage attendees to engage with the materials actively and provide feedback for improvement.</a:t>
            </a:r>
          </a:p>
          <a:p>
            <a:endParaRPr lang="en-US" dirty="0"/>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"Don't worry about getting lost in the course materials—we've made sure they're easy to navigate and understand. Whether you're a tech novice or a seasoned pro, you'll find something valuable in our courses."</a:t>
            </a:r>
          </a:p>
          <a:p>
            <a:br>
              <a:rPr lang="en-US" dirty="0"/>
            </a:br>
            <a:endParaRPr lang="mk-MK" dirty="0"/>
          </a:p>
        </p:txBody>
      </p:sp>
      <p:sp>
        <p:nvSpPr>
          <p:cNvPr id="4" name="Slide Number Placeholder 3"/>
          <p:cNvSpPr>
            <a:spLocks noGrp="1"/>
          </p:cNvSpPr>
          <p:nvPr>
            <p:ph type="sldNum" sz="quarter" idx="5"/>
          </p:nvPr>
        </p:nvSpPr>
        <p:spPr/>
        <p:txBody>
          <a:bodyPr/>
          <a:lstStyle/>
          <a:p>
            <a:fld id="{DD67C988-4ABC-44CD-BF57-54EC295E72C9}" type="slidenum">
              <a:rPr lang="sk-SK" smtClean="0"/>
              <a:t>9</a:t>
            </a:fld>
            <a:endParaRPr lang="sk-SK"/>
          </a:p>
        </p:txBody>
      </p:sp>
    </p:spTree>
    <p:extLst>
      <p:ext uri="{BB962C8B-B14F-4D97-AF65-F5344CB8AC3E}">
        <p14:creationId xmlns:p14="http://schemas.microsoft.com/office/powerpoint/2010/main" val="1405076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Empower attendees to take ownership of their digital well-being journey and make positive changes in their habits.</a:t>
            </a:r>
          </a:p>
          <a:p>
            <a:pPr algn="l">
              <a:buFont typeface="Arial" panose="020B0604020202020204" pitchFamily="34" charset="0"/>
              <a:buChar char="•"/>
            </a:pPr>
            <a:r>
              <a:rPr lang="en-US" b="0" i="0" dirty="0">
                <a:solidFill>
                  <a:srgbClr val="ECECEC"/>
                </a:solidFill>
                <a:effectLst/>
                <a:latin typeface="Söhne"/>
              </a:rPr>
              <a:t>Remind attendees that small steps can lead to significant improvements and encourage them to support each other in their efforts.</a:t>
            </a:r>
          </a:p>
          <a:p>
            <a:endParaRPr lang="en-US" dirty="0"/>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"Remember, change doesn't happen overnight. It's all about taking small steps and staying consistent. By supporting each other along the way, we can all achieve our goals for a healthier digital lifestyle."</a:t>
            </a:r>
          </a:p>
          <a:p>
            <a:br>
              <a:rPr lang="en-US" dirty="0"/>
            </a:br>
            <a:endParaRPr lang="mk-MK" dirty="0"/>
          </a:p>
        </p:txBody>
      </p:sp>
      <p:sp>
        <p:nvSpPr>
          <p:cNvPr id="4" name="Slide Number Placeholder 3"/>
          <p:cNvSpPr>
            <a:spLocks noGrp="1"/>
          </p:cNvSpPr>
          <p:nvPr>
            <p:ph type="sldNum" sz="quarter" idx="5"/>
          </p:nvPr>
        </p:nvSpPr>
        <p:spPr/>
        <p:txBody>
          <a:bodyPr/>
          <a:lstStyle/>
          <a:p>
            <a:fld id="{DD67C988-4ABC-44CD-BF57-54EC295E72C9}" type="slidenum">
              <a:rPr lang="sk-SK" smtClean="0"/>
              <a:t>10</a:t>
            </a:fld>
            <a:endParaRPr lang="sk-SK"/>
          </a:p>
        </p:txBody>
      </p:sp>
    </p:spTree>
    <p:extLst>
      <p:ext uri="{BB962C8B-B14F-4D97-AF65-F5344CB8AC3E}">
        <p14:creationId xmlns:p14="http://schemas.microsoft.com/office/powerpoint/2010/main" val="270503968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3657895"/>
            <a:ext cx="9144000" cy="480677"/>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dirty="0">
                <a:solidFill>
                  <a:srgbClr val="FFAA5A"/>
                </a:solidFill>
                <a:latin typeface="Calibri" panose="020F0502020204030204" pitchFamily="34" charset="0"/>
                <a:ea typeface="Cambria" panose="02040503050406030204" pitchFamily="18" charset="0"/>
                <a:cs typeface="Calibri" panose="020F0502020204030204" pitchFamily="34" charset="0"/>
              </a:rPr>
              <a:t>2022-2-SK01-KA220-ADU-000096888</a:t>
            </a: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979409"/>
            <a:ext cx="9597656" cy="1692771"/>
          </a:xfrm>
          <a:prstGeom prst="rect">
            <a:avLst/>
          </a:prstGeom>
          <a:noFill/>
        </p:spPr>
        <p:txBody>
          <a:bodyPr wrap="square">
            <a:spAutoFit/>
          </a:bodyPr>
          <a:lstStyle/>
          <a:p>
            <a:pPr algn="ct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Building Digital Resilience </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by Making Digital Wellbeing and</a:t>
            </a:r>
            <a: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Security </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Accessible to All</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sk-SK" sz="2600" b="1" i="0" u="none" strike="noStrike" kern="1200" cap="none" spc="0" normalizeH="0" baseline="0" noProof="0" dirty="0" err="1">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DigiWELL</a:t>
            </a:r>
            <a:endParaRPr lang="en-GB" sz="2600" dirty="0">
              <a:latin typeface="Calibri" panose="020F0502020204030204" pitchFamily="34" charset="0"/>
              <a:cs typeface="Calibri" panose="020F0502020204030204" pitchFamily="34" charset="0"/>
            </a:endParaRPr>
          </a:p>
        </p:txBody>
      </p:sp>
      <p:pic>
        <p:nvPicPr>
          <p:cNvPr id="3" name="Obrázok 2" descr="Obrázok, na ktorom je text">
            <a:extLst>
              <a:ext uri="{FF2B5EF4-FFF2-40B4-BE49-F238E27FC236}">
                <a16:creationId xmlns:a16="http://schemas.microsoft.com/office/drawing/2014/main" id="{54C5578C-DDE6-7454-9A35-A21DF6FD6E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5075" y="1109487"/>
            <a:ext cx="2785830" cy="643868"/>
          </a:xfrm>
          <a:prstGeom prst="rect">
            <a:avLst/>
          </a:prstGeom>
        </p:spPr>
      </p:pic>
      <p:pic>
        <p:nvPicPr>
          <p:cNvPr id="4" name="Obrázok 3">
            <a:extLst>
              <a:ext uri="{FF2B5EF4-FFF2-40B4-BE49-F238E27FC236}">
                <a16:creationId xmlns:a16="http://schemas.microsoft.com/office/drawing/2014/main" id="{A4B61CA5-55B9-4CB5-9152-A8113B1B02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63959" y="777514"/>
            <a:ext cx="1307223" cy="1307223"/>
          </a:xfrm>
          <a:prstGeom prst="rect">
            <a:avLst/>
          </a:prstGeom>
        </p:spPr>
      </p:pic>
      <p:grpSp>
        <p:nvGrpSpPr>
          <p:cNvPr id="5" name="Skupina 4">
            <a:extLst>
              <a:ext uri="{FF2B5EF4-FFF2-40B4-BE49-F238E27FC236}">
                <a16:creationId xmlns:a16="http://schemas.microsoft.com/office/drawing/2014/main" id="{93EB76E5-F830-4DD2-448B-85F788FD2FF6}"/>
              </a:ext>
            </a:extLst>
          </p:cNvPr>
          <p:cNvGrpSpPr/>
          <p:nvPr userDrawn="1"/>
        </p:nvGrpSpPr>
        <p:grpSpPr>
          <a:xfrm>
            <a:off x="1111053" y="5744184"/>
            <a:ext cx="10432806" cy="737473"/>
            <a:chOff x="2911015" y="5847007"/>
            <a:chExt cx="10432806" cy="737473"/>
          </a:xfrm>
        </p:grpSpPr>
        <p:pic>
          <p:nvPicPr>
            <p:cNvPr id="6" name="Obrázok 5">
              <a:extLst>
                <a:ext uri="{FF2B5EF4-FFF2-40B4-BE49-F238E27FC236}">
                  <a16:creationId xmlns:a16="http://schemas.microsoft.com/office/drawing/2014/main" id="{0717F8F2-0BCE-9421-DF7E-92091F55BA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17532" y="5847007"/>
              <a:ext cx="1826289" cy="737473"/>
            </a:xfrm>
            <a:prstGeom prst="rect">
              <a:avLst/>
            </a:prstGeom>
          </p:spPr>
        </p:pic>
        <p:pic>
          <p:nvPicPr>
            <p:cNvPr id="7" name="Picture 2" descr="Slovenská poľnohospodárska univerzita v Nitre">
              <a:extLst>
                <a:ext uri="{FF2B5EF4-FFF2-40B4-BE49-F238E27FC236}">
                  <a16:creationId xmlns:a16="http://schemas.microsoft.com/office/drawing/2014/main" id="{B00D6C37-830D-9941-CE8E-7B8A7F58995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11015" y="5933486"/>
              <a:ext cx="1128044" cy="5345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go">
              <a:extLst>
                <a:ext uri="{FF2B5EF4-FFF2-40B4-BE49-F238E27FC236}">
                  <a16:creationId xmlns:a16="http://schemas.microsoft.com/office/drawing/2014/main" id="{CD7F7C8A-16EA-543D-14C6-A4B03911D38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569350"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BCF61E06-6F0B-102C-C5D7-4F46BA0036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39235" y="5933486"/>
              <a:ext cx="1156727" cy="564513"/>
            </a:xfrm>
            <a:prstGeom prst="rect">
              <a:avLst/>
            </a:prstGeom>
          </p:spPr>
        </p:pic>
        <p:pic>
          <p:nvPicPr>
            <p:cNvPr id="11" name="Picture 4" descr="AIFED - Formación, cultura y empleo en Granada">
              <a:extLst>
                <a:ext uri="{FF2B5EF4-FFF2-40B4-BE49-F238E27FC236}">
                  <a16:creationId xmlns:a16="http://schemas.microsoft.com/office/drawing/2014/main" id="{D66156B2-E30F-3CE0-6DDE-56F3AB67B9D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189109" y="5921371"/>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a:extLst>
                <a:ext uri="{FF2B5EF4-FFF2-40B4-BE49-F238E27FC236}">
                  <a16:creationId xmlns:a16="http://schemas.microsoft.com/office/drawing/2014/main" id="{0E56BECE-5124-9DF4-2569-5A497617F4FE}"/>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911718" y="595470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Syzygia Foundation">
              <a:extLst>
                <a:ext uri="{FF2B5EF4-FFF2-40B4-BE49-F238E27FC236}">
                  <a16:creationId xmlns:a16="http://schemas.microsoft.com/office/drawing/2014/main" id="{B5BBB899-B640-32EB-E0F3-C9B21A3DB9F3}"/>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9951615" y="6291863"/>
              <a:ext cx="1419225" cy="282282"/>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Obrázok 13">
            <a:extLst>
              <a:ext uri="{FF2B5EF4-FFF2-40B4-BE49-F238E27FC236}">
                <a16:creationId xmlns:a16="http://schemas.microsoft.com/office/drawing/2014/main" id="{742551FF-9CE1-7E47-DF33-E0FC04B1985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640572" y="5507489"/>
            <a:ext cx="887333" cy="1166264"/>
          </a:xfrm>
          <a:prstGeom prst="rect">
            <a:avLst/>
          </a:prstGeom>
        </p:spPr>
      </p:pic>
    </p:spTree>
    <p:extLst>
      <p:ext uri="{BB962C8B-B14F-4D97-AF65-F5344CB8AC3E}">
        <p14:creationId xmlns:p14="http://schemas.microsoft.com/office/powerpoint/2010/main" val="289609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pic>
        <p:nvPicPr>
          <p:cNvPr id="4" name="Resim 4" descr="logo içeren bir resim&#10;&#10;Açıklama otomatik olarak oluşturuldu">
            <a:extLst>
              <a:ext uri="{FF2B5EF4-FFF2-40B4-BE49-F238E27FC236}">
                <a16:creationId xmlns:a16="http://schemas.microsoft.com/office/drawing/2014/main" id="{7117CEBA-B2E2-BBC3-1991-BA80066540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308" t="36473" r="17426" b="34350"/>
          <a:stretch/>
        </p:blipFill>
        <p:spPr bwMode="auto">
          <a:xfrm>
            <a:off x="272798" y="6224586"/>
            <a:ext cx="1325245" cy="5365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5600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59760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46406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362741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6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25/09/2024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402704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25/09/2024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2556050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B0A23-50E5-4E98-A123-1ABE0DF6E2F6}"/>
              </a:ext>
            </a:extLst>
          </p:cNvPr>
          <p:cNvSpPr>
            <a:spLocks noGrp="1"/>
          </p:cNvSpPr>
          <p:nvPr>
            <p:ph type="title"/>
          </p:nvPr>
        </p:nvSpPr>
        <p:spPr/>
        <p:txBody>
          <a:bodyPr/>
          <a:lstStyle/>
          <a:p>
            <a:r>
              <a:rPr lang="en-US"/>
              <a:t>Click to edit Master title style</a:t>
            </a:r>
            <a:endParaRPr lang="mk-MK"/>
          </a:p>
        </p:txBody>
      </p:sp>
      <p:sp>
        <p:nvSpPr>
          <p:cNvPr id="3" name="Text Placeholder 2">
            <a:extLst>
              <a:ext uri="{FF2B5EF4-FFF2-40B4-BE49-F238E27FC236}">
                <a16:creationId xmlns:a16="http://schemas.microsoft.com/office/drawing/2014/main" id="{C73B4E44-5D0F-4491-BC07-5D57BCF01673}"/>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Date Placeholder 3">
            <a:extLst>
              <a:ext uri="{FF2B5EF4-FFF2-40B4-BE49-F238E27FC236}">
                <a16:creationId xmlns:a16="http://schemas.microsoft.com/office/drawing/2014/main" id="{A5FF08B9-AC57-4793-A600-2179C7504058}"/>
              </a:ext>
            </a:extLst>
          </p:cNvPr>
          <p:cNvSpPr>
            <a:spLocks noGrp="1"/>
          </p:cNvSpPr>
          <p:nvPr>
            <p:ph type="dt" sz="half" idx="10"/>
          </p:nvPr>
        </p:nvSpPr>
        <p:spPr/>
        <p:txBody>
          <a:bodyPr/>
          <a:lstStyle/>
          <a:p>
            <a:fld id="{6D3446B4-3BDC-48EA-B258-56A3470749C0}" type="datetimeFigureOut">
              <a:rPr lang="mk-MK" smtClean="0"/>
              <a:t>25.9.2024</a:t>
            </a:fld>
            <a:endParaRPr lang="mk-MK"/>
          </a:p>
        </p:txBody>
      </p:sp>
      <p:sp>
        <p:nvSpPr>
          <p:cNvPr id="5" name="Footer Placeholder 4">
            <a:extLst>
              <a:ext uri="{FF2B5EF4-FFF2-40B4-BE49-F238E27FC236}">
                <a16:creationId xmlns:a16="http://schemas.microsoft.com/office/drawing/2014/main" id="{0FB4BCEB-204C-4393-997A-12C9FBD9EA8C}"/>
              </a:ext>
            </a:extLst>
          </p:cNvPr>
          <p:cNvSpPr>
            <a:spLocks noGrp="1"/>
          </p:cNvSpPr>
          <p:nvPr>
            <p:ph type="ftr" sz="quarter" idx="11"/>
          </p:nvPr>
        </p:nvSpPr>
        <p:spPr/>
        <p:txBody>
          <a:bodyPr/>
          <a:lstStyle/>
          <a:p>
            <a:endParaRPr lang="mk-MK"/>
          </a:p>
        </p:txBody>
      </p:sp>
      <p:sp>
        <p:nvSpPr>
          <p:cNvPr id="6" name="Slide Number Placeholder 5">
            <a:extLst>
              <a:ext uri="{FF2B5EF4-FFF2-40B4-BE49-F238E27FC236}">
                <a16:creationId xmlns:a16="http://schemas.microsoft.com/office/drawing/2014/main" id="{FC8FD7F9-407B-4FDA-8395-66CDEBF79823}"/>
              </a:ext>
            </a:extLst>
          </p:cNvPr>
          <p:cNvSpPr>
            <a:spLocks noGrp="1"/>
          </p:cNvSpPr>
          <p:nvPr>
            <p:ph type="sldNum" sz="quarter" idx="12"/>
          </p:nvPr>
        </p:nvSpPr>
        <p:spPr/>
        <p:txBody>
          <a:bodyPr/>
          <a:lstStyle/>
          <a:p>
            <a:fld id="{527C557A-3CDE-402B-B8F9-F7D05CB61B58}" type="slidenum">
              <a:rPr lang="mk-MK" smtClean="0"/>
              <a:t>‹#›</a:t>
            </a:fld>
            <a:endParaRPr lang="mk-MK"/>
          </a:p>
        </p:txBody>
      </p:sp>
    </p:spTree>
    <p:extLst>
      <p:ext uri="{BB962C8B-B14F-4D97-AF65-F5344CB8AC3E}">
        <p14:creationId xmlns:p14="http://schemas.microsoft.com/office/powerpoint/2010/main" val="2501084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42646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9" r:id="rId9"/>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0.png"/><Relationship Id="rId18" Type="http://schemas.openxmlformats.org/officeDocument/2006/relationships/image" Target="../media/image9.png"/><Relationship Id="rId3" Type="http://schemas.openxmlformats.org/officeDocument/2006/relationships/hyperlink" Target="https://www.flickr.com/photos/rodeime/15116947119" TargetMode="External"/><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8.png"/><Relationship Id="rId2" Type="http://schemas.openxmlformats.org/officeDocument/2006/relationships/image" Target="../media/image12.jpg"/><Relationship Id="rId16"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svg"/><Relationship Id="rId15" Type="http://schemas.openxmlformats.org/officeDocument/2006/relationships/image" Target="../media/image6.jpe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6269558" y="1583993"/>
            <a:ext cx="5334930" cy="1477510"/>
          </a:xfrm>
        </p:spPr>
        <p:txBody>
          <a:bodyPr vert="horz" lIns="91440" tIns="45720" rIns="91440" bIns="45720" rtlCol="0" anchor="b">
            <a:normAutofit/>
          </a:bodyPr>
          <a:lstStyle/>
          <a:p>
            <a:pPr algn="ctr">
              <a:spcBef>
                <a:spcPts val="1000"/>
              </a:spcBef>
              <a:spcAft>
                <a:spcPts val="600"/>
              </a:spcAft>
              <a:buClr>
                <a:srgbClr val="FFAA5A"/>
              </a:buClr>
            </a:pPr>
            <a:r>
              <a:rPr lang="en-US" b="1" dirty="0">
                <a:solidFill>
                  <a:srgbClr val="FFAA5A"/>
                </a:solidFill>
                <a:latin typeface="+mn-lt"/>
                <a:ea typeface="Cambria" panose="02040503050406030204" pitchFamily="18" charset="0"/>
                <a:cs typeface="Calibri" panose="020F0502020204030204" pitchFamily="34" charset="0"/>
              </a:rPr>
              <a:t>Digital Wellbeing – </a:t>
            </a:r>
            <a:br>
              <a:rPr lang="sk-SK" b="1" dirty="0">
                <a:solidFill>
                  <a:srgbClr val="FFAA5A"/>
                </a:solidFill>
                <a:latin typeface="+mn-lt"/>
                <a:ea typeface="Cambria" panose="02040503050406030204" pitchFamily="18" charset="0"/>
                <a:cs typeface="Calibri" panose="020F0502020204030204" pitchFamily="34" charset="0"/>
              </a:rPr>
            </a:br>
            <a:r>
              <a:rPr lang="sk-SK" b="1" dirty="0" err="1">
                <a:solidFill>
                  <a:srgbClr val="FFAA5A"/>
                </a:solidFill>
                <a:latin typeface="+mn-lt"/>
                <a:ea typeface="Cambria" panose="02040503050406030204" pitchFamily="18" charset="0"/>
                <a:cs typeface="Calibri" panose="020F0502020204030204" pitchFamily="34" charset="0"/>
              </a:rPr>
              <a:t>Conclusions</a:t>
            </a:r>
            <a:endParaRPr lang="en-US" b="1" dirty="0">
              <a:solidFill>
                <a:srgbClr val="FFAA5A"/>
              </a:solidFill>
              <a:latin typeface="+mn-lt"/>
              <a:ea typeface="Cambria" panose="02040503050406030204" pitchFamily="18" charset="0"/>
              <a:cs typeface="Calibri" panose="020F0502020204030204" pitchFamily="34" charset="0"/>
            </a:endParaRPr>
          </a:p>
        </p:txBody>
      </p:sp>
      <p:pic>
        <p:nvPicPr>
          <p:cNvPr id="7" name="Picture 12" descr="Obrázok, na ktorom je nebo, voda, exteriér, osoba&#10;&#10;Automaticky generovaný popis">
            <a:extLst>
              <a:ext uri="{FF2B5EF4-FFF2-40B4-BE49-F238E27FC236}">
                <a16:creationId xmlns:a16="http://schemas.microsoft.com/office/drawing/2014/main" id="{4895F832-F23A-EB44-A8CF-F6C9E1155710}"/>
              </a:ext>
            </a:extLst>
          </p:cNvPr>
          <p:cNvPicPr>
            <a:picLocks noChangeAspect="1"/>
          </p:cNvPicPr>
          <p:nvPr/>
        </p:nvPicPr>
        <p:blipFill>
          <a:blip r:embed="rId2">
            <a:alphaModFix amt="7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 b="3"/>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2" name="Grafický objekt 11" descr="Smartfón obrys">
            <a:extLst>
              <a:ext uri="{FF2B5EF4-FFF2-40B4-BE49-F238E27FC236}">
                <a16:creationId xmlns:a16="http://schemas.microsoft.com/office/drawing/2014/main" id="{BAFE05D7-1248-91EA-E195-9AA5B45250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65805">
            <a:off x="1685671" y="1534886"/>
            <a:ext cx="914400" cy="914400"/>
          </a:xfrm>
          <a:prstGeom prst="rect">
            <a:avLst/>
          </a:prstGeom>
        </p:spPr>
      </p:pic>
      <p:pic>
        <p:nvPicPr>
          <p:cNvPr id="14" name="Grafický objekt 13" descr="Internet obrys">
            <a:extLst>
              <a:ext uri="{FF2B5EF4-FFF2-40B4-BE49-F238E27FC236}">
                <a16:creationId xmlns:a16="http://schemas.microsoft.com/office/drawing/2014/main" id="{C6FB75F4-E4BA-75A9-910F-FD8D43EBC6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28057" y="2772394"/>
            <a:ext cx="914400" cy="914400"/>
          </a:xfrm>
          <a:prstGeom prst="rect">
            <a:avLst/>
          </a:prstGeom>
        </p:spPr>
      </p:pic>
      <p:pic>
        <p:nvPicPr>
          <p:cNvPr id="17" name="Grafický objekt 16" descr="Wi-Fi obrys">
            <a:extLst>
              <a:ext uri="{FF2B5EF4-FFF2-40B4-BE49-F238E27FC236}">
                <a16:creationId xmlns:a16="http://schemas.microsoft.com/office/drawing/2014/main" id="{182B619F-6959-7F39-3BA3-193DB24585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85257" y="3979506"/>
            <a:ext cx="914400" cy="914400"/>
          </a:xfrm>
          <a:prstGeom prst="rect">
            <a:avLst/>
          </a:prstGeom>
        </p:spPr>
      </p:pic>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7736505" y="833726"/>
            <a:ext cx="2406814" cy="529376"/>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7622071" y="3686794"/>
            <a:ext cx="2480219" cy="13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dirty="0">
                <a:latin typeface="+mn-lt"/>
              </a:rPr>
              <a:t>Building Digital Resilience </a:t>
            </a:r>
            <a:br>
              <a:rPr lang="sk-SK" sz="1400" dirty="0">
                <a:latin typeface="+mn-lt"/>
              </a:rPr>
            </a:br>
            <a:r>
              <a:rPr lang="en-US" sz="1400" dirty="0">
                <a:latin typeface="+mn-lt"/>
              </a:rPr>
              <a:t>by Making Digital Wellbeing </a:t>
            </a:r>
            <a:br>
              <a:rPr lang="sk-SK" sz="1400" dirty="0">
                <a:latin typeface="+mn-lt"/>
              </a:rPr>
            </a:br>
            <a:r>
              <a:rPr lang="en-US" sz="1400" dirty="0">
                <a:latin typeface="+mn-lt"/>
              </a:rPr>
              <a:t>and Security Accessible to All</a:t>
            </a:r>
            <a:br>
              <a:rPr lang="en-US" sz="1400" dirty="0">
                <a:latin typeface="+mn-lt"/>
              </a:rPr>
            </a:br>
            <a:r>
              <a:rPr lang="en-US" sz="1100" dirty="0">
                <a:latin typeface="+mn-lt"/>
              </a:rPr>
              <a:t>2022-2-SK01-KA220-ADU-000096888</a:t>
            </a:r>
            <a:endParaRPr lang="en-GB" sz="1400" dirty="0">
              <a:latin typeface="+mn-lt"/>
            </a:endParaRPr>
          </a:p>
        </p:txBody>
      </p:sp>
    </p:spTree>
    <p:extLst>
      <p:ext uri="{BB962C8B-B14F-4D97-AF65-F5344CB8AC3E}">
        <p14:creationId xmlns:p14="http://schemas.microsoft.com/office/powerpoint/2010/main" val="162941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BC6B2A7-6C61-4467-918B-79D080A8F6D2}"/>
              </a:ext>
            </a:extLst>
          </p:cNvPr>
          <p:cNvSpPr>
            <a:spLocks noGrp="1"/>
          </p:cNvSpPr>
          <p:nvPr>
            <p:ph type="title"/>
          </p:nvPr>
        </p:nvSpPr>
        <p:spPr>
          <a:xfrm>
            <a:off x="352087" y="297612"/>
            <a:ext cx="6022833" cy="1239398"/>
          </a:xfrm>
        </p:spPr>
        <p:txBody>
          <a:bodyPr vert="horz" lIns="91440" tIns="45720" rIns="91440" bIns="45720" rtlCol="0" anchor="ctr">
            <a:normAutofit/>
          </a:bodyPr>
          <a:lstStyle/>
          <a:p>
            <a:pPr algn="l"/>
            <a:r>
              <a:rPr lang="en-US" dirty="0">
                <a:latin typeface="Aptos" panose="020B0004020202020204" pitchFamily="34" charset="0"/>
                <a:ea typeface="+mj-ea"/>
              </a:rPr>
              <a:t>Empowering change</a:t>
            </a:r>
          </a:p>
        </p:txBody>
      </p:sp>
      <p:sp>
        <p:nvSpPr>
          <p:cNvPr id="3" name="Text Placeholder 2">
            <a:extLst>
              <a:ext uri="{FF2B5EF4-FFF2-40B4-BE49-F238E27FC236}">
                <a16:creationId xmlns:a16="http://schemas.microsoft.com/office/drawing/2014/main" id="{BCBF1860-2E7F-4151-8316-1C2C3123C0F5}"/>
              </a:ext>
            </a:extLst>
          </p:cNvPr>
          <p:cNvSpPr>
            <a:spLocks noGrp="1"/>
          </p:cNvSpPr>
          <p:nvPr>
            <p:ph type="body" idx="1"/>
          </p:nvPr>
        </p:nvSpPr>
        <p:spPr>
          <a:xfrm>
            <a:off x="506628" y="1620610"/>
            <a:ext cx="5724934" cy="4556353"/>
          </a:xfrm>
        </p:spPr>
        <p:txBody>
          <a:bodyPr vert="horz" lIns="91440" tIns="45720" rIns="91440" bIns="45720" rtlCol="0">
            <a:normAutofit lnSpcReduction="10000"/>
          </a:bodyPr>
          <a:lstStyle/>
          <a:p>
            <a:r>
              <a:rPr lang="en-US" sz="3200" dirty="0">
                <a:latin typeface="Aptos" panose="020B0004020202020204" pitchFamily="34" charset="0"/>
                <a:ea typeface="+mn-ea"/>
              </a:rPr>
              <a:t>Changing habits requires </a:t>
            </a:r>
            <a:r>
              <a:rPr lang="en-US" sz="3200" b="1" dirty="0">
                <a:latin typeface="Aptos" panose="020B0004020202020204" pitchFamily="34" charset="0"/>
                <a:ea typeface="+mn-ea"/>
              </a:rPr>
              <a:t>self-awareness, patience, and support</a:t>
            </a:r>
            <a:r>
              <a:rPr lang="en-US" sz="3200" dirty="0">
                <a:latin typeface="Aptos" panose="020B0004020202020204" pitchFamily="34" charset="0"/>
                <a:ea typeface="+mn-ea"/>
              </a:rPr>
              <a:t>. </a:t>
            </a:r>
          </a:p>
          <a:p>
            <a:r>
              <a:rPr lang="en-US" sz="3200" dirty="0">
                <a:latin typeface="Aptos" panose="020B0004020202020204" pitchFamily="34" charset="0"/>
                <a:ea typeface="+mn-ea"/>
              </a:rPr>
              <a:t>By embracing these principles and fostering a sense of community, we empower individuals to take control of their digital lives and create lasting change for the better.</a:t>
            </a:r>
          </a:p>
          <a:p>
            <a:endParaRPr lang="en-US" sz="3200" dirty="0">
              <a:latin typeface="Aptos" panose="020B0004020202020204" pitchFamily="34" charset="0"/>
              <a:ea typeface="+mn-ea"/>
            </a:endParaRPr>
          </a:p>
        </p:txBody>
      </p:sp>
      <p:pic>
        <p:nvPicPr>
          <p:cNvPr id="9218" name="Picture 2" descr="FOMO and JOMO Boys Vibe 2058607 Vector Art at Vecteezy">
            <a:extLst>
              <a:ext uri="{FF2B5EF4-FFF2-40B4-BE49-F238E27FC236}">
                <a16:creationId xmlns:a16="http://schemas.microsoft.com/office/drawing/2014/main" id="{FBFB5C01-806A-40E7-A161-D8BEDF15C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122" r="30879" b="1"/>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9225"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227"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8234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249" name="Arc 1024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D6D2F3-BDE9-4884-B549-A881050BB4B0}"/>
              </a:ext>
            </a:extLst>
          </p:cNvPr>
          <p:cNvSpPr>
            <a:spLocks noGrp="1"/>
          </p:cNvSpPr>
          <p:nvPr>
            <p:ph type="title"/>
          </p:nvPr>
        </p:nvSpPr>
        <p:spPr>
          <a:xfrm>
            <a:off x="267164" y="614319"/>
            <a:ext cx="11007811" cy="975086"/>
          </a:xfrm>
        </p:spPr>
        <p:txBody>
          <a:bodyPr vert="horz" lIns="91440" tIns="45720" rIns="91440" bIns="45720" rtlCol="0" anchor="ctr">
            <a:normAutofit/>
          </a:bodyPr>
          <a:lstStyle/>
          <a:p>
            <a:pPr algn="l"/>
            <a:r>
              <a:rPr lang="en-US" sz="4400" kern="1200" dirty="0">
                <a:latin typeface="Aptos" panose="020B0004020202020204" pitchFamily="34" charset="0"/>
                <a:ea typeface="+mj-ea"/>
              </a:rPr>
              <a:t>Sharing experiences and inspiring others</a:t>
            </a:r>
          </a:p>
        </p:txBody>
      </p:sp>
      <p:sp>
        <p:nvSpPr>
          <p:cNvPr id="10251" name="Freeform: Shape 10250">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42" name="Picture 2" descr="Virtual Presentation - 2nd World Conference on Teaching and Education">
            <a:extLst>
              <a:ext uri="{FF2B5EF4-FFF2-40B4-BE49-F238E27FC236}">
                <a16:creationId xmlns:a16="http://schemas.microsoft.com/office/drawing/2014/main" id="{A156BBD8-BA0C-4792-B519-71684C52D0A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7896" y="2448411"/>
            <a:ext cx="4777381" cy="250812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92B1747B-E200-4F11-A18C-020F2A4633DC}"/>
              </a:ext>
            </a:extLst>
          </p:cNvPr>
          <p:cNvSpPr>
            <a:spLocks noGrp="1"/>
          </p:cNvSpPr>
          <p:nvPr>
            <p:ph type="body" idx="1"/>
          </p:nvPr>
        </p:nvSpPr>
        <p:spPr>
          <a:xfrm>
            <a:off x="5721178" y="1631726"/>
            <a:ext cx="5632622" cy="4545237"/>
          </a:xfrm>
        </p:spPr>
        <p:txBody>
          <a:bodyPr vert="horz" lIns="91440" tIns="45720" rIns="91440" bIns="45720" rtlCol="0">
            <a:normAutofit/>
          </a:bodyPr>
          <a:lstStyle/>
          <a:p>
            <a:pPr algn="just"/>
            <a:r>
              <a:rPr lang="en-US" sz="3200" dirty="0">
                <a:latin typeface="Aptos" panose="020B0004020202020204" pitchFamily="34" charset="0"/>
                <a:ea typeface="+mn-ea"/>
              </a:rPr>
              <a:t>We encourage you to share your experiences and insights with others. </a:t>
            </a:r>
          </a:p>
          <a:p>
            <a:pPr algn="just"/>
            <a:r>
              <a:rPr lang="en-US" sz="3200" dirty="0">
                <a:latin typeface="Aptos" panose="020B0004020202020204" pitchFamily="34" charset="0"/>
                <a:ea typeface="+mn-ea"/>
              </a:rPr>
              <a:t>Your story has the power to inspire and motivate, sparking positive change not only in your own life but also in the lives of those around you.</a:t>
            </a:r>
          </a:p>
        </p:txBody>
      </p:sp>
    </p:spTree>
    <p:extLst>
      <p:ext uri="{BB962C8B-B14F-4D97-AF65-F5344CB8AC3E}">
        <p14:creationId xmlns:p14="http://schemas.microsoft.com/office/powerpoint/2010/main" val="1095600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555806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just">
              <a:lnSpc>
                <a:spcPts val="1803"/>
              </a:lnSpc>
              <a:spcBef>
                <a:spcPct val="0"/>
              </a:spcBef>
            </a:pPr>
            <a:r>
              <a:rPr lang="en-US" sz="2650" b="1" dirty="0">
                <a:solidFill>
                  <a:srgbClr val="92BAB5"/>
                </a:solidFill>
                <a:latin typeface="Aptos"/>
                <a:ea typeface="Inter"/>
                <a:cs typeface="Inter"/>
                <a:sym typeface="Inter"/>
              </a:rPr>
              <a:t>Free </a:t>
            </a:r>
            <a:r>
              <a:rPr lang="en-US" sz="2650" b="1">
                <a:solidFill>
                  <a:srgbClr val="92BAB5"/>
                </a:solidFill>
                <a:latin typeface="Aptos"/>
                <a:ea typeface="Inter"/>
                <a:cs typeface="Inter"/>
                <a:sym typeface="Inter"/>
              </a:rPr>
              <a:t>License</a:t>
            </a:r>
            <a:r>
              <a:rPr lang="en-US" sz="2650" b="1" dirty="0">
                <a:solidFill>
                  <a:srgbClr val="92BAB5"/>
                </a:solidFill>
                <a:latin typeface="Aptos"/>
                <a:ea typeface="Inter"/>
                <a:cs typeface="Inter"/>
                <a:sym typeface="Inter"/>
              </a:rPr>
              <a:t> </a:t>
            </a:r>
          </a:p>
          <a:p>
            <a:pPr algn="just">
              <a:lnSpc>
                <a:spcPts val="1803"/>
              </a:lnSpc>
              <a:spcBef>
                <a:spcPct val="0"/>
              </a:spcBef>
            </a:pPr>
            <a:r>
              <a:rPr lang="en-US" sz="2133" dirty="0">
                <a:latin typeface="Aptos" panose="020B0004020202020204" pitchFamily="34" charset="0"/>
                <a:ea typeface="Inter"/>
                <a:cs typeface="Inter"/>
                <a:sym typeface="Inter"/>
              </a:rPr>
              <a:t> </a:t>
            </a:r>
          </a:p>
          <a:p>
            <a:pPr algn="just">
              <a:lnSpc>
                <a:spcPts val="1803"/>
              </a:lnSpc>
              <a:spcBef>
                <a:spcPct val="0"/>
              </a:spcBef>
            </a:pPr>
            <a:r>
              <a:rPr lang="en-US" sz="2133" dirty="0">
                <a:latin typeface="Aptos" panose="020B0004020202020204" pitchFamily="34" charset="0"/>
                <a:ea typeface="Inter"/>
                <a:cs typeface="Inter"/>
                <a:sym typeface="Inter"/>
              </a:rPr>
              <a:t>The product developed here as part of the project "Building Digital Resilience by Making Digital Wellbeing and Security Accessible to All 2022-2-SK01-KA220-ADU-000096888" was developed with the support of the European Commission and reflects exclusively the opinion of the author. The European Commission is not responsible for the content of the documents </a:t>
            </a:r>
          </a:p>
          <a:p>
            <a:pPr algn="just">
              <a:lnSpc>
                <a:spcPts val="1803"/>
              </a:lnSpc>
              <a:spcBef>
                <a:spcPct val="0"/>
              </a:spcBef>
            </a:pPr>
            <a:r>
              <a:rPr lang="en-US" sz="2100" dirty="0">
                <a:latin typeface="Aptos"/>
                <a:ea typeface="Inter"/>
                <a:cs typeface="Inter"/>
                <a:sym typeface="Inter"/>
              </a:rPr>
              <a:t>The publication obtains the Creative Commons </a:t>
            </a:r>
            <a:r>
              <a:rPr lang="en-US" sz="2100">
                <a:latin typeface="Aptos"/>
                <a:ea typeface="Inter"/>
                <a:cs typeface="Inter"/>
                <a:sym typeface="Inter"/>
              </a:rPr>
              <a:t>License</a:t>
            </a:r>
            <a:r>
              <a:rPr lang="en-US" sz="2100" dirty="0">
                <a:latin typeface="Aptos"/>
                <a:ea typeface="Inter"/>
                <a:cs typeface="Inter"/>
                <a:sym typeface="Inter"/>
              </a:rPr>
              <a:t> CC BY- NC SA.</a:t>
            </a:r>
            <a:endParaRPr lang="en-US" sz="2100" dirty="0">
              <a:latin typeface="Aptos"/>
              <a:ea typeface="Inter"/>
              <a:cs typeface="Inter"/>
            </a:endParaRPr>
          </a:p>
          <a:p>
            <a:pPr algn="just">
              <a:lnSpc>
                <a:spcPts val="1803"/>
              </a:lnSpc>
              <a:spcBef>
                <a:spcPct val="0"/>
              </a:spcBef>
            </a:pPr>
            <a:endParaRPr lang="en-US" sz="2133" dirty="0">
              <a:latin typeface="Aptos" panose="020B0004020202020204" pitchFamily="34" charset="0"/>
              <a:ea typeface="Inter"/>
              <a:cs typeface="Inter"/>
              <a:sym typeface="Inter"/>
            </a:endParaRPr>
          </a:p>
          <a:p>
            <a:pPr algn="just">
              <a:lnSpc>
                <a:spcPts val="1803"/>
              </a:lnSpc>
              <a:spcBef>
                <a:spcPct val="0"/>
              </a:spcBef>
            </a:pPr>
            <a:r>
              <a:rPr lang="en-US" sz="2133" dirty="0">
                <a:latin typeface="Aptos" panose="020B0004020202020204" pitchFamily="34" charset="0"/>
                <a:ea typeface="Inter"/>
                <a:cs typeface="Inter"/>
                <a:sym typeface="Inter"/>
              </a:rPr>
              <a:t> </a:t>
            </a:r>
          </a:p>
          <a:p>
            <a:pPr algn="just">
              <a:lnSpc>
                <a:spcPts val="1803"/>
              </a:lnSpc>
              <a:spcBef>
                <a:spcPct val="0"/>
              </a:spcBef>
            </a:pPr>
            <a:endParaRPr lang="en-US" sz="2133" dirty="0">
              <a:latin typeface="Aptos" panose="020B0004020202020204" pitchFamily="34" charset="0"/>
              <a:ea typeface="Inter"/>
              <a:cs typeface="Inter"/>
              <a:sym typeface="Inter"/>
            </a:endParaRPr>
          </a:p>
          <a:p>
            <a:pPr algn="just">
              <a:lnSpc>
                <a:spcPts val="1803"/>
              </a:lnSpc>
              <a:spcBef>
                <a:spcPct val="0"/>
              </a:spcBef>
            </a:pPr>
            <a:endParaRPr lang="en-US" sz="2133" dirty="0">
              <a:latin typeface="Aptos" panose="020B0004020202020204" pitchFamily="34" charset="0"/>
              <a:ea typeface="Inter"/>
              <a:cs typeface="Inter"/>
              <a:sym typeface="Inter"/>
            </a:endParaRPr>
          </a:p>
          <a:p>
            <a:pPr algn="just">
              <a:lnSpc>
                <a:spcPts val="1803"/>
              </a:lnSpc>
              <a:spcBef>
                <a:spcPct val="0"/>
              </a:spcBef>
            </a:pPr>
            <a:r>
              <a:rPr lang="en-US" sz="2133" dirty="0">
                <a:latin typeface="Aptos" panose="020B0004020202020204" pitchFamily="34" charset="0"/>
                <a:ea typeface="Inter"/>
                <a:cs typeface="Inter"/>
                <a:sym typeface="Inter"/>
              </a:rPr>
              <a:t>This license allows you to distribute, remix, improve and build on the work, but only non-commercially. When using the work as well as extracts from this must</a:t>
            </a:r>
            <a:r>
              <a:rPr lang="sk-SK" sz="2133" dirty="0">
                <a:latin typeface="Aptos" panose="020B0004020202020204" pitchFamily="34" charset="0"/>
                <a:ea typeface="Inter"/>
                <a:cs typeface="Inter"/>
                <a:sym typeface="Inter"/>
              </a:rPr>
              <a:t>:</a:t>
            </a:r>
            <a:r>
              <a:rPr lang="en-US" sz="2133" dirty="0">
                <a:latin typeface="Aptos" panose="020B0004020202020204" pitchFamily="34" charset="0"/>
                <a:ea typeface="Inter"/>
                <a:cs typeface="Inter"/>
                <a:sym typeface="Inter"/>
              </a:rPr>
              <a:t> </a:t>
            </a:r>
          </a:p>
          <a:p>
            <a:pPr marL="647732" lvl="1" indent="-342917" algn="just">
              <a:lnSpc>
                <a:spcPts val="1803"/>
              </a:lnSpc>
              <a:spcBef>
                <a:spcPct val="0"/>
              </a:spcBef>
              <a:buFont typeface="+mj-lt"/>
              <a:buAutoNum type="arabicPeriod"/>
            </a:pPr>
            <a:r>
              <a:rPr lang="en-US" sz="2133" dirty="0">
                <a:latin typeface="Aptos" panose="020B0004020202020204" pitchFamily="34" charset="0"/>
                <a:ea typeface="Inter"/>
                <a:cs typeface="Inter"/>
                <a:sym typeface="Inter"/>
              </a:rPr>
              <a:t>be mentioned the source and a link to the license must be given and possible changes have to be mentioned. The copyrights remain with the authors of the documents. </a:t>
            </a:r>
          </a:p>
          <a:p>
            <a:pPr marL="647732" lvl="1" indent="-342917" algn="just">
              <a:lnSpc>
                <a:spcPts val="1803"/>
              </a:lnSpc>
              <a:spcBef>
                <a:spcPct val="0"/>
              </a:spcBef>
              <a:buFont typeface="+mj-lt"/>
              <a:buAutoNum type="arabicPeriod"/>
            </a:pPr>
            <a:r>
              <a:rPr lang="en-US" sz="2133" dirty="0">
                <a:latin typeface="Aptos" panose="020B0004020202020204" pitchFamily="34" charset="0"/>
                <a:ea typeface="Inter"/>
                <a:cs typeface="Inter"/>
                <a:sym typeface="Inter"/>
              </a:rPr>
              <a:t>the work may not be used for commercial purposes. </a:t>
            </a:r>
          </a:p>
          <a:p>
            <a:pPr marL="647732" lvl="1" indent="-342917" algn="just">
              <a:lnSpc>
                <a:spcPts val="1803"/>
              </a:lnSpc>
              <a:spcBef>
                <a:spcPct val="0"/>
              </a:spcBef>
              <a:buFont typeface="+mj-lt"/>
              <a:buAutoNum type="arabicPeriod"/>
            </a:pPr>
            <a:r>
              <a:rPr lang="en-US" sz="2133" dirty="0">
                <a:latin typeface="Aptos" panose="020B0004020202020204" pitchFamily="34" charset="0"/>
                <a:ea typeface="Inter"/>
                <a:cs typeface="Inter"/>
                <a:sym typeface="Inter"/>
              </a:rPr>
              <a:t>If you recompose, convert or build upon the work, your contributions must be published under the same license as the original.  </a:t>
            </a:r>
          </a:p>
          <a:p>
            <a:pPr algn="just">
              <a:lnSpc>
                <a:spcPts val="1803"/>
              </a:lnSpc>
              <a:spcBef>
                <a:spcPct val="0"/>
              </a:spcBef>
            </a:pPr>
            <a:r>
              <a:rPr lang="en-US" sz="2133" b="1" dirty="0">
                <a:solidFill>
                  <a:srgbClr val="FFAA5A"/>
                </a:solidFill>
                <a:latin typeface="Aptos" panose="020B0004020202020204" pitchFamily="34" charset="0"/>
                <a:ea typeface="Inter"/>
                <a:cs typeface="Inter"/>
                <a:sym typeface="Inter"/>
              </a:rPr>
              <a:t>Disclaimer:</a:t>
            </a:r>
          </a:p>
          <a:p>
            <a:pPr algn="just">
              <a:lnSpc>
                <a:spcPts val="1803"/>
              </a:lnSpc>
              <a:spcBef>
                <a:spcPct val="0"/>
              </a:spcBef>
            </a:pPr>
            <a:r>
              <a:rPr lang="en-US" sz="2133" dirty="0">
                <a:latin typeface="Aptos" panose="020B0004020202020204" pitchFamily="34" charset="0"/>
                <a:ea typeface="Inter"/>
                <a:cs typeface="Inter"/>
                <a:sym typeface="Inter"/>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algn="just">
              <a:lnSpc>
                <a:spcPts val="1803"/>
              </a:lnSpc>
              <a:spcBef>
                <a:spcPct val="0"/>
              </a:spcBef>
            </a:pPr>
            <a:r>
              <a:rPr lang="en-US" sz="2133" dirty="0">
                <a:latin typeface="Aptos" panose="020B0004020202020204" pitchFamily="34" charset="0"/>
                <a:ea typeface="Inter"/>
                <a:cs typeface="Inter"/>
                <a:sym typeface="Inter"/>
              </a:rPr>
              <a:t> </a:t>
            </a:r>
          </a:p>
        </p:txBody>
      </p:sp>
      <p:sp>
        <p:nvSpPr>
          <p:cNvPr id="4" name="Freeform 4"/>
          <p:cNvSpPr/>
          <p:nvPr/>
        </p:nvSpPr>
        <p:spPr>
          <a:xfrm>
            <a:off x="406400" y="236220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Tree>
    <p:extLst>
      <p:ext uri="{BB962C8B-B14F-4D97-AF65-F5344CB8AC3E}">
        <p14:creationId xmlns:p14="http://schemas.microsoft.com/office/powerpoint/2010/main" val="1369288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CC6CFDF5-BC02-4A5B-AFDB-9F081A9BDF0A}"/>
              </a:ext>
            </a:extLst>
          </p:cNvPr>
          <p:cNvSpPr>
            <a:spLocks noGrp="1"/>
          </p:cNvSpPr>
          <p:nvPr>
            <p:ph type="title"/>
          </p:nvPr>
        </p:nvSpPr>
        <p:spPr>
          <a:xfrm>
            <a:off x="838200" y="365125"/>
            <a:ext cx="5393361" cy="1325563"/>
          </a:xfrm>
        </p:spPr>
        <p:txBody>
          <a:bodyPr vert="horz" lIns="91440" tIns="45720" rIns="91440" bIns="45720" rtlCol="0" anchor="ctr">
            <a:normAutofit/>
          </a:bodyPr>
          <a:lstStyle/>
          <a:p>
            <a:pPr algn="l"/>
            <a:r>
              <a:rPr lang="en-US" sz="4400" kern="1200" dirty="0">
                <a:latin typeface="Aptos" panose="020B0004020202020204" pitchFamily="34" charset="0"/>
                <a:ea typeface="+mj-ea"/>
              </a:rPr>
              <a:t>Understanding Digital Wellbeing</a:t>
            </a:r>
          </a:p>
        </p:txBody>
      </p:sp>
      <p:sp>
        <p:nvSpPr>
          <p:cNvPr id="1033" name="Freeform: Shape 103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825D3076-4C7B-4D41-BB08-FFFC7FA25E88}"/>
              </a:ext>
            </a:extLst>
          </p:cNvPr>
          <p:cNvSpPr>
            <a:spLocks noGrp="1"/>
          </p:cNvSpPr>
          <p:nvPr>
            <p:ph type="body" idx="1"/>
          </p:nvPr>
        </p:nvSpPr>
        <p:spPr>
          <a:xfrm>
            <a:off x="642552" y="1825625"/>
            <a:ext cx="5881816" cy="4351338"/>
          </a:xfrm>
        </p:spPr>
        <p:txBody>
          <a:bodyPr vert="horz" lIns="91440" tIns="45720" rIns="91440" bIns="45720" rtlCol="0">
            <a:normAutofit lnSpcReduction="10000"/>
          </a:bodyPr>
          <a:lstStyle/>
          <a:p>
            <a:pPr algn="just"/>
            <a:r>
              <a:rPr lang="en-US" dirty="0">
                <a:latin typeface="Aptos" panose="020B0004020202020204" pitchFamily="34" charset="0"/>
                <a:ea typeface="+mn-ea"/>
              </a:rPr>
              <a:t>Understanding the essence of digital wellbeing is finding </a:t>
            </a:r>
            <a:r>
              <a:rPr lang="en-US" b="1" dirty="0">
                <a:latin typeface="Aptos" panose="020B0004020202020204" pitchFamily="34" charset="0"/>
                <a:ea typeface="+mn-ea"/>
              </a:rPr>
              <a:t>sweet spot where technology enhances our lives without overshadowing our well-being</a:t>
            </a:r>
            <a:r>
              <a:rPr lang="en-US" dirty="0">
                <a:latin typeface="Aptos" panose="020B0004020202020204" pitchFamily="34" charset="0"/>
                <a:ea typeface="+mn-ea"/>
              </a:rPr>
              <a:t>. </a:t>
            </a:r>
          </a:p>
          <a:p>
            <a:pPr algn="just"/>
            <a:r>
              <a:rPr lang="en-US" dirty="0">
                <a:latin typeface="Aptos" panose="020B0004020202020204" pitchFamily="34" charset="0"/>
                <a:ea typeface="+mn-ea"/>
              </a:rPr>
              <a:t>From tracking our walks with fitness apps to staying connected with loved ones via video calls, we've seen how small adjustments can lead to profound improvements.</a:t>
            </a:r>
          </a:p>
        </p:txBody>
      </p:sp>
      <p:sp>
        <p:nvSpPr>
          <p:cNvPr id="1035" name="Oval 103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ow To Maintain Work-Wellness Balance — PRESS Massage Greenpoint">
            <a:extLst>
              <a:ext uri="{FF2B5EF4-FFF2-40B4-BE49-F238E27FC236}">
                <a16:creationId xmlns:a16="http://schemas.microsoft.com/office/drawing/2014/main" id="{2E7F010A-72F9-4080-97AC-7C746E657DF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87184" y="1878169"/>
            <a:ext cx="3781051" cy="2457683"/>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extLst>
            <a:ext uri="{909E8E84-426E-40DD-AFC4-6F175D3DCCD1}">
              <a14:hiddenFill xmlns:a14="http://schemas.microsoft.com/office/drawing/2010/main">
                <a:solidFill>
                  <a:srgbClr val="FFFFFF"/>
                </a:solidFill>
              </a14:hiddenFill>
            </a:ext>
          </a:extLst>
        </p:spPr>
      </p:pic>
      <p:sp>
        <p:nvSpPr>
          <p:cNvPr id="1037" name="Freeform: Shape 103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039" name="Straight Connector 103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41" name="Freeform: Shape 104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1043" name="Freeform: Shape 104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5" name="Freeform: Shape 104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180243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57" name="Arc 205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1F99F4-26BD-4631-B081-F0403F5D6542}"/>
              </a:ext>
            </a:extLst>
          </p:cNvPr>
          <p:cNvSpPr>
            <a:spLocks noGrp="1"/>
          </p:cNvSpPr>
          <p:nvPr>
            <p:ph type="title"/>
          </p:nvPr>
        </p:nvSpPr>
        <p:spPr>
          <a:xfrm>
            <a:off x="4744995" y="541277"/>
            <a:ext cx="6336957" cy="1325563"/>
          </a:xfrm>
        </p:spPr>
        <p:txBody>
          <a:bodyPr vert="horz" lIns="91440" tIns="45720" rIns="91440" bIns="45720" rtlCol="0" anchor="ctr">
            <a:normAutofit/>
          </a:bodyPr>
          <a:lstStyle/>
          <a:p>
            <a:pPr algn="l"/>
            <a:r>
              <a:rPr lang="en-US" sz="4400" kern="1200" dirty="0">
                <a:latin typeface="Aptos" panose="020B0004020202020204" pitchFamily="34" charset="0"/>
                <a:ea typeface="+mj-ea"/>
              </a:rPr>
              <a:t>Digital Wellbeing is vital for adults</a:t>
            </a:r>
          </a:p>
        </p:txBody>
      </p:sp>
      <p:sp>
        <p:nvSpPr>
          <p:cNvPr id="2059" name="Freeform: Shape 205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Active people breaks Royalty Free Vector Image">
            <a:extLst>
              <a:ext uri="{FF2B5EF4-FFF2-40B4-BE49-F238E27FC236}">
                <a16:creationId xmlns:a16="http://schemas.microsoft.com/office/drawing/2014/main" id="{FEDC32A7-4448-446B-93CA-C3C4757F5A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544"/>
          <a:stretch/>
        </p:blipFill>
        <p:spPr bwMode="auto">
          <a:xfrm>
            <a:off x="703182" y="956574"/>
            <a:ext cx="3827313" cy="382549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5BAB5B0D-1316-4C76-99DB-F6446F505310}"/>
              </a:ext>
            </a:extLst>
          </p:cNvPr>
          <p:cNvSpPr>
            <a:spLocks noGrp="1"/>
          </p:cNvSpPr>
          <p:nvPr>
            <p:ph type="body" idx="1"/>
          </p:nvPr>
        </p:nvSpPr>
        <p:spPr>
          <a:xfrm>
            <a:off x="4893276" y="1866840"/>
            <a:ext cx="6460524" cy="4310123"/>
          </a:xfrm>
        </p:spPr>
        <p:txBody>
          <a:bodyPr vert="horz" lIns="91440" tIns="45720" rIns="91440" bIns="45720" rtlCol="0">
            <a:normAutofit fontScale="92500" lnSpcReduction="10000"/>
          </a:bodyPr>
          <a:lstStyle/>
          <a:p>
            <a:r>
              <a:rPr lang="en-US" sz="3200" dirty="0">
                <a:latin typeface="Aptos" panose="020B0004020202020204" pitchFamily="34" charset="0"/>
                <a:ea typeface="+mn-ea"/>
              </a:rPr>
              <a:t>For adults, digital well-being is </a:t>
            </a:r>
            <a:br>
              <a:rPr lang="sk-SK" sz="3200" dirty="0">
                <a:latin typeface="Aptos" panose="020B0004020202020204" pitchFamily="34" charset="0"/>
                <a:ea typeface="+mn-ea"/>
              </a:rPr>
            </a:br>
            <a:r>
              <a:rPr lang="en-US" sz="3200" b="1" dirty="0">
                <a:latin typeface="Aptos" panose="020B0004020202020204" pitchFamily="34" charset="0"/>
                <a:ea typeface="+mn-ea"/>
              </a:rPr>
              <a:t>a necessity</a:t>
            </a:r>
            <a:r>
              <a:rPr lang="en-US" sz="3200" dirty="0">
                <a:latin typeface="Aptos" panose="020B0004020202020204" pitchFamily="34" charset="0"/>
                <a:ea typeface="+mn-ea"/>
              </a:rPr>
              <a:t>. </a:t>
            </a:r>
          </a:p>
          <a:p>
            <a:r>
              <a:rPr lang="en-US" sz="3200" dirty="0">
                <a:latin typeface="Aptos" panose="020B0004020202020204" pitchFamily="34" charset="0"/>
                <a:ea typeface="+mn-ea"/>
              </a:rPr>
              <a:t>Safeguarding our physical health </a:t>
            </a:r>
            <a:br>
              <a:rPr lang="sk-SK" sz="3200" dirty="0">
                <a:latin typeface="Aptos" panose="020B0004020202020204" pitchFamily="34" charset="0"/>
                <a:ea typeface="+mn-ea"/>
              </a:rPr>
            </a:br>
            <a:r>
              <a:rPr lang="en-US" sz="3200" dirty="0">
                <a:latin typeface="Aptos" panose="020B0004020202020204" pitchFamily="34" charset="0"/>
                <a:ea typeface="+mn-ea"/>
              </a:rPr>
              <a:t>by reducing eye strain, </a:t>
            </a:r>
          </a:p>
          <a:p>
            <a:r>
              <a:rPr lang="en-US" sz="3200" dirty="0">
                <a:latin typeface="Aptos" panose="020B0004020202020204" pitchFamily="34" charset="0"/>
                <a:ea typeface="+mn-ea"/>
              </a:rPr>
              <a:t>nurturing our psychological wellbeing by lowering stress levels, and </a:t>
            </a:r>
          </a:p>
          <a:p>
            <a:r>
              <a:rPr lang="en-US" sz="3200" dirty="0">
                <a:latin typeface="Aptos" panose="020B0004020202020204" pitchFamily="34" charset="0"/>
                <a:ea typeface="+mn-ea"/>
              </a:rPr>
              <a:t>enriching our social lives by fostering genuine connections beyond the screen.</a:t>
            </a:r>
          </a:p>
        </p:txBody>
      </p:sp>
    </p:spTree>
    <p:extLst>
      <p:ext uri="{BB962C8B-B14F-4D97-AF65-F5344CB8AC3E}">
        <p14:creationId xmlns:p14="http://schemas.microsoft.com/office/powerpoint/2010/main" val="2517491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5" name="Rectangle 3078">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93B73731-E6AA-4B12-9C2A-091E2429EE7D}"/>
              </a:ext>
            </a:extLst>
          </p:cNvPr>
          <p:cNvSpPr>
            <a:spLocks noGrp="1"/>
          </p:cNvSpPr>
          <p:nvPr>
            <p:ph type="title"/>
          </p:nvPr>
        </p:nvSpPr>
        <p:spPr>
          <a:xfrm>
            <a:off x="379100" y="796583"/>
            <a:ext cx="4338141" cy="2216513"/>
          </a:xfrm>
        </p:spPr>
        <p:txBody>
          <a:bodyPr vert="horz" lIns="91440" tIns="45720" rIns="91440" bIns="45720" rtlCol="0" anchor="ctr">
            <a:normAutofit/>
          </a:bodyPr>
          <a:lstStyle/>
          <a:p>
            <a:pPr algn="l"/>
            <a:r>
              <a:rPr lang="en-US" sz="4400" kern="1200" dirty="0">
                <a:latin typeface="Aptos" panose="020B0004020202020204" pitchFamily="34" charset="0"/>
                <a:ea typeface="+mj-ea"/>
              </a:rPr>
              <a:t>Balanced perspective </a:t>
            </a:r>
            <a:br>
              <a:rPr lang="sk-SK" sz="4400" kern="1200" dirty="0">
                <a:latin typeface="Aptos" panose="020B0004020202020204" pitchFamily="34" charset="0"/>
                <a:ea typeface="+mj-ea"/>
              </a:rPr>
            </a:br>
            <a:r>
              <a:rPr lang="en-US" sz="4400" kern="1200" dirty="0">
                <a:latin typeface="Aptos" panose="020B0004020202020204" pitchFamily="34" charset="0"/>
                <a:ea typeface="+mj-ea"/>
              </a:rPr>
              <a:t>on technology</a:t>
            </a:r>
          </a:p>
        </p:txBody>
      </p:sp>
      <p:sp>
        <p:nvSpPr>
          <p:cNvPr id="3096" name="Arc 3080">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3074" name="Picture 2" descr="🔥 Negatives of technology. The Positive and Negative Effects of ...">
            <a:extLst>
              <a:ext uri="{FF2B5EF4-FFF2-40B4-BE49-F238E27FC236}">
                <a16:creationId xmlns:a16="http://schemas.microsoft.com/office/drawing/2014/main" id="{02D85A86-8051-4546-9780-D931C71BF59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78770" y="643469"/>
            <a:ext cx="6767096" cy="2957472"/>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691CE2DD-AEAE-4793-A009-7C78830E97F5}"/>
              </a:ext>
            </a:extLst>
          </p:cNvPr>
          <p:cNvSpPr>
            <a:spLocks noGrp="1"/>
          </p:cNvSpPr>
          <p:nvPr>
            <p:ph type="body" idx="1"/>
          </p:nvPr>
        </p:nvSpPr>
        <p:spPr>
          <a:xfrm>
            <a:off x="667265" y="3844905"/>
            <a:ext cx="10686536" cy="2369626"/>
          </a:xfrm>
        </p:spPr>
        <p:txBody>
          <a:bodyPr vert="horz" lIns="91440" tIns="45720" rIns="91440" bIns="45720" rtlCol="0">
            <a:normAutofit lnSpcReduction="10000"/>
          </a:bodyPr>
          <a:lstStyle/>
          <a:p>
            <a:pPr algn="just"/>
            <a:r>
              <a:rPr lang="en-US" dirty="0">
                <a:latin typeface="Aptos" panose="020B0004020202020204" pitchFamily="34" charset="0"/>
                <a:ea typeface="+mn-ea"/>
              </a:rPr>
              <a:t>View technology through a balanced lens, because it offers unparalleled convenience and connectivity, but also poses challenges such as digital overload and dependency. </a:t>
            </a:r>
          </a:p>
          <a:p>
            <a:pPr algn="just"/>
            <a:r>
              <a:rPr lang="en-US" b="1" dirty="0">
                <a:latin typeface="Aptos" panose="020B0004020202020204" pitchFamily="34" charset="0"/>
                <a:ea typeface="+mn-ea"/>
              </a:rPr>
              <a:t>By acknowledging both technology benefits and drawbacks</a:t>
            </a:r>
            <a:r>
              <a:rPr lang="en-US" dirty="0">
                <a:latin typeface="Aptos" panose="020B0004020202020204" pitchFamily="34" charset="0"/>
                <a:ea typeface="+mn-ea"/>
              </a:rPr>
              <a:t>, we empower ourselves to engage with technology in a more mindful and intentional manner.</a:t>
            </a:r>
          </a:p>
        </p:txBody>
      </p:sp>
    </p:spTree>
    <p:extLst>
      <p:ext uri="{BB962C8B-B14F-4D97-AF65-F5344CB8AC3E}">
        <p14:creationId xmlns:p14="http://schemas.microsoft.com/office/powerpoint/2010/main" val="2914330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05" name="Arc 410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87A276-C445-49A0-84B2-64CD0886624D}"/>
              </a:ext>
            </a:extLst>
          </p:cNvPr>
          <p:cNvSpPr>
            <a:spLocks noGrp="1"/>
          </p:cNvSpPr>
          <p:nvPr>
            <p:ph type="title"/>
          </p:nvPr>
        </p:nvSpPr>
        <p:spPr>
          <a:xfrm>
            <a:off x="488232" y="372441"/>
            <a:ext cx="10958384" cy="1325563"/>
          </a:xfrm>
        </p:spPr>
        <p:txBody>
          <a:bodyPr vert="horz" lIns="91440" tIns="45720" rIns="91440" bIns="45720" rtlCol="0" anchor="ctr">
            <a:normAutofit/>
          </a:bodyPr>
          <a:lstStyle/>
          <a:p>
            <a:pPr algn="l"/>
            <a:r>
              <a:rPr lang="en-US" sz="4400" kern="1200" dirty="0">
                <a:latin typeface="Aptos" panose="020B0004020202020204" pitchFamily="34" charset="0"/>
                <a:ea typeface="+mj-ea"/>
              </a:rPr>
              <a:t>Accessible and engaging learning formats</a:t>
            </a:r>
          </a:p>
        </p:txBody>
      </p:sp>
      <p:sp>
        <p:nvSpPr>
          <p:cNvPr id="4107" name="Freeform: Shape 410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Business Solutions — The How Skills">
            <a:extLst>
              <a:ext uri="{FF2B5EF4-FFF2-40B4-BE49-F238E27FC236}">
                <a16:creationId xmlns:a16="http://schemas.microsoft.com/office/drawing/2014/main" id="{4FE463C0-DFB6-40A9-AA53-E6B13743047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2545" y="2370005"/>
            <a:ext cx="4024569" cy="268639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B3756D95-1B92-4325-9B45-AB1C02005D3B}"/>
              </a:ext>
            </a:extLst>
          </p:cNvPr>
          <p:cNvSpPr>
            <a:spLocks noGrp="1"/>
          </p:cNvSpPr>
          <p:nvPr>
            <p:ph type="body" idx="1"/>
          </p:nvPr>
        </p:nvSpPr>
        <p:spPr>
          <a:xfrm>
            <a:off x="4985973" y="1698004"/>
            <a:ext cx="6336957" cy="4616299"/>
          </a:xfrm>
        </p:spPr>
        <p:txBody>
          <a:bodyPr vert="horz" lIns="91440" tIns="45720" rIns="91440" bIns="45720" rtlCol="0">
            <a:normAutofit fontScale="92500"/>
          </a:bodyPr>
          <a:lstStyle/>
          <a:p>
            <a:r>
              <a:rPr lang="en-US" sz="3200" dirty="0">
                <a:latin typeface="Aptos" panose="020B0004020202020204" pitchFamily="34" charset="0"/>
                <a:ea typeface="+mn-ea"/>
              </a:rPr>
              <a:t>Our course materials are designed with </a:t>
            </a:r>
            <a:r>
              <a:rPr lang="en-US" sz="3200" b="1" dirty="0">
                <a:latin typeface="Aptos" panose="020B0004020202020204" pitchFamily="34" charset="0"/>
                <a:ea typeface="+mn-ea"/>
              </a:rPr>
              <a:t>your learning experience</a:t>
            </a:r>
            <a:r>
              <a:rPr lang="en-US" sz="3200" dirty="0">
                <a:latin typeface="Aptos" panose="020B0004020202020204" pitchFamily="34" charset="0"/>
                <a:ea typeface="+mn-ea"/>
              </a:rPr>
              <a:t>. </a:t>
            </a:r>
          </a:p>
          <a:p>
            <a:r>
              <a:rPr lang="en-US" sz="3200" dirty="0">
                <a:latin typeface="Aptos" panose="020B0004020202020204" pitchFamily="34" charset="0"/>
                <a:ea typeface="+mn-ea"/>
              </a:rPr>
              <a:t>From </a:t>
            </a:r>
            <a:r>
              <a:rPr lang="en-US" sz="3200" b="1" dirty="0">
                <a:latin typeface="Aptos" panose="020B0004020202020204" pitchFamily="34" charset="0"/>
                <a:ea typeface="+mn-ea"/>
              </a:rPr>
              <a:t>visually captivating PowerPoint presentations to interactive quizzes</a:t>
            </a:r>
            <a:r>
              <a:rPr lang="en-US" sz="3200" dirty="0">
                <a:latin typeface="Aptos" panose="020B0004020202020204" pitchFamily="34" charset="0"/>
                <a:ea typeface="+mn-ea"/>
              </a:rPr>
              <a:t>,</a:t>
            </a:r>
          </a:p>
          <a:p>
            <a:r>
              <a:rPr lang="en-US" sz="3200" dirty="0">
                <a:latin typeface="Aptos" panose="020B0004020202020204" pitchFamily="34" charset="0"/>
                <a:ea typeface="+mn-ea"/>
              </a:rPr>
              <a:t> we've strived to make the journey towards </a:t>
            </a:r>
            <a:r>
              <a:rPr lang="en-US" sz="3200" b="1" dirty="0">
                <a:latin typeface="Aptos" panose="020B0004020202020204" pitchFamily="34" charset="0"/>
                <a:ea typeface="+mn-ea"/>
              </a:rPr>
              <a:t>digital wellbeing both accessible and enjoyable for users of all ages </a:t>
            </a:r>
            <a:r>
              <a:rPr lang="en-US" sz="3200" dirty="0">
                <a:latin typeface="Aptos" panose="020B0004020202020204" pitchFamily="34" charset="0"/>
                <a:ea typeface="+mn-ea"/>
              </a:rPr>
              <a:t>and backgrounds.</a:t>
            </a:r>
          </a:p>
          <a:p>
            <a:endParaRPr lang="en-US" sz="3200" dirty="0">
              <a:latin typeface="Aptos" panose="020B0004020202020204" pitchFamily="34" charset="0"/>
              <a:ea typeface="+mn-ea"/>
            </a:endParaRPr>
          </a:p>
        </p:txBody>
      </p:sp>
    </p:spTree>
    <p:extLst>
      <p:ext uri="{BB962C8B-B14F-4D97-AF65-F5344CB8AC3E}">
        <p14:creationId xmlns:p14="http://schemas.microsoft.com/office/powerpoint/2010/main" val="1033466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E0E269A-F931-46CD-89C7-FD9FAA1ABCD9}"/>
              </a:ext>
            </a:extLst>
          </p:cNvPr>
          <p:cNvSpPr>
            <a:spLocks noGrp="1"/>
          </p:cNvSpPr>
          <p:nvPr>
            <p:ph type="title"/>
          </p:nvPr>
        </p:nvSpPr>
        <p:spPr>
          <a:xfrm>
            <a:off x="395416" y="365125"/>
            <a:ext cx="5836145" cy="1325563"/>
          </a:xfrm>
        </p:spPr>
        <p:txBody>
          <a:bodyPr vert="horz" lIns="91440" tIns="45720" rIns="91440" bIns="45720" rtlCol="0" anchor="ctr">
            <a:normAutofit fontScale="90000"/>
          </a:bodyPr>
          <a:lstStyle/>
          <a:p>
            <a:pPr algn="l"/>
            <a:r>
              <a:rPr lang="en-US" sz="4400" kern="1200" dirty="0">
                <a:latin typeface="Aptos" panose="020B0004020202020204" pitchFamily="34" charset="0"/>
                <a:ea typeface="+mj-ea"/>
              </a:rPr>
              <a:t>Practical strategies for sustainable change</a:t>
            </a:r>
          </a:p>
        </p:txBody>
      </p:sp>
      <p:sp>
        <p:nvSpPr>
          <p:cNvPr id="5129" name="Freeform: Shape 5128">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E3B0B4C1-0564-4907-BB2C-7E447EF6D755}"/>
              </a:ext>
            </a:extLst>
          </p:cNvPr>
          <p:cNvSpPr>
            <a:spLocks noGrp="1"/>
          </p:cNvSpPr>
          <p:nvPr>
            <p:ph type="body" idx="1"/>
          </p:nvPr>
        </p:nvSpPr>
        <p:spPr>
          <a:xfrm>
            <a:off x="523765" y="1825625"/>
            <a:ext cx="6037671" cy="4667250"/>
          </a:xfrm>
        </p:spPr>
        <p:txBody>
          <a:bodyPr vert="horz" lIns="91440" tIns="45720" rIns="91440" bIns="45720" rtlCol="0">
            <a:normAutofit fontScale="92500" lnSpcReduction="10000"/>
          </a:bodyPr>
          <a:lstStyle/>
          <a:p>
            <a:r>
              <a:rPr lang="en-US" sz="3200" dirty="0">
                <a:latin typeface="Aptos" panose="020B0004020202020204" pitchFamily="34" charset="0"/>
                <a:ea typeface="+mn-ea"/>
              </a:rPr>
              <a:t>Changing habits is no easy feat, but with the right strategies, it becomes manageable. </a:t>
            </a:r>
          </a:p>
          <a:p>
            <a:r>
              <a:rPr lang="en-US" sz="3200" dirty="0">
                <a:latin typeface="Aptos" panose="020B0004020202020204" pitchFamily="34" charset="0"/>
                <a:ea typeface="+mn-ea"/>
              </a:rPr>
              <a:t>We've provided </a:t>
            </a:r>
            <a:r>
              <a:rPr lang="en-US" sz="3200" b="1" dirty="0">
                <a:latin typeface="Aptos" panose="020B0004020202020204" pitchFamily="34" charset="0"/>
                <a:ea typeface="+mn-ea"/>
              </a:rPr>
              <a:t>actionable steps </a:t>
            </a:r>
            <a:r>
              <a:rPr lang="en-US" sz="3200" dirty="0">
                <a:latin typeface="Aptos" panose="020B0004020202020204" pitchFamily="34" charset="0"/>
                <a:ea typeface="+mn-ea"/>
              </a:rPr>
              <a:t>to help you gradually integrate healthier digital habits into your daily routine. </a:t>
            </a:r>
          </a:p>
          <a:p>
            <a:r>
              <a:rPr lang="en-US" sz="3200" dirty="0">
                <a:latin typeface="Aptos" panose="020B0004020202020204" pitchFamily="34" charset="0"/>
                <a:ea typeface="+mn-ea"/>
              </a:rPr>
              <a:t>By fostering a supportive community environment, we ensure that no one embarks on this journey alone.</a:t>
            </a:r>
          </a:p>
        </p:txBody>
      </p:sp>
      <p:sp>
        <p:nvSpPr>
          <p:cNvPr id="5131" name="Oval 5130">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Setting Boundaries at Work: Why It's Crucial - Thoughtful Leader">
            <a:extLst>
              <a:ext uri="{FF2B5EF4-FFF2-40B4-BE49-F238E27FC236}">
                <a16:creationId xmlns:a16="http://schemas.microsoft.com/office/drawing/2014/main" id="{436C1F86-C4F2-4393-AB92-ACBAD0B8F37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87184" y="2114485"/>
            <a:ext cx="3781051" cy="1985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5133" name="Freeform: Shape 5132">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5135" name="Straight Connector 5134">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137" name="Freeform: Shape 5136">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5139" name="Freeform: Shape 5138">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41" name="Freeform: Shape 514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50714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5" name="Rectangle 6154">
            <a:extLst>
              <a:ext uri="{FF2B5EF4-FFF2-40B4-BE49-F238E27FC236}">
                <a16:creationId xmlns:a16="http://schemas.microsoft.com/office/drawing/2014/main" id="{9E9F2A28-69A3-4945-B6B6-C2E4A6C55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44234C-4B30-41D5-8677-7F17C88F5B6D}"/>
              </a:ext>
            </a:extLst>
          </p:cNvPr>
          <p:cNvSpPr>
            <a:spLocks noGrp="1"/>
          </p:cNvSpPr>
          <p:nvPr>
            <p:ph type="title"/>
          </p:nvPr>
        </p:nvSpPr>
        <p:spPr>
          <a:xfrm>
            <a:off x="6094476" y="177396"/>
            <a:ext cx="5393360" cy="1037648"/>
          </a:xfrm>
        </p:spPr>
        <p:txBody>
          <a:bodyPr vert="horz" lIns="91440" tIns="45720" rIns="91440" bIns="45720" rtlCol="0" anchor="ctr">
            <a:normAutofit/>
          </a:bodyPr>
          <a:lstStyle/>
          <a:p>
            <a:pPr algn="l"/>
            <a:r>
              <a:rPr lang="en-US" sz="4400" dirty="0">
                <a:latin typeface="Aptos" panose="020B0004020202020204" pitchFamily="34" charset="0"/>
                <a:ea typeface="+mj-ea"/>
              </a:rPr>
              <a:t>Conclusions</a:t>
            </a:r>
          </a:p>
        </p:txBody>
      </p:sp>
      <p:sp>
        <p:nvSpPr>
          <p:cNvPr id="6157" name="Freeform: Shape 6156">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84038" y="0"/>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8" name="Picture 4" descr="Premium Vector | Man's face sucked into his phone">
            <a:extLst>
              <a:ext uri="{FF2B5EF4-FFF2-40B4-BE49-F238E27FC236}">
                <a16:creationId xmlns:a16="http://schemas.microsoft.com/office/drawing/2014/main" id="{FC489BE8-2823-40DC-B189-05863B3C4E5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4802" y="558913"/>
            <a:ext cx="2026738" cy="253342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a:extLst>
            <a:ext uri="{909E8E84-426E-40DD-AFC4-6F175D3DCCD1}">
              <a14:hiddenFill xmlns:a14="http://schemas.microsoft.com/office/drawing/2010/main">
                <a:solidFill>
                  <a:srgbClr val="FFFFFF"/>
                </a:solidFill>
              </a14:hiddenFill>
            </a:ext>
          </a:extLst>
        </p:spPr>
      </p:pic>
      <p:sp>
        <p:nvSpPr>
          <p:cNvPr id="6159" name="Oval 6158">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31108" y="1327365"/>
            <a:ext cx="610857" cy="61085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1" name="Freeform: Shape 6160">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28176"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pic>
        <p:nvPicPr>
          <p:cNvPr id="6150" name="Picture 6" descr="Side view of man with magnifying glass. 6137797 Vector Art at Vecteezy">
            <a:extLst>
              <a:ext uri="{FF2B5EF4-FFF2-40B4-BE49-F238E27FC236}">
                <a16:creationId xmlns:a16="http://schemas.microsoft.com/office/drawing/2014/main" id="{3F668339-9921-4078-B770-0E95658E91F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4801" y="3661942"/>
            <a:ext cx="2533423" cy="2533423"/>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a:noFill/>
          <a:extLst>
            <a:ext uri="{909E8E84-426E-40DD-AFC4-6F175D3DCCD1}">
              <a14:hiddenFill xmlns:a14="http://schemas.microsoft.com/office/drawing/2010/main">
                <a:solidFill>
                  <a:srgbClr val="FFFFFF"/>
                </a:solidFill>
              </a14:hiddenFill>
            </a:ext>
          </a:extLst>
        </p:spPr>
      </p:pic>
      <p:pic>
        <p:nvPicPr>
          <p:cNvPr id="6146" name="Picture 2" descr="Self-Reflection | Conceptual illustration, Illustration, Editorial ...">
            <a:extLst>
              <a:ext uri="{FF2B5EF4-FFF2-40B4-BE49-F238E27FC236}">
                <a16:creationId xmlns:a16="http://schemas.microsoft.com/office/drawing/2014/main" id="{3EDAAD8B-4253-4EB6-BA5A-A9940F2980A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188750" y="2392776"/>
            <a:ext cx="2356083" cy="253342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558928A9-A14D-4AA1-9763-7D96C0B0DE10}"/>
              </a:ext>
            </a:extLst>
          </p:cNvPr>
          <p:cNvSpPr>
            <a:spLocks noGrp="1"/>
          </p:cNvSpPr>
          <p:nvPr>
            <p:ph type="body" idx="1"/>
          </p:nvPr>
        </p:nvSpPr>
        <p:spPr>
          <a:xfrm>
            <a:off x="6096000" y="1402773"/>
            <a:ext cx="5667631" cy="4985670"/>
          </a:xfrm>
        </p:spPr>
        <p:txBody>
          <a:bodyPr vert="horz" lIns="91440" tIns="45720" rIns="91440" bIns="45720" rtlCol="0">
            <a:normAutofit/>
          </a:bodyPr>
          <a:lstStyle/>
          <a:p>
            <a:pPr algn="just"/>
            <a:r>
              <a:rPr lang="en-US" sz="3200" dirty="0">
                <a:latin typeface="Aptos" panose="020B0004020202020204" pitchFamily="34" charset="0"/>
                <a:ea typeface="+mn-ea"/>
              </a:rPr>
              <a:t>Our course encapsulates the essence of digital wellbeing: </a:t>
            </a:r>
            <a:r>
              <a:rPr lang="en-US" sz="3200" b="1" dirty="0">
                <a:latin typeface="Aptos" panose="020B0004020202020204" pitchFamily="34" charset="0"/>
                <a:ea typeface="+mn-ea"/>
              </a:rPr>
              <a:t>comprehensive, practical, and engaging. </a:t>
            </a:r>
          </a:p>
          <a:p>
            <a:pPr algn="just"/>
            <a:r>
              <a:rPr lang="en-US" sz="3200" dirty="0">
                <a:latin typeface="Aptos" panose="020B0004020202020204" pitchFamily="34" charset="0"/>
                <a:ea typeface="+mn-ea"/>
              </a:rPr>
              <a:t>It equips individuals with </a:t>
            </a:r>
            <a:r>
              <a:rPr lang="en-US" sz="3200" b="1" dirty="0">
                <a:latin typeface="Aptos" panose="020B0004020202020204" pitchFamily="34" charset="0"/>
                <a:ea typeface="+mn-ea"/>
              </a:rPr>
              <a:t>the knowledge, tools, and support </a:t>
            </a:r>
            <a:r>
              <a:rPr lang="en-US" sz="3200" dirty="0">
                <a:latin typeface="Aptos" panose="020B0004020202020204" pitchFamily="34" charset="0"/>
                <a:ea typeface="+mn-ea"/>
              </a:rPr>
              <a:t>needed to navigate the digital world with confidence and mindfulness.</a:t>
            </a:r>
          </a:p>
        </p:txBody>
      </p:sp>
      <p:sp>
        <p:nvSpPr>
          <p:cNvPr id="6163" name="Arc 6162">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99690" y="5509119"/>
            <a:ext cx="3939038" cy="3939038"/>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165" name="Freeform: Shape 6164">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24986"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692687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B7B1D-6865-448A-B78C-2DE0407F305B}"/>
              </a:ext>
            </a:extLst>
          </p:cNvPr>
          <p:cNvSpPr>
            <a:spLocks noGrp="1"/>
          </p:cNvSpPr>
          <p:nvPr>
            <p:ph type="title"/>
          </p:nvPr>
        </p:nvSpPr>
        <p:spPr>
          <a:xfrm>
            <a:off x="691116" y="365126"/>
            <a:ext cx="10662684" cy="889516"/>
          </a:xfrm>
        </p:spPr>
        <p:txBody>
          <a:bodyPr/>
          <a:lstStyle/>
          <a:p>
            <a:r>
              <a:rPr lang="en-US" dirty="0">
                <a:latin typeface="Aptos" panose="020B0004020202020204" pitchFamily="34" charset="0"/>
              </a:rPr>
              <a:t>The value of the course</a:t>
            </a:r>
            <a:endParaRPr lang="mk-MK" dirty="0">
              <a:latin typeface="Aptos" panose="020B0004020202020204" pitchFamily="34" charset="0"/>
            </a:endParaRPr>
          </a:p>
        </p:txBody>
      </p:sp>
      <p:graphicFrame>
        <p:nvGraphicFramePr>
          <p:cNvPr id="7172" name="Text Placeholder 2">
            <a:extLst>
              <a:ext uri="{FF2B5EF4-FFF2-40B4-BE49-F238E27FC236}">
                <a16:creationId xmlns:a16="http://schemas.microsoft.com/office/drawing/2014/main" id="{DB11EAB0-C1F6-2E95-F12B-E79F0093BF10}"/>
              </a:ext>
            </a:extLst>
          </p:cNvPr>
          <p:cNvGraphicFramePr/>
          <p:nvPr>
            <p:extLst>
              <p:ext uri="{D42A27DB-BD31-4B8C-83A1-F6EECF244321}">
                <p14:modId xmlns:p14="http://schemas.microsoft.com/office/powerpoint/2010/main" val="266213495"/>
              </p:ext>
            </p:extLst>
          </p:nvPr>
        </p:nvGraphicFramePr>
        <p:xfrm>
          <a:off x="764658" y="1390652"/>
          <a:ext cx="10662684" cy="4348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9253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194" name="Picture 2" descr="Isometric Artwork Concept of Online Education by IsoWorks on Dribbble">
            <a:extLst>
              <a:ext uri="{FF2B5EF4-FFF2-40B4-BE49-F238E27FC236}">
                <a16:creationId xmlns:a16="http://schemas.microsoft.com/office/drawing/2014/main" id="{FA332B85-11F2-46AD-93FC-23E81DBDE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614" r="21285"/>
          <a:stretch/>
        </p:blipFill>
        <p:spPr bwMode="auto">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820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D63F751-329F-4A7E-BE9B-59BEE415A18D}"/>
              </a:ext>
            </a:extLst>
          </p:cNvPr>
          <p:cNvSpPr>
            <a:spLocks noGrp="1"/>
          </p:cNvSpPr>
          <p:nvPr>
            <p:ph type="title"/>
          </p:nvPr>
        </p:nvSpPr>
        <p:spPr>
          <a:xfrm>
            <a:off x="5098000" y="271462"/>
            <a:ext cx="5721484" cy="1325563"/>
          </a:xfrm>
        </p:spPr>
        <p:txBody>
          <a:bodyPr vert="horz" lIns="91440" tIns="45720" rIns="91440" bIns="45720" rtlCol="0" anchor="ctr">
            <a:normAutofit/>
          </a:bodyPr>
          <a:lstStyle/>
          <a:p>
            <a:pPr algn="l"/>
            <a:r>
              <a:rPr lang="en-US" sz="4400" dirty="0">
                <a:latin typeface="Aptos" panose="020B0004020202020204" pitchFamily="34" charset="0"/>
                <a:ea typeface="+mj-ea"/>
              </a:rPr>
              <a:t>User experience</a:t>
            </a:r>
          </a:p>
        </p:txBody>
      </p:sp>
      <p:sp>
        <p:nvSpPr>
          <p:cNvPr id="3" name="Text Placeholder 2">
            <a:extLst>
              <a:ext uri="{FF2B5EF4-FFF2-40B4-BE49-F238E27FC236}">
                <a16:creationId xmlns:a16="http://schemas.microsoft.com/office/drawing/2014/main" id="{AF6C248E-FF3A-4EF6-BFEC-1773FC4E7FBB}"/>
              </a:ext>
            </a:extLst>
          </p:cNvPr>
          <p:cNvSpPr>
            <a:spLocks noGrp="1"/>
          </p:cNvSpPr>
          <p:nvPr>
            <p:ph type="body" idx="1"/>
          </p:nvPr>
        </p:nvSpPr>
        <p:spPr>
          <a:xfrm>
            <a:off x="5406919" y="1733550"/>
            <a:ext cx="5721484" cy="4351338"/>
          </a:xfrm>
        </p:spPr>
        <p:txBody>
          <a:bodyPr vert="horz" lIns="91440" tIns="45720" rIns="91440" bIns="45720" rtlCol="0">
            <a:normAutofit/>
          </a:bodyPr>
          <a:lstStyle/>
          <a:p>
            <a:pPr marL="0" indent="0">
              <a:buNone/>
            </a:pPr>
            <a:r>
              <a:rPr lang="en-US" sz="4000" dirty="0">
                <a:latin typeface="Aptos" panose="020B0004020202020204" pitchFamily="34" charset="0"/>
                <a:ea typeface="+mn-ea"/>
              </a:rPr>
              <a:t>Our materials are designed to be </a:t>
            </a:r>
            <a:r>
              <a:rPr lang="en-US" sz="4000" b="1" dirty="0">
                <a:latin typeface="Aptos" panose="020B0004020202020204" pitchFamily="34" charset="0"/>
                <a:ea typeface="+mn-ea"/>
              </a:rPr>
              <a:t>intuitive and user-friendly</a:t>
            </a:r>
            <a:r>
              <a:rPr lang="en-US" sz="4000" dirty="0">
                <a:latin typeface="Aptos" panose="020B0004020202020204" pitchFamily="34" charset="0"/>
                <a:ea typeface="+mn-ea"/>
              </a:rPr>
              <a:t>, ensuring that users can seamlessly integrate them into their learning experience. </a:t>
            </a:r>
          </a:p>
        </p:txBody>
      </p:sp>
    </p:spTree>
    <p:extLst>
      <p:ext uri="{BB962C8B-B14F-4D97-AF65-F5344CB8AC3E}">
        <p14:creationId xmlns:p14="http://schemas.microsoft.com/office/powerpoint/2010/main" val="1259596370"/>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6BC387-C75C-48DB-9675-4C35EF45587D}">
  <ds:schemaRefs>
    <ds:schemaRef ds:uri="http://schemas.microsoft.com/sharepoint/v3/contenttype/forms"/>
  </ds:schemaRefs>
</ds:datastoreItem>
</file>

<file path=customXml/itemProps2.xml><?xml version="1.0" encoding="utf-8"?>
<ds:datastoreItem xmlns:ds="http://schemas.openxmlformats.org/officeDocument/2006/customXml" ds:itemID="{EF24A583-FA27-4117-994D-E11C2F177C7A}">
  <ds:schemaRefs>
    <ds:schemaRef ds:uri="http://schemas.microsoft.com/office/2006/metadata/properties"/>
    <ds:schemaRef ds:uri="http://schemas.microsoft.com/office/infopath/2007/PartnerControls"/>
    <ds:schemaRef ds:uri="86c132ca-d2ce-4f1f-9992-28ad6e1060fc"/>
    <ds:schemaRef ds:uri="48bc9dea-9bf6-49de-a95a-f1fa7fcbbbfa"/>
  </ds:schemaRefs>
</ds:datastoreItem>
</file>

<file path=customXml/itemProps3.xml><?xml version="1.0" encoding="utf-8"?>
<ds:datastoreItem xmlns:ds="http://schemas.openxmlformats.org/officeDocument/2006/customXml" ds:itemID="{9B68DBE4-B685-4481-A01F-D2ABBC3964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bc9dea-9bf6-49de-a95a-f1fa7fcbbbfa"/>
    <ds:schemaRef ds:uri="86c132ca-d2ce-4f1f-9992-28ad6e106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3529</TotalTime>
  <Words>1301</Words>
  <Application>Microsoft Office PowerPoint</Application>
  <PresentationFormat>Širokouhlá</PresentationFormat>
  <Paragraphs>106</Paragraphs>
  <Slides>12</Slides>
  <Notes>10</Notes>
  <HiddenSlides>0</HiddenSlides>
  <MMClips>0</MMClips>
  <ScaleCrop>false</ScaleCrop>
  <HeadingPairs>
    <vt:vector size="4" baseType="variant">
      <vt:variant>
        <vt:lpstr>Motív</vt:lpstr>
      </vt:variant>
      <vt:variant>
        <vt:i4>1</vt:i4>
      </vt:variant>
      <vt:variant>
        <vt:lpstr>Nadpisy snímok</vt:lpstr>
      </vt:variant>
      <vt:variant>
        <vt:i4>12</vt:i4>
      </vt:variant>
    </vt:vector>
  </HeadingPairs>
  <TitlesOfParts>
    <vt:vector size="13" baseType="lpstr">
      <vt:lpstr>Motív Office</vt:lpstr>
      <vt:lpstr>Digital Wellbeing –  Conclusions</vt:lpstr>
      <vt:lpstr>Understanding Digital Wellbeing</vt:lpstr>
      <vt:lpstr>Digital Wellbeing is vital for adults</vt:lpstr>
      <vt:lpstr>Balanced perspective  on technology</vt:lpstr>
      <vt:lpstr>Accessible and engaging learning formats</vt:lpstr>
      <vt:lpstr>Practical strategies for sustainable change</vt:lpstr>
      <vt:lpstr>Conclusions</vt:lpstr>
      <vt:lpstr>The value of the course</vt:lpstr>
      <vt:lpstr>User experience</vt:lpstr>
      <vt:lpstr>Empowering change</vt:lpstr>
      <vt:lpstr>Sharing experiences and inspiring others</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Marcela Hallová</dc:creator>
  <cp:lastModifiedBy>Marcela Hallová</cp:lastModifiedBy>
  <cp:revision>33</cp:revision>
  <dcterms:created xsi:type="dcterms:W3CDTF">2023-02-23T17:03:29Z</dcterms:created>
  <dcterms:modified xsi:type="dcterms:W3CDTF">2024-09-25T12:45:44Z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