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0" r:id="rId5"/>
  </p:sldMasterIdLst>
  <p:notesMasterIdLst>
    <p:notesMasterId r:id="rId16"/>
  </p:notesMasterIdLst>
  <p:sldIdLst>
    <p:sldId id="307" r:id="rId6"/>
    <p:sldId id="310" r:id="rId7"/>
    <p:sldId id="314" r:id="rId8"/>
    <p:sldId id="315" r:id="rId9"/>
    <p:sldId id="316" r:id="rId10"/>
    <p:sldId id="317" r:id="rId11"/>
    <p:sldId id="318" r:id="rId12"/>
    <p:sldId id="319" r:id="rId13"/>
    <p:sldId id="320" r:id="rId14"/>
    <p:sldId id="265" r:id="rId15"/>
  </p:sldIdLst>
  <p:sldSz cx="18288000" cy="10287000"/>
  <p:notesSz cx="6858000" cy="9144000"/>
  <p:embeddedFontLst>
    <p:embeddedFont>
      <p:font typeface="Cambria" panose="02040503050406030204" pitchFamily="18" charset="0"/>
      <p:regular r:id="rId17"/>
      <p:bold r:id="rId18"/>
      <p:italic r:id="rId19"/>
      <p:boldItalic r:id="rId20"/>
    </p:embeddedFont>
    <p:embeddedFont>
      <p:font typeface="Inter"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683823-8020-43A7-A464-806DC97C1E90}" v="4" dt="2024-09-25T12:47:11.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a Hallová" userId="S::hallovam@uniag.sk::11c297e8-e2cf-40dc-b098-351a91ef2171" providerId="AD" clId="Web-{B6683823-8020-43A7-A464-806DC97C1E90}"/>
    <pc:docChg chg="modSld">
      <pc:chgData name="Marcela Hallová" userId="S::hallovam@uniag.sk::11c297e8-e2cf-40dc-b098-351a91ef2171" providerId="AD" clId="Web-{B6683823-8020-43A7-A464-806DC97C1E90}" dt="2024-09-25T12:47:11.224" v="1" actId="20577"/>
      <pc:docMkLst>
        <pc:docMk/>
      </pc:docMkLst>
      <pc:sldChg chg="modSp">
        <pc:chgData name="Marcela Hallová" userId="S::hallovam@uniag.sk::11c297e8-e2cf-40dc-b098-351a91ef2171" providerId="AD" clId="Web-{B6683823-8020-43A7-A464-806DC97C1E90}" dt="2024-09-25T12:47:11.224" v="1" actId="20577"/>
        <pc:sldMkLst>
          <pc:docMk/>
          <pc:sldMk cId="0" sldId="265"/>
        </pc:sldMkLst>
        <pc:spChg chg="mod">
          <ac:chgData name="Marcela Hallová" userId="S::hallovam@uniag.sk::11c297e8-e2cf-40dc-b098-351a91ef2171" providerId="AD" clId="Web-{B6683823-8020-43A7-A464-806DC97C1E90}" dt="2024-09-25T12:47:11.224" v="1" actId="20577"/>
          <ac:spMkLst>
            <pc:docMk/>
            <pc:sldMk cId="0" sldId="265"/>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7F8C5-2147-47F9-A575-B57D292C9C0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D996AC3-2EDE-4221-85AD-C1349B49BC6A}">
      <dgm:prSet custT="1"/>
      <dgm:spPr/>
      <dgm:t>
        <a:bodyPr/>
        <a:lstStyle/>
        <a:p>
          <a:pPr>
            <a:lnSpc>
              <a:spcPct val="100000"/>
            </a:lnSpc>
          </a:pPr>
          <a:r>
            <a:rPr lang="en-US" sz="3600" dirty="0">
              <a:solidFill>
                <a:srgbClr val="000000"/>
              </a:solidFill>
              <a:latin typeface="Aptos" panose="020B0004020202020204" pitchFamily="34" charset="0"/>
              <a:ea typeface="Inter"/>
              <a:cs typeface="Inter"/>
              <a:sym typeface="Inter"/>
            </a:rPr>
            <a:t>Understanding Digital Privacy</a:t>
          </a:r>
          <a:endParaRPr lang="en-US" sz="3600" dirty="0">
            <a:latin typeface="Aptos" panose="020B0004020202020204" pitchFamily="34" charset="0"/>
          </a:endParaRPr>
        </a:p>
      </dgm:t>
    </dgm:pt>
    <dgm:pt modelId="{4CB0B043-98FF-4B67-8BFD-9ED36802F02C}" type="parTrans" cxnId="{1F9BA073-B6FB-4F9F-A167-C19854217788}">
      <dgm:prSet/>
      <dgm:spPr/>
      <dgm:t>
        <a:bodyPr/>
        <a:lstStyle/>
        <a:p>
          <a:endParaRPr lang="en-US" sz="2800">
            <a:latin typeface="Aptos" panose="020B0004020202020204" pitchFamily="34" charset="0"/>
          </a:endParaRPr>
        </a:p>
      </dgm:t>
    </dgm:pt>
    <dgm:pt modelId="{D8534C3A-9749-4FD8-BDFB-E707F39AB874}" type="sibTrans" cxnId="{1F9BA073-B6FB-4F9F-A167-C19854217788}">
      <dgm:prSet/>
      <dgm:spPr/>
      <dgm:t>
        <a:bodyPr/>
        <a:lstStyle/>
        <a:p>
          <a:endParaRPr lang="en-US" sz="2800">
            <a:latin typeface="Aptos" panose="020B0004020202020204" pitchFamily="34" charset="0"/>
          </a:endParaRPr>
        </a:p>
      </dgm:t>
    </dgm:pt>
    <dgm:pt modelId="{EC11C502-9B59-4944-92F6-0B5403136BAE}">
      <dgm:prSet custT="1"/>
      <dgm:spPr/>
      <dgm:t>
        <a:bodyPr/>
        <a:lstStyle/>
        <a:p>
          <a:pPr>
            <a:lnSpc>
              <a:spcPct val="100000"/>
            </a:lnSpc>
          </a:pPr>
          <a:r>
            <a:rPr lang="en-US" sz="3600" dirty="0">
              <a:solidFill>
                <a:srgbClr val="000000"/>
              </a:solidFill>
              <a:latin typeface="Aptos" panose="020B0004020202020204" pitchFamily="34" charset="0"/>
              <a:ea typeface="Inter"/>
              <a:cs typeface="Inter"/>
              <a:sym typeface="Inter"/>
            </a:rPr>
            <a:t>Phishing</a:t>
          </a:r>
          <a:endParaRPr lang="en-US" sz="3600" dirty="0">
            <a:latin typeface="Aptos" panose="020B0004020202020204" pitchFamily="34" charset="0"/>
          </a:endParaRPr>
        </a:p>
      </dgm:t>
    </dgm:pt>
    <dgm:pt modelId="{DE40E66C-F261-44F1-87FF-6A2AD644B46E}" type="parTrans" cxnId="{63F379C3-1953-4323-A6AF-8CFB3E4A9566}">
      <dgm:prSet/>
      <dgm:spPr/>
      <dgm:t>
        <a:bodyPr/>
        <a:lstStyle/>
        <a:p>
          <a:endParaRPr lang="en-US" sz="2800">
            <a:latin typeface="Aptos" panose="020B0004020202020204" pitchFamily="34" charset="0"/>
          </a:endParaRPr>
        </a:p>
      </dgm:t>
    </dgm:pt>
    <dgm:pt modelId="{4DF339E1-469F-4B71-A228-3D55713A966E}" type="sibTrans" cxnId="{63F379C3-1953-4323-A6AF-8CFB3E4A9566}">
      <dgm:prSet/>
      <dgm:spPr/>
      <dgm:t>
        <a:bodyPr/>
        <a:lstStyle/>
        <a:p>
          <a:endParaRPr lang="en-US" sz="2800">
            <a:latin typeface="Aptos" panose="020B0004020202020204" pitchFamily="34" charset="0"/>
          </a:endParaRPr>
        </a:p>
      </dgm:t>
    </dgm:pt>
    <dgm:pt modelId="{5A5933B3-638B-42D8-BAAB-8A126D8C74F7}">
      <dgm:prSet custT="1"/>
      <dgm:spPr/>
      <dgm:t>
        <a:bodyPr/>
        <a:lstStyle/>
        <a:p>
          <a:pPr>
            <a:lnSpc>
              <a:spcPct val="100000"/>
            </a:lnSpc>
          </a:pPr>
          <a:r>
            <a:rPr lang="en-US" sz="3600" dirty="0">
              <a:solidFill>
                <a:srgbClr val="000000"/>
              </a:solidFill>
              <a:latin typeface="Aptos" panose="020B0004020202020204" pitchFamily="34" charset="0"/>
              <a:ea typeface="Inter"/>
              <a:cs typeface="Inter"/>
              <a:sym typeface="Inter"/>
            </a:rPr>
            <a:t>Types of Digital Privacy and Teaching Digital Privacy</a:t>
          </a:r>
          <a:endParaRPr lang="en-US" sz="3600" dirty="0">
            <a:latin typeface="Aptos" panose="020B0004020202020204" pitchFamily="34" charset="0"/>
          </a:endParaRPr>
        </a:p>
      </dgm:t>
    </dgm:pt>
    <dgm:pt modelId="{ACAF7926-6414-40AE-99D8-F45652477851}" type="parTrans" cxnId="{C78E26E0-F2DD-4E75-8ABB-051DEECE9D8C}">
      <dgm:prSet/>
      <dgm:spPr/>
      <dgm:t>
        <a:bodyPr/>
        <a:lstStyle/>
        <a:p>
          <a:endParaRPr lang="en-US" sz="2800">
            <a:latin typeface="Aptos" panose="020B0004020202020204" pitchFamily="34" charset="0"/>
          </a:endParaRPr>
        </a:p>
      </dgm:t>
    </dgm:pt>
    <dgm:pt modelId="{C51B2801-8AD2-4EED-A6DB-C80FF3221A60}" type="sibTrans" cxnId="{C78E26E0-F2DD-4E75-8ABB-051DEECE9D8C}">
      <dgm:prSet/>
      <dgm:spPr/>
      <dgm:t>
        <a:bodyPr/>
        <a:lstStyle/>
        <a:p>
          <a:endParaRPr lang="en-US" sz="2800">
            <a:latin typeface="Aptos" panose="020B0004020202020204" pitchFamily="34" charset="0"/>
          </a:endParaRPr>
        </a:p>
      </dgm:t>
    </dgm:pt>
    <dgm:pt modelId="{8AF853E4-DB97-48F1-84F3-C8399B8A6FDA}" type="pres">
      <dgm:prSet presAssocID="{AE67F8C5-2147-47F9-A575-B57D292C9C0F}" presName="root" presStyleCnt="0">
        <dgm:presLayoutVars>
          <dgm:dir/>
          <dgm:resizeHandles val="exact"/>
        </dgm:presLayoutVars>
      </dgm:prSet>
      <dgm:spPr/>
    </dgm:pt>
    <dgm:pt modelId="{6BFD1360-B63E-4B52-AD95-431D9B1EEB29}" type="pres">
      <dgm:prSet presAssocID="{FD996AC3-2EDE-4221-85AD-C1349B49BC6A}" presName="compNode" presStyleCnt="0"/>
      <dgm:spPr/>
    </dgm:pt>
    <dgm:pt modelId="{24E1595C-940F-4853-BA17-8FAEAE300119}" type="pres">
      <dgm:prSet presAssocID="{FD996AC3-2EDE-4221-85AD-C1349B49BC6A}" presName="bgRect" presStyleLbl="bgShp" presStyleIdx="0" presStyleCnt="3"/>
      <dgm:spPr/>
    </dgm:pt>
    <dgm:pt modelId="{DC209CF7-3659-4AC9-BBFF-CFE6F7074607}" type="pres">
      <dgm:prSet presAssocID="{FD996AC3-2EDE-4221-85AD-C1349B49BC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67F40582-A17C-4F0F-9B89-D354A336F60D}" type="pres">
      <dgm:prSet presAssocID="{FD996AC3-2EDE-4221-85AD-C1349B49BC6A}" presName="spaceRect" presStyleCnt="0"/>
      <dgm:spPr/>
    </dgm:pt>
    <dgm:pt modelId="{41DAD9CF-F3FF-41E2-85B8-C0C1451D1B28}" type="pres">
      <dgm:prSet presAssocID="{FD996AC3-2EDE-4221-85AD-C1349B49BC6A}" presName="parTx" presStyleLbl="revTx" presStyleIdx="0" presStyleCnt="3">
        <dgm:presLayoutVars>
          <dgm:chMax val="0"/>
          <dgm:chPref val="0"/>
        </dgm:presLayoutVars>
      </dgm:prSet>
      <dgm:spPr/>
    </dgm:pt>
    <dgm:pt modelId="{A10EFF49-B96E-45FD-A90B-08A5DE75A669}" type="pres">
      <dgm:prSet presAssocID="{D8534C3A-9749-4FD8-BDFB-E707F39AB874}" presName="sibTrans" presStyleCnt="0"/>
      <dgm:spPr/>
    </dgm:pt>
    <dgm:pt modelId="{7248FAD2-0C94-43D3-AB50-F74516399259}" type="pres">
      <dgm:prSet presAssocID="{EC11C502-9B59-4944-92F6-0B5403136BAE}" presName="compNode" presStyleCnt="0"/>
      <dgm:spPr/>
    </dgm:pt>
    <dgm:pt modelId="{92BEC152-C731-4B64-BDDD-1D21023C74A8}" type="pres">
      <dgm:prSet presAssocID="{EC11C502-9B59-4944-92F6-0B5403136BAE}" presName="bgRect" presStyleLbl="bgShp" presStyleIdx="1" presStyleCnt="3"/>
      <dgm:spPr/>
    </dgm:pt>
    <dgm:pt modelId="{B43AF1C9-7FE3-4CF5-BE9B-3BD0425083F5}" type="pres">
      <dgm:prSet presAssocID="{EC11C502-9B59-4944-92F6-0B5403136BA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utvy"/>
        </a:ext>
      </dgm:extLst>
    </dgm:pt>
    <dgm:pt modelId="{304D1587-8850-4A75-8B2E-FBB31E4BEDA4}" type="pres">
      <dgm:prSet presAssocID="{EC11C502-9B59-4944-92F6-0B5403136BAE}" presName="spaceRect" presStyleCnt="0"/>
      <dgm:spPr/>
    </dgm:pt>
    <dgm:pt modelId="{F8D5F57F-7ECD-4C89-9247-E07567271F8F}" type="pres">
      <dgm:prSet presAssocID="{EC11C502-9B59-4944-92F6-0B5403136BAE}" presName="parTx" presStyleLbl="revTx" presStyleIdx="1" presStyleCnt="3">
        <dgm:presLayoutVars>
          <dgm:chMax val="0"/>
          <dgm:chPref val="0"/>
        </dgm:presLayoutVars>
      </dgm:prSet>
      <dgm:spPr/>
    </dgm:pt>
    <dgm:pt modelId="{67A6B1FC-8762-4538-86F2-4F092F4E5141}" type="pres">
      <dgm:prSet presAssocID="{4DF339E1-469F-4B71-A228-3D55713A966E}" presName="sibTrans" presStyleCnt="0"/>
      <dgm:spPr/>
    </dgm:pt>
    <dgm:pt modelId="{ABCCAF86-3B7F-4D26-840E-AEC58AB86820}" type="pres">
      <dgm:prSet presAssocID="{5A5933B3-638B-42D8-BAAB-8A126D8C74F7}" presName="compNode" presStyleCnt="0"/>
      <dgm:spPr/>
    </dgm:pt>
    <dgm:pt modelId="{07166F23-EA91-416E-8F69-A26170DAB8E6}" type="pres">
      <dgm:prSet presAssocID="{5A5933B3-638B-42D8-BAAB-8A126D8C74F7}" presName="bgRect" presStyleLbl="bgShp" presStyleIdx="2" presStyleCnt="3"/>
      <dgm:spPr/>
    </dgm:pt>
    <dgm:pt modelId="{138A013D-D306-4FAB-B724-3BDADEB2542C}" type="pres">
      <dgm:prSet presAssocID="{5A5933B3-638B-42D8-BAAB-8A126D8C74F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redit card"/>
        </a:ext>
      </dgm:extLst>
    </dgm:pt>
    <dgm:pt modelId="{24EF4017-DBCF-4EFE-9CCA-76A307A39141}" type="pres">
      <dgm:prSet presAssocID="{5A5933B3-638B-42D8-BAAB-8A126D8C74F7}" presName="spaceRect" presStyleCnt="0"/>
      <dgm:spPr/>
    </dgm:pt>
    <dgm:pt modelId="{8EB783B9-06BD-48D3-B20E-0FBC45BE652D}" type="pres">
      <dgm:prSet presAssocID="{5A5933B3-638B-42D8-BAAB-8A126D8C74F7}" presName="parTx" presStyleLbl="revTx" presStyleIdx="2" presStyleCnt="3">
        <dgm:presLayoutVars>
          <dgm:chMax val="0"/>
          <dgm:chPref val="0"/>
        </dgm:presLayoutVars>
      </dgm:prSet>
      <dgm:spPr/>
    </dgm:pt>
  </dgm:ptLst>
  <dgm:cxnLst>
    <dgm:cxn modelId="{14DF4D02-C206-4DF6-93F0-03BDECC39512}" type="presOf" srcId="{5A5933B3-638B-42D8-BAAB-8A126D8C74F7}" destId="{8EB783B9-06BD-48D3-B20E-0FBC45BE652D}" srcOrd="0" destOrd="0" presId="urn:microsoft.com/office/officeart/2018/2/layout/IconVerticalSolidList"/>
    <dgm:cxn modelId="{02C6933E-0539-49E1-A8DC-1175BA4C5BD1}" type="presOf" srcId="{FD996AC3-2EDE-4221-85AD-C1349B49BC6A}" destId="{41DAD9CF-F3FF-41E2-85B8-C0C1451D1B28}" srcOrd="0" destOrd="0" presId="urn:microsoft.com/office/officeart/2018/2/layout/IconVerticalSolidList"/>
    <dgm:cxn modelId="{1F9BA073-B6FB-4F9F-A167-C19854217788}" srcId="{AE67F8C5-2147-47F9-A575-B57D292C9C0F}" destId="{FD996AC3-2EDE-4221-85AD-C1349B49BC6A}" srcOrd="0" destOrd="0" parTransId="{4CB0B043-98FF-4B67-8BFD-9ED36802F02C}" sibTransId="{D8534C3A-9749-4FD8-BDFB-E707F39AB874}"/>
    <dgm:cxn modelId="{63F379C3-1953-4323-A6AF-8CFB3E4A9566}" srcId="{AE67F8C5-2147-47F9-A575-B57D292C9C0F}" destId="{EC11C502-9B59-4944-92F6-0B5403136BAE}" srcOrd="1" destOrd="0" parTransId="{DE40E66C-F261-44F1-87FF-6A2AD644B46E}" sibTransId="{4DF339E1-469F-4B71-A228-3D55713A966E}"/>
    <dgm:cxn modelId="{C78E26E0-F2DD-4E75-8ABB-051DEECE9D8C}" srcId="{AE67F8C5-2147-47F9-A575-B57D292C9C0F}" destId="{5A5933B3-638B-42D8-BAAB-8A126D8C74F7}" srcOrd="2" destOrd="0" parTransId="{ACAF7926-6414-40AE-99D8-F45652477851}" sibTransId="{C51B2801-8AD2-4EED-A6DB-C80FF3221A60}"/>
    <dgm:cxn modelId="{3F60A8E6-4D0E-4358-89F7-09F67F2BBE8C}" type="presOf" srcId="{EC11C502-9B59-4944-92F6-0B5403136BAE}" destId="{F8D5F57F-7ECD-4C89-9247-E07567271F8F}" srcOrd="0" destOrd="0" presId="urn:microsoft.com/office/officeart/2018/2/layout/IconVerticalSolidList"/>
    <dgm:cxn modelId="{A44F28F7-7D60-44CF-8C54-111CBE3AABDC}" type="presOf" srcId="{AE67F8C5-2147-47F9-A575-B57D292C9C0F}" destId="{8AF853E4-DB97-48F1-84F3-C8399B8A6FDA}" srcOrd="0" destOrd="0" presId="urn:microsoft.com/office/officeart/2018/2/layout/IconVerticalSolidList"/>
    <dgm:cxn modelId="{0CCF3DA0-0FF0-4361-A013-1DD549843EE1}" type="presParOf" srcId="{8AF853E4-DB97-48F1-84F3-C8399B8A6FDA}" destId="{6BFD1360-B63E-4B52-AD95-431D9B1EEB29}" srcOrd="0" destOrd="0" presId="urn:microsoft.com/office/officeart/2018/2/layout/IconVerticalSolidList"/>
    <dgm:cxn modelId="{6322E521-F69C-46D1-B440-3CBAAD76AB60}" type="presParOf" srcId="{6BFD1360-B63E-4B52-AD95-431D9B1EEB29}" destId="{24E1595C-940F-4853-BA17-8FAEAE300119}" srcOrd="0" destOrd="0" presId="urn:microsoft.com/office/officeart/2018/2/layout/IconVerticalSolidList"/>
    <dgm:cxn modelId="{DB7A4852-5B7A-43A8-B602-3894441B98CD}" type="presParOf" srcId="{6BFD1360-B63E-4B52-AD95-431D9B1EEB29}" destId="{DC209CF7-3659-4AC9-BBFF-CFE6F7074607}" srcOrd="1" destOrd="0" presId="urn:microsoft.com/office/officeart/2018/2/layout/IconVerticalSolidList"/>
    <dgm:cxn modelId="{A001CB3D-37FC-473A-A8EE-40965486C8B2}" type="presParOf" srcId="{6BFD1360-B63E-4B52-AD95-431D9B1EEB29}" destId="{67F40582-A17C-4F0F-9B89-D354A336F60D}" srcOrd="2" destOrd="0" presId="urn:microsoft.com/office/officeart/2018/2/layout/IconVerticalSolidList"/>
    <dgm:cxn modelId="{7AAB9B6E-7475-44A8-B4A0-69BFD787889A}" type="presParOf" srcId="{6BFD1360-B63E-4B52-AD95-431D9B1EEB29}" destId="{41DAD9CF-F3FF-41E2-85B8-C0C1451D1B28}" srcOrd="3" destOrd="0" presId="urn:microsoft.com/office/officeart/2018/2/layout/IconVerticalSolidList"/>
    <dgm:cxn modelId="{714CF484-CB21-4A10-B97E-AC03298568FE}" type="presParOf" srcId="{8AF853E4-DB97-48F1-84F3-C8399B8A6FDA}" destId="{A10EFF49-B96E-45FD-A90B-08A5DE75A669}" srcOrd="1" destOrd="0" presId="urn:microsoft.com/office/officeart/2018/2/layout/IconVerticalSolidList"/>
    <dgm:cxn modelId="{3D781302-8897-4870-9847-8BE7318CEBAB}" type="presParOf" srcId="{8AF853E4-DB97-48F1-84F3-C8399B8A6FDA}" destId="{7248FAD2-0C94-43D3-AB50-F74516399259}" srcOrd="2" destOrd="0" presId="urn:microsoft.com/office/officeart/2018/2/layout/IconVerticalSolidList"/>
    <dgm:cxn modelId="{F32DEEC8-0CDD-4AFF-B2D2-DA84AA00F0D9}" type="presParOf" srcId="{7248FAD2-0C94-43D3-AB50-F74516399259}" destId="{92BEC152-C731-4B64-BDDD-1D21023C74A8}" srcOrd="0" destOrd="0" presId="urn:microsoft.com/office/officeart/2018/2/layout/IconVerticalSolidList"/>
    <dgm:cxn modelId="{86510A04-5D90-4EC5-A074-100550B39246}" type="presParOf" srcId="{7248FAD2-0C94-43D3-AB50-F74516399259}" destId="{B43AF1C9-7FE3-4CF5-BE9B-3BD0425083F5}" srcOrd="1" destOrd="0" presId="urn:microsoft.com/office/officeart/2018/2/layout/IconVerticalSolidList"/>
    <dgm:cxn modelId="{42BB99BA-2FA7-4747-BEA2-9A09FE0A95E1}" type="presParOf" srcId="{7248FAD2-0C94-43D3-AB50-F74516399259}" destId="{304D1587-8850-4A75-8B2E-FBB31E4BEDA4}" srcOrd="2" destOrd="0" presId="urn:microsoft.com/office/officeart/2018/2/layout/IconVerticalSolidList"/>
    <dgm:cxn modelId="{8BB1E70B-DFF5-4C4C-9753-67E35BEDB15B}" type="presParOf" srcId="{7248FAD2-0C94-43D3-AB50-F74516399259}" destId="{F8D5F57F-7ECD-4C89-9247-E07567271F8F}" srcOrd="3" destOrd="0" presId="urn:microsoft.com/office/officeart/2018/2/layout/IconVerticalSolidList"/>
    <dgm:cxn modelId="{582287C3-2B1E-421F-BB11-5A876078F8C6}" type="presParOf" srcId="{8AF853E4-DB97-48F1-84F3-C8399B8A6FDA}" destId="{67A6B1FC-8762-4538-86F2-4F092F4E5141}" srcOrd="3" destOrd="0" presId="urn:microsoft.com/office/officeart/2018/2/layout/IconVerticalSolidList"/>
    <dgm:cxn modelId="{2252828D-8D13-408F-B651-9A0A9C199A3E}" type="presParOf" srcId="{8AF853E4-DB97-48F1-84F3-C8399B8A6FDA}" destId="{ABCCAF86-3B7F-4D26-840E-AEC58AB86820}" srcOrd="4" destOrd="0" presId="urn:microsoft.com/office/officeart/2018/2/layout/IconVerticalSolidList"/>
    <dgm:cxn modelId="{122AE5DD-97F8-43BB-B110-275FC7F8B5D7}" type="presParOf" srcId="{ABCCAF86-3B7F-4D26-840E-AEC58AB86820}" destId="{07166F23-EA91-416E-8F69-A26170DAB8E6}" srcOrd="0" destOrd="0" presId="urn:microsoft.com/office/officeart/2018/2/layout/IconVerticalSolidList"/>
    <dgm:cxn modelId="{0E90A734-2C2A-4C3E-9250-0D325447091E}" type="presParOf" srcId="{ABCCAF86-3B7F-4D26-840E-AEC58AB86820}" destId="{138A013D-D306-4FAB-B724-3BDADEB2542C}" srcOrd="1" destOrd="0" presId="urn:microsoft.com/office/officeart/2018/2/layout/IconVerticalSolidList"/>
    <dgm:cxn modelId="{5933F35C-D4CB-49E9-BB19-54A0ABEB0F80}" type="presParOf" srcId="{ABCCAF86-3B7F-4D26-840E-AEC58AB86820}" destId="{24EF4017-DBCF-4EFE-9CCA-76A307A39141}" srcOrd="2" destOrd="0" presId="urn:microsoft.com/office/officeart/2018/2/layout/IconVerticalSolidList"/>
    <dgm:cxn modelId="{A2DF1D46-8645-4A57-9815-2F7914AF1232}" type="presParOf" srcId="{ABCCAF86-3B7F-4D26-840E-AEC58AB86820}" destId="{8EB783B9-06BD-48D3-B20E-0FBC45BE652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1595C-940F-4853-BA17-8FAEAE300119}">
      <dsp:nvSpPr>
        <dsp:cNvPr id="0" name=""/>
        <dsp:cNvSpPr/>
      </dsp:nvSpPr>
      <dsp:spPr>
        <a:xfrm>
          <a:off x="0" y="883"/>
          <a:ext cx="16306800" cy="20677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209CF7-3659-4AC9-BBFF-CFE6F7074607}">
      <dsp:nvSpPr>
        <dsp:cNvPr id="0" name=""/>
        <dsp:cNvSpPr/>
      </dsp:nvSpPr>
      <dsp:spPr>
        <a:xfrm>
          <a:off x="625503" y="466134"/>
          <a:ext cx="1137279" cy="11372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AD9CF-F3FF-41E2-85B8-C0C1451D1B28}">
      <dsp:nvSpPr>
        <dsp:cNvPr id="0" name=""/>
        <dsp:cNvSpPr/>
      </dsp:nvSpPr>
      <dsp:spPr>
        <a:xfrm>
          <a:off x="2388286" y="883"/>
          <a:ext cx="13918513" cy="206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840" tIns="218840" rIns="218840" bIns="218840" numCol="1" spcCol="1270" anchor="ctr" anchorCtr="0">
          <a:noAutofit/>
        </a:bodyPr>
        <a:lstStyle/>
        <a:p>
          <a:pPr marL="0" lvl="0" indent="0" algn="l" defTabSz="1600200">
            <a:lnSpc>
              <a:spcPct val="100000"/>
            </a:lnSpc>
            <a:spcBef>
              <a:spcPct val="0"/>
            </a:spcBef>
            <a:spcAft>
              <a:spcPct val="35000"/>
            </a:spcAft>
            <a:buNone/>
          </a:pPr>
          <a:r>
            <a:rPr lang="en-US" sz="3600" kern="1200" dirty="0">
              <a:solidFill>
                <a:srgbClr val="000000"/>
              </a:solidFill>
              <a:latin typeface="Aptos" panose="020B0004020202020204" pitchFamily="34" charset="0"/>
              <a:ea typeface="Inter"/>
              <a:cs typeface="Inter"/>
              <a:sym typeface="Inter"/>
            </a:rPr>
            <a:t>Understanding Digital Privacy</a:t>
          </a:r>
          <a:endParaRPr lang="en-US" sz="3600" kern="1200" dirty="0">
            <a:latin typeface="Aptos" panose="020B0004020202020204" pitchFamily="34" charset="0"/>
          </a:endParaRPr>
        </a:p>
      </dsp:txBody>
      <dsp:txXfrm>
        <a:off x="2388286" y="883"/>
        <a:ext cx="13918513" cy="2067780"/>
      </dsp:txXfrm>
    </dsp:sp>
    <dsp:sp modelId="{92BEC152-C731-4B64-BDDD-1D21023C74A8}">
      <dsp:nvSpPr>
        <dsp:cNvPr id="0" name=""/>
        <dsp:cNvSpPr/>
      </dsp:nvSpPr>
      <dsp:spPr>
        <a:xfrm>
          <a:off x="0" y="2585609"/>
          <a:ext cx="16306800" cy="20677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3AF1C9-7FE3-4CF5-BE9B-3BD0425083F5}">
      <dsp:nvSpPr>
        <dsp:cNvPr id="0" name=""/>
        <dsp:cNvSpPr/>
      </dsp:nvSpPr>
      <dsp:spPr>
        <a:xfrm>
          <a:off x="625503" y="3050860"/>
          <a:ext cx="1137279" cy="11372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D5F57F-7ECD-4C89-9247-E07567271F8F}">
      <dsp:nvSpPr>
        <dsp:cNvPr id="0" name=""/>
        <dsp:cNvSpPr/>
      </dsp:nvSpPr>
      <dsp:spPr>
        <a:xfrm>
          <a:off x="2388286" y="2585609"/>
          <a:ext cx="13918513" cy="206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840" tIns="218840" rIns="218840" bIns="218840" numCol="1" spcCol="1270" anchor="ctr" anchorCtr="0">
          <a:noAutofit/>
        </a:bodyPr>
        <a:lstStyle/>
        <a:p>
          <a:pPr marL="0" lvl="0" indent="0" algn="l" defTabSz="1600200">
            <a:lnSpc>
              <a:spcPct val="100000"/>
            </a:lnSpc>
            <a:spcBef>
              <a:spcPct val="0"/>
            </a:spcBef>
            <a:spcAft>
              <a:spcPct val="35000"/>
            </a:spcAft>
            <a:buNone/>
          </a:pPr>
          <a:r>
            <a:rPr lang="en-US" sz="3600" kern="1200" dirty="0">
              <a:solidFill>
                <a:srgbClr val="000000"/>
              </a:solidFill>
              <a:latin typeface="Aptos" panose="020B0004020202020204" pitchFamily="34" charset="0"/>
              <a:ea typeface="Inter"/>
              <a:cs typeface="Inter"/>
              <a:sym typeface="Inter"/>
            </a:rPr>
            <a:t>Phishing</a:t>
          </a:r>
          <a:endParaRPr lang="en-US" sz="3600" kern="1200" dirty="0">
            <a:latin typeface="Aptos" panose="020B0004020202020204" pitchFamily="34" charset="0"/>
          </a:endParaRPr>
        </a:p>
      </dsp:txBody>
      <dsp:txXfrm>
        <a:off x="2388286" y="2585609"/>
        <a:ext cx="13918513" cy="2067780"/>
      </dsp:txXfrm>
    </dsp:sp>
    <dsp:sp modelId="{07166F23-EA91-416E-8F69-A26170DAB8E6}">
      <dsp:nvSpPr>
        <dsp:cNvPr id="0" name=""/>
        <dsp:cNvSpPr/>
      </dsp:nvSpPr>
      <dsp:spPr>
        <a:xfrm>
          <a:off x="0" y="5170335"/>
          <a:ext cx="16306800" cy="20677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8A013D-D306-4FAB-B724-3BDADEB2542C}">
      <dsp:nvSpPr>
        <dsp:cNvPr id="0" name=""/>
        <dsp:cNvSpPr/>
      </dsp:nvSpPr>
      <dsp:spPr>
        <a:xfrm>
          <a:off x="625503" y="5635586"/>
          <a:ext cx="1137279" cy="11372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B783B9-06BD-48D3-B20E-0FBC45BE652D}">
      <dsp:nvSpPr>
        <dsp:cNvPr id="0" name=""/>
        <dsp:cNvSpPr/>
      </dsp:nvSpPr>
      <dsp:spPr>
        <a:xfrm>
          <a:off x="2388286" y="5170335"/>
          <a:ext cx="13918513" cy="206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840" tIns="218840" rIns="218840" bIns="218840" numCol="1" spcCol="1270" anchor="ctr" anchorCtr="0">
          <a:noAutofit/>
        </a:bodyPr>
        <a:lstStyle/>
        <a:p>
          <a:pPr marL="0" lvl="0" indent="0" algn="l" defTabSz="1600200">
            <a:lnSpc>
              <a:spcPct val="100000"/>
            </a:lnSpc>
            <a:spcBef>
              <a:spcPct val="0"/>
            </a:spcBef>
            <a:spcAft>
              <a:spcPct val="35000"/>
            </a:spcAft>
            <a:buNone/>
          </a:pPr>
          <a:r>
            <a:rPr lang="en-US" sz="3600" kern="1200" dirty="0">
              <a:solidFill>
                <a:srgbClr val="000000"/>
              </a:solidFill>
              <a:latin typeface="Aptos" panose="020B0004020202020204" pitchFamily="34" charset="0"/>
              <a:ea typeface="Inter"/>
              <a:cs typeface="Inter"/>
              <a:sym typeface="Inter"/>
            </a:rPr>
            <a:t>Types of Digital Privacy and Teaching Digital Privacy</a:t>
          </a:r>
          <a:endParaRPr lang="en-US" sz="3600" kern="1200" dirty="0">
            <a:latin typeface="Aptos" panose="020B0004020202020204" pitchFamily="34" charset="0"/>
          </a:endParaRPr>
        </a:p>
      </dsp:txBody>
      <dsp:txXfrm>
        <a:off x="2388286" y="5170335"/>
        <a:ext cx="13918513" cy="20677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7DF2F-0779-4616-A06E-073C6486C414}" type="datetimeFigureOut">
              <a:rPr lang="sk-SK" smtClean="0"/>
              <a:t>25. 9. 2024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50750-AFB1-4241-A9C5-1FD29CA50F99}" type="slidenum">
              <a:rPr lang="sk-SK" smtClean="0"/>
              <a:t>‹#›</a:t>
            </a:fld>
            <a:endParaRPr lang="sk-SK"/>
          </a:p>
        </p:txBody>
      </p:sp>
    </p:spTree>
    <p:extLst>
      <p:ext uri="{BB962C8B-B14F-4D97-AF65-F5344CB8AC3E}">
        <p14:creationId xmlns:p14="http://schemas.microsoft.com/office/powerpoint/2010/main" val="315223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B9E2A-6BBB-43F5-B176-C8B3CC09172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807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19850750-AFB1-4241-A9C5-1FD29CA50F99}" type="slidenum">
              <a:rPr lang="sk-SK" smtClean="0"/>
              <a:t>4</a:t>
            </a:fld>
            <a:endParaRPr lang="sk-SK"/>
          </a:p>
        </p:txBody>
      </p:sp>
    </p:spTree>
    <p:extLst>
      <p:ext uri="{BB962C8B-B14F-4D97-AF65-F5344CB8AC3E}">
        <p14:creationId xmlns:p14="http://schemas.microsoft.com/office/powerpoint/2010/main" val="224876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19850750-AFB1-4241-A9C5-1FD29CA50F99}" type="slidenum">
              <a:rPr lang="sk-SK" smtClean="0"/>
              <a:t>5</a:t>
            </a:fld>
            <a:endParaRPr lang="sk-SK"/>
          </a:p>
        </p:txBody>
      </p:sp>
    </p:spTree>
    <p:extLst>
      <p:ext uri="{BB962C8B-B14F-4D97-AF65-F5344CB8AC3E}">
        <p14:creationId xmlns:p14="http://schemas.microsoft.com/office/powerpoint/2010/main" val="4211030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19850750-AFB1-4241-A9C5-1FD29CA50F99}" type="slidenum">
              <a:rPr lang="sk-SK" smtClean="0"/>
              <a:t>9</a:t>
            </a:fld>
            <a:endParaRPr lang="sk-SK"/>
          </a:p>
        </p:txBody>
      </p:sp>
    </p:spTree>
    <p:extLst>
      <p:ext uri="{BB962C8B-B14F-4D97-AF65-F5344CB8AC3E}">
        <p14:creationId xmlns:p14="http://schemas.microsoft.com/office/powerpoint/2010/main" val="2022254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2286000" y="3974221"/>
            <a:ext cx="13716000" cy="1117970"/>
          </a:xfrm>
          <a:prstGeom prst="rect">
            <a:avLst/>
          </a:prstGeom>
        </p:spPr>
        <p:txBody>
          <a:bodyPr vert="horz" lIns="137160" tIns="68580" rIns="137160" bIns="6858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3000" dirty="0">
                <a:solidFill>
                  <a:srgbClr val="FFAA5A"/>
                </a:solidFill>
                <a:latin typeface="Cambria" panose="02040503050406030204" pitchFamily="18" charset="0"/>
                <a:ea typeface="Cambria" panose="02040503050406030204" pitchFamily="18" charset="0"/>
              </a:rPr>
              <a:t>ERASMUS+KA220-ADU - </a:t>
            </a:r>
            <a:r>
              <a:rPr lang="en-US" sz="3000" dirty="0">
                <a:solidFill>
                  <a:srgbClr val="FFAA5A"/>
                </a:solidFill>
                <a:latin typeface="Cambria" panose="02040503050406030204" pitchFamily="18" charset="0"/>
                <a:ea typeface="Cambria" panose="02040503050406030204" pitchFamily="18" charset="0"/>
              </a:rPr>
              <a:t>Cooperation partnerships in adult education</a:t>
            </a:r>
            <a:endParaRPr lang="sk-SK" sz="3000" dirty="0">
              <a:solidFill>
                <a:srgbClr val="FFAA5A"/>
              </a:solidFill>
              <a:latin typeface="Cambria" panose="02040503050406030204" pitchFamily="18" charset="0"/>
              <a:ea typeface="Cambria" panose="02040503050406030204" pitchFamily="18" charset="0"/>
            </a:endParaRPr>
          </a:p>
          <a:p>
            <a:r>
              <a:rPr lang="sk-SK" sz="3000" dirty="0">
                <a:solidFill>
                  <a:srgbClr val="FFAA5A"/>
                </a:solidFill>
                <a:latin typeface="Cambria" panose="02040503050406030204" pitchFamily="18" charset="0"/>
                <a:ea typeface="Cambria" panose="02040503050406030204" pitchFamily="18" charset="0"/>
              </a:rPr>
              <a:t>KA220-ADU-2BF13E10 </a:t>
            </a:r>
            <a:endParaRPr lang="en-GB" sz="3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945758" y="1563092"/>
            <a:ext cx="14396484" cy="1892826"/>
          </a:xfrm>
          <a:prstGeom prst="rect">
            <a:avLst/>
          </a:prstGeom>
          <a:noFill/>
        </p:spPr>
        <p:txBody>
          <a:bodyPr wrap="square">
            <a:spAutoFit/>
          </a:bodyPr>
          <a:lstStyle/>
          <a:p>
            <a:pPr algn="ct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39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39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606056" y="8872697"/>
            <a:ext cx="17403866" cy="1185078"/>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98520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lvl1pPr>
              <a:defRPr>
                <a:latin typeface="Aptos" panose="020B0004020202020204" pitchFamily="34" charset="0"/>
              </a:defRPr>
            </a:lvl1pPr>
          </a:lstStyle>
          <a:p>
            <a:r>
              <a:rPr lang="sk-SK" dirty="0"/>
              <a:t>Kliknutím upravte štýl predlohy nadpisu</a:t>
            </a:r>
            <a:endParaRPr lang="en-GB" dirty="0"/>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1257300" y="2738438"/>
            <a:ext cx="15773400" cy="6527007"/>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Tree>
    <p:extLst>
      <p:ext uri="{BB962C8B-B14F-4D97-AF65-F5344CB8AC3E}">
        <p14:creationId xmlns:p14="http://schemas.microsoft.com/office/powerpoint/2010/main" val="2058696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lvl1pPr>
              <a:defRPr>
                <a:latin typeface="Aptos" panose="020B0004020202020204" pitchFamily="34" charset="0"/>
              </a:defRPr>
            </a:lvl1pPr>
          </a:lstStyle>
          <a:p>
            <a:r>
              <a:rPr lang="sk-SK" dirty="0"/>
              <a:t>Kliknutím upravte štýl predlohy nadpisu</a:t>
            </a:r>
            <a:endParaRPr lang="en-GB" dirty="0"/>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1257300" y="2738438"/>
            <a:ext cx="7772400" cy="6527007"/>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9258300" y="2738438"/>
            <a:ext cx="7772400" cy="6527007"/>
          </a:xfrm>
          <a:prstGeom prst="rect">
            <a:avLst/>
          </a:prstGeo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GB" dirty="0"/>
          </a:p>
        </p:txBody>
      </p:sp>
    </p:spTree>
    <p:extLst>
      <p:ext uri="{BB962C8B-B14F-4D97-AF65-F5344CB8AC3E}">
        <p14:creationId xmlns:p14="http://schemas.microsoft.com/office/powerpoint/2010/main" val="2028287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1259682" y="547688"/>
            <a:ext cx="15773400" cy="1988345"/>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1259683" y="3757613"/>
            <a:ext cx="7736681"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9258300" y="3757613"/>
            <a:ext cx="7774782"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2822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824536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244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25/09/2024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630129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25/09/2024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6443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1036674" y="547689"/>
            <a:ext cx="15994026" cy="1587546"/>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1036674" y="2488019"/>
            <a:ext cx="15994026" cy="591701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115117015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ctr" defTabSz="1371600" rtl="0" eaLnBrk="1" latinLnBrk="0" hangingPunct="1">
        <a:lnSpc>
          <a:spcPct val="90000"/>
        </a:lnSpc>
        <a:spcBef>
          <a:spcPct val="0"/>
        </a:spcBef>
        <a:buNone/>
        <a:defRPr sz="7200" b="1" kern="1200">
          <a:solidFill>
            <a:srgbClr val="92BAB5"/>
          </a:solidFill>
          <a:latin typeface="Cambria" panose="02040503050406030204" pitchFamily="18" charset="0"/>
          <a:ea typeface="Cambria" panose="02040503050406030204" pitchFamily="18" charset="0"/>
          <a:cs typeface="+mj-cs"/>
        </a:defRPr>
      </a:lvl1pPr>
    </p:titleStyle>
    <p:bodyStyle>
      <a:lvl1pPr marL="342900" indent="-342900" algn="l" defTabSz="1371600" rtl="0" eaLnBrk="1" latinLnBrk="0" hangingPunct="1">
        <a:lnSpc>
          <a:spcPct val="90000"/>
        </a:lnSpc>
        <a:spcBef>
          <a:spcPts val="1500"/>
        </a:spcBef>
        <a:buClr>
          <a:srgbClr val="FFAA5A"/>
        </a:buClr>
        <a:buFont typeface="Wingdings" panose="05000000000000000000" pitchFamily="2" charset="2"/>
        <a:buChar char="q"/>
        <a:defRPr sz="4200" kern="1200">
          <a:solidFill>
            <a:schemeClr val="tx1"/>
          </a:solidFill>
          <a:latin typeface="Cambria" panose="02040503050406030204" pitchFamily="18" charset="0"/>
          <a:ea typeface="Cambria" panose="02040503050406030204" pitchFamily="18"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k-S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researchoutreach.org/articles/sender-controlled-private-email-electronic-privacy-eprivo/"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jp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9404337" y="2375990"/>
            <a:ext cx="8002395" cy="2216265"/>
          </a:xfrm>
        </p:spPr>
        <p:txBody>
          <a:bodyPr vert="horz" lIns="137160" tIns="68580" rIns="137160" bIns="68580" rtlCol="0" anchor="b">
            <a:normAutofit/>
          </a:bodyPr>
          <a:lstStyle/>
          <a:p>
            <a:pPr algn="ctr">
              <a:spcBef>
                <a:spcPts val="1500"/>
              </a:spcBef>
              <a:spcAft>
                <a:spcPts val="900"/>
              </a:spcAft>
              <a:buClr>
                <a:srgbClr val="FFAA5A"/>
              </a:buClr>
            </a:pPr>
            <a:r>
              <a:rPr lang="en-US" sz="4800" b="1" dirty="0">
                <a:solidFill>
                  <a:srgbClr val="FFAA5A"/>
                </a:solidFill>
                <a:latin typeface="+mn-lt"/>
                <a:ea typeface="Cambria" panose="02040503050406030204" pitchFamily="18" charset="0"/>
                <a:cs typeface="Calibri" panose="020F0502020204030204" pitchFamily="34" charset="0"/>
              </a:rPr>
              <a:t>Digital </a:t>
            </a:r>
            <a:r>
              <a:rPr lang="sk-SK" sz="4800" b="1" dirty="0" err="1">
                <a:solidFill>
                  <a:srgbClr val="FFAA5A"/>
                </a:solidFill>
                <a:latin typeface="+mn-lt"/>
                <a:ea typeface="Cambria" panose="02040503050406030204" pitchFamily="18" charset="0"/>
                <a:cs typeface="Calibri" panose="020F0502020204030204" pitchFamily="34" charset="0"/>
              </a:rPr>
              <a:t>Privacy</a:t>
            </a:r>
            <a:r>
              <a:rPr lang="en-US" sz="4800" b="1" dirty="0">
                <a:solidFill>
                  <a:srgbClr val="FFAA5A"/>
                </a:solidFill>
                <a:latin typeface="+mn-lt"/>
                <a:ea typeface="Cambria" panose="02040503050406030204" pitchFamily="18" charset="0"/>
                <a:cs typeface="Calibri" panose="020F0502020204030204" pitchFamily="34" charset="0"/>
              </a:rPr>
              <a:t> – </a:t>
            </a:r>
            <a:br>
              <a:rPr lang="sk-SK" sz="4800" b="1" dirty="0">
                <a:solidFill>
                  <a:srgbClr val="FFAA5A"/>
                </a:solidFill>
                <a:latin typeface="+mn-lt"/>
                <a:ea typeface="Cambria" panose="02040503050406030204" pitchFamily="18" charset="0"/>
                <a:cs typeface="Calibri" panose="020F0502020204030204" pitchFamily="34" charset="0"/>
              </a:rPr>
            </a:br>
            <a:r>
              <a:rPr lang="sk-SK" sz="4800" b="1" dirty="0" err="1">
                <a:solidFill>
                  <a:srgbClr val="FFAA5A"/>
                </a:solidFill>
                <a:latin typeface="+mn-lt"/>
                <a:ea typeface="Cambria" panose="02040503050406030204" pitchFamily="18" charset="0"/>
                <a:cs typeface="Calibri" panose="020F0502020204030204" pitchFamily="34" charset="0"/>
              </a:rPr>
              <a:t>Conclusions</a:t>
            </a:r>
            <a:endParaRPr lang="en-US" sz="4800" b="1" dirty="0">
              <a:solidFill>
                <a:srgbClr val="FFAA5A"/>
              </a:solidFill>
              <a:latin typeface="+mn-lt"/>
              <a:ea typeface="Cambria" panose="02040503050406030204" pitchFamily="18" charset="0"/>
              <a:cs typeface="Calibri" panose="020F0502020204030204" pitchFamily="34" charset="0"/>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600423" y="1099211"/>
            <a:ext cx="3610221" cy="794064"/>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33988" y="7726580"/>
            <a:ext cx="1225763" cy="1166504"/>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119387" y="7908668"/>
            <a:ext cx="177802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9070" y="7864128"/>
            <a:ext cx="1159515" cy="1524006"/>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8585" y="7820121"/>
            <a:ext cx="152623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48823" y="7812559"/>
            <a:ext cx="1823235" cy="846770"/>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34649" y="8656873"/>
            <a:ext cx="2397440"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05535" y="8834133"/>
            <a:ext cx="2362758" cy="342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32519" y="8793872"/>
            <a:ext cx="2236985" cy="423423"/>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11433107" y="5530191"/>
            <a:ext cx="3720329" cy="2060598"/>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r>
              <a:rPr lang="en-US" sz="2100" dirty="0">
                <a:solidFill>
                  <a:prstClr val="black"/>
                </a:solidFill>
                <a:latin typeface="Aptos" panose="02110004020202020204"/>
              </a:rPr>
              <a:t>Building Digital Resilience </a:t>
            </a:r>
            <a:br>
              <a:rPr lang="sk-SK" sz="2100" dirty="0">
                <a:solidFill>
                  <a:prstClr val="black"/>
                </a:solidFill>
                <a:latin typeface="Aptos" panose="02110004020202020204"/>
              </a:rPr>
            </a:br>
            <a:r>
              <a:rPr lang="en-US" sz="2100" dirty="0">
                <a:solidFill>
                  <a:prstClr val="black"/>
                </a:solidFill>
                <a:latin typeface="Aptos" panose="02110004020202020204"/>
              </a:rPr>
              <a:t>by Making Digital Wellbeing </a:t>
            </a:r>
            <a:br>
              <a:rPr lang="sk-SK" sz="2100" dirty="0">
                <a:solidFill>
                  <a:prstClr val="black"/>
                </a:solidFill>
                <a:latin typeface="Aptos" panose="02110004020202020204"/>
              </a:rPr>
            </a:br>
            <a:r>
              <a:rPr lang="en-US" sz="2100" dirty="0">
                <a:solidFill>
                  <a:prstClr val="black"/>
                </a:solidFill>
                <a:latin typeface="Aptos" panose="02110004020202020204"/>
              </a:rPr>
              <a:t>and Security Accessible to All</a:t>
            </a:r>
            <a:br>
              <a:rPr lang="en-US" sz="2100" dirty="0">
                <a:solidFill>
                  <a:prstClr val="black"/>
                </a:solidFill>
                <a:latin typeface="Aptos" panose="02110004020202020204"/>
              </a:rPr>
            </a:br>
            <a:r>
              <a:rPr lang="en-US" sz="1650" dirty="0">
                <a:solidFill>
                  <a:prstClr val="black"/>
                </a:solidFill>
                <a:latin typeface="Aptos" panose="02110004020202020204"/>
              </a:rPr>
              <a:t>2022-2-SK01-KA220-ADU-000096888</a:t>
            </a:r>
            <a:endParaRPr lang="en-GB" sz="2100" dirty="0">
              <a:solidFill>
                <a:prstClr val="black"/>
              </a:solidFill>
              <a:latin typeface="Aptos" panose="02110004020202020204"/>
            </a:endParaRPr>
          </a:p>
        </p:txBody>
      </p:sp>
      <p:grpSp>
        <p:nvGrpSpPr>
          <p:cNvPr id="3" name="Skupina 2">
            <a:extLst>
              <a:ext uri="{FF2B5EF4-FFF2-40B4-BE49-F238E27FC236}">
                <a16:creationId xmlns:a16="http://schemas.microsoft.com/office/drawing/2014/main" id="{FE115C06-2DA3-1E38-A8ED-4AAEF9D0755A}"/>
              </a:ext>
            </a:extLst>
          </p:cNvPr>
          <p:cNvGrpSpPr/>
          <p:nvPr/>
        </p:nvGrpSpPr>
        <p:grpSpPr>
          <a:xfrm>
            <a:off x="-705636" y="1934355"/>
            <a:ext cx="9207105" cy="5238753"/>
            <a:chOff x="-1118443" y="1146344"/>
            <a:chExt cx="10365960" cy="6096000"/>
          </a:xfrm>
        </p:grpSpPr>
        <p:pic>
          <p:nvPicPr>
            <p:cNvPr id="4" name="Obrázok 3" descr="Obrázok, na ktorom je text, diagram, kruh, snímka obrazovky&#10;&#10;Automaticky generovaný popis">
              <a:extLst>
                <a:ext uri="{FF2B5EF4-FFF2-40B4-BE49-F238E27FC236}">
                  <a16:creationId xmlns:a16="http://schemas.microsoft.com/office/drawing/2014/main" id="{522C4227-5728-9B30-65CA-BE06791A43D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75017" y="1146344"/>
              <a:ext cx="8572500" cy="6096000"/>
            </a:xfrm>
            <a:prstGeom prst="rect">
              <a:avLst/>
            </a:prstGeom>
          </p:spPr>
        </p:pic>
        <p:pic>
          <p:nvPicPr>
            <p:cNvPr id="5" name="Picture 2" descr="Free Concept Of Data Privacy And Policy Illustration - Free Download  Business Illustrations | IconScout">
              <a:extLst>
                <a:ext uri="{FF2B5EF4-FFF2-40B4-BE49-F238E27FC236}">
                  <a16:creationId xmlns:a16="http://schemas.microsoft.com/office/drawing/2014/main" id="{729FD8EC-332C-8D10-4A62-29F5A519FEC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8443" y="1638300"/>
              <a:ext cx="7620000" cy="4286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006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68447" y="981075"/>
            <a:ext cx="17351106" cy="8337091"/>
          </a:xfrm>
          <a:prstGeom prst="rect">
            <a:avLst/>
          </a:prstGeom>
        </p:spPr>
        <p:txBody>
          <a:bodyPr lIns="0" tIns="0" rIns="0" bIns="0" rtlCol="0" anchor="t">
            <a:spAutoFit/>
          </a:bodyPr>
          <a:lstStyle/>
          <a:p>
            <a:pPr algn="just">
              <a:lnSpc>
                <a:spcPts val="2705"/>
              </a:lnSpc>
              <a:spcBef>
                <a:spcPct val="0"/>
              </a:spcBef>
            </a:pPr>
            <a:r>
              <a:rPr lang="en-US" sz="4000" b="1" dirty="0">
                <a:solidFill>
                  <a:srgbClr val="92BAB5"/>
                </a:solidFill>
                <a:latin typeface="Aptos"/>
                <a:ea typeface="Inter"/>
                <a:cs typeface="Inter"/>
                <a:sym typeface="Inter"/>
              </a:rPr>
              <a:t>Free </a:t>
            </a:r>
            <a:r>
              <a:rPr lang="en-US" sz="4000" b="1">
                <a:solidFill>
                  <a:srgbClr val="92BAB5"/>
                </a:solidFill>
                <a:latin typeface="Aptos"/>
                <a:ea typeface="Inter"/>
                <a:cs typeface="Inter"/>
                <a:sym typeface="Inter"/>
              </a:rPr>
              <a:t>License</a:t>
            </a:r>
            <a:r>
              <a:rPr lang="en-US" sz="4000" b="1" dirty="0">
                <a:solidFill>
                  <a:srgbClr val="92BAB5"/>
                </a:solidFill>
                <a:latin typeface="Aptos"/>
                <a:ea typeface="Inter"/>
                <a:cs typeface="Inter"/>
                <a:sym typeface="Inter"/>
              </a:rPr>
              <a:t> </a:t>
            </a:r>
          </a:p>
          <a:p>
            <a:pPr algn="just">
              <a:lnSpc>
                <a:spcPts val="2705"/>
              </a:lnSpc>
              <a:spcBef>
                <a:spcPct val="0"/>
              </a:spcBef>
            </a:pPr>
            <a:r>
              <a:rPr lang="en-US" sz="3200" dirty="0">
                <a:latin typeface="Aptos" panose="020B0004020202020204" pitchFamily="34" charset="0"/>
                <a:ea typeface="Inter"/>
                <a:cs typeface="Inter"/>
                <a:sym typeface="Inter"/>
              </a:rPr>
              <a:t> </a:t>
            </a:r>
          </a:p>
          <a:p>
            <a:pPr algn="just">
              <a:lnSpc>
                <a:spcPts val="2705"/>
              </a:lnSpc>
              <a:spcBef>
                <a:spcPct val="0"/>
              </a:spcBef>
            </a:pPr>
            <a:r>
              <a:rPr lang="en-US" sz="3200" dirty="0">
                <a:latin typeface="Aptos" panose="020B0004020202020204" pitchFamily="34" charset="0"/>
                <a:ea typeface="Inter"/>
                <a:cs typeface="Inter"/>
                <a:sym typeface="Inter"/>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p>
          <a:p>
            <a:pPr algn="just">
              <a:lnSpc>
                <a:spcPts val="2705"/>
              </a:lnSpc>
              <a:spcBef>
                <a:spcPct val="0"/>
              </a:spcBef>
            </a:pPr>
            <a:r>
              <a:rPr lang="en-US" sz="3200" dirty="0">
                <a:latin typeface="Aptos"/>
                <a:ea typeface="Inter"/>
                <a:cs typeface="Inter"/>
                <a:sym typeface="Inter"/>
              </a:rPr>
              <a:t>The publication obtains the Creative Commons </a:t>
            </a:r>
            <a:r>
              <a:rPr lang="en-US" sz="3200">
                <a:latin typeface="Aptos"/>
                <a:ea typeface="Inter"/>
                <a:cs typeface="Inter"/>
                <a:sym typeface="Inter"/>
              </a:rPr>
              <a:t>License</a:t>
            </a:r>
            <a:r>
              <a:rPr lang="en-US" sz="3200" dirty="0">
                <a:latin typeface="Aptos"/>
                <a:ea typeface="Inter"/>
                <a:cs typeface="Inter"/>
                <a:sym typeface="Inter"/>
              </a:rPr>
              <a:t> CC BY- NC SA.</a:t>
            </a:r>
            <a:endParaRPr lang="en-US" sz="3200" dirty="0">
              <a:latin typeface="Aptos"/>
              <a:ea typeface="Inter"/>
              <a:cs typeface="Inter"/>
            </a:endParaRPr>
          </a:p>
          <a:p>
            <a:pPr algn="just">
              <a:lnSpc>
                <a:spcPts val="2705"/>
              </a:lnSpc>
              <a:spcBef>
                <a:spcPct val="0"/>
              </a:spcBef>
            </a:pPr>
            <a:endParaRPr lang="en-US" sz="3200" dirty="0">
              <a:latin typeface="Aptos" panose="020B0004020202020204" pitchFamily="34" charset="0"/>
              <a:ea typeface="Inter"/>
              <a:cs typeface="Inter"/>
              <a:sym typeface="Inter"/>
            </a:endParaRPr>
          </a:p>
          <a:p>
            <a:pPr algn="just">
              <a:lnSpc>
                <a:spcPts val="2705"/>
              </a:lnSpc>
              <a:spcBef>
                <a:spcPct val="0"/>
              </a:spcBef>
            </a:pPr>
            <a:r>
              <a:rPr lang="en-US" sz="3200" dirty="0">
                <a:latin typeface="Aptos" panose="020B0004020202020204" pitchFamily="34" charset="0"/>
                <a:ea typeface="Inter"/>
                <a:cs typeface="Inter"/>
                <a:sym typeface="Inter"/>
              </a:rPr>
              <a:t> </a:t>
            </a:r>
          </a:p>
          <a:p>
            <a:pPr algn="just">
              <a:lnSpc>
                <a:spcPts val="2705"/>
              </a:lnSpc>
              <a:spcBef>
                <a:spcPct val="0"/>
              </a:spcBef>
            </a:pPr>
            <a:endParaRPr lang="en-US" sz="3200" dirty="0">
              <a:latin typeface="Aptos" panose="020B0004020202020204" pitchFamily="34" charset="0"/>
              <a:ea typeface="Inter"/>
              <a:cs typeface="Inter"/>
              <a:sym typeface="Inter"/>
            </a:endParaRPr>
          </a:p>
          <a:p>
            <a:pPr algn="just">
              <a:lnSpc>
                <a:spcPts val="2705"/>
              </a:lnSpc>
              <a:spcBef>
                <a:spcPct val="0"/>
              </a:spcBef>
            </a:pPr>
            <a:endParaRPr lang="en-US" sz="3200" dirty="0">
              <a:latin typeface="Aptos" panose="020B0004020202020204" pitchFamily="34" charset="0"/>
              <a:ea typeface="Inter"/>
              <a:cs typeface="Inter"/>
              <a:sym typeface="Inter"/>
            </a:endParaRPr>
          </a:p>
          <a:p>
            <a:pPr algn="just">
              <a:lnSpc>
                <a:spcPts val="2705"/>
              </a:lnSpc>
              <a:spcBef>
                <a:spcPct val="0"/>
              </a:spcBef>
            </a:pPr>
            <a:r>
              <a:rPr lang="en-US" sz="3200" dirty="0">
                <a:latin typeface="Aptos" panose="020B0004020202020204" pitchFamily="34" charset="0"/>
                <a:ea typeface="Inter"/>
                <a:cs typeface="Inter"/>
                <a:sym typeface="Inter"/>
              </a:rPr>
              <a:t>This license allows you to distribute, remix, improve and build on the work, but only non-commercially. When using the work as well as extracts from this must</a:t>
            </a:r>
            <a:r>
              <a:rPr lang="sk-SK" sz="3200" dirty="0">
                <a:latin typeface="Aptos" panose="020B0004020202020204" pitchFamily="34" charset="0"/>
                <a:ea typeface="Inter"/>
                <a:cs typeface="Inter"/>
                <a:sym typeface="Inter"/>
              </a:rPr>
              <a:t>:</a:t>
            </a:r>
            <a:r>
              <a:rPr lang="en-US" sz="3200" dirty="0">
                <a:latin typeface="Aptos" panose="020B0004020202020204" pitchFamily="34" charset="0"/>
                <a:ea typeface="Inter"/>
                <a:cs typeface="Inter"/>
                <a:sym typeface="Inter"/>
              </a:rPr>
              <a:t> </a:t>
            </a:r>
          </a:p>
          <a:p>
            <a:pPr marL="971550" lvl="1" indent="-514350" algn="just">
              <a:lnSpc>
                <a:spcPts val="2705"/>
              </a:lnSpc>
              <a:spcBef>
                <a:spcPct val="0"/>
              </a:spcBef>
              <a:buFont typeface="+mj-lt"/>
              <a:buAutoNum type="arabicPeriod"/>
            </a:pPr>
            <a:r>
              <a:rPr lang="en-US" sz="3200" dirty="0">
                <a:latin typeface="Aptos" panose="020B0004020202020204" pitchFamily="34" charset="0"/>
                <a:ea typeface="Inter"/>
                <a:cs typeface="Inter"/>
                <a:sym typeface="Inter"/>
              </a:rPr>
              <a:t>be mentioned the source and a link to the license must be given and possible changes have to be mentioned. The copyrights remain with the authors of the documents. </a:t>
            </a:r>
          </a:p>
          <a:p>
            <a:pPr marL="971550" lvl="1" indent="-514350" algn="just">
              <a:lnSpc>
                <a:spcPts val="2705"/>
              </a:lnSpc>
              <a:spcBef>
                <a:spcPct val="0"/>
              </a:spcBef>
              <a:buFont typeface="+mj-lt"/>
              <a:buAutoNum type="arabicPeriod"/>
            </a:pPr>
            <a:r>
              <a:rPr lang="en-US" sz="3200" dirty="0">
                <a:latin typeface="Aptos" panose="020B0004020202020204" pitchFamily="34" charset="0"/>
                <a:ea typeface="Inter"/>
                <a:cs typeface="Inter"/>
                <a:sym typeface="Inter"/>
              </a:rPr>
              <a:t>the work may not be used for commercial purposes. </a:t>
            </a:r>
          </a:p>
          <a:p>
            <a:pPr marL="971550" lvl="1" indent="-514350" algn="just">
              <a:lnSpc>
                <a:spcPts val="2705"/>
              </a:lnSpc>
              <a:spcBef>
                <a:spcPct val="0"/>
              </a:spcBef>
              <a:buFont typeface="+mj-lt"/>
              <a:buAutoNum type="arabicPeriod"/>
            </a:pPr>
            <a:r>
              <a:rPr lang="en-US" sz="3200" dirty="0">
                <a:latin typeface="Aptos" panose="020B0004020202020204" pitchFamily="34" charset="0"/>
                <a:ea typeface="Inter"/>
                <a:cs typeface="Inter"/>
                <a:sym typeface="Inter"/>
              </a:rPr>
              <a:t>If you recompose, convert or build upon the work, your contributions must be published under the same license as the original.  </a:t>
            </a:r>
          </a:p>
          <a:p>
            <a:pPr algn="just">
              <a:lnSpc>
                <a:spcPts val="2705"/>
              </a:lnSpc>
              <a:spcBef>
                <a:spcPct val="0"/>
              </a:spcBef>
            </a:pPr>
            <a:r>
              <a:rPr lang="en-US" sz="3200" b="1" dirty="0">
                <a:solidFill>
                  <a:srgbClr val="FFAA5A"/>
                </a:solidFill>
                <a:latin typeface="Aptos" panose="020B0004020202020204" pitchFamily="34" charset="0"/>
                <a:ea typeface="Inter"/>
                <a:cs typeface="Inter"/>
                <a:sym typeface="Inter"/>
              </a:rPr>
              <a:t>Disclaimer:</a:t>
            </a:r>
          </a:p>
          <a:p>
            <a:pPr algn="just">
              <a:lnSpc>
                <a:spcPts val="2705"/>
              </a:lnSpc>
              <a:spcBef>
                <a:spcPct val="0"/>
              </a:spcBef>
            </a:pPr>
            <a:r>
              <a:rPr lang="en-US" sz="3200" dirty="0">
                <a:latin typeface="Aptos" panose="020B0004020202020204" pitchFamily="34" charset="0"/>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algn="just">
              <a:lnSpc>
                <a:spcPts val="2705"/>
              </a:lnSpc>
              <a:spcBef>
                <a:spcPct val="0"/>
              </a:spcBef>
            </a:pPr>
            <a:r>
              <a:rPr lang="en-US" sz="3200" dirty="0">
                <a:latin typeface="Aptos" panose="020B0004020202020204" pitchFamily="34" charset="0"/>
                <a:ea typeface="Inter"/>
                <a:cs typeface="Inter"/>
                <a:sym typeface="Inter"/>
              </a:rPr>
              <a:t> </a:t>
            </a:r>
          </a:p>
        </p:txBody>
      </p:sp>
      <p:sp>
        <p:nvSpPr>
          <p:cNvPr id="4" name="Freeform 4"/>
          <p:cNvSpPr/>
          <p:nvPr/>
        </p:nvSpPr>
        <p:spPr>
          <a:xfrm>
            <a:off x="609600" y="3543300"/>
            <a:ext cx="2344122" cy="808722"/>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c 19">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12262632" y="686926"/>
            <a:ext cx="4481848" cy="448184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14" name="Content Placeholder 2">
            <a:extLst>
              <a:ext uri="{FF2B5EF4-FFF2-40B4-BE49-F238E27FC236}">
                <a16:creationId xmlns:a16="http://schemas.microsoft.com/office/drawing/2014/main" id="{9A8F0EBB-169A-9953-0CA4-461697C32D67}"/>
              </a:ext>
            </a:extLst>
          </p:cNvPr>
          <p:cNvGraphicFramePr>
            <a:graphicFrameLocks noGrp="1"/>
          </p:cNvGraphicFramePr>
          <p:nvPr>
            <p:ph idx="1"/>
            <p:extLst>
              <p:ext uri="{D42A27DB-BD31-4B8C-83A1-F6EECF244321}">
                <p14:modId xmlns:p14="http://schemas.microsoft.com/office/powerpoint/2010/main" val="2926300646"/>
              </p:ext>
            </p:extLst>
          </p:nvPr>
        </p:nvGraphicFramePr>
        <p:xfrm>
          <a:off x="762000" y="2171700"/>
          <a:ext cx="16306800" cy="723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2406BF3-4299-9649-CC11-1AAA689872B8}"/>
              </a:ext>
            </a:extLst>
          </p:cNvPr>
          <p:cNvSpPr>
            <a:spLocks noGrp="1"/>
          </p:cNvSpPr>
          <p:nvPr>
            <p:ph type="title"/>
          </p:nvPr>
        </p:nvSpPr>
        <p:spPr>
          <a:xfrm>
            <a:off x="558905" y="661263"/>
            <a:ext cx="10662684" cy="889516"/>
          </a:xfrm>
        </p:spPr>
        <p:txBody>
          <a:bodyPr>
            <a:normAutofit fontScale="90000"/>
          </a:bodyPr>
          <a:lstStyle/>
          <a:p>
            <a:r>
              <a:rPr lang="en-US" dirty="0">
                <a:latin typeface="Aptos" panose="020B0004020202020204" pitchFamily="34" charset="0"/>
              </a:rPr>
              <a:t>Summary of the Course</a:t>
            </a:r>
          </a:p>
        </p:txBody>
      </p:sp>
    </p:spTree>
    <p:extLst>
      <p:ext uri="{BB962C8B-B14F-4D97-AF65-F5344CB8AC3E}">
        <p14:creationId xmlns:p14="http://schemas.microsoft.com/office/powerpoint/2010/main" val="36385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3" y="2"/>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57300" y="547688"/>
            <a:ext cx="15773400" cy="1988345"/>
          </a:xfrm>
        </p:spPr>
        <p:txBody>
          <a:bodyPr>
            <a:normAutofit/>
          </a:bodyPr>
          <a:lstStyle/>
          <a:p>
            <a:r>
              <a:rPr lang="en-US" sz="4400" dirty="0">
                <a:cs typeface="Calibri Light" panose="020F0302020204030204" pitchFamily="34" charset="0"/>
              </a:rPr>
              <a:t>Recap Course N°1 - Understanding Digital Privacy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6"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885950" y="2216367"/>
            <a:ext cx="15773400" cy="7710588"/>
          </a:xfrm>
        </p:spPr>
        <p:txBody>
          <a:bodyPr>
            <a:normAutofit/>
          </a:bodyPr>
          <a:lstStyle/>
          <a:p>
            <a:pPr marL="0" indent="0">
              <a:spcAft>
                <a:spcPts val="900"/>
              </a:spcAft>
              <a:buNone/>
            </a:pPr>
            <a:r>
              <a:rPr lang="en-US" sz="3600" b="1" dirty="0">
                <a:solidFill>
                  <a:srgbClr val="FFAA5A"/>
                </a:solidFill>
                <a:cs typeface="Calibri" panose="020F0502020204030204" pitchFamily="34" charset="0"/>
              </a:rPr>
              <a:t>Defining Digital Privacy</a:t>
            </a:r>
          </a:p>
          <a:p>
            <a:pPr>
              <a:spcAft>
                <a:spcPts val="900"/>
              </a:spcAft>
              <a:buFont typeface="Wingdings" panose="05000000000000000000" pitchFamily="2" charset="2"/>
              <a:buChar char="§"/>
            </a:pPr>
            <a:r>
              <a:rPr lang="en-US" sz="3600" b="1" u="sng" spc="27" dirty="0">
                <a:solidFill>
                  <a:srgbClr val="000000"/>
                </a:solidFill>
                <a:ea typeface="Inter"/>
                <a:cs typeface="Inter"/>
                <a:sym typeface="Inter"/>
              </a:rPr>
              <a:t>What? </a:t>
            </a:r>
            <a:r>
              <a:rPr lang="en-US" sz="3600" spc="27" dirty="0">
                <a:solidFill>
                  <a:srgbClr val="000000"/>
                </a:solidFill>
                <a:ea typeface="Inter"/>
                <a:cs typeface="Inter"/>
                <a:sym typeface="Inter"/>
              </a:rPr>
              <a:t>The ability of an individual </a:t>
            </a:r>
            <a:r>
              <a:rPr lang="en-US" sz="3600" b="1" spc="27" dirty="0">
                <a:solidFill>
                  <a:srgbClr val="000000"/>
                </a:solidFill>
                <a:ea typeface="Inter"/>
                <a:cs typeface="Inter"/>
                <a:sym typeface="Inter"/>
              </a:rPr>
              <a:t>to control and protect the access and use of their personal information </a:t>
            </a:r>
            <a:r>
              <a:rPr lang="en-US" sz="3600" spc="27" dirty="0">
                <a:solidFill>
                  <a:srgbClr val="000000"/>
                </a:solidFill>
                <a:ea typeface="Inter"/>
                <a:cs typeface="Inter"/>
                <a:sym typeface="Inter"/>
              </a:rPr>
              <a:t>when they navigate the internet.</a:t>
            </a:r>
          </a:p>
          <a:p>
            <a:pPr>
              <a:spcAft>
                <a:spcPts val="900"/>
              </a:spcAft>
              <a:buFont typeface="Wingdings" panose="05000000000000000000" pitchFamily="2" charset="2"/>
              <a:buChar char="§"/>
            </a:pPr>
            <a:r>
              <a:rPr lang="en-US" sz="3600" b="1" u="sng" spc="27" dirty="0">
                <a:solidFill>
                  <a:srgbClr val="000000"/>
                </a:solidFill>
                <a:ea typeface="Inter"/>
                <a:cs typeface="Inter"/>
                <a:sym typeface="Inter"/>
              </a:rPr>
              <a:t>Impact: </a:t>
            </a:r>
            <a:r>
              <a:rPr lang="en-US" sz="3600" spc="27" dirty="0">
                <a:solidFill>
                  <a:srgbClr val="000000"/>
                </a:solidFill>
                <a:ea typeface="Inter"/>
                <a:cs typeface="Inter"/>
                <a:sym typeface="Inter"/>
              </a:rPr>
              <a:t>Not an abstract concept, it is crucial to understand it </a:t>
            </a:r>
            <a:r>
              <a:rPr lang="en-US" sz="3600" b="1" spc="27" dirty="0">
                <a:solidFill>
                  <a:srgbClr val="000000"/>
                </a:solidFill>
                <a:ea typeface="Inter"/>
                <a:cs typeface="Inter"/>
                <a:sym typeface="Inter"/>
              </a:rPr>
              <a:t>to keep their personal information safe from unauthorized use</a:t>
            </a:r>
            <a:r>
              <a:rPr lang="en-US" sz="3600" spc="27" dirty="0">
                <a:solidFill>
                  <a:srgbClr val="000000"/>
                </a:solidFill>
                <a:ea typeface="Inter"/>
                <a:cs typeface="Inter"/>
                <a:sym typeface="Inter"/>
              </a:rPr>
              <a:t>.</a:t>
            </a:r>
          </a:p>
          <a:p>
            <a:pPr>
              <a:spcAft>
                <a:spcPts val="900"/>
              </a:spcAft>
              <a:buFont typeface="Wingdings" panose="05000000000000000000" pitchFamily="2" charset="2"/>
              <a:buChar char="§"/>
            </a:pPr>
            <a:r>
              <a:rPr lang="en-US" sz="3600" b="1" u="sng" spc="27" dirty="0">
                <a:solidFill>
                  <a:srgbClr val="000000"/>
                </a:solidFill>
                <a:ea typeface="Inter"/>
                <a:cs typeface="Inter"/>
                <a:sym typeface="Inter"/>
              </a:rPr>
              <a:t>Why? </a:t>
            </a:r>
            <a:r>
              <a:rPr lang="en-US" sz="3600" spc="27" dirty="0">
                <a:solidFill>
                  <a:srgbClr val="000000"/>
                </a:solidFill>
                <a:ea typeface="Inter"/>
                <a:cs typeface="Inter"/>
                <a:sym typeface="Inter"/>
              </a:rPr>
              <a:t>In an interconnected world, the division between personal / private and general / public is always thinner. Digital Privacy (DP) is a </a:t>
            </a:r>
            <a:r>
              <a:rPr lang="en-US" sz="3600" b="1" spc="27" dirty="0">
                <a:solidFill>
                  <a:srgbClr val="000000"/>
                </a:solidFill>
                <a:ea typeface="Inter"/>
                <a:cs typeface="Inter"/>
                <a:sym typeface="Inter"/>
              </a:rPr>
              <a:t>protection</a:t>
            </a:r>
            <a:r>
              <a:rPr lang="en-US" sz="3600" spc="27" dirty="0">
                <a:solidFill>
                  <a:srgbClr val="000000"/>
                </a:solidFill>
                <a:ea typeface="Inter"/>
                <a:cs typeface="Inter"/>
                <a:sym typeface="Inter"/>
              </a:rPr>
              <a:t>.</a:t>
            </a:r>
          </a:p>
          <a:p>
            <a:pPr>
              <a:spcAft>
                <a:spcPts val="900"/>
              </a:spcAft>
              <a:buFont typeface="Wingdings" panose="05000000000000000000" pitchFamily="2" charset="2"/>
              <a:buChar char="§"/>
            </a:pPr>
            <a:r>
              <a:rPr lang="en-US" sz="3600" b="1" u="sng" spc="27" dirty="0">
                <a:solidFill>
                  <a:srgbClr val="000000"/>
                </a:solidFill>
                <a:ea typeface="Inter"/>
                <a:cs typeface="Inter"/>
                <a:sym typeface="Inter"/>
              </a:rPr>
              <a:t>Measure? </a:t>
            </a:r>
            <a:r>
              <a:rPr lang="en-US" sz="3600" spc="27" dirty="0">
                <a:solidFill>
                  <a:srgbClr val="000000"/>
                </a:solidFill>
                <a:ea typeface="Inter"/>
                <a:cs typeface="Inter"/>
                <a:sym typeface="Inter"/>
              </a:rPr>
              <a:t>In the EU, the </a:t>
            </a:r>
            <a:r>
              <a:rPr lang="en-US" sz="3600" b="1" spc="27" dirty="0">
                <a:solidFill>
                  <a:srgbClr val="000000"/>
                </a:solidFill>
                <a:ea typeface="Inter"/>
                <a:cs typeface="Inter"/>
                <a:sym typeface="Inter"/>
              </a:rPr>
              <a:t>GDPR </a:t>
            </a:r>
            <a:r>
              <a:rPr lang="en-US" sz="3600" spc="27" dirty="0">
                <a:solidFill>
                  <a:srgbClr val="000000"/>
                </a:solidFill>
                <a:ea typeface="Inter"/>
                <a:cs typeface="Inter"/>
                <a:sym typeface="Inter"/>
              </a:rPr>
              <a:t>(General Data Protection Regulation) guarantee the protection of your personal information data </a:t>
            </a:r>
            <a:r>
              <a:rPr lang="en-US" sz="3600" b="1" spc="27" dirty="0">
                <a:solidFill>
                  <a:srgbClr val="000000"/>
                </a:solidFill>
                <a:ea typeface="Inter"/>
                <a:cs typeface="Inter"/>
                <a:sym typeface="Inter"/>
              </a:rPr>
              <a:t>whenever they are collected</a:t>
            </a:r>
            <a:r>
              <a:rPr lang="en-US" sz="3600" spc="27" dirty="0">
                <a:solidFill>
                  <a:srgbClr val="000000"/>
                </a:solidFill>
                <a:ea typeface="Inter"/>
                <a:cs typeface="Inter"/>
                <a:sym typeface="Inter"/>
              </a:rPr>
              <a:t>.</a:t>
            </a:r>
          </a:p>
          <a:p>
            <a:pPr marL="685800" lvl="1" indent="0">
              <a:spcAft>
                <a:spcPts val="900"/>
              </a:spcAft>
              <a:buClr>
                <a:srgbClr val="92BAB5"/>
              </a:buClr>
              <a:buNone/>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sk-SK" dirty="0">
              <a:cs typeface="Calibri" panose="020F0502020204030204" pitchFamily="34" charset="0"/>
            </a:endParaRPr>
          </a:p>
          <a:p>
            <a:pPr lvl="1">
              <a:spcAft>
                <a:spcPts val="900"/>
              </a:spcAft>
              <a:buClr>
                <a:srgbClr val="92BAB5"/>
              </a:buClr>
              <a:buFont typeface="Courier New" panose="02070309020205020404" pitchFamily="49" charset="0"/>
              <a:buChar char="o"/>
            </a:pPr>
            <a:endParaRPr lang="en-US" dirty="0">
              <a:cs typeface="Calibri" panose="020F0502020204030204" pitchFamily="34" charset="0"/>
            </a:endParaRPr>
          </a:p>
          <a:p>
            <a:pPr marL="0" indent="0">
              <a:spcAft>
                <a:spcPts val="900"/>
              </a:spcAft>
              <a:buNone/>
            </a:pPr>
            <a:endParaRPr lang="en-US" sz="3600" dirty="0">
              <a:cs typeface="Calibri" panose="020F0502020204030204" pitchFamily="34" charset="0"/>
            </a:endParaRPr>
          </a:p>
          <a:p>
            <a:pPr>
              <a:spcAft>
                <a:spcPts val="900"/>
              </a:spcAft>
            </a:pPr>
            <a:endParaRPr lang="en-US" sz="3600" dirty="0">
              <a:cs typeface="Calibri" panose="020F0502020204030204" pitchFamily="34" charset="0"/>
            </a:endParaRPr>
          </a:p>
        </p:txBody>
      </p:sp>
      <p:sp>
        <p:nvSpPr>
          <p:cNvPr id="4" name="Freeform 3">
            <a:extLst>
              <a:ext uri="{FF2B5EF4-FFF2-40B4-BE49-F238E27FC236}">
                <a16:creationId xmlns:a16="http://schemas.microsoft.com/office/drawing/2014/main" id="{AA9BBA24-97F0-264E-A334-51A57716CC7F}"/>
              </a:ext>
            </a:extLst>
          </p:cNvPr>
          <p:cNvSpPr/>
          <p:nvPr/>
        </p:nvSpPr>
        <p:spPr>
          <a:xfrm>
            <a:off x="356957" y="141837"/>
            <a:ext cx="1800686" cy="1800686"/>
          </a:xfrm>
          <a:custGeom>
            <a:avLst/>
            <a:gdLst/>
            <a:ahLst/>
            <a:cxnLst/>
            <a:rect l="l" t="t" r="r" b="b"/>
            <a:pathLst>
              <a:path w="1800686" h="1800686">
                <a:moveTo>
                  <a:pt x="0" y="0"/>
                </a:moveTo>
                <a:lnTo>
                  <a:pt x="1800686" y="0"/>
                </a:lnTo>
                <a:lnTo>
                  <a:pt x="1800686" y="1800686"/>
                </a:lnTo>
                <a:lnTo>
                  <a:pt x="0" y="18006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Tree>
    <p:extLst>
      <p:ext uri="{BB962C8B-B14F-4D97-AF65-F5344CB8AC3E}">
        <p14:creationId xmlns:p14="http://schemas.microsoft.com/office/powerpoint/2010/main" val="227238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3" y="2"/>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57300" y="547688"/>
            <a:ext cx="15773400" cy="1988345"/>
          </a:xfrm>
        </p:spPr>
        <p:txBody>
          <a:bodyPr>
            <a:normAutofit/>
          </a:bodyPr>
          <a:lstStyle/>
          <a:p>
            <a:r>
              <a:rPr lang="en-US" sz="4400" dirty="0">
                <a:cs typeface="Calibri Light" panose="020F0302020204030204" pitchFamily="34" charset="0"/>
              </a:rPr>
              <a:t>Recap Course N°1 - Understanding Digital Privacy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6"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885950" y="2216367"/>
            <a:ext cx="15773400" cy="7710588"/>
          </a:xfrm>
        </p:spPr>
        <p:txBody>
          <a:bodyPr>
            <a:normAutofit/>
          </a:bodyPr>
          <a:lstStyle/>
          <a:p>
            <a:pPr marL="0" indent="0">
              <a:spcAft>
                <a:spcPts val="900"/>
              </a:spcAft>
              <a:buNone/>
            </a:pPr>
            <a:r>
              <a:rPr lang="en-US" sz="3600" b="1" dirty="0">
                <a:solidFill>
                  <a:srgbClr val="FFAA5A"/>
                </a:solidFill>
                <a:cs typeface="Calibri" panose="020F0502020204030204" pitchFamily="34" charset="0"/>
              </a:rPr>
              <a:t>Defining Digital Privacy</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Law? </a:t>
            </a:r>
            <a:r>
              <a:rPr lang="en-US" sz="3600" spc="27" dirty="0">
                <a:solidFill>
                  <a:srgbClr val="000000"/>
                </a:solidFill>
                <a:ea typeface="Inter"/>
                <a:cs typeface="Inter"/>
                <a:sym typeface="Inter"/>
              </a:rPr>
              <a:t>The right of privacy is protected by </a:t>
            </a:r>
            <a:r>
              <a:rPr lang="en-US" sz="3600" b="1" spc="27" dirty="0">
                <a:solidFill>
                  <a:srgbClr val="000000"/>
                </a:solidFill>
                <a:ea typeface="Inter"/>
                <a:cs typeface="Inter"/>
                <a:sym typeface="Inter"/>
              </a:rPr>
              <a:t>the article 8 of the Charter of Fundamental Rights of the European Union.</a:t>
            </a:r>
            <a:endParaRPr lang="en-US" sz="3600" b="1" u="sng"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Benefits DP? </a:t>
            </a:r>
            <a:r>
              <a:rPr lang="en-US" sz="3600" b="1" spc="27" dirty="0">
                <a:solidFill>
                  <a:srgbClr val="000000"/>
                </a:solidFill>
                <a:ea typeface="Inter"/>
                <a:cs typeface="Inter"/>
                <a:sym typeface="Inter"/>
              </a:rPr>
              <a:t>Ability to protect personal information, prevention of identity theft, prevention of unauthorized access, avoiding targeted ads.</a:t>
            </a:r>
            <a:endParaRPr lang="en-US" sz="3600" b="1" u="sng"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Without DP? </a:t>
            </a:r>
            <a:r>
              <a:rPr lang="en-US" sz="3600" b="1" spc="27" dirty="0">
                <a:solidFill>
                  <a:srgbClr val="000000"/>
                </a:solidFill>
                <a:ea typeface="Inter"/>
                <a:cs typeface="Inter"/>
                <a:sym typeface="Inter"/>
              </a:rPr>
              <a:t>Risk of cyberattacks, identity theft &amp; fraud, data breaches, loss of trust, surveillance &amp; monitoring, psychological impacts.</a:t>
            </a:r>
            <a:endParaRPr lang="en-US" sz="3600" b="1" u="sng"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Issues? </a:t>
            </a:r>
            <a:r>
              <a:rPr lang="en-US" sz="3600" b="1" spc="27" dirty="0">
                <a:solidFill>
                  <a:srgbClr val="000000"/>
                </a:solidFill>
                <a:ea typeface="Inter"/>
                <a:cs typeface="Inter"/>
                <a:sym typeface="Inter"/>
              </a:rPr>
              <a:t>Strategies</a:t>
            </a:r>
            <a:r>
              <a:rPr lang="en-US" sz="3600" spc="27" dirty="0">
                <a:solidFill>
                  <a:srgbClr val="000000"/>
                </a:solidFill>
                <a:ea typeface="Inter"/>
                <a:cs typeface="Inter"/>
                <a:sym typeface="Inter"/>
              </a:rPr>
              <a:t> (education, anti-viruses etc.) </a:t>
            </a:r>
            <a:r>
              <a:rPr lang="en-US" sz="3600" b="1" spc="27" dirty="0">
                <a:solidFill>
                  <a:srgbClr val="000000"/>
                </a:solidFill>
                <a:ea typeface="Inter"/>
                <a:cs typeface="Inter"/>
                <a:sym typeface="Inter"/>
              </a:rPr>
              <a:t>to mitigate risks &amp; vulnerabilities</a:t>
            </a:r>
            <a:r>
              <a:rPr lang="en-US" sz="3600" spc="27" dirty="0">
                <a:solidFill>
                  <a:srgbClr val="000000"/>
                </a:solidFill>
                <a:ea typeface="Inter"/>
                <a:cs typeface="Inter"/>
                <a:sym typeface="Inter"/>
              </a:rPr>
              <a:t> (phishing, malware, ransomware etc.).</a:t>
            </a:r>
          </a:p>
          <a:p>
            <a:pPr marL="685800" lvl="1" indent="0">
              <a:spcAft>
                <a:spcPts val="900"/>
              </a:spcAft>
              <a:buClr>
                <a:srgbClr val="92BAB5"/>
              </a:buClr>
              <a:buNone/>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sk-SK" dirty="0">
              <a:cs typeface="Calibri" panose="020F0502020204030204" pitchFamily="34" charset="0"/>
            </a:endParaRPr>
          </a:p>
          <a:p>
            <a:pPr lvl="1">
              <a:spcAft>
                <a:spcPts val="900"/>
              </a:spcAft>
              <a:buClr>
                <a:srgbClr val="92BAB5"/>
              </a:buClr>
              <a:buFont typeface="Courier New" panose="02070309020205020404" pitchFamily="49" charset="0"/>
              <a:buChar char="o"/>
            </a:pPr>
            <a:endParaRPr lang="en-US" dirty="0">
              <a:cs typeface="Calibri" panose="020F0502020204030204" pitchFamily="34" charset="0"/>
            </a:endParaRPr>
          </a:p>
          <a:p>
            <a:pPr marL="0" indent="0">
              <a:spcAft>
                <a:spcPts val="900"/>
              </a:spcAft>
              <a:buNone/>
            </a:pPr>
            <a:endParaRPr lang="en-US" sz="3600" dirty="0">
              <a:cs typeface="Calibri" panose="020F0502020204030204" pitchFamily="34" charset="0"/>
            </a:endParaRPr>
          </a:p>
          <a:p>
            <a:pPr>
              <a:spcAft>
                <a:spcPts val="900"/>
              </a:spcAft>
            </a:pPr>
            <a:endParaRPr lang="en-US" sz="3600" dirty="0">
              <a:cs typeface="Calibri" panose="020F0502020204030204" pitchFamily="34" charset="0"/>
            </a:endParaRPr>
          </a:p>
        </p:txBody>
      </p:sp>
      <p:sp>
        <p:nvSpPr>
          <p:cNvPr id="5" name="Freeform 3">
            <a:extLst>
              <a:ext uri="{FF2B5EF4-FFF2-40B4-BE49-F238E27FC236}">
                <a16:creationId xmlns:a16="http://schemas.microsoft.com/office/drawing/2014/main" id="{5575F1FD-0EE3-E159-4175-B178CBDDE5F9}"/>
              </a:ext>
            </a:extLst>
          </p:cNvPr>
          <p:cNvSpPr/>
          <p:nvPr/>
        </p:nvSpPr>
        <p:spPr>
          <a:xfrm>
            <a:off x="152400" y="29534"/>
            <a:ext cx="1543465" cy="1714961"/>
          </a:xfrm>
          <a:custGeom>
            <a:avLst/>
            <a:gdLst/>
            <a:ahLst/>
            <a:cxnLst/>
            <a:rect l="l" t="t" r="r" b="b"/>
            <a:pathLst>
              <a:path w="1543465" h="1714961">
                <a:moveTo>
                  <a:pt x="0" y="0"/>
                </a:moveTo>
                <a:lnTo>
                  <a:pt x="1543465" y="0"/>
                </a:lnTo>
                <a:lnTo>
                  <a:pt x="1543465" y="1714961"/>
                </a:lnTo>
                <a:lnTo>
                  <a:pt x="0" y="17149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12976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3" y="2"/>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57300" y="547688"/>
            <a:ext cx="15773400" cy="1988345"/>
          </a:xfrm>
        </p:spPr>
        <p:txBody>
          <a:bodyPr>
            <a:normAutofit/>
          </a:bodyPr>
          <a:lstStyle/>
          <a:p>
            <a:r>
              <a:rPr lang="en-US" sz="4400" dirty="0">
                <a:cs typeface="Calibri Light" panose="020F0302020204030204" pitchFamily="34" charset="0"/>
              </a:rPr>
              <a:t>Recap Course N°1 - Understanding Digital Privacy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6"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885950" y="2216367"/>
            <a:ext cx="15773400" cy="7710588"/>
          </a:xfrm>
        </p:spPr>
        <p:txBody>
          <a:bodyPr>
            <a:normAutofit/>
          </a:bodyPr>
          <a:lstStyle/>
          <a:p>
            <a:pPr marL="0" indent="0">
              <a:spcAft>
                <a:spcPts val="900"/>
              </a:spcAft>
              <a:buNone/>
            </a:pPr>
            <a:r>
              <a:rPr lang="en-US" sz="3600" b="1" dirty="0">
                <a:solidFill>
                  <a:srgbClr val="FFAA5A"/>
                </a:solidFill>
                <a:cs typeface="Calibri" panose="020F0502020204030204" pitchFamily="34" charset="0"/>
              </a:rPr>
              <a:t>Key elements Digital Privacy</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Personal Data? </a:t>
            </a:r>
            <a:r>
              <a:rPr lang="en-US" sz="3600" spc="27" dirty="0">
                <a:solidFill>
                  <a:srgbClr val="000000"/>
                </a:solidFill>
                <a:ea typeface="Inter"/>
                <a:cs typeface="Inter"/>
                <a:sym typeface="Inter"/>
              </a:rPr>
              <a:t>Any information that </a:t>
            </a:r>
            <a:r>
              <a:rPr lang="en-US" sz="3600" b="1" spc="27" dirty="0">
                <a:solidFill>
                  <a:srgbClr val="000000"/>
                </a:solidFill>
                <a:ea typeface="Inter"/>
                <a:cs typeface="Inter"/>
                <a:sym typeface="Inter"/>
              </a:rPr>
              <a:t>relates to an identified living individual</a:t>
            </a:r>
            <a:r>
              <a:rPr lang="en-US" sz="3600" spc="27" dirty="0">
                <a:solidFill>
                  <a:srgbClr val="000000"/>
                </a:solidFill>
                <a:ea typeface="Inter"/>
                <a:cs typeface="Inter"/>
                <a:sym typeface="Inter"/>
              </a:rPr>
              <a:t>.</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Data Security? </a:t>
            </a:r>
            <a:r>
              <a:rPr lang="en-US" sz="3600" spc="27" dirty="0">
                <a:solidFill>
                  <a:srgbClr val="000000"/>
                </a:solidFill>
                <a:ea typeface="Inter"/>
                <a:cs typeface="Inter"/>
                <a:sym typeface="Inter"/>
              </a:rPr>
              <a:t>Installing </a:t>
            </a:r>
            <a:r>
              <a:rPr lang="en-US" sz="3600" b="1" spc="27" dirty="0">
                <a:solidFill>
                  <a:srgbClr val="000000"/>
                </a:solidFill>
                <a:ea typeface="Inter"/>
                <a:cs typeface="Inter"/>
                <a:sym typeface="Inter"/>
              </a:rPr>
              <a:t>security programs </a:t>
            </a:r>
            <a:r>
              <a:rPr lang="en-US" sz="3600" spc="27" dirty="0">
                <a:solidFill>
                  <a:srgbClr val="000000"/>
                </a:solidFill>
                <a:ea typeface="Inter"/>
                <a:cs typeface="Inter"/>
                <a:sym typeface="Inter"/>
              </a:rPr>
              <a:t>(anti-viruses, personal servers for companies etc.) to protect against data breaches.</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Informed consent? </a:t>
            </a:r>
            <a:r>
              <a:rPr lang="en-US" sz="3600" b="1" spc="27" dirty="0">
                <a:solidFill>
                  <a:srgbClr val="000000"/>
                </a:solidFill>
                <a:ea typeface="Inter"/>
                <a:cs typeface="Inter"/>
                <a:sym typeface="Inter"/>
              </a:rPr>
              <a:t>Use of cookies </a:t>
            </a:r>
            <a:r>
              <a:rPr lang="en-US" sz="3600" spc="27" dirty="0">
                <a:solidFill>
                  <a:srgbClr val="000000"/>
                </a:solidFill>
                <a:ea typeface="Inter"/>
                <a:cs typeface="Inter"/>
                <a:sym typeface="Inter"/>
              </a:rPr>
              <a:t>(technical / analytical /profiling).</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User education? </a:t>
            </a:r>
            <a:r>
              <a:rPr lang="en-US" sz="3600" spc="27" dirty="0">
                <a:solidFill>
                  <a:srgbClr val="000000"/>
                </a:solidFill>
                <a:ea typeface="Inter"/>
                <a:cs typeface="Inter"/>
                <a:sym typeface="Inter"/>
              </a:rPr>
              <a:t>Internet users </a:t>
            </a:r>
            <a:r>
              <a:rPr lang="en-US" sz="3600" b="1" spc="27" dirty="0">
                <a:solidFill>
                  <a:srgbClr val="000000"/>
                </a:solidFill>
                <a:ea typeface="Inter"/>
                <a:cs typeface="Inter"/>
                <a:sym typeface="Inter"/>
              </a:rPr>
              <a:t>have the right skills to safely manage their content.</a:t>
            </a:r>
          </a:p>
          <a:p>
            <a:pPr marL="685800" lvl="1" indent="0">
              <a:spcAft>
                <a:spcPts val="900"/>
              </a:spcAft>
              <a:buClr>
                <a:srgbClr val="92BAB5"/>
              </a:buClr>
              <a:buNone/>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sk-SK" dirty="0">
              <a:cs typeface="Calibri" panose="020F0502020204030204" pitchFamily="34" charset="0"/>
            </a:endParaRPr>
          </a:p>
          <a:p>
            <a:pPr lvl="1">
              <a:spcAft>
                <a:spcPts val="900"/>
              </a:spcAft>
              <a:buClr>
                <a:srgbClr val="92BAB5"/>
              </a:buClr>
              <a:buFont typeface="Courier New" panose="02070309020205020404" pitchFamily="49" charset="0"/>
              <a:buChar char="o"/>
            </a:pPr>
            <a:endParaRPr lang="en-US" dirty="0">
              <a:cs typeface="Calibri" panose="020F0502020204030204" pitchFamily="34" charset="0"/>
            </a:endParaRPr>
          </a:p>
          <a:p>
            <a:pPr marL="0" indent="0">
              <a:spcAft>
                <a:spcPts val="900"/>
              </a:spcAft>
              <a:buNone/>
            </a:pPr>
            <a:endParaRPr lang="en-US" sz="3600" dirty="0">
              <a:cs typeface="Calibri" panose="020F0502020204030204" pitchFamily="34" charset="0"/>
            </a:endParaRPr>
          </a:p>
          <a:p>
            <a:pPr>
              <a:spcAft>
                <a:spcPts val="900"/>
              </a:spcAft>
            </a:pPr>
            <a:endParaRPr lang="en-US" sz="3600" dirty="0">
              <a:cs typeface="Calibri" panose="020F0502020204030204" pitchFamily="34" charset="0"/>
            </a:endParaRPr>
          </a:p>
        </p:txBody>
      </p:sp>
      <p:sp>
        <p:nvSpPr>
          <p:cNvPr id="4" name="Freeform 3">
            <a:extLst>
              <a:ext uri="{FF2B5EF4-FFF2-40B4-BE49-F238E27FC236}">
                <a16:creationId xmlns:a16="http://schemas.microsoft.com/office/drawing/2014/main" id="{2E186B5E-969C-1CEB-4176-0753A29A1A39}"/>
              </a:ext>
            </a:extLst>
          </p:cNvPr>
          <p:cNvSpPr/>
          <p:nvPr/>
        </p:nvSpPr>
        <p:spPr>
          <a:xfrm>
            <a:off x="257427" y="36406"/>
            <a:ext cx="1999746" cy="2032779"/>
          </a:xfrm>
          <a:custGeom>
            <a:avLst/>
            <a:gdLst/>
            <a:ahLst/>
            <a:cxnLst/>
            <a:rect l="l" t="t" r="r" b="b"/>
            <a:pathLst>
              <a:path w="1999746" h="2032779">
                <a:moveTo>
                  <a:pt x="0" y="0"/>
                </a:moveTo>
                <a:lnTo>
                  <a:pt x="1999746" y="0"/>
                </a:lnTo>
                <a:lnTo>
                  <a:pt x="1999746" y="2032779"/>
                </a:lnTo>
                <a:lnTo>
                  <a:pt x="0" y="20327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3139330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3" y="2"/>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57300" y="547688"/>
            <a:ext cx="15773400" cy="1988345"/>
          </a:xfrm>
        </p:spPr>
        <p:txBody>
          <a:bodyPr>
            <a:normAutofit/>
          </a:bodyPr>
          <a:lstStyle/>
          <a:p>
            <a:r>
              <a:rPr lang="en-US" sz="4400" dirty="0">
                <a:cs typeface="Calibri Light" panose="020F0302020204030204" pitchFamily="34" charset="0"/>
              </a:rPr>
              <a:t>Recap Course N°</a:t>
            </a:r>
            <a:r>
              <a:rPr lang="sk-SK" sz="4400" dirty="0">
                <a:cs typeface="Calibri Light" panose="020F0302020204030204" pitchFamily="34" charset="0"/>
              </a:rPr>
              <a:t>2</a:t>
            </a:r>
            <a:r>
              <a:rPr lang="en-US" sz="4400" dirty="0">
                <a:cs typeface="Calibri Light" panose="020F0302020204030204" pitchFamily="34" charset="0"/>
              </a:rPr>
              <a:t> - Phishing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6"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885950" y="2216367"/>
            <a:ext cx="15773400" cy="7710588"/>
          </a:xfrm>
        </p:spPr>
        <p:txBody>
          <a:bodyPr>
            <a:normAutofit/>
          </a:bodyPr>
          <a:lstStyle/>
          <a:p>
            <a:pPr marL="0" indent="0">
              <a:spcAft>
                <a:spcPts val="900"/>
              </a:spcAft>
              <a:buNone/>
            </a:pPr>
            <a:r>
              <a:rPr lang="en-US" sz="3600" b="1" dirty="0">
                <a:solidFill>
                  <a:srgbClr val="FFAA5A"/>
                </a:solidFill>
                <a:cs typeface="Calibri" panose="020F0502020204030204" pitchFamily="34" charset="0"/>
              </a:rPr>
              <a:t>Defining Phishing</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What? </a:t>
            </a:r>
            <a:r>
              <a:rPr lang="en-US" sz="3600" b="1" spc="27" dirty="0">
                <a:solidFill>
                  <a:srgbClr val="000000"/>
                </a:solidFill>
                <a:ea typeface="Inter"/>
                <a:cs typeface="Inter"/>
                <a:sym typeface="Inter"/>
              </a:rPr>
              <a:t>Phishing </a:t>
            </a:r>
            <a:r>
              <a:rPr lang="en-US" sz="3600" spc="27" dirty="0">
                <a:solidFill>
                  <a:srgbClr val="000000"/>
                </a:solidFill>
                <a:ea typeface="Inter"/>
                <a:cs typeface="Inter"/>
                <a:sym typeface="Inter"/>
              </a:rPr>
              <a:t>is a common type of </a:t>
            </a:r>
            <a:r>
              <a:rPr lang="en-US" sz="3600" b="1" spc="27" dirty="0">
                <a:solidFill>
                  <a:srgbClr val="000000"/>
                </a:solidFill>
                <a:ea typeface="Inter"/>
                <a:cs typeface="Inter"/>
                <a:sym typeface="Inter"/>
              </a:rPr>
              <a:t>cyber attack </a:t>
            </a:r>
            <a:r>
              <a:rPr lang="en-US" sz="3600" spc="27" dirty="0">
                <a:solidFill>
                  <a:srgbClr val="000000"/>
                </a:solidFill>
                <a:ea typeface="Inter"/>
                <a:cs typeface="Inter"/>
                <a:sym typeface="Inter"/>
              </a:rPr>
              <a:t>that </a:t>
            </a:r>
            <a:r>
              <a:rPr lang="en-US" sz="3600" b="1" spc="27" dirty="0">
                <a:solidFill>
                  <a:srgbClr val="000000"/>
                </a:solidFill>
                <a:ea typeface="Inter"/>
                <a:cs typeface="Inter"/>
                <a:sym typeface="Inter"/>
              </a:rPr>
              <a:t>targets individuals through email, text messages</a:t>
            </a:r>
            <a:r>
              <a:rPr lang="en-US" sz="3600" spc="27" dirty="0">
                <a:solidFill>
                  <a:srgbClr val="000000"/>
                </a:solidFill>
                <a:ea typeface="Inter"/>
                <a:cs typeface="Inter"/>
                <a:sym typeface="Inter"/>
              </a:rPr>
              <a:t>, phone calls, and other forms of communication.</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Why? </a:t>
            </a:r>
            <a:r>
              <a:rPr lang="en-US" sz="3600" spc="27" dirty="0">
                <a:solidFill>
                  <a:srgbClr val="000000"/>
                </a:solidFill>
                <a:ea typeface="Inter"/>
                <a:cs typeface="Inter"/>
                <a:sym typeface="Inter"/>
              </a:rPr>
              <a:t>It is a technique for </a:t>
            </a:r>
            <a:r>
              <a:rPr lang="en-US" sz="3600" b="1" spc="27" dirty="0">
                <a:solidFill>
                  <a:srgbClr val="000000"/>
                </a:solidFill>
                <a:ea typeface="Inter"/>
                <a:cs typeface="Inter"/>
                <a:sym typeface="Inter"/>
              </a:rPr>
              <a:t>attempting to acquire sensitive data, such as bank account numbers</a:t>
            </a:r>
            <a:r>
              <a:rPr lang="en-US" sz="3600" spc="27" dirty="0">
                <a:solidFill>
                  <a:srgbClr val="000000"/>
                </a:solidFill>
                <a:ea typeface="Inter"/>
                <a:cs typeface="Inter"/>
                <a:sym typeface="Inter"/>
              </a:rPr>
              <a:t>, through a fraudulent solicitation in email or on a web site, in which the perpetrator masquerades as a legitimate business or reputable person.</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Different types? </a:t>
            </a:r>
            <a:r>
              <a:rPr lang="en-US" sz="3600" b="1" spc="27" dirty="0">
                <a:solidFill>
                  <a:srgbClr val="000000"/>
                </a:solidFill>
                <a:ea typeface="Inter"/>
                <a:cs typeface="Inter"/>
                <a:sym typeface="Inter"/>
              </a:rPr>
              <a:t>Email</a:t>
            </a:r>
            <a:r>
              <a:rPr lang="en-US" sz="3600" spc="27" dirty="0">
                <a:solidFill>
                  <a:srgbClr val="000000"/>
                </a:solidFill>
                <a:ea typeface="Inter"/>
                <a:cs typeface="Inter"/>
                <a:sym typeface="Inter"/>
              </a:rPr>
              <a:t> phishing, spear phishing, clone phishing, </a:t>
            </a:r>
            <a:r>
              <a:rPr lang="en-US" sz="3600" b="1" spc="27" dirty="0">
                <a:solidFill>
                  <a:srgbClr val="000000"/>
                </a:solidFill>
                <a:ea typeface="Inter"/>
                <a:cs typeface="Inter"/>
                <a:sym typeface="Inter"/>
              </a:rPr>
              <a:t>voice</a:t>
            </a:r>
            <a:r>
              <a:rPr lang="en-US" sz="3600" spc="27" dirty="0">
                <a:solidFill>
                  <a:srgbClr val="000000"/>
                </a:solidFill>
                <a:ea typeface="Inter"/>
                <a:cs typeface="Inter"/>
                <a:sym typeface="Inter"/>
              </a:rPr>
              <a:t> phishing, </a:t>
            </a:r>
            <a:r>
              <a:rPr lang="en-US" sz="3600" b="1" spc="27" dirty="0">
                <a:solidFill>
                  <a:srgbClr val="000000"/>
                </a:solidFill>
                <a:ea typeface="Inter"/>
                <a:cs typeface="Inter"/>
                <a:sym typeface="Inter"/>
              </a:rPr>
              <a:t>SMS</a:t>
            </a:r>
            <a:r>
              <a:rPr lang="en-US" sz="3600" spc="27" dirty="0">
                <a:solidFill>
                  <a:srgbClr val="000000"/>
                </a:solidFill>
                <a:ea typeface="Inter"/>
                <a:cs typeface="Inter"/>
                <a:sym typeface="Inter"/>
              </a:rPr>
              <a:t> phishing</a:t>
            </a:r>
          </a:p>
          <a:p>
            <a:pPr marL="685800" lvl="1" indent="0">
              <a:spcAft>
                <a:spcPts val="900"/>
              </a:spcAft>
              <a:buClr>
                <a:srgbClr val="92BAB5"/>
              </a:buClr>
              <a:buNone/>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sk-SK" dirty="0">
              <a:cs typeface="Calibri" panose="020F0502020204030204" pitchFamily="34" charset="0"/>
            </a:endParaRPr>
          </a:p>
          <a:p>
            <a:pPr lvl="1">
              <a:spcAft>
                <a:spcPts val="900"/>
              </a:spcAft>
              <a:buClr>
                <a:srgbClr val="92BAB5"/>
              </a:buClr>
              <a:buFont typeface="Courier New" panose="02070309020205020404" pitchFamily="49" charset="0"/>
              <a:buChar char="o"/>
            </a:pPr>
            <a:endParaRPr lang="en-US" dirty="0">
              <a:cs typeface="Calibri" panose="020F0502020204030204" pitchFamily="34" charset="0"/>
            </a:endParaRPr>
          </a:p>
          <a:p>
            <a:pPr marL="0" indent="0">
              <a:spcAft>
                <a:spcPts val="900"/>
              </a:spcAft>
              <a:buNone/>
            </a:pPr>
            <a:endParaRPr lang="en-US" sz="3600" dirty="0">
              <a:cs typeface="Calibri" panose="020F0502020204030204" pitchFamily="34" charset="0"/>
            </a:endParaRPr>
          </a:p>
          <a:p>
            <a:pPr>
              <a:spcAft>
                <a:spcPts val="900"/>
              </a:spcAft>
            </a:pPr>
            <a:endParaRPr lang="en-US" sz="3600" dirty="0">
              <a:cs typeface="Calibri" panose="020F0502020204030204" pitchFamily="34" charset="0"/>
            </a:endParaRPr>
          </a:p>
        </p:txBody>
      </p:sp>
      <p:sp>
        <p:nvSpPr>
          <p:cNvPr id="5" name="Freeform 3">
            <a:extLst>
              <a:ext uri="{FF2B5EF4-FFF2-40B4-BE49-F238E27FC236}">
                <a16:creationId xmlns:a16="http://schemas.microsoft.com/office/drawing/2014/main" id="{DE543C39-8CFF-B797-A73B-7F76A0CE7CB1}"/>
              </a:ext>
            </a:extLst>
          </p:cNvPr>
          <p:cNvSpPr/>
          <p:nvPr/>
        </p:nvSpPr>
        <p:spPr>
          <a:xfrm>
            <a:off x="304800" y="80115"/>
            <a:ext cx="1452419" cy="1613799"/>
          </a:xfrm>
          <a:custGeom>
            <a:avLst/>
            <a:gdLst/>
            <a:ahLst/>
            <a:cxnLst/>
            <a:rect l="l" t="t" r="r" b="b"/>
            <a:pathLst>
              <a:path w="1452419" h="1613799">
                <a:moveTo>
                  <a:pt x="0" y="0"/>
                </a:moveTo>
                <a:lnTo>
                  <a:pt x="1452419" y="0"/>
                </a:lnTo>
                <a:lnTo>
                  <a:pt x="1452419" y="1613799"/>
                </a:lnTo>
                <a:lnTo>
                  <a:pt x="0" y="16137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Tree>
    <p:extLst>
      <p:ext uri="{BB962C8B-B14F-4D97-AF65-F5344CB8AC3E}">
        <p14:creationId xmlns:p14="http://schemas.microsoft.com/office/powerpoint/2010/main" val="38945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3" y="2"/>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57300" y="547688"/>
            <a:ext cx="15773400" cy="1988345"/>
          </a:xfrm>
        </p:spPr>
        <p:txBody>
          <a:bodyPr>
            <a:normAutofit/>
          </a:bodyPr>
          <a:lstStyle/>
          <a:p>
            <a:r>
              <a:rPr lang="en-US" sz="4400" dirty="0">
                <a:cs typeface="Calibri Light" panose="020F0302020204030204" pitchFamily="34" charset="0"/>
              </a:rPr>
              <a:t>Recap Course N°</a:t>
            </a:r>
            <a:r>
              <a:rPr lang="sk-SK" sz="4400" dirty="0">
                <a:cs typeface="Calibri Light" panose="020F0302020204030204" pitchFamily="34" charset="0"/>
              </a:rPr>
              <a:t>2</a:t>
            </a:r>
            <a:r>
              <a:rPr lang="en-US" sz="4400" dirty="0">
                <a:cs typeface="Calibri Light" panose="020F0302020204030204" pitchFamily="34" charset="0"/>
              </a:rPr>
              <a:t> - Phishing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6"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885950" y="2216367"/>
            <a:ext cx="15773400" cy="7710588"/>
          </a:xfrm>
        </p:spPr>
        <p:txBody>
          <a:bodyPr>
            <a:normAutofit/>
          </a:bodyPr>
          <a:lstStyle/>
          <a:p>
            <a:pPr marL="0" indent="0">
              <a:spcAft>
                <a:spcPts val="900"/>
              </a:spcAft>
              <a:buNone/>
            </a:pPr>
            <a:r>
              <a:rPr lang="en-US" sz="3600" b="1" dirty="0">
                <a:solidFill>
                  <a:srgbClr val="FFAA5A"/>
                </a:solidFill>
                <a:cs typeface="Calibri" panose="020F0502020204030204" pitchFamily="34" charset="0"/>
              </a:rPr>
              <a:t>List of  different types  of phishing</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Clone phishing?  </a:t>
            </a:r>
            <a:r>
              <a:rPr lang="en-US" sz="3600" spc="27" dirty="0">
                <a:solidFill>
                  <a:srgbClr val="000000"/>
                </a:solidFill>
                <a:ea typeface="Inter"/>
                <a:cs typeface="Inter"/>
                <a:sym typeface="Inter"/>
              </a:rPr>
              <a:t>Criminals </a:t>
            </a:r>
            <a:r>
              <a:rPr lang="en-US" sz="3600" b="1" spc="27" dirty="0">
                <a:solidFill>
                  <a:srgbClr val="000000"/>
                </a:solidFill>
                <a:ea typeface="Inter"/>
                <a:cs typeface="Inter"/>
                <a:sym typeface="Inter"/>
              </a:rPr>
              <a:t>clone e-mails, or messages </a:t>
            </a:r>
            <a:r>
              <a:rPr lang="en-US" sz="3600" spc="27" dirty="0">
                <a:solidFill>
                  <a:srgbClr val="000000"/>
                </a:solidFill>
                <a:ea typeface="Inter"/>
                <a:cs typeface="Inter"/>
                <a:sym typeface="Inter"/>
              </a:rPr>
              <a:t>from the past, </a:t>
            </a:r>
            <a:r>
              <a:rPr lang="en-US" sz="3600" b="1" spc="27" dirty="0">
                <a:solidFill>
                  <a:srgbClr val="000000"/>
                </a:solidFill>
                <a:ea typeface="Inter"/>
                <a:cs typeface="Inter"/>
                <a:sym typeface="Inter"/>
              </a:rPr>
              <a:t>redirecting people to fake sites, which are often identical copies of the original sites</a:t>
            </a:r>
            <a:r>
              <a:rPr lang="en-US" sz="3600" spc="27" dirty="0">
                <a:solidFill>
                  <a:srgbClr val="000000"/>
                </a:solidFill>
                <a:ea typeface="Inter"/>
                <a:cs typeface="Inter"/>
                <a:sym typeface="Inter"/>
              </a:rPr>
              <a:t>. </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Voice phishing? </a:t>
            </a:r>
            <a:r>
              <a:rPr lang="en-US" sz="3600" spc="27" dirty="0">
                <a:solidFill>
                  <a:srgbClr val="000000"/>
                </a:solidFill>
                <a:ea typeface="Inter"/>
                <a:cs typeface="Inter"/>
                <a:sym typeface="Inter"/>
              </a:rPr>
              <a:t>Scam technique that involves the use of </a:t>
            </a:r>
            <a:r>
              <a:rPr lang="en-US" sz="3600" b="1" spc="27" dirty="0">
                <a:solidFill>
                  <a:srgbClr val="000000"/>
                </a:solidFill>
                <a:ea typeface="Inter"/>
                <a:cs typeface="Inter"/>
                <a:sym typeface="Inter"/>
              </a:rPr>
              <a:t>telephone calls </a:t>
            </a:r>
            <a:r>
              <a:rPr lang="en-US" sz="3600" spc="27" dirty="0">
                <a:solidFill>
                  <a:srgbClr val="000000"/>
                </a:solidFill>
                <a:ea typeface="Inter"/>
                <a:cs typeface="Inter"/>
                <a:sym typeface="Inter"/>
              </a:rPr>
              <a:t>to trick people </a:t>
            </a:r>
            <a:r>
              <a:rPr lang="en-US" sz="3600" b="1" spc="27" dirty="0">
                <a:solidFill>
                  <a:srgbClr val="000000"/>
                </a:solidFill>
                <a:ea typeface="Inter"/>
                <a:cs typeface="Inter"/>
                <a:sym typeface="Inter"/>
              </a:rPr>
              <a:t>into obtaining confidential information</a:t>
            </a:r>
            <a:r>
              <a:rPr lang="en-US" sz="3600" spc="27" dirty="0">
                <a:solidFill>
                  <a:srgbClr val="000000"/>
                </a:solidFill>
                <a:ea typeface="Inter"/>
                <a:cs typeface="Inter"/>
                <a:sym typeface="Inter"/>
              </a:rPr>
              <a:t>. These scammers </a:t>
            </a:r>
            <a:r>
              <a:rPr lang="en-US" sz="3600" b="1" spc="27" dirty="0">
                <a:solidFill>
                  <a:srgbClr val="000000"/>
                </a:solidFill>
                <a:ea typeface="Inter"/>
                <a:cs typeface="Inter"/>
                <a:sym typeface="Inter"/>
              </a:rPr>
              <a:t>often impersonate legitimate businesses</a:t>
            </a:r>
            <a:r>
              <a:rPr lang="en-US" sz="3600" spc="27" dirty="0">
                <a:solidFill>
                  <a:srgbClr val="000000"/>
                </a:solidFill>
                <a:ea typeface="Inter"/>
                <a:cs typeface="Inter"/>
                <a:sym typeface="Inter"/>
              </a:rPr>
              <a:t>, such as banks.</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SMS phishing? </a:t>
            </a:r>
            <a:r>
              <a:rPr lang="en-US" sz="3600" spc="27" dirty="0">
                <a:solidFill>
                  <a:srgbClr val="000000"/>
                </a:solidFill>
                <a:ea typeface="Inter"/>
                <a:cs typeface="Inter"/>
                <a:sym typeface="Inter"/>
              </a:rPr>
              <a:t>Like voice phishing, SMS phishing is conducted through </a:t>
            </a:r>
            <a:r>
              <a:rPr lang="en-US" sz="3600" b="1" spc="27" dirty="0">
                <a:solidFill>
                  <a:srgbClr val="000000"/>
                </a:solidFill>
                <a:ea typeface="Inter"/>
                <a:cs typeface="Inter"/>
                <a:sym typeface="Inter"/>
              </a:rPr>
              <a:t>text messages</a:t>
            </a:r>
            <a:r>
              <a:rPr lang="en-US" sz="3600" spc="27" dirty="0">
                <a:solidFill>
                  <a:srgbClr val="000000"/>
                </a:solidFill>
                <a:ea typeface="Inter"/>
                <a:cs typeface="Inter"/>
                <a:sym typeface="Inter"/>
              </a:rPr>
              <a:t>. These messages typically contain </a:t>
            </a:r>
            <a:r>
              <a:rPr lang="en-US" sz="3600" b="1" spc="27" dirty="0">
                <a:solidFill>
                  <a:srgbClr val="000000"/>
                </a:solidFill>
                <a:ea typeface="Inter"/>
                <a:cs typeface="Inter"/>
                <a:sym typeface="Inter"/>
              </a:rPr>
              <a:t>malicious links </a:t>
            </a:r>
            <a:r>
              <a:rPr lang="en-US" sz="3600" spc="27" dirty="0">
                <a:solidFill>
                  <a:srgbClr val="000000"/>
                </a:solidFill>
                <a:ea typeface="Inter"/>
                <a:cs typeface="Inter"/>
                <a:sym typeface="Inter"/>
              </a:rPr>
              <a:t>or urgent requests for sensitive information.</a:t>
            </a:r>
          </a:p>
          <a:p>
            <a:pPr marL="685800" lvl="1" indent="0">
              <a:spcAft>
                <a:spcPts val="900"/>
              </a:spcAft>
              <a:buClr>
                <a:srgbClr val="92BAB5"/>
              </a:buClr>
              <a:buNone/>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sk-SK" dirty="0">
              <a:cs typeface="Calibri" panose="020F0502020204030204" pitchFamily="34" charset="0"/>
            </a:endParaRPr>
          </a:p>
          <a:p>
            <a:pPr lvl="1">
              <a:spcAft>
                <a:spcPts val="900"/>
              </a:spcAft>
              <a:buClr>
                <a:srgbClr val="92BAB5"/>
              </a:buClr>
              <a:buFont typeface="Courier New" panose="02070309020205020404" pitchFamily="49" charset="0"/>
              <a:buChar char="o"/>
            </a:pPr>
            <a:endParaRPr lang="en-US" dirty="0">
              <a:cs typeface="Calibri" panose="020F0502020204030204" pitchFamily="34" charset="0"/>
            </a:endParaRPr>
          </a:p>
          <a:p>
            <a:pPr marL="0" indent="0">
              <a:spcAft>
                <a:spcPts val="900"/>
              </a:spcAft>
              <a:buNone/>
            </a:pPr>
            <a:endParaRPr lang="en-US" sz="3600" dirty="0">
              <a:cs typeface="Calibri" panose="020F0502020204030204" pitchFamily="34" charset="0"/>
            </a:endParaRPr>
          </a:p>
          <a:p>
            <a:pPr>
              <a:spcAft>
                <a:spcPts val="900"/>
              </a:spcAft>
            </a:pPr>
            <a:endParaRPr lang="en-US" sz="3600" dirty="0">
              <a:cs typeface="Calibri" panose="020F0502020204030204" pitchFamily="34" charset="0"/>
            </a:endParaRPr>
          </a:p>
        </p:txBody>
      </p:sp>
      <p:sp>
        <p:nvSpPr>
          <p:cNvPr id="5" name="Freeform 3">
            <a:extLst>
              <a:ext uri="{FF2B5EF4-FFF2-40B4-BE49-F238E27FC236}">
                <a16:creationId xmlns:a16="http://schemas.microsoft.com/office/drawing/2014/main" id="{DE543C39-8CFF-B797-A73B-7F76A0CE7CB1}"/>
              </a:ext>
            </a:extLst>
          </p:cNvPr>
          <p:cNvSpPr/>
          <p:nvPr/>
        </p:nvSpPr>
        <p:spPr>
          <a:xfrm>
            <a:off x="304800" y="80115"/>
            <a:ext cx="1452419" cy="1613799"/>
          </a:xfrm>
          <a:custGeom>
            <a:avLst/>
            <a:gdLst/>
            <a:ahLst/>
            <a:cxnLst/>
            <a:rect l="l" t="t" r="r" b="b"/>
            <a:pathLst>
              <a:path w="1452419" h="1613799">
                <a:moveTo>
                  <a:pt x="0" y="0"/>
                </a:moveTo>
                <a:lnTo>
                  <a:pt x="1452419" y="0"/>
                </a:lnTo>
                <a:lnTo>
                  <a:pt x="1452419" y="1613799"/>
                </a:lnTo>
                <a:lnTo>
                  <a:pt x="0" y="16137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Tree>
    <p:extLst>
      <p:ext uri="{BB962C8B-B14F-4D97-AF65-F5344CB8AC3E}">
        <p14:creationId xmlns:p14="http://schemas.microsoft.com/office/powerpoint/2010/main" val="1917582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3" y="2"/>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57300" y="547688"/>
            <a:ext cx="15773400" cy="1988345"/>
          </a:xfrm>
        </p:spPr>
        <p:txBody>
          <a:bodyPr>
            <a:normAutofit/>
          </a:bodyPr>
          <a:lstStyle/>
          <a:p>
            <a:r>
              <a:rPr lang="en-US" sz="4400" dirty="0">
                <a:cs typeface="Calibri Light" panose="020F0302020204030204" pitchFamily="34" charset="0"/>
              </a:rPr>
              <a:t>Recap Course N°</a:t>
            </a:r>
            <a:r>
              <a:rPr lang="sk-SK" sz="4400" dirty="0">
                <a:cs typeface="Calibri Light" panose="020F0302020204030204" pitchFamily="34" charset="0"/>
              </a:rPr>
              <a:t>3</a:t>
            </a:r>
            <a:r>
              <a:rPr lang="en-US" sz="4400" dirty="0">
                <a:cs typeface="Calibri Light" panose="020F0302020204030204" pitchFamily="34" charset="0"/>
              </a:rPr>
              <a:t> - Types of Digital Privacy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6"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885950" y="2216367"/>
            <a:ext cx="15773400" cy="7710588"/>
          </a:xfrm>
        </p:spPr>
        <p:txBody>
          <a:bodyPr>
            <a:normAutofit/>
          </a:bodyPr>
          <a:lstStyle/>
          <a:p>
            <a:pPr marL="0" indent="0">
              <a:spcAft>
                <a:spcPts val="900"/>
              </a:spcAft>
              <a:buNone/>
            </a:pPr>
            <a:r>
              <a:rPr lang="en-US" sz="3600" b="1" dirty="0">
                <a:solidFill>
                  <a:srgbClr val="FFAA5A"/>
                </a:solidFill>
                <a:cs typeface="Calibri" panose="020F0502020204030204" pitchFamily="34" charset="0"/>
              </a:rPr>
              <a:t>Information privacy: sensitive data</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What? </a:t>
            </a:r>
            <a:r>
              <a:rPr lang="en-US" sz="3600" spc="27" dirty="0">
                <a:solidFill>
                  <a:srgbClr val="000000"/>
                </a:solidFill>
                <a:ea typeface="Inter"/>
                <a:cs typeface="Inter"/>
                <a:sym typeface="Inter"/>
              </a:rPr>
              <a:t>Sensitive data can be defined as a subset of personal data such as data revealing </a:t>
            </a:r>
            <a:r>
              <a:rPr lang="en-US" sz="3600" b="1" spc="27" dirty="0">
                <a:solidFill>
                  <a:srgbClr val="000000"/>
                </a:solidFill>
                <a:ea typeface="Inter"/>
                <a:cs typeface="Inter"/>
                <a:sym typeface="Inter"/>
              </a:rPr>
              <a:t>racial or ethnic origin, religious or philosophical beliefs etc.</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Right? </a:t>
            </a:r>
            <a:r>
              <a:rPr lang="en-US" sz="3600" spc="27" dirty="0">
                <a:solidFill>
                  <a:srgbClr val="000000"/>
                </a:solidFill>
                <a:ea typeface="Inter"/>
                <a:cs typeface="Inter"/>
                <a:sym typeface="Inter"/>
              </a:rPr>
              <a:t>The article 8 gives the </a:t>
            </a:r>
            <a:r>
              <a:rPr lang="en-US" sz="3600" spc="27" dirty="0" err="1">
                <a:solidFill>
                  <a:srgbClr val="000000"/>
                </a:solidFill>
                <a:ea typeface="Inter"/>
                <a:cs typeface="Inter"/>
                <a:sym typeface="Inter"/>
              </a:rPr>
              <a:t>ritght</a:t>
            </a:r>
            <a:r>
              <a:rPr lang="en-US" sz="3600" spc="27" dirty="0">
                <a:solidFill>
                  <a:srgbClr val="000000"/>
                </a:solidFill>
                <a:ea typeface="Inter"/>
                <a:cs typeface="Inter"/>
                <a:sym typeface="Inter"/>
              </a:rPr>
              <a:t> to the protection of his or her personal data on the </a:t>
            </a:r>
            <a:r>
              <a:rPr lang="en-US" sz="3600" b="1" spc="27" dirty="0">
                <a:solidFill>
                  <a:srgbClr val="000000"/>
                </a:solidFill>
                <a:ea typeface="Inter"/>
                <a:cs typeface="Inter"/>
                <a:sym typeface="Inter"/>
              </a:rPr>
              <a:t>article 5 of the European Regulation 2016/679.</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Principles? </a:t>
            </a:r>
            <a:r>
              <a:rPr lang="en-US" sz="3600" b="1" spc="27" dirty="0">
                <a:solidFill>
                  <a:srgbClr val="000000"/>
                </a:solidFill>
                <a:ea typeface="Inter"/>
                <a:cs typeface="Inter"/>
                <a:sym typeface="Inter"/>
              </a:rPr>
              <a:t>Correction and Transparency, Limitation </a:t>
            </a:r>
            <a:r>
              <a:rPr lang="en-US" sz="3600" spc="27" dirty="0">
                <a:solidFill>
                  <a:srgbClr val="000000"/>
                </a:solidFill>
                <a:ea typeface="Inter"/>
                <a:cs typeface="Inter"/>
                <a:sym typeface="Inter"/>
              </a:rPr>
              <a:t>(limited to the purpose),  </a:t>
            </a:r>
            <a:r>
              <a:rPr lang="en-US" sz="3600" b="1" spc="27" dirty="0">
                <a:solidFill>
                  <a:srgbClr val="000000"/>
                </a:solidFill>
                <a:ea typeface="Inter"/>
                <a:cs typeface="Inter"/>
                <a:sym typeface="Inter"/>
              </a:rPr>
              <a:t>Preservation</a:t>
            </a:r>
            <a:r>
              <a:rPr lang="en-US" sz="3600" spc="27" dirty="0">
                <a:solidFill>
                  <a:srgbClr val="000000"/>
                </a:solidFill>
                <a:ea typeface="Inter"/>
                <a:cs typeface="Inter"/>
                <a:sym typeface="Inter"/>
              </a:rPr>
              <a:t> (retained during a limited time), </a:t>
            </a:r>
            <a:r>
              <a:rPr lang="en-US" sz="3600" b="1" spc="27" dirty="0">
                <a:solidFill>
                  <a:srgbClr val="000000"/>
                </a:solidFill>
                <a:ea typeface="Inter"/>
                <a:cs typeface="Inter"/>
                <a:sym typeface="Inter"/>
              </a:rPr>
              <a:t>Responsibility</a:t>
            </a:r>
            <a:r>
              <a:rPr lang="en-US" sz="3600" spc="27" dirty="0">
                <a:solidFill>
                  <a:srgbClr val="000000"/>
                </a:solidFill>
                <a:ea typeface="Inter"/>
                <a:cs typeface="Inter"/>
                <a:sym typeface="Inter"/>
              </a:rPr>
              <a:t>.</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How? </a:t>
            </a:r>
            <a:r>
              <a:rPr lang="en-US" sz="3600" b="1" spc="27" dirty="0">
                <a:solidFill>
                  <a:srgbClr val="000000"/>
                </a:solidFill>
                <a:ea typeface="Inter"/>
                <a:cs typeface="Inter"/>
                <a:sym typeface="Inter"/>
              </a:rPr>
              <a:t>Knowing the right safeguards </a:t>
            </a:r>
            <a:r>
              <a:rPr lang="en-US" sz="3600" spc="27" dirty="0">
                <a:solidFill>
                  <a:srgbClr val="000000"/>
                </a:solidFill>
                <a:ea typeface="Inter"/>
                <a:cs typeface="Inter"/>
                <a:sym typeface="Inter"/>
              </a:rPr>
              <a:t>to protect the personal information and to ensure lawful treatment when people are in contact with other people’s data.</a:t>
            </a:r>
          </a:p>
          <a:p>
            <a:pPr marL="685800" lvl="1" indent="0">
              <a:spcAft>
                <a:spcPts val="900"/>
              </a:spcAft>
              <a:buClr>
                <a:srgbClr val="92BAB5"/>
              </a:buClr>
              <a:buNone/>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sk-SK" dirty="0">
              <a:cs typeface="Calibri" panose="020F0502020204030204" pitchFamily="34" charset="0"/>
            </a:endParaRPr>
          </a:p>
          <a:p>
            <a:pPr lvl="1">
              <a:spcAft>
                <a:spcPts val="900"/>
              </a:spcAft>
              <a:buClr>
                <a:srgbClr val="92BAB5"/>
              </a:buClr>
              <a:buFont typeface="Courier New" panose="02070309020205020404" pitchFamily="49" charset="0"/>
              <a:buChar char="o"/>
            </a:pPr>
            <a:endParaRPr lang="en-US" dirty="0">
              <a:cs typeface="Calibri" panose="020F0502020204030204" pitchFamily="34" charset="0"/>
            </a:endParaRPr>
          </a:p>
          <a:p>
            <a:pPr marL="0" indent="0">
              <a:spcAft>
                <a:spcPts val="900"/>
              </a:spcAft>
              <a:buNone/>
            </a:pPr>
            <a:endParaRPr lang="en-US" sz="3600" dirty="0">
              <a:cs typeface="Calibri" panose="020F0502020204030204" pitchFamily="34" charset="0"/>
            </a:endParaRPr>
          </a:p>
          <a:p>
            <a:pPr>
              <a:spcAft>
                <a:spcPts val="900"/>
              </a:spcAft>
            </a:pPr>
            <a:endParaRPr lang="en-US" sz="3600" dirty="0">
              <a:cs typeface="Calibri" panose="020F0502020204030204" pitchFamily="34" charset="0"/>
            </a:endParaRPr>
          </a:p>
        </p:txBody>
      </p:sp>
      <p:sp>
        <p:nvSpPr>
          <p:cNvPr id="4" name="Freeform 3">
            <a:extLst>
              <a:ext uri="{FF2B5EF4-FFF2-40B4-BE49-F238E27FC236}">
                <a16:creationId xmlns:a16="http://schemas.microsoft.com/office/drawing/2014/main" id="{BEA783FB-B001-405A-A269-994930087146}"/>
              </a:ext>
            </a:extLst>
          </p:cNvPr>
          <p:cNvSpPr/>
          <p:nvPr/>
        </p:nvSpPr>
        <p:spPr>
          <a:xfrm>
            <a:off x="228600" y="186139"/>
            <a:ext cx="1740935" cy="1799416"/>
          </a:xfrm>
          <a:custGeom>
            <a:avLst/>
            <a:gdLst/>
            <a:ahLst/>
            <a:cxnLst/>
            <a:rect l="l" t="t" r="r" b="b"/>
            <a:pathLst>
              <a:path w="1740935" h="1799416">
                <a:moveTo>
                  <a:pt x="0" y="0"/>
                </a:moveTo>
                <a:lnTo>
                  <a:pt x="1740935" y="0"/>
                </a:lnTo>
                <a:lnTo>
                  <a:pt x="1740935" y="1799416"/>
                </a:lnTo>
                <a:lnTo>
                  <a:pt x="0" y="17994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Tree>
    <p:extLst>
      <p:ext uri="{BB962C8B-B14F-4D97-AF65-F5344CB8AC3E}">
        <p14:creationId xmlns:p14="http://schemas.microsoft.com/office/powerpoint/2010/main" val="1125199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3" y="2"/>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57300" y="547688"/>
            <a:ext cx="15773400" cy="1988345"/>
          </a:xfrm>
        </p:spPr>
        <p:txBody>
          <a:bodyPr>
            <a:normAutofit/>
          </a:bodyPr>
          <a:lstStyle/>
          <a:p>
            <a:r>
              <a:rPr lang="en-US" sz="4400" dirty="0">
                <a:cs typeface="Calibri Light" panose="020F0302020204030204" pitchFamily="34" charset="0"/>
              </a:rPr>
              <a:t>Recap Course N°</a:t>
            </a:r>
            <a:r>
              <a:rPr lang="sk-SK" sz="4400" dirty="0">
                <a:cs typeface="Calibri Light" panose="020F0302020204030204" pitchFamily="34" charset="0"/>
              </a:rPr>
              <a:t>3</a:t>
            </a:r>
            <a:r>
              <a:rPr lang="en-US" sz="4400" dirty="0">
                <a:cs typeface="Calibri Light" panose="020F0302020204030204" pitchFamily="34" charset="0"/>
              </a:rPr>
              <a:t> - Types of Digital Privacy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6"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885950" y="2216367"/>
            <a:ext cx="15773400" cy="7710588"/>
          </a:xfrm>
        </p:spPr>
        <p:txBody>
          <a:bodyPr>
            <a:normAutofit fontScale="92500"/>
          </a:bodyPr>
          <a:lstStyle/>
          <a:p>
            <a:pPr marL="0" indent="0">
              <a:spcAft>
                <a:spcPts val="900"/>
              </a:spcAft>
              <a:buNone/>
            </a:pPr>
            <a:r>
              <a:rPr lang="en-US" sz="3600" b="1" dirty="0">
                <a:solidFill>
                  <a:srgbClr val="FFAA5A"/>
                </a:solidFill>
                <a:cs typeface="Calibri" panose="020F0502020204030204" pitchFamily="34" charset="0"/>
              </a:rPr>
              <a:t>Digital Privacy on mobile phones </a:t>
            </a: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Use secure apps </a:t>
            </a:r>
            <a:r>
              <a:rPr lang="en-US" sz="3600" spc="27" dirty="0">
                <a:solidFill>
                  <a:srgbClr val="000000"/>
                </a:solidFill>
                <a:ea typeface="Inter"/>
                <a:cs typeface="Inter"/>
                <a:sym typeface="Inter"/>
              </a:rPr>
              <a:t>(apps with end-to-end encryption)</a:t>
            </a:r>
            <a:r>
              <a:rPr lang="sk-SK" sz="3600" spc="27" dirty="0">
                <a:solidFill>
                  <a:srgbClr val="000000"/>
                </a:solidFill>
                <a:ea typeface="Inter"/>
                <a:cs typeface="Inter"/>
                <a:sym typeface="Inter"/>
              </a:rPr>
              <a:t>.</a:t>
            </a:r>
            <a:endParaRPr lang="en-US" sz="3600"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Strong and unique passwords </a:t>
            </a:r>
            <a:r>
              <a:rPr lang="en-US" sz="3600" spc="27" dirty="0">
                <a:solidFill>
                  <a:srgbClr val="000000"/>
                </a:solidFill>
                <a:ea typeface="Inter"/>
                <a:cs typeface="Inter"/>
                <a:sym typeface="Inter"/>
              </a:rPr>
              <a:t>(long &gt; minimum of 16 characters + specific symbol)</a:t>
            </a:r>
            <a:r>
              <a:rPr lang="sk-SK" sz="3600" spc="27" dirty="0">
                <a:solidFill>
                  <a:srgbClr val="000000"/>
                </a:solidFill>
                <a:ea typeface="Inter"/>
                <a:cs typeface="Inter"/>
                <a:sym typeface="Inter"/>
              </a:rPr>
              <a:t>.</a:t>
            </a:r>
            <a:endParaRPr lang="en-US" sz="3600"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Two-factor authentication</a:t>
            </a:r>
            <a:r>
              <a:rPr lang="sk-SK" sz="3600" u="sng" spc="27" dirty="0">
                <a:solidFill>
                  <a:srgbClr val="000000"/>
                </a:solidFill>
                <a:ea typeface="Inter"/>
                <a:cs typeface="Inter"/>
                <a:sym typeface="Inter"/>
              </a:rPr>
              <a:t>.</a:t>
            </a:r>
            <a:endParaRPr lang="en-US" sz="3600" u="sng"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Update software </a:t>
            </a:r>
            <a:r>
              <a:rPr lang="en-US" sz="3600" spc="27" dirty="0">
                <a:solidFill>
                  <a:srgbClr val="000000"/>
                </a:solidFill>
                <a:ea typeface="Inter"/>
                <a:cs typeface="Inter"/>
                <a:sym typeface="Inter"/>
              </a:rPr>
              <a:t>(regular updates including security patches)</a:t>
            </a:r>
            <a:r>
              <a:rPr lang="sk-SK" sz="3600" spc="27" dirty="0">
                <a:solidFill>
                  <a:srgbClr val="000000"/>
                </a:solidFill>
                <a:ea typeface="Inter"/>
                <a:cs typeface="Inter"/>
                <a:sym typeface="Inter"/>
              </a:rPr>
              <a:t>.</a:t>
            </a:r>
            <a:endParaRPr lang="en-US" sz="3600"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Avoid unsecured public </a:t>
            </a:r>
            <a:r>
              <a:rPr lang="en-US" sz="3600" u="sng" spc="27" dirty="0" err="1">
                <a:solidFill>
                  <a:srgbClr val="000000"/>
                </a:solidFill>
                <a:ea typeface="Inter"/>
                <a:cs typeface="Inter"/>
                <a:sym typeface="Inter"/>
              </a:rPr>
              <a:t>public</a:t>
            </a:r>
            <a:r>
              <a:rPr lang="en-US" sz="3600" u="sng" spc="27" dirty="0">
                <a:solidFill>
                  <a:srgbClr val="000000"/>
                </a:solidFill>
                <a:ea typeface="Inter"/>
                <a:cs typeface="Inter"/>
                <a:sym typeface="Inter"/>
              </a:rPr>
              <a:t> Wi-Fi networks </a:t>
            </a:r>
            <a:r>
              <a:rPr lang="en-US" sz="3600" spc="27" dirty="0">
                <a:solidFill>
                  <a:srgbClr val="000000"/>
                </a:solidFill>
                <a:ea typeface="Inter"/>
                <a:cs typeface="Inter"/>
                <a:sym typeface="Inter"/>
              </a:rPr>
              <a:t>(vulnerable networks to man-in-the-middle attacks)</a:t>
            </a:r>
            <a:r>
              <a:rPr lang="sk-SK" sz="3600" spc="27" dirty="0">
                <a:solidFill>
                  <a:srgbClr val="000000"/>
                </a:solidFill>
                <a:ea typeface="Inter"/>
                <a:cs typeface="Inter"/>
                <a:sym typeface="Inter"/>
              </a:rPr>
              <a:t>.</a:t>
            </a:r>
            <a:endParaRPr lang="en-US" sz="3600"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Do not click on suspicious links </a:t>
            </a:r>
            <a:r>
              <a:rPr lang="en-US" sz="3600" spc="27" dirty="0">
                <a:solidFill>
                  <a:srgbClr val="000000"/>
                </a:solidFill>
                <a:ea typeface="Inter"/>
                <a:cs typeface="Inter"/>
                <a:sym typeface="Inter"/>
              </a:rPr>
              <a:t>(may contain malware or phishing)</a:t>
            </a:r>
            <a:r>
              <a:rPr lang="sk-SK" sz="3600" spc="27" dirty="0">
                <a:solidFill>
                  <a:srgbClr val="000000"/>
                </a:solidFill>
                <a:ea typeface="Inter"/>
                <a:cs typeface="Inter"/>
                <a:sym typeface="Inter"/>
              </a:rPr>
              <a:t>.</a:t>
            </a:r>
            <a:endParaRPr lang="en-US" sz="3600"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Review privacy settings </a:t>
            </a:r>
            <a:r>
              <a:rPr lang="en-US" sz="3600" spc="27" dirty="0">
                <a:solidFill>
                  <a:srgbClr val="000000"/>
                </a:solidFill>
                <a:ea typeface="Inter"/>
                <a:cs typeface="Inter"/>
                <a:sym typeface="Inter"/>
              </a:rPr>
              <a:t>(limiting access to your personal data)</a:t>
            </a:r>
            <a:r>
              <a:rPr lang="sk-SK" sz="3600" spc="27" dirty="0">
                <a:solidFill>
                  <a:srgbClr val="000000"/>
                </a:solidFill>
                <a:ea typeface="Inter"/>
                <a:cs typeface="Inter"/>
                <a:sym typeface="Inter"/>
              </a:rPr>
              <a:t>.</a:t>
            </a:r>
            <a:endParaRPr lang="en-US" sz="3600" spc="27" dirty="0">
              <a:solidFill>
                <a:srgbClr val="000000"/>
              </a:solidFill>
              <a:ea typeface="Inter"/>
              <a:cs typeface="Inter"/>
              <a:sym typeface="Inter"/>
            </a:endParaRPr>
          </a:p>
          <a:p>
            <a:pPr>
              <a:spcAft>
                <a:spcPts val="900"/>
              </a:spcAft>
              <a:buFont typeface="Wingdings" panose="05000000000000000000" pitchFamily="2" charset="2"/>
              <a:buChar char="§"/>
            </a:pPr>
            <a:r>
              <a:rPr lang="en-US" sz="3600" u="sng" spc="27" dirty="0">
                <a:solidFill>
                  <a:srgbClr val="000000"/>
                </a:solidFill>
                <a:ea typeface="Inter"/>
                <a:cs typeface="Inter"/>
                <a:sym typeface="Inter"/>
              </a:rPr>
              <a:t>Keep communication open </a:t>
            </a:r>
            <a:r>
              <a:rPr lang="en-US" sz="3600" spc="27" dirty="0">
                <a:solidFill>
                  <a:srgbClr val="000000"/>
                </a:solidFill>
                <a:ea typeface="Inter"/>
                <a:cs typeface="Inter"/>
                <a:sym typeface="Inter"/>
              </a:rPr>
              <a:t>(if any suspicious activity, report </a:t>
            </a:r>
            <a:r>
              <a:rPr lang="en-US" sz="3600" spc="27" dirty="0" err="1">
                <a:solidFill>
                  <a:srgbClr val="000000"/>
                </a:solidFill>
                <a:ea typeface="Inter"/>
                <a:cs typeface="Inter"/>
                <a:sym typeface="Inter"/>
              </a:rPr>
              <a:t>ot</a:t>
            </a:r>
            <a:r>
              <a:rPr lang="en-US" sz="3600" spc="27" dirty="0">
                <a:solidFill>
                  <a:srgbClr val="000000"/>
                </a:solidFill>
                <a:ea typeface="Inter"/>
                <a:cs typeface="Inter"/>
                <a:sym typeface="Inter"/>
              </a:rPr>
              <a:t> immediately!)</a:t>
            </a:r>
            <a:r>
              <a:rPr lang="sk-SK" sz="3600" spc="27" dirty="0">
                <a:solidFill>
                  <a:srgbClr val="000000"/>
                </a:solidFill>
                <a:ea typeface="Inter"/>
                <a:cs typeface="Inter"/>
                <a:sym typeface="Inter"/>
              </a:rPr>
              <a:t>.</a:t>
            </a:r>
            <a:endParaRPr lang="en-US" sz="3600" spc="27" dirty="0">
              <a:solidFill>
                <a:srgbClr val="000000"/>
              </a:solidFill>
              <a:ea typeface="Inter"/>
              <a:cs typeface="Inter"/>
              <a:sym typeface="Inter"/>
            </a:endParaRPr>
          </a:p>
          <a:p>
            <a:pPr marL="685800" lvl="1" indent="0">
              <a:spcAft>
                <a:spcPts val="900"/>
              </a:spcAft>
              <a:buClr>
                <a:srgbClr val="92BAB5"/>
              </a:buClr>
              <a:buNone/>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en-US" spc="27" dirty="0">
              <a:solidFill>
                <a:srgbClr val="000000"/>
              </a:solidFill>
              <a:ea typeface="Inter"/>
              <a:cs typeface="Inter"/>
              <a:sym typeface="Inter"/>
            </a:endParaRPr>
          </a:p>
          <a:p>
            <a:pPr lvl="1">
              <a:spcAft>
                <a:spcPts val="900"/>
              </a:spcAft>
              <a:buClr>
                <a:srgbClr val="92BAB5"/>
              </a:buClr>
              <a:buFont typeface="Courier New" panose="02070309020205020404" pitchFamily="49" charset="0"/>
              <a:buChar char="o"/>
            </a:pPr>
            <a:endParaRPr lang="sk-SK" dirty="0">
              <a:cs typeface="Calibri" panose="020F0502020204030204" pitchFamily="34" charset="0"/>
            </a:endParaRPr>
          </a:p>
          <a:p>
            <a:pPr lvl="1">
              <a:spcAft>
                <a:spcPts val="900"/>
              </a:spcAft>
              <a:buClr>
                <a:srgbClr val="92BAB5"/>
              </a:buClr>
              <a:buFont typeface="Courier New" panose="02070309020205020404" pitchFamily="49" charset="0"/>
              <a:buChar char="o"/>
            </a:pPr>
            <a:endParaRPr lang="en-US" dirty="0">
              <a:cs typeface="Calibri" panose="020F0502020204030204" pitchFamily="34" charset="0"/>
            </a:endParaRPr>
          </a:p>
          <a:p>
            <a:pPr marL="0" indent="0">
              <a:spcAft>
                <a:spcPts val="900"/>
              </a:spcAft>
              <a:buNone/>
            </a:pPr>
            <a:endParaRPr lang="en-US" sz="3600" dirty="0">
              <a:cs typeface="Calibri" panose="020F0502020204030204" pitchFamily="34" charset="0"/>
            </a:endParaRPr>
          </a:p>
          <a:p>
            <a:pPr>
              <a:spcAft>
                <a:spcPts val="900"/>
              </a:spcAft>
            </a:pPr>
            <a:endParaRPr lang="en-US" sz="3600" dirty="0">
              <a:cs typeface="Calibri" panose="020F0502020204030204" pitchFamily="34" charset="0"/>
            </a:endParaRPr>
          </a:p>
        </p:txBody>
      </p:sp>
      <p:sp>
        <p:nvSpPr>
          <p:cNvPr id="5" name="Freeform 6">
            <a:extLst>
              <a:ext uri="{FF2B5EF4-FFF2-40B4-BE49-F238E27FC236}">
                <a16:creationId xmlns:a16="http://schemas.microsoft.com/office/drawing/2014/main" id="{C0900C0A-D49E-BF53-1827-BEB2ADAC35A4}"/>
              </a:ext>
            </a:extLst>
          </p:cNvPr>
          <p:cNvSpPr/>
          <p:nvPr/>
        </p:nvSpPr>
        <p:spPr>
          <a:xfrm>
            <a:off x="241592" y="165466"/>
            <a:ext cx="1644358" cy="1690856"/>
          </a:xfrm>
          <a:custGeom>
            <a:avLst/>
            <a:gdLst/>
            <a:ahLst/>
            <a:cxnLst/>
            <a:rect l="l" t="t" r="r" b="b"/>
            <a:pathLst>
              <a:path w="1644358" h="1690856">
                <a:moveTo>
                  <a:pt x="0" y="0"/>
                </a:moveTo>
                <a:lnTo>
                  <a:pt x="1644358" y="0"/>
                </a:lnTo>
                <a:lnTo>
                  <a:pt x="1644358" y="1690856"/>
                </a:lnTo>
                <a:lnTo>
                  <a:pt x="0" y="16908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3103366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8bc9dea-9bf6-49de-a95a-f1fa7fcbbbfa">
      <Terms xmlns="http://schemas.microsoft.com/office/infopath/2007/PartnerControls"/>
    </lcf76f155ced4ddcb4097134ff3c332f>
    <TaxCatchAll xmlns="86c132ca-d2ce-4f1f-9992-28ad6e1060fc" xsi:nil="true"/>
  </documentManagement>
</p:properties>
</file>

<file path=customXml/itemProps1.xml><?xml version="1.0" encoding="utf-8"?>
<ds:datastoreItem xmlns:ds="http://schemas.openxmlformats.org/officeDocument/2006/customXml" ds:itemID="{A32E5F68-EA4E-4E5A-BA0A-2FACAD2B2E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D8E1AA-3070-4B57-9D08-1D2309D7398F}">
  <ds:schemaRefs>
    <ds:schemaRef ds:uri="http://schemas.microsoft.com/sharepoint/v3/contenttype/forms"/>
  </ds:schemaRefs>
</ds:datastoreItem>
</file>

<file path=customXml/itemProps3.xml><?xml version="1.0" encoding="utf-8"?>
<ds:datastoreItem xmlns:ds="http://schemas.openxmlformats.org/officeDocument/2006/customXml" ds:itemID="{4FF88D04-9C57-4CBC-8A53-E46877D16DBC}">
  <ds:schemaRefs>
    <ds:schemaRef ds:uri="http://schemas.microsoft.com/office/2006/metadata/properties"/>
    <ds:schemaRef ds:uri="http://schemas.microsoft.com/office/infopath/2007/PartnerControls"/>
    <ds:schemaRef ds:uri="48bc9dea-9bf6-49de-a95a-f1fa7fcbbbfa"/>
    <ds:schemaRef ds:uri="86c132ca-d2ce-4f1f-9992-28ad6e1060fc"/>
  </ds:schemaRefs>
</ds:datastoreItem>
</file>

<file path=docProps/app.xml><?xml version="1.0" encoding="utf-8"?>
<Properties xmlns="http://schemas.openxmlformats.org/officeDocument/2006/extended-properties" xmlns:vt="http://schemas.openxmlformats.org/officeDocument/2006/docPropsVTypes">
  <TotalTime>31</TotalTime>
  <Words>989</Words>
  <Application>Microsoft Office PowerPoint</Application>
  <PresentationFormat>Vlastná</PresentationFormat>
  <Paragraphs>97</Paragraphs>
  <Slides>10</Slides>
  <Notes>4</Notes>
  <HiddenSlides>0</HiddenSlides>
  <MMClips>0</MMClips>
  <ScaleCrop>false</ScaleCrop>
  <HeadingPairs>
    <vt:vector size="4" baseType="variant">
      <vt:variant>
        <vt:lpstr>Motív</vt:lpstr>
      </vt:variant>
      <vt:variant>
        <vt:i4>2</vt:i4>
      </vt:variant>
      <vt:variant>
        <vt:lpstr>Nadpisy snímok</vt:lpstr>
      </vt:variant>
      <vt:variant>
        <vt:i4>10</vt:i4>
      </vt:variant>
    </vt:vector>
  </HeadingPairs>
  <TitlesOfParts>
    <vt:vector size="12" baseType="lpstr">
      <vt:lpstr>Office Theme</vt:lpstr>
      <vt:lpstr>1_Motív Office</vt:lpstr>
      <vt:lpstr>Digital Privacy –  Conclusions</vt:lpstr>
      <vt:lpstr>Summary of the Course</vt:lpstr>
      <vt:lpstr>Recap Course N°1 - Understanding Digital Privacy</vt:lpstr>
      <vt:lpstr>Recap Course N°1 - Understanding Digital Privacy</vt:lpstr>
      <vt:lpstr>Recap Course N°1 - Understanding Digital Privacy</vt:lpstr>
      <vt:lpstr>Recap Course N°2 - Phishing</vt:lpstr>
      <vt:lpstr>Recap Course N°2 - Phishing</vt:lpstr>
      <vt:lpstr>Recap Course N°3 - Types of Digital Privacy</vt:lpstr>
      <vt:lpstr>Recap Course N°3 - Types of Digital Privacy</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DIGIWELL: Recap</dc:title>
  <cp:lastModifiedBy>Marcela Hallová</cp:lastModifiedBy>
  <cp:revision>10</cp:revision>
  <dcterms:created xsi:type="dcterms:W3CDTF">2006-08-16T00:00:00Z</dcterms:created>
  <dcterms:modified xsi:type="dcterms:W3CDTF">2024-09-25T12:47:11Z</dcterms:modified>
  <dc:identifier>DAGKtyIUQqs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