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1" r:id="rId5"/>
  </p:sldMasterIdLst>
  <p:notesMasterIdLst>
    <p:notesMasterId r:id="rId17"/>
  </p:notesMasterIdLst>
  <p:sldIdLst>
    <p:sldId id="295" r:id="rId6"/>
    <p:sldId id="257" r:id="rId7"/>
    <p:sldId id="296" r:id="rId8"/>
    <p:sldId id="297" r:id="rId9"/>
    <p:sldId id="298" r:id="rId10"/>
    <p:sldId id="299" r:id="rId11"/>
    <p:sldId id="300" r:id="rId12"/>
    <p:sldId id="301" r:id="rId13"/>
    <p:sldId id="302" r:id="rId14"/>
    <p:sldId id="303" r:id="rId15"/>
    <p:sldId id="265"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CFB6-C1BF-46AD-9857-FA9766F13F87}" type="datetimeFigureOut">
              <a:rPr lang="en-GB" smtClean="0"/>
              <a:t>27/09/2024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D7C2-3362-40FB-A27E-BAF6BF686D20}" type="slidenum">
              <a:rPr lang="en-GB" smtClean="0"/>
              <a:t>‹#›</a:t>
            </a:fld>
            <a:endParaRPr lang="en-GB"/>
          </a:p>
        </p:txBody>
      </p:sp>
    </p:spTree>
    <p:extLst>
      <p:ext uri="{BB962C8B-B14F-4D97-AF65-F5344CB8AC3E}">
        <p14:creationId xmlns:p14="http://schemas.microsoft.com/office/powerpoint/2010/main" val="32490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42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77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0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0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5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8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553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39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415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98968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10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681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4611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69932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5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27/09/2024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69371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27/09/2024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50576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015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27.9.2024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29659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938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7593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728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37512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8945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5742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95354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1915426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6.jpeg"/><Relationship Id="rId12"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Citizenship</a:t>
            </a:r>
            <a:r>
              <a:rPr lang="en-US" b="1" dirty="0">
                <a:solidFill>
                  <a:srgbClr val="FFAA5A"/>
                </a:solidFill>
                <a:latin typeface="+mn-lt"/>
                <a:ea typeface="Cambria" panose="02040503050406030204" pitchFamily="18" charset="0"/>
                <a:cs typeface="Calibri" panose="020F0502020204030204" pitchFamily="34" charset="0"/>
              </a:rPr>
              <a:t> - </a:t>
            </a:r>
            <a:r>
              <a:rPr lang="sk-SK" b="1" dirty="0" err="1">
                <a:solidFill>
                  <a:srgbClr val="FFAA5A"/>
                </a:solidFill>
                <a:latin typeface="+mn-lt"/>
                <a:ea typeface="Cambria" panose="02040503050406030204" pitchFamily="18" charset="0"/>
                <a:cs typeface="Calibri" panose="020F0502020204030204" pitchFamily="34" charset="0"/>
              </a:rPr>
              <a:t>Conclusion</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Conclusions – </a:t>
            </a:r>
            <a:r>
              <a:rPr lang="sk-SK" sz="4400" kern="1200" dirty="0">
                <a:latin typeface="Aptos" panose="020B0004020202020204" pitchFamily="34" charset="0"/>
                <a:ea typeface="+mj-ea"/>
              </a:rPr>
              <a:t>4</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lnSpcReduction="10000"/>
          </a:bodyPr>
          <a:lstStyle/>
          <a:p>
            <a:pPr algn="just"/>
            <a:r>
              <a:rPr lang="en-GB" dirty="0">
                <a:latin typeface="Aptos" panose="020B0004020202020204" pitchFamily="34" charset="0"/>
                <a:ea typeface="+mn-ea"/>
              </a:rPr>
              <a:t>Through media education it is possible to reach individual </a:t>
            </a:r>
            <a:r>
              <a:rPr lang="en-GB" b="1" dirty="0">
                <a:latin typeface="Aptos" panose="020B0004020202020204" pitchFamily="34" charset="0"/>
                <a:ea typeface="+mn-ea"/>
              </a:rPr>
              <a:t>empowerment</a:t>
            </a:r>
            <a:r>
              <a:rPr lang="en-GB" dirty="0">
                <a:latin typeface="Aptos" panose="020B0004020202020204" pitchFamily="34" charset="0"/>
                <a:ea typeface="+mn-ea"/>
              </a:rPr>
              <a:t>, so that citizens can achieve a true emancipation for </a:t>
            </a:r>
            <a:r>
              <a:rPr lang="en-GB" b="1" dirty="0">
                <a:latin typeface="Aptos" panose="020B0004020202020204" pitchFamily="34" charset="0"/>
                <a:ea typeface="+mn-ea"/>
              </a:rPr>
              <a:t>digital citizenship</a:t>
            </a:r>
            <a:r>
              <a:rPr lang="en-GB" dirty="0">
                <a:latin typeface="Aptos" panose="020B0004020202020204" pitchFamily="34" charset="0"/>
                <a:ea typeface="+mn-ea"/>
              </a:rPr>
              <a:t>. </a:t>
            </a:r>
          </a:p>
          <a:p>
            <a:pPr algn="just"/>
            <a:r>
              <a:rPr lang="en-GB" dirty="0">
                <a:latin typeface="Aptos" panose="020B0004020202020204" pitchFamily="34" charset="0"/>
                <a:ea typeface="+mn-ea"/>
              </a:rPr>
              <a:t>Through media education, citizens can learn to use digital tools critically and responsibly, in a </a:t>
            </a:r>
            <a:r>
              <a:rPr lang="en-GB" b="1" dirty="0">
                <a:latin typeface="Aptos" panose="020B0004020202020204" pitchFamily="34" charset="0"/>
                <a:ea typeface="+mn-ea"/>
              </a:rPr>
              <a:t>proactive and participatory manner</a:t>
            </a:r>
            <a:r>
              <a:rPr lang="en-GB" dirty="0">
                <a:latin typeface="Aptos" panose="020B0004020202020204" pitchFamily="34" charset="0"/>
                <a:ea typeface="+mn-ea"/>
              </a:rPr>
              <a:t>, for positive </a:t>
            </a:r>
            <a:r>
              <a:rPr lang="en-GB" b="1" dirty="0">
                <a:latin typeface="Aptos" panose="020B0004020202020204" pitchFamily="34" charset="0"/>
                <a:ea typeface="+mn-ea"/>
              </a:rPr>
              <a:t>political and civic dialogue</a:t>
            </a:r>
            <a:r>
              <a:rPr lang="en-GB" dirty="0">
                <a:latin typeface="Aptos" panose="020B0004020202020204" pitchFamily="34" charset="0"/>
                <a:ea typeface="+mn-ea"/>
              </a:rPr>
              <a:t>, and to discriminate what it is worth and not.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My Journey to Self-Awareness: Embracing Change in the Era of AI | Futurism">
            <a:extLst>
              <a:ext uri="{FF2B5EF4-FFF2-40B4-BE49-F238E27FC236}">
                <a16:creationId xmlns:a16="http://schemas.microsoft.com/office/drawing/2014/main" id="{F3513B01-934A-A038-C6DE-2BFF33C06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784" y="2151772"/>
            <a:ext cx="48768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5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License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License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reeform: Shape 105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Aptos" panose="020B0004020202020204" pitchFamily="34" charset="0"/>
                <a:ea typeface="+mj-ea"/>
              </a:rPr>
              <a:t>Key Takeaways from Digital Citizenship</a:t>
            </a:r>
          </a:p>
        </p:txBody>
      </p:sp>
      <p:sp>
        <p:nvSpPr>
          <p:cNvPr id="1054" name="Arc 105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pPr marL="0" indent="0">
              <a:buNone/>
            </a:pPr>
            <a:r>
              <a:rPr lang="en-GB" b="1" dirty="0">
                <a:latin typeface="Aptos" panose="020B0004020202020204" pitchFamily="34" charset="0"/>
                <a:ea typeface="+mn-ea"/>
              </a:rPr>
              <a:t>Summarizing the essential points from each subsection:</a:t>
            </a:r>
            <a:endParaRPr lang="en-GB" dirty="0">
              <a:latin typeface="Aptos" panose="020B0004020202020204" pitchFamily="34" charset="0"/>
              <a:ea typeface="+mn-ea"/>
            </a:endParaRPr>
          </a:p>
          <a:p>
            <a:r>
              <a:rPr lang="en-GB" dirty="0">
                <a:latin typeface="Aptos" panose="020B0004020202020204" pitchFamily="34" charset="0"/>
                <a:ea typeface="+mn-ea"/>
              </a:rPr>
              <a:t>Understanding digital tools and platforms enhances our ability to navigate the digital world safely and effectively.</a:t>
            </a:r>
          </a:p>
          <a:p>
            <a:r>
              <a:rPr lang="en-GB" dirty="0">
                <a:latin typeface="Aptos" panose="020B0004020202020204" pitchFamily="34" charset="0"/>
                <a:ea typeface="+mn-ea"/>
              </a:rPr>
              <a:t>Online safety and digital rights are fundamental to protecting our digital identities and exercising our freedoms online.</a:t>
            </a:r>
          </a:p>
          <a:p>
            <a:r>
              <a:rPr lang="en-GB" dirty="0">
                <a:latin typeface="Aptos" panose="020B0004020202020204" pitchFamily="34" charset="0"/>
                <a:ea typeface="+mn-ea"/>
              </a:rPr>
              <a:t>The ethical use of digital technology underpins responsible digital citizenship, promoting fairness, respect, and understanding in digital interactions.</a:t>
            </a:r>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kern="1200" dirty="0">
                <a:latin typeface="Aptos" panose="020B0004020202020204" pitchFamily="34" charset="0"/>
                <a:ea typeface="+mj-ea"/>
              </a:rPr>
              <a:t>Reflection on Digital Citizenship</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268689" y="1154307"/>
            <a:ext cx="10958384" cy="4616299"/>
          </a:xfrm>
        </p:spPr>
        <p:txBody>
          <a:bodyPr vert="horz" lIns="91440" tIns="45720" rIns="91440" bIns="45720" rtlCol="0">
            <a:normAutofit fontScale="92500" lnSpcReduction="10000"/>
          </a:bodyPr>
          <a:lstStyle/>
          <a:p>
            <a:pPr marL="0" indent="0" algn="just">
              <a:buNone/>
            </a:pPr>
            <a:r>
              <a:rPr lang="en-GB" sz="2400" dirty="0">
                <a:latin typeface="Aptos" panose="020B0004020202020204" pitchFamily="34" charset="0"/>
                <a:ea typeface="+mn-ea"/>
              </a:rPr>
              <a:t>As we wrap up our exploration of Digital Citizenship, it's important to reflect on how the insights gained can be applied to our digital lives. This journey through understanding digital tools and platforms, prioritizing online safety and digital rights, and committing to the ethical use of digital technology has equipped us with the knowledge to navigate the digital world more thoughtfully and responsibly.</a:t>
            </a:r>
          </a:p>
          <a:p>
            <a:r>
              <a:rPr lang="en-GB" sz="2400" b="1" dirty="0">
                <a:latin typeface="Aptos" panose="020B0004020202020204" pitchFamily="34" charset="0"/>
                <a:ea typeface="+mn-ea"/>
              </a:rPr>
              <a:t>Understanding Digital Tools &amp; Platforms: </a:t>
            </a:r>
            <a:r>
              <a:rPr lang="en-GB" sz="2400" dirty="0">
                <a:latin typeface="Aptos" panose="020B0004020202020204" pitchFamily="34" charset="0"/>
                <a:ea typeface="+mn-ea"/>
              </a:rPr>
              <a:t>Consider how the digital tools and platforms you use influence your daily life. Has this module inspired you to explore new tools or rethink how you use existing ones?</a:t>
            </a:r>
          </a:p>
          <a:p>
            <a:r>
              <a:rPr lang="en-GB" sz="2400" b="1" dirty="0">
                <a:latin typeface="Aptos" panose="020B0004020202020204" pitchFamily="34" charset="0"/>
                <a:ea typeface="+mn-ea"/>
              </a:rPr>
              <a:t>Online Safety &amp; Digital Rights: </a:t>
            </a:r>
            <a:r>
              <a:rPr lang="en-GB" sz="2400" dirty="0">
                <a:latin typeface="Aptos" panose="020B0004020202020204" pitchFamily="34" charset="0"/>
                <a:ea typeface="+mn-ea"/>
              </a:rPr>
              <a:t>Reflect on your current practices for safeguarding your online safety and exercising your digital rights. Are there changes you plan to implement based on what you've learned?</a:t>
            </a:r>
          </a:p>
          <a:p>
            <a:r>
              <a:rPr lang="en-GB" sz="2400" b="1" dirty="0">
                <a:latin typeface="Aptos" panose="020B0004020202020204" pitchFamily="34" charset="0"/>
                <a:ea typeface="+mn-ea"/>
              </a:rPr>
              <a:t>Ethical Use of Digital Technology: </a:t>
            </a:r>
            <a:r>
              <a:rPr lang="en-GB" sz="2400" dirty="0">
                <a:latin typeface="Aptos" panose="020B0004020202020204" pitchFamily="34" charset="0"/>
                <a:ea typeface="+mn-ea"/>
              </a:rPr>
              <a:t>Think about the ethical considerations of your online interactions and content sharing. How will you apply ethical principles to ensure your digital presence contributes positively to the online community?</a:t>
            </a:r>
          </a:p>
        </p:txBody>
      </p:sp>
    </p:spTree>
    <p:extLst>
      <p:ext uri="{BB962C8B-B14F-4D97-AF65-F5344CB8AC3E}">
        <p14:creationId xmlns:p14="http://schemas.microsoft.com/office/powerpoint/2010/main" val="103346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kern="1200" dirty="0">
                <a:latin typeface="Aptos" panose="020B0004020202020204" pitchFamily="34" charset="0"/>
                <a:ea typeface="+mj-ea"/>
              </a:rPr>
              <a:t>Questions for Reflection</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228735"/>
            <a:ext cx="10958384" cy="4616299"/>
          </a:xfrm>
        </p:spPr>
        <p:txBody>
          <a:bodyPr vert="horz" lIns="91440" tIns="45720" rIns="91440" bIns="45720" rtlCol="0">
            <a:normAutofit fontScale="92500" lnSpcReduction="10000"/>
          </a:bodyPr>
          <a:lstStyle/>
          <a:p>
            <a:pPr algn="just"/>
            <a:r>
              <a:rPr lang="en-GB" sz="2400" b="1" dirty="0">
                <a:latin typeface="Aptos" panose="020B0004020202020204" pitchFamily="34" charset="0"/>
                <a:ea typeface="+mn-ea"/>
              </a:rPr>
              <a:t>Personal Impact: </a:t>
            </a:r>
            <a:r>
              <a:rPr lang="en-GB" sz="2400" dirty="0">
                <a:latin typeface="Aptos" panose="020B0004020202020204" pitchFamily="34" charset="0"/>
                <a:ea typeface="+mn-ea"/>
              </a:rPr>
              <a:t>How will the concepts of digital governance and bureaucracy you've learned impact your approach to engaging with digital services provided by governments or organizations?</a:t>
            </a:r>
          </a:p>
          <a:p>
            <a:pPr algn="just"/>
            <a:r>
              <a:rPr lang="en-GB" sz="2400" b="1" dirty="0">
                <a:latin typeface="Aptos" panose="020B0004020202020204" pitchFamily="34" charset="0"/>
                <a:ea typeface="+mn-ea"/>
              </a:rPr>
              <a:t>Community Engagement: </a:t>
            </a:r>
            <a:r>
              <a:rPr lang="en-GB" sz="2400" dirty="0">
                <a:latin typeface="Aptos" panose="020B0004020202020204" pitchFamily="34" charset="0"/>
                <a:ea typeface="+mn-ea"/>
              </a:rPr>
              <a:t>Considering the discussions on social media and activism, how do you see your role in using digital platforms for social change?</a:t>
            </a:r>
          </a:p>
          <a:p>
            <a:pPr algn="just"/>
            <a:r>
              <a:rPr lang="en-GB" sz="2400" b="1" dirty="0">
                <a:latin typeface="Aptos" panose="020B0004020202020204" pitchFamily="34" charset="0"/>
                <a:ea typeface="+mn-ea"/>
              </a:rPr>
              <a:t>Advocacy for Rights: </a:t>
            </a:r>
            <a:r>
              <a:rPr lang="en-GB" sz="2400" dirty="0">
                <a:latin typeface="Aptos" panose="020B0004020202020204" pitchFamily="34" charset="0"/>
                <a:ea typeface="+mn-ea"/>
              </a:rPr>
              <a:t>Given the importance of online safety and digital rights, how can you advocate for yourself and others in the digital space?</a:t>
            </a:r>
          </a:p>
          <a:p>
            <a:pPr algn="just"/>
            <a:r>
              <a:rPr lang="en-GB" sz="2400" b="1" dirty="0">
                <a:latin typeface="Aptos" panose="020B0004020202020204" pitchFamily="34" charset="0"/>
                <a:ea typeface="+mn-ea"/>
              </a:rPr>
              <a:t>Ethical Dilemmas: </a:t>
            </a:r>
            <a:r>
              <a:rPr lang="en-GB" sz="2400" dirty="0">
                <a:latin typeface="Aptos" panose="020B0004020202020204" pitchFamily="34" charset="0"/>
                <a:ea typeface="+mn-ea"/>
              </a:rPr>
              <a:t>Can you think of a time when you faced an ethical dilemma online? How would you handle it differently now?</a:t>
            </a:r>
          </a:p>
          <a:p>
            <a:pPr algn="just"/>
            <a:r>
              <a:rPr lang="en-GB" sz="2400" b="1" dirty="0">
                <a:latin typeface="Aptos" panose="020B0004020202020204" pitchFamily="34" charset="0"/>
                <a:ea typeface="+mn-ea"/>
              </a:rPr>
              <a:t>Call to Action: </a:t>
            </a:r>
            <a:r>
              <a:rPr lang="en-GB" sz="2400" dirty="0">
                <a:latin typeface="Aptos" panose="020B0004020202020204" pitchFamily="34" charset="0"/>
                <a:ea typeface="+mn-ea"/>
              </a:rPr>
              <a:t>Use this moment of reflection to set personal goals for your continued growth as a digital citizen. Identify one area you'd like to learn more about or a specific habit you plan to change. Remember, the journey of digital citizenship is ongoing, and each step you take towards being more informed, cautious, and ethical online strengthens not only your digital presence but also the digital community at large.</a:t>
            </a:r>
          </a:p>
        </p:txBody>
      </p:sp>
    </p:spTree>
    <p:extLst>
      <p:ext uri="{BB962C8B-B14F-4D97-AF65-F5344CB8AC3E}">
        <p14:creationId xmlns:p14="http://schemas.microsoft.com/office/powerpoint/2010/main" val="285368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kern="1200" dirty="0">
                <a:latin typeface="Aptos" panose="020B0004020202020204" pitchFamily="34" charset="0"/>
                <a:ea typeface="+mj-ea"/>
              </a:rPr>
              <a:t>Applying Your Knowledge</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rmAutofit fontScale="92500" lnSpcReduction="10000"/>
          </a:bodyPr>
          <a:lstStyle/>
          <a:p>
            <a:pPr marL="0" indent="0" algn="just">
              <a:buNone/>
            </a:pPr>
            <a:r>
              <a:rPr lang="en-GB" sz="2400" dirty="0">
                <a:latin typeface="Aptos" panose="020B0004020202020204" pitchFamily="34" charset="0"/>
                <a:ea typeface="+mn-ea"/>
              </a:rPr>
              <a:t>Now that we've navigated through the core concepts of Digital Citizenship, it's time to put your knowledge into action. This slide challenges you to apply what you've learned in practical, real-world contexts. Engaging with digital governance, protecting your online presence, and advocating for ethical digital practices are all vital components of a responsible digital citizen.</a:t>
            </a:r>
          </a:p>
          <a:p>
            <a:pPr algn="just"/>
            <a:r>
              <a:rPr lang="en-GB" sz="2400" b="1" dirty="0">
                <a:latin typeface="Aptos" panose="020B0004020202020204" pitchFamily="34" charset="0"/>
                <a:ea typeface="+mn-ea"/>
              </a:rPr>
              <a:t>Digital Governance Interaction: </a:t>
            </a:r>
            <a:r>
              <a:rPr lang="en-GB" sz="2400" dirty="0">
                <a:latin typeface="Aptos" panose="020B0004020202020204" pitchFamily="34" charset="0"/>
                <a:ea typeface="+mn-ea"/>
              </a:rPr>
              <a:t>Identify a digital service provided by your local government—such as online bill payments, public service requests, or digital libraries. Plan to use this service within the next month, if you haven't already, and reflect on how digital governance makes civic engagement more accessible.</a:t>
            </a:r>
          </a:p>
          <a:p>
            <a:pPr algn="just"/>
            <a:r>
              <a:rPr lang="en-GB" sz="2400" b="1" dirty="0">
                <a:latin typeface="Aptos" panose="020B0004020202020204" pitchFamily="34" charset="0"/>
                <a:ea typeface="+mn-ea"/>
              </a:rPr>
              <a:t>Social Media for Social Change: </a:t>
            </a:r>
            <a:r>
              <a:rPr lang="en-GB" sz="2400" dirty="0">
                <a:latin typeface="Aptos" panose="020B0004020202020204" pitchFamily="34" charset="0"/>
                <a:ea typeface="+mn-ea"/>
              </a:rPr>
              <a:t>Think of a cause you're passionate about. Use social media to raise awareness or support this cause. This could be through sharing informative posts, participating in or creating a hashtag campaign, or highlighting organizations doing meaningful work.</a:t>
            </a:r>
          </a:p>
          <a:p>
            <a:pPr algn="just"/>
            <a:r>
              <a:rPr lang="en-GB" sz="2400" b="1" dirty="0">
                <a:latin typeface="Aptos" panose="020B0004020202020204" pitchFamily="34" charset="0"/>
                <a:ea typeface="+mn-ea"/>
              </a:rPr>
              <a:t>Safeguarding Online Safety: </a:t>
            </a:r>
            <a:r>
              <a:rPr lang="en-GB" sz="2400" dirty="0">
                <a:latin typeface="Aptos" panose="020B0004020202020204" pitchFamily="34" charset="0"/>
                <a:ea typeface="+mn-ea"/>
              </a:rPr>
              <a:t>Review the privacy settings on one of your social media accounts or digital services. Adjust enhance your privacy and security based on best practices learned. Share your experience with friends or family to spread awareness about online safety.</a:t>
            </a:r>
          </a:p>
        </p:txBody>
      </p:sp>
    </p:spTree>
    <p:extLst>
      <p:ext uri="{BB962C8B-B14F-4D97-AF65-F5344CB8AC3E}">
        <p14:creationId xmlns:p14="http://schemas.microsoft.com/office/powerpoint/2010/main" val="6902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kern="1200" dirty="0">
                <a:latin typeface="Aptos" panose="020B0004020202020204" pitchFamily="34" charset="0"/>
                <a:ea typeface="+mj-ea"/>
              </a:rPr>
              <a:t>Applying Your Knowledge</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rmAutofit/>
          </a:bodyPr>
          <a:lstStyle/>
          <a:p>
            <a:pPr marL="0" indent="0" algn="just">
              <a:buNone/>
            </a:pPr>
            <a:r>
              <a:rPr lang="en-GB" sz="2400" b="1" dirty="0">
                <a:latin typeface="Aptos" panose="020B0004020202020204" pitchFamily="34" charset="0"/>
                <a:ea typeface="+mn-ea"/>
              </a:rPr>
              <a:t>Challenge Questions:</a:t>
            </a:r>
          </a:p>
          <a:p>
            <a:pPr lvl="1" algn="just">
              <a:buClr>
                <a:schemeClr val="accent2"/>
              </a:buClr>
              <a:buFont typeface="Wingdings" panose="05000000000000000000" pitchFamily="2" charset="2"/>
              <a:buChar char="§"/>
            </a:pPr>
            <a:r>
              <a:rPr lang="en-GB" sz="2000" dirty="0">
                <a:latin typeface="Aptos" panose="020B0004020202020204" pitchFamily="34" charset="0"/>
                <a:ea typeface="+mn-ea"/>
              </a:rPr>
              <a:t>Describe how using a digital platform for community engagement can offer advantages over traditional in-person methods. What are potential drawbacks?</a:t>
            </a:r>
          </a:p>
          <a:p>
            <a:pPr lvl="1" algn="just">
              <a:buClr>
                <a:schemeClr val="accent2"/>
              </a:buClr>
              <a:buFont typeface="Wingdings" panose="05000000000000000000" pitchFamily="2" charset="2"/>
              <a:buChar char="§"/>
            </a:pPr>
            <a:r>
              <a:rPr lang="en-GB" sz="2000" dirty="0">
                <a:latin typeface="Aptos" panose="020B0004020202020204" pitchFamily="34" charset="0"/>
                <a:ea typeface="+mn-ea"/>
              </a:rPr>
              <a:t>Reflect on a time when you or someone you know may have shared personal information online without considering the potential risks. How would you approach this situation differently now?</a:t>
            </a:r>
          </a:p>
          <a:p>
            <a:pPr algn="just"/>
            <a:r>
              <a:rPr lang="en-GB" sz="2400" b="1" dirty="0">
                <a:latin typeface="Aptos" panose="020B0004020202020204" pitchFamily="34" charset="0"/>
                <a:ea typeface="+mn-ea"/>
              </a:rPr>
              <a:t>Ethical Dilemma Discussion: </a:t>
            </a:r>
            <a:r>
              <a:rPr lang="en-GB" sz="2400" dirty="0">
                <a:latin typeface="Aptos" panose="020B0004020202020204" pitchFamily="34" charset="0"/>
                <a:ea typeface="+mn-ea"/>
              </a:rPr>
              <a:t>Consider an ethical dilemma in the use of digital technology (e.g., the debate over digital surveillance for public safety versus privacy). Write a brief argument or discussion post presenting your viewpoint, incorporating ethical principles discussed in this module.</a:t>
            </a:r>
          </a:p>
          <a:p>
            <a:pPr algn="just"/>
            <a:r>
              <a:rPr lang="en-GB" sz="2400" b="1" dirty="0">
                <a:latin typeface="Aptos" panose="020B0004020202020204" pitchFamily="34" charset="0"/>
                <a:ea typeface="+mn-ea"/>
              </a:rPr>
              <a:t>Call to Action: </a:t>
            </a:r>
            <a:r>
              <a:rPr lang="en-GB" sz="2400" dirty="0">
                <a:latin typeface="Aptos" panose="020B0004020202020204" pitchFamily="34" charset="0"/>
                <a:ea typeface="+mn-ea"/>
              </a:rPr>
              <a:t>Digital citizenship requires more than understanding; it demands action. Choose one of the activities above and commit to completing it within the next week. Share your plan with a peer or mentor for accountability and be prepared to discuss your experience in our next session.</a:t>
            </a:r>
          </a:p>
        </p:txBody>
      </p:sp>
    </p:spTree>
    <p:extLst>
      <p:ext uri="{BB962C8B-B14F-4D97-AF65-F5344CB8AC3E}">
        <p14:creationId xmlns:p14="http://schemas.microsoft.com/office/powerpoint/2010/main" val="6054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Conclusions – 1</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marL="0" indent="0" algn="ctr">
              <a:buNone/>
            </a:pPr>
            <a:r>
              <a:rPr lang="en-GB" dirty="0">
                <a:latin typeface="Aptos" panose="020B0004020202020204" pitchFamily="34" charset="0"/>
                <a:ea typeface="+mn-ea"/>
              </a:rPr>
              <a:t> Today, to practice a </a:t>
            </a:r>
            <a:r>
              <a:rPr lang="en-GB" b="1" dirty="0">
                <a:latin typeface="Aptos" panose="020B0004020202020204" pitchFamily="34" charset="0"/>
                <a:ea typeface="+mn-ea"/>
              </a:rPr>
              <a:t>digital citizenship</a:t>
            </a:r>
            <a:r>
              <a:rPr lang="en-GB" dirty="0">
                <a:latin typeface="Aptos" panose="020B0004020202020204" pitchFamily="34" charset="0"/>
                <a:ea typeface="+mn-ea"/>
              </a:rPr>
              <a:t>, it is necessary to educate citizens on how to </a:t>
            </a:r>
            <a:r>
              <a:rPr lang="en-GB" b="1" dirty="0">
                <a:latin typeface="Aptos" panose="020B0004020202020204" pitchFamily="34" charset="0"/>
                <a:ea typeface="+mn-ea"/>
              </a:rPr>
              <a:t>interpret the new languages, messages and symbols</a:t>
            </a:r>
            <a:r>
              <a:rPr lang="en-GB" dirty="0">
                <a:latin typeface="Aptos" panose="020B0004020202020204" pitchFamily="34" charset="0"/>
                <a:ea typeface="+mn-ea"/>
              </a:rPr>
              <a:t>, that are hybrid, continually evolving and intercultural, to interpret the new social representations and socially constructed meanings. This to avoid manipulation and social control.</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Cultural Awareness and Sensitivity Training | Zoe Talent Solutions">
            <a:extLst>
              <a:ext uri="{FF2B5EF4-FFF2-40B4-BE49-F238E27FC236}">
                <a16:creationId xmlns:a16="http://schemas.microsoft.com/office/drawing/2014/main" id="{DEDE24E2-D613-A09E-74A9-F32DC657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824" y="2015415"/>
            <a:ext cx="4191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Conclusions – </a:t>
            </a:r>
            <a:r>
              <a:rPr lang="sk-SK" sz="4400" kern="1200" dirty="0">
                <a:latin typeface="Aptos" panose="020B0004020202020204" pitchFamily="34" charset="0"/>
                <a:ea typeface="+mj-ea"/>
              </a:rPr>
              <a:t>2</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92500" lnSpcReduction="20000"/>
          </a:bodyPr>
          <a:lstStyle/>
          <a:p>
            <a:pPr algn="just"/>
            <a:r>
              <a:rPr lang="en-GB" dirty="0">
                <a:latin typeface="Aptos" panose="020B0004020202020204" pitchFamily="34" charset="0"/>
                <a:ea typeface="+mn-ea"/>
              </a:rPr>
              <a:t>Citizens need to develop a </a:t>
            </a:r>
            <a:r>
              <a:rPr lang="en-GB" b="1" dirty="0">
                <a:latin typeface="Aptos" panose="020B0004020202020204" pitchFamily="34" charset="0"/>
                <a:ea typeface="+mn-ea"/>
              </a:rPr>
              <a:t>multiliteracy</a:t>
            </a:r>
            <a:r>
              <a:rPr lang="en-GB" dirty="0">
                <a:latin typeface="Aptos" panose="020B0004020202020204" pitchFamily="34" charset="0"/>
                <a:ea typeface="+mn-ea"/>
              </a:rPr>
              <a:t>, referring to both the ability to communicate through different media and to the ability to communicate in an intercultural society. </a:t>
            </a:r>
          </a:p>
          <a:p>
            <a:pPr algn="just"/>
            <a:r>
              <a:rPr lang="en-GB" dirty="0">
                <a:latin typeface="Aptos" panose="020B0004020202020204" pitchFamily="34" charset="0"/>
                <a:ea typeface="+mn-ea"/>
              </a:rPr>
              <a:t>Citizens need to learn how to produce digital contents according to each digital environment, considering the </a:t>
            </a:r>
            <a:r>
              <a:rPr lang="en-GB" b="1" dirty="0">
                <a:latin typeface="Aptos" panose="020B0004020202020204" pitchFamily="34" charset="0"/>
                <a:ea typeface="+mn-ea"/>
              </a:rPr>
              <a:t>ethical implications </a:t>
            </a:r>
            <a:r>
              <a:rPr lang="en-GB" dirty="0">
                <a:latin typeface="Aptos" panose="020B0004020202020204" pitchFamily="34" charset="0"/>
                <a:ea typeface="+mn-ea"/>
              </a:rPr>
              <a:t>of their actions, the target group and audience of their message, the appropriate communication style, distinguishing between formal and informal digital context.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Cultural Sensitivity Definition: A Crucial Skill for Global Citizens">
            <a:extLst>
              <a:ext uri="{FF2B5EF4-FFF2-40B4-BE49-F238E27FC236}">
                <a16:creationId xmlns:a16="http://schemas.microsoft.com/office/drawing/2014/main" id="{673EDA6C-C141-05DD-61DF-8081E1A64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362" y="2241283"/>
            <a:ext cx="4195762" cy="23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0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sz="4400" kern="1200" dirty="0">
                <a:latin typeface="Aptos" panose="020B0004020202020204" pitchFamily="34" charset="0"/>
                <a:ea typeface="+mj-ea"/>
              </a:rPr>
              <a:t>Conclusions – </a:t>
            </a:r>
            <a:r>
              <a:rPr lang="sk-SK" sz="4400" kern="1200" dirty="0">
                <a:latin typeface="Aptos" panose="020B0004020202020204" pitchFamily="34" charset="0"/>
                <a:ea typeface="+mj-ea"/>
              </a:rPr>
              <a:t>3</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marL="0" indent="0" algn="ctr">
              <a:buNone/>
            </a:pPr>
            <a:r>
              <a:rPr lang="en-GB" dirty="0">
                <a:latin typeface="Aptos" panose="020B0004020202020204" pitchFamily="34" charset="0"/>
                <a:ea typeface="+mn-ea"/>
              </a:rPr>
              <a:t>Due to the media being on life, that is being constantly connected through various devices, it is necessary to be conscious so to maintain a </a:t>
            </a:r>
            <a:r>
              <a:rPr lang="en-GB" b="1" dirty="0">
                <a:latin typeface="Aptos" panose="020B0004020202020204" pitchFamily="34" charset="0"/>
                <a:ea typeface="+mn-ea"/>
              </a:rPr>
              <a:t>self-integrity</a:t>
            </a:r>
            <a:r>
              <a:rPr lang="en-GB" dirty="0">
                <a:latin typeface="Aptos" panose="020B0004020202020204" pitchFamily="34" charset="0"/>
                <a:ea typeface="+mn-ea"/>
              </a:rPr>
              <a:t>, as it can be difficult to manage oneself identity and social roles in multiple digital environments. In this respect, it is often difficult to manage the overlapping of the formal and informal self.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Put Digital Ethics Conversations Into Action | Avanade Insights Blog">
            <a:extLst>
              <a:ext uri="{FF2B5EF4-FFF2-40B4-BE49-F238E27FC236}">
                <a16:creationId xmlns:a16="http://schemas.microsoft.com/office/drawing/2014/main" id="{2CE1CE7F-1006-BA16-658E-2D99DBC7C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177" y="2324234"/>
            <a:ext cx="4094132"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35890"/>
      </p:ext>
    </p:extLst>
  </p:cSld>
  <p:clrMapOvr>
    <a:masterClrMapping/>
  </p:clrMapOvr>
</p:sld>
</file>

<file path=ppt/theme/theme1.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1FA8A-2154-4948-84C6-4063463CAB17}">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6486F115-559A-4028-B654-70B87A677267}">
  <ds:schemaRefs>
    <ds:schemaRef ds:uri="http://schemas.microsoft.com/sharepoint/v3/contenttype/forms"/>
  </ds:schemaRefs>
</ds:datastoreItem>
</file>

<file path=customXml/itemProps3.xml><?xml version="1.0" encoding="utf-8"?>
<ds:datastoreItem xmlns:ds="http://schemas.openxmlformats.org/officeDocument/2006/customXml" ds:itemID="{7203082F-81E2-48C0-A52E-EC200A5878E2}"/>
</file>

<file path=docProps/app.xml><?xml version="1.0" encoding="utf-8"?>
<Properties xmlns="http://schemas.openxmlformats.org/officeDocument/2006/extended-properties" xmlns:vt="http://schemas.openxmlformats.org/officeDocument/2006/docPropsVTypes">
  <TotalTime>14</TotalTime>
  <Words>1991</Words>
  <Application>Microsoft Office PowerPoint</Application>
  <PresentationFormat>Širokouhlá</PresentationFormat>
  <Paragraphs>122</Paragraphs>
  <Slides>11</Slides>
  <Notes>9</Notes>
  <HiddenSlides>0</HiddenSlides>
  <MMClips>0</MMClips>
  <ScaleCrop>false</ScaleCrop>
  <HeadingPairs>
    <vt:vector size="6" baseType="variant">
      <vt:variant>
        <vt:lpstr>Použité písma</vt:lpstr>
      </vt:variant>
      <vt:variant>
        <vt:i4>7</vt:i4>
      </vt:variant>
      <vt:variant>
        <vt:lpstr>Motív</vt:lpstr>
      </vt:variant>
      <vt:variant>
        <vt:i4>2</vt:i4>
      </vt:variant>
      <vt:variant>
        <vt:lpstr>Nadpisy snímok</vt:lpstr>
      </vt:variant>
      <vt:variant>
        <vt:i4>11</vt:i4>
      </vt:variant>
    </vt:vector>
  </HeadingPairs>
  <TitlesOfParts>
    <vt:vector size="20" baseType="lpstr">
      <vt:lpstr>Aptos</vt:lpstr>
      <vt:lpstr>Aptos Display</vt:lpstr>
      <vt:lpstr>Arial</vt:lpstr>
      <vt:lpstr>Calibri</vt:lpstr>
      <vt:lpstr>Cambria</vt:lpstr>
      <vt:lpstr>Söhne</vt:lpstr>
      <vt:lpstr>Wingdings</vt:lpstr>
      <vt:lpstr>1_Motív Office</vt:lpstr>
      <vt:lpstr>2_Motív Office</vt:lpstr>
      <vt:lpstr>Digital Citizenship - Conclusion</vt:lpstr>
      <vt:lpstr>Key Takeaways from Digital Citizenship</vt:lpstr>
      <vt:lpstr>Reflection on Digital Citizenship</vt:lpstr>
      <vt:lpstr>Questions for Reflection</vt:lpstr>
      <vt:lpstr>Applying Your Knowledge</vt:lpstr>
      <vt:lpstr>Applying Your Knowledge</vt:lpstr>
      <vt:lpstr>Conclusions – 1</vt:lpstr>
      <vt:lpstr>Conclusions – 2</vt:lpstr>
      <vt:lpstr>Conclusions – 3</vt:lpstr>
      <vt:lpstr>Conclusions – 4</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Marcela Hallová</cp:lastModifiedBy>
  <cp:revision>9</cp:revision>
  <dcterms:created xsi:type="dcterms:W3CDTF">2024-06-25T09:08:06Z</dcterms:created>
  <dcterms:modified xsi:type="dcterms:W3CDTF">2024-09-27T20:41:25Z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