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95" r:id="rId5"/>
    <p:sldId id="257" r:id="rId6"/>
    <p:sldId id="260" r:id="rId7"/>
    <p:sldId id="261" r:id="rId8"/>
    <p:sldId id="262" r:id="rId9"/>
    <p:sldId id="263" r:id="rId10"/>
    <p:sldId id="264" r:id="rId11"/>
    <p:sldId id="265" r:id="rId12"/>
    <p:sldId id="266" r:id="rId13"/>
    <p:sldId id="267" r:id="rId14"/>
    <p:sldId id="268" r:id="rId15"/>
    <p:sldId id="296" r:id="rId1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5"/>
    <a:srgbClr val="FFAA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2C86A-C284-8B3A-C88E-6D8286C26FCB}" v="1" dt="2024-10-10T09:31:28.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7283" autoAdjust="0"/>
  </p:normalViewPr>
  <p:slideViewPr>
    <p:cSldViewPr snapToGrid="0">
      <p:cViewPr varScale="1">
        <p:scale>
          <a:sx n="52" d="100"/>
          <a:sy n="52" d="100"/>
        </p:scale>
        <p:origin x="10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a Hallová" userId="S::hallovam@uniag.sk::11c297e8-e2cf-40dc-b098-351a91ef2171" providerId="AD" clId="Web-{B409CBF5-B2C8-4072-8ECB-F2CE3CE732D1}"/>
    <pc:docChg chg="addSld">
      <pc:chgData name="Marcela Hallová" userId="S::hallovam@uniag.sk::11c297e8-e2cf-40dc-b098-351a91ef2171" providerId="AD" clId="Web-{B409CBF5-B2C8-4072-8ECB-F2CE3CE732D1}" dt="2024-09-15T12:20:52.805" v="0"/>
      <pc:docMkLst>
        <pc:docMk/>
      </pc:docMkLst>
      <pc:sldChg chg="add">
        <pc:chgData name="Marcela Hallová" userId="S::hallovam@uniag.sk::11c297e8-e2cf-40dc-b098-351a91ef2171" providerId="AD" clId="Web-{B409CBF5-B2C8-4072-8ECB-F2CE3CE732D1}" dt="2024-09-15T12:20:52.805" v="0"/>
        <pc:sldMkLst>
          <pc:docMk/>
          <pc:sldMk cId="1369288257" sldId="296"/>
        </pc:sldMkLst>
      </pc:sldChg>
    </pc:docChg>
  </pc:docChgLst>
  <pc:docChgLst>
    <pc:chgData name="Marcela Hallová" userId="S::hallovam@uniag.sk::11c297e8-e2cf-40dc-b098-351a91ef2171" providerId="AD" clId="Web-{83F26891-8CD5-486D-AAF1-834EB90B102D}"/>
    <pc:docChg chg="modSld">
      <pc:chgData name="Marcela Hallová" userId="S::hallovam@uniag.sk::11c297e8-e2cf-40dc-b098-351a91ef2171" providerId="AD" clId="Web-{83F26891-8CD5-486D-AAF1-834EB90B102D}" dt="2024-09-15T17:14:19.854" v="1" actId="1076"/>
      <pc:docMkLst>
        <pc:docMk/>
      </pc:docMkLst>
      <pc:sldChg chg="delSp modSp">
        <pc:chgData name="Marcela Hallová" userId="S::hallovam@uniag.sk::11c297e8-e2cf-40dc-b098-351a91ef2171" providerId="AD" clId="Web-{83F26891-8CD5-486D-AAF1-834EB90B102D}" dt="2024-09-15T17:14:19.854" v="1" actId="1076"/>
        <pc:sldMkLst>
          <pc:docMk/>
          <pc:sldMk cId="162941238" sldId="295"/>
        </pc:sldMkLst>
        <pc:picChg chg="mod">
          <ac:chgData name="Marcela Hallová" userId="S::hallovam@uniag.sk::11c297e8-e2cf-40dc-b098-351a91ef2171" providerId="AD" clId="Web-{83F26891-8CD5-486D-AAF1-834EB90B102D}" dt="2024-09-15T17:14:19.854" v="1" actId="1076"/>
          <ac:picMkLst>
            <pc:docMk/>
            <pc:sldMk cId="162941238" sldId="295"/>
            <ac:picMk id="19" creationId="{A34B1F93-7319-3B02-1A2A-A41863D32FA7}"/>
          </ac:picMkLst>
        </pc:picChg>
        <pc:picChg chg="del">
          <ac:chgData name="Marcela Hallová" userId="S::hallovam@uniag.sk::11c297e8-e2cf-40dc-b098-351a91ef2171" providerId="AD" clId="Web-{83F26891-8CD5-486D-AAF1-834EB90B102D}" dt="2024-09-15T17:14:17.167" v="0"/>
          <ac:picMkLst>
            <pc:docMk/>
            <pc:sldMk cId="162941238" sldId="295"/>
            <ac:picMk id="31" creationId="{6097464A-A2F6-E234-6ED2-8C5133BF7945}"/>
          </ac:picMkLst>
        </pc:picChg>
      </pc:sldChg>
    </pc:docChg>
  </pc:docChgLst>
  <pc:docChgLst>
    <pc:chgData clId="Web-{9792C86A-C284-8B3A-C88E-6D8286C26FCB}"/>
    <pc:docChg chg="modSld">
      <pc:chgData name="" userId="" providerId="" clId="Web-{9792C86A-C284-8B3A-C88E-6D8286C26FCB}" dt="2024-10-10T09:31:28.836" v="0" actId="1076"/>
      <pc:docMkLst>
        <pc:docMk/>
      </pc:docMkLst>
      <pc:sldChg chg="modSp">
        <pc:chgData name="" userId="" providerId="" clId="Web-{9792C86A-C284-8B3A-C88E-6D8286C26FCB}" dt="2024-10-10T09:31:28.836" v="0" actId="1076"/>
        <pc:sldMkLst>
          <pc:docMk/>
          <pc:sldMk cId="162941238" sldId="295"/>
        </pc:sldMkLst>
        <pc:picChg chg="mod">
          <ac:chgData name="" userId="" providerId="" clId="Web-{9792C86A-C284-8B3A-C88E-6D8286C26FCB}" dt="2024-10-10T09:31:28.836" v="0" actId="1076"/>
          <ac:picMkLst>
            <pc:docMk/>
            <pc:sldMk cId="162941238" sldId="295"/>
            <ac:picMk id="19" creationId="{A34B1F93-7319-3B02-1A2A-A41863D32FA7}"/>
          </ac:picMkLst>
        </pc:picChg>
      </pc:sldChg>
    </pc:docChg>
  </pc:docChgLst>
  <pc:docChgLst>
    <pc:chgData name="Marcela Hallová" userId="S::hallovam@uniag.sk::11c297e8-e2cf-40dc-b098-351a91ef2171" providerId="AD" clId="Web-{FC22331B-5091-4499-A2D1-F24AC69693E6}"/>
    <pc:docChg chg="modSld">
      <pc:chgData name="Marcela Hallová" userId="S::hallovam@uniag.sk::11c297e8-e2cf-40dc-b098-351a91ef2171" providerId="AD" clId="Web-{FC22331B-5091-4499-A2D1-F24AC69693E6}" dt="2024-09-25T12:45:42.855" v="1" actId="20577"/>
      <pc:docMkLst>
        <pc:docMk/>
      </pc:docMkLst>
      <pc:sldChg chg="modSp">
        <pc:chgData name="Marcela Hallová" userId="S::hallovam@uniag.sk::11c297e8-e2cf-40dc-b098-351a91ef2171" providerId="AD" clId="Web-{FC22331B-5091-4499-A2D1-F24AC69693E6}" dt="2024-09-25T12:45:42.855" v="1" actId="20577"/>
        <pc:sldMkLst>
          <pc:docMk/>
          <pc:sldMk cId="1369288257" sldId="296"/>
        </pc:sldMkLst>
        <pc:spChg chg="mod">
          <ac:chgData name="Marcela Hallová" userId="S::hallovam@uniag.sk::11c297e8-e2cf-40dc-b098-351a91ef2171" providerId="AD" clId="Web-{FC22331B-5091-4499-A2D1-F24AC69693E6}" dt="2024-09-25T12:45:42.855" v="1" actId="20577"/>
          <ac:spMkLst>
            <pc:docMk/>
            <pc:sldMk cId="1369288257" sldId="296"/>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n-US" sz="2800" dirty="0">
              <a:latin typeface="Aptos" panose="020B0004020202020204" pitchFamily="34" charset="0"/>
            </a:rPr>
            <a:t>Unsere Kurse bieten einen </a:t>
          </a:r>
          <a:r>
            <a:rPr lang="en-US" sz="2800" b="1" dirty="0">
              <a:latin typeface="Aptos" panose="020B0004020202020204" pitchFamily="34" charset="0"/>
            </a:rPr>
            <a:t>ganzheitlichen Ansatz </a:t>
          </a:r>
          <a:r>
            <a:rPr lang="en-US" sz="2800" dirty="0">
              <a:latin typeface="Aptos" panose="020B0004020202020204" pitchFamily="34" charset="0"/>
            </a:rPr>
            <a:t>für digitales Wohlbefinden, der </a:t>
          </a:r>
          <a:r>
            <a:rPr lang="en-US" sz="2800" b="1" dirty="0">
              <a:latin typeface="Aptos" panose="020B0004020202020204" pitchFamily="34" charset="0"/>
            </a:rPr>
            <a:t>interaktive Inhalte, praktische Strategien und persönliche Beratung </a:t>
          </a:r>
          <a:r>
            <a:rPr lang="en-US" sz="2800" dirty="0">
              <a:latin typeface="Aptos" panose="020B0004020202020204" pitchFamily="34" charset="0"/>
            </a:rPr>
            <a:t>kombiniert. </a:t>
          </a: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n-US" sz="2800" dirty="0">
              <a:latin typeface="Aptos" panose="020B0004020202020204" pitchFamily="34" charset="0"/>
            </a:rPr>
            <a:t>Mit kleinen, aber sinnvollen Schritten kann jeder Einzelne </a:t>
          </a:r>
          <a:r>
            <a:rPr lang="en-US" sz="2800" b="1" dirty="0">
              <a:latin typeface="Aptos" panose="020B0004020202020204" pitchFamily="34" charset="0"/>
            </a:rPr>
            <a:t>eine transformative Reise </a:t>
          </a:r>
          <a:r>
            <a:rPr lang="en-US" sz="2800" dirty="0">
              <a:latin typeface="Aptos" panose="020B0004020202020204" pitchFamily="34" charset="0"/>
            </a:rPr>
            <a:t>zu einem gesünderen Umgang mit der Technik antreten.</a:t>
          </a: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2"/>
      <dgm:spPr/>
    </dgm:pt>
    <dgm:pt modelId="{C30DF1B2-F37F-4977-A83F-C68B1482F247}" type="pres">
      <dgm:prSet presAssocID="{7EABECD8-D455-4319-8FF4-C2EE512945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2">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2"/>
      <dgm:spPr/>
    </dgm:pt>
    <dgm:pt modelId="{5C34206F-EB45-4DC3-8F16-DE3603D6F2D8}" type="pres">
      <dgm:prSet presAssocID="{B86FD1F9-60AF-4E92-85B6-C2039899D79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2">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1526"/>
          <a:ext cx="10662684" cy="20255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612720" y="457268"/>
          <a:ext cx="1114036" cy="11140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2339476" y="1526"/>
          <a:ext cx="8203975" cy="202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368" tIns="214368" rIns="214368" bIns="214368"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Aptos" panose="020B0004020202020204" pitchFamily="34" charset="0"/>
            </a:rPr>
            <a:t>Unsere Kurse bieten einen </a:t>
          </a:r>
          <a:r>
            <a:rPr lang="en-US" sz="2800" b="1" kern="1200" dirty="0">
              <a:latin typeface="Aptos" panose="020B0004020202020204" pitchFamily="34" charset="0"/>
            </a:rPr>
            <a:t>ganzheitlichen Ansatz </a:t>
          </a:r>
          <a:r>
            <a:rPr lang="en-US" sz="2800" kern="1200" dirty="0">
              <a:latin typeface="Aptos" panose="020B0004020202020204" pitchFamily="34" charset="0"/>
            </a:rPr>
            <a:t>für digitales Wohlbefinden, der </a:t>
          </a:r>
          <a:r>
            <a:rPr lang="en-US" sz="2800" b="1" kern="1200" dirty="0">
              <a:latin typeface="Aptos" panose="020B0004020202020204" pitchFamily="34" charset="0"/>
            </a:rPr>
            <a:t>interaktive Inhalte, praktische Strategien und persönliche Beratung </a:t>
          </a:r>
          <a:r>
            <a:rPr lang="en-US" sz="2800" kern="1200" dirty="0">
              <a:latin typeface="Aptos" panose="020B0004020202020204" pitchFamily="34" charset="0"/>
            </a:rPr>
            <a:t>kombiniert. </a:t>
          </a:r>
        </a:p>
      </dsp:txBody>
      <dsp:txXfrm>
        <a:off x="2339476" y="1526"/>
        <a:ext cx="8203975" cy="2025521"/>
      </dsp:txXfrm>
    </dsp:sp>
    <dsp:sp modelId="{C4E9ED3C-7BA5-44DA-B485-7992C21B656E}">
      <dsp:nvSpPr>
        <dsp:cNvPr id="0" name=""/>
        <dsp:cNvSpPr/>
      </dsp:nvSpPr>
      <dsp:spPr>
        <a:xfrm>
          <a:off x="0" y="2321668"/>
          <a:ext cx="10662684" cy="20255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612720" y="2777410"/>
          <a:ext cx="1114036" cy="11140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2339476" y="2321668"/>
          <a:ext cx="8203975" cy="202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368" tIns="214368" rIns="214368" bIns="214368"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Aptos" panose="020B0004020202020204" pitchFamily="34" charset="0"/>
            </a:rPr>
            <a:t>Mit kleinen, aber sinnvollen Schritten kann jeder Einzelne </a:t>
          </a:r>
          <a:r>
            <a:rPr lang="en-US" sz="2800" b="1" kern="1200" dirty="0">
              <a:latin typeface="Aptos" panose="020B0004020202020204" pitchFamily="34" charset="0"/>
            </a:rPr>
            <a:t>eine transformative Reise </a:t>
          </a:r>
          <a:r>
            <a:rPr lang="en-US" sz="2800" kern="1200" dirty="0">
              <a:latin typeface="Aptos" panose="020B0004020202020204" pitchFamily="34" charset="0"/>
            </a:rPr>
            <a:t>zu einem gesünderen Umgang mit der Technik antreten.</a:t>
          </a:r>
        </a:p>
      </dsp:txBody>
      <dsp:txXfrm>
        <a:off x="2339476" y="2321668"/>
        <a:ext cx="8203975" cy="20255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286A2-BD5B-40A6-9918-E980843A5447}" type="datetimeFigureOut">
              <a:rPr lang="sk-SK" smtClean="0"/>
              <a:t>10. 10. 2024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7C988-4ABC-44CD-BF57-54EC295E72C9}" type="slidenum">
              <a:rPr lang="sk-SK" smtClean="0"/>
              <a:t>‹Nr.›</a:t>
            </a:fld>
            <a:endParaRPr lang="sk-SK"/>
          </a:p>
        </p:txBody>
      </p:sp>
    </p:spTree>
    <p:extLst>
      <p:ext uri="{BB962C8B-B14F-4D97-AF65-F5344CB8AC3E}">
        <p14:creationId xmlns:p14="http://schemas.microsoft.com/office/powerpoint/2010/main" val="22685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Diskutieren Sie das Konzept des digitalen Wohlbefindens und seine Bedeutung im heutigen digitalen Zeitalter.</a:t>
            </a:r>
          </a:p>
          <a:p>
            <a:pPr algn="l">
              <a:buFont typeface="Arial" panose="020B0604020202020204" pitchFamily="34" charset="0"/>
              <a:buChar char="•"/>
            </a:pPr>
            <a:r>
              <a:rPr lang="en-US" b="0" i="0" dirty="0">
                <a:solidFill>
                  <a:srgbClr val="ECECEC"/>
                </a:solidFill>
                <a:effectLst/>
                <a:latin typeface="Söhne"/>
              </a:rPr>
              <a:t>Betonen Sie die Notwendigkeit eines Gleichgewichts bei der Nutzung von Technologie, um unser Leben zu verbessern, ohne unser Wohlbefinden zu beeinträchtigen.</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"Wir sollten zunächst einmal verstehen, was digitales Wohlbefinden wirklich bedeutet. Es geht darum, ein Gleichgewicht zu finden zwischen der Nutzung der Technologie, um unser Leben zu verbessern, und der Sicherstellung, dass sie uns nicht vereinnahmt. Wir werden praktische Möglichkeiten erforschen, um dieses Gleichgewicht zu erreichen.</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2</a:t>
            </a:fld>
            <a:endParaRPr lang="sk-SK"/>
          </a:p>
        </p:txBody>
      </p:sp>
    </p:spTree>
    <p:extLst>
      <p:ext uri="{BB962C8B-B14F-4D97-AF65-F5344CB8AC3E}">
        <p14:creationId xmlns:p14="http://schemas.microsoft.com/office/powerpoint/2010/main" val="350084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Ermutigen Sie die Teilnehmer, ihre Erfahrungen mit dem digitalen Wohlbefinden mitzuteilen und andere durch ihre Geschichten zu inspirieren.</a:t>
            </a:r>
          </a:p>
          <a:p>
            <a:pPr algn="l">
              <a:buFont typeface="Arial" panose="020B0604020202020204" pitchFamily="34" charset="0"/>
              <a:buChar char="•"/>
            </a:pPr>
            <a:r>
              <a:rPr lang="en-US" b="0" i="0" dirty="0">
                <a:solidFill>
                  <a:srgbClr val="ECECEC"/>
                </a:solidFill>
                <a:effectLst/>
                <a:latin typeface="Söhne"/>
              </a:rPr>
              <a:t>Betonen Sie die Bedeutung der Unterstützung durch die Gemeinschaft, um die Motivation und die Verantwortlichkeit für die Aufrechterhaltung des digitalen Wohlbefindens zu fördern.</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"Ich möchte von jedem von Ihnen etwas über Ihre Erfahrungen mit dem digitalen Wohlbefinden erfahren. Ihre Geschichten können andere inspirieren und eine unterstützende Gemeinschaft schaffen. Lassen Sie uns gemeinsam daran arbeiten, digitales Wohlbefinden zu einer Priorität in unserem Leben zu machen.</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11</a:t>
            </a:fld>
            <a:endParaRPr lang="sk-SK"/>
          </a:p>
        </p:txBody>
      </p:sp>
    </p:spTree>
    <p:extLst>
      <p:ext uri="{BB962C8B-B14F-4D97-AF65-F5344CB8AC3E}">
        <p14:creationId xmlns:p14="http://schemas.microsoft.com/office/powerpoint/2010/main" val="98291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Hervorhebung der besonderen Herausforderungen, mit denen Erwachsene konfrontiert sind, um ihr digitales Wohlbefinden zu erhalten, z. B. arbeitsbedingter Stress und digitale Überlastung.</a:t>
            </a:r>
          </a:p>
          <a:p>
            <a:pPr marL="742950" lvl="1" indent="-285750" algn="l">
              <a:buFont typeface="+mj-lt"/>
              <a:buAutoNum type="arabicPeriod"/>
            </a:pPr>
            <a:r>
              <a:rPr lang="en-US" b="0" i="0" dirty="0">
                <a:solidFill>
                  <a:srgbClr val="ECECEC"/>
                </a:solidFill>
                <a:effectLst/>
                <a:latin typeface="Söhne"/>
              </a:rPr>
              <a:t>Betonen Sie, wie wichtig es ist, der körperlichen Gesundheit, dem psychischen Wohlbefinden und den sozialen Beziehungen in der digitalen Welt Priorität einzuräumen.</a:t>
            </a: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"Als Erwachsene stehen wir vor besonderen Herausforderungen, wenn es um unser digitales Wohlbefinden geht. Von arbeitsbedingtem Stress bis hin zur ständigen Informationsflut - es ist leicht, sich überfordert zu fühlen. Heute werden wir erörtern, warum es für uns entscheidend ist, unserer körperlichen und geistigen Gesundheit in der digitalen Welt Priorität einzuräumen."</a:t>
            </a:r>
          </a:p>
          <a:p>
            <a:br>
              <a:rPr lang="en-US" dirty="0"/>
            </a:br>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3</a:t>
            </a:fld>
            <a:endParaRPr lang="sk-SK"/>
          </a:p>
        </p:txBody>
      </p:sp>
    </p:spTree>
    <p:extLst>
      <p:ext uri="{BB962C8B-B14F-4D97-AF65-F5344CB8AC3E}">
        <p14:creationId xmlns:p14="http://schemas.microsoft.com/office/powerpoint/2010/main" val="312903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Diskutieren Sie die Vor- und Nachteile der Technologie, erkennen Sie ihre positiven Auswirkungen an und warnen Sie gleichzeitig vor übermäßigem Vertrauen und Missbrauch.</a:t>
            </a:r>
          </a:p>
          <a:p>
            <a:pPr marL="742950" lvl="1" indent="-285750" algn="l">
              <a:buFont typeface="+mj-lt"/>
              <a:buAutoNum type="arabicPeriod"/>
            </a:pPr>
            <a:r>
              <a:rPr lang="en-US" b="0" i="0" dirty="0">
                <a:solidFill>
                  <a:srgbClr val="ECECEC"/>
                </a:solidFill>
                <a:effectLst/>
                <a:latin typeface="Söhne"/>
              </a:rPr>
              <a:t>Ermutigen Sie die Teilnehmer, sich der Technologie mit Achtsamkeit und Absicht zu nähern und ihre Rolle als Hilfsmittel und nicht als Notwendigkeit zu erkennen.</a:t>
            </a:r>
          </a:p>
          <a:p>
            <a:pPr algn="l">
              <a:buFont typeface="+mj-lt"/>
              <a:buAutoNum type="arabicPeriod"/>
            </a:pPr>
            <a:br>
              <a:rPr lang="en-US" dirty="0"/>
            </a:b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"Technologie ist ein mächtiges Werkzeug, aber es ist wichtig, sie mit einer ausgewogenen Perspektive zu betrachten. Wir werden sowohl die positiven als auch die negativen Auswirkungen der Technologie betrachten und darüber diskutieren, wie wir sie achtsam nutzen können, um unser Leben zu verbessern.</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4</a:t>
            </a:fld>
            <a:endParaRPr lang="sk-SK"/>
          </a:p>
        </p:txBody>
      </p:sp>
    </p:spTree>
    <p:extLst>
      <p:ext uri="{BB962C8B-B14F-4D97-AF65-F5344CB8AC3E}">
        <p14:creationId xmlns:p14="http://schemas.microsoft.com/office/powerpoint/2010/main" val="122033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Erläutern Sie das benutzerfreundliche und ansprechende Format des Kursmaterials, einschließlich PowerPoint-Präsentationen, Videos und Quizfragen.</a:t>
            </a:r>
          </a:p>
          <a:p>
            <a:pPr algn="l">
              <a:buFont typeface="Arial" panose="020B0604020202020204" pitchFamily="34" charset="0"/>
              <a:buChar char="•"/>
            </a:pPr>
            <a:r>
              <a:rPr lang="en-US" b="0" i="0" dirty="0">
                <a:solidFill>
                  <a:srgbClr val="ECECEC"/>
                </a:solidFill>
                <a:effectLst/>
                <a:latin typeface="Söhne"/>
              </a:rPr>
              <a:t>Ermutigen Sie die Teilnehmer, sich aktiv am Lernprozess zu beteiligen und die angebotenen interaktiven Elemente zu nutzen.</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"Unser Kursmaterial ist benutzerfreundlich und ansprechend gestaltet. Von PowerPoint-Präsentationen bis hin zu interaktiven Quizfragen haben wir dafür gesorgt, dass das Lernen über digitales Wohlbefinden sowohl informativ als auch unterhaltsam ist."</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5</a:t>
            </a:fld>
            <a:endParaRPr lang="sk-SK"/>
          </a:p>
        </p:txBody>
      </p:sp>
    </p:spTree>
    <p:extLst>
      <p:ext uri="{BB962C8B-B14F-4D97-AF65-F5344CB8AC3E}">
        <p14:creationId xmlns:p14="http://schemas.microsoft.com/office/powerpoint/2010/main" val="345842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Praktische Strategien für die Umsetzung nachhaltiger Änderungen digitaler Gewohnheiten, wie z. B. das Setzen von Grenzen, Achtsamkeitsübungen und die Suche nach sozialer Unterstützung.</a:t>
            </a:r>
          </a:p>
          <a:p>
            <a:pPr marL="742950" lvl="1" indent="-285750" algn="l">
              <a:buFont typeface="+mj-lt"/>
              <a:buAutoNum type="arabicPeriod"/>
            </a:pPr>
            <a:r>
              <a:rPr lang="en-US" b="0" i="0" dirty="0">
                <a:solidFill>
                  <a:srgbClr val="ECECEC"/>
                </a:solidFill>
                <a:effectLst/>
                <a:latin typeface="Söhne"/>
              </a:rPr>
              <a:t>Betonen Sie, wie wichtig Beständigkeit und schrittweise Fortschritte bei der Einführung gesünderer digitaler Gewohnheiten sind.</a:t>
            </a:r>
          </a:p>
          <a:p>
            <a:pPr algn="l">
              <a:buFont typeface="+mj-lt"/>
              <a:buAutoNum type="arabicPeriod"/>
            </a:pPr>
            <a:br>
              <a:rPr lang="en-US" dirty="0"/>
            </a:b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"Jetzt geht es an die Feinheiten der Umsetzung von Veränderungen. Wir werden praktische Strategien für die Einführung gesünderer digitaler Gewohnheiten erörtern, z. B. das Setzen von Grenzen und das Üben von Achtsamkeit. Diese kleinen Veränderungen können einen großen Unterschied in unserem allgemeinen Wohlbefinden ausmachen.</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6</a:t>
            </a:fld>
            <a:endParaRPr lang="sk-SK"/>
          </a:p>
        </p:txBody>
      </p:sp>
    </p:spTree>
    <p:extLst>
      <p:ext uri="{BB962C8B-B14F-4D97-AF65-F5344CB8AC3E}">
        <p14:creationId xmlns:p14="http://schemas.microsoft.com/office/powerpoint/2010/main" val="148520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Fassen Sie die wichtigsten Punkte der Präsentation zusammen und betonen Sie die Bedeutung des digitalen Wohlbefindens in der heutigen Gesellschaft.</a:t>
            </a:r>
          </a:p>
          <a:p>
            <a:pPr marL="742950" lvl="1" indent="-285750" algn="l">
              <a:buFont typeface="+mj-lt"/>
              <a:buAutoNum type="arabicPeriod"/>
            </a:pPr>
            <a:r>
              <a:rPr lang="en-US" b="0" i="0" dirty="0">
                <a:solidFill>
                  <a:srgbClr val="ECECEC"/>
                </a:solidFill>
                <a:effectLst/>
                <a:latin typeface="Söhne"/>
              </a:rPr>
              <a:t>Ermutigen Sie die Teilnehmer, über ihre eigenen digitalen Gewohnheiten nachzudenken und zu überlegen, wie sie das Gelernte in ihr tägliches Leben einbauen können.</a:t>
            </a:r>
          </a:p>
          <a:p>
            <a:pPr algn="l">
              <a:buFont typeface="+mj-lt"/>
              <a:buAutoNum type="arabicPeriod"/>
            </a:pPr>
            <a:br>
              <a:rPr lang="en-US" dirty="0"/>
            </a:b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"Lassen Sie uns zum Abschluss noch einmal darüber nachdenken, was wir heute gelernt haben. Digitales Wohlbefinden ist nicht nur ein Schlagwort - es ist ein wichtiger Aspekt unseres Lebens im digitalen Zeitalter. Ich möchte jeden von Ihnen ermutigen, das Gelernte auf Ihre eigenen digitalen Gewohnheiten zu übertragen."</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7</a:t>
            </a:fld>
            <a:endParaRPr lang="sk-SK"/>
          </a:p>
        </p:txBody>
      </p:sp>
    </p:spTree>
    <p:extLst>
      <p:ext uri="{BB962C8B-B14F-4D97-AF65-F5344CB8AC3E}">
        <p14:creationId xmlns:p14="http://schemas.microsoft.com/office/powerpoint/2010/main" val="282242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Hervorhebung des Wertes der Kurse, die umfassende, praktische und ansprechende Inhalte zum digitalen Wohlbefinden bieten.</a:t>
            </a:r>
          </a:p>
          <a:p>
            <a:pPr algn="l">
              <a:buFont typeface="Arial" panose="020B0604020202020204" pitchFamily="34" charset="0"/>
              <a:buChar char="•"/>
            </a:pPr>
            <a:r>
              <a:rPr lang="en-US" b="0" i="0" dirty="0">
                <a:solidFill>
                  <a:srgbClr val="ECECEC"/>
                </a:solidFill>
                <a:effectLst/>
                <a:latin typeface="Söhne"/>
              </a:rPr>
              <a:t>Laden Sie die Teilnehmer ein, die Kurse zu vertiefen und die ihnen zur Verfügung stehenden Ressourcen zu nutzen.</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"Unsere Kurse bieten eine Fülle von Ressourcen, die Sie auf Ihrem Weg zum digitalen Wohlbefinden unterstützen. Ob PowerPoint-Präsentationen oder interaktive Quizze - wir haben alles, was Sie für Ihren Erfolg brauchen. Ich möchte Sie ermutigen, die Kurse weiter zu erkunden und diese wertvollen Ressourcen zu nutzen."</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8</a:t>
            </a:fld>
            <a:endParaRPr lang="sk-SK"/>
          </a:p>
        </p:txBody>
      </p:sp>
    </p:spTree>
    <p:extLst>
      <p:ext uri="{BB962C8B-B14F-4D97-AF65-F5344CB8AC3E}">
        <p14:creationId xmlns:p14="http://schemas.microsoft.com/office/powerpoint/2010/main" val="55742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Versichern Sie den Teilnehmern, dass die Kursmaterialien benutzerfreundlich gestaltet und für Personen mit unterschiedlichem Hintergrund und Kenntnisstand zugänglich sind.</a:t>
            </a:r>
          </a:p>
          <a:p>
            <a:pPr algn="l">
              <a:buFont typeface="Arial" panose="020B0604020202020204" pitchFamily="34" charset="0"/>
              <a:buChar char="•"/>
            </a:pPr>
            <a:r>
              <a:rPr lang="en-US" b="0" i="0" dirty="0">
                <a:solidFill>
                  <a:srgbClr val="ECECEC"/>
                </a:solidFill>
                <a:effectLst/>
                <a:latin typeface="Söhne"/>
              </a:rPr>
              <a:t>Ermutigen Sie die Teilnehmer, sich aktiv mit den Materialien auseinanderzusetzen und Feedback für Verbesserungen zu geben.</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"Machen Sie sich keine Sorgen, dass Sie sich in den Kursen verirren - wir haben dafür gesorgt, dass sie einfach zu navigieren und zu verstehen sind. Egal, ob Sie ein technischer Neuling oder ein erfahrener Profi sind, Sie werden etwas Wertvolles in unseren Kursen finden."</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9</a:t>
            </a:fld>
            <a:endParaRPr lang="sk-SK"/>
          </a:p>
        </p:txBody>
      </p:sp>
    </p:spTree>
    <p:extLst>
      <p:ext uri="{BB962C8B-B14F-4D97-AF65-F5344CB8AC3E}">
        <p14:creationId xmlns:p14="http://schemas.microsoft.com/office/powerpoint/2010/main" val="140507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Befähigen Sie die Teilnehmer, ihr digitales Wohlbefinden selbst in die Hand zu nehmen und ihre Gewohnheiten positiv zu verändern.</a:t>
            </a:r>
          </a:p>
          <a:p>
            <a:pPr algn="l">
              <a:buFont typeface="Arial" panose="020B0604020202020204" pitchFamily="34" charset="0"/>
              <a:buChar char="•"/>
            </a:pPr>
            <a:r>
              <a:rPr lang="en-US" b="0" i="0" dirty="0">
                <a:solidFill>
                  <a:srgbClr val="ECECEC"/>
                </a:solidFill>
                <a:effectLst/>
                <a:latin typeface="Söhne"/>
              </a:rPr>
              <a:t>Erinnern Sie die Teilnehmer daran, dass kleine Schritte zu erheblichen Verbesserungen führen können, und ermutigen Sie sie, sich gegenseitig in ihren Bemühungen zu unterstützen.</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"Denken Sie daran, dass Veränderungen nicht über Nacht geschehen. Es kommt darauf an, kleine Schritte zu machen und konsequent zu bleiben. Wenn wir uns gegenseitig auf diesem Weg unterstützen, können wir alle unsere Ziele für einen gesünderen digitalen Lebensstil erreichen."</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10</a:t>
            </a:fld>
            <a:endParaRPr lang="sk-SK"/>
          </a:p>
        </p:txBody>
      </p:sp>
    </p:spTree>
    <p:extLst>
      <p:ext uri="{BB962C8B-B14F-4D97-AF65-F5344CB8AC3E}">
        <p14:creationId xmlns:p14="http://schemas.microsoft.com/office/powerpoint/2010/main" val="27050396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28960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‹Nr.›</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‹Nr.›</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10.10.2024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‹Nr.›</a:t>
            </a:fld>
            <a:endParaRPr lang="mk-MK"/>
          </a:p>
        </p:txBody>
      </p:sp>
    </p:spTree>
    <p:extLst>
      <p:ext uri="{BB962C8B-B14F-4D97-AF65-F5344CB8AC3E}">
        <p14:creationId xmlns:p14="http://schemas.microsoft.com/office/powerpoint/2010/main" val="250108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9"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0.png"/><Relationship Id="rId18" Type="http://schemas.openxmlformats.org/officeDocument/2006/relationships/image" Target="../media/image9.png"/><Relationship Id="rId3" Type="http://schemas.openxmlformats.org/officeDocument/2006/relationships/hyperlink" Target="https://www.flickr.com/photos/rodeime/15116947119" TargetMode="External"/><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8.png"/><Relationship Id="rId2" Type="http://schemas.openxmlformats.org/officeDocument/2006/relationships/image" Target="../media/image12.jpg"/><Relationship Id="rId16"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6.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Digitales Wohlbefinden - </a:t>
            </a:r>
            <a:br>
              <a:rPr lang="sk-SK" b="1" dirty="0">
                <a:solidFill>
                  <a:srgbClr val="FFAA5A"/>
                </a:solidFill>
                <a:latin typeface="+mn-lt"/>
                <a:ea typeface="Cambria" panose="02040503050406030204" pitchFamily="18" charset="0"/>
                <a:cs typeface="Calibri" panose="020F0502020204030204" pitchFamily="34" charset="0"/>
              </a:rPr>
            </a:br>
            <a:r>
              <a:rPr lang="sk-SK" b="1" dirty="0" err="1">
                <a:solidFill>
                  <a:srgbClr val="FFAA5A"/>
                </a:solidFill>
                <a:latin typeface="+mn-lt"/>
                <a:ea typeface="Cambria" panose="02040503050406030204" pitchFamily="18" charset="0"/>
                <a:cs typeface="Calibri" panose="020F0502020204030204" pitchFamily="34" charset="0"/>
              </a:rPr>
              <a:t>Schlussfolgerungen</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7" name="Picture 12" descr="Obrázok, na ktorom je nebo, voda, exteriér, osoba&#10;&#10;Automaticky generovaný popis">
            <a:extLst>
              <a:ext uri="{FF2B5EF4-FFF2-40B4-BE49-F238E27FC236}">
                <a16:creationId xmlns:a16="http://schemas.microsoft.com/office/drawing/2014/main" id="{4895F832-F23A-EB44-A8CF-F6C9E1155710}"/>
              </a:ext>
            </a:extLst>
          </p:cNvPr>
          <p:cNvPicPr>
            <a:picLocks noChangeAspect="1"/>
          </p:cNvPicPr>
          <p:nvPr/>
        </p:nvPicPr>
        <p:blipFill>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Grafický objekt 11" descr="Smartfón obrys">
            <a:extLst>
              <a:ext uri="{FF2B5EF4-FFF2-40B4-BE49-F238E27FC236}">
                <a16:creationId xmlns:a16="http://schemas.microsoft.com/office/drawing/2014/main" id="{BAFE05D7-1248-91EA-E195-9AA5B4525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5805">
            <a:off x="1685671" y="1534886"/>
            <a:ext cx="914400" cy="914400"/>
          </a:xfrm>
          <a:prstGeom prst="rect">
            <a:avLst/>
          </a:prstGeom>
        </p:spPr>
      </p:pic>
      <p:pic>
        <p:nvPicPr>
          <p:cNvPr id="14" name="Grafický objekt 13" descr="Internet obrys">
            <a:extLst>
              <a:ext uri="{FF2B5EF4-FFF2-40B4-BE49-F238E27FC236}">
                <a16:creationId xmlns:a16="http://schemas.microsoft.com/office/drawing/2014/main" id="{C6FB75F4-E4BA-75A9-910F-FD8D43EBC6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8057" y="2772394"/>
            <a:ext cx="914400" cy="914400"/>
          </a:xfrm>
          <a:prstGeom prst="rect">
            <a:avLst/>
          </a:prstGeom>
        </p:spPr>
      </p:pic>
      <p:pic>
        <p:nvPicPr>
          <p:cNvPr id="17" name="Grafický objekt 16" descr="Wi-Fi obrys">
            <a:extLst>
              <a:ext uri="{FF2B5EF4-FFF2-40B4-BE49-F238E27FC236}">
                <a16:creationId xmlns:a16="http://schemas.microsoft.com/office/drawing/2014/main" id="{182B619F-6959-7F39-3BA3-193DB24585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5257" y="3979506"/>
            <a:ext cx="914400" cy="914400"/>
          </a:xfrm>
          <a:prstGeom prst="rect">
            <a:avLst/>
          </a:prstGeom>
        </p:spPr>
      </p:pic>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736505" y="452726"/>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latin typeface="+mn-lt"/>
              </a:rPr>
              <a:t>Aufbau digitaler Resilienz </a:t>
            </a:r>
            <a:br>
              <a:rPr lang="sk-SK" sz="1400" dirty="0">
                <a:latin typeface="+mn-lt"/>
              </a:rPr>
            </a:br>
            <a:r>
              <a:rPr lang="en-US" sz="1400" dirty="0">
                <a:latin typeface="+mn-lt"/>
              </a:rPr>
              <a:t>indem wir digitales Wohlbefinden </a:t>
            </a:r>
            <a:br>
              <a:rPr lang="sk-SK" sz="1400" dirty="0">
                <a:latin typeface="+mn-lt"/>
              </a:rPr>
            </a:br>
            <a:r>
              <a:rPr lang="en-US" sz="1400" dirty="0">
                <a:latin typeface="+mn-lt"/>
              </a:rPr>
              <a:t>und Sicherheit für alle zugänglich machen</a:t>
            </a:r>
            <a:br>
              <a:rPr lang="en-US" sz="1400" dirty="0">
                <a:latin typeface="+mn-lt"/>
              </a:rPr>
            </a:br>
            <a:r>
              <a:rPr lang="en-US" sz="1100" dirty="0">
                <a:latin typeface="+mn-lt"/>
              </a:rPr>
              <a:t>2022-2-SK01-KA220-ADU-000096888</a:t>
            </a:r>
            <a:endParaRPr lang="en-GB" sz="1400" dirty="0">
              <a:latin typeface="+mn-lt"/>
            </a:endParaRPr>
          </a:p>
        </p:txBody>
      </p:sp>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BC6B2A7-6C61-4467-918B-79D080A8F6D2}"/>
              </a:ext>
            </a:extLst>
          </p:cNvPr>
          <p:cNvSpPr>
            <a:spLocks noGrp="1"/>
          </p:cNvSpPr>
          <p:nvPr>
            <p:ph type="title"/>
          </p:nvPr>
        </p:nvSpPr>
        <p:spPr>
          <a:xfrm>
            <a:off x="352087" y="297612"/>
            <a:ext cx="6022833" cy="1239398"/>
          </a:xfrm>
        </p:spPr>
        <p:txBody>
          <a:bodyPr vert="horz" lIns="91440" tIns="45720" rIns="91440" bIns="45720" rtlCol="0" anchor="ctr">
            <a:normAutofit/>
          </a:bodyPr>
          <a:lstStyle/>
          <a:p>
            <a:pPr algn="l"/>
            <a:r>
              <a:rPr lang="en-US" dirty="0">
                <a:latin typeface="Aptos" panose="020B0004020202020204" pitchFamily="34" charset="0"/>
                <a:ea typeface="+mj-ea"/>
              </a:rPr>
              <a:t>Ermächtigung zum Wandel</a:t>
            </a:r>
          </a:p>
        </p:txBody>
      </p:sp>
      <p:sp>
        <p:nvSpPr>
          <p:cNvPr id="3" name="Text Placeholder 2">
            <a:extLst>
              <a:ext uri="{FF2B5EF4-FFF2-40B4-BE49-F238E27FC236}">
                <a16:creationId xmlns:a16="http://schemas.microsoft.com/office/drawing/2014/main" id="{BCBF1860-2E7F-4151-8316-1C2C3123C0F5}"/>
              </a:ext>
            </a:extLst>
          </p:cNvPr>
          <p:cNvSpPr>
            <a:spLocks noGrp="1"/>
          </p:cNvSpPr>
          <p:nvPr>
            <p:ph type="body" idx="1"/>
          </p:nvPr>
        </p:nvSpPr>
        <p:spPr>
          <a:xfrm>
            <a:off x="506628" y="1620610"/>
            <a:ext cx="5724934" cy="4556353"/>
          </a:xfrm>
        </p:spPr>
        <p:txBody>
          <a:bodyPr vert="horz" lIns="91440" tIns="45720" rIns="91440" bIns="45720" rtlCol="0">
            <a:normAutofit lnSpcReduction="10000"/>
          </a:bodyPr>
          <a:lstStyle/>
          <a:p>
            <a:r>
              <a:rPr lang="en-US" sz="3200" dirty="0">
                <a:latin typeface="Aptos" panose="020B0004020202020204" pitchFamily="34" charset="0"/>
                <a:ea typeface="+mn-ea"/>
              </a:rPr>
              <a:t>Die Änderung von Gewohnheiten erfordert </a:t>
            </a:r>
            <a:r>
              <a:rPr lang="en-US" sz="3200" b="1" dirty="0">
                <a:latin typeface="Aptos" panose="020B0004020202020204" pitchFamily="34" charset="0"/>
                <a:ea typeface="+mn-ea"/>
              </a:rPr>
              <a:t>Selbsterkenntnis, Geduld und Unterstützung</a:t>
            </a:r>
            <a:r>
              <a:rPr lang="en-US" sz="3200" dirty="0">
                <a:latin typeface="Aptos" panose="020B0004020202020204" pitchFamily="34" charset="0"/>
                <a:ea typeface="+mn-ea"/>
              </a:rPr>
              <a:t>. </a:t>
            </a:r>
          </a:p>
          <a:p>
            <a:r>
              <a:rPr lang="en-US" sz="3200" dirty="0">
                <a:latin typeface="Aptos" panose="020B0004020202020204" pitchFamily="34" charset="0"/>
                <a:ea typeface="+mn-ea"/>
              </a:rPr>
              <a:t>Indem wir uns diese Grundsätze zu eigen machen und ein Gemeinschaftsgefühl fördern, befähigen wir den Einzelnen, sein digitales Leben selbst in die Hand zu nehmen und einen dauerhaften Wandel zum Besseren zu bewirken.</a:t>
            </a:r>
          </a:p>
          <a:p>
            <a:endParaRPr lang="en-US" sz="3200" dirty="0">
              <a:latin typeface="Aptos" panose="020B0004020202020204" pitchFamily="34" charset="0"/>
              <a:ea typeface="+mn-ea"/>
            </a:endParaRPr>
          </a:p>
        </p:txBody>
      </p:sp>
      <p:pic>
        <p:nvPicPr>
          <p:cNvPr id="9218" name="Picture 2" descr="FOMO and JOMO Boys Vibe 2058607 Vector Art at Vecteezy">
            <a:extLst>
              <a:ext uri="{FF2B5EF4-FFF2-40B4-BE49-F238E27FC236}">
                <a16:creationId xmlns:a16="http://schemas.microsoft.com/office/drawing/2014/main" id="{FBFB5C01-806A-40E7-A161-D8BEDF15C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22" r="30879"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92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23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49" name="Arc 1024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D6D2F3-BDE9-4884-B549-A881050BB4B0}"/>
              </a:ext>
            </a:extLst>
          </p:cNvPr>
          <p:cNvSpPr>
            <a:spLocks noGrp="1"/>
          </p:cNvSpPr>
          <p:nvPr>
            <p:ph type="title"/>
          </p:nvPr>
        </p:nvSpPr>
        <p:spPr>
          <a:xfrm>
            <a:off x="267164" y="614319"/>
            <a:ext cx="11007811" cy="975086"/>
          </a:xfrm>
        </p:spPr>
        <p:txBody>
          <a:bodyPr vert="horz" lIns="91440" tIns="45720" rIns="91440" bIns="45720" rtlCol="0" anchor="ctr">
            <a:normAutofit/>
          </a:bodyPr>
          <a:lstStyle/>
          <a:p>
            <a:pPr algn="l"/>
            <a:r>
              <a:rPr lang="en-US" sz="4400" kern="1200" dirty="0">
                <a:latin typeface="Aptos" panose="020B0004020202020204" pitchFamily="34" charset="0"/>
                <a:ea typeface="+mj-ea"/>
              </a:rPr>
              <a:t>Erfahrungen teilen und andere inspirieren</a:t>
            </a:r>
          </a:p>
        </p:txBody>
      </p:sp>
      <p:sp>
        <p:nvSpPr>
          <p:cNvPr id="10251" name="Freeform: Shape 1025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Virtual Presentation - 2nd World Conference on Teaching and Education">
            <a:extLst>
              <a:ext uri="{FF2B5EF4-FFF2-40B4-BE49-F238E27FC236}">
                <a16:creationId xmlns:a16="http://schemas.microsoft.com/office/drawing/2014/main" id="{A156BBD8-BA0C-4792-B519-71684C52D0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7896" y="2448411"/>
            <a:ext cx="4777381" cy="250812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2B1747B-E200-4F11-A18C-020F2A4633DC}"/>
              </a:ext>
            </a:extLst>
          </p:cNvPr>
          <p:cNvSpPr>
            <a:spLocks noGrp="1"/>
          </p:cNvSpPr>
          <p:nvPr>
            <p:ph type="body" idx="1"/>
          </p:nvPr>
        </p:nvSpPr>
        <p:spPr>
          <a:xfrm>
            <a:off x="5721178" y="1631726"/>
            <a:ext cx="5632622" cy="4545237"/>
          </a:xfrm>
        </p:spPr>
        <p:txBody>
          <a:bodyPr vert="horz" lIns="91440" tIns="45720" rIns="91440" bIns="45720" rtlCol="0">
            <a:normAutofit/>
          </a:bodyPr>
          <a:lstStyle/>
          <a:p>
            <a:pPr algn="just"/>
            <a:r>
              <a:rPr lang="en-US" sz="3200" dirty="0">
                <a:latin typeface="Aptos" panose="020B0004020202020204" pitchFamily="34" charset="0"/>
                <a:ea typeface="+mn-ea"/>
              </a:rPr>
              <a:t>Wir möchten Sie ermutigen, Ihre Erfahrungen und Erkenntnisse mit anderen zu teilen. </a:t>
            </a:r>
          </a:p>
          <a:p>
            <a:pPr algn="just"/>
            <a:r>
              <a:rPr lang="en-US" sz="3200" dirty="0">
                <a:latin typeface="Aptos" panose="020B0004020202020204" pitchFamily="34" charset="0"/>
                <a:ea typeface="+mn-ea"/>
              </a:rPr>
              <a:t>Ihre Geschichte hat die Kraft, zu inspirieren und zu motivieren und positive Veränderungen nicht nur in Ihrem eigenen Leben, sondern auch im Leben der Menschen um Sie herum zu bewirken.</a:t>
            </a:r>
          </a:p>
        </p:txBody>
      </p:sp>
    </p:spTree>
    <p:extLst>
      <p:ext uri="{BB962C8B-B14F-4D97-AF65-F5344CB8AC3E}">
        <p14:creationId xmlns:p14="http://schemas.microsoft.com/office/powerpoint/2010/main" val="109560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80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803"/>
              </a:lnSpc>
              <a:spcBef>
                <a:spcPct val="0"/>
              </a:spcBef>
            </a:pPr>
            <a:r>
              <a:rPr lang="en-US" sz="2650" b="1" dirty="0">
                <a:solidFill>
                  <a:srgbClr val="92BAB5"/>
                </a:solidFill>
                <a:latin typeface="Aptos"/>
                <a:ea typeface="Inter"/>
                <a:cs typeface="Inter"/>
                <a:sym typeface="Inter"/>
              </a:rPr>
              <a:t>Freie Lizenz </a:t>
            </a: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r>
              <a:rPr lang="en-US" sz="2133" dirty="0">
                <a:latin typeface="Aptos" panose="020B0004020202020204" pitchFamily="34" charset="0"/>
                <a:ea typeface="Inter"/>
                <a:cs typeface="Inter"/>
                <a:sym typeface="Inter"/>
              </a:rPr>
              <a:t>Das hier im Rahmen des Projekts "Building Digital Resilience by Making Digital Wellbeing and Security Accessible to All 2022-2-SK01-KA220-ADU-000096888" entwickelte Produkt wurde mit Unterstützung der Europäischen Kommission entwickelt und gibt ausschließlich die Meinung des Autors wieder. Die Europäische Kommission ist nicht für den Inhalt der Dokumente verantwortlich. </a:t>
            </a:r>
          </a:p>
          <a:p>
            <a:pPr algn="just">
              <a:lnSpc>
                <a:spcPts val="1803"/>
              </a:lnSpc>
              <a:spcBef>
                <a:spcPct val="0"/>
              </a:spcBef>
            </a:pPr>
            <a:r>
              <a:rPr lang="en-US" sz="2100" dirty="0">
                <a:latin typeface="Aptos"/>
                <a:ea typeface="Inter"/>
                <a:cs typeface="Inter"/>
                <a:sym typeface="Inter"/>
              </a:rPr>
              <a:t>Die Veröffentlichung steht unter der Creative Commons </a:t>
            </a:r>
            <a:r>
              <a:rPr lang="en-US" sz="2100">
                <a:latin typeface="Aptos"/>
                <a:ea typeface="Inter"/>
                <a:cs typeface="Inter"/>
                <a:sym typeface="Inter"/>
              </a:rPr>
              <a:t>Lizenz </a:t>
            </a:r>
            <a:r>
              <a:rPr lang="en-US" sz="2100" dirty="0">
                <a:latin typeface="Aptos"/>
                <a:ea typeface="Inter"/>
                <a:cs typeface="Inter"/>
                <a:sym typeface="Inter"/>
              </a:rPr>
              <a:t>CC BY- NC SA.</a:t>
            </a:r>
            <a:endParaRPr lang="en-US" sz="2100" dirty="0">
              <a:latin typeface="Aptos"/>
              <a:ea typeface="Inter"/>
              <a:cs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lang="sk-SK" sz="2133" dirty="0">
                <a:latin typeface="Aptos" panose="020B0004020202020204" pitchFamily="34" charset="0"/>
                <a:ea typeface="Inter"/>
                <a:cs typeface="Inter"/>
                <a:sym typeface="Inter"/>
              </a:rPr>
              <a:t>muss</a:t>
            </a:r>
            <a:r>
              <a:rPr lang="en-US" sz="2133" dirty="0">
                <a:latin typeface="Aptos" panose="020B0004020202020204" pitchFamily="34" charset="0"/>
                <a:ea typeface="Inter"/>
                <a:cs typeface="Inter"/>
                <a:sym typeface="Inter"/>
              </a:rPr>
              <a:t>: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das Werk darf nicht zu kommerziellen Zwecken verwendet werden.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algn="just">
              <a:lnSpc>
                <a:spcPts val="1803"/>
              </a:lnSpc>
              <a:spcBef>
                <a:spcPct val="0"/>
              </a:spcBef>
            </a:pPr>
            <a:r>
              <a:rPr lang="en-US" sz="2133" b="1" dirty="0">
                <a:solidFill>
                  <a:srgbClr val="FFAA5A"/>
                </a:solidFill>
                <a:latin typeface="Aptos" panose="020B0004020202020204" pitchFamily="34" charset="0"/>
                <a:ea typeface="Inter"/>
                <a:cs typeface="Inter"/>
                <a:sym typeface="Inter"/>
              </a:rPr>
              <a:t>Haftungsausschluss:</a:t>
            </a:r>
          </a:p>
          <a:p>
            <a:pPr algn="just">
              <a:lnSpc>
                <a:spcPts val="1803"/>
              </a:lnSpc>
              <a:spcBef>
                <a:spcPct val="0"/>
              </a:spcBef>
            </a:pPr>
            <a:r>
              <a:rPr lang="en-US" sz="2133" dirty="0">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algn="just">
              <a:lnSpc>
                <a:spcPts val="1803"/>
              </a:lnSpc>
              <a:spcBef>
                <a:spcPct val="0"/>
              </a:spcBef>
            </a:pPr>
            <a:r>
              <a:rPr lang="en-US" sz="2133" dirty="0">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extLst>
      <p:ext uri="{BB962C8B-B14F-4D97-AF65-F5344CB8AC3E}">
        <p14:creationId xmlns:p14="http://schemas.microsoft.com/office/powerpoint/2010/main" val="136928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Das digitale Wohlbefinden verstehen</a:t>
            </a: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lnSpcReduction="10000"/>
          </a:bodyPr>
          <a:lstStyle/>
          <a:p>
            <a:pPr algn="just"/>
            <a:r>
              <a:rPr lang="en-US" dirty="0">
                <a:latin typeface="Aptos" panose="020B0004020202020204" pitchFamily="34" charset="0"/>
                <a:ea typeface="+mn-ea"/>
              </a:rPr>
              <a:t>Die Essenz des digitalen Wohlbefindens besteht darin, den </a:t>
            </a:r>
            <a:r>
              <a:rPr lang="en-US" b="1" dirty="0">
                <a:latin typeface="Aptos" panose="020B0004020202020204" pitchFamily="34" charset="0"/>
                <a:ea typeface="+mn-ea"/>
              </a:rPr>
              <a:t>Sweet Spot </a:t>
            </a:r>
            <a:r>
              <a:rPr lang="en-US" dirty="0">
                <a:latin typeface="Aptos" panose="020B0004020202020204" pitchFamily="34" charset="0"/>
                <a:ea typeface="+mn-ea"/>
              </a:rPr>
              <a:t>zu finden</a:t>
            </a:r>
            <a:r>
              <a:rPr lang="en-US" b="1" dirty="0">
                <a:latin typeface="Aptos" panose="020B0004020202020204" pitchFamily="34" charset="0"/>
                <a:ea typeface="+mn-ea"/>
              </a:rPr>
              <a:t>, an dem die Technologie unser Leben verbessert, ohne unser Wohlbefinden zu überschatten</a:t>
            </a:r>
            <a:r>
              <a:rPr lang="en-US" dirty="0">
                <a:latin typeface="Aptos" panose="020B0004020202020204" pitchFamily="34" charset="0"/>
                <a:ea typeface="+mn-ea"/>
              </a:rPr>
              <a:t>. </a:t>
            </a:r>
          </a:p>
          <a:p>
            <a:pPr algn="just"/>
            <a:r>
              <a:rPr lang="en-US" dirty="0">
                <a:latin typeface="Aptos" panose="020B0004020202020204" pitchFamily="34" charset="0"/>
                <a:ea typeface="+mn-ea"/>
              </a:rPr>
              <a:t>Von der Verfolgung unserer Spaziergänge mit Fitness-Apps bis hin zu Videoanrufen, um mit unseren Lieben in Verbindung zu bleiben - wir haben gesehen, wie kleine Änderungen zu tiefgreifenden Verbesserungen führen können.</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Maintain Work-Wellness Balance — PRESS Massage Greenpoint">
            <a:extLst>
              <a:ext uri="{FF2B5EF4-FFF2-40B4-BE49-F238E27FC236}">
                <a16:creationId xmlns:a16="http://schemas.microsoft.com/office/drawing/2014/main" id="{2E7F010A-72F9-4080-97AC-7C746E657D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7184" y="1878169"/>
            <a:ext cx="3781051" cy="245768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Arc 20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1F99F4-26BD-4631-B081-F0403F5D6542}"/>
              </a:ext>
            </a:extLst>
          </p:cNvPr>
          <p:cNvSpPr>
            <a:spLocks noGrp="1"/>
          </p:cNvSpPr>
          <p:nvPr>
            <p:ph type="title"/>
          </p:nvPr>
        </p:nvSpPr>
        <p:spPr>
          <a:xfrm>
            <a:off x="4744995" y="541277"/>
            <a:ext cx="6336957"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Digitales Wohlbefinden ist wichtig für Erwachsene</a:t>
            </a:r>
          </a:p>
        </p:txBody>
      </p:sp>
      <p:sp>
        <p:nvSpPr>
          <p:cNvPr id="2059" name="Freeform: Shape 205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Active people breaks Royalty Free Vector Image">
            <a:extLst>
              <a:ext uri="{FF2B5EF4-FFF2-40B4-BE49-F238E27FC236}">
                <a16:creationId xmlns:a16="http://schemas.microsoft.com/office/drawing/2014/main" id="{FEDC32A7-4448-446B-93CA-C3C4757F5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44"/>
          <a:stretch/>
        </p:blipFill>
        <p:spPr bwMode="auto">
          <a:xfrm>
            <a:off x="703182" y="956574"/>
            <a:ext cx="3827313" cy="382549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BAB5B0D-1316-4C76-99DB-F6446F505310}"/>
              </a:ext>
            </a:extLst>
          </p:cNvPr>
          <p:cNvSpPr>
            <a:spLocks noGrp="1"/>
          </p:cNvSpPr>
          <p:nvPr>
            <p:ph type="body" idx="1"/>
          </p:nvPr>
        </p:nvSpPr>
        <p:spPr>
          <a:xfrm>
            <a:off x="4893276" y="1866840"/>
            <a:ext cx="6460524" cy="4310123"/>
          </a:xfrm>
        </p:spPr>
        <p:txBody>
          <a:bodyPr vert="horz" lIns="91440" tIns="45720" rIns="91440" bIns="45720" rtlCol="0">
            <a:normAutofit fontScale="92500" lnSpcReduction="10000"/>
          </a:bodyPr>
          <a:lstStyle/>
          <a:p>
            <a:r>
              <a:rPr lang="en-US" sz="3200" dirty="0">
                <a:latin typeface="Aptos" panose="020B0004020202020204" pitchFamily="34" charset="0"/>
                <a:ea typeface="+mn-ea"/>
              </a:rPr>
              <a:t>Für Erwachsene ist das digitale Wohlbefinden </a:t>
            </a:r>
            <a:br>
              <a:rPr lang="sk-SK" sz="3200" dirty="0">
                <a:latin typeface="Aptos" panose="020B0004020202020204" pitchFamily="34" charset="0"/>
                <a:ea typeface="+mn-ea"/>
              </a:rPr>
            </a:br>
            <a:r>
              <a:rPr lang="en-US" sz="3200" b="1" dirty="0">
                <a:latin typeface="Aptos" panose="020B0004020202020204" pitchFamily="34" charset="0"/>
                <a:ea typeface="+mn-ea"/>
              </a:rPr>
              <a:t>eine Notwendigkeit</a:t>
            </a:r>
            <a:r>
              <a:rPr lang="en-US" sz="3200" dirty="0">
                <a:latin typeface="Aptos" panose="020B0004020202020204" pitchFamily="34" charset="0"/>
                <a:ea typeface="+mn-ea"/>
              </a:rPr>
              <a:t>. </a:t>
            </a:r>
          </a:p>
          <a:p>
            <a:r>
              <a:rPr lang="en-US" sz="3200" dirty="0">
                <a:latin typeface="Aptos" panose="020B0004020202020204" pitchFamily="34" charset="0"/>
                <a:ea typeface="+mn-ea"/>
              </a:rPr>
              <a:t>Schutz der körperlichen Gesundheit </a:t>
            </a:r>
            <a:br>
              <a:rPr lang="sk-SK" sz="3200" dirty="0">
                <a:latin typeface="Aptos" panose="020B0004020202020204" pitchFamily="34" charset="0"/>
                <a:ea typeface="+mn-ea"/>
              </a:rPr>
            </a:br>
            <a:r>
              <a:rPr lang="en-US" sz="3200" dirty="0">
                <a:latin typeface="Aptos" panose="020B0004020202020204" pitchFamily="34" charset="0"/>
                <a:ea typeface="+mn-ea"/>
              </a:rPr>
              <a:t>durch Verringerung der Augenbelastung, </a:t>
            </a:r>
          </a:p>
          <a:p>
            <a:r>
              <a:rPr lang="en-US" sz="3200" dirty="0">
                <a:latin typeface="Aptos" panose="020B0004020202020204" pitchFamily="34" charset="0"/>
                <a:ea typeface="+mn-ea"/>
              </a:rPr>
              <a:t>Förderung des psychischen Wohlbefindens durch Verringerung des Stressniveaus und </a:t>
            </a:r>
          </a:p>
          <a:p>
            <a:r>
              <a:rPr lang="en-US" sz="3200" dirty="0">
                <a:latin typeface="Aptos" panose="020B0004020202020204" pitchFamily="34" charset="0"/>
                <a:ea typeface="+mn-ea"/>
              </a:rPr>
              <a:t>unser soziales Leben zu bereichern, indem wir echte Verbindungen jenseits des Bildschirms fördern.</a:t>
            </a:r>
          </a:p>
        </p:txBody>
      </p:sp>
    </p:spTree>
    <p:extLst>
      <p:ext uri="{BB962C8B-B14F-4D97-AF65-F5344CB8AC3E}">
        <p14:creationId xmlns:p14="http://schemas.microsoft.com/office/powerpoint/2010/main" val="251749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7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3B73731-E6AA-4B12-9C2A-091E2429EE7D}"/>
              </a:ext>
            </a:extLst>
          </p:cNvPr>
          <p:cNvSpPr>
            <a:spLocks noGrp="1"/>
          </p:cNvSpPr>
          <p:nvPr>
            <p:ph type="title"/>
          </p:nvPr>
        </p:nvSpPr>
        <p:spPr>
          <a:xfrm>
            <a:off x="379100" y="796583"/>
            <a:ext cx="4338141" cy="2216513"/>
          </a:xfrm>
        </p:spPr>
        <p:txBody>
          <a:bodyPr vert="horz" lIns="91440" tIns="45720" rIns="91440" bIns="45720" rtlCol="0" anchor="ctr">
            <a:normAutofit/>
          </a:bodyPr>
          <a:lstStyle/>
          <a:p>
            <a:pPr algn="l"/>
            <a:r>
              <a:rPr lang="en-US" sz="4400" kern="1200" dirty="0">
                <a:latin typeface="Aptos" panose="020B0004020202020204" pitchFamily="34" charset="0"/>
                <a:ea typeface="+mj-ea"/>
              </a:rPr>
              <a:t>Ausgewogene Perspektive </a:t>
            </a:r>
            <a:br>
              <a:rPr lang="sk-SK" sz="4400" kern="1200" dirty="0">
                <a:latin typeface="Aptos" panose="020B0004020202020204" pitchFamily="34" charset="0"/>
                <a:ea typeface="+mj-ea"/>
              </a:rPr>
            </a:br>
            <a:r>
              <a:rPr lang="en-US" sz="4400" kern="1200" dirty="0">
                <a:latin typeface="Aptos" panose="020B0004020202020204" pitchFamily="34" charset="0"/>
                <a:ea typeface="+mj-ea"/>
              </a:rPr>
              <a:t>auf die Technologie</a:t>
            </a:r>
          </a:p>
        </p:txBody>
      </p:sp>
      <p:sp>
        <p:nvSpPr>
          <p:cNvPr id="3096" name="Arc 308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074" name="Picture 2" descr="🔥 Negatives of technology. The Positive and Negative Effects of ...">
            <a:extLst>
              <a:ext uri="{FF2B5EF4-FFF2-40B4-BE49-F238E27FC236}">
                <a16:creationId xmlns:a16="http://schemas.microsoft.com/office/drawing/2014/main" id="{02D85A86-8051-4546-9780-D931C71BF5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8770" y="643469"/>
            <a:ext cx="6767096"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91CE2DD-AEAE-4793-A009-7C78830E97F5}"/>
              </a:ext>
            </a:extLst>
          </p:cNvPr>
          <p:cNvSpPr>
            <a:spLocks noGrp="1"/>
          </p:cNvSpPr>
          <p:nvPr>
            <p:ph type="body" idx="1"/>
          </p:nvPr>
        </p:nvSpPr>
        <p:spPr>
          <a:xfrm>
            <a:off x="667265" y="3844905"/>
            <a:ext cx="10686536" cy="2369626"/>
          </a:xfrm>
        </p:spPr>
        <p:txBody>
          <a:bodyPr vert="horz" lIns="91440" tIns="45720" rIns="91440" bIns="45720" rtlCol="0">
            <a:normAutofit lnSpcReduction="10000"/>
          </a:bodyPr>
          <a:lstStyle/>
          <a:p>
            <a:pPr algn="just"/>
            <a:r>
              <a:rPr lang="en-US" dirty="0">
                <a:latin typeface="Aptos" panose="020B0004020202020204" pitchFamily="34" charset="0"/>
                <a:ea typeface="+mn-ea"/>
              </a:rPr>
              <a:t>Betrachten Sie die Technologie durch eine ausgewogene Brille, denn sie bietet unvergleichlichen Komfort und Konnektivität, birgt aber auch Herausforderungen wie digitale Überlastung und Abhängigkeit. </a:t>
            </a:r>
          </a:p>
          <a:p>
            <a:pPr algn="just"/>
            <a:r>
              <a:rPr lang="en-US" b="1" dirty="0">
                <a:latin typeface="Aptos" panose="020B0004020202020204" pitchFamily="34" charset="0"/>
                <a:ea typeface="+mn-ea"/>
              </a:rPr>
              <a:t>Indem wir sowohl die Vorteile als auch die Nachteile der Technologie anerkennen</a:t>
            </a:r>
            <a:r>
              <a:rPr lang="en-US" dirty="0">
                <a:latin typeface="Aptos" panose="020B0004020202020204" pitchFamily="34" charset="0"/>
                <a:ea typeface="+mn-ea"/>
              </a:rPr>
              <a:t>, befähigen wir uns selbst zu einem achtsameren und bewussteren Umgang mit der Technologie.</a:t>
            </a:r>
          </a:p>
        </p:txBody>
      </p:sp>
    </p:spTree>
    <p:extLst>
      <p:ext uri="{BB962C8B-B14F-4D97-AF65-F5344CB8AC3E}">
        <p14:creationId xmlns:p14="http://schemas.microsoft.com/office/powerpoint/2010/main" val="291433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488232" y="372441"/>
            <a:ext cx="10958384"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Zugängliche und ansprechende Lernformate</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Business Solutions — The How Skills">
            <a:extLst>
              <a:ext uri="{FF2B5EF4-FFF2-40B4-BE49-F238E27FC236}">
                <a16:creationId xmlns:a16="http://schemas.microsoft.com/office/drawing/2014/main" id="{4FE463C0-DFB6-40A9-AA53-E6B1374304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545" y="2370005"/>
            <a:ext cx="4024569" cy="268639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4985973" y="1698004"/>
            <a:ext cx="6336957" cy="4616299"/>
          </a:xfrm>
        </p:spPr>
        <p:txBody>
          <a:bodyPr vert="horz" lIns="91440" tIns="45720" rIns="91440" bIns="45720" rtlCol="0">
            <a:normAutofit fontScale="92500"/>
          </a:bodyPr>
          <a:lstStyle/>
          <a:p>
            <a:r>
              <a:rPr lang="en-US" sz="3200" dirty="0">
                <a:latin typeface="Aptos" panose="020B0004020202020204" pitchFamily="34" charset="0"/>
                <a:ea typeface="+mn-ea"/>
              </a:rPr>
              <a:t>Unsere Kursmaterialien sind auf </a:t>
            </a:r>
            <a:r>
              <a:rPr lang="en-US" sz="3200" b="1" dirty="0">
                <a:latin typeface="Aptos" panose="020B0004020202020204" pitchFamily="34" charset="0"/>
                <a:ea typeface="+mn-ea"/>
              </a:rPr>
              <a:t>Ihre Lernerfahrung </a:t>
            </a:r>
            <a:r>
              <a:rPr lang="en-US" sz="3200" dirty="0">
                <a:latin typeface="Aptos" panose="020B0004020202020204" pitchFamily="34" charset="0"/>
                <a:ea typeface="+mn-ea"/>
              </a:rPr>
              <a:t>abgestimmt. </a:t>
            </a:r>
          </a:p>
          <a:p>
            <a:r>
              <a:rPr lang="en-US" sz="3200" dirty="0">
                <a:latin typeface="Aptos" panose="020B0004020202020204" pitchFamily="34" charset="0"/>
                <a:ea typeface="+mn-ea"/>
              </a:rPr>
              <a:t>Von </a:t>
            </a:r>
            <a:r>
              <a:rPr lang="en-US" sz="3200" b="1" dirty="0">
                <a:latin typeface="Aptos" panose="020B0004020202020204" pitchFamily="34" charset="0"/>
                <a:ea typeface="+mn-ea"/>
              </a:rPr>
              <a:t>visuell fesselnden PowerPoint-Präsentationen bis hin zu interaktiven Quizspielen</a:t>
            </a:r>
            <a:r>
              <a:rPr lang="en-US" sz="3200" dirty="0">
                <a:latin typeface="Aptos" panose="020B0004020202020204" pitchFamily="34" charset="0"/>
                <a:ea typeface="+mn-ea"/>
              </a:rPr>
              <a:t>,</a:t>
            </a:r>
          </a:p>
          <a:p>
            <a:r>
              <a:rPr lang="en-US" sz="3200" dirty="0">
                <a:latin typeface="Aptos" panose="020B0004020202020204" pitchFamily="34" charset="0"/>
                <a:ea typeface="+mn-ea"/>
              </a:rPr>
              <a:t> haben wir uns bemüht, den Weg zum </a:t>
            </a:r>
            <a:r>
              <a:rPr lang="en-US" sz="3200" b="1" dirty="0">
                <a:latin typeface="Aptos" panose="020B0004020202020204" pitchFamily="34" charset="0"/>
                <a:ea typeface="+mn-ea"/>
              </a:rPr>
              <a:t>digitalen Wohlbefinden für Nutzer jeden Alters </a:t>
            </a:r>
            <a:r>
              <a:rPr lang="en-US" sz="3200" dirty="0">
                <a:latin typeface="Aptos" panose="020B0004020202020204" pitchFamily="34" charset="0"/>
                <a:ea typeface="+mn-ea"/>
              </a:rPr>
              <a:t>und jeder Herkunft </a:t>
            </a:r>
            <a:r>
              <a:rPr lang="en-US" sz="3200" b="1" dirty="0">
                <a:latin typeface="Aptos" panose="020B0004020202020204" pitchFamily="34" charset="0"/>
                <a:ea typeface="+mn-ea"/>
              </a:rPr>
              <a:t>zugänglich und angenehm zu </a:t>
            </a:r>
            <a:r>
              <a:rPr lang="en-US" sz="3200" dirty="0">
                <a:latin typeface="Aptos" panose="020B0004020202020204" pitchFamily="34" charset="0"/>
                <a:ea typeface="+mn-ea"/>
              </a:rPr>
              <a:t>gestalten.</a:t>
            </a:r>
          </a:p>
          <a:p>
            <a:endParaRPr lang="en-US" sz="3200" dirty="0">
              <a:latin typeface="Aptos" panose="020B0004020202020204" pitchFamily="34" charset="0"/>
              <a:ea typeface="+mn-ea"/>
            </a:endParaRPr>
          </a:p>
        </p:txBody>
      </p:sp>
    </p:spTree>
    <p:extLst>
      <p:ext uri="{BB962C8B-B14F-4D97-AF65-F5344CB8AC3E}">
        <p14:creationId xmlns:p14="http://schemas.microsoft.com/office/powerpoint/2010/main" val="103346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E0E269A-F931-46CD-89C7-FD9FAA1ABCD9}"/>
              </a:ext>
            </a:extLst>
          </p:cNvPr>
          <p:cNvSpPr>
            <a:spLocks noGrp="1"/>
          </p:cNvSpPr>
          <p:nvPr>
            <p:ph type="title"/>
          </p:nvPr>
        </p:nvSpPr>
        <p:spPr>
          <a:xfrm>
            <a:off x="395416" y="365125"/>
            <a:ext cx="5836145" cy="1325563"/>
          </a:xfrm>
        </p:spPr>
        <p:txBody>
          <a:bodyPr vert="horz" lIns="91440" tIns="45720" rIns="91440" bIns="45720" rtlCol="0" anchor="ctr">
            <a:normAutofit fontScale="90000"/>
          </a:bodyPr>
          <a:lstStyle/>
          <a:p>
            <a:pPr algn="l"/>
            <a:r>
              <a:rPr lang="en-US" sz="4400" kern="1200" dirty="0">
                <a:latin typeface="Aptos" panose="020B0004020202020204" pitchFamily="34" charset="0"/>
                <a:ea typeface="+mj-ea"/>
              </a:rPr>
              <a:t>Praktische Strategien für einen nachhaltigen Wandel</a:t>
            </a: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E3B0B4C1-0564-4907-BB2C-7E447EF6D755}"/>
              </a:ext>
            </a:extLst>
          </p:cNvPr>
          <p:cNvSpPr>
            <a:spLocks noGrp="1"/>
          </p:cNvSpPr>
          <p:nvPr>
            <p:ph type="body" idx="1"/>
          </p:nvPr>
        </p:nvSpPr>
        <p:spPr>
          <a:xfrm>
            <a:off x="523765" y="1825625"/>
            <a:ext cx="6037671" cy="4667250"/>
          </a:xfrm>
        </p:spPr>
        <p:txBody>
          <a:bodyPr vert="horz" lIns="91440" tIns="45720" rIns="91440" bIns="45720" rtlCol="0">
            <a:normAutofit fontScale="92500" lnSpcReduction="10000"/>
          </a:bodyPr>
          <a:lstStyle/>
          <a:p>
            <a:r>
              <a:rPr lang="en-US" sz="3200" dirty="0">
                <a:latin typeface="Aptos" panose="020B0004020202020204" pitchFamily="34" charset="0"/>
                <a:ea typeface="+mn-ea"/>
              </a:rPr>
              <a:t>Gewohnheiten zu ändern ist keine leichte Aufgabe, aber mit den richtigen Strategien ist es machbar. </a:t>
            </a:r>
          </a:p>
          <a:p>
            <a:r>
              <a:rPr lang="en-US" sz="3200" dirty="0">
                <a:latin typeface="Aptos" panose="020B0004020202020204" pitchFamily="34" charset="0"/>
                <a:ea typeface="+mn-ea"/>
              </a:rPr>
              <a:t>Wir haben </a:t>
            </a:r>
            <a:r>
              <a:rPr lang="en-US" sz="3200" b="1" dirty="0">
                <a:latin typeface="Aptos" panose="020B0004020202020204" pitchFamily="34" charset="0"/>
                <a:ea typeface="+mn-ea"/>
              </a:rPr>
              <a:t>konkrete Schritte </a:t>
            </a:r>
            <a:r>
              <a:rPr lang="en-US" sz="3200" dirty="0">
                <a:latin typeface="Aptos" panose="020B0004020202020204" pitchFamily="34" charset="0"/>
                <a:ea typeface="+mn-ea"/>
              </a:rPr>
              <a:t>zusammengestellt, die Ihnen helfen, nach und nach gesündere digitale Gewohnheiten in Ihren Alltag zu integrieren. </a:t>
            </a:r>
          </a:p>
          <a:p>
            <a:r>
              <a:rPr lang="en-US" sz="3200" dirty="0">
                <a:latin typeface="Aptos" panose="020B0004020202020204" pitchFamily="34" charset="0"/>
                <a:ea typeface="+mn-ea"/>
              </a:rPr>
              <a:t>Durch die Förderung eines unterstützenden Gemeinschaftsumfelds stellen wir sicher, dass sich niemand allein auf diese Reise begibt.</a:t>
            </a: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etting Boundaries at Work: Why It's Crucial - Thoughtful Leader">
            <a:extLst>
              <a:ext uri="{FF2B5EF4-FFF2-40B4-BE49-F238E27FC236}">
                <a16:creationId xmlns:a16="http://schemas.microsoft.com/office/drawing/2014/main" id="{436C1F86-C4F2-4393-AB92-ACBAD0B8F3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7184" y="2114485"/>
            <a:ext cx="3781051" cy="1985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071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4234C-4B30-41D5-8677-7F17C88F5B6D}"/>
              </a:ext>
            </a:extLst>
          </p:cNvPr>
          <p:cNvSpPr>
            <a:spLocks noGrp="1"/>
          </p:cNvSpPr>
          <p:nvPr>
            <p:ph type="title"/>
          </p:nvPr>
        </p:nvSpPr>
        <p:spPr>
          <a:xfrm>
            <a:off x="6094476" y="177396"/>
            <a:ext cx="5393360" cy="1037648"/>
          </a:xfrm>
        </p:spPr>
        <p:txBody>
          <a:bodyPr vert="horz" lIns="91440" tIns="45720" rIns="91440" bIns="45720" rtlCol="0" anchor="ctr">
            <a:normAutofit/>
          </a:bodyPr>
          <a:lstStyle/>
          <a:p>
            <a:pPr algn="l"/>
            <a:r>
              <a:rPr lang="en-US" sz="4400" dirty="0">
                <a:latin typeface="Aptos" panose="020B0004020202020204" pitchFamily="34" charset="0"/>
                <a:ea typeface="+mj-ea"/>
              </a:rPr>
              <a:t>Schlussfolgerungen</a:t>
            </a:r>
          </a:p>
        </p:txBody>
      </p:sp>
      <p:sp>
        <p:nvSpPr>
          <p:cNvPr id="6157" name="Freeform: Shape 615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8" name="Picture 4" descr="Premium Vector | Man's face sucked into his phone">
            <a:extLst>
              <a:ext uri="{FF2B5EF4-FFF2-40B4-BE49-F238E27FC236}">
                <a16:creationId xmlns:a16="http://schemas.microsoft.com/office/drawing/2014/main" id="{FC489BE8-2823-40DC-B189-05863B3C4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4802" y="558913"/>
            <a:ext cx="2026738"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6159" name="Oval 6158">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Freeform: Shape 6160">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6150" name="Picture 6" descr="Side view of man with magnifying glass. 6137797 Vector Art at Vecteezy">
            <a:extLst>
              <a:ext uri="{FF2B5EF4-FFF2-40B4-BE49-F238E27FC236}">
                <a16:creationId xmlns:a16="http://schemas.microsoft.com/office/drawing/2014/main" id="{3F668339-9921-4078-B770-0E95658E91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4801"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Self-Reflection | Conceptual illustration, Illustration, Editorial ...">
            <a:extLst>
              <a:ext uri="{FF2B5EF4-FFF2-40B4-BE49-F238E27FC236}">
                <a16:creationId xmlns:a16="http://schemas.microsoft.com/office/drawing/2014/main" id="{3EDAAD8B-4253-4EB6-BA5A-A9940F2980A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88750" y="2392776"/>
            <a:ext cx="2356083"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58928A9-A14D-4AA1-9763-7D96C0B0DE10}"/>
              </a:ext>
            </a:extLst>
          </p:cNvPr>
          <p:cNvSpPr>
            <a:spLocks noGrp="1"/>
          </p:cNvSpPr>
          <p:nvPr>
            <p:ph type="body" idx="1"/>
          </p:nvPr>
        </p:nvSpPr>
        <p:spPr>
          <a:xfrm>
            <a:off x="6096000" y="1402773"/>
            <a:ext cx="5667631" cy="4985670"/>
          </a:xfrm>
        </p:spPr>
        <p:txBody>
          <a:bodyPr vert="horz" lIns="91440" tIns="45720" rIns="91440" bIns="45720" rtlCol="0">
            <a:normAutofit/>
          </a:bodyPr>
          <a:lstStyle/>
          <a:p>
            <a:pPr algn="just"/>
            <a:r>
              <a:rPr lang="en-US" sz="3200" dirty="0">
                <a:latin typeface="Aptos" panose="020B0004020202020204" pitchFamily="34" charset="0"/>
                <a:ea typeface="+mn-ea"/>
              </a:rPr>
              <a:t>Unser Kurs bringt die Essenz des digitalen Wohlbefindens auf den Punkt: </a:t>
            </a:r>
            <a:r>
              <a:rPr lang="en-US" sz="3200" b="1" dirty="0">
                <a:latin typeface="Aptos" panose="020B0004020202020204" pitchFamily="34" charset="0"/>
                <a:ea typeface="+mn-ea"/>
              </a:rPr>
              <a:t>umfassend, praktisch und ansprechend. </a:t>
            </a:r>
          </a:p>
          <a:p>
            <a:pPr algn="just"/>
            <a:r>
              <a:rPr lang="en-US" sz="3200" dirty="0">
                <a:latin typeface="Aptos" panose="020B0004020202020204" pitchFamily="34" charset="0"/>
                <a:ea typeface="+mn-ea"/>
              </a:rPr>
              <a:t>Es vermittelt den Menschen </a:t>
            </a:r>
            <a:r>
              <a:rPr lang="en-US" sz="3200" b="1" dirty="0">
                <a:latin typeface="Aptos" panose="020B0004020202020204" pitchFamily="34" charset="0"/>
                <a:ea typeface="+mn-ea"/>
              </a:rPr>
              <a:t>das Wissen, die Werkzeuge und die Unterstützung</a:t>
            </a:r>
            <a:r>
              <a:rPr lang="en-US" sz="3200" dirty="0">
                <a:latin typeface="Aptos" panose="020B0004020202020204" pitchFamily="34" charset="0"/>
                <a:ea typeface="+mn-ea"/>
              </a:rPr>
              <a:t>, die sie brauchen, um sich in der digitalen Welt sicher und achtsam zu bewegen.</a:t>
            </a:r>
          </a:p>
        </p:txBody>
      </p:sp>
      <p:sp>
        <p:nvSpPr>
          <p:cNvPr id="6163" name="Arc 6162">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65" name="Freeform: Shape 616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9268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lstStyle/>
          <a:p>
            <a:r>
              <a:rPr lang="en-US" dirty="0">
                <a:latin typeface="Aptos" panose="020B0004020202020204" pitchFamily="34" charset="0"/>
              </a:rPr>
              <a:t>Der Wert des Kurses</a:t>
            </a:r>
            <a:endParaRPr lang="mk-MK" dirty="0">
              <a:latin typeface="Aptos" panose="020B000402020202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66213495"/>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25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Isometric Artwork Concept of Online Education by IsoWorks on Dribbble">
            <a:extLst>
              <a:ext uri="{FF2B5EF4-FFF2-40B4-BE49-F238E27FC236}">
                <a16:creationId xmlns:a16="http://schemas.microsoft.com/office/drawing/2014/main" id="{FA332B85-11F2-46AD-93FC-23E81DBD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14" r="21285"/>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20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63F751-329F-4A7E-BE9B-59BEE415A18D}"/>
              </a:ext>
            </a:extLst>
          </p:cNvPr>
          <p:cNvSpPr>
            <a:spLocks noGrp="1"/>
          </p:cNvSpPr>
          <p:nvPr>
            <p:ph type="title"/>
          </p:nvPr>
        </p:nvSpPr>
        <p:spPr>
          <a:xfrm>
            <a:off x="5098000" y="271462"/>
            <a:ext cx="5721484" cy="1325563"/>
          </a:xfrm>
        </p:spPr>
        <p:txBody>
          <a:bodyPr vert="horz" lIns="91440" tIns="45720" rIns="91440" bIns="45720" rtlCol="0" anchor="ctr">
            <a:normAutofit/>
          </a:bodyPr>
          <a:lstStyle/>
          <a:p>
            <a:pPr algn="l"/>
            <a:r>
              <a:rPr lang="en-US" sz="4400" dirty="0">
                <a:latin typeface="Aptos" panose="020B0004020202020204" pitchFamily="34" charset="0"/>
                <a:ea typeface="+mj-ea"/>
              </a:rPr>
              <a:t>Benutzererfahrung</a:t>
            </a:r>
          </a:p>
        </p:txBody>
      </p:sp>
      <p:sp>
        <p:nvSpPr>
          <p:cNvPr id="3" name="Text Placeholder 2">
            <a:extLst>
              <a:ext uri="{FF2B5EF4-FFF2-40B4-BE49-F238E27FC236}">
                <a16:creationId xmlns:a16="http://schemas.microsoft.com/office/drawing/2014/main" id="{AF6C248E-FF3A-4EF6-BFEC-1773FC4E7FBB}"/>
              </a:ext>
            </a:extLst>
          </p:cNvPr>
          <p:cNvSpPr>
            <a:spLocks noGrp="1"/>
          </p:cNvSpPr>
          <p:nvPr>
            <p:ph type="body" idx="1"/>
          </p:nvPr>
        </p:nvSpPr>
        <p:spPr>
          <a:xfrm>
            <a:off x="5406919" y="1733550"/>
            <a:ext cx="5721484" cy="4351338"/>
          </a:xfrm>
        </p:spPr>
        <p:txBody>
          <a:bodyPr vert="horz" lIns="91440" tIns="45720" rIns="91440" bIns="45720" rtlCol="0">
            <a:normAutofit/>
          </a:bodyPr>
          <a:lstStyle/>
          <a:p>
            <a:pPr marL="0" indent="0">
              <a:buNone/>
            </a:pPr>
            <a:r>
              <a:rPr lang="en-US" sz="4000" dirty="0">
                <a:latin typeface="Aptos" panose="020B0004020202020204" pitchFamily="34" charset="0"/>
                <a:ea typeface="+mn-ea"/>
              </a:rPr>
              <a:t>Unsere Materialien sind so konzipiert, dass sie </a:t>
            </a:r>
            <a:r>
              <a:rPr lang="en-US" sz="4000" b="1" dirty="0">
                <a:latin typeface="Aptos" panose="020B0004020202020204" pitchFamily="34" charset="0"/>
                <a:ea typeface="+mn-ea"/>
              </a:rPr>
              <a:t>intuitiv und benutzerfreundlich </a:t>
            </a:r>
            <a:r>
              <a:rPr lang="en-US" sz="4000" dirty="0">
                <a:latin typeface="Aptos" panose="020B0004020202020204" pitchFamily="34" charset="0"/>
                <a:ea typeface="+mn-ea"/>
              </a:rPr>
              <a:t>sind und sich nahtlos in den Lernprozess integrieren lassen. </a:t>
            </a:r>
          </a:p>
        </p:txBody>
      </p:sp>
    </p:spTree>
    <p:extLst>
      <p:ext uri="{BB962C8B-B14F-4D97-AF65-F5344CB8AC3E}">
        <p14:creationId xmlns:p14="http://schemas.microsoft.com/office/powerpoint/2010/main" val="1259596370"/>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24A583-FA27-4117-994D-E11C2F177C7A}">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2.xml><?xml version="1.0" encoding="utf-8"?>
<ds:datastoreItem xmlns:ds="http://schemas.openxmlformats.org/officeDocument/2006/customXml" ds:itemID="{B76BC387-C75C-48DB-9675-4C35EF45587D}">
  <ds:schemaRefs>
    <ds:schemaRef ds:uri="http://schemas.microsoft.com/sharepoint/v3/contenttype/forms"/>
  </ds:schemaRefs>
</ds:datastoreItem>
</file>

<file path=customXml/itemProps3.xml><?xml version="1.0" encoding="utf-8"?>
<ds:datastoreItem xmlns:ds="http://schemas.openxmlformats.org/officeDocument/2006/customXml" ds:itemID="{74DC96FD-66BA-4CE4-979B-6BD2BA5185DF}"/>
</file>

<file path=docProps/app.xml><?xml version="1.0" encoding="utf-8"?>
<Properties xmlns="http://schemas.openxmlformats.org/officeDocument/2006/extended-properties" xmlns:vt="http://schemas.openxmlformats.org/officeDocument/2006/docPropsVTypes">
  <Template/>
  <TotalTime>3529</TotalTime>
  <Words>1301</Words>
  <Application>Microsoft Office PowerPoint</Application>
  <PresentationFormat>Breitbild</PresentationFormat>
  <Paragraphs>106</Paragraphs>
  <Slides>12</Slides>
  <Notes>10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Motív Office</vt:lpstr>
      <vt:lpstr>Digitales Wohlbefinden -  Schlussfolgerungen</vt:lpstr>
      <vt:lpstr>Das digitale Wohlbefinden verstehen</vt:lpstr>
      <vt:lpstr>Digitales Wohlbefinden ist wichtig für Erwachsene</vt:lpstr>
      <vt:lpstr>Ausgewogene Perspektive  auf die Technologie</vt:lpstr>
      <vt:lpstr>Zugängliche und ansprechende Lernformate</vt:lpstr>
      <vt:lpstr>Praktische Strategien für einen nachhaltigen Wandel</vt:lpstr>
      <vt:lpstr>Schlussfolgerungen</vt:lpstr>
      <vt:lpstr>Der Wert des Kurses</vt:lpstr>
      <vt:lpstr>Benutzererfahrung</vt:lpstr>
      <vt:lpstr>Ermächtigung zum Wandel</vt:lpstr>
      <vt:lpstr>Erfahrungen teilen und andere inspirieren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Marcela Hallová</dc:creator>
  <cp:keywords>, docId:A042DB64CDF6383732CE947FFD95194D</cp:keywords>
  <cp:lastModifiedBy>Marcela Hallová</cp:lastModifiedBy>
  <cp:revision>34</cp:revision>
  <dcterms:created xsi:type="dcterms:W3CDTF">2023-02-23T17:03:29Z</dcterms:created>
  <dcterms:modified xsi:type="dcterms:W3CDTF">2024-10-10T09:31:29Z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