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0" r:id="rId5"/>
  </p:sldMasterIdLst>
  <p:notesMasterIdLst>
    <p:notesMasterId r:id="rId16"/>
  </p:notesMasterIdLst>
  <p:sldIdLst>
    <p:sldId id="307" r:id="rId6"/>
    <p:sldId id="310" r:id="rId7"/>
    <p:sldId id="314" r:id="rId8"/>
    <p:sldId id="315" r:id="rId9"/>
    <p:sldId id="316" r:id="rId10"/>
    <p:sldId id="317" r:id="rId11"/>
    <p:sldId id="318" r:id="rId12"/>
    <p:sldId id="319" r:id="rId13"/>
    <p:sldId id="320" r:id="rId14"/>
    <p:sldId id="265" r:id="rId15"/>
  </p:sldIdLst>
  <p:sldSz cx="18288000" cy="10287000"/>
  <p:notesSz cx="6858000" cy="9144000"/>
  <p:embeddedFontLst>
    <p:embeddedFont>
      <p:font typeface="Cambria" panose="02040503050406030204" pitchFamily="18" charset="0"/>
      <p:regular r:id="rId17"/>
      <p:bold r:id="rId18"/>
      <p:italic r:id="rId19"/>
      <p:boldItalic r:id="rId20"/>
    </p:embeddedFont>
    <p:embeddedFont>
      <p:font typeface="Inter"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83823-8020-43A7-A464-806DC97C1E90}" v="4" dt="2024-09-25T12:47:11.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B6683823-8020-43A7-A464-806DC97C1E90}"/>
    <pc:docChg chg="modSld">
      <pc:chgData name="Marcela Hallová" userId="S::hallovam@uniag.sk::11c297e8-e2cf-40dc-b098-351a91ef2171" providerId="AD" clId="Web-{B6683823-8020-43A7-A464-806DC97C1E90}" dt="2024-09-25T12:47:11.224" v="1" actId="20577"/>
      <pc:docMkLst>
        <pc:docMk/>
      </pc:docMkLst>
      <pc:sldChg chg="modSp">
        <pc:chgData name="Marcela Hallová" userId="S::hallovam@uniag.sk::11c297e8-e2cf-40dc-b098-351a91ef2171" providerId="AD" clId="Web-{B6683823-8020-43A7-A464-806DC97C1E90}" dt="2024-09-25T12:47:11.224" v="1" actId="20577"/>
        <pc:sldMkLst>
          <pc:docMk/>
          <pc:sldMk cId="0" sldId="265"/>
        </pc:sldMkLst>
        <pc:spChg chg="mod">
          <ac:chgData name="Marcela Hallová" userId="S::hallovam@uniag.sk::11c297e8-e2cf-40dc-b098-351a91ef2171" providerId="AD" clId="Web-{B6683823-8020-43A7-A464-806DC97C1E90}" dt="2024-09-25T12:47:11.224" v="1" actId="20577"/>
          <ac:spMkLst>
            <pc:docMk/>
            <pc:sldMk cId="0" sldId="265"/>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AE67F8C5-2147-47F9-A575-B57D292C9C0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D996AC3-2EDE-4221-85AD-C1349B49BC6A}">
      <dgm:prSet custT="1"/>
      <dgm:spPr/>
      <dgm:t>
        <a:bodyPr/>
        <a:lstStyle/>
        <a:p>
          <a:pPr>
            <a:lnSpc>
              <a:spcPct val="100000"/>
            </a:lnSpc>
          </a:pPr>
          <a:r>
            <a:rPr lang="en-US" sz="3600" dirty="0">
              <a:solidFill>
                <a:srgbClr val="000000"/>
              </a:solidFill>
              <a:latin typeface="Aptos" panose="020B0004020202020204" pitchFamily="34" charset="0"/>
              <a:ea typeface="Inter"/>
              <a:cs typeface="Inter"/>
              <a:sym typeface="Inter"/>
            </a:rPr>
            <a:t>Digitale Privatsphäre verstehen</a:t>
          </a:r>
          <a:endParaRPr lang="en-US" sz="3600" dirty="0">
            <a:latin typeface="Aptos" panose="020B0004020202020204" pitchFamily="34" charset="0"/>
          </a:endParaRPr>
        </a:p>
      </dgm:t>
    </dgm:pt>
    <dgm:pt modelId="{4CB0B043-98FF-4B67-8BFD-9ED36802F02C}" type="parTrans" cxnId="{1F9BA073-B6FB-4F9F-A167-C19854217788}">
      <dgm:prSet/>
      <dgm:spPr/>
      <dgm:t>
        <a:bodyPr/>
        <a:lstStyle/>
        <a:p>
          <a:endParaRPr lang="en-US" sz="2800">
            <a:latin typeface="Aptos" panose="020B0004020202020204" pitchFamily="34" charset="0"/>
          </a:endParaRPr>
        </a:p>
      </dgm:t>
    </dgm:pt>
    <dgm:pt modelId="{D8534C3A-9749-4FD8-BDFB-E707F39AB874}" type="sibTrans" cxnId="{1F9BA073-B6FB-4F9F-A167-C19854217788}">
      <dgm:prSet/>
      <dgm:spPr/>
      <dgm:t>
        <a:bodyPr/>
        <a:lstStyle/>
        <a:p>
          <a:endParaRPr lang="en-US" sz="2800">
            <a:latin typeface="Aptos" panose="020B0004020202020204" pitchFamily="34" charset="0"/>
          </a:endParaRPr>
        </a:p>
      </dgm:t>
    </dgm:pt>
    <dgm:pt modelId="{EC11C502-9B59-4944-92F6-0B5403136BAE}">
      <dgm:prSet custT="1"/>
      <dgm:spPr/>
      <dgm:t>
        <a:bodyPr/>
        <a:lstStyle/>
        <a:p>
          <a:pPr>
            <a:lnSpc>
              <a:spcPct val="100000"/>
            </a:lnSpc>
          </a:pPr>
          <a:r>
            <a:rPr lang="en-US" sz="3600" dirty="0">
              <a:solidFill>
                <a:srgbClr val="000000"/>
              </a:solidFill>
              <a:latin typeface="Aptos" panose="020B0004020202020204" pitchFamily="34" charset="0"/>
              <a:ea typeface="Inter"/>
              <a:cs typeface="Inter"/>
              <a:sym typeface="Inter"/>
            </a:rPr>
            <a:t>Phishing</a:t>
          </a:r>
          <a:endParaRPr lang="en-US" sz="3600" dirty="0">
            <a:latin typeface="Aptos" panose="020B0004020202020204" pitchFamily="34" charset="0"/>
          </a:endParaRPr>
        </a:p>
      </dgm:t>
    </dgm:pt>
    <dgm:pt modelId="{DE40E66C-F261-44F1-87FF-6A2AD644B46E}" type="parTrans" cxnId="{63F379C3-1953-4323-A6AF-8CFB3E4A9566}">
      <dgm:prSet/>
      <dgm:spPr/>
      <dgm:t>
        <a:bodyPr/>
        <a:lstStyle/>
        <a:p>
          <a:endParaRPr lang="en-US" sz="2800">
            <a:latin typeface="Aptos" panose="020B0004020202020204" pitchFamily="34" charset="0"/>
          </a:endParaRPr>
        </a:p>
      </dgm:t>
    </dgm:pt>
    <dgm:pt modelId="{4DF339E1-469F-4B71-A228-3D55713A966E}" type="sibTrans" cxnId="{63F379C3-1953-4323-A6AF-8CFB3E4A9566}">
      <dgm:prSet/>
      <dgm:spPr/>
      <dgm:t>
        <a:bodyPr/>
        <a:lstStyle/>
        <a:p>
          <a:endParaRPr lang="en-US" sz="2800">
            <a:latin typeface="Aptos" panose="020B0004020202020204" pitchFamily="34" charset="0"/>
          </a:endParaRPr>
        </a:p>
      </dgm:t>
    </dgm:pt>
    <dgm:pt modelId="{5A5933B3-638B-42D8-BAAB-8A126D8C74F7}">
      <dgm:prSet custT="1"/>
      <dgm:spPr/>
      <dgm:t>
        <a:bodyPr/>
        <a:lstStyle/>
        <a:p>
          <a:pPr>
            <a:lnSpc>
              <a:spcPct val="100000"/>
            </a:lnSpc>
          </a:pPr>
          <a:r>
            <a:rPr lang="en-US" sz="3600" dirty="0">
              <a:solidFill>
                <a:srgbClr val="000000"/>
              </a:solidFill>
              <a:latin typeface="Aptos" panose="020B0004020202020204" pitchFamily="34" charset="0"/>
              <a:ea typeface="Inter"/>
              <a:cs typeface="Inter"/>
              <a:sym typeface="Inter"/>
            </a:rPr>
            <a:t>Arten des digitalen Datenschutzes und Lehre des digitalen Datenschutzes</a:t>
          </a:r>
          <a:endParaRPr lang="en-US" sz="3600" dirty="0">
            <a:latin typeface="Aptos" panose="020B0004020202020204" pitchFamily="34" charset="0"/>
          </a:endParaRPr>
        </a:p>
      </dgm:t>
    </dgm:pt>
    <dgm:pt modelId="{ACAF7926-6414-40AE-99D8-F45652477851}" type="parTrans" cxnId="{C78E26E0-F2DD-4E75-8ABB-051DEECE9D8C}">
      <dgm:prSet/>
      <dgm:spPr/>
      <dgm:t>
        <a:bodyPr/>
        <a:lstStyle/>
        <a:p>
          <a:endParaRPr lang="en-US" sz="2800">
            <a:latin typeface="Aptos" panose="020B0004020202020204" pitchFamily="34" charset="0"/>
          </a:endParaRPr>
        </a:p>
      </dgm:t>
    </dgm:pt>
    <dgm:pt modelId="{C51B2801-8AD2-4EED-A6DB-C80FF3221A60}" type="sibTrans" cxnId="{C78E26E0-F2DD-4E75-8ABB-051DEECE9D8C}">
      <dgm:prSet/>
      <dgm:spPr/>
      <dgm:t>
        <a:bodyPr/>
        <a:lstStyle/>
        <a:p>
          <a:endParaRPr lang="en-US" sz="2800">
            <a:latin typeface="Aptos" panose="020B0004020202020204" pitchFamily="34" charset="0"/>
          </a:endParaRPr>
        </a:p>
      </dgm:t>
    </dgm:pt>
    <dgm:pt modelId="{8AF853E4-DB97-48F1-84F3-C8399B8A6FDA}" type="pres">
      <dgm:prSet presAssocID="{AE67F8C5-2147-47F9-A575-B57D292C9C0F}" presName="root" presStyleCnt="0">
        <dgm:presLayoutVars>
          <dgm:dir/>
          <dgm:resizeHandles val="exact"/>
        </dgm:presLayoutVars>
      </dgm:prSet>
      <dgm:spPr/>
    </dgm:pt>
    <dgm:pt modelId="{6BFD1360-B63E-4B52-AD95-431D9B1EEB29}" type="pres">
      <dgm:prSet presAssocID="{FD996AC3-2EDE-4221-85AD-C1349B49BC6A}" presName="compNode" presStyleCnt="0"/>
      <dgm:spPr/>
    </dgm:pt>
    <dgm:pt modelId="{24E1595C-940F-4853-BA17-8FAEAE300119}" type="pres">
      <dgm:prSet presAssocID="{FD996AC3-2EDE-4221-85AD-C1349B49BC6A}" presName="bgRect" presStyleLbl="bgShp" presStyleIdx="0" presStyleCnt="3"/>
      <dgm:spPr/>
    </dgm:pt>
    <dgm:pt modelId="{DC209CF7-3659-4AC9-BBFF-CFE6F7074607}" type="pres">
      <dgm:prSet presAssocID="{FD996AC3-2EDE-4221-85AD-C1349B49BC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67F40582-A17C-4F0F-9B89-D354A336F60D}" type="pres">
      <dgm:prSet presAssocID="{FD996AC3-2EDE-4221-85AD-C1349B49BC6A}" presName="spaceRect" presStyleCnt="0"/>
      <dgm:spPr/>
    </dgm:pt>
    <dgm:pt modelId="{41DAD9CF-F3FF-41E2-85B8-C0C1451D1B28}" type="pres">
      <dgm:prSet presAssocID="{FD996AC3-2EDE-4221-85AD-C1349B49BC6A}" presName="parTx" presStyleLbl="revTx" presStyleIdx="0" presStyleCnt="3">
        <dgm:presLayoutVars>
          <dgm:chMax val="0"/>
          <dgm:chPref val="0"/>
        </dgm:presLayoutVars>
      </dgm:prSet>
      <dgm:spPr/>
    </dgm:pt>
    <dgm:pt modelId="{A10EFF49-B96E-45FD-A90B-08A5DE75A669}" type="pres">
      <dgm:prSet presAssocID="{D8534C3A-9749-4FD8-BDFB-E707F39AB874}" presName="sibTrans" presStyleCnt="0"/>
      <dgm:spPr/>
    </dgm:pt>
    <dgm:pt modelId="{7248FAD2-0C94-43D3-AB50-F74516399259}" type="pres">
      <dgm:prSet presAssocID="{EC11C502-9B59-4944-92F6-0B5403136BAE}" presName="compNode" presStyleCnt="0"/>
      <dgm:spPr/>
    </dgm:pt>
    <dgm:pt modelId="{92BEC152-C731-4B64-BDDD-1D21023C74A8}" type="pres">
      <dgm:prSet presAssocID="{EC11C502-9B59-4944-92F6-0B5403136BAE}" presName="bgRect" presStyleLbl="bgShp" presStyleIdx="1" presStyleCnt="3"/>
      <dgm:spPr/>
    </dgm:pt>
    <dgm:pt modelId="{B43AF1C9-7FE3-4CF5-BE9B-3BD0425083F5}" type="pres">
      <dgm:prSet presAssocID="{EC11C502-9B59-4944-92F6-0B5403136B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utvy"/>
        </a:ext>
      </dgm:extLst>
    </dgm:pt>
    <dgm:pt modelId="{304D1587-8850-4A75-8B2E-FBB31E4BEDA4}" type="pres">
      <dgm:prSet presAssocID="{EC11C502-9B59-4944-92F6-0B5403136BAE}" presName="spaceRect" presStyleCnt="0"/>
      <dgm:spPr/>
    </dgm:pt>
    <dgm:pt modelId="{F8D5F57F-7ECD-4C89-9247-E07567271F8F}" type="pres">
      <dgm:prSet presAssocID="{EC11C502-9B59-4944-92F6-0B5403136BAE}" presName="parTx" presStyleLbl="revTx" presStyleIdx="1" presStyleCnt="3">
        <dgm:presLayoutVars>
          <dgm:chMax val="0"/>
          <dgm:chPref val="0"/>
        </dgm:presLayoutVars>
      </dgm:prSet>
      <dgm:spPr/>
    </dgm:pt>
    <dgm:pt modelId="{67A6B1FC-8762-4538-86F2-4F092F4E5141}" type="pres">
      <dgm:prSet presAssocID="{4DF339E1-469F-4B71-A228-3D55713A966E}" presName="sibTrans" presStyleCnt="0"/>
      <dgm:spPr/>
    </dgm:pt>
    <dgm:pt modelId="{ABCCAF86-3B7F-4D26-840E-AEC58AB86820}" type="pres">
      <dgm:prSet presAssocID="{5A5933B3-638B-42D8-BAAB-8A126D8C74F7}" presName="compNode" presStyleCnt="0"/>
      <dgm:spPr/>
    </dgm:pt>
    <dgm:pt modelId="{07166F23-EA91-416E-8F69-A26170DAB8E6}" type="pres">
      <dgm:prSet presAssocID="{5A5933B3-638B-42D8-BAAB-8A126D8C74F7}" presName="bgRect" presStyleLbl="bgShp" presStyleIdx="2" presStyleCnt="3"/>
      <dgm:spPr/>
    </dgm:pt>
    <dgm:pt modelId="{138A013D-D306-4FAB-B724-3BDADEB2542C}" type="pres">
      <dgm:prSet presAssocID="{5A5933B3-638B-42D8-BAAB-8A126D8C74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24EF4017-DBCF-4EFE-9CCA-76A307A39141}" type="pres">
      <dgm:prSet presAssocID="{5A5933B3-638B-42D8-BAAB-8A126D8C74F7}" presName="spaceRect" presStyleCnt="0"/>
      <dgm:spPr/>
    </dgm:pt>
    <dgm:pt modelId="{8EB783B9-06BD-48D3-B20E-0FBC45BE652D}" type="pres">
      <dgm:prSet presAssocID="{5A5933B3-638B-42D8-BAAB-8A126D8C74F7}" presName="parTx" presStyleLbl="revTx" presStyleIdx="2" presStyleCnt="3">
        <dgm:presLayoutVars>
          <dgm:chMax val="0"/>
          <dgm:chPref val="0"/>
        </dgm:presLayoutVars>
      </dgm:prSet>
      <dgm:spPr/>
    </dgm:pt>
  </dgm:ptLst>
  <dgm:cxnLst>
    <dgm:cxn modelId="{14DF4D02-C206-4DF6-93F0-03BDECC39512}" type="presOf" srcId="{5A5933B3-638B-42D8-BAAB-8A126D8C74F7}" destId="{8EB783B9-06BD-48D3-B20E-0FBC45BE652D}" srcOrd="0" destOrd="0" presId="urn:microsoft.com/office/officeart/2018/2/layout/IconVerticalSolidList"/>
    <dgm:cxn modelId="{02C6933E-0539-49E1-A8DC-1175BA4C5BD1}" type="presOf" srcId="{FD996AC3-2EDE-4221-85AD-C1349B49BC6A}" destId="{41DAD9CF-F3FF-41E2-85B8-C0C1451D1B28}" srcOrd="0" destOrd="0" presId="urn:microsoft.com/office/officeart/2018/2/layout/IconVerticalSolidList"/>
    <dgm:cxn modelId="{1F9BA073-B6FB-4F9F-A167-C19854217788}" srcId="{AE67F8C5-2147-47F9-A575-B57D292C9C0F}" destId="{FD996AC3-2EDE-4221-85AD-C1349B49BC6A}" srcOrd="0" destOrd="0" parTransId="{4CB0B043-98FF-4B67-8BFD-9ED36802F02C}" sibTransId="{D8534C3A-9749-4FD8-BDFB-E707F39AB874}"/>
    <dgm:cxn modelId="{63F379C3-1953-4323-A6AF-8CFB3E4A9566}" srcId="{AE67F8C5-2147-47F9-A575-B57D292C9C0F}" destId="{EC11C502-9B59-4944-92F6-0B5403136BAE}" srcOrd="1" destOrd="0" parTransId="{DE40E66C-F261-44F1-87FF-6A2AD644B46E}" sibTransId="{4DF339E1-469F-4B71-A228-3D55713A966E}"/>
    <dgm:cxn modelId="{C78E26E0-F2DD-4E75-8ABB-051DEECE9D8C}" srcId="{AE67F8C5-2147-47F9-A575-B57D292C9C0F}" destId="{5A5933B3-638B-42D8-BAAB-8A126D8C74F7}" srcOrd="2" destOrd="0" parTransId="{ACAF7926-6414-40AE-99D8-F45652477851}" sibTransId="{C51B2801-8AD2-4EED-A6DB-C80FF3221A60}"/>
    <dgm:cxn modelId="{3F60A8E6-4D0E-4358-89F7-09F67F2BBE8C}" type="presOf" srcId="{EC11C502-9B59-4944-92F6-0B5403136BAE}" destId="{F8D5F57F-7ECD-4C89-9247-E07567271F8F}" srcOrd="0" destOrd="0" presId="urn:microsoft.com/office/officeart/2018/2/layout/IconVerticalSolidList"/>
    <dgm:cxn modelId="{A44F28F7-7D60-44CF-8C54-111CBE3AABDC}" type="presOf" srcId="{AE67F8C5-2147-47F9-A575-B57D292C9C0F}" destId="{8AF853E4-DB97-48F1-84F3-C8399B8A6FDA}" srcOrd="0" destOrd="0" presId="urn:microsoft.com/office/officeart/2018/2/layout/IconVerticalSolidList"/>
    <dgm:cxn modelId="{0CCF3DA0-0FF0-4361-A013-1DD549843EE1}" type="presParOf" srcId="{8AF853E4-DB97-48F1-84F3-C8399B8A6FDA}" destId="{6BFD1360-B63E-4B52-AD95-431D9B1EEB29}" srcOrd="0" destOrd="0" presId="urn:microsoft.com/office/officeart/2018/2/layout/IconVerticalSolidList"/>
    <dgm:cxn modelId="{6322E521-F69C-46D1-B440-3CBAAD76AB60}" type="presParOf" srcId="{6BFD1360-B63E-4B52-AD95-431D9B1EEB29}" destId="{24E1595C-940F-4853-BA17-8FAEAE300119}" srcOrd="0" destOrd="0" presId="urn:microsoft.com/office/officeart/2018/2/layout/IconVerticalSolidList"/>
    <dgm:cxn modelId="{DB7A4852-5B7A-43A8-B602-3894441B98CD}" type="presParOf" srcId="{6BFD1360-B63E-4B52-AD95-431D9B1EEB29}" destId="{DC209CF7-3659-4AC9-BBFF-CFE6F7074607}" srcOrd="1" destOrd="0" presId="urn:microsoft.com/office/officeart/2018/2/layout/IconVerticalSolidList"/>
    <dgm:cxn modelId="{A001CB3D-37FC-473A-A8EE-40965486C8B2}" type="presParOf" srcId="{6BFD1360-B63E-4B52-AD95-431D9B1EEB29}" destId="{67F40582-A17C-4F0F-9B89-D354A336F60D}" srcOrd="2" destOrd="0" presId="urn:microsoft.com/office/officeart/2018/2/layout/IconVerticalSolidList"/>
    <dgm:cxn modelId="{7AAB9B6E-7475-44A8-B4A0-69BFD787889A}" type="presParOf" srcId="{6BFD1360-B63E-4B52-AD95-431D9B1EEB29}" destId="{41DAD9CF-F3FF-41E2-85B8-C0C1451D1B28}" srcOrd="3" destOrd="0" presId="urn:microsoft.com/office/officeart/2018/2/layout/IconVerticalSolidList"/>
    <dgm:cxn modelId="{714CF484-CB21-4A10-B97E-AC03298568FE}" type="presParOf" srcId="{8AF853E4-DB97-48F1-84F3-C8399B8A6FDA}" destId="{A10EFF49-B96E-45FD-A90B-08A5DE75A669}" srcOrd="1" destOrd="0" presId="urn:microsoft.com/office/officeart/2018/2/layout/IconVerticalSolidList"/>
    <dgm:cxn modelId="{3D781302-8897-4870-9847-8BE7318CEBAB}" type="presParOf" srcId="{8AF853E4-DB97-48F1-84F3-C8399B8A6FDA}" destId="{7248FAD2-0C94-43D3-AB50-F74516399259}" srcOrd="2" destOrd="0" presId="urn:microsoft.com/office/officeart/2018/2/layout/IconVerticalSolidList"/>
    <dgm:cxn modelId="{F32DEEC8-0CDD-4AFF-B2D2-DA84AA00F0D9}" type="presParOf" srcId="{7248FAD2-0C94-43D3-AB50-F74516399259}" destId="{92BEC152-C731-4B64-BDDD-1D21023C74A8}" srcOrd="0" destOrd="0" presId="urn:microsoft.com/office/officeart/2018/2/layout/IconVerticalSolidList"/>
    <dgm:cxn modelId="{86510A04-5D90-4EC5-A074-100550B39246}" type="presParOf" srcId="{7248FAD2-0C94-43D3-AB50-F74516399259}" destId="{B43AF1C9-7FE3-4CF5-BE9B-3BD0425083F5}" srcOrd="1" destOrd="0" presId="urn:microsoft.com/office/officeart/2018/2/layout/IconVerticalSolidList"/>
    <dgm:cxn modelId="{42BB99BA-2FA7-4747-BEA2-9A09FE0A95E1}" type="presParOf" srcId="{7248FAD2-0C94-43D3-AB50-F74516399259}" destId="{304D1587-8850-4A75-8B2E-FBB31E4BEDA4}" srcOrd="2" destOrd="0" presId="urn:microsoft.com/office/officeart/2018/2/layout/IconVerticalSolidList"/>
    <dgm:cxn modelId="{8BB1E70B-DFF5-4C4C-9753-67E35BEDB15B}" type="presParOf" srcId="{7248FAD2-0C94-43D3-AB50-F74516399259}" destId="{F8D5F57F-7ECD-4C89-9247-E07567271F8F}" srcOrd="3" destOrd="0" presId="urn:microsoft.com/office/officeart/2018/2/layout/IconVerticalSolidList"/>
    <dgm:cxn modelId="{582287C3-2B1E-421F-BB11-5A876078F8C6}" type="presParOf" srcId="{8AF853E4-DB97-48F1-84F3-C8399B8A6FDA}" destId="{67A6B1FC-8762-4538-86F2-4F092F4E5141}" srcOrd="3" destOrd="0" presId="urn:microsoft.com/office/officeart/2018/2/layout/IconVerticalSolidList"/>
    <dgm:cxn modelId="{2252828D-8D13-408F-B651-9A0A9C199A3E}" type="presParOf" srcId="{8AF853E4-DB97-48F1-84F3-C8399B8A6FDA}" destId="{ABCCAF86-3B7F-4D26-840E-AEC58AB86820}" srcOrd="4" destOrd="0" presId="urn:microsoft.com/office/officeart/2018/2/layout/IconVerticalSolidList"/>
    <dgm:cxn modelId="{122AE5DD-97F8-43BB-B110-275FC7F8B5D7}" type="presParOf" srcId="{ABCCAF86-3B7F-4D26-840E-AEC58AB86820}" destId="{07166F23-EA91-416E-8F69-A26170DAB8E6}" srcOrd="0" destOrd="0" presId="urn:microsoft.com/office/officeart/2018/2/layout/IconVerticalSolidList"/>
    <dgm:cxn modelId="{0E90A734-2C2A-4C3E-9250-0D325447091E}" type="presParOf" srcId="{ABCCAF86-3B7F-4D26-840E-AEC58AB86820}" destId="{138A013D-D306-4FAB-B724-3BDADEB2542C}" srcOrd="1" destOrd="0" presId="urn:microsoft.com/office/officeart/2018/2/layout/IconVerticalSolidList"/>
    <dgm:cxn modelId="{5933F35C-D4CB-49E9-BB19-54A0ABEB0F80}" type="presParOf" srcId="{ABCCAF86-3B7F-4D26-840E-AEC58AB86820}" destId="{24EF4017-DBCF-4EFE-9CCA-76A307A39141}" srcOrd="2" destOrd="0" presId="urn:microsoft.com/office/officeart/2018/2/layout/IconVerticalSolidList"/>
    <dgm:cxn modelId="{A2DF1D46-8645-4A57-9815-2F7914AF1232}" type="presParOf" srcId="{ABCCAF86-3B7F-4D26-840E-AEC58AB86820}" destId="{8EB783B9-06BD-48D3-B20E-0FBC45BE65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595C-940F-4853-BA17-8FAEAE300119}">
      <dsp:nvSpPr>
        <dsp:cNvPr id="0" name=""/>
        <dsp:cNvSpPr/>
      </dsp:nvSpPr>
      <dsp:spPr>
        <a:xfrm>
          <a:off x="0" y="883"/>
          <a:ext cx="16306800" cy="20677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09CF7-3659-4AC9-BBFF-CFE6F7074607}">
      <dsp:nvSpPr>
        <dsp:cNvPr id="0" name=""/>
        <dsp:cNvSpPr/>
      </dsp:nvSpPr>
      <dsp:spPr>
        <a:xfrm>
          <a:off x="625503" y="466134"/>
          <a:ext cx="1137279" cy="11372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AD9CF-F3FF-41E2-85B8-C0C1451D1B28}">
      <dsp:nvSpPr>
        <dsp:cNvPr id="0" name=""/>
        <dsp:cNvSpPr/>
      </dsp:nvSpPr>
      <dsp:spPr>
        <a:xfrm>
          <a:off x="2388286" y="883"/>
          <a:ext cx="13918513" cy="20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40" tIns="218840" rIns="218840" bIns="21884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0000"/>
              </a:solidFill>
              <a:latin typeface="Aptos" panose="020B0004020202020204" pitchFamily="34" charset="0"/>
              <a:ea typeface="Inter"/>
              <a:cs typeface="Inter"/>
              <a:sym typeface="Inter"/>
            </a:rPr>
            <a:t>Understanding Digital Privacy</a:t>
          </a:r>
          <a:endParaRPr lang="en-US" sz="3600" kern="1200" dirty="0">
            <a:latin typeface="Aptos" panose="020B0004020202020204" pitchFamily="34" charset="0"/>
          </a:endParaRPr>
        </a:p>
      </dsp:txBody>
      <dsp:txXfrm>
        <a:off x="2388286" y="883"/>
        <a:ext cx="13918513" cy="2067780"/>
      </dsp:txXfrm>
    </dsp:sp>
    <dsp:sp modelId="{92BEC152-C731-4B64-BDDD-1D21023C74A8}">
      <dsp:nvSpPr>
        <dsp:cNvPr id="0" name=""/>
        <dsp:cNvSpPr/>
      </dsp:nvSpPr>
      <dsp:spPr>
        <a:xfrm>
          <a:off x="0" y="2585609"/>
          <a:ext cx="16306800" cy="20677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AF1C9-7FE3-4CF5-BE9B-3BD0425083F5}">
      <dsp:nvSpPr>
        <dsp:cNvPr id="0" name=""/>
        <dsp:cNvSpPr/>
      </dsp:nvSpPr>
      <dsp:spPr>
        <a:xfrm>
          <a:off x="625503" y="3050860"/>
          <a:ext cx="1137279" cy="11372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5F57F-7ECD-4C89-9247-E07567271F8F}">
      <dsp:nvSpPr>
        <dsp:cNvPr id="0" name=""/>
        <dsp:cNvSpPr/>
      </dsp:nvSpPr>
      <dsp:spPr>
        <a:xfrm>
          <a:off x="2388286" y="2585609"/>
          <a:ext cx="13918513" cy="20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40" tIns="218840" rIns="218840" bIns="21884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0000"/>
              </a:solidFill>
              <a:latin typeface="Aptos" panose="020B0004020202020204" pitchFamily="34" charset="0"/>
              <a:ea typeface="Inter"/>
              <a:cs typeface="Inter"/>
              <a:sym typeface="Inter"/>
            </a:rPr>
            <a:t>Phishing</a:t>
          </a:r>
          <a:endParaRPr lang="en-US" sz="3600" kern="1200" dirty="0">
            <a:latin typeface="Aptos" panose="020B0004020202020204" pitchFamily="34" charset="0"/>
          </a:endParaRPr>
        </a:p>
      </dsp:txBody>
      <dsp:txXfrm>
        <a:off x="2388286" y="2585609"/>
        <a:ext cx="13918513" cy="2067780"/>
      </dsp:txXfrm>
    </dsp:sp>
    <dsp:sp modelId="{07166F23-EA91-416E-8F69-A26170DAB8E6}">
      <dsp:nvSpPr>
        <dsp:cNvPr id="0" name=""/>
        <dsp:cNvSpPr/>
      </dsp:nvSpPr>
      <dsp:spPr>
        <a:xfrm>
          <a:off x="0" y="5170335"/>
          <a:ext cx="16306800" cy="20677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A013D-D306-4FAB-B724-3BDADEB2542C}">
      <dsp:nvSpPr>
        <dsp:cNvPr id="0" name=""/>
        <dsp:cNvSpPr/>
      </dsp:nvSpPr>
      <dsp:spPr>
        <a:xfrm>
          <a:off x="625503" y="5635586"/>
          <a:ext cx="1137279" cy="1137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783B9-06BD-48D3-B20E-0FBC45BE652D}">
      <dsp:nvSpPr>
        <dsp:cNvPr id="0" name=""/>
        <dsp:cNvSpPr/>
      </dsp:nvSpPr>
      <dsp:spPr>
        <a:xfrm>
          <a:off x="2388286" y="5170335"/>
          <a:ext cx="13918513" cy="20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40" tIns="218840" rIns="218840" bIns="21884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0000"/>
              </a:solidFill>
              <a:latin typeface="Aptos" panose="020B0004020202020204" pitchFamily="34" charset="0"/>
              <a:ea typeface="Inter"/>
              <a:cs typeface="Inter"/>
              <a:sym typeface="Inter"/>
            </a:rPr>
            <a:t>Types of Digital Privacy and Teaching Digital Privacy</a:t>
          </a:r>
          <a:endParaRPr lang="en-US" sz="3600" kern="1200" dirty="0">
            <a:latin typeface="Aptos" panose="020B0004020202020204" pitchFamily="34" charset="0"/>
          </a:endParaRPr>
        </a:p>
      </dsp:txBody>
      <dsp:txXfrm>
        <a:off x="2388286" y="5170335"/>
        <a:ext cx="13918513" cy="2067780"/>
      </dsp:txXfrm>
    </dsp:sp>
  </dsp:spTree>
</dsp:drawing>
</file>

<file path=ppt/diagrams/layout1.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7DF2F-0779-4616-A06E-073C6486C414}" type="datetimeFigureOut">
              <a:rPr lang="sk-SK" smtClean="0"/>
              <a:t>25. 9. 2024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50750-AFB1-4241-A9C5-1FD29CA50F99}" type="slidenum">
              <a:rPr lang="sk-SK" smtClean="0"/>
              <a:t>'#'</a:t>
            </a:fld>
            <a:endParaRPr lang="sk-SK"/>
          </a:p>
        </p:txBody>
      </p:sp>
    </p:spTree>
    <p:extLst>
      <p:ext uri="{BB962C8B-B14F-4D97-AF65-F5344CB8AC3E}">
        <p14:creationId xmlns:p14="http://schemas.microsoft.com/office/powerpoint/2010/main" val="315223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B9E2A-6BBB-43F5-B176-C8B3CC0917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07225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850750-AFB1-4241-A9C5-1FD29CA50F99}" type="slidenum">
              <a:rPr lang="sk-SK" smtClean="0"/>
              <a:t>4</a:t>
            </a:fld>
            <a:endParaRPr lang="sk-SK"/>
          </a:p>
        </p:txBody>
      </p:sp>
    </p:spTree>
    <p:extLst>
      <p:ext uri="{BB962C8B-B14F-4D97-AF65-F5344CB8AC3E}">
        <p14:creationId xmlns:p14="http://schemas.microsoft.com/office/powerpoint/2010/main" val="22487668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850750-AFB1-4241-A9C5-1FD29CA50F99}" type="slidenum">
              <a:rPr lang="sk-SK" smtClean="0"/>
              <a:t>5</a:t>
            </a:fld>
            <a:endParaRPr lang="sk-SK"/>
          </a:p>
        </p:txBody>
      </p:sp>
    </p:spTree>
    <p:extLst>
      <p:ext uri="{BB962C8B-B14F-4D97-AF65-F5344CB8AC3E}">
        <p14:creationId xmlns:p14="http://schemas.microsoft.com/office/powerpoint/2010/main" val="421103090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850750-AFB1-4241-A9C5-1FD29CA50F99}" type="slidenum">
              <a:rPr lang="sk-SK" smtClean="0"/>
              <a:t>9</a:t>
            </a:fld>
            <a:endParaRPr lang="sk-SK"/>
          </a:p>
        </p:txBody>
      </p:sp>
    </p:spTree>
    <p:extLst>
      <p:ext uri="{BB962C8B-B14F-4D97-AF65-F5344CB8AC3E}">
        <p14:creationId xmlns:p14="http://schemas.microsoft.com/office/powerpoint/2010/main" val="202225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852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5869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2828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2822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824536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4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630129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443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51170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0.svg"/></Relationships>
</file>

<file path=ppt/slides/slide1.xml><?xml version="1.0" encoding="utf-8"?>
<p:sld xmlns:a16="http://schemas.microsoft.com/office/drawing/2014/main" xmlns:a14="http://schemas.microsoft.com/office/drawing/2010/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sz="4800" b="1" dirty="0">
                <a:solidFill>
                  <a:srgbClr val="FFAA5A"/>
                </a:solidFill>
                <a:latin typeface="+mn-lt"/>
                <a:ea typeface="Cambria" panose="02040503050406030204" pitchFamily="18" charset="0"/>
                <a:cs typeface="Calibri" panose="020F0502020204030204" pitchFamily="34" charset="0"/>
              </a:rPr>
              <a:t>Digitaler </a:t>
            </a:r>
            <a:r>
              <a:rPr lang="sk-SK" sz="4800" b="1" dirty="0" err="1">
                <a:solidFill>
                  <a:srgbClr val="FFAA5A"/>
                </a:solidFill>
                <a:latin typeface="+mn-lt"/>
                <a:ea typeface="Cambria" panose="02040503050406030204" pitchFamily="18" charset="0"/>
                <a:cs typeface="Calibri" panose="020F0502020204030204" pitchFamily="34" charset="0"/>
              </a:rPr>
              <a:t>Datenschutz </a:t>
            </a:r>
            <a:r>
              <a:rPr lang="en-US" sz="4800" b="1" dirty="0">
                <a:solidFill>
                  <a:srgbClr val="FFAA5A"/>
                </a:solidFill>
                <a:latin typeface="+mn-lt"/>
                <a:ea typeface="Cambria" panose="02040503050406030204" pitchFamily="18" charset="0"/>
                <a:cs typeface="Calibri" panose="020F0502020204030204" pitchFamily="34" charset="0"/>
              </a:rPr>
              <a:t>- </a:t>
            </a:r>
            <a:br>
              <a:rPr lang="sk-SK" sz="4800" b="1" dirty="0">
                <a:solidFill>
                  <a:srgbClr val="FFAA5A"/>
                </a:solidFill>
                <a:latin typeface="+mn-lt"/>
                <a:ea typeface="Cambria" panose="02040503050406030204" pitchFamily="18" charset="0"/>
                <a:cs typeface="Calibri" panose="020F0502020204030204" pitchFamily="34" charset="0"/>
              </a:rPr>
            </a:br>
            <a:r>
              <a:rPr lang="sk-SK" sz="4800" b="1" dirty="0" err="1">
                <a:solidFill>
                  <a:srgbClr val="FFAA5A"/>
                </a:solidFill>
                <a:latin typeface="+mn-lt"/>
                <a:ea typeface="Cambria" panose="02040503050406030204" pitchFamily="18" charset="0"/>
                <a:cs typeface="Calibri" panose="020F0502020204030204" pitchFamily="34" charset="0"/>
              </a:rPr>
              <a:t>Schlussfolgerungen</a:t>
            </a:r>
            <a:endParaRPr lang="en-US" sz="4800"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1099211"/>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Aufbau digitaler Resilienz </a:t>
            </a:r>
            <a:br>
              <a:rPr lang="sk-SK" sz="2100" dirty="0">
                <a:solidFill>
                  <a:prstClr val="black"/>
                </a:solidFill>
                <a:latin typeface="Aptos" panose="02110004020202020204"/>
              </a:rPr>
            </a:br>
            <a:r>
              <a:rPr lang="en-US" sz="2100" dirty="0">
                <a:solidFill>
                  <a:prstClr val="black"/>
                </a:solidFill>
                <a:latin typeface="Aptos" panose="02110004020202020204"/>
              </a:rPr>
              <a:t>indem wir digitales Wohlbefinden </a:t>
            </a:r>
            <a:br>
              <a:rPr lang="sk-SK" sz="2100" dirty="0">
                <a:solidFill>
                  <a:prstClr val="black"/>
                </a:solidFill>
                <a:latin typeface="Aptos" panose="02110004020202020204"/>
              </a:rPr>
            </a:br>
            <a:r>
              <a:rPr lang="en-US" sz="2100" dirty="0">
                <a:solidFill>
                  <a:prstClr val="black"/>
                </a:solidFill>
                <a:latin typeface="Aptos" panose="02110004020202020204"/>
              </a:rPr>
              <a:t>und Sicherheit für alle zugänglich machen</a:t>
            </a:r>
            <a:br>
              <a:rPr lang="en-US" sz="2100" dirty="0">
                <a:solidFill>
                  <a:prstClr val="black"/>
                </a:solidFill>
                <a:latin typeface="Aptos" panose="02110004020202020204"/>
              </a:rPr>
            </a:br>
            <a:r>
              <a:rPr lang="en-U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algn="just">
              <a:lnSpc>
                <a:spcPts val="2705"/>
              </a:lnSpc>
              <a:spcBef>
                <a:spcPct val="0"/>
              </a:spcBef>
            </a:pPr>
            <a:r>
              <a:rPr lang="en-US" sz="4000" b="1" dirty="0">
                <a:solidFill>
                  <a:srgbClr val="92BAB5"/>
                </a:solidFill>
                <a:latin typeface="Aptos"/>
                <a:ea typeface="Inter"/>
                <a:cs typeface="Inter"/>
                <a:sym typeface="Inter"/>
              </a:rPr>
              <a:t>Freie </a:t>
            </a:r>
            <a:r>
              <a:rPr lang="en-US" sz="4000" b="1" dirty="0">
                <a:solidFill>
                  <a:srgbClr val="92BAB5"/>
                </a:solidFill>
                <a:latin typeface="Aptos"/>
                <a:ea typeface="Inter"/>
                <a:cs typeface="Inter"/>
                <a:sym typeface="Inter"/>
              </a:rPr>
              <a:t>Lizenz </a:t>
            </a:r>
          </a:p>
          <a:p>
            <a:pPr algn="just">
              <a:lnSpc>
                <a:spcPts val="2705"/>
              </a:lnSpc>
              <a:spcBef>
                <a:spcPct val="0"/>
              </a:spcBef>
            </a:pPr>
            <a:r>
              <a:rPr lang="en-US" sz="3200" dirty="0">
                <a:latin typeface="Aptos" panose="020B0004020202020204" pitchFamily="34" charset="0"/>
                <a:ea typeface="Inter"/>
                <a:cs typeface="Inter"/>
                <a:sym typeface="Inter"/>
              </a:rPr>
              <a:t> </a:t>
            </a:r>
          </a:p>
          <a:p>
            <a:pPr algn="just">
              <a:lnSpc>
                <a:spcPts val="2705"/>
              </a:lnSpc>
              <a:spcBef>
                <a:spcPct val="0"/>
              </a:spcBef>
            </a:pPr>
            <a:r>
              <a:rPr lang="en-US" sz="3200" dirty="0">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algn="just">
              <a:lnSpc>
                <a:spcPts val="2705"/>
              </a:lnSpc>
              <a:spcBef>
                <a:spcPct val="0"/>
              </a:spcBef>
            </a:pPr>
            <a:r>
              <a:rPr lang="en-US" sz="3200" dirty="0">
                <a:latin typeface="Aptos"/>
                <a:ea typeface="Inter"/>
                <a:cs typeface="Inter"/>
                <a:sym typeface="Inter"/>
              </a:rPr>
              <a:t>Die Veröffentlichung steht unter der Creative Commons </a:t>
            </a:r>
            <a:r>
              <a:rPr lang="en-US" sz="3200">
                <a:latin typeface="Aptos"/>
                <a:ea typeface="Inter"/>
                <a:cs typeface="Inter"/>
                <a:sym typeface="Inter"/>
              </a:rPr>
              <a:t>Lizenz </a:t>
            </a:r>
            <a:r>
              <a:rPr lang="en-US" sz="3200" dirty="0">
                <a:latin typeface="Aptos"/>
                <a:ea typeface="Inter"/>
                <a:cs typeface="Inter"/>
                <a:sym typeface="Inter"/>
              </a:rPr>
              <a:t>CC BY- NC SA.</a:t>
            </a:r>
            <a:endParaRPr lang="en-US" sz="3200" dirty="0">
              <a:latin typeface="Aptos"/>
              <a:ea typeface="Inter"/>
              <a:cs typeface="Inter"/>
            </a:endParaRPr>
          </a:p>
          <a:p>
            <a:pPr algn="just">
              <a:lnSpc>
                <a:spcPts val="2705"/>
              </a:lnSpc>
              <a:spcBef>
                <a:spcPct val="0"/>
              </a:spcBef>
            </a:pPr>
            <a:endParaRPr lang="en-US" sz="3200" dirty="0">
              <a:latin typeface="Aptos" panose="020B0004020202020204" pitchFamily="34" charset="0"/>
              <a:ea typeface="Inter"/>
              <a:cs typeface="Inter"/>
              <a:sym typeface="Inter"/>
            </a:endParaRPr>
          </a:p>
          <a:p>
            <a:pPr algn="just">
              <a:lnSpc>
                <a:spcPts val="2705"/>
              </a:lnSpc>
              <a:spcBef>
                <a:spcPct val="0"/>
              </a:spcBef>
            </a:pPr>
            <a:r>
              <a:rPr lang="en-US" sz="3200" dirty="0">
                <a:latin typeface="Aptos" panose="020B0004020202020204" pitchFamily="34" charset="0"/>
                <a:ea typeface="Inter"/>
                <a:cs typeface="Inter"/>
                <a:sym typeface="Inter"/>
              </a:rPr>
              <a:t> </a:t>
            </a:r>
          </a:p>
          <a:p>
            <a:pPr algn="just">
              <a:lnSpc>
                <a:spcPts val="2705"/>
              </a:lnSpc>
              <a:spcBef>
                <a:spcPct val="0"/>
              </a:spcBef>
            </a:pPr>
            <a:endParaRPr lang="en-US" sz="3200" dirty="0">
              <a:latin typeface="Aptos" panose="020B0004020202020204" pitchFamily="34" charset="0"/>
              <a:ea typeface="Inter"/>
              <a:cs typeface="Inter"/>
              <a:sym typeface="Inter"/>
            </a:endParaRPr>
          </a:p>
          <a:p>
            <a:pPr algn="just">
              <a:lnSpc>
                <a:spcPts val="2705"/>
              </a:lnSpc>
              <a:spcBef>
                <a:spcPct val="0"/>
              </a:spcBef>
            </a:pPr>
            <a:endParaRPr lang="en-US" sz="3200" dirty="0">
              <a:latin typeface="Aptos" panose="020B0004020202020204" pitchFamily="34" charset="0"/>
              <a:ea typeface="Inter"/>
              <a:cs typeface="Inter"/>
              <a:sym typeface="Inter"/>
            </a:endParaRPr>
          </a:p>
          <a:p>
            <a:pPr algn="just">
              <a:lnSpc>
                <a:spcPts val="2705"/>
              </a:lnSpc>
              <a:spcBef>
                <a:spcPct val="0"/>
              </a:spcBef>
            </a:pPr>
            <a:r>
              <a:rPr lang="en-US" sz="3200" dirty="0">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lang="sk-SK" sz="3200" dirty="0">
                <a:latin typeface="Aptos" panose="020B0004020202020204" pitchFamily="34" charset="0"/>
                <a:ea typeface="Inter"/>
                <a:cs typeface="Inter"/>
                <a:sym typeface="Inter"/>
              </a:rPr>
              <a:t>muss</a:t>
            </a:r>
            <a:r>
              <a:rPr lang="en-US" sz="3200" dirty="0">
                <a:latin typeface="Aptos" panose="020B0004020202020204" pitchFamily="34" charset="0"/>
                <a:ea typeface="Inter"/>
                <a:cs typeface="Inter"/>
                <a:sym typeface="Inter"/>
              </a:rPr>
              <a:t>: </a:t>
            </a:r>
          </a:p>
          <a:p>
            <a:pPr marL="971550" lvl="1" indent="-514350" algn="just">
              <a:lnSpc>
                <a:spcPts val="2705"/>
              </a:lnSpc>
              <a:spcBef>
                <a:spcPct val="0"/>
              </a:spcBef>
              <a:buFont typeface="+mj-lt"/>
              <a:buAutoNum type="arabicPeriod"/>
            </a:pPr>
            <a:r>
              <a:rPr lang="en-US" sz="3200" dirty="0">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971550" lvl="1" indent="-514350" algn="just">
              <a:lnSpc>
                <a:spcPts val="2705"/>
              </a:lnSpc>
              <a:spcBef>
                <a:spcPct val="0"/>
              </a:spcBef>
              <a:buFont typeface="+mj-lt"/>
              <a:buAutoNum type="arabicPeriod"/>
            </a:pPr>
            <a:r>
              <a:rPr lang="en-US" sz="3200" dirty="0">
                <a:latin typeface="Aptos" panose="020B0004020202020204" pitchFamily="34" charset="0"/>
                <a:ea typeface="Inter"/>
                <a:cs typeface="Inter"/>
                <a:sym typeface="Inter"/>
              </a:rPr>
              <a:t>das Werk darf nicht zu kommerziellen Zwecken verwendet werden. </a:t>
            </a:r>
          </a:p>
          <a:p>
            <a:pPr marL="971550" lvl="1" indent="-514350" algn="just">
              <a:lnSpc>
                <a:spcPts val="2705"/>
              </a:lnSpc>
              <a:spcBef>
                <a:spcPct val="0"/>
              </a:spcBef>
              <a:buFont typeface="+mj-lt"/>
              <a:buAutoNum type="arabicPeriod"/>
            </a:pPr>
            <a:r>
              <a:rPr lang="en-US" sz="3200" dirty="0">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algn="just">
              <a:lnSpc>
                <a:spcPts val="2705"/>
              </a:lnSpc>
              <a:spcBef>
                <a:spcPct val="0"/>
              </a:spcBef>
            </a:pPr>
            <a:r>
              <a:rPr lang="en-US" sz="3200" b="1" dirty="0">
                <a:solidFill>
                  <a:srgbClr val="FFAA5A"/>
                </a:solidFill>
                <a:latin typeface="Aptos" panose="020B0004020202020204" pitchFamily="34" charset="0"/>
                <a:ea typeface="Inter"/>
                <a:cs typeface="Inter"/>
                <a:sym typeface="Inter"/>
              </a:rPr>
              <a:t>Haftungsausschluss:</a:t>
            </a:r>
          </a:p>
          <a:p>
            <a:pPr algn="just">
              <a:lnSpc>
                <a:spcPts val="2705"/>
              </a:lnSpc>
              <a:spcBef>
                <a:spcPct val="0"/>
              </a:spcBef>
            </a:pPr>
            <a:r>
              <a:rPr lang="en-US" sz="3200" dirty="0">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algn="just">
              <a:lnSpc>
                <a:spcPts val="2705"/>
              </a:lnSpc>
              <a:spcBef>
                <a:spcPct val="0"/>
              </a:spcBef>
            </a:pPr>
            <a:r>
              <a:rPr lang="en-US" sz="3200" dirty="0">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12262632" y="686926"/>
            <a:ext cx="4481848" cy="448184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9A8F0EBB-169A-9953-0CA4-461697C32D67}"/>
              </a:ext>
            </a:extLst>
          </p:cNvPr>
          <p:cNvGraphicFramePr>
            <a:graphicFrameLocks noGrp="1"/>
          </p:cNvGraphicFramePr>
          <p:nvPr>
            <p:ph idx="1"/>
            <p:extLst>
              <p:ext uri="{D42A27DB-BD31-4B8C-83A1-F6EECF244321}">
                <p14:modId xmlns:p14="http://schemas.microsoft.com/office/powerpoint/2010/main" val="2926300646"/>
              </p:ext>
            </p:extLst>
          </p:nvPr>
        </p:nvGraphicFramePr>
        <p:xfrm>
          <a:off x="762000" y="2171700"/>
          <a:ext cx="16306800" cy="723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2406BF3-4299-9649-CC11-1AAA689872B8}"/>
              </a:ext>
            </a:extLst>
          </p:cNvPr>
          <p:cNvSpPr>
            <a:spLocks noGrp="1"/>
          </p:cNvSpPr>
          <p:nvPr>
            <p:ph type="title"/>
          </p:nvPr>
        </p:nvSpPr>
        <p:spPr>
          <a:xfrm>
            <a:off x="558905" y="661263"/>
            <a:ext cx="10662684" cy="889516"/>
          </a:xfrm>
        </p:spPr>
        <p:txBody>
          <a:bodyPr>
            <a:normAutofit fontScale="90000"/>
          </a:bodyPr>
          <a:lstStyle/>
          <a:p>
            <a:r>
              <a:rPr lang="en-US" dirty="0">
                <a:latin typeface="Aptos" panose="020B0004020202020204" pitchFamily="34" charset="0"/>
              </a:rPr>
              <a:t>Zusammenfassung des Kurses</a:t>
            </a:r>
          </a:p>
        </p:txBody>
      </p:sp>
    </p:spTree>
    <p:extLst>
      <p:ext uri="{BB962C8B-B14F-4D97-AF65-F5344CB8AC3E}">
        <p14:creationId xmlns:p14="http://schemas.microsoft.com/office/powerpoint/2010/main" val="36385547"/>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 1 - Verständnis des digitalen Datenschutzes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Definition des digitalen Datenschutzes</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Was ist das? </a:t>
            </a:r>
            <a:r>
              <a:rPr lang="en-US" sz="3600" spc="27" dirty="0">
                <a:solidFill>
                  <a:srgbClr val="000000"/>
                </a:solidFill>
                <a:ea typeface="Inter"/>
                <a:cs typeface="Inter"/>
                <a:sym typeface="Inter"/>
              </a:rPr>
              <a:t>Die Fähigkeit einer Person</a:t>
            </a:r>
            <a:r>
              <a:rPr lang="en-US" sz="3600" b="1" spc="27" dirty="0">
                <a:solidFill>
                  <a:srgbClr val="000000"/>
                </a:solidFill>
                <a:ea typeface="Inter"/>
                <a:cs typeface="Inter"/>
                <a:sym typeface="Inter"/>
              </a:rPr>
              <a:t>, den Zugang zu ihren persönlichen Daten und deren Verwendung zu kontrollieren und zu schützen</a:t>
            </a:r>
            <a:r>
              <a:rPr lang="en-US" sz="3600" spc="27" dirty="0">
                <a:solidFill>
                  <a:srgbClr val="000000"/>
                </a:solidFill>
                <a:ea typeface="Inter"/>
                <a:cs typeface="Inter"/>
                <a:sym typeface="Inter"/>
              </a:rPr>
              <a:t>, wenn sie im Internet surft.</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Auswirkungen: </a:t>
            </a:r>
            <a:r>
              <a:rPr lang="en-US" sz="3600" spc="27" dirty="0">
                <a:solidFill>
                  <a:srgbClr val="000000"/>
                </a:solidFill>
                <a:ea typeface="Inter"/>
                <a:cs typeface="Inter"/>
                <a:sym typeface="Inter"/>
              </a:rPr>
              <a:t>Es ist kein abstraktes Konzept, sondern von entscheidender Bedeutung, es zu verstehen</a:t>
            </a:r>
            <a:r>
              <a:rPr lang="en-US" sz="3600" b="1" spc="27" dirty="0">
                <a:solidFill>
                  <a:srgbClr val="000000"/>
                </a:solidFill>
                <a:ea typeface="Inter"/>
                <a:cs typeface="Inter"/>
                <a:sym typeface="Inter"/>
              </a:rPr>
              <a:t>, um seine persönlichen Daten vor unbefugter Nutzung zu schützen</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Warum eigentlich? </a:t>
            </a:r>
            <a:r>
              <a:rPr lang="en-US" sz="3600" spc="27" dirty="0">
                <a:solidFill>
                  <a:srgbClr val="000000"/>
                </a:solidFill>
                <a:ea typeface="Inter"/>
                <a:cs typeface="Inter"/>
                <a:sym typeface="Inter"/>
              </a:rPr>
              <a:t>In einer vernetzten Welt wird die Grenze zwischen persönlich/privat und allgemein/öffentlich immer dünner. Die digitale Privatsphäre (DP) ist ein </a:t>
            </a:r>
            <a:r>
              <a:rPr lang="en-US" sz="3600" b="1" spc="27" dirty="0">
                <a:solidFill>
                  <a:srgbClr val="000000"/>
                </a:solidFill>
                <a:ea typeface="Inter"/>
                <a:cs typeface="Inter"/>
                <a:sym typeface="Inter"/>
              </a:rPr>
              <a:t>Schutz</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Maßnahme? </a:t>
            </a:r>
            <a:r>
              <a:rPr lang="en-US" sz="3600" spc="27" dirty="0">
                <a:solidFill>
                  <a:srgbClr val="000000"/>
                </a:solidFill>
                <a:ea typeface="Inter"/>
                <a:cs typeface="Inter"/>
                <a:sym typeface="Inter"/>
              </a:rPr>
              <a:t>In der EU </a:t>
            </a:r>
            <a:r>
              <a:rPr lang="en-US" sz="3600" spc="27" dirty="0">
                <a:solidFill>
                  <a:srgbClr val="000000"/>
                </a:solidFill>
                <a:ea typeface="Inter"/>
                <a:cs typeface="Inter"/>
                <a:sym typeface="Inter"/>
              </a:rPr>
              <a:t>garantiert </a:t>
            </a:r>
            <a:r>
              <a:rPr lang="en-US" sz="3600" spc="27" dirty="0">
                <a:solidFill>
                  <a:srgbClr val="000000"/>
                </a:solidFill>
                <a:ea typeface="Inter"/>
                <a:cs typeface="Inter"/>
                <a:sym typeface="Inter"/>
              </a:rPr>
              <a:t>die </a:t>
            </a:r>
            <a:r>
              <a:rPr lang="en-US" sz="3600" b="1" spc="27" dirty="0">
                <a:solidFill>
                  <a:srgbClr val="000000"/>
                </a:solidFill>
                <a:ea typeface="Inter"/>
                <a:cs typeface="Inter"/>
                <a:sym typeface="Inter"/>
              </a:rPr>
              <a:t>GDPR </a:t>
            </a:r>
            <a:r>
              <a:rPr lang="en-US" sz="3600" spc="27" dirty="0">
                <a:solidFill>
                  <a:srgbClr val="000000"/>
                </a:solidFill>
                <a:ea typeface="Inter"/>
                <a:cs typeface="Inter"/>
                <a:sym typeface="Inter"/>
              </a:rPr>
              <a:t>(General Data Protection Regulation) den Schutz Ihrer persönlichen Daten</a:t>
            </a:r>
            <a:r>
              <a:rPr lang="en-US" sz="3600" b="1" spc="27" dirty="0">
                <a:solidFill>
                  <a:srgbClr val="000000"/>
                </a:solidFill>
                <a:ea typeface="Inter"/>
                <a:cs typeface="Inter"/>
                <a:sym typeface="Inter"/>
              </a:rPr>
              <a:t>, wann immer sie erhoben werden</a:t>
            </a:r>
            <a:r>
              <a:rPr lang="en-US" sz="3600" spc="27" dirty="0">
                <a:solidFill>
                  <a:srgbClr val="000000"/>
                </a:solidFill>
                <a:ea typeface="Inter"/>
                <a:cs typeface="Inter"/>
                <a:sym typeface="Inter"/>
              </a:rPr>
              <a:t>.</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4" name="Freeform 3">
            <a:extLst>
              <a:ext uri="{FF2B5EF4-FFF2-40B4-BE49-F238E27FC236}">
                <a16:creationId xmlns:a16="http://schemas.microsoft.com/office/drawing/2014/main" id="{AA9BBA24-97F0-264E-A334-51A57716CC7F}"/>
              </a:ext>
            </a:extLst>
          </p:cNvPr>
          <p:cNvSpPr/>
          <p:nvPr/>
        </p:nvSpPr>
        <p:spPr>
          <a:xfrm>
            <a:off x="356957" y="141837"/>
            <a:ext cx="1800686" cy="1800686"/>
          </a:xfrm>
          <a:custGeom>
            <a:avLst/>
            <a:gdLst/>
            <a:ahLst/>
            <a:cxnLst/>
            <a:rect l="l" t="t" r="r" b="b"/>
            <a:pathLst>
              <a:path w="1800686" h="1800686">
                <a:moveTo>
                  <a:pt x="0" y="0"/>
                </a:moveTo>
                <a:lnTo>
                  <a:pt x="1800686" y="0"/>
                </a:lnTo>
                <a:lnTo>
                  <a:pt x="1800686" y="1800686"/>
                </a:lnTo>
                <a:lnTo>
                  <a:pt x="0" y="18006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2272381835"/>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 1 - Verständnis des digitalen Datenschutzes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Definition des digitalen Datenschutzes</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Recht? </a:t>
            </a:r>
            <a:r>
              <a:rPr lang="en-US" sz="3600" spc="27" dirty="0">
                <a:solidFill>
                  <a:srgbClr val="000000"/>
                </a:solidFill>
                <a:ea typeface="Inter"/>
                <a:cs typeface="Inter"/>
                <a:sym typeface="Inter"/>
              </a:rPr>
              <a:t>Das Recht auf Privatsphäre ist durch </a:t>
            </a:r>
            <a:r>
              <a:rPr lang="en-US" sz="3600" b="1" spc="27" dirty="0">
                <a:solidFill>
                  <a:srgbClr val="000000"/>
                </a:solidFill>
                <a:ea typeface="Inter"/>
                <a:cs typeface="Inter"/>
                <a:sym typeface="Inter"/>
              </a:rPr>
              <a:t>Artikel 8 der Charta der Grundrechte der Europäischen Union </a:t>
            </a:r>
            <a:r>
              <a:rPr lang="en-US" sz="3600" spc="27" dirty="0">
                <a:solidFill>
                  <a:srgbClr val="000000"/>
                </a:solidFill>
                <a:ea typeface="Inter"/>
                <a:cs typeface="Inter"/>
                <a:sym typeface="Inter"/>
              </a:rPr>
              <a:t>geschützt</a:t>
            </a:r>
            <a:r>
              <a:rPr lang="en-US" sz="3600" b="1" spc="27" dirty="0">
                <a:solidFill>
                  <a:srgbClr val="000000"/>
                </a:solidFill>
                <a:ea typeface="Inter"/>
                <a:cs typeface="Inter"/>
                <a:sym typeface="Inter"/>
              </a:rPr>
              <a:t>.</a:t>
            </a:r>
            <a:endParaRPr lang="en-US" sz="3600" b="1"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Vorteile DP? </a:t>
            </a:r>
            <a:r>
              <a:rPr lang="en-US" sz="3600" b="1" spc="27" dirty="0">
                <a:solidFill>
                  <a:srgbClr val="000000"/>
                </a:solidFill>
                <a:ea typeface="Inter"/>
                <a:cs typeface="Inter"/>
                <a:sym typeface="Inter"/>
              </a:rPr>
              <a:t>Schutz persönlicher Daten, Verhinderung von Identitätsdiebstahl, Verhinderung von unbefugtem Zugriff, Vermeidung von gezielter Werbung.</a:t>
            </a:r>
            <a:endParaRPr lang="en-US" sz="3600" b="1"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Ohne DV? </a:t>
            </a:r>
            <a:r>
              <a:rPr lang="en-US" sz="3600" b="1" spc="27" dirty="0">
                <a:solidFill>
                  <a:srgbClr val="000000"/>
                </a:solidFill>
                <a:ea typeface="Inter"/>
                <a:cs typeface="Inter"/>
                <a:sym typeface="Inter"/>
              </a:rPr>
              <a:t>Risiko von Cyberangriffen, Identitätsdiebstahl und Betrug, Datenschutzverletzungen, Vertrauensverlust, Überwachung und Kontrolle, psychologische Auswirkungen.</a:t>
            </a:r>
            <a:endParaRPr lang="en-US" sz="3600" b="1"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Probleme? </a:t>
            </a:r>
            <a:r>
              <a:rPr lang="en-US" sz="3600" b="1" spc="27" dirty="0">
                <a:solidFill>
                  <a:srgbClr val="000000"/>
                </a:solidFill>
                <a:ea typeface="Inter"/>
                <a:cs typeface="Inter"/>
                <a:sym typeface="Inter"/>
              </a:rPr>
              <a:t>Strategien </a:t>
            </a:r>
            <a:r>
              <a:rPr lang="en-US" sz="3600" spc="27" dirty="0">
                <a:solidFill>
                  <a:srgbClr val="000000"/>
                </a:solidFill>
                <a:ea typeface="Inter"/>
                <a:cs typeface="Inter"/>
                <a:sym typeface="Inter"/>
              </a:rPr>
              <a:t>(Aufklärung, Antivirenprogramme usw.) </a:t>
            </a:r>
            <a:r>
              <a:rPr lang="en-US" sz="3600" b="1" spc="27" dirty="0">
                <a:solidFill>
                  <a:srgbClr val="000000"/>
                </a:solidFill>
                <a:ea typeface="Inter"/>
                <a:cs typeface="Inter"/>
                <a:sym typeface="Inter"/>
              </a:rPr>
              <a:t>zur Eindämmung von Risiken und Schwachstellen </a:t>
            </a:r>
            <a:r>
              <a:rPr lang="en-US" sz="3600" spc="27" dirty="0">
                <a:solidFill>
                  <a:srgbClr val="000000"/>
                </a:solidFill>
                <a:ea typeface="Inter"/>
                <a:cs typeface="Inter"/>
                <a:sym typeface="Inter"/>
              </a:rPr>
              <a:t>(Phishing, Malware, Ransomware usw.).</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3">
            <a:extLst>
              <a:ext uri="{FF2B5EF4-FFF2-40B4-BE49-F238E27FC236}">
                <a16:creationId xmlns:a16="http://schemas.microsoft.com/office/drawing/2014/main" id="{5575F1FD-0EE3-E159-4175-B178CBDDE5F9}"/>
              </a:ext>
            </a:extLst>
          </p:cNvPr>
          <p:cNvSpPr/>
          <p:nvPr/>
        </p:nvSpPr>
        <p:spPr>
          <a:xfrm>
            <a:off x="152400" y="29534"/>
            <a:ext cx="1543465" cy="1714961"/>
          </a:xfrm>
          <a:custGeom>
            <a:avLst/>
            <a:gdLst/>
            <a:ahLst/>
            <a:cxnLst/>
            <a:rect l="l" t="t" r="r" b="b"/>
            <a:pathLst>
              <a:path w="1543465" h="1714961">
                <a:moveTo>
                  <a:pt x="0" y="0"/>
                </a:moveTo>
                <a:lnTo>
                  <a:pt x="1543465" y="0"/>
                </a:lnTo>
                <a:lnTo>
                  <a:pt x="1543465" y="1714961"/>
                </a:lnTo>
                <a:lnTo>
                  <a:pt x="0" y="17149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129765895"/>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 1 - Verständnis des digitalen Datenschutzes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Schlüsselelemente Digitaler Datenschutz</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Personenbezogene Daten? </a:t>
            </a:r>
            <a:r>
              <a:rPr lang="en-US" sz="3600" spc="27" dirty="0">
                <a:solidFill>
                  <a:srgbClr val="000000"/>
                </a:solidFill>
                <a:ea typeface="Inter"/>
                <a:cs typeface="Inter"/>
                <a:sym typeface="Inter"/>
              </a:rPr>
              <a:t>Alle Informationen, die </a:t>
            </a:r>
            <a:r>
              <a:rPr lang="en-US" sz="3600" b="1" spc="27" dirty="0">
                <a:solidFill>
                  <a:srgbClr val="000000"/>
                </a:solidFill>
                <a:ea typeface="Inter"/>
                <a:cs typeface="Inter"/>
                <a:sym typeface="Inter"/>
              </a:rPr>
              <a:t>sich auf eine identifizierte lebende Person beziehen</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Datensicherheit? </a:t>
            </a:r>
            <a:r>
              <a:rPr lang="en-US" sz="3600" spc="27" dirty="0">
                <a:solidFill>
                  <a:srgbClr val="000000"/>
                </a:solidFill>
                <a:ea typeface="Inter"/>
                <a:cs typeface="Inter"/>
                <a:sym typeface="Inter"/>
              </a:rPr>
              <a:t>Installation von </a:t>
            </a:r>
            <a:r>
              <a:rPr lang="en-US" sz="3600" b="1" spc="27" dirty="0">
                <a:solidFill>
                  <a:srgbClr val="000000"/>
                </a:solidFill>
                <a:ea typeface="Inter"/>
                <a:cs typeface="Inter"/>
                <a:sym typeface="Inter"/>
              </a:rPr>
              <a:t>Sicherheitsprogrammen </a:t>
            </a:r>
            <a:r>
              <a:rPr lang="en-US" sz="3600" spc="27" dirty="0">
                <a:solidFill>
                  <a:srgbClr val="000000"/>
                </a:solidFill>
                <a:ea typeface="Inter"/>
                <a:cs typeface="Inter"/>
                <a:sym typeface="Inter"/>
              </a:rPr>
              <a:t>(Antivirenprogramme, persönliche Server für Unternehmen usw.) zum Schutz vor Datenverletzungen.</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Informierte Zustimmung? </a:t>
            </a:r>
            <a:r>
              <a:rPr lang="en-US" sz="3600" b="1" spc="27" dirty="0">
                <a:solidFill>
                  <a:srgbClr val="000000"/>
                </a:solidFill>
                <a:ea typeface="Inter"/>
                <a:cs typeface="Inter"/>
                <a:sym typeface="Inter"/>
              </a:rPr>
              <a:t>Verwendung von Cookies </a:t>
            </a:r>
            <a:r>
              <a:rPr lang="en-US" sz="3600" spc="27" dirty="0">
                <a:solidFill>
                  <a:srgbClr val="000000"/>
                </a:solidFill>
                <a:ea typeface="Inter"/>
                <a:cs typeface="Inter"/>
                <a:sym typeface="Inter"/>
              </a:rPr>
              <a:t>(technisch/analytisch/profilierend).</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Ausbildung der Nutzer? </a:t>
            </a:r>
            <a:r>
              <a:rPr lang="en-US" sz="3600" spc="27" dirty="0">
                <a:solidFill>
                  <a:srgbClr val="000000"/>
                </a:solidFill>
                <a:ea typeface="Inter"/>
                <a:cs typeface="Inter"/>
                <a:sym typeface="Inter"/>
              </a:rPr>
              <a:t>Internetnutzer </a:t>
            </a:r>
            <a:r>
              <a:rPr lang="en-US" sz="3600" b="1" spc="27" dirty="0">
                <a:solidFill>
                  <a:srgbClr val="000000"/>
                </a:solidFill>
                <a:ea typeface="Inter"/>
                <a:cs typeface="Inter"/>
                <a:sym typeface="Inter"/>
              </a:rPr>
              <a:t>haben die richtigen Fähigkeiten, um ihre Inhalte sicher zu verwalten.</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4" name="Freeform 3">
            <a:extLst>
              <a:ext uri="{FF2B5EF4-FFF2-40B4-BE49-F238E27FC236}">
                <a16:creationId xmlns:a16="http://schemas.microsoft.com/office/drawing/2014/main" id="{2E186B5E-969C-1CEB-4176-0753A29A1A39}"/>
              </a:ext>
            </a:extLst>
          </p:cNvPr>
          <p:cNvSpPr/>
          <p:nvPr/>
        </p:nvSpPr>
        <p:spPr>
          <a:xfrm>
            <a:off x="257427" y="36406"/>
            <a:ext cx="1999746" cy="2032779"/>
          </a:xfrm>
          <a:custGeom>
            <a:avLst/>
            <a:gdLst/>
            <a:ahLst/>
            <a:cxnLst/>
            <a:rect l="l" t="t" r="r" b="b"/>
            <a:pathLst>
              <a:path w="1999746" h="2032779">
                <a:moveTo>
                  <a:pt x="0" y="0"/>
                </a:moveTo>
                <a:lnTo>
                  <a:pt x="1999746" y="0"/>
                </a:lnTo>
                <a:lnTo>
                  <a:pt x="1999746" y="2032779"/>
                </a:lnTo>
                <a:lnTo>
                  <a:pt x="0" y="20327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139330925"/>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a:t>
            </a:r>
            <a:r>
              <a:rPr lang="sk-SK" sz="4400" dirty="0">
                <a:cs typeface="Calibri Light" panose="020F0302020204030204" pitchFamily="34" charset="0"/>
              </a:rPr>
              <a:t>.</a:t>
            </a:r>
            <a:r>
              <a:rPr lang="en-US" sz="4400" dirty="0">
                <a:cs typeface="Calibri Light" panose="020F0302020204030204" pitchFamily="34" charset="0"/>
              </a:rPr>
              <a:t> 2 </a:t>
            </a:r>
            <a:r>
              <a:rPr lang="en-US" sz="4400" dirty="0">
                <a:cs typeface="Calibri Light" panose="020F0302020204030204" pitchFamily="34" charset="0"/>
              </a:rPr>
              <a:t>- Phishing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Definition von Phishing</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Was ist das? </a:t>
            </a:r>
            <a:r>
              <a:rPr lang="en-US" sz="3600" b="1" spc="27" dirty="0">
                <a:solidFill>
                  <a:srgbClr val="000000"/>
                </a:solidFill>
                <a:ea typeface="Inter"/>
                <a:cs typeface="Inter"/>
                <a:sym typeface="Inter"/>
              </a:rPr>
              <a:t>Phishing </a:t>
            </a:r>
            <a:r>
              <a:rPr lang="en-US" sz="3600" spc="27" dirty="0">
                <a:solidFill>
                  <a:srgbClr val="000000"/>
                </a:solidFill>
                <a:ea typeface="Inter"/>
                <a:cs typeface="Inter"/>
                <a:sym typeface="Inter"/>
              </a:rPr>
              <a:t>ist eine häufige Art von </a:t>
            </a:r>
            <a:r>
              <a:rPr lang="en-US" sz="3600" b="1" spc="27" dirty="0">
                <a:solidFill>
                  <a:srgbClr val="000000"/>
                </a:solidFill>
                <a:ea typeface="Inter"/>
                <a:cs typeface="Inter"/>
                <a:sym typeface="Inter"/>
              </a:rPr>
              <a:t>Cyberangriffen</a:t>
            </a:r>
            <a:r>
              <a:rPr lang="en-US" sz="3600" spc="27" dirty="0">
                <a:solidFill>
                  <a:srgbClr val="000000"/>
                </a:solidFill>
                <a:ea typeface="Inter"/>
                <a:cs typeface="Inter"/>
                <a:sym typeface="Inter"/>
              </a:rPr>
              <a:t>, die </a:t>
            </a:r>
            <a:r>
              <a:rPr lang="en-US" sz="3600" b="1" spc="27" dirty="0">
                <a:solidFill>
                  <a:srgbClr val="000000"/>
                </a:solidFill>
                <a:ea typeface="Inter"/>
                <a:cs typeface="Inter"/>
                <a:sym typeface="Inter"/>
              </a:rPr>
              <a:t>über E-Mails, Textnachrichten</a:t>
            </a:r>
            <a:r>
              <a:rPr lang="en-US" sz="3600" spc="27" dirty="0">
                <a:solidFill>
                  <a:srgbClr val="000000"/>
                </a:solidFill>
                <a:ea typeface="Inter"/>
                <a:cs typeface="Inter"/>
                <a:sym typeface="Inter"/>
              </a:rPr>
              <a:t>, Telefonanrufe und andere Formen der Kommunikation </a:t>
            </a:r>
            <a:r>
              <a:rPr lang="en-US" sz="3600" b="1" spc="27" dirty="0">
                <a:solidFill>
                  <a:srgbClr val="000000"/>
                </a:solidFill>
                <a:ea typeface="Inter"/>
                <a:cs typeface="Inter"/>
                <a:sym typeface="Inter"/>
              </a:rPr>
              <a:t>auf Einzelpersonen abzielen</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Warum? </a:t>
            </a:r>
            <a:r>
              <a:rPr lang="en-US" sz="3600" spc="27" dirty="0">
                <a:solidFill>
                  <a:srgbClr val="000000"/>
                </a:solidFill>
                <a:ea typeface="Inter"/>
                <a:cs typeface="Inter"/>
                <a:sym typeface="Inter"/>
              </a:rPr>
              <a:t>Es handelt sich um eine Technik, mit der </a:t>
            </a:r>
            <a:r>
              <a:rPr lang="en-US" sz="3600" b="1" spc="27" dirty="0">
                <a:solidFill>
                  <a:srgbClr val="000000"/>
                </a:solidFill>
                <a:ea typeface="Inter"/>
                <a:cs typeface="Inter"/>
                <a:sym typeface="Inter"/>
              </a:rPr>
              <a:t>versucht wird, sensible Daten, wie z. B. Bankkontonummern</a:t>
            </a:r>
            <a:r>
              <a:rPr lang="en-US" sz="3600" spc="27" dirty="0">
                <a:solidFill>
                  <a:srgbClr val="000000"/>
                </a:solidFill>
                <a:ea typeface="Inter"/>
                <a:cs typeface="Inter"/>
                <a:sym typeface="Inter"/>
              </a:rPr>
              <a:t>, durch eine betrügerische Aufforderung in einer E-Mail oder auf einer Website </a:t>
            </a:r>
            <a:r>
              <a:rPr lang="en-US" sz="3600" b="1" spc="27" dirty="0">
                <a:solidFill>
                  <a:srgbClr val="000000"/>
                </a:solidFill>
                <a:ea typeface="Inter"/>
                <a:cs typeface="Inter"/>
                <a:sym typeface="Inter"/>
              </a:rPr>
              <a:t>zu erlangen</a:t>
            </a:r>
            <a:r>
              <a:rPr lang="en-US" sz="3600" spc="27" dirty="0">
                <a:solidFill>
                  <a:srgbClr val="000000"/>
                </a:solidFill>
                <a:ea typeface="Inter"/>
                <a:cs typeface="Inter"/>
                <a:sym typeface="Inter"/>
              </a:rPr>
              <a:t>, bei der sich der Täter als seriöses Unternehmen oder seriöse Person ausgibt.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Verschiedene Arten? </a:t>
            </a:r>
            <a:r>
              <a:rPr lang="en-US" sz="3600" spc="27" dirty="0">
                <a:solidFill>
                  <a:srgbClr val="000000"/>
                </a:solidFill>
                <a:ea typeface="Inter"/>
                <a:cs typeface="Inter"/>
                <a:sym typeface="Inter"/>
              </a:rPr>
              <a:t>E-Mail-Phishing, Spear-Phishing, Clone-Phishing, </a:t>
            </a:r>
            <a:r>
              <a:rPr lang="en-US" sz="3600" spc="27" dirty="0">
                <a:solidFill>
                  <a:srgbClr val="000000"/>
                </a:solidFill>
                <a:ea typeface="Inter"/>
                <a:cs typeface="Inter"/>
                <a:sym typeface="Inter"/>
              </a:rPr>
              <a:t>Voice-Phishing, </a:t>
            </a:r>
            <a:r>
              <a:rPr lang="en-US" sz="3600" spc="27" dirty="0">
                <a:solidFill>
                  <a:srgbClr val="000000"/>
                </a:solidFill>
                <a:ea typeface="Inter"/>
                <a:cs typeface="Inter"/>
                <a:sym typeface="Inter"/>
              </a:rPr>
              <a:t>SMS-Phishing</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3">
            <a:extLst>
              <a:ext uri="{FF2B5EF4-FFF2-40B4-BE49-F238E27FC236}">
                <a16:creationId xmlns:a16="http://schemas.microsoft.com/office/drawing/2014/main" id="{DE543C39-8CFF-B797-A73B-7F76A0CE7CB1}"/>
              </a:ext>
            </a:extLst>
          </p:cNvPr>
          <p:cNvSpPr/>
          <p:nvPr/>
        </p:nvSpPr>
        <p:spPr>
          <a:xfrm>
            <a:off x="304800" y="80115"/>
            <a:ext cx="1452419" cy="1613799"/>
          </a:xfrm>
          <a:custGeom>
            <a:avLst/>
            <a:gdLst/>
            <a:ahLst/>
            <a:cxnLst/>
            <a:rect l="l" t="t" r="r" b="b"/>
            <a:pathLst>
              <a:path w="1452419" h="1613799">
                <a:moveTo>
                  <a:pt x="0" y="0"/>
                </a:moveTo>
                <a:lnTo>
                  <a:pt x="1452419" y="0"/>
                </a:lnTo>
                <a:lnTo>
                  <a:pt x="1452419"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389451027"/>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a:t>
            </a:r>
            <a:r>
              <a:rPr lang="sk-SK" sz="4400" dirty="0">
                <a:cs typeface="Calibri Light" panose="020F0302020204030204" pitchFamily="34" charset="0"/>
              </a:rPr>
              <a:t>.</a:t>
            </a:r>
            <a:r>
              <a:rPr lang="en-US" sz="4400" dirty="0">
                <a:cs typeface="Calibri Light" panose="020F0302020204030204" pitchFamily="34" charset="0"/>
              </a:rPr>
              <a:t> 2 </a:t>
            </a:r>
            <a:r>
              <a:rPr lang="en-US" sz="4400" dirty="0">
                <a:cs typeface="Calibri Light" panose="020F0302020204030204" pitchFamily="34" charset="0"/>
              </a:rPr>
              <a:t>- Phishing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Liste der verschiedenen Arten von Phishing</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Klon-Phishing?  </a:t>
            </a:r>
            <a:r>
              <a:rPr lang="en-US" sz="3600" spc="27" dirty="0">
                <a:solidFill>
                  <a:srgbClr val="000000"/>
                </a:solidFill>
                <a:ea typeface="Inter"/>
                <a:cs typeface="Inter"/>
                <a:sym typeface="Inter"/>
              </a:rPr>
              <a:t>Kriminelle </a:t>
            </a:r>
            <a:r>
              <a:rPr lang="en-US" sz="3600" b="1" spc="27" dirty="0">
                <a:solidFill>
                  <a:srgbClr val="000000"/>
                </a:solidFill>
                <a:ea typeface="Inter"/>
                <a:cs typeface="Inter"/>
                <a:sym typeface="Inter"/>
              </a:rPr>
              <a:t>klonen E-Mails oder Nachrichten </a:t>
            </a:r>
            <a:r>
              <a:rPr lang="en-US" sz="3600" spc="27" dirty="0">
                <a:solidFill>
                  <a:srgbClr val="000000"/>
                </a:solidFill>
                <a:ea typeface="Inter"/>
                <a:cs typeface="Inter"/>
                <a:sym typeface="Inter"/>
              </a:rPr>
              <a:t>aus der Vergangenheit und </a:t>
            </a:r>
            <a:r>
              <a:rPr lang="en-US" sz="3600" b="1" spc="27" dirty="0">
                <a:solidFill>
                  <a:srgbClr val="000000"/>
                </a:solidFill>
                <a:ea typeface="Inter"/>
                <a:cs typeface="Inter"/>
                <a:sym typeface="Inter"/>
              </a:rPr>
              <a:t>leiten Menschen auf gefälschte Websites um, die oft identische Kopien der ursprünglichen Websites sind</a:t>
            </a:r>
            <a:r>
              <a:rPr lang="en-US" sz="3600" spc="27" dirty="0">
                <a:solidFill>
                  <a:srgbClr val="000000"/>
                </a:solidFill>
                <a:ea typeface="Inter"/>
                <a:cs typeface="Inter"/>
                <a:sym typeface="Inter"/>
              </a:rPr>
              <a:t>. </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Sprachphishing? </a:t>
            </a:r>
            <a:r>
              <a:rPr lang="en-US" sz="3600" spc="27" dirty="0">
                <a:solidFill>
                  <a:srgbClr val="000000"/>
                </a:solidFill>
                <a:ea typeface="Inter"/>
                <a:cs typeface="Inter"/>
                <a:sym typeface="Inter"/>
              </a:rPr>
              <a:t>Eine Betrugsmethode, bei der mit Hilfe von </a:t>
            </a:r>
            <a:r>
              <a:rPr lang="en-US" sz="3600" b="1" spc="27" dirty="0">
                <a:solidFill>
                  <a:srgbClr val="000000"/>
                </a:solidFill>
                <a:ea typeface="Inter"/>
                <a:cs typeface="Inter"/>
                <a:sym typeface="Inter"/>
              </a:rPr>
              <a:t>Telefonanrufen </a:t>
            </a:r>
            <a:r>
              <a:rPr lang="en-US" sz="3600" b="1" spc="27" dirty="0">
                <a:solidFill>
                  <a:srgbClr val="000000"/>
                </a:solidFill>
                <a:ea typeface="Inter"/>
                <a:cs typeface="Inter"/>
                <a:sym typeface="Inter"/>
              </a:rPr>
              <a:t>versucht wird, vertrauliche Informationen zu erlangen</a:t>
            </a:r>
            <a:r>
              <a:rPr lang="en-US" sz="3600" spc="27" dirty="0">
                <a:solidFill>
                  <a:srgbClr val="000000"/>
                </a:solidFill>
                <a:ea typeface="Inter"/>
                <a:cs typeface="Inter"/>
                <a:sym typeface="Inter"/>
              </a:rPr>
              <a:t>. </a:t>
            </a:r>
            <a:r>
              <a:rPr lang="en-US" sz="3600" spc="27" dirty="0">
                <a:solidFill>
                  <a:srgbClr val="000000"/>
                </a:solidFill>
                <a:ea typeface="Inter"/>
                <a:cs typeface="Inter"/>
                <a:sym typeface="Inter"/>
              </a:rPr>
              <a:t>Diese Betrüger </a:t>
            </a:r>
            <a:r>
              <a:rPr lang="en-US" sz="3600" b="1" spc="27" dirty="0">
                <a:solidFill>
                  <a:srgbClr val="000000"/>
                </a:solidFill>
                <a:ea typeface="Inter"/>
                <a:cs typeface="Inter"/>
                <a:sym typeface="Inter"/>
              </a:rPr>
              <a:t>geben sich oft als seriöse Unternehmen aus</a:t>
            </a:r>
            <a:r>
              <a:rPr lang="en-US" sz="3600" spc="27" dirty="0">
                <a:solidFill>
                  <a:srgbClr val="000000"/>
                </a:solidFill>
                <a:ea typeface="Inter"/>
                <a:cs typeface="Inter"/>
                <a:sym typeface="Inter"/>
              </a:rPr>
              <a:t>, z. B. als Banken.</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SMS-Phishing? </a:t>
            </a:r>
            <a:r>
              <a:rPr lang="en-US" sz="3600" spc="27" dirty="0">
                <a:solidFill>
                  <a:srgbClr val="000000"/>
                </a:solidFill>
                <a:ea typeface="Inter"/>
                <a:cs typeface="Inter"/>
                <a:sym typeface="Inter"/>
              </a:rPr>
              <a:t>Wie das Sprachphishing wird auch das SMS-Phishing über </a:t>
            </a:r>
            <a:r>
              <a:rPr lang="en-US" sz="3600" b="1" spc="27" dirty="0">
                <a:solidFill>
                  <a:srgbClr val="000000"/>
                </a:solidFill>
                <a:ea typeface="Inter"/>
                <a:cs typeface="Inter"/>
                <a:sym typeface="Inter"/>
              </a:rPr>
              <a:t>Textnachrichten </a:t>
            </a:r>
            <a:r>
              <a:rPr lang="en-US" sz="3600" spc="27" dirty="0">
                <a:solidFill>
                  <a:srgbClr val="000000"/>
                </a:solidFill>
                <a:ea typeface="Inter"/>
                <a:cs typeface="Inter"/>
                <a:sym typeface="Inter"/>
              </a:rPr>
              <a:t>durchgeführt</a:t>
            </a:r>
            <a:r>
              <a:rPr lang="en-US" sz="3600" spc="27" dirty="0">
                <a:solidFill>
                  <a:srgbClr val="000000"/>
                </a:solidFill>
                <a:ea typeface="Inter"/>
                <a:cs typeface="Inter"/>
                <a:sym typeface="Inter"/>
              </a:rPr>
              <a:t>. </a:t>
            </a:r>
            <a:r>
              <a:rPr lang="en-US" sz="3600" spc="27" dirty="0">
                <a:solidFill>
                  <a:srgbClr val="000000"/>
                </a:solidFill>
                <a:ea typeface="Inter"/>
                <a:cs typeface="Inter"/>
                <a:sym typeface="Inter"/>
              </a:rPr>
              <a:t>Diese Nachrichten enthalten in der Regel </a:t>
            </a:r>
            <a:r>
              <a:rPr lang="en-US" sz="3600" b="1" spc="27" dirty="0">
                <a:solidFill>
                  <a:srgbClr val="000000"/>
                </a:solidFill>
                <a:ea typeface="Inter"/>
                <a:cs typeface="Inter"/>
                <a:sym typeface="Inter"/>
              </a:rPr>
              <a:t>bösartige Links </a:t>
            </a:r>
            <a:r>
              <a:rPr lang="en-US" sz="3600" spc="27" dirty="0">
                <a:solidFill>
                  <a:srgbClr val="000000"/>
                </a:solidFill>
                <a:ea typeface="Inter"/>
                <a:cs typeface="Inter"/>
                <a:sym typeface="Inter"/>
              </a:rPr>
              <a:t>oder dringende Anfragen nach vertraulichen Informationen.</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3">
            <a:extLst>
              <a:ext uri="{FF2B5EF4-FFF2-40B4-BE49-F238E27FC236}">
                <a16:creationId xmlns:a16="http://schemas.microsoft.com/office/drawing/2014/main" id="{DE543C39-8CFF-B797-A73B-7F76A0CE7CB1}"/>
              </a:ext>
            </a:extLst>
          </p:cNvPr>
          <p:cNvSpPr/>
          <p:nvPr/>
        </p:nvSpPr>
        <p:spPr>
          <a:xfrm>
            <a:off x="304800" y="80115"/>
            <a:ext cx="1452419" cy="1613799"/>
          </a:xfrm>
          <a:custGeom>
            <a:avLst/>
            <a:gdLst/>
            <a:ahLst/>
            <a:cxnLst/>
            <a:rect l="l" t="t" r="r" b="b"/>
            <a:pathLst>
              <a:path w="1452419" h="1613799">
                <a:moveTo>
                  <a:pt x="0" y="0"/>
                </a:moveTo>
                <a:lnTo>
                  <a:pt x="1452419" y="0"/>
                </a:lnTo>
                <a:lnTo>
                  <a:pt x="1452419"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1917582536"/>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 </a:t>
            </a:r>
            <a:r>
              <a:rPr lang="sk-SK" sz="4400" dirty="0">
                <a:cs typeface="Calibri Light" panose="020F0302020204030204" pitchFamily="34" charset="0"/>
              </a:rPr>
              <a:t>3 </a:t>
            </a:r>
            <a:r>
              <a:rPr lang="en-US" sz="4400" dirty="0">
                <a:cs typeface="Calibri Light" panose="020F0302020204030204" pitchFamily="34" charset="0"/>
              </a:rPr>
              <a:t>- Arten des digitalen Datenschutzes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Informationsschutz: sensible Daten</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Was ist das? </a:t>
            </a:r>
            <a:r>
              <a:rPr lang="en-US" sz="3600" spc="27" dirty="0">
                <a:solidFill>
                  <a:srgbClr val="000000"/>
                </a:solidFill>
                <a:ea typeface="Inter"/>
                <a:cs typeface="Inter"/>
                <a:sym typeface="Inter"/>
              </a:rPr>
              <a:t>Sensible Daten können als eine Untergruppe personenbezogener Daten definiert werden, z. B. Daten, aus denen die </a:t>
            </a:r>
            <a:r>
              <a:rPr lang="en-US" sz="3600" b="1" spc="27" dirty="0">
                <a:solidFill>
                  <a:srgbClr val="000000"/>
                </a:solidFill>
                <a:ea typeface="Inter"/>
                <a:cs typeface="Inter"/>
                <a:sym typeface="Inter"/>
              </a:rPr>
              <a:t>rassische oder ethnische Herkunft, religiöse oder philosophische Überzeugungen usw. </a:t>
            </a:r>
            <a:r>
              <a:rPr lang="en-US" sz="3600" spc="27" dirty="0">
                <a:solidFill>
                  <a:srgbClr val="000000"/>
                </a:solidFill>
                <a:ea typeface="Inter"/>
                <a:cs typeface="Inter"/>
                <a:sym typeface="Inter"/>
              </a:rPr>
              <a:t>hervorgehen</a:t>
            </a:r>
            <a:r>
              <a:rPr lang="en-US" sz="3600" b="1"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Oder? </a:t>
            </a:r>
            <a:r>
              <a:rPr lang="en-US" sz="3600" spc="27" dirty="0">
                <a:solidFill>
                  <a:srgbClr val="000000"/>
                </a:solidFill>
                <a:ea typeface="Inter"/>
                <a:cs typeface="Inter"/>
                <a:sym typeface="Inter"/>
              </a:rPr>
              <a:t>Der Artikel 8 gibt das </a:t>
            </a:r>
            <a:r>
              <a:rPr lang="en-US" sz="3600" spc="27" dirty="0" err="1">
                <a:solidFill>
                  <a:srgbClr val="000000"/>
                </a:solidFill>
                <a:ea typeface="Inter"/>
                <a:cs typeface="Inter"/>
                <a:sym typeface="Inter"/>
              </a:rPr>
              <a:t>Recht </a:t>
            </a:r>
            <a:r>
              <a:rPr lang="en-US" sz="3600" spc="27" dirty="0">
                <a:solidFill>
                  <a:srgbClr val="000000"/>
                </a:solidFill>
                <a:ea typeface="Inter"/>
                <a:cs typeface="Inter"/>
                <a:sym typeface="Inter"/>
              </a:rPr>
              <a:t>auf den Schutz seiner oder ihrer personenbezogenen Daten auf den </a:t>
            </a:r>
            <a:r>
              <a:rPr lang="en-US" sz="3600" b="1" spc="27" dirty="0">
                <a:solidFill>
                  <a:srgbClr val="000000"/>
                </a:solidFill>
                <a:ea typeface="Inter"/>
                <a:cs typeface="Inter"/>
                <a:sym typeface="Inter"/>
              </a:rPr>
              <a:t>Artikel 5 der Europäischen Verordnung 2016/679.</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Grundsätze? </a:t>
            </a:r>
            <a:r>
              <a:rPr lang="en-US" sz="3600" b="1" spc="27" dirty="0">
                <a:solidFill>
                  <a:srgbClr val="000000"/>
                </a:solidFill>
                <a:ea typeface="Inter"/>
                <a:cs typeface="Inter"/>
                <a:sym typeface="Inter"/>
              </a:rPr>
              <a:t>Berichtigung und Transparenz, Begrenzung </a:t>
            </a:r>
            <a:r>
              <a:rPr lang="en-US" sz="3600" spc="27" dirty="0">
                <a:solidFill>
                  <a:srgbClr val="000000"/>
                </a:solidFill>
                <a:ea typeface="Inter"/>
                <a:cs typeface="Inter"/>
                <a:sym typeface="Inter"/>
              </a:rPr>
              <a:t>(auf den Zweck beschränkt), </a:t>
            </a:r>
            <a:r>
              <a:rPr lang="en-US" sz="3600" b="1" spc="27" dirty="0">
                <a:solidFill>
                  <a:srgbClr val="000000"/>
                </a:solidFill>
                <a:ea typeface="Inter"/>
                <a:cs typeface="Inter"/>
                <a:sym typeface="Inter"/>
              </a:rPr>
              <a:t>Aufbewahrung </a:t>
            </a:r>
            <a:r>
              <a:rPr lang="en-US" sz="3600" spc="27" dirty="0">
                <a:solidFill>
                  <a:srgbClr val="000000"/>
                </a:solidFill>
                <a:ea typeface="Inter"/>
                <a:cs typeface="Inter"/>
                <a:sym typeface="Inter"/>
              </a:rPr>
              <a:t>(für eine begrenzte Zeit), </a:t>
            </a:r>
            <a:r>
              <a:rPr lang="en-US" sz="3600" b="1" spc="27" dirty="0">
                <a:solidFill>
                  <a:srgbClr val="000000"/>
                </a:solidFill>
                <a:ea typeface="Inter"/>
                <a:cs typeface="Inter"/>
                <a:sym typeface="Inter"/>
              </a:rPr>
              <a:t>Verantwortung</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Wie? </a:t>
            </a:r>
            <a:r>
              <a:rPr lang="en-US" sz="3600" b="1" spc="27" dirty="0">
                <a:solidFill>
                  <a:srgbClr val="000000"/>
                </a:solidFill>
                <a:ea typeface="Inter"/>
                <a:cs typeface="Inter"/>
                <a:sym typeface="Inter"/>
              </a:rPr>
              <a:t>Das Wissen um die richtigen Sicherheitsvorkehrungen </a:t>
            </a:r>
            <a:r>
              <a:rPr lang="en-US" sz="3600" spc="27" dirty="0">
                <a:solidFill>
                  <a:srgbClr val="000000"/>
                </a:solidFill>
                <a:ea typeface="Inter"/>
                <a:cs typeface="Inter"/>
                <a:sym typeface="Inter"/>
              </a:rPr>
              <a:t>zum Schutz personenbezogener Daten und zur Gewährleistung einer rechtmäßigen Behandlung, wenn Menschen mit den Daten anderer Menschen in Kontakt kommen.</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4" name="Freeform 3">
            <a:extLst>
              <a:ext uri="{FF2B5EF4-FFF2-40B4-BE49-F238E27FC236}">
                <a16:creationId xmlns:a16="http://schemas.microsoft.com/office/drawing/2014/main" id="{BEA783FB-B001-405A-A269-994930087146}"/>
              </a:ext>
            </a:extLst>
          </p:cNvPr>
          <p:cNvSpPr/>
          <p:nvPr/>
        </p:nvSpPr>
        <p:spPr>
          <a:xfrm>
            <a:off x="228600" y="186139"/>
            <a:ext cx="1740935" cy="1799416"/>
          </a:xfrm>
          <a:custGeom>
            <a:avLst/>
            <a:gdLst/>
            <a:ahLst/>
            <a:cxnLst/>
            <a:rect l="l" t="t" r="r" b="b"/>
            <a:pathLst>
              <a:path w="1740935" h="1799416">
                <a:moveTo>
                  <a:pt x="0" y="0"/>
                </a:moveTo>
                <a:lnTo>
                  <a:pt x="1740935" y="0"/>
                </a:lnTo>
                <a:lnTo>
                  <a:pt x="1740935" y="1799416"/>
                </a:lnTo>
                <a:lnTo>
                  <a:pt x="0" y="17994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1125199874"/>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Wiederholungskurs Nr. </a:t>
            </a:r>
            <a:r>
              <a:rPr lang="sk-SK" sz="4400" dirty="0">
                <a:cs typeface="Calibri Light" panose="020F0302020204030204" pitchFamily="34" charset="0"/>
              </a:rPr>
              <a:t>3 </a:t>
            </a:r>
            <a:r>
              <a:rPr lang="en-US" sz="4400" dirty="0">
                <a:cs typeface="Calibri Light" panose="020F0302020204030204" pitchFamily="34" charset="0"/>
              </a:rPr>
              <a:t>- Arten des digitalen Datenschutzes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fontScale="92500"/>
          </a:bodyPr>
          <a:lstStyle/>
          <a:p>
            <a:pPr marL="0" indent="0">
              <a:spcAft>
                <a:spcPts val="900"/>
              </a:spcAft>
              <a:buNone/>
            </a:pPr>
            <a:r>
              <a:rPr lang="en-US" sz="3600" b="1" dirty="0">
                <a:solidFill>
                  <a:srgbClr val="FFAA5A"/>
                </a:solidFill>
                <a:cs typeface="Calibri" panose="020F0502020204030204" pitchFamily="34" charset="0"/>
              </a:rPr>
              <a:t>Digitaler Datenschutz bei Mobiltelefonen </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Verwenden Sie sichere Apps </a:t>
            </a:r>
            <a:r>
              <a:rPr lang="en-US" sz="3600" spc="27" dirty="0">
                <a:solidFill>
                  <a:srgbClr val="000000"/>
                </a:solidFill>
                <a:ea typeface="Inter"/>
                <a:cs typeface="Inter"/>
                <a:sym typeface="Inter"/>
              </a:rPr>
              <a:t>(Apps mit End-to-End-Verschlüsselung)</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Starke und eindeutige Passwörter </a:t>
            </a:r>
            <a:r>
              <a:rPr lang="en-US" sz="3600" spc="27" dirty="0">
                <a:solidFill>
                  <a:srgbClr val="000000"/>
                </a:solidFill>
                <a:ea typeface="Inter"/>
                <a:cs typeface="Inter"/>
                <a:sym typeface="Inter"/>
              </a:rPr>
              <a:t>(lang &gt; mindestens 16 Zeichen + spezifisches Symbol)</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Zwei-Faktor-Authentifizierung</a:t>
            </a:r>
            <a:r>
              <a:rPr lang="sk-SK" sz="3600" u="sng" spc="27" dirty="0">
                <a:solidFill>
                  <a:srgbClr val="000000"/>
                </a:solidFill>
                <a:ea typeface="Inter"/>
                <a:cs typeface="Inter"/>
                <a:sym typeface="Inter"/>
              </a:rPr>
              <a:t>.</a:t>
            </a:r>
            <a:endParaRPr lang="en-US" sz="3600"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Software aktualisieren </a:t>
            </a:r>
            <a:r>
              <a:rPr lang="en-US" sz="3600" spc="27" dirty="0">
                <a:solidFill>
                  <a:srgbClr val="000000"/>
                </a:solidFill>
                <a:ea typeface="Inter"/>
                <a:cs typeface="Inter"/>
                <a:sym typeface="Inter"/>
              </a:rPr>
              <a:t>(regelmäßige Updates, einschließlich Sicherheits-Patches)</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Vermeiden Sie ungesicherte </a:t>
            </a:r>
            <a:r>
              <a:rPr lang="en-US" sz="3600" u="sng" spc="27" dirty="0" err="1">
                <a:solidFill>
                  <a:srgbClr val="000000"/>
                </a:solidFill>
                <a:ea typeface="Inter"/>
                <a:cs typeface="Inter"/>
                <a:sym typeface="Inter"/>
              </a:rPr>
              <a:t>öffentliche </a:t>
            </a:r>
            <a:r>
              <a:rPr lang="en-US" sz="3600" u="sng" spc="27" dirty="0">
                <a:solidFill>
                  <a:srgbClr val="000000"/>
                </a:solidFill>
                <a:ea typeface="Inter"/>
                <a:cs typeface="Inter"/>
                <a:sym typeface="Inter"/>
              </a:rPr>
              <a:t>Wi-Fi-Netzwerke </a:t>
            </a:r>
            <a:r>
              <a:rPr lang="en-US" sz="3600" spc="27" dirty="0">
                <a:solidFill>
                  <a:srgbClr val="000000"/>
                </a:solidFill>
                <a:ea typeface="Inter"/>
                <a:cs typeface="Inter"/>
                <a:sym typeface="Inter"/>
              </a:rPr>
              <a:t>(anfällige Netzwerke für Man-in-the-Middle-Angriffe)</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Klicken Sie nicht auf verdächtige Links </a:t>
            </a:r>
            <a:r>
              <a:rPr lang="en-US" sz="3600" spc="27" dirty="0">
                <a:solidFill>
                  <a:srgbClr val="000000"/>
                </a:solidFill>
                <a:ea typeface="Inter"/>
                <a:cs typeface="Inter"/>
                <a:sym typeface="Inter"/>
              </a:rPr>
              <a:t>(können Malware oder Phishing enthalten)</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Überprüfen Sie die Datenschutzeinstellungen </a:t>
            </a:r>
            <a:r>
              <a:rPr lang="en-US" sz="3600" spc="27" dirty="0">
                <a:solidFill>
                  <a:srgbClr val="000000"/>
                </a:solidFill>
                <a:ea typeface="Inter"/>
                <a:cs typeface="Inter"/>
                <a:sym typeface="Inter"/>
              </a:rPr>
              <a:t>(Einschränkung des Zugriffs auf Ihre persönlichen Daten)</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Halten Sie die Kommunikation offen </a:t>
            </a:r>
            <a:r>
              <a:rPr lang="en-US" sz="3600" spc="27" dirty="0">
                <a:solidFill>
                  <a:srgbClr val="000000"/>
                </a:solidFill>
                <a:ea typeface="Inter"/>
                <a:cs typeface="Inter"/>
                <a:sym typeface="Inter"/>
              </a:rPr>
              <a:t>(melden </a:t>
            </a:r>
            <a:r>
              <a:rPr lang="en-US" sz="3600" spc="27" dirty="0" err="1">
                <a:solidFill>
                  <a:srgbClr val="000000"/>
                </a:solidFill>
                <a:ea typeface="Inter"/>
                <a:cs typeface="Inter"/>
                <a:sym typeface="Inter"/>
              </a:rPr>
              <a:t>Sie</a:t>
            </a:r>
            <a:r>
              <a:rPr lang="en-US" sz="3600" spc="27" dirty="0">
                <a:solidFill>
                  <a:srgbClr val="000000"/>
                </a:solidFill>
                <a:ea typeface="Inter"/>
                <a:cs typeface="Inter"/>
                <a:sym typeface="Inter"/>
              </a:rPr>
              <a:t> jede verdächtige Aktivität </a:t>
            </a:r>
            <a:r>
              <a:rPr lang="en-US" sz="3600" spc="27" dirty="0">
                <a:solidFill>
                  <a:srgbClr val="000000"/>
                </a:solidFill>
                <a:ea typeface="Inter"/>
                <a:cs typeface="Inter"/>
                <a:sym typeface="Inter"/>
              </a:rPr>
              <a:t>sofort!)</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6">
            <a:extLst>
              <a:ext uri="{FF2B5EF4-FFF2-40B4-BE49-F238E27FC236}">
                <a16:creationId xmlns:a16="http://schemas.microsoft.com/office/drawing/2014/main" id="{C0900C0A-D49E-BF53-1827-BEB2ADAC35A4}"/>
              </a:ext>
            </a:extLst>
          </p:cNvPr>
          <p:cNvSpPr/>
          <p:nvPr/>
        </p:nvSpPr>
        <p:spPr>
          <a:xfrm>
            <a:off x="241592" y="165466"/>
            <a:ext cx="1644358" cy="1690856"/>
          </a:xfrm>
          <a:custGeom>
            <a:avLst/>
            <a:gdLst/>
            <a:ahLst/>
            <a:cxnLst/>
            <a:rect l="l" t="t" r="r" b="b"/>
            <a:pathLst>
              <a:path w="1644358" h="1690856">
                <a:moveTo>
                  <a:pt x="0" y="0"/>
                </a:moveTo>
                <a:lnTo>
                  <a:pt x="1644358" y="0"/>
                </a:lnTo>
                <a:lnTo>
                  <a:pt x="1644358" y="1690856"/>
                </a:lnTo>
                <a:lnTo>
                  <a:pt x="0" y="16908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103366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Ein neues Dokument erstellen." ma:contentTypeScope="" ma:versionID="cd94e70e8da22fe44071c72a07f388b5">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3453924f74aff769f56436a1675a4d0"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Props1.xml><?xml version="1.0" encoding="utf-8"?>
<ds:datastoreItem xmlns:ds="http://schemas.openxmlformats.org/officeDocument/2006/customXml" ds:itemID="{16111995-447D-4560-ADB6-FDD203357F8A}"/>
</file>

<file path=customXml/itemProps2.xml><?xml version="1.0" encoding="utf-8"?>
<ds:datastoreItem xmlns:ds="http://schemas.openxmlformats.org/officeDocument/2006/customXml" ds:itemID="{97D8E1AA-3070-4B57-9D08-1D2309D7398F}">
  <ds:schemaRefs>
    <ds:schemaRef ds:uri="http://schemas.microsoft.com/sharepoint/v3/contenttype/forms"/>
  </ds:schemaRefs>
</ds:datastoreItem>
</file>

<file path=customXml/itemProps3.xml><?xml version="1.0" encoding="utf-8"?>
<ds:datastoreItem xmlns:ds="http://schemas.openxmlformats.org/officeDocument/2006/customXml" ds:itemID="{4FF88D04-9C57-4CBC-8A53-E46877D16DBC}">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docProps/app.xml><?xml version="1.0" encoding="utf-8"?>
<ap:Properties xmlns:vt="http://schemas.openxmlformats.org/officeDocument/2006/docPropsVTypes" xmlns:ap="http://schemas.openxmlformats.org/officeDocument/2006/extended-properties">
  <ap:TotalTime>31</ap:TotalTime>
  <ap:Words>989</ap:Words>
  <ap:Application>Microsoft Office PowerPoint</ap:Application>
  <ap:PresentationFormat>Vlastná</ap:PresentationFormat>
  <ap:Paragraphs>97</ap:Paragraphs>
  <ap:Slides>10</ap:Slides>
  <ap:Notes>4</ap:Notes>
  <ap:HiddenSlides>0</ap:HiddenSlides>
  <ap:MMClips>0</ap:MMClips>
  <ap:ScaleCrop>false</ap:ScaleCrop>
  <ap:HeadingPairs>
    <vt:vector baseType="variant" size="4">
      <vt:variant>
        <vt:lpstr>Motív</vt:lpstr>
      </vt:variant>
      <vt:variant>
        <vt:i4>2</vt:i4>
      </vt:variant>
      <vt:variant>
        <vt:lpstr>Nadpisy snímok</vt:lpstr>
      </vt:variant>
      <vt:variant>
        <vt:i4>10</vt:i4>
      </vt:variant>
    </vt:vector>
  </ap:HeadingPairs>
  <ap:TitlesOfParts>
    <vt:vector baseType="lpstr" size="12">
      <vt:lpstr>Office Theme</vt:lpstr>
      <vt:lpstr>1_Motív Office</vt:lpstr>
      <vt:lpstr>Digital Privacy –  Conclusions</vt:lpstr>
      <vt:lpstr>Summary of the Course</vt:lpstr>
      <vt:lpstr>Recap Course N°1 - Understanding Digital Privacy</vt:lpstr>
      <vt:lpstr>Recap Course N°1 - Understanding Digital Privacy</vt:lpstr>
      <vt:lpstr>Recap Course N°1 - Understanding Digital Privacy</vt:lpstr>
      <vt:lpstr>Recap Course N°2 - Phishing</vt:lpstr>
      <vt:lpstr>Recap Course N°2 - Phishing</vt:lpstr>
      <vt:lpstr>Recap Course N°3 - Types of Digital Privacy</vt:lpstr>
      <vt:lpstr>Recap Course N°3 - Types of Digital Privacy</vt:lpstr>
      <vt:lpstr>Prezentácia programu PowerPoint</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Recap</dc:title>
  <cp:keywords>, docId:71864294505BAD4B582AB467D5AE9AEE</cp:keywords>
  <cp:lastModifiedBy>Marcela Hallová</cp:lastModifiedBy>
  <cp:revision>10</cp:revision>
  <dcterms:created xsi:type="dcterms:W3CDTF">2006-08-16T00:00:00Z</dcterms:created>
  <dcterms:modified xsi:type="dcterms:W3CDTF">2024-09-25T12:47:11Z</dcterms:modified>
  <dc:identifier>DAGKtyIUQqs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