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j0Ye9+B5dHcyH404b26hqEj09I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customschemas.google.com/relationships/presentationmetadata" Target="meta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 name="Google Shape;6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76200" lvl="0" marL="0" rtl="0" algn="l">
              <a:spcBef>
                <a:spcPts val="0"/>
              </a:spcBef>
              <a:spcAft>
                <a:spcPts val="0"/>
              </a:spcAft>
              <a:buClr>
                <a:srgbClr val="ECECEC"/>
              </a:buClr>
              <a:buSzPts val="1200"/>
              <a:buFont typeface="Arial"/>
              <a:buChar char="•"/>
            </a:pPr>
            <a:r>
              <a:rPr b="0" i="0" lang="en-US">
                <a:solidFill>
                  <a:srgbClr val="ECECEC"/>
                </a:solidFill>
                <a:latin typeface="Arial"/>
                <a:ea typeface="Arial"/>
                <a:cs typeface="Arial"/>
                <a:sym typeface="Arial"/>
              </a:rPr>
              <a:t>Ενδυνάμωση των συμμετεχόντων να αναλάβουν την ευθύνη για το ταξίδι τους στην ψηφιακή ευημερία και να κάνουν θετικές αλλαγές στις συνήθειές τους.</a:t>
            </a:r>
            <a:endParaRPr/>
          </a:p>
          <a:p>
            <a:pPr indent="-76200" lvl="0" marL="0" rtl="0" algn="l">
              <a:spcBef>
                <a:spcPts val="0"/>
              </a:spcBef>
              <a:spcAft>
                <a:spcPts val="0"/>
              </a:spcAft>
              <a:buClr>
                <a:srgbClr val="ECECEC"/>
              </a:buClr>
              <a:buSzPts val="1200"/>
              <a:buFont typeface="Arial"/>
              <a:buChar char="•"/>
            </a:pPr>
            <a:r>
              <a:rPr b="0" i="0" lang="en-US">
                <a:solidFill>
                  <a:srgbClr val="ECECEC"/>
                </a:solidFill>
                <a:latin typeface="Arial"/>
                <a:ea typeface="Arial"/>
                <a:cs typeface="Arial"/>
                <a:sym typeface="Arial"/>
              </a:rPr>
              <a:t>Υπενθυμίστε στους συμμετέχοντες ότι τα μικρά βήματα μπορούν να οδηγήσουν σε σημαντικές βελτιώσεις και ενθαρρύνετέ τους να αλληλοϋποστηρίζονται στις προσπάθειές τους.</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200"/>
              <a:buFont typeface="Calibri"/>
              <a:buNone/>
            </a:pPr>
            <a:r>
              <a:t/>
            </a:r>
            <a:endParaRPr b="0" i="0">
              <a:solidFill>
                <a:srgbClr val="ECECEC"/>
              </a:solidFill>
              <a:latin typeface="Arial"/>
              <a:ea typeface="Arial"/>
              <a:cs typeface="Arial"/>
              <a:sym typeface="Arial"/>
            </a:endParaRPr>
          </a:p>
          <a:p>
            <a:pPr indent="-285750" lvl="1" marL="742950" rtl="0" algn="l">
              <a:spcBef>
                <a:spcPts val="0"/>
              </a:spcBef>
              <a:spcAft>
                <a:spcPts val="0"/>
              </a:spcAft>
              <a:buClr>
                <a:srgbClr val="ECECEC"/>
              </a:buClr>
              <a:buSzPts val="1200"/>
              <a:buFont typeface="Calibri"/>
              <a:buAutoNum type="arabicPeriod"/>
            </a:pPr>
            <a:r>
              <a:rPr b="0" i="0" lang="en-US">
                <a:solidFill>
                  <a:srgbClr val="ECECEC"/>
                </a:solidFill>
                <a:latin typeface="Arial"/>
                <a:ea typeface="Arial"/>
                <a:cs typeface="Arial"/>
                <a:sym typeface="Arial"/>
              </a:rPr>
              <a:t>"Να θυμάστε ότι η αλλαγή δεν γίνεται από τη μια μέρα στην άλλη. Το θέμα είναι να κάνεις μικρά βήματα και να παραμείνεις συνεπής. Υποστηρίζοντας ο ένας τον άλλον στην πορεία, μπορούμε όλοι να επιτύχουμε τους στόχους μας για έναν πιο υγιεινό ψηφιακό τρόπο ζωής".</a:t>
            </a:r>
            <a:endParaRPr/>
          </a:p>
          <a:p>
            <a:pPr indent="0" lvl="0" marL="0" rtl="0" algn="l">
              <a:spcBef>
                <a:spcPts val="0"/>
              </a:spcBef>
              <a:spcAft>
                <a:spcPts val="0"/>
              </a:spcAft>
              <a:buNone/>
            </a:pPr>
            <a:br>
              <a:rPr lang="en-US"/>
            </a:br>
            <a:endParaRPr/>
          </a:p>
        </p:txBody>
      </p:sp>
      <p:sp>
        <p:nvSpPr>
          <p:cNvPr id="190" name="Google Shape;19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76200" lvl="0" marL="0" rtl="0" algn="l">
              <a:spcBef>
                <a:spcPts val="0"/>
              </a:spcBef>
              <a:spcAft>
                <a:spcPts val="0"/>
              </a:spcAft>
              <a:buClr>
                <a:srgbClr val="ECECEC"/>
              </a:buClr>
              <a:buSzPts val="1200"/>
              <a:buFont typeface="Arial"/>
              <a:buChar char="•"/>
            </a:pPr>
            <a:r>
              <a:rPr b="0" i="0" lang="en-US">
                <a:solidFill>
                  <a:srgbClr val="ECECEC"/>
                </a:solidFill>
                <a:latin typeface="Arial"/>
                <a:ea typeface="Arial"/>
                <a:cs typeface="Arial"/>
                <a:sym typeface="Arial"/>
              </a:rPr>
              <a:t>Ενθαρρύνετε τους συμμετέχοντες να μοιραστούν τις εμπειρίες τους με την ψηφιακή ευημερία και να εμπνεύσουν άλλους με τις ιστορίες τους.</a:t>
            </a:r>
            <a:endParaRPr/>
          </a:p>
          <a:p>
            <a:pPr indent="-76200" lvl="0" marL="0" rtl="0" algn="l">
              <a:spcBef>
                <a:spcPts val="0"/>
              </a:spcBef>
              <a:spcAft>
                <a:spcPts val="0"/>
              </a:spcAft>
              <a:buClr>
                <a:srgbClr val="ECECEC"/>
              </a:buClr>
              <a:buSzPts val="1200"/>
              <a:buFont typeface="Arial"/>
              <a:buChar char="•"/>
            </a:pPr>
            <a:r>
              <a:rPr b="0" i="0" lang="en-US">
                <a:solidFill>
                  <a:srgbClr val="ECECEC"/>
                </a:solidFill>
                <a:latin typeface="Arial"/>
                <a:ea typeface="Arial"/>
                <a:cs typeface="Arial"/>
                <a:sym typeface="Arial"/>
              </a:rPr>
              <a:t>Δώστε έμφαση στη δύναμη της κοινοτικής υποστήριξης για την ενίσχυση των κινήτρων και της υπευθυνότητας για τη διατήρηση της ψηφιακής ευημερίας.</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200"/>
              <a:buFont typeface="Calibri"/>
              <a:buNone/>
            </a:pPr>
            <a:r>
              <a:t/>
            </a:r>
            <a:endParaRPr b="0" i="0">
              <a:solidFill>
                <a:srgbClr val="ECECEC"/>
              </a:solidFill>
              <a:latin typeface="Arial"/>
              <a:ea typeface="Arial"/>
              <a:cs typeface="Arial"/>
              <a:sym typeface="Arial"/>
            </a:endParaRPr>
          </a:p>
          <a:p>
            <a:pPr indent="-285750" lvl="1" marL="742950" rtl="0" algn="l">
              <a:spcBef>
                <a:spcPts val="0"/>
              </a:spcBef>
              <a:spcAft>
                <a:spcPts val="0"/>
              </a:spcAft>
              <a:buClr>
                <a:srgbClr val="ECECEC"/>
              </a:buClr>
              <a:buSzPts val="1200"/>
              <a:buFont typeface="Calibri"/>
              <a:buAutoNum type="arabicPeriod"/>
            </a:pPr>
            <a:r>
              <a:rPr b="0" i="0" lang="en-US">
                <a:solidFill>
                  <a:srgbClr val="ECECEC"/>
                </a:solidFill>
                <a:latin typeface="Arial"/>
                <a:ea typeface="Arial"/>
                <a:cs typeface="Arial"/>
                <a:sym typeface="Arial"/>
              </a:rPr>
              <a:t>"Θέλω να ακούσω από τον καθένα από εσάς τις εμπειρίες σας με την ψηφιακή ευημερία. Οι ιστορίες σας μπορούν να εμπνεύσουν άλλους και να δημιουργήσουν μια υποστηρικτική κοινότητα. Ας συνεργαστούμε για να κάνουμε την ψηφιακή ευημερία προτεραιότητα στη ζωή μας".</a:t>
            </a:r>
            <a:endParaRPr/>
          </a:p>
          <a:p>
            <a:pPr indent="0" lvl="0" marL="0" rtl="0" algn="l">
              <a:spcBef>
                <a:spcPts val="0"/>
              </a:spcBef>
              <a:spcAft>
                <a:spcPts val="0"/>
              </a:spcAft>
              <a:buNone/>
            </a:pPr>
            <a:br>
              <a:rPr lang="en-US"/>
            </a:br>
            <a:endParaRPr/>
          </a:p>
        </p:txBody>
      </p:sp>
      <p:sp>
        <p:nvSpPr>
          <p:cNvPr id="201" name="Google Shape;20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76200" lvl="0" marL="0" rtl="0" algn="l">
              <a:spcBef>
                <a:spcPts val="0"/>
              </a:spcBef>
              <a:spcAft>
                <a:spcPts val="0"/>
              </a:spcAft>
              <a:buClr>
                <a:srgbClr val="ECECEC"/>
              </a:buClr>
              <a:buSzPts val="1200"/>
              <a:buFont typeface="Arial"/>
              <a:buChar char="•"/>
            </a:pPr>
            <a:r>
              <a:rPr b="0" i="0" lang="en-US">
                <a:solidFill>
                  <a:srgbClr val="ECECEC"/>
                </a:solidFill>
                <a:latin typeface="Arial"/>
                <a:ea typeface="Arial"/>
                <a:cs typeface="Arial"/>
                <a:sym typeface="Arial"/>
              </a:rPr>
              <a:t>Συζητήστε την έννοια της ψηφιακής ευημερίας και τη σημασία της στη σημερινή ψηφιακή εποχή.</a:t>
            </a:r>
            <a:endParaRPr/>
          </a:p>
          <a:p>
            <a:pPr indent="-76200" lvl="0" marL="0" rtl="0" algn="l">
              <a:spcBef>
                <a:spcPts val="0"/>
              </a:spcBef>
              <a:spcAft>
                <a:spcPts val="0"/>
              </a:spcAft>
              <a:buClr>
                <a:srgbClr val="ECECEC"/>
              </a:buClr>
              <a:buSzPts val="1200"/>
              <a:buFont typeface="Arial"/>
              <a:buChar char="•"/>
            </a:pPr>
            <a:r>
              <a:rPr b="0" i="0" lang="en-US">
                <a:solidFill>
                  <a:srgbClr val="ECECEC"/>
                </a:solidFill>
                <a:latin typeface="Arial"/>
                <a:ea typeface="Arial"/>
                <a:cs typeface="Arial"/>
                <a:sym typeface="Arial"/>
              </a:rPr>
              <a:t>Τονίστε την ανάγκη για ισορροπία στη χρήση της τεχνολογίας για να βελτιώσουμε τη ζωή μας χωρίς να θυσιάσουμε την ευημερία μας.</a:t>
            </a:r>
            <a:endParaRPr/>
          </a:p>
          <a:p>
            <a:pPr indent="0" lvl="0" marL="0" rtl="0" algn="l">
              <a:spcBef>
                <a:spcPts val="0"/>
              </a:spcBef>
              <a:spcAft>
                <a:spcPts val="0"/>
              </a:spcAft>
              <a:buClr>
                <a:schemeClr val="dk1"/>
              </a:buClr>
              <a:buSzPts val="1200"/>
              <a:buFont typeface="Calibri"/>
              <a:buNone/>
            </a:pPr>
            <a:r>
              <a:t/>
            </a:r>
            <a:endParaRPr b="0" i="0">
              <a:solidFill>
                <a:srgbClr val="ECECEC"/>
              </a:solidFill>
              <a:latin typeface="Arial"/>
              <a:ea typeface="Arial"/>
              <a:cs typeface="Arial"/>
              <a:sym typeface="Arial"/>
            </a:endParaRPr>
          </a:p>
          <a:p>
            <a:pPr indent="0" lvl="0" marL="0" rtl="0" algn="l">
              <a:spcBef>
                <a:spcPts val="0"/>
              </a:spcBef>
              <a:spcAft>
                <a:spcPts val="0"/>
              </a:spcAft>
              <a:buClr>
                <a:schemeClr val="dk1"/>
              </a:buClr>
              <a:buSzPts val="1200"/>
              <a:buFont typeface="Calibri"/>
              <a:buNone/>
            </a:pPr>
            <a:r>
              <a:t/>
            </a:r>
            <a:endParaRPr b="0" i="0">
              <a:solidFill>
                <a:srgbClr val="ECECEC"/>
              </a:solidFill>
              <a:latin typeface="Arial"/>
              <a:ea typeface="Arial"/>
              <a:cs typeface="Arial"/>
              <a:sym typeface="Arial"/>
            </a:endParaRPr>
          </a:p>
          <a:p>
            <a:pPr indent="-209550" lvl="1" marL="742950" rtl="0" algn="l">
              <a:spcBef>
                <a:spcPts val="0"/>
              </a:spcBef>
              <a:spcAft>
                <a:spcPts val="0"/>
              </a:spcAft>
              <a:buClr>
                <a:schemeClr val="dk1"/>
              </a:buClr>
              <a:buSzPts val="1200"/>
              <a:buFont typeface="Calibri"/>
              <a:buNone/>
            </a:pPr>
            <a:r>
              <a:t/>
            </a:r>
            <a:endParaRPr b="0" i="0">
              <a:solidFill>
                <a:srgbClr val="ECECEC"/>
              </a:solidFill>
              <a:latin typeface="Arial"/>
              <a:ea typeface="Arial"/>
              <a:cs typeface="Arial"/>
              <a:sym typeface="Arial"/>
            </a:endParaRPr>
          </a:p>
          <a:p>
            <a:pPr indent="-285750" lvl="1" marL="742950" rtl="0" algn="l">
              <a:spcBef>
                <a:spcPts val="0"/>
              </a:spcBef>
              <a:spcAft>
                <a:spcPts val="0"/>
              </a:spcAft>
              <a:buClr>
                <a:srgbClr val="ECECEC"/>
              </a:buClr>
              <a:buSzPts val="1200"/>
              <a:buFont typeface="Calibri"/>
              <a:buAutoNum type="arabicPeriod"/>
            </a:pPr>
            <a:r>
              <a:rPr b="0" i="0" lang="en-US">
                <a:solidFill>
                  <a:srgbClr val="ECECEC"/>
                </a:solidFill>
                <a:latin typeface="Arial"/>
                <a:ea typeface="Arial"/>
                <a:cs typeface="Arial"/>
                <a:sym typeface="Arial"/>
              </a:rPr>
              <a:t>"Ας ξεκινήσουμε με την κατανόηση του τι πραγματικά σημαίνει ψηφιακή ευημερία. Το θέμα είναι να βρούμε την ισορροπία μεταξύ της χρήσης της τεχνολογίας για να βελτιώσουμε τη ζωή μας και να διασφαλίσουμε ότι δεν θα μας κυριεύσει. Θα διερευνήσουμε πρακτικούς τρόπους για να επιτύχουμε αυτή την ισορροπία".</a:t>
            </a:r>
            <a:endParaRPr/>
          </a:p>
          <a:p>
            <a:pPr indent="0" lvl="0" marL="0" rtl="0" algn="l">
              <a:spcBef>
                <a:spcPts val="0"/>
              </a:spcBef>
              <a:spcAft>
                <a:spcPts val="0"/>
              </a:spcAft>
              <a:buNone/>
            </a:pPr>
            <a:br>
              <a:rPr lang="en-US"/>
            </a:br>
            <a:endParaRPr/>
          </a:p>
        </p:txBody>
      </p:sp>
      <p:sp>
        <p:nvSpPr>
          <p:cNvPr id="85" name="Google Shape;8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0" i="0">
              <a:solidFill>
                <a:srgbClr val="ECECEC"/>
              </a:solidFill>
              <a:latin typeface="Arial"/>
              <a:ea typeface="Arial"/>
              <a:cs typeface="Arial"/>
              <a:sym typeface="Arial"/>
            </a:endParaRPr>
          </a:p>
          <a:p>
            <a:pPr indent="-285750" lvl="1" marL="742950" rtl="0" algn="l">
              <a:spcBef>
                <a:spcPts val="0"/>
              </a:spcBef>
              <a:spcAft>
                <a:spcPts val="0"/>
              </a:spcAft>
              <a:buClr>
                <a:srgbClr val="ECECEC"/>
              </a:buClr>
              <a:buSzPts val="1200"/>
              <a:buFont typeface="Calibri"/>
              <a:buAutoNum type="arabicPeriod"/>
            </a:pPr>
            <a:r>
              <a:rPr b="0" i="0" lang="en-US">
                <a:solidFill>
                  <a:srgbClr val="ECECEC"/>
                </a:solidFill>
                <a:latin typeface="Arial"/>
                <a:ea typeface="Arial"/>
                <a:cs typeface="Arial"/>
                <a:sym typeface="Arial"/>
              </a:rPr>
              <a:t>Επισημάνετε τις ειδικές προκλήσεις που αντιμετωπίζουν οι ενήλικες για τη διατήρηση της ψηφιακής ευημερίας, όπως το εργασιακό άγχος και η ψηφιακή υπερφόρτωση.</a:t>
            </a:r>
            <a:endParaRPr/>
          </a:p>
          <a:p>
            <a:pPr indent="-285750" lvl="1" marL="742950" rtl="0" algn="l">
              <a:spcBef>
                <a:spcPts val="0"/>
              </a:spcBef>
              <a:spcAft>
                <a:spcPts val="0"/>
              </a:spcAft>
              <a:buClr>
                <a:srgbClr val="ECECEC"/>
              </a:buClr>
              <a:buSzPts val="1200"/>
              <a:buFont typeface="Calibri"/>
              <a:buAutoNum type="arabicPeriod"/>
            </a:pPr>
            <a:r>
              <a:rPr b="0" i="0" lang="en-US">
                <a:solidFill>
                  <a:srgbClr val="ECECEC"/>
                </a:solidFill>
                <a:latin typeface="Arial"/>
                <a:ea typeface="Arial"/>
                <a:cs typeface="Arial"/>
                <a:sym typeface="Arial"/>
              </a:rPr>
              <a:t>Τονίστε τη σημασία της προτεραιότητας της σωματικής υγείας, της ψυχολογικής ευημερίας και των κοινωνικών συνδέσεων στο ψηφιακό πεδίο.</a:t>
            </a:r>
            <a:endParaRPr/>
          </a:p>
          <a:p>
            <a:pPr indent="0" lvl="0" marL="0" rtl="0" algn="l">
              <a:spcBef>
                <a:spcPts val="0"/>
              </a:spcBef>
              <a:spcAft>
                <a:spcPts val="0"/>
              </a:spcAft>
              <a:buClr>
                <a:schemeClr val="dk1"/>
              </a:buClr>
              <a:buSzPts val="1200"/>
              <a:buFont typeface="Calibri"/>
              <a:buNone/>
            </a:pPr>
            <a:r>
              <a:t/>
            </a:r>
            <a:endParaRPr b="0" i="0">
              <a:solidFill>
                <a:srgbClr val="ECECEC"/>
              </a:solidFill>
              <a:latin typeface="Arial"/>
              <a:ea typeface="Arial"/>
              <a:cs typeface="Arial"/>
              <a:sym typeface="Arial"/>
            </a:endParaRPr>
          </a:p>
          <a:p>
            <a:pPr indent="-285750" lvl="1" marL="742950" rtl="0" algn="l">
              <a:spcBef>
                <a:spcPts val="0"/>
              </a:spcBef>
              <a:spcAft>
                <a:spcPts val="0"/>
              </a:spcAft>
              <a:buClr>
                <a:srgbClr val="ECECEC"/>
              </a:buClr>
              <a:buSzPts val="1200"/>
              <a:buFont typeface="Calibri"/>
              <a:buAutoNum type="arabicPeriod"/>
            </a:pPr>
            <a:r>
              <a:rPr b="0" i="0" lang="en-US">
                <a:solidFill>
                  <a:srgbClr val="ECECEC"/>
                </a:solidFill>
                <a:latin typeface="Arial"/>
                <a:ea typeface="Arial"/>
                <a:cs typeface="Arial"/>
                <a:sym typeface="Arial"/>
              </a:rPr>
              <a:t>"Ως ενήλικες, αντιμετωπίζουμε μοναδικές προκλήσεις όσον αφορά την ψηφιακή ευημερία. Από το άγχος που σχετίζεται με την εργασία μέχρι τη συνεχή ροή πληροφοριών, είναι εύκολο να νιώθουμε καταβεβλημένοι. Σήμερα, θα συζητήσουμε γιατί είναι ζωτικής σημασίας για εμάς να δώσουμε προτεραιότητα στη σωματική και ψυχική μας υγεία στον ψηφιακό κόσμο".</a:t>
            </a:r>
            <a:endParaRPr/>
          </a:p>
          <a:p>
            <a:pPr indent="0" lvl="0" marL="0" rtl="0" algn="l">
              <a:spcBef>
                <a:spcPts val="0"/>
              </a:spcBef>
              <a:spcAft>
                <a:spcPts val="0"/>
              </a:spcAft>
              <a:buNone/>
            </a:pPr>
            <a:br>
              <a:rPr lang="en-US"/>
            </a:br>
            <a:br>
              <a:rPr lang="en-US"/>
            </a:br>
            <a:endParaRPr/>
          </a:p>
        </p:txBody>
      </p:sp>
      <p:sp>
        <p:nvSpPr>
          <p:cNvPr id="101" name="Google Shape;10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0" i="0">
              <a:solidFill>
                <a:srgbClr val="ECECEC"/>
              </a:solidFill>
              <a:latin typeface="Arial"/>
              <a:ea typeface="Arial"/>
              <a:cs typeface="Arial"/>
              <a:sym typeface="Arial"/>
            </a:endParaRPr>
          </a:p>
          <a:p>
            <a:pPr indent="-285750" lvl="1" marL="742950" rtl="0" algn="l">
              <a:spcBef>
                <a:spcPts val="0"/>
              </a:spcBef>
              <a:spcAft>
                <a:spcPts val="0"/>
              </a:spcAft>
              <a:buClr>
                <a:srgbClr val="ECECEC"/>
              </a:buClr>
              <a:buSzPts val="1200"/>
              <a:buFont typeface="Calibri"/>
              <a:buAutoNum type="arabicPeriod"/>
            </a:pPr>
            <a:r>
              <a:rPr b="0" i="0" lang="en-US">
                <a:solidFill>
                  <a:srgbClr val="ECECEC"/>
                </a:solidFill>
                <a:latin typeface="Arial"/>
                <a:ea typeface="Arial"/>
                <a:cs typeface="Arial"/>
                <a:sym typeface="Arial"/>
              </a:rPr>
              <a:t>Συζητήστε τα οφέλη και τα μειονεκτήματα της τεχνολογίας, αναγνωρίζοντας τις θετικές επιπτώσεις της και προειδοποιώντας παράλληλα για την υπερβολική εξάρτηση και την κακή χρήση της.</a:t>
            </a:r>
            <a:endParaRPr/>
          </a:p>
          <a:p>
            <a:pPr indent="-285750" lvl="1" marL="742950" rtl="0" algn="l">
              <a:spcBef>
                <a:spcPts val="0"/>
              </a:spcBef>
              <a:spcAft>
                <a:spcPts val="0"/>
              </a:spcAft>
              <a:buClr>
                <a:srgbClr val="ECECEC"/>
              </a:buClr>
              <a:buSzPts val="1200"/>
              <a:buFont typeface="Calibri"/>
              <a:buAutoNum type="arabicPeriod"/>
            </a:pPr>
            <a:r>
              <a:rPr b="0" i="0" lang="en-US">
                <a:solidFill>
                  <a:srgbClr val="ECECEC"/>
                </a:solidFill>
                <a:latin typeface="Arial"/>
                <a:ea typeface="Arial"/>
                <a:cs typeface="Arial"/>
                <a:sym typeface="Arial"/>
              </a:rPr>
              <a:t>Ενθαρρύνετε τους συμμετέχοντες να προσεγγίσουν την τεχνολογία με προσοχή και προθυμία, αναγνωρίζοντας το ρόλο της ως εργαλείο και όχι ως αναγκαιότητα.</a:t>
            </a:r>
            <a:endParaRPr/>
          </a:p>
          <a:p>
            <a:pPr indent="-76200" lvl="0" marL="0" rtl="0" algn="l">
              <a:spcBef>
                <a:spcPts val="0"/>
              </a:spcBef>
              <a:spcAft>
                <a:spcPts val="0"/>
              </a:spcAft>
              <a:buClr>
                <a:schemeClr val="dk1"/>
              </a:buClr>
              <a:buSzPts val="1200"/>
              <a:buFont typeface="Calibri"/>
              <a:buAutoNum type="arabicPeriod"/>
            </a:pPr>
            <a:br>
              <a:rPr lang="en-US"/>
            </a:br>
            <a:endParaRPr b="0" i="0">
              <a:solidFill>
                <a:srgbClr val="ECECEC"/>
              </a:solidFill>
              <a:latin typeface="Arial"/>
              <a:ea typeface="Arial"/>
              <a:cs typeface="Arial"/>
              <a:sym typeface="Arial"/>
            </a:endParaRPr>
          </a:p>
          <a:p>
            <a:pPr indent="-285750" lvl="1" marL="742950" rtl="0" algn="l">
              <a:spcBef>
                <a:spcPts val="0"/>
              </a:spcBef>
              <a:spcAft>
                <a:spcPts val="0"/>
              </a:spcAft>
              <a:buClr>
                <a:srgbClr val="ECECEC"/>
              </a:buClr>
              <a:buSzPts val="1200"/>
              <a:buFont typeface="Calibri"/>
              <a:buAutoNum type="arabicPeriod"/>
            </a:pPr>
            <a:r>
              <a:rPr b="0" i="0" lang="en-US">
                <a:solidFill>
                  <a:srgbClr val="ECECEC"/>
                </a:solidFill>
                <a:latin typeface="Arial"/>
                <a:ea typeface="Arial"/>
                <a:cs typeface="Arial"/>
                <a:sym typeface="Arial"/>
              </a:rPr>
              <a:t>"Η τεχνολογία είναι ένα ισχυρό εργαλείο, αλλά είναι σημαντικό να την προσεγγίζουμε με μια ισορροπημένη προοπτική. Θα εξετάσουμε τόσο τις θετικές όσο και τις αρνητικές επιπτώσεις της τεχνολογίας και θα συζητήσουμε πώς μπορούμε να τη χρησιμοποιήσουμε με γνώμονα το μυαλό για να βελτιώσουμε τη ζωή μας".</a:t>
            </a:r>
            <a:endParaRPr/>
          </a:p>
          <a:p>
            <a:pPr indent="0" lvl="0" marL="0" rtl="0" algn="l">
              <a:spcBef>
                <a:spcPts val="0"/>
              </a:spcBef>
              <a:spcAft>
                <a:spcPts val="0"/>
              </a:spcAft>
              <a:buNone/>
            </a:pPr>
            <a:br>
              <a:rPr lang="en-US"/>
            </a:br>
            <a:endParaRPr/>
          </a:p>
        </p:txBody>
      </p:sp>
      <p:sp>
        <p:nvSpPr>
          <p:cNvPr id="112" name="Google Shape;11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76200" lvl="0" marL="0" rtl="0" algn="l">
              <a:spcBef>
                <a:spcPts val="0"/>
              </a:spcBef>
              <a:spcAft>
                <a:spcPts val="0"/>
              </a:spcAft>
              <a:buClr>
                <a:srgbClr val="ECECEC"/>
              </a:buClr>
              <a:buSzPts val="1200"/>
              <a:buFont typeface="Arial"/>
              <a:buChar char="•"/>
            </a:pPr>
            <a:r>
              <a:rPr b="0" i="0" lang="en-US">
                <a:solidFill>
                  <a:srgbClr val="ECECEC"/>
                </a:solidFill>
                <a:latin typeface="Arial"/>
                <a:ea typeface="Arial"/>
                <a:cs typeface="Arial"/>
                <a:sym typeface="Arial"/>
              </a:rPr>
              <a:t>Εξηγήστε τη φιλική προς το χρήστη και ελκυστική μορφή του υλικού του μαθήματος, συμπεριλαμβανομένων των παρουσιάσεων PowerPoint, των βίντεο και των κουίζ.</a:t>
            </a:r>
            <a:endParaRPr/>
          </a:p>
          <a:p>
            <a:pPr indent="-76200" lvl="0" marL="0" rtl="0" algn="l">
              <a:spcBef>
                <a:spcPts val="0"/>
              </a:spcBef>
              <a:spcAft>
                <a:spcPts val="0"/>
              </a:spcAft>
              <a:buClr>
                <a:srgbClr val="ECECEC"/>
              </a:buClr>
              <a:buSzPts val="1200"/>
              <a:buFont typeface="Arial"/>
              <a:buChar char="•"/>
            </a:pPr>
            <a:r>
              <a:rPr b="0" i="0" lang="en-US">
                <a:solidFill>
                  <a:srgbClr val="ECECEC"/>
                </a:solidFill>
                <a:latin typeface="Arial"/>
                <a:ea typeface="Arial"/>
                <a:cs typeface="Arial"/>
                <a:sym typeface="Arial"/>
              </a:rPr>
              <a:t>Ενθαρρύνετε τους συμμετέχοντες να συμμετάσχουν ενεργά στη μαθησιακή διαδικασία και να αξιοποιήσουν τα διαδραστικά στοιχεία που παρέχονται.</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200"/>
              <a:buFont typeface="Calibri"/>
              <a:buNone/>
            </a:pPr>
            <a:r>
              <a:t/>
            </a:r>
            <a:endParaRPr b="0" i="0">
              <a:solidFill>
                <a:srgbClr val="ECECEC"/>
              </a:solidFill>
              <a:latin typeface="Arial"/>
              <a:ea typeface="Arial"/>
              <a:cs typeface="Arial"/>
              <a:sym typeface="Arial"/>
            </a:endParaRPr>
          </a:p>
          <a:p>
            <a:pPr indent="-285750" lvl="1" marL="742950" rtl="0" algn="l">
              <a:spcBef>
                <a:spcPts val="0"/>
              </a:spcBef>
              <a:spcAft>
                <a:spcPts val="0"/>
              </a:spcAft>
              <a:buClr>
                <a:srgbClr val="ECECEC"/>
              </a:buClr>
              <a:buSzPts val="1200"/>
              <a:buFont typeface="Calibri"/>
              <a:buAutoNum type="arabicPeriod"/>
            </a:pPr>
            <a:r>
              <a:rPr b="0" i="0" lang="en-US">
                <a:solidFill>
                  <a:srgbClr val="ECECEC"/>
                </a:solidFill>
                <a:latin typeface="Arial"/>
                <a:ea typeface="Arial"/>
                <a:cs typeface="Arial"/>
                <a:sym typeface="Arial"/>
              </a:rPr>
              <a:t>"Το υλικό των μαθημάτων μας έχει σχεδιαστεί για να είναι φιλικό προς το χρήστη και ελκυστικό. Από τις παρουσιάσεις PowerPoint μέχρι τα διαδραστικά κουίζ, έχουμε φροντίσει ώστε η μάθηση για την ψηφιακή ευημερία να είναι τόσο κατατοπιστική όσο και ευχάριστη."</a:t>
            </a:r>
            <a:endParaRPr/>
          </a:p>
          <a:p>
            <a:pPr indent="0" lvl="0" marL="0" rtl="0" algn="l">
              <a:spcBef>
                <a:spcPts val="0"/>
              </a:spcBef>
              <a:spcAft>
                <a:spcPts val="0"/>
              </a:spcAft>
              <a:buNone/>
            </a:pPr>
            <a:br>
              <a:rPr lang="en-US"/>
            </a:br>
            <a:endParaRPr/>
          </a:p>
        </p:txBody>
      </p:sp>
      <p:sp>
        <p:nvSpPr>
          <p:cNvPr id="122" name="Google Shape;12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0" i="0">
              <a:solidFill>
                <a:srgbClr val="ECECEC"/>
              </a:solidFill>
              <a:latin typeface="Arial"/>
              <a:ea typeface="Arial"/>
              <a:cs typeface="Arial"/>
              <a:sym typeface="Arial"/>
            </a:endParaRPr>
          </a:p>
          <a:p>
            <a:pPr indent="-285750" lvl="1" marL="742950" rtl="0" algn="l">
              <a:spcBef>
                <a:spcPts val="0"/>
              </a:spcBef>
              <a:spcAft>
                <a:spcPts val="0"/>
              </a:spcAft>
              <a:buClr>
                <a:srgbClr val="ECECEC"/>
              </a:buClr>
              <a:buSzPts val="1200"/>
              <a:buFont typeface="Calibri"/>
              <a:buAutoNum type="arabicPeriod"/>
            </a:pPr>
            <a:r>
              <a:rPr b="0" i="0" lang="en-US">
                <a:solidFill>
                  <a:srgbClr val="ECECEC"/>
                </a:solidFill>
                <a:latin typeface="Arial"/>
                <a:ea typeface="Arial"/>
                <a:cs typeface="Arial"/>
                <a:sym typeface="Arial"/>
              </a:rPr>
              <a:t>Περιγράψτε πρακτικές στρατηγικές για την εφαρμογή βιώσιμων αλλαγών στις ψηφιακές συνήθειες, όπως ο καθορισμός ορίων, η άσκηση της προσοχής και η αναζήτηση κοινωνικής υποστήριξης.</a:t>
            </a:r>
            <a:endParaRPr/>
          </a:p>
          <a:p>
            <a:pPr indent="-285750" lvl="1" marL="742950" rtl="0" algn="l">
              <a:spcBef>
                <a:spcPts val="0"/>
              </a:spcBef>
              <a:spcAft>
                <a:spcPts val="0"/>
              </a:spcAft>
              <a:buClr>
                <a:srgbClr val="ECECEC"/>
              </a:buClr>
              <a:buSzPts val="1200"/>
              <a:buFont typeface="Calibri"/>
              <a:buAutoNum type="arabicPeriod"/>
            </a:pPr>
            <a:r>
              <a:rPr b="0" i="0" lang="en-US">
                <a:solidFill>
                  <a:srgbClr val="ECECEC"/>
                </a:solidFill>
                <a:latin typeface="Arial"/>
                <a:ea typeface="Arial"/>
                <a:cs typeface="Arial"/>
                <a:sym typeface="Arial"/>
              </a:rPr>
              <a:t>Τονίστε τη σημασία της συνέπειας και της σταδιακής προόδου στην υιοθέτηση πιο υγιεινών ψηφιακών συνηθειών.</a:t>
            </a:r>
            <a:endParaRPr/>
          </a:p>
          <a:p>
            <a:pPr indent="-76200" lvl="0" marL="0" rtl="0" algn="l">
              <a:spcBef>
                <a:spcPts val="0"/>
              </a:spcBef>
              <a:spcAft>
                <a:spcPts val="0"/>
              </a:spcAft>
              <a:buClr>
                <a:schemeClr val="dk1"/>
              </a:buClr>
              <a:buSzPts val="1200"/>
              <a:buFont typeface="Calibri"/>
              <a:buAutoNum type="arabicPeriod"/>
            </a:pPr>
            <a:br>
              <a:rPr lang="en-US"/>
            </a:br>
            <a:endParaRPr b="0" i="0">
              <a:solidFill>
                <a:srgbClr val="ECECEC"/>
              </a:solidFill>
              <a:latin typeface="Arial"/>
              <a:ea typeface="Arial"/>
              <a:cs typeface="Arial"/>
              <a:sym typeface="Arial"/>
            </a:endParaRPr>
          </a:p>
          <a:p>
            <a:pPr indent="-285750" lvl="1" marL="742950" rtl="0" algn="l">
              <a:spcBef>
                <a:spcPts val="0"/>
              </a:spcBef>
              <a:spcAft>
                <a:spcPts val="0"/>
              </a:spcAft>
              <a:buClr>
                <a:srgbClr val="ECECEC"/>
              </a:buClr>
              <a:buSzPts val="1200"/>
              <a:buFont typeface="Calibri"/>
              <a:buAutoNum type="arabicPeriod"/>
            </a:pPr>
            <a:r>
              <a:rPr b="0" i="0" lang="en-US">
                <a:solidFill>
                  <a:srgbClr val="ECECEC"/>
                </a:solidFill>
                <a:latin typeface="Arial"/>
                <a:ea typeface="Arial"/>
                <a:cs typeface="Arial"/>
                <a:sym typeface="Arial"/>
              </a:rPr>
              <a:t>"Τώρα, ας μπούμε στην ουσία της εφαρμογής της αλλαγής. Θα συζητήσουμε πρακτικές στρατηγικές για την υιοθέτηση πιο υγιεινών ψηφιακών συνηθειών, όπως ο καθορισμός ορίων και η εξάσκηση της προσοχής. Αυτές οι μικρές αλλαγές μπορούν να κάνουν μεγάλη διαφορά στη συνολική μας ευημερία".</a:t>
            </a:r>
            <a:endParaRPr/>
          </a:p>
          <a:p>
            <a:pPr indent="0" lvl="0" marL="0" rtl="0" algn="l">
              <a:spcBef>
                <a:spcPts val="0"/>
              </a:spcBef>
              <a:spcAft>
                <a:spcPts val="0"/>
              </a:spcAft>
              <a:buNone/>
            </a:pPr>
            <a:br>
              <a:rPr lang="en-US"/>
            </a:br>
            <a:endParaRPr/>
          </a:p>
        </p:txBody>
      </p:sp>
      <p:sp>
        <p:nvSpPr>
          <p:cNvPr id="133" name="Google Shape;13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0" i="0">
              <a:solidFill>
                <a:srgbClr val="ECECEC"/>
              </a:solidFill>
              <a:latin typeface="Arial"/>
              <a:ea typeface="Arial"/>
              <a:cs typeface="Arial"/>
              <a:sym typeface="Arial"/>
            </a:endParaRPr>
          </a:p>
          <a:p>
            <a:pPr indent="-285750" lvl="1" marL="742950" rtl="0" algn="l">
              <a:spcBef>
                <a:spcPts val="0"/>
              </a:spcBef>
              <a:spcAft>
                <a:spcPts val="0"/>
              </a:spcAft>
              <a:buClr>
                <a:srgbClr val="ECECEC"/>
              </a:buClr>
              <a:buSzPts val="1200"/>
              <a:buFont typeface="Calibri"/>
              <a:buAutoNum type="arabicPeriod"/>
            </a:pPr>
            <a:r>
              <a:rPr b="0" i="0" lang="en-US">
                <a:solidFill>
                  <a:srgbClr val="ECECEC"/>
                </a:solidFill>
                <a:latin typeface="Arial"/>
                <a:ea typeface="Arial"/>
                <a:cs typeface="Arial"/>
                <a:sym typeface="Arial"/>
              </a:rPr>
              <a:t>Συνοψίστε τα βασικά σημεία που καλύφθηκαν στην παρουσίαση, τονίζοντας τη σημασία της ψηφιακής ευημερίας στη σημερινή κοινωνία.</a:t>
            </a:r>
            <a:endParaRPr/>
          </a:p>
          <a:p>
            <a:pPr indent="-285750" lvl="1" marL="742950" rtl="0" algn="l">
              <a:spcBef>
                <a:spcPts val="0"/>
              </a:spcBef>
              <a:spcAft>
                <a:spcPts val="0"/>
              </a:spcAft>
              <a:buClr>
                <a:srgbClr val="ECECEC"/>
              </a:buClr>
              <a:buSzPts val="1200"/>
              <a:buFont typeface="Calibri"/>
              <a:buAutoNum type="arabicPeriod"/>
            </a:pPr>
            <a:r>
              <a:rPr b="0" i="0" lang="en-US">
                <a:solidFill>
                  <a:srgbClr val="ECECEC"/>
                </a:solidFill>
                <a:latin typeface="Arial"/>
                <a:ea typeface="Arial"/>
                <a:cs typeface="Arial"/>
                <a:sym typeface="Arial"/>
              </a:rPr>
              <a:t>Ενθαρρύνετε τους συμμετέχοντες να προβληματιστούν σχετικά με τις δικές τους ψηφιακές συνήθειες και να σκεφτούν πώς μπορούν να ενσωματώσουν τα διδάγματα που έμαθαν στην καθημερινή τους ζωή.</a:t>
            </a:r>
            <a:endParaRPr/>
          </a:p>
          <a:p>
            <a:pPr indent="-76200" lvl="0" marL="0" rtl="0" algn="l">
              <a:spcBef>
                <a:spcPts val="0"/>
              </a:spcBef>
              <a:spcAft>
                <a:spcPts val="0"/>
              </a:spcAft>
              <a:buClr>
                <a:schemeClr val="dk1"/>
              </a:buClr>
              <a:buSzPts val="1200"/>
              <a:buFont typeface="Calibri"/>
              <a:buAutoNum type="arabicPeriod"/>
            </a:pPr>
            <a:br>
              <a:rPr lang="en-US"/>
            </a:br>
            <a:endParaRPr b="0" i="0">
              <a:solidFill>
                <a:srgbClr val="ECECEC"/>
              </a:solidFill>
              <a:latin typeface="Arial"/>
              <a:ea typeface="Arial"/>
              <a:cs typeface="Arial"/>
              <a:sym typeface="Arial"/>
            </a:endParaRPr>
          </a:p>
          <a:p>
            <a:pPr indent="-285750" lvl="1" marL="742950" rtl="0" algn="l">
              <a:spcBef>
                <a:spcPts val="0"/>
              </a:spcBef>
              <a:spcAft>
                <a:spcPts val="0"/>
              </a:spcAft>
              <a:buClr>
                <a:srgbClr val="ECECEC"/>
              </a:buClr>
              <a:buSzPts val="1200"/>
              <a:buFont typeface="Calibri"/>
              <a:buAutoNum type="arabicPeriod"/>
            </a:pPr>
            <a:r>
              <a:rPr b="0" i="0" lang="en-US">
                <a:solidFill>
                  <a:srgbClr val="ECECEC"/>
                </a:solidFill>
                <a:latin typeface="Arial"/>
                <a:ea typeface="Arial"/>
                <a:cs typeface="Arial"/>
                <a:sym typeface="Arial"/>
              </a:rPr>
              <a:t>"Καθώς κλείνουμε, ας αναλογιστούμε τι μάθαμε σήμερα. Η ψηφιακή ευημερία δεν είναι απλώς μια λέξη-είναι μια κρίσιμη πτυχή της ζωής μας στην ψηφιακή εποχή. Ενθαρρύνω τον καθένα από εσάς να πάρει αυτά που έμαθε και να τα εφαρμόσει στις δικές του ψηφιακές συνήθειες".</a:t>
            </a:r>
            <a:endParaRPr/>
          </a:p>
          <a:p>
            <a:pPr indent="0" lvl="0" marL="0" rtl="0" algn="l">
              <a:spcBef>
                <a:spcPts val="0"/>
              </a:spcBef>
              <a:spcAft>
                <a:spcPts val="0"/>
              </a:spcAft>
              <a:buNone/>
            </a:pPr>
            <a:br>
              <a:rPr lang="en-US"/>
            </a:br>
            <a:endParaRPr/>
          </a:p>
        </p:txBody>
      </p:sp>
      <p:sp>
        <p:nvSpPr>
          <p:cNvPr id="149" name="Google Shape;14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76200" lvl="0" marL="0" rtl="0" algn="l">
              <a:spcBef>
                <a:spcPts val="0"/>
              </a:spcBef>
              <a:spcAft>
                <a:spcPts val="0"/>
              </a:spcAft>
              <a:buClr>
                <a:srgbClr val="ECECEC"/>
              </a:buClr>
              <a:buSzPts val="1200"/>
              <a:buFont typeface="Arial"/>
              <a:buChar char="•"/>
            </a:pPr>
            <a:r>
              <a:rPr b="0" i="0" lang="en-US">
                <a:solidFill>
                  <a:srgbClr val="ECECEC"/>
                </a:solidFill>
                <a:latin typeface="Arial"/>
                <a:ea typeface="Arial"/>
                <a:cs typeface="Arial"/>
                <a:sym typeface="Arial"/>
              </a:rPr>
              <a:t>Υπογραμμίστε την αξία των μαθημάτων ως προς την παροχή ολοκληρωμένου, πρακτικού και ελκυστικού περιεχομένου για την ψηφιακή ευημερία.</a:t>
            </a:r>
            <a:endParaRPr/>
          </a:p>
          <a:p>
            <a:pPr indent="-76200" lvl="0" marL="0" rtl="0" algn="l">
              <a:spcBef>
                <a:spcPts val="0"/>
              </a:spcBef>
              <a:spcAft>
                <a:spcPts val="0"/>
              </a:spcAft>
              <a:buClr>
                <a:srgbClr val="ECECEC"/>
              </a:buClr>
              <a:buSzPts val="1200"/>
              <a:buFont typeface="Arial"/>
              <a:buChar char="•"/>
            </a:pPr>
            <a:r>
              <a:rPr b="0" i="0" lang="en-US">
                <a:solidFill>
                  <a:srgbClr val="ECECEC"/>
                </a:solidFill>
                <a:latin typeface="Arial"/>
                <a:ea typeface="Arial"/>
                <a:cs typeface="Arial"/>
                <a:sym typeface="Arial"/>
              </a:rPr>
              <a:t>Προσκαλέστε τους συμμετέχοντες να εξερευνήσουν περαιτέρω τα μαθήματα και να επωφεληθούν από τους διαθέσιμους πόρους.</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200"/>
              <a:buFont typeface="Calibri"/>
              <a:buNone/>
            </a:pPr>
            <a:r>
              <a:t/>
            </a:r>
            <a:endParaRPr b="0" i="0">
              <a:solidFill>
                <a:srgbClr val="ECECEC"/>
              </a:solidFill>
              <a:latin typeface="Arial"/>
              <a:ea typeface="Arial"/>
              <a:cs typeface="Arial"/>
              <a:sym typeface="Arial"/>
            </a:endParaRPr>
          </a:p>
          <a:p>
            <a:pPr indent="-285750" lvl="1" marL="742950" rtl="0" algn="l">
              <a:spcBef>
                <a:spcPts val="0"/>
              </a:spcBef>
              <a:spcAft>
                <a:spcPts val="0"/>
              </a:spcAft>
              <a:buClr>
                <a:srgbClr val="ECECEC"/>
              </a:buClr>
              <a:buSzPts val="1200"/>
              <a:buFont typeface="Calibri"/>
              <a:buAutoNum type="arabicPeriod"/>
            </a:pPr>
            <a:r>
              <a:rPr b="0" i="0" lang="en-US">
                <a:solidFill>
                  <a:srgbClr val="ECECEC"/>
                </a:solidFill>
                <a:latin typeface="Arial"/>
                <a:ea typeface="Arial"/>
                <a:cs typeface="Arial"/>
                <a:sym typeface="Arial"/>
              </a:rPr>
              <a:t>"Τα μαθήματά μας προσφέρουν πληθώρα πόρων για να σας βοηθήσουν στο ταξίδι σας για την ψηφιακή ευημερία. Είτε πρόκειται για παρουσιάσεις PowerPoint είτε για διαδραστικά κουίζ, έχουμε όλα όσα χρειάζεστε για να πετύχετε. Σας ενθαρρύνω να εξερευνήσετε περαιτέρω τα μαθήματα και να επωφεληθείτε από αυτούς τους πολύτιμους πόρους".</a:t>
            </a:r>
            <a:endParaRPr/>
          </a:p>
          <a:p>
            <a:pPr indent="0" lvl="0" marL="0" rtl="0" algn="l">
              <a:spcBef>
                <a:spcPts val="0"/>
              </a:spcBef>
              <a:spcAft>
                <a:spcPts val="0"/>
              </a:spcAft>
              <a:buNone/>
            </a:pPr>
            <a:br>
              <a:rPr lang="en-US"/>
            </a:br>
            <a:endParaRPr/>
          </a:p>
        </p:txBody>
      </p:sp>
      <p:sp>
        <p:nvSpPr>
          <p:cNvPr id="165" name="Google Shape;16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76200" lvl="0" marL="0" rtl="0" algn="l">
              <a:spcBef>
                <a:spcPts val="0"/>
              </a:spcBef>
              <a:spcAft>
                <a:spcPts val="0"/>
              </a:spcAft>
              <a:buClr>
                <a:srgbClr val="ECECEC"/>
              </a:buClr>
              <a:buSzPts val="1200"/>
              <a:buFont typeface="Arial"/>
              <a:buChar char="•"/>
            </a:pPr>
            <a:r>
              <a:rPr b="0" i="0" lang="en-US">
                <a:solidFill>
                  <a:srgbClr val="ECECEC"/>
                </a:solidFill>
                <a:latin typeface="Arial"/>
                <a:ea typeface="Arial"/>
                <a:cs typeface="Arial"/>
                <a:sym typeface="Arial"/>
              </a:rPr>
              <a:t>Διαβεβαιώστε τους συμμετέχοντες ότι το υλικό του μαθήματος έχει σχεδιαστεί έτσι ώστε να είναι φιλικό προς το χρήστη και προσβάσιμο σε άτομα όλων των υποβάθρων και επιπέδων δεξιοτήτων.</a:t>
            </a:r>
            <a:endParaRPr/>
          </a:p>
          <a:p>
            <a:pPr indent="-76200" lvl="0" marL="0" rtl="0" algn="l">
              <a:spcBef>
                <a:spcPts val="0"/>
              </a:spcBef>
              <a:spcAft>
                <a:spcPts val="0"/>
              </a:spcAft>
              <a:buClr>
                <a:srgbClr val="ECECEC"/>
              </a:buClr>
              <a:buSzPts val="1200"/>
              <a:buFont typeface="Arial"/>
              <a:buChar char="•"/>
            </a:pPr>
            <a:r>
              <a:rPr b="0" i="0" lang="en-US">
                <a:solidFill>
                  <a:srgbClr val="ECECEC"/>
                </a:solidFill>
                <a:latin typeface="Arial"/>
                <a:ea typeface="Arial"/>
                <a:cs typeface="Arial"/>
                <a:sym typeface="Arial"/>
              </a:rPr>
              <a:t>Ενθαρρύνετε τους συμμετέχοντες να ασχοληθούν ενεργά με το υλικό και να παρέχουν ανατροφοδότηση για βελτίωση.</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200"/>
              <a:buFont typeface="Calibri"/>
              <a:buNone/>
            </a:pPr>
            <a:r>
              <a:t/>
            </a:r>
            <a:endParaRPr b="0" i="0">
              <a:solidFill>
                <a:srgbClr val="ECECEC"/>
              </a:solidFill>
              <a:latin typeface="Arial"/>
              <a:ea typeface="Arial"/>
              <a:cs typeface="Arial"/>
              <a:sym typeface="Arial"/>
            </a:endParaRPr>
          </a:p>
          <a:p>
            <a:pPr indent="-285750" lvl="1" marL="742950" rtl="0" algn="l">
              <a:spcBef>
                <a:spcPts val="0"/>
              </a:spcBef>
              <a:spcAft>
                <a:spcPts val="0"/>
              </a:spcAft>
              <a:buClr>
                <a:srgbClr val="ECECEC"/>
              </a:buClr>
              <a:buSzPts val="1200"/>
              <a:buFont typeface="Calibri"/>
              <a:buAutoNum type="arabicPeriod"/>
            </a:pPr>
            <a:r>
              <a:rPr b="0" i="0" lang="en-US">
                <a:solidFill>
                  <a:srgbClr val="ECECEC"/>
                </a:solidFill>
                <a:latin typeface="Arial"/>
                <a:ea typeface="Arial"/>
                <a:cs typeface="Arial"/>
                <a:sym typeface="Arial"/>
              </a:rPr>
              <a:t>"Μην ανησυχείτε ότι θα χαθείτε στο υλικό του μαθήματος - έχουμε φροντίσει να είναι εύκολο να πλοηγηθείτε και να το κατανοήσετε. Είτε είστε αρχάριος στην τεχνολογία είτε έμπειρος επαγγελματίας, θα βρείτε κάτι πολύτιμο στα μαθήματά μας".</a:t>
            </a:r>
            <a:endParaRPr/>
          </a:p>
          <a:p>
            <a:pPr indent="0" lvl="0" marL="0" rtl="0" algn="l">
              <a:spcBef>
                <a:spcPts val="0"/>
              </a:spcBef>
              <a:spcAft>
                <a:spcPts val="0"/>
              </a:spcAft>
              <a:buNone/>
            </a:pPr>
            <a:br>
              <a:rPr lang="en-US"/>
            </a:br>
            <a:endParaRPr/>
          </a:p>
        </p:txBody>
      </p:sp>
      <p:sp>
        <p:nvSpPr>
          <p:cNvPr id="180" name="Google Shape;18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5.png"/><Relationship Id="rId4" Type="http://schemas.openxmlformats.org/officeDocument/2006/relationships/image" Target="../media/image32.jpg"/><Relationship Id="rId11" Type="http://schemas.openxmlformats.org/officeDocument/2006/relationships/image" Target="../media/image23.png"/><Relationship Id="rId10" Type="http://schemas.openxmlformats.org/officeDocument/2006/relationships/image" Target="../media/image37.png"/><Relationship Id="rId9"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7.jpg"/><Relationship Id="rId8"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12" name="Shape 12"/>
        <p:cNvGrpSpPr/>
        <p:nvPr/>
      </p:nvGrpSpPr>
      <p:grpSpPr>
        <a:xfrm>
          <a:off x="0" y="0"/>
          <a:ext cx="0" cy="0"/>
          <a:chOff x="0" y="0"/>
          <a:chExt cx="0" cy="0"/>
        </a:xfrm>
      </p:grpSpPr>
      <p:sp>
        <p:nvSpPr>
          <p:cNvPr id="13" name="Google Shape;13;p14"/>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logo içeren bir resim&#10;&#10;Açıklama otomatik olarak oluşturuldu" id="15" name="Google Shape;15;p14"/>
          <p:cNvPicPr preferRelativeResize="0"/>
          <p:nvPr/>
        </p:nvPicPr>
        <p:blipFill rotWithShape="1">
          <a:blip r:embed="rId2">
            <a:alphaModFix/>
          </a:blip>
          <a:srcRect b="34350" l="12308" r="17426" t="36473"/>
          <a:stretch/>
        </p:blipFill>
        <p:spPr>
          <a:xfrm>
            <a:off x="272798" y="6224586"/>
            <a:ext cx="1325245" cy="5365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16" name="Shape 16"/>
        <p:cNvGrpSpPr/>
        <p:nvPr/>
      </p:nvGrpSpPr>
      <p:grpSpPr>
        <a:xfrm>
          <a:off x="0" y="0"/>
          <a:ext cx="0" cy="0"/>
          <a:chOff x="0" y="0"/>
          <a:chExt cx="0" cy="0"/>
        </a:xfrm>
      </p:grpSpPr>
      <p:sp>
        <p:nvSpPr>
          <p:cNvPr id="17" name="Google Shape;17;p15"/>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5"/>
          <p:cNvSpPr txBox="1"/>
          <p:nvPr>
            <p:ph idx="1" type="body"/>
          </p:nvPr>
        </p:nvSpPr>
        <p:spPr>
          <a:xfrm>
            <a:off x="691116" y="1658679"/>
            <a:ext cx="10662684" cy="394467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1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1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15"/>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22" name="Shape 2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p:cSld name="Úvodná snímka">
    <p:spTree>
      <p:nvGrpSpPr>
        <p:cNvPr id="23" name="Shape 23"/>
        <p:cNvGrpSpPr/>
        <p:nvPr/>
      </p:nvGrpSpPr>
      <p:grpSpPr>
        <a:xfrm>
          <a:off x="0" y="0"/>
          <a:ext cx="0" cy="0"/>
          <a:chOff x="0" y="0"/>
          <a:chExt cx="0" cy="0"/>
        </a:xfrm>
      </p:grpSpPr>
      <p:sp>
        <p:nvSpPr>
          <p:cNvPr id="24" name="Google Shape;24;p17"/>
          <p:cNvSpPr txBox="1"/>
          <p:nvPr/>
        </p:nvSpPr>
        <p:spPr>
          <a:xfrm>
            <a:off x="1524000" y="3657895"/>
            <a:ext cx="9144000" cy="480677"/>
          </a:xfrm>
          <a:prstGeom prst="rect">
            <a:avLst/>
          </a:prstGeom>
          <a:noFill/>
          <a:ln>
            <a:noFill/>
          </a:ln>
        </p:spPr>
        <p:txBody>
          <a:bodyPr anchorCtr="0" anchor="b" bIns="45700" lIns="91425" spcFirstLastPara="1" rIns="91425" wrap="square" tIns="45700">
            <a:normAutofit/>
          </a:bodyPr>
          <a:lstStyle/>
          <a:p>
            <a:pPr indent="0" lvl="0" marL="0" marR="0" rtl="0" algn="ctr">
              <a:lnSpc>
                <a:spcPct val="100000"/>
              </a:lnSpc>
              <a:spcBef>
                <a:spcPts val="0"/>
              </a:spcBef>
              <a:spcAft>
                <a:spcPts val="0"/>
              </a:spcAft>
              <a:buClr>
                <a:srgbClr val="FFAA5A"/>
              </a:buClr>
              <a:buSzPts val="2000"/>
              <a:buFont typeface="Calibri"/>
              <a:buNone/>
            </a:pPr>
            <a:r>
              <a:rPr b="1" lang="en-US" sz="2000">
                <a:solidFill>
                  <a:srgbClr val="FFAA5A"/>
                </a:solidFill>
                <a:latin typeface="Calibri"/>
                <a:ea typeface="Calibri"/>
                <a:cs typeface="Calibri"/>
                <a:sym typeface="Calibri"/>
              </a:rPr>
              <a:t>2022-2-SK01-KA220-ADU-000096888</a:t>
            </a:r>
            <a:endParaRPr/>
          </a:p>
        </p:txBody>
      </p:sp>
      <p:sp>
        <p:nvSpPr>
          <p:cNvPr id="25" name="Google Shape;25;p17"/>
          <p:cNvSpPr txBox="1"/>
          <p:nvPr/>
        </p:nvSpPr>
        <p:spPr>
          <a:xfrm>
            <a:off x="1297172" y="1979409"/>
            <a:ext cx="9597656" cy="16927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600" u="none" cap="none" strike="noStrike">
                <a:solidFill>
                  <a:srgbClr val="92BAB5"/>
                </a:solidFill>
                <a:latin typeface="Calibri"/>
                <a:ea typeface="Calibri"/>
                <a:cs typeface="Calibri"/>
                <a:sym typeface="Calibri"/>
              </a:rPr>
              <a:t>Building Digital Resilience </a:t>
            </a:r>
            <a:br>
              <a:rPr b="1" i="0" lang="en-US" sz="2600" u="none" cap="none" strike="noStrike">
                <a:solidFill>
                  <a:srgbClr val="92BAB5"/>
                </a:solidFill>
                <a:latin typeface="Calibri"/>
                <a:ea typeface="Calibri"/>
                <a:cs typeface="Calibri"/>
                <a:sym typeface="Calibri"/>
              </a:rPr>
            </a:br>
            <a:r>
              <a:rPr b="1" i="0" lang="en-US" sz="2600" u="none" cap="none" strike="noStrike">
                <a:solidFill>
                  <a:srgbClr val="92BAB5"/>
                </a:solidFill>
                <a:latin typeface="Calibri"/>
                <a:ea typeface="Calibri"/>
                <a:cs typeface="Calibri"/>
                <a:sym typeface="Calibri"/>
              </a:rPr>
              <a:t>by Making Digital Wellbeing and Security </a:t>
            </a:r>
            <a:br>
              <a:rPr b="1" i="0" lang="en-US" sz="2600" u="none" cap="none" strike="noStrike">
                <a:solidFill>
                  <a:srgbClr val="92BAB5"/>
                </a:solidFill>
                <a:latin typeface="Calibri"/>
                <a:ea typeface="Calibri"/>
                <a:cs typeface="Calibri"/>
                <a:sym typeface="Calibri"/>
              </a:rPr>
            </a:br>
            <a:r>
              <a:rPr b="1" i="0" lang="en-US" sz="2600" u="none" cap="none" strike="noStrike">
                <a:solidFill>
                  <a:srgbClr val="92BAB5"/>
                </a:solidFill>
                <a:latin typeface="Calibri"/>
                <a:ea typeface="Calibri"/>
                <a:cs typeface="Calibri"/>
                <a:sym typeface="Calibri"/>
              </a:rPr>
              <a:t>Accessible to All</a:t>
            </a:r>
            <a:br>
              <a:rPr b="1" i="0" lang="en-US" sz="2600" u="none" cap="none" strike="noStrike">
                <a:solidFill>
                  <a:srgbClr val="92BAB5"/>
                </a:solidFill>
                <a:latin typeface="Calibri"/>
                <a:ea typeface="Calibri"/>
                <a:cs typeface="Calibri"/>
                <a:sym typeface="Calibri"/>
              </a:rPr>
            </a:br>
            <a:r>
              <a:rPr b="1" i="0" lang="en-US" sz="2600" u="none" cap="none" strike="noStrike">
                <a:solidFill>
                  <a:srgbClr val="92BAB5"/>
                </a:solidFill>
                <a:latin typeface="Calibri"/>
                <a:ea typeface="Calibri"/>
                <a:cs typeface="Calibri"/>
                <a:sym typeface="Calibri"/>
              </a:rPr>
              <a:t>DigiWELL</a:t>
            </a:r>
            <a:endParaRPr sz="2600">
              <a:solidFill>
                <a:schemeClr val="dk1"/>
              </a:solidFill>
              <a:latin typeface="Calibri"/>
              <a:ea typeface="Calibri"/>
              <a:cs typeface="Calibri"/>
              <a:sym typeface="Calibri"/>
            </a:endParaRPr>
          </a:p>
        </p:txBody>
      </p:sp>
      <p:pic>
        <p:nvPicPr>
          <p:cNvPr descr="Obrázok, na ktorom je text" id="26" name="Google Shape;26;p17"/>
          <p:cNvPicPr preferRelativeResize="0"/>
          <p:nvPr/>
        </p:nvPicPr>
        <p:blipFill rotWithShape="1">
          <a:blip r:embed="rId2">
            <a:alphaModFix/>
          </a:blip>
          <a:srcRect b="0" l="0" r="0" t="0"/>
          <a:stretch/>
        </p:blipFill>
        <p:spPr>
          <a:xfrm>
            <a:off x="1675075" y="1109487"/>
            <a:ext cx="2785830" cy="643868"/>
          </a:xfrm>
          <a:prstGeom prst="rect">
            <a:avLst/>
          </a:prstGeom>
          <a:noFill/>
          <a:ln>
            <a:noFill/>
          </a:ln>
        </p:spPr>
      </p:pic>
      <p:pic>
        <p:nvPicPr>
          <p:cNvPr id="27" name="Google Shape;27;p17"/>
          <p:cNvPicPr preferRelativeResize="0"/>
          <p:nvPr/>
        </p:nvPicPr>
        <p:blipFill rotWithShape="1">
          <a:blip r:embed="rId3">
            <a:alphaModFix/>
          </a:blip>
          <a:srcRect b="0" l="0" r="0" t="0"/>
          <a:stretch/>
        </p:blipFill>
        <p:spPr>
          <a:xfrm>
            <a:off x="9063959" y="777514"/>
            <a:ext cx="1307223" cy="1307223"/>
          </a:xfrm>
          <a:prstGeom prst="rect">
            <a:avLst/>
          </a:prstGeom>
          <a:noFill/>
          <a:ln>
            <a:noFill/>
          </a:ln>
        </p:spPr>
      </p:pic>
      <p:grpSp>
        <p:nvGrpSpPr>
          <p:cNvPr id="28" name="Google Shape;28;p17"/>
          <p:cNvGrpSpPr/>
          <p:nvPr/>
        </p:nvGrpSpPr>
        <p:grpSpPr>
          <a:xfrm>
            <a:off x="1111053" y="5744184"/>
            <a:ext cx="10432806" cy="737473"/>
            <a:chOff x="2911015" y="5847007"/>
            <a:chExt cx="10432806" cy="737473"/>
          </a:xfrm>
        </p:grpSpPr>
        <p:pic>
          <p:nvPicPr>
            <p:cNvPr id="29" name="Google Shape;29;p17"/>
            <p:cNvPicPr preferRelativeResize="0"/>
            <p:nvPr/>
          </p:nvPicPr>
          <p:blipFill rotWithShape="1">
            <a:blip r:embed="rId4">
              <a:alphaModFix/>
            </a:blip>
            <a:srcRect b="0" l="0" r="0" t="0"/>
            <a:stretch/>
          </p:blipFill>
          <p:spPr>
            <a:xfrm>
              <a:off x="11517532" y="5847007"/>
              <a:ext cx="1826289" cy="737473"/>
            </a:xfrm>
            <a:prstGeom prst="rect">
              <a:avLst/>
            </a:prstGeom>
            <a:noFill/>
            <a:ln>
              <a:noFill/>
            </a:ln>
          </p:spPr>
        </p:pic>
        <p:pic>
          <p:nvPicPr>
            <p:cNvPr descr="Slovenská poľnohospodárska univerzita v Nitre" id="30" name="Google Shape;30;p17"/>
            <p:cNvPicPr preferRelativeResize="0"/>
            <p:nvPr/>
          </p:nvPicPr>
          <p:blipFill rotWithShape="1">
            <a:blip r:embed="rId5">
              <a:alphaModFix/>
            </a:blip>
            <a:srcRect b="0" l="0" r="0" t="0"/>
            <a:stretch/>
          </p:blipFill>
          <p:spPr>
            <a:xfrm>
              <a:off x="2911015" y="5933486"/>
              <a:ext cx="1128044" cy="534504"/>
            </a:xfrm>
            <a:prstGeom prst="rect">
              <a:avLst/>
            </a:prstGeom>
            <a:noFill/>
            <a:ln>
              <a:noFill/>
            </a:ln>
          </p:spPr>
        </p:pic>
        <p:pic>
          <p:nvPicPr>
            <p:cNvPr descr="Logo" id="31" name="Google Shape;31;p17"/>
            <p:cNvPicPr preferRelativeResize="0"/>
            <p:nvPr/>
          </p:nvPicPr>
          <p:blipFill rotWithShape="1">
            <a:blip r:embed="rId6">
              <a:alphaModFix/>
            </a:blip>
            <a:srcRect b="0" l="0" r="0" t="0"/>
            <a:stretch/>
          </p:blipFill>
          <p:spPr>
            <a:xfrm>
              <a:off x="5569350" y="5963498"/>
              <a:ext cx="968299" cy="504492"/>
            </a:xfrm>
            <a:prstGeom prst="rect">
              <a:avLst/>
            </a:prstGeom>
            <a:noFill/>
            <a:ln>
              <a:noFill/>
            </a:ln>
          </p:spPr>
        </p:pic>
        <p:pic>
          <p:nvPicPr>
            <p:cNvPr id="32" name="Google Shape;32;p17"/>
            <p:cNvPicPr preferRelativeResize="0"/>
            <p:nvPr/>
          </p:nvPicPr>
          <p:blipFill rotWithShape="1">
            <a:blip r:embed="rId7">
              <a:alphaModFix/>
            </a:blip>
            <a:srcRect b="0" l="0" r="0" t="0"/>
            <a:stretch/>
          </p:blipFill>
          <p:spPr>
            <a:xfrm>
              <a:off x="6739235" y="5933486"/>
              <a:ext cx="1156727" cy="564513"/>
            </a:xfrm>
            <a:prstGeom prst="rect">
              <a:avLst/>
            </a:prstGeom>
            <a:noFill/>
            <a:ln>
              <a:noFill/>
            </a:ln>
          </p:spPr>
        </p:pic>
        <p:pic>
          <p:nvPicPr>
            <p:cNvPr descr="AIFED - Formación, cultura y empleo en Granada" id="33" name="Google Shape;33;p17"/>
            <p:cNvPicPr preferRelativeResize="0"/>
            <p:nvPr/>
          </p:nvPicPr>
          <p:blipFill rotWithShape="1">
            <a:blip r:embed="rId8">
              <a:alphaModFix/>
            </a:blip>
            <a:srcRect b="0" l="0" r="0" t="0"/>
            <a:stretch/>
          </p:blipFill>
          <p:spPr>
            <a:xfrm>
              <a:off x="8189109" y="5921371"/>
              <a:ext cx="1521023" cy="523875"/>
            </a:xfrm>
            <a:prstGeom prst="rect">
              <a:avLst/>
            </a:prstGeom>
            <a:noFill/>
            <a:ln>
              <a:noFill/>
            </a:ln>
          </p:spPr>
        </p:pic>
        <p:pic>
          <p:nvPicPr>
            <p:cNvPr id="34" name="Google Shape;34;p17"/>
            <p:cNvPicPr preferRelativeResize="0"/>
            <p:nvPr/>
          </p:nvPicPr>
          <p:blipFill rotWithShape="1">
            <a:blip r:embed="rId9">
              <a:alphaModFix/>
            </a:blip>
            <a:srcRect b="0" l="0" r="0" t="0"/>
            <a:stretch/>
          </p:blipFill>
          <p:spPr>
            <a:xfrm>
              <a:off x="9911718" y="5954709"/>
              <a:ext cx="1499020" cy="228600"/>
            </a:xfrm>
            <a:prstGeom prst="rect">
              <a:avLst/>
            </a:prstGeom>
            <a:noFill/>
            <a:ln>
              <a:noFill/>
            </a:ln>
          </p:spPr>
        </p:pic>
        <p:pic>
          <p:nvPicPr>
            <p:cNvPr descr="Syzygia Foundation" id="35" name="Google Shape;35;p17"/>
            <p:cNvPicPr preferRelativeResize="0"/>
            <p:nvPr/>
          </p:nvPicPr>
          <p:blipFill rotWithShape="1">
            <a:blip r:embed="rId10">
              <a:alphaModFix/>
            </a:blip>
            <a:srcRect b="0" l="0" r="0" t="0"/>
            <a:stretch/>
          </p:blipFill>
          <p:spPr>
            <a:xfrm>
              <a:off x="9951615" y="6291863"/>
              <a:ext cx="1419225" cy="282282"/>
            </a:xfrm>
            <a:prstGeom prst="rect">
              <a:avLst/>
            </a:prstGeom>
            <a:noFill/>
            <a:ln>
              <a:noFill/>
            </a:ln>
          </p:spPr>
        </p:pic>
      </p:grpSp>
      <p:pic>
        <p:nvPicPr>
          <p:cNvPr id="36" name="Google Shape;36;p17"/>
          <p:cNvPicPr preferRelativeResize="0"/>
          <p:nvPr/>
        </p:nvPicPr>
        <p:blipFill rotWithShape="1">
          <a:blip r:embed="rId11">
            <a:alphaModFix/>
          </a:blip>
          <a:srcRect b="0" l="0" r="0" t="0"/>
          <a:stretch/>
        </p:blipFill>
        <p:spPr>
          <a:xfrm>
            <a:off x="2640572" y="5507489"/>
            <a:ext cx="887333" cy="116626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37" name="Shape 37"/>
        <p:cNvGrpSpPr/>
        <p:nvPr/>
      </p:nvGrpSpPr>
      <p:grpSpPr>
        <a:xfrm>
          <a:off x="0" y="0"/>
          <a:ext cx="0" cy="0"/>
          <a:chOff x="0" y="0"/>
          <a:chExt cx="0" cy="0"/>
        </a:xfrm>
      </p:grpSpPr>
      <p:sp>
        <p:nvSpPr>
          <p:cNvPr id="38" name="Google Shape;38;p18"/>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41" name="Shape 41"/>
        <p:cNvGrpSpPr/>
        <p:nvPr/>
      </p:nvGrpSpPr>
      <p:grpSpPr>
        <a:xfrm>
          <a:off x="0" y="0"/>
          <a:ext cx="0" cy="0"/>
          <a:chOff x="0" y="0"/>
          <a:chExt cx="0" cy="0"/>
        </a:xfrm>
      </p:grpSpPr>
      <p:sp>
        <p:nvSpPr>
          <p:cNvPr id="42" name="Google Shape;42;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47" name="Shape 47"/>
        <p:cNvGrpSpPr/>
        <p:nvPr/>
      </p:nvGrpSpPr>
      <p:grpSpPr>
        <a:xfrm>
          <a:off x="0" y="0"/>
          <a:ext cx="0" cy="0"/>
          <a:chOff x="0" y="0"/>
          <a:chExt cx="0" cy="0"/>
        </a:xfrm>
      </p:grpSpPr>
      <p:sp>
        <p:nvSpPr>
          <p:cNvPr id="48" name="Google Shape;48;p20"/>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49" name="Shape 49"/>
        <p:cNvGrpSpPr/>
        <p:nvPr/>
      </p:nvGrpSpPr>
      <p:grpSpPr>
        <a:xfrm>
          <a:off x="0" y="0"/>
          <a:ext cx="0" cy="0"/>
          <a:chOff x="0" y="0"/>
          <a:chExt cx="0" cy="0"/>
        </a:xfrm>
      </p:grpSpPr>
      <p:sp>
        <p:nvSpPr>
          <p:cNvPr id="50" name="Google Shape;50;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2" name="Google Shape;52;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3" name="Google Shape;53;p2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2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2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56" name="Shape 56"/>
        <p:cNvGrpSpPr/>
        <p:nvPr/>
      </p:nvGrpSpPr>
      <p:grpSpPr>
        <a:xfrm>
          <a:off x="0" y="0"/>
          <a:ext cx="0" cy="0"/>
          <a:chOff x="0" y="0"/>
          <a:chExt cx="0" cy="0"/>
        </a:xfrm>
      </p:grpSpPr>
      <p:sp>
        <p:nvSpPr>
          <p:cNvPr id="57" name="Google Shape;57;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2"/>
          <p:cNvSpPr/>
          <p:nvPr>
            <p:ph idx="2" type="pic"/>
          </p:nvPr>
        </p:nvSpPr>
        <p:spPr>
          <a:xfrm>
            <a:off x="5183188" y="987425"/>
            <a:ext cx="6172200" cy="4873625"/>
          </a:xfrm>
          <a:prstGeom prst="rect">
            <a:avLst/>
          </a:prstGeom>
          <a:noFill/>
          <a:ln>
            <a:noFill/>
          </a:ln>
        </p:spPr>
      </p:sp>
      <p:sp>
        <p:nvSpPr>
          <p:cNvPr id="59" name="Google Shape;59;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0" name="Google Shape;60;p2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2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2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rgbClr val="92BAB5"/>
              </a:buClr>
              <a:buSzPts val="4800"/>
              <a:buFont typeface="Cambria"/>
              <a:buNone/>
              <a:defRPr b="1" i="0" sz="4800" u="none" cap="none" strike="noStrike">
                <a:solidFill>
                  <a:srgbClr val="92BAB5"/>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691116" y="1658679"/>
            <a:ext cx="10662684" cy="3944679"/>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FFAA5A"/>
              </a:buClr>
              <a:buSzPts val="2800"/>
              <a:buFont typeface="Noto Sans Symbols"/>
              <a:buChar char="❑"/>
              <a:defRPr b="0" i="0" sz="2800" u="none" cap="none" strike="noStrike">
                <a:solidFill>
                  <a:schemeClr val="dk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10.png"/><Relationship Id="rId13"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31.png"/><Relationship Id="rId9" Type="http://schemas.openxmlformats.org/officeDocument/2006/relationships/image" Target="../media/image35.png"/><Relationship Id="rId15" Type="http://schemas.openxmlformats.org/officeDocument/2006/relationships/image" Target="../media/image37.png"/><Relationship Id="rId14" Type="http://schemas.openxmlformats.org/officeDocument/2006/relationships/image" Target="../media/image4.png"/><Relationship Id="rId5" Type="http://schemas.openxmlformats.org/officeDocument/2006/relationships/image" Target="../media/image22.png"/><Relationship Id="rId6" Type="http://schemas.openxmlformats.org/officeDocument/2006/relationships/image" Target="../media/image12.png"/><Relationship Id="rId7" Type="http://schemas.openxmlformats.org/officeDocument/2006/relationships/image" Target="../media/image9.png"/><Relationship Id="rId8" Type="http://schemas.openxmlformats.org/officeDocument/2006/relationships/image" Target="../media/image2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jpg"/><Relationship Id="rId4" Type="http://schemas.openxmlformats.org/officeDocument/2006/relationships/image" Target="../media/image33.jpg"/><Relationship Id="rId5"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0.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
          <p:cNvSpPr txBox="1"/>
          <p:nvPr>
            <p:ph type="title"/>
          </p:nvPr>
        </p:nvSpPr>
        <p:spPr>
          <a:xfrm>
            <a:off x="6269558" y="1992086"/>
            <a:ext cx="5334930" cy="147751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FFAA5A"/>
              </a:buClr>
              <a:buSzPct val="100000"/>
              <a:buFont typeface="Calibri"/>
              <a:buNone/>
            </a:pPr>
            <a:r>
              <a:rPr b="1" lang="en-US">
                <a:solidFill>
                  <a:srgbClr val="FFAA5A"/>
                </a:solidFill>
                <a:latin typeface="Calibri"/>
                <a:ea typeface="Calibri"/>
                <a:cs typeface="Calibri"/>
                <a:sym typeface="Calibri"/>
              </a:rPr>
              <a:t>Ψηφιακή ευημερία - </a:t>
            </a:r>
            <a:br>
              <a:rPr b="1" lang="en-US">
                <a:solidFill>
                  <a:srgbClr val="FFAA5A"/>
                </a:solidFill>
                <a:latin typeface="Calibri"/>
                <a:ea typeface="Calibri"/>
                <a:cs typeface="Calibri"/>
                <a:sym typeface="Calibri"/>
              </a:rPr>
            </a:br>
            <a:r>
              <a:rPr b="1" lang="en-US">
                <a:solidFill>
                  <a:srgbClr val="FFAA5A"/>
                </a:solidFill>
                <a:latin typeface="Calibri"/>
                <a:ea typeface="Calibri"/>
                <a:cs typeface="Calibri"/>
                <a:sym typeface="Calibri"/>
              </a:rPr>
              <a:t>Συμπεράσματα</a:t>
            </a:r>
            <a:endParaRPr b="1">
              <a:solidFill>
                <a:srgbClr val="FFAA5A"/>
              </a:solidFill>
              <a:latin typeface="Calibri"/>
              <a:ea typeface="Calibri"/>
              <a:cs typeface="Calibri"/>
              <a:sym typeface="Calibri"/>
            </a:endParaRPr>
          </a:p>
        </p:txBody>
      </p:sp>
      <p:pic>
        <p:nvPicPr>
          <p:cNvPr descr="Obrázok, na ktorom je nebo, voda, exteriér, osoba&#10;&#10;Automaticky generovaný popis" id="68" name="Google Shape;68;p1"/>
          <p:cNvPicPr preferRelativeResize="0"/>
          <p:nvPr/>
        </p:nvPicPr>
        <p:blipFill rotWithShape="1">
          <a:blip r:embed="rId3">
            <a:alphaModFix amt="70000"/>
          </a:blip>
          <a:srcRect b="3" l="0" r="3" t="0"/>
          <a:stretch/>
        </p:blipFill>
        <p:spPr>
          <a:xfrm>
            <a:off x="631840" y="598720"/>
            <a:ext cx="5178249" cy="5178249"/>
          </a:xfrm>
          <a:custGeom>
            <a:rect b="b" l="l" r="r" t="t"/>
            <a:pathLst>
              <a:path extrusionOk="0" h="3741748" w="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ln>
            <a:noFill/>
          </a:ln>
        </p:spPr>
      </p:pic>
      <p:pic>
        <p:nvPicPr>
          <p:cNvPr descr="Smartfón obrys" id="69" name="Google Shape;69;p1"/>
          <p:cNvPicPr preferRelativeResize="0"/>
          <p:nvPr/>
        </p:nvPicPr>
        <p:blipFill rotWithShape="1">
          <a:blip r:embed="rId4">
            <a:alphaModFix/>
          </a:blip>
          <a:srcRect b="0" l="0" r="0" t="0"/>
          <a:stretch/>
        </p:blipFill>
        <p:spPr>
          <a:xfrm rot="2165805">
            <a:off x="1685671" y="1534886"/>
            <a:ext cx="914400" cy="914400"/>
          </a:xfrm>
          <a:prstGeom prst="rect">
            <a:avLst/>
          </a:prstGeom>
          <a:noFill/>
          <a:ln>
            <a:noFill/>
          </a:ln>
        </p:spPr>
      </p:pic>
      <p:pic>
        <p:nvPicPr>
          <p:cNvPr descr="Internet obrys" id="70" name="Google Shape;70;p1"/>
          <p:cNvPicPr preferRelativeResize="0"/>
          <p:nvPr/>
        </p:nvPicPr>
        <p:blipFill rotWithShape="1">
          <a:blip r:embed="rId5">
            <a:alphaModFix/>
          </a:blip>
          <a:srcRect b="0" l="0" r="0" t="0"/>
          <a:stretch/>
        </p:blipFill>
        <p:spPr>
          <a:xfrm>
            <a:off x="1328057" y="2772394"/>
            <a:ext cx="914400" cy="914400"/>
          </a:xfrm>
          <a:prstGeom prst="rect">
            <a:avLst/>
          </a:prstGeom>
          <a:noFill/>
          <a:ln>
            <a:noFill/>
          </a:ln>
        </p:spPr>
      </p:pic>
      <p:pic>
        <p:nvPicPr>
          <p:cNvPr descr="Wi-Fi obrys" id="71" name="Google Shape;71;p1"/>
          <p:cNvPicPr preferRelativeResize="0"/>
          <p:nvPr/>
        </p:nvPicPr>
        <p:blipFill rotWithShape="1">
          <a:blip r:embed="rId6">
            <a:alphaModFix/>
          </a:blip>
          <a:srcRect b="0" l="0" r="0" t="0"/>
          <a:stretch/>
        </p:blipFill>
        <p:spPr>
          <a:xfrm>
            <a:off x="1785257" y="3979506"/>
            <a:ext cx="914400" cy="914400"/>
          </a:xfrm>
          <a:prstGeom prst="rect">
            <a:avLst/>
          </a:prstGeom>
          <a:noFill/>
          <a:ln>
            <a:noFill/>
          </a:ln>
        </p:spPr>
      </p:pic>
      <p:pic>
        <p:nvPicPr>
          <p:cNvPr descr="Obrázok, na ktorom je text" id="72" name="Google Shape;72;p1"/>
          <p:cNvPicPr preferRelativeResize="0"/>
          <p:nvPr/>
        </p:nvPicPr>
        <p:blipFill rotWithShape="1">
          <a:blip r:embed="rId7">
            <a:alphaModFix/>
          </a:blip>
          <a:srcRect b="0" l="0" r="0" t="0"/>
          <a:stretch/>
        </p:blipFill>
        <p:spPr>
          <a:xfrm>
            <a:off x="7736505" y="833726"/>
            <a:ext cx="2406814" cy="529376"/>
          </a:xfrm>
          <a:prstGeom prst="rect">
            <a:avLst/>
          </a:prstGeom>
          <a:noFill/>
          <a:ln>
            <a:noFill/>
          </a:ln>
        </p:spPr>
      </p:pic>
      <p:pic>
        <p:nvPicPr>
          <p:cNvPr id="73" name="Google Shape;73;p1"/>
          <p:cNvPicPr preferRelativeResize="0"/>
          <p:nvPr/>
        </p:nvPicPr>
        <p:blipFill rotWithShape="1">
          <a:blip r:embed="rId8">
            <a:alphaModFix/>
          </a:blip>
          <a:srcRect b="0" l="0" r="0" t="0"/>
          <a:stretch/>
        </p:blipFill>
        <p:spPr>
          <a:xfrm>
            <a:off x="5822658" y="5151053"/>
            <a:ext cx="817175" cy="777669"/>
          </a:xfrm>
          <a:prstGeom prst="rect">
            <a:avLst/>
          </a:prstGeom>
          <a:noFill/>
          <a:ln>
            <a:noFill/>
          </a:ln>
        </p:spPr>
      </p:pic>
      <p:pic>
        <p:nvPicPr>
          <p:cNvPr descr="Slovenská poľnohospodárska univerzita v Nitre" id="74" name="Google Shape;74;p1"/>
          <p:cNvPicPr preferRelativeResize="0"/>
          <p:nvPr/>
        </p:nvPicPr>
        <p:blipFill rotWithShape="1">
          <a:blip r:embed="rId9">
            <a:alphaModFix/>
          </a:blip>
          <a:srcRect b="0" l="0" r="0" t="0"/>
          <a:stretch/>
        </p:blipFill>
        <p:spPr>
          <a:xfrm>
            <a:off x="6746258" y="5272445"/>
            <a:ext cx="1185350" cy="504492"/>
          </a:xfrm>
          <a:prstGeom prst="rect">
            <a:avLst/>
          </a:prstGeom>
          <a:noFill/>
          <a:ln>
            <a:noFill/>
          </a:ln>
        </p:spPr>
      </p:pic>
      <p:pic>
        <p:nvPicPr>
          <p:cNvPr id="75" name="Google Shape;75;p1"/>
          <p:cNvPicPr preferRelativeResize="0"/>
          <p:nvPr/>
        </p:nvPicPr>
        <p:blipFill rotWithShape="1">
          <a:blip r:embed="rId10">
            <a:alphaModFix/>
          </a:blip>
          <a:srcRect b="0" l="0" r="0" t="0"/>
          <a:stretch/>
        </p:blipFill>
        <p:spPr>
          <a:xfrm>
            <a:off x="8059380" y="5242752"/>
            <a:ext cx="773010" cy="1016004"/>
          </a:xfrm>
          <a:prstGeom prst="rect">
            <a:avLst/>
          </a:prstGeom>
          <a:noFill/>
          <a:ln>
            <a:noFill/>
          </a:ln>
        </p:spPr>
      </p:pic>
      <p:pic>
        <p:nvPicPr>
          <p:cNvPr descr="Logo" id="76" name="Google Shape;76;p1"/>
          <p:cNvPicPr preferRelativeResize="0"/>
          <p:nvPr/>
        </p:nvPicPr>
        <p:blipFill rotWithShape="1">
          <a:blip r:embed="rId11">
            <a:alphaModFix/>
          </a:blip>
          <a:srcRect b="0" l="0" r="0" t="0"/>
          <a:stretch/>
        </p:blipFill>
        <p:spPr>
          <a:xfrm>
            <a:off x="8832390" y="5213414"/>
            <a:ext cx="1017490" cy="504492"/>
          </a:xfrm>
          <a:prstGeom prst="rect">
            <a:avLst/>
          </a:prstGeom>
          <a:noFill/>
          <a:ln>
            <a:noFill/>
          </a:ln>
        </p:spPr>
      </p:pic>
      <p:pic>
        <p:nvPicPr>
          <p:cNvPr id="77" name="Google Shape;77;p1"/>
          <p:cNvPicPr preferRelativeResize="0"/>
          <p:nvPr/>
        </p:nvPicPr>
        <p:blipFill rotWithShape="1">
          <a:blip r:embed="rId12">
            <a:alphaModFix/>
          </a:blip>
          <a:srcRect b="0" l="0" r="0" t="0"/>
          <a:stretch/>
        </p:blipFill>
        <p:spPr>
          <a:xfrm>
            <a:off x="9965882" y="5208372"/>
            <a:ext cx="1215490" cy="564513"/>
          </a:xfrm>
          <a:prstGeom prst="rect">
            <a:avLst/>
          </a:prstGeom>
          <a:noFill/>
          <a:ln>
            <a:noFill/>
          </a:ln>
        </p:spPr>
      </p:pic>
      <p:pic>
        <p:nvPicPr>
          <p:cNvPr descr="AIFED - Formación, cultura y empleo en Granada" id="78" name="Google Shape;78;p1"/>
          <p:cNvPicPr preferRelativeResize="0"/>
          <p:nvPr/>
        </p:nvPicPr>
        <p:blipFill rotWithShape="1">
          <a:blip r:embed="rId13">
            <a:alphaModFix/>
          </a:blip>
          <a:srcRect b="0" l="0" r="0" t="0"/>
          <a:stretch/>
        </p:blipFill>
        <p:spPr>
          <a:xfrm>
            <a:off x="6223099" y="5771248"/>
            <a:ext cx="1598293" cy="523875"/>
          </a:xfrm>
          <a:prstGeom prst="rect">
            <a:avLst/>
          </a:prstGeom>
          <a:noFill/>
          <a:ln>
            <a:noFill/>
          </a:ln>
        </p:spPr>
      </p:pic>
      <p:pic>
        <p:nvPicPr>
          <p:cNvPr id="79" name="Google Shape;79;p1"/>
          <p:cNvPicPr preferRelativeResize="0"/>
          <p:nvPr/>
        </p:nvPicPr>
        <p:blipFill rotWithShape="1">
          <a:blip r:embed="rId14">
            <a:alphaModFix/>
          </a:blip>
          <a:srcRect b="0" l="0" r="0" t="0"/>
          <a:stretch/>
        </p:blipFill>
        <p:spPr>
          <a:xfrm>
            <a:off x="8937023" y="5889422"/>
            <a:ext cx="1575172" cy="228600"/>
          </a:xfrm>
          <a:prstGeom prst="rect">
            <a:avLst/>
          </a:prstGeom>
          <a:noFill/>
          <a:ln>
            <a:noFill/>
          </a:ln>
        </p:spPr>
      </p:pic>
      <p:pic>
        <p:nvPicPr>
          <p:cNvPr descr="Syzygia Foundation" id="80" name="Google Shape;80;p1"/>
          <p:cNvPicPr preferRelativeResize="0"/>
          <p:nvPr/>
        </p:nvPicPr>
        <p:blipFill rotWithShape="1">
          <a:blip r:embed="rId15">
            <a:alphaModFix/>
          </a:blip>
          <a:srcRect b="0" l="0" r="0" t="0"/>
          <a:stretch/>
        </p:blipFill>
        <p:spPr>
          <a:xfrm>
            <a:off x="10621679" y="5862581"/>
            <a:ext cx="1491323" cy="282282"/>
          </a:xfrm>
          <a:prstGeom prst="rect">
            <a:avLst/>
          </a:prstGeom>
          <a:noFill/>
          <a:ln>
            <a:noFill/>
          </a:ln>
        </p:spPr>
      </p:pic>
      <p:sp>
        <p:nvSpPr>
          <p:cNvPr id="81" name="Google Shape;81;p1"/>
          <p:cNvSpPr txBox="1"/>
          <p:nvPr/>
        </p:nvSpPr>
        <p:spPr>
          <a:xfrm>
            <a:off x="7622071" y="3686794"/>
            <a:ext cx="2480219" cy="137373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Οικοδόμηση ψηφιακής ανθεκτικότητας </a:t>
            </a: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από την κατασκευή της ψηφιακής ευημερίας </a:t>
            </a: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και την ασφάλεια προσβάσιμες σε όλους</a:t>
            </a:r>
            <a:br>
              <a:rPr b="0" i="0" lang="en-US" sz="1400" u="none" cap="none" strike="noStrike">
                <a:solidFill>
                  <a:schemeClr val="dk1"/>
                </a:solidFill>
                <a:latin typeface="Calibri"/>
                <a:ea typeface="Calibri"/>
                <a:cs typeface="Calibri"/>
                <a:sym typeface="Calibri"/>
              </a:rPr>
            </a:br>
            <a:r>
              <a:rPr b="0" i="0" lang="en-US" sz="1100" u="none" cap="none" strike="noStrike">
                <a:solidFill>
                  <a:schemeClr val="dk1"/>
                </a:solidFill>
                <a:latin typeface="Calibri"/>
                <a:ea typeface="Calibri"/>
                <a:cs typeface="Calibri"/>
                <a:sym typeface="Calibri"/>
              </a:rPr>
              <a:t>2022-2-SK01-KA220-ADU-000096888</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0"/>
          <p:cNvSpPr txBox="1"/>
          <p:nvPr>
            <p:ph type="title"/>
          </p:nvPr>
        </p:nvSpPr>
        <p:spPr>
          <a:xfrm>
            <a:off x="352087" y="297612"/>
            <a:ext cx="6022833" cy="123939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US">
                <a:latin typeface="Arial"/>
                <a:ea typeface="Arial"/>
                <a:cs typeface="Arial"/>
                <a:sym typeface="Arial"/>
              </a:rPr>
              <a:t>Ενδυνάμωση της αλλαγής</a:t>
            </a:r>
            <a:endParaRPr/>
          </a:p>
        </p:txBody>
      </p:sp>
      <p:sp>
        <p:nvSpPr>
          <p:cNvPr id="194" name="Google Shape;194;p10"/>
          <p:cNvSpPr txBox="1"/>
          <p:nvPr>
            <p:ph idx="1" type="body"/>
          </p:nvPr>
        </p:nvSpPr>
        <p:spPr>
          <a:xfrm>
            <a:off x="506628" y="1620610"/>
            <a:ext cx="5724934" cy="4556353"/>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SzPts val="3200"/>
              <a:buChar char="❑"/>
            </a:pPr>
            <a:r>
              <a:rPr lang="en-US" sz="3200">
                <a:latin typeface="Arial"/>
                <a:ea typeface="Arial"/>
                <a:cs typeface="Arial"/>
                <a:sym typeface="Arial"/>
              </a:rPr>
              <a:t>Η αλλαγή συνηθειών απαιτεί </a:t>
            </a:r>
            <a:r>
              <a:rPr b="1" lang="en-US" sz="3200">
                <a:latin typeface="Arial"/>
                <a:ea typeface="Arial"/>
                <a:cs typeface="Arial"/>
                <a:sym typeface="Arial"/>
              </a:rPr>
              <a:t>αυτογνωσία, υπομονή και υποστήριξη</a:t>
            </a:r>
            <a:r>
              <a:rPr lang="en-US" sz="3200">
                <a:latin typeface="Arial"/>
                <a:ea typeface="Arial"/>
                <a:cs typeface="Arial"/>
                <a:sym typeface="Arial"/>
              </a:rPr>
              <a:t>. </a:t>
            </a:r>
            <a:endParaRPr/>
          </a:p>
          <a:p>
            <a:pPr indent="-228600" lvl="0" marL="228600" rtl="0" algn="l">
              <a:lnSpc>
                <a:spcPct val="90000"/>
              </a:lnSpc>
              <a:spcBef>
                <a:spcPts val="1000"/>
              </a:spcBef>
              <a:spcAft>
                <a:spcPts val="0"/>
              </a:spcAft>
              <a:buSzPts val="3200"/>
              <a:buChar char="❑"/>
            </a:pPr>
            <a:r>
              <a:rPr lang="en-US" sz="3200">
                <a:latin typeface="Arial"/>
                <a:ea typeface="Arial"/>
                <a:cs typeface="Arial"/>
                <a:sym typeface="Arial"/>
              </a:rPr>
              <a:t>Αγκαλιάζοντας αυτές τις αρχές και καλλιεργώντας την αίσθηση της κοινότητας, δίνουμε τη δυνατότητα στα άτομα να αναλάβουν τον έλεγχο της ψηφιακής τους ζωής και να δημιουργήσουν μόνιμες αλλαγές προς το καλύτερο.</a:t>
            </a:r>
            <a:endParaRPr/>
          </a:p>
          <a:p>
            <a:pPr indent="-25400" lvl="0" marL="228600" rtl="0" algn="l">
              <a:lnSpc>
                <a:spcPct val="90000"/>
              </a:lnSpc>
              <a:spcBef>
                <a:spcPts val="1000"/>
              </a:spcBef>
              <a:spcAft>
                <a:spcPts val="0"/>
              </a:spcAft>
              <a:buSzPts val="3200"/>
              <a:buNone/>
            </a:pPr>
            <a:r>
              <a:t/>
            </a:r>
            <a:endParaRPr sz="3200">
              <a:latin typeface="Arial"/>
              <a:ea typeface="Arial"/>
              <a:cs typeface="Arial"/>
              <a:sym typeface="Arial"/>
            </a:endParaRPr>
          </a:p>
        </p:txBody>
      </p:sp>
      <p:pic>
        <p:nvPicPr>
          <p:cNvPr descr="FOMO and JOMO Boys Vibe 2058607 Vector Art at Vecteezy" id="195" name="Google Shape;195;p10"/>
          <p:cNvPicPr preferRelativeResize="0"/>
          <p:nvPr/>
        </p:nvPicPr>
        <p:blipFill rotWithShape="1">
          <a:blip r:embed="rId3">
            <a:alphaModFix/>
          </a:blip>
          <a:srcRect b="1" l="5122" r="30878" t="0"/>
          <a:stretch/>
        </p:blipFill>
        <p:spPr>
          <a:xfrm>
            <a:off x="6374920" y="758514"/>
            <a:ext cx="5122238" cy="5122238"/>
          </a:xfrm>
          <a:custGeom>
            <a:rect b="b" l="l" r="r" t="t"/>
            <a:pathLst>
              <a:path extrusionOk="0" h="2663168" w="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
        <p:nvSpPr>
          <p:cNvPr id="196" name="Google Shape;196;p10"/>
          <p:cNvSpPr/>
          <p:nvPr/>
        </p:nvSpPr>
        <p:spPr>
          <a:xfrm flipH="1" rot="10389197">
            <a:off x="6261882" y="687822"/>
            <a:ext cx="5471147" cy="5471147"/>
          </a:xfrm>
          <a:prstGeom prst="arc">
            <a:avLst>
              <a:gd fmla="val 16200000" name="adj1"/>
              <a:gd fmla="val 20093138" name="adj2"/>
            </a:avLst>
          </a:prstGeom>
          <a:noFill/>
          <a:ln cap="rnd" cmpd="sng" w="127000">
            <a:solidFill>
              <a:schemeClr val="accent4">
                <a:alpha val="94901"/>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10"/>
          <p:cNvSpPr/>
          <p:nvPr/>
        </p:nvSpPr>
        <p:spPr>
          <a:xfrm>
            <a:off x="10248561" y="921125"/>
            <a:ext cx="791021" cy="769563"/>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sp>
        <p:nvSpPr>
          <p:cNvPr id="203" name="Google Shape;203;p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1"/>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05" name="Google Shape;205;p11"/>
          <p:cNvSpPr txBox="1"/>
          <p:nvPr>
            <p:ph type="title"/>
          </p:nvPr>
        </p:nvSpPr>
        <p:spPr>
          <a:xfrm>
            <a:off x="267164" y="614319"/>
            <a:ext cx="11007811" cy="97508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4400"/>
              <a:buFont typeface="Arial"/>
              <a:buNone/>
            </a:pPr>
            <a:r>
              <a:rPr lang="en-US" sz="4400">
                <a:latin typeface="Arial"/>
                <a:ea typeface="Arial"/>
                <a:cs typeface="Arial"/>
                <a:sym typeface="Arial"/>
              </a:rPr>
              <a:t>Ανταλλαγή εμπειριών και έμπνευση άλλων</a:t>
            </a:r>
            <a:endParaRPr/>
          </a:p>
        </p:txBody>
      </p:sp>
      <p:sp>
        <p:nvSpPr>
          <p:cNvPr id="206" name="Google Shape;206;p11"/>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Virtual Presentation - 2nd World Conference on Teaching and Education" id="207" name="Google Shape;207;p11"/>
          <p:cNvPicPr preferRelativeResize="0"/>
          <p:nvPr/>
        </p:nvPicPr>
        <p:blipFill rotWithShape="1">
          <a:blip r:embed="rId3">
            <a:alphaModFix/>
          </a:blip>
          <a:srcRect b="0" l="0" r="0" t="0"/>
          <a:stretch/>
        </p:blipFill>
        <p:spPr>
          <a:xfrm>
            <a:off x="727896" y="2448411"/>
            <a:ext cx="4777381" cy="2508125"/>
          </a:xfrm>
          <a:custGeom>
            <a:rect b="b" l="l" r="r" t="t"/>
            <a:pathLst>
              <a:path extrusionOk="0" h="5643794" w="4777381">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208" name="Google Shape;208;p11"/>
          <p:cNvSpPr txBox="1"/>
          <p:nvPr>
            <p:ph idx="1" type="body"/>
          </p:nvPr>
        </p:nvSpPr>
        <p:spPr>
          <a:xfrm>
            <a:off x="5721178" y="1631726"/>
            <a:ext cx="5632622" cy="4545237"/>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SzPts val="3200"/>
              <a:buChar char="❑"/>
            </a:pPr>
            <a:r>
              <a:rPr lang="en-US" sz="3200">
                <a:latin typeface="Arial"/>
                <a:ea typeface="Arial"/>
                <a:cs typeface="Arial"/>
                <a:sym typeface="Arial"/>
              </a:rPr>
              <a:t>Σας ενθαρρύνουμε να μοιραστείτε τις εμπειρίες και τις γνώσεις σας με άλλους. </a:t>
            </a:r>
            <a:endParaRPr/>
          </a:p>
          <a:p>
            <a:pPr indent="-228600" lvl="0" marL="228600" rtl="0" algn="just">
              <a:lnSpc>
                <a:spcPct val="90000"/>
              </a:lnSpc>
              <a:spcBef>
                <a:spcPts val="1000"/>
              </a:spcBef>
              <a:spcAft>
                <a:spcPts val="0"/>
              </a:spcAft>
              <a:buSzPts val="3200"/>
              <a:buChar char="❑"/>
            </a:pPr>
            <a:r>
              <a:rPr lang="en-US" sz="3200">
                <a:latin typeface="Arial"/>
                <a:ea typeface="Arial"/>
                <a:cs typeface="Arial"/>
                <a:sym typeface="Arial"/>
              </a:rPr>
              <a:t>Η ιστορία σας έχει τη δύναμη να εμπνεύσει και να παρακινήσει, προκαλώντας θετική αλλαγή όχι μόνο στη δική σας ζωή αλλά και στις ζωές των γύρω σας.</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2"/>
          <p:cNvSpPr txBox="1"/>
          <p:nvPr/>
        </p:nvSpPr>
        <p:spPr>
          <a:xfrm>
            <a:off x="312298" y="654050"/>
            <a:ext cx="11567404" cy="5558061"/>
          </a:xfrm>
          <a:prstGeom prst="rect">
            <a:avLst/>
          </a:prstGeom>
          <a:noFill/>
          <a:ln>
            <a:noFill/>
          </a:ln>
        </p:spPr>
        <p:txBody>
          <a:bodyPr anchorCtr="0" anchor="t" bIns="0" lIns="0" spcFirstLastPara="1" rIns="0" wrap="square" tIns="0">
            <a:spAutoFit/>
          </a:bodyPr>
          <a:lstStyle/>
          <a:p>
            <a:pPr indent="0" lvl="0" marL="0" marR="0" rtl="0" algn="just">
              <a:lnSpc>
                <a:spcPct val="68037"/>
              </a:lnSpc>
              <a:spcBef>
                <a:spcPts val="0"/>
              </a:spcBef>
              <a:spcAft>
                <a:spcPts val="0"/>
              </a:spcAft>
              <a:buNone/>
            </a:pPr>
            <a:r>
              <a:rPr b="1" lang="en-US" sz="2650">
                <a:solidFill>
                  <a:srgbClr val="92BAB5"/>
                </a:solidFill>
                <a:latin typeface="Arial"/>
                <a:ea typeface="Arial"/>
                <a:cs typeface="Arial"/>
                <a:sym typeface="Arial"/>
              </a:rPr>
              <a:t>Ελεύθερη άδεια χρήσης </a:t>
            </a:r>
            <a:endParaRPr/>
          </a:p>
          <a:p>
            <a:pPr indent="0" lvl="0" marL="0" marR="0" rtl="0" algn="just">
              <a:lnSpc>
                <a:spcPct val="84528"/>
              </a:lnSpc>
              <a:spcBef>
                <a:spcPts val="0"/>
              </a:spcBef>
              <a:spcAft>
                <a:spcPts val="0"/>
              </a:spcAft>
              <a:buNone/>
            </a:pPr>
            <a:r>
              <a:rPr lang="en-US" sz="2133">
                <a:solidFill>
                  <a:schemeClr val="dk1"/>
                </a:solidFill>
                <a:latin typeface="Arial"/>
                <a:ea typeface="Arial"/>
                <a:cs typeface="Arial"/>
                <a:sym typeface="Arial"/>
              </a:rPr>
              <a:t> </a:t>
            </a:r>
            <a:endParaRPr/>
          </a:p>
          <a:p>
            <a:pPr indent="0" lvl="0" marL="0" marR="0" rtl="0" algn="just">
              <a:lnSpc>
                <a:spcPct val="84528"/>
              </a:lnSpc>
              <a:spcBef>
                <a:spcPts val="0"/>
              </a:spcBef>
              <a:spcAft>
                <a:spcPts val="0"/>
              </a:spcAft>
              <a:buNone/>
            </a:pPr>
            <a:r>
              <a:rPr lang="en-US" sz="2133">
                <a:solidFill>
                  <a:schemeClr val="dk1"/>
                </a:solidFill>
                <a:latin typeface="Arial"/>
                <a:ea typeface="Arial"/>
                <a:cs typeface="Arial"/>
                <a:sym typeface="Arial"/>
              </a:rPr>
              <a:t>Το προϊόν που αναπτύχθηκε εδώ στο πλαίσιο του έργου "Building Digital Resilience by Making Digital Wellbeing and Security Accessible to All 2022-2-SK01-KA220-ADU-000096888" αναπτύχθηκε με την υποστήριξη της Ευρωπαϊκής Επιτροπής και εκφράζει αποκλειστικά τη γνώμη του συγγραφέα. Η Ευρωπαϊκή Επιτροπή δεν ευθύνεται για το περιεχόμενο των εγγράφων </a:t>
            </a:r>
            <a:endParaRPr/>
          </a:p>
          <a:p>
            <a:pPr indent="0" lvl="0" marL="0" marR="0" rtl="0" algn="just">
              <a:lnSpc>
                <a:spcPct val="85857"/>
              </a:lnSpc>
              <a:spcBef>
                <a:spcPts val="0"/>
              </a:spcBef>
              <a:spcAft>
                <a:spcPts val="0"/>
              </a:spcAft>
              <a:buNone/>
            </a:pPr>
            <a:r>
              <a:rPr lang="en-US" sz="2100">
                <a:solidFill>
                  <a:schemeClr val="dk1"/>
                </a:solidFill>
                <a:latin typeface="Arial"/>
                <a:ea typeface="Arial"/>
                <a:cs typeface="Arial"/>
                <a:sym typeface="Arial"/>
              </a:rPr>
              <a:t>Η δημοσίευση αποκτά την άδεια Creative Commons CC BY- NC SA.</a:t>
            </a:r>
            <a:endParaRPr sz="2100">
              <a:solidFill>
                <a:schemeClr val="dk1"/>
              </a:solidFill>
              <a:latin typeface="Arial"/>
              <a:ea typeface="Arial"/>
              <a:cs typeface="Arial"/>
              <a:sym typeface="Arial"/>
            </a:endParaRPr>
          </a:p>
          <a:p>
            <a:pPr indent="0" lvl="0" marL="0" marR="0" rtl="0" algn="just">
              <a:lnSpc>
                <a:spcPct val="84528"/>
              </a:lnSpc>
              <a:spcBef>
                <a:spcPts val="0"/>
              </a:spcBef>
              <a:spcAft>
                <a:spcPts val="0"/>
              </a:spcAft>
              <a:buNone/>
            </a:pPr>
            <a:r>
              <a:t/>
            </a:r>
            <a:endParaRPr sz="2133">
              <a:solidFill>
                <a:schemeClr val="dk1"/>
              </a:solidFill>
              <a:latin typeface="Arial"/>
              <a:ea typeface="Arial"/>
              <a:cs typeface="Arial"/>
              <a:sym typeface="Arial"/>
            </a:endParaRPr>
          </a:p>
          <a:p>
            <a:pPr indent="0" lvl="0" marL="0" marR="0" rtl="0" algn="just">
              <a:lnSpc>
                <a:spcPct val="84528"/>
              </a:lnSpc>
              <a:spcBef>
                <a:spcPts val="0"/>
              </a:spcBef>
              <a:spcAft>
                <a:spcPts val="0"/>
              </a:spcAft>
              <a:buNone/>
            </a:pPr>
            <a:r>
              <a:rPr lang="en-US" sz="2133">
                <a:solidFill>
                  <a:schemeClr val="dk1"/>
                </a:solidFill>
                <a:latin typeface="Arial"/>
                <a:ea typeface="Arial"/>
                <a:cs typeface="Arial"/>
                <a:sym typeface="Arial"/>
              </a:rPr>
              <a:t> </a:t>
            </a:r>
            <a:endParaRPr/>
          </a:p>
          <a:p>
            <a:pPr indent="0" lvl="0" marL="0" marR="0" rtl="0" algn="just">
              <a:lnSpc>
                <a:spcPct val="84528"/>
              </a:lnSpc>
              <a:spcBef>
                <a:spcPts val="0"/>
              </a:spcBef>
              <a:spcAft>
                <a:spcPts val="0"/>
              </a:spcAft>
              <a:buNone/>
            </a:pPr>
            <a:r>
              <a:t/>
            </a:r>
            <a:endParaRPr sz="2133">
              <a:solidFill>
                <a:schemeClr val="dk1"/>
              </a:solidFill>
              <a:latin typeface="Arial"/>
              <a:ea typeface="Arial"/>
              <a:cs typeface="Arial"/>
              <a:sym typeface="Arial"/>
            </a:endParaRPr>
          </a:p>
          <a:p>
            <a:pPr indent="0" lvl="0" marL="0" marR="0" rtl="0" algn="just">
              <a:lnSpc>
                <a:spcPct val="84528"/>
              </a:lnSpc>
              <a:spcBef>
                <a:spcPts val="0"/>
              </a:spcBef>
              <a:spcAft>
                <a:spcPts val="0"/>
              </a:spcAft>
              <a:buNone/>
            </a:pPr>
            <a:r>
              <a:t/>
            </a:r>
            <a:endParaRPr sz="2133">
              <a:solidFill>
                <a:schemeClr val="dk1"/>
              </a:solidFill>
              <a:latin typeface="Arial"/>
              <a:ea typeface="Arial"/>
              <a:cs typeface="Arial"/>
              <a:sym typeface="Arial"/>
            </a:endParaRPr>
          </a:p>
          <a:p>
            <a:pPr indent="0" lvl="0" marL="0" marR="0" rtl="0" algn="just">
              <a:lnSpc>
                <a:spcPct val="84528"/>
              </a:lnSpc>
              <a:spcBef>
                <a:spcPts val="0"/>
              </a:spcBef>
              <a:spcAft>
                <a:spcPts val="0"/>
              </a:spcAft>
              <a:buNone/>
            </a:pPr>
            <a:r>
              <a:rPr lang="en-US" sz="2133">
                <a:solidFill>
                  <a:schemeClr val="dk1"/>
                </a:solidFill>
                <a:latin typeface="Arial"/>
                <a:ea typeface="Arial"/>
                <a:cs typeface="Arial"/>
                <a:sym typeface="Arial"/>
              </a:rPr>
              <a:t>Αυτή η άδεια σας επιτρέπει να διανέμετε, να αναμιγνύετε, να βελτιώνετε και να βασίζεστε στο έργο, αλλά μόνο μη εμπορικά. Όταν χρησιμοποιείτε το έργο καθώς και αποσπάσματα από αυτό πρέπει: </a:t>
            </a:r>
            <a:endParaRPr/>
          </a:p>
          <a:p>
            <a:pPr indent="-342917" lvl="1" marL="647732" marR="0" rtl="0" algn="just">
              <a:lnSpc>
                <a:spcPct val="84528"/>
              </a:lnSpc>
              <a:spcBef>
                <a:spcPts val="0"/>
              </a:spcBef>
              <a:spcAft>
                <a:spcPts val="0"/>
              </a:spcAft>
              <a:buClr>
                <a:schemeClr val="dk1"/>
              </a:buClr>
              <a:buSzPts val="2133"/>
              <a:buFont typeface="Calibri"/>
              <a:buAutoNum type="arabicPeriod"/>
            </a:pPr>
            <a:r>
              <a:rPr b="0" i="0" lang="en-US" sz="2133" u="none" cap="none" strike="noStrike">
                <a:solidFill>
                  <a:schemeClr val="dk1"/>
                </a:solidFill>
                <a:latin typeface="Arial"/>
                <a:ea typeface="Arial"/>
                <a:cs typeface="Arial"/>
                <a:sym typeface="Arial"/>
              </a:rPr>
              <a:t>πρέπει να αναφέρεται η πηγή και ένας σύνδεσμος προς την άδεια χρήσης και να αναφέρονται οι πιθανές αλλαγές. Τα πνευματικά δικαιώματα παραμένουν στους συγγραφείς των εγγράφων. </a:t>
            </a:r>
            <a:endParaRPr/>
          </a:p>
          <a:p>
            <a:pPr indent="-342917" lvl="1" marL="647732" marR="0" rtl="0" algn="just">
              <a:lnSpc>
                <a:spcPct val="84528"/>
              </a:lnSpc>
              <a:spcBef>
                <a:spcPts val="0"/>
              </a:spcBef>
              <a:spcAft>
                <a:spcPts val="0"/>
              </a:spcAft>
              <a:buClr>
                <a:schemeClr val="dk1"/>
              </a:buClr>
              <a:buSzPts val="2133"/>
              <a:buFont typeface="Calibri"/>
              <a:buAutoNum type="arabicPeriod"/>
            </a:pPr>
            <a:r>
              <a:rPr b="0" i="0" lang="en-US" sz="2133" u="none" cap="none" strike="noStrike">
                <a:solidFill>
                  <a:schemeClr val="dk1"/>
                </a:solidFill>
                <a:latin typeface="Arial"/>
                <a:ea typeface="Arial"/>
                <a:cs typeface="Arial"/>
                <a:sym typeface="Arial"/>
              </a:rPr>
              <a:t>το έργο δεν μπορεί να χρησιμοποιηθεί για εμπορικούς σκοπούς. </a:t>
            </a:r>
            <a:endParaRPr/>
          </a:p>
          <a:p>
            <a:pPr indent="-342917" lvl="1" marL="647732" marR="0" rtl="0" algn="just">
              <a:lnSpc>
                <a:spcPct val="84528"/>
              </a:lnSpc>
              <a:spcBef>
                <a:spcPts val="0"/>
              </a:spcBef>
              <a:spcAft>
                <a:spcPts val="0"/>
              </a:spcAft>
              <a:buClr>
                <a:schemeClr val="dk1"/>
              </a:buClr>
              <a:buSzPts val="2133"/>
              <a:buFont typeface="Calibri"/>
              <a:buAutoNum type="arabicPeriod"/>
            </a:pPr>
            <a:r>
              <a:rPr b="0" i="0" lang="en-US" sz="2133" u="none" cap="none" strike="noStrike">
                <a:solidFill>
                  <a:schemeClr val="dk1"/>
                </a:solidFill>
                <a:latin typeface="Arial"/>
                <a:ea typeface="Arial"/>
                <a:cs typeface="Arial"/>
                <a:sym typeface="Arial"/>
              </a:rPr>
              <a:t>Εάν ανασυνθέσετε, μετατρέψετε ή αξιοποιήσετε το έργο, οι συνεισφορές σας πρέπει να δημοσιεύονται με την ίδια άδεια χρήσης όπως το πρωτότυπο.  </a:t>
            </a:r>
            <a:endParaRPr/>
          </a:p>
          <a:p>
            <a:pPr indent="0" lvl="0" marL="0" marR="0" rtl="0" algn="just">
              <a:lnSpc>
                <a:spcPct val="84528"/>
              </a:lnSpc>
              <a:spcBef>
                <a:spcPts val="0"/>
              </a:spcBef>
              <a:spcAft>
                <a:spcPts val="0"/>
              </a:spcAft>
              <a:buNone/>
            </a:pPr>
            <a:r>
              <a:rPr b="1" lang="en-US" sz="2133">
                <a:solidFill>
                  <a:srgbClr val="FFAA5A"/>
                </a:solidFill>
                <a:latin typeface="Arial"/>
                <a:ea typeface="Arial"/>
                <a:cs typeface="Arial"/>
                <a:sym typeface="Arial"/>
              </a:rPr>
              <a:t>Αποποίηση ευθύνης:</a:t>
            </a:r>
            <a:endParaRPr/>
          </a:p>
          <a:p>
            <a:pPr indent="0" lvl="0" marL="0" marR="0" rtl="0" algn="just">
              <a:lnSpc>
                <a:spcPct val="84528"/>
              </a:lnSpc>
              <a:spcBef>
                <a:spcPts val="0"/>
              </a:spcBef>
              <a:spcAft>
                <a:spcPts val="0"/>
              </a:spcAft>
              <a:buNone/>
            </a:pPr>
            <a:r>
              <a:rPr lang="en-US" sz="2133">
                <a:solidFill>
                  <a:schemeClr val="dk1"/>
                </a:solidFill>
                <a:latin typeface="Arial"/>
                <a:ea typeface="Arial"/>
                <a:cs typeface="Arial"/>
                <a:sym typeface="Arial"/>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 αυτές.</a:t>
            </a:r>
            <a:endParaRPr/>
          </a:p>
          <a:p>
            <a:pPr indent="0" lvl="0" marL="0" marR="0" rtl="0" algn="just">
              <a:lnSpc>
                <a:spcPct val="84528"/>
              </a:lnSpc>
              <a:spcBef>
                <a:spcPts val="0"/>
              </a:spcBef>
              <a:spcAft>
                <a:spcPts val="0"/>
              </a:spcAft>
              <a:buNone/>
            </a:pPr>
            <a:r>
              <a:rPr lang="en-US" sz="2133">
                <a:solidFill>
                  <a:schemeClr val="dk1"/>
                </a:solidFill>
                <a:latin typeface="Arial"/>
                <a:ea typeface="Arial"/>
                <a:cs typeface="Arial"/>
                <a:sym typeface="Arial"/>
              </a:rPr>
              <a:t> </a:t>
            </a:r>
            <a:endParaRPr/>
          </a:p>
        </p:txBody>
      </p:sp>
      <p:sp>
        <p:nvSpPr>
          <p:cNvPr id="214" name="Google Shape;214;p12"/>
          <p:cNvSpPr/>
          <p:nvPr/>
        </p:nvSpPr>
        <p:spPr>
          <a:xfrm>
            <a:off x="406400" y="2362200"/>
            <a:ext cx="1562748" cy="539148"/>
          </a:xfrm>
          <a:custGeom>
            <a:rect b="b" l="l" r="r" t="t"/>
            <a:pathLst>
              <a:path extrusionOk="0" h="808722" w="2344122">
                <a:moveTo>
                  <a:pt x="0" y="0"/>
                </a:moveTo>
                <a:lnTo>
                  <a:pt x="2344122" y="0"/>
                </a:lnTo>
                <a:lnTo>
                  <a:pt x="2344122" y="808722"/>
                </a:lnTo>
                <a:lnTo>
                  <a:pt x="0" y="80872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 name="Shape 86"/>
        <p:cNvGrpSpPr/>
        <p:nvPr/>
      </p:nvGrpSpPr>
      <p:grpSpPr>
        <a:xfrm>
          <a:off x="0" y="0"/>
          <a:ext cx="0" cy="0"/>
          <a:chOff x="0" y="0"/>
          <a:chExt cx="0" cy="0"/>
        </a:xfrm>
      </p:grpSpPr>
      <p:sp>
        <p:nvSpPr>
          <p:cNvPr id="87" name="Google Shape;87;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2"/>
          <p:cNvSpPr txBox="1"/>
          <p:nvPr>
            <p:ph type="title"/>
          </p:nvPr>
        </p:nvSpPr>
        <p:spPr>
          <a:xfrm>
            <a:off x="838200" y="365125"/>
            <a:ext cx="539336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4400"/>
              <a:buFont typeface="Arial"/>
              <a:buNone/>
            </a:pPr>
            <a:r>
              <a:rPr lang="en-US" sz="4400">
                <a:latin typeface="Arial"/>
                <a:ea typeface="Arial"/>
                <a:cs typeface="Arial"/>
                <a:sym typeface="Arial"/>
              </a:rPr>
              <a:t>Κατανόηση της ψηφιακής ευημερίας</a:t>
            </a:r>
            <a:endParaRPr/>
          </a:p>
        </p:txBody>
      </p:sp>
      <p:sp>
        <p:nvSpPr>
          <p:cNvPr id="89" name="Google Shape;89;p2"/>
          <p:cNvSpPr/>
          <p:nvPr/>
        </p:nvSpPr>
        <p:spPr>
          <a:xfrm>
            <a:off x="10198657" y="1"/>
            <a:ext cx="1155142" cy="625027"/>
          </a:xfrm>
          <a:custGeom>
            <a:rect b="b" l="l" r="r" t="t"/>
            <a:pathLst>
              <a:path extrusionOk="0" h="625027" w="1155142">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2"/>
          <p:cNvSpPr txBox="1"/>
          <p:nvPr>
            <p:ph idx="1" type="body"/>
          </p:nvPr>
        </p:nvSpPr>
        <p:spPr>
          <a:xfrm>
            <a:off x="642552" y="1825625"/>
            <a:ext cx="5881816" cy="4351338"/>
          </a:xfrm>
          <a:prstGeom prst="rect">
            <a:avLst/>
          </a:prstGeom>
          <a:noFill/>
          <a:ln>
            <a:noFill/>
          </a:ln>
        </p:spPr>
        <p:txBody>
          <a:bodyPr anchorCtr="0" anchor="t" bIns="45700" lIns="91425" spcFirstLastPara="1" rIns="91425" wrap="square" tIns="45700">
            <a:normAutofit lnSpcReduction="20000"/>
          </a:bodyPr>
          <a:lstStyle/>
          <a:p>
            <a:pPr indent="-241934" lvl="0" marL="228600" rtl="0" algn="just">
              <a:lnSpc>
                <a:spcPct val="90000"/>
              </a:lnSpc>
              <a:spcBef>
                <a:spcPts val="0"/>
              </a:spcBef>
              <a:spcAft>
                <a:spcPts val="0"/>
              </a:spcAft>
              <a:buSzPts val="2800"/>
              <a:buChar char="❑"/>
            </a:pPr>
            <a:r>
              <a:rPr lang="en-US">
                <a:latin typeface="Arial"/>
                <a:ea typeface="Arial"/>
                <a:cs typeface="Arial"/>
                <a:sym typeface="Arial"/>
              </a:rPr>
              <a:t>Η κατανόηση της ουσίας της ψηφιακής ευημερίας είναι η εύρεση </a:t>
            </a:r>
            <a:r>
              <a:rPr b="1" lang="en-US">
                <a:latin typeface="Arial"/>
                <a:ea typeface="Arial"/>
                <a:cs typeface="Arial"/>
                <a:sym typeface="Arial"/>
              </a:rPr>
              <a:t>της χρυσής τομής όπου η τεχνολογία βελτιώνει τη ζωή μας χωρίς να επισκιάζει την ευημερία μας</a:t>
            </a:r>
            <a:r>
              <a:rPr lang="en-US">
                <a:latin typeface="Arial"/>
                <a:ea typeface="Arial"/>
                <a:cs typeface="Arial"/>
                <a:sym typeface="Arial"/>
              </a:rPr>
              <a:t>. </a:t>
            </a:r>
            <a:endParaRPr/>
          </a:p>
          <a:p>
            <a:pPr indent="-241934" lvl="0" marL="228600" rtl="0" algn="just">
              <a:lnSpc>
                <a:spcPct val="90000"/>
              </a:lnSpc>
              <a:spcBef>
                <a:spcPts val="1000"/>
              </a:spcBef>
              <a:spcAft>
                <a:spcPts val="0"/>
              </a:spcAft>
              <a:buSzPts val="2800"/>
              <a:buChar char="❑"/>
            </a:pPr>
            <a:r>
              <a:rPr lang="en-US">
                <a:latin typeface="Arial"/>
                <a:ea typeface="Arial"/>
                <a:cs typeface="Arial"/>
                <a:sym typeface="Arial"/>
              </a:rPr>
              <a:t>Από την παρακολούθηση των περιπάτων μας με εφαρμογές γυμναστικής μέχρι τη σύνδεση με αγαπημένα πρόσωπα μέσω βιντεοκλήσεων, έχουμε δει πώς μικρές προσαρμογές μπορούν να οδηγήσουν σε βαθιές βελτιώσεις.</a:t>
            </a:r>
            <a:endParaRPr/>
          </a:p>
        </p:txBody>
      </p:sp>
      <p:sp>
        <p:nvSpPr>
          <p:cNvPr id="91" name="Google Shape;91;p2"/>
          <p:cNvSpPr/>
          <p:nvPr/>
        </p:nvSpPr>
        <p:spPr>
          <a:xfrm>
            <a:off x="6808185" y="3423959"/>
            <a:ext cx="540822" cy="540822"/>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How To Maintain Work-Wellness Balance — PRESS Massage Greenpoint" id="92" name="Google Shape;92;p2"/>
          <p:cNvPicPr preferRelativeResize="0"/>
          <p:nvPr/>
        </p:nvPicPr>
        <p:blipFill rotWithShape="1">
          <a:blip r:embed="rId3">
            <a:alphaModFix/>
          </a:blip>
          <a:srcRect b="0" l="0" r="0" t="0"/>
          <a:stretch/>
        </p:blipFill>
        <p:spPr>
          <a:xfrm>
            <a:off x="7887184" y="1878169"/>
            <a:ext cx="3781051" cy="2457683"/>
          </a:xfrm>
          <a:custGeom>
            <a:rect b="b" l="l" r="r" t="t"/>
            <a:pathLst>
              <a:path extrusionOk="0" h="5712488" w="4114800">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ln>
            <a:noFill/>
          </a:ln>
        </p:spPr>
      </p:pic>
      <p:sp>
        <p:nvSpPr>
          <p:cNvPr id="93" name="Google Shape;93;p2"/>
          <p:cNvSpPr/>
          <p:nvPr/>
        </p:nvSpPr>
        <p:spPr>
          <a:xfrm>
            <a:off x="6749602" y="1"/>
            <a:ext cx="2066948" cy="1621879"/>
          </a:xfrm>
          <a:custGeom>
            <a:rect b="b" l="l" r="r" t="t"/>
            <a:pathLst>
              <a:path extrusionOk="0" h="1621879" w="2066948">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94" name="Google Shape;94;p2"/>
          <p:cNvCxnSpPr/>
          <p:nvPr/>
        </p:nvCxnSpPr>
        <p:spPr>
          <a:xfrm>
            <a:off x="12138745" y="1027906"/>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95" name="Google Shape;95;p2"/>
          <p:cNvSpPr/>
          <p:nvPr/>
        </p:nvSpPr>
        <p:spPr>
          <a:xfrm rot="-1136562">
            <a:off x="7456580" y="5166682"/>
            <a:ext cx="1835725" cy="2024785"/>
          </a:xfrm>
          <a:custGeom>
            <a:rect b="b" l="l" r="r" t="t"/>
            <a:pathLst>
              <a:path extrusionOk="0" h="2024785" w="183572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 name="Google Shape;96;p2"/>
          <p:cNvSpPr/>
          <p:nvPr/>
        </p:nvSpPr>
        <p:spPr>
          <a:xfrm>
            <a:off x="6809527" y="6033795"/>
            <a:ext cx="1991064" cy="824205"/>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2"/>
          <p:cNvSpPr/>
          <p:nvPr/>
        </p:nvSpPr>
        <p:spPr>
          <a:xfrm>
            <a:off x="10851696" y="5519196"/>
            <a:ext cx="1340305" cy="1338805"/>
          </a:xfrm>
          <a:custGeom>
            <a:rect b="b" l="l" r="r" t="t"/>
            <a:pathLst>
              <a:path extrusionOk="0" h="1338805" w="13403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sp>
        <p:nvSpPr>
          <p:cNvPr id="103" name="Google Shape;103;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3"/>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5" name="Google Shape;105;p3"/>
          <p:cNvSpPr txBox="1"/>
          <p:nvPr>
            <p:ph type="title"/>
          </p:nvPr>
        </p:nvSpPr>
        <p:spPr>
          <a:xfrm>
            <a:off x="4744995" y="541277"/>
            <a:ext cx="6336957"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US" sz="4400">
                <a:latin typeface="Arial"/>
                <a:ea typeface="Arial"/>
                <a:cs typeface="Arial"/>
                <a:sym typeface="Arial"/>
              </a:rPr>
              <a:t>Η ψηφιακή ευημερία είναι ζωτικής σημασίας για τους ενήλικες</a:t>
            </a:r>
            <a:endParaRPr/>
          </a:p>
        </p:txBody>
      </p:sp>
      <p:sp>
        <p:nvSpPr>
          <p:cNvPr id="106" name="Google Shape;106;p3"/>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ctive people breaks Royalty Free Vector Image" id="107" name="Google Shape;107;p3"/>
          <p:cNvPicPr preferRelativeResize="0"/>
          <p:nvPr/>
        </p:nvPicPr>
        <p:blipFill rotWithShape="1">
          <a:blip r:embed="rId3">
            <a:alphaModFix/>
          </a:blip>
          <a:srcRect b="7543" l="0" r="0" t="0"/>
          <a:stretch/>
        </p:blipFill>
        <p:spPr>
          <a:xfrm>
            <a:off x="703182" y="956574"/>
            <a:ext cx="3827313" cy="3825491"/>
          </a:xfrm>
          <a:custGeom>
            <a:rect b="b" l="l" r="r" t="t"/>
            <a:pathLst>
              <a:path extrusionOk="0" h="5643794" w="4777381">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108" name="Google Shape;108;p3"/>
          <p:cNvSpPr txBox="1"/>
          <p:nvPr>
            <p:ph idx="1" type="body"/>
          </p:nvPr>
        </p:nvSpPr>
        <p:spPr>
          <a:xfrm>
            <a:off x="4924190" y="2197773"/>
            <a:ext cx="6460524" cy="4310123"/>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90000"/>
              </a:lnSpc>
              <a:spcBef>
                <a:spcPts val="0"/>
              </a:spcBef>
              <a:spcAft>
                <a:spcPts val="0"/>
              </a:spcAft>
              <a:buSzPct val="100000"/>
              <a:buChar char="❑"/>
            </a:pPr>
            <a:r>
              <a:rPr lang="en-US" sz="3200">
                <a:latin typeface="Arial"/>
                <a:ea typeface="Arial"/>
                <a:cs typeface="Arial"/>
                <a:sym typeface="Arial"/>
              </a:rPr>
              <a:t>Για τους ενήλικες, η ψηφιακή ευημερία είναι </a:t>
            </a:r>
            <a:br>
              <a:rPr lang="en-US" sz="3200">
                <a:latin typeface="Arial"/>
                <a:ea typeface="Arial"/>
                <a:cs typeface="Arial"/>
                <a:sym typeface="Arial"/>
              </a:rPr>
            </a:br>
            <a:r>
              <a:rPr b="1" lang="en-US" sz="3200">
                <a:latin typeface="Arial"/>
                <a:ea typeface="Arial"/>
                <a:cs typeface="Arial"/>
                <a:sym typeface="Arial"/>
              </a:rPr>
              <a:t>μια αναγκαιότητα</a:t>
            </a:r>
            <a:r>
              <a:rPr lang="en-US" sz="3200">
                <a:latin typeface="Arial"/>
                <a:ea typeface="Arial"/>
                <a:cs typeface="Arial"/>
                <a:sym typeface="Arial"/>
              </a:rPr>
              <a:t>. </a:t>
            </a:r>
            <a:endParaRPr/>
          </a:p>
          <a:p>
            <a:pPr indent="-228600" lvl="0" marL="228600" rtl="0" algn="l">
              <a:lnSpc>
                <a:spcPct val="90000"/>
              </a:lnSpc>
              <a:spcBef>
                <a:spcPts val="1000"/>
              </a:spcBef>
              <a:spcAft>
                <a:spcPts val="0"/>
              </a:spcAft>
              <a:buSzPct val="100000"/>
              <a:buChar char="❑"/>
            </a:pPr>
            <a:r>
              <a:rPr lang="en-US" sz="3200">
                <a:latin typeface="Arial"/>
                <a:ea typeface="Arial"/>
                <a:cs typeface="Arial"/>
                <a:sym typeface="Arial"/>
              </a:rPr>
              <a:t>Διασφάλιση της σωματικής μας υγείας </a:t>
            </a:r>
            <a:br>
              <a:rPr lang="en-US" sz="3200">
                <a:latin typeface="Arial"/>
                <a:ea typeface="Arial"/>
                <a:cs typeface="Arial"/>
                <a:sym typeface="Arial"/>
              </a:rPr>
            </a:br>
            <a:r>
              <a:rPr lang="en-US" sz="3200">
                <a:latin typeface="Arial"/>
                <a:ea typeface="Arial"/>
                <a:cs typeface="Arial"/>
                <a:sym typeface="Arial"/>
              </a:rPr>
              <a:t>μειώνοντας την καταπόνηση των ματιών, </a:t>
            </a:r>
            <a:endParaRPr/>
          </a:p>
          <a:p>
            <a:pPr indent="-228600" lvl="0" marL="228600" rtl="0" algn="l">
              <a:lnSpc>
                <a:spcPct val="90000"/>
              </a:lnSpc>
              <a:spcBef>
                <a:spcPts val="1000"/>
              </a:spcBef>
              <a:spcAft>
                <a:spcPts val="0"/>
              </a:spcAft>
              <a:buSzPct val="100000"/>
              <a:buChar char="❑"/>
            </a:pPr>
            <a:r>
              <a:rPr lang="en-US" sz="3200">
                <a:latin typeface="Arial"/>
                <a:ea typeface="Arial"/>
                <a:cs typeface="Arial"/>
                <a:sym typeface="Arial"/>
              </a:rPr>
              <a:t>καλλιεργώντας την ψυχολογική μας ευημερία μειώνοντας τα επίπεδα άγχους, και </a:t>
            </a:r>
            <a:endParaRPr/>
          </a:p>
          <a:p>
            <a:pPr indent="-228600" lvl="0" marL="228600" rtl="0" algn="l">
              <a:lnSpc>
                <a:spcPct val="90000"/>
              </a:lnSpc>
              <a:spcBef>
                <a:spcPts val="1000"/>
              </a:spcBef>
              <a:spcAft>
                <a:spcPts val="0"/>
              </a:spcAft>
              <a:buSzPct val="100000"/>
              <a:buChar char="❑"/>
            </a:pPr>
            <a:r>
              <a:rPr lang="en-US" sz="3200">
                <a:latin typeface="Arial"/>
                <a:ea typeface="Arial"/>
                <a:cs typeface="Arial"/>
                <a:sym typeface="Arial"/>
              </a:rPr>
              <a:t>εμπλουτίζοντας την κοινωνική μας ζωή με την προώθηση γνήσιων συνδέσεων πέρα από την οθόνη.</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4"/>
          <p:cNvSpPr txBox="1"/>
          <p:nvPr>
            <p:ph type="title"/>
          </p:nvPr>
        </p:nvSpPr>
        <p:spPr>
          <a:xfrm>
            <a:off x="379100" y="796583"/>
            <a:ext cx="4338141" cy="221651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4400"/>
              <a:buFont typeface="Arial"/>
              <a:buNone/>
            </a:pPr>
            <a:r>
              <a:rPr lang="en-US" sz="4400">
                <a:latin typeface="Arial"/>
                <a:ea typeface="Arial"/>
                <a:cs typeface="Arial"/>
                <a:sym typeface="Arial"/>
              </a:rPr>
              <a:t>Ισορροπημένη προοπτική </a:t>
            </a:r>
            <a:br>
              <a:rPr lang="en-US" sz="4400">
                <a:latin typeface="Arial"/>
                <a:ea typeface="Arial"/>
                <a:cs typeface="Arial"/>
                <a:sym typeface="Arial"/>
              </a:rPr>
            </a:br>
            <a:r>
              <a:rPr lang="en-US" sz="4400">
                <a:latin typeface="Arial"/>
                <a:ea typeface="Arial"/>
                <a:cs typeface="Arial"/>
                <a:sym typeface="Arial"/>
              </a:rPr>
              <a:t>στην τεχνολογία</a:t>
            </a:r>
            <a:endParaRPr/>
          </a:p>
        </p:txBody>
      </p:sp>
      <p:sp>
        <p:nvSpPr>
          <p:cNvPr id="116" name="Google Shape;116;p4"/>
          <p:cNvSpPr/>
          <p:nvPr/>
        </p:nvSpPr>
        <p:spPr>
          <a:xfrm rot="6269068">
            <a:off x="8717845" y="3339275"/>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 Negatives of technology. The Positive and Negative Effects of ..." id="117" name="Google Shape;117;p4"/>
          <p:cNvPicPr preferRelativeResize="0"/>
          <p:nvPr/>
        </p:nvPicPr>
        <p:blipFill rotWithShape="1">
          <a:blip r:embed="rId3">
            <a:alphaModFix/>
          </a:blip>
          <a:srcRect b="0" l="0" r="0" t="0"/>
          <a:stretch/>
        </p:blipFill>
        <p:spPr>
          <a:xfrm>
            <a:off x="4778770" y="643469"/>
            <a:ext cx="6767096" cy="2957472"/>
          </a:xfrm>
          <a:custGeom>
            <a:rect b="b" l="l" r="r" t="t"/>
            <a:pathLst>
              <a:path extrusionOk="0" h="2957472" w="10580201">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a:ln>
            <a:noFill/>
          </a:ln>
        </p:spPr>
      </p:pic>
      <p:sp>
        <p:nvSpPr>
          <p:cNvPr id="118" name="Google Shape;118;p4"/>
          <p:cNvSpPr txBox="1"/>
          <p:nvPr>
            <p:ph idx="1" type="body"/>
          </p:nvPr>
        </p:nvSpPr>
        <p:spPr>
          <a:xfrm>
            <a:off x="667265" y="3844905"/>
            <a:ext cx="10686536" cy="2369626"/>
          </a:xfrm>
          <a:prstGeom prst="rect">
            <a:avLst/>
          </a:prstGeom>
          <a:noFill/>
          <a:ln>
            <a:noFill/>
          </a:ln>
        </p:spPr>
        <p:txBody>
          <a:bodyPr anchorCtr="0" anchor="t" bIns="45700" lIns="91425" spcFirstLastPara="1" rIns="91425" wrap="square" tIns="45700">
            <a:normAutofit fontScale="92500"/>
          </a:bodyPr>
          <a:lstStyle/>
          <a:p>
            <a:pPr indent="-228600" lvl="0" marL="228600" rtl="0" algn="just">
              <a:lnSpc>
                <a:spcPct val="90000"/>
              </a:lnSpc>
              <a:spcBef>
                <a:spcPts val="0"/>
              </a:spcBef>
              <a:spcAft>
                <a:spcPts val="0"/>
              </a:spcAft>
              <a:buSzPct val="100000"/>
              <a:buChar char="❑"/>
            </a:pPr>
            <a:r>
              <a:rPr lang="en-US">
                <a:latin typeface="Arial"/>
                <a:ea typeface="Arial"/>
                <a:cs typeface="Arial"/>
                <a:sym typeface="Arial"/>
              </a:rPr>
              <a:t>Δείτε την τεχνολογία μέσα από έναν ισορροπημένο φακό, επειδή προσφέρει απαράμιλλη ευκολία και συνδεσιμότητα, αλλά θέτει επίσης προκλήσεις όπως η ψηφιακή υπερφόρτωση και η εξάρτηση. </a:t>
            </a:r>
            <a:endParaRPr/>
          </a:p>
          <a:p>
            <a:pPr indent="-228600" lvl="0" marL="228600" rtl="0" algn="just">
              <a:lnSpc>
                <a:spcPct val="90000"/>
              </a:lnSpc>
              <a:spcBef>
                <a:spcPts val="1000"/>
              </a:spcBef>
              <a:spcAft>
                <a:spcPts val="0"/>
              </a:spcAft>
              <a:buSzPct val="100000"/>
              <a:buChar char="❑"/>
            </a:pPr>
            <a:r>
              <a:rPr b="1" lang="en-US">
                <a:latin typeface="Arial"/>
                <a:ea typeface="Arial"/>
                <a:cs typeface="Arial"/>
                <a:sym typeface="Arial"/>
              </a:rPr>
              <a:t>Αναγνωρίζοντας τόσο τα οφέλη όσο και τα μειονεκτήματα της τεχνολογίας</a:t>
            </a:r>
            <a:r>
              <a:rPr lang="en-US">
                <a:latin typeface="Arial"/>
                <a:ea typeface="Arial"/>
                <a:cs typeface="Arial"/>
                <a:sym typeface="Arial"/>
              </a:rPr>
              <a:t>, δίνουμε στους εαυτούς μας τη δυνατότητα να ασχοληθούμε με την τεχνολογία με πιο προσεκτικό και σκόπιμο τρόπο.</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5"/>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6" name="Google Shape;126;p5"/>
          <p:cNvSpPr txBox="1"/>
          <p:nvPr>
            <p:ph type="title"/>
          </p:nvPr>
        </p:nvSpPr>
        <p:spPr>
          <a:xfrm>
            <a:off x="488232" y="372441"/>
            <a:ext cx="1095838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4400"/>
              <a:buFont typeface="Arial"/>
              <a:buNone/>
            </a:pPr>
            <a:r>
              <a:rPr lang="en-US" sz="4400">
                <a:latin typeface="Arial"/>
                <a:ea typeface="Arial"/>
                <a:cs typeface="Arial"/>
                <a:sym typeface="Arial"/>
              </a:rPr>
              <a:t>Προσβάσιμες και ελκυστικές μορφές μάθησης</a:t>
            </a:r>
            <a:endParaRPr/>
          </a:p>
        </p:txBody>
      </p:sp>
      <p:sp>
        <p:nvSpPr>
          <p:cNvPr id="127" name="Google Shape;127;p5"/>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usiness Solutions — The How Skills" id="128" name="Google Shape;128;p5"/>
          <p:cNvPicPr preferRelativeResize="0"/>
          <p:nvPr/>
        </p:nvPicPr>
        <p:blipFill rotWithShape="1">
          <a:blip r:embed="rId3">
            <a:alphaModFix/>
          </a:blip>
          <a:srcRect b="0" l="0" r="0" t="0"/>
          <a:stretch/>
        </p:blipFill>
        <p:spPr>
          <a:xfrm>
            <a:off x="542545" y="2370005"/>
            <a:ext cx="4024569" cy="2686399"/>
          </a:xfrm>
          <a:custGeom>
            <a:rect b="b" l="l" r="r" t="t"/>
            <a:pathLst>
              <a:path extrusionOk="0" h="5643794" w="4777381">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129" name="Google Shape;129;p5"/>
          <p:cNvSpPr txBox="1"/>
          <p:nvPr>
            <p:ph idx="1" type="body"/>
          </p:nvPr>
        </p:nvSpPr>
        <p:spPr>
          <a:xfrm>
            <a:off x="4985973" y="1698004"/>
            <a:ext cx="6336957" cy="4616299"/>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SzPct val="100000"/>
              <a:buChar char="❑"/>
            </a:pPr>
            <a:r>
              <a:rPr lang="en-US" sz="3200">
                <a:latin typeface="Arial"/>
                <a:ea typeface="Arial"/>
                <a:cs typeface="Arial"/>
                <a:sym typeface="Arial"/>
              </a:rPr>
              <a:t>Το υλικό των μαθημάτων μας είναι σχεδιασμένο με γνώμονα </a:t>
            </a:r>
            <a:r>
              <a:rPr b="1" lang="en-US" sz="3200">
                <a:latin typeface="Arial"/>
                <a:ea typeface="Arial"/>
                <a:cs typeface="Arial"/>
                <a:sym typeface="Arial"/>
              </a:rPr>
              <a:t>την εμπειρία μάθησής σας</a:t>
            </a:r>
            <a:r>
              <a:rPr lang="en-US" sz="3200">
                <a:latin typeface="Arial"/>
                <a:ea typeface="Arial"/>
                <a:cs typeface="Arial"/>
                <a:sym typeface="Arial"/>
              </a:rPr>
              <a:t>. </a:t>
            </a:r>
            <a:endParaRPr/>
          </a:p>
          <a:p>
            <a:pPr indent="-228600" lvl="0" marL="228600" rtl="0" algn="l">
              <a:lnSpc>
                <a:spcPct val="90000"/>
              </a:lnSpc>
              <a:spcBef>
                <a:spcPts val="1000"/>
              </a:spcBef>
              <a:spcAft>
                <a:spcPts val="0"/>
              </a:spcAft>
              <a:buSzPct val="100000"/>
              <a:buChar char="❑"/>
            </a:pPr>
            <a:r>
              <a:rPr lang="en-US" sz="3200">
                <a:latin typeface="Arial"/>
                <a:ea typeface="Arial"/>
                <a:cs typeface="Arial"/>
                <a:sym typeface="Arial"/>
              </a:rPr>
              <a:t>Από </a:t>
            </a:r>
            <a:r>
              <a:rPr b="1" lang="en-US" sz="3200">
                <a:latin typeface="Arial"/>
                <a:ea typeface="Arial"/>
                <a:cs typeface="Arial"/>
                <a:sym typeface="Arial"/>
              </a:rPr>
              <a:t>οπτικά συναρπαστικές παρουσιάσεις PowerPoint μέχρι διαδραστικά κουίζ</a:t>
            </a:r>
            <a:r>
              <a:rPr lang="en-US" sz="3200">
                <a:latin typeface="Arial"/>
                <a:ea typeface="Arial"/>
                <a:cs typeface="Arial"/>
                <a:sym typeface="Arial"/>
              </a:rPr>
              <a:t>,</a:t>
            </a:r>
            <a:endParaRPr/>
          </a:p>
          <a:p>
            <a:pPr indent="-228600" lvl="0" marL="228600" rtl="0" algn="l">
              <a:lnSpc>
                <a:spcPct val="90000"/>
              </a:lnSpc>
              <a:spcBef>
                <a:spcPts val="1000"/>
              </a:spcBef>
              <a:spcAft>
                <a:spcPts val="0"/>
              </a:spcAft>
              <a:buSzPct val="100000"/>
              <a:buChar char="❑"/>
            </a:pPr>
            <a:r>
              <a:rPr lang="en-US" sz="3200">
                <a:latin typeface="Arial"/>
                <a:ea typeface="Arial"/>
                <a:cs typeface="Arial"/>
                <a:sym typeface="Arial"/>
              </a:rPr>
              <a:t> προσπαθήσαμε να καταστήσουμε το ταξίδι προς την </a:t>
            </a:r>
            <a:r>
              <a:rPr b="1" lang="en-US" sz="3200">
                <a:latin typeface="Arial"/>
                <a:ea typeface="Arial"/>
                <a:cs typeface="Arial"/>
                <a:sym typeface="Arial"/>
              </a:rPr>
              <a:t>ψηφιακή ευημερία προσιτό και ευχάριστο για χρήστες όλων των ηλικιών </a:t>
            </a:r>
            <a:r>
              <a:rPr lang="en-US" sz="3200">
                <a:latin typeface="Arial"/>
                <a:ea typeface="Arial"/>
                <a:cs typeface="Arial"/>
                <a:sym typeface="Arial"/>
              </a:rPr>
              <a:t>και υποβάθρων.</a:t>
            </a:r>
            <a:endParaRPr/>
          </a:p>
          <a:p>
            <a:pPr indent="-40639" lvl="0" marL="228600" rtl="0" algn="l">
              <a:lnSpc>
                <a:spcPct val="90000"/>
              </a:lnSpc>
              <a:spcBef>
                <a:spcPts val="1000"/>
              </a:spcBef>
              <a:spcAft>
                <a:spcPts val="0"/>
              </a:spcAft>
              <a:buSzPct val="100000"/>
              <a:buNone/>
            </a:pPr>
            <a:r>
              <a:t/>
            </a:r>
            <a:endParaRPr sz="32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sp>
        <p:nvSpPr>
          <p:cNvPr id="135" name="Google Shape;135;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6"/>
          <p:cNvSpPr txBox="1"/>
          <p:nvPr>
            <p:ph type="title"/>
          </p:nvPr>
        </p:nvSpPr>
        <p:spPr>
          <a:xfrm>
            <a:off x="395416" y="365125"/>
            <a:ext cx="583614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4400"/>
              <a:buFont typeface="Arial"/>
              <a:buNone/>
            </a:pPr>
            <a:r>
              <a:rPr lang="en-US" sz="4400">
                <a:latin typeface="Arial"/>
                <a:ea typeface="Arial"/>
                <a:cs typeface="Arial"/>
                <a:sym typeface="Arial"/>
              </a:rPr>
              <a:t>Πρακτικές στρατηγικές για βιώσιμη αλλαγή</a:t>
            </a:r>
            <a:endParaRPr/>
          </a:p>
        </p:txBody>
      </p:sp>
      <p:sp>
        <p:nvSpPr>
          <p:cNvPr id="137" name="Google Shape;137;p6"/>
          <p:cNvSpPr/>
          <p:nvPr/>
        </p:nvSpPr>
        <p:spPr>
          <a:xfrm>
            <a:off x="10198657" y="1"/>
            <a:ext cx="1155142" cy="625027"/>
          </a:xfrm>
          <a:custGeom>
            <a:rect b="b" l="l" r="r" t="t"/>
            <a:pathLst>
              <a:path extrusionOk="0" h="625027" w="1155142">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6"/>
          <p:cNvSpPr txBox="1"/>
          <p:nvPr>
            <p:ph idx="1" type="body"/>
          </p:nvPr>
        </p:nvSpPr>
        <p:spPr>
          <a:xfrm>
            <a:off x="523765" y="1825625"/>
            <a:ext cx="6037671" cy="4667250"/>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90000"/>
              </a:lnSpc>
              <a:spcBef>
                <a:spcPts val="0"/>
              </a:spcBef>
              <a:spcAft>
                <a:spcPts val="0"/>
              </a:spcAft>
              <a:buSzPct val="100000"/>
              <a:buChar char="❑"/>
            </a:pPr>
            <a:r>
              <a:rPr lang="en-US" sz="3200">
                <a:latin typeface="Arial"/>
                <a:ea typeface="Arial"/>
                <a:cs typeface="Arial"/>
                <a:sym typeface="Arial"/>
              </a:rPr>
              <a:t>Η αλλαγή συνηθειών δεν είναι εύκολη υπόθεση, αλλά με τις σωστές στρατηγικές, γίνεται εφικτή. </a:t>
            </a:r>
            <a:endParaRPr/>
          </a:p>
          <a:p>
            <a:pPr indent="-228600" lvl="0" marL="228600" rtl="0" algn="l">
              <a:lnSpc>
                <a:spcPct val="90000"/>
              </a:lnSpc>
              <a:spcBef>
                <a:spcPts val="1000"/>
              </a:spcBef>
              <a:spcAft>
                <a:spcPts val="0"/>
              </a:spcAft>
              <a:buSzPct val="100000"/>
              <a:buChar char="❑"/>
            </a:pPr>
            <a:r>
              <a:rPr lang="en-US" sz="3200">
                <a:latin typeface="Arial"/>
                <a:ea typeface="Arial"/>
                <a:cs typeface="Arial"/>
                <a:sym typeface="Arial"/>
              </a:rPr>
              <a:t>Σας παρέχουμε </a:t>
            </a:r>
            <a:r>
              <a:rPr b="1" lang="en-US" sz="3200">
                <a:latin typeface="Arial"/>
                <a:ea typeface="Arial"/>
                <a:cs typeface="Arial"/>
                <a:sym typeface="Arial"/>
              </a:rPr>
              <a:t>πρακτικά βήματα </a:t>
            </a:r>
            <a:r>
              <a:rPr lang="en-US" sz="3200">
                <a:latin typeface="Arial"/>
                <a:ea typeface="Arial"/>
                <a:cs typeface="Arial"/>
                <a:sym typeface="Arial"/>
              </a:rPr>
              <a:t>που θα σας βοηθήσουν να ενσωματώσετε σταδιακά πιο υγιεινές ψηφιακές συνήθειες στην καθημερινότητά σας. </a:t>
            </a:r>
            <a:endParaRPr/>
          </a:p>
          <a:p>
            <a:pPr indent="-228600" lvl="0" marL="228600" rtl="0" algn="l">
              <a:lnSpc>
                <a:spcPct val="90000"/>
              </a:lnSpc>
              <a:spcBef>
                <a:spcPts val="1000"/>
              </a:spcBef>
              <a:spcAft>
                <a:spcPts val="0"/>
              </a:spcAft>
              <a:buSzPct val="100000"/>
              <a:buChar char="❑"/>
            </a:pPr>
            <a:r>
              <a:rPr lang="en-US" sz="3200">
                <a:latin typeface="Arial"/>
                <a:ea typeface="Arial"/>
                <a:cs typeface="Arial"/>
                <a:sym typeface="Arial"/>
              </a:rPr>
              <a:t>Με την προώθηση ενός υποστηρικτικού κοινοτικού περιβάλλοντος, διασφαλίζουμε ότι κανείς δεν θα ξεκινήσει αυτό το ταξίδι μόνος του.</a:t>
            </a:r>
            <a:endParaRPr/>
          </a:p>
        </p:txBody>
      </p:sp>
      <p:sp>
        <p:nvSpPr>
          <p:cNvPr id="139" name="Google Shape;139;p6"/>
          <p:cNvSpPr/>
          <p:nvPr/>
        </p:nvSpPr>
        <p:spPr>
          <a:xfrm>
            <a:off x="6808185" y="3423959"/>
            <a:ext cx="540822" cy="540822"/>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etting Boundaries at Work: Why It's Crucial - Thoughtful Leader" id="140" name="Google Shape;140;p6"/>
          <p:cNvPicPr preferRelativeResize="0"/>
          <p:nvPr/>
        </p:nvPicPr>
        <p:blipFill rotWithShape="1">
          <a:blip r:embed="rId3">
            <a:alphaModFix/>
          </a:blip>
          <a:srcRect b="0" l="0" r="0" t="0"/>
          <a:stretch/>
        </p:blipFill>
        <p:spPr>
          <a:xfrm>
            <a:off x="7887184" y="2114485"/>
            <a:ext cx="3781051" cy="1985051"/>
          </a:xfrm>
          <a:custGeom>
            <a:rect b="b" l="l" r="r" t="t"/>
            <a:pathLst>
              <a:path extrusionOk="0" h="5712488" w="4114800">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ln>
            <a:noFill/>
          </a:ln>
        </p:spPr>
      </p:pic>
      <p:sp>
        <p:nvSpPr>
          <p:cNvPr id="141" name="Google Shape;141;p6"/>
          <p:cNvSpPr/>
          <p:nvPr/>
        </p:nvSpPr>
        <p:spPr>
          <a:xfrm>
            <a:off x="6749602" y="1"/>
            <a:ext cx="2066948" cy="1621879"/>
          </a:xfrm>
          <a:custGeom>
            <a:rect b="b" l="l" r="r" t="t"/>
            <a:pathLst>
              <a:path extrusionOk="0" h="1621879" w="2066948">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142" name="Google Shape;142;p6"/>
          <p:cNvCxnSpPr/>
          <p:nvPr/>
        </p:nvCxnSpPr>
        <p:spPr>
          <a:xfrm>
            <a:off x="12138745" y="1027906"/>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143" name="Google Shape;143;p6"/>
          <p:cNvSpPr/>
          <p:nvPr/>
        </p:nvSpPr>
        <p:spPr>
          <a:xfrm rot="-1136562">
            <a:off x="7456580" y="5166682"/>
            <a:ext cx="1835725" cy="2024785"/>
          </a:xfrm>
          <a:custGeom>
            <a:rect b="b" l="l" r="r" t="t"/>
            <a:pathLst>
              <a:path extrusionOk="0" h="2024785" w="183572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 name="Google Shape;144;p6"/>
          <p:cNvSpPr/>
          <p:nvPr/>
        </p:nvSpPr>
        <p:spPr>
          <a:xfrm>
            <a:off x="6809527" y="6033795"/>
            <a:ext cx="1991064" cy="824205"/>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6"/>
          <p:cNvSpPr/>
          <p:nvPr/>
        </p:nvSpPr>
        <p:spPr>
          <a:xfrm>
            <a:off x="10851696" y="5519196"/>
            <a:ext cx="1340305" cy="1338805"/>
          </a:xfrm>
          <a:custGeom>
            <a:rect b="b" l="l" r="r" t="t"/>
            <a:pathLst>
              <a:path extrusionOk="0" h="1338805" w="13403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sp>
        <p:nvSpPr>
          <p:cNvPr id="151" name="Google Shape;151;p7"/>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7"/>
          <p:cNvSpPr txBox="1"/>
          <p:nvPr>
            <p:ph type="title"/>
          </p:nvPr>
        </p:nvSpPr>
        <p:spPr>
          <a:xfrm>
            <a:off x="6094476" y="177396"/>
            <a:ext cx="5393360" cy="103764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4400"/>
              <a:buFont typeface="Arial"/>
              <a:buNone/>
            </a:pPr>
            <a:r>
              <a:rPr lang="en-US" sz="4400">
                <a:latin typeface="Arial"/>
                <a:ea typeface="Arial"/>
                <a:cs typeface="Arial"/>
                <a:sym typeface="Arial"/>
              </a:rPr>
              <a:t>Συμπεράσματα</a:t>
            </a:r>
            <a:endParaRPr/>
          </a:p>
        </p:txBody>
      </p:sp>
      <p:sp>
        <p:nvSpPr>
          <p:cNvPr id="153" name="Google Shape;153;p7"/>
          <p:cNvSpPr/>
          <p:nvPr/>
        </p:nvSpPr>
        <p:spPr>
          <a:xfrm flipH="1">
            <a:off x="784038" y="0"/>
            <a:ext cx="842502" cy="354793"/>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Premium Vector | Man's face sucked into his phone" id="154" name="Google Shape;154;p7"/>
          <p:cNvPicPr preferRelativeResize="0"/>
          <p:nvPr/>
        </p:nvPicPr>
        <p:blipFill rotWithShape="1">
          <a:blip r:embed="rId3">
            <a:alphaModFix/>
          </a:blip>
          <a:srcRect b="0" l="0" r="0" t="0"/>
          <a:stretch/>
        </p:blipFill>
        <p:spPr>
          <a:xfrm>
            <a:off x="314802" y="558913"/>
            <a:ext cx="2026738" cy="2533423"/>
          </a:xfrm>
          <a:custGeom>
            <a:rect b="b" l="l" r="r" t="t"/>
            <a:pathLst>
              <a:path extrusionOk="0" h="2247255" w="1999274">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ln>
            <a:noFill/>
          </a:ln>
        </p:spPr>
      </p:pic>
      <p:sp>
        <p:nvSpPr>
          <p:cNvPr id="155" name="Google Shape;155;p7"/>
          <p:cNvSpPr/>
          <p:nvPr/>
        </p:nvSpPr>
        <p:spPr>
          <a:xfrm flipH="1">
            <a:off x="3731108" y="1327365"/>
            <a:ext cx="610857" cy="610857"/>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7"/>
          <p:cNvSpPr/>
          <p:nvPr/>
        </p:nvSpPr>
        <p:spPr>
          <a:xfrm flipH="1">
            <a:off x="3628176" y="0"/>
            <a:ext cx="2093996" cy="1402773"/>
          </a:xfrm>
          <a:custGeom>
            <a:rect b="b" l="l" r="r" t="t"/>
            <a:pathLst>
              <a:path extrusionOk="0" h="1550992" w="2315251">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Side view of man with magnifying glass. 6137797 Vector Art at Vecteezy" id="157" name="Google Shape;157;p7"/>
          <p:cNvPicPr preferRelativeResize="0"/>
          <p:nvPr/>
        </p:nvPicPr>
        <p:blipFill rotWithShape="1">
          <a:blip r:embed="rId4">
            <a:alphaModFix/>
          </a:blip>
          <a:srcRect b="0" l="0" r="0" t="0"/>
          <a:stretch/>
        </p:blipFill>
        <p:spPr>
          <a:xfrm>
            <a:off x="314801" y="3661942"/>
            <a:ext cx="2533423" cy="2533423"/>
          </a:xfrm>
          <a:custGeom>
            <a:rect b="b" l="l" r="r" t="t"/>
            <a:pathLst>
              <a:path extrusionOk="0" h="3064284" w="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a:noFill/>
          <a:ln>
            <a:noFill/>
          </a:ln>
        </p:spPr>
      </p:pic>
      <p:pic>
        <p:nvPicPr>
          <p:cNvPr descr="Self-Reflection | Conceptual illustration, Illustration, Editorial ..." id="158" name="Google Shape;158;p7"/>
          <p:cNvPicPr preferRelativeResize="0"/>
          <p:nvPr/>
        </p:nvPicPr>
        <p:blipFill rotWithShape="1">
          <a:blip r:embed="rId5">
            <a:alphaModFix/>
          </a:blip>
          <a:srcRect b="0" l="0" r="0" t="0"/>
          <a:stretch/>
        </p:blipFill>
        <p:spPr>
          <a:xfrm>
            <a:off x="3188750" y="2392776"/>
            <a:ext cx="2356083" cy="2533423"/>
          </a:xfrm>
          <a:custGeom>
            <a:rect b="b" l="l" r="r" t="t"/>
            <a:pathLst>
              <a:path extrusionOk="0" h="2247255" w="1999274">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ln>
            <a:noFill/>
          </a:ln>
        </p:spPr>
      </p:pic>
      <p:sp>
        <p:nvSpPr>
          <p:cNvPr id="159" name="Google Shape;159;p7"/>
          <p:cNvSpPr txBox="1"/>
          <p:nvPr>
            <p:ph idx="1" type="body"/>
          </p:nvPr>
        </p:nvSpPr>
        <p:spPr>
          <a:xfrm>
            <a:off x="6096000" y="1402773"/>
            <a:ext cx="5667631" cy="4985670"/>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SzPts val="3200"/>
              <a:buChar char="❑"/>
            </a:pPr>
            <a:r>
              <a:rPr lang="en-US" sz="3200">
                <a:latin typeface="Arial"/>
                <a:ea typeface="Arial"/>
                <a:cs typeface="Arial"/>
                <a:sym typeface="Arial"/>
              </a:rPr>
              <a:t>Το μάθημά μας συμπυκνώνει την ουσία της ψηφιακής ευημερίας: </a:t>
            </a:r>
            <a:r>
              <a:rPr b="1" lang="en-US" sz="3200">
                <a:latin typeface="Arial"/>
                <a:ea typeface="Arial"/>
                <a:cs typeface="Arial"/>
                <a:sym typeface="Arial"/>
              </a:rPr>
              <a:t>ολοκληρωμένο, πρακτικό και ελκυστικό. </a:t>
            </a:r>
            <a:endParaRPr/>
          </a:p>
          <a:p>
            <a:pPr indent="-228600" lvl="0" marL="228600" rtl="0" algn="just">
              <a:lnSpc>
                <a:spcPct val="90000"/>
              </a:lnSpc>
              <a:spcBef>
                <a:spcPts val="1000"/>
              </a:spcBef>
              <a:spcAft>
                <a:spcPts val="0"/>
              </a:spcAft>
              <a:buSzPts val="3200"/>
              <a:buChar char="❑"/>
            </a:pPr>
            <a:r>
              <a:rPr lang="en-US" sz="3200">
                <a:latin typeface="Arial"/>
                <a:ea typeface="Arial"/>
                <a:cs typeface="Arial"/>
                <a:sym typeface="Arial"/>
              </a:rPr>
              <a:t>Εξοπλίζει τα άτομα με </a:t>
            </a:r>
            <a:r>
              <a:rPr b="1" lang="en-US" sz="3200">
                <a:latin typeface="Arial"/>
                <a:ea typeface="Arial"/>
                <a:cs typeface="Arial"/>
                <a:sym typeface="Arial"/>
              </a:rPr>
              <a:t>τις γνώσεις, τα εργαλεία και την υποστήριξη </a:t>
            </a:r>
            <a:r>
              <a:rPr lang="en-US" sz="3200">
                <a:latin typeface="Arial"/>
                <a:ea typeface="Arial"/>
                <a:cs typeface="Arial"/>
                <a:sym typeface="Arial"/>
              </a:rPr>
              <a:t>που χρειάζονται για να περιηγηθούν στον ψηφιακό κόσμο με αυτοπεποίθηση και προσοχή.</a:t>
            </a:r>
            <a:endParaRPr/>
          </a:p>
        </p:txBody>
      </p:sp>
      <p:sp>
        <p:nvSpPr>
          <p:cNvPr id="160" name="Google Shape;160;p7"/>
          <p:cNvSpPr/>
          <p:nvPr/>
        </p:nvSpPr>
        <p:spPr>
          <a:xfrm flipH="1">
            <a:off x="2899690" y="5509119"/>
            <a:ext cx="3939038" cy="3939038"/>
          </a:xfrm>
          <a:prstGeom prst="arc">
            <a:avLst>
              <a:gd fmla="val 16200000" name="adj1"/>
              <a:gd fmla="val 20354996"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61" name="Google Shape;161;p7"/>
          <p:cNvSpPr/>
          <p:nvPr/>
        </p:nvSpPr>
        <p:spPr>
          <a:xfrm flipH="1">
            <a:off x="3724986" y="6033795"/>
            <a:ext cx="1991064" cy="824205"/>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8"/>
          <p:cNvSpPr txBox="1"/>
          <p:nvPr>
            <p:ph type="title"/>
          </p:nvPr>
        </p:nvSpPr>
        <p:spPr>
          <a:xfrm>
            <a:off x="691116" y="365126"/>
            <a:ext cx="10662684" cy="88951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4800"/>
              <a:buFont typeface="Arial"/>
              <a:buNone/>
            </a:pPr>
            <a:r>
              <a:rPr lang="en-US">
                <a:latin typeface="Arial"/>
                <a:ea typeface="Arial"/>
                <a:cs typeface="Arial"/>
                <a:sym typeface="Arial"/>
              </a:rPr>
              <a:t>Η αξία του μαθήματος</a:t>
            </a:r>
            <a:endParaRPr>
              <a:latin typeface="Arial"/>
              <a:ea typeface="Arial"/>
              <a:cs typeface="Arial"/>
              <a:sym typeface="Arial"/>
            </a:endParaRPr>
          </a:p>
        </p:txBody>
      </p:sp>
      <p:grpSp>
        <p:nvGrpSpPr>
          <p:cNvPr id="168" name="Google Shape;168;p8"/>
          <p:cNvGrpSpPr/>
          <p:nvPr/>
        </p:nvGrpSpPr>
        <p:grpSpPr>
          <a:xfrm>
            <a:off x="764658" y="1937425"/>
            <a:ext cx="10662684" cy="3255169"/>
            <a:chOff x="0" y="546773"/>
            <a:chExt cx="10662684" cy="3255169"/>
          </a:xfrm>
        </p:grpSpPr>
        <p:sp>
          <p:nvSpPr>
            <p:cNvPr id="169" name="Google Shape;169;p8"/>
            <p:cNvSpPr/>
            <p:nvPr/>
          </p:nvSpPr>
          <p:spPr>
            <a:xfrm>
              <a:off x="0" y="546773"/>
              <a:ext cx="10662684" cy="1463395"/>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8"/>
            <p:cNvSpPr/>
            <p:nvPr/>
          </p:nvSpPr>
          <p:spPr>
            <a:xfrm>
              <a:off x="442677" y="876037"/>
              <a:ext cx="805654" cy="804867"/>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8"/>
            <p:cNvSpPr/>
            <p:nvPr/>
          </p:nvSpPr>
          <p:spPr>
            <a:xfrm>
              <a:off x="1691009" y="546773"/>
              <a:ext cx="8968367" cy="146482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8"/>
            <p:cNvSpPr txBox="1"/>
            <p:nvPr/>
          </p:nvSpPr>
          <p:spPr>
            <a:xfrm>
              <a:off x="1691009" y="546773"/>
              <a:ext cx="8968367" cy="1464826"/>
            </a:xfrm>
            <a:prstGeom prst="rect">
              <a:avLst/>
            </a:prstGeom>
            <a:noFill/>
            <a:ln>
              <a:noFill/>
            </a:ln>
          </p:spPr>
          <p:txBody>
            <a:bodyPr anchorCtr="0" anchor="ctr" bIns="155025" lIns="155025" spcFirstLastPara="1" rIns="155025" wrap="square" tIns="155025">
              <a:noAutofit/>
            </a:bodyPr>
            <a:lstStyle/>
            <a:p>
              <a:pPr indent="0" lvl="0" marL="0" marR="0" rtl="0" algn="l">
                <a:lnSpc>
                  <a:spcPct val="100000"/>
                </a:lnSpc>
                <a:spcBef>
                  <a:spcPts val="0"/>
                </a:spcBef>
                <a:spcAft>
                  <a:spcPts val="0"/>
                </a:spcAft>
                <a:buNone/>
              </a:pPr>
              <a:r>
                <a:rPr lang="en-US" sz="2400">
                  <a:solidFill>
                    <a:schemeClr val="dk1"/>
                  </a:solidFill>
                  <a:latin typeface="Arial"/>
                  <a:ea typeface="Arial"/>
                  <a:cs typeface="Arial"/>
                  <a:sym typeface="Arial"/>
                </a:rPr>
                <a:t>Τα μαθήματά μας προσφέρουν μια </a:t>
              </a:r>
              <a:r>
                <a:rPr b="1" lang="en-US" sz="2400">
                  <a:solidFill>
                    <a:schemeClr val="dk1"/>
                  </a:solidFill>
                  <a:latin typeface="Arial"/>
                  <a:ea typeface="Arial"/>
                  <a:cs typeface="Arial"/>
                  <a:sym typeface="Arial"/>
                </a:rPr>
                <a:t>ολιστική προσέγγιση </a:t>
              </a:r>
              <a:r>
                <a:rPr lang="en-US" sz="2400">
                  <a:solidFill>
                    <a:schemeClr val="dk1"/>
                  </a:solidFill>
                  <a:latin typeface="Arial"/>
                  <a:ea typeface="Arial"/>
                  <a:cs typeface="Arial"/>
                  <a:sym typeface="Arial"/>
                </a:rPr>
                <a:t>στην ψηφιακή ευημερία, συνδυάζοντας </a:t>
              </a:r>
              <a:r>
                <a:rPr b="1" lang="en-US" sz="2400">
                  <a:solidFill>
                    <a:schemeClr val="dk1"/>
                  </a:solidFill>
                  <a:latin typeface="Arial"/>
                  <a:ea typeface="Arial"/>
                  <a:cs typeface="Arial"/>
                  <a:sym typeface="Arial"/>
                </a:rPr>
                <a:t>διαδραστικό περιεχόμενο, πρακτικές στρατηγικές και εξατομικευμένη καθοδήγηση</a:t>
              </a:r>
              <a:r>
                <a:rPr lang="en-US" sz="2400">
                  <a:solidFill>
                    <a:schemeClr val="dk1"/>
                  </a:solidFill>
                  <a:latin typeface="Arial"/>
                  <a:ea typeface="Arial"/>
                  <a:cs typeface="Arial"/>
                  <a:sym typeface="Arial"/>
                </a:rPr>
                <a:t>. </a:t>
              </a:r>
              <a:endParaRPr/>
            </a:p>
          </p:txBody>
        </p:sp>
        <p:sp>
          <p:nvSpPr>
            <p:cNvPr id="173" name="Google Shape;173;p8"/>
            <p:cNvSpPr/>
            <p:nvPr/>
          </p:nvSpPr>
          <p:spPr>
            <a:xfrm>
              <a:off x="0" y="2337116"/>
              <a:ext cx="10662684" cy="1463395"/>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8"/>
            <p:cNvSpPr/>
            <p:nvPr/>
          </p:nvSpPr>
          <p:spPr>
            <a:xfrm>
              <a:off x="442677" y="2666380"/>
              <a:ext cx="805654" cy="804867"/>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8"/>
            <p:cNvSpPr/>
            <p:nvPr/>
          </p:nvSpPr>
          <p:spPr>
            <a:xfrm>
              <a:off x="1691009" y="2337116"/>
              <a:ext cx="8968367" cy="146482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8"/>
            <p:cNvSpPr txBox="1"/>
            <p:nvPr/>
          </p:nvSpPr>
          <p:spPr>
            <a:xfrm>
              <a:off x="1691009" y="2337116"/>
              <a:ext cx="8968367" cy="1464826"/>
            </a:xfrm>
            <a:prstGeom prst="rect">
              <a:avLst/>
            </a:prstGeom>
            <a:noFill/>
            <a:ln>
              <a:noFill/>
            </a:ln>
          </p:spPr>
          <p:txBody>
            <a:bodyPr anchorCtr="0" anchor="ctr" bIns="155025" lIns="155025" spcFirstLastPara="1" rIns="155025" wrap="square" tIns="155025">
              <a:noAutofit/>
            </a:bodyPr>
            <a:lstStyle/>
            <a:p>
              <a:pPr indent="0" lvl="0" marL="0" marR="0" rtl="0" algn="l">
                <a:lnSpc>
                  <a:spcPct val="100000"/>
                </a:lnSpc>
                <a:spcBef>
                  <a:spcPts val="0"/>
                </a:spcBef>
                <a:spcAft>
                  <a:spcPts val="0"/>
                </a:spcAft>
                <a:buNone/>
              </a:pPr>
              <a:r>
                <a:rPr lang="en-US" sz="2800">
                  <a:solidFill>
                    <a:schemeClr val="dk1"/>
                  </a:solidFill>
                  <a:latin typeface="Arial"/>
                  <a:ea typeface="Arial"/>
                  <a:cs typeface="Arial"/>
                  <a:sym typeface="Arial"/>
                </a:rPr>
                <a:t>Κάνοντας μικρά αλλά ουσιαστικά βήματα, κάθε άτομο μπορεί να ξεκινήσει ένα </a:t>
              </a:r>
              <a:r>
                <a:rPr b="1" lang="en-US" sz="2800">
                  <a:solidFill>
                    <a:schemeClr val="dk1"/>
                  </a:solidFill>
                  <a:latin typeface="Arial"/>
                  <a:ea typeface="Arial"/>
                  <a:cs typeface="Arial"/>
                  <a:sym typeface="Arial"/>
                </a:rPr>
                <a:t>μετασχηματιστικό ταξίδι </a:t>
              </a:r>
              <a:r>
                <a:rPr lang="en-US" sz="2800">
                  <a:solidFill>
                    <a:schemeClr val="dk1"/>
                  </a:solidFill>
                  <a:latin typeface="Arial"/>
                  <a:ea typeface="Arial"/>
                  <a:cs typeface="Arial"/>
                  <a:sym typeface="Arial"/>
                </a:rPr>
                <a:t>προς μια πιο υγιή σχέση με την τεχνολογία.</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1" name="Shape 181"/>
        <p:cNvGrpSpPr/>
        <p:nvPr/>
      </p:nvGrpSpPr>
      <p:grpSpPr>
        <a:xfrm>
          <a:off x="0" y="0"/>
          <a:ext cx="0" cy="0"/>
          <a:chOff x="0" y="0"/>
          <a:chExt cx="0" cy="0"/>
        </a:xfrm>
      </p:grpSpPr>
      <p:sp>
        <p:nvSpPr>
          <p:cNvPr id="182" name="Google Shape;182;p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sometric Artwork Concept of Online Education by IsoWorks on Dribbble" id="183" name="Google Shape;183;p9"/>
          <p:cNvPicPr preferRelativeResize="0"/>
          <p:nvPr/>
        </p:nvPicPr>
        <p:blipFill rotWithShape="1">
          <a:blip r:embed="rId3">
            <a:alphaModFix/>
          </a:blip>
          <a:srcRect b="0" l="25613" r="21284" t="0"/>
          <a:stretch/>
        </p:blipFill>
        <p:spPr>
          <a:xfrm>
            <a:off x="-7366" y="10"/>
            <a:ext cx="4855591" cy="6857990"/>
          </a:xfrm>
          <a:custGeom>
            <a:rect b="b" l="l" r="r" t="t"/>
            <a:pathLst>
              <a:path extrusionOk="0" h="6858000" w="4636517">
                <a:moveTo>
                  <a:pt x="0" y="0"/>
                </a:moveTo>
                <a:lnTo>
                  <a:pt x="4636517" y="0"/>
                </a:lnTo>
                <a:lnTo>
                  <a:pt x="4636517" y="6858000"/>
                </a:lnTo>
                <a:lnTo>
                  <a:pt x="0" y="6858000"/>
                </a:lnTo>
                <a:close/>
              </a:path>
            </a:pathLst>
          </a:custGeom>
          <a:noFill/>
          <a:ln>
            <a:noFill/>
          </a:ln>
        </p:spPr>
      </p:pic>
      <p:sp>
        <p:nvSpPr>
          <p:cNvPr id="184" name="Google Shape;184;p9"/>
          <p:cNvSpPr/>
          <p:nvPr/>
        </p:nvSpPr>
        <p:spPr>
          <a:xfrm>
            <a:off x="8673531" y="407987"/>
            <a:ext cx="2987899" cy="2987899"/>
          </a:xfrm>
          <a:prstGeom prst="arc">
            <a:avLst>
              <a:gd fmla="val 16200000" name="adj1"/>
              <a:gd fmla="val 256372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5" name="Google Shape;185;p9"/>
          <p:cNvSpPr txBox="1"/>
          <p:nvPr>
            <p:ph type="title"/>
          </p:nvPr>
        </p:nvSpPr>
        <p:spPr>
          <a:xfrm>
            <a:off x="5098000" y="271462"/>
            <a:ext cx="572148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4400"/>
              <a:buFont typeface="Arial"/>
              <a:buNone/>
            </a:pPr>
            <a:r>
              <a:rPr lang="en-US" sz="4400">
                <a:latin typeface="Arial"/>
                <a:ea typeface="Arial"/>
                <a:cs typeface="Arial"/>
                <a:sym typeface="Arial"/>
              </a:rPr>
              <a:t>Εμπειρία χρήστη</a:t>
            </a:r>
            <a:endParaRPr/>
          </a:p>
        </p:txBody>
      </p:sp>
      <p:sp>
        <p:nvSpPr>
          <p:cNvPr id="186" name="Google Shape;186;p9"/>
          <p:cNvSpPr txBox="1"/>
          <p:nvPr>
            <p:ph idx="1" type="body"/>
          </p:nvPr>
        </p:nvSpPr>
        <p:spPr>
          <a:xfrm>
            <a:off x="5406919" y="1733550"/>
            <a:ext cx="5721484"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SzPct val="100000"/>
              <a:buNone/>
            </a:pPr>
            <a:r>
              <a:rPr lang="en-US" sz="4000">
                <a:latin typeface="Arial"/>
                <a:ea typeface="Arial"/>
                <a:cs typeface="Arial"/>
                <a:sym typeface="Arial"/>
              </a:rPr>
              <a:t>Το υλικό μας είναι σχεδιασμένο ώστε να είναι </a:t>
            </a:r>
            <a:r>
              <a:rPr b="1" lang="en-US" sz="4000">
                <a:latin typeface="Arial"/>
                <a:ea typeface="Arial"/>
                <a:cs typeface="Arial"/>
                <a:sym typeface="Arial"/>
              </a:rPr>
              <a:t>διαισθητικό και φιλικό προς το χρήστη</a:t>
            </a:r>
            <a:r>
              <a:rPr lang="en-US" sz="4000">
                <a:latin typeface="Arial"/>
                <a:ea typeface="Arial"/>
                <a:cs typeface="Arial"/>
                <a:sym typeface="Arial"/>
              </a:rPr>
              <a:t>, διασφαλίζοντας ότι οι χρήστες μπορούν να το ενσωματώσουν απρόσκοπτα στη μαθησιακή τους εμπειρία.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2023-02-23T17:03:29Z</dcterms:created>
  <dc:creator>Marcela Hallová</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