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VZyj9ZM+qU0iHICXPT5wSX16u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23.jpg"/><Relationship Id="rId4" Type="http://schemas.openxmlformats.org/officeDocument/2006/relationships/image" Target="../media/image3.png"/><Relationship Id="rId10" Type="http://schemas.openxmlformats.org/officeDocument/2006/relationships/image" Target="../media/image30.png"/><Relationship Id="rId9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1.png"/><Relationship Id="rId7" Type="http://schemas.openxmlformats.org/officeDocument/2006/relationships/image" Target="../media/image22.jpg"/><Relationship Id="rId8" Type="http://schemas.openxmlformats.org/officeDocument/2006/relationships/image" Target="../media/image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>
  <p:cSld name="Úvodná snímk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/>
        </p:nvSpPr>
        <p:spPr>
          <a:xfrm>
            <a:off x="2286000" y="3974221"/>
            <a:ext cx="13716000" cy="111797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b="1" lang="en-US" sz="3000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b="1" sz="3000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b="1" lang="en-US" sz="3000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b="1" sz="3000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26"/>
          <p:cNvSpPr txBox="1"/>
          <p:nvPr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b="1" i="0" lang="en-US" sz="39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39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b="1" i="0" lang="en-US" sz="39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0" lang="en-US" sz="39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26"/>
          <p:cNvGrpSpPr/>
          <p:nvPr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descr="Obrázok, na ktorom je text" id="95" name="Google Shape;95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lovenská poľnohospodárska univerzita v Nitre" id="98" name="Google Shape;98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" id="99" name="Google Shape;99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IFED - Formación, cultura y empleo en Granada" id="101" name="Google Shape;101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yzygia Foundation" id="103" name="Google Shape;103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" type="body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2" type="body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" type="body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11" name="Google Shape;111;p28"/>
          <p:cNvSpPr txBox="1"/>
          <p:nvPr>
            <p:ph idx="2" type="body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3" type="body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13" name="Google Shape;113;p28"/>
          <p:cNvSpPr txBox="1"/>
          <p:nvPr>
            <p:ph idx="4" type="body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" type="body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❑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119" name="Google Shape;119;p30"/>
          <p:cNvSpPr txBox="1"/>
          <p:nvPr>
            <p:ph idx="2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20" name="Google Shape;120;p30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30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/>
          <p:nvPr>
            <p:ph idx="2" type="pic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27" name="Google Shape;127;p31"/>
          <p:cNvSpPr txBox="1"/>
          <p:nvPr>
            <p:ph idx="10" type="dt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1"/>
          <p:cNvSpPr txBox="1"/>
          <p:nvPr>
            <p:ph idx="11" type="ftr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Cambria"/>
              <a:buNone/>
              <a:defRPr b="1" i="0" sz="7200" u="none" cap="none" strike="noStrik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AA5A"/>
              </a:buClr>
              <a:buSzPts val="4200"/>
              <a:buFont typeface="Noto Sans Symbols"/>
              <a:buChar char="❑"/>
              <a:defRPr b="0" i="0" sz="4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4.png"/><Relationship Id="rId13" Type="http://schemas.openxmlformats.org/officeDocument/2006/relationships/image" Target="../media/image15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5" Type="http://schemas.openxmlformats.org/officeDocument/2006/relationships/image" Target="../media/image21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title"/>
          </p:nvPr>
        </p:nvSpPr>
        <p:spPr>
          <a:xfrm>
            <a:off x="9404337" y="2375990"/>
            <a:ext cx="8002395" cy="2216265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137150" spcFirstLastPara="1" rIns="137150" wrap="square" tIns="685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Ψηφιακό απόρρητο - </a:t>
            </a:r>
            <a:br>
              <a:rPr b="1" lang="en-US" sz="4800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800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Συμπεράσματα</a:t>
            </a:r>
            <a:endParaRPr b="1" sz="4800">
              <a:solidFill>
                <a:srgbClr val="FFAA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brázok, na ktorom je text" id="135" name="Google Shape;1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0423" y="1099211"/>
            <a:ext cx="3610221" cy="7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3988" y="7726580"/>
            <a:ext cx="1225763" cy="1166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ovenská poľnohospodárska univerzita v Nitre" id="137" name="Google Shape;1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19387" y="7908668"/>
            <a:ext cx="177802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89070" y="7864128"/>
            <a:ext cx="1159515" cy="1524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" id="139" name="Google Shape;13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48585" y="7820121"/>
            <a:ext cx="152623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48823" y="7812559"/>
            <a:ext cx="1823235" cy="846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FED - Formación, cultura y empleo en Granada" id="141" name="Google Shape;14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34649" y="8656873"/>
            <a:ext cx="2397440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405535" y="8834133"/>
            <a:ext cx="236275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zygia Foundation" id="143" name="Google Shape;14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932519" y="8793872"/>
            <a:ext cx="2236985" cy="42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Οικοδόμηση ψηφιακής ανθεκτικότητας </a:t>
            </a:r>
            <a:b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 την κατασκευή της ψηφιακής ευημερίας </a:t>
            </a:r>
            <a:b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 την ασφάλεια προσβάσιμες σε όλους</a:t>
            </a:r>
            <a:b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descr="Obrázok, na ktorom je text, diagram, kruh, snímka obrazovky&#10;&#10;Automaticky generovaný popis" id="146" name="Google Shape;146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ee Concept Of Data Privacy And Policy Illustration - Free Download  Business Illustrations | IconScout" id="147" name="Google Shape;147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-1118443" y="1638300"/>
              <a:ext cx="7620000" cy="4286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468447" y="981075"/>
            <a:ext cx="17351106" cy="8309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Ελεύθερη άδεια χρήσης 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 προϊόν που αναπτύχθηκε εδώ στο πλαίσιο του έργου "Building Digital Resilience by Making Digital Wellbeing and Security Accessible to All 2022-2-SK01-KA220-ADU-000096888" αναπτύχθηκε με την υποστήριξη της Ευρωπαϊκής Επιτροπής και εκφράζει αποκλειστικά τη γνώμη του συγγραφέα. Η Ευρωπαϊκή Επιτροπή δεν ευθύνεται για το περιεχόμενο των εγγράφων 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δημοσίευση αποκτά την άδεια Creative Commons CC BY- NC SA.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Αυτή η άδεια σας επιτρέπει να διανέμετε, να αναμειγνύετε, να βελτιώνετε και να αξιοποιείτε το έργο, αλλά μόνο μη εμπορικά. Όταν χρησιμοποιείτε το έργο καθώς και αποσπάσματα από αυτό πρέπει: </a:t>
            </a:r>
            <a:endParaRPr/>
          </a:p>
          <a:p>
            <a:pPr indent="-514350" lvl="1" marL="97155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πρέπει να αναφέρεται η πηγή και ένας σύνδεσμος προς την άδεια χρήσης και να αναφέρονται οι πιθανές αλλαγές. Τα πνευματικά δικαιώματα παραμένουν στους συγγραφείς των εγγράφων. </a:t>
            </a:r>
            <a:endParaRPr/>
          </a:p>
          <a:p>
            <a:pPr indent="-514350" lvl="1" marL="97155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 έργο δεν μπορεί να χρησιμοποιηθεί για εμπορικούς σκοπούς. </a:t>
            </a:r>
            <a:endParaRPr/>
          </a:p>
          <a:p>
            <a:pPr indent="-514350" lvl="1" marL="97155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Εάν ανασυνθέσετε, μετατρέψετε ή αξιοποιήσετε το έργο, οι συνεισφορές σας πρέπει να δημοσιεύονται με την ίδια άδεια χρήσης όπως και το πρωτότυπο.  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Αποποίηση ευθύνης: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  <a:endParaRPr/>
          </a:p>
          <a:p>
            <a:pPr indent="0" lvl="0" marL="0" marR="0" rtl="0" algn="just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609600" y="3543300"/>
            <a:ext cx="2344122" cy="808722"/>
          </a:xfrm>
          <a:custGeom>
            <a:rect b="b" l="l" r="r" t="t"/>
            <a:pathLst>
              <a:path extrusionOk="0" h="808722" w="23441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/>
          <p:nvPr/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"/>
          <p:cNvSpPr/>
          <p:nvPr/>
        </p:nvSpPr>
        <p:spPr>
          <a:xfrm rot="-853893">
            <a:off x="12262632" y="686926"/>
            <a:ext cx="4481848" cy="4481849"/>
          </a:xfrm>
          <a:prstGeom prst="arc">
            <a:avLst>
              <a:gd fmla="val 14612914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2"/>
          <p:cNvGrpSpPr/>
          <p:nvPr/>
        </p:nvGrpSpPr>
        <p:grpSpPr>
          <a:xfrm>
            <a:off x="762000" y="2172583"/>
            <a:ext cx="16306800" cy="7237232"/>
            <a:chOff x="0" y="883"/>
            <a:chExt cx="16306800" cy="7237232"/>
          </a:xfrm>
        </p:grpSpPr>
        <p:sp>
          <p:nvSpPr>
            <p:cNvPr id="156" name="Google Shape;156;p2"/>
            <p:cNvSpPr/>
            <p:nvPr/>
          </p:nvSpPr>
          <p:spPr>
            <a:xfrm>
              <a:off x="0" y="883"/>
              <a:ext cx="16306800" cy="2067780"/>
            </a:xfrm>
            <a:prstGeom prst="roundRect">
              <a:avLst>
                <a:gd fmla="val 10000" name="adj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25503" y="466134"/>
              <a:ext cx="1137279" cy="1137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88286" y="883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2388286" y="883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8825" lIns="218825" spcFirstLastPara="1" rIns="218825" wrap="square" tIns="218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Κατανόηση του ψηφιακού απορρήτου</a:t>
              </a:r>
              <a:endPara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0" y="2585609"/>
              <a:ext cx="16306800" cy="2067780"/>
            </a:xfrm>
            <a:prstGeom prst="roundRect">
              <a:avLst>
                <a:gd fmla="val 10000" name="adj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25503" y="3050860"/>
              <a:ext cx="1137279" cy="113727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388286" y="2585609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2388286" y="2585609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8825" lIns="218825" spcFirstLastPara="1" rIns="218825" wrap="square" tIns="218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Phishing</a:t>
              </a:r>
              <a:endPara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0" y="5170335"/>
              <a:ext cx="16306800" cy="2067780"/>
            </a:xfrm>
            <a:prstGeom prst="roundRect">
              <a:avLst>
                <a:gd fmla="val 10000" name="adj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25503" y="5635586"/>
              <a:ext cx="1137279" cy="113727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388286" y="5170335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2388286" y="5170335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8825" lIns="218825" spcFirstLastPara="1" rIns="218825" wrap="square" tIns="218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Τύποι ψηφιακού απορρήτου και διδασκαλία του ψηφιακού απορρήτου</a:t>
              </a:r>
              <a:endPara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2"/>
          <p:cNvSpPr txBox="1"/>
          <p:nvPr>
            <p:ph type="title"/>
          </p:nvPr>
        </p:nvSpPr>
        <p:spPr>
          <a:xfrm>
            <a:off x="558905" y="661263"/>
            <a:ext cx="10662684" cy="889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Περίληψη του μαθήματος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/>
          <p:nvPr>
            <p:ph type="title"/>
          </p:nvPr>
        </p:nvSpPr>
        <p:spPr>
          <a:xfrm>
            <a:off x="1676400" y="536805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N°1 - Κατανόηση του ψηφιακού απορρήτου</a:t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FFAA5A"/>
                </a:solidFill>
              </a:rPr>
              <a:t>Ορισμός του ψηφιακού απορρήτου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Τι: </a:t>
            </a:r>
            <a:r>
              <a:rPr lang="en-US" sz="2800">
                <a:solidFill>
                  <a:srgbClr val="000000"/>
                </a:solidFill>
              </a:rPr>
              <a:t>Η δυνατότητα ενός ατόμου </a:t>
            </a:r>
            <a:r>
              <a:rPr b="1" lang="en-US" sz="2800">
                <a:solidFill>
                  <a:srgbClr val="000000"/>
                </a:solidFill>
              </a:rPr>
              <a:t>να ελέγχει και να προστατεύει την πρόσβαση και τη χρήση των προσωπικών του πληροφοριών </a:t>
            </a:r>
            <a:r>
              <a:rPr lang="en-US" sz="2800">
                <a:solidFill>
                  <a:srgbClr val="000000"/>
                </a:solidFill>
              </a:rPr>
              <a:t>κατά την πλοήγησή του στο διαδίκτυο.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Επιπτώσεις: </a:t>
            </a:r>
            <a:r>
              <a:rPr lang="en-US" sz="2800">
                <a:solidFill>
                  <a:srgbClr val="000000"/>
                </a:solidFill>
              </a:rPr>
              <a:t>Δεν είναι μια αφηρημένη έννοια, αλλά είναι ζωτικής σημασίας να την κατανοήσετε </a:t>
            </a:r>
            <a:r>
              <a:rPr b="1" lang="en-US" sz="2800">
                <a:solidFill>
                  <a:srgbClr val="000000"/>
                </a:solidFill>
              </a:rPr>
              <a:t>για να διατηρήσετε τις προσωπικές σας πληροφορίες ασφαλείς από μη εξουσιοδοτημένη χρήση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Γιατί: </a:t>
            </a:r>
            <a:r>
              <a:rPr lang="en-US" sz="2800">
                <a:solidFill>
                  <a:srgbClr val="000000"/>
                </a:solidFill>
              </a:rPr>
              <a:t>Σε έναν διασυνδεδεμένο κόσμο, ο διαχωρισμός μεταξύ προσωπικού/ιδιωτικού και γενικού/δημόσιου είναι πάντα πιο λεπτός. Το ψηφιακό απόρρητο (DP) είναι μια </a:t>
            </a:r>
            <a:r>
              <a:rPr b="1" lang="en-US" sz="2800">
                <a:solidFill>
                  <a:srgbClr val="000000"/>
                </a:solidFill>
              </a:rPr>
              <a:t>προστασία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Μέτρηση: </a:t>
            </a:r>
            <a:r>
              <a:rPr lang="en-US" sz="2800">
                <a:solidFill>
                  <a:srgbClr val="000000"/>
                </a:solidFill>
              </a:rPr>
              <a:t>Στην ΕΕ, ο </a:t>
            </a:r>
            <a:r>
              <a:rPr b="1" lang="en-US" sz="2800">
                <a:solidFill>
                  <a:srgbClr val="000000"/>
                </a:solidFill>
              </a:rPr>
              <a:t>ΓΚΠΔ </a:t>
            </a:r>
            <a:r>
              <a:rPr lang="en-US" sz="2800">
                <a:solidFill>
                  <a:srgbClr val="000000"/>
                </a:solidFill>
              </a:rPr>
              <a:t>(Γενικός Κανονισμός για την Προστασία Δεδομένων) εγγυάται την προστασία των προσωπικών σας δεδομένων </a:t>
            </a:r>
            <a:r>
              <a:rPr b="1" lang="en-US" sz="2800">
                <a:solidFill>
                  <a:srgbClr val="000000"/>
                </a:solidFill>
              </a:rPr>
              <a:t>κάθε φορά που συλλέγονται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/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78" name="Google Shape;178;p3"/>
          <p:cNvSpPr/>
          <p:nvPr/>
        </p:nvSpPr>
        <p:spPr>
          <a:xfrm>
            <a:off x="356957" y="141837"/>
            <a:ext cx="1800686" cy="1800686"/>
          </a:xfrm>
          <a:custGeom>
            <a:rect b="b" l="l" r="r" t="t"/>
            <a:pathLst>
              <a:path extrusionOk="0" h="1800686" w="1800686">
                <a:moveTo>
                  <a:pt x="0" y="0"/>
                </a:moveTo>
                <a:lnTo>
                  <a:pt x="1800686" y="0"/>
                </a:lnTo>
                <a:lnTo>
                  <a:pt x="1800686" y="1800686"/>
                </a:lnTo>
                <a:lnTo>
                  <a:pt x="0" y="1800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N°1 - Κατανόηση του ψηφιακού απορρήτου</a:t>
            </a:r>
            <a:endParaRPr/>
          </a:p>
        </p:txBody>
      </p:sp>
      <p:sp>
        <p:nvSpPr>
          <p:cNvPr id="187" name="Google Shape;187;p4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1695865" y="2482116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2800">
                <a:solidFill>
                  <a:srgbClr val="FFAA5A"/>
                </a:solidFill>
              </a:rPr>
              <a:t>Ορισμός του ψηφιακού απορρήτου</a:t>
            </a:r>
            <a:endParaRPr/>
          </a:p>
          <a:p>
            <a:pPr indent="-329565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Νόμος:</a:t>
            </a:r>
            <a:r>
              <a:rPr lang="en-US" sz="2800" u="sng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Το δικαίωμα της ιδιωτικής ζωής προστατεύεται από </a:t>
            </a:r>
            <a:r>
              <a:rPr b="1" lang="en-US" sz="2800">
                <a:solidFill>
                  <a:srgbClr val="000000"/>
                </a:solidFill>
              </a:rPr>
              <a:t>το άρθρο 8 του Χάρτη Θεμελιωδών Δικαιωμάτων της Ευρωπαϊκής Ένωσης.</a:t>
            </a:r>
            <a:endParaRPr b="1" sz="2800" u="sng">
              <a:solidFill>
                <a:srgbClr val="000000"/>
              </a:solidFill>
            </a:endParaRPr>
          </a:p>
          <a:p>
            <a:pPr indent="-329565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Οφέλη DP:</a:t>
            </a:r>
            <a:r>
              <a:rPr lang="en-US" sz="2800" u="sng">
                <a:solidFill>
                  <a:srgbClr val="000000"/>
                </a:solidFill>
              </a:rPr>
              <a:t> </a:t>
            </a:r>
            <a:r>
              <a:rPr b="1" lang="en-US" sz="2800">
                <a:solidFill>
                  <a:srgbClr val="000000"/>
                </a:solidFill>
              </a:rPr>
              <a:t>Δυνατότητα προστασίας προσωπικών πληροφοριών, πρόληψη κλοπής ταυτότητας, πρόληψη μη εξουσιοδοτημένης πρόσβασης, αποφυγή στοχευμένων διαφημίσεων.</a:t>
            </a:r>
            <a:endParaRPr b="1" sz="2800" u="sng">
              <a:solidFill>
                <a:srgbClr val="000000"/>
              </a:solidFill>
            </a:endParaRPr>
          </a:p>
          <a:p>
            <a:pPr indent="-329565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Χωρίς DP:</a:t>
            </a:r>
            <a:r>
              <a:rPr lang="en-US" sz="2800" u="sng">
                <a:solidFill>
                  <a:srgbClr val="000000"/>
                </a:solidFill>
              </a:rPr>
              <a:t> </a:t>
            </a:r>
            <a:r>
              <a:rPr b="1" lang="en-US" sz="2800">
                <a:solidFill>
                  <a:srgbClr val="000000"/>
                </a:solidFill>
              </a:rPr>
              <a:t>Κίνδυνος κυβερνοεπιθέσεων, κλοπής ταυτότητας και απάτης, παραβίαση δεδομένων, απώλεια εμπιστοσύνης, επιτήρηση και παρακολούθηση, ψυχολογικές επιπτώσεις.</a:t>
            </a:r>
            <a:endParaRPr b="1" sz="2800" u="sng">
              <a:solidFill>
                <a:srgbClr val="000000"/>
              </a:solidFill>
            </a:endParaRPr>
          </a:p>
          <a:p>
            <a:pPr indent="-329565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2800" u="sng">
                <a:solidFill>
                  <a:srgbClr val="000000"/>
                </a:solidFill>
              </a:rPr>
              <a:t>Θέματα:</a:t>
            </a:r>
            <a:r>
              <a:rPr lang="en-US" sz="2800" u="sng">
                <a:solidFill>
                  <a:srgbClr val="000000"/>
                </a:solidFill>
              </a:rPr>
              <a:t> </a:t>
            </a:r>
            <a:r>
              <a:rPr b="1" lang="en-US" sz="2800">
                <a:solidFill>
                  <a:srgbClr val="000000"/>
                </a:solidFill>
              </a:rPr>
              <a:t>Στρατηγικές </a:t>
            </a:r>
            <a:r>
              <a:rPr lang="en-US" sz="2800">
                <a:solidFill>
                  <a:srgbClr val="000000"/>
                </a:solidFill>
              </a:rPr>
              <a:t>(εκπαίδευση, anti-viruses κ.λπ.) </a:t>
            </a:r>
            <a:r>
              <a:rPr b="1" lang="en-US" sz="2800">
                <a:solidFill>
                  <a:srgbClr val="000000"/>
                </a:solidFill>
              </a:rPr>
              <a:t>για τον μετριασμό των κινδύνων και των τρωτών σημείων </a:t>
            </a:r>
            <a:r>
              <a:rPr lang="en-US" sz="2800">
                <a:solidFill>
                  <a:srgbClr val="000000"/>
                </a:solidFill>
              </a:rPr>
              <a:t>(phishing, κακόβουλο λογισμικό, ransomware κ.λπ.).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 sz="2800"/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</p:txBody>
      </p:sp>
      <p:sp>
        <p:nvSpPr>
          <p:cNvPr id="189" name="Google Shape;189;p4"/>
          <p:cNvSpPr/>
          <p:nvPr/>
        </p:nvSpPr>
        <p:spPr>
          <a:xfrm>
            <a:off x="152400" y="29534"/>
            <a:ext cx="1543465" cy="1714961"/>
          </a:xfrm>
          <a:custGeom>
            <a:rect b="b" l="l" r="r" t="t"/>
            <a:pathLst>
              <a:path extrusionOk="0" h="1714961" w="1543465">
                <a:moveTo>
                  <a:pt x="0" y="0"/>
                </a:moveTo>
                <a:lnTo>
                  <a:pt x="1543465" y="0"/>
                </a:lnTo>
                <a:lnTo>
                  <a:pt x="1543465" y="1714961"/>
                </a:lnTo>
                <a:lnTo>
                  <a:pt x="0" y="1714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N°1 - Κατανόηση του ψηφιακού απορρήτου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3600">
                <a:solidFill>
                  <a:srgbClr val="FFAA5A"/>
                </a:solidFill>
              </a:rPr>
              <a:t>Βασικά στοιχεία Ψηφιακό απόρρητο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3600" u="sng">
                <a:solidFill>
                  <a:srgbClr val="000000"/>
                </a:solidFill>
              </a:rPr>
              <a:t>Προσωπικά δεδομένα:</a:t>
            </a:r>
            <a:r>
              <a:rPr lang="en-US" sz="3600" u="sng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000000"/>
                </a:solidFill>
              </a:rPr>
              <a:t>Οποιαδήποτε πληροφορία που </a:t>
            </a:r>
            <a:r>
              <a:rPr b="1" lang="en-US" sz="3600">
                <a:solidFill>
                  <a:srgbClr val="000000"/>
                </a:solidFill>
              </a:rPr>
              <a:t>αφορά ένα αναγνωρισμένο ζωντανό άτομο</a:t>
            </a:r>
            <a:r>
              <a:rPr lang="en-US" sz="3600">
                <a:solidFill>
                  <a:srgbClr val="000000"/>
                </a:solidFill>
              </a:rPr>
              <a:t>.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3600" u="sng">
                <a:solidFill>
                  <a:srgbClr val="000000"/>
                </a:solidFill>
              </a:rPr>
              <a:t>Ασφάλεια δεδομένων: </a:t>
            </a:r>
            <a:r>
              <a:rPr lang="en-US" sz="3600">
                <a:solidFill>
                  <a:srgbClr val="000000"/>
                </a:solidFill>
              </a:rPr>
              <a:t>Εγκατάσταση </a:t>
            </a:r>
            <a:r>
              <a:rPr b="1" lang="en-US" sz="3600">
                <a:solidFill>
                  <a:srgbClr val="000000"/>
                </a:solidFill>
              </a:rPr>
              <a:t>προγραμμάτων ασφαλείας </a:t>
            </a:r>
            <a:r>
              <a:rPr lang="en-US" sz="3600">
                <a:solidFill>
                  <a:srgbClr val="000000"/>
                </a:solidFill>
              </a:rPr>
              <a:t>(anti-viruses, προσωπικοί διακομιστές για εταιρείες κ.λπ.) για την προστασία από παραβιάσεις δεδομένων.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3600" u="sng">
                <a:solidFill>
                  <a:srgbClr val="000000"/>
                </a:solidFill>
              </a:rPr>
              <a:t>Συναίνεση μετά από ενημέρωση:</a:t>
            </a:r>
            <a:r>
              <a:rPr lang="en-US" sz="3600" u="sng">
                <a:solidFill>
                  <a:srgbClr val="000000"/>
                </a:solidFill>
              </a:rPr>
              <a:t> </a:t>
            </a:r>
            <a:r>
              <a:rPr b="1" lang="en-US" sz="3600">
                <a:solidFill>
                  <a:srgbClr val="000000"/>
                </a:solidFill>
              </a:rPr>
              <a:t>Χρήση cookies </a:t>
            </a:r>
            <a:r>
              <a:rPr lang="en-US" sz="3600">
                <a:solidFill>
                  <a:srgbClr val="000000"/>
                </a:solidFill>
              </a:rPr>
              <a:t>(τεχνικά/αναλυτικά/προφίλ).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b="1" lang="en-US" sz="3600" u="sng">
                <a:solidFill>
                  <a:srgbClr val="000000"/>
                </a:solidFill>
              </a:rPr>
              <a:t>Εκπαίδευση χρηστών:</a:t>
            </a:r>
            <a:r>
              <a:rPr lang="en-US" sz="3600" u="sng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000000"/>
                </a:solidFill>
              </a:rPr>
              <a:t>Οι</a:t>
            </a:r>
            <a:r>
              <a:rPr b="1" lang="en-US" sz="3600">
                <a:solidFill>
                  <a:srgbClr val="000000"/>
                </a:solidFill>
              </a:rPr>
              <a:t> </a:t>
            </a:r>
            <a:r>
              <a:rPr lang="en-US" sz="3600">
                <a:solidFill>
                  <a:srgbClr val="000000"/>
                </a:solidFill>
              </a:rPr>
              <a:t>χρήστες του Διαδικτύου </a:t>
            </a:r>
            <a:r>
              <a:rPr b="1" lang="en-US" sz="3600">
                <a:solidFill>
                  <a:srgbClr val="000000"/>
                </a:solidFill>
              </a:rPr>
              <a:t>διαθέτουν τις κατάλληλες δεξιότητες για την ασφαλή διαχείριση του περιεχομένου τους.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143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143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/>
          </a:p>
          <a:p>
            <a:pPr indent="-1143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600"/>
          </a:p>
          <a:p>
            <a:pPr indent="-1143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600"/>
          </a:p>
        </p:txBody>
      </p:sp>
      <p:sp>
        <p:nvSpPr>
          <p:cNvPr id="200" name="Google Shape;200;p5"/>
          <p:cNvSpPr/>
          <p:nvPr/>
        </p:nvSpPr>
        <p:spPr>
          <a:xfrm>
            <a:off x="257427" y="36406"/>
            <a:ext cx="1999746" cy="2032779"/>
          </a:xfrm>
          <a:custGeom>
            <a:rect b="b" l="l" r="r" t="t"/>
            <a:pathLst>
              <a:path extrusionOk="0" h="2032779" w="1999746">
                <a:moveTo>
                  <a:pt x="0" y="0"/>
                </a:moveTo>
                <a:lnTo>
                  <a:pt x="1999746" y="0"/>
                </a:lnTo>
                <a:lnTo>
                  <a:pt x="1999746" y="2032779"/>
                </a:lnTo>
                <a:lnTo>
                  <a:pt x="0" y="2032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N°2 - Phishing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>
            <p:ph idx="1" type="body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3600">
                <a:solidFill>
                  <a:srgbClr val="FFAA5A"/>
                </a:solidFill>
              </a:rPr>
              <a:t>Ορισμός του Phishing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3600" u="sng">
                <a:solidFill>
                  <a:srgbClr val="000000"/>
                </a:solidFill>
              </a:rPr>
              <a:t>Τι; </a:t>
            </a:r>
            <a:r>
              <a:rPr b="1" lang="en-US" sz="3600">
                <a:solidFill>
                  <a:srgbClr val="000000"/>
                </a:solidFill>
              </a:rPr>
              <a:t>Το phishing </a:t>
            </a:r>
            <a:r>
              <a:rPr lang="en-US" sz="3600">
                <a:solidFill>
                  <a:srgbClr val="000000"/>
                </a:solidFill>
              </a:rPr>
              <a:t>είναι ένας κοινός τύπος </a:t>
            </a:r>
            <a:r>
              <a:rPr b="1" lang="en-US" sz="3600">
                <a:solidFill>
                  <a:srgbClr val="000000"/>
                </a:solidFill>
              </a:rPr>
              <a:t>κυβερνοεπίθεσης </a:t>
            </a:r>
            <a:r>
              <a:rPr lang="en-US" sz="3600">
                <a:solidFill>
                  <a:srgbClr val="000000"/>
                </a:solidFill>
              </a:rPr>
              <a:t>που </a:t>
            </a:r>
            <a:r>
              <a:rPr b="1" lang="en-US" sz="3600">
                <a:solidFill>
                  <a:srgbClr val="000000"/>
                </a:solidFill>
              </a:rPr>
              <a:t>στοχεύει σε άτομα μέσω ηλεκτρονικού ταχυδρομείου, μηνυμάτων κειμένου</a:t>
            </a:r>
            <a:r>
              <a:rPr lang="en-US" sz="3600">
                <a:solidFill>
                  <a:srgbClr val="000000"/>
                </a:solidFill>
              </a:rPr>
              <a:t>, τηλεφωνημάτων και άλλων μορφών επικοινωνίας.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3600" u="sng">
                <a:solidFill>
                  <a:srgbClr val="000000"/>
                </a:solidFill>
              </a:rPr>
              <a:t>Γιατί; </a:t>
            </a:r>
            <a:r>
              <a:rPr lang="en-US" sz="3600">
                <a:solidFill>
                  <a:srgbClr val="000000"/>
                </a:solidFill>
              </a:rPr>
              <a:t>Πρόκειται για μια τεχνική </a:t>
            </a:r>
            <a:r>
              <a:rPr b="1" lang="en-US" sz="3600">
                <a:solidFill>
                  <a:srgbClr val="000000"/>
                </a:solidFill>
              </a:rPr>
              <a:t>απόπειρας απόκτησης ευαίσθητων δεδομένων, όπως αριθμοί τραπεζικών λογαριασμών</a:t>
            </a:r>
            <a:r>
              <a:rPr lang="en-US" sz="3600">
                <a:solidFill>
                  <a:srgbClr val="000000"/>
                </a:solidFill>
              </a:rPr>
              <a:t>, μέσω μιας απατηλής πρόσκλησης σε ηλεκτρονικό ταχυδρομείο ή σε ιστότοπο, στην οποία ο δράστης μεταμφιέζεται σε νόμιμη επιχείρηση ή σε αξιόπιστο πρόσωπο.</a:t>
            </a:r>
            <a:endParaRPr/>
          </a:p>
          <a:p>
            <a:pPr indent="-30861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Noto Sans Symbols"/>
              <a:buChar char="▪"/>
            </a:pPr>
            <a:r>
              <a:rPr lang="en-US" sz="3600" u="sng">
                <a:solidFill>
                  <a:srgbClr val="000000"/>
                </a:solidFill>
              </a:rPr>
              <a:t>Διαφορετικοί τύποι: </a:t>
            </a:r>
            <a:r>
              <a:rPr b="1" lang="en-US" sz="3600">
                <a:solidFill>
                  <a:srgbClr val="000000"/>
                </a:solidFill>
              </a:rPr>
              <a:t>Ηλεκτρονικό </a:t>
            </a:r>
            <a:r>
              <a:rPr lang="en-US" sz="3600">
                <a:solidFill>
                  <a:srgbClr val="000000"/>
                </a:solidFill>
              </a:rPr>
              <a:t>ψάρεμα, spear phishing, κλωνοποιημένο ψάρεμα, </a:t>
            </a:r>
            <a:r>
              <a:rPr b="1" lang="en-US" sz="3600">
                <a:solidFill>
                  <a:srgbClr val="000000"/>
                </a:solidFill>
              </a:rPr>
              <a:t>φωνητικό </a:t>
            </a:r>
            <a:r>
              <a:rPr lang="en-US" sz="3600">
                <a:solidFill>
                  <a:srgbClr val="000000"/>
                </a:solidFill>
              </a:rPr>
              <a:t>ψάρεμα, </a:t>
            </a:r>
            <a:r>
              <a:rPr b="1" lang="en-US" sz="3600">
                <a:solidFill>
                  <a:srgbClr val="000000"/>
                </a:solidFill>
              </a:rPr>
              <a:t>SMS </a:t>
            </a:r>
            <a:r>
              <a:rPr lang="en-US" sz="3600">
                <a:solidFill>
                  <a:srgbClr val="000000"/>
                </a:solidFill>
              </a:rPr>
              <a:t>phishing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143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143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/>
          </a:p>
          <a:p>
            <a:pPr indent="-1143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Courier New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600"/>
          </a:p>
          <a:p>
            <a:pPr indent="-1143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600"/>
          </a:p>
        </p:txBody>
      </p:sp>
      <p:sp>
        <p:nvSpPr>
          <p:cNvPr id="210" name="Google Shape;210;p6"/>
          <p:cNvSpPr/>
          <p:nvPr/>
        </p:nvSpPr>
        <p:spPr>
          <a:xfrm>
            <a:off x="304800" y="80115"/>
            <a:ext cx="1452419" cy="1613799"/>
          </a:xfrm>
          <a:custGeom>
            <a:rect b="b" l="l" r="r" t="t"/>
            <a:pathLst>
              <a:path extrusionOk="0" h="1613799" w="145241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N°2 - Phishing</a:t>
            </a:r>
            <a:endParaRPr/>
          </a:p>
        </p:txBody>
      </p:sp>
      <p:sp>
        <p:nvSpPr>
          <p:cNvPr id="218" name="Google Shape;218;p7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7"/>
          <p:cNvSpPr txBox="1"/>
          <p:nvPr>
            <p:ph idx="1" type="body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FFAA5A"/>
                </a:solidFill>
              </a:rPr>
              <a:t>Κατάλογος διαφορετικών τύπων phishing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Phishing κλώνων;  </a:t>
            </a:r>
            <a:r>
              <a:rPr lang="en-US" sz="2800">
                <a:solidFill>
                  <a:srgbClr val="000000"/>
                </a:solidFill>
              </a:rPr>
              <a:t>Οι εγκληματίες </a:t>
            </a:r>
            <a:r>
              <a:rPr b="1" lang="en-US" sz="2800">
                <a:solidFill>
                  <a:srgbClr val="000000"/>
                </a:solidFill>
              </a:rPr>
              <a:t>κλωνοποιούν μηνύματα ηλεκτρονικού ταχυδρομείου ή μηνύματα </a:t>
            </a:r>
            <a:r>
              <a:rPr lang="en-US" sz="2800">
                <a:solidFill>
                  <a:srgbClr val="000000"/>
                </a:solidFill>
              </a:rPr>
              <a:t>από το παρελθόν, </a:t>
            </a:r>
            <a:r>
              <a:rPr b="1" lang="en-US" sz="2800">
                <a:solidFill>
                  <a:srgbClr val="000000"/>
                </a:solidFill>
              </a:rPr>
              <a:t>ανακατευθύνοντας τους ανθρώπους σε ψεύτικους ιστότοπους, οι οποίοι συχνά είναι πανομοιότυπα αντίγραφα των αρχικών ιστότοπων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Φωνητικό ψάρεμα; </a:t>
            </a:r>
            <a:r>
              <a:rPr lang="en-US" sz="2800">
                <a:solidFill>
                  <a:srgbClr val="000000"/>
                </a:solidFill>
              </a:rPr>
              <a:t>Τεχνική απάτης που περιλαμβάνει τη χρήση </a:t>
            </a:r>
            <a:r>
              <a:rPr b="1" lang="en-US" sz="2800">
                <a:solidFill>
                  <a:srgbClr val="000000"/>
                </a:solidFill>
              </a:rPr>
              <a:t>τηλεφωνικών κλήσεων </a:t>
            </a:r>
            <a:r>
              <a:rPr lang="en-US" sz="2800">
                <a:solidFill>
                  <a:srgbClr val="000000"/>
                </a:solidFill>
              </a:rPr>
              <a:t>για την εξαπάτηση ατόμων </a:t>
            </a:r>
            <a:r>
              <a:rPr b="1" lang="en-US" sz="2800">
                <a:solidFill>
                  <a:srgbClr val="000000"/>
                </a:solidFill>
              </a:rPr>
              <a:t>ώστε να αποκτήσουν εμπιστευτικές πληροφορίες</a:t>
            </a:r>
            <a:r>
              <a:rPr lang="en-US" sz="2800">
                <a:solidFill>
                  <a:srgbClr val="000000"/>
                </a:solidFill>
              </a:rPr>
              <a:t>. Αυτοί οι απατεώνες </a:t>
            </a:r>
            <a:r>
              <a:rPr b="1" lang="en-US" sz="2800">
                <a:solidFill>
                  <a:srgbClr val="000000"/>
                </a:solidFill>
              </a:rPr>
              <a:t>συχνά υποδύονται νόμιμες επιχειρήσεις</a:t>
            </a:r>
            <a:r>
              <a:rPr lang="en-US" sz="2800">
                <a:solidFill>
                  <a:srgbClr val="000000"/>
                </a:solidFill>
              </a:rPr>
              <a:t>, όπως τράπεζες.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SMS phishing; </a:t>
            </a:r>
            <a:r>
              <a:rPr lang="en-US" sz="2800">
                <a:solidFill>
                  <a:srgbClr val="000000"/>
                </a:solidFill>
              </a:rPr>
              <a:t>Όπως και το φωνητικό phishing, το SMS phishing διεξάγεται μέσω </a:t>
            </a:r>
            <a:r>
              <a:rPr b="1" lang="en-US" sz="2800">
                <a:solidFill>
                  <a:srgbClr val="000000"/>
                </a:solidFill>
              </a:rPr>
              <a:t>μηνυμάτων κειμένου</a:t>
            </a:r>
            <a:r>
              <a:rPr lang="en-US" sz="2800">
                <a:solidFill>
                  <a:srgbClr val="000000"/>
                </a:solidFill>
              </a:rPr>
              <a:t>. Τα μηνύματα αυτά περιέχουν συνήθως </a:t>
            </a:r>
            <a:r>
              <a:rPr b="1" lang="en-US" sz="2800">
                <a:solidFill>
                  <a:srgbClr val="000000"/>
                </a:solidFill>
              </a:rPr>
              <a:t>κακόβουλους συνδέσμους </a:t>
            </a:r>
            <a:r>
              <a:rPr lang="en-US" sz="2800">
                <a:solidFill>
                  <a:srgbClr val="000000"/>
                </a:solidFill>
              </a:rPr>
              <a:t>ή επείγοντα αιτήματα για ευαίσθητες πληροφορίες.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/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20" name="Google Shape;220;p7"/>
          <p:cNvSpPr/>
          <p:nvPr/>
        </p:nvSpPr>
        <p:spPr>
          <a:xfrm>
            <a:off x="304800" y="80115"/>
            <a:ext cx="1452419" cy="1613799"/>
          </a:xfrm>
          <a:custGeom>
            <a:rect b="b" l="l" r="r" t="t"/>
            <a:pathLst>
              <a:path extrusionOk="0" h="1613799" w="145241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N°3 - Τύποι ψηφιακού απορρήτου</a:t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 txBox="1"/>
          <p:nvPr>
            <p:ph idx="1" type="body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FFAA5A"/>
                </a:solidFill>
              </a:rPr>
              <a:t>Ιδιωτικότητα πληροφοριών: ευαίσθητα δεδομένα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Τι; </a:t>
            </a:r>
            <a:r>
              <a:rPr lang="en-US" sz="2800">
                <a:solidFill>
                  <a:srgbClr val="000000"/>
                </a:solidFill>
              </a:rPr>
              <a:t>Τα ευαίσθητα δεδομένα μπορούν να οριστούν ως ένα υποσύνολο δεδομένων προσωπικού χαρακτήρα, όπως τα δεδομένα που αποκαλύπτουν </a:t>
            </a:r>
            <a:r>
              <a:rPr b="1" lang="en-US" sz="2800">
                <a:solidFill>
                  <a:srgbClr val="000000"/>
                </a:solidFill>
              </a:rPr>
              <a:t>τη φυλετική ή εθνοτική καταγωγή, τις θρησκευτικές ή φιλοσοφικές πεποιθήσεις κ.λπ.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Δικαιώματα; </a:t>
            </a:r>
            <a:r>
              <a:rPr lang="en-US" sz="2800">
                <a:solidFill>
                  <a:srgbClr val="000000"/>
                </a:solidFill>
              </a:rPr>
              <a:t>Το άρθρο 8 δίνει το δικαίωμα στην προστασία των προσωπικών του δεδομένων βάσει του </a:t>
            </a:r>
            <a:r>
              <a:rPr b="1" lang="en-US" sz="2800">
                <a:solidFill>
                  <a:srgbClr val="000000"/>
                </a:solidFill>
              </a:rPr>
              <a:t>άρθρου 5 του Ευρωπαϊκού Κανονισμού 2016/679.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Αρχές; </a:t>
            </a:r>
            <a:r>
              <a:rPr b="1" lang="en-US" sz="2800">
                <a:solidFill>
                  <a:srgbClr val="000000"/>
                </a:solidFill>
              </a:rPr>
              <a:t>Διόρθωση και διαφάνεια, Περιορισμός </a:t>
            </a:r>
            <a:r>
              <a:rPr lang="en-US" sz="2800">
                <a:solidFill>
                  <a:srgbClr val="000000"/>
                </a:solidFill>
              </a:rPr>
              <a:t>(περιορίζεται στο σκοπό), </a:t>
            </a:r>
            <a:r>
              <a:rPr b="1" lang="en-US" sz="2800">
                <a:solidFill>
                  <a:srgbClr val="000000"/>
                </a:solidFill>
              </a:rPr>
              <a:t>Διατήρηση </a:t>
            </a:r>
            <a:r>
              <a:rPr lang="en-US" sz="2800">
                <a:solidFill>
                  <a:srgbClr val="000000"/>
                </a:solidFill>
              </a:rPr>
              <a:t>(διατηρείται για περιορισμένο χρονικό διάστημα), </a:t>
            </a:r>
            <a:r>
              <a:rPr b="1" lang="en-US" sz="2800">
                <a:solidFill>
                  <a:srgbClr val="000000"/>
                </a:solidFill>
              </a:rPr>
              <a:t>Ευθύνη</a:t>
            </a:r>
            <a:r>
              <a:rPr lang="en-US" sz="2800">
                <a:solidFill>
                  <a:srgbClr val="000000"/>
                </a:solidFill>
              </a:rPr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 sz="2800" u="sng">
                <a:solidFill>
                  <a:srgbClr val="000000"/>
                </a:solidFill>
              </a:rPr>
              <a:t>Πώς; </a:t>
            </a:r>
            <a:r>
              <a:rPr b="1" lang="en-US" sz="2800">
                <a:solidFill>
                  <a:srgbClr val="000000"/>
                </a:solidFill>
              </a:rPr>
              <a:t>Γνωρίζοντας τις σωστές εγγυήσεις </a:t>
            </a:r>
            <a:r>
              <a:rPr lang="en-US" sz="2800">
                <a:solidFill>
                  <a:srgbClr val="000000"/>
                </a:solidFill>
              </a:rPr>
              <a:t>για την προστασία των προσωπικών δεδομένων και τη διασφάλιση της νόμιμης μεταχείρισης όταν οι άνθρωποι έρχονται σε επαφή με τα δεδομένα άλλων ανθρώπων.</a:t>
            </a:r>
            <a:endParaRPr/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/>
          </a:p>
          <a:p>
            <a:pPr indent="-1651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800"/>
              <a:buFont typeface="Courier New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30" name="Google Shape;230;p8"/>
          <p:cNvSpPr/>
          <p:nvPr/>
        </p:nvSpPr>
        <p:spPr>
          <a:xfrm>
            <a:off x="228600" y="186139"/>
            <a:ext cx="1740935" cy="1799416"/>
          </a:xfrm>
          <a:custGeom>
            <a:rect b="b" l="l" r="r" t="t"/>
            <a:pathLst>
              <a:path extrusionOk="0" h="1799416" w="1740935">
                <a:moveTo>
                  <a:pt x="0" y="0"/>
                </a:moveTo>
                <a:lnTo>
                  <a:pt x="1740935" y="0"/>
                </a:lnTo>
                <a:lnTo>
                  <a:pt x="1740935" y="1799416"/>
                </a:lnTo>
                <a:lnTo>
                  <a:pt x="0" y="1799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5313043" y="2"/>
            <a:ext cx="1702599" cy="716996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en-US" sz="4400"/>
              <a:t>Ανακεφαλαίωση μαθήματος N°3 - Τύποι ψηφιακού απορρήτου</a:t>
            </a:r>
            <a:endParaRPr/>
          </a:p>
        </p:txBody>
      </p:sp>
      <p:sp>
        <p:nvSpPr>
          <p:cNvPr id="239" name="Google Shape;239;p9"/>
          <p:cNvSpPr/>
          <p:nvPr/>
        </p:nvSpPr>
        <p:spPr>
          <a:xfrm flipH="1" rot="-5400000">
            <a:off x="833566" y="3274835"/>
            <a:ext cx="6125150" cy="612515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>
            <p:ph idx="1" type="body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000">
                <a:solidFill>
                  <a:srgbClr val="FFAA5A"/>
                </a:solidFill>
              </a:rPr>
              <a:t>Ψηφιακό απόρρητο στα κινητά τηλέφωνα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Χρησιμοποιήστε ασφαλείς εφαρμογές </a:t>
            </a:r>
            <a:r>
              <a:rPr lang="en-US" sz="2000">
                <a:solidFill>
                  <a:srgbClr val="000000"/>
                </a:solidFill>
              </a:rPr>
              <a:t>(εφαρμογές με κρυπτογράφηση από άκρο σε άκρο).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Ισχυροί και μοναδικοί κωδικοί πρόσβασης </a:t>
            </a:r>
            <a:r>
              <a:rPr lang="en-US" sz="2000">
                <a:solidFill>
                  <a:srgbClr val="000000"/>
                </a:solidFill>
              </a:rPr>
              <a:t>(μακροσκελείς &gt; τουλάχιστον 16 χαρακτήρες + συγκεκριμένο σύμβολο).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Έλεγχος ταυτότητας δύο παραγόντων.</a:t>
            </a:r>
            <a:endParaRPr sz="2000" u="sng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Ενημέρωση λογισμικού </a:t>
            </a:r>
            <a:r>
              <a:rPr lang="en-US" sz="2000">
                <a:solidFill>
                  <a:srgbClr val="000000"/>
                </a:solidFill>
              </a:rPr>
              <a:t>(τακτικές ενημερώσεις, συμπεριλαμβανομένων των διορθωτικών διορθώσεων ασφαλείας).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Αποφύγετε τα μη ασφαλή δημόσια δημόσια δίκτυα Wi-Fi </a:t>
            </a:r>
            <a:r>
              <a:rPr lang="en-US" sz="2000">
                <a:solidFill>
                  <a:srgbClr val="000000"/>
                </a:solidFill>
              </a:rPr>
              <a:t>(ευάλωτα δίκτυα σε επιθέσεις man-in-the-middle).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Μην κάνετε κλικ σε ύποπτους συνδέσμους </a:t>
            </a:r>
            <a:r>
              <a:rPr lang="en-US" sz="2000">
                <a:solidFill>
                  <a:srgbClr val="000000"/>
                </a:solidFill>
              </a:rPr>
              <a:t>(μπορεί να περιέχουν κακόβουλο λογισμικό ή phishing).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Επανεξέταση των ρυθμίσεων απορρήτου </a:t>
            </a:r>
            <a:r>
              <a:rPr lang="en-US" sz="2000">
                <a:solidFill>
                  <a:srgbClr val="000000"/>
                </a:solidFill>
              </a:rPr>
              <a:t>(περιορισμός της πρόσβασης στα προσωπικά σας δεδομένα).</a:t>
            </a: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 u="sng">
                <a:solidFill>
                  <a:srgbClr val="000000"/>
                </a:solidFill>
              </a:rPr>
              <a:t>Διατηρήστε ανοιχτή την επικοινωνία </a:t>
            </a:r>
            <a:r>
              <a:rPr lang="en-US" sz="2000">
                <a:solidFill>
                  <a:srgbClr val="000000"/>
                </a:solidFill>
              </a:rPr>
              <a:t>(αν υπάρχει οποιαδήποτε ύποπτη δραστηριότητα, αναφέρετε την αμέσως!).</a:t>
            </a:r>
            <a:endParaRPr sz="2000">
              <a:solidFill>
                <a:srgbClr val="000000"/>
              </a:solidFill>
            </a:endParaRPr>
          </a:p>
          <a:p>
            <a:pPr indent="0" lvl="1" marL="6858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2159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000"/>
              <a:buFont typeface="Courier New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2159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000"/>
              <a:buFont typeface="Courier New"/>
              <a:buNone/>
            </a:pPr>
            <a:r>
              <a:t/>
            </a:r>
            <a:endParaRPr sz="2000"/>
          </a:p>
          <a:p>
            <a:pPr indent="-215900" lvl="1" marL="1028700" rtl="0" algn="l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2000"/>
              <a:buFont typeface="Courier New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41" name="Google Shape;241;p9"/>
          <p:cNvSpPr/>
          <p:nvPr/>
        </p:nvSpPr>
        <p:spPr>
          <a:xfrm>
            <a:off x="241592" y="165466"/>
            <a:ext cx="1644358" cy="1690856"/>
          </a:xfrm>
          <a:custGeom>
            <a:rect b="b" l="l" r="r" t="t"/>
            <a:pathLst>
              <a:path extrusionOk="0" h="1690856" w="1644358">
                <a:moveTo>
                  <a:pt x="0" y="0"/>
                </a:moveTo>
                <a:lnTo>
                  <a:pt x="1644358" y="0"/>
                </a:lnTo>
                <a:lnTo>
                  <a:pt x="1644358" y="1690856"/>
                </a:lnTo>
                <a:lnTo>
                  <a:pt x="0" y="1690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