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1" r:id="rId5"/>
  </p:sldMasterIdLst>
  <p:notesMasterIdLst>
    <p:notesMasterId r:id="rId17"/>
  </p:notesMasterIdLst>
  <p:sldIdLst>
    <p:sldId id="295" r:id="rId6"/>
    <p:sldId id="257" r:id="rId7"/>
    <p:sldId id="296" r:id="rId8"/>
    <p:sldId id="297" r:id="rId9"/>
    <p:sldId id="298" r:id="rId10"/>
    <p:sldId id="299" r:id="rId11"/>
    <p:sldId id="300" r:id="rId12"/>
    <p:sldId id="301" r:id="rId13"/>
    <p:sldId id="302" r:id="rId14"/>
    <p:sldId id="303" r:id="rId15"/>
    <p:sldId id="265"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FCFB6-C1BF-46AD-9857-FA9766F13F87}" type="datetimeFigureOut">
              <a:rPr lang="en-GB" smtClean="0"/>
              <a:t>09/10/2024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DD7C2-3362-40FB-A27E-BAF6BF686D20}" type="slidenum">
              <a:rPr lang="en-GB" smtClean="0"/>
              <a:t>‹#›</a:t>
            </a:fld>
            <a:endParaRPr lang="en-GB"/>
          </a:p>
        </p:txBody>
      </p:sp>
    </p:spTree>
    <p:extLst>
      <p:ext uri="{BB962C8B-B14F-4D97-AF65-F5344CB8AC3E}">
        <p14:creationId xmlns:p14="http://schemas.microsoft.com/office/powerpoint/2010/main" val="32490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42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77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Explain the user-friendly and engaging format of the course materials, including PowerPoint presentations, videos, and quizzes.</a:t>
            </a:r>
          </a:p>
          <a:p>
            <a:pPr algn="l">
              <a:buFont typeface="Arial" panose="020B0604020202020204" pitchFamily="34" charset="0"/>
              <a:buChar char="•"/>
            </a:pPr>
            <a:r>
              <a:rPr lang="en-US" b="0" i="0" dirty="0">
                <a:solidFill>
                  <a:srgbClr val="ECECEC"/>
                </a:solidFill>
                <a:effectLst/>
                <a:latin typeface="Söhne"/>
              </a:rPr>
              <a:t>Encourage attendees to actively participate in the learning process and make use of the interactive elements provided.</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"Our course materials are designed to be user-friendly and engaging. From PowerPoint presentations to interactive quizzes, we've made sure that learning about digital well-being is both informative and enjoyable."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0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84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0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15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ECECEC"/>
                </a:solidFill>
                <a:effectLst/>
                <a:latin typeface="Söhne"/>
              </a:rPr>
              <a:t>Discuss the concept of digital well-being and its relevance in today's digital age.</a:t>
            </a:r>
          </a:p>
          <a:p>
            <a:pPr algn="l">
              <a:buFont typeface="Arial" panose="020B0604020202020204" pitchFamily="34" charset="0"/>
              <a:buChar char="•"/>
            </a:pPr>
            <a:r>
              <a:rPr lang="en-US" b="0" i="0" dirty="0">
                <a:solidFill>
                  <a:srgbClr val="ECECEC"/>
                </a:solidFill>
                <a:effectLst/>
                <a:latin typeface="Söhne"/>
              </a:rPr>
              <a:t>Emphasize the need for balance in using technology to enhance our lives without sacrificing our well-being.</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n-US" b="0" i="0" dirty="0">
                <a:solidFill>
                  <a:srgbClr val="ECECEC"/>
                </a:solidFill>
                <a:effectLst/>
                <a:latin typeface="Söhne"/>
              </a:rPr>
              <a:t>"Let's start by understanding what digital well-being really means. It's all about finding that balance between using technology to enhance our lives and making sure it doesn't take over. We'll be exploring practical ways to achieve this balance."</a:t>
            </a:r>
          </a:p>
          <a:p>
            <a:r>
              <a:rPr lang="en-US" dirty="0"/>
              <a:t/>
            </a:r>
            <a:br>
              <a:rPr lang="en-US" dirty="0"/>
            </a:br>
            <a:endParaRPr lang="mk-M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7C988-4ABC-44CD-BF57-54EC295E72C9}"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8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95537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72439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415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3989684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10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6811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4611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69932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5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169371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50576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9015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9.10.2024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a:t>
            </a:fld>
            <a:endParaRPr lang="mk-MK"/>
          </a:p>
        </p:txBody>
      </p:sp>
    </p:spTree>
    <p:extLst>
      <p:ext uri="{BB962C8B-B14F-4D97-AF65-F5344CB8AC3E}">
        <p14:creationId xmlns:p14="http://schemas.microsoft.com/office/powerpoint/2010/main" val="296598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89383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07593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7728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237512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198945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421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09/10/2024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a:t>
            </a:fld>
            <a:endParaRPr lang="en-GB"/>
          </a:p>
        </p:txBody>
      </p:sp>
    </p:spTree>
    <p:extLst>
      <p:ext uri="{BB962C8B-B14F-4D97-AF65-F5344CB8AC3E}">
        <p14:creationId xmlns:p14="http://schemas.microsoft.com/office/powerpoint/2010/main" val="325742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09/10/2024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a:t>
            </a:fld>
            <a:endParaRPr lang="en-GB"/>
          </a:p>
        </p:txBody>
      </p:sp>
    </p:spTree>
    <p:extLst>
      <p:ext uri="{BB962C8B-B14F-4D97-AF65-F5344CB8AC3E}">
        <p14:creationId xmlns:p14="http://schemas.microsoft.com/office/powerpoint/2010/main" val="3095354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11915426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6.jpeg"/><Relationship Id="rId12"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sz="4000" b="1" dirty="0" err="1">
                <a:solidFill>
                  <a:srgbClr val="FFAA5A"/>
                </a:solidFill>
                <a:ea typeface="Cambria" panose="02040503050406030204" pitchFamily="18" charset="0"/>
                <a:cs typeface="Calibri" panose="020F0502020204030204" pitchFamily="34" charset="0"/>
              </a:rPr>
              <a:t>Ψηφι</a:t>
            </a:r>
            <a:r>
              <a:rPr lang="en-US" sz="4000" b="1" dirty="0">
                <a:solidFill>
                  <a:srgbClr val="FFAA5A"/>
                </a:solidFill>
                <a:ea typeface="Cambria" panose="02040503050406030204" pitchFamily="18" charset="0"/>
                <a:cs typeface="Calibri" panose="020F0502020204030204" pitchFamily="34" charset="0"/>
              </a:rPr>
              <a:t>ακή </a:t>
            </a:r>
            <a:r>
              <a:rPr lang="sk-SK" sz="4000" b="1" dirty="0">
                <a:solidFill>
                  <a:srgbClr val="FFAA5A"/>
                </a:solidFill>
                <a:ea typeface="Cambria" panose="02040503050406030204" pitchFamily="18" charset="0"/>
                <a:cs typeface="Calibri" panose="020F0502020204030204" pitchFamily="34" charset="0"/>
              </a:rPr>
              <a:t>Ιθαγένεια </a:t>
            </a:r>
            <a:r>
              <a:rPr lang="en-US" sz="4000" b="1" dirty="0">
                <a:solidFill>
                  <a:srgbClr val="FFAA5A"/>
                </a:solidFill>
                <a:ea typeface="Cambria" panose="02040503050406030204" pitchFamily="18" charset="0"/>
                <a:cs typeface="Calibri" panose="020F0502020204030204" pitchFamily="34" charset="0"/>
              </a:rPr>
              <a:t>- </a:t>
            </a:r>
            <a:r>
              <a:rPr lang="sk-SK" sz="4000" b="1" dirty="0">
                <a:solidFill>
                  <a:srgbClr val="FFAA5A"/>
                </a:solidFill>
                <a:ea typeface="Cambria" panose="02040503050406030204" pitchFamily="18" charset="0"/>
                <a:cs typeface="Calibri" panose="020F0502020204030204" pitchFamily="34" charset="0"/>
              </a:rPr>
              <a:t>Συμπέρασμα</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1400" dirty="0" err="1">
                <a:solidFill>
                  <a:prstClr val="black"/>
                </a:solidFill>
                <a:latin typeface="Aptos" panose="02110004020202020204"/>
              </a:rPr>
              <a:t>Οικοδόμηση</a:t>
            </a:r>
            <a:r>
              <a:rPr lang="en-US" sz="1400" dirty="0">
                <a:solidFill>
                  <a:prstClr val="black"/>
                </a:solidFill>
                <a:latin typeface="Aptos" panose="02110004020202020204"/>
              </a:rPr>
              <a:t> </a:t>
            </a:r>
            <a:r>
              <a:rPr lang="en-US" sz="1400" dirty="0" err="1">
                <a:solidFill>
                  <a:prstClr val="black"/>
                </a:solidFill>
                <a:latin typeface="Aptos" panose="02110004020202020204"/>
              </a:rPr>
              <a:t>ψηφι</a:t>
            </a:r>
            <a:r>
              <a:rPr lang="en-US" sz="1400" dirty="0">
                <a:solidFill>
                  <a:prstClr val="black"/>
                </a:solidFill>
                <a:latin typeface="Aptos" panose="02110004020202020204"/>
              </a:rPr>
              <a:t>ακής ανθεκτικότητας </a:t>
            </a:r>
            <a:r>
              <a:rPr lang="sk-SK" sz="1400" dirty="0">
                <a:solidFill>
                  <a:prstClr val="black"/>
                </a:solidFill>
                <a:latin typeface="Aptos" panose="02110004020202020204"/>
              </a:rPr>
              <a:t/>
            </a:r>
            <a:br>
              <a:rPr lang="sk-SK" sz="1400" dirty="0">
                <a:solidFill>
                  <a:prstClr val="black"/>
                </a:solidFill>
                <a:latin typeface="Aptos" panose="02110004020202020204"/>
              </a:rPr>
            </a:br>
            <a:r>
              <a:rPr lang="en-US" sz="1400" dirty="0">
                <a:solidFill>
                  <a:prstClr val="black"/>
                </a:solidFill>
                <a:latin typeface="Aptos" panose="02110004020202020204"/>
              </a:rPr>
              <a:t>από </a:t>
            </a:r>
            <a:r>
              <a:rPr lang="en-US" sz="1400" dirty="0" err="1">
                <a:solidFill>
                  <a:prstClr val="black"/>
                </a:solidFill>
                <a:latin typeface="Aptos" panose="02110004020202020204"/>
              </a:rPr>
              <a:t>την</a:t>
            </a:r>
            <a:r>
              <a:rPr lang="en-US" sz="1400" dirty="0">
                <a:solidFill>
                  <a:prstClr val="black"/>
                </a:solidFill>
                <a:latin typeface="Aptos" panose="02110004020202020204"/>
              </a:rPr>
              <a:t> κατα</a:t>
            </a:r>
            <a:r>
              <a:rPr lang="en-US" sz="1400" dirty="0" err="1">
                <a:solidFill>
                  <a:prstClr val="black"/>
                </a:solidFill>
                <a:latin typeface="Aptos" panose="02110004020202020204"/>
              </a:rPr>
              <a:t>σκευή</a:t>
            </a:r>
            <a:r>
              <a:rPr lang="en-US" sz="1400" dirty="0">
                <a:solidFill>
                  <a:prstClr val="black"/>
                </a:solidFill>
                <a:latin typeface="Aptos" panose="02110004020202020204"/>
              </a:rPr>
              <a:t> </a:t>
            </a:r>
            <a:r>
              <a:rPr lang="en-US" sz="1400" dirty="0" err="1">
                <a:solidFill>
                  <a:prstClr val="black"/>
                </a:solidFill>
                <a:latin typeface="Aptos" panose="02110004020202020204"/>
              </a:rPr>
              <a:t>της</a:t>
            </a:r>
            <a:r>
              <a:rPr lang="en-US" sz="1400" dirty="0">
                <a:solidFill>
                  <a:prstClr val="black"/>
                </a:solidFill>
                <a:latin typeface="Aptos" panose="02110004020202020204"/>
              </a:rPr>
              <a:t> </a:t>
            </a:r>
            <a:r>
              <a:rPr lang="en-US" sz="1400" dirty="0" err="1">
                <a:solidFill>
                  <a:prstClr val="black"/>
                </a:solidFill>
                <a:latin typeface="Aptos" panose="02110004020202020204"/>
              </a:rPr>
              <a:t>ψηφι</a:t>
            </a:r>
            <a:r>
              <a:rPr lang="en-US" sz="1400" dirty="0">
                <a:solidFill>
                  <a:prstClr val="black"/>
                </a:solidFill>
                <a:latin typeface="Aptos" panose="02110004020202020204"/>
              </a:rPr>
              <a:t>ακής ευημερίας </a:t>
            </a:r>
            <a:r>
              <a:rPr lang="sk-SK" sz="1400" dirty="0">
                <a:solidFill>
                  <a:prstClr val="black"/>
                </a:solidFill>
                <a:latin typeface="Aptos" panose="02110004020202020204"/>
              </a:rPr>
              <a:t/>
            </a:r>
            <a:br>
              <a:rPr lang="sk-SK" sz="1400" dirty="0">
                <a:solidFill>
                  <a:prstClr val="black"/>
                </a:solidFill>
                <a:latin typeface="Aptos" panose="02110004020202020204"/>
              </a:rPr>
            </a:br>
            <a:r>
              <a:rPr lang="en-US" sz="1400" dirty="0">
                <a:solidFill>
                  <a:prstClr val="black"/>
                </a:solidFill>
                <a:latin typeface="Aptos" panose="02110004020202020204"/>
              </a:rPr>
              <a:t>και </a:t>
            </a:r>
            <a:r>
              <a:rPr lang="en-US" sz="1400" dirty="0" err="1">
                <a:solidFill>
                  <a:prstClr val="black"/>
                </a:solidFill>
                <a:latin typeface="Aptos" panose="02110004020202020204"/>
              </a:rPr>
              <a:t>την</a:t>
            </a:r>
            <a:r>
              <a:rPr lang="en-US" sz="1400" dirty="0">
                <a:solidFill>
                  <a:prstClr val="black"/>
                </a:solidFill>
                <a:latin typeface="Aptos" panose="02110004020202020204"/>
              </a:rPr>
              <a:t> α</a:t>
            </a:r>
            <a:r>
              <a:rPr lang="en-US" sz="1400" dirty="0" err="1">
                <a:solidFill>
                  <a:prstClr val="black"/>
                </a:solidFill>
                <a:latin typeface="Aptos" panose="02110004020202020204"/>
              </a:rPr>
              <a:t>σφάλει</a:t>
            </a:r>
            <a:r>
              <a:rPr lang="en-US" sz="1400" dirty="0">
                <a:solidFill>
                  <a:prstClr val="black"/>
                </a:solidFill>
                <a:latin typeface="Aptos" panose="02110004020202020204"/>
              </a:rPr>
              <a:t>α προσβάσιμες σε όλους</a:t>
            </a:r>
            <a:br>
              <a:rPr lang="en-US" sz="1400" dirty="0">
                <a:solidFill>
                  <a:prstClr val="black"/>
                </a:solidFill>
                <a:latin typeface="Aptos" panose="02110004020202020204"/>
              </a:rPr>
            </a:br>
            <a:r>
              <a:rPr lang="en-US" sz="1100" dirty="0">
                <a:solidFill>
                  <a:prstClr val="black"/>
                </a:solidFill>
                <a:latin typeface="Aptos" panose="02110004020202020204"/>
              </a:rPr>
              <a:t>2022-2-SK01-KA220-ADU-000096888</a:t>
            </a:r>
            <a:endParaRPr lang="en-GB" sz="1400" dirty="0">
              <a:solidFill>
                <a:prstClr val="black"/>
              </a:solidFill>
              <a:latin typeface="Aptos" panose="02110004020202020204"/>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546558" cy="1325563"/>
          </a:xfrm>
        </p:spPr>
        <p:txBody>
          <a:bodyPr vert="horz" lIns="91440" tIns="45720" rIns="91440" bIns="45720" rtlCol="0" anchor="ctr">
            <a:normAutofit/>
          </a:bodyPr>
          <a:lstStyle/>
          <a:p>
            <a:pPr algn="l"/>
            <a:r>
              <a:rPr lang="en-US" sz="4400" dirty="0" err="1">
                <a:latin typeface="Aptos" panose="020B0004020202020204" pitchFamily="34" charset="0"/>
              </a:rPr>
              <a:t>Συμ</a:t>
            </a:r>
            <a:r>
              <a:rPr lang="en-US" sz="4400" dirty="0">
                <a:latin typeface="Aptos" panose="020B0004020202020204" pitchFamily="34" charset="0"/>
              </a:rPr>
              <a:t>περάσματα - </a:t>
            </a:r>
            <a:r>
              <a:rPr lang="sk-SK" sz="4400" dirty="0">
                <a:latin typeface="Aptos" panose="020B0004020202020204" pitchFamily="34" charset="0"/>
              </a:rPr>
              <a:t>4</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85000" lnSpcReduction="20000"/>
          </a:bodyPr>
          <a:lstStyle/>
          <a:p>
            <a:pPr algn="just"/>
            <a:r>
              <a:rPr lang="en-GB" dirty="0" err="1">
                <a:latin typeface="Aptos" panose="020B0004020202020204" pitchFamily="34" charset="0"/>
              </a:rPr>
              <a:t>Μέσω</a:t>
            </a:r>
            <a:r>
              <a:rPr lang="en-GB" dirty="0">
                <a:latin typeface="Aptos" panose="020B0004020202020204" pitchFamily="34" charset="0"/>
              </a:rPr>
              <a:t> </a:t>
            </a:r>
            <a:r>
              <a:rPr lang="en-GB" dirty="0" err="1">
                <a:latin typeface="Aptos" panose="020B0004020202020204" pitchFamily="34" charset="0"/>
              </a:rPr>
              <a:t>της</a:t>
            </a:r>
            <a:r>
              <a:rPr lang="en-GB" dirty="0">
                <a:latin typeface="Aptos" panose="020B0004020202020204" pitchFamily="34" charset="0"/>
              </a:rPr>
              <a:t> </a:t>
            </a:r>
            <a:r>
              <a:rPr lang="en-GB" dirty="0" err="1">
                <a:latin typeface="Aptos" panose="020B0004020202020204" pitchFamily="34" charset="0"/>
              </a:rPr>
              <a:t>εκ</a:t>
            </a:r>
            <a:r>
              <a:rPr lang="en-GB" dirty="0">
                <a:latin typeface="Aptos" panose="020B0004020202020204" pitchFamily="34" charset="0"/>
              </a:rPr>
              <a:t>παίδευσης στα μέσα επικοινωνίας είναι δυνατόν να επιτευχθεί η ατομική </a:t>
            </a:r>
            <a:r>
              <a:rPr lang="en-GB" b="1" dirty="0">
                <a:latin typeface="Aptos" panose="020B0004020202020204" pitchFamily="34" charset="0"/>
              </a:rPr>
              <a:t>ενδυνάμωση</a:t>
            </a:r>
            <a:r>
              <a:rPr lang="en-GB" dirty="0">
                <a:latin typeface="Aptos" panose="020B0004020202020204" pitchFamily="34" charset="0"/>
              </a:rPr>
              <a:t>, ώστε οι πολίτες να επιτύχουν μια πραγματική χειραφέτηση για την </a:t>
            </a:r>
            <a:r>
              <a:rPr lang="en-GB" b="1" dirty="0">
                <a:latin typeface="Aptos" panose="020B0004020202020204" pitchFamily="34" charset="0"/>
              </a:rPr>
              <a:t>ψηφιακή ιθαγένεια</a:t>
            </a:r>
            <a:r>
              <a:rPr lang="en-GB" dirty="0">
                <a:latin typeface="Aptos" panose="020B0004020202020204" pitchFamily="34" charset="0"/>
              </a:rPr>
              <a:t>. </a:t>
            </a:r>
          </a:p>
          <a:p>
            <a:pPr algn="just"/>
            <a:r>
              <a:rPr lang="en-GB" dirty="0" err="1">
                <a:latin typeface="Aptos" panose="020B0004020202020204" pitchFamily="34" charset="0"/>
              </a:rPr>
              <a:t>Μέσω</a:t>
            </a:r>
            <a:r>
              <a:rPr lang="en-GB" dirty="0">
                <a:latin typeface="Aptos" panose="020B0004020202020204" pitchFamily="34" charset="0"/>
              </a:rPr>
              <a:t> </a:t>
            </a:r>
            <a:r>
              <a:rPr lang="en-GB" dirty="0" err="1">
                <a:latin typeface="Aptos" panose="020B0004020202020204" pitchFamily="34" charset="0"/>
              </a:rPr>
              <a:t>της</a:t>
            </a:r>
            <a:r>
              <a:rPr lang="en-GB" dirty="0">
                <a:latin typeface="Aptos" panose="020B0004020202020204" pitchFamily="34" charset="0"/>
              </a:rPr>
              <a:t> </a:t>
            </a:r>
            <a:r>
              <a:rPr lang="en-GB" dirty="0" err="1">
                <a:latin typeface="Aptos" panose="020B0004020202020204" pitchFamily="34" charset="0"/>
              </a:rPr>
              <a:t>εκ</a:t>
            </a:r>
            <a:r>
              <a:rPr lang="en-GB" dirty="0">
                <a:latin typeface="Aptos" panose="020B0004020202020204" pitchFamily="34" charset="0"/>
              </a:rPr>
              <a:t>παίδευσης στα μέσα ενημέρωσης, οι πολίτες μπορούν να μάθουν να χρησιμοποιούν τα ψηφιακά εργαλεία με κριτικό και υπεύθυνο </a:t>
            </a:r>
            <a:r>
              <a:rPr lang="en-GB" b="1" dirty="0">
                <a:latin typeface="Aptos" panose="020B0004020202020204" pitchFamily="34" charset="0"/>
              </a:rPr>
              <a:t>τρόπο, με προληπτικό και συμμετοχικό </a:t>
            </a:r>
            <a:r>
              <a:rPr lang="en-GB" dirty="0">
                <a:latin typeface="Aptos" panose="020B0004020202020204" pitchFamily="34" charset="0"/>
              </a:rPr>
              <a:t>τρόπο, για θετικό </a:t>
            </a:r>
            <a:r>
              <a:rPr lang="en-GB" b="1" dirty="0">
                <a:latin typeface="Aptos" panose="020B0004020202020204" pitchFamily="34" charset="0"/>
              </a:rPr>
              <a:t>πολιτικό και πολιτικό διάλογο </a:t>
            </a:r>
            <a:r>
              <a:rPr lang="en-GB" dirty="0">
                <a:latin typeface="Aptos" panose="020B0004020202020204" pitchFamily="34" charset="0"/>
              </a:rPr>
              <a:t>και να διακρίνουν τι αξίζει και τι όχι.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My Journey to Self-Awareness: Embracing Change in the Era of AI | Futurism">
            <a:extLst>
              <a:ext uri="{FF2B5EF4-FFF2-40B4-BE49-F238E27FC236}">
                <a16:creationId xmlns:a16="http://schemas.microsoft.com/office/drawing/2014/main" id="{F3513B01-934A-A038-C6DE-2BFF33C06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784" y="2151772"/>
            <a:ext cx="48768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5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6001643"/>
          </a:xfrm>
          <a:prstGeom prst="rect">
            <a:avLst/>
          </a:prstGeom>
        </p:spPr>
        <p:txBody>
          <a:bodyPr lIns="0" tIns="0" rIns="0" bIns="0" rtlCol="0" anchor="t">
            <a:spAutoFit/>
          </a:bodyPr>
          <a:lstStyle/>
          <a:p>
            <a:pPr lvl="0" algn="just" defTabSz="609630">
              <a:lnSpc>
                <a:spcPts val="1803"/>
              </a:lnSpc>
              <a:spcBef>
                <a:spcPct val="0"/>
              </a:spcBef>
              <a:defRPr/>
            </a:pPr>
            <a:r>
              <a:rPr lang="en-US" b="1" dirty="0" err="1">
                <a:solidFill>
                  <a:srgbClr val="92BAB5"/>
                </a:solidFill>
                <a:latin typeface="Aptos" panose="020B0004020202020204" pitchFamily="34" charset="0"/>
                <a:ea typeface="Inter"/>
                <a:cs typeface="Inter"/>
                <a:sym typeface="Inter"/>
              </a:rPr>
              <a:t>Ελεύθερη</a:t>
            </a:r>
            <a:r>
              <a:rPr lang="en-US" b="1" dirty="0">
                <a:solidFill>
                  <a:srgbClr val="92BAB5"/>
                </a:solidFill>
                <a:latin typeface="Aptos" panose="020B0004020202020204" pitchFamily="34" charset="0"/>
                <a:ea typeface="Inter"/>
                <a:cs typeface="Inter"/>
                <a:sym typeface="Inter"/>
              </a:rPr>
              <a:t> </a:t>
            </a:r>
            <a:r>
              <a:rPr lang="en-US" b="1" dirty="0" err="1">
                <a:solidFill>
                  <a:srgbClr val="92BAB5"/>
                </a:solidFill>
                <a:latin typeface="Aptos" panose="020B0004020202020204" pitchFamily="34" charset="0"/>
                <a:ea typeface="Inter"/>
                <a:cs typeface="Inter"/>
                <a:sym typeface="Inter"/>
              </a:rPr>
              <a:t>άδει</a:t>
            </a:r>
            <a:r>
              <a:rPr lang="en-US" b="1" dirty="0">
                <a:solidFill>
                  <a:srgbClr val="92BAB5"/>
                </a:solidFill>
                <a:latin typeface="Aptos" panose="020B0004020202020204" pitchFamily="34" charset="0"/>
                <a:ea typeface="Inter"/>
                <a:cs typeface="Inter"/>
                <a:sym typeface="Inter"/>
              </a:rPr>
              <a:t>α χρήσης </a:t>
            </a:r>
          </a:p>
          <a:p>
            <a:pPr lvl="0" algn="just" defTabSz="609630">
              <a:lnSpc>
                <a:spcPts val="1803"/>
              </a:lnSpc>
              <a:spcBef>
                <a:spcPct val="0"/>
              </a:spcBef>
              <a:defRPr/>
            </a:pPr>
            <a:r>
              <a:rPr lang="en-US" sz="1600" dirty="0">
                <a:solidFill>
                  <a:prstClr val="black"/>
                </a:solidFill>
                <a:latin typeface="Aptos" panose="020B0004020202020204" pitchFamily="34" charset="0"/>
                <a:ea typeface="Inter"/>
                <a:cs typeface="Inter"/>
                <a:sym typeface="Inter"/>
              </a:rPr>
              <a:t> </a:t>
            </a:r>
          </a:p>
          <a:p>
            <a:pPr lvl="0" algn="just" defTabSz="609630">
              <a:lnSpc>
                <a:spcPts val="1803"/>
              </a:lnSpc>
              <a:spcBef>
                <a:spcPct val="0"/>
              </a:spcBef>
              <a:defRPr/>
            </a:pPr>
            <a:r>
              <a:rPr lang="en-US" sz="1600" dirty="0" err="1">
                <a:solidFill>
                  <a:prstClr val="black"/>
                </a:solidFill>
                <a:latin typeface="Aptos" panose="020B0004020202020204" pitchFamily="34" charset="0"/>
                <a:ea typeface="Inter"/>
                <a:cs typeface="Inter"/>
                <a:sym typeface="Inter"/>
              </a:rPr>
              <a:t>Το</a:t>
            </a:r>
            <a:r>
              <a:rPr lang="en-US" sz="1600" dirty="0">
                <a:solidFill>
                  <a:prstClr val="black"/>
                </a:solidFill>
                <a:latin typeface="Aptos" panose="020B0004020202020204" pitchFamily="34" charset="0"/>
                <a:ea typeface="Inter"/>
                <a:cs typeface="Inter"/>
                <a:sym typeface="Inter"/>
              </a:rPr>
              <a:t> π</a:t>
            </a:r>
            <a:r>
              <a:rPr lang="en-US" sz="1600" dirty="0" err="1">
                <a:solidFill>
                  <a:prstClr val="black"/>
                </a:solidFill>
                <a:latin typeface="Aptos" panose="020B0004020202020204" pitchFamily="34" charset="0"/>
                <a:ea typeface="Inter"/>
                <a:cs typeface="Inter"/>
                <a:sym typeface="Inter"/>
              </a:rPr>
              <a:t>ροϊόν</a:t>
            </a:r>
            <a:r>
              <a:rPr lang="en-US" sz="1600" dirty="0">
                <a:solidFill>
                  <a:prstClr val="black"/>
                </a:solidFill>
                <a:latin typeface="Aptos" panose="020B0004020202020204" pitchFamily="34" charset="0"/>
                <a:ea typeface="Inter"/>
                <a:cs typeface="Inter"/>
                <a:sym typeface="Inter"/>
              </a:rPr>
              <a:t> π</a:t>
            </a:r>
            <a:r>
              <a:rPr lang="en-US" sz="1600" dirty="0" err="1">
                <a:solidFill>
                  <a:prstClr val="black"/>
                </a:solidFill>
                <a:latin typeface="Aptos" panose="020B0004020202020204" pitchFamily="34" charset="0"/>
                <a:ea typeface="Inter"/>
                <a:cs typeface="Inter"/>
                <a:sym typeface="Inter"/>
              </a:rPr>
              <a:t>ου</a:t>
            </a:r>
            <a:r>
              <a:rPr lang="en-US" sz="1600" dirty="0">
                <a:solidFill>
                  <a:prstClr val="black"/>
                </a:solidFill>
                <a:latin typeface="Aptos" panose="020B0004020202020204" pitchFamily="34" charset="0"/>
                <a:ea typeface="Inter"/>
                <a:cs typeface="Inter"/>
                <a:sym typeface="Inter"/>
              </a:rPr>
              <a:t> αναπ</a:t>
            </a:r>
            <a:r>
              <a:rPr lang="en-US" sz="1600" dirty="0" err="1">
                <a:solidFill>
                  <a:prstClr val="black"/>
                </a:solidFill>
                <a:latin typeface="Aptos" panose="020B0004020202020204" pitchFamily="34" charset="0"/>
                <a:ea typeface="Inter"/>
                <a:cs typeface="Inter"/>
                <a:sym typeface="Inter"/>
              </a:rPr>
              <a:t>τύχθηκε</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εδώ</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στο</a:t>
            </a:r>
            <a:r>
              <a:rPr lang="en-US" sz="1600" dirty="0">
                <a:solidFill>
                  <a:prstClr val="black"/>
                </a:solidFill>
                <a:latin typeface="Aptos" panose="020B0004020202020204" pitchFamily="34" charset="0"/>
                <a:ea typeface="Inter"/>
                <a:cs typeface="Inter"/>
                <a:sym typeface="Inter"/>
              </a:rPr>
              <a:t> πλα</a:t>
            </a:r>
            <a:r>
              <a:rPr lang="en-US" sz="1600" dirty="0" err="1">
                <a:solidFill>
                  <a:prstClr val="black"/>
                </a:solidFill>
                <a:latin typeface="Aptos" panose="020B0004020202020204" pitchFamily="34" charset="0"/>
                <a:ea typeface="Inter"/>
                <a:cs typeface="Inter"/>
                <a:sym typeface="Inter"/>
              </a:rPr>
              <a:t>ίσιο</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του</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έργου</a:t>
            </a:r>
            <a:r>
              <a:rPr lang="en-US" sz="1600" dirty="0">
                <a:solidFill>
                  <a:prstClr val="black"/>
                </a:solidFill>
                <a:latin typeface="Aptos" panose="020B0004020202020204" pitchFamily="34" charset="0"/>
                <a:ea typeface="Inter"/>
                <a:cs typeface="Inter"/>
                <a:sym typeface="Inter"/>
              </a:rPr>
              <a:t> "Building Digital Resilience by Making Digital Wellbeing and Security Accessible to All 2022-2-SK01-KA220-ADU-000096888" αναπ</a:t>
            </a:r>
            <a:r>
              <a:rPr lang="en-US" sz="1600" dirty="0" err="1">
                <a:solidFill>
                  <a:prstClr val="black"/>
                </a:solidFill>
                <a:latin typeface="Aptos" panose="020B0004020202020204" pitchFamily="34" charset="0"/>
                <a:ea typeface="Inter"/>
                <a:cs typeface="Inter"/>
                <a:sym typeface="Inter"/>
              </a:rPr>
              <a:t>τύχθηκε</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με</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την</a:t>
            </a:r>
            <a:r>
              <a:rPr lang="en-US" sz="1600" dirty="0">
                <a:solidFill>
                  <a:prstClr val="black"/>
                </a:solidFill>
                <a:latin typeface="Aptos" panose="020B0004020202020204" pitchFamily="34" charset="0"/>
                <a:ea typeface="Inter"/>
                <a:cs typeface="Inter"/>
                <a:sym typeface="Inter"/>
              </a:rPr>
              <a:t> υπ</a:t>
            </a:r>
            <a:r>
              <a:rPr lang="en-US" sz="1600" dirty="0" err="1">
                <a:solidFill>
                  <a:prstClr val="black"/>
                </a:solidFill>
                <a:latin typeface="Aptos" panose="020B0004020202020204" pitchFamily="34" charset="0"/>
                <a:ea typeface="Inter"/>
                <a:cs typeface="Inter"/>
                <a:sym typeface="Inter"/>
              </a:rPr>
              <a:t>οστήριξη</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της</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Ευρω</a:t>
            </a:r>
            <a:r>
              <a:rPr lang="en-US" sz="1600" dirty="0">
                <a:solidFill>
                  <a:prstClr val="black"/>
                </a:solidFill>
                <a:latin typeface="Aptos" panose="020B0004020202020204" pitchFamily="34" charset="0"/>
                <a:ea typeface="Inter"/>
                <a:cs typeface="Inter"/>
                <a:sym typeface="Inter"/>
              </a:rPr>
              <a:t>παϊκής Επιτροπής και εκφράζει αποκλειστικά τη γνώμη του συγγραφέα. Η </a:t>
            </a:r>
            <a:r>
              <a:rPr lang="en-US" sz="1600" dirty="0" err="1">
                <a:solidFill>
                  <a:prstClr val="black"/>
                </a:solidFill>
                <a:latin typeface="Aptos" panose="020B0004020202020204" pitchFamily="34" charset="0"/>
                <a:ea typeface="Inter"/>
                <a:cs typeface="Inter"/>
                <a:sym typeface="Inter"/>
              </a:rPr>
              <a:t>Ευρω</a:t>
            </a:r>
            <a:r>
              <a:rPr lang="en-US" sz="1600" dirty="0">
                <a:solidFill>
                  <a:prstClr val="black"/>
                </a:solidFill>
                <a:latin typeface="Aptos" panose="020B0004020202020204" pitchFamily="34" charset="0"/>
                <a:ea typeface="Inter"/>
                <a:cs typeface="Inter"/>
                <a:sym typeface="Inter"/>
              </a:rPr>
              <a:t>παϊκή Επιτροπή δεν ευθύνεται για το περιεχόμενο των εγγράφων </a:t>
            </a:r>
          </a:p>
          <a:p>
            <a:pPr lvl="0" algn="just" defTabSz="609630">
              <a:lnSpc>
                <a:spcPts val="1803"/>
              </a:lnSpc>
              <a:spcBef>
                <a:spcPct val="0"/>
              </a:spcBef>
              <a:defRPr/>
            </a:pPr>
            <a:r>
              <a:rPr lang="en-US" sz="1600" dirty="0">
                <a:solidFill>
                  <a:prstClr val="black"/>
                </a:solidFill>
                <a:latin typeface="Aptos" panose="020B0004020202020204" pitchFamily="34" charset="0"/>
                <a:ea typeface="Inter"/>
                <a:cs typeface="Inter"/>
                <a:sym typeface="Inter"/>
              </a:rPr>
              <a:t>Η </a:t>
            </a:r>
            <a:r>
              <a:rPr lang="en-US" sz="1600" dirty="0" err="1">
                <a:solidFill>
                  <a:prstClr val="black"/>
                </a:solidFill>
                <a:latin typeface="Aptos" panose="020B0004020202020204" pitchFamily="34" charset="0"/>
                <a:ea typeface="Inter"/>
                <a:cs typeface="Inter"/>
                <a:sym typeface="Inter"/>
              </a:rPr>
              <a:t>δημοσίευση</a:t>
            </a:r>
            <a:r>
              <a:rPr lang="en-US" sz="1600" dirty="0">
                <a:solidFill>
                  <a:prstClr val="black"/>
                </a:solidFill>
                <a:latin typeface="Aptos" panose="020B0004020202020204" pitchFamily="34" charset="0"/>
                <a:ea typeface="Inter"/>
                <a:cs typeface="Inter"/>
                <a:sym typeface="Inter"/>
              </a:rPr>
              <a:t> απ</a:t>
            </a:r>
            <a:r>
              <a:rPr lang="en-US" sz="1600" dirty="0" err="1">
                <a:solidFill>
                  <a:prstClr val="black"/>
                </a:solidFill>
                <a:latin typeface="Aptos" panose="020B0004020202020204" pitchFamily="34" charset="0"/>
                <a:ea typeface="Inter"/>
                <a:cs typeface="Inter"/>
                <a:sym typeface="Inter"/>
              </a:rPr>
              <a:t>οκτά</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την</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άδει</a:t>
            </a:r>
            <a:r>
              <a:rPr lang="en-US" sz="1600" dirty="0">
                <a:solidFill>
                  <a:prstClr val="black"/>
                </a:solidFill>
                <a:latin typeface="Aptos" panose="020B0004020202020204" pitchFamily="34" charset="0"/>
                <a:ea typeface="Inter"/>
                <a:cs typeface="Inter"/>
                <a:sym typeface="Inter"/>
              </a:rPr>
              <a:t>α Creative Commons CC BY- NC SA.</a:t>
            </a:r>
          </a:p>
          <a:p>
            <a:pPr lvl="0" algn="just" defTabSz="609630">
              <a:lnSpc>
                <a:spcPts val="1803"/>
              </a:lnSpc>
              <a:spcBef>
                <a:spcPct val="0"/>
              </a:spcBef>
              <a:defRPr/>
            </a:pPr>
            <a:endParaRPr lang="en-US" sz="1600" dirty="0">
              <a:solidFill>
                <a:prstClr val="black"/>
              </a:solidFill>
              <a:latin typeface="Aptos" panose="020B0004020202020204" pitchFamily="34" charset="0"/>
              <a:ea typeface="Inter"/>
              <a:cs typeface="Inter"/>
              <a:sym typeface="Inter"/>
            </a:endParaRPr>
          </a:p>
          <a:p>
            <a:pPr lvl="0" algn="just" defTabSz="609630">
              <a:lnSpc>
                <a:spcPts val="1803"/>
              </a:lnSpc>
              <a:spcBef>
                <a:spcPct val="0"/>
              </a:spcBef>
              <a:defRPr/>
            </a:pPr>
            <a:r>
              <a:rPr lang="en-US" sz="1600" dirty="0">
                <a:solidFill>
                  <a:prstClr val="black"/>
                </a:solidFill>
                <a:latin typeface="Aptos" panose="020B0004020202020204" pitchFamily="34" charset="0"/>
                <a:ea typeface="Inter"/>
                <a:cs typeface="Inter"/>
                <a:sym typeface="Inter"/>
              </a:rPr>
              <a:t> </a:t>
            </a:r>
          </a:p>
          <a:p>
            <a:pPr lvl="0" algn="just" defTabSz="609630">
              <a:lnSpc>
                <a:spcPts val="1803"/>
              </a:lnSpc>
              <a:spcBef>
                <a:spcPct val="0"/>
              </a:spcBef>
              <a:defRPr/>
            </a:pPr>
            <a:endParaRPr lang="en-US" sz="1600" dirty="0">
              <a:solidFill>
                <a:prstClr val="black"/>
              </a:solidFill>
              <a:latin typeface="Aptos" panose="020B0004020202020204" pitchFamily="34" charset="0"/>
              <a:ea typeface="Inter"/>
              <a:cs typeface="Inter"/>
              <a:sym typeface="Inter"/>
            </a:endParaRPr>
          </a:p>
          <a:p>
            <a:pPr lvl="0" algn="just" defTabSz="609630">
              <a:lnSpc>
                <a:spcPts val="1803"/>
              </a:lnSpc>
              <a:spcBef>
                <a:spcPct val="0"/>
              </a:spcBef>
              <a:defRPr/>
            </a:pPr>
            <a:endParaRPr lang="en-US" sz="1600" dirty="0">
              <a:solidFill>
                <a:prstClr val="black"/>
              </a:solidFill>
              <a:latin typeface="Aptos" panose="020B0004020202020204" pitchFamily="34" charset="0"/>
              <a:ea typeface="Inter"/>
              <a:cs typeface="Inter"/>
              <a:sym typeface="Inter"/>
            </a:endParaRPr>
          </a:p>
          <a:p>
            <a:pPr lvl="0" algn="just" defTabSz="609630">
              <a:lnSpc>
                <a:spcPts val="1803"/>
              </a:lnSpc>
              <a:spcBef>
                <a:spcPct val="0"/>
              </a:spcBef>
              <a:defRPr/>
            </a:pPr>
            <a:r>
              <a:rPr lang="en-US" sz="1600" dirty="0" err="1">
                <a:solidFill>
                  <a:prstClr val="black"/>
                </a:solidFill>
                <a:latin typeface="Aptos" panose="020B0004020202020204" pitchFamily="34" charset="0"/>
                <a:ea typeface="Inter"/>
                <a:cs typeface="Inter"/>
                <a:sym typeface="Inter"/>
              </a:rPr>
              <a:t>Αυτή</a:t>
            </a:r>
            <a:r>
              <a:rPr lang="en-US" sz="1600" dirty="0">
                <a:solidFill>
                  <a:prstClr val="black"/>
                </a:solidFill>
                <a:latin typeface="Aptos" panose="020B0004020202020204" pitchFamily="34" charset="0"/>
                <a:ea typeface="Inter"/>
                <a:cs typeface="Inter"/>
                <a:sym typeface="Inter"/>
              </a:rPr>
              <a:t> η </a:t>
            </a:r>
            <a:r>
              <a:rPr lang="en-US" sz="1600" dirty="0" err="1">
                <a:solidFill>
                  <a:prstClr val="black"/>
                </a:solidFill>
                <a:latin typeface="Aptos" panose="020B0004020202020204" pitchFamily="34" charset="0"/>
                <a:ea typeface="Inter"/>
                <a:cs typeface="Inter"/>
                <a:sym typeface="Inter"/>
              </a:rPr>
              <a:t>άδει</a:t>
            </a:r>
            <a:r>
              <a:rPr lang="en-US" sz="1600" dirty="0">
                <a:solidFill>
                  <a:prstClr val="black"/>
                </a:solidFill>
                <a:latin typeface="Aptos" panose="020B0004020202020204" pitchFamily="34" charset="0"/>
                <a:ea typeface="Inter"/>
                <a:cs typeface="Inter"/>
                <a:sym typeface="Inter"/>
              </a:rPr>
              <a:t>α σας επιτρέπει να διανέμετε, να αναμειγνύετε, να βελτιώνετε και να αξιοποιείτε το έργο, αλλά μόνο μη εμπορικά. </a:t>
            </a:r>
            <a:r>
              <a:rPr lang="en-US" sz="1600" dirty="0" err="1">
                <a:solidFill>
                  <a:prstClr val="black"/>
                </a:solidFill>
                <a:latin typeface="Aptos" panose="020B0004020202020204" pitchFamily="34" charset="0"/>
                <a:ea typeface="Inter"/>
                <a:cs typeface="Inter"/>
                <a:sym typeface="Inter"/>
              </a:rPr>
              <a:t>Ότ</a:t>
            </a:r>
            <a:r>
              <a:rPr lang="en-US" sz="1600" dirty="0">
                <a:solidFill>
                  <a:prstClr val="black"/>
                </a:solidFill>
                <a:latin typeface="Aptos" panose="020B0004020202020204" pitchFamily="34" charset="0"/>
                <a:ea typeface="Inter"/>
                <a:cs typeface="Inter"/>
                <a:sym typeface="Inter"/>
              </a:rPr>
              <a:t>αν χρησιμοποιείτε το έργο καθώς και αποσπάσματα από αυτό </a:t>
            </a:r>
            <a:r>
              <a:rPr lang="sk-SK" sz="1600" dirty="0">
                <a:solidFill>
                  <a:prstClr val="black"/>
                </a:solidFill>
                <a:latin typeface="Aptos" panose="020B0004020202020204" pitchFamily="34" charset="0"/>
                <a:ea typeface="Inter"/>
                <a:cs typeface="Inter"/>
                <a:sym typeface="Inter"/>
              </a:rPr>
              <a:t>πρέπει</a:t>
            </a:r>
            <a:r>
              <a:rPr lang="en-US" sz="1600" dirty="0">
                <a:solidFill>
                  <a:prstClr val="black"/>
                </a:solidFill>
                <a:latin typeface="Aptos" panose="020B0004020202020204" pitchFamily="34" charset="0"/>
                <a:ea typeface="Inter"/>
                <a:cs typeface="Inter"/>
                <a:sym typeface="Inter"/>
              </a:rPr>
              <a:t>: </a:t>
            </a:r>
          </a:p>
          <a:p>
            <a:pPr marL="647732" lvl="1" indent="-342917" algn="just" defTabSz="609630">
              <a:lnSpc>
                <a:spcPts val="1803"/>
              </a:lnSpc>
              <a:spcBef>
                <a:spcPct val="0"/>
              </a:spcBef>
              <a:buFont typeface="+mj-lt"/>
              <a:buAutoNum type="arabicPeriod"/>
              <a:defRPr/>
            </a:pPr>
            <a:r>
              <a:rPr lang="en-US" sz="1600" dirty="0">
                <a:solidFill>
                  <a:prstClr val="black"/>
                </a:solidFill>
                <a:latin typeface="Aptos" panose="020B0004020202020204" pitchFamily="34" charset="0"/>
                <a:ea typeface="Inter"/>
                <a:cs typeface="Inter"/>
                <a:sym typeface="Inter"/>
              </a:rPr>
              <a:t>π</a:t>
            </a:r>
            <a:r>
              <a:rPr lang="en-US" sz="1600" dirty="0" err="1">
                <a:solidFill>
                  <a:prstClr val="black"/>
                </a:solidFill>
                <a:latin typeface="Aptos" panose="020B0004020202020204" pitchFamily="34" charset="0"/>
                <a:ea typeface="Inter"/>
                <a:cs typeface="Inter"/>
                <a:sym typeface="Inter"/>
              </a:rPr>
              <a:t>ρέ</a:t>
            </a:r>
            <a:r>
              <a:rPr lang="en-US" sz="1600" dirty="0">
                <a:solidFill>
                  <a:prstClr val="black"/>
                </a:solidFill>
                <a:latin typeface="Aptos" panose="020B0004020202020204" pitchFamily="34" charset="0"/>
                <a:ea typeface="Inter"/>
                <a:cs typeface="Inter"/>
                <a:sym typeface="Inter"/>
              </a:rPr>
              <a:t>πει να αναφέρεται η πηγή και ένας σύνδεσμος προς την άδεια χρήσης και να αναφέρονται οι πιθανές αλλαγές. Τα π</a:t>
            </a:r>
            <a:r>
              <a:rPr lang="en-US" sz="1600" dirty="0" err="1">
                <a:solidFill>
                  <a:prstClr val="black"/>
                </a:solidFill>
                <a:latin typeface="Aptos" panose="020B0004020202020204" pitchFamily="34" charset="0"/>
                <a:ea typeface="Inter"/>
                <a:cs typeface="Inter"/>
                <a:sym typeface="Inter"/>
              </a:rPr>
              <a:t>νευμ</a:t>
            </a:r>
            <a:r>
              <a:rPr lang="en-US" sz="1600" dirty="0">
                <a:solidFill>
                  <a:prstClr val="black"/>
                </a:solidFill>
                <a:latin typeface="Aptos" panose="020B0004020202020204" pitchFamily="34" charset="0"/>
                <a:ea typeface="Inter"/>
                <a:cs typeface="Inter"/>
                <a:sym typeface="Inter"/>
              </a:rPr>
              <a:t>ατικά δικαιώματα παραμένουν στους συγγραφείς των εγγράφων. </a:t>
            </a:r>
          </a:p>
          <a:p>
            <a:pPr marL="647732" lvl="1" indent="-342917" algn="just" defTabSz="609630">
              <a:lnSpc>
                <a:spcPts val="1803"/>
              </a:lnSpc>
              <a:spcBef>
                <a:spcPct val="0"/>
              </a:spcBef>
              <a:buFont typeface="+mj-lt"/>
              <a:buAutoNum type="arabicPeriod"/>
              <a:defRPr/>
            </a:pPr>
            <a:r>
              <a:rPr lang="en-US" sz="1600" dirty="0" err="1">
                <a:solidFill>
                  <a:prstClr val="black"/>
                </a:solidFill>
                <a:latin typeface="Aptos" panose="020B0004020202020204" pitchFamily="34" charset="0"/>
                <a:ea typeface="Inter"/>
                <a:cs typeface="Inter"/>
                <a:sym typeface="Inter"/>
              </a:rPr>
              <a:t>το</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έργο</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δεν</a:t>
            </a:r>
            <a:r>
              <a:rPr lang="en-US" sz="1600" dirty="0">
                <a:solidFill>
                  <a:prstClr val="black"/>
                </a:solidFill>
                <a:latin typeface="Aptos" panose="020B0004020202020204" pitchFamily="34" charset="0"/>
                <a:ea typeface="Inter"/>
                <a:cs typeface="Inter"/>
                <a:sym typeface="Inter"/>
              </a:rPr>
              <a:t> μπ</a:t>
            </a:r>
            <a:r>
              <a:rPr lang="en-US" sz="1600" dirty="0" err="1">
                <a:solidFill>
                  <a:prstClr val="black"/>
                </a:solidFill>
                <a:latin typeface="Aptos" panose="020B0004020202020204" pitchFamily="34" charset="0"/>
                <a:ea typeface="Inter"/>
                <a:cs typeface="Inter"/>
                <a:sym typeface="Inter"/>
              </a:rPr>
              <a:t>ορεί</a:t>
            </a:r>
            <a:r>
              <a:rPr lang="en-US" sz="1600" dirty="0">
                <a:solidFill>
                  <a:prstClr val="black"/>
                </a:solidFill>
                <a:latin typeface="Aptos" panose="020B0004020202020204" pitchFamily="34" charset="0"/>
                <a:ea typeface="Inter"/>
                <a:cs typeface="Inter"/>
                <a:sym typeface="Inter"/>
              </a:rPr>
              <a:t> να </a:t>
            </a:r>
            <a:r>
              <a:rPr lang="en-US" sz="1600" dirty="0" err="1">
                <a:solidFill>
                  <a:prstClr val="black"/>
                </a:solidFill>
                <a:latin typeface="Aptos" panose="020B0004020202020204" pitchFamily="34" charset="0"/>
                <a:ea typeface="Inter"/>
                <a:cs typeface="Inter"/>
                <a:sym typeface="Inter"/>
              </a:rPr>
              <a:t>χρησιμο</a:t>
            </a:r>
            <a:r>
              <a:rPr lang="en-US" sz="1600" dirty="0">
                <a:solidFill>
                  <a:prstClr val="black"/>
                </a:solidFill>
                <a:latin typeface="Aptos" panose="020B0004020202020204" pitchFamily="34" charset="0"/>
                <a:ea typeface="Inter"/>
                <a:cs typeface="Inter"/>
                <a:sym typeface="Inter"/>
              </a:rPr>
              <a:t>ποιηθεί για εμπορικούς σκοπούς. </a:t>
            </a:r>
          </a:p>
          <a:p>
            <a:pPr marL="647732" lvl="1" indent="-342917" algn="just" defTabSz="609630">
              <a:lnSpc>
                <a:spcPts val="1803"/>
              </a:lnSpc>
              <a:spcBef>
                <a:spcPct val="0"/>
              </a:spcBef>
              <a:buFont typeface="+mj-lt"/>
              <a:buAutoNum type="arabicPeriod"/>
              <a:defRPr/>
            </a:pPr>
            <a:r>
              <a:rPr lang="en-US" sz="1600" dirty="0" err="1">
                <a:solidFill>
                  <a:prstClr val="black"/>
                </a:solidFill>
                <a:latin typeface="Aptos" panose="020B0004020202020204" pitchFamily="34" charset="0"/>
                <a:ea typeface="Inter"/>
                <a:cs typeface="Inter"/>
                <a:sym typeface="Inter"/>
              </a:rPr>
              <a:t>Εάν</a:t>
            </a:r>
            <a:r>
              <a:rPr lang="en-US" sz="1600" dirty="0">
                <a:solidFill>
                  <a:prstClr val="black"/>
                </a:solidFill>
                <a:latin typeface="Aptos" panose="020B0004020202020204" pitchFamily="34" charset="0"/>
                <a:ea typeface="Inter"/>
                <a:cs typeface="Inter"/>
                <a:sym typeface="Inter"/>
              </a:rPr>
              <a:t> ανα</a:t>
            </a:r>
            <a:r>
              <a:rPr lang="en-US" sz="1600" dirty="0" err="1">
                <a:solidFill>
                  <a:prstClr val="black"/>
                </a:solidFill>
                <a:latin typeface="Aptos" panose="020B0004020202020204" pitchFamily="34" charset="0"/>
                <a:ea typeface="Inter"/>
                <a:cs typeface="Inter"/>
                <a:sym typeface="Inter"/>
              </a:rPr>
              <a:t>συνθέσετε</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μετ</a:t>
            </a:r>
            <a:r>
              <a:rPr lang="en-US" sz="1600" dirty="0">
                <a:solidFill>
                  <a:prstClr val="black"/>
                </a:solidFill>
                <a:latin typeface="Aptos" panose="020B0004020202020204" pitchFamily="34" charset="0"/>
                <a:ea typeface="Inter"/>
                <a:cs typeface="Inter"/>
                <a:sym typeface="Inter"/>
              </a:rPr>
              <a:t>ατρέψετε ή αξιοποιήσετε το έργο, οι συνεισφορές σας πρέπει να δημοσιεύονται με την ίδια άδεια χρήσης όπως και το πρωτότυπο.  </a:t>
            </a:r>
          </a:p>
          <a:p>
            <a:pPr lvl="0" algn="just" defTabSz="609630">
              <a:lnSpc>
                <a:spcPts val="1803"/>
              </a:lnSpc>
              <a:spcBef>
                <a:spcPct val="0"/>
              </a:spcBef>
              <a:defRPr/>
            </a:pPr>
            <a:r>
              <a:rPr lang="en-US" sz="1600" b="1" dirty="0">
                <a:solidFill>
                  <a:srgbClr val="FFAA5A"/>
                </a:solidFill>
                <a:latin typeface="Aptos" panose="020B0004020202020204" pitchFamily="34" charset="0"/>
                <a:ea typeface="Inter"/>
                <a:cs typeface="Inter"/>
                <a:sym typeface="Inter"/>
              </a:rPr>
              <a:t>Αποπ</a:t>
            </a:r>
            <a:r>
              <a:rPr lang="en-US" sz="1600" b="1" dirty="0" err="1">
                <a:solidFill>
                  <a:srgbClr val="FFAA5A"/>
                </a:solidFill>
                <a:latin typeface="Aptos" panose="020B0004020202020204" pitchFamily="34" charset="0"/>
                <a:ea typeface="Inter"/>
                <a:cs typeface="Inter"/>
                <a:sym typeface="Inter"/>
              </a:rPr>
              <a:t>οίηση</a:t>
            </a:r>
            <a:r>
              <a:rPr lang="en-US" sz="1600" b="1" dirty="0">
                <a:solidFill>
                  <a:srgbClr val="FFAA5A"/>
                </a:solidFill>
                <a:latin typeface="Aptos" panose="020B0004020202020204" pitchFamily="34" charset="0"/>
                <a:ea typeface="Inter"/>
                <a:cs typeface="Inter"/>
                <a:sym typeface="Inter"/>
              </a:rPr>
              <a:t> </a:t>
            </a:r>
            <a:r>
              <a:rPr lang="en-US" sz="1600" b="1" dirty="0" err="1">
                <a:solidFill>
                  <a:srgbClr val="FFAA5A"/>
                </a:solidFill>
                <a:latin typeface="Aptos" panose="020B0004020202020204" pitchFamily="34" charset="0"/>
                <a:ea typeface="Inter"/>
                <a:cs typeface="Inter"/>
                <a:sym typeface="Inter"/>
              </a:rPr>
              <a:t>ευθύνης</a:t>
            </a:r>
            <a:r>
              <a:rPr lang="en-US" sz="1600" b="1" dirty="0">
                <a:solidFill>
                  <a:srgbClr val="FFAA5A"/>
                </a:solidFill>
                <a:latin typeface="Aptos" panose="020B0004020202020204" pitchFamily="34" charset="0"/>
                <a:ea typeface="Inter"/>
                <a:cs typeface="Inter"/>
                <a:sym typeface="Inter"/>
              </a:rPr>
              <a:t>:</a:t>
            </a:r>
          </a:p>
          <a:p>
            <a:pPr lvl="0" algn="just" defTabSz="609630">
              <a:lnSpc>
                <a:spcPts val="1803"/>
              </a:lnSpc>
              <a:spcBef>
                <a:spcPct val="0"/>
              </a:spcBef>
              <a:defRPr/>
            </a:pPr>
            <a:r>
              <a:rPr lang="en-US" sz="1600" dirty="0" err="1">
                <a:solidFill>
                  <a:prstClr val="black"/>
                </a:solidFill>
                <a:latin typeface="Aptos" panose="020B0004020202020204" pitchFamily="34" charset="0"/>
                <a:ea typeface="Inter"/>
                <a:cs typeface="Inter"/>
                <a:sym typeface="Inter"/>
              </a:rPr>
              <a:t>Χρημ</a:t>
            </a:r>
            <a:r>
              <a:rPr lang="en-US" sz="1600" dirty="0">
                <a:solidFill>
                  <a:prstClr val="black"/>
                </a:solidFill>
                <a:latin typeface="Aptos" panose="020B0004020202020204" pitchFamily="34" charset="0"/>
                <a:ea typeface="Inter"/>
                <a:cs typeface="Inter"/>
                <a:sym typeface="Inter"/>
              </a:rPr>
              <a:t>ατοδοτείται από την Ευρωπαϊκή Ένωση. </a:t>
            </a:r>
            <a:r>
              <a:rPr lang="en-US" sz="1600" dirty="0" err="1">
                <a:solidFill>
                  <a:prstClr val="black"/>
                </a:solidFill>
                <a:latin typeface="Aptos" panose="020B0004020202020204" pitchFamily="34" charset="0"/>
                <a:ea typeface="Inter"/>
                <a:cs typeface="Inter"/>
                <a:sym typeface="Inter"/>
              </a:rPr>
              <a:t>Ωστόσο</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οι</a:t>
            </a:r>
            <a:r>
              <a:rPr lang="en-US" sz="1600" dirty="0">
                <a:solidFill>
                  <a:prstClr val="black"/>
                </a:solidFill>
                <a:latin typeface="Aptos" panose="020B0004020202020204" pitchFamily="34" charset="0"/>
                <a:ea typeface="Inter"/>
                <a:cs typeface="Inter"/>
                <a:sym typeface="Inter"/>
              </a:rPr>
              <a:t> απ</a:t>
            </a:r>
            <a:r>
              <a:rPr lang="en-US" sz="1600" dirty="0" err="1">
                <a:solidFill>
                  <a:prstClr val="black"/>
                </a:solidFill>
                <a:latin typeface="Aptos" panose="020B0004020202020204" pitchFamily="34" charset="0"/>
                <a:ea typeface="Inter"/>
                <a:cs typeface="Inter"/>
                <a:sym typeface="Inter"/>
              </a:rPr>
              <a:t>όψεις</a:t>
            </a:r>
            <a:r>
              <a:rPr lang="en-US" sz="1600" dirty="0">
                <a:solidFill>
                  <a:prstClr val="black"/>
                </a:solidFill>
                <a:latin typeface="Aptos" panose="020B0004020202020204" pitchFamily="34" charset="0"/>
                <a:ea typeface="Inter"/>
                <a:cs typeface="Inter"/>
                <a:sym typeface="Inter"/>
              </a:rPr>
              <a:t> και </a:t>
            </a:r>
            <a:r>
              <a:rPr lang="en-US" sz="1600" dirty="0" err="1">
                <a:solidFill>
                  <a:prstClr val="black"/>
                </a:solidFill>
                <a:latin typeface="Aptos" panose="020B0004020202020204" pitchFamily="34" charset="0"/>
                <a:ea typeface="Inter"/>
                <a:cs typeface="Inter"/>
                <a:sym typeface="Inter"/>
              </a:rPr>
              <a:t>οι</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γνώμες</a:t>
            </a:r>
            <a:r>
              <a:rPr lang="en-US" sz="1600" dirty="0">
                <a:solidFill>
                  <a:prstClr val="black"/>
                </a:solidFill>
                <a:latin typeface="Aptos" panose="020B0004020202020204" pitchFamily="34" charset="0"/>
                <a:ea typeface="Inter"/>
                <a:cs typeface="Inter"/>
                <a:sym typeface="Inter"/>
              </a:rPr>
              <a:t> π</a:t>
            </a:r>
            <a:r>
              <a:rPr lang="en-US" sz="1600" dirty="0" err="1">
                <a:solidFill>
                  <a:prstClr val="black"/>
                </a:solidFill>
                <a:latin typeface="Aptos" panose="020B0004020202020204" pitchFamily="34" charset="0"/>
                <a:ea typeface="Inter"/>
                <a:cs typeface="Inter"/>
                <a:sym typeface="Inter"/>
              </a:rPr>
              <a:t>ου</a:t>
            </a:r>
            <a:r>
              <a:rPr lang="en-US" sz="1600" dirty="0">
                <a:solidFill>
                  <a:prstClr val="black"/>
                </a:solidFill>
                <a:latin typeface="Aptos" panose="020B0004020202020204" pitchFamily="34" charset="0"/>
                <a:ea typeface="Inter"/>
                <a:cs typeface="Inter"/>
                <a:sym typeface="Inter"/>
              </a:rPr>
              <a:t> </a:t>
            </a:r>
            <a:r>
              <a:rPr lang="en-US" sz="1600" dirty="0" err="1">
                <a:solidFill>
                  <a:prstClr val="black"/>
                </a:solidFill>
                <a:latin typeface="Aptos" panose="020B0004020202020204" pitchFamily="34" charset="0"/>
                <a:ea typeface="Inter"/>
                <a:cs typeface="Inter"/>
                <a:sym typeface="Inter"/>
              </a:rPr>
              <a:t>εκφράζοντ</a:t>
            </a:r>
            <a:r>
              <a:rPr lang="en-US" sz="1600" dirty="0">
                <a:solidFill>
                  <a:prstClr val="black"/>
                </a:solidFill>
                <a:latin typeface="Aptos" panose="020B0004020202020204" pitchFamily="34" charset="0"/>
                <a:ea typeface="Inter"/>
                <a:cs typeface="Inter"/>
                <a:sym typeface="Inter"/>
              </a:rPr>
              <a:t>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a:t>
            </a:r>
            <a:r>
              <a:rPr lang="en-US" sz="1600" dirty="0" err="1">
                <a:solidFill>
                  <a:prstClr val="black"/>
                </a:solidFill>
                <a:latin typeface="Aptos" panose="020B0004020202020204" pitchFamily="34" charset="0"/>
                <a:ea typeface="Inter"/>
                <a:cs typeface="Inter"/>
                <a:sym typeface="Inter"/>
              </a:rPr>
              <a:t>Ούτε</a:t>
            </a:r>
            <a:r>
              <a:rPr lang="en-US" sz="1600" dirty="0">
                <a:solidFill>
                  <a:prstClr val="black"/>
                </a:solidFill>
                <a:latin typeface="Aptos" panose="020B0004020202020204" pitchFamily="34" charset="0"/>
                <a:ea typeface="Inter"/>
                <a:cs typeface="Inter"/>
                <a:sym typeface="Inter"/>
              </a:rPr>
              <a:t> η </a:t>
            </a:r>
            <a:r>
              <a:rPr lang="en-US" sz="1600" dirty="0" err="1">
                <a:solidFill>
                  <a:prstClr val="black"/>
                </a:solidFill>
                <a:latin typeface="Aptos" panose="020B0004020202020204" pitchFamily="34" charset="0"/>
                <a:ea typeface="Inter"/>
                <a:cs typeface="Inter"/>
                <a:sym typeface="Inter"/>
              </a:rPr>
              <a:t>Ευρω</a:t>
            </a:r>
            <a:r>
              <a:rPr lang="en-US" sz="1600" dirty="0">
                <a:solidFill>
                  <a:prstClr val="black"/>
                </a:solidFill>
                <a:latin typeface="Aptos" panose="020B0004020202020204" pitchFamily="34" charset="0"/>
                <a:ea typeface="Inter"/>
                <a:cs typeface="Inter"/>
                <a:sym typeface="Inter"/>
              </a:rPr>
              <a:t>παϊκή Ένωση ούτε ο EACEA μπορούν να θεωρηθούν υπεύθυνοι γι' αυτές.</a:t>
            </a:r>
          </a:p>
          <a:p>
            <a:pPr lvl="0" algn="just" defTabSz="609630">
              <a:lnSpc>
                <a:spcPts val="1803"/>
              </a:lnSpc>
              <a:spcBef>
                <a:spcPct val="0"/>
              </a:spcBef>
              <a:defRPr/>
            </a:pPr>
            <a:r>
              <a:rPr lang="en-US" sz="1600" dirty="0">
                <a:solidFill>
                  <a:prstClr val="black"/>
                </a:solidFill>
                <a:latin typeface="Aptos" panose="020B0004020202020204" pitchFamily="34" charset="0"/>
                <a:ea typeface="Inter"/>
                <a:cs typeface="Inter"/>
                <a:sym typeface="Inter"/>
              </a:rPr>
              <a:t> </a:t>
            </a:r>
            <a:endParaRPr lang="en-US" sz="1600" dirty="0">
              <a:solidFill>
                <a:prstClr val="black"/>
              </a:solidFill>
              <a:latin typeface="Aptos" panose="020B0004020202020204" pitchFamily="34" charset="0"/>
              <a:ea typeface="Inter"/>
              <a:cs typeface="Inter"/>
              <a:sym typeface="Inter"/>
            </a:endParaRP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Freeform: Shape 105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430495" y="1153571"/>
            <a:ext cx="4155877" cy="4461163"/>
          </a:xfrm>
        </p:spPr>
        <p:txBody>
          <a:bodyPr vert="horz" lIns="91440" tIns="45720" rIns="91440" bIns="45720" rtlCol="0" anchor="ctr">
            <a:normAutofit/>
          </a:bodyPr>
          <a:lstStyle/>
          <a:p>
            <a:pPr algn="l"/>
            <a:r>
              <a:rPr lang="en-US" sz="3600" dirty="0">
                <a:solidFill>
                  <a:srgbClr val="FFFFFF"/>
                </a:solidFill>
                <a:latin typeface="Aptos" panose="020B0004020202020204" pitchFamily="34" charset="0"/>
              </a:rPr>
              <a:t>Βα</a:t>
            </a:r>
            <a:r>
              <a:rPr lang="en-US" sz="3600" dirty="0" err="1">
                <a:solidFill>
                  <a:srgbClr val="FFFFFF"/>
                </a:solidFill>
                <a:latin typeface="Aptos" panose="020B0004020202020204" pitchFamily="34" charset="0"/>
              </a:rPr>
              <a:t>σικά</a:t>
            </a:r>
            <a:r>
              <a:rPr lang="en-US" sz="3600" dirty="0">
                <a:solidFill>
                  <a:srgbClr val="FFFFFF"/>
                </a:solidFill>
                <a:latin typeface="Aptos" panose="020B0004020202020204" pitchFamily="34" charset="0"/>
              </a:rPr>
              <a:t> </a:t>
            </a:r>
            <a:r>
              <a:rPr lang="en-US" sz="3600" dirty="0" err="1">
                <a:solidFill>
                  <a:srgbClr val="FFFFFF"/>
                </a:solidFill>
                <a:latin typeface="Aptos" panose="020B0004020202020204" pitchFamily="34" charset="0"/>
              </a:rPr>
              <a:t>συμ</a:t>
            </a:r>
            <a:r>
              <a:rPr lang="en-US" sz="3600" dirty="0">
                <a:solidFill>
                  <a:srgbClr val="FFFFFF"/>
                </a:solidFill>
                <a:latin typeface="Aptos" panose="020B0004020202020204" pitchFamily="34" charset="0"/>
              </a:rPr>
              <a:t>περάσματα από την Ψηφιακή Ιδιότητα του Πολίτη</a:t>
            </a:r>
            <a:endParaRPr lang="en-US" sz="3600" kern="1200" dirty="0">
              <a:solidFill>
                <a:srgbClr val="FFFFFF"/>
              </a:solidFill>
              <a:latin typeface="Aptos" panose="020B0004020202020204" pitchFamily="34" charset="0"/>
              <a:ea typeface="+mj-ea"/>
            </a:endParaRPr>
          </a:p>
        </p:txBody>
      </p:sp>
      <p:sp>
        <p:nvSpPr>
          <p:cNvPr id="1054" name="Arc 105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4447308" y="591344"/>
            <a:ext cx="6906491" cy="5585619"/>
          </a:xfrm>
        </p:spPr>
        <p:txBody>
          <a:bodyPr vert="horz" lIns="91440" tIns="45720" rIns="91440" bIns="45720" rtlCol="0" anchor="ctr">
            <a:normAutofit fontScale="85000" lnSpcReduction="20000"/>
          </a:bodyPr>
          <a:lstStyle/>
          <a:p>
            <a:pPr marL="0" indent="0">
              <a:buNone/>
            </a:pPr>
            <a:r>
              <a:rPr lang="en-GB" b="1" dirty="0" err="1">
                <a:latin typeface="Aptos" panose="020B0004020202020204" pitchFamily="34" charset="0"/>
              </a:rPr>
              <a:t>Συνοψίζοντ</a:t>
            </a:r>
            <a:r>
              <a:rPr lang="en-GB" b="1" dirty="0">
                <a:latin typeface="Aptos" panose="020B0004020202020204" pitchFamily="34" charset="0"/>
              </a:rPr>
              <a:t>ας τα βασικά σημεία από κάθε υποενότητα:</a:t>
            </a:r>
            <a:endParaRPr lang="en-GB" dirty="0">
              <a:latin typeface="Aptos" panose="020B0004020202020204" pitchFamily="34" charset="0"/>
            </a:endParaRPr>
          </a:p>
          <a:p>
            <a:r>
              <a:rPr lang="en-GB" dirty="0">
                <a:latin typeface="Aptos" panose="020B0004020202020204" pitchFamily="34" charset="0"/>
              </a:rPr>
              <a:t>Η κατα</a:t>
            </a:r>
            <a:r>
              <a:rPr lang="en-GB" dirty="0" err="1">
                <a:latin typeface="Aptos" panose="020B0004020202020204" pitchFamily="34" charset="0"/>
              </a:rPr>
              <a:t>νόηση</a:t>
            </a:r>
            <a:r>
              <a:rPr lang="en-GB" dirty="0">
                <a:latin typeface="Aptos" panose="020B0004020202020204" pitchFamily="34" charset="0"/>
              </a:rPr>
              <a:t> </a:t>
            </a:r>
            <a:r>
              <a:rPr lang="en-GB" dirty="0" err="1">
                <a:latin typeface="Aptos" panose="020B0004020202020204" pitchFamily="34" charset="0"/>
              </a:rPr>
              <a:t>των</a:t>
            </a:r>
            <a:r>
              <a:rPr lang="en-GB" dirty="0">
                <a:latin typeface="Aptos" panose="020B0004020202020204" pitchFamily="34" charset="0"/>
              </a:rPr>
              <a:t> </a:t>
            </a:r>
            <a:r>
              <a:rPr lang="en-GB" dirty="0" err="1">
                <a:latin typeface="Aptos" panose="020B0004020202020204" pitchFamily="34" charset="0"/>
              </a:rPr>
              <a:t>ψηφι</a:t>
            </a:r>
            <a:r>
              <a:rPr lang="en-GB" dirty="0">
                <a:latin typeface="Aptos" panose="020B0004020202020204" pitchFamily="34" charset="0"/>
              </a:rPr>
              <a:t>ακών εργαλείων και πλατφορμών ενισχύει την ικανότητά μας να πλοηγούμαστε στον ψηφιακό κόσμο με ασφάλεια και αποτελεσματικότητα.</a:t>
            </a:r>
          </a:p>
          <a:p>
            <a:r>
              <a:rPr lang="en-GB" dirty="0">
                <a:latin typeface="Aptos" panose="020B0004020202020204" pitchFamily="34" charset="0"/>
              </a:rPr>
              <a:t>Η </a:t>
            </a:r>
            <a:r>
              <a:rPr lang="en-GB" dirty="0" err="1">
                <a:latin typeface="Aptos" panose="020B0004020202020204" pitchFamily="34" charset="0"/>
              </a:rPr>
              <a:t>δι</a:t>
            </a:r>
            <a:r>
              <a:rPr lang="en-GB" dirty="0">
                <a:latin typeface="Aptos" panose="020B0004020202020204" pitchFamily="34" charset="0"/>
              </a:rPr>
              <a:t>αδικτυακή ασφάλεια και τα ψηφιακά δικαιώματα είναι θεμελιώδους σημασίας για την προστασία της ψηφιακής μας ταυτότητας και την άσκηση των ελευθεριών μας στο διαδίκτυο.</a:t>
            </a:r>
          </a:p>
          <a:p>
            <a:r>
              <a:rPr lang="en-GB" dirty="0">
                <a:latin typeface="Aptos" panose="020B0004020202020204" pitchFamily="34" charset="0"/>
              </a:rPr>
              <a:t>Η </a:t>
            </a:r>
            <a:r>
              <a:rPr lang="en-GB" dirty="0" err="1">
                <a:latin typeface="Aptos" panose="020B0004020202020204" pitchFamily="34" charset="0"/>
              </a:rPr>
              <a:t>ηθική</a:t>
            </a:r>
            <a:r>
              <a:rPr lang="en-GB" dirty="0">
                <a:latin typeface="Aptos" panose="020B0004020202020204" pitchFamily="34" charset="0"/>
              </a:rPr>
              <a:t> </a:t>
            </a:r>
            <a:r>
              <a:rPr lang="en-GB" dirty="0" err="1">
                <a:latin typeface="Aptos" panose="020B0004020202020204" pitchFamily="34" charset="0"/>
              </a:rPr>
              <a:t>χρήση</a:t>
            </a:r>
            <a:r>
              <a:rPr lang="en-GB" dirty="0">
                <a:latin typeface="Aptos" panose="020B0004020202020204" pitchFamily="34" charset="0"/>
              </a:rPr>
              <a:t> </a:t>
            </a:r>
            <a:r>
              <a:rPr lang="en-GB" dirty="0" err="1">
                <a:latin typeface="Aptos" panose="020B0004020202020204" pitchFamily="34" charset="0"/>
              </a:rPr>
              <a:t>της</a:t>
            </a:r>
            <a:r>
              <a:rPr lang="en-GB" dirty="0">
                <a:latin typeface="Aptos" panose="020B0004020202020204" pitchFamily="34" charset="0"/>
              </a:rPr>
              <a:t> </a:t>
            </a:r>
            <a:r>
              <a:rPr lang="en-GB" dirty="0" err="1">
                <a:latin typeface="Aptos" panose="020B0004020202020204" pitchFamily="34" charset="0"/>
              </a:rPr>
              <a:t>ψηφι</a:t>
            </a:r>
            <a:r>
              <a:rPr lang="en-GB" dirty="0">
                <a:latin typeface="Aptos" panose="020B0004020202020204" pitchFamily="34" charset="0"/>
              </a:rPr>
              <a:t>ακής τεχνολογίας στηρίζει την υπεύθυνη ψηφιακή πολιτότητα, προωθώντας τη δικαιοσύνη, το σεβασμό και την κατανόηση στις ψηφιακές αλληλεπιδράσεις.</a:t>
            </a:r>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fontScale="90000"/>
          </a:bodyPr>
          <a:lstStyle/>
          <a:p>
            <a:pPr algn="l"/>
            <a:r>
              <a:rPr lang="en-US" sz="4400" dirty="0" err="1">
                <a:latin typeface="Aptos" panose="020B0004020202020204" pitchFamily="34" charset="0"/>
              </a:rPr>
              <a:t>Αν</a:t>
            </a:r>
            <a:r>
              <a:rPr lang="en-US" sz="4400" dirty="0">
                <a:latin typeface="Aptos" panose="020B0004020202020204" pitchFamily="34" charset="0"/>
              </a:rPr>
              <a:t>αστοχασμός σχετικά με την ψηφιακή ιθαγένεια</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364546" y="1505035"/>
            <a:ext cx="10958384" cy="4616299"/>
          </a:xfrm>
        </p:spPr>
        <p:txBody>
          <a:bodyPr vert="horz" lIns="91440" tIns="45720" rIns="91440" bIns="45720" rtlCol="0">
            <a:normAutofit fontScale="77500" lnSpcReduction="20000"/>
          </a:bodyPr>
          <a:lstStyle/>
          <a:p>
            <a:pPr marL="0" indent="0" algn="just">
              <a:buNone/>
            </a:pPr>
            <a:r>
              <a:rPr lang="en-GB" sz="2400" dirty="0">
                <a:latin typeface="Aptos" panose="020B0004020202020204" pitchFamily="34" charset="0"/>
              </a:rPr>
              <a:t>Κα</a:t>
            </a:r>
            <a:r>
              <a:rPr lang="en-GB" sz="2400" dirty="0" err="1">
                <a:latin typeface="Aptos" panose="020B0004020202020204" pitchFamily="34" charset="0"/>
              </a:rPr>
              <a:t>θώς</a:t>
            </a:r>
            <a:r>
              <a:rPr lang="en-GB" sz="2400" dirty="0">
                <a:latin typeface="Aptos" panose="020B0004020202020204" pitchFamily="34" charset="0"/>
              </a:rPr>
              <a:t> </a:t>
            </a:r>
            <a:r>
              <a:rPr lang="en-GB" sz="2400" dirty="0" err="1">
                <a:latin typeface="Aptos" panose="020B0004020202020204" pitchFamily="34" charset="0"/>
              </a:rPr>
              <a:t>ολοκληρώνουμε</a:t>
            </a:r>
            <a:r>
              <a:rPr lang="en-GB" sz="2400" dirty="0">
                <a:latin typeface="Aptos" panose="020B0004020202020204" pitchFamily="34" charset="0"/>
              </a:rPr>
              <a:t> </a:t>
            </a:r>
            <a:r>
              <a:rPr lang="en-GB" sz="2400" dirty="0" err="1">
                <a:latin typeface="Aptos" panose="020B0004020202020204" pitchFamily="34" charset="0"/>
              </a:rPr>
              <a:t>την</a:t>
            </a:r>
            <a:r>
              <a:rPr lang="en-GB" sz="2400" dirty="0">
                <a:latin typeface="Aptos" panose="020B0004020202020204" pitchFamily="34" charset="0"/>
              </a:rPr>
              <a:t> </a:t>
            </a:r>
            <a:r>
              <a:rPr lang="en-GB" sz="2400" dirty="0" err="1">
                <a:latin typeface="Aptos" panose="020B0004020202020204" pitchFamily="34" charset="0"/>
              </a:rPr>
              <a:t>εξερεύνηση</a:t>
            </a:r>
            <a:r>
              <a:rPr lang="en-GB" sz="2400" dirty="0">
                <a:latin typeface="Aptos" panose="020B0004020202020204" pitchFamily="34" charset="0"/>
              </a:rPr>
              <a:t> </a:t>
            </a:r>
            <a:r>
              <a:rPr lang="en-GB" sz="2400" dirty="0" err="1">
                <a:latin typeface="Aptos" panose="020B0004020202020204" pitchFamily="34" charset="0"/>
              </a:rPr>
              <a:t>της</a:t>
            </a:r>
            <a:r>
              <a:rPr lang="en-GB" sz="2400" dirty="0">
                <a:latin typeface="Aptos" panose="020B0004020202020204" pitchFamily="34" charset="0"/>
              </a:rPr>
              <a:t> </a:t>
            </a:r>
            <a:r>
              <a:rPr lang="en-GB" sz="2400" dirty="0" err="1">
                <a:latin typeface="Aptos" panose="020B0004020202020204" pitchFamily="34" charset="0"/>
              </a:rPr>
              <a:t>ψηφι</a:t>
            </a:r>
            <a:r>
              <a:rPr lang="en-GB" sz="2400" dirty="0">
                <a:latin typeface="Aptos" panose="020B0004020202020204" pitchFamily="34" charset="0"/>
              </a:rPr>
              <a:t>ακής ιθαγένειας, είναι σημαντικό να σκεφτούμε πώς οι γνώσεις που αποκτήσαμε μπορούν να εφαρμοστούν στην ψηφιακή μας ζωή. </a:t>
            </a:r>
            <a:r>
              <a:rPr lang="en-GB" sz="2400" dirty="0" err="1">
                <a:latin typeface="Aptos" panose="020B0004020202020204" pitchFamily="34" charset="0"/>
              </a:rPr>
              <a:t>Αυτό</a:t>
            </a:r>
            <a:r>
              <a:rPr lang="en-GB" sz="2400" dirty="0">
                <a:latin typeface="Aptos" panose="020B0004020202020204" pitchFamily="34" charset="0"/>
              </a:rPr>
              <a:t> </a:t>
            </a:r>
            <a:r>
              <a:rPr lang="en-GB" sz="2400" dirty="0" err="1">
                <a:latin typeface="Aptos" panose="020B0004020202020204" pitchFamily="34" charset="0"/>
              </a:rPr>
              <a:t>το</a:t>
            </a:r>
            <a:r>
              <a:rPr lang="en-GB" sz="2400" dirty="0">
                <a:latin typeface="Aptos" panose="020B0004020202020204" pitchFamily="34" charset="0"/>
              </a:rPr>
              <a:t> τα</a:t>
            </a:r>
            <a:r>
              <a:rPr lang="en-GB" sz="2400" dirty="0" err="1">
                <a:latin typeface="Aptos" panose="020B0004020202020204" pitchFamily="34" charset="0"/>
              </a:rPr>
              <a:t>ξίδι</a:t>
            </a:r>
            <a:r>
              <a:rPr lang="en-GB" sz="2400" dirty="0">
                <a:latin typeface="Aptos" panose="020B0004020202020204" pitchFamily="34" charset="0"/>
              </a:rPr>
              <a:t> </a:t>
            </a:r>
            <a:r>
              <a:rPr lang="en-GB" sz="2400" dirty="0" err="1">
                <a:latin typeface="Aptos" panose="020B0004020202020204" pitchFamily="34" charset="0"/>
              </a:rPr>
              <a:t>μέσ</a:t>
            </a:r>
            <a:r>
              <a:rPr lang="en-GB" sz="2400" dirty="0">
                <a:latin typeface="Aptos" panose="020B0004020202020204" pitchFamily="34" charset="0"/>
              </a:rPr>
              <a:t>α από την κατανόηση των ψηφιακών εργαλείων και πλατφορμών, την ιεράρχηση της διαδικτυακής ασφάλειας και των ψηφιακών δικαιωμάτων, καθώς και τη δέσμευση για την ηθική χρήση της ψηφιακής τεχνολογίας, μας εξόπλισε με τις γνώσεις για να περιηγηθούμε στον ψηφιακό κόσμο πιο στοχαστικά και υπεύθυνα.</a:t>
            </a:r>
          </a:p>
          <a:p>
            <a:r>
              <a:rPr lang="en-GB" sz="2400" b="1" dirty="0">
                <a:latin typeface="Aptos" panose="020B0004020202020204" pitchFamily="34" charset="0"/>
              </a:rPr>
              <a:t>Κατα</a:t>
            </a:r>
            <a:r>
              <a:rPr lang="en-GB" sz="2400" b="1" dirty="0" err="1">
                <a:latin typeface="Aptos" panose="020B0004020202020204" pitchFamily="34" charset="0"/>
              </a:rPr>
              <a:t>νόηση</a:t>
            </a:r>
            <a:r>
              <a:rPr lang="en-GB" sz="2400" b="1" dirty="0">
                <a:latin typeface="Aptos" panose="020B0004020202020204" pitchFamily="34" charset="0"/>
              </a:rPr>
              <a:t> </a:t>
            </a:r>
            <a:r>
              <a:rPr lang="en-GB" sz="2400" b="1" dirty="0" err="1">
                <a:latin typeface="Aptos" panose="020B0004020202020204" pitchFamily="34" charset="0"/>
              </a:rPr>
              <a:t>των</a:t>
            </a:r>
            <a:r>
              <a:rPr lang="en-GB" sz="2400" b="1" dirty="0">
                <a:latin typeface="Aptos" panose="020B0004020202020204" pitchFamily="34" charset="0"/>
              </a:rPr>
              <a:t> </a:t>
            </a:r>
            <a:r>
              <a:rPr lang="en-GB" sz="2400" b="1" dirty="0" err="1">
                <a:latin typeface="Aptos" panose="020B0004020202020204" pitchFamily="34" charset="0"/>
              </a:rPr>
              <a:t>ψηφι</a:t>
            </a:r>
            <a:r>
              <a:rPr lang="en-GB" sz="2400" b="1" dirty="0">
                <a:latin typeface="Aptos" panose="020B0004020202020204" pitchFamily="34" charset="0"/>
              </a:rPr>
              <a:t>ακών εργαλείων και πλατφορμών: </a:t>
            </a:r>
            <a:r>
              <a:rPr lang="en-GB" sz="2400" dirty="0">
                <a:latin typeface="Aptos" panose="020B0004020202020204" pitchFamily="34" charset="0"/>
              </a:rPr>
              <a:t>Σκεφτείτε πώς τα ψηφιακά εργαλεία και οι πλατφόρμες που χρησιμοποιείτε επηρεάζουν την καθημερινή σας ζωή. Σας </a:t>
            </a:r>
            <a:r>
              <a:rPr lang="en-GB" sz="2400" dirty="0" err="1">
                <a:latin typeface="Aptos" panose="020B0004020202020204" pitchFamily="34" charset="0"/>
              </a:rPr>
              <a:t>ενέ</a:t>
            </a:r>
            <a:r>
              <a:rPr lang="en-GB" sz="2400" dirty="0">
                <a:latin typeface="Aptos" panose="020B0004020202020204" pitchFamily="34" charset="0"/>
              </a:rPr>
              <a:t>πνευσε αυτή η ενότητα να εξερευνήσετε νέα εργαλεία ή να επανεξετάσετε τον τρόπο με τον οποίο χρησιμοποιείτε τα υπάρχοντα;</a:t>
            </a:r>
          </a:p>
          <a:p>
            <a:r>
              <a:rPr lang="en-GB" sz="2400" b="1" dirty="0" err="1">
                <a:latin typeface="Aptos" panose="020B0004020202020204" pitchFamily="34" charset="0"/>
              </a:rPr>
              <a:t>Δι</a:t>
            </a:r>
            <a:r>
              <a:rPr lang="en-GB" sz="2400" b="1" dirty="0">
                <a:latin typeface="Aptos" panose="020B0004020202020204" pitchFamily="34" charset="0"/>
              </a:rPr>
              <a:t>αδικτυακή ασφάλεια και ψηφιακά δικαιώματα: </a:t>
            </a:r>
            <a:r>
              <a:rPr lang="en-GB" sz="2400" dirty="0">
                <a:latin typeface="Aptos" panose="020B0004020202020204" pitchFamily="34" charset="0"/>
              </a:rPr>
              <a:t>Αναλογιστείτε τις τρέχουσες πρακτικές σας για τη διασφάλιση της διαδικτυακής σας ασφάλειας και την άσκηση των ψηφιακών σας δικαιωμάτων. Υπ</a:t>
            </a:r>
            <a:r>
              <a:rPr lang="en-GB" sz="2400" dirty="0" err="1">
                <a:latin typeface="Aptos" panose="020B0004020202020204" pitchFamily="34" charset="0"/>
              </a:rPr>
              <a:t>άρχουν</a:t>
            </a:r>
            <a:r>
              <a:rPr lang="en-GB" sz="2400" dirty="0">
                <a:latin typeface="Aptos" panose="020B0004020202020204" pitchFamily="34" charset="0"/>
              </a:rPr>
              <a:t> α</a:t>
            </a:r>
            <a:r>
              <a:rPr lang="en-GB" sz="2400" dirty="0" err="1">
                <a:latin typeface="Aptos" panose="020B0004020202020204" pitchFamily="34" charset="0"/>
              </a:rPr>
              <a:t>λλ</a:t>
            </a:r>
            <a:r>
              <a:rPr lang="en-GB" sz="2400" dirty="0">
                <a:latin typeface="Aptos" panose="020B0004020202020204" pitchFamily="34" charset="0"/>
              </a:rPr>
              <a:t>αγές που σκοπεύετε να εφαρμόσετε με βάση αυτά που μάθατε;</a:t>
            </a:r>
          </a:p>
          <a:p>
            <a:r>
              <a:rPr lang="en-GB" sz="2400" b="1" dirty="0" err="1">
                <a:latin typeface="Aptos" panose="020B0004020202020204" pitchFamily="34" charset="0"/>
              </a:rPr>
              <a:t>Ηθική</a:t>
            </a:r>
            <a:r>
              <a:rPr lang="en-GB" sz="2400" b="1" dirty="0">
                <a:latin typeface="Aptos" panose="020B0004020202020204" pitchFamily="34" charset="0"/>
              </a:rPr>
              <a:t> </a:t>
            </a:r>
            <a:r>
              <a:rPr lang="en-GB" sz="2400" b="1" dirty="0" err="1">
                <a:latin typeface="Aptos" panose="020B0004020202020204" pitchFamily="34" charset="0"/>
              </a:rPr>
              <a:t>χρήση</a:t>
            </a:r>
            <a:r>
              <a:rPr lang="en-GB" sz="2400" b="1" dirty="0">
                <a:latin typeface="Aptos" panose="020B0004020202020204" pitchFamily="34" charset="0"/>
              </a:rPr>
              <a:t> </a:t>
            </a:r>
            <a:r>
              <a:rPr lang="en-GB" sz="2400" b="1" dirty="0" err="1">
                <a:latin typeface="Aptos" panose="020B0004020202020204" pitchFamily="34" charset="0"/>
              </a:rPr>
              <a:t>της</a:t>
            </a:r>
            <a:r>
              <a:rPr lang="en-GB" sz="2400" b="1" dirty="0">
                <a:latin typeface="Aptos" panose="020B0004020202020204" pitchFamily="34" charset="0"/>
              </a:rPr>
              <a:t> </a:t>
            </a:r>
            <a:r>
              <a:rPr lang="en-GB" sz="2400" b="1" dirty="0" err="1">
                <a:latin typeface="Aptos" panose="020B0004020202020204" pitchFamily="34" charset="0"/>
              </a:rPr>
              <a:t>ψηφι</a:t>
            </a:r>
            <a:r>
              <a:rPr lang="en-GB" sz="2400" b="1" dirty="0">
                <a:latin typeface="Aptos" panose="020B0004020202020204" pitchFamily="34" charset="0"/>
              </a:rPr>
              <a:t>ακής τεχνολογίας: </a:t>
            </a:r>
            <a:r>
              <a:rPr lang="en-GB" sz="2400" dirty="0">
                <a:latin typeface="Aptos" panose="020B0004020202020204" pitchFamily="34" charset="0"/>
              </a:rPr>
              <a:t>Σκεφτείτε τους ηθικούς προβληματισμούς των διαδικτυακών σας αλληλεπιδράσεων και της ανταλλαγής περιεχομένου. </a:t>
            </a:r>
            <a:r>
              <a:rPr lang="en-GB" sz="2400" dirty="0" err="1">
                <a:latin typeface="Aptos" panose="020B0004020202020204" pitchFamily="34" charset="0"/>
              </a:rPr>
              <a:t>Πώς</a:t>
            </a:r>
            <a:r>
              <a:rPr lang="en-GB" sz="2400" dirty="0">
                <a:latin typeface="Aptos" panose="020B0004020202020204" pitchFamily="34" charset="0"/>
              </a:rPr>
              <a:t> θα </a:t>
            </a:r>
            <a:r>
              <a:rPr lang="en-GB" sz="2400" dirty="0" err="1">
                <a:latin typeface="Aptos" panose="020B0004020202020204" pitchFamily="34" charset="0"/>
              </a:rPr>
              <a:t>εφ</a:t>
            </a:r>
            <a:r>
              <a:rPr lang="en-GB" sz="2400" dirty="0">
                <a:latin typeface="Aptos" panose="020B0004020202020204" pitchFamily="34" charset="0"/>
              </a:rPr>
              <a:t>αρμόσετε τις ηθικές αρχές για να διασφαλίσετε ότι η ψηφιακή σας παρουσία συμβάλλει θετικά στη διαδικτυακή κοινότητα;</a:t>
            </a:r>
          </a:p>
        </p:txBody>
      </p:sp>
    </p:spTree>
    <p:extLst>
      <p:ext uri="{BB962C8B-B14F-4D97-AF65-F5344CB8AC3E}">
        <p14:creationId xmlns:p14="http://schemas.microsoft.com/office/powerpoint/2010/main" val="103346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dirty="0" err="1">
                <a:latin typeface="Aptos" panose="020B0004020202020204" pitchFamily="34" charset="0"/>
              </a:rPr>
              <a:t>Ερωτήσεις</a:t>
            </a:r>
            <a:r>
              <a:rPr lang="en-US" sz="4400" dirty="0">
                <a:latin typeface="Aptos" panose="020B0004020202020204" pitchFamily="34" charset="0"/>
              </a:rPr>
              <a:t> </a:t>
            </a:r>
            <a:r>
              <a:rPr lang="en-US" sz="4400" dirty="0" err="1">
                <a:latin typeface="Aptos" panose="020B0004020202020204" pitchFamily="34" charset="0"/>
              </a:rPr>
              <a:t>γι</a:t>
            </a:r>
            <a:r>
              <a:rPr lang="en-US" sz="4400" dirty="0">
                <a:latin typeface="Aptos" panose="020B0004020202020204" pitchFamily="34" charset="0"/>
              </a:rPr>
              <a:t>α προβληματισμό</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228735"/>
            <a:ext cx="10958384" cy="4616299"/>
          </a:xfrm>
        </p:spPr>
        <p:txBody>
          <a:bodyPr vert="horz" lIns="91440" tIns="45720" rIns="91440" bIns="45720" rtlCol="0">
            <a:normAutofit fontScale="77500" lnSpcReduction="20000"/>
          </a:bodyPr>
          <a:lstStyle/>
          <a:p>
            <a:pPr algn="just"/>
            <a:r>
              <a:rPr lang="en-GB" sz="2400" b="1" dirty="0" err="1">
                <a:latin typeface="Aptos" panose="020B0004020202020204" pitchFamily="34" charset="0"/>
              </a:rPr>
              <a:t>Προσω</a:t>
            </a:r>
            <a:r>
              <a:rPr lang="en-GB" sz="2400" b="1" dirty="0">
                <a:latin typeface="Aptos" panose="020B0004020202020204" pitchFamily="34" charset="0"/>
              </a:rPr>
              <a:t>πικός αντίκτυπος: </a:t>
            </a:r>
            <a:r>
              <a:rPr lang="en-GB" sz="2400" dirty="0">
                <a:latin typeface="Aptos" panose="020B0004020202020204" pitchFamily="34" charset="0"/>
              </a:rPr>
              <a:t>Πώς οι έννοιες της ψηφιακής διακυβέρνησης και της γραφειοκρατίας που μάθατε θα επηρεάσουν την προσέγγισή σας για την ενασχόλησή σας με τις ψηφιακές υπηρεσίες που παρέχονται από κυβερνήσεις ή οργανισμούς;</a:t>
            </a:r>
          </a:p>
          <a:p>
            <a:pPr algn="just"/>
            <a:r>
              <a:rPr lang="en-GB" sz="2400" b="1" dirty="0" err="1">
                <a:latin typeface="Aptos" panose="020B0004020202020204" pitchFamily="34" charset="0"/>
              </a:rPr>
              <a:t>Κοινοτική</a:t>
            </a:r>
            <a:r>
              <a:rPr lang="en-GB" sz="2400" b="1" dirty="0">
                <a:latin typeface="Aptos" panose="020B0004020202020204" pitchFamily="34" charset="0"/>
              </a:rPr>
              <a:t> </a:t>
            </a:r>
            <a:r>
              <a:rPr lang="en-GB" sz="2400" b="1" dirty="0" err="1">
                <a:latin typeface="Aptos" panose="020B0004020202020204" pitchFamily="34" charset="0"/>
              </a:rPr>
              <a:t>δέσμευση</a:t>
            </a:r>
            <a:r>
              <a:rPr lang="en-GB" sz="2400" b="1" dirty="0">
                <a:latin typeface="Aptos" panose="020B0004020202020204" pitchFamily="34" charset="0"/>
              </a:rPr>
              <a:t>: </a:t>
            </a:r>
            <a:r>
              <a:rPr lang="en-GB" sz="2400" dirty="0" err="1">
                <a:latin typeface="Aptos" panose="020B0004020202020204" pitchFamily="34" charset="0"/>
              </a:rPr>
              <a:t>Πώς</a:t>
            </a:r>
            <a:r>
              <a:rPr lang="en-GB" sz="2400" dirty="0">
                <a:latin typeface="Aptos" panose="020B0004020202020204" pitchFamily="34" charset="0"/>
              </a:rPr>
              <a:t> β</a:t>
            </a:r>
            <a:r>
              <a:rPr lang="en-GB" sz="2400" dirty="0" err="1">
                <a:latin typeface="Aptos" panose="020B0004020202020204" pitchFamily="34" charset="0"/>
              </a:rPr>
              <a:t>λέ</a:t>
            </a:r>
            <a:r>
              <a:rPr lang="en-GB" sz="2400" dirty="0">
                <a:latin typeface="Aptos" panose="020B0004020202020204" pitchFamily="34" charset="0"/>
              </a:rPr>
              <a:t>πετε το ρόλο σας στη χρήση ψηφιακών πλατφορμών για κοινωνική αλλαγή;</a:t>
            </a:r>
          </a:p>
          <a:p>
            <a:pPr algn="just"/>
            <a:r>
              <a:rPr lang="en-GB" sz="2400" b="1" dirty="0" err="1">
                <a:latin typeface="Aptos" panose="020B0004020202020204" pitchFamily="34" charset="0"/>
              </a:rPr>
              <a:t>Προάσ</a:t>
            </a:r>
            <a:r>
              <a:rPr lang="en-GB" sz="2400" b="1" dirty="0">
                <a:latin typeface="Aptos" panose="020B0004020202020204" pitchFamily="34" charset="0"/>
              </a:rPr>
              <a:t>πιση των δικαιωμάτων: </a:t>
            </a:r>
            <a:r>
              <a:rPr lang="en-GB" sz="2400" dirty="0">
                <a:latin typeface="Aptos" panose="020B0004020202020204" pitchFamily="34" charset="0"/>
              </a:rPr>
              <a:t>Δεδομένης της σημασίας της διαδικτυακής ασφάλειας και των ψηφιακών δικαιωμάτων, πώς μπορείτε να υπερασπιστείτε τον εαυτό σας και τους άλλους στον ψηφιακό χώρο;</a:t>
            </a:r>
          </a:p>
          <a:p>
            <a:pPr algn="just"/>
            <a:r>
              <a:rPr lang="en-GB" sz="2400" b="1" dirty="0" err="1">
                <a:latin typeface="Aptos" panose="020B0004020202020204" pitchFamily="34" charset="0"/>
              </a:rPr>
              <a:t>Ηθικά</a:t>
            </a:r>
            <a:r>
              <a:rPr lang="en-GB" sz="2400" b="1" dirty="0">
                <a:latin typeface="Aptos" panose="020B0004020202020204" pitchFamily="34" charset="0"/>
              </a:rPr>
              <a:t> </a:t>
            </a:r>
            <a:r>
              <a:rPr lang="en-GB" sz="2400" b="1" dirty="0" err="1">
                <a:latin typeface="Aptos" panose="020B0004020202020204" pitchFamily="34" charset="0"/>
              </a:rPr>
              <a:t>διλήμμ</a:t>
            </a:r>
            <a:r>
              <a:rPr lang="en-GB" sz="2400" b="1" dirty="0">
                <a:latin typeface="Aptos" panose="020B0004020202020204" pitchFamily="34" charset="0"/>
              </a:rPr>
              <a:t>ατα: </a:t>
            </a:r>
            <a:r>
              <a:rPr lang="en-GB" sz="2400" dirty="0">
                <a:latin typeface="Aptos" panose="020B0004020202020204" pitchFamily="34" charset="0"/>
              </a:rPr>
              <a:t>Μπορείτε να θυμηθείτε μια φορά που αντιμετωπίσατε ένα ηθικό δίλημμα στο διαδίκτυο; Πώς θα το χειριζόσασταν διαφορετικά τώρα;</a:t>
            </a:r>
          </a:p>
          <a:p>
            <a:pPr algn="just"/>
            <a:r>
              <a:rPr lang="en-GB" sz="2400" b="1" dirty="0" err="1">
                <a:latin typeface="Aptos" panose="020B0004020202020204" pitchFamily="34" charset="0"/>
              </a:rPr>
              <a:t>Πρόσκληση</a:t>
            </a:r>
            <a:r>
              <a:rPr lang="en-GB" sz="2400" b="1" dirty="0">
                <a:latin typeface="Aptos" panose="020B0004020202020204" pitchFamily="34" charset="0"/>
              </a:rPr>
              <a:t> </a:t>
            </a:r>
            <a:r>
              <a:rPr lang="en-GB" sz="2400" b="1" dirty="0" err="1">
                <a:latin typeface="Aptos" panose="020B0004020202020204" pitchFamily="34" charset="0"/>
              </a:rPr>
              <a:t>γι</a:t>
            </a:r>
            <a:r>
              <a:rPr lang="en-GB" sz="2400" b="1" dirty="0">
                <a:latin typeface="Aptos" panose="020B0004020202020204" pitchFamily="34" charset="0"/>
              </a:rPr>
              <a:t>α δράση: </a:t>
            </a:r>
            <a:r>
              <a:rPr lang="en-GB" sz="2400" dirty="0">
                <a:latin typeface="Aptos" panose="020B0004020202020204" pitchFamily="34" charset="0"/>
              </a:rPr>
              <a:t>Χρησιμοποιήστε αυτή τη στιγμή του προβληματισμού για να θέσετε προσωπικούς στόχους για τη συνεχή ανάπτυξή σας ως ψηφιακός πολίτης. </a:t>
            </a:r>
            <a:r>
              <a:rPr lang="en-GB" sz="2400" dirty="0" err="1">
                <a:latin typeface="Aptos" panose="020B0004020202020204" pitchFamily="34" charset="0"/>
              </a:rPr>
              <a:t>Προσδιορίστε</a:t>
            </a:r>
            <a:r>
              <a:rPr lang="en-GB" sz="2400" dirty="0">
                <a:latin typeface="Aptos" panose="020B0004020202020204" pitchFamily="34" charset="0"/>
              </a:rPr>
              <a:t> </a:t>
            </a:r>
            <a:r>
              <a:rPr lang="en-GB" sz="2400" dirty="0" err="1">
                <a:latin typeface="Aptos" panose="020B0004020202020204" pitchFamily="34" charset="0"/>
              </a:rPr>
              <a:t>έν</a:t>
            </a:r>
            <a:r>
              <a:rPr lang="en-GB" sz="2400" dirty="0">
                <a:latin typeface="Aptos" panose="020B0004020202020204" pitchFamily="34" charset="0"/>
              </a:rPr>
              <a:t>αν τομέα για τον οποίο θα θέλατε να μάθετε περισσότερα ή μια συγκεκριμένη συνήθεια που σκοπεύετε να αλλάξετε. Να </a:t>
            </a:r>
            <a:r>
              <a:rPr lang="en-GB" sz="2400" dirty="0" err="1">
                <a:latin typeface="Aptos" panose="020B0004020202020204" pitchFamily="34" charset="0"/>
              </a:rPr>
              <a:t>θυμάστε</a:t>
            </a:r>
            <a:r>
              <a:rPr lang="en-GB" sz="2400" dirty="0">
                <a:latin typeface="Aptos" panose="020B0004020202020204" pitchFamily="34" charset="0"/>
              </a:rPr>
              <a:t>, </a:t>
            </a:r>
            <a:r>
              <a:rPr lang="en-GB" sz="2400" dirty="0" err="1">
                <a:latin typeface="Aptos" panose="020B0004020202020204" pitchFamily="34" charset="0"/>
              </a:rPr>
              <a:t>το</a:t>
            </a:r>
            <a:r>
              <a:rPr lang="en-GB" sz="2400" dirty="0">
                <a:latin typeface="Aptos" panose="020B0004020202020204" pitchFamily="34" charset="0"/>
              </a:rPr>
              <a:t> τα</a:t>
            </a:r>
            <a:r>
              <a:rPr lang="en-GB" sz="2400" dirty="0" err="1">
                <a:latin typeface="Aptos" panose="020B0004020202020204" pitchFamily="34" charset="0"/>
              </a:rPr>
              <a:t>ξίδι</a:t>
            </a:r>
            <a:r>
              <a:rPr lang="en-GB" sz="2400" dirty="0">
                <a:latin typeface="Aptos" panose="020B0004020202020204" pitchFamily="34" charset="0"/>
              </a:rPr>
              <a:t> </a:t>
            </a:r>
            <a:r>
              <a:rPr lang="en-GB" sz="2400" dirty="0" err="1">
                <a:latin typeface="Aptos" panose="020B0004020202020204" pitchFamily="34" charset="0"/>
              </a:rPr>
              <a:t>του</a:t>
            </a:r>
            <a:r>
              <a:rPr lang="en-GB" sz="2400" dirty="0">
                <a:latin typeface="Aptos" panose="020B0004020202020204" pitchFamily="34" charset="0"/>
              </a:rPr>
              <a:t> </a:t>
            </a:r>
            <a:r>
              <a:rPr lang="en-GB" sz="2400" dirty="0" err="1">
                <a:latin typeface="Aptos" panose="020B0004020202020204" pitchFamily="34" charset="0"/>
              </a:rPr>
              <a:t>ψηφι</a:t>
            </a:r>
            <a:r>
              <a:rPr lang="en-GB" sz="2400" dirty="0">
                <a:latin typeface="Aptos" panose="020B0004020202020204" pitchFamily="34" charset="0"/>
              </a:rPr>
              <a:t>ακού πολίτη είναι διαρκές και κάθε βήμα που κάνετε προς την κατεύθυνση να είστε πιο ενημερωμένοι, προσεκτικοί και ηθικοί στο διαδίκτυο ενισχύει όχι μόνο την ψηφιακή σας παρουσία αλλά και την ψηφιακή κοινότητα στο σύνολό της.</a:t>
            </a:r>
          </a:p>
        </p:txBody>
      </p:sp>
    </p:spTree>
    <p:extLst>
      <p:ext uri="{BB962C8B-B14F-4D97-AF65-F5344CB8AC3E}">
        <p14:creationId xmlns:p14="http://schemas.microsoft.com/office/powerpoint/2010/main" val="285368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dirty="0" err="1">
                <a:latin typeface="Aptos" panose="020B0004020202020204" pitchFamily="34" charset="0"/>
              </a:rPr>
              <a:t>Εφ</a:t>
            </a:r>
            <a:r>
              <a:rPr lang="en-US" sz="4400" dirty="0">
                <a:latin typeface="Aptos" panose="020B0004020202020204" pitchFamily="34" charset="0"/>
              </a:rPr>
              <a:t>αρμόζοντας τις γνώσεις σας</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364546" y="1399450"/>
            <a:ext cx="10958384" cy="5076372"/>
          </a:xfrm>
        </p:spPr>
        <p:txBody>
          <a:bodyPr vert="horz" lIns="91440" tIns="45720" rIns="91440" bIns="45720" rtlCol="0">
            <a:normAutofit fontScale="70000" lnSpcReduction="20000"/>
          </a:bodyPr>
          <a:lstStyle/>
          <a:p>
            <a:pPr marL="0" indent="0" algn="just">
              <a:buNone/>
            </a:pPr>
            <a:r>
              <a:rPr lang="en-GB" sz="2400" dirty="0" err="1">
                <a:latin typeface="Aptos" panose="020B0004020202020204" pitchFamily="34" charset="0"/>
              </a:rPr>
              <a:t>Τώρ</a:t>
            </a:r>
            <a:r>
              <a:rPr lang="en-GB" sz="2400" dirty="0">
                <a:latin typeface="Aptos" panose="020B0004020202020204" pitchFamily="34" charset="0"/>
              </a:rPr>
              <a:t>α που περιηγηθήκαμε στις βασικές έννοιες της Ψηφιακής Ιθαγένειας, ήρθε η ώρα να μετατρέψετε τις γνώσεις σας σε πράξη. </a:t>
            </a:r>
            <a:r>
              <a:rPr lang="en-GB" sz="2400" dirty="0" err="1">
                <a:latin typeface="Aptos" panose="020B0004020202020204" pitchFamily="34" charset="0"/>
              </a:rPr>
              <a:t>Αυτή</a:t>
            </a:r>
            <a:r>
              <a:rPr lang="en-GB" sz="2400" dirty="0">
                <a:latin typeface="Aptos" panose="020B0004020202020204" pitchFamily="34" charset="0"/>
              </a:rPr>
              <a:t> η </a:t>
            </a:r>
            <a:r>
              <a:rPr lang="en-GB" sz="2400" dirty="0" err="1">
                <a:latin typeface="Aptos" panose="020B0004020202020204" pitchFamily="34" charset="0"/>
              </a:rPr>
              <a:t>δι</a:t>
            </a:r>
            <a:r>
              <a:rPr lang="en-GB" sz="2400" dirty="0">
                <a:latin typeface="Aptos" panose="020B0004020202020204" pitchFamily="34" charset="0"/>
              </a:rPr>
              <a:t>αφάνεια σας προκαλεί να εφαρμόσετε όσα έχετε μάθει σε πρακτικά, πραγματικά πλαίσια. Η </a:t>
            </a:r>
            <a:r>
              <a:rPr lang="en-GB" sz="2400" dirty="0" err="1">
                <a:latin typeface="Aptos" panose="020B0004020202020204" pitchFamily="34" charset="0"/>
              </a:rPr>
              <a:t>εν</a:t>
            </a:r>
            <a:r>
              <a:rPr lang="en-GB" sz="2400" dirty="0">
                <a:latin typeface="Aptos" panose="020B0004020202020204" pitchFamily="34" charset="0"/>
              </a:rPr>
              <a:t>ασχόληση με την ψηφιακή διακυβέρνηση, η προστασία της διαδικτυακής σας παρουσίας και η υπεράσπιση ηθικών ψηφιακών πρακτικών είναι όλα ζωτικής σημασίας συστατικά στοιχεία ενός υπεύθυνου ψηφιακού πολίτη.</a:t>
            </a:r>
          </a:p>
          <a:p>
            <a:pPr algn="just"/>
            <a:r>
              <a:rPr lang="en-GB" sz="2400" b="1" dirty="0" err="1">
                <a:latin typeface="Aptos" panose="020B0004020202020204" pitchFamily="34" charset="0"/>
              </a:rPr>
              <a:t>Αλληλε</a:t>
            </a:r>
            <a:r>
              <a:rPr lang="en-GB" sz="2400" b="1" dirty="0">
                <a:latin typeface="Aptos" panose="020B0004020202020204" pitchFamily="34" charset="0"/>
              </a:rPr>
              <a:t>πίδραση ψηφιακής διακυβέρνησης: </a:t>
            </a:r>
            <a:r>
              <a:rPr lang="en-GB" sz="2400" dirty="0">
                <a:latin typeface="Aptos" panose="020B0004020202020204" pitchFamily="34" charset="0"/>
              </a:rPr>
              <a:t>Προσδιορίστε μια ψηφιακή υπηρεσία που παρέχεται από την τοπική αυτοδιοίκηση, όπως ηλεκτρονικές πληρωμές λογαριασμών, αιτήσεις για δημόσιες υπηρεσίες ή ψηφιακές βιβλιοθήκες. </a:t>
            </a:r>
            <a:r>
              <a:rPr lang="en-GB" sz="2400" dirty="0" err="1">
                <a:latin typeface="Aptos" panose="020B0004020202020204" pitchFamily="34" charset="0"/>
              </a:rPr>
              <a:t>Σχεδιάστε</a:t>
            </a:r>
            <a:r>
              <a:rPr lang="en-GB" sz="2400" dirty="0">
                <a:latin typeface="Aptos" panose="020B0004020202020204" pitchFamily="34" charset="0"/>
              </a:rPr>
              <a:t> να </a:t>
            </a:r>
            <a:r>
              <a:rPr lang="en-GB" sz="2400" dirty="0" err="1">
                <a:latin typeface="Aptos" panose="020B0004020202020204" pitchFamily="34" charset="0"/>
              </a:rPr>
              <a:t>χρησιμο</a:t>
            </a:r>
            <a:r>
              <a:rPr lang="en-GB" sz="2400" dirty="0">
                <a:latin typeface="Aptos" panose="020B0004020202020204" pitchFamily="34" charset="0"/>
              </a:rPr>
              <a:t>ποιήσετε την υπηρεσία αυτή μέσα στον επόμενο μήνα, αν δεν το έχετε κάνει ήδη, και σκεφτείτε πώς η ψηφιακή διακυβέρνηση κάνει την εμπλοκή των πολιτών πιο προσιτή.</a:t>
            </a:r>
          </a:p>
          <a:p>
            <a:pPr algn="just"/>
            <a:r>
              <a:rPr lang="en-GB" sz="2400" b="1" dirty="0" err="1">
                <a:latin typeface="Aptos" panose="020B0004020202020204" pitchFamily="34" charset="0"/>
              </a:rPr>
              <a:t>Κοινωνικά</a:t>
            </a:r>
            <a:r>
              <a:rPr lang="en-GB" sz="2400" b="1" dirty="0">
                <a:latin typeface="Aptos" panose="020B0004020202020204" pitchFamily="34" charset="0"/>
              </a:rPr>
              <a:t> </a:t>
            </a:r>
            <a:r>
              <a:rPr lang="en-GB" sz="2400" b="1" dirty="0" err="1">
                <a:latin typeface="Aptos" panose="020B0004020202020204" pitchFamily="34" charset="0"/>
              </a:rPr>
              <a:t>μέσ</a:t>
            </a:r>
            <a:r>
              <a:rPr lang="en-GB" sz="2400" b="1" dirty="0">
                <a:latin typeface="Aptos" panose="020B0004020202020204" pitchFamily="34" charset="0"/>
              </a:rPr>
              <a:t>α για κοινωνική αλλαγή: </a:t>
            </a:r>
            <a:r>
              <a:rPr lang="en-GB" sz="2400" dirty="0">
                <a:latin typeface="Aptos" panose="020B0004020202020204" pitchFamily="34" charset="0"/>
              </a:rPr>
              <a:t>Σκεφτείτε έναν σκοπό για τον οποίο είστε παθιασμένοι. </a:t>
            </a:r>
            <a:r>
              <a:rPr lang="en-GB" sz="2400" dirty="0" err="1">
                <a:latin typeface="Aptos" panose="020B0004020202020204" pitchFamily="34" charset="0"/>
              </a:rPr>
              <a:t>Χρησιμο</a:t>
            </a:r>
            <a:r>
              <a:rPr lang="en-GB" sz="2400" dirty="0">
                <a:latin typeface="Aptos" panose="020B0004020202020204" pitchFamily="34" charset="0"/>
              </a:rPr>
              <a:t>ποιήστε τα μέσα κοινωνικής δικτύωσης για να ευαισθητοποιήσετε ή να υποστηρίξετε αυτόν τον σκοπό. </a:t>
            </a:r>
            <a:r>
              <a:rPr lang="en-GB" sz="2400" dirty="0" err="1">
                <a:latin typeface="Aptos" panose="020B0004020202020204" pitchFamily="34" charset="0"/>
              </a:rPr>
              <a:t>Αυτό</a:t>
            </a:r>
            <a:r>
              <a:rPr lang="en-GB" sz="2400" dirty="0">
                <a:latin typeface="Aptos" panose="020B0004020202020204" pitchFamily="34" charset="0"/>
              </a:rPr>
              <a:t> θα μπ</a:t>
            </a:r>
            <a:r>
              <a:rPr lang="en-GB" sz="2400" dirty="0" err="1">
                <a:latin typeface="Aptos" panose="020B0004020202020204" pitchFamily="34" charset="0"/>
              </a:rPr>
              <a:t>ορούσε</a:t>
            </a:r>
            <a:r>
              <a:rPr lang="en-GB" sz="2400" dirty="0">
                <a:latin typeface="Aptos" panose="020B0004020202020204" pitchFamily="34" charset="0"/>
              </a:rPr>
              <a:t> να </a:t>
            </a:r>
            <a:r>
              <a:rPr lang="en-GB" sz="2400" dirty="0" err="1">
                <a:latin typeface="Aptos" panose="020B0004020202020204" pitchFamily="34" charset="0"/>
              </a:rPr>
              <a:t>γίνει</a:t>
            </a:r>
            <a:r>
              <a:rPr lang="en-GB" sz="2400" dirty="0">
                <a:latin typeface="Aptos" panose="020B0004020202020204" pitchFamily="34" charset="0"/>
              </a:rPr>
              <a:t> </a:t>
            </a:r>
            <a:r>
              <a:rPr lang="en-GB" sz="2400" dirty="0" err="1">
                <a:latin typeface="Aptos" panose="020B0004020202020204" pitchFamily="34" charset="0"/>
              </a:rPr>
              <a:t>μέσω</a:t>
            </a:r>
            <a:r>
              <a:rPr lang="en-GB" sz="2400" dirty="0">
                <a:latin typeface="Aptos" panose="020B0004020202020204" pitchFamily="34" charset="0"/>
              </a:rPr>
              <a:t> </a:t>
            </a:r>
            <a:r>
              <a:rPr lang="en-GB" sz="2400" dirty="0" err="1">
                <a:latin typeface="Aptos" panose="020B0004020202020204" pitchFamily="34" charset="0"/>
              </a:rPr>
              <a:t>της</a:t>
            </a:r>
            <a:r>
              <a:rPr lang="en-GB" sz="2400" dirty="0">
                <a:latin typeface="Aptos" panose="020B0004020202020204" pitchFamily="34" charset="0"/>
              </a:rPr>
              <a:t> </a:t>
            </a:r>
            <a:r>
              <a:rPr lang="en-GB" sz="2400" dirty="0" err="1">
                <a:latin typeface="Aptos" panose="020B0004020202020204" pitchFamily="34" charset="0"/>
              </a:rPr>
              <a:t>κοινο</a:t>
            </a:r>
            <a:r>
              <a:rPr lang="en-GB" sz="2400" dirty="0">
                <a:latin typeface="Aptos" panose="020B0004020202020204" pitchFamily="34" charset="0"/>
              </a:rPr>
              <a:t>ποίησης ενημερωτικών αναρτήσεων, της συμμετοχής ή της δημιουργίας μιας εκστρατείας με hashtag ή της προβολής οργανισμών που επιτελούν ουσιαστικό έργο.</a:t>
            </a:r>
          </a:p>
          <a:p>
            <a:pPr algn="just"/>
            <a:r>
              <a:rPr lang="en-GB" sz="2400" b="1" dirty="0" err="1">
                <a:latin typeface="Aptos" panose="020B0004020202020204" pitchFamily="34" charset="0"/>
              </a:rPr>
              <a:t>Δι</a:t>
            </a:r>
            <a:r>
              <a:rPr lang="en-GB" sz="2400" b="1" dirty="0">
                <a:latin typeface="Aptos" panose="020B0004020202020204" pitchFamily="34" charset="0"/>
              </a:rPr>
              <a:t>ασφάλιση της διαδικτυακής ασφάλειας: </a:t>
            </a:r>
            <a:r>
              <a:rPr lang="en-GB" sz="2400" dirty="0">
                <a:latin typeface="Aptos" panose="020B0004020202020204" pitchFamily="34" charset="0"/>
              </a:rPr>
              <a:t>Ελέγξτε τις ρυθμίσεις απορρήτου σε έναν από τους λογαριασμούς σας στα μέσα κοινωνικής δικτύωσης ή στις ψηφιακές σας υπηρεσίες. </a:t>
            </a:r>
            <a:r>
              <a:rPr lang="en-GB" sz="2400" dirty="0" err="1">
                <a:latin typeface="Aptos" panose="020B0004020202020204" pitchFamily="34" charset="0"/>
              </a:rPr>
              <a:t>Προσ</a:t>
            </a:r>
            <a:r>
              <a:rPr lang="en-GB" sz="2400" dirty="0">
                <a:latin typeface="Aptos" panose="020B0004020202020204" pitchFamily="34" charset="0"/>
              </a:rPr>
              <a:t>αρμόστε την ενίσχυση του απορρήτου και της ασφάλειάς σας με βάση τις βέλτιστες πρακτικές που έχετε μάθει. </a:t>
            </a:r>
            <a:r>
              <a:rPr lang="en-GB" sz="2400" dirty="0" err="1">
                <a:latin typeface="Aptos" panose="020B0004020202020204" pitchFamily="34" charset="0"/>
              </a:rPr>
              <a:t>Μοιρ</a:t>
            </a:r>
            <a:r>
              <a:rPr lang="en-GB" sz="2400" dirty="0">
                <a:latin typeface="Aptos" panose="020B0004020202020204" pitchFamily="34" charset="0"/>
              </a:rPr>
              <a:t>αστείτε την εμπειρία σας με φίλους ή συγγενείς για να διαδώσετε την ευαισθητοποίηση σχετικά με την ασφάλεια στο διαδίκτυο.</a:t>
            </a:r>
          </a:p>
        </p:txBody>
      </p:sp>
    </p:spTree>
    <p:extLst>
      <p:ext uri="{BB962C8B-B14F-4D97-AF65-F5344CB8AC3E}">
        <p14:creationId xmlns:p14="http://schemas.microsoft.com/office/powerpoint/2010/main" val="6902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364546" y="258740"/>
            <a:ext cx="10958384" cy="895567"/>
          </a:xfrm>
        </p:spPr>
        <p:txBody>
          <a:bodyPr vert="horz" lIns="91440" tIns="45720" rIns="91440" bIns="45720" rtlCol="0" anchor="ctr">
            <a:normAutofit/>
          </a:bodyPr>
          <a:lstStyle/>
          <a:p>
            <a:pPr algn="l"/>
            <a:r>
              <a:rPr lang="en-US" sz="4400" dirty="0" err="1">
                <a:latin typeface="Aptos" panose="020B0004020202020204" pitchFamily="34" charset="0"/>
              </a:rPr>
              <a:t>Εφ</a:t>
            </a:r>
            <a:r>
              <a:rPr lang="en-US" sz="4400" dirty="0">
                <a:latin typeface="Aptos" panose="020B0004020202020204" pitchFamily="34" charset="0"/>
              </a:rPr>
              <a:t>αρμόζοντας τις γνώσεις σας</a:t>
            </a:r>
            <a:endParaRPr lang="en-US" sz="4400" kern="1200" dirty="0">
              <a:latin typeface="Aptos" panose="020B0004020202020204" pitchFamily="34" charset="0"/>
              <a:ea typeface="+mj-ea"/>
            </a:endParaRP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616808" y="1095828"/>
            <a:ext cx="10958384" cy="5076372"/>
          </a:xfrm>
        </p:spPr>
        <p:txBody>
          <a:bodyPr vert="horz" lIns="91440" tIns="45720" rIns="91440" bIns="45720" rtlCol="0">
            <a:normAutofit fontScale="92500" lnSpcReduction="20000"/>
          </a:bodyPr>
          <a:lstStyle/>
          <a:p>
            <a:pPr marL="0" indent="0" algn="just">
              <a:buNone/>
            </a:pPr>
            <a:r>
              <a:rPr lang="en-GB" sz="2400" b="1" dirty="0" err="1">
                <a:latin typeface="Aptos" panose="020B0004020202020204" pitchFamily="34" charset="0"/>
              </a:rPr>
              <a:t>Ερωτήσεις</a:t>
            </a:r>
            <a:r>
              <a:rPr lang="en-GB" sz="2400" b="1" dirty="0">
                <a:latin typeface="Aptos" panose="020B0004020202020204" pitchFamily="34" charset="0"/>
              </a:rPr>
              <a:t> π</a:t>
            </a:r>
            <a:r>
              <a:rPr lang="en-GB" sz="2400" b="1" dirty="0" err="1">
                <a:latin typeface="Aptos" panose="020B0004020202020204" pitchFamily="34" charset="0"/>
              </a:rPr>
              <a:t>ρόκλησης</a:t>
            </a:r>
            <a:r>
              <a:rPr lang="en-GB" sz="2400" b="1" dirty="0">
                <a:latin typeface="Aptos" panose="020B0004020202020204" pitchFamily="34" charset="0"/>
              </a:rPr>
              <a:t>:</a:t>
            </a:r>
          </a:p>
          <a:p>
            <a:pPr lvl="1" algn="just">
              <a:buClr>
                <a:schemeClr val="accent2"/>
              </a:buClr>
              <a:buFont typeface="Wingdings" panose="05000000000000000000" pitchFamily="2" charset="2"/>
              <a:buChar char="§"/>
            </a:pPr>
            <a:r>
              <a:rPr lang="en-GB" sz="2000" dirty="0" err="1">
                <a:latin typeface="Aptos" panose="020B0004020202020204" pitchFamily="34" charset="0"/>
              </a:rPr>
              <a:t>Περιγράψτε</a:t>
            </a:r>
            <a:r>
              <a:rPr lang="en-GB" sz="2000" dirty="0">
                <a:latin typeface="Aptos" panose="020B0004020202020204" pitchFamily="34" charset="0"/>
              </a:rPr>
              <a:t> π</a:t>
            </a:r>
            <a:r>
              <a:rPr lang="en-GB" sz="2000" dirty="0" err="1">
                <a:latin typeface="Aptos" panose="020B0004020202020204" pitchFamily="34" charset="0"/>
              </a:rPr>
              <a:t>ώς</a:t>
            </a:r>
            <a:r>
              <a:rPr lang="en-GB" sz="2000" dirty="0">
                <a:latin typeface="Aptos" panose="020B0004020202020204" pitchFamily="34" charset="0"/>
              </a:rPr>
              <a:t> η </a:t>
            </a:r>
            <a:r>
              <a:rPr lang="en-GB" sz="2000" dirty="0" err="1">
                <a:latin typeface="Aptos" panose="020B0004020202020204" pitchFamily="34" charset="0"/>
              </a:rPr>
              <a:t>χρήση</a:t>
            </a:r>
            <a:r>
              <a:rPr lang="en-GB" sz="2000" dirty="0">
                <a:latin typeface="Aptos" panose="020B0004020202020204" pitchFamily="34" charset="0"/>
              </a:rPr>
              <a:t> </a:t>
            </a:r>
            <a:r>
              <a:rPr lang="en-GB" sz="2000" dirty="0" err="1">
                <a:latin typeface="Aptos" panose="020B0004020202020204" pitchFamily="34" charset="0"/>
              </a:rPr>
              <a:t>μι</a:t>
            </a:r>
            <a:r>
              <a:rPr lang="en-GB" sz="2000" dirty="0">
                <a:latin typeface="Aptos" panose="020B0004020202020204" pitchFamily="34" charset="0"/>
              </a:rPr>
              <a:t>ας ψηφιακής πλατφόρμας για την εμπλοκή της κοινότητας μπορεί να προσφέρει πλεονεκτήματα σε σχέση με τις παραδοσιακές προσωπικές μεθόδους. </a:t>
            </a:r>
            <a:r>
              <a:rPr lang="en-GB" sz="2000" dirty="0" err="1">
                <a:latin typeface="Aptos" panose="020B0004020202020204" pitchFamily="34" charset="0"/>
              </a:rPr>
              <a:t>Ποι</a:t>
            </a:r>
            <a:r>
              <a:rPr lang="en-GB" sz="2000" dirty="0">
                <a:latin typeface="Aptos" panose="020B0004020202020204" pitchFamily="34" charset="0"/>
              </a:rPr>
              <a:t>α είναι τα πιθανά μειονεκτήματα;</a:t>
            </a:r>
          </a:p>
          <a:p>
            <a:pPr lvl="1" algn="just">
              <a:buClr>
                <a:schemeClr val="accent2"/>
              </a:buClr>
              <a:buFont typeface="Wingdings" panose="05000000000000000000" pitchFamily="2" charset="2"/>
              <a:buChar char="§"/>
            </a:pPr>
            <a:r>
              <a:rPr lang="en-GB" sz="2000" dirty="0" err="1">
                <a:latin typeface="Aptos" panose="020B0004020202020204" pitchFamily="34" charset="0"/>
              </a:rPr>
              <a:t>Σκεφτείτε</a:t>
            </a:r>
            <a:r>
              <a:rPr lang="en-GB" sz="2000" dirty="0">
                <a:latin typeface="Aptos" panose="020B0004020202020204" pitchFamily="34" charset="0"/>
              </a:rPr>
              <a:t> </a:t>
            </a:r>
            <a:r>
              <a:rPr lang="en-GB" sz="2000" dirty="0" err="1">
                <a:latin typeface="Aptos" panose="020B0004020202020204" pitchFamily="34" charset="0"/>
              </a:rPr>
              <a:t>μι</a:t>
            </a:r>
            <a:r>
              <a:rPr lang="en-GB" sz="2000" dirty="0">
                <a:latin typeface="Aptos" panose="020B0004020202020204" pitchFamily="34" charset="0"/>
              </a:rPr>
              <a:t>α φορά που εσείς ή κάποιος γνωστός σας μπορεί να μοιράστηκε προσωπικές πληροφορίες στο διαδίκτυο χωρίς να λάβει υπόψη του τους πιθανούς κινδύνους. </a:t>
            </a:r>
            <a:r>
              <a:rPr lang="en-GB" sz="2000" dirty="0" err="1">
                <a:latin typeface="Aptos" panose="020B0004020202020204" pitchFamily="34" charset="0"/>
              </a:rPr>
              <a:t>Πώς</a:t>
            </a:r>
            <a:r>
              <a:rPr lang="en-GB" sz="2000" dirty="0">
                <a:latin typeface="Aptos" panose="020B0004020202020204" pitchFamily="34" charset="0"/>
              </a:rPr>
              <a:t> θα π</a:t>
            </a:r>
            <a:r>
              <a:rPr lang="en-GB" sz="2000" dirty="0" err="1">
                <a:latin typeface="Aptos" panose="020B0004020202020204" pitchFamily="34" charset="0"/>
              </a:rPr>
              <a:t>ροσεγγίζ</a:t>
            </a:r>
            <a:r>
              <a:rPr lang="en-GB" sz="2000" dirty="0">
                <a:latin typeface="Aptos" panose="020B0004020202020204" pitchFamily="34" charset="0"/>
              </a:rPr>
              <a:t>ατε αυτή την κατάσταση διαφορετικά τώρα;</a:t>
            </a:r>
          </a:p>
          <a:p>
            <a:pPr algn="just"/>
            <a:r>
              <a:rPr lang="en-GB" sz="2400" b="1" dirty="0" err="1">
                <a:latin typeface="Aptos" panose="020B0004020202020204" pitchFamily="34" charset="0"/>
              </a:rPr>
              <a:t>Συζήτηση</a:t>
            </a:r>
            <a:r>
              <a:rPr lang="en-GB" sz="2400" b="1" dirty="0">
                <a:latin typeface="Aptos" panose="020B0004020202020204" pitchFamily="34" charset="0"/>
              </a:rPr>
              <a:t> </a:t>
            </a:r>
            <a:r>
              <a:rPr lang="en-GB" sz="2400" b="1" dirty="0" err="1">
                <a:latin typeface="Aptos" panose="020B0004020202020204" pitchFamily="34" charset="0"/>
              </a:rPr>
              <a:t>ηθικού</a:t>
            </a:r>
            <a:r>
              <a:rPr lang="en-GB" sz="2400" b="1" dirty="0">
                <a:latin typeface="Aptos" panose="020B0004020202020204" pitchFamily="34" charset="0"/>
              </a:rPr>
              <a:t> </a:t>
            </a:r>
            <a:r>
              <a:rPr lang="en-GB" sz="2400" b="1" dirty="0" err="1">
                <a:latin typeface="Aptos" panose="020B0004020202020204" pitchFamily="34" charset="0"/>
              </a:rPr>
              <a:t>διλήμμ</a:t>
            </a:r>
            <a:r>
              <a:rPr lang="en-GB" sz="2400" b="1" dirty="0">
                <a:latin typeface="Aptos" panose="020B0004020202020204" pitchFamily="34" charset="0"/>
              </a:rPr>
              <a:t>ατος: </a:t>
            </a:r>
            <a:r>
              <a:rPr lang="en-GB" sz="2400" dirty="0">
                <a:latin typeface="Aptos" panose="020B0004020202020204" pitchFamily="34" charset="0"/>
              </a:rPr>
              <a:t>Εξετάστε ένα ηθικό δίλημμα στη χρήση της ψηφιακής τεχνολογίας (π.χ., η συζήτηση σχετικά με την ψηφιακή παρακολούθηση για τη δημόσια ασφάλεια έναντι της ιδιωτικής ζωής). </a:t>
            </a:r>
            <a:r>
              <a:rPr lang="en-GB" sz="2400" dirty="0" err="1">
                <a:latin typeface="Aptos" panose="020B0004020202020204" pitchFamily="34" charset="0"/>
              </a:rPr>
              <a:t>Γράψτε</a:t>
            </a:r>
            <a:r>
              <a:rPr lang="en-GB" sz="2400" dirty="0">
                <a:latin typeface="Aptos" panose="020B0004020202020204" pitchFamily="34" charset="0"/>
              </a:rPr>
              <a:t> </a:t>
            </a:r>
            <a:r>
              <a:rPr lang="en-GB" sz="2400" dirty="0" err="1">
                <a:latin typeface="Aptos" panose="020B0004020202020204" pitchFamily="34" charset="0"/>
              </a:rPr>
              <a:t>έν</a:t>
            </a:r>
            <a:r>
              <a:rPr lang="en-GB" sz="2400" dirty="0">
                <a:latin typeface="Aptos" panose="020B0004020202020204" pitchFamily="34" charset="0"/>
              </a:rPr>
              <a:t>α σύντομο επιχείρημα ή ένα μήνυμα συζήτησης παρουσιάζοντας την άποψή σας, ενσωματώνοντας τις ηθικές αρχές που συζητήθηκαν σε αυτή την ενότητα.</a:t>
            </a:r>
          </a:p>
          <a:p>
            <a:pPr algn="just"/>
            <a:r>
              <a:rPr lang="en-GB" sz="2400" b="1" dirty="0" err="1">
                <a:latin typeface="Aptos" panose="020B0004020202020204" pitchFamily="34" charset="0"/>
              </a:rPr>
              <a:t>Πρόσκληση</a:t>
            </a:r>
            <a:r>
              <a:rPr lang="en-GB" sz="2400" b="1" dirty="0">
                <a:latin typeface="Aptos" panose="020B0004020202020204" pitchFamily="34" charset="0"/>
              </a:rPr>
              <a:t> </a:t>
            </a:r>
            <a:r>
              <a:rPr lang="en-GB" sz="2400" b="1" dirty="0" err="1">
                <a:latin typeface="Aptos" panose="020B0004020202020204" pitchFamily="34" charset="0"/>
              </a:rPr>
              <a:t>γι</a:t>
            </a:r>
            <a:r>
              <a:rPr lang="en-GB" sz="2400" b="1" dirty="0">
                <a:latin typeface="Aptos" panose="020B0004020202020204" pitchFamily="34" charset="0"/>
              </a:rPr>
              <a:t>α δράση: </a:t>
            </a:r>
            <a:r>
              <a:rPr lang="en-GB" sz="2400" dirty="0">
                <a:latin typeface="Aptos" panose="020B0004020202020204" pitchFamily="34" charset="0"/>
              </a:rPr>
              <a:t>Απαιτεί δράση. Επ</a:t>
            </a:r>
            <a:r>
              <a:rPr lang="en-GB" sz="2400" dirty="0" err="1">
                <a:latin typeface="Aptos" panose="020B0004020202020204" pitchFamily="34" charset="0"/>
              </a:rPr>
              <a:t>ιλέξτε</a:t>
            </a:r>
            <a:r>
              <a:rPr lang="en-GB" sz="2400" dirty="0">
                <a:latin typeface="Aptos" panose="020B0004020202020204" pitchFamily="34" charset="0"/>
              </a:rPr>
              <a:t> </a:t>
            </a:r>
            <a:r>
              <a:rPr lang="en-GB" sz="2400" dirty="0" err="1">
                <a:latin typeface="Aptos" panose="020B0004020202020204" pitchFamily="34" charset="0"/>
              </a:rPr>
              <a:t>μι</a:t>
            </a:r>
            <a:r>
              <a:rPr lang="en-GB" sz="2400" dirty="0">
                <a:latin typeface="Aptos" panose="020B0004020202020204" pitchFamily="34" charset="0"/>
              </a:rPr>
              <a:t>α από τις παραπάνω δραστηριότητες και δεσμευτείτε να την ολοκληρώσετε μέσα στην επόμενη εβδομάδα. </a:t>
            </a:r>
            <a:r>
              <a:rPr lang="en-GB" sz="2400" dirty="0" err="1">
                <a:latin typeface="Aptos" panose="020B0004020202020204" pitchFamily="34" charset="0"/>
              </a:rPr>
              <a:t>Μοιρ</a:t>
            </a:r>
            <a:r>
              <a:rPr lang="en-GB" sz="2400" dirty="0">
                <a:latin typeface="Aptos" panose="020B0004020202020204" pitchFamily="34" charset="0"/>
              </a:rPr>
              <a:t>αστείτε το σχέδιό σας με έναν συμμαθητή ή μέντορα για λογοδοσία και να είστε έτοιμοι να συζητήσετε την εμπειρία σας στην επόμενη συνεδρία μας.</a:t>
            </a:r>
          </a:p>
        </p:txBody>
      </p:sp>
    </p:spTree>
    <p:extLst>
      <p:ext uri="{BB962C8B-B14F-4D97-AF65-F5344CB8AC3E}">
        <p14:creationId xmlns:p14="http://schemas.microsoft.com/office/powerpoint/2010/main" val="6054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686168" cy="1325563"/>
          </a:xfrm>
        </p:spPr>
        <p:txBody>
          <a:bodyPr vert="horz" lIns="91440" tIns="45720" rIns="91440" bIns="45720" rtlCol="0" anchor="ctr">
            <a:normAutofit/>
          </a:bodyPr>
          <a:lstStyle/>
          <a:p>
            <a:pPr algn="l"/>
            <a:r>
              <a:rPr lang="en-US" sz="4400" dirty="0" err="1">
                <a:latin typeface="Aptos" panose="020B0004020202020204" pitchFamily="34" charset="0"/>
              </a:rPr>
              <a:t>Συμ</a:t>
            </a:r>
            <a:r>
              <a:rPr lang="en-US" sz="4400" dirty="0">
                <a:latin typeface="Aptos" panose="020B0004020202020204" pitchFamily="34" charset="0"/>
              </a:rPr>
              <a:t>περάσματα - 1</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fontScale="85000" lnSpcReduction="10000"/>
          </a:bodyPr>
          <a:lstStyle/>
          <a:p>
            <a:pPr marL="0" indent="0" algn="ctr">
              <a:buNone/>
            </a:pPr>
            <a:r>
              <a:rPr lang="en-GB" dirty="0">
                <a:latin typeface="Aptos" panose="020B0004020202020204" pitchFamily="34" charset="0"/>
              </a:rPr>
              <a:t> </a:t>
            </a:r>
            <a:r>
              <a:rPr lang="en-GB" dirty="0" err="1">
                <a:latin typeface="Aptos" panose="020B0004020202020204" pitchFamily="34" charset="0"/>
              </a:rPr>
              <a:t>Σήμερ</a:t>
            </a:r>
            <a:r>
              <a:rPr lang="en-GB" dirty="0">
                <a:latin typeface="Aptos" panose="020B0004020202020204" pitchFamily="34" charset="0"/>
              </a:rPr>
              <a:t>α, για την άσκηση της </a:t>
            </a:r>
            <a:r>
              <a:rPr lang="en-GB" b="1" dirty="0">
                <a:latin typeface="Aptos" panose="020B0004020202020204" pitchFamily="34" charset="0"/>
              </a:rPr>
              <a:t>ψηφιακής ιθαγένειας</a:t>
            </a:r>
            <a:r>
              <a:rPr lang="en-GB" dirty="0">
                <a:latin typeface="Aptos" panose="020B0004020202020204" pitchFamily="34" charset="0"/>
              </a:rPr>
              <a:t>, είναι απαραίτητο να εκπαιδευτούν οι πολίτες στο πώς να </a:t>
            </a:r>
            <a:r>
              <a:rPr lang="en-GB" b="1" dirty="0">
                <a:latin typeface="Aptos" panose="020B0004020202020204" pitchFamily="34" charset="0"/>
              </a:rPr>
              <a:t>ερμηνεύουν τις νέες γλώσσες, τα μηνύματα και τα σύμβολα</a:t>
            </a:r>
            <a:r>
              <a:rPr lang="en-GB" dirty="0">
                <a:latin typeface="Aptos" panose="020B0004020202020204" pitchFamily="34" charset="0"/>
              </a:rPr>
              <a:t>, που είναι υβριδικές, συνεχώς εξελισσόμενες και διαπολιτισμικές, να ερμηνεύουν τις νέες κοινωνικές αναπαραστάσεις και τα κοινωνικά κατασκευασμένα νοήματα. </a:t>
            </a:r>
            <a:r>
              <a:rPr lang="en-GB" dirty="0" err="1">
                <a:latin typeface="Aptos" panose="020B0004020202020204" pitchFamily="34" charset="0"/>
              </a:rPr>
              <a:t>Αυτό</a:t>
            </a:r>
            <a:r>
              <a:rPr lang="en-GB" dirty="0">
                <a:latin typeface="Aptos" panose="020B0004020202020204" pitchFamily="34" charset="0"/>
              </a:rPr>
              <a:t> </a:t>
            </a:r>
            <a:r>
              <a:rPr lang="en-GB" dirty="0" err="1">
                <a:latin typeface="Aptos" panose="020B0004020202020204" pitchFamily="34" charset="0"/>
              </a:rPr>
              <a:t>γι</a:t>
            </a:r>
            <a:r>
              <a:rPr lang="en-GB" dirty="0">
                <a:latin typeface="Aptos" panose="020B0004020202020204" pitchFamily="34" charset="0"/>
              </a:rPr>
              <a:t>α να αποφευχθεί η χειραγώγηση και ο κοινωνικός έλεγχος.</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2" descr="Cultural Awareness and Sensitivity Training | Zoe Talent Solutions">
            <a:extLst>
              <a:ext uri="{FF2B5EF4-FFF2-40B4-BE49-F238E27FC236}">
                <a16:creationId xmlns:a16="http://schemas.microsoft.com/office/drawing/2014/main" id="{DEDE24E2-D613-A09E-74A9-F32DC657C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824" y="2015415"/>
            <a:ext cx="4191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686168" cy="1325563"/>
          </a:xfrm>
        </p:spPr>
        <p:txBody>
          <a:bodyPr vert="horz" lIns="91440" tIns="45720" rIns="91440" bIns="45720" rtlCol="0" anchor="ctr">
            <a:normAutofit/>
          </a:bodyPr>
          <a:lstStyle/>
          <a:p>
            <a:pPr algn="l"/>
            <a:r>
              <a:rPr lang="en-US" sz="4400" dirty="0" err="1">
                <a:latin typeface="Aptos" panose="020B0004020202020204" pitchFamily="34" charset="0"/>
              </a:rPr>
              <a:t>Συμ</a:t>
            </a:r>
            <a:r>
              <a:rPr lang="en-US" sz="4400" dirty="0">
                <a:latin typeface="Aptos" panose="020B0004020202020204" pitchFamily="34" charset="0"/>
              </a:rPr>
              <a:t>περάσματα - </a:t>
            </a:r>
            <a:r>
              <a:rPr lang="sk-SK" sz="4400" dirty="0">
                <a:latin typeface="Aptos" panose="020B0004020202020204" pitchFamily="34" charset="0"/>
              </a:rPr>
              <a:t>2</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531629" y="1541721"/>
            <a:ext cx="5992739" cy="4635242"/>
          </a:xfrm>
        </p:spPr>
        <p:txBody>
          <a:bodyPr vert="horz" lIns="91440" tIns="45720" rIns="91440" bIns="45720" rtlCol="0">
            <a:normAutofit fontScale="77500" lnSpcReduction="20000"/>
          </a:bodyPr>
          <a:lstStyle/>
          <a:p>
            <a:pPr algn="just"/>
            <a:r>
              <a:rPr lang="en-GB" dirty="0" err="1">
                <a:latin typeface="Aptos" panose="020B0004020202020204" pitchFamily="34" charset="0"/>
              </a:rPr>
              <a:t>Οι</a:t>
            </a:r>
            <a:r>
              <a:rPr lang="en-GB" dirty="0">
                <a:latin typeface="Aptos" panose="020B0004020202020204" pitchFamily="34" charset="0"/>
              </a:rPr>
              <a:t> π</a:t>
            </a:r>
            <a:r>
              <a:rPr lang="en-GB" dirty="0" err="1">
                <a:latin typeface="Aptos" panose="020B0004020202020204" pitchFamily="34" charset="0"/>
              </a:rPr>
              <a:t>ολίτες</a:t>
            </a:r>
            <a:r>
              <a:rPr lang="en-GB" dirty="0">
                <a:latin typeface="Aptos" panose="020B0004020202020204" pitchFamily="34" charset="0"/>
              </a:rPr>
              <a:t> π</a:t>
            </a:r>
            <a:r>
              <a:rPr lang="en-GB" dirty="0" err="1">
                <a:latin typeface="Aptos" panose="020B0004020202020204" pitchFamily="34" charset="0"/>
              </a:rPr>
              <a:t>ρέ</a:t>
            </a:r>
            <a:r>
              <a:rPr lang="en-GB" dirty="0">
                <a:latin typeface="Aptos" panose="020B0004020202020204" pitchFamily="34" charset="0"/>
              </a:rPr>
              <a:t>πει να αναπτύξουν έναν </a:t>
            </a:r>
            <a:r>
              <a:rPr lang="en-GB" b="1" dirty="0">
                <a:latin typeface="Aptos" panose="020B0004020202020204" pitchFamily="34" charset="0"/>
              </a:rPr>
              <a:t>πολυγραμματισμό</a:t>
            </a:r>
            <a:r>
              <a:rPr lang="en-GB" dirty="0">
                <a:latin typeface="Aptos" panose="020B0004020202020204" pitchFamily="34" charset="0"/>
              </a:rPr>
              <a:t>, που αναφέρεται τόσο στην ικανότητα επικοινωνίας μέσω διαφορετικών μέσων όσο και στην ικανότητα επικοινωνίας σε μια διαπολιτισμική κοινωνία. </a:t>
            </a:r>
          </a:p>
          <a:p>
            <a:pPr algn="just"/>
            <a:r>
              <a:rPr lang="en-GB" dirty="0" err="1">
                <a:latin typeface="Aptos" panose="020B0004020202020204" pitchFamily="34" charset="0"/>
              </a:rPr>
              <a:t>Οι</a:t>
            </a:r>
            <a:r>
              <a:rPr lang="en-GB" dirty="0">
                <a:latin typeface="Aptos" panose="020B0004020202020204" pitchFamily="34" charset="0"/>
              </a:rPr>
              <a:t> π</a:t>
            </a:r>
            <a:r>
              <a:rPr lang="en-GB" dirty="0" err="1">
                <a:latin typeface="Aptos" panose="020B0004020202020204" pitchFamily="34" charset="0"/>
              </a:rPr>
              <a:t>ολίτες</a:t>
            </a:r>
            <a:r>
              <a:rPr lang="en-GB" dirty="0">
                <a:latin typeface="Aptos" panose="020B0004020202020204" pitchFamily="34" charset="0"/>
              </a:rPr>
              <a:t> π</a:t>
            </a:r>
            <a:r>
              <a:rPr lang="en-GB" dirty="0" err="1">
                <a:latin typeface="Aptos" panose="020B0004020202020204" pitchFamily="34" charset="0"/>
              </a:rPr>
              <a:t>ρέ</a:t>
            </a:r>
            <a:r>
              <a:rPr lang="en-GB" dirty="0">
                <a:latin typeface="Aptos" panose="020B0004020202020204" pitchFamily="34" charset="0"/>
              </a:rPr>
              <a:t>πει να μάθουν πώς να παράγουν ψηφιακό περιεχόμενο ανάλογα με το εκάστοτε ψηφιακό περιβάλλον, λαμβάνοντας υπόψη τις </a:t>
            </a:r>
            <a:r>
              <a:rPr lang="en-GB" b="1" dirty="0">
                <a:latin typeface="Aptos" panose="020B0004020202020204" pitchFamily="34" charset="0"/>
              </a:rPr>
              <a:t>ηθικές επιπτώσεις </a:t>
            </a:r>
            <a:r>
              <a:rPr lang="en-GB" dirty="0">
                <a:latin typeface="Aptos" panose="020B0004020202020204" pitchFamily="34" charset="0"/>
              </a:rPr>
              <a:t>των ενεργειών τους, την ομάδα-στόχο και το κοινό του μηνύματός τους, το κατάλληλο ύφος επικοινωνίας, διακρίνοντας μεταξύ επίσημου και ανεπίσημου ψηφιακού πλαισίου.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Cultural Sensitivity Definition: A Crucial Skill for Global Citizens">
            <a:extLst>
              <a:ext uri="{FF2B5EF4-FFF2-40B4-BE49-F238E27FC236}">
                <a16:creationId xmlns:a16="http://schemas.microsoft.com/office/drawing/2014/main" id="{673EDA6C-C141-05DD-61DF-8081E1A644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362" y="2241283"/>
            <a:ext cx="4195762" cy="236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0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686168" cy="1325563"/>
          </a:xfrm>
        </p:spPr>
        <p:txBody>
          <a:bodyPr vert="horz" lIns="91440" tIns="45720" rIns="91440" bIns="45720" rtlCol="0" anchor="ctr">
            <a:normAutofit/>
          </a:bodyPr>
          <a:lstStyle/>
          <a:p>
            <a:pPr algn="l"/>
            <a:r>
              <a:rPr lang="en-US" sz="4400" dirty="0" err="1">
                <a:latin typeface="Aptos" panose="020B0004020202020204" pitchFamily="34" charset="0"/>
              </a:rPr>
              <a:t>Συμ</a:t>
            </a:r>
            <a:r>
              <a:rPr lang="en-US" sz="4400" dirty="0">
                <a:latin typeface="Aptos" panose="020B0004020202020204" pitchFamily="34" charset="0"/>
              </a:rPr>
              <a:t>περάσματα - </a:t>
            </a:r>
            <a:r>
              <a:rPr lang="sk-SK" sz="4400" dirty="0">
                <a:latin typeface="Aptos" panose="020B0004020202020204" pitchFamily="34" charset="0"/>
              </a:rPr>
              <a:t>3</a:t>
            </a:r>
            <a:endParaRPr lang="en-US" sz="4400" kern="1200" dirty="0">
              <a:latin typeface="Aptos" panose="020B0004020202020204" pitchFamily="34" charset="0"/>
              <a:ea typeface="+mj-ea"/>
            </a:endParaRP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fontScale="85000" lnSpcReduction="20000"/>
          </a:bodyPr>
          <a:lstStyle/>
          <a:p>
            <a:pPr marL="0" indent="0" algn="ctr">
              <a:buNone/>
            </a:pPr>
            <a:r>
              <a:rPr lang="en-GB" dirty="0" err="1">
                <a:latin typeface="Aptos" panose="020B0004020202020204" pitchFamily="34" charset="0"/>
              </a:rPr>
              <a:t>Λόγω</a:t>
            </a:r>
            <a:r>
              <a:rPr lang="en-GB" dirty="0">
                <a:latin typeface="Aptos" panose="020B0004020202020204" pitchFamily="34" charset="0"/>
              </a:rPr>
              <a:t> </a:t>
            </a:r>
            <a:r>
              <a:rPr lang="en-GB" dirty="0" err="1">
                <a:latin typeface="Aptos" panose="020B0004020202020204" pitchFamily="34" charset="0"/>
              </a:rPr>
              <a:t>της</a:t>
            </a:r>
            <a:r>
              <a:rPr lang="en-GB" dirty="0">
                <a:latin typeface="Aptos" panose="020B0004020202020204" pitchFamily="34" charset="0"/>
              </a:rPr>
              <a:t> πα</a:t>
            </a:r>
            <a:r>
              <a:rPr lang="en-GB" dirty="0" err="1">
                <a:latin typeface="Aptos" panose="020B0004020202020204" pitchFamily="34" charset="0"/>
              </a:rPr>
              <a:t>ρουσί</a:t>
            </a:r>
            <a:r>
              <a:rPr lang="en-GB" dirty="0">
                <a:latin typeface="Aptos" panose="020B0004020202020204" pitchFamily="34" charset="0"/>
              </a:rPr>
              <a:t>ας των μέσων ενημέρωσης στη ζωή, δηλαδή της συνεχούς σύνδεσης μέσω διαφόρων συσκευών, είναι απαραίτητο να είμαστε συνειδητοποιημένοι ώστε να διατηρήσουμε </a:t>
            </a:r>
            <a:r>
              <a:rPr lang="en-GB" b="1" dirty="0">
                <a:latin typeface="Aptos" panose="020B0004020202020204" pitchFamily="34" charset="0"/>
              </a:rPr>
              <a:t>την αυτοολοκλήρωση</a:t>
            </a:r>
            <a:r>
              <a:rPr lang="en-GB" dirty="0">
                <a:latin typeface="Aptos" panose="020B0004020202020204" pitchFamily="34" charset="0"/>
              </a:rPr>
              <a:t>, καθώς μπορεί να είναι δύσκολο να διαχειριστούμε την ταυτότητα και τους κοινωνικούς ρόλους μας σε πολλαπλά ψηφιακά περιβάλλοντα. Από α</a:t>
            </a:r>
            <a:r>
              <a:rPr lang="en-GB" dirty="0" err="1">
                <a:latin typeface="Aptos" panose="020B0004020202020204" pitchFamily="34" charset="0"/>
              </a:rPr>
              <a:t>υτή</a:t>
            </a:r>
            <a:r>
              <a:rPr lang="en-GB" dirty="0">
                <a:latin typeface="Aptos" panose="020B0004020202020204" pitchFamily="34" charset="0"/>
              </a:rPr>
              <a:t> </a:t>
            </a:r>
            <a:r>
              <a:rPr lang="en-GB" dirty="0" err="1">
                <a:latin typeface="Aptos" panose="020B0004020202020204" pitchFamily="34" charset="0"/>
              </a:rPr>
              <a:t>την</a:t>
            </a:r>
            <a:r>
              <a:rPr lang="en-GB" dirty="0">
                <a:latin typeface="Aptos" panose="020B0004020202020204" pitchFamily="34" charset="0"/>
              </a:rPr>
              <a:t> άπ</a:t>
            </a:r>
            <a:r>
              <a:rPr lang="en-GB" dirty="0" err="1">
                <a:latin typeface="Aptos" panose="020B0004020202020204" pitchFamily="34" charset="0"/>
              </a:rPr>
              <a:t>οψη</a:t>
            </a:r>
            <a:r>
              <a:rPr lang="en-GB" dirty="0">
                <a:latin typeface="Aptos" panose="020B0004020202020204" pitchFamily="34" charset="0"/>
              </a:rPr>
              <a:t>, </a:t>
            </a:r>
            <a:r>
              <a:rPr lang="en-GB" dirty="0" err="1">
                <a:latin typeface="Aptos" panose="020B0004020202020204" pitchFamily="34" charset="0"/>
              </a:rPr>
              <a:t>είν</a:t>
            </a:r>
            <a:r>
              <a:rPr lang="en-GB" dirty="0">
                <a:latin typeface="Aptos" panose="020B0004020202020204" pitchFamily="34" charset="0"/>
              </a:rPr>
              <a:t>αι συχνά δύσκολο να διαχειριστεί κανείς την επικάλυψη του επίσημου και του ανεπίσημου εαυτού. </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Put Digital Ethics Conversations Into Action | Avanade Insights Blog">
            <a:extLst>
              <a:ext uri="{FF2B5EF4-FFF2-40B4-BE49-F238E27FC236}">
                <a16:creationId xmlns:a16="http://schemas.microsoft.com/office/drawing/2014/main" id="{2CE1CE7F-1006-BA16-658E-2D99DBC7C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177" y="2324234"/>
            <a:ext cx="4094132"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835890"/>
      </p:ext>
    </p:extLst>
  </p:cSld>
  <p:clrMapOvr>
    <a:masterClrMapping/>
  </p:clrMapOvr>
</p:sld>
</file>

<file path=ppt/theme/theme1.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03082F-81E2-48C0-A52E-EC200A587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86F115-559A-4028-B654-70B87A677267}">
  <ds:schemaRefs>
    <ds:schemaRef ds:uri="http://schemas.microsoft.com/sharepoint/v3/contenttype/forms"/>
  </ds:schemaRefs>
</ds:datastoreItem>
</file>

<file path=customXml/itemProps3.xml><?xml version="1.0" encoding="utf-8"?>
<ds:datastoreItem xmlns:ds="http://schemas.openxmlformats.org/officeDocument/2006/customXml" ds:itemID="{D4A1FA8A-2154-4948-84C6-4063463CAB17}">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otalTime>18</TotalTime>
  <Words>2091</Words>
  <Application>Microsoft Office PowerPoint</Application>
  <PresentationFormat>Ευρεία οθόνη</PresentationFormat>
  <Paragraphs>122</Paragraphs>
  <Slides>11</Slides>
  <Notes>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11</vt:i4>
      </vt:variant>
    </vt:vector>
  </HeadingPairs>
  <TitlesOfParts>
    <vt:vector size="21" baseType="lpstr">
      <vt:lpstr>Aptos</vt:lpstr>
      <vt:lpstr>Aptos Display</vt:lpstr>
      <vt:lpstr>Arial</vt:lpstr>
      <vt:lpstr>Calibri</vt:lpstr>
      <vt:lpstr>Cambria</vt:lpstr>
      <vt:lpstr>Inter</vt:lpstr>
      <vt:lpstr>Söhne</vt:lpstr>
      <vt:lpstr>Wingdings</vt:lpstr>
      <vt:lpstr>1_Motív Office</vt:lpstr>
      <vt:lpstr>2_Motív Office</vt:lpstr>
      <vt:lpstr>Ψηφιακή Ιθαγένεια - Συμπέρασμα</vt:lpstr>
      <vt:lpstr>Βασικά συμπεράσματα από την Ψηφιακή Ιδιότητα του Πολίτη</vt:lpstr>
      <vt:lpstr>Αναστοχασμός σχετικά με την ψηφιακή ιθαγένεια</vt:lpstr>
      <vt:lpstr>Ερωτήσεις για προβληματισμό</vt:lpstr>
      <vt:lpstr>Εφαρμόζοντας τις γνώσεις σας</vt:lpstr>
      <vt:lpstr>Εφαρμόζοντας τις γνώσεις σας</vt:lpstr>
      <vt:lpstr>Συμπεράσματα - 1</vt:lpstr>
      <vt:lpstr>Συμπεράσματα - 2</vt:lpstr>
      <vt:lpstr>Συμπεράσματα - 3</vt:lpstr>
      <vt:lpstr>Συμπεράσματα - 4</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Alexandros Koumanis</cp:lastModifiedBy>
  <cp:revision>10</cp:revision>
  <dcterms:created xsi:type="dcterms:W3CDTF">2024-06-25T09:08:06Z</dcterms:created>
  <dcterms:modified xsi:type="dcterms:W3CDTF">2024-10-09T14:40:55Z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