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60" r:id="rId5"/>
    <p:sldMasterId id="2147483669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y="10287000" cx="18288000"/>
  <p:notesSz cx="6858000" cy="9144000"/>
  <p:embeddedFontLst>
    <p:embeddedFont>
      <p:font typeface="Play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0" roundtripDataSignature="AMtx7mjGMX1B6UnUXKpL410EXR3/qr8D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2.xml"/><Relationship Id="rId19" Type="http://schemas.openxmlformats.org/officeDocument/2006/relationships/font" Target="fonts/Play-bold.fntdata"/><Relationship Id="rId6" Type="http://schemas.openxmlformats.org/officeDocument/2006/relationships/slideMaster" Target="slideMasters/slideMaster3.xml"/><Relationship Id="rId18" Type="http://schemas.openxmlformats.org/officeDocument/2006/relationships/font" Target="fonts/Play-regular.fntdata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4" name="Google Shape;264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2" name="Google Shape;272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" name="Google Shape;357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8.jpg"/><Relationship Id="rId4" Type="http://schemas.openxmlformats.org/officeDocument/2006/relationships/image" Target="../media/image5.png"/><Relationship Id="rId10" Type="http://schemas.openxmlformats.org/officeDocument/2006/relationships/image" Target="../media/image7.png"/><Relationship Id="rId9" Type="http://schemas.openxmlformats.org/officeDocument/2006/relationships/image" Target="../media/image6.png"/><Relationship Id="rId5" Type="http://schemas.openxmlformats.org/officeDocument/2006/relationships/image" Target="../media/image9.png"/><Relationship Id="rId6" Type="http://schemas.openxmlformats.org/officeDocument/2006/relationships/image" Target="../media/image3.png"/><Relationship Id="rId7" Type="http://schemas.openxmlformats.org/officeDocument/2006/relationships/image" Target="../media/image2.jpg"/><Relationship Id="rId8" Type="http://schemas.openxmlformats.org/officeDocument/2006/relationships/image" Target="../media/image1.jp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" type="body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12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zvislý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5"/>
          <p:cNvSpPr txBox="1"/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5"/>
          <p:cNvSpPr txBox="1"/>
          <p:nvPr>
            <p:ph idx="1" type="body"/>
          </p:nvPr>
        </p:nvSpPr>
        <p:spPr>
          <a:xfrm rot="5400000">
            <a:off x="5880497" y="-1884758"/>
            <a:ext cx="6527007" cy="157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35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5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5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vislý nadpis a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6"/>
          <p:cNvSpPr txBox="1"/>
          <p:nvPr>
            <p:ph type="title"/>
          </p:nvPr>
        </p:nvSpPr>
        <p:spPr>
          <a:xfrm rot="5400000">
            <a:off x="10700147" y="2934892"/>
            <a:ext cx="8717757" cy="3943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6"/>
          <p:cNvSpPr txBox="1"/>
          <p:nvPr>
            <p:ph idx="1" type="body"/>
          </p:nvPr>
        </p:nvSpPr>
        <p:spPr>
          <a:xfrm rot="5400000">
            <a:off x="2699146" y="-894158"/>
            <a:ext cx="8717757" cy="1160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36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6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6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>
            <p:ph type="title"/>
          </p:nvPr>
        </p:nvSpPr>
        <p:spPr>
          <a:xfrm>
            <a:off x="1036674" y="547689"/>
            <a:ext cx="15994026" cy="15875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7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" type="body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953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4200"/>
              <a:buChar char="❑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4572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4191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40005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40005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>
  <p:cSld name="Úvodná snímka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7"/>
          <p:cNvSpPr txBox="1"/>
          <p:nvPr/>
        </p:nvSpPr>
        <p:spPr>
          <a:xfrm>
            <a:off x="2286000" y="3974221"/>
            <a:ext cx="13716000" cy="1117970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137150" spcFirstLastPara="1" rIns="137150" wrap="square" tIns="68575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3000"/>
              <a:buFont typeface="Cambria"/>
              <a:buNone/>
            </a:pPr>
            <a:r>
              <a:rPr b="1" lang="en-US" sz="3000">
                <a:solidFill>
                  <a:srgbClr val="FFAA5A"/>
                </a:solidFill>
                <a:latin typeface="Cambria"/>
                <a:ea typeface="Cambria"/>
                <a:cs typeface="Cambria"/>
                <a:sym typeface="Cambria"/>
              </a:rPr>
              <a:t>ERASMUS+KA220-ADU - Cooperation partnerships in adult education</a:t>
            </a:r>
            <a:endParaRPr b="1" sz="3000">
              <a:solidFill>
                <a:srgbClr val="FFAA5A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3000"/>
              <a:buFont typeface="Cambria"/>
              <a:buNone/>
            </a:pPr>
            <a:r>
              <a:rPr b="1" lang="en-US" sz="3000">
                <a:solidFill>
                  <a:srgbClr val="FFAA5A"/>
                </a:solidFill>
                <a:latin typeface="Cambria"/>
                <a:ea typeface="Cambria"/>
                <a:cs typeface="Cambria"/>
                <a:sym typeface="Cambria"/>
              </a:rPr>
              <a:t>KA220-ADU-2BF13E10 </a:t>
            </a:r>
            <a:endParaRPr b="1" sz="3000">
              <a:solidFill>
                <a:srgbClr val="FFAA5A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2" name="Google Shape;92;p37"/>
          <p:cNvSpPr txBox="1"/>
          <p:nvPr/>
        </p:nvSpPr>
        <p:spPr>
          <a:xfrm>
            <a:off x="1945758" y="1563092"/>
            <a:ext cx="14396484" cy="18928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9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  <a:t>Building Digital Resilience by Making Digital Wellbeing and</a:t>
            </a:r>
            <a:br>
              <a:rPr b="1" i="0" lang="en-US" sz="39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b="1" i="0" lang="en-US" sz="39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  <a:t>Security Accessible to All</a:t>
            </a:r>
            <a:br>
              <a:rPr b="1" i="0" lang="en-US" sz="39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b="1" i="0" lang="en-US" sz="39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  <a:t>&lt;&lt;DigiWELL&gt;&gt;</a:t>
            </a:r>
            <a:endParaRPr sz="3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3" name="Google Shape;93;p37"/>
          <p:cNvGrpSpPr/>
          <p:nvPr/>
        </p:nvGrpSpPr>
        <p:grpSpPr>
          <a:xfrm>
            <a:off x="606056" y="8872697"/>
            <a:ext cx="17403866" cy="1185078"/>
            <a:chOff x="435935" y="5851336"/>
            <a:chExt cx="11602577" cy="790052"/>
          </a:xfrm>
        </p:grpSpPr>
        <p:pic>
          <p:nvPicPr>
            <p:cNvPr descr="Obrázok, na ktorom je text" id="94" name="Google Shape;94;p37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435935" y="5963498"/>
              <a:ext cx="2290456" cy="5293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5" name="Google Shape;95;p3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0212223" y="5851336"/>
              <a:ext cx="1826289" cy="73747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6" name="Google Shape;96;p37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2726391" y="5863719"/>
              <a:ext cx="777669" cy="77766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Slovenská poľnohospodárska univerzita v Nitre" id="97" name="Google Shape;97;p37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3589235" y="5963498"/>
              <a:ext cx="1128044" cy="5044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" id="98" name="Google Shape;98;p37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4717279" y="5963498"/>
              <a:ext cx="968299" cy="5044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9" name="Google Shape;99;p37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5685578" y="5945929"/>
              <a:ext cx="1156727" cy="56451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IFED - Formación, cultura y empleo en Granada" id="100" name="Google Shape;100;p37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6898797" y="5968999"/>
              <a:ext cx="1521023" cy="5238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1" name="Google Shape;101;p37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8566511" y="5945929"/>
              <a:ext cx="1499020" cy="228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Syzygia Foundation" id="102" name="Google Shape;102;p37"/>
            <p:cNvPicPr preferRelativeResize="0"/>
            <p:nvPr/>
          </p:nvPicPr>
          <p:blipFill rotWithShape="1">
            <a:blip r:embed="rId10">
              <a:alphaModFix/>
            </a:blip>
            <a:srcRect b="0" l="0" r="0" t="0"/>
            <a:stretch/>
          </p:blipFill>
          <p:spPr>
            <a:xfrm>
              <a:off x="8606409" y="6252553"/>
              <a:ext cx="1419225" cy="282282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8"/>
          <p:cNvSpPr txBox="1"/>
          <p:nvPr>
            <p:ph type="title"/>
          </p:nvPr>
        </p:nvSpPr>
        <p:spPr>
          <a:xfrm>
            <a:off x="1036674" y="547689"/>
            <a:ext cx="15994026" cy="15875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7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38"/>
          <p:cNvSpPr txBox="1"/>
          <p:nvPr>
            <p:ph idx="1" type="body"/>
          </p:nvPr>
        </p:nvSpPr>
        <p:spPr>
          <a:xfrm>
            <a:off x="1257300" y="2738438"/>
            <a:ext cx="7772400" cy="65270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953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4200"/>
              <a:buChar char="❑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4572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4191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40005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40005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" name="Google Shape;106;p38"/>
          <p:cNvSpPr txBox="1"/>
          <p:nvPr>
            <p:ph idx="2" type="body"/>
          </p:nvPr>
        </p:nvSpPr>
        <p:spPr>
          <a:xfrm>
            <a:off x="9258300" y="2738438"/>
            <a:ext cx="7772400" cy="65270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953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4200"/>
              <a:buChar char="❑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4572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4191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40005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40005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9"/>
          <p:cNvSpPr txBox="1"/>
          <p:nvPr>
            <p:ph type="title"/>
          </p:nvPr>
        </p:nvSpPr>
        <p:spPr>
          <a:xfrm>
            <a:off x="1259682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39"/>
          <p:cNvSpPr txBox="1"/>
          <p:nvPr>
            <p:ph idx="1" type="body"/>
          </p:nvPr>
        </p:nvSpPr>
        <p:spPr>
          <a:xfrm>
            <a:off x="1259683" y="2521745"/>
            <a:ext cx="7736681" cy="1235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3600"/>
              <a:buNone/>
              <a:defRPr b="1" sz="36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9pPr>
          </a:lstStyle>
          <a:p/>
        </p:txBody>
      </p:sp>
      <p:sp>
        <p:nvSpPr>
          <p:cNvPr id="110" name="Google Shape;110;p39"/>
          <p:cNvSpPr txBox="1"/>
          <p:nvPr>
            <p:ph idx="2" type="body"/>
          </p:nvPr>
        </p:nvSpPr>
        <p:spPr>
          <a:xfrm>
            <a:off x="1259683" y="3757613"/>
            <a:ext cx="7736681" cy="5526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1800"/>
              <a:buChar char="❑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p39"/>
          <p:cNvSpPr txBox="1"/>
          <p:nvPr>
            <p:ph idx="3" type="body"/>
          </p:nvPr>
        </p:nvSpPr>
        <p:spPr>
          <a:xfrm>
            <a:off x="9258300" y="2521745"/>
            <a:ext cx="7774782" cy="1235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3600"/>
              <a:buNone/>
              <a:defRPr b="1" sz="36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9pPr>
          </a:lstStyle>
          <a:p/>
        </p:txBody>
      </p:sp>
      <p:sp>
        <p:nvSpPr>
          <p:cNvPr id="112" name="Google Shape;112;p39"/>
          <p:cNvSpPr txBox="1"/>
          <p:nvPr>
            <p:ph idx="4" type="body"/>
          </p:nvPr>
        </p:nvSpPr>
        <p:spPr>
          <a:xfrm>
            <a:off x="9258300" y="3757613"/>
            <a:ext cx="7774782" cy="5526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1800"/>
              <a:buChar char="❑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0"/>
          <p:cNvSpPr txBox="1"/>
          <p:nvPr>
            <p:ph type="title"/>
          </p:nvPr>
        </p:nvSpPr>
        <p:spPr>
          <a:xfrm>
            <a:off x="1036674" y="547689"/>
            <a:ext cx="15994026" cy="15875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2"/>
          <p:cNvSpPr txBox="1"/>
          <p:nvPr>
            <p:ph type="title"/>
          </p:nvPr>
        </p:nvSpPr>
        <p:spPr>
          <a:xfrm>
            <a:off x="1259683" y="685800"/>
            <a:ext cx="5898356" cy="24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Cambria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42"/>
          <p:cNvSpPr txBox="1"/>
          <p:nvPr>
            <p:ph idx="1" type="body"/>
          </p:nvPr>
        </p:nvSpPr>
        <p:spPr>
          <a:xfrm>
            <a:off x="7774782" y="1481138"/>
            <a:ext cx="9258300" cy="7310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4800"/>
              <a:buChar char="❑"/>
              <a:defRPr sz="4800"/>
            </a:lvl1pPr>
            <a:lvl2pPr indent="-4953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2pPr>
            <a:lvl3pPr indent="-4572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3pPr>
            <a:lvl4pPr indent="-4191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4pPr>
            <a:lvl5pPr indent="-4191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5pPr>
            <a:lvl6pPr indent="-4191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6pPr>
            <a:lvl7pPr indent="-4191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7pPr>
            <a:lvl8pPr indent="-4191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8pPr>
            <a:lvl9pPr indent="-4191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9pPr>
          </a:lstStyle>
          <a:p/>
        </p:txBody>
      </p:sp>
      <p:sp>
        <p:nvSpPr>
          <p:cNvPr id="119" name="Google Shape;119;p42"/>
          <p:cNvSpPr txBox="1"/>
          <p:nvPr>
            <p:ph idx="2" type="body"/>
          </p:nvPr>
        </p:nvSpPr>
        <p:spPr>
          <a:xfrm>
            <a:off x="1259683" y="3086100"/>
            <a:ext cx="5898356" cy="57173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120" name="Google Shape;120;p42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1" name="Google Shape;121;p42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2" name="Google Shape;122;p42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type="picTx">
  <p:cSld name="PICTURE_WITH_CAPTION_TEX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3"/>
          <p:cNvSpPr txBox="1"/>
          <p:nvPr>
            <p:ph type="title"/>
          </p:nvPr>
        </p:nvSpPr>
        <p:spPr>
          <a:xfrm>
            <a:off x="1259683" y="685800"/>
            <a:ext cx="5898356" cy="24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Cambria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43"/>
          <p:cNvSpPr/>
          <p:nvPr>
            <p:ph idx="2" type="pic"/>
          </p:nvPr>
        </p:nvSpPr>
        <p:spPr>
          <a:xfrm>
            <a:off x="7774782" y="1481138"/>
            <a:ext cx="9258300" cy="7310438"/>
          </a:xfrm>
          <a:prstGeom prst="rect">
            <a:avLst/>
          </a:prstGeom>
          <a:noFill/>
          <a:ln>
            <a:noFill/>
          </a:ln>
        </p:spPr>
      </p:sp>
      <p:sp>
        <p:nvSpPr>
          <p:cNvPr id="126" name="Google Shape;126;p43"/>
          <p:cNvSpPr txBox="1"/>
          <p:nvPr>
            <p:ph idx="1" type="body"/>
          </p:nvPr>
        </p:nvSpPr>
        <p:spPr>
          <a:xfrm>
            <a:off x="1259683" y="3086100"/>
            <a:ext cx="5898356" cy="57173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127" name="Google Shape;127;p43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8" name="Google Shape;128;p43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9" name="Google Shape;129;p43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7"/>
          <p:cNvSpPr txBox="1"/>
          <p:nvPr>
            <p:ph type="ctrTitle"/>
          </p:nvPr>
        </p:nvSpPr>
        <p:spPr>
          <a:xfrm>
            <a:off x="2286000" y="1683545"/>
            <a:ext cx="137160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Play"/>
              <a:buNone/>
              <a:defRPr sz="9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7"/>
          <p:cNvSpPr txBox="1"/>
          <p:nvPr>
            <p:ph idx="1" type="subTitle"/>
          </p:nvPr>
        </p:nvSpPr>
        <p:spPr>
          <a:xfrm>
            <a:off x="2286000" y="5403057"/>
            <a:ext cx="13716000" cy="24836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2pPr>
            <a:lvl3pPr lvl="2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3pPr>
            <a:lvl4pPr lvl="3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4pPr>
            <a:lvl5pPr lvl="4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5pPr>
            <a:lvl6pPr lvl="5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6pPr>
            <a:lvl7pPr lvl="6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7pPr>
            <a:lvl8pPr lvl="7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8pPr>
            <a:lvl9pPr lvl="8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9pPr>
          </a:lstStyle>
          <a:p/>
        </p:txBody>
      </p:sp>
      <p:sp>
        <p:nvSpPr>
          <p:cNvPr id="24" name="Google Shape;24;p27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7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7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3" name="Google Shape;143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" name="Google Shape;149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1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55" name="Google Shape;155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2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61" name="Google Shape;161;p2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62" name="Google Shape;162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2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68" name="Google Shape;168;p2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69" name="Google Shape;169;p2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70" name="Google Shape;170;p2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71" name="Google Shape;171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3" name="Google Shape;173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2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82" name="Google Shape;182;p2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83" name="Google Shape;183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4" name="Google Shape;184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8" name="Google Shape;188;p2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89" name="Google Shape;189;p2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90" name="Google Shape;190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1" name="Google Shape;191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5" name="Google Shape;195;p25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6" name="Google Shape;196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7" name="Google Shape;197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8" name="Google Shape;198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lavička sekcie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8"/>
          <p:cNvSpPr txBox="1"/>
          <p:nvPr>
            <p:ph type="title"/>
          </p:nvPr>
        </p:nvSpPr>
        <p:spPr>
          <a:xfrm>
            <a:off x="1247775" y="2564608"/>
            <a:ext cx="15773400" cy="42791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Play"/>
              <a:buNone/>
              <a:defRPr sz="9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8"/>
          <p:cNvSpPr txBox="1"/>
          <p:nvPr>
            <p:ph idx="1" type="body"/>
          </p:nvPr>
        </p:nvSpPr>
        <p:spPr>
          <a:xfrm>
            <a:off x="1247775" y="6884195"/>
            <a:ext cx="15773400" cy="22502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757575"/>
              </a:buClr>
              <a:buSzPts val="3600"/>
              <a:buNone/>
              <a:defRPr sz="36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57575"/>
              </a:buClr>
              <a:buSzPts val="3000"/>
              <a:buNone/>
              <a:defRPr sz="3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57575"/>
              </a:buClr>
              <a:buSzPts val="2700"/>
              <a:buNone/>
              <a:defRPr sz="27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0" name="Google Shape;30;p28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8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8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6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1" name="Google Shape;201;p2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2" name="Google Shape;202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3" name="Google Shape;203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4" name="Google Shape;204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9"/>
          <p:cNvSpPr txBox="1"/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9"/>
          <p:cNvSpPr txBox="1"/>
          <p:nvPr>
            <p:ph idx="1" type="body"/>
          </p:nvPr>
        </p:nvSpPr>
        <p:spPr>
          <a:xfrm>
            <a:off x="1257300" y="2738438"/>
            <a:ext cx="7772400" cy="65270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29"/>
          <p:cNvSpPr txBox="1"/>
          <p:nvPr>
            <p:ph idx="2" type="body"/>
          </p:nvPr>
        </p:nvSpPr>
        <p:spPr>
          <a:xfrm>
            <a:off x="9258300" y="2738438"/>
            <a:ext cx="7772400" cy="65270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29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9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9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0"/>
          <p:cNvSpPr txBox="1"/>
          <p:nvPr>
            <p:ph type="title"/>
          </p:nvPr>
        </p:nvSpPr>
        <p:spPr>
          <a:xfrm>
            <a:off x="1259682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0"/>
          <p:cNvSpPr txBox="1"/>
          <p:nvPr>
            <p:ph idx="1" type="body"/>
          </p:nvPr>
        </p:nvSpPr>
        <p:spPr>
          <a:xfrm>
            <a:off x="1259683" y="2521745"/>
            <a:ext cx="7736681" cy="1235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9pPr>
          </a:lstStyle>
          <a:p/>
        </p:txBody>
      </p:sp>
      <p:sp>
        <p:nvSpPr>
          <p:cNvPr id="43" name="Google Shape;43;p30"/>
          <p:cNvSpPr txBox="1"/>
          <p:nvPr>
            <p:ph idx="2" type="body"/>
          </p:nvPr>
        </p:nvSpPr>
        <p:spPr>
          <a:xfrm>
            <a:off x="1259683" y="3757613"/>
            <a:ext cx="7736681" cy="5526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30"/>
          <p:cNvSpPr txBox="1"/>
          <p:nvPr>
            <p:ph idx="3" type="body"/>
          </p:nvPr>
        </p:nvSpPr>
        <p:spPr>
          <a:xfrm>
            <a:off x="9258300" y="2521745"/>
            <a:ext cx="7774782" cy="1235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9pPr>
          </a:lstStyle>
          <a:p/>
        </p:txBody>
      </p:sp>
      <p:sp>
        <p:nvSpPr>
          <p:cNvPr id="45" name="Google Shape;45;p30"/>
          <p:cNvSpPr txBox="1"/>
          <p:nvPr>
            <p:ph idx="4" type="body"/>
          </p:nvPr>
        </p:nvSpPr>
        <p:spPr>
          <a:xfrm>
            <a:off x="9258300" y="3757613"/>
            <a:ext cx="7774782" cy="5526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30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0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0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1"/>
          <p:cNvSpPr txBox="1"/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1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1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1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2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2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32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3"/>
          <p:cNvSpPr txBox="1"/>
          <p:nvPr>
            <p:ph type="title"/>
          </p:nvPr>
        </p:nvSpPr>
        <p:spPr>
          <a:xfrm>
            <a:off x="1259683" y="685800"/>
            <a:ext cx="5898356" cy="24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3"/>
          <p:cNvSpPr txBox="1"/>
          <p:nvPr>
            <p:ph idx="1" type="body"/>
          </p:nvPr>
        </p:nvSpPr>
        <p:spPr>
          <a:xfrm>
            <a:off x="7774782" y="1481138"/>
            <a:ext cx="9258300" cy="7310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1pPr>
            <a:lvl2pPr indent="-4953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2pPr>
            <a:lvl3pPr indent="-4572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3pPr>
            <a:lvl4pPr indent="-4191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4pPr>
            <a:lvl5pPr indent="-4191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5pPr>
            <a:lvl6pPr indent="-4191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6pPr>
            <a:lvl7pPr indent="-4191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7pPr>
            <a:lvl8pPr indent="-4191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8pPr>
            <a:lvl9pPr indent="-4191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9pPr>
          </a:lstStyle>
          <a:p/>
        </p:txBody>
      </p:sp>
      <p:sp>
        <p:nvSpPr>
          <p:cNvPr id="61" name="Google Shape;61;p33"/>
          <p:cNvSpPr txBox="1"/>
          <p:nvPr>
            <p:ph idx="2" type="body"/>
          </p:nvPr>
        </p:nvSpPr>
        <p:spPr>
          <a:xfrm>
            <a:off x="1259683" y="3086100"/>
            <a:ext cx="5898356" cy="57173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62" name="Google Shape;62;p33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3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3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4"/>
          <p:cNvSpPr txBox="1"/>
          <p:nvPr>
            <p:ph type="title"/>
          </p:nvPr>
        </p:nvSpPr>
        <p:spPr>
          <a:xfrm>
            <a:off x="1259683" y="685800"/>
            <a:ext cx="5898356" cy="24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4"/>
          <p:cNvSpPr/>
          <p:nvPr>
            <p:ph idx="2" type="pic"/>
          </p:nvPr>
        </p:nvSpPr>
        <p:spPr>
          <a:xfrm>
            <a:off x="7774782" y="1481138"/>
            <a:ext cx="9258300" cy="7310438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4"/>
          <p:cNvSpPr txBox="1"/>
          <p:nvPr>
            <p:ph idx="1" type="body"/>
          </p:nvPr>
        </p:nvSpPr>
        <p:spPr>
          <a:xfrm>
            <a:off x="1259683" y="3086100"/>
            <a:ext cx="5898356" cy="57173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69" name="Google Shape;69;p34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4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4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3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1.xml"/><Relationship Id="rId3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9.xml"/><Relationship Id="rId12" Type="http://schemas.openxmlformats.org/officeDocument/2006/relationships/theme" Target="../theme/theme4.xml"/><Relationship Id="rId9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6.xml"/><Relationship Id="rId8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Play"/>
              <a:buNone/>
              <a:defRPr b="0" i="0" sz="66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1"/>
          <p:cNvSpPr txBox="1"/>
          <p:nvPr>
            <p:ph idx="1" type="body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95300" lvl="0" marL="457200" marR="0" rtl="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57200" lvl="1" marL="914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19100" lvl="2" marL="13716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00050" lvl="3" marL="18288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00050" lvl="4" marL="22860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00050" lvl="5" marL="2743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00050" lvl="6" marL="3200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00050" lvl="7" marL="36576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00050" lvl="8" marL="41148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1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title"/>
          </p:nvPr>
        </p:nvSpPr>
        <p:spPr>
          <a:xfrm>
            <a:off x="1036674" y="547689"/>
            <a:ext cx="15994026" cy="15875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7200"/>
              <a:buFont typeface="Cambria"/>
              <a:buNone/>
              <a:defRPr b="1" i="0" sz="72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6" name="Google Shape;86;p13"/>
          <p:cNvSpPr txBox="1"/>
          <p:nvPr>
            <p:ph idx="1" type="body"/>
          </p:nvPr>
        </p:nvSpPr>
        <p:spPr>
          <a:xfrm>
            <a:off x="1036674" y="2488019"/>
            <a:ext cx="15994026" cy="59170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95300" lvl="0" marL="457200" marR="0" rtl="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FFAA5A"/>
              </a:buClr>
              <a:buSzPts val="4200"/>
              <a:buFont typeface="Noto Sans Symbols"/>
              <a:buChar char="❑"/>
              <a:defRPr b="0" i="0" sz="4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457200" lvl="1" marL="914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19100" lvl="2" marL="13716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00050" lvl="3" marL="18288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00050" lvl="4" marL="22860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00050" lvl="5" marL="2743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00050" lvl="6" marL="3200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00050" lvl="7" marL="36576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00050" lvl="8" marL="41148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2" name="Google Shape;132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3" name="Google Shape;133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4" name="Google Shape;134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5" name="Google Shape;135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7.png"/><Relationship Id="rId10" Type="http://schemas.openxmlformats.org/officeDocument/2006/relationships/image" Target="../media/image6.png"/><Relationship Id="rId13" Type="http://schemas.openxmlformats.org/officeDocument/2006/relationships/image" Target="../media/image17.png"/><Relationship Id="rId12" Type="http://schemas.openxmlformats.org/officeDocument/2006/relationships/image" Target="../media/image18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9" Type="http://schemas.openxmlformats.org/officeDocument/2006/relationships/image" Target="../media/image1.jpg"/><Relationship Id="rId5" Type="http://schemas.openxmlformats.org/officeDocument/2006/relationships/image" Target="../media/image9.png"/><Relationship Id="rId6" Type="http://schemas.openxmlformats.org/officeDocument/2006/relationships/image" Target="../media/image28.png"/><Relationship Id="rId7" Type="http://schemas.openxmlformats.org/officeDocument/2006/relationships/image" Target="../media/image3.png"/><Relationship Id="rId8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4.png"/><Relationship Id="rId4" Type="http://schemas.openxmlformats.org/officeDocument/2006/relationships/image" Target="../media/image30.png"/><Relationship Id="rId5" Type="http://schemas.openxmlformats.org/officeDocument/2006/relationships/image" Target="../media/image26.png"/><Relationship Id="rId6" Type="http://schemas.openxmlformats.org/officeDocument/2006/relationships/image" Target="../media/image21.png"/><Relationship Id="rId7" Type="http://schemas.openxmlformats.org/officeDocument/2006/relationships/image" Target="../media/image20.png"/><Relationship Id="rId8" Type="http://schemas.openxmlformats.org/officeDocument/2006/relationships/image" Target="../media/image2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9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1"/>
          <p:cNvSpPr txBox="1"/>
          <p:nvPr>
            <p:ph type="title"/>
          </p:nvPr>
        </p:nvSpPr>
        <p:spPr>
          <a:xfrm>
            <a:off x="9404335" y="2846202"/>
            <a:ext cx="8002395" cy="2216265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137150" spcFirstLastPara="1" rIns="137150" wrap="square" tIns="68575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ct val="100000"/>
              <a:buFont typeface="Arial"/>
              <a:buNone/>
            </a:pPr>
            <a:r>
              <a:rPr b="1" lang="en-US">
                <a:solidFill>
                  <a:srgbClr val="FFAA5A"/>
                </a:solidFill>
                <a:latin typeface="Arial"/>
                <a:ea typeface="Arial"/>
                <a:cs typeface="Arial"/>
                <a:sym typeface="Arial"/>
              </a:rPr>
              <a:t>Ψηφιακό απόρρητο - Εισαγωγή</a:t>
            </a:r>
            <a:endParaRPr/>
          </a:p>
        </p:txBody>
      </p:sp>
      <p:sp>
        <p:nvSpPr>
          <p:cNvPr id="211" name="Google Shape;211;p1"/>
          <p:cNvSpPr/>
          <p:nvPr/>
        </p:nvSpPr>
        <p:spPr>
          <a:xfrm flipH="1">
            <a:off x="795794" y="2"/>
            <a:ext cx="1732713" cy="886514"/>
          </a:xfrm>
          <a:custGeom>
            <a:rect b="b" l="l" r="r" t="t"/>
            <a:pathLst>
              <a:path extrusionOk="0" h="591009" w="1155142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1"/>
          <p:cNvSpPr/>
          <p:nvPr/>
        </p:nvSpPr>
        <p:spPr>
          <a:xfrm flipH="1">
            <a:off x="6523579" y="0"/>
            <a:ext cx="2606102" cy="1439304"/>
          </a:xfrm>
          <a:custGeom>
            <a:rect b="b" l="l" r="r" t="t"/>
            <a:pathLst>
              <a:path extrusionOk="0" h="959536" w="1737401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1"/>
          <p:cNvSpPr/>
          <p:nvPr/>
        </p:nvSpPr>
        <p:spPr>
          <a:xfrm flipH="1">
            <a:off x="1" y="4374368"/>
            <a:ext cx="239612" cy="829494"/>
          </a:xfrm>
          <a:custGeom>
            <a:rect b="b" l="l" r="r" t="t"/>
            <a:pathLst>
              <a:path extrusionOk="0" h="552996" w="159741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1"/>
          <p:cNvSpPr/>
          <p:nvPr/>
        </p:nvSpPr>
        <p:spPr>
          <a:xfrm flipH="1">
            <a:off x="0" y="8753474"/>
            <a:ext cx="2322270" cy="1533527"/>
          </a:xfrm>
          <a:custGeom>
            <a:rect b="b" l="l" r="r" t="t"/>
            <a:pathLst>
              <a:path extrusionOk="0" h="1022351" w="1548180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1"/>
          <p:cNvSpPr/>
          <p:nvPr/>
        </p:nvSpPr>
        <p:spPr>
          <a:xfrm flipH="1">
            <a:off x="5546642" y="8576860"/>
            <a:ext cx="2657414" cy="1710143"/>
          </a:xfrm>
          <a:custGeom>
            <a:rect b="b" l="l" r="r" t="t"/>
            <a:pathLst>
              <a:path extrusionOk="0" h="1140095" w="1771609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1"/>
          <p:cNvSpPr/>
          <p:nvPr/>
        </p:nvSpPr>
        <p:spPr>
          <a:xfrm flipH="1">
            <a:off x="6780770" y="9388135"/>
            <a:ext cx="2348910" cy="898868"/>
          </a:xfrm>
          <a:custGeom>
            <a:rect b="b" l="l" r="r" t="t"/>
            <a:pathLst>
              <a:path extrusionOk="0" h="599245" w="1565940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Obrázok, na ktorom je text" id="217" name="Google Shape;21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600423" y="1099211"/>
            <a:ext cx="3610221" cy="794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733988" y="7726580"/>
            <a:ext cx="1225763" cy="116650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lovenská poľnohospodárska univerzita v Nitre" id="219" name="Google Shape;219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119387" y="7908668"/>
            <a:ext cx="1778025" cy="7567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2089070" y="7864128"/>
            <a:ext cx="1159515" cy="15240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" id="221" name="Google Shape;221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248585" y="7820121"/>
            <a:ext cx="1526235" cy="7567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4948823" y="7812559"/>
            <a:ext cx="1823235" cy="84677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IFED - Formación, cultura y empleo en Granada" id="223" name="Google Shape;223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9334649" y="8656873"/>
            <a:ext cx="2397440" cy="785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3405535" y="8834133"/>
            <a:ext cx="2362758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yzygia Foundation" id="225" name="Google Shape;225;p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5932519" y="8793872"/>
            <a:ext cx="2236985" cy="423423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Google Shape;226;p1"/>
          <p:cNvSpPr txBox="1"/>
          <p:nvPr/>
        </p:nvSpPr>
        <p:spPr>
          <a:xfrm>
            <a:off x="11433107" y="5530191"/>
            <a:ext cx="3720329" cy="2060598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137150" spcFirstLastPara="1" rIns="137150" wrap="square" tIns="685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Οικοδόμηση ψηφιακής ανθεκτικότητας </a:t>
            </a:r>
            <a:br>
              <a:rPr b="0" i="0" lang="en-US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από την κατασκευή της ψηφιακής ευημερίας </a:t>
            </a:r>
            <a:br>
              <a:rPr b="0" i="0" lang="en-US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και την ασφάλεια προσβάσιμες σε όλους</a:t>
            </a:r>
            <a:br>
              <a:rPr b="0" i="0" lang="en-US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6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2022-2-SK01-KA220-ADU-000096888</a:t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27" name="Google Shape;227;p1"/>
          <p:cNvGrpSpPr/>
          <p:nvPr/>
        </p:nvGrpSpPr>
        <p:grpSpPr>
          <a:xfrm>
            <a:off x="-705636" y="1934355"/>
            <a:ext cx="9207105" cy="5238753"/>
            <a:chOff x="-1118443" y="1146344"/>
            <a:chExt cx="10365960" cy="6096000"/>
          </a:xfrm>
        </p:grpSpPr>
        <p:pic>
          <p:nvPicPr>
            <p:cNvPr descr="Obrázok, na ktorom je text, diagram, kruh, snímka obrazovky&#10;&#10;Automaticky generovaný popis" id="228" name="Google Shape;228;p1"/>
            <p:cNvPicPr preferRelativeResize="0"/>
            <p:nvPr/>
          </p:nvPicPr>
          <p:blipFill rotWithShape="1">
            <a:blip r:embed="rId12">
              <a:alphaModFix/>
            </a:blip>
            <a:srcRect b="0" l="0" r="0" t="0"/>
            <a:stretch/>
          </p:blipFill>
          <p:spPr>
            <a:xfrm>
              <a:off x="675017" y="1146344"/>
              <a:ext cx="8572500" cy="6096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ree Concept Of Data Privacy And Policy Illustration - Free Download  Business Illustrations | IconScout" id="229" name="Google Shape;229;p1"/>
            <p:cNvPicPr preferRelativeResize="0"/>
            <p:nvPr/>
          </p:nvPicPr>
          <p:blipFill rotWithShape="1">
            <a:blip r:embed="rId13">
              <a:alphaModFix/>
            </a:blip>
            <a:srcRect b="0" l="0" r="0" t="0"/>
            <a:stretch/>
          </p:blipFill>
          <p:spPr>
            <a:xfrm>
              <a:off x="-1118443" y="1638300"/>
              <a:ext cx="7620000" cy="428625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10"/>
          <p:cNvSpPr txBox="1"/>
          <p:nvPr/>
        </p:nvSpPr>
        <p:spPr>
          <a:xfrm>
            <a:off x="468447" y="981075"/>
            <a:ext cx="17351106" cy="83099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845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92BAB5"/>
                </a:solidFill>
                <a:latin typeface="Arial"/>
                <a:ea typeface="Arial"/>
                <a:cs typeface="Arial"/>
                <a:sym typeface="Arial"/>
              </a:rPr>
              <a:t>Ελεύθερη άδεια χρήσης </a:t>
            </a:r>
            <a:endParaRPr/>
          </a:p>
          <a:p>
            <a:pPr indent="0" lvl="0" marL="0" marR="0" rtl="0" algn="just">
              <a:lnSpc>
                <a:spcPct val="1127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just">
              <a:lnSpc>
                <a:spcPct val="1127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Το προϊόν που αναπτύχθηκε εδώ στο πλαίσιο του έργου "Building Digital Resilience by Making Digital Wellbeing and Security Accessible to All 2022-2-SK01-KA220-ADU-000096888" αναπτύχθηκε με την υποστήριξη της Ευρωπαϊκής Επιτροπής και εκφράζει αποκλειστικά τη γνώμη του συγγραφέα. Η Ευρωπαϊκή Επιτροπή δεν ευθύνεται για το περιεχόμενο των εγγράφων </a:t>
            </a:r>
            <a:endParaRPr/>
          </a:p>
          <a:p>
            <a:pPr indent="0" lvl="0" marL="0" marR="0" rtl="0" algn="just">
              <a:lnSpc>
                <a:spcPct val="1127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Η δημοσίευση αποκτά την άδεια Creative Commons CC BY- NC SA.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27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27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just">
              <a:lnSpc>
                <a:spcPct val="1127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27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27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Αυτή η άδεια σας επιτρέπει να διανέμετε, να αναμειγνύετε, να βελτιώνετε και να αξιοποιείτε το έργο, αλλά μόνο μη εμπορικά. Όταν χρησιμοποιείτε το έργο καθώς και αποσπάσματα από αυτό πρέπει: </a:t>
            </a:r>
            <a:endParaRPr/>
          </a:p>
          <a:p>
            <a:pPr indent="-514350" lvl="1" marL="971550" marR="0" rtl="0" algn="just">
              <a:lnSpc>
                <a:spcPct val="11270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πρέπει να αναφέρεται η πηγή και ένας σύνδεσμος προς την άδεια χρήσης και να αναφέρονται οι πιθανές αλλαγές. Τα πνευματικά δικαιώματα παραμένουν στους συγγραφείς των εγγράφων. </a:t>
            </a:r>
            <a:endParaRPr/>
          </a:p>
          <a:p>
            <a:pPr indent="-514350" lvl="1" marL="971550" marR="0" rtl="0" algn="just">
              <a:lnSpc>
                <a:spcPct val="11270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το έργο δεν μπορεί να χρησιμοποιηθεί για εμπορικούς σκοπούς. </a:t>
            </a:r>
            <a:endParaRPr/>
          </a:p>
          <a:p>
            <a:pPr indent="-514350" lvl="1" marL="971550" marR="0" rtl="0" algn="just">
              <a:lnSpc>
                <a:spcPct val="11270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Εάν ανασυνθέσετε, μετατρέψετε ή αξιοποιήσετε το έργο, οι συνεισφορές σας πρέπει να δημοσιεύονται με την ίδια άδεια χρήσης όπως και το πρωτότυπο.  </a:t>
            </a:r>
            <a:endParaRPr/>
          </a:p>
          <a:p>
            <a:pPr indent="0" lvl="0" marL="0" marR="0" rtl="0" algn="just">
              <a:lnSpc>
                <a:spcPct val="1127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AA5A"/>
                </a:solidFill>
                <a:latin typeface="Arial"/>
                <a:ea typeface="Arial"/>
                <a:cs typeface="Arial"/>
                <a:sym typeface="Arial"/>
              </a:rPr>
              <a:t>Αποποίηση ευθύνης:</a:t>
            </a:r>
            <a:endParaRPr/>
          </a:p>
          <a:p>
            <a:pPr indent="0" lvl="0" marL="0" marR="0" rtl="0" algn="just">
              <a:lnSpc>
                <a:spcPct val="1127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Χρηματοδοτείται από την Ευρωπαϊκή Ένωση. Ωστόσο, οι απόψεις και οι γνώμες που εκφράζονται είναι αποκλειστικά του/των συγγραφέα/ων και δεν αντανακλούν κατ' ανάγκη τις απόψεις και τις γνώμες της Ευρωπαϊκής Ένωσης ή του Ευρωπαϊκού Εκτελεστικού Οργανισμού Εκπαίδευσης και Πολιτισμού (EACEA). Ούτε η Ευρωπαϊκή Ένωση ούτε ο EACEA μπορούν να θεωρηθούν υπεύθυνοι γι' αυτές.</a:t>
            </a:r>
            <a:endParaRPr/>
          </a:p>
          <a:p>
            <a:pPr indent="0" lvl="0" marL="0" marR="0" rtl="0" algn="just">
              <a:lnSpc>
                <a:spcPct val="1127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378" name="Google Shape;378;p10"/>
          <p:cNvSpPr/>
          <p:nvPr/>
        </p:nvSpPr>
        <p:spPr>
          <a:xfrm>
            <a:off x="609600" y="3543300"/>
            <a:ext cx="2344122" cy="808722"/>
          </a:xfrm>
          <a:custGeom>
            <a:rect b="b" l="l" r="r" t="t"/>
            <a:pathLst>
              <a:path extrusionOk="0" h="808722" w="2344122">
                <a:moveTo>
                  <a:pt x="0" y="0"/>
                </a:moveTo>
                <a:lnTo>
                  <a:pt x="2344122" y="0"/>
                </a:lnTo>
                <a:lnTo>
                  <a:pt x="2344122" y="808722"/>
                </a:lnTo>
                <a:lnTo>
                  <a:pt x="0" y="80872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"/>
          <p:cNvSpPr/>
          <p:nvPr/>
        </p:nvSpPr>
        <p:spPr>
          <a:xfrm>
            <a:off x="0" y="12470"/>
            <a:ext cx="18288000" cy="1028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2"/>
          <p:cNvSpPr txBox="1"/>
          <p:nvPr>
            <p:ph type="title"/>
          </p:nvPr>
        </p:nvSpPr>
        <p:spPr>
          <a:xfrm>
            <a:off x="719091" y="1606200"/>
            <a:ext cx="5909532" cy="83746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6600"/>
              <a:buFont typeface="Arial"/>
              <a:buNone/>
            </a:pPr>
            <a:r>
              <a:rPr lang="en-US" sz="6600">
                <a:solidFill>
                  <a:srgbClr val="FFAA5A"/>
                </a:solidFill>
              </a:rPr>
              <a:t>ΨΗΦΙΑΚΌ ΑΠΌΡΡΗΤΟ: </a:t>
            </a:r>
            <a:br>
              <a:rPr lang="en-US" sz="6600"/>
            </a:br>
            <a:r>
              <a:rPr lang="en-US" sz="6600"/>
              <a:t>ΠΡΟΣΤΑΣΊΑ ΤΩΝ ΠΡΟΣΩΠΙΚΏΝ ΠΛΗΡΟΦΟΡΙΏΝ</a:t>
            </a:r>
            <a:endParaRPr sz="6600"/>
          </a:p>
        </p:txBody>
      </p:sp>
      <p:cxnSp>
        <p:nvCxnSpPr>
          <p:cNvPr id="236" name="Google Shape;236;p2"/>
          <p:cNvCxnSpPr/>
          <p:nvPr/>
        </p:nvCxnSpPr>
        <p:spPr>
          <a:xfrm>
            <a:off x="7092080" y="1698172"/>
            <a:ext cx="0" cy="8576360"/>
          </a:xfrm>
          <a:prstGeom prst="straightConnector1">
            <a:avLst/>
          </a:prstGeom>
          <a:noFill/>
          <a:ln cap="sq" cmpd="sng" w="25400">
            <a:solidFill>
              <a:schemeClr val="accent1"/>
            </a:solidFill>
            <a:prstDash val="solid"/>
            <a:bevel/>
            <a:headEnd len="sm" w="sm" type="none"/>
            <a:tailEnd len="sm" w="sm" type="none"/>
          </a:ln>
        </p:spPr>
      </p:cxnSp>
      <p:grpSp>
        <p:nvGrpSpPr>
          <p:cNvPr id="237" name="Google Shape;237;p2"/>
          <p:cNvGrpSpPr/>
          <p:nvPr/>
        </p:nvGrpSpPr>
        <p:grpSpPr>
          <a:xfrm>
            <a:off x="7662803" y="1608913"/>
            <a:ext cx="9367898" cy="8378596"/>
            <a:chOff x="0" y="2712"/>
            <a:chExt cx="9367898" cy="8378596"/>
          </a:xfrm>
        </p:grpSpPr>
        <p:sp>
          <p:nvSpPr>
            <p:cNvPr id="238" name="Google Shape;238;p2"/>
            <p:cNvSpPr/>
            <p:nvPr/>
          </p:nvSpPr>
          <p:spPr>
            <a:xfrm>
              <a:off x="0" y="2712"/>
              <a:ext cx="9367898" cy="1155668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349589" y="262737"/>
              <a:ext cx="635617" cy="635617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1334797" y="2712"/>
              <a:ext cx="8033100" cy="11556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2"/>
            <p:cNvSpPr txBox="1"/>
            <p:nvPr/>
          </p:nvSpPr>
          <p:spPr>
            <a:xfrm>
              <a:off x="1334797" y="2712"/>
              <a:ext cx="8033100" cy="11556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2300" lIns="122300" spcFirstLastPara="1" rIns="122300" wrap="square" tIns="122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ΠΕΡΙΕΧΟΜΕΝΟ</a:t>
              </a:r>
              <a:endPara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0" y="1447297"/>
              <a:ext cx="9367898" cy="1155668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349589" y="1707323"/>
              <a:ext cx="635617" cy="635617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1334797" y="1447297"/>
              <a:ext cx="8033100" cy="11556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2"/>
            <p:cNvSpPr txBox="1"/>
            <p:nvPr/>
          </p:nvSpPr>
          <p:spPr>
            <a:xfrm>
              <a:off x="1334797" y="1447297"/>
              <a:ext cx="8033100" cy="11556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2300" lIns="122300" spcFirstLastPara="1" rIns="122300" wrap="square" tIns="122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Εισαγωγή</a:t>
              </a:r>
              <a:endParaRPr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0" y="2891883"/>
              <a:ext cx="9367898" cy="1155668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349589" y="3151908"/>
              <a:ext cx="635617" cy="635617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1334797" y="2891883"/>
              <a:ext cx="8033100" cy="11556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2"/>
            <p:cNvSpPr txBox="1"/>
            <p:nvPr/>
          </p:nvSpPr>
          <p:spPr>
            <a:xfrm>
              <a:off x="1334797" y="2891883"/>
              <a:ext cx="8033100" cy="11556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2300" lIns="122300" spcFirstLastPara="1" rIns="122300" wrap="square" tIns="122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Κατανόηση του ψηφιακού απορρήτου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0" y="4336469"/>
              <a:ext cx="9367898" cy="1155668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349589" y="4596494"/>
              <a:ext cx="635617" cy="635617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1334797" y="4336469"/>
              <a:ext cx="8033100" cy="11556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2"/>
            <p:cNvSpPr txBox="1"/>
            <p:nvPr/>
          </p:nvSpPr>
          <p:spPr>
            <a:xfrm>
              <a:off x="1334797" y="4336469"/>
              <a:ext cx="8033100" cy="11556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2300" lIns="122300" spcFirstLastPara="1" rIns="122300" wrap="square" tIns="122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Ψηφιακό απόρρητο: Phishing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0" y="5781054"/>
              <a:ext cx="9367898" cy="1155668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349589" y="6041080"/>
              <a:ext cx="635617" cy="635617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1334797" y="5781054"/>
              <a:ext cx="8033100" cy="11556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2"/>
            <p:cNvSpPr txBox="1"/>
            <p:nvPr/>
          </p:nvSpPr>
          <p:spPr>
            <a:xfrm>
              <a:off x="1334797" y="5781054"/>
              <a:ext cx="8033100" cy="11556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2300" lIns="122300" spcFirstLastPara="1" rIns="122300" wrap="square" tIns="122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Τύποι ψηφιακού απορρήτου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0" y="7225640"/>
              <a:ext cx="9367898" cy="1155668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349589" y="7485665"/>
              <a:ext cx="635617" cy="635617"/>
            </a:xfrm>
            <a:prstGeom prst="rect">
              <a:avLst/>
            </a:pr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1334797" y="7225640"/>
              <a:ext cx="8033100" cy="11556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2"/>
            <p:cNvSpPr txBox="1"/>
            <p:nvPr/>
          </p:nvSpPr>
          <p:spPr>
            <a:xfrm>
              <a:off x="1334797" y="7225640"/>
              <a:ext cx="8033100" cy="11556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2300" lIns="122300" spcFirstLastPara="1" rIns="122300" wrap="square" tIns="122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Ανακεφαλαίωση</a:t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"/>
          <p:cNvSpPr txBox="1"/>
          <p:nvPr>
            <p:ph type="title"/>
          </p:nvPr>
        </p:nvSpPr>
        <p:spPr>
          <a:xfrm>
            <a:off x="1036674" y="547689"/>
            <a:ext cx="15994026" cy="15875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7200"/>
              <a:buFont typeface="Arial"/>
              <a:buNone/>
            </a:pPr>
            <a:r>
              <a:rPr lang="en-US"/>
              <a:t>ΕΙΣΑΓΩΓΗ</a:t>
            </a:r>
            <a:endParaRPr/>
          </a:p>
        </p:txBody>
      </p:sp>
      <p:sp>
        <p:nvSpPr>
          <p:cNvPr id="268" name="Google Shape;268;p3"/>
          <p:cNvSpPr txBox="1"/>
          <p:nvPr>
            <p:ph idx="1" type="body"/>
          </p:nvPr>
        </p:nvSpPr>
        <p:spPr>
          <a:xfrm>
            <a:off x="1257301" y="2135237"/>
            <a:ext cx="10872788" cy="71302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42900" lvl="0" marL="3429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❑"/>
            </a:pPr>
            <a:r>
              <a:rPr lang="en-US" sz="3600"/>
              <a:t>Σε έναν κόσμο που κυριαρχείται από την τεχνολογία, </a:t>
            </a:r>
            <a:r>
              <a:rPr b="1" lang="en-US" sz="3600"/>
              <a:t>η διαφύλαξη της ψηφιακής μας ιδιωτικής ζωής είναι ζωτικής σημασίας </a:t>
            </a:r>
            <a:r>
              <a:rPr lang="en-US" sz="3600"/>
              <a:t>για την ευημερία μας. </a:t>
            </a:r>
            <a:endParaRPr/>
          </a:p>
          <a:p>
            <a:pPr indent="-342900" lvl="0" marL="342900" rtl="0" algn="just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ct val="100000"/>
              <a:buChar char="❑"/>
            </a:pPr>
            <a:r>
              <a:rPr lang="en-US" sz="3600"/>
              <a:t>"Ψηφιακή ευημερία: είναι ένα καθηλωτικό μάθημα που έχει σχεδιαστεί για να </a:t>
            </a:r>
            <a:r>
              <a:rPr b="1" lang="en-US" sz="3600"/>
              <a:t>ενδυναμώσει τα άτομα να περιηγηθούν στο ψηφιακό πεδίο, προστατεύοντας παράλληλα την ιδιωτική τους ζωή</a:t>
            </a:r>
            <a:r>
              <a:rPr lang="en-US" sz="3600"/>
              <a:t>. </a:t>
            </a:r>
            <a:endParaRPr/>
          </a:p>
          <a:p>
            <a:pPr indent="-342900" lvl="0" marL="342900" rtl="0" algn="just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ct val="100000"/>
              <a:buChar char="❑"/>
            </a:pPr>
            <a:r>
              <a:rPr lang="en-US" sz="3600"/>
              <a:t>Είτε είστε </a:t>
            </a:r>
            <a:r>
              <a:rPr b="1" lang="en-US" sz="3600"/>
              <a:t>ιδιώτης </a:t>
            </a:r>
            <a:r>
              <a:rPr lang="en-US" sz="3600"/>
              <a:t>που επιθυμεί να προστατεύσει τα προσωπικά του δεδομένα, είτε </a:t>
            </a:r>
            <a:r>
              <a:rPr b="1" lang="en-US" sz="3600"/>
              <a:t>εκπαιδευτικός </a:t>
            </a:r>
            <a:r>
              <a:rPr lang="en-US" sz="3600"/>
              <a:t>που επιδιώκει να εμφυσήσει ευαισθητοποίηση σε θέματα ψηφιακής ιδιωτικότητας, είτε </a:t>
            </a:r>
            <a:r>
              <a:rPr b="1" lang="en-US" sz="3600"/>
              <a:t>επαγγελματίας </a:t>
            </a:r>
            <a:r>
              <a:rPr lang="en-US" sz="3600"/>
              <a:t>που ανησυχεί για την ψηφιακή ασφάλεια, αυτό το μάθημα σας εφοδιάζει με τις γνώσεις και τις δεξιότητες που χρειάζεστε.</a:t>
            </a:r>
            <a:endParaRPr/>
          </a:p>
        </p:txBody>
      </p:sp>
      <p:pic>
        <p:nvPicPr>
          <p:cNvPr descr="Privacy | A word cloud featuring &quot;Privacy&quot;. Would appreciate… | Flickr" id="269" name="Google Shape;26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4211666">
            <a:off x="11398722" y="3788197"/>
            <a:ext cx="7604019" cy="38242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"/>
          <p:cNvSpPr/>
          <p:nvPr/>
        </p:nvSpPr>
        <p:spPr>
          <a:xfrm>
            <a:off x="0" y="0"/>
            <a:ext cx="18283428" cy="1028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4"/>
          <p:cNvSpPr/>
          <p:nvPr/>
        </p:nvSpPr>
        <p:spPr>
          <a:xfrm rot="-853893">
            <a:off x="12262632" y="686926"/>
            <a:ext cx="4481848" cy="4481849"/>
          </a:xfrm>
          <a:prstGeom prst="arc">
            <a:avLst>
              <a:gd fmla="val 14612914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77" name="Google Shape;277;p4"/>
          <p:cNvGrpSpPr/>
          <p:nvPr/>
        </p:nvGrpSpPr>
        <p:grpSpPr>
          <a:xfrm>
            <a:off x="762000" y="2176349"/>
            <a:ext cx="16306800" cy="7229701"/>
            <a:chOff x="0" y="4649"/>
            <a:chExt cx="16306800" cy="7229701"/>
          </a:xfrm>
        </p:grpSpPr>
        <p:sp>
          <p:nvSpPr>
            <p:cNvPr id="278" name="Google Shape;278;p4"/>
            <p:cNvSpPr/>
            <p:nvPr/>
          </p:nvSpPr>
          <p:spPr>
            <a:xfrm>
              <a:off x="0" y="4649"/>
              <a:ext cx="16306800" cy="2117917"/>
            </a:xfrm>
            <a:prstGeom prst="roundRect">
              <a:avLst>
                <a:gd fmla="val 10000" name="adj"/>
              </a:avLst>
            </a:prstGeom>
            <a:solidFill>
              <a:srgbClr val="F7D5C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" name="Google Shape;279;p4"/>
            <p:cNvSpPr/>
            <p:nvPr/>
          </p:nvSpPr>
          <p:spPr>
            <a:xfrm>
              <a:off x="640670" y="481180"/>
              <a:ext cx="1165993" cy="1164854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4"/>
            <p:cNvSpPr/>
            <p:nvPr/>
          </p:nvSpPr>
          <p:spPr>
            <a:xfrm>
              <a:off x="2447333" y="4649"/>
              <a:ext cx="13567236" cy="21199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Google Shape;281;p4"/>
            <p:cNvSpPr txBox="1"/>
            <p:nvPr/>
          </p:nvSpPr>
          <p:spPr>
            <a:xfrm>
              <a:off x="2447333" y="4649"/>
              <a:ext cx="13567236" cy="21199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4350" lIns="224350" spcFirstLastPara="1" rIns="224350" wrap="square" tIns="224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Το ψηφιακό απόρρητο δεν είναι απλώς μια έννοια, αλλά ένα θεμελιώδες δικαίωμα στον διασυνδεδεμένο κόσμο μας (</a:t>
              </a:r>
              <a:r>
                <a:rPr b="1" i="0" lang="en-US" sz="3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άρθρο 8 του Χάρτη Θεμελιωδών Δικαιωμάτων της Ευρωπαϊκής Ένωσης</a:t>
              </a:r>
              <a:r>
                <a:rPr b="0" i="0" lang="en-US" sz="3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). </a:t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4"/>
            <p:cNvSpPr/>
            <p:nvPr/>
          </p:nvSpPr>
          <p:spPr>
            <a:xfrm>
              <a:off x="0" y="2559506"/>
              <a:ext cx="16306800" cy="2117917"/>
            </a:xfrm>
            <a:prstGeom prst="roundRect">
              <a:avLst>
                <a:gd fmla="val 10000" name="adj"/>
              </a:avLst>
            </a:prstGeom>
            <a:solidFill>
              <a:srgbClr val="F7D5C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" name="Google Shape;283;p4"/>
            <p:cNvSpPr/>
            <p:nvPr/>
          </p:nvSpPr>
          <p:spPr>
            <a:xfrm>
              <a:off x="640670" y="3036037"/>
              <a:ext cx="1165993" cy="1164854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" name="Google Shape;284;p4"/>
            <p:cNvSpPr/>
            <p:nvPr/>
          </p:nvSpPr>
          <p:spPr>
            <a:xfrm>
              <a:off x="2447333" y="2559506"/>
              <a:ext cx="13567236" cy="21199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" name="Google Shape;285;p4"/>
            <p:cNvSpPr txBox="1"/>
            <p:nvPr/>
          </p:nvSpPr>
          <p:spPr>
            <a:xfrm>
              <a:off x="2447333" y="2559506"/>
              <a:ext cx="13567236" cy="21199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4350" lIns="224350" spcFirstLastPara="1" rIns="224350" wrap="square" tIns="224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Θα ασχοληθούμε με την κρίσιμη σημασία της ψηφιακής ιδιωτικότητας στην καθημερινή μας ζωή.</a:t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4"/>
            <p:cNvSpPr/>
            <p:nvPr/>
          </p:nvSpPr>
          <p:spPr>
            <a:xfrm>
              <a:off x="0" y="5114363"/>
              <a:ext cx="16306800" cy="2117917"/>
            </a:xfrm>
            <a:prstGeom prst="roundRect">
              <a:avLst>
                <a:gd fmla="val 10000" name="adj"/>
              </a:avLst>
            </a:prstGeom>
            <a:solidFill>
              <a:srgbClr val="F7D5C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" name="Google Shape;287;p4"/>
            <p:cNvSpPr/>
            <p:nvPr/>
          </p:nvSpPr>
          <p:spPr>
            <a:xfrm>
              <a:off x="640670" y="5590894"/>
              <a:ext cx="1165993" cy="1164854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" name="Google Shape;288;p4"/>
            <p:cNvSpPr/>
            <p:nvPr/>
          </p:nvSpPr>
          <p:spPr>
            <a:xfrm>
              <a:off x="2447333" y="5114363"/>
              <a:ext cx="13567236" cy="21199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" name="Google Shape;289;p4"/>
            <p:cNvSpPr txBox="1"/>
            <p:nvPr/>
          </p:nvSpPr>
          <p:spPr>
            <a:xfrm>
              <a:off x="2447333" y="5114363"/>
              <a:ext cx="13567236" cy="21199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4350" lIns="224350" spcFirstLastPara="1" rIns="224350" wrap="square" tIns="224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1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Κοιτάξτε για λίγο το τηλέφωνό σας και σκεφτείτε πόσες προσωπικές πληροφορίες βρίσκονται μέσα σε αυτό, από κοινωνικές συνομιλίες μέχρι τραπεζικούς λογαριασμούς. </a:t>
              </a:r>
              <a:r>
                <a:rPr b="1" i="1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Μαζί με αυτό έρχεται και η ανάγκη να προστατεύετε τα δεδομένα σας αποτελεσματικά και με ασφάλεια</a:t>
              </a:r>
              <a:r>
                <a:rPr b="0" i="1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.</a:t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5"/>
          <p:cNvSpPr/>
          <p:nvPr/>
        </p:nvSpPr>
        <p:spPr>
          <a:xfrm>
            <a:off x="4572" y="0"/>
            <a:ext cx="18283428" cy="1028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5"/>
          <p:cNvSpPr/>
          <p:nvPr/>
        </p:nvSpPr>
        <p:spPr>
          <a:xfrm>
            <a:off x="2" y="0"/>
            <a:ext cx="6250907" cy="10287000"/>
          </a:xfrm>
          <a:custGeom>
            <a:rect b="b" l="l" r="r" t="t"/>
            <a:pathLst>
              <a:path extrusionOk="0" h="6858000" w="4167271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5"/>
          <p:cNvSpPr txBox="1"/>
          <p:nvPr>
            <p:ph type="title"/>
          </p:nvPr>
        </p:nvSpPr>
        <p:spPr>
          <a:xfrm>
            <a:off x="1030251" y="1730359"/>
            <a:ext cx="4800600" cy="66917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Στόχος της ενότητας</a:t>
            </a:r>
            <a:endParaRPr/>
          </a:p>
        </p:txBody>
      </p:sp>
      <p:sp>
        <p:nvSpPr>
          <p:cNvPr id="297" name="Google Shape;297;p5"/>
          <p:cNvSpPr/>
          <p:nvPr/>
        </p:nvSpPr>
        <p:spPr>
          <a:xfrm flipH="1" rot="10800000">
            <a:off x="11325604" y="3683219"/>
            <a:ext cx="6125150" cy="6125150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98" name="Google Shape;298;p5"/>
          <p:cNvGrpSpPr/>
          <p:nvPr/>
        </p:nvGrpSpPr>
        <p:grpSpPr>
          <a:xfrm>
            <a:off x="6543291" y="3588301"/>
            <a:ext cx="10904527" cy="2960978"/>
            <a:chOff x="-73351" y="2193495"/>
            <a:chExt cx="10904527" cy="2960978"/>
          </a:xfrm>
        </p:grpSpPr>
        <p:sp>
          <p:nvSpPr>
            <p:cNvPr id="299" name="Google Shape;299;p5"/>
            <p:cNvSpPr/>
            <p:nvPr/>
          </p:nvSpPr>
          <p:spPr>
            <a:xfrm>
              <a:off x="-73351" y="2193495"/>
              <a:ext cx="3244668" cy="2519383"/>
            </a:xfrm>
            <a:prstGeom prst="roundRect">
              <a:avLst>
                <a:gd fmla="val 10000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" name="Google Shape;300;p5"/>
            <p:cNvSpPr/>
            <p:nvPr/>
          </p:nvSpPr>
          <p:spPr>
            <a:xfrm>
              <a:off x="237705" y="2488999"/>
              <a:ext cx="3244668" cy="2519383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" name="Google Shape;301;p5"/>
            <p:cNvSpPr txBox="1"/>
            <p:nvPr/>
          </p:nvSpPr>
          <p:spPr>
            <a:xfrm>
              <a:off x="311495" y="2562789"/>
              <a:ext cx="3097088" cy="23718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Αυτή η ενότητα αποσκοπεί στη βελτίωση της κατανόησης της ψηφιακής ιδιωτικότητας, στην παροχή πρακτικών δεξιοτήτων και στην ενίσχυση του αισθήματος ευθύνης στη σημερινή ψηφιακή εποχή. </a:t>
              </a:r>
              <a:endPara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5"/>
            <p:cNvSpPr/>
            <p:nvPr/>
          </p:nvSpPr>
          <p:spPr>
            <a:xfrm>
              <a:off x="3869719" y="2208374"/>
              <a:ext cx="2915725" cy="2501375"/>
            </a:xfrm>
            <a:prstGeom prst="roundRect">
              <a:avLst>
                <a:gd fmla="val 10000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" name="Google Shape;303;p5"/>
            <p:cNvSpPr/>
            <p:nvPr/>
          </p:nvSpPr>
          <p:spPr>
            <a:xfrm>
              <a:off x="4180776" y="2503879"/>
              <a:ext cx="2915725" cy="2501375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5"/>
            <p:cNvSpPr txBox="1"/>
            <p:nvPr/>
          </p:nvSpPr>
          <p:spPr>
            <a:xfrm>
              <a:off x="4254039" y="2577142"/>
              <a:ext cx="2769199" cy="23548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Στο τέλος του μαθήματος, οι συμμετέχοντες θα </a:t>
              </a:r>
              <a:r>
                <a:rPr b="1" i="0" lang="en-US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είναι σε θέση να κάνουν καλά ενημερωμένες επιλογές και να εκπαιδεύουν τους άλλους σχετικά με τη σημασία της ψηφιακής ιδιωτικότητας</a:t>
              </a:r>
              <a:r>
                <a:rPr b="0" i="0" lang="en-US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.</a:t>
              </a:r>
              <a:endPara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5"/>
            <p:cNvSpPr/>
            <p:nvPr/>
          </p:nvSpPr>
          <p:spPr>
            <a:xfrm>
              <a:off x="7407559" y="2208374"/>
              <a:ext cx="3112559" cy="2650594"/>
            </a:xfrm>
            <a:prstGeom prst="roundRect">
              <a:avLst>
                <a:gd fmla="val 10000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5"/>
            <p:cNvSpPr/>
            <p:nvPr/>
          </p:nvSpPr>
          <p:spPr>
            <a:xfrm>
              <a:off x="7718617" y="2503879"/>
              <a:ext cx="3112559" cy="2650594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5"/>
            <p:cNvSpPr txBox="1"/>
            <p:nvPr/>
          </p:nvSpPr>
          <p:spPr>
            <a:xfrm>
              <a:off x="7796250" y="2581512"/>
              <a:ext cx="2957293" cy="24953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6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Επιπλέον, οι συμμετέχοντες θα είναι έτοιμοι να μοιραστούν και να διαδώσουν πληροφορίες σχετικά με τη σημασία της ψηφιακής ιδιωτικότητας στην υπόλοιπη κοινωνία.</a:t>
              </a:r>
              <a:endPara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6"/>
          <p:cNvSpPr/>
          <p:nvPr/>
        </p:nvSpPr>
        <p:spPr>
          <a:xfrm>
            <a:off x="-2" y="0"/>
            <a:ext cx="18283428" cy="1028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6"/>
          <p:cNvSpPr txBox="1"/>
          <p:nvPr>
            <p:ph type="title"/>
          </p:nvPr>
        </p:nvSpPr>
        <p:spPr>
          <a:xfrm>
            <a:off x="1257300" y="835493"/>
            <a:ext cx="15773400" cy="17005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7800"/>
              <a:buFont typeface="Arial"/>
              <a:buNone/>
            </a:pPr>
            <a:r>
              <a:rPr lang="en-US" sz="7800"/>
              <a:t>ΜΑΘΗΣΙΑΚΟΊ ΣΤΌΧΟΙ</a:t>
            </a:r>
            <a:endParaRPr/>
          </a:p>
        </p:txBody>
      </p:sp>
      <p:grpSp>
        <p:nvGrpSpPr>
          <p:cNvPr id="314" name="Google Shape;314;p6"/>
          <p:cNvGrpSpPr/>
          <p:nvPr/>
        </p:nvGrpSpPr>
        <p:grpSpPr>
          <a:xfrm>
            <a:off x="1257300" y="2412450"/>
            <a:ext cx="16209798" cy="7595701"/>
            <a:chOff x="0" y="-1664250"/>
            <a:chExt cx="16209798" cy="7595701"/>
          </a:xfrm>
        </p:grpSpPr>
        <p:sp>
          <p:nvSpPr>
            <p:cNvPr id="315" name="Google Shape;315;p6"/>
            <p:cNvSpPr/>
            <p:nvPr/>
          </p:nvSpPr>
          <p:spPr>
            <a:xfrm>
              <a:off x="3656" y="-1664250"/>
              <a:ext cx="4615451" cy="7595701"/>
            </a:xfrm>
            <a:prstGeom prst="rect">
              <a:avLst/>
            </a:prstGeom>
            <a:solidFill>
              <a:srgbClr val="F7D5CB">
                <a:alpha val="89803"/>
              </a:srgbClr>
            </a:solidFill>
            <a:ln cap="flat" cmpd="sng" w="12700">
              <a:solidFill>
                <a:srgbClr val="F7D5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6"/>
            <p:cNvSpPr txBox="1"/>
            <p:nvPr/>
          </p:nvSpPr>
          <p:spPr>
            <a:xfrm>
              <a:off x="3656" y="1222115"/>
              <a:ext cx="4615451" cy="45574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359825" spcFirstLastPara="1" rIns="359825" wrap="square" tIns="3302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Κατανοήστε τον </a:t>
              </a:r>
              <a:r>
                <a:rPr b="1" i="0" lang="en-US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αντίκτυπο της τεχνολογίας </a:t>
              </a:r>
              <a:r>
                <a:rPr b="0" i="0" lang="en-US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στην ψηφιακή εποχή.</a:t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6"/>
            <p:cNvSpPr/>
            <p:nvPr/>
          </p:nvSpPr>
          <p:spPr>
            <a:xfrm>
              <a:off x="1321293" y="0"/>
              <a:ext cx="1280160" cy="1280160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" name="Google Shape;318;p6"/>
            <p:cNvSpPr txBox="1"/>
            <p:nvPr/>
          </p:nvSpPr>
          <p:spPr>
            <a:xfrm>
              <a:off x="1508768" y="187475"/>
              <a:ext cx="905210" cy="9052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99800" spcFirstLastPara="1" rIns="998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5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319" name="Google Shape;319;p6"/>
            <p:cNvSpPr/>
            <p:nvPr/>
          </p:nvSpPr>
          <p:spPr>
            <a:xfrm>
              <a:off x="0" y="1466845"/>
              <a:ext cx="4615451" cy="72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6"/>
            <p:cNvSpPr/>
            <p:nvPr/>
          </p:nvSpPr>
          <p:spPr>
            <a:xfrm>
              <a:off x="5080653" y="-1664250"/>
              <a:ext cx="6052148" cy="7595701"/>
            </a:xfrm>
            <a:prstGeom prst="rect">
              <a:avLst/>
            </a:prstGeom>
            <a:solidFill>
              <a:srgbClr val="F7D5CB">
                <a:alpha val="89803"/>
              </a:srgbClr>
            </a:solidFill>
            <a:ln cap="flat" cmpd="sng" w="12700">
              <a:solidFill>
                <a:srgbClr val="F7D5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6"/>
            <p:cNvSpPr txBox="1"/>
            <p:nvPr/>
          </p:nvSpPr>
          <p:spPr>
            <a:xfrm>
              <a:off x="5080653" y="1222115"/>
              <a:ext cx="6052148" cy="45574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359825" spcFirstLastPara="1" rIns="359825" wrap="square" tIns="3302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Να κατανοήσετε τις </a:t>
              </a:r>
              <a:r>
                <a:rPr b="1" i="0" lang="en-US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διάφορες τεχνικές που χρησιμοποιούνται στις </a:t>
              </a:r>
              <a:r>
                <a:rPr b="0" i="0" lang="en-US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επιθέσεις </a:t>
              </a:r>
              <a:r>
                <a:rPr b="1" i="0" lang="en-US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phishing </a:t>
              </a:r>
              <a:r>
                <a:rPr b="0" i="0" lang="en-US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και να είστε εφοδιασμένοι με γνώσεις για </a:t>
              </a:r>
              <a:r>
                <a:rPr b="1" i="0" lang="en-US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τον εντοπισμό </a:t>
              </a:r>
              <a:r>
                <a:rPr b="0" i="0" lang="en-US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και την αποτελεσματική προστασία από αυτές τις απειλές στον κυβερνοχώρο.</a:t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6"/>
            <p:cNvSpPr/>
            <p:nvPr/>
          </p:nvSpPr>
          <p:spPr>
            <a:xfrm>
              <a:off x="7305526" y="0"/>
              <a:ext cx="1280160" cy="1280160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6"/>
            <p:cNvSpPr txBox="1"/>
            <p:nvPr/>
          </p:nvSpPr>
          <p:spPr>
            <a:xfrm>
              <a:off x="7493001" y="187475"/>
              <a:ext cx="905210" cy="9052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99800" spcFirstLastPara="1" rIns="998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5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 b="0" i="0" sz="5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6"/>
            <p:cNvSpPr/>
            <p:nvPr/>
          </p:nvSpPr>
          <p:spPr>
            <a:xfrm>
              <a:off x="5578521" y="1466845"/>
              <a:ext cx="4615451" cy="72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" name="Google Shape;325;p6"/>
            <p:cNvSpPr/>
            <p:nvPr/>
          </p:nvSpPr>
          <p:spPr>
            <a:xfrm>
              <a:off x="11594347" y="-1664250"/>
              <a:ext cx="4615451" cy="7595701"/>
            </a:xfrm>
            <a:prstGeom prst="rect">
              <a:avLst/>
            </a:prstGeom>
            <a:solidFill>
              <a:srgbClr val="F7D5CB">
                <a:alpha val="89803"/>
              </a:srgbClr>
            </a:solidFill>
            <a:ln cap="flat" cmpd="sng" w="12700">
              <a:solidFill>
                <a:srgbClr val="F7D5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" name="Google Shape;326;p6"/>
            <p:cNvSpPr txBox="1"/>
            <p:nvPr/>
          </p:nvSpPr>
          <p:spPr>
            <a:xfrm>
              <a:off x="11594347" y="1222115"/>
              <a:ext cx="4615451" cy="45574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359825" spcFirstLastPara="1" rIns="359825" wrap="square" tIns="3302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Να κατανοήσουν τη σημασία τόσο του απορρήτου των πληροφοριών όσο και του </a:t>
              </a:r>
              <a:r>
                <a:rPr b="1" i="0" lang="en-US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απορρήτου των επικοινωνιών </a:t>
              </a:r>
              <a:r>
                <a:rPr b="0" i="0" lang="en-US" sz="2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στο ψηφιακό πεδίο και να αποκτήσουν γνώσεις και στρατηγικές για την προστασία των προσωπικών πληροφοριών.</a:t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6"/>
            <p:cNvSpPr/>
            <p:nvPr/>
          </p:nvSpPr>
          <p:spPr>
            <a:xfrm>
              <a:off x="13259611" y="0"/>
              <a:ext cx="1280160" cy="1280160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Google Shape;328;p6"/>
            <p:cNvSpPr txBox="1"/>
            <p:nvPr/>
          </p:nvSpPr>
          <p:spPr>
            <a:xfrm>
              <a:off x="13447086" y="187475"/>
              <a:ext cx="905210" cy="9052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99800" spcFirstLastPara="1" rIns="998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5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sp>
          <p:nvSpPr>
            <p:cNvPr id="329" name="Google Shape;329;p6"/>
            <p:cNvSpPr/>
            <p:nvPr/>
          </p:nvSpPr>
          <p:spPr>
            <a:xfrm>
              <a:off x="11493037" y="1466845"/>
              <a:ext cx="4615451" cy="72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7"/>
          <p:cNvSpPr/>
          <p:nvPr/>
        </p:nvSpPr>
        <p:spPr>
          <a:xfrm>
            <a:off x="-2" y="0"/>
            <a:ext cx="18283428" cy="1028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7"/>
          <p:cNvSpPr txBox="1"/>
          <p:nvPr>
            <p:ph type="title"/>
          </p:nvPr>
        </p:nvSpPr>
        <p:spPr>
          <a:xfrm>
            <a:off x="1257300" y="835493"/>
            <a:ext cx="15773400" cy="17005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7800"/>
              <a:buFont typeface="Arial"/>
              <a:buNone/>
            </a:pPr>
            <a:r>
              <a:rPr lang="en-US" sz="7800"/>
              <a:t>ΜΑΘΗΣΙΑΚΆ ΑΠΟΤΕΛΈΣΜΑΤΑ</a:t>
            </a:r>
            <a:endParaRPr/>
          </a:p>
        </p:txBody>
      </p:sp>
      <p:grpSp>
        <p:nvGrpSpPr>
          <p:cNvPr id="336" name="Google Shape;336;p7"/>
          <p:cNvGrpSpPr/>
          <p:nvPr/>
        </p:nvGrpSpPr>
        <p:grpSpPr>
          <a:xfrm>
            <a:off x="1277081" y="2756251"/>
            <a:ext cx="15733836" cy="6502712"/>
            <a:chOff x="19781" y="13051"/>
            <a:chExt cx="15733836" cy="6502712"/>
          </a:xfrm>
        </p:grpSpPr>
        <p:sp>
          <p:nvSpPr>
            <p:cNvPr id="337" name="Google Shape;337;p7"/>
            <p:cNvSpPr/>
            <p:nvPr/>
          </p:nvSpPr>
          <p:spPr>
            <a:xfrm>
              <a:off x="4565333" y="1331537"/>
              <a:ext cx="1015290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7"/>
            <p:cNvSpPr txBox="1"/>
            <p:nvPr/>
          </p:nvSpPr>
          <p:spPr>
            <a:xfrm>
              <a:off x="5046831" y="1372022"/>
              <a:ext cx="52294" cy="104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7"/>
            <p:cNvSpPr/>
            <p:nvPr/>
          </p:nvSpPr>
          <p:spPr>
            <a:xfrm>
              <a:off x="19781" y="13051"/>
              <a:ext cx="4547351" cy="2728410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" name="Google Shape;340;p7"/>
            <p:cNvSpPr txBox="1"/>
            <p:nvPr/>
          </p:nvSpPr>
          <p:spPr>
            <a:xfrm>
              <a:off x="19781" y="13051"/>
              <a:ext cx="4547351" cy="27284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33875" lIns="222800" spcFirstLastPara="1" rIns="222800" wrap="square" tIns="2338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ΣΤΟ ΤΈΛΟΣ ΑΥΤΉΣ ΤΗΣ ΕΝΌΤΗΤΑΣ, ΟΙ ΣΥΜΜΕΤΈΧΟΝΤΕΣ ΘΑ ΕΊΝΑΙ ΣΕ ΘΈΣΗ ΝΑ:</a:t>
              </a:r>
              <a:endParaRPr b="0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1" name="Google Shape;341;p7"/>
            <p:cNvSpPr/>
            <p:nvPr/>
          </p:nvSpPr>
          <p:spPr>
            <a:xfrm>
              <a:off x="10158575" y="1331537"/>
              <a:ext cx="1015290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rgbClr val="D07A5B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" name="Google Shape;342;p7"/>
            <p:cNvSpPr txBox="1"/>
            <p:nvPr/>
          </p:nvSpPr>
          <p:spPr>
            <a:xfrm>
              <a:off x="10640073" y="1372022"/>
              <a:ext cx="52294" cy="104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7"/>
            <p:cNvSpPr/>
            <p:nvPr/>
          </p:nvSpPr>
          <p:spPr>
            <a:xfrm>
              <a:off x="5613024" y="13051"/>
              <a:ext cx="4547351" cy="2728410"/>
            </a:xfrm>
            <a:prstGeom prst="rect">
              <a:avLst/>
            </a:prstGeom>
            <a:solidFill>
              <a:srgbClr val="D7785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" name="Google Shape;344;p7"/>
            <p:cNvSpPr txBox="1"/>
            <p:nvPr/>
          </p:nvSpPr>
          <p:spPr>
            <a:xfrm>
              <a:off x="5613024" y="13051"/>
              <a:ext cx="4547351" cy="27284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33875" lIns="222800" spcFirstLastPara="1" rIns="222800" wrap="square" tIns="2338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2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ΚΑΤΑΝΟΉΣΤΕ ΤΗ ΣΗΜΑΣΊΑ ΤΗΣ ΨΗΦΙΑΚΉΣ ΙΔΙΩΤΙΚΌΤΗΤΑΣ ΣΤΟΝ ΤΕΧΝΟΛΟΓΙΚΌ ΚΌΣΜΟ.</a:t>
              </a:r>
              <a:endPara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7"/>
            <p:cNvSpPr/>
            <p:nvPr/>
          </p:nvSpPr>
          <p:spPr>
            <a:xfrm>
              <a:off x="2293457" y="2739662"/>
              <a:ext cx="11186484" cy="1015290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62021"/>
                  </a:lnTo>
                  <a:lnTo>
                    <a:pt x="0" y="62021"/>
                  </a:lnTo>
                  <a:lnTo>
                    <a:pt x="0" y="120000"/>
                  </a:lnTo>
                </a:path>
              </a:pathLst>
            </a:custGeom>
            <a:noFill/>
            <a:ln cap="flat" cmpd="sng" w="9525">
              <a:solidFill>
                <a:srgbClr val="B88881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" name="Google Shape;346;p7"/>
            <p:cNvSpPr txBox="1"/>
            <p:nvPr/>
          </p:nvSpPr>
          <p:spPr>
            <a:xfrm>
              <a:off x="7605818" y="3242073"/>
              <a:ext cx="561763" cy="104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7"/>
            <p:cNvSpPr/>
            <p:nvPr/>
          </p:nvSpPr>
          <p:spPr>
            <a:xfrm>
              <a:off x="11206266" y="13051"/>
              <a:ext cx="4547351" cy="2728410"/>
            </a:xfrm>
            <a:prstGeom prst="rect">
              <a:avLst/>
            </a:prstGeom>
            <a:solidFill>
              <a:srgbClr val="C47F6E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" name="Google Shape;348;p7"/>
            <p:cNvSpPr txBox="1"/>
            <p:nvPr/>
          </p:nvSpPr>
          <p:spPr>
            <a:xfrm>
              <a:off x="11206266" y="13051"/>
              <a:ext cx="4547351" cy="27284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33875" lIns="222800" spcFirstLastPara="1" rIns="222800" wrap="square" tIns="2338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ΑΝΑΓΝΩΡΊΣΤΕ ΟΡΙΣΜΈΝΟΥΣ ΚΙΝΔΎΝΟΥΣ ΠΟΥ ΣΧΕΤΊΖΟΝΤΑΙ ΜΕ ΤΗΝ ΨΗΦΙΑΚΉ ΙΔΙΩΤΙΚΌΤΗΤΑ (ΌΠΩΣ ΤΟ PHISHING).</a:t>
              </a:r>
              <a:endParaRPr b="0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7"/>
            <p:cNvSpPr/>
            <p:nvPr/>
          </p:nvSpPr>
          <p:spPr>
            <a:xfrm>
              <a:off x="4565333" y="5105838"/>
              <a:ext cx="1015290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rgbClr val="A4A4A4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" name="Google Shape;350;p7"/>
            <p:cNvSpPr txBox="1"/>
            <p:nvPr/>
          </p:nvSpPr>
          <p:spPr>
            <a:xfrm>
              <a:off x="5046831" y="5146324"/>
              <a:ext cx="52294" cy="104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7"/>
            <p:cNvSpPr/>
            <p:nvPr/>
          </p:nvSpPr>
          <p:spPr>
            <a:xfrm>
              <a:off x="19781" y="3787353"/>
              <a:ext cx="4547351" cy="2728410"/>
            </a:xfrm>
            <a:prstGeom prst="rect">
              <a:avLst/>
            </a:prstGeom>
            <a:solidFill>
              <a:srgbClr val="B38E8A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" name="Google Shape;352;p7"/>
            <p:cNvSpPr txBox="1"/>
            <p:nvPr/>
          </p:nvSpPr>
          <p:spPr>
            <a:xfrm>
              <a:off x="19781" y="3787353"/>
              <a:ext cx="4547351" cy="27284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33875" lIns="222800" spcFirstLastPara="1" rIns="222800" wrap="square" tIns="2338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ΠΡΟΣΔΙΟΡΊΣΤΕ ΚΑΙ ΕΦΑΡΜΌΣΤΕ ΣΤΡΑΤΗΓΙΚΈΣ ΓΙΑ ΤΗΝ ΠΡΟΣΤΑΣΊΑ ΤΩΝ ΠΛΗΡΟΦΟΡΙΏΝ ΣΑΣ ΣΤΟ ΔΙΑΔΊΚΤΥΟ.</a:t>
              </a:r>
              <a:endParaRPr b="0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7"/>
            <p:cNvSpPr/>
            <p:nvPr/>
          </p:nvSpPr>
          <p:spPr>
            <a:xfrm>
              <a:off x="5613024" y="3787353"/>
              <a:ext cx="9911088" cy="2728410"/>
            </a:xfrm>
            <a:prstGeom prst="rect">
              <a:avLst/>
            </a:prstGeom>
            <a:solidFill>
              <a:srgbClr val="A4A4A4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" name="Google Shape;354;p7"/>
            <p:cNvSpPr txBox="1"/>
            <p:nvPr/>
          </p:nvSpPr>
          <p:spPr>
            <a:xfrm>
              <a:off x="5613024" y="3787353"/>
              <a:ext cx="9911088" cy="27284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33875" lIns="222800" spcFirstLastPara="1" rIns="222800" wrap="square" tIns="2338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2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Η ΕΝΌΤΗΤΑ ΘΑ ΈΧΕΙ ΣΗΜΑΝΤΙΚΌ ΨΥΧΟΛΟΓΙΚΌ ΑΝΤΊΚΤΥΠΟ ΣΤΗ ΖΩΉ ΜΑΣ, ΔΙΌΤΙ ΘΑ ΩΦΕΛΉΣΕΙ ΤΌΣΟ ΣΕ ΕΠΑΓΓΕΛΜΑΤΙΚΌ ΕΠΊΠΕΔΟ, ΠΑΡΈΧΟΝΤΑΣ ΝΈΕΣ ΔΕΞΙΌΤΗΤΕΣ ΑΝΑΛΏΣΙΜΕΣ ΣΤΗΝ ΑΓΟΡΆ ΕΡΓΑΣΊΑΣ, ΌΣΟ ΚΑΙ ΣΕ ΠΡΟΣΩΠΙΚΌ ΕΠΊΠΕΔΟ.</a:t>
              </a:r>
              <a:endPara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8"/>
          <p:cNvSpPr/>
          <p:nvPr/>
        </p:nvSpPr>
        <p:spPr>
          <a:xfrm>
            <a:off x="4572" y="0"/>
            <a:ext cx="18283428" cy="1028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0" name="Google Shape;360;p8"/>
          <p:cNvSpPr/>
          <p:nvPr/>
        </p:nvSpPr>
        <p:spPr>
          <a:xfrm>
            <a:off x="15313043" y="2"/>
            <a:ext cx="1702599" cy="716996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" name="Google Shape;361;p8"/>
          <p:cNvSpPr txBox="1"/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ct val="100000"/>
              <a:buFont typeface="Arial"/>
              <a:buNone/>
            </a:pPr>
            <a:r>
              <a:rPr lang="en-US"/>
              <a:t>Προσδοκίες από τους εκπαιδευόμενους</a:t>
            </a:r>
            <a:endParaRPr/>
          </a:p>
        </p:txBody>
      </p:sp>
      <p:sp>
        <p:nvSpPr>
          <p:cNvPr id="362" name="Google Shape;362;p8"/>
          <p:cNvSpPr/>
          <p:nvPr/>
        </p:nvSpPr>
        <p:spPr>
          <a:xfrm flipH="1" rot="-5400000">
            <a:off x="833566" y="3274835"/>
            <a:ext cx="6125150" cy="6125150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3" name="Google Shape;363;p8"/>
          <p:cNvSpPr txBox="1"/>
          <p:nvPr>
            <p:ph idx="1" type="body"/>
          </p:nvPr>
        </p:nvSpPr>
        <p:spPr>
          <a:xfrm>
            <a:off x="1885950" y="2216367"/>
            <a:ext cx="15773400" cy="7710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b="1" lang="en-US" sz="4000">
                <a:solidFill>
                  <a:srgbClr val="FFAA5A"/>
                </a:solidFill>
              </a:rPr>
              <a:t>Καθήκοντα και ευθύνες των μαθητών</a:t>
            </a:r>
            <a:endParaRPr sz="4000">
              <a:solidFill>
                <a:srgbClr val="FFAA5A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SzPts val="4000"/>
              <a:buNone/>
            </a:pPr>
            <a:r>
              <a:rPr lang="en-US" sz="4000">
                <a:solidFill>
                  <a:srgbClr val="000000"/>
                </a:solidFill>
              </a:rPr>
              <a:t>Παραδείγματα: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SzPts val="4000"/>
              <a:buChar char="❑"/>
            </a:pPr>
            <a:r>
              <a:rPr lang="en-US" sz="4000"/>
              <a:t>Αναμένεται να αφιερώσετε περίπου ... ώρες για την ολοκλήρωση αυτής της ενότητας.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SzPts val="4000"/>
              <a:buChar char="❑"/>
            </a:pPr>
            <a:r>
              <a:rPr lang="en-US" sz="4000"/>
              <a:t> Για να ολοκληρώσουν πλήρως αυτό το μάθημα, οι συμμετέχοντες πρέπει:</a:t>
            </a:r>
            <a:endParaRPr/>
          </a:p>
          <a:p>
            <a:pPr indent="-342900" lvl="1" marL="1028700" rtl="0" algn="l">
              <a:lnSpc>
                <a:spcPct val="90000"/>
              </a:lnSpc>
              <a:spcBef>
                <a:spcPts val="1650"/>
              </a:spcBef>
              <a:spcAft>
                <a:spcPts val="0"/>
              </a:spcAft>
              <a:buClr>
                <a:srgbClr val="92BAB5"/>
              </a:buClr>
              <a:buSzPts val="3200"/>
              <a:buFont typeface="Courier New"/>
              <a:buChar char="o"/>
            </a:pPr>
            <a:r>
              <a:rPr lang="en-US" sz="3200"/>
              <a:t> Δείτε τα βίντεο</a:t>
            </a:r>
            <a:endParaRPr sz="3200"/>
          </a:p>
          <a:p>
            <a:pPr indent="-342900" lvl="1" marL="1028700" rtl="0" algn="l">
              <a:lnSpc>
                <a:spcPct val="90000"/>
              </a:lnSpc>
              <a:spcBef>
                <a:spcPts val="1650"/>
              </a:spcBef>
              <a:spcAft>
                <a:spcPts val="0"/>
              </a:spcAft>
              <a:buClr>
                <a:srgbClr val="92BAB5"/>
              </a:buClr>
              <a:buSzPts val="3200"/>
              <a:buFont typeface="Courier New"/>
              <a:buChar char="o"/>
            </a:pPr>
            <a:r>
              <a:rPr lang="en-US" sz="3200">
                <a:solidFill>
                  <a:srgbClr val="000000"/>
                </a:solidFill>
              </a:rPr>
              <a:t>Δείτε τις παρουσιάσεις</a:t>
            </a:r>
            <a:endParaRPr sz="3200">
              <a:solidFill>
                <a:srgbClr val="000000"/>
              </a:solidFill>
            </a:endParaRPr>
          </a:p>
          <a:p>
            <a:pPr indent="-342900" lvl="1" marL="1028700" rtl="0" algn="l">
              <a:lnSpc>
                <a:spcPct val="90000"/>
              </a:lnSpc>
              <a:spcBef>
                <a:spcPts val="1650"/>
              </a:spcBef>
              <a:spcAft>
                <a:spcPts val="0"/>
              </a:spcAft>
              <a:buClr>
                <a:srgbClr val="92BAB5"/>
              </a:buClr>
              <a:buSzPts val="3200"/>
              <a:buFont typeface="Courier New"/>
              <a:buChar char="o"/>
            </a:pPr>
            <a:r>
              <a:rPr lang="en-US" sz="3200">
                <a:solidFill>
                  <a:srgbClr val="000000"/>
                </a:solidFill>
              </a:rPr>
              <a:t>Συμπληρώστε τα κουίζ και τις ερωτήσεις</a:t>
            </a:r>
            <a:endParaRPr sz="3200">
              <a:solidFill>
                <a:srgbClr val="000000"/>
              </a:solidFill>
            </a:endParaRPr>
          </a:p>
          <a:p>
            <a:pPr indent="-342900" lvl="1" marL="1028700" rtl="0" algn="l">
              <a:lnSpc>
                <a:spcPct val="90000"/>
              </a:lnSpc>
              <a:spcBef>
                <a:spcPts val="1650"/>
              </a:spcBef>
              <a:spcAft>
                <a:spcPts val="0"/>
              </a:spcAft>
              <a:buClr>
                <a:srgbClr val="92BAB5"/>
              </a:buClr>
              <a:buSzPts val="3200"/>
              <a:buFont typeface="Courier New"/>
              <a:buChar char="o"/>
            </a:pPr>
            <a:r>
              <a:rPr lang="en-US" sz="3200">
                <a:solidFill>
                  <a:srgbClr val="000000"/>
                </a:solidFill>
              </a:rPr>
              <a:t>Υποβολή της τελικής δοκιμής</a:t>
            </a:r>
            <a:endParaRPr/>
          </a:p>
          <a:p>
            <a:pPr indent="0" lvl="1" marL="685800" rtl="0" algn="l">
              <a:lnSpc>
                <a:spcPct val="90000"/>
              </a:lnSpc>
              <a:spcBef>
                <a:spcPts val="1650"/>
              </a:spcBef>
              <a:spcAft>
                <a:spcPts val="0"/>
              </a:spcAft>
              <a:buClr>
                <a:srgbClr val="92BAB5"/>
              </a:buClr>
              <a:buSzPts val="3200"/>
              <a:buNone/>
            </a:pPr>
            <a:r>
              <a:t/>
            </a:r>
            <a:endParaRPr sz="3200">
              <a:solidFill>
                <a:srgbClr val="000000"/>
              </a:solidFill>
            </a:endParaRPr>
          </a:p>
          <a:p>
            <a:pPr indent="-139700" lvl="1" marL="1028700" rtl="0" algn="l">
              <a:lnSpc>
                <a:spcPct val="90000"/>
              </a:lnSpc>
              <a:spcBef>
                <a:spcPts val="1650"/>
              </a:spcBef>
              <a:spcAft>
                <a:spcPts val="0"/>
              </a:spcAft>
              <a:buClr>
                <a:srgbClr val="92BAB5"/>
              </a:buClr>
              <a:buSzPts val="3200"/>
              <a:buFont typeface="Courier New"/>
              <a:buNone/>
            </a:pPr>
            <a:r>
              <a:t/>
            </a:r>
            <a:endParaRPr sz="3200">
              <a:solidFill>
                <a:srgbClr val="000000"/>
              </a:solidFill>
            </a:endParaRPr>
          </a:p>
          <a:p>
            <a:pPr indent="-139700" lvl="1" marL="1028700" rtl="0" algn="l">
              <a:lnSpc>
                <a:spcPct val="90000"/>
              </a:lnSpc>
              <a:spcBef>
                <a:spcPts val="1650"/>
              </a:spcBef>
              <a:spcAft>
                <a:spcPts val="0"/>
              </a:spcAft>
              <a:buClr>
                <a:srgbClr val="92BAB5"/>
              </a:buClr>
              <a:buSzPts val="3200"/>
              <a:buFont typeface="Courier New"/>
              <a:buNone/>
            </a:pPr>
            <a:r>
              <a:t/>
            </a:r>
            <a:endParaRPr sz="3200"/>
          </a:p>
          <a:p>
            <a:pPr indent="-139700" lvl="1" marL="1028700" rtl="0" algn="l">
              <a:lnSpc>
                <a:spcPct val="90000"/>
              </a:lnSpc>
              <a:spcBef>
                <a:spcPts val="1650"/>
              </a:spcBef>
              <a:spcAft>
                <a:spcPts val="0"/>
              </a:spcAft>
              <a:buClr>
                <a:srgbClr val="92BAB5"/>
              </a:buClr>
              <a:buSzPts val="3200"/>
              <a:buFont typeface="Courier New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SzPts val="4000"/>
              <a:buNone/>
            </a:pPr>
            <a:r>
              <a:t/>
            </a:r>
            <a:endParaRPr sz="4000"/>
          </a:p>
          <a:p>
            <a:pPr indent="-88900" lvl="0" marL="34290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9"/>
          <p:cNvSpPr/>
          <p:nvPr/>
        </p:nvSpPr>
        <p:spPr>
          <a:xfrm>
            <a:off x="4572" y="0"/>
            <a:ext cx="18283428" cy="1028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9" name="Google Shape;369;p9"/>
          <p:cNvSpPr/>
          <p:nvPr/>
        </p:nvSpPr>
        <p:spPr>
          <a:xfrm>
            <a:off x="15313043" y="2"/>
            <a:ext cx="1702599" cy="716996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0" name="Google Shape;370;p9"/>
          <p:cNvSpPr txBox="1"/>
          <p:nvPr>
            <p:ph type="title"/>
          </p:nvPr>
        </p:nvSpPr>
        <p:spPr>
          <a:xfrm>
            <a:off x="990600" y="408044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ct val="100000"/>
              <a:buFont typeface="Arial"/>
              <a:buNone/>
            </a:pPr>
            <a:r>
              <a:rPr lang="en-US"/>
              <a:t>Προσδοκίες από τους εκπαιδευόμενους</a:t>
            </a:r>
            <a:endParaRPr/>
          </a:p>
        </p:txBody>
      </p:sp>
      <p:sp>
        <p:nvSpPr>
          <p:cNvPr id="371" name="Google Shape;371;p9"/>
          <p:cNvSpPr/>
          <p:nvPr/>
        </p:nvSpPr>
        <p:spPr>
          <a:xfrm flipH="1" rot="-5400000">
            <a:off x="833566" y="3274835"/>
            <a:ext cx="6125150" cy="6125150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2" name="Google Shape;372;p9"/>
          <p:cNvSpPr txBox="1"/>
          <p:nvPr>
            <p:ph idx="1" type="body"/>
          </p:nvPr>
        </p:nvSpPr>
        <p:spPr>
          <a:xfrm>
            <a:off x="1600200" y="2804432"/>
            <a:ext cx="15773400" cy="7710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b="1" lang="en-US" sz="3200">
                <a:solidFill>
                  <a:srgbClr val="FFAA5A"/>
                </a:solidFill>
              </a:rPr>
              <a:t>Αυτά που περιμένουμε από εσάς εμπίπτουν σε τρεις κατηγορίες: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SzPts val="3200"/>
              <a:buChar char="❑"/>
            </a:pPr>
            <a:r>
              <a:rPr b="1" lang="en-US" sz="3200"/>
              <a:t>Πριν από την ενότητα: </a:t>
            </a:r>
            <a:r>
              <a:rPr lang="en-US" sz="3200"/>
              <a:t>Το μόνο που χρειάζεται είναι να έχετε βασικές δεξιότητες στη χρήση της τεχνολογίας και να γνωρίζετε σε πολύ γενικές γραμμές τι είναι η ψηφιακή ιδιωτικότητα.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SzPts val="3200"/>
              <a:buChar char="❑"/>
            </a:pPr>
            <a:r>
              <a:rPr b="1" lang="en-US" sz="3200"/>
              <a:t> Κατά τη διάρκεια της ενότητας: </a:t>
            </a:r>
            <a:r>
              <a:rPr lang="en-US" sz="3200"/>
              <a:t>Η ενεργός συμμετοχή στις συζητήσεις και η ολοκλήρωση των εργασιών που έχουν ανατεθεί είναι απαραίτητες για την επίτευξη σημαντικής προόδου στην ψηφιακή ιδιωτικότητα. </a:t>
            </a:r>
            <a:endParaRPr sz="3200"/>
          </a:p>
          <a:p>
            <a:pPr indent="-342900" lvl="0" marL="34290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SzPts val="3200"/>
              <a:buChar char="❑"/>
            </a:pPr>
            <a:r>
              <a:rPr b="1" lang="en-US" sz="3200"/>
              <a:t>Μετά την ενότητα: </a:t>
            </a:r>
            <a:r>
              <a:rPr lang="en-US" sz="3200"/>
              <a:t>Η αποκτηθείσα γνώση μπορεί να εφαρμοστεί τόσο στην προσωπική όσο και στην επαγγελματική ζωή. </a:t>
            </a:r>
            <a:endParaRPr/>
          </a:p>
          <a:p>
            <a:pPr indent="-139700" lvl="0" marL="34290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3200"/>
          </a:p>
          <a:p>
            <a:pPr indent="-139700" lvl="0" marL="34290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3200"/>
          </a:p>
          <a:p>
            <a:pPr indent="0" lvl="1" marL="685800" rtl="0" algn="l">
              <a:lnSpc>
                <a:spcPct val="90000"/>
              </a:lnSpc>
              <a:spcBef>
                <a:spcPts val="1650"/>
              </a:spcBef>
              <a:spcAft>
                <a:spcPts val="0"/>
              </a:spcAft>
              <a:buClr>
                <a:srgbClr val="92BAB5"/>
              </a:buClr>
              <a:buSzPts val="2400"/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  <a:p>
            <a:pPr indent="-190500" lvl="1" marL="1028700" rtl="0" algn="l">
              <a:lnSpc>
                <a:spcPct val="90000"/>
              </a:lnSpc>
              <a:spcBef>
                <a:spcPts val="1650"/>
              </a:spcBef>
              <a:spcAft>
                <a:spcPts val="0"/>
              </a:spcAft>
              <a:buClr>
                <a:srgbClr val="92BAB5"/>
              </a:buClr>
              <a:buSzPts val="2400"/>
              <a:buFont typeface="Courier New"/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  <a:p>
            <a:pPr indent="-190500" lvl="1" marL="1028700" rtl="0" algn="l">
              <a:lnSpc>
                <a:spcPct val="90000"/>
              </a:lnSpc>
              <a:spcBef>
                <a:spcPts val="1650"/>
              </a:spcBef>
              <a:spcAft>
                <a:spcPts val="0"/>
              </a:spcAft>
              <a:buClr>
                <a:srgbClr val="92BAB5"/>
              </a:buClr>
              <a:buSzPts val="2400"/>
              <a:buFont typeface="Courier New"/>
              <a:buNone/>
            </a:pPr>
            <a:r>
              <a:t/>
            </a:r>
            <a:endParaRPr sz="2400"/>
          </a:p>
          <a:p>
            <a:pPr indent="-190500" lvl="1" marL="1028700" rtl="0" algn="l">
              <a:lnSpc>
                <a:spcPct val="90000"/>
              </a:lnSpc>
              <a:spcBef>
                <a:spcPts val="1650"/>
              </a:spcBef>
              <a:spcAft>
                <a:spcPts val="0"/>
              </a:spcAft>
              <a:buClr>
                <a:srgbClr val="92BAB5"/>
              </a:buClr>
              <a:buSzPts val="2400"/>
              <a:buFont typeface="Courier New"/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3200"/>
          </a:p>
          <a:p>
            <a:pPr indent="-139700" lvl="0" marL="34290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3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Motí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0x010100FC39A8C05164174D8B0CC0E9EA7C08B6</vt:lpwstr>
  </property>
  <property fmtid="{D5CDD505-2E9C-101B-9397-08002B2CF9AE}" pid="3" name="MediaServiceImageTags">
    <vt:lpwstr/>
  </property>
</Properties>
</file>