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  <p:sldMasterId id="2147483680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Play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9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mk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mk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8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10700147" y="2934892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699146" y="-894158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5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2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4000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4000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>
  <p:cSld name="Úvodná snímka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/>
        </p:nvSpPr>
        <p:spPr>
          <a:xfrm>
            <a:off x="2286000" y="3974221"/>
            <a:ext cx="13716000" cy="111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3000"/>
              <a:buFont typeface="Cambria"/>
              <a:buNone/>
            </a:pPr>
            <a:r>
              <a:rPr lang="mk" sz="3000" b="1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ERASMUS+KA220-ADU - Cooperation partnerships in adult education</a:t>
            </a:r>
            <a:endParaRPr sz="3000" b="1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3000"/>
              <a:buFont typeface="Cambria"/>
              <a:buNone/>
            </a:pPr>
            <a:r>
              <a:rPr lang="mk" sz="3000" b="1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KA220-ADU-2BF13E10 </a:t>
            </a:r>
            <a:endParaRPr sz="3000" b="1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945758" y="1563092"/>
            <a:ext cx="14396484" cy="189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39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Building Digital Resilience by Making Digital Wellbeing and</a:t>
            </a:r>
            <a:br>
              <a:rPr lang="mk" sz="39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mk" sz="39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Security Accessible to All</a:t>
            </a:r>
            <a:br>
              <a:rPr lang="mk" sz="39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mk" sz="39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&lt;&lt;DigiWELL&gt;&gt;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15"/>
          <p:cNvGrpSpPr/>
          <p:nvPr/>
        </p:nvGrpSpPr>
        <p:grpSpPr>
          <a:xfrm>
            <a:off x="606056" y="8872697"/>
            <a:ext cx="17403866" cy="1185078"/>
            <a:chOff x="435935" y="5851336"/>
            <a:chExt cx="11602577" cy="790052"/>
          </a:xfrm>
        </p:grpSpPr>
        <p:pic>
          <p:nvPicPr>
            <p:cNvPr id="94" name="Google Shape;94;p15" descr="Obrázok, na ktorom je text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5" descr="Slovenská poľnohospodárska univerzita v Nitr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89235" y="5963498"/>
              <a:ext cx="1128044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5" descr="Log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17279" y="5963498"/>
              <a:ext cx="968299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5" descr="AIFED - Formación, cultura y empleo en Granad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98797" y="5968999"/>
              <a:ext cx="1521023" cy="52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566511" y="5945929"/>
              <a:ext cx="149902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5" descr="Syzygia Foundation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06409" y="6252553"/>
              <a:ext cx="1419225" cy="2822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5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2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4000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4000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5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2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4000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4000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❑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lay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lay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ts val="3600"/>
              <a:buNone/>
              <a:defRPr sz="36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3000"/>
              <a:buNone/>
              <a:defRPr sz="3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700"/>
              <a:buNone/>
              <a:defRPr sz="27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lay"/>
              <a:buNone/>
              <a:defRPr sz="66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200"/>
              <a:buFont typeface="Cambria"/>
              <a:buNone/>
              <a:defRPr sz="72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AA5A"/>
              </a:buClr>
              <a:buSzPts val="4200"/>
              <a:buFont typeface="Noto Sans Symbols"/>
              <a:buChar char="❑"/>
              <a:defRPr sz="4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9404325" y="2267075"/>
            <a:ext cx="8002500" cy="29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6600"/>
              <a:buFont typeface="Arial"/>
              <a:buNone/>
            </a:pPr>
            <a:r>
              <a:rPr lang="mk" b="1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Дигитална приватност - Вовед</a:t>
            </a:r>
            <a:endParaRPr/>
          </a:p>
        </p:txBody>
      </p:sp>
      <p:sp>
        <p:nvSpPr>
          <p:cNvPr id="211" name="Google Shape;211;p34"/>
          <p:cNvSpPr/>
          <p:nvPr/>
        </p:nvSpPr>
        <p:spPr>
          <a:xfrm flipH="1">
            <a:off x="795794" y="2"/>
            <a:ext cx="1732713" cy="886514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4"/>
          <p:cNvSpPr/>
          <p:nvPr/>
        </p:nvSpPr>
        <p:spPr>
          <a:xfrm flipH="1">
            <a:off x="6523579" y="0"/>
            <a:ext cx="2606102" cy="1439304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/>
          <p:nvPr/>
        </p:nvSpPr>
        <p:spPr>
          <a:xfrm flipH="1">
            <a:off x="1" y="4374368"/>
            <a:ext cx="239612" cy="829494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4"/>
          <p:cNvSpPr/>
          <p:nvPr/>
        </p:nvSpPr>
        <p:spPr>
          <a:xfrm flipH="1">
            <a:off x="0" y="8753474"/>
            <a:ext cx="2322270" cy="1533527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/>
          <p:nvPr/>
        </p:nvSpPr>
        <p:spPr>
          <a:xfrm flipH="1">
            <a:off x="5546642" y="8576860"/>
            <a:ext cx="2657414" cy="1710143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4"/>
          <p:cNvSpPr/>
          <p:nvPr/>
        </p:nvSpPr>
        <p:spPr>
          <a:xfrm flipH="1">
            <a:off x="6780770" y="9388135"/>
            <a:ext cx="2348910" cy="898868"/>
          </a:xfrm>
          <a:custGeom>
            <a:avLst/>
            <a:gdLst/>
            <a:ahLst/>
            <a:cxnLst/>
            <a:rect l="l" t="t" r="r" b="b"/>
            <a:pathLst>
              <a:path w="1565940" h="599245" extrusionOk="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4" descr="Obrázok, na ktorom je tex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0423" y="1099211"/>
            <a:ext cx="3610221" cy="7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3988" y="7726580"/>
            <a:ext cx="1225763" cy="116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4" descr="Slovenská poľnohospodárska univerzita v Nit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9387" y="7908668"/>
            <a:ext cx="1778025" cy="75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89070" y="7864128"/>
            <a:ext cx="1159515" cy="152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4" descr="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248585" y="7820121"/>
            <a:ext cx="1526235" cy="75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48823" y="7812559"/>
            <a:ext cx="1823235" cy="84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 descr="AIFED - Formación, cultura y empleo en Granad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34649" y="8656873"/>
            <a:ext cx="2397440" cy="78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405535" y="8834133"/>
            <a:ext cx="236275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 descr="Syzygia Foundati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932519" y="8793872"/>
            <a:ext cx="2236985" cy="4234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 txBox="1"/>
          <p:nvPr/>
        </p:nvSpPr>
        <p:spPr>
          <a:xfrm>
            <a:off x="11433107" y="5530191"/>
            <a:ext cx="3720329" cy="206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Градење дигитална отпорност </a:t>
            </a:r>
            <a:br>
              <a:rPr lang="ru-RU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преку овозможување на дигиталната благосостојба </a:t>
            </a:r>
            <a:br>
              <a:rPr lang="ru-RU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безбедност достапни за сите </a:t>
            </a:r>
            <a:br>
              <a:rPr lang="mk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16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2022-2-SK01-KA220-ADU-000096888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34"/>
          <p:cNvGrpSpPr/>
          <p:nvPr/>
        </p:nvGrpSpPr>
        <p:grpSpPr>
          <a:xfrm>
            <a:off x="-705636" y="1934355"/>
            <a:ext cx="9207105" cy="5238753"/>
            <a:chOff x="-1118443" y="1146344"/>
            <a:chExt cx="10365960" cy="6096000"/>
          </a:xfrm>
        </p:grpSpPr>
        <p:pic>
          <p:nvPicPr>
            <p:cNvPr id="228" name="Google Shape;228;p34" descr="Obrázok, na ktorom je text, diagram, kruh, snímka obrazovky&#10;&#10;Automaticky generovaný popis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75017" y="1146344"/>
              <a:ext cx="8572500" cy="60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34" descr="Free Concept Of Data Privacy And Policy Illustration - Free Download  Business Illustrations | IconScout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118443" y="1638300"/>
              <a:ext cx="7620000" cy="4286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3"/>
          <p:cNvSpPr txBox="1"/>
          <p:nvPr/>
        </p:nvSpPr>
        <p:spPr>
          <a:xfrm>
            <a:off x="468447" y="981075"/>
            <a:ext cx="17351100" cy="880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3600" b="1" i="0" u="none" strike="noStrike" cap="none" dirty="0">
                <a:solidFill>
                  <a:srgbClr val="92BAB5"/>
                </a:solidFill>
                <a:latin typeface="Arial"/>
                <a:ea typeface="Arial"/>
                <a:cs typeface="Arial"/>
                <a:sym typeface="Arial"/>
              </a:rPr>
              <a:t>Бесплатна лиценца 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Производот е креиран од проектот „Градење дигитална отпорност преку правење дигитална благосостојба и безбедност достапни за сите 2022-2-SK01-KA220-ADU-000096888“ е развиен со поддршка на Европската комисија и го одразува исклучиво мислењето на автор. Европската комисија не е одговорна за содржината на документите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Публикацијата ја добива лиценцата Creative Commons CC BY-NC SA.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Оваа лиценца ви овозможува да ја дистрибуирате, </a:t>
            </a:r>
            <a:r>
              <a:rPr lang="mk" sz="2800" dirty="0">
                <a:solidFill>
                  <a:schemeClr val="dk1"/>
                </a:solidFill>
              </a:rPr>
              <a:t>преработувате</a:t>
            </a:r>
            <a:r>
              <a:rPr lang="mk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подобрувате и надградувате работата, но само неформално. При користење на делото, како и извадоците од ова мора : </a:t>
            </a:r>
            <a:endParaRPr sz="1000" dirty="0"/>
          </a:p>
          <a:p>
            <a:pPr marL="971550" marR="0" lvl="1" indent="-48895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mk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 се спомене изворот и мора да се даде линк до лиценцата и да се наведат можни промени. Авторските права остануваат кај авторите на документите.</a:t>
            </a:r>
            <a:endParaRPr sz="1000" dirty="0"/>
          </a:p>
          <a:p>
            <a:pPr marL="971550" marR="0" lvl="1" indent="-48895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mk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делото не смее да се користи за комерцијални цели.</a:t>
            </a:r>
            <a:endParaRPr sz="1000" dirty="0"/>
          </a:p>
          <a:p>
            <a:pPr marL="971550" marR="0" lvl="1" indent="-48895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mk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Ако го прекомпонирате, конвертирате или надградите на делото, вашите придонеси мора да бидат објавени под истата лиценца како и оригиналот.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800" b="1" i="0" u="none" strike="noStrike" cap="none" dirty="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Одрекување на одговорност: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Проектот е финансиран </a:t>
            </a:r>
            <a:r>
              <a:rPr lang="mk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 Европската Унија. Сепак, искажаните ставови и мислења се само на авторот(ите) и не мора да ги одразуваат ставовите на Европската унија или Европската извршна агенција за образование и култура (EACEA). Ниту Европската Унија, ниту EACEA не можат да бидат одговорни за нив.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/>
          </a:p>
        </p:txBody>
      </p:sp>
      <p:sp>
        <p:nvSpPr>
          <p:cNvPr id="378" name="Google Shape;378;p43"/>
          <p:cNvSpPr/>
          <p:nvPr/>
        </p:nvSpPr>
        <p:spPr>
          <a:xfrm>
            <a:off x="1412775" y="3851350"/>
            <a:ext cx="2344122" cy="808722"/>
          </a:xfrm>
          <a:custGeom>
            <a:avLst/>
            <a:gdLst/>
            <a:ahLst/>
            <a:cxnLst/>
            <a:rect l="l" t="t" r="r" b="b"/>
            <a:pathLst>
              <a:path w="2344122" h="808722" extrusionOk="0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/>
          <p:nvPr/>
        </p:nvSpPr>
        <p:spPr>
          <a:xfrm>
            <a:off x="0" y="1247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719100" y="1606200"/>
            <a:ext cx="6187500" cy="8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6600"/>
              <a:buFont typeface="Arial"/>
              <a:buNone/>
            </a:pPr>
            <a:r>
              <a:rPr lang="mk" sz="6300">
                <a:solidFill>
                  <a:srgbClr val="FFAA5A"/>
                </a:solidFill>
              </a:rPr>
              <a:t>ДИГИТАЛНА ПРИВАТНОСТ : </a:t>
            </a:r>
            <a:br>
              <a:rPr lang="mk" sz="6300"/>
            </a:br>
            <a:r>
              <a:rPr lang="mk" sz="6300"/>
              <a:t>ЗАШТИТА НА ПРИВАТНИ ИНФОРМАЦИИ</a:t>
            </a:r>
            <a:endParaRPr sz="6300"/>
          </a:p>
        </p:txBody>
      </p:sp>
      <p:cxnSp>
        <p:nvCxnSpPr>
          <p:cNvPr id="236" name="Google Shape;236;p35"/>
          <p:cNvCxnSpPr/>
          <p:nvPr/>
        </p:nvCxnSpPr>
        <p:spPr>
          <a:xfrm>
            <a:off x="7092080" y="1698172"/>
            <a:ext cx="0" cy="8576360"/>
          </a:xfrm>
          <a:prstGeom prst="straightConnector1">
            <a:avLst/>
          </a:prstGeom>
          <a:noFill/>
          <a:ln w="25400" cap="sq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</p:cxnSp>
      <p:grpSp>
        <p:nvGrpSpPr>
          <p:cNvPr id="237" name="Google Shape;237;p35"/>
          <p:cNvGrpSpPr/>
          <p:nvPr/>
        </p:nvGrpSpPr>
        <p:grpSpPr>
          <a:xfrm>
            <a:off x="7662803" y="1608913"/>
            <a:ext cx="9367898" cy="8378596"/>
            <a:chOff x="0" y="2712"/>
            <a:chExt cx="9367898" cy="8378596"/>
          </a:xfrm>
        </p:grpSpPr>
        <p:sp>
          <p:nvSpPr>
            <p:cNvPr id="238" name="Google Shape;238;p35"/>
            <p:cNvSpPr/>
            <p:nvPr/>
          </p:nvSpPr>
          <p:spPr>
            <a:xfrm>
              <a:off x="0" y="2712"/>
              <a:ext cx="9367898" cy="1155668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5"/>
            <p:cNvSpPr/>
            <p:nvPr/>
          </p:nvSpPr>
          <p:spPr>
            <a:xfrm>
              <a:off x="349589" y="262737"/>
              <a:ext cx="635617" cy="63561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5"/>
            <p:cNvSpPr/>
            <p:nvPr/>
          </p:nvSpPr>
          <p:spPr>
            <a:xfrm>
              <a:off x="1334797" y="2712"/>
              <a:ext cx="8033100" cy="1155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5"/>
            <p:cNvSpPr txBox="1"/>
            <p:nvPr/>
          </p:nvSpPr>
          <p:spPr>
            <a:xfrm>
              <a:off x="1334797" y="2712"/>
              <a:ext cx="8033100" cy="1155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22300" rIns="122300" bIns="122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mk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СОДРЖИНА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5"/>
            <p:cNvSpPr/>
            <p:nvPr/>
          </p:nvSpPr>
          <p:spPr>
            <a:xfrm>
              <a:off x="0" y="1447297"/>
              <a:ext cx="9367898" cy="1155668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5"/>
            <p:cNvSpPr/>
            <p:nvPr/>
          </p:nvSpPr>
          <p:spPr>
            <a:xfrm>
              <a:off x="349589" y="1707323"/>
              <a:ext cx="635617" cy="63561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5"/>
            <p:cNvSpPr/>
            <p:nvPr/>
          </p:nvSpPr>
          <p:spPr>
            <a:xfrm>
              <a:off x="1334797" y="1447297"/>
              <a:ext cx="8033100" cy="1155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5"/>
            <p:cNvSpPr txBox="1"/>
            <p:nvPr/>
          </p:nvSpPr>
          <p:spPr>
            <a:xfrm>
              <a:off x="1334797" y="1447297"/>
              <a:ext cx="8033100" cy="1155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22300" rIns="122300" bIns="122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mk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Вовед</a:t>
              </a:r>
              <a:endParaRPr/>
            </a:p>
          </p:txBody>
        </p:sp>
        <p:sp>
          <p:nvSpPr>
            <p:cNvPr id="246" name="Google Shape;246;p35"/>
            <p:cNvSpPr/>
            <p:nvPr/>
          </p:nvSpPr>
          <p:spPr>
            <a:xfrm>
              <a:off x="0" y="2891883"/>
              <a:ext cx="9367898" cy="1155668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5"/>
            <p:cNvSpPr/>
            <p:nvPr/>
          </p:nvSpPr>
          <p:spPr>
            <a:xfrm>
              <a:off x="349589" y="3151908"/>
              <a:ext cx="635617" cy="63561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5"/>
            <p:cNvSpPr/>
            <p:nvPr/>
          </p:nvSpPr>
          <p:spPr>
            <a:xfrm>
              <a:off x="1334797" y="2891883"/>
              <a:ext cx="8033100" cy="1155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5"/>
            <p:cNvSpPr txBox="1"/>
            <p:nvPr/>
          </p:nvSpPr>
          <p:spPr>
            <a:xfrm>
              <a:off x="1334797" y="2891883"/>
              <a:ext cx="8033100" cy="1155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22300" rIns="122300" bIns="122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mk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Разбирање на дигиталната приватност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5"/>
            <p:cNvSpPr/>
            <p:nvPr/>
          </p:nvSpPr>
          <p:spPr>
            <a:xfrm>
              <a:off x="0" y="4336469"/>
              <a:ext cx="9367898" cy="1155668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5"/>
            <p:cNvSpPr/>
            <p:nvPr/>
          </p:nvSpPr>
          <p:spPr>
            <a:xfrm>
              <a:off x="349589" y="4596494"/>
              <a:ext cx="635617" cy="63561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5"/>
            <p:cNvSpPr/>
            <p:nvPr/>
          </p:nvSpPr>
          <p:spPr>
            <a:xfrm>
              <a:off x="1334797" y="4336469"/>
              <a:ext cx="8033100" cy="1155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5"/>
            <p:cNvSpPr txBox="1"/>
            <p:nvPr/>
          </p:nvSpPr>
          <p:spPr>
            <a:xfrm>
              <a:off x="1334797" y="4336469"/>
              <a:ext cx="8033100" cy="1155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22300" rIns="122300" bIns="122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mk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Дигитална приватност: Фишинг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0" y="5781054"/>
              <a:ext cx="9367898" cy="1155668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5"/>
            <p:cNvSpPr/>
            <p:nvPr/>
          </p:nvSpPr>
          <p:spPr>
            <a:xfrm>
              <a:off x="349589" y="6041080"/>
              <a:ext cx="635617" cy="63561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5"/>
            <p:cNvSpPr/>
            <p:nvPr/>
          </p:nvSpPr>
          <p:spPr>
            <a:xfrm>
              <a:off x="1334797" y="5781054"/>
              <a:ext cx="8033100" cy="1155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5"/>
            <p:cNvSpPr txBox="1"/>
            <p:nvPr/>
          </p:nvSpPr>
          <p:spPr>
            <a:xfrm>
              <a:off x="1334797" y="5781054"/>
              <a:ext cx="8033100" cy="1155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22300" rIns="122300" bIns="122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mk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Видови на дигитална приватност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5"/>
            <p:cNvSpPr/>
            <p:nvPr/>
          </p:nvSpPr>
          <p:spPr>
            <a:xfrm>
              <a:off x="0" y="7225640"/>
              <a:ext cx="9367898" cy="1155668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5"/>
            <p:cNvSpPr/>
            <p:nvPr/>
          </p:nvSpPr>
          <p:spPr>
            <a:xfrm>
              <a:off x="349589" y="7485665"/>
              <a:ext cx="635617" cy="635617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5"/>
            <p:cNvSpPr/>
            <p:nvPr/>
          </p:nvSpPr>
          <p:spPr>
            <a:xfrm>
              <a:off x="1334797" y="7225640"/>
              <a:ext cx="8033100" cy="1155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5"/>
            <p:cNvSpPr txBox="1"/>
            <p:nvPr/>
          </p:nvSpPr>
          <p:spPr>
            <a:xfrm>
              <a:off x="1334797" y="7225640"/>
              <a:ext cx="8033100" cy="1155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22300" rIns="122300" bIns="122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mk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Резиме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200"/>
              <a:buFont typeface="Arial"/>
              <a:buNone/>
            </a:pPr>
            <a:r>
              <a:rPr lang="mk"/>
              <a:t>ВОВЕД</a:t>
            </a:r>
            <a:endParaRPr/>
          </a:p>
        </p:txBody>
      </p:sp>
      <p:sp>
        <p:nvSpPr>
          <p:cNvPr id="268" name="Google Shape;268;p36"/>
          <p:cNvSpPr txBox="1">
            <a:spLocks noGrp="1"/>
          </p:cNvSpPr>
          <p:nvPr>
            <p:ph type="body" idx="1"/>
          </p:nvPr>
        </p:nvSpPr>
        <p:spPr>
          <a:xfrm>
            <a:off x="1257301" y="2135237"/>
            <a:ext cx="10872788" cy="713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11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❑"/>
            </a:pPr>
            <a:r>
              <a:rPr lang="mk" sz="3100" dirty="0"/>
              <a:t>Во </a:t>
            </a:r>
            <a:r>
              <a:rPr lang="mk-MK" sz="3100" dirty="0"/>
              <a:t>денешниот </a:t>
            </a:r>
            <a:r>
              <a:rPr lang="mk" sz="3100" dirty="0"/>
              <a:t>свет доминира технологијата, </a:t>
            </a:r>
            <a:r>
              <a:rPr lang="mk" sz="3100" b="1" dirty="0"/>
              <a:t>обезбедувањето на нашата дигитална приватност е од клучно значење </a:t>
            </a:r>
            <a:r>
              <a:rPr lang="mk" sz="3100" dirty="0"/>
              <a:t>за нашата благосостојба.</a:t>
            </a:r>
            <a:endParaRPr sz="3700" dirty="0"/>
          </a:p>
          <a:p>
            <a:pPr marL="342900" lvl="0" indent="-31115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100"/>
              <a:buChar char="❑"/>
            </a:pPr>
            <a:r>
              <a:rPr lang="mk" sz="3100" dirty="0"/>
              <a:t>„Дигитална благосостојба: Дискусијата за дигитална приватност“ е извонреден курс дизајниран да </a:t>
            </a:r>
            <a:r>
              <a:rPr lang="mk" sz="3100" b="1" dirty="0"/>
              <a:t>ги поттикне поединците да се движат низ дигиталното царство и да ја заштитат својата приватност </a:t>
            </a:r>
            <a:r>
              <a:rPr lang="mk" sz="3100" dirty="0"/>
              <a:t>.</a:t>
            </a:r>
            <a:endParaRPr sz="3700" dirty="0"/>
          </a:p>
          <a:p>
            <a:pPr marL="342900" lvl="0" indent="-31115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100"/>
              <a:buChar char="❑"/>
            </a:pPr>
            <a:r>
              <a:rPr lang="mk" sz="3100" dirty="0"/>
              <a:t>Без разлика дали сте </a:t>
            </a:r>
            <a:r>
              <a:rPr lang="mk" sz="3100" b="1" dirty="0"/>
              <a:t>поединец </a:t>
            </a:r>
            <a:r>
              <a:rPr lang="mk" sz="3100" dirty="0"/>
              <a:t>кој сака да ги заштити  личните податоци, </a:t>
            </a:r>
            <a:r>
              <a:rPr lang="mk" sz="3100" b="1" dirty="0"/>
              <a:t>едукатор </a:t>
            </a:r>
            <a:r>
              <a:rPr lang="mk" sz="3100" dirty="0"/>
              <a:t>кој има за цел да ја всади свеста за дигиталната приватност или </a:t>
            </a:r>
            <a:r>
              <a:rPr lang="mk" sz="3100" b="1" dirty="0"/>
              <a:t>професионалец </a:t>
            </a:r>
            <a:r>
              <a:rPr lang="mk" sz="3100" dirty="0"/>
              <a:t>кој се грижи за дигиталната безбедност, овој курс ве опремува со знаењата и вештините што ви се потребни.</a:t>
            </a:r>
            <a:endParaRPr sz="3700" dirty="0"/>
          </a:p>
        </p:txBody>
      </p:sp>
      <p:pic>
        <p:nvPicPr>
          <p:cNvPr id="269" name="Google Shape;269;p36" descr="Privacy | A word cloud featuring &quot;Privacy&quot;. Would appreciate… | Flick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211666">
            <a:off x="11398722" y="3788197"/>
            <a:ext cx="7604019" cy="382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/>
          <p:nvPr/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7"/>
          <p:cNvSpPr/>
          <p:nvPr/>
        </p:nvSpPr>
        <p:spPr>
          <a:xfrm rot="-853893">
            <a:off x="12262632" y="686926"/>
            <a:ext cx="4481848" cy="4481849"/>
          </a:xfrm>
          <a:prstGeom prst="arc">
            <a:avLst>
              <a:gd name="adj1" fmla="val 14612914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37"/>
          <p:cNvGrpSpPr/>
          <p:nvPr/>
        </p:nvGrpSpPr>
        <p:grpSpPr>
          <a:xfrm>
            <a:off x="762000" y="2176183"/>
            <a:ext cx="16306800" cy="7230032"/>
            <a:chOff x="0" y="4483"/>
            <a:chExt cx="16306800" cy="7230032"/>
          </a:xfrm>
        </p:grpSpPr>
        <p:sp>
          <p:nvSpPr>
            <p:cNvPr id="278" name="Google Shape;278;p37"/>
            <p:cNvSpPr/>
            <p:nvPr/>
          </p:nvSpPr>
          <p:spPr>
            <a:xfrm>
              <a:off x="0" y="4483"/>
              <a:ext cx="16306800" cy="2136372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646252" y="485167"/>
              <a:ext cx="1176153" cy="117500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2468658" y="4483"/>
              <a:ext cx="13444070" cy="2138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 txBox="1"/>
            <p:nvPr/>
          </p:nvSpPr>
          <p:spPr>
            <a:xfrm>
              <a:off x="2468658" y="4483"/>
              <a:ext cx="13444070" cy="2138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6300" tIns="226300" rIns="226300" bIns="22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mk" sz="3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Дигиталната приватност не е само концепт, туку основно право во нашиот меѓусебно поврзан свет (</a:t>
              </a:r>
              <a:r>
                <a:rPr lang="mk" sz="3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член 8 од Повелбата за основните права на Европската унија </a:t>
              </a:r>
              <a:r>
                <a:rPr lang="mk" sz="3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).</a:t>
              </a:r>
              <a:endParaRPr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0" y="2550269"/>
              <a:ext cx="16306800" cy="2136372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646252" y="3030953"/>
              <a:ext cx="1176153" cy="117500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2468658" y="2550269"/>
              <a:ext cx="13444070" cy="2138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 txBox="1"/>
            <p:nvPr/>
          </p:nvSpPr>
          <p:spPr>
            <a:xfrm>
              <a:off x="2468658" y="2550269"/>
              <a:ext cx="13444070" cy="2138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6300" tIns="226300" rIns="226300" bIns="22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mk" sz="3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Ќе се нурнеме во критичното значење на дигиталната приватност во нашиот секојдневен живот.</a:t>
              </a:r>
              <a:endParaRPr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0" y="5096055"/>
              <a:ext cx="16306800" cy="2136372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646884" y="5576739"/>
              <a:ext cx="1176153" cy="117500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2469921" y="5096055"/>
              <a:ext cx="13444070" cy="2138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 txBox="1"/>
            <p:nvPr/>
          </p:nvSpPr>
          <p:spPr>
            <a:xfrm>
              <a:off x="2469921" y="4918911"/>
              <a:ext cx="13444070" cy="2315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6300" tIns="226300" rIns="226300" bIns="22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mk" sz="3400" b="0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Погледнете го вашиот телефон за момент, размислете колку приватни информации има внатре во него, од социјални разговори до банкарски сметки. </a:t>
              </a:r>
              <a:r>
                <a:rPr lang="mk" sz="3400" b="1" i="1" dirty="0">
                  <a:solidFill>
                    <a:schemeClr val="dk1"/>
                  </a:solidFill>
                </a:rPr>
                <a:t>Ова ја наметнува</a:t>
              </a:r>
              <a:r>
                <a:rPr lang="mk" sz="34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потребата ефикасно и безбедно да ги заштитиме нашите податоци </a:t>
              </a:r>
              <a:r>
                <a:rPr lang="mk" sz="3400" b="0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3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2" y="0"/>
            <a:ext cx="6250907" cy="10287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8"/>
          <p:cNvSpPr txBox="1">
            <a:spLocks noGrp="1"/>
          </p:cNvSpPr>
          <p:nvPr>
            <p:ph type="title"/>
          </p:nvPr>
        </p:nvSpPr>
        <p:spPr>
          <a:xfrm>
            <a:off x="1030251" y="1730359"/>
            <a:ext cx="4800600" cy="6691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mk">
                <a:solidFill>
                  <a:srgbClr val="FFFFFF"/>
                </a:solidFill>
              </a:rPr>
              <a:t>Цел на модулот</a:t>
            </a:r>
            <a:endParaRPr/>
          </a:p>
        </p:txBody>
      </p:sp>
      <p:sp>
        <p:nvSpPr>
          <p:cNvPr id="297" name="Google Shape;297;p38"/>
          <p:cNvSpPr/>
          <p:nvPr/>
        </p:nvSpPr>
        <p:spPr>
          <a:xfrm rot="10800000" flipH="1">
            <a:off x="11325604" y="3683219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8" name="Google Shape;298;p38"/>
          <p:cNvGrpSpPr/>
          <p:nvPr/>
        </p:nvGrpSpPr>
        <p:grpSpPr>
          <a:xfrm>
            <a:off x="6619577" y="3603180"/>
            <a:ext cx="10828241" cy="2946099"/>
            <a:chOff x="2935" y="2208374"/>
            <a:chExt cx="10828241" cy="2946099"/>
          </a:xfrm>
        </p:grpSpPr>
        <p:sp>
          <p:nvSpPr>
            <p:cNvPr id="299" name="Google Shape;299;p38"/>
            <p:cNvSpPr/>
            <p:nvPr/>
          </p:nvSpPr>
          <p:spPr>
            <a:xfrm>
              <a:off x="2935" y="2208374"/>
              <a:ext cx="3244668" cy="251938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313992" y="2503879"/>
              <a:ext cx="3244668" cy="251938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 txBox="1"/>
            <p:nvPr/>
          </p:nvSpPr>
          <p:spPr>
            <a:xfrm>
              <a:off x="387782" y="2577669"/>
              <a:ext cx="3097088" cy="2371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mk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Овој модул има за цел да го подобри разбирањето на дигиталната приватност, да обезбеди практични вештини и да поттикне чувство на одговорност во денешната дигитална ера.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3869719" y="2208374"/>
              <a:ext cx="2915725" cy="2501375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4180776" y="2503879"/>
              <a:ext cx="2915725" cy="250137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 txBox="1"/>
            <p:nvPr/>
          </p:nvSpPr>
          <p:spPr>
            <a:xfrm>
              <a:off x="4254039" y="2577142"/>
              <a:ext cx="2769199" cy="2354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mk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На крајот на курсот, учесниците ќе </a:t>
              </a:r>
              <a:r>
                <a:rPr lang="mk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можат да направат добро информирани избори и да ги едуцираат другите за важноста на дигиталната приватност </a:t>
              </a:r>
              <a:r>
                <a:rPr lang="mk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7407559" y="2208374"/>
              <a:ext cx="3112559" cy="265059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7718617" y="2503879"/>
              <a:ext cx="3112559" cy="265059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 txBox="1"/>
            <p:nvPr/>
          </p:nvSpPr>
          <p:spPr>
            <a:xfrm>
              <a:off x="7796250" y="2581512"/>
              <a:ext cx="2957293" cy="2495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mk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Понатаму, учесниците ќе бидат подготвени да споделат и дистрибуираат информации за важноста на дигиталната приватност со </a:t>
              </a:r>
              <a:r>
                <a:rPr lang="mk" sz="1800" dirty="0"/>
                <a:t>целото</a:t>
              </a:r>
              <a:r>
                <a:rPr lang="mk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општеството.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/>
          <p:nvPr/>
        </p:nvSpPr>
        <p:spPr>
          <a:xfrm>
            <a:off x="-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9"/>
          <p:cNvSpPr txBox="1">
            <a:spLocks noGrp="1"/>
          </p:cNvSpPr>
          <p:nvPr>
            <p:ph type="title"/>
          </p:nvPr>
        </p:nvSpPr>
        <p:spPr>
          <a:xfrm>
            <a:off x="1257300" y="835493"/>
            <a:ext cx="15773400" cy="170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800"/>
              <a:buFont typeface="Arial"/>
              <a:buNone/>
            </a:pPr>
            <a:r>
              <a:rPr lang="mk" sz="7800"/>
              <a:t>ЦЕЛИ НА УЧЕЊЕТО</a:t>
            </a:r>
            <a:endParaRPr/>
          </a:p>
        </p:txBody>
      </p:sp>
      <p:grpSp>
        <p:nvGrpSpPr>
          <p:cNvPr id="314" name="Google Shape;314;p39"/>
          <p:cNvGrpSpPr/>
          <p:nvPr/>
        </p:nvGrpSpPr>
        <p:grpSpPr>
          <a:xfrm>
            <a:off x="1257300" y="2412450"/>
            <a:ext cx="16209798" cy="7595701"/>
            <a:chOff x="0" y="-1664250"/>
            <a:chExt cx="16209798" cy="7595701"/>
          </a:xfrm>
        </p:grpSpPr>
        <p:sp>
          <p:nvSpPr>
            <p:cNvPr id="315" name="Google Shape;315;p39"/>
            <p:cNvSpPr/>
            <p:nvPr/>
          </p:nvSpPr>
          <p:spPr>
            <a:xfrm>
              <a:off x="3656" y="-1664250"/>
              <a:ext cx="4615451" cy="7595701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9"/>
            <p:cNvSpPr txBox="1"/>
            <p:nvPr/>
          </p:nvSpPr>
          <p:spPr>
            <a:xfrm>
              <a:off x="3656" y="1222115"/>
              <a:ext cx="4615451" cy="455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9825" tIns="330200" rIns="359825" bIns="3302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mk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Разберете го </a:t>
              </a:r>
              <a:r>
                <a:rPr lang="mk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влијанието на технологијата </a:t>
              </a:r>
              <a:r>
                <a:rPr lang="mk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во дигиталната ера.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9"/>
            <p:cNvSpPr/>
            <p:nvPr/>
          </p:nvSpPr>
          <p:spPr>
            <a:xfrm>
              <a:off x="1321293" y="0"/>
              <a:ext cx="1280160" cy="128016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9"/>
            <p:cNvSpPr txBox="1"/>
            <p:nvPr/>
          </p:nvSpPr>
          <p:spPr>
            <a:xfrm>
              <a:off x="1508768" y="187475"/>
              <a:ext cx="905210" cy="905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800" tIns="12700" rIns="998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mk" sz="5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319" name="Google Shape;319;p39"/>
            <p:cNvSpPr/>
            <p:nvPr/>
          </p:nvSpPr>
          <p:spPr>
            <a:xfrm>
              <a:off x="0" y="1466845"/>
              <a:ext cx="4615451" cy="7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9"/>
            <p:cNvSpPr/>
            <p:nvPr/>
          </p:nvSpPr>
          <p:spPr>
            <a:xfrm>
              <a:off x="5080653" y="-1664250"/>
              <a:ext cx="6052148" cy="7595701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9"/>
            <p:cNvSpPr txBox="1"/>
            <p:nvPr/>
          </p:nvSpPr>
          <p:spPr>
            <a:xfrm>
              <a:off x="5080653" y="1222115"/>
              <a:ext cx="6052148" cy="455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9825" tIns="330200" rIns="359825" bIns="3302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mk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Разберете ги </a:t>
              </a:r>
              <a:r>
                <a:rPr lang="mk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различните техники што се користат </a:t>
              </a:r>
              <a:r>
                <a:rPr lang="mk" sz="2400" b="1" dirty="0"/>
                <a:t>при</a:t>
              </a:r>
              <a:r>
                <a:rPr lang="mk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mk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нападите на фишинг,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mk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бидете </a:t>
              </a:r>
              <a:r>
                <a:rPr lang="mk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опремени</a:t>
              </a:r>
              <a:r>
                <a:rPr lang="mk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со знаење за ефикасно </a:t>
              </a:r>
              <a:r>
                <a:rPr lang="mk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идентификување </a:t>
              </a:r>
              <a:r>
                <a:rPr lang="mk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и </a:t>
              </a:r>
              <a:r>
                <a:rPr lang="mk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заштита </a:t>
              </a:r>
              <a:r>
                <a:rPr lang="mk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од овие сајбер закани.</a:t>
              </a:r>
              <a:endParaRPr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9"/>
            <p:cNvSpPr/>
            <p:nvPr/>
          </p:nvSpPr>
          <p:spPr>
            <a:xfrm>
              <a:off x="7305526" y="0"/>
              <a:ext cx="1280160" cy="128016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9"/>
            <p:cNvSpPr txBox="1"/>
            <p:nvPr/>
          </p:nvSpPr>
          <p:spPr>
            <a:xfrm>
              <a:off x="7493001" y="187475"/>
              <a:ext cx="905210" cy="905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800" tIns="12700" rIns="998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mk" sz="5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5578521" y="1466845"/>
              <a:ext cx="4615451" cy="7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11594347" y="-1664250"/>
              <a:ext cx="4615451" cy="7595701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9"/>
            <p:cNvSpPr txBox="1"/>
            <p:nvPr/>
          </p:nvSpPr>
          <p:spPr>
            <a:xfrm>
              <a:off x="11594347" y="1222115"/>
              <a:ext cx="4615451" cy="455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9825" tIns="330200" rIns="359825" bIns="3302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mk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Разберете ја важноста и на приватноста на информациите и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mk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на приватноста на комуникацијата </a:t>
              </a:r>
              <a:r>
                <a:rPr lang="mk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во дигиталната област,  стекнете знаење и стратегии за заштита на личните информации.</a:t>
              </a:r>
              <a:endParaRPr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9"/>
            <p:cNvSpPr/>
            <p:nvPr/>
          </p:nvSpPr>
          <p:spPr>
            <a:xfrm>
              <a:off x="13259611" y="0"/>
              <a:ext cx="1280160" cy="128016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9"/>
            <p:cNvSpPr txBox="1"/>
            <p:nvPr/>
          </p:nvSpPr>
          <p:spPr>
            <a:xfrm>
              <a:off x="13447086" y="187475"/>
              <a:ext cx="905210" cy="905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800" tIns="12700" rIns="998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mk" sz="5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11493037" y="1466845"/>
              <a:ext cx="4615451" cy="7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/>
          <p:nvPr/>
        </p:nvSpPr>
        <p:spPr>
          <a:xfrm>
            <a:off x="-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0"/>
          <p:cNvSpPr txBox="1">
            <a:spLocks noGrp="1"/>
          </p:cNvSpPr>
          <p:nvPr>
            <p:ph type="title"/>
          </p:nvPr>
        </p:nvSpPr>
        <p:spPr>
          <a:xfrm>
            <a:off x="1257300" y="835493"/>
            <a:ext cx="15773400" cy="170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800"/>
              <a:buFont typeface="Arial"/>
              <a:buNone/>
            </a:pPr>
            <a:r>
              <a:rPr lang="mk" sz="7800" dirty="0"/>
              <a:t>РЕЗУЛТАТИ ОД УЧЕЊЕТО</a:t>
            </a:r>
            <a:endParaRPr dirty="0"/>
          </a:p>
        </p:txBody>
      </p:sp>
      <p:grpSp>
        <p:nvGrpSpPr>
          <p:cNvPr id="336" name="Google Shape;336;p40"/>
          <p:cNvGrpSpPr/>
          <p:nvPr/>
        </p:nvGrpSpPr>
        <p:grpSpPr>
          <a:xfrm>
            <a:off x="1277081" y="2756251"/>
            <a:ext cx="15733836" cy="6502802"/>
            <a:chOff x="19781" y="13051"/>
            <a:chExt cx="15733836" cy="6502802"/>
          </a:xfrm>
        </p:grpSpPr>
        <p:sp>
          <p:nvSpPr>
            <p:cNvPr id="337" name="Google Shape;337;p40"/>
            <p:cNvSpPr/>
            <p:nvPr/>
          </p:nvSpPr>
          <p:spPr>
            <a:xfrm>
              <a:off x="4565333" y="1331537"/>
              <a:ext cx="1015290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 txBox="1"/>
            <p:nvPr/>
          </p:nvSpPr>
          <p:spPr>
            <a:xfrm>
              <a:off x="5046831" y="1372022"/>
              <a:ext cx="52294" cy="10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9781" y="13051"/>
              <a:ext cx="4547351" cy="272841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 txBox="1"/>
            <p:nvPr/>
          </p:nvSpPr>
          <p:spPr>
            <a:xfrm>
              <a:off x="19781" y="13051"/>
              <a:ext cx="4547351" cy="2728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800" tIns="233875" rIns="222800" bIns="233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mk" sz="3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 КРАЈОТ ОД ОВОЈ МОДУЛ, УЧЕСНИЦИТЕ ЌЕ МОЖАТ ДА:</a:t>
              </a:r>
              <a:endParaRPr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0158575" y="1331537"/>
              <a:ext cx="1015290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D07A5B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 txBox="1"/>
            <p:nvPr/>
          </p:nvSpPr>
          <p:spPr>
            <a:xfrm>
              <a:off x="10640073" y="1372022"/>
              <a:ext cx="52294" cy="10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5613024" y="13051"/>
              <a:ext cx="4547351" cy="2728410"/>
            </a:xfrm>
            <a:prstGeom prst="rect">
              <a:avLst/>
            </a:prstGeom>
            <a:solidFill>
              <a:srgbClr val="D778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 txBox="1"/>
            <p:nvPr/>
          </p:nvSpPr>
          <p:spPr>
            <a:xfrm>
              <a:off x="5613024" y="13051"/>
              <a:ext cx="4547351" cy="2728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800" tIns="233875" rIns="222800" bIns="233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mk" sz="3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ЈА РАЗБЕРАТ ВАЖНОСТА НА ДИГИТАЛНАТА ПРИВАТНОСТ ВО ТЕХНОЛОШКИОТ СВЕТ.</a:t>
              </a:r>
              <a:endParaRPr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2293457" y="2739662"/>
              <a:ext cx="11186484" cy="1015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2021"/>
                  </a:lnTo>
                  <a:lnTo>
                    <a:pt x="0" y="62021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B88881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 txBox="1"/>
            <p:nvPr/>
          </p:nvSpPr>
          <p:spPr>
            <a:xfrm>
              <a:off x="7605818" y="3242073"/>
              <a:ext cx="561763" cy="10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206266" y="13051"/>
              <a:ext cx="4547351" cy="2728410"/>
            </a:xfrm>
            <a:prstGeom prst="rect">
              <a:avLst/>
            </a:prstGeom>
            <a:solidFill>
              <a:srgbClr val="C47F6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 txBox="1"/>
            <p:nvPr/>
          </p:nvSpPr>
          <p:spPr>
            <a:xfrm>
              <a:off x="11206266" y="13051"/>
              <a:ext cx="4547351" cy="2728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800" tIns="233875" rIns="222800" bIns="233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mk" sz="3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ПРЕПОЗНААТ НЕКОИ РИЗИЦИ ВКЛУЧЕНИ ВО ДИГИТАЛНАТА ПРИВАТНОСТ (КАКО ФИШИНГ).</a:t>
              </a:r>
              <a:endParaRPr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4565333" y="5105838"/>
              <a:ext cx="1015290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 txBox="1"/>
            <p:nvPr/>
          </p:nvSpPr>
          <p:spPr>
            <a:xfrm>
              <a:off x="5046831" y="5146324"/>
              <a:ext cx="52294" cy="10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9781" y="3787353"/>
              <a:ext cx="4547351" cy="2728410"/>
            </a:xfrm>
            <a:prstGeom prst="rect">
              <a:avLst/>
            </a:prstGeom>
            <a:solidFill>
              <a:srgbClr val="B38E8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 txBox="1"/>
            <p:nvPr/>
          </p:nvSpPr>
          <p:spPr>
            <a:xfrm>
              <a:off x="19781" y="3787353"/>
              <a:ext cx="4547400" cy="27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800" tIns="233875" rIns="222800" bIns="233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mk" sz="29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ИДЕНТИФИКУВААТ И ПРИМЕНУВААТ СТРАТЕГИИ ЗА ЗАШТИТА НА СОПСТВЕНИТЕ ИНФОРМАЦИИ НА ИНТЕРНЕТ.</a:t>
              </a:r>
              <a:endParaRPr sz="2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5613024" y="3787353"/>
              <a:ext cx="9911088" cy="2728410"/>
            </a:xfrm>
            <a:prstGeom prst="rect">
              <a:avLst/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 txBox="1"/>
            <p:nvPr/>
          </p:nvSpPr>
          <p:spPr>
            <a:xfrm>
              <a:off x="5613024" y="3787353"/>
              <a:ext cx="9911088" cy="2728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800" tIns="233875" rIns="222800" bIns="233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mk" sz="3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МОДУЛОТ ЌЕ ИМА ВАЖНО ПСИХОЛОШКО ВЛИЈАНИЕ ВРЗ НАШИТЕ ЖИВОТИ, КОРИСЕН И ПРОФЕСИОНАЛЕН, ГРАДИ НОВИ ВЕШТИНИ ПОТРЕБНИ НА ПАЗАРОТ НА ТРУД И КАКО И ЛИЧНО УНАПРЕДУВАЊЕ .</a:t>
              </a:r>
              <a:endParaRPr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1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1"/>
          <p:cNvSpPr/>
          <p:nvPr/>
        </p:nvSpPr>
        <p:spPr>
          <a:xfrm>
            <a:off x="15313043" y="2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200"/>
              <a:buFont typeface="Arial"/>
              <a:buNone/>
            </a:pPr>
            <a:r>
              <a:rPr lang="mk"/>
              <a:t>Очекувања од учениците</a:t>
            </a:r>
            <a:endParaRPr/>
          </a:p>
        </p:txBody>
      </p:sp>
      <p:sp>
        <p:nvSpPr>
          <p:cNvPr id="362" name="Google Shape;362;p41"/>
          <p:cNvSpPr/>
          <p:nvPr/>
        </p:nvSpPr>
        <p:spPr>
          <a:xfrm rot="-5400000" flipH="1">
            <a:off x="833566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"/>
          </p:nvPr>
        </p:nvSpPr>
        <p:spPr>
          <a:xfrm>
            <a:off x="1885950" y="2216367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mk" sz="4000" b="1" dirty="0">
                <a:solidFill>
                  <a:srgbClr val="FFAA5A"/>
                </a:solidFill>
              </a:rPr>
              <a:t>Задачи и одговорности на учениците</a:t>
            </a:r>
            <a:endParaRPr sz="4000" dirty="0">
              <a:solidFill>
                <a:srgbClr val="FFAA5A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000"/>
              <a:buNone/>
            </a:pPr>
            <a:r>
              <a:rPr lang="mk" sz="4000" dirty="0">
                <a:solidFill>
                  <a:srgbClr val="000000"/>
                </a:solidFill>
              </a:rPr>
              <a:t>Пример: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000"/>
              <a:buChar char="❑"/>
            </a:pPr>
            <a:r>
              <a:rPr lang="mk" sz="4000" dirty="0"/>
              <a:t>Од вас се очекува да инвестирате приближно ... часа за да го завршите овој модул.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000"/>
              <a:buChar char="❑"/>
            </a:pPr>
            <a:r>
              <a:rPr lang="mk" sz="4000" dirty="0"/>
              <a:t> За целосно завршување на овој курс, учесниците треба:</a:t>
            </a:r>
            <a:endParaRPr dirty="0"/>
          </a:p>
          <a:p>
            <a:pPr marL="1028700" lvl="1" indent="-3429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ourier New"/>
              <a:buChar char="o"/>
            </a:pPr>
            <a:r>
              <a:rPr lang="mk" sz="3200" dirty="0"/>
              <a:t>Да ги проследат видеата</a:t>
            </a:r>
            <a:endParaRPr sz="3200" dirty="0"/>
          </a:p>
          <a:p>
            <a:pPr marL="1028700" lvl="1" indent="-3429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ourier New"/>
              <a:buChar char="o"/>
            </a:pPr>
            <a:r>
              <a:rPr lang="mk" sz="3200" dirty="0">
                <a:solidFill>
                  <a:srgbClr val="000000"/>
                </a:solidFill>
              </a:rPr>
              <a:t>Прочитаат презентациите</a:t>
            </a:r>
            <a:endParaRPr sz="3200" dirty="0">
              <a:solidFill>
                <a:srgbClr val="000000"/>
              </a:solidFill>
            </a:endParaRPr>
          </a:p>
          <a:p>
            <a:pPr marL="1028700" lvl="1" indent="-3429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ourier New"/>
              <a:buChar char="o"/>
            </a:pPr>
            <a:r>
              <a:rPr lang="mk" sz="3200" dirty="0">
                <a:solidFill>
                  <a:srgbClr val="000000"/>
                </a:solidFill>
              </a:rPr>
              <a:t>Пополнат квизовите и прашањата</a:t>
            </a:r>
            <a:endParaRPr sz="3200" dirty="0">
              <a:solidFill>
                <a:srgbClr val="000000"/>
              </a:solidFill>
            </a:endParaRPr>
          </a:p>
          <a:p>
            <a:pPr marL="1028700" lvl="1" indent="-3429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ourier New"/>
              <a:buChar char="o"/>
            </a:pPr>
            <a:r>
              <a:rPr lang="mk" sz="3200" dirty="0">
                <a:solidFill>
                  <a:srgbClr val="000000"/>
                </a:solidFill>
              </a:rPr>
              <a:t>Пополнат и последниот тест</a:t>
            </a:r>
            <a:endParaRPr dirty="0"/>
          </a:p>
          <a:p>
            <a:pPr marL="685800" lvl="1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200"/>
              <a:buNone/>
            </a:pPr>
            <a:endParaRPr sz="3200" dirty="0">
              <a:solidFill>
                <a:srgbClr val="000000"/>
              </a:solidFill>
            </a:endParaRPr>
          </a:p>
          <a:p>
            <a:pPr marL="1028700" lvl="1" indent="-1397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ourier New"/>
              <a:buNone/>
            </a:pPr>
            <a:endParaRPr sz="3200" dirty="0">
              <a:solidFill>
                <a:srgbClr val="000000"/>
              </a:solidFill>
            </a:endParaRPr>
          </a:p>
          <a:p>
            <a:pPr marL="1028700" lvl="1" indent="-1397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ourier New"/>
              <a:buNone/>
            </a:pPr>
            <a:endParaRPr sz="3200" dirty="0"/>
          </a:p>
          <a:p>
            <a:pPr marL="1028700" lvl="1" indent="-1397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ourier New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000"/>
              <a:buNone/>
            </a:pPr>
            <a:endParaRPr sz="4000" dirty="0"/>
          </a:p>
          <a:p>
            <a:pPr marL="342900" lvl="0" indent="-889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000"/>
              <a:buNone/>
            </a:pPr>
            <a:endParaRPr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2"/>
          <p:cNvSpPr/>
          <p:nvPr/>
        </p:nvSpPr>
        <p:spPr>
          <a:xfrm>
            <a:off x="15313043" y="2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200"/>
              <a:buFont typeface="Arial"/>
              <a:buNone/>
            </a:pPr>
            <a:r>
              <a:rPr lang="mk"/>
              <a:t>Очекувања од учениците</a:t>
            </a:r>
            <a:endParaRPr/>
          </a:p>
        </p:txBody>
      </p:sp>
      <p:sp>
        <p:nvSpPr>
          <p:cNvPr id="371" name="Google Shape;371;p42"/>
          <p:cNvSpPr/>
          <p:nvPr/>
        </p:nvSpPr>
        <p:spPr>
          <a:xfrm rot="-5400000" flipH="1">
            <a:off x="833566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2"/>
          <p:cNvSpPr txBox="1">
            <a:spLocks noGrp="1"/>
          </p:cNvSpPr>
          <p:nvPr>
            <p:ph type="body" idx="1"/>
          </p:nvPr>
        </p:nvSpPr>
        <p:spPr>
          <a:xfrm>
            <a:off x="1885950" y="2216367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mk" sz="18282" b="1" dirty="0">
                <a:solidFill>
                  <a:srgbClr val="FFAA5A"/>
                </a:solidFill>
              </a:rPr>
              <a:t>Очекуваме активност во три категории :</a:t>
            </a:r>
            <a:endParaRPr sz="18082" dirty="0"/>
          </a:p>
          <a:p>
            <a:pPr marL="342900" lvl="0" indent="-35373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Char char="❑"/>
            </a:pPr>
            <a:r>
              <a:rPr lang="mk" sz="18282" b="1" dirty="0"/>
              <a:t>Пред модулот: </a:t>
            </a:r>
            <a:r>
              <a:rPr lang="mk" sz="18282" dirty="0"/>
              <a:t>Потребно</a:t>
            </a:r>
            <a:r>
              <a:rPr lang="mk" sz="18282" b="1" dirty="0"/>
              <a:t> </a:t>
            </a:r>
            <a:r>
              <a:rPr lang="mk" sz="18282" dirty="0"/>
              <a:t>е да имате основни вештини за користење на технологијата и имате општо познавање што е дигитална приватност.</a:t>
            </a:r>
            <a:endParaRPr sz="18082" dirty="0"/>
          </a:p>
          <a:p>
            <a:pPr marL="342900" lvl="0" indent="-35373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Char char="❑"/>
            </a:pPr>
            <a:r>
              <a:rPr lang="mk" sz="18282" dirty="0"/>
              <a:t> </a:t>
            </a:r>
            <a:r>
              <a:rPr lang="mk" sz="18282" b="1" dirty="0"/>
              <a:t>Во текот на модулот: </a:t>
            </a:r>
            <a:r>
              <a:rPr lang="mk" sz="18282" dirty="0"/>
              <a:t>Активното учество во дискусиите и завршувањето на зададените задачи се од суштинско значење за постигнување значителен напредок во дигиталната приватност.</a:t>
            </a:r>
            <a:endParaRPr sz="18282" dirty="0"/>
          </a:p>
          <a:p>
            <a:pPr marL="342900" lvl="0" indent="-35373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Char char="❑"/>
            </a:pPr>
            <a:r>
              <a:rPr lang="mk" sz="18282" b="1" dirty="0"/>
              <a:t>По модулот: </a:t>
            </a:r>
            <a:r>
              <a:rPr lang="mk" sz="18282" dirty="0"/>
              <a:t>Стекнатото знаење може да се примени и во личниот и професионалниот живот.</a:t>
            </a:r>
            <a:endParaRPr sz="18082" dirty="0"/>
          </a:p>
          <a:p>
            <a:pPr marL="342900" lvl="0" indent="-635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endParaRPr sz="4400" dirty="0"/>
          </a:p>
          <a:p>
            <a:pPr marL="342900" lvl="0" indent="-635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endParaRPr sz="4400" dirty="0"/>
          </a:p>
          <a:p>
            <a:pPr marL="685800" lvl="1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None/>
            </a:pPr>
            <a:endParaRPr dirty="0">
              <a:solidFill>
                <a:srgbClr val="000000"/>
              </a:solidFill>
            </a:endParaRPr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Courier New"/>
              <a:buNone/>
            </a:pPr>
            <a:endParaRPr dirty="0">
              <a:solidFill>
                <a:srgbClr val="000000"/>
              </a:solidFill>
            </a:endParaRPr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Courier New"/>
              <a:buNone/>
            </a:pPr>
            <a:endParaRPr dirty="0"/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Courier New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endParaRPr sz="4400" dirty="0"/>
          </a:p>
          <a:p>
            <a:pPr marL="342900" lvl="0" indent="-635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endParaRPr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EA23E2-D8F2-4A3A-8FC2-FB0CEC581476}"/>
</file>

<file path=customXml/itemProps2.xml><?xml version="1.0" encoding="utf-8"?>
<ds:datastoreItem xmlns:ds="http://schemas.openxmlformats.org/officeDocument/2006/customXml" ds:itemID="{FA3E3322-4487-43C8-B826-7B096789A339}"/>
</file>

<file path=customXml/itemProps3.xml><?xml version="1.0" encoding="utf-8"?>
<ds:datastoreItem xmlns:ds="http://schemas.openxmlformats.org/officeDocument/2006/customXml" ds:itemID="{C9CB90F6-22D1-49B2-AB81-AAE4B52CFF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Custom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Play</vt:lpstr>
      <vt:lpstr>Arial</vt:lpstr>
      <vt:lpstr>Cambria</vt:lpstr>
      <vt:lpstr>Noto Sans Symbols</vt:lpstr>
      <vt:lpstr>Courier New</vt:lpstr>
      <vt:lpstr>Calibri</vt:lpstr>
      <vt:lpstr>Motív Office</vt:lpstr>
      <vt:lpstr>1_Motív Office</vt:lpstr>
      <vt:lpstr>Office Theme</vt:lpstr>
      <vt:lpstr>Дигитална приватност - Вовед</vt:lpstr>
      <vt:lpstr>ДИГИТАЛНА ПРИВАТНОСТ :  ЗАШТИТА НА ПРИВАТНИ ИНФОРМАЦИИ</vt:lpstr>
      <vt:lpstr>ВОВЕД</vt:lpstr>
      <vt:lpstr>PowerPoint Presentation</vt:lpstr>
      <vt:lpstr>Цел на модулот</vt:lpstr>
      <vt:lpstr>ЦЕЛИ НА УЧЕЊЕТО</vt:lpstr>
      <vt:lpstr>РЕЗУЛТАТИ ОД УЧЕЊЕТО</vt:lpstr>
      <vt:lpstr>Очекувања од учениците</vt:lpstr>
      <vt:lpstr>Очекувања од учениците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Дигитална приватност - Вовед</dc:title>
  <cp:lastModifiedBy>Suzana Trajkovska Kochankovska</cp:lastModifiedBy>
  <cp:revision>1</cp:revision>
  <dcterms:modified xsi:type="dcterms:W3CDTF">2024-10-15T18:19:47Z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</Properties>
</file>