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embeddedFontLst>
    <p:embeddedFont>
      <p:font typeface="Play"/>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hoaVh5lAgeblYOLo4BBuicp924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Play-bold.fntdata"/><Relationship Id="rId14" Type="http://schemas.openxmlformats.org/officeDocument/2006/relationships/font" Target="fonts/Play-regular.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9.png"/><Relationship Id="rId3" Type="http://schemas.openxmlformats.org/officeDocument/2006/relationships/image" Target="../media/image1.jpg"/><Relationship Id="rId4" Type="http://schemas.openxmlformats.org/officeDocument/2006/relationships/image" Target="../media/image9.png"/><Relationship Id="rId10" Type="http://schemas.openxmlformats.org/officeDocument/2006/relationships/image" Target="../media/image15.png"/><Relationship Id="rId9" Type="http://schemas.openxmlformats.org/officeDocument/2006/relationships/image" Target="../media/image2.png"/><Relationship Id="rId5" Type="http://schemas.openxmlformats.org/officeDocument/2006/relationships/image" Target="../media/image27.png"/><Relationship Id="rId6" Type="http://schemas.openxmlformats.org/officeDocument/2006/relationships/image" Target="../media/image4.png"/><Relationship Id="rId7" Type="http://schemas.openxmlformats.org/officeDocument/2006/relationships/image" Target="../media/image12.jpg"/><Relationship Id="rId8" Type="http://schemas.openxmlformats.org/officeDocument/2006/relationships/image" Target="../media/image31.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5" name="Shape 15"/>
        <p:cNvGrpSpPr/>
        <p:nvPr/>
      </p:nvGrpSpPr>
      <p:grpSpPr>
        <a:xfrm>
          <a:off x="0" y="0"/>
          <a:ext cx="0" cy="0"/>
          <a:chOff x="0" y="0"/>
          <a:chExt cx="0" cy="0"/>
        </a:xfrm>
      </p:grpSpPr>
      <p:sp>
        <p:nvSpPr>
          <p:cNvPr id="16" name="Google Shape;1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72" name="Shape 72"/>
        <p:cNvGrpSpPr/>
        <p:nvPr/>
      </p:nvGrpSpPr>
      <p:grpSpPr>
        <a:xfrm>
          <a:off x="0" y="0"/>
          <a:ext cx="0" cy="0"/>
          <a:chOff x="0" y="0"/>
          <a:chExt cx="0" cy="0"/>
        </a:xfrm>
      </p:grpSpPr>
      <p:sp>
        <p:nvSpPr>
          <p:cNvPr id="73" name="Google Shape;7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78" name="Shape 78"/>
        <p:cNvGrpSpPr/>
        <p:nvPr/>
      </p:nvGrpSpPr>
      <p:grpSpPr>
        <a:xfrm>
          <a:off x="0" y="0"/>
          <a:ext cx="0" cy="0"/>
          <a:chOff x="0" y="0"/>
          <a:chExt cx="0" cy="0"/>
        </a:xfrm>
      </p:grpSpPr>
      <p:sp>
        <p:nvSpPr>
          <p:cNvPr id="79" name="Google Shape;79;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87" name="Shape 87"/>
        <p:cNvGrpSpPr/>
        <p:nvPr/>
      </p:nvGrpSpPr>
      <p:grpSpPr>
        <a:xfrm>
          <a:off x="0" y="0"/>
          <a:ext cx="0" cy="0"/>
          <a:chOff x="0" y="0"/>
          <a:chExt cx="0" cy="0"/>
        </a:xfrm>
      </p:grpSpPr>
      <p:sp>
        <p:nvSpPr>
          <p:cNvPr id="88" name="Google Shape;88;p12"/>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90" name="Shape 9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91" name="Shape 91"/>
        <p:cNvGrpSpPr/>
        <p:nvPr/>
      </p:nvGrpSpPr>
      <p:grpSpPr>
        <a:xfrm>
          <a:off x="0" y="0"/>
          <a:ext cx="0" cy="0"/>
          <a:chOff x="0" y="0"/>
          <a:chExt cx="0" cy="0"/>
        </a:xfrm>
      </p:grpSpPr>
      <p:sp>
        <p:nvSpPr>
          <p:cNvPr id="92" name="Google Shape;92;p24"/>
          <p:cNvSpPr txBox="1"/>
          <p:nvPr/>
        </p:nvSpPr>
        <p:spPr>
          <a:xfrm>
            <a:off x="1524000" y="2649480"/>
            <a:ext cx="9144000" cy="745313"/>
          </a:xfrm>
          <a:prstGeom prst="rect">
            <a:avLst/>
          </a:prstGeom>
          <a:noFill/>
          <a:ln>
            <a:noFill/>
          </a:ln>
        </p:spPr>
        <p:txBody>
          <a:bodyPr anchorCtr="0" anchor="b" bIns="45700" lIns="91425" spcFirstLastPara="1" rIns="91425" wrap="square" tIns="45700">
            <a:normAutofit/>
          </a:bodyPr>
          <a:lstStyle/>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ERASMUS+KA220-ADU - Cooperation partnerships in adult education</a:t>
            </a:r>
            <a:endParaRPr b="1" sz="2000">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KA220-ADU-2BF13E10 </a:t>
            </a:r>
            <a:endParaRPr b="1" sz="2000">
              <a:solidFill>
                <a:srgbClr val="FFAA5A"/>
              </a:solidFill>
              <a:latin typeface="Cambria"/>
              <a:ea typeface="Cambria"/>
              <a:cs typeface="Cambria"/>
              <a:sym typeface="Cambria"/>
            </a:endParaRPr>
          </a:p>
        </p:txBody>
      </p:sp>
      <p:sp>
        <p:nvSpPr>
          <p:cNvPr id="93" name="Google Shape;93;p24"/>
          <p:cNvSpPr txBox="1"/>
          <p:nvPr/>
        </p:nvSpPr>
        <p:spPr>
          <a:xfrm>
            <a:off x="1297172" y="1042061"/>
            <a:ext cx="9597656" cy="129266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600" u="none" cap="none" strike="noStrike">
                <a:solidFill>
                  <a:srgbClr val="92BAB5"/>
                </a:solidFill>
                <a:latin typeface="Cambria"/>
                <a:ea typeface="Cambria"/>
                <a:cs typeface="Cambria"/>
                <a:sym typeface="Cambria"/>
              </a:rPr>
              <a:t>Building Digital Resilience by Making Digital Wellbeing and</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Security Accessible to All</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&lt;&lt;DigiWELL&gt;&gt;</a:t>
            </a:r>
            <a:endParaRPr sz="2600">
              <a:solidFill>
                <a:schemeClr val="dk1"/>
              </a:solidFill>
              <a:latin typeface="Calibri"/>
              <a:ea typeface="Calibri"/>
              <a:cs typeface="Calibri"/>
              <a:sym typeface="Calibri"/>
            </a:endParaRPr>
          </a:p>
        </p:txBody>
      </p:sp>
      <p:grpSp>
        <p:nvGrpSpPr>
          <p:cNvPr id="94" name="Google Shape;94;p24"/>
          <p:cNvGrpSpPr/>
          <p:nvPr/>
        </p:nvGrpSpPr>
        <p:grpSpPr>
          <a:xfrm>
            <a:off x="404037" y="5915131"/>
            <a:ext cx="11602577" cy="790052"/>
            <a:chOff x="435935" y="5851336"/>
            <a:chExt cx="11602577" cy="790052"/>
          </a:xfrm>
        </p:grpSpPr>
        <p:pic>
          <p:nvPicPr>
            <p:cNvPr descr="Obrázok, na ktorom je text" id="95" name="Google Shape;95;p24"/>
            <p:cNvPicPr preferRelativeResize="0"/>
            <p:nvPr/>
          </p:nvPicPr>
          <p:blipFill rotWithShape="1">
            <a:blip r:embed="rId2">
              <a:alphaModFix/>
            </a:blip>
            <a:srcRect b="0" l="0" r="0" t="0"/>
            <a:stretch/>
          </p:blipFill>
          <p:spPr>
            <a:xfrm>
              <a:off x="435935" y="5963498"/>
              <a:ext cx="2290456" cy="529376"/>
            </a:xfrm>
            <a:prstGeom prst="rect">
              <a:avLst/>
            </a:prstGeom>
            <a:noFill/>
            <a:ln>
              <a:noFill/>
            </a:ln>
          </p:spPr>
        </p:pic>
        <p:pic>
          <p:nvPicPr>
            <p:cNvPr id="96" name="Google Shape;96;p24"/>
            <p:cNvPicPr preferRelativeResize="0"/>
            <p:nvPr/>
          </p:nvPicPr>
          <p:blipFill rotWithShape="1">
            <a:blip r:embed="rId3">
              <a:alphaModFix/>
            </a:blip>
            <a:srcRect b="0" l="0" r="0" t="0"/>
            <a:stretch/>
          </p:blipFill>
          <p:spPr>
            <a:xfrm>
              <a:off x="10212223" y="5851336"/>
              <a:ext cx="1826289" cy="737473"/>
            </a:xfrm>
            <a:prstGeom prst="rect">
              <a:avLst/>
            </a:prstGeom>
            <a:noFill/>
            <a:ln>
              <a:noFill/>
            </a:ln>
          </p:spPr>
        </p:pic>
        <p:pic>
          <p:nvPicPr>
            <p:cNvPr id="97" name="Google Shape;97;p24"/>
            <p:cNvPicPr preferRelativeResize="0"/>
            <p:nvPr/>
          </p:nvPicPr>
          <p:blipFill rotWithShape="1">
            <a:blip r:embed="rId4">
              <a:alphaModFix/>
            </a:blip>
            <a:srcRect b="0" l="0" r="0" t="0"/>
            <a:stretch/>
          </p:blipFill>
          <p:spPr>
            <a:xfrm>
              <a:off x="2726391" y="5863719"/>
              <a:ext cx="777669" cy="777669"/>
            </a:xfrm>
            <a:prstGeom prst="rect">
              <a:avLst/>
            </a:prstGeom>
            <a:noFill/>
            <a:ln>
              <a:noFill/>
            </a:ln>
          </p:spPr>
        </p:pic>
        <p:pic>
          <p:nvPicPr>
            <p:cNvPr descr="Slovenská poľnohospodárska univerzita v Nitre" id="98" name="Google Shape;98;p24"/>
            <p:cNvPicPr preferRelativeResize="0"/>
            <p:nvPr/>
          </p:nvPicPr>
          <p:blipFill rotWithShape="1">
            <a:blip r:embed="rId5">
              <a:alphaModFix/>
            </a:blip>
            <a:srcRect b="0" l="0" r="0" t="0"/>
            <a:stretch/>
          </p:blipFill>
          <p:spPr>
            <a:xfrm>
              <a:off x="3589235" y="5963498"/>
              <a:ext cx="1128044" cy="504492"/>
            </a:xfrm>
            <a:prstGeom prst="rect">
              <a:avLst/>
            </a:prstGeom>
            <a:noFill/>
            <a:ln>
              <a:noFill/>
            </a:ln>
          </p:spPr>
        </p:pic>
        <p:pic>
          <p:nvPicPr>
            <p:cNvPr descr="Logo" id="99" name="Google Shape;99;p24"/>
            <p:cNvPicPr preferRelativeResize="0"/>
            <p:nvPr/>
          </p:nvPicPr>
          <p:blipFill rotWithShape="1">
            <a:blip r:embed="rId6">
              <a:alphaModFix/>
            </a:blip>
            <a:srcRect b="0" l="0" r="0" t="0"/>
            <a:stretch/>
          </p:blipFill>
          <p:spPr>
            <a:xfrm>
              <a:off x="4717279" y="5963498"/>
              <a:ext cx="968299" cy="504492"/>
            </a:xfrm>
            <a:prstGeom prst="rect">
              <a:avLst/>
            </a:prstGeom>
            <a:noFill/>
            <a:ln>
              <a:noFill/>
            </a:ln>
          </p:spPr>
        </p:pic>
        <p:pic>
          <p:nvPicPr>
            <p:cNvPr id="100" name="Google Shape;100;p24"/>
            <p:cNvPicPr preferRelativeResize="0"/>
            <p:nvPr/>
          </p:nvPicPr>
          <p:blipFill rotWithShape="1">
            <a:blip r:embed="rId7">
              <a:alphaModFix/>
            </a:blip>
            <a:srcRect b="0" l="0" r="0" t="0"/>
            <a:stretch/>
          </p:blipFill>
          <p:spPr>
            <a:xfrm>
              <a:off x="5685578" y="5945929"/>
              <a:ext cx="1156727" cy="564513"/>
            </a:xfrm>
            <a:prstGeom prst="rect">
              <a:avLst/>
            </a:prstGeom>
            <a:noFill/>
            <a:ln>
              <a:noFill/>
            </a:ln>
          </p:spPr>
        </p:pic>
        <p:pic>
          <p:nvPicPr>
            <p:cNvPr descr="AIFED - Formación, cultura y empleo en Granada" id="101" name="Google Shape;101;p24"/>
            <p:cNvPicPr preferRelativeResize="0"/>
            <p:nvPr/>
          </p:nvPicPr>
          <p:blipFill rotWithShape="1">
            <a:blip r:embed="rId8">
              <a:alphaModFix/>
            </a:blip>
            <a:srcRect b="0" l="0" r="0" t="0"/>
            <a:stretch/>
          </p:blipFill>
          <p:spPr>
            <a:xfrm>
              <a:off x="6898797" y="5968999"/>
              <a:ext cx="1521023" cy="523875"/>
            </a:xfrm>
            <a:prstGeom prst="rect">
              <a:avLst/>
            </a:prstGeom>
            <a:noFill/>
            <a:ln>
              <a:noFill/>
            </a:ln>
          </p:spPr>
        </p:pic>
        <p:pic>
          <p:nvPicPr>
            <p:cNvPr id="102" name="Google Shape;102;p24"/>
            <p:cNvPicPr preferRelativeResize="0"/>
            <p:nvPr/>
          </p:nvPicPr>
          <p:blipFill rotWithShape="1">
            <a:blip r:embed="rId9">
              <a:alphaModFix/>
            </a:blip>
            <a:srcRect b="0" l="0" r="0" t="0"/>
            <a:stretch/>
          </p:blipFill>
          <p:spPr>
            <a:xfrm>
              <a:off x="8566511" y="5945929"/>
              <a:ext cx="1499020" cy="228600"/>
            </a:xfrm>
            <a:prstGeom prst="rect">
              <a:avLst/>
            </a:prstGeom>
            <a:noFill/>
            <a:ln>
              <a:noFill/>
            </a:ln>
          </p:spPr>
        </p:pic>
        <p:pic>
          <p:nvPicPr>
            <p:cNvPr descr="Syzygia Foundation" id="103" name="Google Shape;103;p24"/>
            <p:cNvPicPr preferRelativeResize="0"/>
            <p:nvPr/>
          </p:nvPicPr>
          <p:blipFill rotWithShape="1">
            <a:blip r:embed="rId10">
              <a:alphaModFix/>
            </a:blip>
            <a:srcRect b="0" l="0" r="0" t="0"/>
            <a:stretch/>
          </p:blipFill>
          <p:spPr>
            <a:xfrm>
              <a:off x="8606409" y="6252553"/>
              <a:ext cx="1419225" cy="282282"/>
            </a:xfrm>
            <a:prstGeom prst="rect">
              <a:avLst/>
            </a:prstGeom>
            <a:noFill/>
            <a:ln>
              <a:noFill/>
            </a:ln>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04" name="Shape 104"/>
        <p:cNvGrpSpPr/>
        <p:nvPr/>
      </p:nvGrpSpPr>
      <p:grpSpPr>
        <a:xfrm>
          <a:off x="0" y="0"/>
          <a:ext cx="0" cy="0"/>
          <a:chOff x="0" y="0"/>
          <a:chExt cx="0" cy="0"/>
        </a:xfrm>
      </p:grpSpPr>
      <p:sp>
        <p:nvSpPr>
          <p:cNvPr id="105" name="Google Shape;105;p25"/>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108" name="Shape 108"/>
        <p:cNvGrpSpPr/>
        <p:nvPr/>
      </p:nvGrpSpPr>
      <p:grpSpPr>
        <a:xfrm>
          <a:off x="0" y="0"/>
          <a:ext cx="0" cy="0"/>
          <a:chOff x="0" y="0"/>
          <a:chExt cx="0" cy="0"/>
        </a:xfrm>
      </p:grpSpPr>
      <p:sp>
        <p:nvSpPr>
          <p:cNvPr id="109" name="Google Shape;109;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1" name="Google Shape;111;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3" name="Google Shape;113;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114" name="Shape 114"/>
        <p:cNvGrpSpPr/>
        <p:nvPr/>
      </p:nvGrpSpPr>
      <p:grpSpPr>
        <a:xfrm>
          <a:off x="0" y="0"/>
          <a:ext cx="0" cy="0"/>
          <a:chOff x="0" y="0"/>
          <a:chExt cx="0" cy="0"/>
        </a:xfrm>
      </p:grpSpPr>
      <p:sp>
        <p:nvSpPr>
          <p:cNvPr id="115" name="Google Shape;115;p27"/>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116" name="Shape 116"/>
        <p:cNvGrpSpPr/>
        <p:nvPr/>
      </p:nvGrpSpPr>
      <p:grpSpPr>
        <a:xfrm>
          <a:off x="0" y="0"/>
          <a:ext cx="0" cy="0"/>
          <a:chOff x="0" y="0"/>
          <a:chExt cx="0" cy="0"/>
        </a:xfrm>
      </p:grpSpPr>
      <p:sp>
        <p:nvSpPr>
          <p:cNvPr id="117" name="Google Shape;117;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2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19" name="Google Shape;119;p2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0" name="Google Shape;120;p2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1" name="Google Shape;121;p2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2" name="Google Shape;122;p2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123" name="Shape 123"/>
        <p:cNvGrpSpPr/>
        <p:nvPr/>
      </p:nvGrpSpPr>
      <p:grpSpPr>
        <a:xfrm>
          <a:off x="0" y="0"/>
          <a:ext cx="0" cy="0"/>
          <a:chOff x="0" y="0"/>
          <a:chExt cx="0" cy="0"/>
        </a:xfrm>
      </p:grpSpPr>
      <p:sp>
        <p:nvSpPr>
          <p:cNvPr id="124" name="Google Shape;124;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29"/>
          <p:cNvSpPr/>
          <p:nvPr>
            <p:ph idx="2" type="pic"/>
          </p:nvPr>
        </p:nvSpPr>
        <p:spPr>
          <a:xfrm>
            <a:off x="5183188" y="987425"/>
            <a:ext cx="6172200" cy="4873625"/>
          </a:xfrm>
          <a:prstGeom prst="rect">
            <a:avLst/>
          </a:prstGeom>
          <a:noFill/>
          <a:ln>
            <a:noFill/>
          </a:ln>
        </p:spPr>
      </p:sp>
      <p:sp>
        <p:nvSpPr>
          <p:cNvPr id="126" name="Google Shape;126;p2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7" name="Google Shape;127;p2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8" name="Google Shape;128;p2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9" name="Google Shape;129;p2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type="title">
  <p:cSld name="TITLE">
    <p:spTree>
      <p:nvGrpSpPr>
        <p:cNvPr id="21" name="Shape 21"/>
        <p:cNvGrpSpPr/>
        <p:nvPr/>
      </p:nvGrpSpPr>
      <p:grpSpPr>
        <a:xfrm>
          <a:off x="0" y="0"/>
          <a:ext cx="0" cy="0"/>
          <a:chOff x="0" y="0"/>
          <a:chExt cx="0" cy="0"/>
        </a:xfrm>
      </p:grpSpPr>
      <p:sp>
        <p:nvSpPr>
          <p:cNvPr id="22" name="Google Shape;22;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27" name="Shape 27"/>
        <p:cNvGrpSpPr/>
        <p:nvPr/>
      </p:nvGrpSpPr>
      <p:grpSpPr>
        <a:xfrm>
          <a:off x="0" y="0"/>
          <a:ext cx="0" cy="0"/>
          <a:chOff x="0" y="0"/>
          <a:chExt cx="0" cy="0"/>
        </a:xfrm>
      </p:grpSpPr>
      <p:sp>
        <p:nvSpPr>
          <p:cNvPr id="28" name="Google Shape;28;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0" name="Google Shape;3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0" name="Shape 40"/>
        <p:cNvGrpSpPr/>
        <p:nvPr/>
      </p:nvGrpSpPr>
      <p:grpSpPr>
        <a:xfrm>
          <a:off x="0" y="0"/>
          <a:ext cx="0" cy="0"/>
          <a:chOff x="0" y="0"/>
          <a:chExt cx="0" cy="0"/>
        </a:xfrm>
      </p:grpSpPr>
      <p:sp>
        <p:nvSpPr>
          <p:cNvPr id="41" name="Google Shape;41;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49" name="Shape 49"/>
        <p:cNvGrpSpPr/>
        <p:nvPr/>
      </p:nvGrpSpPr>
      <p:grpSpPr>
        <a:xfrm>
          <a:off x="0" y="0"/>
          <a:ext cx="0" cy="0"/>
          <a:chOff x="0" y="0"/>
          <a:chExt cx="0" cy="0"/>
        </a:xfrm>
      </p:grpSpPr>
      <p:sp>
        <p:nvSpPr>
          <p:cNvPr id="50" name="Google Shape;50;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54" name="Shape 54"/>
        <p:cNvGrpSpPr/>
        <p:nvPr/>
      </p:nvGrpSpPr>
      <p:grpSpPr>
        <a:xfrm>
          <a:off x="0" y="0"/>
          <a:ext cx="0" cy="0"/>
          <a:chOff x="0" y="0"/>
          <a:chExt cx="0" cy="0"/>
        </a:xfrm>
      </p:grpSpPr>
      <p:sp>
        <p:nvSpPr>
          <p:cNvPr id="55" name="Google Shape;5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58" name="Shape 58"/>
        <p:cNvGrpSpPr/>
        <p:nvPr/>
      </p:nvGrpSpPr>
      <p:grpSpPr>
        <a:xfrm>
          <a:off x="0" y="0"/>
          <a:ext cx="0" cy="0"/>
          <a:chOff x="0" y="0"/>
          <a:chExt cx="0" cy="0"/>
        </a:xfrm>
      </p:grpSpPr>
      <p:sp>
        <p:nvSpPr>
          <p:cNvPr id="59" name="Google Shape;59;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65" name="Shape 65"/>
        <p:cNvGrpSpPr/>
        <p:nvPr/>
      </p:nvGrpSpPr>
      <p:grpSpPr>
        <a:xfrm>
          <a:off x="0" y="0"/>
          <a:ext cx="0" cy="0"/>
          <a:chOff x="0" y="0"/>
          <a:chExt cx="0" cy="0"/>
        </a:xfrm>
      </p:grpSpPr>
      <p:sp>
        <p:nvSpPr>
          <p:cNvPr id="66" name="Google Shape;66;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1"/>
          <p:cNvSpPr/>
          <p:nvPr>
            <p:ph idx="2" type="pic"/>
          </p:nvPr>
        </p:nvSpPr>
        <p:spPr>
          <a:xfrm>
            <a:off x="5183188" y="987425"/>
            <a:ext cx="6172200" cy="4873625"/>
          </a:xfrm>
          <a:prstGeom prst="rect">
            <a:avLst/>
          </a:prstGeom>
          <a:noFill/>
          <a:ln>
            <a:noFill/>
          </a:ln>
        </p:spPr>
      </p:sp>
      <p:sp>
        <p:nvSpPr>
          <p:cNvPr id="68" name="Google Shape;68;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1"/>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4800"/>
              <a:buFont typeface="Cambria"/>
              <a:buNone/>
              <a:defRPr b="1" i="0" sz="48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1"/>
          <p:cNvSpPr txBox="1"/>
          <p:nvPr>
            <p:ph idx="1" type="body"/>
          </p:nvPr>
        </p:nvSpPr>
        <p:spPr>
          <a:xfrm>
            <a:off x="691116" y="1658679"/>
            <a:ext cx="10662684" cy="3944679"/>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FFAA5A"/>
              </a:buClr>
              <a:buSzPts val="2800"/>
              <a:buFont typeface="Noto Sans Symbols"/>
              <a:buChar char="❑"/>
              <a:defRPr b="0" i="0" sz="2800" u="none" cap="none" strike="noStrike">
                <a:solidFill>
                  <a:schemeClr val="dk1"/>
                </a:solidFill>
                <a:latin typeface="Cambria"/>
                <a:ea typeface="Cambria"/>
                <a:cs typeface="Cambria"/>
                <a:sym typeface="Cambria"/>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png"/><Relationship Id="rId10" Type="http://schemas.openxmlformats.org/officeDocument/2006/relationships/image" Target="../media/image8.png"/><Relationship Id="rId13" Type="http://schemas.openxmlformats.org/officeDocument/2006/relationships/image" Target="../media/image31.jpg"/><Relationship Id="rId12" Type="http://schemas.openxmlformats.org/officeDocument/2006/relationships/image" Target="../media/image12.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2.jpg"/><Relationship Id="rId4" Type="http://schemas.openxmlformats.org/officeDocument/2006/relationships/image" Target="../media/image5.png"/><Relationship Id="rId9" Type="http://schemas.openxmlformats.org/officeDocument/2006/relationships/image" Target="../media/image27.png"/><Relationship Id="rId15" Type="http://schemas.openxmlformats.org/officeDocument/2006/relationships/image" Target="../media/image15.png"/><Relationship Id="rId14" Type="http://schemas.openxmlformats.org/officeDocument/2006/relationships/image" Target="../media/image2.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9.png"/><Relationship Id="rId8"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6.png"/><Relationship Id="rId4" Type="http://schemas.openxmlformats.org/officeDocument/2006/relationships/image" Target="../media/image24.png"/><Relationship Id="rId5" Type="http://schemas.openxmlformats.org/officeDocument/2006/relationships/image" Target="../media/image20.png"/><Relationship Id="rId6" Type="http://schemas.openxmlformats.org/officeDocument/2006/relationships/image" Target="../media/image30.png"/><Relationship Id="rId7" Type="http://schemas.openxmlformats.org/officeDocument/2006/relationships/image" Target="../media/image17.png"/><Relationship Id="rId8"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5.png"/><Relationship Id="rId4" Type="http://schemas.openxmlformats.org/officeDocument/2006/relationships/image" Target="../media/image3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3" name="Shape 133"/>
        <p:cNvGrpSpPr/>
        <p:nvPr/>
      </p:nvGrpSpPr>
      <p:grpSpPr>
        <a:xfrm>
          <a:off x="0" y="0"/>
          <a:ext cx="0" cy="0"/>
          <a:chOff x="0" y="0"/>
          <a:chExt cx="0" cy="0"/>
        </a:xfrm>
      </p:grpSpPr>
      <p:sp>
        <p:nvSpPr>
          <p:cNvPr id="134" name="Google Shape;134;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5" name="Google Shape;135;p1"/>
          <p:cNvSpPr txBox="1"/>
          <p:nvPr>
            <p:ph type="title"/>
          </p:nvPr>
        </p:nvSpPr>
        <p:spPr>
          <a:xfrm>
            <a:off x="6269558" y="1583993"/>
            <a:ext cx="5334930" cy="147751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AA5A"/>
              </a:buClr>
              <a:buSzPts val="4400"/>
              <a:buFont typeface="Arial"/>
              <a:buNone/>
            </a:pPr>
            <a:r>
              <a:rPr b="1" lang="en-US">
                <a:solidFill>
                  <a:srgbClr val="FFAA5A"/>
                </a:solidFill>
                <a:latin typeface="Arial"/>
                <a:ea typeface="Arial"/>
                <a:cs typeface="Arial"/>
                <a:sym typeface="Arial"/>
              </a:rPr>
              <a:t>Digital Wellbeing - Introduction</a:t>
            </a:r>
            <a:endParaRPr/>
          </a:p>
        </p:txBody>
      </p:sp>
      <p:sp>
        <p:nvSpPr>
          <p:cNvPr id="136" name="Google Shape;136;p1"/>
          <p:cNvSpPr/>
          <p:nvPr/>
        </p:nvSpPr>
        <p:spPr>
          <a:xfrm flipH="1">
            <a:off x="530529" y="1"/>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7" name="Google Shape;137;p1"/>
          <p:cNvSpPr/>
          <p:nvPr/>
        </p:nvSpPr>
        <p:spPr>
          <a:xfrm flipH="1">
            <a:off x="4349052" y="0"/>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8" name="Google Shape;138;p1"/>
          <p:cNvSpPr/>
          <p:nvPr/>
        </p:nvSpPr>
        <p:spPr>
          <a:xfrm flipH="1">
            <a:off x="0" y="2916245"/>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9" name="Google Shape;139;p1"/>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0" name="Google Shape;140;p1"/>
          <p:cNvSpPr/>
          <p:nvPr/>
        </p:nvSpPr>
        <p:spPr>
          <a:xfrm flipH="1">
            <a:off x="3697761" y="5717906"/>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Obrázok, na ktorom je nebo, voda, exteriér, osoba&#10;&#10;Automaticky generovaný popis" id="141" name="Google Shape;141;p1"/>
          <p:cNvPicPr preferRelativeResize="0"/>
          <p:nvPr/>
        </p:nvPicPr>
        <p:blipFill rotWithShape="1">
          <a:blip r:embed="rId3">
            <a:alphaModFix amt="70000"/>
          </a:blip>
          <a:srcRect b="3" l="0" r="3" t="0"/>
          <a:stretch/>
        </p:blipFill>
        <p:spPr>
          <a:xfrm>
            <a:off x="631840" y="598720"/>
            <a:ext cx="5178249" cy="5178249"/>
          </a:xfrm>
          <a:custGeom>
            <a:rect b="b" l="l" r="r" t="t"/>
            <a:pathLst>
              <a:path extrusionOk="0" h="3741748" w="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ln>
            <a:noFill/>
          </a:ln>
        </p:spPr>
      </p:pic>
      <p:sp>
        <p:nvSpPr>
          <p:cNvPr id="142" name="Google Shape;142;p1"/>
          <p:cNvSpPr/>
          <p:nvPr/>
        </p:nvSpPr>
        <p:spPr>
          <a:xfrm flipH="1">
            <a:off x="4520513" y="6258756"/>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martfón obrys" id="143" name="Google Shape;143;p1"/>
          <p:cNvPicPr preferRelativeResize="0"/>
          <p:nvPr/>
        </p:nvPicPr>
        <p:blipFill rotWithShape="1">
          <a:blip r:embed="rId4">
            <a:alphaModFix/>
          </a:blip>
          <a:srcRect b="0" l="0" r="0" t="0"/>
          <a:stretch/>
        </p:blipFill>
        <p:spPr>
          <a:xfrm rot="2165805">
            <a:off x="1685671" y="1534886"/>
            <a:ext cx="914400" cy="914400"/>
          </a:xfrm>
          <a:prstGeom prst="rect">
            <a:avLst/>
          </a:prstGeom>
          <a:noFill/>
          <a:ln>
            <a:noFill/>
          </a:ln>
        </p:spPr>
      </p:pic>
      <p:pic>
        <p:nvPicPr>
          <p:cNvPr descr="Internet obrys" id="144" name="Google Shape;144;p1"/>
          <p:cNvPicPr preferRelativeResize="0"/>
          <p:nvPr/>
        </p:nvPicPr>
        <p:blipFill rotWithShape="1">
          <a:blip r:embed="rId5">
            <a:alphaModFix/>
          </a:blip>
          <a:srcRect b="0" l="0" r="0" t="0"/>
          <a:stretch/>
        </p:blipFill>
        <p:spPr>
          <a:xfrm>
            <a:off x="1328057" y="2772394"/>
            <a:ext cx="914400" cy="914400"/>
          </a:xfrm>
          <a:prstGeom prst="rect">
            <a:avLst/>
          </a:prstGeom>
          <a:noFill/>
          <a:ln>
            <a:noFill/>
          </a:ln>
        </p:spPr>
      </p:pic>
      <p:pic>
        <p:nvPicPr>
          <p:cNvPr descr="Wi-Fi obrys" id="145" name="Google Shape;145;p1"/>
          <p:cNvPicPr preferRelativeResize="0"/>
          <p:nvPr/>
        </p:nvPicPr>
        <p:blipFill rotWithShape="1">
          <a:blip r:embed="rId6">
            <a:alphaModFix/>
          </a:blip>
          <a:srcRect b="0" l="0" r="0" t="0"/>
          <a:stretch/>
        </p:blipFill>
        <p:spPr>
          <a:xfrm>
            <a:off x="1785257" y="3979506"/>
            <a:ext cx="914400" cy="914400"/>
          </a:xfrm>
          <a:prstGeom prst="rect">
            <a:avLst/>
          </a:prstGeom>
          <a:noFill/>
          <a:ln>
            <a:noFill/>
          </a:ln>
        </p:spPr>
      </p:pic>
      <p:pic>
        <p:nvPicPr>
          <p:cNvPr descr="Obrázok, na ktorom je text" id="146" name="Google Shape;146;p1"/>
          <p:cNvPicPr preferRelativeResize="0"/>
          <p:nvPr/>
        </p:nvPicPr>
        <p:blipFill rotWithShape="1">
          <a:blip r:embed="rId7">
            <a:alphaModFix/>
          </a:blip>
          <a:srcRect b="0" l="0" r="0" t="0"/>
          <a:stretch/>
        </p:blipFill>
        <p:spPr>
          <a:xfrm>
            <a:off x="7627648" y="833726"/>
            <a:ext cx="2406814" cy="529376"/>
          </a:xfrm>
          <a:prstGeom prst="rect">
            <a:avLst/>
          </a:prstGeom>
          <a:noFill/>
          <a:ln>
            <a:noFill/>
          </a:ln>
        </p:spPr>
      </p:pic>
      <p:pic>
        <p:nvPicPr>
          <p:cNvPr id="147" name="Google Shape;147;p1"/>
          <p:cNvPicPr preferRelativeResize="0"/>
          <p:nvPr/>
        </p:nvPicPr>
        <p:blipFill rotWithShape="1">
          <a:blip r:embed="rId8">
            <a:alphaModFix/>
          </a:blip>
          <a:srcRect b="0" l="0" r="0" t="0"/>
          <a:stretch/>
        </p:blipFill>
        <p:spPr>
          <a:xfrm>
            <a:off x="5822658" y="5151053"/>
            <a:ext cx="817175" cy="777669"/>
          </a:xfrm>
          <a:prstGeom prst="rect">
            <a:avLst/>
          </a:prstGeom>
          <a:noFill/>
          <a:ln>
            <a:noFill/>
          </a:ln>
        </p:spPr>
      </p:pic>
      <p:pic>
        <p:nvPicPr>
          <p:cNvPr descr="Slovenská poľnohospodárska univerzita v Nitre" id="148" name="Google Shape;148;p1"/>
          <p:cNvPicPr preferRelativeResize="0"/>
          <p:nvPr/>
        </p:nvPicPr>
        <p:blipFill rotWithShape="1">
          <a:blip r:embed="rId9">
            <a:alphaModFix/>
          </a:blip>
          <a:srcRect b="0" l="0" r="0" t="0"/>
          <a:stretch/>
        </p:blipFill>
        <p:spPr>
          <a:xfrm>
            <a:off x="6746258" y="5272445"/>
            <a:ext cx="1185350" cy="504492"/>
          </a:xfrm>
          <a:prstGeom prst="rect">
            <a:avLst/>
          </a:prstGeom>
          <a:noFill/>
          <a:ln>
            <a:noFill/>
          </a:ln>
        </p:spPr>
      </p:pic>
      <p:pic>
        <p:nvPicPr>
          <p:cNvPr id="149" name="Google Shape;149;p1"/>
          <p:cNvPicPr preferRelativeResize="0"/>
          <p:nvPr/>
        </p:nvPicPr>
        <p:blipFill rotWithShape="1">
          <a:blip r:embed="rId10">
            <a:alphaModFix/>
          </a:blip>
          <a:srcRect b="0" l="0" r="0" t="0"/>
          <a:stretch/>
        </p:blipFill>
        <p:spPr>
          <a:xfrm>
            <a:off x="8059380" y="5242752"/>
            <a:ext cx="773010" cy="1016004"/>
          </a:xfrm>
          <a:prstGeom prst="rect">
            <a:avLst/>
          </a:prstGeom>
          <a:noFill/>
          <a:ln>
            <a:noFill/>
          </a:ln>
        </p:spPr>
      </p:pic>
      <p:pic>
        <p:nvPicPr>
          <p:cNvPr descr="Logo" id="150" name="Google Shape;150;p1"/>
          <p:cNvPicPr preferRelativeResize="0"/>
          <p:nvPr/>
        </p:nvPicPr>
        <p:blipFill rotWithShape="1">
          <a:blip r:embed="rId11">
            <a:alphaModFix/>
          </a:blip>
          <a:srcRect b="0" l="0" r="0" t="0"/>
          <a:stretch/>
        </p:blipFill>
        <p:spPr>
          <a:xfrm>
            <a:off x="8832390" y="5213414"/>
            <a:ext cx="1017490" cy="504492"/>
          </a:xfrm>
          <a:prstGeom prst="rect">
            <a:avLst/>
          </a:prstGeom>
          <a:noFill/>
          <a:ln>
            <a:noFill/>
          </a:ln>
        </p:spPr>
      </p:pic>
      <p:pic>
        <p:nvPicPr>
          <p:cNvPr id="151" name="Google Shape;151;p1"/>
          <p:cNvPicPr preferRelativeResize="0"/>
          <p:nvPr/>
        </p:nvPicPr>
        <p:blipFill rotWithShape="1">
          <a:blip r:embed="rId12">
            <a:alphaModFix/>
          </a:blip>
          <a:srcRect b="0" l="0" r="0" t="0"/>
          <a:stretch/>
        </p:blipFill>
        <p:spPr>
          <a:xfrm>
            <a:off x="9965882" y="5208372"/>
            <a:ext cx="1215490" cy="564513"/>
          </a:xfrm>
          <a:prstGeom prst="rect">
            <a:avLst/>
          </a:prstGeom>
          <a:noFill/>
          <a:ln>
            <a:noFill/>
          </a:ln>
        </p:spPr>
      </p:pic>
      <p:pic>
        <p:nvPicPr>
          <p:cNvPr descr="AIFED - Formación, cultura y empleo en Granada" id="152" name="Google Shape;152;p1"/>
          <p:cNvPicPr preferRelativeResize="0"/>
          <p:nvPr/>
        </p:nvPicPr>
        <p:blipFill rotWithShape="1">
          <a:blip r:embed="rId13">
            <a:alphaModFix/>
          </a:blip>
          <a:srcRect b="0" l="0" r="0" t="0"/>
          <a:stretch/>
        </p:blipFill>
        <p:spPr>
          <a:xfrm>
            <a:off x="6223099" y="5771248"/>
            <a:ext cx="1598293" cy="523875"/>
          </a:xfrm>
          <a:prstGeom prst="rect">
            <a:avLst/>
          </a:prstGeom>
          <a:noFill/>
          <a:ln>
            <a:noFill/>
          </a:ln>
        </p:spPr>
      </p:pic>
      <p:pic>
        <p:nvPicPr>
          <p:cNvPr id="153" name="Google Shape;153;p1"/>
          <p:cNvPicPr preferRelativeResize="0"/>
          <p:nvPr/>
        </p:nvPicPr>
        <p:blipFill rotWithShape="1">
          <a:blip r:embed="rId14">
            <a:alphaModFix/>
          </a:blip>
          <a:srcRect b="0" l="0" r="0" t="0"/>
          <a:stretch/>
        </p:blipFill>
        <p:spPr>
          <a:xfrm>
            <a:off x="8937023" y="5889422"/>
            <a:ext cx="1575172" cy="228600"/>
          </a:xfrm>
          <a:prstGeom prst="rect">
            <a:avLst/>
          </a:prstGeom>
          <a:noFill/>
          <a:ln>
            <a:noFill/>
          </a:ln>
        </p:spPr>
      </p:pic>
      <p:pic>
        <p:nvPicPr>
          <p:cNvPr descr="Syzygia Foundation" id="154" name="Google Shape;154;p1"/>
          <p:cNvPicPr preferRelativeResize="0"/>
          <p:nvPr/>
        </p:nvPicPr>
        <p:blipFill rotWithShape="1">
          <a:blip r:embed="rId15">
            <a:alphaModFix/>
          </a:blip>
          <a:srcRect b="0" l="0" r="0" t="0"/>
          <a:stretch/>
        </p:blipFill>
        <p:spPr>
          <a:xfrm>
            <a:off x="10621679" y="5862581"/>
            <a:ext cx="1491323" cy="282282"/>
          </a:xfrm>
          <a:prstGeom prst="rect">
            <a:avLst/>
          </a:prstGeom>
          <a:noFill/>
          <a:ln>
            <a:noFill/>
          </a:ln>
        </p:spPr>
      </p:pic>
      <p:sp>
        <p:nvSpPr>
          <p:cNvPr id="155" name="Google Shape;155;p1"/>
          <p:cNvSpPr txBox="1"/>
          <p:nvPr/>
        </p:nvSpPr>
        <p:spPr>
          <a:xfrm>
            <a:off x="7622071" y="3686794"/>
            <a:ext cx="2480219" cy="1373732"/>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400"/>
              <a:buFont typeface="Arial"/>
              <a:buNone/>
            </a:pPr>
            <a:r>
              <a:rPr b="0" lang="en-US" sz="1400" u="none">
                <a:solidFill>
                  <a:schemeClr val="dk1"/>
                </a:solidFill>
                <a:latin typeface="Arial"/>
                <a:ea typeface="Arial"/>
                <a:cs typeface="Arial"/>
                <a:sym typeface="Arial"/>
              </a:rPr>
              <a:t>Building Digital Resilience </a:t>
            </a:r>
            <a:br>
              <a:rPr b="0" lang="en-US" sz="1400" u="none">
                <a:solidFill>
                  <a:schemeClr val="dk1"/>
                </a:solidFill>
                <a:latin typeface="Arial"/>
                <a:ea typeface="Arial"/>
                <a:cs typeface="Arial"/>
                <a:sym typeface="Arial"/>
              </a:rPr>
            </a:br>
            <a:r>
              <a:rPr b="0" lang="en-US" sz="1400" u="none">
                <a:solidFill>
                  <a:schemeClr val="dk1"/>
                </a:solidFill>
                <a:latin typeface="Arial"/>
                <a:ea typeface="Arial"/>
                <a:cs typeface="Arial"/>
                <a:sym typeface="Arial"/>
              </a:rPr>
              <a:t>by Making Digital Wellbeing </a:t>
            </a:r>
            <a:br>
              <a:rPr b="0" lang="en-US" sz="1400" u="none">
                <a:solidFill>
                  <a:schemeClr val="dk1"/>
                </a:solidFill>
                <a:latin typeface="Arial"/>
                <a:ea typeface="Arial"/>
                <a:cs typeface="Arial"/>
                <a:sym typeface="Arial"/>
              </a:rPr>
            </a:br>
            <a:r>
              <a:rPr b="0" lang="en-US" sz="1400" u="none">
                <a:solidFill>
                  <a:schemeClr val="dk1"/>
                </a:solidFill>
                <a:latin typeface="Arial"/>
                <a:ea typeface="Arial"/>
                <a:cs typeface="Arial"/>
                <a:sym typeface="Arial"/>
              </a:rPr>
              <a:t>and Security Accessible to All</a:t>
            </a:r>
            <a:br>
              <a:rPr b="0" lang="en-US" sz="1400" u="none">
                <a:solidFill>
                  <a:schemeClr val="dk1"/>
                </a:solidFill>
                <a:latin typeface="Arial"/>
                <a:ea typeface="Arial"/>
                <a:cs typeface="Arial"/>
                <a:sym typeface="Arial"/>
              </a:rPr>
            </a:br>
            <a:r>
              <a:rPr b="0" lang="en-US" sz="1100" u="none">
                <a:solidFill>
                  <a:schemeClr val="dk1"/>
                </a:solidFill>
                <a:latin typeface="Arial"/>
                <a:ea typeface="Arial"/>
                <a:cs typeface="Arial"/>
                <a:sym typeface="Arial"/>
              </a:rPr>
              <a:t>2022-2-SK01-KA220-ADU-000096888</a:t>
            </a:r>
            <a:endParaRPr b="0" sz="140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sp>
        <p:nvSpPr>
          <p:cNvPr id="160" name="Google Shape;160;p2"/>
          <p:cNvSpPr/>
          <p:nvPr/>
        </p:nvSpPr>
        <p:spPr>
          <a:xfrm>
            <a:off x="0" y="8313"/>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2"/>
          <p:cNvSpPr txBox="1"/>
          <p:nvPr>
            <p:ph type="title"/>
          </p:nvPr>
        </p:nvSpPr>
        <p:spPr>
          <a:xfrm>
            <a:off x="479394" y="1070800"/>
            <a:ext cx="3939688" cy="5583126"/>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4800"/>
              <a:buFont typeface="Arial"/>
              <a:buNone/>
            </a:pPr>
            <a:r>
              <a:rPr lang="en-US">
                <a:solidFill>
                  <a:srgbClr val="FFAA5A"/>
                </a:solidFill>
              </a:rPr>
              <a:t>DIGITAL WELL-BEING: </a:t>
            </a:r>
            <a:br>
              <a:rPr lang="en-US"/>
            </a:br>
            <a:r>
              <a:rPr lang="en-US"/>
              <a:t>NAVIGATING THE DIGITAL WORLD MINDFULLY</a:t>
            </a:r>
            <a:endParaRPr/>
          </a:p>
        </p:txBody>
      </p:sp>
      <p:cxnSp>
        <p:nvCxnSpPr>
          <p:cNvPr id="162" name="Google Shape;162;p2"/>
          <p:cNvCxnSpPr/>
          <p:nvPr/>
        </p:nvCxnSpPr>
        <p:spPr>
          <a:xfrm>
            <a:off x="4728053" y="1132114"/>
            <a:ext cx="0" cy="5717573"/>
          </a:xfrm>
          <a:prstGeom prst="straightConnector1">
            <a:avLst/>
          </a:prstGeom>
          <a:noFill/>
          <a:ln cap="sq" cmpd="sng" w="25400">
            <a:solidFill>
              <a:schemeClr val="accent1"/>
            </a:solidFill>
            <a:prstDash val="solid"/>
            <a:bevel/>
            <a:headEnd len="sm" w="sm" type="none"/>
            <a:tailEnd len="sm" w="sm" type="none"/>
          </a:ln>
        </p:spPr>
      </p:cxnSp>
      <p:grpSp>
        <p:nvGrpSpPr>
          <p:cNvPr id="163" name="Google Shape;163;p2"/>
          <p:cNvGrpSpPr/>
          <p:nvPr/>
        </p:nvGrpSpPr>
        <p:grpSpPr>
          <a:xfrm>
            <a:off x="5108535" y="1072608"/>
            <a:ext cx="6245265" cy="5585730"/>
            <a:chOff x="0" y="1808"/>
            <a:chExt cx="6245265" cy="5585730"/>
          </a:xfrm>
        </p:grpSpPr>
        <p:sp>
          <p:nvSpPr>
            <p:cNvPr id="164" name="Google Shape;164;p2"/>
            <p:cNvSpPr/>
            <p:nvPr/>
          </p:nvSpPr>
          <p:spPr>
            <a:xfrm>
              <a:off x="0" y="1808"/>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
            <p:cNvSpPr/>
            <p:nvPr/>
          </p:nvSpPr>
          <p:spPr>
            <a:xfrm>
              <a:off x="233059" y="175158"/>
              <a:ext cx="423745" cy="423745"/>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
            <p:cNvSpPr/>
            <p:nvPr/>
          </p:nvSpPr>
          <p:spPr>
            <a:xfrm>
              <a:off x="889864" y="1808"/>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
            <p:cNvSpPr txBox="1"/>
            <p:nvPr/>
          </p:nvSpPr>
          <p:spPr>
            <a:xfrm>
              <a:off x="889864" y="1808"/>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800"/>
                <a:buFont typeface="Arial"/>
                <a:buNone/>
              </a:pPr>
              <a:r>
                <a:rPr b="1" lang="en-US" sz="2800">
                  <a:solidFill>
                    <a:schemeClr val="dk1"/>
                  </a:solidFill>
                  <a:latin typeface="Arial"/>
                  <a:ea typeface="Arial"/>
                  <a:cs typeface="Arial"/>
                  <a:sym typeface="Arial"/>
                </a:rPr>
                <a:t>CONTENT</a:t>
              </a:r>
              <a:endParaRPr sz="2800">
                <a:solidFill>
                  <a:schemeClr val="dk1"/>
                </a:solidFill>
                <a:latin typeface="Arial"/>
                <a:ea typeface="Arial"/>
                <a:cs typeface="Arial"/>
                <a:sym typeface="Arial"/>
              </a:endParaRPr>
            </a:p>
          </p:txBody>
        </p:sp>
        <p:sp>
          <p:nvSpPr>
            <p:cNvPr id="168" name="Google Shape;168;p2"/>
            <p:cNvSpPr/>
            <p:nvPr/>
          </p:nvSpPr>
          <p:spPr>
            <a:xfrm>
              <a:off x="0" y="964865"/>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
            <p:cNvSpPr/>
            <p:nvPr/>
          </p:nvSpPr>
          <p:spPr>
            <a:xfrm>
              <a:off x="233059" y="1138215"/>
              <a:ext cx="423745" cy="423745"/>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
            <p:cNvSpPr/>
            <p:nvPr/>
          </p:nvSpPr>
          <p:spPr>
            <a:xfrm>
              <a:off x="889864" y="964865"/>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
            <p:cNvSpPr txBox="1"/>
            <p:nvPr/>
          </p:nvSpPr>
          <p:spPr>
            <a:xfrm>
              <a:off x="889864" y="964865"/>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Introduction</a:t>
              </a:r>
              <a:endParaRPr/>
            </a:p>
          </p:txBody>
        </p:sp>
        <p:sp>
          <p:nvSpPr>
            <p:cNvPr id="172" name="Google Shape;172;p2"/>
            <p:cNvSpPr/>
            <p:nvPr/>
          </p:nvSpPr>
          <p:spPr>
            <a:xfrm>
              <a:off x="0" y="1927922"/>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
            <p:cNvSpPr/>
            <p:nvPr/>
          </p:nvSpPr>
          <p:spPr>
            <a:xfrm>
              <a:off x="233059" y="2101272"/>
              <a:ext cx="423745" cy="423745"/>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
            <p:cNvSpPr/>
            <p:nvPr/>
          </p:nvSpPr>
          <p:spPr>
            <a:xfrm>
              <a:off x="889864" y="1927922"/>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
            <p:cNvSpPr txBox="1"/>
            <p:nvPr/>
          </p:nvSpPr>
          <p:spPr>
            <a:xfrm>
              <a:off x="889864" y="1927922"/>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The Impact of Technology on Digital Wellbeing</a:t>
              </a:r>
              <a:endParaRPr/>
            </a:p>
          </p:txBody>
        </p:sp>
        <p:sp>
          <p:nvSpPr>
            <p:cNvPr id="176" name="Google Shape;176;p2"/>
            <p:cNvSpPr/>
            <p:nvPr/>
          </p:nvSpPr>
          <p:spPr>
            <a:xfrm>
              <a:off x="0" y="2890979"/>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
            <p:cNvSpPr/>
            <p:nvPr/>
          </p:nvSpPr>
          <p:spPr>
            <a:xfrm>
              <a:off x="233059" y="3064329"/>
              <a:ext cx="423745" cy="423745"/>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
            <p:cNvSpPr/>
            <p:nvPr/>
          </p:nvSpPr>
          <p:spPr>
            <a:xfrm>
              <a:off x="889864" y="2890979"/>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
            <p:cNvSpPr txBox="1"/>
            <p:nvPr/>
          </p:nvSpPr>
          <p:spPr>
            <a:xfrm>
              <a:off x="889864" y="2890979"/>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Understanding and Cultivating Healthy Digital Habits</a:t>
              </a:r>
              <a:endParaRPr/>
            </a:p>
          </p:txBody>
        </p:sp>
        <p:sp>
          <p:nvSpPr>
            <p:cNvPr id="180" name="Google Shape;180;p2"/>
            <p:cNvSpPr/>
            <p:nvPr/>
          </p:nvSpPr>
          <p:spPr>
            <a:xfrm>
              <a:off x="0" y="3854036"/>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
            <p:cNvSpPr/>
            <p:nvPr/>
          </p:nvSpPr>
          <p:spPr>
            <a:xfrm>
              <a:off x="233059" y="4027386"/>
              <a:ext cx="423745" cy="423745"/>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
            <p:cNvSpPr/>
            <p:nvPr/>
          </p:nvSpPr>
          <p:spPr>
            <a:xfrm>
              <a:off x="889864" y="3854036"/>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
            <p:cNvSpPr txBox="1"/>
            <p:nvPr/>
          </p:nvSpPr>
          <p:spPr>
            <a:xfrm>
              <a:off x="889864" y="3854036"/>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Best Practices</a:t>
              </a:r>
              <a:endParaRPr/>
            </a:p>
          </p:txBody>
        </p:sp>
        <p:sp>
          <p:nvSpPr>
            <p:cNvPr id="184" name="Google Shape;184;p2"/>
            <p:cNvSpPr/>
            <p:nvPr/>
          </p:nvSpPr>
          <p:spPr>
            <a:xfrm>
              <a:off x="0" y="4817093"/>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
            <p:cNvSpPr/>
            <p:nvPr/>
          </p:nvSpPr>
          <p:spPr>
            <a:xfrm>
              <a:off x="233059" y="4990443"/>
              <a:ext cx="423745" cy="423745"/>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
            <p:cNvSpPr/>
            <p:nvPr/>
          </p:nvSpPr>
          <p:spPr>
            <a:xfrm>
              <a:off x="889864" y="4817093"/>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
            <p:cNvSpPr txBox="1"/>
            <p:nvPr/>
          </p:nvSpPr>
          <p:spPr>
            <a:xfrm>
              <a:off x="889864" y="4817093"/>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Recap</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t>INTRODUCTION</a:t>
            </a:r>
            <a:endParaRPr/>
          </a:p>
        </p:txBody>
      </p:sp>
      <p:sp>
        <p:nvSpPr>
          <p:cNvPr id="194" name="Google Shape;194;p3"/>
          <p:cNvSpPr txBox="1"/>
          <p:nvPr>
            <p:ph idx="1" type="body"/>
          </p:nvPr>
        </p:nvSpPr>
        <p:spPr>
          <a:xfrm>
            <a:off x="838200" y="1423491"/>
            <a:ext cx="7248525" cy="4753472"/>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just">
              <a:lnSpc>
                <a:spcPct val="90000"/>
              </a:lnSpc>
              <a:spcBef>
                <a:spcPts val="0"/>
              </a:spcBef>
              <a:spcAft>
                <a:spcPts val="0"/>
              </a:spcAft>
              <a:buSzPct val="100000"/>
              <a:buChar char="❑"/>
            </a:pPr>
            <a:r>
              <a:rPr lang="en-US" sz="2400"/>
              <a:t>Technology plays a significant role in our lives reshaping the way we work, interact, and spend time. </a:t>
            </a:r>
            <a:endParaRPr sz="2400"/>
          </a:p>
          <a:p>
            <a:pPr indent="-228600" lvl="0" marL="228600" rtl="0" algn="just">
              <a:lnSpc>
                <a:spcPct val="90000"/>
              </a:lnSpc>
              <a:spcBef>
                <a:spcPts val="1000"/>
              </a:spcBef>
              <a:spcAft>
                <a:spcPts val="0"/>
              </a:spcAft>
              <a:buSzPct val="100000"/>
              <a:buChar char="❑"/>
            </a:pPr>
            <a:r>
              <a:rPr lang="en-US" sz="2400"/>
              <a:t>As we navigate the digital world, it is important to understand how technology and digital world impacts our wellbeing. </a:t>
            </a:r>
            <a:endParaRPr sz="2400"/>
          </a:p>
          <a:p>
            <a:pPr indent="-228600" lvl="0" marL="228600" rtl="0" algn="just">
              <a:lnSpc>
                <a:spcPct val="90000"/>
              </a:lnSpc>
              <a:spcBef>
                <a:spcPts val="1000"/>
              </a:spcBef>
              <a:spcAft>
                <a:spcPts val="0"/>
              </a:spcAft>
              <a:buSzPct val="100000"/>
              <a:buChar char="❑"/>
            </a:pPr>
            <a:r>
              <a:rPr lang="en-US" sz="2400"/>
              <a:t>This is because technology provides us with numerous benefits, but it also brings some risks to our lives and well-being. </a:t>
            </a:r>
            <a:endParaRPr sz="2400"/>
          </a:p>
          <a:p>
            <a:pPr indent="-228600" lvl="0" marL="228600" rtl="0" algn="just">
              <a:lnSpc>
                <a:spcPct val="90000"/>
              </a:lnSpc>
              <a:spcBef>
                <a:spcPts val="1000"/>
              </a:spcBef>
              <a:spcAft>
                <a:spcPts val="0"/>
              </a:spcAft>
              <a:buSzPct val="100000"/>
              <a:buChar char="❑"/>
            </a:pPr>
            <a:r>
              <a:rPr lang="en-US" sz="2400"/>
              <a:t>One of the keys to eliminating such risks to our well-being and mindfully navigating the digital world is to take a closer look at digital well-being and take appropriate action. </a:t>
            </a:r>
            <a:endParaRPr sz="2400"/>
          </a:p>
          <a:p>
            <a:pPr indent="-228600" lvl="0" marL="228600" rtl="0" algn="just">
              <a:lnSpc>
                <a:spcPct val="90000"/>
              </a:lnSpc>
              <a:spcBef>
                <a:spcPts val="1000"/>
              </a:spcBef>
              <a:spcAft>
                <a:spcPts val="0"/>
              </a:spcAft>
              <a:buSzPct val="100000"/>
              <a:buChar char="❑"/>
            </a:pPr>
            <a:r>
              <a:rPr lang="en-US" sz="2400"/>
              <a:t>This training module is developed for helping adults understand and manage the impact of technology on their digital wellbeing.</a:t>
            </a:r>
            <a:endParaRPr/>
          </a:p>
        </p:txBody>
      </p:sp>
      <p:pic>
        <p:nvPicPr>
          <p:cNvPr id="195" name="Google Shape;195;p3"/>
          <p:cNvPicPr preferRelativeResize="0"/>
          <p:nvPr/>
        </p:nvPicPr>
        <p:blipFill rotWithShape="1">
          <a:blip r:embed="rId3">
            <a:alphaModFix/>
          </a:blip>
          <a:srcRect b="0" l="0" r="0" t="0"/>
          <a:stretch/>
        </p:blipFill>
        <p:spPr>
          <a:xfrm>
            <a:off x="8199967" y="1455738"/>
            <a:ext cx="3687761" cy="36877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9" name="Shape 199"/>
        <p:cNvGrpSpPr/>
        <p:nvPr/>
      </p:nvGrpSpPr>
      <p:grpSpPr>
        <a:xfrm>
          <a:off x="0" y="0"/>
          <a:ext cx="0" cy="0"/>
          <a:chOff x="0" y="0"/>
          <a:chExt cx="0" cy="0"/>
        </a:xfrm>
      </p:grpSpPr>
      <p:sp>
        <p:nvSpPr>
          <p:cNvPr id="200" name="Google Shape;200;p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1" name="Google Shape;201;p4"/>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2" name="Google Shape;202;p4"/>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en-US">
                <a:solidFill>
                  <a:srgbClr val="FFFFFF"/>
                </a:solidFill>
              </a:rPr>
              <a:t>Aim of Module</a:t>
            </a:r>
            <a:endParaRPr/>
          </a:p>
        </p:txBody>
      </p:sp>
      <p:sp>
        <p:nvSpPr>
          <p:cNvPr id="203" name="Google Shape;203;p4"/>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grpSp>
        <p:nvGrpSpPr>
          <p:cNvPr id="204" name="Google Shape;204;p4"/>
          <p:cNvGrpSpPr/>
          <p:nvPr/>
        </p:nvGrpSpPr>
        <p:grpSpPr>
          <a:xfrm>
            <a:off x="4641597" y="1381771"/>
            <a:ext cx="6074904" cy="3671906"/>
            <a:chOff x="230503" y="451901"/>
            <a:chExt cx="6074904" cy="3671906"/>
          </a:xfrm>
        </p:grpSpPr>
        <p:sp>
          <p:nvSpPr>
            <p:cNvPr id="205" name="Google Shape;205;p4"/>
            <p:cNvSpPr/>
            <p:nvPr/>
          </p:nvSpPr>
          <p:spPr>
            <a:xfrm>
              <a:off x="230503" y="451901"/>
              <a:ext cx="1341562" cy="1341562"/>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4"/>
            <p:cNvSpPr/>
            <p:nvPr/>
          </p:nvSpPr>
          <p:spPr>
            <a:xfrm>
              <a:off x="3139319" y="516188"/>
              <a:ext cx="2981250" cy="138066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4"/>
            <p:cNvSpPr txBox="1"/>
            <p:nvPr/>
          </p:nvSpPr>
          <p:spPr>
            <a:xfrm>
              <a:off x="3139319" y="516188"/>
              <a:ext cx="2981250" cy="1380663"/>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This module aims to equip adults with competences necessary to navigate the digital world mindfully. </a:t>
              </a:r>
              <a:endParaRPr/>
            </a:p>
          </p:txBody>
        </p:sp>
        <p:sp>
          <p:nvSpPr>
            <p:cNvPr id="208" name="Google Shape;208;p4"/>
            <p:cNvSpPr/>
            <p:nvPr/>
          </p:nvSpPr>
          <p:spPr>
            <a:xfrm>
              <a:off x="230511" y="2782245"/>
              <a:ext cx="1341562" cy="1341562"/>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4"/>
            <p:cNvSpPr/>
            <p:nvPr/>
          </p:nvSpPr>
          <p:spPr>
            <a:xfrm>
              <a:off x="2985964" y="2668927"/>
              <a:ext cx="3319443" cy="144839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4"/>
            <p:cNvSpPr txBox="1"/>
            <p:nvPr/>
          </p:nvSpPr>
          <p:spPr>
            <a:xfrm>
              <a:off x="2985964" y="2668927"/>
              <a:ext cx="3319443" cy="1448399"/>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2000"/>
                <a:buFont typeface="Arial"/>
                <a:buNone/>
              </a:pPr>
              <a:r>
                <a:rPr lang="en-US" sz="2000">
                  <a:solidFill>
                    <a:schemeClr val="dk1"/>
                  </a:solidFill>
                  <a:latin typeface="Arial"/>
                  <a:ea typeface="Arial"/>
                  <a:cs typeface="Arial"/>
                  <a:sym typeface="Arial"/>
                </a:rPr>
                <a:t>The module is designed for helping adults understand the impact of technology on their wellbeing and provide ways to develop healthy digital habits. </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4" name="Shape 214"/>
        <p:cNvGrpSpPr/>
        <p:nvPr/>
      </p:nvGrpSpPr>
      <p:grpSpPr>
        <a:xfrm>
          <a:off x="0" y="0"/>
          <a:ext cx="0" cy="0"/>
          <a:chOff x="0" y="0"/>
          <a:chExt cx="0" cy="0"/>
        </a:xfrm>
      </p:grpSpPr>
      <p:sp>
        <p:nvSpPr>
          <p:cNvPr id="215" name="Google Shape;215;p5"/>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5"/>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200"/>
              <a:buFont typeface="Arial"/>
              <a:buNone/>
            </a:pPr>
            <a:r>
              <a:rPr lang="en-US" sz="5200"/>
              <a:t>LEARNING OBJECTIVES</a:t>
            </a:r>
            <a:endParaRPr/>
          </a:p>
        </p:txBody>
      </p:sp>
      <p:grpSp>
        <p:nvGrpSpPr>
          <p:cNvPr id="217" name="Google Shape;217;p5"/>
          <p:cNvGrpSpPr/>
          <p:nvPr/>
        </p:nvGrpSpPr>
        <p:grpSpPr>
          <a:xfrm>
            <a:off x="838415" y="2027604"/>
            <a:ext cx="10808539" cy="4445534"/>
            <a:chOff x="215" y="201980"/>
            <a:chExt cx="10808539" cy="4445534"/>
          </a:xfrm>
        </p:grpSpPr>
        <p:sp>
          <p:nvSpPr>
            <p:cNvPr id="218" name="Google Shape;218;p5"/>
            <p:cNvSpPr/>
            <p:nvPr/>
          </p:nvSpPr>
          <p:spPr>
            <a:xfrm>
              <a:off x="4282"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5"/>
            <p:cNvSpPr txBox="1"/>
            <p:nvPr/>
          </p:nvSpPr>
          <p:spPr>
            <a:xfrm>
              <a:off x="4282"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To have a general idea about digital wellbeing</a:t>
              </a:r>
              <a:endParaRPr/>
            </a:p>
          </p:txBody>
        </p:sp>
        <p:sp>
          <p:nvSpPr>
            <p:cNvPr id="220" name="Google Shape;220;p5"/>
            <p:cNvSpPr/>
            <p:nvPr/>
          </p:nvSpPr>
          <p:spPr>
            <a:xfrm>
              <a:off x="500658"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5"/>
            <p:cNvSpPr txBox="1"/>
            <p:nvPr/>
          </p:nvSpPr>
          <p:spPr>
            <a:xfrm>
              <a:off x="610381"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1</a:t>
              </a:r>
              <a:endParaRPr/>
            </a:p>
          </p:txBody>
        </p:sp>
        <p:sp>
          <p:nvSpPr>
            <p:cNvPr id="222" name="Google Shape;222;p5"/>
            <p:cNvSpPr/>
            <p:nvPr/>
          </p:nvSpPr>
          <p:spPr>
            <a:xfrm>
              <a:off x="215"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5"/>
            <p:cNvSpPr/>
            <p:nvPr/>
          </p:nvSpPr>
          <p:spPr>
            <a:xfrm>
              <a:off x="1966575" y="201980"/>
              <a:ext cx="2339195"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5"/>
            <p:cNvSpPr txBox="1"/>
            <p:nvPr/>
          </p:nvSpPr>
          <p:spPr>
            <a:xfrm>
              <a:off x="1966575" y="1891283"/>
              <a:ext cx="2339195"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To understand the positive and negative impacts of technology </a:t>
              </a:r>
              <a:br>
                <a:rPr lang="en-US" sz="2400">
                  <a:solidFill>
                    <a:schemeClr val="dk1"/>
                  </a:solidFill>
                  <a:latin typeface="Arial"/>
                  <a:ea typeface="Arial"/>
                  <a:cs typeface="Arial"/>
                  <a:sym typeface="Arial"/>
                </a:rPr>
              </a:br>
              <a:r>
                <a:rPr lang="en-US" sz="2400">
                  <a:solidFill>
                    <a:schemeClr val="dk1"/>
                  </a:solidFill>
                  <a:latin typeface="Arial"/>
                  <a:ea typeface="Arial"/>
                  <a:cs typeface="Arial"/>
                  <a:sym typeface="Arial"/>
                </a:rPr>
                <a:t>on digital wellbeing</a:t>
              </a:r>
              <a:endParaRPr/>
            </a:p>
          </p:txBody>
        </p:sp>
        <p:sp>
          <p:nvSpPr>
            <p:cNvPr id="225" name="Google Shape;225;p5"/>
            <p:cNvSpPr/>
            <p:nvPr/>
          </p:nvSpPr>
          <p:spPr>
            <a:xfrm>
              <a:off x="2667254"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5"/>
            <p:cNvSpPr txBox="1"/>
            <p:nvPr/>
          </p:nvSpPr>
          <p:spPr>
            <a:xfrm>
              <a:off x="2776977"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2</a:t>
              </a:r>
              <a:endParaRPr sz="5400">
                <a:solidFill>
                  <a:schemeClr val="lt1"/>
                </a:solidFill>
                <a:latin typeface="Arial"/>
                <a:ea typeface="Arial"/>
                <a:cs typeface="Arial"/>
                <a:sym typeface="Arial"/>
              </a:endParaRPr>
            </a:p>
          </p:txBody>
        </p:sp>
        <p:sp>
          <p:nvSpPr>
            <p:cNvPr id="227" name="Google Shape;227;p5"/>
            <p:cNvSpPr/>
            <p:nvPr/>
          </p:nvSpPr>
          <p:spPr>
            <a:xfrm>
              <a:off x="2190419"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5"/>
            <p:cNvSpPr/>
            <p:nvPr/>
          </p:nvSpPr>
          <p:spPr>
            <a:xfrm>
              <a:off x="4484160"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5"/>
            <p:cNvSpPr txBox="1"/>
            <p:nvPr/>
          </p:nvSpPr>
          <p:spPr>
            <a:xfrm>
              <a:off x="4484160"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To explore practical strategies to develop healthy digital habits</a:t>
              </a:r>
              <a:endParaRPr/>
            </a:p>
          </p:txBody>
        </p:sp>
        <p:sp>
          <p:nvSpPr>
            <p:cNvPr id="230" name="Google Shape;230;p5"/>
            <p:cNvSpPr/>
            <p:nvPr/>
          </p:nvSpPr>
          <p:spPr>
            <a:xfrm>
              <a:off x="5000098"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5"/>
            <p:cNvSpPr txBox="1"/>
            <p:nvPr/>
          </p:nvSpPr>
          <p:spPr>
            <a:xfrm>
              <a:off x="5109821"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3</a:t>
              </a:r>
              <a:endParaRPr/>
            </a:p>
          </p:txBody>
        </p:sp>
        <p:sp>
          <p:nvSpPr>
            <p:cNvPr id="232" name="Google Shape;232;p5"/>
            <p:cNvSpPr/>
            <p:nvPr/>
          </p:nvSpPr>
          <p:spPr>
            <a:xfrm>
              <a:off x="4503551" y="1525776"/>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5"/>
            <p:cNvSpPr/>
            <p:nvPr/>
          </p:nvSpPr>
          <p:spPr>
            <a:xfrm>
              <a:off x="6446453" y="201980"/>
              <a:ext cx="2395941"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5"/>
            <p:cNvSpPr txBox="1"/>
            <p:nvPr/>
          </p:nvSpPr>
          <p:spPr>
            <a:xfrm>
              <a:off x="6446453" y="1891283"/>
              <a:ext cx="2395941"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To learn ways of having mindful and balanced relationship with technology</a:t>
              </a:r>
              <a:endParaRPr/>
            </a:p>
          </p:txBody>
        </p:sp>
        <p:sp>
          <p:nvSpPr>
            <p:cNvPr id="235" name="Google Shape;235;p5"/>
            <p:cNvSpPr/>
            <p:nvPr/>
          </p:nvSpPr>
          <p:spPr>
            <a:xfrm>
              <a:off x="7217417"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5"/>
            <p:cNvSpPr txBox="1"/>
            <p:nvPr/>
          </p:nvSpPr>
          <p:spPr>
            <a:xfrm>
              <a:off x="7327140"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4</a:t>
              </a:r>
              <a:endParaRPr/>
            </a:p>
          </p:txBody>
        </p:sp>
        <p:sp>
          <p:nvSpPr>
            <p:cNvPr id="237" name="Google Shape;237;p5"/>
            <p:cNvSpPr/>
            <p:nvPr/>
          </p:nvSpPr>
          <p:spPr>
            <a:xfrm>
              <a:off x="6752472"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5"/>
            <p:cNvSpPr/>
            <p:nvPr/>
          </p:nvSpPr>
          <p:spPr>
            <a:xfrm>
              <a:off x="9020784"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5"/>
            <p:cNvSpPr txBox="1"/>
            <p:nvPr/>
          </p:nvSpPr>
          <p:spPr>
            <a:xfrm>
              <a:off x="9020784" y="1891283"/>
              <a:ext cx="1783902" cy="2667320"/>
            </a:xfrm>
            <a:prstGeom prst="rect">
              <a:avLst/>
            </a:prstGeom>
            <a:noFill/>
            <a:ln>
              <a:noFill/>
            </a:ln>
          </p:spPr>
          <p:txBody>
            <a:bodyPr anchorCtr="0" anchor="t" bIns="330200" lIns="139075" spcFirstLastPara="1" rIns="139075" wrap="square" tIns="330200">
              <a:noAutofit/>
            </a:bodyPr>
            <a:lstStyle/>
            <a:p>
              <a:pPr indent="0" lvl="0" marL="0" marR="0" rtl="0" algn="l">
                <a:lnSpc>
                  <a:spcPct val="90000"/>
                </a:lnSpc>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To discover best practices towards digital wellbeing</a:t>
              </a:r>
              <a:endParaRPr/>
            </a:p>
          </p:txBody>
        </p:sp>
        <p:sp>
          <p:nvSpPr>
            <p:cNvPr id="240" name="Google Shape;240;p5"/>
            <p:cNvSpPr/>
            <p:nvPr/>
          </p:nvSpPr>
          <p:spPr>
            <a:xfrm>
              <a:off x="9538116"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5"/>
            <p:cNvSpPr txBox="1"/>
            <p:nvPr/>
          </p:nvSpPr>
          <p:spPr>
            <a:xfrm>
              <a:off x="9647839"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5</a:t>
              </a:r>
              <a:endParaRPr/>
            </a:p>
          </p:txBody>
        </p:sp>
        <p:sp>
          <p:nvSpPr>
            <p:cNvPr id="242" name="Google Shape;242;p5"/>
            <p:cNvSpPr/>
            <p:nvPr/>
          </p:nvSpPr>
          <p:spPr>
            <a:xfrm>
              <a:off x="9024852"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6" name="Shape 246"/>
        <p:cNvGrpSpPr/>
        <p:nvPr/>
      </p:nvGrpSpPr>
      <p:grpSpPr>
        <a:xfrm>
          <a:off x="0" y="0"/>
          <a:ext cx="0" cy="0"/>
          <a:chOff x="0" y="0"/>
          <a:chExt cx="0" cy="0"/>
        </a:xfrm>
      </p:grpSpPr>
      <p:sp>
        <p:nvSpPr>
          <p:cNvPr id="247" name="Google Shape;247;p6"/>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6"/>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200"/>
              <a:buFont typeface="Arial"/>
              <a:buNone/>
            </a:pPr>
            <a:r>
              <a:rPr lang="en-US" sz="5200"/>
              <a:t>LEARNING OUTCOMES</a:t>
            </a:r>
            <a:endParaRPr/>
          </a:p>
        </p:txBody>
      </p:sp>
      <p:grpSp>
        <p:nvGrpSpPr>
          <p:cNvPr id="249" name="Google Shape;249;p6"/>
          <p:cNvGrpSpPr/>
          <p:nvPr/>
        </p:nvGrpSpPr>
        <p:grpSpPr>
          <a:xfrm>
            <a:off x="846261" y="1835382"/>
            <a:ext cx="10499477" cy="4339379"/>
            <a:chOff x="8061" y="6582"/>
            <a:chExt cx="10499477" cy="4339379"/>
          </a:xfrm>
        </p:grpSpPr>
        <p:sp>
          <p:nvSpPr>
            <p:cNvPr id="250" name="Google Shape;250;p6"/>
            <p:cNvSpPr/>
            <p:nvPr/>
          </p:nvSpPr>
          <p:spPr>
            <a:xfrm>
              <a:off x="3040792" y="871221"/>
              <a:ext cx="667342" cy="91440"/>
            </a:xfrm>
            <a:custGeom>
              <a:rect b="b" l="l" r="r" t="t"/>
              <a:pathLst>
                <a:path extrusionOk="0" h="120000" w="120000">
                  <a:moveTo>
                    <a:pt x="0" y="60000"/>
                  </a:moveTo>
                  <a:lnTo>
                    <a:pt x="120000" y="60000"/>
                  </a:lnTo>
                </a:path>
              </a:pathLst>
            </a:custGeom>
            <a:noFill/>
            <a:ln cap="flat" cmpd="sng" w="9525">
              <a:solidFill>
                <a:schemeClr val="accent2"/>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6"/>
            <p:cNvSpPr txBox="1"/>
            <p:nvPr/>
          </p:nvSpPr>
          <p:spPr>
            <a:xfrm>
              <a:off x="3357014"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52" name="Google Shape;252;p6"/>
            <p:cNvSpPr/>
            <p:nvPr/>
          </p:nvSpPr>
          <p:spPr>
            <a:xfrm>
              <a:off x="8061" y="6582"/>
              <a:ext cx="3034531" cy="1820718"/>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6"/>
            <p:cNvSpPr txBox="1"/>
            <p:nvPr/>
          </p:nvSpPr>
          <p:spPr>
            <a:xfrm>
              <a:off x="8061"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2100"/>
                <a:buFont typeface="Arial"/>
                <a:buNone/>
              </a:pPr>
              <a:r>
                <a:rPr lang="en-US" sz="2100" cap="none">
                  <a:solidFill>
                    <a:schemeClr val="lt1"/>
                  </a:solidFill>
                  <a:latin typeface="Arial"/>
                  <a:ea typeface="Arial"/>
                  <a:cs typeface="Arial"/>
                  <a:sym typeface="Arial"/>
                </a:rPr>
                <a:t>AT THE AND OF THIS MODULE, YOU WILL BE ABLE TO</a:t>
              </a:r>
              <a:endParaRPr/>
            </a:p>
          </p:txBody>
        </p:sp>
        <p:sp>
          <p:nvSpPr>
            <p:cNvPr id="254" name="Google Shape;254;p6"/>
            <p:cNvSpPr/>
            <p:nvPr/>
          </p:nvSpPr>
          <p:spPr>
            <a:xfrm>
              <a:off x="6773265" y="871221"/>
              <a:ext cx="667342" cy="91440"/>
            </a:xfrm>
            <a:custGeom>
              <a:rect b="b" l="l" r="r" t="t"/>
              <a:pathLst>
                <a:path extrusionOk="0" h="120000" w="120000">
                  <a:moveTo>
                    <a:pt x="0" y="60000"/>
                  </a:moveTo>
                  <a:lnTo>
                    <a:pt x="120000" y="60000"/>
                  </a:lnTo>
                </a:path>
              </a:pathLst>
            </a:custGeom>
            <a:noFill/>
            <a:ln cap="flat" cmpd="sng" w="9525">
              <a:solidFill>
                <a:srgbClr val="D77850"/>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6"/>
            <p:cNvSpPr txBox="1"/>
            <p:nvPr/>
          </p:nvSpPr>
          <p:spPr>
            <a:xfrm>
              <a:off x="7089488"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56" name="Google Shape;256;p6"/>
            <p:cNvSpPr/>
            <p:nvPr/>
          </p:nvSpPr>
          <p:spPr>
            <a:xfrm>
              <a:off x="3740534" y="6582"/>
              <a:ext cx="3034531" cy="1820718"/>
            </a:xfrm>
            <a:prstGeom prst="rect">
              <a:avLst/>
            </a:prstGeom>
            <a:solidFill>
              <a:srgbClr val="DB784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6"/>
            <p:cNvSpPr txBox="1"/>
            <p:nvPr/>
          </p:nvSpPr>
          <p:spPr>
            <a:xfrm>
              <a:off x="3740534"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2100"/>
                <a:buFont typeface="Arial"/>
                <a:buNone/>
              </a:pPr>
              <a:r>
                <a:rPr lang="en-US" sz="2100" cap="none">
                  <a:solidFill>
                    <a:schemeClr val="lt1"/>
                  </a:solidFill>
                  <a:latin typeface="Arial"/>
                  <a:ea typeface="Arial"/>
                  <a:cs typeface="Arial"/>
                  <a:sym typeface="Arial"/>
                </a:rPr>
                <a:t>DEFINE DIGITAL WELLBEING AND EXPLAIN ITS RELATIONSHIP WITH OVERALL WELLBEING</a:t>
              </a:r>
              <a:endParaRPr/>
            </a:p>
          </p:txBody>
        </p:sp>
        <p:sp>
          <p:nvSpPr>
            <p:cNvPr id="258" name="Google Shape;258;p6"/>
            <p:cNvSpPr/>
            <p:nvPr/>
          </p:nvSpPr>
          <p:spPr>
            <a:xfrm>
              <a:off x="1525326" y="1825500"/>
              <a:ext cx="7464946" cy="667342"/>
            </a:xfrm>
            <a:custGeom>
              <a:rect b="b" l="l" r="r" t="t"/>
              <a:pathLst>
                <a:path extrusionOk="0" h="120000" w="120000">
                  <a:moveTo>
                    <a:pt x="120000" y="0"/>
                  </a:moveTo>
                  <a:lnTo>
                    <a:pt x="120000" y="63075"/>
                  </a:lnTo>
                  <a:lnTo>
                    <a:pt x="0" y="63075"/>
                  </a:lnTo>
                  <a:lnTo>
                    <a:pt x="0" y="120000"/>
                  </a:lnTo>
                </a:path>
              </a:pathLst>
            </a:custGeom>
            <a:noFill/>
            <a:ln cap="flat" cmpd="sng" w="9525">
              <a:solidFill>
                <a:srgbClr val="C47F6E"/>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6"/>
            <p:cNvSpPr txBox="1"/>
            <p:nvPr/>
          </p:nvSpPr>
          <p:spPr>
            <a:xfrm>
              <a:off x="5070362" y="2155682"/>
              <a:ext cx="374875"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0" name="Google Shape;260;p6"/>
            <p:cNvSpPr/>
            <p:nvPr/>
          </p:nvSpPr>
          <p:spPr>
            <a:xfrm>
              <a:off x="7473007" y="6582"/>
              <a:ext cx="3034531" cy="1820718"/>
            </a:xfrm>
            <a:prstGeom prst="rect">
              <a:avLst/>
            </a:prstGeom>
            <a:solidFill>
              <a:srgbClr val="CB7C6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6"/>
            <p:cNvSpPr txBox="1"/>
            <p:nvPr/>
          </p:nvSpPr>
          <p:spPr>
            <a:xfrm>
              <a:off x="7473007"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2100"/>
                <a:buFont typeface="Arial"/>
                <a:buNone/>
              </a:pPr>
              <a:r>
                <a:rPr lang="en-US" sz="2100" cap="none">
                  <a:solidFill>
                    <a:schemeClr val="lt1"/>
                  </a:solidFill>
                  <a:latin typeface="Arial"/>
                  <a:ea typeface="Arial"/>
                  <a:cs typeface="Arial"/>
                  <a:sym typeface="Arial"/>
                </a:rPr>
                <a:t>LIST POSITIVE AND NEGATIVE IMPACTS OF TECHNOLOGY ON WELLBEING AND DIGITAL WELLBEING</a:t>
              </a:r>
              <a:endParaRPr/>
            </a:p>
          </p:txBody>
        </p:sp>
        <p:sp>
          <p:nvSpPr>
            <p:cNvPr id="262" name="Google Shape;262;p6"/>
            <p:cNvSpPr/>
            <p:nvPr/>
          </p:nvSpPr>
          <p:spPr>
            <a:xfrm>
              <a:off x="3040792" y="3389882"/>
              <a:ext cx="667342" cy="91440"/>
            </a:xfrm>
            <a:custGeom>
              <a:rect b="b" l="l" r="r" t="t"/>
              <a:pathLst>
                <a:path extrusionOk="0" h="120000" w="120000">
                  <a:moveTo>
                    <a:pt x="0" y="60000"/>
                  </a:moveTo>
                  <a:lnTo>
                    <a:pt x="120000" y="60000"/>
                  </a:lnTo>
                </a:path>
              </a:pathLst>
            </a:custGeom>
            <a:noFill/>
            <a:ln cap="flat" cmpd="sng" w="9525">
              <a:solidFill>
                <a:srgbClr val="B38E8A"/>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6"/>
            <p:cNvSpPr txBox="1"/>
            <p:nvPr/>
          </p:nvSpPr>
          <p:spPr>
            <a:xfrm>
              <a:off x="3357014"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4" name="Google Shape;264;p6"/>
            <p:cNvSpPr/>
            <p:nvPr/>
          </p:nvSpPr>
          <p:spPr>
            <a:xfrm>
              <a:off x="8061" y="2525243"/>
              <a:ext cx="3034531" cy="1820718"/>
            </a:xfrm>
            <a:prstGeom prst="rect">
              <a:avLst/>
            </a:prstGeom>
            <a:solidFill>
              <a:srgbClr val="BC857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6"/>
            <p:cNvSpPr txBox="1"/>
            <p:nvPr/>
          </p:nvSpPr>
          <p:spPr>
            <a:xfrm>
              <a:off x="8061"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2100"/>
                <a:buFont typeface="Arial"/>
                <a:buNone/>
              </a:pPr>
              <a:r>
                <a:rPr lang="en-US" sz="2100" cap="none">
                  <a:solidFill>
                    <a:schemeClr val="lt1"/>
                  </a:solidFill>
                  <a:latin typeface="Arial"/>
                  <a:ea typeface="Arial"/>
                  <a:cs typeface="Arial"/>
                  <a:sym typeface="Arial"/>
                </a:rPr>
                <a:t>DEVELOP A PERSONAL STRATEGY TO DEVELOP HEALTHY DIGITAL HABITS</a:t>
              </a:r>
              <a:endParaRPr/>
            </a:p>
          </p:txBody>
        </p:sp>
        <p:sp>
          <p:nvSpPr>
            <p:cNvPr id="266" name="Google Shape;266;p6"/>
            <p:cNvSpPr/>
            <p:nvPr/>
          </p:nvSpPr>
          <p:spPr>
            <a:xfrm>
              <a:off x="6773265" y="3389882"/>
              <a:ext cx="667342" cy="91440"/>
            </a:xfrm>
            <a:custGeom>
              <a:rect b="b" l="l" r="r" t="t"/>
              <a:pathLst>
                <a:path extrusionOk="0" h="120000" w="120000">
                  <a:moveTo>
                    <a:pt x="0" y="60000"/>
                  </a:moveTo>
                  <a:lnTo>
                    <a:pt x="120000" y="60000"/>
                  </a:lnTo>
                </a:path>
              </a:pathLst>
            </a:custGeom>
            <a:noFill/>
            <a:ln cap="flat" cmpd="sng" w="9525">
              <a:solidFill>
                <a:srgbClr val="A4A4A4"/>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6"/>
            <p:cNvSpPr txBox="1"/>
            <p:nvPr/>
          </p:nvSpPr>
          <p:spPr>
            <a:xfrm>
              <a:off x="7089488"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8" name="Google Shape;268;p6"/>
            <p:cNvSpPr/>
            <p:nvPr/>
          </p:nvSpPr>
          <p:spPr>
            <a:xfrm>
              <a:off x="3740534" y="2525243"/>
              <a:ext cx="3034531" cy="1820718"/>
            </a:xfrm>
            <a:prstGeom prst="rect">
              <a:avLst/>
            </a:prstGeom>
            <a:solidFill>
              <a:srgbClr val="AF939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6"/>
            <p:cNvSpPr txBox="1"/>
            <p:nvPr/>
          </p:nvSpPr>
          <p:spPr>
            <a:xfrm>
              <a:off x="3740534"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2100"/>
                <a:buFont typeface="Arial"/>
                <a:buNone/>
              </a:pPr>
              <a:r>
                <a:rPr lang="en-US" sz="2100" cap="none">
                  <a:solidFill>
                    <a:schemeClr val="lt1"/>
                  </a:solidFill>
                  <a:latin typeface="Arial"/>
                  <a:ea typeface="Arial"/>
                  <a:cs typeface="Arial"/>
                  <a:sym typeface="Arial"/>
                </a:rPr>
                <a:t>TAKE ACTIONS TO AVOID FROM UNHEALTHY DIGITAL HABITS</a:t>
              </a:r>
              <a:endParaRPr/>
            </a:p>
          </p:txBody>
        </p:sp>
        <p:sp>
          <p:nvSpPr>
            <p:cNvPr id="270" name="Google Shape;270;p6"/>
            <p:cNvSpPr/>
            <p:nvPr/>
          </p:nvSpPr>
          <p:spPr>
            <a:xfrm>
              <a:off x="7473007" y="2525243"/>
              <a:ext cx="3034531" cy="1820718"/>
            </a:xfrm>
            <a:prstGeom prst="rect">
              <a:avLst/>
            </a:prstGeom>
            <a:solidFill>
              <a:srgbClr val="A4A4A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6"/>
            <p:cNvSpPr txBox="1"/>
            <p:nvPr/>
          </p:nvSpPr>
          <p:spPr>
            <a:xfrm>
              <a:off x="7473007"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2100"/>
                <a:buFont typeface="Arial"/>
                <a:buNone/>
              </a:pPr>
              <a:r>
                <a:rPr lang="en-US" sz="2100" cap="none">
                  <a:solidFill>
                    <a:schemeClr val="lt1"/>
                  </a:solidFill>
                  <a:latin typeface="Arial"/>
                  <a:ea typeface="Arial"/>
                  <a:cs typeface="Arial"/>
                  <a:sym typeface="Arial"/>
                </a:rPr>
                <a:t>IDENTIFY AND BENEFIT FROM BEST PRACTICES OF DIGITAL WELLBEING</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5" name="Shape 275"/>
        <p:cNvGrpSpPr/>
        <p:nvPr/>
      </p:nvGrpSpPr>
      <p:grpSpPr>
        <a:xfrm>
          <a:off x="0" y="0"/>
          <a:ext cx="0" cy="0"/>
          <a:chOff x="0" y="0"/>
          <a:chExt cx="0" cy="0"/>
        </a:xfrm>
      </p:grpSpPr>
      <p:sp>
        <p:nvSpPr>
          <p:cNvPr id="276" name="Google Shape;276;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7" name="Google Shape;277;p7"/>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8" name="Google Shape;278;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t>Expectations from Learners</a:t>
            </a:r>
            <a:endParaRPr/>
          </a:p>
        </p:txBody>
      </p:sp>
      <p:sp>
        <p:nvSpPr>
          <p:cNvPr id="279" name="Google Shape;279;p7"/>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80" name="Google Shape;280;p7"/>
          <p:cNvSpPr txBox="1"/>
          <p:nvPr>
            <p:ph idx="1" type="body"/>
          </p:nvPr>
        </p:nvSpPr>
        <p:spPr>
          <a:xfrm>
            <a:off x="1257300" y="1477578"/>
            <a:ext cx="10515600" cy="514039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b="1" lang="en-US" sz="2400">
                <a:solidFill>
                  <a:srgbClr val="FFAA5A"/>
                </a:solidFill>
              </a:rPr>
              <a:t>Tasks and responsibilities of learners</a:t>
            </a:r>
            <a:endParaRPr sz="2400">
              <a:solidFill>
                <a:srgbClr val="FFAA5A"/>
              </a:solidFill>
            </a:endParaRPr>
          </a:p>
          <a:p>
            <a:pPr indent="0" lvl="0" marL="0" rtl="0" algn="l">
              <a:lnSpc>
                <a:spcPct val="90000"/>
              </a:lnSpc>
              <a:spcBef>
                <a:spcPts val="1600"/>
              </a:spcBef>
              <a:spcAft>
                <a:spcPts val="0"/>
              </a:spcAft>
              <a:buSzPts val="2400"/>
              <a:buNone/>
            </a:pPr>
            <a:r>
              <a:rPr lang="en-US" sz="2400"/>
              <a:t>To maximize the benefit that you will have from the module and to have </a:t>
            </a:r>
            <a:br>
              <a:rPr lang="en-US" sz="2400"/>
            </a:br>
            <a:r>
              <a:rPr lang="en-US" sz="2400"/>
              <a:t>all the learning outcomes, you as a learner are expected the followings: </a:t>
            </a:r>
            <a:endParaRPr/>
          </a:p>
          <a:p>
            <a:pPr indent="0" lvl="0" marL="0" rtl="0" algn="l">
              <a:lnSpc>
                <a:spcPct val="90000"/>
              </a:lnSpc>
              <a:spcBef>
                <a:spcPts val="1600"/>
              </a:spcBef>
              <a:spcAft>
                <a:spcPts val="0"/>
              </a:spcAft>
              <a:buSzPts val="2400"/>
              <a:buNone/>
            </a:pPr>
            <a:r>
              <a:rPr lang="en-US" sz="2400"/>
              <a:t>Please;</a:t>
            </a:r>
            <a:endParaRPr/>
          </a:p>
          <a:p>
            <a:pPr indent="-228600" lvl="0" marL="228600" rtl="0" algn="l">
              <a:lnSpc>
                <a:spcPct val="90000"/>
              </a:lnSpc>
              <a:spcBef>
                <a:spcPts val="1600"/>
              </a:spcBef>
              <a:spcAft>
                <a:spcPts val="0"/>
              </a:spcAft>
              <a:buSzPts val="2400"/>
              <a:buChar char="❑"/>
            </a:pPr>
            <a:r>
              <a:rPr lang="en-US" sz="2400"/>
              <a:t> Allocate at least approximately three hours to complete this module.</a:t>
            </a:r>
            <a:endParaRPr/>
          </a:p>
          <a:p>
            <a:pPr indent="-228600" lvl="0" marL="228600" rtl="0" algn="l">
              <a:lnSpc>
                <a:spcPct val="90000"/>
              </a:lnSpc>
              <a:spcBef>
                <a:spcPts val="1600"/>
              </a:spcBef>
              <a:spcAft>
                <a:spcPts val="0"/>
              </a:spcAft>
              <a:buSzPts val="2400"/>
              <a:buChar char="❑"/>
            </a:pPr>
            <a:r>
              <a:rPr lang="en-US" sz="2400"/>
              <a:t> Watch all the assigned videos to have a general understanding of digital wellbeing. </a:t>
            </a:r>
            <a:endParaRPr/>
          </a:p>
          <a:p>
            <a:pPr indent="-228600" lvl="0" marL="228600" rtl="0" algn="l">
              <a:lnSpc>
                <a:spcPct val="90000"/>
              </a:lnSpc>
              <a:spcBef>
                <a:spcPts val="1600"/>
              </a:spcBef>
              <a:spcAft>
                <a:spcPts val="0"/>
              </a:spcAft>
              <a:buSzPts val="2400"/>
              <a:buChar char="❑"/>
            </a:pPr>
            <a:r>
              <a:rPr lang="en-US" sz="2400"/>
              <a:t> Review all presentations attentively to explore important issues related to the topic. </a:t>
            </a:r>
            <a:endParaRPr/>
          </a:p>
          <a:p>
            <a:pPr indent="-228600" lvl="0" marL="228600" rtl="0" algn="l">
              <a:lnSpc>
                <a:spcPct val="90000"/>
              </a:lnSpc>
              <a:spcBef>
                <a:spcPts val="1600"/>
              </a:spcBef>
              <a:spcAft>
                <a:spcPts val="0"/>
              </a:spcAft>
              <a:buSzPts val="2400"/>
              <a:buChar char="❑"/>
            </a:pPr>
            <a:r>
              <a:rPr lang="en-US" sz="2400"/>
              <a:t> Complete all the quizzes to check your understanding and to turn back when necessary.</a:t>
            </a:r>
            <a:endParaRPr/>
          </a:p>
          <a:p>
            <a:pPr indent="0" lvl="0" marL="0" rtl="0" algn="l">
              <a:lnSpc>
                <a:spcPct val="90000"/>
              </a:lnSpc>
              <a:spcBef>
                <a:spcPts val="1600"/>
              </a:spcBef>
              <a:spcAft>
                <a:spcPts val="0"/>
              </a:spcAft>
              <a:buSzPts val="2400"/>
              <a:buNone/>
            </a:pPr>
            <a:r>
              <a:rPr lang="en-US" sz="2400"/>
              <a:t> </a:t>
            </a:r>
            <a:endParaRPr/>
          </a:p>
          <a:p>
            <a:pPr indent="-76200" lvl="0" marL="228600" rtl="0" algn="l">
              <a:lnSpc>
                <a:spcPct val="90000"/>
              </a:lnSpc>
              <a:spcBef>
                <a:spcPts val="1600"/>
              </a:spcBef>
              <a:spcAft>
                <a:spcPts val="0"/>
              </a:spcAft>
              <a:buSzPts val="2400"/>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8"/>
          <p:cNvSpPr txBox="1"/>
          <p:nvPr/>
        </p:nvSpPr>
        <p:spPr>
          <a:xfrm>
            <a:off x="312298" y="654050"/>
            <a:ext cx="11567404" cy="5558061"/>
          </a:xfrm>
          <a:prstGeom prst="rect">
            <a:avLst/>
          </a:prstGeom>
          <a:noFill/>
          <a:ln>
            <a:noFill/>
          </a:ln>
        </p:spPr>
        <p:txBody>
          <a:bodyPr anchorCtr="0" anchor="t" bIns="0" lIns="0" spcFirstLastPara="1" rIns="0" wrap="square" tIns="0">
            <a:spAutoFit/>
          </a:bodyPr>
          <a:lstStyle/>
          <a:p>
            <a:pPr indent="0" lvl="0" marL="0" marR="0" rtl="0" algn="just">
              <a:lnSpc>
                <a:spcPct val="68037"/>
              </a:lnSpc>
              <a:spcBef>
                <a:spcPts val="0"/>
              </a:spcBef>
              <a:spcAft>
                <a:spcPts val="0"/>
              </a:spcAft>
              <a:buNone/>
            </a:pPr>
            <a:r>
              <a:rPr b="1" lang="en-US" sz="2650">
                <a:solidFill>
                  <a:srgbClr val="92BAB5"/>
                </a:solidFill>
                <a:latin typeface="Arial"/>
                <a:ea typeface="Arial"/>
                <a:cs typeface="Arial"/>
                <a:sym typeface="Arial"/>
              </a:rPr>
              <a:t>Free License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The product developed here as part of the project "Building Digital Resilience by Making Digital Wellbeing and Security Accessible to All 2022-2-SK01-KA220-ADU-000096888" was developed with the support of the European Commission and reflects exclusively the opinion of the author. The European Commission is not responsible for the content of the documents </a:t>
            </a:r>
            <a:endParaRPr/>
          </a:p>
          <a:p>
            <a:pPr indent="0" lvl="0" marL="0" marR="0" rtl="0" algn="just">
              <a:lnSpc>
                <a:spcPct val="85857"/>
              </a:lnSpc>
              <a:spcBef>
                <a:spcPts val="0"/>
              </a:spcBef>
              <a:spcAft>
                <a:spcPts val="0"/>
              </a:spcAft>
              <a:buNone/>
            </a:pPr>
            <a:r>
              <a:rPr lang="en-US" sz="2100">
                <a:solidFill>
                  <a:schemeClr val="dk1"/>
                </a:solidFill>
                <a:latin typeface="Arial"/>
                <a:ea typeface="Arial"/>
                <a:cs typeface="Arial"/>
                <a:sym typeface="Arial"/>
              </a:rPr>
              <a:t>The publication obtains the Creative Commons License CC BY- NC SA.</a:t>
            </a:r>
            <a:endParaRPr sz="2100">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This license allows you to distribute, remix, improve and build on the work, but only non-commercially. When using the work as well as extracts from this must: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be mentioned the source and a link to the license must be given and possible changes have to be mentioned. The copyrights remain with the authors of the documents.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the work may not be used for commercial purposes.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If you recompose, convert or build upon the work, your contributions must be published under the same license as the original.  </a:t>
            </a:r>
            <a:endParaRPr/>
          </a:p>
          <a:p>
            <a:pPr indent="0" lvl="0" marL="0" marR="0" rtl="0" algn="just">
              <a:lnSpc>
                <a:spcPct val="84528"/>
              </a:lnSpc>
              <a:spcBef>
                <a:spcPts val="0"/>
              </a:spcBef>
              <a:spcAft>
                <a:spcPts val="0"/>
              </a:spcAft>
              <a:buNone/>
            </a:pPr>
            <a:r>
              <a:rPr b="1" lang="en-US" sz="2133">
                <a:solidFill>
                  <a:srgbClr val="FFAA5A"/>
                </a:solidFill>
                <a:latin typeface="Arial"/>
                <a:ea typeface="Arial"/>
                <a:cs typeface="Arial"/>
                <a:sym typeface="Arial"/>
              </a:rPr>
              <a:t>Disclaimer:</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p:txBody>
      </p:sp>
      <p:sp>
        <p:nvSpPr>
          <p:cNvPr id="286" name="Google Shape;286;p8"/>
          <p:cNvSpPr/>
          <p:nvPr/>
        </p:nvSpPr>
        <p:spPr>
          <a:xfrm>
            <a:off x="406400" y="2362200"/>
            <a:ext cx="1562748" cy="539148"/>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2024-06-11T13:21:59Z</dcterms:created>
  <dc:creator>Marcela Hallová</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