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Play"/>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M69SacP2GqAil5bfnoRQcJ1zq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Play-bold.fntdata"/><Relationship Id="rId14" Type="http://schemas.openxmlformats.org/officeDocument/2006/relationships/font" Target="fonts/Play-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4.jpg"/><Relationship Id="rId4" Type="http://schemas.openxmlformats.org/officeDocument/2006/relationships/image" Target="../media/image31.png"/><Relationship Id="rId10"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13.jpg"/><Relationship Id="rId8"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1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1" name="Shape 91"/>
        <p:cNvGrpSpPr/>
        <p:nvPr/>
      </p:nvGrpSpPr>
      <p:grpSpPr>
        <a:xfrm>
          <a:off x="0" y="0"/>
          <a:ext cx="0" cy="0"/>
          <a:chOff x="0" y="0"/>
          <a:chExt cx="0" cy="0"/>
        </a:xfrm>
      </p:grpSpPr>
      <p:sp>
        <p:nvSpPr>
          <p:cNvPr id="92" name="Google Shape;92;p24"/>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ERASMUS+KA220-ADU - Cooperation partnerships in adult education</a:t>
            </a:r>
            <a:endParaRPr b="1" i="0" sz="2000" u="none" cap="none" strike="noStrike">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KA220-ADU-2BF13E10 </a:t>
            </a:r>
            <a:endParaRPr b="1" i="0" sz="2000" u="none" cap="none" strike="noStrike">
              <a:solidFill>
                <a:srgbClr val="FFAA5A"/>
              </a:solidFill>
              <a:latin typeface="Cambria"/>
              <a:ea typeface="Cambria"/>
              <a:cs typeface="Cambria"/>
              <a:sym typeface="Cambria"/>
            </a:endParaRPr>
          </a:p>
        </p:txBody>
      </p:sp>
      <p:sp>
        <p:nvSpPr>
          <p:cNvPr id="93" name="Google Shape;93;p24"/>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b="0" i="0" sz="2600" u="none" cap="none" strike="noStrike">
              <a:solidFill>
                <a:schemeClr val="dk1"/>
              </a:solidFill>
              <a:latin typeface="Calibri"/>
              <a:ea typeface="Calibri"/>
              <a:cs typeface="Calibri"/>
              <a:sym typeface="Calibri"/>
            </a:endParaRPr>
          </a:p>
        </p:txBody>
      </p:sp>
      <p:grpSp>
        <p:nvGrpSpPr>
          <p:cNvPr id="94" name="Google Shape;94;p24"/>
          <p:cNvGrpSpPr/>
          <p:nvPr/>
        </p:nvGrpSpPr>
        <p:grpSpPr>
          <a:xfrm>
            <a:off x="404037" y="5915131"/>
            <a:ext cx="11602577" cy="790052"/>
            <a:chOff x="435935" y="5851336"/>
            <a:chExt cx="11602577" cy="790052"/>
          </a:xfrm>
        </p:grpSpPr>
        <p:pic>
          <p:nvPicPr>
            <p:cNvPr descr="Obrázok, na ktorom je text" id="95" name="Google Shape;95;p24"/>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6" name="Google Shape;96;p24"/>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7" name="Google Shape;97;p24"/>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8" name="Google Shape;98;p24"/>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9" name="Google Shape;99;p24"/>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100" name="Google Shape;100;p24"/>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1" name="Google Shape;101;p24"/>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2" name="Google Shape;102;p24"/>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3" name="Google Shape;103;p24"/>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4" name="Shape 104"/>
        <p:cNvGrpSpPr/>
        <p:nvPr/>
      </p:nvGrpSpPr>
      <p:grpSpPr>
        <a:xfrm>
          <a:off x="0" y="0"/>
          <a:ext cx="0" cy="0"/>
          <a:chOff x="0" y="0"/>
          <a:chExt cx="0" cy="0"/>
        </a:xfrm>
      </p:grpSpPr>
      <p:sp>
        <p:nvSpPr>
          <p:cNvPr id="105" name="Google Shape;105;p2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8" name="Shape 108"/>
        <p:cNvGrpSpPr/>
        <p:nvPr/>
      </p:nvGrpSpPr>
      <p:grpSpPr>
        <a:xfrm>
          <a:off x="0" y="0"/>
          <a:ext cx="0" cy="0"/>
          <a:chOff x="0" y="0"/>
          <a:chExt cx="0" cy="0"/>
        </a:xfrm>
      </p:grpSpPr>
      <p:sp>
        <p:nvSpPr>
          <p:cNvPr id="109" name="Google Shape;10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4" name="Shape 114"/>
        <p:cNvGrpSpPr/>
        <p:nvPr/>
      </p:nvGrpSpPr>
      <p:grpSpPr>
        <a:xfrm>
          <a:off x="0" y="0"/>
          <a:ext cx="0" cy="0"/>
          <a:chOff x="0" y="0"/>
          <a:chExt cx="0" cy="0"/>
        </a:xfrm>
      </p:grpSpPr>
      <p:sp>
        <p:nvSpPr>
          <p:cNvPr id="115" name="Google Shape;115;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9"/>
          <p:cNvSpPr/>
          <p:nvPr>
            <p:ph idx="2" type="pic"/>
          </p:nvPr>
        </p:nvSpPr>
        <p:spPr>
          <a:xfrm>
            <a:off x="5183188" y="987425"/>
            <a:ext cx="6172200" cy="4873625"/>
          </a:xfrm>
          <a:prstGeom prst="rect">
            <a:avLst/>
          </a:prstGeom>
          <a:noFill/>
          <a:ln>
            <a:noFill/>
          </a:ln>
        </p:spPr>
      </p:sp>
      <p:sp>
        <p:nvSpPr>
          <p:cNvPr id="126" name="Google Shape;12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5.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21.png"/><Relationship Id="rId9" Type="http://schemas.openxmlformats.org/officeDocument/2006/relationships/image" Target="../media/image8.jp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18.png"/><Relationship Id="rId5"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5" name="Google Shape;135;p1"/>
          <p:cNvSpPr txBox="1"/>
          <p:nvPr>
            <p:ph type="title"/>
          </p:nvPr>
        </p:nvSpPr>
        <p:spPr>
          <a:xfrm>
            <a:off x="6269558" y="1583993"/>
            <a:ext cx="5334930" cy="14775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400"/>
              <a:buFont typeface="Arial"/>
              <a:buNone/>
            </a:pPr>
            <a:r>
              <a:rPr b="1" lang="en-US">
                <a:solidFill>
                  <a:srgbClr val="FFAA5A"/>
                </a:solidFill>
                <a:latin typeface="Arial"/>
                <a:ea typeface="Arial"/>
                <a:cs typeface="Arial"/>
                <a:sym typeface="Arial"/>
              </a:rPr>
              <a:t>Digital Citizenship - Introduction</a:t>
            </a:r>
            <a:endParaRPr/>
          </a:p>
        </p:txBody>
      </p:sp>
      <p:sp>
        <p:nvSpPr>
          <p:cNvPr id="136" name="Google Shape;136;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7" name="Google Shape;137;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9" name="Google Shape;139;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142" name="Google Shape;142;p1"/>
          <p:cNvPicPr preferRelativeResize="0"/>
          <p:nvPr/>
        </p:nvPicPr>
        <p:blipFill rotWithShape="1">
          <a:blip r:embed="rId3">
            <a:alphaModFix/>
          </a:blip>
          <a:srcRect b="0" l="0" r="0" t="0"/>
          <a:stretch/>
        </p:blipFill>
        <p:spPr>
          <a:xfrm>
            <a:off x="7733616" y="963504"/>
            <a:ext cx="2406814" cy="529376"/>
          </a:xfrm>
          <a:prstGeom prst="rect">
            <a:avLst/>
          </a:prstGeom>
          <a:noFill/>
          <a:ln>
            <a:noFill/>
          </a:ln>
        </p:spPr>
      </p:pic>
      <p:pic>
        <p:nvPicPr>
          <p:cNvPr id="143" name="Google Shape;143;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144" name="Google Shape;144;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145" name="Google Shape;145;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146" name="Google Shape;146;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147" name="Google Shape;147;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148" name="Google Shape;148;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149" name="Google Shape;149;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150" name="Google Shape;150;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151" name="Google Shape;15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Building Digital Resilience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by Making Digital Wellbeing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and Security Accessible to All</a:t>
            </a:r>
            <a:br>
              <a:rPr b="0" i="0" lang="en-US" sz="14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Is digital citizenship really that different than citizens… | Flickr" id="152" name="Google Shape;152;p1"/>
          <p:cNvPicPr preferRelativeResize="0"/>
          <p:nvPr/>
        </p:nvPicPr>
        <p:blipFill rotWithShape="1">
          <a:blip r:embed="rId12">
            <a:alphaModFix/>
          </a:blip>
          <a:srcRect b="6954" l="271" r="1050" t="11652"/>
          <a:stretch/>
        </p:blipFill>
        <p:spPr>
          <a:xfrm>
            <a:off x="1099553" y="1611198"/>
            <a:ext cx="3686091" cy="304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2"/>
          <p:cNvSpPr txBox="1"/>
          <p:nvPr>
            <p:ph type="title"/>
          </p:nvPr>
        </p:nvSpPr>
        <p:spPr>
          <a:xfrm>
            <a:off x="479394" y="1070800"/>
            <a:ext cx="3939688"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rPr>
              <a:t>DIGITAL CITIZENSHIP </a:t>
            </a:r>
            <a:br>
              <a:rPr lang="en-US"/>
            </a:br>
            <a:endParaRPr/>
          </a:p>
        </p:txBody>
      </p:sp>
      <p:cxnSp>
        <p:nvCxnSpPr>
          <p:cNvPr id="159" name="Google Shape;159;p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160" name="Google Shape;160;p2"/>
          <p:cNvGrpSpPr/>
          <p:nvPr/>
        </p:nvGrpSpPr>
        <p:grpSpPr>
          <a:xfrm>
            <a:off x="5108535" y="1072608"/>
            <a:ext cx="6245265" cy="5585730"/>
            <a:chOff x="0" y="1808"/>
            <a:chExt cx="6245265" cy="5585730"/>
          </a:xfrm>
        </p:grpSpPr>
        <p:sp>
          <p:nvSpPr>
            <p:cNvPr id="161" name="Google Shape;161;p2"/>
            <p:cNvSpPr/>
            <p:nvPr/>
          </p:nvSpPr>
          <p:spPr>
            <a:xfrm>
              <a:off x="0" y="1808"/>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33059" y="175158"/>
              <a:ext cx="423745" cy="42374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889864" y="1808"/>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889864" y="1808"/>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CONTENT</a:t>
              </a:r>
              <a:endParaRPr b="0" i="0" sz="2800" u="none" cap="none" strike="noStrike">
                <a:solidFill>
                  <a:schemeClr val="dk1"/>
                </a:solidFill>
                <a:latin typeface="Arial"/>
                <a:ea typeface="Arial"/>
                <a:cs typeface="Arial"/>
                <a:sym typeface="Arial"/>
              </a:endParaRPr>
            </a:p>
          </p:txBody>
        </p:sp>
        <p:sp>
          <p:nvSpPr>
            <p:cNvPr id="165" name="Google Shape;165;p2"/>
            <p:cNvSpPr/>
            <p:nvPr/>
          </p:nvSpPr>
          <p:spPr>
            <a:xfrm>
              <a:off x="0" y="964865"/>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33059" y="1138215"/>
              <a:ext cx="423745" cy="42374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889864" y="964865"/>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txBox="1"/>
            <p:nvPr/>
          </p:nvSpPr>
          <p:spPr>
            <a:xfrm>
              <a:off x="889864" y="964865"/>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Introduction</a:t>
              </a:r>
              <a:endParaRPr/>
            </a:p>
          </p:txBody>
        </p:sp>
        <p:sp>
          <p:nvSpPr>
            <p:cNvPr id="169" name="Google Shape;169;p2"/>
            <p:cNvSpPr/>
            <p:nvPr/>
          </p:nvSpPr>
          <p:spPr>
            <a:xfrm>
              <a:off x="0" y="1927922"/>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33059" y="2101272"/>
              <a:ext cx="423745" cy="42374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89864" y="1927922"/>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txBox="1"/>
            <p:nvPr/>
          </p:nvSpPr>
          <p:spPr>
            <a:xfrm>
              <a:off x="889864" y="1927922"/>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Understanding Digital Citizenship</a:t>
              </a:r>
              <a:endParaRPr b="0" i="0" sz="2000" u="none" cap="none" strike="noStrike">
                <a:solidFill>
                  <a:schemeClr val="dk1"/>
                </a:solidFill>
                <a:latin typeface="Arial"/>
                <a:ea typeface="Arial"/>
                <a:cs typeface="Arial"/>
                <a:sym typeface="Arial"/>
              </a:endParaRPr>
            </a:p>
          </p:txBody>
        </p:sp>
        <p:sp>
          <p:nvSpPr>
            <p:cNvPr id="173" name="Google Shape;173;p2"/>
            <p:cNvSpPr/>
            <p:nvPr/>
          </p:nvSpPr>
          <p:spPr>
            <a:xfrm>
              <a:off x="0" y="2890979"/>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33059" y="3064329"/>
              <a:ext cx="423745" cy="42374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89864" y="2890979"/>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txBox="1"/>
            <p:nvPr/>
          </p:nvSpPr>
          <p:spPr>
            <a:xfrm>
              <a:off x="889864" y="2890979"/>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Online Safety &amp; Digital Rights</a:t>
              </a:r>
              <a:endParaRPr b="0" i="0" sz="2000" u="none" cap="none" strike="noStrike">
                <a:solidFill>
                  <a:schemeClr val="dk1"/>
                </a:solidFill>
                <a:latin typeface="Arial"/>
                <a:ea typeface="Arial"/>
                <a:cs typeface="Arial"/>
                <a:sym typeface="Arial"/>
              </a:endParaRPr>
            </a:p>
          </p:txBody>
        </p:sp>
        <p:sp>
          <p:nvSpPr>
            <p:cNvPr id="177" name="Google Shape;177;p2"/>
            <p:cNvSpPr/>
            <p:nvPr/>
          </p:nvSpPr>
          <p:spPr>
            <a:xfrm>
              <a:off x="0" y="3854036"/>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233059" y="4027386"/>
              <a:ext cx="423745" cy="42374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889864" y="3854036"/>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txBox="1"/>
            <p:nvPr/>
          </p:nvSpPr>
          <p:spPr>
            <a:xfrm>
              <a:off x="889864" y="3854036"/>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Ethical Use of Digital Technology</a:t>
              </a:r>
              <a:endParaRPr b="0" i="0" sz="2000" u="none" cap="none" strike="noStrike">
                <a:solidFill>
                  <a:schemeClr val="dk1"/>
                </a:solidFill>
                <a:latin typeface="Arial"/>
                <a:ea typeface="Arial"/>
                <a:cs typeface="Arial"/>
                <a:sym typeface="Arial"/>
              </a:endParaRPr>
            </a:p>
          </p:txBody>
        </p:sp>
        <p:sp>
          <p:nvSpPr>
            <p:cNvPr id="181" name="Google Shape;181;p2"/>
            <p:cNvSpPr/>
            <p:nvPr/>
          </p:nvSpPr>
          <p:spPr>
            <a:xfrm>
              <a:off x="0" y="4817093"/>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233059" y="4990443"/>
              <a:ext cx="423745" cy="423745"/>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889864" y="4817093"/>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txBox="1"/>
            <p:nvPr/>
          </p:nvSpPr>
          <p:spPr>
            <a:xfrm>
              <a:off x="889864" y="4817093"/>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Recap</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
          <p:cNvSpPr txBox="1"/>
          <p:nvPr>
            <p:ph type="title"/>
          </p:nvPr>
        </p:nvSpPr>
        <p:spPr>
          <a:xfrm>
            <a:off x="838201" y="345810"/>
            <a:ext cx="5120561"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t>INTRODUCTION</a:t>
            </a:r>
            <a:endParaRPr/>
          </a:p>
        </p:txBody>
      </p:sp>
      <p:sp>
        <p:nvSpPr>
          <p:cNvPr id="192" name="Google Shape;192;p3"/>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Welcome to the "Digital Citizenship" module, an engaging journey designed to empower you with the essential skills and knowledge for navigating the digital world safely and ethically. </a:t>
            </a:r>
            <a:endParaRPr sz="2400"/>
          </a:p>
          <a:p>
            <a:pPr indent="-228600" lvl="0" marL="228600" rtl="0" algn="l">
              <a:lnSpc>
                <a:spcPct val="90000"/>
              </a:lnSpc>
              <a:spcBef>
                <a:spcPts val="1000"/>
              </a:spcBef>
              <a:spcAft>
                <a:spcPts val="0"/>
              </a:spcAft>
              <a:buSzPts val="2400"/>
              <a:buChar char="❑"/>
            </a:pPr>
            <a:r>
              <a:rPr lang="en-US" sz="2400"/>
              <a:t>In this module, we will explore key concepts of digital citizenship, including your rights and responsibilities online, how to protect your digital identity, and the importance of digital ethics. </a:t>
            </a:r>
            <a:endParaRPr/>
          </a:p>
        </p:txBody>
      </p:sp>
      <p:sp>
        <p:nvSpPr>
          <p:cNvPr id="193" name="Google Shape;193;p3"/>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rázok, na ktorom je snímka obrazovky, animovaná rozprávka, animák, kreslený obrázok&#10;&#10;Automaticky generovaný popis" id="194" name="Google Shape;194;p3"/>
          <p:cNvPicPr preferRelativeResize="0"/>
          <p:nvPr/>
        </p:nvPicPr>
        <p:blipFill rotWithShape="1">
          <a:blip r:embed="rId3">
            <a:alphaModFix/>
          </a:blip>
          <a:srcRect b="-2" l="15164" r="19647" t="0"/>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95" name="Google Shape;195;p3"/>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Obrázok, na ktorom je text, písmo, snímka obrazovky, grafika&#10;&#10;Automaticky generovaný popis" id="196" name="Google Shape;196;p3"/>
          <p:cNvPicPr preferRelativeResize="0"/>
          <p:nvPr/>
        </p:nvPicPr>
        <p:blipFill rotWithShape="1">
          <a:blip r:embed="rId4">
            <a:alphaModFix/>
          </a:blip>
          <a:srcRect b="3" l="13003" r="12116" t="0"/>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en-US">
                <a:solidFill>
                  <a:srgbClr val="FFFFFF"/>
                </a:solidFill>
              </a:rPr>
              <a:t>Aim of Module</a:t>
            </a:r>
            <a:endParaRPr/>
          </a:p>
        </p:txBody>
      </p:sp>
      <p:sp>
        <p:nvSpPr>
          <p:cNvPr id="204" name="Google Shape;204;p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05" name="Google Shape;205;p4"/>
          <p:cNvGrpSpPr/>
          <p:nvPr/>
        </p:nvGrpSpPr>
        <p:grpSpPr>
          <a:xfrm>
            <a:off x="4194890" y="1141135"/>
            <a:ext cx="7537501" cy="4038634"/>
            <a:chOff x="27618" y="434965"/>
            <a:chExt cx="7537501" cy="4038634"/>
          </a:xfrm>
        </p:grpSpPr>
        <p:sp>
          <p:nvSpPr>
            <p:cNvPr id="206" name="Google Shape;206;p4"/>
            <p:cNvSpPr/>
            <p:nvPr/>
          </p:nvSpPr>
          <p:spPr>
            <a:xfrm>
              <a:off x="466368" y="434965"/>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758868" y="727465"/>
              <a:ext cx="787500" cy="7875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27618" y="2234965"/>
              <a:ext cx="2250000" cy="22386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27618" y="2234965"/>
              <a:ext cx="2250000" cy="22386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Our aim is to equip you with the competencies necessary for digital wellbeing and security, fostering digital resilience for all.</a:t>
              </a:r>
              <a:endParaRPr b="0" i="0" sz="1800" u="none" cap="none" strike="noStrike">
                <a:solidFill>
                  <a:schemeClr val="dk1"/>
                </a:solidFill>
                <a:latin typeface="Arial"/>
                <a:ea typeface="Arial"/>
                <a:cs typeface="Arial"/>
                <a:sym typeface="Arial"/>
              </a:endParaRPr>
            </a:p>
          </p:txBody>
        </p:sp>
        <p:sp>
          <p:nvSpPr>
            <p:cNvPr id="210" name="Google Shape;210;p4"/>
            <p:cNvSpPr/>
            <p:nvPr/>
          </p:nvSpPr>
          <p:spPr>
            <a:xfrm>
              <a:off x="3110119" y="434965"/>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3402619" y="727465"/>
              <a:ext cx="787500" cy="7875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671369" y="2234965"/>
              <a:ext cx="2250000" cy="22386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txBox="1"/>
            <p:nvPr/>
          </p:nvSpPr>
          <p:spPr>
            <a:xfrm>
              <a:off x="2671369" y="2234965"/>
              <a:ext cx="2250000" cy="22386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We look forward to your active participation and the unique perspectives you bring to our learning community. </a:t>
              </a:r>
              <a:endParaRPr b="0" i="0" sz="1800" u="none" cap="none" strike="noStrike">
                <a:solidFill>
                  <a:schemeClr val="dk1"/>
                </a:solidFill>
                <a:latin typeface="Arial"/>
                <a:ea typeface="Arial"/>
                <a:cs typeface="Arial"/>
                <a:sym typeface="Arial"/>
              </a:endParaRPr>
            </a:p>
          </p:txBody>
        </p:sp>
        <p:sp>
          <p:nvSpPr>
            <p:cNvPr id="214" name="Google Shape;214;p4"/>
            <p:cNvSpPr/>
            <p:nvPr/>
          </p:nvSpPr>
          <p:spPr>
            <a:xfrm>
              <a:off x="5753869" y="434965"/>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6046369" y="727465"/>
              <a:ext cx="787500" cy="7875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315119" y="2234965"/>
              <a:ext cx="2250000" cy="22386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txBox="1"/>
            <p:nvPr/>
          </p:nvSpPr>
          <p:spPr>
            <a:xfrm>
              <a:off x="5315119" y="2234965"/>
              <a:ext cx="2250000" cy="22386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Let's embark on this transformative journey together, enhancing our digital literacy and promoting a safer, more inclusive digital environment for everyone.</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5"/>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LEARNING OBJECTIVES</a:t>
            </a:r>
            <a:endParaRPr/>
          </a:p>
        </p:txBody>
      </p:sp>
      <p:grpSp>
        <p:nvGrpSpPr>
          <p:cNvPr id="224" name="Google Shape;224;p5"/>
          <p:cNvGrpSpPr/>
          <p:nvPr/>
        </p:nvGrpSpPr>
        <p:grpSpPr>
          <a:xfrm>
            <a:off x="838200" y="1426446"/>
            <a:ext cx="10808969" cy="5112642"/>
            <a:chOff x="0" y="-1120201"/>
            <a:chExt cx="10808969" cy="5112642"/>
          </a:xfrm>
        </p:grpSpPr>
        <p:sp>
          <p:nvSpPr>
            <p:cNvPr id="225" name="Google Shape;225;p5"/>
            <p:cNvSpPr/>
            <p:nvPr/>
          </p:nvSpPr>
          <p:spPr>
            <a:xfrm>
              <a:off x="2437"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txBox="1"/>
            <p:nvPr/>
          </p:nvSpPr>
          <p:spPr>
            <a:xfrm>
              <a:off x="2437"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Understanding Digital Citizenship</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Learners will be able to define digital citizenship and explain its importance in the context of today’s digital society.</a:t>
              </a:r>
              <a:endParaRPr/>
            </a:p>
          </p:txBody>
        </p:sp>
        <p:sp>
          <p:nvSpPr>
            <p:cNvPr id="227" name="Google Shape;227;p5"/>
            <p:cNvSpPr/>
            <p:nvPr/>
          </p:nvSpPr>
          <p:spPr>
            <a:xfrm>
              <a:off x="1034715"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txBox="1"/>
            <p:nvPr/>
          </p:nvSpPr>
          <p:spPr>
            <a:xfrm>
              <a:off x="1160904"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1</a:t>
              </a:r>
              <a:endParaRPr/>
            </a:p>
          </p:txBody>
        </p:sp>
        <p:sp>
          <p:nvSpPr>
            <p:cNvPr id="229" name="Google Shape;229;p5"/>
            <p:cNvSpPr/>
            <p:nvPr/>
          </p:nvSpPr>
          <p:spPr>
            <a:xfrm>
              <a:off x="0"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387102" y="-1120201"/>
              <a:ext cx="4034765"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txBox="1"/>
            <p:nvPr/>
          </p:nvSpPr>
          <p:spPr>
            <a:xfrm>
              <a:off x="3387102" y="822602"/>
              <a:ext cx="4034765"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Online Safety and Digital Rights</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Learners will understand how to protect their personal information online and identify their digital rights and responsibilities.</a:t>
              </a:r>
              <a:endParaRPr/>
            </a:p>
          </p:txBody>
        </p:sp>
        <p:sp>
          <p:nvSpPr>
            <p:cNvPr id="232" name="Google Shape;232;p5"/>
            <p:cNvSpPr/>
            <p:nvPr/>
          </p:nvSpPr>
          <p:spPr>
            <a:xfrm>
              <a:off x="486519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txBox="1"/>
            <p:nvPr/>
          </p:nvSpPr>
          <p:spPr>
            <a:xfrm>
              <a:off x="499138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2</a:t>
              </a:r>
              <a:endParaRPr b="0" i="0" sz="5400" u="none" cap="none" strike="noStrike">
                <a:solidFill>
                  <a:schemeClr val="lt1"/>
                </a:solidFill>
                <a:latin typeface="Arial"/>
                <a:ea typeface="Arial"/>
                <a:cs typeface="Arial"/>
                <a:sym typeface="Arial"/>
              </a:endParaRPr>
            </a:p>
          </p:txBody>
        </p:sp>
        <p:sp>
          <p:nvSpPr>
            <p:cNvPr id="234" name="Google Shape;234;p5"/>
            <p:cNvSpPr/>
            <p:nvPr/>
          </p:nvSpPr>
          <p:spPr>
            <a:xfrm>
              <a:off x="3773199"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7729564"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txBox="1"/>
            <p:nvPr/>
          </p:nvSpPr>
          <p:spPr>
            <a:xfrm>
              <a:off x="7729564"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Ethical Use of Digital Technology</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Learners will be able to recognize ethical dilemmas in digital spaces and apply ethical decision-making processes to resolve them.</a:t>
              </a:r>
              <a:endParaRPr/>
            </a:p>
          </p:txBody>
        </p:sp>
        <p:sp>
          <p:nvSpPr>
            <p:cNvPr id="237" name="Google Shape;237;p5"/>
            <p:cNvSpPr/>
            <p:nvPr/>
          </p:nvSpPr>
          <p:spPr>
            <a:xfrm>
              <a:off x="883560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txBox="1"/>
            <p:nvPr/>
          </p:nvSpPr>
          <p:spPr>
            <a:xfrm>
              <a:off x="896179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3</a:t>
              </a:r>
              <a:endParaRPr/>
            </a:p>
          </p:txBody>
        </p:sp>
        <p:sp>
          <p:nvSpPr>
            <p:cNvPr id="239" name="Google Shape;239;p5"/>
            <p:cNvSpPr/>
            <p:nvPr/>
          </p:nvSpPr>
          <p:spPr>
            <a:xfrm>
              <a:off x="7732002" y="724536"/>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6"/>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LEARNING OUTCOMES</a:t>
            </a:r>
            <a:endParaRPr/>
          </a:p>
        </p:txBody>
      </p:sp>
      <p:grpSp>
        <p:nvGrpSpPr>
          <p:cNvPr id="246" name="Google Shape;246;p6"/>
          <p:cNvGrpSpPr/>
          <p:nvPr/>
        </p:nvGrpSpPr>
        <p:grpSpPr>
          <a:xfrm>
            <a:off x="847442" y="2438273"/>
            <a:ext cx="10497114" cy="3133596"/>
            <a:chOff x="9242" y="609473"/>
            <a:chExt cx="10497114" cy="3133596"/>
          </a:xfrm>
        </p:grpSpPr>
        <p:sp>
          <p:nvSpPr>
            <p:cNvPr id="247" name="Google Shape;247;p6"/>
            <p:cNvSpPr/>
            <p:nvPr/>
          </p:nvSpPr>
          <p:spPr>
            <a:xfrm>
              <a:off x="9242" y="609473"/>
              <a:ext cx="2762398" cy="313359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txBox="1"/>
            <p:nvPr/>
          </p:nvSpPr>
          <p:spPr>
            <a:xfrm>
              <a:off x="90150" y="690381"/>
              <a:ext cx="2600582" cy="297178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PARTICIPANTS WILL BE ABLE TO ARTICULATE THE CONCEPT OF DIGITAL CITIZENSHIP, DEMONSTRATING AN UNDERSTANDING OF ITS SIGNIFICANCE IN FOSTERING A RESPONSIBLE, ETHICAL, AND SAFE ONLINE COMMUNITY.</a:t>
              </a:r>
              <a:endParaRPr/>
            </a:p>
          </p:txBody>
        </p:sp>
        <p:sp>
          <p:nvSpPr>
            <p:cNvPr id="249" name="Google Shape;249;p6"/>
            <p:cNvSpPr/>
            <p:nvPr/>
          </p:nvSpPr>
          <p:spPr>
            <a:xfrm>
              <a:off x="3047880" y="1833734"/>
              <a:ext cx="585628" cy="685074"/>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txBox="1"/>
            <p:nvPr/>
          </p:nvSpPr>
          <p:spPr>
            <a:xfrm>
              <a:off x="3047880"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51" name="Google Shape;251;p6"/>
            <p:cNvSpPr/>
            <p:nvPr/>
          </p:nvSpPr>
          <p:spPr>
            <a:xfrm>
              <a:off x="3876600" y="609473"/>
              <a:ext cx="2762398" cy="3133596"/>
            </a:xfrm>
            <a:prstGeom prst="roundRect">
              <a:avLst>
                <a:gd fmla="val 10000" name="adj"/>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txBox="1"/>
            <p:nvPr/>
          </p:nvSpPr>
          <p:spPr>
            <a:xfrm>
              <a:off x="3957508" y="690381"/>
              <a:ext cx="2600582" cy="297178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PARTICIPANTS WILL BE ABLE TO IMPLEMENT STRATEGIES FOR SAFEGUARDING PERSONAL INFORMATION ONLINE, WHILE RECOGNIZING AND ADVOCATING FOR THEIR DIGITAL RIGHTS IN VARIOUS ONLINE SPACES.</a:t>
              </a:r>
              <a:endParaRPr/>
            </a:p>
          </p:txBody>
        </p:sp>
        <p:sp>
          <p:nvSpPr>
            <p:cNvPr id="253" name="Google Shape;253;p6"/>
            <p:cNvSpPr/>
            <p:nvPr/>
          </p:nvSpPr>
          <p:spPr>
            <a:xfrm>
              <a:off x="6915239" y="1833734"/>
              <a:ext cx="585628" cy="685074"/>
            </a:xfrm>
            <a:prstGeom prst="rightArrow">
              <a:avLst>
                <a:gd fmla="val 60000" name="adj1"/>
                <a:gd fmla="val 50000" name="adj2"/>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txBox="1"/>
            <p:nvPr/>
          </p:nvSpPr>
          <p:spPr>
            <a:xfrm>
              <a:off x="6915239"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55" name="Google Shape;255;p6"/>
            <p:cNvSpPr/>
            <p:nvPr/>
          </p:nvSpPr>
          <p:spPr>
            <a:xfrm>
              <a:off x="7743958" y="609473"/>
              <a:ext cx="2762398" cy="3133596"/>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txBox="1"/>
            <p:nvPr/>
          </p:nvSpPr>
          <p:spPr>
            <a:xfrm>
              <a:off x="7824866" y="690381"/>
              <a:ext cx="2600582" cy="297178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PARTICIPANTS WILL BE ABLE TO APPLY ETHICAL PRINCIPLES AND DECISION-MAKING PROCESSES TO ADDRESS AND RESOLVE DIGITAL DILEMMAS, PROMOTING INTEGRITY AND RESPECT IN DIGITAL INTERACTIONS.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2" name="Google Shape;262;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3" name="Google Shape;263;p7"/>
          <p:cNvSpPr txBox="1"/>
          <p:nvPr>
            <p:ph type="title"/>
          </p:nvPr>
        </p:nvSpPr>
        <p:spPr>
          <a:xfrm>
            <a:off x="838200" y="365125"/>
            <a:ext cx="10515600" cy="8185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t>Expectations from Learners</a:t>
            </a:r>
            <a:endParaRPr/>
          </a:p>
        </p:txBody>
      </p:sp>
      <p:sp>
        <p:nvSpPr>
          <p:cNvPr id="264" name="Google Shape;264;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7"/>
          <p:cNvSpPr txBox="1"/>
          <p:nvPr>
            <p:ph idx="1" type="body"/>
          </p:nvPr>
        </p:nvSpPr>
        <p:spPr>
          <a:xfrm>
            <a:off x="1257300" y="1477578"/>
            <a:ext cx="10515600" cy="514039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sz="2400"/>
              <a:t>To successfully engage with the "Digital Citizenship" module and achieve the learning outcomes, you as a learner are expected to:</a:t>
            </a:r>
            <a:endParaRPr/>
          </a:p>
          <a:p>
            <a:pPr indent="-228600" lvl="0" marL="228600" rtl="0" algn="l">
              <a:lnSpc>
                <a:spcPct val="90000"/>
              </a:lnSpc>
              <a:spcBef>
                <a:spcPts val="1600"/>
              </a:spcBef>
              <a:spcAft>
                <a:spcPts val="0"/>
              </a:spcAft>
              <a:buSzPts val="2000"/>
              <a:buChar char="❑"/>
            </a:pPr>
            <a:r>
              <a:rPr lang="en-US" sz="2000"/>
              <a:t>Dedicate approximately 10 hours to complete this module, ensuring a comprehensive understanding of the content.</a:t>
            </a:r>
            <a:endParaRPr/>
          </a:p>
          <a:p>
            <a:pPr indent="-228600" lvl="0" marL="228600" rtl="0" algn="l">
              <a:lnSpc>
                <a:spcPct val="90000"/>
              </a:lnSpc>
              <a:spcBef>
                <a:spcPts val="1600"/>
              </a:spcBef>
              <a:spcAft>
                <a:spcPts val="0"/>
              </a:spcAft>
              <a:buSzPts val="2000"/>
              <a:buChar char="❑"/>
            </a:pPr>
            <a:r>
              <a:rPr lang="en-US" sz="2000"/>
              <a:t>Watch all assigned videos to gain a deeper insight into the digital citizenship principles.</a:t>
            </a:r>
            <a:endParaRPr/>
          </a:p>
          <a:p>
            <a:pPr indent="-228600" lvl="0" marL="228600" rtl="0" algn="l">
              <a:lnSpc>
                <a:spcPct val="90000"/>
              </a:lnSpc>
              <a:spcBef>
                <a:spcPts val="1600"/>
              </a:spcBef>
              <a:spcAft>
                <a:spcPts val="0"/>
              </a:spcAft>
              <a:buSzPts val="2000"/>
              <a:buChar char="❑"/>
            </a:pPr>
            <a:r>
              <a:rPr lang="en-US" sz="2000"/>
              <a:t>Review all presentations attentively to grasp the key concepts and strategies discussed.</a:t>
            </a:r>
            <a:endParaRPr/>
          </a:p>
          <a:p>
            <a:pPr indent="-228600" lvl="0" marL="228600" rtl="0" algn="l">
              <a:lnSpc>
                <a:spcPct val="90000"/>
              </a:lnSpc>
              <a:spcBef>
                <a:spcPts val="1600"/>
              </a:spcBef>
              <a:spcAft>
                <a:spcPts val="0"/>
              </a:spcAft>
              <a:buSzPts val="2000"/>
              <a:buChar char="❑"/>
            </a:pPr>
            <a:r>
              <a:rPr lang="en-US" sz="2000"/>
              <a:t>Complete all quizzes to self-assess your understanding and retention of the module information.</a:t>
            </a:r>
            <a:endParaRPr/>
          </a:p>
          <a:p>
            <a:pPr indent="-228600" lvl="0" marL="228600" rtl="0" algn="l">
              <a:lnSpc>
                <a:spcPct val="90000"/>
              </a:lnSpc>
              <a:spcBef>
                <a:spcPts val="1600"/>
              </a:spcBef>
              <a:spcAft>
                <a:spcPts val="0"/>
              </a:spcAft>
              <a:buSzPts val="2000"/>
              <a:buChar char="❑"/>
            </a:pPr>
            <a:r>
              <a:rPr lang="en-US" sz="2000"/>
              <a:t>Engage actively in discussions and contribute to the shared learning environment with respect and consideration for others.</a:t>
            </a:r>
            <a:endParaRPr/>
          </a:p>
          <a:p>
            <a:pPr indent="-228600" lvl="0" marL="228600" rtl="0" algn="l">
              <a:lnSpc>
                <a:spcPct val="90000"/>
              </a:lnSpc>
              <a:spcBef>
                <a:spcPts val="1600"/>
              </a:spcBef>
              <a:spcAft>
                <a:spcPts val="0"/>
              </a:spcAft>
              <a:buSzPts val="2000"/>
              <a:buChar char="❑"/>
            </a:pPr>
            <a:r>
              <a:rPr lang="en-US" sz="2000"/>
              <a:t>Your active participation and completion of these tasks are crucial in building a solid foundation in digital citizenship.</a:t>
            </a:r>
            <a:endParaRPr/>
          </a:p>
          <a:p>
            <a:pPr indent="0" lvl="0" marL="0" rtl="0" algn="l">
              <a:lnSpc>
                <a:spcPct val="90000"/>
              </a:lnSpc>
              <a:spcBef>
                <a:spcPts val="1600"/>
              </a:spcBef>
              <a:spcAft>
                <a:spcPts val="0"/>
              </a:spcAft>
              <a:buSzPts val="2000"/>
              <a:buNone/>
            </a:pPr>
            <a:r>
              <a:rPr lang="en-US" sz="2000"/>
              <a:t> </a:t>
            </a:r>
            <a:endParaRPr/>
          </a:p>
          <a:p>
            <a:pPr indent="-101600" lvl="0" marL="228600" rtl="0" algn="l">
              <a:lnSpc>
                <a:spcPct val="90000"/>
              </a:lnSpc>
              <a:spcBef>
                <a:spcPts val="1600"/>
              </a:spcBef>
              <a:spcAft>
                <a:spcPts val="0"/>
              </a:spcAft>
              <a:buSzPts val="2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nvSpPr>
        <p:spPr>
          <a:xfrm>
            <a:off x="312298" y="654050"/>
            <a:ext cx="11567404" cy="5557996"/>
          </a:xfrm>
          <a:prstGeom prst="rect">
            <a:avLst/>
          </a:prstGeom>
          <a:noFill/>
          <a:ln>
            <a:noFill/>
          </a:ln>
        </p:spPr>
        <p:txBody>
          <a:bodyPr anchorCtr="0" anchor="t" bIns="0" lIns="0" spcFirstLastPara="1" rIns="0" wrap="square" tIns="0">
            <a:spAutoFit/>
          </a:bodyPr>
          <a:lstStyle/>
          <a:p>
            <a:pPr indent="0" lvl="0" marL="0" marR="0" rtl="0" algn="just">
              <a:lnSpc>
                <a:spcPct val="67604"/>
              </a:lnSpc>
              <a:spcBef>
                <a:spcPts val="0"/>
              </a:spcBef>
              <a:spcAft>
                <a:spcPts val="0"/>
              </a:spcAft>
              <a:buNone/>
            </a:pPr>
            <a:r>
              <a:rPr b="1" i="0" lang="en-US" sz="2667" u="none" cap="none" strike="noStrike">
                <a:solidFill>
                  <a:srgbClr val="92BAB5"/>
                </a:solidFill>
                <a:latin typeface="Arial"/>
                <a:ea typeface="Arial"/>
                <a:cs typeface="Arial"/>
                <a:sym typeface="Arial"/>
              </a:rPr>
              <a:t>Free License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The publication obtains the Creative Commons License CC BY- NC SA.</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This license allows you to distribute, remix, improve and build on the work, but only non-commercially. When using the work as well as extracts from this must: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be mentioned the source and a link to the license must be given and possible changes have to be mentioned. The copyrights remain with the authors of the documents.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the work may not be used for commercial purposes.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If you recompose, convert or build upon the work, your contributions must be published under the same license as the original.  </a:t>
            </a:r>
            <a:endParaRPr/>
          </a:p>
          <a:p>
            <a:pPr indent="0" lvl="0" marL="0" marR="0" rtl="0" algn="just">
              <a:lnSpc>
                <a:spcPct val="84528"/>
              </a:lnSpc>
              <a:spcBef>
                <a:spcPts val="0"/>
              </a:spcBef>
              <a:spcAft>
                <a:spcPts val="0"/>
              </a:spcAft>
              <a:buNone/>
            </a:pPr>
            <a:r>
              <a:rPr b="1" i="0" lang="en-US" sz="2133" u="none" cap="none" strike="noStrike">
                <a:solidFill>
                  <a:srgbClr val="FFAA5A"/>
                </a:solidFill>
                <a:latin typeface="Arial"/>
                <a:ea typeface="Arial"/>
                <a:cs typeface="Arial"/>
                <a:sym typeface="Arial"/>
              </a:rPr>
              <a:t>Disclaimer:</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p:txBody>
      </p:sp>
      <p:sp>
        <p:nvSpPr>
          <p:cNvPr id="271" name="Google Shape;271;p8"/>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2024-06-25T08:54:12Z</dcterms:created>
  <dc:creator>Alexandros Koumanis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