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embeddedFontLst>
    <p:embeddedFont>
      <p:font typeface="Play"/>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jPEzbA97jnefl378n5+e6kJ9zeM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Play-bold.fntdata"/><Relationship Id="rId14" Type="http://schemas.openxmlformats.org/officeDocument/2006/relationships/font" Target="fonts/Play-regular.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1.png"/><Relationship Id="rId3" Type="http://schemas.openxmlformats.org/officeDocument/2006/relationships/image" Target="../media/image26.jpg"/><Relationship Id="rId4" Type="http://schemas.openxmlformats.org/officeDocument/2006/relationships/image" Target="../media/image3.png"/><Relationship Id="rId10" Type="http://schemas.openxmlformats.org/officeDocument/2006/relationships/image" Target="../media/image4.png"/><Relationship Id="rId9" Type="http://schemas.openxmlformats.org/officeDocument/2006/relationships/image" Target="../media/image23.png"/><Relationship Id="rId5" Type="http://schemas.openxmlformats.org/officeDocument/2006/relationships/image" Target="../media/image6.png"/><Relationship Id="rId6" Type="http://schemas.openxmlformats.org/officeDocument/2006/relationships/image" Target="../media/image1.png"/><Relationship Id="rId7" Type="http://schemas.openxmlformats.org/officeDocument/2006/relationships/image" Target="../media/image22.jpg"/><Relationship Id="rId8" Type="http://schemas.openxmlformats.org/officeDocument/2006/relationships/image" Target="../media/image2.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5" name="Shape 15"/>
        <p:cNvGrpSpPr/>
        <p:nvPr/>
      </p:nvGrpSpPr>
      <p:grpSpPr>
        <a:xfrm>
          <a:off x="0" y="0"/>
          <a:ext cx="0" cy="0"/>
          <a:chOff x="0" y="0"/>
          <a:chExt cx="0" cy="0"/>
        </a:xfrm>
      </p:grpSpPr>
      <p:sp>
        <p:nvSpPr>
          <p:cNvPr id="16" name="Google Shape;1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72" name="Shape 72"/>
        <p:cNvGrpSpPr/>
        <p:nvPr/>
      </p:nvGrpSpPr>
      <p:grpSpPr>
        <a:xfrm>
          <a:off x="0" y="0"/>
          <a:ext cx="0" cy="0"/>
          <a:chOff x="0" y="0"/>
          <a:chExt cx="0" cy="0"/>
        </a:xfrm>
      </p:grpSpPr>
      <p:sp>
        <p:nvSpPr>
          <p:cNvPr id="73" name="Google Shape;73;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78" name="Shape 78"/>
        <p:cNvGrpSpPr/>
        <p:nvPr/>
      </p:nvGrpSpPr>
      <p:grpSpPr>
        <a:xfrm>
          <a:off x="0" y="0"/>
          <a:ext cx="0" cy="0"/>
          <a:chOff x="0" y="0"/>
          <a:chExt cx="0" cy="0"/>
        </a:xfrm>
      </p:grpSpPr>
      <p:sp>
        <p:nvSpPr>
          <p:cNvPr id="79" name="Google Shape;79;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87" name="Shape 87"/>
        <p:cNvGrpSpPr/>
        <p:nvPr/>
      </p:nvGrpSpPr>
      <p:grpSpPr>
        <a:xfrm>
          <a:off x="0" y="0"/>
          <a:ext cx="0" cy="0"/>
          <a:chOff x="0" y="0"/>
          <a:chExt cx="0" cy="0"/>
        </a:xfrm>
      </p:grpSpPr>
      <p:sp>
        <p:nvSpPr>
          <p:cNvPr id="88" name="Google Shape;88;p12"/>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90" name="Shape 9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91" name="Shape 91"/>
        <p:cNvGrpSpPr/>
        <p:nvPr/>
      </p:nvGrpSpPr>
      <p:grpSpPr>
        <a:xfrm>
          <a:off x="0" y="0"/>
          <a:ext cx="0" cy="0"/>
          <a:chOff x="0" y="0"/>
          <a:chExt cx="0" cy="0"/>
        </a:xfrm>
      </p:grpSpPr>
      <p:sp>
        <p:nvSpPr>
          <p:cNvPr id="92" name="Google Shape;92;p24"/>
          <p:cNvSpPr txBox="1"/>
          <p:nvPr/>
        </p:nvSpPr>
        <p:spPr>
          <a:xfrm>
            <a:off x="1524000" y="2649480"/>
            <a:ext cx="9144000" cy="745313"/>
          </a:xfrm>
          <a:prstGeom prst="rect">
            <a:avLst/>
          </a:prstGeom>
          <a:noFill/>
          <a:ln>
            <a:noFill/>
          </a:ln>
        </p:spPr>
        <p:txBody>
          <a:bodyPr anchorCtr="0" anchor="b" bIns="45700" lIns="91425" spcFirstLastPara="1" rIns="91425" wrap="square" tIns="45700">
            <a:normAutofit/>
          </a:bodyPr>
          <a:lstStyle/>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ERASMUS+KA220-ADU - Cooperation partnerships in adult education</a:t>
            </a:r>
            <a:endParaRPr b="1" sz="2000">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KA220-ADU-2BF13E10 </a:t>
            </a:r>
            <a:endParaRPr b="1" sz="2000">
              <a:solidFill>
                <a:srgbClr val="FFAA5A"/>
              </a:solidFill>
              <a:latin typeface="Cambria"/>
              <a:ea typeface="Cambria"/>
              <a:cs typeface="Cambria"/>
              <a:sym typeface="Cambria"/>
            </a:endParaRPr>
          </a:p>
        </p:txBody>
      </p:sp>
      <p:sp>
        <p:nvSpPr>
          <p:cNvPr id="93" name="Google Shape;93;p24"/>
          <p:cNvSpPr txBox="1"/>
          <p:nvPr/>
        </p:nvSpPr>
        <p:spPr>
          <a:xfrm>
            <a:off x="1297172" y="1042061"/>
            <a:ext cx="9597656" cy="129266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2600" u="none" cap="none" strike="noStrike">
                <a:solidFill>
                  <a:srgbClr val="92BAB5"/>
                </a:solidFill>
                <a:latin typeface="Cambria"/>
                <a:ea typeface="Cambria"/>
                <a:cs typeface="Cambria"/>
                <a:sym typeface="Cambria"/>
              </a:rPr>
              <a:t>Building Digital Resilience by Making Digital Wellbeing and</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Security Accessible to All</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&lt;&lt;DigiWELL&gt;&gt;</a:t>
            </a:r>
            <a:endParaRPr sz="2600">
              <a:solidFill>
                <a:schemeClr val="dk1"/>
              </a:solidFill>
              <a:latin typeface="Calibri"/>
              <a:ea typeface="Calibri"/>
              <a:cs typeface="Calibri"/>
              <a:sym typeface="Calibri"/>
            </a:endParaRPr>
          </a:p>
        </p:txBody>
      </p:sp>
      <p:grpSp>
        <p:nvGrpSpPr>
          <p:cNvPr id="94" name="Google Shape;94;p24"/>
          <p:cNvGrpSpPr/>
          <p:nvPr/>
        </p:nvGrpSpPr>
        <p:grpSpPr>
          <a:xfrm>
            <a:off x="404037" y="5915131"/>
            <a:ext cx="11602577" cy="790052"/>
            <a:chOff x="435935" y="5851336"/>
            <a:chExt cx="11602577" cy="790052"/>
          </a:xfrm>
        </p:grpSpPr>
        <p:pic>
          <p:nvPicPr>
            <p:cNvPr descr="Obrázok, na ktorom je text" id="95" name="Google Shape;95;p24"/>
            <p:cNvPicPr preferRelativeResize="0"/>
            <p:nvPr/>
          </p:nvPicPr>
          <p:blipFill rotWithShape="1">
            <a:blip r:embed="rId2">
              <a:alphaModFix/>
            </a:blip>
            <a:srcRect b="0" l="0" r="0" t="0"/>
            <a:stretch/>
          </p:blipFill>
          <p:spPr>
            <a:xfrm>
              <a:off x="435935" y="5963498"/>
              <a:ext cx="2290456" cy="529376"/>
            </a:xfrm>
            <a:prstGeom prst="rect">
              <a:avLst/>
            </a:prstGeom>
            <a:noFill/>
            <a:ln>
              <a:noFill/>
            </a:ln>
          </p:spPr>
        </p:pic>
        <p:pic>
          <p:nvPicPr>
            <p:cNvPr id="96" name="Google Shape;96;p24"/>
            <p:cNvPicPr preferRelativeResize="0"/>
            <p:nvPr/>
          </p:nvPicPr>
          <p:blipFill rotWithShape="1">
            <a:blip r:embed="rId3">
              <a:alphaModFix/>
            </a:blip>
            <a:srcRect b="0" l="0" r="0" t="0"/>
            <a:stretch/>
          </p:blipFill>
          <p:spPr>
            <a:xfrm>
              <a:off x="10212223" y="5851336"/>
              <a:ext cx="1826289" cy="737473"/>
            </a:xfrm>
            <a:prstGeom prst="rect">
              <a:avLst/>
            </a:prstGeom>
            <a:noFill/>
            <a:ln>
              <a:noFill/>
            </a:ln>
          </p:spPr>
        </p:pic>
        <p:pic>
          <p:nvPicPr>
            <p:cNvPr id="97" name="Google Shape;97;p24"/>
            <p:cNvPicPr preferRelativeResize="0"/>
            <p:nvPr/>
          </p:nvPicPr>
          <p:blipFill rotWithShape="1">
            <a:blip r:embed="rId4">
              <a:alphaModFix/>
            </a:blip>
            <a:srcRect b="0" l="0" r="0" t="0"/>
            <a:stretch/>
          </p:blipFill>
          <p:spPr>
            <a:xfrm>
              <a:off x="2726391" y="5863719"/>
              <a:ext cx="777669" cy="777669"/>
            </a:xfrm>
            <a:prstGeom prst="rect">
              <a:avLst/>
            </a:prstGeom>
            <a:noFill/>
            <a:ln>
              <a:noFill/>
            </a:ln>
          </p:spPr>
        </p:pic>
        <p:pic>
          <p:nvPicPr>
            <p:cNvPr descr="Slovenská poľnohospodárska univerzita v Nitre" id="98" name="Google Shape;98;p24"/>
            <p:cNvPicPr preferRelativeResize="0"/>
            <p:nvPr/>
          </p:nvPicPr>
          <p:blipFill rotWithShape="1">
            <a:blip r:embed="rId5">
              <a:alphaModFix/>
            </a:blip>
            <a:srcRect b="0" l="0" r="0" t="0"/>
            <a:stretch/>
          </p:blipFill>
          <p:spPr>
            <a:xfrm>
              <a:off x="3589235" y="5963498"/>
              <a:ext cx="1128044" cy="504492"/>
            </a:xfrm>
            <a:prstGeom prst="rect">
              <a:avLst/>
            </a:prstGeom>
            <a:noFill/>
            <a:ln>
              <a:noFill/>
            </a:ln>
          </p:spPr>
        </p:pic>
        <p:pic>
          <p:nvPicPr>
            <p:cNvPr descr="Logo" id="99" name="Google Shape;99;p24"/>
            <p:cNvPicPr preferRelativeResize="0"/>
            <p:nvPr/>
          </p:nvPicPr>
          <p:blipFill rotWithShape="1">
            <a:blip r:embed="rId6">
              <a:alphaModFix/>
            </a:blip>
            <a:srcRect b="0" l="0" r="0" t="0"/>
            <a:stretch/>
          </p:blipFill>
          <p:spPr>
            <a:xfrm>
              <a:off x="4717279" y="5963498"/>
              <a:ext cx="968299" cy="504492"/>
            </a:xfrm>
            <a:prstGeom prst="rect">
              <a:avLst/>
            </a:prstGeom>
            <a:noFill/>
            <a:ln>
              <a:noFill/>
            </a:ln>
          </p:spPr>
        </p:pic>
        <p:pic>
          <p:nvPicPr>
            <p:cNvPr id="100" name="Google Shape;100;p24"/>
            <p:cNvPicPr preferRelativeResize="0"/>
            <p:nvPr/>
          </p:nvPicPr>
          <p:blipFill rotWithShape="1">
            <a:blip r:embed="rId7">
              <a:alphaModFix/>
            </a:blip>
            <a:srcRect b="0" l="0" r="0" t="0"/>
            <a:stretch/>
          </p:blipFill>
          <p:spPr>
            <a:xfrm>
              <a:off x="5685578" y="5945929"/>
              <a:ext cx="1156727" cy="564513"/>
            </a:xfrm>
            <a:prstGeom prst="rect">
              <a:avLst/>
            </a:prstGeom>
            <a:noFill/>
            <a:ln>
              <a:noFill/>
            </a:ln>
          </p:spPr>
        </p:pic>
        <p:pic>
          <p:nvPicPr>
            <p:cNvPr descr="AIFED - Formación, cultura y empleo en Granada" id="101" name="Google Shape;101;p24"/>
            <p:cNvPicPr preferRelativeResize="0"/>
            <p:nvPr/>
          </p:nvPicPr>
          <p:blipFill rotWithShape="1">
            <a:blip r:embed="rId8">
              <a:alphaModFix/>
            </a:blip>
            <a:srcRect b="0" l="0" r="0" t="0"/>
            <a:stretch/>
          </p:blipFill>
          <p:spPr>
            <a:xfrm>
              <a:off x="6898797" y="5968999"/>
              <a:ext cx="1521023" cy="523875"/>
            </a:xfrm>
            <a:prstGeom prst="rect">
              <a:avLst/>
            </a:prstGeom>
            <a:noFill/>
            <a:ln>
              <a:noFill/>
            </a:ln>
          </p:spPr>
        </p:pic>
        <p:pic>
          <p:nvPicPr>
            <p:cNvPr id="102" name="Google Shape;102;p24"/>
            <p:cNvPicPr preferRelativeResize="0"/>
            <p:nvPr/>
          </p:nvPicPr>
          <p:blipFill rotWithShape="1">
            <a:blip r:embed="rId9">
              <a:alphaModFix/>
            </a:blip>
            <a:srcRect b="0" l="0" r="0" t="0"/>
            <a:stretch/>
          </p:blipFill>
          <p:spPr>
            <a:xfrm>
              <a:off x="8566511" y="5945929"/>
              <a:ext cx="1499020" cy="228600"/>
            </a:xfrm>
            <a:prstGeom prst="rect">
              <a:avLst/>
            </a:prstGeom>
            <a:noFill/>
            <a:ln>
              <a:noFill/>
            </a:ln>
          </p:spPr>
        </p:pic>
        <p:pic>
          <p:nvPicPr>
            <p:cNvPr descr="Syzygia Foundation" id="103" name="Google Shape;103;p24"/>
            <p:cNvPicPr preferRelativeResize="0"/>
            <p:nvPr/>
          </p:nvPicPr>
          <p:blipFill rotWithShape="1">
            <a:blip r:embed="rId10">
              <a:alphaModFix/>
            </a:blip>
            <a:srcRect b="0" l="0" r="0" t="0"/>
            <a:stretch/>
          </p:blipFill>
          <p:spPr>
            <a:xfrm>
              <a:off x="8606409" y="6252553"/>
              <a:ext cx="1419225" cy="282282"/>
            </a:xfrm>
            <a:prstGeom prst="rect">
              <a:avLst/>
            </a:prstGeom>
            <a:noFill/>
            <a:ln>
              <a:noFill/>
            </a:ln>
          </p:spPr>
        </p:pic>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04" name="Shape 104"/>
        <p:cNvGrpSpPr/>
        <p:nvPr/>
      </p:nvGrpSpPr>
      <p:grpSpPr>
        <a:xfrm>
          <a:off x="0" y="0"/>
          <a:ext cx="0" cy="0"/>
          <a:chOff x="0" y="0"/>
          <a:chExt cx="0" cy="0"/>
        </a:xfrm>
      </p:grpSpPr>
      <p:sp>
        <p:nvSpPr>
          <p:cNvPr id="105" name="Google Shape;105;p25"/>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2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2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108" name="Shape 108"/>
        <p:cNvGrpSpPr/>
        <p:nvPr/>
      </p:nvGrpSpPr>
      <p:grpSpPr>
        <a:xfrm>
          <a:off x="0" y="0"/>
          <a:ext cx="0" cy="0"/>
          <a:chOff x="0" y="0"/>
          <a:chExt cx="0" cy="0"/>
        </a:xfrm>
      </p:grpSpPr>
      <p:sp>
        <p:nvSpPr>
          <p:cNvPr id="109" name="Google Shape;109;p2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1" name="Google Shape;111;p2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2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3" name="Google Shape;113;p2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114" name="Shape 114"/>
        <p:cNvGrpSpPr/>
        <p:nvPr/>
      </p:nvGrpSpPr>
      <p:grpSpPr>
        <a:xfrm>
          <a:off x="0" y="0"/>
          <a:ext cx="0" cy="0"/>
          <a:chOff x="0" y="0"/>
          <a:chExt cx="0" cy="0"/>
        </a:xfrm>
      </p:grpSpPr>
      <p:sp>
        <p:nvSpPr>
          <p:cNvPr id="115" name="Google Shape;115;p27"/>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116" name="Shape 116"/>
        <p:cNvGrpSpPr/>
        <p:nvPr/>
      </p:nvGrpSpPr>
      <p:grpSpPr>
        <a:xfrm>
          <a:off x="0" y="0"/>
          <a:ext cx="0" cy="0"/>
          <a:chOff x="0" y="0"/>
          <a:chExt cx="0" cy="0"/>
        </a:xfrm>
      </p:grpSpPr>
      <p:sp>
        <p:nvSpPr>
          <p:cNvPr id="117" name="Google Shape;117;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2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19" name="Google Shape;119;p2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0" name="Google Shape;120;p28"/>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1" name="Google Shape;121;p28"/>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2" name="Google Shape;122;p28"/>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123" name="Shape 123"/>
        <p:cNvGrpSpPr/>
        <p:nvPr/>
      </p:nvGrpSpPr>
      <p:grpSpPr>
        <a:xfrm>
          <a:off x="0" y="0"/>
          <a:ext cx="0" cy="0"/>
          <a:chOff x="0" y="0"/>
          <a:chExt cx="0" cy="0"/>
        </a:xfrm>
      </p:grpSpPr>
      <p:sp>
        <p:nvSpPr>
          <p:cNvPr id="124" name="Google Shape;124;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29"/>
          <p:cNvSpPr/>
          <p:nvPr>
            <p:ph idx="2" type="pic"/>
          </p:nvPr>
        </p:nvSpPr>
        <p:spPr>
          <a:xfrm>
            <a:off x="5183188" y="987425"/>
            <a:ext cx="6172200" cy="4873625"/>
          </a:xfrm>
          <a:prstGeom prst="rect">
            <a:avLst/>
          </a:prstGeom>
          <a:noFill/>
          <a:ln>
            <a:noFill/>
          </a:ln>
        </p:spPr>
      </p:sp>
      <p:sp>
        <p:nvSpPr>
          <p:cNvPr id="126" name="Google Shape;126;p2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7" name="Google Shape;127;p29"/>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8" name="Google Shape;128;p29"/>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9" name="Google Shape;129;p29"/>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type="title">
  <p:cSld name="TITLE">
    <p:spTree>
      <p:nvGrpSpPr>
        <p:cNvPr id="21" name="Shape 21"/>
        <p:cNvGrpSpPr/>
        <p:nvPr/>
      </p:nvGrpSpPr>
      <p:grpSpPr>
        <a:xfrm>
          <a:off x="0" y="0"/>
          <a:ext cx="0" cy="0"/>
          <a:chOff x="0" y="0"/>
          <a:chExt cx="0" cy="0"/>
        </a:xfrm>
      </p:grpSpPr>
      <p:sp>
        <p:nvSpPr>
          <p:cNvPr id="22" name="Google Shape;22;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27" name="Shape 27"/>
        <p:cNvGrpSpPr/>
        <p:nvPr/>
      </p:nvGrpSpPr>
      <p:grpSpPr>
        <a:xfrm>
          <a:off x="0" y="0"/>
          <a:ext cx="0" cy="0"/>
          <a:chOff x="0" y="0"/>
          <a:chExt cx="0" cy="0"/>
        </a:xfrm>
      </p:grpSpPr>
      <p:sp>
        <p:nvSpPr>
          <p:cNvPr id="28" name="Google Shape;28;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0" name="Google Shape;3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0" name="Shape 40"/>
        <p:cNvGrpSpPr/>
        <p:nvPr/>
      </p:nvGrpSpPr>
      <p:grpSpPr>
        <a:xfrm>
          <a:off x="0" y="0"/>
          <a:ext cx="0" cy="0"/>
          <a:chOff x="0" y="0"/>
          <a:chExt cx="0" cy="0"/>
        </a:xfrm>
      </p:grpSpPr>
      <p:sp>
        <p:nvSpPr>
          <p:cNvPr id="41" name="Google Shape;41;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49" name="Shape 49"/>
        <p:cNvGrpSpPr/>
        <p:nvPr/>
      </p:nvGrpSpPr>
      <p:grpSpPr>
        <a:xfrm>
          <a:off x="0" y="0"/>
          <a:ext cx="0" cy="0"/>
          <a:chOff x="0" y="0"/>
          <a:chExt cx="0" cy="0"/>
        </a:xfrm>
      </p:grpSpPr>
      <p:sp>
        <p:nvSpPr>
          <p:cNvPr id="50" name="Google Shape;5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54" name="Shape 54"/>
        <p:cNvGrpSpPr/>
        <p:nvPr/>
      </p:nvGrpSpPr>
      <p:grpSpPr>
        <a:xfrm>
          <a:off x="0" y="0"/>
          <a:ext cx="0" cy="0"/>
          <a:chOff x="0" y="0"/>
          <a:chExt cx="0" cy="0"/>
        </a:xfrm>
      </p:grpSpPr>
      <p:sp>
        <p:nvSpPr>
          <p:cNvPr id="55" name="Google Shape;5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58" name="Shape 58"/>
        <p:cNvGrpSpPr/>
        <p:nvPr/>
      </p:nvGrpSpPr>
      <p:grpSpPr>
        <a:xfrm>
          <a:off x="0" y="0"/>
          <a:ext cx="0" cy="0"/>
          <a:chOff x="0" y="0"/>
          <a:chExt cx="0" cy="0"/>
        </a:xfrm>
      </p:grpSpPr>
      <p:sp>
        <p:nvSpPr>
          <p:cNvPr id="59" name="Google Shape;59;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65" name="Shape 65"/>
        <p:cNvGrpSpPr/>
        <p:nvPr/>
      </p:nvGrpSpPr>
      <p:grpSpPr>
        <a:xfrm>
          <a:off x="0" y="0"/>
          <a:ext cx="0" cy="0"/>
          <a:chOff x="0" y="0"/>
          <a:chExt cx="0" cy="0"/>
        </a:xfrm>
      </p:grpSpPr>
      <p:sp>
        <p:nvSpPr>
          <p:cNvPr id="66" name="Google Shape;66;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1"/>
          <p:cNvSpPr/>
          <p:nvPr>
            <p:ph idx="2" type="pic"/>
          </p:nvPr>
        </p:nvSpPr>
        <p:spPr>
          <a:xfrm>
            <a:off x="5183188" y="987425"/>
            <a:ext cx="6172200" cy="4873625"/>
          </a:xfrm>
          <a:prstGeom prst="rect">
            <a:avLst/>
          </a:prstGeom>
          <a:noFill/>
          <a:ln>
            <a:noFill/>
          </a:ln>
        </p:spPr>
      </p:sp>
      <p:sp>
        <p:nvSpPr>
          <p:cNvPr id="68" name="Google Shape;68;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11"/>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4800"/>
              <a:buFont typeface="Cambria"/>
              <a:buNone/>
              <a:defRPr b="1" i="0" sz="48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1"/>
          <p:cNvSpPr txBox="1"/>
          <p:nvPr>
            <p:ph idx="1" type="body"/>
          </p:nvPr>
        </p:nvSpPr>
        <p:spPr>
          <a:xfrm>
            <a:off x="691116" y="1658679"/>
            <a:ext cx="10662684" cy="3944679"/>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FFAA5A"/>
              </a:buClr>
              <a:buSzPts val="2800"/>
              <a:buFont typeface="Noto Sans Symbols"/>
              <a:buChar char="❑"/>
              <a:defRPr b="0" i="0" sz="2800" u="none" cap="none" strike="noStrike">
                <a:solidFill>
                  <a:schemeClr val="dk1"/>
                </a:solidFill>
                <a:latin typeface="Cambria"/>
                <a:ea typeface="Cambria"/>
                <a:cs typeface="Cambria"/>
                <a:sym typeface="Cambri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png"/><Relationship Id="rId10" Type="http://schemas.openxmlformats.org/officeDocument/2006/relationships/image" Target="../media/image17.png"/><Relationship Id="rId13" Type="http://schemas.openxmlformats.org/officeDocument/2006/relationships/image" Target="../media/image2.jpg"/><Relationship Id="rId12" Type="http://schemas.openxmlformats.org/officeDocument/2006/relationships/image" Target="../media/image22.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4.jpg"/><Relationship Id="rId4" Type="http://schemas.openxmlformats.org/officeDocument/2006/relationships/image" Target="../media/image8.png"/><Relationship Id="rId9" Type="http://schemas.openxmlformats.org/officeDocument/2006/relationships/image" Target="../media/image6.png"/><Relationship Id="rId15" Type="http://schemas.openxmlformats.org/officeDocument/2006/relationships/image" Target="../media/image4.png"/><Relationship Id="rId14" Type="http://schemas.openxmlformats.org/officeDocument/2006/relationships/image" Target="../media/image23.png"/><Relationship Id="rId5" Type="http://schemas.openxmlformats.org/officeDocument/2006/relationships/image" Target="../media/image16.png"/><Relationship Id="rId6" Type="http://schemas.openxmlformats.org/officeDocument/2006/relationships/image" Target="../media/image29.png"/><Relationship Id="rId7" Type="http://schemas.openxmlformats.org/officeDocument/2006/relationships/image" Target="../media/image21.png"/><Relationship Id="rId8"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5.png"/><Relationship Id="rId4" Type="http://schemas.openxmlformats.org/officeDocument/2006/relationships/image" Target="../media/image30.png"/><Relationship Id="rId5" Type="http://schemas.openxmlformats.org/officeDocument/2006/relationships/image" Target="../media/image25.png"/><Relationship Id="rId6" Type="http://schemas.openxmlformats.org/officeDocument/2006/relationships/image" Target="../media/image27.png"/><Relationship Id="rId7" Type="http://schemas.openxmlformats.org/officeDocument/2006/relationships/image" Target="../media/image18.png"/><Relationship Id="rId8"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3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31.png"/><Relationship Id="rId4" Type="http://schemas.openxmlformats.org/officeDocument/2006/relationships/image" Target="../media/image2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3" name="Shape 133"/>
        <p:cNvGrpSpPr/>
        <p:nvPr/>
      </p:nvGrpSpPr>
      <p:grpSpPr>
        <a:xfrm>
          <a:off x="0" y="0"/>
          <a:ext cx="0" cy="0"/>
          <a:chOff x="0" y="0"/>
          <a:chExt cx="0" cy="0"/>
        </a:xfrm>
      </p:grpSpPr>
      <p:sp>
        <p:nvSpPr>
          <p:cNvPr id="134" name="Google Shape;134;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5" name="Google Shape;135;p1"/>
          <p:cNvSpPr txBox="1"/>
          <p:nvPr>
            <p:ph type="title"/>
          </p:nvPr>
        </p:nvSpPr>
        <p:spPr>
          <a:xfrm>
            <a:off x="6269558" y="1583993"/>
            <a:ext cx="5334930" cy="147751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AA5A"/>
              </a:buClr>
              <a:buSzPts val="4400"/>
              <a:buFont typeface="Arial"/>
              <a:buNone/>
            </a:pPr>
            <a:r>
              <a:rPr b="1" lang="en-US">
                <a:solidFill>
                  <a:srgbClr val="FFAA5A"/>
                </a:solidFill>
                <a:latin typeface="Arial"/>
                <a:ea typeface="Arial"/>
                <a:cs typeface="Arial"/>
                <a:sym typeface="Arial"/>
              </a:rPr>
              <a:t>Digitales Wohlbefinden - Einführung</a:t>
            </a:r>
            <a:endParaRPr/>
          </a:p>
        </p:txBody>
      </p:sp>
      <p:sp>
        <p:nvSpPr>
          <p:cNvPr id="136" name="Google Shape;136;p1"/>
          <p:cNvSpPr/>
          <p:nvPr/>
        </p:nvSpPr>
        <p:spPr>
          <a:xfrm flipH="1">
            <a:off x="530529" y="1"/>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7" name="Google Shape;137;p1"/>
          <p:cNvSpPr/>
          <p:nvPr/>
        </p:nvSpPr>
        <p:spPr>
          <a:xfrm flipH="1">
            <a:off x="4349052" y="0"/>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8" name="Google Shape;138;p1"/>
          <p:cNvSpPr/>
          <p:nvPr/>
        </p:nvSpPr>
        <p:spPr>
          <a:xfrm flipH="1">
            <a:off x="0" y="2916245"/>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9" name="Google Shape;139;p1"/>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0" name="Google Shape;140;p1"/>
          <p:cNvSpPr/>
          <p:nvPr/>
        </p:nvSpPr>
        <p:spPr>
          <a:xfrm flipH="1">
            <a:off x="3697761" y="5717906"/>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Obrázok, na ktorom je nebo, voda, exteriér, osoba&#10;&#10;Automaticky generovaný popis" id="141" name="Google Shape;141;p1"/>
          <p:cNvPicPr preferRelativeResize="0"/>
          <p:nvPr/>
        </p:nvPicPr>
        <p:blipFill rotWithShape="1">
          <a:blip r:embed="rId3">
            <a:alphaModFix amt="70000"/>
          </a:blip>
          <a:srcRect b="3" l="0" r="3" t="0"/>
          <a:stretch/>
        </p:blipFill>
        <p:spPr>
          <a:xfrm>
            <a:off x="631840" y="598720"/>
            <a:ext cx="5178249" cy="5178249"/>
          </a:xfrm>
          <a:custGeom>
            <a:rect b="b" l="l" r="r" t="t"/>
            <a:pathLst>
              <a:path extrusionOk="0" h="3741748" w="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ln>
            <a:noFill/>
          </a:ln>
        </p:spPr>
      </p:pic>
      <p:sp>
        <p:nvSpPr>
          <p:cNvPr id="142" name="Google Shape;142;p1"/>
          <p:cNvSpPr/>
          <p:nvPr/>
        </p:nvSpPr>
        <p:spPr>
          <a:xfrm flipH="1">
            <a:off x="4520513" y="6258756"/>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martfón obrys" id="143" name="Google Shape;143;p1"/>
          <p:cNvPicPr preferRelativeResize="0"/>
          <p:nvPr/>
        </p:nvPicPr>
        <p:blipFill rotWithShape="1">
          <a:blip r:embed="rId4">
            <a:alphaModFix/>
          </a:blip>
          <a:srcRect b="0" l="0" r="0" t="0"/>
          <a:stretch/>
        </p:blipFill>
        <p:spPr>
          <a:xfrm rot="2165805">
            <a:off x="1685671" y="1534886"/>
            <a:ext cx="914400" cy="914400"/>
          </a:xfrm>
          <a:prstGeom prst="rect">
            <a:avLst/>
          </a:prstGeom>
          <a:noFill/>
          <a:ln>
            <a:noFill/>
          </a:ln>
        </p:spPr>
      </p:pic>
      <p:pic>
        <p:nvPicPr>
          <p:cNvPr descr="Internet obrys" id="144" name="Google Shape;144;p1"/>
          <p:cNvPicPr preferRelativeResize="0"/>
          <p:nvPr/>
        </p:nvPicPr>
        <p:blipFill rotWithShape="1">
          <a:blip r:embed="rId5">
            <a:alphaModFix/>
          </a:blip>
          <a:srcRect b="0" l="0" r="0" t="0"/>
          <a:stretch/>
        </p:blipFill>
        <p:spPr>
          <a:xfrm>
            <a:off x="1328057" y="2772394"/>
            <a:ext cx="914400" cy="914400"/>
          </a:xfrm>
          <a:prstGeom prst="rect">
            <a:avLst/>
          </a:prstGeom>
          <a:noFill/>
          <a:ln>
            <a:noFill/>
          </a:ln>
        </p:spPr>
      </p:pic>
      <p:pic>
        <p:nvPicPr>
          <p:cNvPr descr="Wi-Fi obrys" id="145" name="Google Shape;145;p1"/>
          <p:cNvPicPr preferRelativeResize="0"/>
          <p:nvPr/>
        </p:nvPicPr>
        <p:blipFill rotWithShape="1">
          <a:blip r:embed="rId6">
            <a:alphaModFix/>
          </a:blip>
          <a:srcRect b="0" l="0" r="0" t="0"/>
          <a:stretch/>
        </p:blipFill>
        <p:spPr>
          <a:xfrm>
            <a:off x="1785257" y="3979506"/>
            <a:ext cx="914400" cy="914400"/>
          </a:xfrm>
          <a:prstGeom prst="rect">
            <a:avLst/>
          </a:prstGeom>
          <a:noFill/>
          <a:ln>
            <a:noFill/>
          </a:ln>
        </p:spPr>
      </p:pic>
      <p:pic>
        <p:nvPicPr>
          <p:cNvPr descr="Obrázok, na ktorom je text" id="146" name="Google Shape;146;p1"/>
          <p:cNvPicPr preferRelativeResize="0"/>
          <p:nvPr/>
        </p:nvPicPr>
        <p:blipFill rotWithShape="1">
          <a:blip r:embed="rId7">
            <a:alphaModFix/>
          </a:blip>
          <a:srcRect b="0" l="0" r="0" t="0"/>
          <a:stretch/>
        </p:blipFill>
        <p:spPr>
          <a:xfrm>
            <a:off x="7627648" y="331900"/>
            <a:ext cx="2406814" cy="529376"/>
          </a:xfrm>
          <a:prstGeom prst="rect">
            <a:avLst/>
          </a:prstGeom>
          <a:noFill/>
          <a:ln>
            <a:noFill/>
          </a:ln>
        </p:spPr>
      </p:pic>
      <p:pic>
        <p:nvPicPr>
          <p:cNvPr id="147" name="Google Shape;147;p1"/>
          <p:cNvPicPr preferRelativeResize="0"/>
          <p:nvPr/>
        </p:nvPicPr>
        <p:blipFill rotWithShape="1">
          <a:blip r:embed="rId8">
            <a:alphaModFix/>
          </a:blip>
          <a:srcRect b="0" l="0" r="0" t="0"/>
          <a:stretch/>
        </p:blipFill>
        <p:spPr>
          <a:xfrm>
            <a:off x="5822658" y="5151053"/>
            <a:ext cx="817175" cy="777669"/>
          </a:xfrm>
          <a:prstGeom prst="rect">
            <a:avLst/>
          </a:prstGeom>
          <a:noFill/>
          <a:ln>
            <a:noFill/>
          </a:ln>
        </p:spPr>
      </p:pic>
      <p:pic>
        <p:nvPicPr>
          <p:cNvPr descr="Slovenská poľnohospodárska univerzita v Nitre" id="148" name="Google Shape;148;p1"/>
          <p:cNvPicPr preferRelativeResize="0"/>
          <p:nvPr/>
        </p:nvPicPr>
        <p:blipFill rotWithShape="1">
          <a:blip r:embed="rId9">
            <a:alphaModFix/>
          </a:blip>
          <a:srcRect b="0" l="0" r="0" t="0"/>
          <a:stretch/>
        </p:blipFill>
        <p:spPr>
          <a:xfrm>
            <a:off x="6746258" y="5272445"/>
            <a:ext cx="1185350" cy="504492"/>
          </a:xfrm>
          <a:prstGeom prst="rect">
            <a:avLst/>
          </a:prstGeom>
          <a:noFill/>
          <a:ln>
            <a:noFill/>
          </a:ln>
        </p:spPr>
      </p:pic>
      <p:pic>
        <p:nvPicPr>
          <p:cNvPr id="149" name="Google Shape;149;p1"/>
          <p:cNvPicPr preferRelativeResize="0"/>
          <p:nvPr/>
        </p:nvPicPr>
        <p:blipFill rotWithShape="1">
          <a:blip r:embed="rId10">
            <a:alphaModFix/>
          </a:blip>
          <a:srcRect b="0" l="0" r="0" t="0"/>
          <a:stretch/>
        </p:blipFill>
        <p:spPr>
          <a:xfrm>
            <a:off x="8059380" y="5242752"/>
            <a:ext cx="773010" cy="1016004"/>
          </a:xfrm>
          <a:prstGeom prst="rect">
            <a:avLst/>
          </a:prstGeom>
          <a:noFill/>
          <a:ln>
            <a:noFill/>
          </a:ln>
        </p:spPr>
      </p:pic>
      <p:pic>
        <p:nvPicPr>
          <p:cNvPr descr="Logo" id="150" name="Google Shape;150;p1"/>
          <p:cNvPicPr preferRelativeResize="0"/>
          <p:nvPr/>
        </p:nvPicPr>
        <p:blipFill rotWithShape="1">
          <a:blip r:embed="rId11">
            <a:alphaModFix/>
          </a:blip>
          <a:srcRect b="0" l="0" r="0" t="0"/>
          <a:stretch/>
        </p:blipFill>
        <p:spPr>
          <a:xfrm>
            <a:off x="8832390" y="5213414"/>
            <a:ext cx="1017490" cy="504492"/>
          </a:xfrm>
          <a:prstGeom prst="rect">
            <a:avLst/>
          </a:prstGeom>
          <a:noFill/>
          <a:ln>
            <a:noFill/>
          </a:ln>
        </p:spPr>
      </p:pic>
      <p:pic>
        <p:nvPicPr>
          <p:cNvPr id="151" name="Google Shape;151;p1"/>
          <p:cNvPicPr preferRelativeResize="0"/>
          <p:nvPr/>
        </p:nvPicPr>
        <p:blipFill rotWithShape="1">
          <a:blip r:embed="rId12">
            <a:alphaModFix/>
          </a:blip>
          <a:srcRect b="0" l="0" r="0" t="0"/>
          <a:stretch/>
        </p:blipFill>
        <p:spPr>
          <a:xfrm>
            <a:off x="9965882" y="5208372"/>
            <a:ext cx="1215490" cy="564513"/>
          </a:xfrm>
          <a:prstGeom prst="rect">
            <a:avLst/>
          </a:prstGeom>
          <a:noFill/>
          <a:ln>
            <a:noFill/>
          </a:ln>
        </p:spPr>
      </p:pic>
      <p:pic>
        <p:nvPicPr>
          <p:cNvPr descr="AIFED - Formación, cultura y empleo en Granada" id="152" name="Google Shape;152;p1"/>
          <p:cNvPicPr preferRelativeResize="0"/>
          <p:nvPr/>
        </p:nvPicPr>
        <p:blipFill rotWithShape="1">
          <a:blip r:embed="rId13">
            <a:alphaModFix/>
          </a:blip>
          <a:srcRect b="0" l="0" r="0" t="0"/>
          <a:stretch/>
        </p:blipFill>
        <p:spPr>
          <a:xfrm>
            <a:off x="6223099" y="5771248"/>
            <a:ext cx="1598293" cy="523875"/>
          </a:xfrm>
          <a:prstGeom prst="rect">
            <a:avLst/>
          </a:prstGeom>
          <a:noFill/>
          <a:ln>
            <a:noFill/>
          </a:ln>
        </p:spPr>
      </p:pic>
      <p:pic>
        <p:nvPicPr>
          <p:cNvPr id="153" name="Google Shape;153;p1"/>
          <p:cNvPicPr preferRelativeResize="0"/>
          <p:nvPr/>
        </p:nvPicPr>
        <p:blipFill rotWithShape="1">
          <a:blip r:embed="rId14">
            <a:alphaModFix/>
          </a:blip>
          <a:srcRect b="0" l="0" r="0" t="0"/>
          <a:stretch/>
        </p:blipFill>
        <p:spPr>
          <a:xfrm>
            <a:off x="8937023" y="5889422"/>
            <a:ext cx="1575172" cy="228600"/>
          </a:xfrm>
          <a:prstGeom prst="rect">
            <a:avLst/>
          </a:prstGeom>
          <a:noFill/>
          <a:ln>
            <a:noFill/>
          </a:ln>
        </p:spPr>
      </p:pic>
      <p:pic>
        <p:nvPicPr>
          <p:cNvPr descr="Syzygia Foundation" id="154" name="Google Shape;154;p1"/>
          <p:cNvPicPr preferRelativeResize="0"/>
          <p:nvPr/>
        </p:nvPicPr>
        <p:blipFill rotWithShape="1">
          <a:blip r:embed="rId15">
            <a:alphaModFix/>
          </a:blip>
          <a:srcRect b="0" l="0" r="0" t="0"/>
          <a:stretch/>
        </p:blipFill>
        <p:spPr>
          <a:xfrm>
            <a:off x="10621679" y="5862581"/>
            <a:ext cx="1491323" cy="282282"/>
          </a:xfrm>
          <a:prstGeom prst="rect">
            <a:avLst/>
          </a:prstGeom>
          <a:noFill/>
          <a:ln>
            <a:noFill/>
          </a:ln>
        </p:spPr>
      </p:pic>
      <p:sp>
        <p:nvSpPr>
          <p:cNvPr id="155" name="Google Shape;155;p1"/>
          <p:cNvSpPr txBox="1"/>
          <p:nvPr/>
        </p:nvSpPr>
        <p:spPr>
          <a:xfrm>
            <a:off x="7622071" y="3686794"/>
            <a:ext cx="2480219" cy="1373732"/>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400"/>
              <a:buFont typeface="Arial"/>
              <a:buNone/>
            </a:pPr>
            <a:r>
              <a:rPr b="0" lang="en-US" sz="1400" u="none">
                <a:solidFill>
                  <a:schemeClr val="dk1"/>
                </a:solidFill>
                <a:latin typeface="Arial"/>
                <a:ea typeface="Arial"/>
                <a:cs typeface="Arial"/>
                <a:sym typeface="Arial"/>
              </a:rPr>
              <a:t>Aufbau digitaler Resilienz </a:t>
            </a:r>
            <a:br>
              <a:rPr b="0" lang="en-US" sz="1400" u="none">
                <a:solidFill>
                  <a:schemeClr val="dk1"/>
                </a:solidFill>
                <a:latin typeface="Arial"/>
                <a:ea typeface="Arial"/>
                <a:cs typeface="Arial"/>
                <a:sym typeface="Arial"/>
              </a:rPr>
            </a:br>
            <a:r>
              <a:rPr b="0" lang="en-US" sz="1400" u="none">
                <a:solidFill>
                  <a:schemeClr val="dk1"/>
                </a:solidFill>
                <a:latin typeface="Arial"/>
                <a:ea typeface="Arial"/>
                <a:cs typeface="Arial"/>
                <a:sym typeface="Arial"/>
              </a:rPr>
              <a:t>indem wir digitales Wohlbefinden </a:t>
            </a:r>
            <a:br>
              <a:rPr b="0" lang="en-US" sz="1400" u="none">
                <a:solidFill>
                  <a:schemeClr val="dk1"/>
                </a:solidFill>
                <a:latin typeface="Arial"/>
                <a:ea typeface="Arial"/>
                <a:cs typeface="Arial"/>
                <a:sym typeface="Arial"/>
              </a:rPr>
            </a:br>
            <a:r>
              <a:rPr b="0" lang="en-US" sz="1400" u="none">
                <a:solidFill>
                  <a:schemeClr val="dk1"/>
                </a:solidFill>
                <a:latin typeface="Arial"/>
                <a:ea typeface="Arial"/>
                <a:cs typeface="Arial"/>
                <a:sym typeface="Arial"/>
              </a:rPr>
              <a:t>und Sicherheit für alle zugänglich machen</a:t>
            </a:r>
            <a:br>
              <a:rPr b="0" lang="en-US" sz="1400" u="none">
                <a:solidFill>
                  <a:schemeClr val="dk1"/>
                </a:solidFill>
                <a:latin typeface="Arial"/>
                <a:ea typeface="Arial"/>
                <a:cs typeface="Arial"/>
                <a:sym typeface="Arial"/>
              </a:rPr>
            </a:br>
            <a:r>
              <a:rPr b="0" lang="en-US" sz="1100" u="none">
                <a:solidFill>
                  <a:schemeClr val="dk1"/>
                </a:solidFill>
                <a:latin typeface="Arial"/>
                <a:ea typeface="Arial"/>
                <a:cs typeface="Arial"/>
                <a:sym typeface="Arial"/>
              </a:rPr>
              <a:t>2022-2-SK01-KA220-ADU-000096888</a:t>
            </a:r>
            <a:endParaRPr b="0" sz="1400" u="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p2"/>
          <p:cNvSpPr/>
          <p:nvPr/>
        </p:nvSpPr>
        <p:spPr>
          <a:xfrm>
            <a:off x="0" y="8313"/>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2"/>
          <p:cNvSpPr txBox="1"/>
          <p:nvPr>
            <p:ph type="title"/>
          </p:nvPr>
        </p:nvSpPr>
        <p:spPr>
          <a:xfrm>
            <a:off x="479394" y="1070800"/>
            <a:ext cx="3939688" cy="5583126"/>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4800"/>
              <a:buFont typeface="Arial"/>
              <a:buNone/>
            </a:pPr>
            <a:r>
              <a:rPr lang="en-US">
                <a:solidFill>
                  <a:srgbClr val="FFAA5A"/>
                </a:solidFill>
              </a:rPr>
              <a:t>DIGITALES WOHLBEFINDEN: </a:t>
            </a:r>
            <a:br>
              <a:rPr lang="en-US"/>
            </a:br>
            <a:r>
              <a:rPr lang="en-US"/>
              <a:t>ACHTSAMES NAVIGIEREN IN DER DIGITALEN WELT</a:t>
            </a:r>
            <a:endParaRPr/>
          </a:p>
        </p:txBody>
      </p:sp>
      <p:cxnSp>
        <p:nvCxnSpPr>
          <p:cNvPr id="162" name="Google Shape;162;p2"/>
          <p:cNvCxnSpPr/>
          <p:nvPr/>
        </p:nvCxnSpPr>
        <p:spPr>
          <a:xfrm>
            <a:off x="4728053" y="1132114"/>
            <a:ext cx="0" cy="5717573"/>
          </a:xfrm>
          <a:prstGeom prst="straightConnector1">
            <a:avLst/>
          </a:prstGeom>
          <a:noFill/>
          <a:ln cap="sq" cmpd="sng" w="25400">
            <a:solidFill>
              <a:schemeClr val="accent1"/>
            </a:solidFill>
            <a:prstDash val="solid"/>
            <a:bevel/>
            <a:headEnd len="sm" w="sm" type="none"/>
            <a:tailEnd len="sm" w="sm" type="none"/>
          </a:ln>
        </p:spPr>
      </p:cxnSp>
      <p:grpSp>
        <p:nvGrpSpPr>
          <p:cNvPr id="163" name="Google Shape;163;p2"/>
          <p:cNvGrpSpPr/>
          <p:nvPr/>
        </p:nvGrpSpPr>
        <p:grpSpPr>
          <a:xfrm>
            <a:off x="5108535" y="1072608"/>
            <a:ext cx="6245265" cy="5585730"/>
            <a:chOff x="0" y="1808"/>
            <a:chExt cx="6245265" cy="5585730"/>
          </a:xfrm>
        </p:grpSpPr>
        <p:sp>
          <p:nvSpPr>
            <p:cNvPr id="164" name="Google Shape;164;p2"/>
            <p:cNvSpPr/>
            <p:nvPr/>
          </p:nvSpPr>
          <p:spPr>
            <a:xfrm>
              <a:off x="0" y="1808"/>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
            <p:cNvSpPr/>
            <p:nvPr/>
          </p:nvSpPr>
          <p:spPr>
            <a:xfrm>
              <a:off x="233059" y="175158"/>
              <a:ext cx="423745" cy="423745"/>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
            <p:cNvSpPr/>
            <p:nvPr/>
          </p:nvSpPr>
          <p:spPr>
            <a:xfrm>
              <a:off x="889864" y="1808"/>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
            <p:cNvSpPr txBox="1"/>
            <p:nvPr/>
          </p:nvSpPr>
          <p:spPr>
            <a:xfrm>
              <a:off x="889864" y="1808"/>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800"/>
                <a:buFont typeface="Arial"/>
                <a:buNone/>
              </a:pPr>
              <a:r>
                <a:rPr b="1" lang="en-US" sz="2800">
                  <a:solidFill>
                    <a:schemeClr val="dk1"/>
                  </a:solidFill>
                  <a:latin typeface="Arial"/>
                  <a:ea typeface="Arial"/>
                  <a:cs typeface="Arial"/>
                  <a:sym typeface="Arial"/>
                </a:rPr>
                <a:t>INHALT</a:t>
              </a:r>
              <a:endParaRPr sz="2800">
                <a:solidFill>
                  <a:schemeClr val="dk1"/>
                </a:solidFill>
                <a:latin typeface="Arial"/>
                <a:ea typeface="Arial"/>
                <a:cs typeface="Arial"/>
                <a:sym typeface="Arial"/>
              </a:endParaRPr>
            </a:p>
          </p:txBody>
        </p:sp>
        <p:sp>
          <p:nvSpPr>
            <p:cNvPr id="168" name="Google Shape;168;p2"/>
            <p:cNvSpPr/>
            <p:nvPr/>
          </p:nvSpPr>
          <p:spPr>
            <a:xfrm>
              <a:off x="0" y="964865"/>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
            <p:cNvSpPr/>
            <p:nvPr/>
          </p:nvSpPr>
          <p:spPr>
            <a:xfrm>
              <a:off x="233059" y="1138215"/>
              <a:ext cx="423745" cy="423745"/>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
            <p:cNvSpPr/>
            <p:nvPr/>
          </p:nvSpPr>
          <p:spPr>
            <a:xfrm>
              <a:off x="889864" y="964865"/>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
            <p:cNvSpPr txBox="1"/>
            <p:nvPr/>
          </p:nvSpPr>
          <p:spPr>
            <a:xfrm>
              <a:off x="889864" y="964865"/>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Einführung</a:t>
              </a:r>
              <a:endParaRPr/>
            </a:p>
          </p:txBody>
        </p:sp>
        <p:sp>
          <p:nvSpPr>
            <p:cNvPr id="172" name="Google Shape;172;p2"/>
            <p:cNvSpPr/>
            <p:nvPr/>
          </p:nvSpPr>
          <p:spPr>
            <a:xfrm>
              <a:off x="0" y="1927922"/>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
            <p:cNvSpPr/>
            <p:nvPr/>
          </p:nvSpPr>
          <p:spPr>
            <a:xfrm>
              <a:off x="233059" y="2101272"/>
              <a:ext cx="423745" cy="423745"/>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
            <p:cNvSpPr/>
            <p:nvPr/>
          </p:nvSpPr>
          <p:spPr>
            <a:xfrm>
              <a:off x="889864" y="1927922"/>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
            <p:cNvSpPr txBox="1"/>
            <p:nvPr/>
          </p:nvSpPr>
          <p:spPr>
            <a:xfrm>
              <a:off x="889864" y="1927922"/>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Die Auswirkungen der Technologie auf das digitale Wohlbefinden</a:t>
              </a:r>
              <a:endParaRPr/>
            </a:p>
          </p:txBody>
        </p:sp>
        <p:sp>
          <p:nvSpPr>
            <p:cNvPr id="176" name="Google Shape;176;p2"/>
            <p:cNvSpPr/>
            <p:nvPr/>
          </p:nvSpPr>
          <p:spPr>
            <a:xfrm>
              <a:off x="0" y="2890979"/>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
            <p:cNvSpPr/>
            <p:nvPr/>
          </p:nvSpPr>
          <p:spPr>
            <a:xfrm>
              <a:off x="233059" y="3064329"/>
              <a:ext cx="423745" cy="423745"/>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
            <p:cNvSpPr/>
            <p:nvPr/>
          </p:nvSpPr>
          <p:spPr>
            <a:xfrm>
              <a:off x="889864" y="2890979"/>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
            <p:cNvSpPr txBox="1"/>
            <p:nvPr/>
          </p:nvSpPr>
          <p:spPr>
            <a:xfrm>
              <a:off x="889864" y="2890979"/>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Gesunde digitale Gewohnheiten verstehen und kultivieren</a:t>
              </a:r>
              <a:endParaRPr/>
            </a:p>
          </p:txBody>
        </p:sp>
        <p:sp>
          <p:nvSpPr>
            <p:cNvPr id="180" name="Google Shape;180;p2"/>
            <p:cNvSpPr/>
            <p:nvPr/>
          </p:nvSpPr>
          <p:spPr>
            <a:xfrm>
              <a:off x="0" y="3854036"/>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
            <p:cNvSpPr/>
            <p:nvPr/>
          </p:nvSpPr>
          <p:spPr>
            <a:xfrm>
              <a:off x="233059" y="4027386"/>
              <a:ext cx="423745" cy="423745"/>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
            <p:cNvSpPr/>
            <p:nvPr/>
          </p:nvSpPr>
          <p:spPr>
            <a:xfrm>
              <a:off x="889864" y="3854036"/>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
            <p:cNvSpPr txBox="1"/>
            <p:nvPr/>
          </p:nvSpPr>
          <p:spPr>
            <a:xfrm>
              <a:off x="889864" y="3854036"/>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Bewährte Praktiken</a:t>
              </a:r>
              <a:endParaRPr/>
            </a:p>
          </p:txBody>
        </p:sp>
        <p:sp>
          <p:nvSpPr>
            <p:cNvPr id="184" name="Google Shape;184;p2"/>
            <p:cNvSpPr/>
            <p:nvPr/>
          </p:nvSpPr>
          <p:spPr>
            <a:xfrm>
              <a:off x="0" y="4817093"/>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
            <p:cNvSpPr/>
            <p:nvPr/>
          </p:nvSpPr>
          <p:spPr>
            <a:xfrm>
              <a:off x="233059" y="4990443"/>
              <a:ext cx="423745" cy="423745"/>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
            <p:cNvSpPr/>
            <p:nvPr/>
          </p:nvSpPr>
          <p:spPr>
            <a:xfrm>
              <a:off x="889864" y="4817093"/>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
            <p:cNvSpPr txBox="1"/>
            <p:nvPr/>
          </p:nvSpPr>
          <p:spPr>
            <a:xfrm>
              <a:off x="889864" y="4817093"/>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Rekapitulation</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t>EINFÜHRUNG</a:t>
            </a:r>
            <a:endParaRPr/>
          </a:p>
        </p:txBody>
      </p:sp>
      <p:sp>
        <p:nvSpPr>
          <p:cNvPr id="194" name="Google Shape;194;p3"/>
          <p:cNvSpPr txBox="1"/>
          <p:nvPr>
            <p:ph idx="1" type="body"/>
          </p:nvPr>
        </p:nvSpPr>
        <p:spPr>
          <a:xfrm>
            <a:off x="838200" y="1423491"/>
            <a:ext cx="7248525" cy="4753472"/>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just">
              <a:lnSpc>
                <a:spcPct val="90000"/>
              </a:lnSpc>
              <a:spcBef>
                <a:spcPts val="0"/>
              </a:spcBef>
              <a:spcAft>
                <a:spcPts val="0"/>
              </a:spcAft>
              <a:buSzPct val="100000"/>
              <a:buChar char="❑"/>
            </a:pPr>
            <a:r>
              <a:rPr lang="en-US" sz="2400"/>
              <a:t>Die Technologie spielt eine wichtige Rolle in unserem Leben und verändert die Art und Weise, wie wir arbeiten, interagieren und unsere Zeit verbringen. </a:t>
            </a:r>
            <a:endParaRPr sz="2400"/>
          </a:p>
          <a:p>
            <a:pPr indent="-228600" lvl="0" marL="228600" rtl="0" algn="just">
              <a:lnSpc>
                <a:spcPct val="90000"/>
              </a:lnSpc>
              <a:spcBef>
                <a:spcPts val="1000"/>
              </a:spcBef>
              <a:spcAft>
                <a:spcPts val="0"/>
              </a:spcAft>
              <a:buSzPct val="100000"/>
              <a:buChar char="❑"/>
            </a:pPr>
            <a:r>
              <a:rPr lang="en-US" sz="2400"/>
              <a:t>Da wir uns in der digitalen Welt bewegen, ist es wichtig zu verstehen, wie sich die Technologie und die digitale Welt auf unser Wohlbefinden auswirken. </a:t>
            </a:r>
            <a:endParaRPr sz="2400"/>
          </a:p>
          <a:p>
            <a:pPr indent="-228600" lvl="0" marL="228600" rtl="0" algn="just">
              <a:lnSpc>
                <a:spcPct val="90000"/>
              </a:lnSpc>
              <a:spcBef>
                <a:spcPts val="1000"/>
              </a:spcBef>
              <a:spcAft>
                <a:spcPts val="0"/>
              </a:spcAft>
              <a:buSzPct val="100000"/>
              <a:buChar char="❑"/>
            </a:pPr>
            <a:r>
              <a:rPr lang="en-US" sz="2400"/>
              <a:t>Denn die Technologie bietet uns zahlreiche Vorteile, birgt aber auch einige Risiken für unser Leben und unser Wohlbefinden. </a:t>
            </a:r>
            <a:endParaRPr sz="2400"/>
          </a:p>
          <a:p>
            <a:pPr indent="-228600" lvl="0" marL="228600" rtl="0" algn="just">
              <a:lnSpc>
                <a:spcPct val="90000"/>
              </a:lnSpc>
              <a:spcBef>
                <a:spcPts val="1000"/>
              </a:spcBef>
              <a:spcAft>
                <a:spcPts val="0"/>
              </a:spcAft>
              <a:buSzPct val="100000"/>
              <a:buChar char="❑"/>
            </a:pPr>
            <a:r>
              <a:rPr lang="en-US" sz="2400"/>
              <a:t>Einer der Schlüssel zur Beseitigung solcher Risiken für unser Wohlbefinden und zum achtsamen Umgang mit der digitalen Welt besteht darin, das digitale Wohlbefinden genauer unter die Lupe zu nehmen und entsprechende Maßnahmen zu ergreifen. </a:t>
            </a:r>
            <a:endParaRPr sz="2400"/>
          </a:p>
          <a:p>
            <a:pPr indent="-228600" lvl="0" marL="228600" rtl="0" algn="just">
              <a:lnSpc>
                <a:spcPct val="90000"/>
              </a:lnSpc>
              <a:spcBef>
                <a:spcPts val="1000"/>
              </a:spcBef>
              <a:spcAft>
                <a:spcPts val="0"/>
              </a:spcAft>
              <a:buSzPct val="100000"/>
              <a:buChar char="❑"/>
            </a:pPr>
            <a:r>
              <a:rPr lang="en-US" sz="2400"/>
              <a:t>Dieses Schulungsmodul wurde entwickelt, um Erwachsenen zu helfen, die Auswirkungen der Technologie auf ihr digitales Wohlbefinden zu verstehen und zu bewältigen.</a:t>
            </a:r>
            <a:endParaRPr/>
          </a:p>
        </p:txBody>
      </p:sp>
      <p:pic>
        <p:nvPicPr>
          <p:cNvPr id="195" name="Google Shape;195;p3"/>
          <p:cNvPicPr preferRelativeResize="0"/>
          <p:nvPr/>
        </p:nvPicPr>
        <p:blipFill rotWithShape="1">
          <a:blip r:embed="rId3">
            <a:alphaModFix/>
          </a:blip>
          <a:srcRect b="0" l="0" r="0" t="0"/>
          <a:stretch/>
        </p:blipFill>
        <p:spPr>
          <a:xfrm>
            <a:off x="8199967" y="1455738"/>
            <a:ext cx="3687761" cy="368776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9" name="Shape 199"/>
        <p:cNvGrpSpPr/>
        <p:nvPr/>
      </p:nvGrpSpPr>
      <p:grpSpPr>
        <a:xfrm>
          <a:off x="0" y="0"/>
          <a:ext cx="0" cy="0"/>
          <a:chOff x="0" y="0"/>
          <a:chExt cx="0" cy="0"/>
        </a:xfrm>
      </p:grpSpPr>
      <p:sp>
        <p:nvSpPr>
          <p:cNvPr id="200" name="Google Shape;200;p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1" name="Google Shape;201;p4"/>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2" name="Google Shape;202;p4"/>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en-US">
                <a:solidFill>
                  <a:srgbClr val="FFFFFF"/>
                </a:solidFill>
              </a:rPr>
              <a:t>Ziel des Moduls</a:t>
            </a:r>
            <a:endParaRPr/>
          </a:p>
        </p:txBody>
      </p:sp>
      <p:sp>
        <p:nvSpPr>
          <p:cNvPr id="203" name="Google Shape;203;p4"/>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204" name="Google Shape;204;p4"/>
          <p:cNvGrpSpPr/>
          <p:nvPr/>
        </p:nvGrpSpPr>
        <p:grpSpPr>
          <a:xfrm>
            <a:off x="6148457" y="929870"/>
            <a:ext cx="3234456" cy="4908564"/>
            <a:chOff x="1737363" y="0"/>
            <a:chExt cx="3234456" cy="4908564"/>
          </a:xfrm>
        </p:grpSpPr>
        <p:sp>
          <p:nvSpPr>
            <p:cNvPr id="205" name="Google Shape;205;p4"/>
            <p:cNvSpPr/>
            <p:nvPr/>
          </p:nvSpPr>
          <p:spPr>
            <a:xfrm>
              <a:off x="1737363" y="0"/>
              <a:ext cx="714287" cy="646101"/>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4"/>
            <p:cNvSpPr/>
            <p:nvPr/>
          </p:nvSpPr>
          <p:spPr>
            <a:xfrm>
              <a:off x="3286102" y="0"/>
              <a:ext cx="1587304" cy="3514839"/>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4"/>
            <p:cNvSpPr txBox="1"/>
            <p:nvPr/>
          </p:nvSpPr>
          <p:spPr>
            <a:xfrm>
              <a:off x="3286102" y="0"/>
              <a:ext cx="1587304" cy="3514839"/>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Dieses Modul zielt darauf ab, Erwachsene mit den notwendigen Kompetenzen auszustatten, um sich in der digitalen Welt achtsam zu bewegen. </a:t>
              </a:r>
              <a:endParaRPr/>
            </a:p>
          </p:txBody>
        </p:sp>
        <p:sp>
          <p:nvSpPr>
            <p:cNvPr id="208" name="Google Shape;208;p4"/>
            <p:cNvSpPr/>
            <p:nvPr/>
          </p:nvSpPr>
          <p:spPr>
            <a:xfrm>
              <a:off x="1737367" y="941119"/>
              <a:ext cx="714287" cy="645436"/>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4"/>
            <p:cNvSpPr/>
            <p:nvPr/>
          </p:nvSpPr>
          <p:spPr>
            <a:xfrm>
              <a:off x="3204451" y="1221287"/>
              <a:ext cx="1767368" cy="368727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4"/>
            <p:cNvSpPr txBox="1"/>
            <p:nvPr/>
          </p:nvSpPr>
          <p:spPr>
            <a:xfrm>
              <a:off x="3204451" y="1221287"/>
              <a:ext cx="1767368" cy="3687277"/>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2000"/>
                <a:buFont typeface="Arial"/>
                <a:buNone/>
              </a:pPr>
              <a:r>
                <a:rPr lang="en-US" sz="2000">
                  <a:solidFill>
                    <a:schemeClr val="dk1"/>
                  </a:solidFill>
                  <a:latin typeface="Arial"/>
                  <a:ea typeface="Arial"/>
                  <a:cs typeface="Arial"/>
                  <a:sym typeface="Arial"/>
                </a:rPr>
                <a:t>Das Modul soll Erwachsenen helfen, die Auswirkungen der Technologie auf ihr Wohlbefinden zu verstehen und Wege zur Entwicklung gesunder digitaler Gewohnheiten aufzeigen. </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4" name="Shape 214"/>
        <p:cNvGrpSpPr/>
        <p:nvPr/>
      </p:nvGrpSpPr>
      <p:grpSpPr>
        <a:xfrm>
          <a:off x="0" y="0"/>
          <a:ext cx="0" cy="0"/>
          <a:chOff x="0" y="0"/>
          <a:chExt cx="0" cy="0"/>
        </a:xfrm>
      </p:grpSpPr>
      <p:sp>
        <p:nvSpPr>
          <p:cNvPr id="215" name="Google Shape;215;p5"/>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5"/>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200"/>
              <a:buFont typeface="Arial"/>
              <a:buNone/>
            </a:pPr>
            <a:r>
              <a:rPr lang="en-US" sz="5200"/>
              <a:t>LERNZIELE</a:t>
            </a:r>
            <a:endParaRPr/>
          </a:p>
        </p:txBody>
      </p:sp>
      <p:grpSp>
        <p:nvGrpSpPr>
          <p:cNvPr id="217" name="Google Shape;217;p5"/>
          <p:cNvGrpSpPr/>
          <p:nvPr/>
        </p:nvGrpSpPr>
        <p:grpSpPr>
          <a:xfrm>
            <a:off x="838415" y="2027604"/>
            <a:ext cx="10808539" cy="4445534"/>
            <a:chOff x="215" y="201980"/>
            <a:chExt cx="10808539" cy="4445534"/>
          </a:xfrm>
        </p:grpSpPr>
        <p:sp>
          <p:nvSpPr>
            <p:cNvPr id="218" name="Google Shape;218;p5"/>
            <p:cNvSpPr/>
            <p:nvPr/>
          </p:nvSpPr>
          <p:spPr>
            <a:xfrm>
              <a:off x="4282"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5"/>
            <p:cNvSpPr txBox="1"/>
            <p:nvPr/>
          </p:nvSpPr>
          <p:spPr>
            <a:xfrm>
              <a:off x="4282"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Eine allgemeine Vorstellung vom digitalen Wohlbefinden haben</a:t>
              </a:r>
              <a:endParaRPr/>
            </a:p>
          </p:txBody>
        </p:sp>
        <p:sp>
          <p:nvSpPr>
            <p:cNvPr id="220" name="Google Shape;220;p5"/>
            <p:cNvSpPr/>
            <p:nvPr/>
          </p:nvSpPr>
          <p:spPr>
            <a:xfrm>
              <a:off x="500658"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5"/>
            <p:cNvSpPr txBox="1"/>
            <p:nvPr/>
          </p:nvSpPr>
          <p:spPr>
            <a:xfrm>
              <a:off x="610381"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1</a:t>
              </a:r>
              <a:endParaRPr/>
            </a:p>
          </p:txBody>
        </p:sp>
        <p:sp>
          <p:nvSpPr>
            <p:cNvPr id="222" name="Google Shape;222;p5"/>
            <p:cNvSpPr/>
            <p:nvPr/>
          </p:nvSpPr>
          <p:spPr>
            <a:xfrm>
              <a:off x="215"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5"/>
            <p:cNvSpPr/>
            <p:nvPr/>
          </p:nvSpPr>
          <p:spPr>
            <a:xfrm>
              <a:off x="1966575" y="201980"/>
              <a:ext cx="2339195"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5"/>
            <p:cNvSpPr txBox="1"/>
            <p:nvPr/>
          </p:nvSpPr>
          <p:spPr>
            <a:xfrm>
              <a:off x="1966575" y="1891283"/>
              <a:ext cx="2339195"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Verstehen der positiven und negativen Auswirkungen der Technologie </a:t>
              </a:r>
              <a:br>
                <a:rPr lang="en-US" sz="2400">
                  <a:solidFill>
                    <a:schemeClr val="dk1"/>
                  </a:solidFill>
                  <a:latin typeface="Arial"/>
                  <a:ea typeface="Arial"/>
                  <a:cs typeface="Arial"/>
                  <a:sym typeface="Arial"/>
                </a:rPr>
              </a:br>
              <a:r>
                <a:rPr lang="en-US" sz="2400">
                  <a:solidFill>
                    <a:schemeClr val="dk1"/>
                  </a:solidFill>
                  <a:latin typeface="Arial"/>
                  <a:ea typeface="Arial"/>
                  <a:cs typeface="Arial"/>
                  <a:sym typeface="Arial"/>
                </a:rPr>
                <a:t>auf das digitale Wohlbefinden</a:t>
              </a:r>
              <a:endParaRPr/>
            </a:p>
          </p:txBody>
        </p:sp>
        <p:sp>
          <p:nvSpPr>
            <p:cNvPr id="225" name="Google Shape;225;p5"/>
            <p:cNvSpPr/>
            <p:nvPr/>
          </p:nvSpPr>
          <p:spPr>
            <a:xfrm>
              <a:off x="2667254"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5"/>
            <p:cNvSpPr txBox="1"/>
            <p:nvPr/>
          </p:nvSpPr>
          <p:spPr>
            <a:xfrm>
              <a:off x="2776977"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2</a:t>
              </a:r>
              <a:endParaRPr sz="5400">
                <a:solidFill>
                  <a:schemeClr val="lt1"/>
                </a:solidFill>
                <a:latin typeface="Arial"/>
                <a:ea typeface="Arial"/>
                <a:cs typeface="Arial"/>
                <a:sym typeface="Arial"/>
              </a:endParaRPr>
            </a:p>
          </p:txBody>
        </p:sp>
        <p:sp>
          <p:nvSpPr>
            <p:cNvPr id="227" name="Google Shape;227;p5"/>
            <p:cNvSpPr/>
            <p:nvPr/>
          </p:nvSpPr>
          <p:spPr>
            <a:xfrm>
              <a:off x="2190419"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5"/>
            <p:cNvSpPr/>
            <p:nvPr/>
          </p:nvSpPr>
          <p:spPr>
            <a:xfrm>
              <a:off x="4484160"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5"/>
            <p:cNvSpPr txBox="1"/>
            <p:nvPr/>
          </p:nvSpPr>
          <p:spPr>
            <a:xfrm>
              <a:off x="4484160"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Erforschung praktischer Strategien zur Entwicklung gesunder digitaler Gewohnheiten</a:t>
              </a:r>
              <a:endParaRPr/>
            </a:p>
          </p:txBody>
        </p:sp>
        <p:sp>
          <p:nvSpPr>
            <p:cNvPr id="230" name="Google Shape;230;p5"/>
            <p:cNvSpPr/>
            <p:nvPr/>
          </p:nvSpPr>
          <p:spPr>
            <a:xfrm>
              <a:off x="5000098"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5"/>
            <p:cNvSpPr txBox="1"/>
            <p:nvPr/>
          </p:nvSpPr>
          <p:spPr>
            <a:xfrm>
              <a:off x="5109821"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3</a:t>
              </a:r>
              <a:endParaRPr/>
            </a:p>
          </p:txBody>
        </p:sp>
        <p:sp>
          <p:nvSpPr>
            <p:cNvPr id="232" name="Google Shape;232;p5"/>
            <p:cNvSpPr/>
            <p:nvPr/>
          </p:nvSpPr>
          <p:spPr>
            <a:xfrm>
              <a:off x="4503551" y="1525776"/>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5"/>
            <p:cNvSpPr/>
            <p:nvPr/>
          </p:nvSpPr>
          <p:spPr>
            <a:xfrm>
              <a:off x="6446453" y="201980"/>
              <a:ext cx="2395941"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5"/>
            <p:cNvSpPr txBox="1"/>
            <p:nvPr/>
          </p:nvSpPr>
          <p:spPr>
            <a:xfrm>
              <a:off x="6446453" y="1891283"/>
              <a:ext cx="2395941"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Erlernen eines achtsamen und ausgewogenen Umgangs mit Technologie</a:t>
              </a:r>
              <a:endParaRPr/>
            </a:p>
          </p:txBody>
        </p:sp>
        <p:sp>
          <p:nvSpPr>
            <p:cNvPr id="235" name="Google Shape;235;p5"/>
            <p:cNvSpPr/>
            <p:nvPr/>
          </p:nvSpPr>
          <p:spPr>
            <a:xfrm>
              <a:off x="7217417"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5"/>
            <p:cNvSpPr txBox="1"/>
            <p:nvPr/>
          </p:nvSpPr>
          <p:spPr>
            <a:xfrm>
              <a:off x="7327140"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4</a:t>
              </a:r>
              <a:endParaRPr/>
            </a:p>
          </p:txBody>
        </p:sp>
        <p:sp>
          <p:nvSpPr>
            <p:cNvPr id="237" name="Google Shape;237;p5"/>
            <p:cNvSpPr/>
            <p:nvPr/>
          </p:nvSpPr>
          <p:spPr>
            <a:xfrm>
              <a:off x="6752472"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5"/>
            <p:cNvSpPr/>
            <p:nvPr/>
          </p:nvSpPr>
          <p:spPr>
            <a:xfrm>
              <a:off x="9020784"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5"/>
            <p:cNvSpPr txBox="1"/>
            <p:nvPr/>
          </p:nvSpPr>
          <p:spPr>
            <a:xfrm>
              <a:off x="9020784" y="1891283"/>
              <a:ext cx="1783902" cy="2667320"/>
            </a:xfrm>
            <a:prstGeom prst="rect">
              <a:avLst/>
            </a:prstGeom>
            <a:noFill/>
            <a:ln>
              <a:noFill/>
            </a:ln>
          </p:spPr>
          <p:txBody>
            <a:bodyPr anchorCtr="0" anchor="t" bIns="330200" lIns="139075" spcFirstLastPara="1" rIns="139075" wrap="square" tIns="330200">
              <a:noAutofit/>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Beste Praktiken für digitales Wohlbefinden entdecken</a:t>
              </a:r>
              <a:endParaRPr/>
            </a:p>
          </p:txBody>
        </p:sp>
        <p:sp>
          <p:nvSpPr>
            <p:cNvPr id="240" name="Google Shape;240;p5"/>
            <p:cNvSpPr/>
            <p:nvPr/>
          </p:nvSpPr>
          <p:spPr>
            <a:xfrm>
              <a:off x="9538116"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5"/>
            <p:cNvSpPr txBox="1"/>
            <p:nvPr/>
          </p:nvSpPr>
          <p:spPr>
            <a:xfrm>
              <a:off x="9647839"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5</a:t>
              </a:r>
              <a:endParaRPr/>
            </a:p>
          </p:txBody>
        </p:sp>
        <p:sp>
          <p:nvSpPr>
            <p:cNvPr id="242" name="Google Shape;242;p5"/>
            <p:cNvSpPr/>
            <p:nvPr/>
          </p:nvSpPr>
          <p:spPr>
            <a:xfrm>
              <a:off x="9024852"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6" name="Shape 246"/>
        <p:cNvGrpSpPr/>
        <p:nvPr/>
      </p:nvGrpSpPr>
      <p:grpSpPr>
        <a:xfrm>
          <a:off x="0" y="0"/>
          <a:ext cx="0" cy="0"/>
          <a:chOff x="0" y="0"/>
          <a:chExt cx="0" cy="0"/>
        </a:xfrm>
      </p:grpSpPr>
      <p:sp>
        <p:nvSpPr>
          <p:cNvPr id="247" name="Google Shape;247;p6"/>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6"/>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200"/>
              <a:buFont typeface="Arial"/>
              <a:buNone/>
            </a:pPr>
            <a:r>
              <a:rPr lang="en-US" sz="5200"/>
              <a:t>LERNRESULTATE</a:t>
            </a:r>
            <a:endParaRPr/>
          </a:p>
        </p:txBody>
      </p:sp>
      <p:grpSp>
        <p:nvGrpSpPr>
          <p:cNvPr id="249" name="Google Shape;249;p6"/>
          <p:cNvGrpSpPr/>
          <p:nvPr/>
        </p:nvGrpSpPr>
        <p:grpSpPr>
          <a:xfrm>
            <a:off x="846261" y="1835382"/>
            <a:ext cx="10499477" cy="4339379"/>
            <a:chOff x="8061" y="6582"/>
            <a:chExt cx="10499477" cy="4339379"/>
          </a:xfrm>
        </p:grpSpPr>
        <p:sp>
          <p:nvSpPr>
            <p:cNvPr id="250" name="Google Shape;250;p6"/>
            <p:cNvSpPr/>
            <p:nvPr/>
          </p:nvSpPr>
          <p:spPr>
            <a:xfrm>
              <a:off x="3040792" y="871221"/>
              <a:ext cx="667342" cy="91440"/>
            </a:xfrm>
            <a:custGeom>
              <a:rect b="b" l="l" r="r" t="t"/>
              <a:pathLst>
                <a:path extrusionOk="0" h="120000" w="120000">
                  <a:moveTo>
                    <a:pt x="0" y="60000"/>
                  </a:moveTo>
                  <a:lnTo>
                    <a:pt x="120000" y="60000"/>
                  </a:lnTo>
                </a:path>
              </a:pathLst>
            </a:custGeom>
            <a:noFill/>
            <a:ln cap="flat" cmpd="sng" w="9525">
              <a:solidFill>
                <a:schemeClr val="accent2"/>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6"/>
            <p:cNvSpPr txBox="1"/>
            <p:nvPr/>
          </p:nvSpPr>
          <p:spPr>
            <a:xfrm>
              <a:off x="3357014"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52" name="Google Shape;252;p6"/>
            <p:cNvSpPr/>
            <p:nvPr/>
          </p:nvSpPr>
          <p:spPr>
            <a:xfrm>
              <a:off x="8061" y="6582"/>
              <a:ext cx="3034531" cy="1820718"/>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6"/>
            <p:cNvSpPr txBox="1"/>
            <p:nvPr/>
          </p:nvSpPr>
          <p:spPr>
            <a:xfrm>
              <a:off x="8061"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700"/>
                <a:buFont typeface="Arial"/>
                <a:buNone/>
              </a:pPr>
              <a:r>
                <a:rPr lang="en-US" sz="1700" cap="none">
                  <a:solidFill>
                    <a:schemeClr val="lt1"/>
                  </a:solidFill>
                  <a:latin typeface="Arial"/>
                  <a:ea typeface="Arial"/>
                  <a:cs typeface="Arial"/>
                  <a:sym typeface="Arial"/>
                </a:rPr>
                <a:t>NACH ABSCHLUSS DIESES MODULS WERDEN SIE IN DER LAGE SEIN</a:t>
              </a:r>
              <a:endParaRPr/>
            </a:p>
          </p:txBody>
        </p:sp>
        <p:sp>
          <p:nvSpPr>
            <p:cNvPr id="254" name="Google Shape;254;p6"/>
            <p:cNvSpPr/>
            <p:nvPr/>
          </p:nvSpPr>
          <p:spPr>
            <a:xfrm>
              <a:off x="6773265" y="871221"/>
              <a:ext cx="667342" cy="91440"/>
            </a:xfrm>
            <a:custGeom>
              <a:rect b="b" l="l" r="r" t="t"/>
              <a:pathLst>
                <a:path extrusionOk="0" h="120000" w="120000">
                  <a:moveTo>
                    <a:pt x="0" y="60000"/>
                  </a:moveTo>
                  <a:lnTo>
                    <a:pt x="120000" y="60000"/>
                  </a:lnTo>
                </a:path>
              </a:pathLst>
            </a:custGeom>
            <a:noFill/>
            <a:ln cap="flat" cmpd="sng" w="9525">
              <a:solidFill>
                <a:srgbClr val="D77850"/>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6"/>
            <p:cNvSpPr txBox="1"/>
            <p:nvPr/>
          </p:nvSpPr>
          <p:spPr>
            <a:xfrm>
              <a:off x="7089488"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56" name="Google Shape;256;p6"/>
            <p:cNvSpPr/>
            <p:nvPr/>
          </p:nvSpPr>
          <p:spPr>
            <a:xfrm>
              <a:off x="3740534" y="6582"/>
              <a:ext cx="3034531" cy="1820718"/>
            </a:xfrm>
            <a:prstGeom prst="rect">
              <a:avLst/>
            </a:prstGeom>
            <a:solidFill>
              <a:srgbClr val="DB784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6"/>
            <p:cNvSpPr txBox="1"/>
            <p:nvPr/>
          </p:nvSpPr>
          <p:spPr>
            <a:xfrm>
              <a:off x="3740534"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700"/>
                <a:buFont typeface="Arial"/>
                <a:buNone/>
              </a:pPr>
              <a:r>
                <a:rPr lang="en-US" sz="1700" cap="none">
                  <a:solidFill>
                    <a:schemeClr val="lt1"/>
                  </a:solidFill>
                  <a:latin typeface="Arial"/>
                  <a:ea typeface="Arial"/>
                  <a:cs typeface="Arial"/>
                  <a:sym typeface="Arial"/>
                </a:rPr>
                <a:t>DAS DIGITALE WOHLBEFINDEN DEFINIEREN UND SEINE BEZIEHUNG ZUM ALLGEMEINEN WOHLBEFINDEN ERKLÄREN</a:t>
              </a:r>
              <a:endParaRPr/>
            </a:p>
          </p:txBody>
        </p:sp>
        <p:sp>
          <p:nvSpPr>
            <p:cNvPr id="258" name="Google Shape;258;p6"/>
            <p:cNvSpPr/>
            <p:nvPr/>
          </p:nvSpPr>
          <p:spPr>
            <a:xfrm>
              <a:off x="1525326" y="1825500"/>
              <a:ext cx="7464946" cy="667342"/>
            </a:xfrm>
            <a:custGeom>
              <a:rect b="b" l="l" r="r" t="t"/>
              <a:pathLst>
                <a:path extrusionOk="0" h="120000" w="120000">
                  <a:moveTo>
                    <a:pt x="120000" y="0"/>
                  </a:moveTo>
                  <a:lnTo>
                    <a:pt x="120000" y="63075"/>
                  </a:lnTo>
                  <a:lnTo>
                    <a:pt x="0" y="63075"/>
                  </a:lnTo>
                  <a:lnTo>
                    <a:pt x="0" y="120000"/>
                  </a:lnTo>
                </a:path>
              </a:pathLst>
            </a:custGeom>
            <a:noFill/>
            <a:ln cap="flat" cmpd="sng" w="9525">
              <a:solidFill>
                <a:srgbClr val="C47F6E"/>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6"/>
            <p:cNvSpPr txBox="1"/>
            <p:nvPr/>
          </p:nvSpPr>
          <p:spPr>
            <a:xfrm>
              <a:off x="5070362" y="2155682"/>
              <a:ext cx="374875"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0" name="Google Shape;260;p6"/>
            <p:cNvSpPr/>
            <p:nvPr/>
          </p:nvSpPr>
          <p:spPr>
            <a:xfrm>
              <a:off x="7473007" y="6582"/>
              <a:ext cx="3034531" cy="1820718"/>
            </a:xfrm>
            <a:prstGeom prst="rect">
              <a:avLst/>
            </a:prstGeom>
            <a:solidFill>
              <a:srgbClr val="CB7C6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6"/>
            <p:cNvSpPr txBox="1"/>
            <p:nvPr/>
          </p:nvSpPr>
          <p:spPr>
            <a:xfrm>
              <a:off x="7473007"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700"/>
                <a:buFont typeface="Arial"/>
                <a:buNone/>
              </a:pPr>
              <a:r>
                <a:rPr lang="en-US" sz="1700" cap="none">
                  <a:solidFill>
                    <a:schemeClr val="lt1"/>
                  </a:solidFill>
                  <a:latin typeface="Arial"/>
                  <a:ea typeface="Arial"/>
                  <a:cs typeface="Arial"/>
                  <a:sym typeface="Arial"/>
                </a:rPr>
                <a:t>POSITIVE UND NEGATIVE AUSWIRKUNGEN DER TECHNOLOGIE AUF DAS WOHLBEFINDEN UND DAS DIGITALE WOHLBEFINDEN AUFLISTEN</a:t>
              </a:r>
              <a:endParaRPr/>
            </a:p>
          </p:txBody>
        </p:sp>
        <p:sp>
          <p:nvSpPr>
            <p:cNvPr id="262" name="Google Shape;262;p6"/>
            <p:cNvSpPr/>
            <p:nvPr/>
          </p:nvSpPr>
          <p:spPr>
            <a:xfrm>
              <a:off x="3040792" y="3389882"/>
              <a:ext cx="667342" cy="91440"/>
            </a:xfrm>
            <a:custGeom>
              <a:rect b="b" l="l" r="r" t="t"/>
              <a:pathLst>
                <a:path extrusionOk="0" h="120000" w="120000">
                  <a:moveTo>
                    <a:pt x="0" y="60000"/>
                  </a:moveTo>
                  <a:lnTo>
                    <a:pt x="120000" y="60000"/>
                  </a:lnTo>
                </a:path>
              </a:pathLst>
            </a:custGeom>
            <a:noFill/>
            <a:ln cap="flat" cmpd="sng" w="9525">
              <a:solidFill>
                <a:srgbClr val="B38E8A"/>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6"/>
            <p:cNvSpPr txBox="1"/>
            <p:nvPr/>
          </p:nvSpPr>
          <p:spPr>
            <a:xfrm>
              <a:off x="3357014"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4" name="Google Shape;264;p6"/>
            <p:cNvSpPr/>
            <p:nvPr/>
          </p:nvSpPr>
          <p:spPr>
            <a:xfrm>
              <a:off x="8061" y="2525243"/>
              <a:ext cx="3034531" cy="1820718"/>
            </a:xfrm>
            <a:prstGeom prst="rect">
              <a:avLst/>
            </a:prstGeom>
            <a:solidFill>
              <a:srgbClr val="BC857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6"/>
            <p:cNvSpPr txBox="1"/>
            <p:nvPr/>
          </p:nvSpPr>
          <p:spPr>
            <a:xfrm>
              <a:off x="8061"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700"/>
                <a:buFont typeface="Arial"/>
                <a:buNone/>
              </a:pPr>
              <a:r>
                <a:rPr lang="en-US" sz="1700" cap="none">
                  <a:solidFill>
                    <a:schemeClr val="lt1"/>
                  </a:solidFill>
                  <a:latin typeface="Arial"/>
                  <a:ea typeface="Arial"/>
                  <a:cs typeface="Arial"/>
                  <a:sym typeface="Arial"/>
                </a:rPr>
                <a:t>EINE PERSÖNLICHE STRATEGIE ZUR ENTWICKLUNG GESUNDER DIGITALER GEWOHNHEITEN ZU ENTWICKELN</a:t>
              </a:r>
              <a:endParaRPr/>
            </a:p>
          </p:txBody>
        </p:sp>
        <p:sp>
          <p:nvSpPr>
            <p:cNvPr id="266" name="Google Shape;266;p6"/>
            <p:cNvSpPr/>
            <p:nvPr/>
          </p:nvSpPr>
          <p:spPr>
            <a:xfrm>
              <a:off x="6773265" y="3389882"/>
              <a:ext cx="667342" cy="91440"/>
            </a:xfrm>
            <a:custGeom>
              <a:rect b="b" l="l" r="r" t="t"/>
              <a:pathLst>
                <a:path extrusionOk="0" h="120000" w="120000">
                  <a:moveTo>
                    <a:pt x="0" y="60000"/>
                  </a:moveTo>
                  <a:lnTo>
                    <a:pt x="120000" y="60000"/>
                  </a:lnTo>
                </a:path>
              </a:pathLst>
            </a:custGeom>
            <a:noFill/>
            <a:ln cap="flat" cmpd="sng" w="9525">
              <a:solidFill>
                <a:srgbClr val="A4A4A4"/>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6"/>
            <p:cNvSpPr txBox="1"/>
            <p:nvPr/>
          </p:nvSpPr>
          <p:spPr>
            <a:xfrm>
              <a:off x="7089488"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8" name="Google Shape;268;p6"/>
            <p:cNvSpPr/>
            <p:nvPr/>
          </p:nvSpPr>
          <p:spPr>
            <a:xfrm>
              <a:off x="3740534" y="2525243"/>
              <a:ext cx="3034531" cy="1820718"/>
            </a:xfrm>
            <a:prstGeom prst="rect">
              <a:avLst/>
            </a:prstGeom>
            <a:solidFill>
              <a:srgbClr val="AF939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6"/>
            <p:cNvSpPr txBox="1"/>
            <p:nvPr/>
          </p:nvSpPr>
          <p:spPr>
            <a:xfrm>
              <a:off x="3740534"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700"/>
                <a:buFont typeface="Arial"/>
                <a:buNone/>
              </a:pPr>
              <a:r>
                <a:rPr lang="en-US" sz="1700" cap="none">
                  <a:solidFill>
                    <a:schemeClr val="lt1"/>
                  </a:solidFill>
                  <a:latin typeface="Arial"/>
                  <a:ea typeface="Arial"/>
                  <a:cs typeface="Arial"/>
                  <a:sym typeface="Arial"/>
                </a:rPr>
                <a:t>MASSNAHMEN ERGREIFEN, UM UNGESUNDE DIGITALE GEWOHNHEITEN ZU VERMEIDEN</a:t>
              </a:r>
              <a:endParaRPr/>
            </a:p>
          </p:txBody>
        </p:sp>
        <p:sp>
          <p:nvSpPr>
            <p:cNvPr id="270" name="Google Shape;270;p6"/>
            <p:cNvSpPr/>
            <p:nvPr/>
          </p:nvSpPr>
          <p:spPr>
            <a:xfrm>
              <a:off x="7473007" y="2525243"/>
              <a:ext cx="3034531" cy="1820718"/>
            </a:xfrm>
            <a:prstGeom prst="rect">
              <a:avLst/>
            </a:prstGeom>
            <a:solidFill>
              <a:srgbClr val="A4A4A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6"/>
            <p:cNvSpPr txBox="1"/>
            <p:nvPr/>
          </p:nvSpPr>
          <p:spPr>
            <a:xfrm>
              <a:off x="7473007"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700"/>
                <a:buFont typeface="Arial"/>
                <a:buNone/>
              </a:pPr>
              <a:r>
                <a:rPr lang="en-US" sz="1700" cap="none">
                  <a:solidFill>
                    <a:schemeClr val="lt1"/>
                  </a:solidFill>
                  <a:latin typeface="Arial"/>
                  <a:ea typeface="Arial"/>
                  <a:cs typeface="Arial"/>
                  <a:sym typeface="Arial"/>
                </a:rPr>
                <a:t>BEWÄHRTE PRAKTIKEN DES DIGITALEN WOHLBEFINDENS ZU ERMITTELN UND ZU NUTZEN</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5" name="Shape 275"/>
        <p:cNvGrpSpPr/>
        <p:nvPr/>
      </p:nvGrpSpPr>
      <p:grpSpPr>
        <a:xfrm>
          <a:off x="0" y="0"/>
          <a:ext cx="0" cy="0"/>
          <a:chOff x="0" y="0"/>
          <a:chExt cx="0" cy="0"/>
        </a:xfrm>
      </p:grpSpPr>
      <p:sp>
        <p:nvSpPr>
          <p:cNvPr id="276" name="Google Shape;276;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7" name="Google Shape;277;p7"/>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8" name="Google Shape;27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t>Erwartungen an die Lernenden</a:t>
            </a:r>
            <a:endParaRPr/>
          </a:p>
        </p:txBody>
      </p:sp>
      <p:sp>
        <p:nvSpPr>
          <p:cNvPr id="279" name="Google Shape;279;p7"/>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80" name="Google Shape;280;p7"/>
          <p:cNvSpPr txBox="1"/>
          <p:nvPr>
            <p:ph idx="1" type="body"/>
          </p:nvPr>
        </p:nvSpPr>
        <p:spPr>
          <a:xfrm>
            <a:off x="1257300" y="1477578"/>
            <a:ext cx="10515600" cy="514039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2400"/>
              <a:buNone/>
            </a:pPr>
            <a:r>
              <a:rPr b="1" lang="en-US" sz="2400">
                <a:solidFill>
                  <a:srgbClr val="FFAA5A"/>
                </a:solidFill>
              </a:rPr>
              <a:t>Aufgaben und Verantwortlichkeiten der Lernenden</a:t>
            </a:r>
            <a:endParaRPr sz="2400">
              <a:solidFill>
                <a:srgbClr val="FFAA5A"/>
              </a:solidFill>
            </a:endParaRPr>
          </a:p>
          <a:p>
            <a:pPr indent="0" lvl="0" marL="0" rtl="0" algn="l">
              <a:lnSpc>
                <a:spcPct val="90000"/>
              </a:lnSpc>
              <a:spcBef>
                <a:spcPts val="1600"/>
              </a:spcBef>
              <a:spcAft>
                <a:spcPts val="0"/>
              </a:spcAft>
              <a:buSzPts val="2400"/>
              <a:buNone/>
            </a:pPr>
            <a:r>
              <a:rPr lang="en-US" sz="2400"/>
              <a:t>Um den Nutzen des Moduls zu maximieren und alle Lernergebnisse zu erreichen </a:t>
            </a:r>
            <a:br>
              <a:rPr lang="en-US" sz="2400"/>
            </a:br>
            <a:r>
              <a:rPr lang="en-US" sz="2400"/>
              <a:t>alle Lernergebnisse zu erreichen, wird von Ihnen als Lernenden Folgendes erwartet: </a:t>
            </a:r>
            <a:endParaRPr/>
          </a:p>
          <a:p>
            <a:pPr indent="0" lvl="0" marL="0" rtl="0" algn="l">
              <a:lnSpc>
                <a:spcPct val="90000"/>
              </a:lnSpc>
              <a:spcBef>
                <a:spcPts val="1600"/>
              </a:spcBef>
              <a:spcAft>
                <a:spcPts val="0"/>
              </a:spcAft>
              <a:buSzPts val="2400"/>
              <a:buNone/>
            </a:pPr>
            <a:r>
              <a:rPr lang="en-US" sz="2400"/>
              <a:t>Ich bitte Sie;</a:t>
            </a:r>
            <a:endParaRPr/>
          </a:p>
          <a:p>
            <a:pPr indent="-228600" lvl="0" marL="228600" rtl="0" algn="l">
              <a:lnSpc>
                <a:spcPct val="90000"/>
              </a:lnSpc>
              <a:spcBef>
                <a:spcPts val="1600"/>
              </a:spcBef>
              <a:spcAft>
                <a:spcPts val="0"/>
              </a:spcAft>
              <a:buSzPts val="2400"/>
              <a:buChar char="❑"/>
            </a:pPr>
            <a:r>
              <a:rPr lang="en-US" sz="2400"/>
              <a:t> Nehmen Sie sich mindestens drei Stunden Zeit, um dieses Modul zu bearbeiten.</a:t>
            </a:r>
            <a:endParaRPr/>
          </a:p>
          <a:p>
            <a:pPr indent="-228600" lvl="0" marL="228600" rtl="0" algn="l">
              <a:lnSpc>
                <a:spcPct val="90000"/>
              </a:lnSpc>
              <a:spcBef>
                <a:spcPts val="1600"/>
              </a:spcBef>
              <a:spcAft>
                <a:spcPts val="0"/>
              </a:spcAft>
              <a:buSzPts val="2400"/>
              <a:buChar char="❑"/>
            </a:pPr>
            <a:r>
              <a:rPr lang="en-US" sz="2400"/>
              <a:t> Schauen Sie sich alle zugewiesenen Videos an, um ein allgemeines Verständnis des digitalen Wohlbefindens zu erlangen. </a:t>
            </a:r>
            <a:endParaRPr/>
          </a:p>
          <a:p>
            <a:pPr indent="-228600" lvl="0" marL="228600" rtl="0" algn="l">
              <a:lnSpc>
                <a:spcPct val="90000"/>
              </a:lnSpc>
              <a:spcBef>
                <a:spcPts val="1600"/>
              </a:spcBef>
              <a:spcAft>
                <a:spcPts val="0"/>
              </a:spcAft>
              <a:buSzPts val="2400"/>
              <a:buChar char="❑"/>
            </a:pPr>
            <a:r>
              <a:rPr lang="en-US" sz="2400"/>
              <a:t> Gehen Sie alle Präsentationen aufmerksam durch, um wichtige Fragen zum Thema zu klären. </a:t>
            </a:r>
            <a:endParaRPr/>
          </a:p>
          <a:p>
            <a:pPr indent="-228600" lvl="0" marL="228600" rtl="0" algn="l">
              <a:lnSpc>
                <a:spcPct val="90000"/>
              </a:lnSpc>
              <a:spcBef>
                <a:spcPts val="1600"/>
              </a:spcBef>
              <a:spcAft>
                <a:spcPts val="0"/>
              </a:spcAft>
              <a:buSzPts val="2400"/>
              <a:buChar char="❑"/>
            </a:pPr>
            <a:r>
              <a:rPr lang="en-US" sz="2400"/>
              <a:t> Schließen Sie alle Quizfragen ab, um Ihr Verständnis zu überprüfen und bei Bedarf umzukehren.</a:t>
            </a:r>
            <a:endParaRPr/>
          </a:p>
          <a:p>
            <a:pPr indent="0" lvl="0" marL="0" rtl="0" algn="l">
              <a:lnSpc>
                <a:spcPct val="90000"/>
              </a:lnSpc>
              <a:spcBef>
                <a:spcPts val="1600"/>
              </a:spcBef>
              <a:spcAft>
                <a:spcPts val="0"/>
              </a:spcAft>
              <a:buSzPts val="2400"/>
              <a:buNone/>
            </a:pPr>
            <a:r>
              <a:rPr lang="en-US" sz="2400"/>
              <a:t> </a:t>
            </a:r>
            <a:endParaRPr/>
          </a:p>
          <a:p>
            <a:pPr indent="-76200" lvl="0" marL="228600" rtl="0" algn="l">
              <a:lnSpc>
                <a:spcPct val="90000"/>
              </a:lnSpc>
              <a:spcBef>
                <a:spcPts val="1600"/>
              </a:spcBef>
              <a:spcAft>
                <a:spcPts val="0"/>
              </a:spcAft>
              <a:buSzPts val="2400"/>
              <a:buNone/>
            </a:pPr>
            <a:r>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8"/>
          <p:cNvSpPr txBox="1"/>
          <p:nvPr/>
        </p:nvSpPr>
        <p:spPr>
          <a:xfrm>
            <a:off x="312298" y="654050"/>
            <a:ext cx="11567404" cy="5558061"/>
          </a:xfrm>
          <a:prstGeom prst="rect">
            <a:avLst/>
          </a:prstGeom>
          <a:noFill/>
          <a:ln>
            <a:noFill/>
          </a:ln>
        </p:spPr>
        <p:txBody>
          <a:bodyPr anchorCtr="0" anchor="t" bIns="0" lIns="0" spcFirstLastPara="1" rIns="0" wrap="square" tIns="0">
            <a:spAutoFit/>
          </a:bodyPr>
          <a:lstStyle/>
          <a:p>
            <a:pPr indent="0" lvl="0" marL="0" marR="0" rtl="0" algn="just">
              <a:lnSpc>
                <a:spcPct val="68037"/>
              </a:lnSpc>
              <a:spcBef>
                <a:spcPts val="0"/>
              </a:spcBef>
              <a:spcAft>
                <a:spcPts val="0"/>
              </a:spcAft>
              <a:buNone/>
            </a:pPr>
            <a:r>
              <a:rPr b="1" lang="en-US" sz="2650">
                <a:solidFill>
                  <a:srgbClr val="92BAB5"/>
                </a:solidFill>
                <a:latin typeface="Arial"/>
                <a:ea typeface="Arial"/>
                <a:cs typeface="Arial"/>
                <a:sym typeface="Arial"/>
              </a:rPr>
              <a:t>Freie Lizenz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Das hier entwickelte Produkt im Rahmen des Projekts "Building Digital Resilience by Making Digital Wellbeing and Security Accessible to All 2022-2-SK01-KA220-ADU-000096888" wurde mit Unterstützung der Europäischen Kommission entwickelt und gibt ausschließlich die Meinung des Autors wieder. Die Europäische Kommission ist nicht für den Inhalt der Dokumente verantwortlich. </a:t>
            </a:r>
            <a:endParaRPr/>
          </a:p>
          <a:p>
            <a:pPr indent="0" lvl="0" marL="0" marR="0" rtl="0" algn="just">
              <a:lnSpc>
                <a:spcPct val="85857"/>
              </a:lnSpc>
              <a:spcBef>
                <a:spcPts val="0"/>
              </a:spcBef>
              <a:spcAft>
                <a:spcPts val="0"/>
              </a:spcAft>
              <a:buNone/>
            </a:pPr>
            <a:r>
              <a:rPr lang="en-US" sz="2100">
                <a:solidFill>
                  <a:schemeClr val="dk1"/>
                </a:solidFill>
                <a:latin typeface="Arial"/>
                <a:ea typeface="Arial"/>
                <a:cs typeface="Arial"/>
                <a:sym typeface="Arial"/>
              </a:rPr>
              <a:t>Die Veröffentlichung steht unter der Creative Commons Lizenz CC BY- NC SA.</a:t>
            </a:r>
            <a:endParaRPr sz="2100">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Diese Lizenz erlaubt Ihnen, das Werk zu verbreiten, zu remixen, zu verbessern und darauf aufzubauen, jedoch nur nicht kommerziell. Bei der Verwendung des Werkes sowie von Auszügen daraus muss: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müssen die Quelle und ein Link zur Lizenz angegeben werden, und eventuelle Änderungen müssen erwähnt werden. Die Urheberrechte verbleiben bei den Autoren der Dokumente.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das Werk darf nicht zu kommerziellen Zwecken verwendet werden.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Wenn Sie das Werk neu komponieren, konvertieren oder darauf aufbauen, müssen Ihre Beiträge unter derselben Lizenz wie das Original veröffentlicht werden.  </a:t>
            </a:r>
            <a:endParaRPr/>
          </a:p>
          <a:p>
            <a:pPr indent="0" lvl="0" marL="0" marR="0" rtl="0" algn="just">
              <a:lnSpc>
                <a:spcPct val="84528"/>
              </a:lnSpc>
              <a:spcBef>
                <a:spcPts val="0"/>
              </a:spcBef>
              <a:spcAft>
                <a:spcPts val="0"/>
              </a:spcAft>
              <a:buNone/>
            </a:pPr>
            <a:r>
              <a:rPr b="1" lang="en-US" sz="2133">
                <a:solidFill>
                  <a:srgbClr val="FFAA5A"/>
                </a:solidFill>
                <a:latin typeface="Arial"/>
                <a:ea typeface="Arial"/>
                <a:cs typeface="Arial"/>
                <a:sym typeface="Arial"/>
              </a:rPr>
              <a:t>Haftungsausschluss:</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Finanziert von der Europäischen Union. Die geäußerten Ansichten und Meinungen sind jedoch ausschließlich die des Autors/der Autoren und spiegeln nicht unbedingt die der Europäischen Union oder der Europäischen Exekutivagentur für Bildung und Kultur (EACEA) wider. Weder die Europäische Union noch die EACEA können für diese verantwortlich gemacht werden.</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p:txBody>
      </p:sp>
      <p:sp>
        <p:nvSpPr>
          <p:cNvPr id="286" name="Google Shape;286;p8"/>
          <p:cNvSpPr/>
          <p:nvPr/>
        </p:nvSpPr>
        <p:spPr>
          <a:xfrm>
            <a:off x="406400" y="2362200"/>
            <a:ext cx="1562748" cy="539148"/>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2024-06-11T13:21:59Z</dcterms:created>
  <dc:creator>Marcela Hallová</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