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  <p:sldMasterId id="2147483669" r:id="rId5"/>
    <p:sldMasterId id="214748368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6858000" cx="12192000"/>
  <p:notesSz cx="6858000" cy="9144000"/>
  <p:embeddedFontLst>
    <p:embeddedFont>
      <p:font typeface="Play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gWwHuc1FJ9Iz4q1qXzOE389WY7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3.xml"/><Relationship Id="rId19" Type="http://schemas.openxmlformats.org/officeDocument/2006/relationships/font" Target="fonts/Play-bold.fntdata"/><Relationship Id="rId6" Type="http://schemas.openxmlformats.org/officeDocument/2006/relationships/slideMaster" Target="slideMasters/slideMaster4.xml"/><Relationship Id="rId18" Type="http://schemas.openxmlformats.org/officeDocument/2006/relationships/font" Target="fonts/Play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2" name="Google Shape;34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1" name="Google Shape;36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Relationship Id="rId3" Type="http://schemas.openxmlformats.org/officeDocument/2006/relationships/image" Target="../media/image16.jpg"/><Relationship Id="rId4" Type="http://schemas.openxmlformats.org/officeDocument/2006/relationships/image" Target="../media/image13.png"/><Relationship Id="rId10" Type="http://schemas.openxmlformats.org/officeDocument/2006/relationships/image" Target="../media/image4.png"/><Relationship Id="rId9" Type="http://schemas.openxmlformats.org/officeDocument/2006/relationships/image" Target="../media/image11.png"/><Relationship Id="rId5" Type="http://schemas.openxmlformats.org/officeDocument/2006/relationships/image" Target="../media/image5.png"/><Relationship Id="rId6" Type="http://schemas.openxmlformats.org/officeDocument/2006/relationships/image" Target="../media/image7.png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>
  <p:cSld name="Úvodná snímka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7"/>
          <p:cNvSpPr txBox="1"/>
          <p:nvPr/>
        </p:nvSpPr>
        <p:spPr>
          <a:xfrm>
            <a:off x="1524000" y="2649480"/>
            <a:ext cx="9144000" cy="745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i="0" lang="en-US" sz="2000" u="none" cap="none" strike="noStrike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ERASMUS+KA220-ADU - Cooperation partnerships in adult education</a:t>
            </a:r>
            <a:endParaRPr b="1" i="0" sz="2000" u="none" cap="none" strike="noStrike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i="0" lang="en-US" sz="2000" u="none" cap="none" strike="noStrike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KA220-ADU-2BF13E10 </a:t>
            </a:r>
            <a:endParaRPr b="1" i="0" sz="2000" u="none" cap="none" strike="noStrike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27"/>
          <p:cNvSpPr txBox="1"/>
          <p:nvPr/>
        </p:nvSpPr>
        <p:spPr>
          <a:xfrm>
            <a:off x="1297172" y="1042061"/>
            <a:ext cx="9597656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2600"/>
              <a:buFont typeface="Cambria"/>
              <a:buNone/>
            </a:pP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Building Digital Resilience by Making Digital Wellbeing and</a:t>
            </a:r>
            <a:b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Security Accessible to All</a:t>
            </a:r>
            <a:b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&lt;&lt;DigiWELL&gt;&gt;</a:t>
            </a:r>
            <a:endParaRPr b="0" i="0" sz="2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3" name="Google Shape;93;p27"/>
          <p:cNvGrpSpPr/>
          <p:nvPr/>
        </p:nvGrpSpPr>
        <p:grpSpPr>
          <a:xfrm>
            <a:off x="404037" y="5915131"/>
            <a:ext cx="11602577" cy="790052"/>
            <a:chOff x="435935" y="5851336"/>
            <a:chExt cx="11602577" cy="790052"/>
          </a:xfrm>
        </p:grpSpPr>
        <p:pic>
          <p:nvPicPr>
            <p:cNvPr descr="Obrázok, na ktorom je text" id="94" name="Google Shape;94;p2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435935" y="5963498"/>
              <a:ext cx="2290456" cy="5293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2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12223" y="5851336"/>
              <a:ext cx="1826289" cy="7374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2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726391" y="5863719"/>
              <a:ext cx="777669" cy="7776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lovenská poľnohospodárska univerzita v Nitre" id="97" name="Google Shape;97;p2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589235" y="5963498"/>
              <a:ext cx="1128044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" id="98" name="Google Shape;98;p2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717279" y="5963498"/>
              <a:ext cx="968299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2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685578" y="5945929"/>
              <a:ext cx="1156727" cy="5645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IFED - Formación, cultura y empleo en Granada" id="100" name="Google Shape;100;p27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898797" y="5968999"/>
              <a:ext cx="1521023" cy="523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27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566511" y="5945929"/>
              <a:ext cx="1499020" cy="228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yzygia Foundation" id="102" name="Google Shape;102;p27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606409" y="6252553"/>
              <a:ext cx="1419225" cy="2822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8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2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0" name="Google Shape;110;p2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2" name="Google Shape;112;p2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0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❑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9" name="Google Shape;119;p3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0" name="Google Shape;120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Google Shape;126;p3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7" name="Google Shape;127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6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6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4"/>
          <p:cNvSpPr txBox="1"/>
          <p:nvPr>
            <p:ph type="ctrTitle"/>
          </p:nvPr>
        </p:nvSpPr>
        <p:spPr>
          <a:xfrm>
            <a:off x="457200" y="1420283"/>
            <a:ext cx="5181600" cy="9800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34"/>
          <p:cNvSpPr txBox="1"/>
          <p:nvPr>
            <p:ph idx="1" type="subTitle"/>
          </p:nvPr>
        </p:nvSpPr>
        <p:spPr>
          <a:xfrm>
            <a:off x="914400" y="2590800"/>
            <a:ext cx="426720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427"/>
              </a:spcBef>
              <a:spcAft>
                <a:spcPts val="0"/>
              </a:spcAft>
              <a:buClr>
                <a:srgbClr val="888888"/>
              </a:buClr>
              <a:buSzPts val="2133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867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3" name="Google Shape;143;p34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34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4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5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35"/>
          <p:cNvSpPr txBox="1"/>
          <p:nvPr>
            <p:ph idx="1" type="body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35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5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5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6"/>
          <p:cNvSpPr txBox="1"/>
          <p:nvPr>
            <p:ph type="title"/>
          </p:nvPr>
        </p:nvSpPr>
        <p:spPr>
          <a:xfrm>
            <a:off x="481542" y="2937934"/>
            <a:ext cx="5181600" cy="90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7"/>
              <a:buFont typeface="Calibri"/>
              <a:buNone/>
              <a:defRPr b="1" sz="2667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36"/>
          <p:cNvSpPr txBox="1"/>
          <p:nvPr>
            <p:ph idx="1" type="body"/>
          </p:nvPr>
        </p:nvSpPr>
        <p:spPr>
          <a:xfrm>
            <a:off x="481542" y="1937809"/>
            <a:ext cx="5181600" cy="1000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67"/>
              </a:spcBef>
              <a:spcAft>
                <a:spcPts val="0"/>
              </a:spcAft>
              <a:buClr>
                <a:srgbClr val="888888"/>
              </a:buClr>
              <a:buSzPts val="1333"/>
              <a:buNone/>
              <a:defRPr sz="1333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13"/>
              </a:spcBef>
              <a:spcAft>
                <a:spcPts val="0"/>
              </a:spcAft>
              <a:buClr>
                <a:srgbClr val="888888"/>
              </a:buClr>
              <a:buSzPts val="1067"/>
              <a:buNone/>
              <a:defRPr sz="1067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87"/>
              </a:spcBef>
              <a:spcAft>
                <a:spcPts val="0"/>
              </a:spcAft>
              <a:buClr>
                <a:srgbClr val="888888"/>
              </a:buClr>
              <a:buSzPts val="933"/>
              <a:buNone/>
              <a:defRPr sz="93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5" name="Google Shape;155;p36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6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6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7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7"/>
          <p:cNvSpPr txBox="1"/>
          <p:nvPr>
            <p:ph idx="1" type="body"/>
          </p:nvPr>
        </p:nvSpPr>
        <p:spPr>
          <a:xfrm>
            <a:off x="304800" y="1066800"/>
            <a:ext cx="2692400" cy="3017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7154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Char char="•"/>
              <a:defRPr sz="1867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2pPr>
            <a:lvl3pPr indent="-313245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indent="-3048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161" name="Google Shape;161;p37"/>
          <p:cNvSpPr txBox="1"/>
          <p:nvPr>
            <p:ph idx="2" type="body"/>
          </p:nvPr>
        </p:nvSpPr>
        <p:spPr>
          <a:xfrm>
            <a:off x="3098800" y="1066800"/>
            <a:ext cx="2692400" cy="3017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7154" lvl="0" marL="4572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Char char="•"/>
              <a:defRPr sz="1867"/>
            </a:lvl1pPr>
            <a:lvl2pPr indent="-3302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2pPr>
            <a:lvl3pPr indent="-313245" lvl="2" marL="1371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3pPr>
            <a:lvl4pPr indent="-3048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–"/>
              <a:defRPr sz="1200"/>
            </a:lvl4pPr>
            <a:lvl5pPr indent="-3048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»"/>
              <a:defRPr sz="1200"/>
            </a:lvl5pPr>
            <a:lvl6pPr indent="-3048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6pPr>
            <a:lvl7pPr indent="-3048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7pPr>
            <a:lvl8pPr indent="-3048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8pPr>
            <a:lvl9pPr indent="-3048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9pPr>
          </a:lstStyle>
          <a:p/>
        </p:txBody>
      </p:sp>
      <p:sp>
        <p:nvSpPr>
          <p:cNvPr id="162" name="Google Shape;162;p37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37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7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8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33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8"/>
          <p:cNvSpPr txBox="1"/>
          <p:nvPr>
            <p:ph idx="1" type="body"/>
          </p:nvPr>
        </p:nvSpPr>
        <p:spPr>
          <a:xfrm>
            <a:off x="304800" y="1023409"/>
            <a:ext cx="2693459" cy="4265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1pPr>
            <a:lvl2pPr indent="-228600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3pPr>
            <a:lvl4pPr indent="-228600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4pPr>
            <a:lvl5pPr indent="-228600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5pPr>
            <a:lvl6pPr indent="-228600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6pPr>
            <a:lvl7pPr indent="-228600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7pPr>
            <a:lvl8pPr indent="-228600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8pPr>
            <a:lvl9pPr indent="-228600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9pPr>
          </a:lstStyle>
          <a:p/>
        </p:txBody>
      </p:sp>
      <p:sp>
        <p:nvSpPr>
          <p:cNvPr id="168" name="Google Shape;168;p38"/>
          <p:cNvSpPr txBox="1"/>
          <p:nvPr>
            <p:ph idx="2" type="body"/>
          </p:nvPr>
        </p:nvSpPr>
        <p:spPr>
          <a:xfrm>
            <a:off x="304800" y="1449917"/>
            <a:ext cx="2693459" cy="263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indent="-313245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–"/>
              <a:defRPr sz="1333"/>
            </a:lvl2pPr>
            <a:lvl3pPr indent="-3048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296354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–"/>
              <a:defRPr sz="1067"/>
            </a:lvl4pPr>
            <a:lvl5pPr indent="-296354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»"/>
              <a:defRPr sz="1067"/>
            </a:lvl5pPr>
            <a:lvl6pPr indent="-296354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6pPr>
            <a:lvl7pPr indent="-296354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7pPr>
            <a:lvl8pPr indent="-296354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8pPr>
            <a:lvl9pPr indent="-296354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9pPr>
          </a:lstStyle>
          <a:p/>
        </p:txBody>
      </p:sp>
      <p:sp>
        <p:nvSpPr>
          <p:cNvPr id="169" name="Google Shape;169;p38"/>
          <p:cNvSpPr txBox="1"/>
          <p:nvPr>
            <p:ph idx="3" type="body"/>
          </p:nvPr>
        </p:nvSpPr>
        <p:spPr>
          <a:xfrm>
            <a:off x="3096684" y="1023409"/>
            <a:ext cx="2694517" cy="4265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1pPr>
            <a:lvl2pPr indent="-228600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None/>
              <a:defRPr b="1" sz="1333"/>
            </a:lvl2pPr>
            <a:lvl3pPr indent="-2286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3pPr>
            <a:lvl4pPr indent="-228600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4pPr>
            <a:lvl5pPr indent="-228600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5pPr>
            <a:lvl6pPr indent="-228600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6pPr>
            <a:lvl7pPr indent="-228600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7pPr>
            <a:lvl8pPr indent="-228600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8pPr>
            <a:lvl9pPr indent="-228600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None/>
              <a:defRPr b="1" sz="1067"/>
            </a:lvl9pPr>
          </a:lstStyle>
          <a:p/>
        </p:txBody>
      </p:sp>
      <p:sp>
        <p:nvSpPr>
          <p:cNvPr id="170" name="Google Shape;170;p38"/>
          <p:cNvSpPr txBox="1"/>
          <p:nvPr>
            <p:ph idx="4" type="body"/>
          </p:nvPr>
        </p:nvSpPr>
        <p:spPr>
          <a:xfrm>
            <a:off x="3096684" y="1449917"/>
            <a:ext cx="2694517" cy="263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02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indent="-313245" lvl="1" marL="914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–"/>
              <a:defRPr sz="1333"/>
            </a:lvl2pPr>
            <a:lvl3pPr indent="-304800" lvl="2" marL="1371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indent="-296354" lvl="3" marL="1828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–"/>
              <a:defRPr sz="1067"/>
            </a:lvl4pPr>
            <a:lvl5pPr indent="-296354" lvl="4" marL="22860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»"/>
              <a:defRPr sz="1067"/>
            </a:lvl5pPr>
            <a:lvl6pPr indent="-296354" lvl="5" marL="27432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6pPr>
            <a:lvl7pPr indent="-296354" lvl="6" marL="32004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7pPr>
            <a:lvl8pPr indent="-296354" lvl="7" marL="36576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8pPr>
            <a:lvl9pPr indent="-296354" lvl="8" marL="4114800" algn="l">
              <a:spcBef>
                <a:spcPts val="213"/>
              </a:spcBef>
              <a:spcAft>
                <a:spcPts val="0"/>
              </a:spcAft>
              <a:buClr>
                <a:schemeClr val="dk1"/>
              </a:buClr>
              <a:buSzPts val="1067"/>
              <a:buChar char="•"/>
              <a:defRPr sz="1067"/>
            </a:lvl9pPr>
          </a:lstStyle>
          <a:p/>
        </p:txBody>
      </p:sp>
      <p:sp>
        <p:nvSpPr>
          <p:cNvPr id="171" name="Google Shape;171;p38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8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8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9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9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39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39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0"/>
          <p:cNvSpPr txBox="1"/>
          <p:nvPr>
            <p:ph type="title"/>
          </p:nvPr>
        </p:nvSpPr>
        <p:spPr>
          <a:xfrm>
            <a:off x="304800" y="182033"/>
            <a:ext cx="2005542" cy="77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3"/>
              <a:buFont typeface="Calibri"/>
              <a:buNone/>
              <a:defRPr b="1" sz="133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40"/>
          <p:cNvSpPr txBox="1"/>
          <p:nvPr>
            <p:ph idx="1" type="body"/>
          </p:nvPr>
        </p:nvSpPr>
        <p:spPr>
          <a:xfrm>
            <a:off x="2383367" y="182034"/>
            <a:ext cx="3407833" cy="390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4045" lvl="0" marL="4572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1pPr>
            <a:lvl2pPr indent="-347154" lvl="1" marL="91440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Char char="–"/>
              <a:defRPr sz="1867"/>
            </a:lvl2pPr>
            <a:lvl3pPr indent="-3302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13245" lvl="3" marL="18288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–"/>
              <a:defRPr sz="1333"/>
            </a:lvl4pPr>
            <a:lvl5pPr indent="-313245" lvl="4" marL="22860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»"/>
              <a:defRPr sz="1333"/>
            </a:lvl5pPr>
            <a:lvl6pPr indent="-313245" lvl="5" marL="27432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6pPr>
            <a:lvl7pPr indent="-313245" lvl="6" marL="32004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7pPr>
            <a:lvl8pPr indent="-313245" lvl="7" marL="36576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8pPr>
            <a:lvl9pPr indent="-313245" lvl="8" marL="411480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Char char="•"/>
              <a:defRPr sz="1333"/>
            </a:lvl9pPr>
          </a:lstStyle>
          <a:p/>
        </p:txBody>
      </p:sp>
      <p:sp>
        <p:nvSpPr>
          <p:cNvPr id="182" name="Google Shape;182;p40"/>
          <p:cNvSpPr txBox="1"/>
          <p:nvPr>
            <p:ph idx="2" type="body"/>
          </p:nvPr>
        </p:nvSpPr>
        <p:spPr>
          <a:xfrm>
            <a:off x="304800" y="956734"/>
            <a:ext cx="2005542" cy="3127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None/>
              <a:defRPr sz="933"/>
            </a:lvl1pPr>
            <a:lvl2pPr indent="-228600" lvl="1" marL="914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2pPr>
            <a:lvl3pPr indent="-228600" lvl="2" marL="1371600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667"/>
              <a:buNone/>
              <a:defRPr sz="667"/>
            </a:lvl3pPr>
            <a:lvl4pPr indent="-228600" lvl="3" marL="1828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4pPr>
            <a:lvl5pPr indent="-228600" lvl="4" marL="22860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5pPr>
            <a:lvl6pPr indent="-228600" lvl="5" marL="27432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6pPr>
            <a:lvl7pPr indent="-228600" lvl="6" marL="32004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7pPr>
            <a:lvl8pPr indent="-228600" lvl="7" marL="36576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8pPr>
            <a:lvl9pPr indent="-228600" lvl="8" marL="4114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9pPr>
          </a:lstStyle>
          <a:p/>
        </p:txBody>
      </p:sp>
      <p:sp>
        <p:nvSpPr>
          <p:cNvPr id="183" name="Google Shape;183;p40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40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40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1"/>
          <p:cNvSpPr txBox="1"/>
          <p:nvPr>
            <p:ph type="title"/>
          </p:nvPr>
        </p:nvSpPr>
        <p:spPr>
          <a:xfrm>
            <a:off x="1194859" y="3200400"/>
            <a:ext cx="36576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3"/>
              <a:buFont typeface="Calibri"/>
              <a:buNone/>
              <a:defRPr b="1" sz="1333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41"/>
          <p:cNvSpPr/>
          <p:nvPr>
            <p:ph idx="2" type="pic"/>
          </p:nvPr>
        </p:nvSpPr>
        <p:spPr>
          <a:xfrm>
            <a:off x="1194859" y="408517"/>
            <a:ext cx="3657600" cy="2743200"/>
          </a:xfrm>
          <a:prstGeom prst="rect">
            <a:avLst/>
          </a:prstGeom>
          <a:noFill/>
          <a:ln>
            <a:noFill/>
          </a:ln>
        </p:spPr>
      </p:sp>
      <p:sp>
        <p:nvSpPr>
          <p:cNvPr id="189" name="Google Shape;189;p41"/>
          <p:cNvSpPr txBox="1"/>
          <p:nvPr>
            <p:ph idx="1" type="body"/>
          </p:nvPr>
        </p:nvSpPr>
        <p:spPr>
          <a:xfrm>
            <a:off x="1194859" y="3578225"/>
            <a:ext cx="3657600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87"/>
              </a:spcBef>
              <a:spcAft>
                <a:spcPts val="0"/>
              </a:spcAft>
              <a:buClr>
                <a:schemeClr val="dk1"/>
              </a:buClr>
              <a:buSzPts val="933"/>
              <a:buNone/>
              <a:defRPr sz="933"/>
            </a:lvl1pPr>
            <a:lvl2pPr indent="-228600" lvl="1" marL="914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2pPr>
            <a:lvl3pPr indent="-228600" lvl="2" marL="1371600" algn="l">
              <a:spcBef>
                <a:spcPts val="133"/>
              </a:spcBef>
              <a:spcAft>
                <a:spcPts val="0"/>
              </a:spcAft>
              <a:buClr>
                <a:schemeClr val="dk1"/>
              </a:buClr>
              <a:buSzPts val="667"/>
              <a:buNone/>
              <a:defRPr sz="667"/>
            </a:lvl3pPr>
            <a:lvl4pPr indent="-228600" lvl="3" marL="1828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4pPr>
            <a:lvl5pPr indent="-228600" lvl="4" marL="22860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5pPr>
            <a:lvl6pPr indent="-228600" lvl="5" marL="27432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6pPr>
            <a:lvl7pPr indent="-228600" lvl="6" marL="32004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7pPr>
            <a:lvl8pPr indent="-228600" lvl="7" marL="36576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8pPr>
            <a:lvl9pPr indent="-228600" lvl="8" marL="411480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  <a:defRPr sz="600"/>
            </a:lvl9pPr>
          </a:lstStyle>
          <a:p/>
        </p:txBody>
      </p:sp>
      <p:sp>
        <p:nvSpPr>
          <p:cNvPr id="190" name="Google Shape;190;p41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41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1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2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42"/>
          <p:cNvSpPr txBox="1"/>
          <p:nvPr>
            <p:ph idx="1" type="body"/>
          </p:nvPr>
        </p:nvSpPr>
        <p:spPr>
          <a:xfrm rot="5400000">
            <a:off x="1539346" y="-167746"/>
            <a:ext cx="3017309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42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42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42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3"/>
          <p:cNvSpPr txBox="1"/>
          <p:nvPr>
            <p:ph type="title"/>
          </p:nvPr>
        </p:nvSpPr>
        <p:spPr>
          <a:xfrm rot="5400000">
            <a:off x="3154892" y="1447800"/>
            <a:ext cx="3901017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43"/>
          <p:cNvSpPr txBox="1"/>
          <p:nvPr>
            <p:ph idx="1" type="body"/>
          </p:nvPr>
        </p:nvSpPr>
        <p:spPr>
          <a:xfrm rot="5400000">
            <a:off x="360892" y="127000"/>
            <a:ext cx="3901017" cy="40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2" name="Google Shape;202;p43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43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43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Διαφάνεια τίτλου" type="title">
  <p:cSld name="TITLE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4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4" name="Google Shape;214;p4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Τίτλος και περιεχόμενο" type="obj">
  <p:cSld name="OBJECT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4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0" name="Google Shape;220;p4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εφαλίδα ενότητας" type="secHead">
  <p:cSld name="SECTION_HEADER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4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6" name="Google Shape;226;p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4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Δύο περιεχόμενα" type="twoObj">
  <p:cSld name="TWO_OBJECTS"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4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4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3" name="Google Shape;233;p4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p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Σύγκριση" type="twoTxTwoObj">
  <p:cSld name="TWO_OBJECTS_WITH_TEXT"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4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39" name="Google Shape;239;p4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0" name="Google Shape;240;p4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1" name="Google Shape;241;p4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2" name="Google Shape;242;p4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3" name="Google Shape;243;p4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4" name="Google Shape;244;p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Μόνο τίτλος" type="titleOnly">
  <p:cSld name="TITLE_ONLY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5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7" name="Google Shape;247;p5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8" name="Google Shape;248;p5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5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ενό" type="blank">
  <p:cSld name="BLANK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2" name="Google Shape;252;p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5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Περιεχόμενο με λεζάντα" type="objTx">
  <p:cSld name="OBJECT_WITH_CAPTION_TEXT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5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5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57" name="Google Shape;257;p5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58" name="Google Shape;258;p5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5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Εικόνα με λεζάντα" type="picTx">
  <p:cSld name="PICTURE_WITH_CAPTION_TEXT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5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3" name="Google Shape;263;p5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64" name="Google Shape;264;p5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65" name="Google Shape;265;p5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5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7" name="Google Shape;267;p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Τίτλος και Κατακόρυφο κείμενο" type="vertTx">
  <p:cSld name="VERTICAL_TEXT"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0" name="Google Shape;270;p5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1" name="Google Shape;271;p5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2" name="Google Shape;272;p5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3" name="Google Shape;273;p5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ατακόρυφος τίτλος και Κείμενο" type="vertTitleAndTx">
  <p:cSld name="VERTICAL_TITLE_AND_VERTICAL_TEXT"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5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7" name="Google Shape;277;p5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5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9" name="Google Shape;279;p5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0.xml"/><Relationship Id="rId12" Type="http://schemas.openxmlformats.org/officeDocument/2006/relationships/theme" Target="../theme/theme5.xml"/><Relationship Id="rId9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57575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b="1" i="0" sz="48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691116" y="1658679"/>
            <a:ext cx="10662684" cy="3944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❑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/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33"/>
              <a:buFont typeface="Calibri"/>
              <a:buNone/>
              <a:defRPr b="0" i="0" sz="29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2" name="Google Shape;132;p15"/>
          <p:cNvSpPr txBox="1"/>
          <p:nvPr>
            <p:ph idx="1" type="body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4045" lvl="0" marL="457200" marR="0" rtl="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Font typeface="Arial"/>
              <a:buChar char="•"/>
              <a:defRPr b="0" i="0" sz="21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7154" lvl="1" marL="914400" marR="0" rtl="0" algn="l">
              <a:spcBef>
                <a:spcPts val="373"/>
              </a:spcBef>
              <a:spcAft>
                <a:spcPts val="0"/>
              </a:spcAft>
              <a:buClr>
                <a:schemeClr val="dk1"/>
              </a:buClr>
              <a:buSzPts val="1867"/>
              <a:buFont typeface="Arial"/>
              <a:buChar char="–"/>
              <a:defRPr b="0" i="0" sz="186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3245" lvl="3" marL="18288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–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3245" lvl="4" marL="22860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»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3245" lvl="5" marL="27432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3245" lvl="6" marL="32004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3245" lvl="7" marL="36576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3245" lvl="8" marL="4114800" marR="0" rtl="0" algn="l">
              <a:spcBef>
                <a:spcPts val="267"/>
              </a:spcBef>
              <a:spcAft>
                <a:spcPts val="0"/>
              </a:spcAft>
              <a:buClr>
                <a:schemeClr val="dk1"/>
              </a:buClr>
              <a:buSzPts val="1333"/>
              <a:buFont typeface="Arial"/>
              <a:buChar char="•"/>
              <a:defRPr b="0" i="0" sz="133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Google Shape;133;p15"/>
          <p:cNvSpPr txBox="1"/>
          <p:nvPr>
            <p:ph idx="10" type="dt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Google Shape;134;p15"/>
          <p:cNvSpPr txBox="1"/>
          <p:nvPr>
            <p:ph idx="11" type="ftr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15"/>
          <p:cNvSpPr txBox="1"/>
          <p:nvPr>
            <p:ph idx="12" type="sldNum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Calibri"/>
              <a:buNone/>
              <a:defRPr b="0" i="0" sz="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7" name="Google Shape;207;p4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8" name="Google Shape;208;p4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9" name="Google Shape;209;p4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0" name="Google Shape;210;p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image" Target="../media/image11.png"/><Relationship Id="rId13" Type="http://schemas.openxmlformats.org/officeDocument/2006/relationships/image" Target="../media/image19.png"/><Relationship Id="rId1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2.jpg"/><Relationship Id="rId5" Type="http://schemas.openxmlformats.org/officeDocument/2006/relationships/image" Target="../media/image22.png"/><Relationship Id="rId6" Type="http://schemas.openxmlformats.org/officeDocument/2006/relationships/image" Target="../media/image21.png"/><Relationship Id="rId7" Type="http://schemas.openxmlformats.org/officeDocument/2006/relationships/image" Target="../media/image7.png"/><Relationship Id="rId8" Type="http://schemas.openxmlformats.org/officeDocument/2006/relationships/image" Target="../media/image2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26.png"/><Relationship Id="rId5" Type="http://schemas.openxmlformats.org/officeDocument/2006/relationships/image" Target="../media/image27.png"/><Relationship Id="rId6" Type="http://schemas.openxmlformats.org/officeDocument/2006/relationships/image" Target="../media/image24.png"/><Relationship Id="rId7" Type="http://schemas.openxmlformats.org/officeDocument/2006/relationships/image" Target="../media/image29.png"/><Relationship Id="rId8" Type="http://schemas.openxmlformats.org/officeDocument/2006/relationships/image" Target="../media/image3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0.png"/><Relationship Id="rId4" Type="http://schemas.openxmlformats.org/officeDocument/2006/relationships/image" Target="../media/image3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"/>
          <p:cNvSpPr txBox="1"/>
          <p:nvPr>
            <p:ph type="title"/>
          </p:nvPr>
        </p:nvSpPr>
        <p:spPr>
          <a:xfrm>
            <a:off x="6269558" y="1583993"/>
            <a:ext cx="5334930" cy="14775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Arial"/>
              <a:buNone/>
            </a:pPr>
            <a:r>
              <a:rPr b="1" lang="en-US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Ψηφιακή ασφάλεια - Εισαγωγή</a:t>
            </a:r>
            <a:endParaRPr/>
          </a:p>
        </p:txBody>
      </p:sp>
      <p:sp>
        <p:nvSpPr>
          <p:cNvPr id="286" name="Google Shape;286;p1"/>
          <p:cNvSpPr/>
          <p:nvPr/>
        </p:nvSpPr>
        <p:spPr>
          <a:xfrm flipH="1">
            <a:off x="530529" y="1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"/>
          <p:cNvSpPr/>
          <p:nvPr/>
        </p:nvSpPr>
        <p:spPr>
          <a:xfrm flipH="1">
            <a:off x="4349052" y="0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"/>
          <p:cNvSpPr/>
          <p:nvPr/>
        </p:nvSpPr>
        <p:spPr>
          <a:xfrm flipH="1">
            <a:off x="0" y="2916245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"/>
          <p:cNvSpPr/>
          <p:nvPr/>
        </p:nvSpPr>
        <p:spPr>
          <a:xfrm flipH="1">
            <a:off x="3697761" y="5717906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"/>
          <p:cNvSpPr/>
          <p:nvPr/>
        </p:nvSpPr>
        <p:spPr>
          <a:xfrm flipH="1">
            <a:off x="4520513" y="6258756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rázok, na ktorom je text" id="292" name="Google Shape;2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21392" y="683970"/>
            <a:ext cx="2406814" cy="529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22658" y="5151053"/>
            <a:ext cx="817175" cy="7776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venská poľnohospodárska univerzita v Nitre" id="294" name="Google Shape;294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46258" y="5272445"/>
            <a:ext cx="118535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59380" y="5242752"/>
            <a:ext cx="773010" cy="10160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296" name="Google Shape;29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832390" y="5213414"/>
            <a:ext cx="101749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965882" y="5208372"/>
            <a:ext cx="1215490" cy="564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IFED - Formación, cultura y empleo en Granada" id="298" name="Google Shape;298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223099" y="5771248"/>
            <a:ext cx="1598293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937023" y="5889422"/>
            <a:ext cx="1575172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zygia Foundation" id="300" name="Google Shape;300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0621679" y="5862581"/>
            <a:ext cx="1491323" cy="282282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1"/>
          <p:cNvSpPr txBox="1"/>
          <p:nvPr/>
        </p:nvSpPr>
        <p:spPr>
          <a:xfrm>
            <a:off x="7622071" y="3686794"/>
            <a:ext cx="2480219" cy="13737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Οικοδόμηση ψηφιακής ανθεκτικότητας </a:t>
            </a:r>
            <a:b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από την κατασκευή της ψηφιακής ευημερίας </a:t>
            </a:r>
            <a:b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και την ασφάλεια προσβάσιμες σε όλους</a:t>
            </a:r>
            <a:b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2022-2-SK01-KA220-ADU-000096888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rázok, na ktorom je počítač, animák, chlapec&#10;&#10;Automaticky generovaný popis" id="302" name="Google Shape;302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106297" y="1470012"/>
            <a:ext cx="3755414" cy="341801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Štít so značkou obrys" id="303" name="Google Shape;303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511235" y="244757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0"/>
          <p:cNvSpPr txBox="1"/>
          <p:nvPr/>
        </p:nvSpPr>
        <p:spPr>
          <a:xfrm>
            <a:off x="312298" y="654050"/>
            <a:ext cx="11567404" cy="64633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9015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Δωρεάν άδεια χρήσης </a:t>
            </a:r>
            <a:endParaRPr/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Το προϊόν που αναπτύχθηκε εδώ στο πλαίσιο του έργου "Building Digital Resilience by Making Digital Wellbeing and Security Accessible to All 2022-2-SK01-KA220-ADU-000096888" αναπτύχθηκε με την υποστήριξη της Ευρωπαϊκής Επιτροπής και εκφράζει αποκλειστικά τη γνώμη του συγγραφέα. Η Ευρωπαϊκή Επιτροπή δεν ευθύνεται για το περιεχόμενο των εγγράφων </a:t>
            </a:r>
            <a:endParaRPr/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Η δημοσίευση λαμβάνει την άδεια Creative Commons CC BY- NC SA.</a:t>
            </a:r>
            <a:endParaRPr/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Αυτή η άδεια σας επιτρέπει να διανέμετε, να αναμειγνύετε, να βελτιώνετε και να αξιοποιείτε το έργο, αλλά μόνο μη εμπορικά. Όταν χρησιμοποιείτε το έργο καθώς και αποσπάσματα από αυτό πρέπει: </a:t>
            </a:r>
            <a:endParaRPr/>
          </a:p>
          <a:p>
            <a:pPr indent="-342917" lvl="1" marL="647732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πρέπει να αναφέρεται η πηγή και ένας σύνδεσμος προς την άδεια χρήσης και να αναφέρονται οι πιθανές αλλαγές. Τα πνευματικά δικαιώματα παραμένουν στους συγγραφείς των εγγράφων. </a:t>
            </a:r>
            <a:endParaRPr/>
          </a:p>
          <a:p>
            <a:pPr indent="-342917" lvl="1" marL="647732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το έργο δεν μπορεί να χρησιμοποιηθεί για εμπορικούς σκοπούς. </a:t>
            </a:r>
            <a:endParaRPr/>
          </a:p>
          <a:p>
            <a:pPr indent="-342917" lvl="1" marL="647732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Εάν ανασυνθέσετε, μετατρέψετε ή αξιοποιήσετε το έργο, οι συνεισφορές σας πρέπει να δημοσιεύονται με την ίδια άδεια χρήσης όπως και το πρωτότυπο.  </a:t>
            </a:r>
            <a:endParaRPr/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Αποποίηση ευθύνης:</a:t>
            </a:r>
            <a:endParaRPr/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Χρηματοδοτείται από την Ευρωπαϊκή Ένωση. Ωστόσο, οι απόψεις και οι γνώμες που εκφράζονται είναι αποκλειστικά του/των συγγραφέα/ων και δεν αντανακλούν κατ' ανάγκη τις απόψεις και τις γνώμες της Ευρωπαϊκής Ένωσης ή του Ευρωπαϊκού Εκτελεστικού Οργανισμού Εκπαίδευσης και Πολιτισμού (EACEA). Ούτε η Ευρωπαϊκή Ένωση ούτε ο EACEA μπορούν να θεωρηθούν υπεύθυνοι γι' αυτές.</a:t>
            </a:r>
            <a:endParaRPr/>
          </a:p>
          <a:p>
            <a:pPr indent="0" lvl="0" marL="0" marR="0" rtl="0" algn="just">
              <a:lnSpc>
                <a:spcPct val="1001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460" name="Google Shape;460;p10"/>
          <p:cNvSpPr/>
          <p:nvPr/>
        </p:nvSpPr>
        <p:spPr>
          <a:xfrm>
            <a:off x="406400" y="2362200"/>
            <a:ext cx="1562748" cy="539148"/>
          </a:xfrm>
          <a:custGeom>
            <a:rect b="b" l="l" r="r" t="t"/>
            <a:pathLst>
              <a:path extrusionOk="0" h="808722" w="2344122">
                <a:moveTo>
                  <a:pt x="0" y="0"/>
                </a:moveTo>
                <a:lnTo>
                  <a:pt x="2344122" y="0"/>
                </a:lnTo>
                <a:lnTo>
                  <a:pt x="2344122" y="808722"/>
                </a:lnTo>
                <a:lnTo>
                  <a:pt x="0" y="8087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"/>
          <p:cNvSpPr/>
          <p:nvPr/>
        </p:nvSpPr>
        <p:spPr>
          <a:xfrm>
            <a:off x="0" y="8313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2"/>
          <p:cNvSpPr txBox="1"/>
          <p:nvPr>
            <p:ph type="title"/>
          </p:nvPr>
        </p:nvSpPr>
        <p:spPr>
          <a:xfrm>
            <a:off x="479394" y="1070800"/>
            <a:ext cx="3939688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800"/>
              <a:buFont typeface="Arial"/>
              <a:buNone/>
            </a:pPr>
            <a:r>
              <a:rPr lang="en-US">
                <a:solidFill>
                  <a:srgbClr val="FFAA5A"/>
                </a:solidFill>
              </a:rPr>
              <a:t>ΨΗΦΙΑΚΉ ΑΣΦΆΛΕΙΑ: </a:t>
            </a:r>
            <a:br>
              <a:rPr lang="en-US"/>
            </a:br>
            <a:r>
              <a:rPr lang="en-US"/>
              <a:t>ΜΕΊΝΕΤΕ ΕΝΕΡΓΆ ΑΣΦΑΛΕΊΣ ΣΤΟ ΔΙΑΔΊΚΤΥΟ</a:t>
            </a:r>
            <a:endParaRPr/>
          </a:p>
        </p:txBody>
      </p:sp>
      <p:cxnSp>
        <p:nvCxnSpPr>
          <p:cNvPr id="310" name="Google Shape;310;p2"/>
          <p:cNvCxnSpPr/>
          <p:nvPr/>
        </p:nvCxnSpPr>
        <p:spPr>
          <a:xfrm>
            <a:off x="4728053" y="1132114"/>
            <a:ext cx="0" cy="5717573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grpSp>
        <p:nvGrpSpPr>
          <p:cNvPr id="311" name="Google Shape;311;p2"/>
          <p:cNvGrpSpPr/>
          <p:nvPr/>
        </p:nvGrpSpPr>
        <p:grpSpPr>
          <a:xfrm>
            <a:off x="5108535" y="1074006"/>
            <a:ext cx="6245265" cy="5582933"/>
            <a:chOff x="0" y="3206"/>
            <a:chExt cx="6245265" cy="5582933"/>
          </a:xfrm>
        </p:grpSpPr>
        <p:sp>
          <p:nvSpPr>
            <p:cNvPr id="312" name="Google Shape;312;p2"/>
            <p:cNvSpPr/>
            <p:nvPr/>
          </p:nvSpPr>
          <p:spPr>
            <a:xfrm>
              <a:off x="0" y="3206"/>
              <a:ext cx="6245265" cy="58383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176610" y="134569"/>
              <a:ext cx="321423" cy="321109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674644" y="3206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5" name="Google Shape;315;p2"/>
            <p:cNvSpPr txBox="1"/>
            <p:nvPr/>
          </p:nvSpPr>
          <p:spPr>
            <a:xfrm>
              <a:off x="674644" y="3206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500" lIns="69500" spcFirstLastPara="1" rIns="69500" wrap="square" tIns="69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ΠΕΡΙΕΧΟΜΕΝΟ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0" y="824226"/>
              <a:ext cx="6245265" cy="58383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176610" y="955589"/>
              <a:ext cx="321423" cy="321109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674644" y="824226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2"/>
            <p:cNvSpPr txBox="1"/>
            <p:nvPr/>
          </p:nvSpPr>
          <p:spPr>
            <a:xfrm>
              <a:off x="674644" y="824226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500" lIns="69500" spcFirstLastPara="1" rIns="69500" wrap="square" tIns="69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Εισαγωγή στην ψηφιακή ασφάλεια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0" y="1645245"/>
              <a:ext cx="6245265" cy="58383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176610" y="1776608"/>
              <a:ext cx="321423" cy="321109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674644" y="1645245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2"/>
            <p:cNvSpPr txBox="1"/>
            <p:nvPr/>
          </p:nvSpPr>
          <p:spPr>
            <a:xfrm>
              <a:off x="674644" y="1645245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500" lIns="69500" spcFirstLastPara="1" rIns="69500" wrap="square" tIns="69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Ψηφιακή ταυτότητα και ψηφιακό αποτύπωμα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0" y="2466265"/>
              <a:ext cx="6245265" cy="58383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176610" y="2597628"/>
              <a:ext cx="321423" cy="321109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674644" y="2466265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2"/>
            <p:cNvSpPr txBox="1"/>
            <p:nvPr/>
          </p:nvSpPr>
          <p:spPr>
            <a:xfrm>
              <a:off x="674644" y="2466265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500" lIns="69500" spcFirstLastPara="1" rIns="69500" wrap="square" tIns="69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Συνήθειες ψηφιακής ασφάλειας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0" y="3287285"/>
              <a:ext cx="6245265" cy="58383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176610" y="3418648"/>
              <a:ext cx="321423" cy="321109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674644" y="3287285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2"/>
            <p:cNvSpPr txBox="1"/>
            <p:nvPr/>
          </p:nvSpPr>
          <p:spPr>
            <a:xfrm>
              <a:off x="674644" y="3287285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500" lIns="69500" spcFirstLastPara="1" rIns="69500" wrap="square" tIns="69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Ασφάλεια κοινωνικών δικτύων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0" y="4108305"/>
              <a:ext cx="6245265" cy="58383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176610" y="4239668"/>
              <a:ext cx="321423" cy="321109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>
                  <a:alpha val="0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674644" y="4108305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2"/>
            <p:cNvSpPr txBox="1"/>
            <p:nvPr/>
          </p:nvSpPr>
          <p:spPr>
            <a:xfrm>
              <a:off x="674644" y="4108305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500" lIns="69500" spcFirstLastPara="1" rIns="69500" wrap="square" tIns="69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Ασφάλεια τραπεζικών συναλλαγών μέσω διαδικτύου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0" y="4929324"/>
              <a:ext cx="6245265" cy="58383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176610" y="5060688"/>
              <a:ext cx="321423" cy="321109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674644" y="4929324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2"/>
            <p:cNvSpPr txBox="1"/>
            <p:nvPr/>
          </p:nvSpPr>
          <p:spPr>
            <a:xfrm>
              <a:off x="674644" y="4929324"/>
              <a:ext cx="5530096" cy="6568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9500" lIns="69500" spcFirstLastPara="1" rIns="69500" wrap="square" tIns="69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Ανακεφαλαίωση - συμπεράσματα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3"/>
          <p:cNvSpPr txBox="1"/>
          <p:nvPr>
            <p:ph type="title"/>
          </p:nvPr>
        </p:nvSpPr>
        <p:spPr>
          <a:xfrm>
            <a:off x="630936" y="486850"/>
            <a:ext cx="4818888" cy="8436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000"/>
              <a:buFont typeface="Arial"/>
              <a:buNone/>
            </a:pPr>
            <a:r>
              <a:rPr lang="en-US" sz="5000"/>
              <a:t>ΕΙΣΑΓΩΓΗ</a:t>
            </a:r>
            <a:endParaRPr/>
          </a:p>
        </p:txBody>
      </p:sp>
      <p:sp>
        <p:nvSpPr>
          <p:cNvPr id="347" name="Google Shape;347;p3"/>
          <p:cNvSpPr/>
          <p:nvPr/>
        </p:nvSpPr>
        <p:spPr>
          <a:xfrm>
            <a:off x="643278" y="2372868"/>
            <a:ext cx="3255095" cy="18288"/>
          </a:xfrm>
          <a:custGeom>
            <a:rect b="b" l="l" r="r" t="t"/>
            <a:pathLst>
              <a:path extrusionOk="0" fill="none" h="18288" w="3255095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extrusionOk="0" h="18288" w="3255095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p3"/>
          <p:cNvSpPr txBox="1"/>
          <p:nvPr>
            <p:ph idx="1" type="body"/>
          </p:nvPr>
        </p:nvSpPr>
        <p:spPr>
          <a:xfrm>
            <a:off x="630936" y="2660904"/>
            <a:ext cx="4818888" cy="35478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200"/>
              <a:t>Αυτή η εκπαιδευτική ενότητα αναπτύχθηκε για να παρέχει στους ενήλικες γνώσεις και δεξιότητες σχετικά με την ασφαλή συμπεριφορά στον διαδικτυακό χώρο, ώστε να δημιουργήσουν υψηλότερο επίπεδο ψηφιακής ασφάλειας.</a:t>
            </a:r>
            <a:endParaRPr/>
          </a:p>
        </p:txBody>
      </p:sp>
      <p:pic>
        <p:nvPicPr>
          <p:cNvPr descr="A computer screen with a shield and a check mark on it&#10;&#10;Description automatically generated" id="349" name="Google Shape;34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18802" y="2938523"/>
            <a:ext cx="5458968" cy="2483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4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r>
              <a:rPr lang="en-US"/>
              <a:t>Ποια είναι η διαφορά μεταξύ της ασφάλειας στον κυβερνοχώρο και της ψηφιακής ασφάλειας; </a:t>
            </a:r>
            <a:endParaRPr/>
          </a:p>
        </p:txBody>
      </p:sp>
      <p:sp>
        <p:nvSpPr>
          <p:cNvPr id="357" name="Google Shape;357;p4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4"/>
          <p:cNvSpPr txBox="1"/>
          <p:nvPr>
            <p:ph idx="1" type="body"/>
          </p:nvPr>
        </p:nvSpPr>
        <p:spPr>
          <a:xfrm>
            <a:off x="1257300" y="1946494"/>
            <a:ext cx="10515600" cy="46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Η ασφάλεια στον κυβερνοχώρο και η ψηφιακή ασφάλεια ακούγονται πολύ παρόμοιες και συχνά χρησιμοποιούνται εναλλακτικά, αλλά έχουν διαφορετικές έννοιες.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b="1" lang="en-US">
                <a:solidFill>
                  <a:srgbClr val="FFAA5A"/>
                </a:solidFill>
              </a:rPr>
              <a:t>Η κυβερνοασφάλεια </a:t>
            </a:r>
            <a:r>
              <a:rPr lang="en-US"/>
              <a:t>είναι ένας ευρύτερος όρος που περιλαμβάνει όλα όσα μπορεί να κάνει μια επιχείρηση για να προστατευτεί στο διαδίκτυο - ασφάλεια δικτύου, προστασία δεδομένων και διαδικασιών.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b="1" lang="en-US">
                <a:solidFill>
                  <a:srgbClr val="FFAA5A"/>
                </a:solidFill>
              </a:rPr>
              <a:t>Η ψηφιακή ασφάλεια </a:t>
            </a:r>
            <a:r>
              <a:rPr lang="en-US"/>
              <a:t>αποτελεί υποσύνολο της ασφάλειας στον κυβερνοχώρο. Επικεντρώνεται στις δυνατότητες και τις προσπάθειες που μπορούν να καταβάλουν τα άτομα για να προστατεύσουν τον εαυτό τους, τα δεδομένα και τις συσκευές τους.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en-US"/>
              <a:t> </a:t>
            </a:r>
            <a:endParaRPr/>
          </a:p>
          <a:p>
            <a:pPr indent="-7747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5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5"/>
          <p:cNvSpPr txBox="1"/>
          <p:nvPr>
            <p:ph type="title"/>
          </p:nvPr>
        </p:nvSpPr>
        <p:spPr>
          <a:xfrm>
            <a:off x="838200" y="365125"/>
            <a:ext cx="10515600" cy="99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en-US"/>
              <a:t>Τι είναι η ψηφιακή ασφάλεια;</a:t>
            </a:r>
            <a:endParaRPr/>
          </a:p>
        </p:txBody>
      </p:sp>
      <p:sp>
        <p:nvSpPr>
          <p:cNvPr id="367" name="Google Shape;367;p5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5"/>
          <p:cNvSpPr txBox="1"/>
          <p:nvPr>
            <p:ph idx="1" type="body"/>
          </p:nvPr>
        </p:nvSpPr>
        <p:spPr>
          <a:xfrm>
            <a:off x="1120690" y="1448555"/>
            <a:ext cx="10515600" cy="4092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Σε αυτή την ψηφιακή εποχή, τα πάντα βασίζονται σε δεδομένα και οι προσωπικές σας πληροφορίες είναι ζωτικής σημασίας για τη ζωή σας.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en-US"/>
              <a:t>Οι επιτιθέμενοι βρίσκουν συνεχώς νέους τρόπους για να αποκτήσουν πρόσβαση σε προσωπικές πληροφορίες και να επιτεθούν στην ηλεκτρονική σας παρουσία.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b="1" i="1" lang="en-US" sz="2200">
                <a:solidFill>
                  <a:srgbClr val="FFAA5A"/>
                </a:solidFill>
              </a:rPr>
              <a:t>	Η προστασία του εαυτού σας στη διαδικτυακή σας ζωή δεν ήταν ποτέ πιο σημαντική!!!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b="1" lang="en-US">
                <a:solidFill>
                  <a:srgbClr val="FFAA5A"/>
                </a:solidFill>
              </a:rPr>
              <a:t>Η ψηφιακή </a:t>
            </a:r>
            <a:r>
              <a:rPr lang="en-US"/>
              <a:t>ασφάλεια διασφαλίζει ότι όχι μόνο έχετε επίγνωση των απειλών που αντιμετωπίζετε ως άτομο, αλλά και ότι διαθέτετε τα εργαλεία και τις γνώσεις για την καταπολέμηση αυτών των επιθέσεων.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369" name="Google Shape;369;p5"/>
          <p:cNvSpPr txBox="1"/>
          <p:nvPr/>
        </p:nvSpPr>
        <p:spPr>
          <a:xfrm>
            <a:off x="1775813" y="5643001"/>
            <a:ext cx="10015194" cy="725864"/>
          </a:xfrm>
          <a:prstGeom prst="rect">
            <a:avLst/>
          </a:prstGeom>
          <a:solidFill>
            <a:srgbClr val="92BAB5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Ψηφιακή ασφάλεια: η διαφορά μεταξύ του να λαμβάνεις ένα μήνυμα ηλεκτρονικού ταχυδρομείου που ισχυρίζεται ότι προέρχεται από το αφεντικό σου, το οποίο θέλει το παράλογο πράγμα από σένα, και του να συνειδητοποιείς ότι η διεύθυνση από την οποία προέρχεται είναι ψεύτικη.</a:t>
            </a:r>
            <a:endParaRPr b="0" i="0" sz="2800" u="none" cap="none" strike="noStrike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6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6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6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Στόχος της ενότητας</a:t>
            </a:r>
            <a:endParaRPr/>
          </a:p>
        </p:txBody>
      </p:sp>
      <p:sp>
        <p:nvSpPr>
          <p:cNvPr id="377" name="Google Shape;377;p6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8" name="Google Shape;378;p6"/>
          <p:cNvGrpSpPr/>
          <p:nvPr/>
        </p:nvGrpSpPr>
        <p:grpSpPr>
          <a:xfrm>
            <a:off x="4453549" y="1640779"/>
            <a:ext cx="6699439" cy="3837837"/>
            <a:chOff x="42455" y="710909"/>
            <a:chExt cx="6699439" cy="3837837"/>
          </a:xfrm>
        </p:grpSpPr>
        <p:sp>
          <p:nvSpPr>
            <p:cNvPr id="379" name="Google Shape;379;p6"/>
            <p:cNvSpPr/>
            <p:nvPr/>
          </p:nvSpPr>
          <p:spPr>
            <a:xfrm>
              <a:off x="255215" y="1059062"/>
              <a:ext cx="795017" cy="64106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0" name="Google Shape;380;p6"/>
            <p:cNvSpPr/>
            <p:nvPr/>
          </p:nvSpPr>
          <p:spPr>
            <a:xfrm>
              <a:off x="1249210" y="710909"/>
              <a:ext cx="5373820" cy="16293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1" name="Google Shape;381;p6"/>
            <p:cNvSpPr txBox="1"/>
            <p:nvPr/>
          </p:nvSpPr>
          <p:spPr>
            <a:xfrm>
              <a:off x="1249210" y="710909"/>
              <a:ext cx="5373820" cy="16293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Στόχος της </a:t>
              </a:r>
              <a:r>
                <a:rPr b="1" i="0" lang="en-US" sz="1800" u="none" cap="none" strike="noStrike">
                  <a:solidFill>
                    <a:srgbClr val="92BAB5"/>
                  </a:solidFill>
                  <a:latin typeface="Arial"/>
                  <a:ea typeface="Arial"/>
                  <a:cs typeface="Arial"/>
                  <a:sym typeface="Arial"/>
                </a:rPr>
                <a:t>ενότητας ψηφιακής 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ασφάλειας είναι να εφοδιάσει τους ενήλικες με τις απαραίτητες ικανότητες για να συμπεριφέρονται υπεύθυνα στον διαδικτυακό κόσμο. 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6"/>
            <p:cNvSpPr/>
            <p:nvPr/>
          </p:nvSpPr>
          <p:spPr>
            <a:xfrm>
              <a:off x="42455" y="3295028"/>
              <a:ext cx="795017" cy="544591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6"/>
            <p:cNvSpPr/>
            <p:nvPr/>
          </p:nvSpPr>
          <p:spPr>
            <a:xfrm>
              <a:off x="957951" y="2917810"/>
              <a:ext cx="5783943" cy="16309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4" name="Google Shape;384;p6"/>
            <p:cNvSpPr txBox="1"/>
            <p:nvPr/>
          </p:nvSpPr>
          <p:spPr>
            <a:xfrm>
              <a:off x="957951" y="2917810"/>
              <a:ext cx="5783943" cy="16309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Η ενότητα έχει σχεδιαστεί για να βοηθήσει τους ενήλικες να κατανοήσουν τις βασικές έννοιες της ψηφιακής ασφάλειας, ώστε να μειωθεί ο κίνδυνος επιθέσεων στο διαδίκτυο και να δοθούν τρόποι για να αυξήσουν την ψηφιακή τους ανθεκτικότητα. 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7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7"/>
          <p:cNvSpPr txBox="1"/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200"/>
              <a:buFont typeface="Arial"/>
              <a:buNone/>
            </a:pPr>
            <a:r>
              <a:rPr lang="en-US" sz="5200"/>
              <a:t>ΜΑΘΗΣΙΑΚΟΊ ΣΤΌΧΟΙ</a:t>
            </a:r>
            <a:endParaRPr/>
          </a:p>
        </p:txBody>
      </p:sp>
      <p:grpSp>
        <p:nvGrpSpPr>
          <p:cNvPr id="391" name="Google Shape;391;p7"/>
          <p:cNvGrpSpPr/>
          <p:nvPr/>
        </p:nvGrpSpPr>
        <p:grpSpPr>
          <a:xfrm>
            <a:off x="838415" y="2027604"/>
            <a:ext cx="10808539" cy="4445534"/>
            <a:chOff x="215" y="201980"/>
            <a:chExt cx="10808539" cy="4445534"/>
          </a:xfrm>
        </p:grpSpPr>
        <p:sp>
          <p:nvSpPr>
            <p:cNvPr id="392" name="Google Shape;392;p7"/>
            <p:cNvSpPr/>
            <p:nvPr/>
          </p:nvSpPr>
          <p:spPr>
            <a:xfrm>
              <a:off x="4282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7"/>
            <p:cNvSpPr txBox="1"/>
            <p:nvPr/>
          </p:nvSpPr>
          <p:spPr>
            <a:xfrm>
              <a:off x="4282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Γενική γνώση της έννοιας </a:t>
              </a:r>
              <a:r>
                <a:rPr b="1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της ψηφιακής ασφάλειας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7"/>
            <p:cNvSpPr/>
            <p:nvPr/>
          </p:nvSpPr>
          <p:spPr>
            <a:xfrm>
              <a:off x="500658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7"/>
            <p:cNvSpPr txBox="1"/>
            <p:nvPr/>
          </p:nvSpPr>
          <p:spPr>
            <a:xfrm>
              <a:off x="610381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396" name="Google Shape;396;p7"/>
            <p:cNvSpPr/>
            <p:nvPr/>
          </p:nvSpPr>
          <p:spPr>
            <a:xfrm>
              <a:off x="215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7"/>
            <p:cNvSpPr/>
            <p:nvPr/>
          </p:nvSpPr>
          <p:spPr>
            <a:xfrm>
              <a:off x="1966575" y="201980"/>
              <a:ext cx="2339195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7"/>
            <p:cNvSpPr txBox="1"/>
            <p:nvPr/>
          </p:nvSpPr>
          <p:spPr>
            <a:xfrm>
              <a:off x="1966575" y="1891283"/>
              <a:ext cx="2339195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Να κατανοήσουν το ζήτημα της </a:t>
              </a: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ψηφιακής ταυτότητας 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και του </a:t>
              </a:r>
              <a:r>
                <a:rPr b="1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ψηφιακού αποτυπώματος. 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7"/>
            <p:cNvSpPr/>
            <p:nvPr/>
          </p:nvSpPr>
          <p:spPr>
            <a:xfrm>
              <a:off x="2667254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7"/>
            <p:cNvSpPr txBox="1"/>
            <p:nvPr/>
          </p:nvSpPr>
          <p:spPr>
            <a:xfrm>
              <a:off x="2776977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0" i="0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7"/>
            <p:cNvSpPr/>
            <p:nvPr/>
          </p:nvSpPr>
          <p:spPr>
            <a:xfrm>
              <a:off x="2190419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7"/>
            <p:cNvSpPr/>
            <p:nvPr/>
          </p:nvSpPr>
          <p:spPr>
            <a:xfrm>
              <a:off x="4484160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7"/>
            <p:cNvSpPr txBox="1"/>
            <p:nvPr/>
          </p:nvSpPr>
          <p:spPr>
            <a:xfrm>
              <a:off x="4484160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Να διερευνήσει πρακτικές στρατηγικές για τις </a:t>
              </a:r>
              <a:r>
                <a:rPr b="1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συνήθειες ψηφιακής ασφάλειας</a:t>
              </a: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7"/>
            <p:cNvSpPr/>
            <p:nvPr/>
          </p:nvSpPr>
          <p:spPr>
            <a:xfrm>
              <a:off x="5000098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7"/>
            <p:cNvSpPr txBox="1"/>
            <p:nvPr/>
          </p:nvSpPr>
          <p:spPr>
            <a:xfrm>
              <a:off x="5109821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406" name="Google Shape;406;p7"/>
            <p:cNvSpPr/>
            <p:nvPr/>
          </p:nvSpPr>
          <p:spPr>
            <a:xfrm>
              <a:off x="4503551" y="1525776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7"/>
            <p:cNvSpPr/>
            <p:nvPr/>
          </p:nvSpPr>
          <p:spPr>
            <a:xfrm>
              <a:off x="6446453" y="201980"/>
              <a:ext cx="2395941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7"/>
            <p:cNvSpPr txBox="1"/>
            <p:nvPr/>
          </p:nvSpPr>
          <p:spPr>
            <a:xfrm>
              <a:off x="6446453" y="1891283"/>
              <a:ext cx="2395941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Να μάθουν τρόπους ασφαλούς χρήσης </a:t>
              </a:r>
              <a:r>
                <a:rPr b="1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των κοινωνικών δικτύων </a:t>
              </a: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και του </a:t>
              </a:r>
              <a:r>
                <a:rPr b="1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internet banking</a:t>
              </a: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7"/>
            <p:cNvSpPr/>
            <p:nvPr/>
          </p:nvSpPr>
          <p:spPr>
            <a:xfrm>
              <a:off x="7217417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7"/>
            <p:cNvSpPr txBox="1"/>
            <p:nvPr/>
          </p:nvSpPr>
          <p:spPr>
            <a:xfrm>
              <a:off x="7327140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  <p:sp>
          <p:nvSpPr>
            <p:cNvPr id="411" name="Google Shape;411;p7"/>
            <p:cNvSpPr/>
            <p:nvPr/>
          </p:nvSpPr>
          <p:spPr>
            <a:xfrm>
              <a:off x="6752472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7"/>
            <p:cNvSpPr/>
            <p:nvPr/>
          </p:nvSpPr>
          <p:spPr>
            <a:xfrm>
              <a:off x="9020784" y="201980"/>
              <a:ext cx="1783902" cy="4445534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7"/>
            <p:cNvSpPr txBox="1"/>
            <p:nvPr/>
          </p:nvSpPr>
          <p:spPr>
            <a:xfrm>
              <a:off x="9020784" y="1891283"/>
              <a:ext cx="1783902" cy="26673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9075" spcFirstLastPara="1" rIns="139075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Για να ανακαλύψετε βέλτιστες πρακτικές και συμβουλές ψηφιακής ασφάλειας.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7"/>
            <p:cNvSpPr/>
            <p:nvPr/>
          </p:nvSpPr>
          <p:spPr>
            <a:xfrm>
              <a:off x="9538116" y="588884"/>
              <a:ext cx="749238" cy="749238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7"/>
            <p:cNvSpPr txBox="1"/>
            <p:nvPr/>
          </p:nvSpPr>
          <p:spPr>
            <a:xfrm>
              <a:off x="9647839" y="698607"/>
              <a:ext cx="529792" cy="5297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8400" spcFirstLastPara="1" rIns="584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416" name="Google Shape;416;p7"/>
            <p:cNvSpPr/>
            <p:nvPr/>
          </p:nvSpPr>
          <p:spPr>
            <a:xfrm>
              <a:off x="9024852" y="1525848"/>
              <a:ext cx="1783902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8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p8"/>
          <p:cNvSpPr txBox="1"/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200"/>
              <a:buFont typeface="Arial"/>
              <a:buNone/>
            </a:pPr>
            <a:r>
              <a:rPr lang="en-US" sz="5200"/>
              <a:t>ΜΑΘΗΣΙΑΚΆ ΑΠΟΤΕΛΈΣΜΑΤΑ</a:t>
            </a:r>
            <a:endParaRPr/>
          </a:p>
        </p:txBody>
      </p:sp>
      <p:grpSp>
        <p:nvGrpSpPr>
          <p:cNvPr id="423" name="Google Shape;423;p8"/>
          <p:cNvGrpSpPr/>
          <p:nvPr/>
        </p:nvGrpSpPr>
        <p:grpSpPr>
          <a:xfrm>
            <a:off x="846261" y="1835382"/>
            <a:ext cx="10499477" cy="4339379"/>
            <a:chOff x="8061" y="6582"/>
            <a:chExt cx="10499477" cy="4339379"/>
          </a:xfrm>
        </p:grpSpPr>
        <p:sp>
          <p:nvSpPr>
            <p:cNvPr id="424" name="Google Shape;424;p8"/>
            <p:cNvSpPr/>
            <p:nvPr/>
          </p:nvSpPr>
          <p:spPr>
            <a:xfrm>
              <a:off x="3040792" y="871221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8"/>
            <p:cNvSpPr txBox="1"/>
            <p:nvPr/>
          </p:nvSpPr>
          <p:spPr>
            <a:xfrm>
              <a:off x="3357014" y="913451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8"/>
            <p:cNvSpPr/>
            <p:nvPr/>
          </p:nvSpPr>
          <p:spPr>
            <a:xfrm>
              <a:off x="8061" y="6582"/>
              <a:ext cx="3034531" cy="1820718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8"/>
            <p:cNvSpPr txBox="1"/>
            <p:nvPr/>
          </p:nvSpPr>
          <p:spPr>
            <a:xfrm>
              <a:off x="8061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ΣΤΟ ΤΈΛΟΣ ΑΥΤΉΣ ΤΗΣ ΕΝΌΤΗΤΑΣ, ΘΑ ΕΊΣΤΕ ΣΕ ΘΈΣΗ ΝΑ:</a:t>
              </a:r>
              <a:endPara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8"/>
            <p:cNvSpPr/>
            <p:nvPr/>
          </p:nvSpPr>
          <p:spPr>
            <a:xfrm>
              <a:off x="6773265" y="871221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D77850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8"/>
            <p:cNvSpPr txBox="1"/>
            <p:nvPr/>
          </p:nvSpPr>
          <p:spPr>
            <a:xfrm>
              <a:off x="7089488" y="913451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8"/>
            <p:cNvSpPr/>
            <p:nvPr/>
          </p:nvSpPr>
          <p:spPr>
            <a:xfrm>
              <a:off x="3740534" y="6582"/>
              <a:ext cx="3034531" cy="1820718"/>
            </a:xfrm>
            <a:prstGeom prst="rect">
              <a:avLst/>
            </a:prstGeom>
            <a:solidFill>
              <a:srgbClr val="DB784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8"/>
            <p:cNvSpPr txBox="1"/>
            <p:nvPr/>
          </p:nvSpPr>
          <p:spPr>
            <a:xfrm>
              <a:off x="3740534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ΝΑ ΟΡΙΖΕΤΕ ΤΗΝ ΨΗΦΙΑΚΉ ΤΑΥΤΌΤΗΤΑ ΚΑΙ ΤΟ ΨΗΦΙΑΚΌ ΑΠΟΤΎΠΩΜΑ ΚΑΙ ΝΑ ΚΑΤΑΝΟΟΎΝ ΤΗ ΣΧΈΣΗ ΤΟΥΣ ΜΕ ΤΗΝ ΈΝΝΟΙΑ ΤΗΣ ΨΗΦΙΑΚΉΣ ΑΣΦΆΛΕΙΑΣ</a:t>
              </a:r>
              <a:endPara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8"/>
            <p:cNvSpPr/>
            <p:nvPr/>
          </p:nvSpPr>
          <p:spPr>
            <a:xfrm>
              <a:off x="1525326" y="1825500"/>
              <a:ext cx="7464946" cy="66734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3075"/>
                  </a:lnTo>
                  <a:lnTo>
                    <a:pt x="0" y="63075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rgbClr val="C47F6E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8"/>
            <p:cNvSpPr txBox="1"/>
            <p:nvPr/>
          </p:nvSpPr>
          <p:spPr>
            <a:xfrm>
              <a:off x="5070362" y="2155682"/>
              <a:ext cx="374875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8"/>
            <p:cNvSpPr/>
            <p:nvPr/>
          </p:nvSpPr>
          <p:spPr>
            <a:xfrm>
              <a:off x="7473007" y="6582"/>
              <a:ext cx="3034531" cy="1820718"/>
            </a:xfrm>
            <a:prstGeom prst="rect">
              <a:avLst/>
            </a:prstGeom>
            <a:solidFill>
              <a:srgbClr val="CB7C6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8"/>
            <p:cNvSpPr txBox="1"/>
            <p:nvPr/>
          </p:nvSpPr>
          <p:spPr>
            <a:xfrm>
              <a:off x="7473007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ΝΑ ΑΝΑΠΤΎΞΕΤΕ ΜΙΑ ΠΡΟΣΩΠΙΚΉ ΣΤΡΑΤΗΓΙΚΉ ΣΥΝΗΘΕΙΏΝ ΨΗΦΙΑΚΉΣ ΑΣΦΆΛΕΙΑΣ</a:t>
              </a:r>
              <a:endPara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8"/>
            <p:cNvSpPr/>
            <p:nvPr/>
          </p:nvSpPr>
          <p:spPr>
            <a:xfrm>
              <a:off x="3040792" y="3389882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B38E8A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8"/>
            <p:cNvSpPr txBox="1"/>
            <p:nvPr/>
          </p:nvSpPr>
          <p:spPr>
            <a:xfrm>
              <a:off x="3357014" y="3432112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8"/>
            <p:cNvSpPr/>
            <p:nvPr/>
          </p:nvSpPr>
          <p:spPr>
            <a:xfrm>
              <a:off x="8061" y="2525243"/>
              <a:ext cx="3034531" cy="1820718"/>
            </a:xfrm>
            <a:prstGeom prst="rect">
              <a:avLst/>
            </a:prstGeom>
            <a:solidFill>
              <a:srgbClr val="BC857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8"/>
            <p:cNvSpPr txBox="1"/>
            <p:nvPr/>
          </p:nvSpPr>
          <p:spPr>
            <a:xfrm>
              <a:off x="8061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ΝΑ ΣΥΜΠΕΡΙΦΈΡΕΣΤΕ ΜΕ ΑΣΦΆΛΕΙΑ ΣΤΑ ΚΟΙΝΩΝΙΚΆ ΔΊΚΤΥΑ ΚΑΙ ΣΤΟ INTERNET BANKING</a:t>
              </a:r>
              <a:endPara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8"/>
            <p:cNvSpPr/>
            <p:nvPr/>
          </p:nvSpPr>
          <p:spPr>
            <a:xfrm>
              <a:off x="6773265" y="3389882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A4A4A4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8"/>
            <p:cNvSpPr txBox="1"/>
            <p:nvPr/>
          </p:nvSpPr>
          <p:spPr>
            <a:xfrm>
              <a:off x="7089488" y="3432112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8"/>
            <p:cNvSpPr/>
            <p:nvPr/>
          </p:nvSpPr>
          <p:spPr>
            <a:xfrm>
              <a:off x="3740534" y="2525243"/>
              <a:ext cx="3034531" cy="1820718"/>
            </a:xfrm>
            <a:prstGeom prst="rect">
              <a:avLst/>
            </a:prstGeom>
            <a:solidFill>
              <a:srgbClr val="AF939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8"/>
            <p:cNvSpPr txBox="1"/>
            <p:nvPr/>
          </p:nvSpPr>
          <p:spPr>
            <a:xfrm>
              <a:off x="3740534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ΝΑ ΕΝΤΟΠΊΖΕΤΕ ΚΑΙ ΝΑ ΕΠΩΦΕΛΕΊΣΤΕ ΑΠΌ ΤΙΣ ΒΈΛΤΙΣΤΕΣ ΠΡΑΚΤΙΚΈΣ ΨΗΦΙΑΚΉΣ ΑΣΦΆΛΕΙΑΣ</a:t>
              </a:r>
              <a:endPara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8"/>
            <p:cNvSpPr/>
            <p:nvPr/>
          </p:nvSpPr>
          <p:spPr>
            <a:xfrm>
              <a:off x="7473007" y="2525243"/>
              <a:ext cx="3034531" cy="1820718"/>
            </a:xfrm>
            <a:prstGeom prst="rect">
              <a:avLst/>
            </a:prstGeom>
            <a:solidFill>
              <a:srgbClr val="A4A4A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8"/>
            <p:cNvSpPr txBox="1"/>
            <p:nvPr/>
          </p:nvSpPr>
          <p:spPr>
            <a:xfrm>
              <a:off x="7473007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ΝΑ ΜΕΙΩΝΕΤΕ ΤΟΝ ΚΙΝΔΎΝΟ ΔΙΑΔΙΚΤΥΑΚΏΝ ΕΠΙΘΈΣΕΩΝ ΚΑΙ ΑΠΕΙΛΏΝ</a:t>
              </a:r>
              <a:endPara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9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9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r>
              <a:rPr lang="en-US"/>
              <a:t>Προσδοκίες από τους εκπαιδευόμενους</a:t>
            </a:r>
            <a:endParaRPr/>
          </a:p>
        </p:txBody>
      </p:sp>
      <p:sp>
        <p:nvSpPr>
          <p:cNvPr id="453" name="Google Shape;453;p9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9"/>
          <p:cNvSpPr txBox="1"/>
          <p:nvPr>
            <p:ph idx="1" type="body"/>
          </p:nvPr>
        </p:nvSpPr>
        <p:spPr>
          <a:xfrm>
            <a:off x="1184148" y="2055812"/>
            <a:ext cx="10515600" cy="5140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-US" sz="1600">
                <a:solidFill>
                  <a:srgbClr val="FFAA5A"/>
                </a:solidFill>
              </a:rPr>
              <a:t>Καθήκοντα και ευθύνες των μαθητών</a:t>
            </a:r>
            <a:endParaRPr sz="1600">
              <a:solidFill>
                <a:srgbClr val="FFAA5A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</a:pPr>
            <a:r>
              <a:rPr lang="en-US" sz="1600"/>
              <a:t>Για να μεγιστοποιήσετε το όφελος που θα έχετε από την ενότητα και να έχετε </a:t>
            </a:r>
            <a:br>
              <a:rPr lang="en-US" sz="1600"/>
            </a:br>
            <a:r>
              <a:rPr lang="en-US" sz="1600"/>
              <a:t>όλα τα μαθησιακά αποτελέσματα, εσείς ως εκπαιδευόμενος αναμένεται να έχετε τα ακόλουθα: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</a:pPr>
            <a:r>
              <a:rPr lang="en-US" sz="1600"/>
              <a:t>Παρακαλώ,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600"/>
              <a:buChar char="❑"/>
            </a:pPr>
            <a:r>
              <a:rPr lang="en-US" sz="1600"/>
              <a:t> Αφιερώστε τουλάχιστον περίπου τρεις ώρες για να ολοκληρώσετε αυτή την ενότητα.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600"/>
              <a:buChar char="❑"/>
            </a:pPr>
            <a:r>
              <a:rPr lang="en-US" sz="1600"/>
              <a:t> Παρακολουθήστε όλα τα βίντεο που σας έχουν ανατεθεί για να έχετε μια γενική κατανόηση της ψηφιακής ευημερίας.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600"/>
              <a:buChar char="❑"/>
            </a:pPr>
            <a:r>
              <a:rPr lang="en-US" sz="1600"/>
              <a:t> Επανεξετάστε προσεκτικά όλες τις παρουσιάσεις για να διερευνήσετε σημαντικά ζητήματα σχετικά με το θέμα.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600"/>
              <a:buChar char="❑"/>
            </a:pPr>
            <a:r>
              <a:rPr lang="en-US" sz="1600"/>
              <a:t> Συμπληρώστε όλα τα κουίζ για να ελέγξετε την κατανόησή σας και να γυρίσετε πίσω όταν χρειάζεται.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</a:pPr>
            <a:r>
              <a:rPr lang="en-US" sz="1600"/>
              <a:t> </a:t>
            </a:r>
            <a:endParaRPr/>
          </a:p>
          <a:p>
            <a:pPr indent="-1270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4_Motí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2024-10-09T13:52:23Z</dcterms:created>
  <dc:creator>Alexandros Koumanis</dc:creator>
</cp:coreProperties>
</file>