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Play"/>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gNJ2OPoDhfZv33dOa2/YvSry3v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Play-bold.fntdata"/><Relationship Id="rId14" Type="http://schemas.openxmlformats.org/officeDocument/2006/relationships/font" Target="fonts/Play-regular.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jpg"/><Relationship Id="rId4" Type="http://schemas.openxmlformats.org/officeDocument/2006/relationships/image" Target="../media/image9.png"/><Relationship Id="rId10" Type="http://schemas.openxmlformats.org/officeDocument/2006/relationships/image" Target="../media/image4.png"/><Relationship Id="rId9"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8.png"/><Relationship Id="rId7" Type="http://schemas.openxmlformats.org/officeDocument/2006/relationships/image" Target="../media/image5.jpg"/><Relationship Id="rId8"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5" name="Shape 15"/>
        <p:cNvGrpSpPr/>
        <p:nvPr/>
      </p:nvGrpSpPr>
      <p:grpSpPr>
        <a:xfrm>
          <a:off x="0" y="0"/>
          <a:ext cx="0" cy="0"/>
          <a:chOff x="0" y="0"/>
          <a:chExt cx="0" cy="0"/>
        </a:xfrm>
      </p:grpSpPr>
      <p:sp>
        <p:nvSpPr>
          <p:cNvPr id="16" name="Google Shape;1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7" name="Shape 87"/>
        <p:cNvGrpSpPr/>
        <p:nvPr/>
      </p:nvGrpSpPr>
      <p:grpSpPr>
        <a:xfrm>
          <a:off x="0" y="0"/>
          <a:ext cx="0" cy="0"/>
          <a:chOff x="0" y="0"/>
          <a:chExt cx="0" cy="0"/>
        </a:xfrm>
      </p:grpSpPr>
      <p:sp>
        <p:nvSpPr>
          <p:cNvPr id="88" name="Google Shape;88;p12"/>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4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91" name="Shape 91"/>
        <p:cNvGrpSpPr/>
        <p:nvPr/>
      </p:nvGrpSpPr>
      <p:grpSpPr>
        <a:xfrm>
          <a:off x="0" y="0"/>
          <a:ext cx="0" cy="0"/>
          <a:chOff x="0" y="0"/>
          <a:chExt cx="0" cy="0"/>
        </a:xfrm>
      </p:grpSpPr>
      <p:sp>
        <p:nvSpPr>
          <p:cNvPr id="92" name="Google Shape;92;p24"/>
          <p:cNvSpPr txBox="1"/>
          <p:nvPr/>
        </p:nvSpPr>
        <p:spPr>
          <a:xfrm>
            <a:off x="1524000" y="2649480"/>
            <a:ext cx="9144000" cy="745313"/>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mbria"/>
              <a:buNone/>
            </a:pPr>
            <a:r>
              <a:rPr b="1" i="0" lang="en-US" sz="2000" u="none" cap="none" strike="noStrike">
                <a:solidFill>
                  <a:srgbClr val="FFAA5A"/>
                </a:solidFill>
                <a:latin typeface="Cambria"/>
                <a:ea typeface="Cambria"/>
                <a:cs typeface="Cambria"/>
                <a:sym typeface="Cambria"/>
              </a:rPr>
              <a:t>ERASMUS+KA220-ADU - Cooperation partnerships in adult education</a:t>
            </a:r>
            <a:endParaRPr b="1" i="0" sz="2000" u="none" cap="none" strike="noStrike">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2000"/>
              <a:buFont typeface="Cambria"/>
              <a:buNone/>
            </a:pPr>
            <a:r>
              <a:rPr b="1" i="0" lang="en-US" sz="2000" u="none" cap="none" strike="noStrike">
                <a:solidFill>
                  <a:srgbClr val="FFAA5A"/>
                </a:solidFill>
                <a:latin typeface="Cambria"/>
                <a:ea typeface="Cambria"/>
                <a:cs typeface="Cambria"/>
                <a:sym typeface="Cambria"/>
              </a:rPr>
              <a:t>KA220-ADU-2BF13E10 </a:t>
            </a:r>
            <a:endParaRPr b="1" i="0" sz="2000" u="none" cap="none" strike="noStrike">
              <a:solidFill>
                <a:srgbClr val="FFAA5A"/>
              </a:solidFill>
              <a:latin typeface="Cambria"/>
              <a:ea typeface="Cambria"/>
              <a:cs typeface="Cambria"/>
              <a:sym typeface="Cambria"/>
            </a:endParaRPr>
          </a:p>
        </p:txBody>
      </p:sp>
      <p:sp>
        <p:nvSpPr>
          <p:cNvPr id="93" name="Google Shape;93;p24"/>
          <p:cNvSpPr txBox="1"/>
          <p:nvPr/>
        </p:nvSpPr>
        <p:spPr>
          <a:xfrm>
            <a:off x="1297172" y="1042061"/>
            <a:ext cx="9597656"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600" u="none" cap="none" strike="noStrike">
                <a:solidFill>
                  <a:srgbClr val="92BAB5"/>
                </a:solidFill>
                <a:latin typeface="Cambria"/>
                <a:ea typeface="Cambria"/>
                <a:cs typeface="Cambria"/>
                <a:sym typeface="Cambria"/>
              </a:rPr>
              <a:t>Building Digital Resilience by Making Digital Wellbeing and</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Security Accessible to All</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&lt;&lt;DigiWELL&gt;&gt;</a:t>
            </a:r>
            <a:endParaRPr b="0" i="0" sz="2600" u="none" cap="none" strike="noStrike">
              <a:solidFill>
                <a:schemeClr val="dk1"/>
              </a:solidFill>
              <a:latin typeface="Calibri"/>
              <a:ea typeface="Calibri"/>
              <a:cs typeface="Calibri"/>
              <a:sym typeface="Calibri"/>
            </a:endParaRPr>
          </a:p>
        </p:txBody>
      </p:sp>
      <p:grpSp>
        <p:nvGrpSpPr>
          <p:cNvPr id="94" name="Google Shape;94;p24"/>
          <p:cNvGrpSpPr/>
          <p:nvPr/>
        </p:nvGrpSpPr>
        <p:grpSpPr>
          <a:xfrm>
            <a:off x="404037" y="5915131"/>
            <a:ext cx="11602577" cy="790052"/>
            <a:chOff x="435935" y="5851336"/>
            <a:chExt cx="11602577" cy="790052"/>
          </a:xfrm>
        </p:grpSpPr>
        <p:pic>
          <p:nvPicPr>
            <p:cNvPr descr="Obrázok, na ktorom je text" id="95" name="Google Shape;95;p24"/>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96" name="Google Shape;96;p24"/>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97" name="Google Shape;97;p24"/>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98" name="Google Shape;98;p24"/>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99" name="Google Shape;99;p24"/>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100" name="Google Shape;100;p24"/>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101" name="Google Shape;101;p24"/>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102" name="Google Shape;102;p24"/>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103" name="Google Shape;103;p24"/>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04" name="Shape 104"/>
        <p:cNvGrpSpPr/>
        <p:nvPr/>
      </p:nvGrpSpPr>
      <p:grpSpPr>
        <a:xfrm>
          <a:off x="0" y="0"/>
          <a:ext cx="0" cy="0"/>
          <a:chOff x="0" y="0"/>
          <a:chExt cx="0" cy="0"/>
        </a:xfrm>
      </p:grpSpPr>
      <p:sp>
        <p:nvSpPr>
          <p:cNvPr id="105" name="Google Shape;105;p25"/>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4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08" name="Shape 108"/>
        <p:cNvGrpSpPr/>
        <p:nvPr/>
      </p:nvGrpSpPr>
      <p:grpSpPr>
        <a:xfrm>
          <a:off x="0" y="0"/>
          <a:ext cx="0" cy="0"/>
          <a:chOff x="0" y="0"/>
          <a:chExt cx="0" cy="0"/>
        </a:xfrm>
      </p:grpSpPr>
      <p:sp>
        <p:nvSpPr>
          <p:cNvPr id="109" name="Google Shape;109;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14" name="Shape 114"/>
        <p:cNvGrpSpPr/>
        <p:nvPr/>
      </p:nvGrpSpPr>
      <p:grpSpPr>
        <a:xfrm>
          <a:off x="0" y="0"/>
          <a:ext cx="0" cy="0"/>
          <a:chOff x="0" y="0"/>
          <a:chExt cx="0" cy="0"/>
        </a:xfrm>
      </p:grpSpPr>
      <p:sp>
        <p:nvSpPr>
          <p:cNvPr id="115" name="Google Shape;115;p2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16" name="Shape 116"/>
        <p:cNvGrpSpPr/>
        <p:nvPr/>
      </p:nvGrpSpPr>
      <p:grpSpPr>
        <a:xfrm>
          <a:off x="0" y="0"/>
          <a:ext cx="0" cy="0"/>
          <a:chOff x="0" y="0"/>
          <a:chExt cx="0" cy="0"/>
        </a:xfrm>
      </p:grpSpPr>
      <p:sp>
        <p:nvSpPr>
          <p:cNvPr id="117" name="Google Shape;117;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9" name="Google Shape;119;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0" name="Google Shape;120;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2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23" name="Shape 123"/>
        <p:cNvGrpSpPr/>
        <p:nvPr/>
      </p:nvGrpSpPr>
      <p:grpSpPr>
        <a:xfrm>
          <a:off x="0" y="0"/>
          <a:ext cx="0" cy="0"/>
          <a:chOff x="0" y="0"/>
          <a:chExt cx="0" cy="0"/>
        </a:xfrm>
      </p:grpSpPr>
      <p:sp>
        <p:nvSpPr>
          <p:cNvPr id="124" name="Google Shape;124;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29"/>
          <p:cNvSpPr/>
          <p:nvPr>
            <p:ph idx="2" type="pic"/>
          </p:nvPr>
        </p:nvSpPr>
        <p:spPr>
          <a:xfrm>
            <a:off x="5183188" y="987425"/>
            <a:ext cx="6172200" cy="4873625"/>
          </a:xfrm>
          <a:prstGeom prst="rect">
            <a:avLst/>
          </a:prstGeom>
          <a:noFill/>
          <a:ln>
            <a:noFill/>
          </a:ln>
        </p:spPr>
      </p:sp>
      <p:sp>
        <p:nvSpPr>
          <p:cNvPr id="126" name="Google Shape;126;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2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type="title">
  <p:cSld name="TITLE">
    <p:spTree>
      <p:nvGrpSpPr>
        <p:cNvPr id="21" name="Shape 21"/>
        <p:cNvGrpSpPr/>
        <p:nvPr/>
      </p:nvGrpSpPr>
      <p:grpSpPr>
        <a:xfrm>
          <a:off x="0" y="0"/>
          <a:ext cx="0" cy="0"/>
          <a:chOff x="0" y="0"/>
          <a:chExt cx="0" cy="0"/>
        </a:xfrm>
      </p:grpSpPr>
      <p:sp>
        <p:nvSpPr>
          <p:cNvPr id="22" name="Google Shape;2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54" name="Shape 54"/>
        <p:cNvGrpSpPr/>
        <p:nvPr/>
      </p:nvGrpSpPr>
      <p:grpSpPr>
        <a:xfrm>
          <a:off x="0" y="0"/>
          <a:ext cx="0" cy="0"/>
          <a:chOff x="0" y="0"/>
          <a:chExt cx="0" cy="0"/>
        </a:xfrm>
      </p:grpSpPr>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1"/>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11.png"/><Relationship Id="rId11" Type="http://schemas.openxmlformats.org/officeDocument/2006/relationships/image" Target="../media/image4.png"/><Relationship Id="rId10" Type="http://schemas.openxmlformats.org/officeDocument/2006/relationships/image" Target="../media/image19.png"/><Relationship Id="rId12" Type="http://schemas.openxmlformats.org/officeDocument/2006/relationships/image" Target="../media/image21.png"/><Relationship Id="rId9" Type="http://schemas.openxmlformats.org/officeDocument/2006/relationships/image" Target="../media/image2.jp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5.png"/><Relationship Id="rId8"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5" name="Google Shape;135;p1"/>
          <p:cNvSpPr txBox="1"/>
          <p:nvPr>
            <p:ph type="title"/>
          </p:nvPr>
        </p:nvSpPr>
        <p:spPr>
          <a:xfrm>
            <a:off x="6269558" y="1899187"/>
            <a:ext cx="5334930" cy="147751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AA5A"/>
              </a:buClr>
              <a:buSzPct val="100000"/>
              <a:buFont typeface="Arial"/>
              <a:buNone/>
            </a:pPr>
            <a:r>
              <a:rPr b="1" lang="en-US">
                <a:solidFill>
                  <a:srgbClr val="FFAA5A"/>
                </a:solidFill>
                <a:latin typeface="Arial"/>
                <a:ea typeface="Arial"/>
                <a:cs typeface="Arial"/>
                <a:sym typeface="Arial"/>
              </a:rPr>
              <a:t>Ψηφιακή Ιθαγένεια - Εισαγωγή</a:t>
            </a:r>
            <a:endParaRPr/>
          </a:p>
        </p:txBody>
      </p:sp>
      <p:sp>
        <p:nvSpPr>
          <p:cNvPr id="136" name="Google Shape;136;p1"/>
          <p:cNvSpPr/>
          <p:nvPr/>
        </p:nvSpPr>
        <p:spPr>
          <a:xfrm flipH="1">
            <a:off x="530529" y="1"/>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7" name="Google Shape;137;p1"/>
          <p:cNvSpPr/>
          <p:nvPr/>
        </p:nvSpPr>
        <p:spPr>
          <a:xfrm flipH="1">
            <a:off x="4349052" y="0"/>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1"/>
          <p:cNvSpPr/>
          <p:nvPr/>
        </p:nvSpPr>
        <p:spPr>
          <a:xfrm flipH="1">
            <a:off x="0" y="2916245"/>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9" name="Google Shape;139;p1"/>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1"/>
          <p:cNvSpPr/>
          <p:nvPr/>
        </p:nvSpPr>
        <p:spPr>
          <a:xfrm flipH="1">
            <a:off x="3697761" y="5717906"/>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1"/>
          <p:cNvSpPr/>
          <p:nvPr/>
        </p:nvSpPr>
        <p:spPr>
          <a:xfrm flipH="1">
            <a:off x="4520513" y="6258756"/>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Obrázok, na ktorom je text" id="142" name="Google Shape;142;p1"/>
          <p:cNvPicPr preferRelativeResize="0"/>
          <p:nvPr/>
        </p:nvPicPr>
        <p:blipFill rotWithShape="1">
          <a:blip r:embed="rId3">
            <a:alphaModFix/>
          </a:blip>
          <a:srcRect b="0" l="0" r="0" t="0"/>
          <a:stretch/>
        </p:blipFill>
        <p:spPr>
          <a:xfrm>
            <a:off x="7733616" y="963504"/>
            <a:ext cx="2406814" cy="529376"/>
          </a:xfrm>
          <a:prstGeom prst="rect">
            <a:avLst/>
          </a:prstGeom>
          <a:noFill/>
          <a:ln>
            <a:noFill/>
          </a:ln>
        </p:spPr>
      </p:pic>
      <p:pic>
        <p:nvPicPr>
          <p:cNvPr id="143" name="Google Shape;143;p1"/>
          <p:cNvPicPr preferRelativeResize="0"/>
          <p:nvPr/>
        </p:nvPicPr>
        <p:blipFill rotWithShape="1">
          <a:blip r:embed="rId4">
            <a:alphaModFix/>
          </a:blip>
          <a:srcRect b="0" l="0" r="0" t="0"/>
          <a:stretch/>
        </p:blipFill>
        <p:spPr>
          <a:xfrm>
            <a:off x="5822658" y="5151053"/>
            <a:ext cx="817175" cy="777669"/>
          </a:xfrm>
          <a:prstGeom prst="rect">
            <a:avLst/>
          </a:prstGeom>
          <a:noFill/>
          <a:ln>
            <a:noFill/>
          </a:ln>
        </p:spPr>
      </p:pic>
      <p:pic>
        <p:nvPicPr>
          <p:cNvPr descr="Slovenská poľnohospodárska univerzita v Nitre" id="144" name="Google Shape;144;p1"/>
          <p:cNvPicPr preferRelativeResize="0"/>
          <p:nvPr/>
        </p:nvPicPr>
        <p:blipFill rotWithShape="1">
          <a:blip r:embed="rId5">
            <a:alphaModFix/>
          </a:blip>
          <a:srcRect b="0" l="0" r="0" t="0"/>
          <a:stretch/>
        </p:blipFill>
        <p:spPr>
          <a:xfrm>
            <a:off x="6746258" y="5272445"/>
            <a:ext cx="1185350" cy="504492"/>
          </a:xfrm>
          <a:prstGeom prst="rect">
            <a:avLst/>
          </a:prstGeom>
          <a:noFill/>
          <a:ln>
            <a:noFill/>
          </a:ln>
        </p:spPr>
      </p:pic>
      <p:pic>
        <p:nvPicPr>
          <p:cNvPr id="145" name="Google Shape;145;p1"/>
          <p:cNvPicPr preferRelativeResize="0"/>
          <p:nvPr/>
        </p:nvPicPr>
        <p:blipFill rotWithShape="1">
          <a:blip r:embed="rId6">
            <a:alphaModFix/>
          </a:blip>
          <a:srcRect b="0" l="0" r="0" t="0"/>
          <a:stretch/>
        </p:blipFill>
        <p:spPr>
          <a:xfrm>
            <a:off x="8059380" y="5242752"/>
            <a:ext cx="773010" cy="1016004"/>
          </a:xfrm>
          <a:prstGeom prst="rect">
            <a:avLst/>
          </a:prstGeom>
          <a:noFill/>
          <a:ln>
            <a:noFill/>
          </a:ln>
        </p:spPr>
      </p:pic>
      <p:pic>
        <p:nvPicPr>
          <p:cNvPr descr="Logo" id="146" name="Google Shape;146;p1"/>
          <p:cNvPicPr preferRelativeResize="0"/>
          <p:nvPr/>
        </p:nvPicPr>
        <p:blipFill rotWithShape="1">
          <a:blip r:embed="rId7">
            <a:alphaModFix/>
          </a:blip>
          <a:srcRect b="0" l="0" r="0" t="0"/>
          <a:stretch/>
        </p:blipFill>
        <p:spPr>
          <a:xfrm>
            <a:off x="8832390" y="5213414"/>
            <a:ext cx="1017490" cy="504492"/>
          </a:xfrm>
          <a:prstGeom prst="rect">
            <a:avLst/>
          </a:prstGeom>
          <a:noFill/>
          <a:ln>
            <a:noFill/>
          </a:ln>
        </p:spPr>
      </p:pic>
      <p:pic>
        <p:nvPicPr>
          <p:cNvPr id="147" name="Google Shape;147;p1"/>
          <p:cNvPicPr preferRelativeResize="0"/>
          <p:nvPr/>
        </p:nvPicPr>
        <p:blipFill rotWithShape="1">
          <a:blip r:embed="rId8">
            <a:alphaModFix/>
          </a:blip>
          <a:srcRect b="0" l="0" r="0" t="0"/>
          <a:stretch/>
        </p:blipFill>
        <p:spPr>
          <a:xfrm>
            <a:off x="9965882" y="5208372"/>
            <a:ext cx="1215490" cy="564513"/>
          </a:xfrm>
          <a:prstGeom prst="rect">
            <a:avLst/>
          </a:prstGeom>
          <a:noFill/>
          <a:ln>
            <a:noFill/>
          </a:ln>
        </p:spPr>
      </p:pic>
      <p:pic>
        <p:nvPicPr>
          <p:cNvPr descr="AIFED - Formación, cultura y empleo en Granada" id="148" name="Google Shape;148;p1"/>
          <p:cNvPicPr preferRelativeResize="0"/>
          <p:nvPr/>
        </p:nvPicPr>
        <p:blipFill rotWithShape="1">
          <a:blip r:embed="rId9">
            <a:alphaModFix/>
          </a:blip>
          <a:srcRect b="0" l="0" r="0" t="0"/>
          <a:stretch/>
        </p:blipFill>
        <p:spPr>
          <a:xfrm>
            <a:off x="6223099" y="5771248"/>
            <a:ext cx="1598293" cy="523875"/>
          </a:xfrm>
          <a:prstGeom prst="rect">
            <a:avLst/>
          </a:prstGeom>
          <a:noFill/>
          <a:ln>
            <a:noFill/>
          </a:ln>
        </p:spPr>
      </p:pic>
      <p:pic>
        <p:nvPicPr>
          <p:cNvPr id="149" name="Google Shape;149;p1"/>
          <p:cNvPicPr preferRelativeResize="0"/>
          <p:nvPr/>
        </p:nvPicPr>
        <p:blipFill rotWithShape="1">
          <a:blip r:embed="rId10">
            <a:alphaModFix/>
          </a:blip>
          <a:srcRect b="0" l="0" r="0" t="0"/>
          <a:stretch/>
        </p:blipFill>
        <p:spPr>
          <a:xfrm>
            <a:off x="8937023" y="5889422"/>
            <a:ext cx="1575172" cy="228600"/>
          </a:xfrm>
          <a:prstGeom prst="rect">
            <a:avLst/>
          </a:prstGeom>
          <a:noFill/>
          <a:ln>
            <a:noFill/>
          </a:ln>
        </p:spPr>
      </p:pic>
      <p:pic>
        <p:nvPicPr>
          <p:cNvPr descr="Syzygia Foundation" id="150" name="Google Shape;150;p1"/>
          <p:cNvPicPr preferRelativeResize="0"/>
          <p:nvPr/>
        </p:nvPicPr>
        <p:blipFill rotWithShape="1">
          <a:blip r:embed="rId11">
            <a:alphaModFix/>
          </a:blip>
          <a:srcRect b="0" l="0" r="0" t="0"/>
          <a:stretch/>
        </p:blipFill>
        <p:spPr>
          <a:xfrm>
            <a:off x="10621679" y="5862581"/>
            <a:ext cx="1491323" cy="282282"/>
          </a:xfrm>
          <a:prstGeom prst="rect">
            <a:avLst/>
          </a:prstGeom>
          <a:noFill/>
          <a:ln>
            <a:noFill/>
          </a:ln>
        </p:spPr>
      </p:pic>
      <p:sp>
        <p:nvSpPr>
          <p:cNvPr id="151" name="Google Shape;151;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Οικοδόμηση ψηφιακής ανθεκτικότητας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από την κατασκευή της ψηφιακής ευημερίας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και την ασφάλεια προσβάσιμες σε όλους</a:t>
            </a:r>
            <a:br>
              <a:rPr b="0" i="0" lang="en-US" sz="14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2022-2-SK01-KA220-ADU-000096888</a:t>
            </a:r>
            <a:endParaRPr b="0" i="0" sz="1400" u="none" cap="none" strike="noStrike">
              <a:solidFill>
                <a:srgbClr val="000000"/>
              </a:solidFill>
              <a:latin typeface="Arial"/>
              <a:ea typeface="Arial"/>
              <a:cs typeface="Arial"/>
              <a:sym typeface="Arial"/>
            </a:endParaRPr>
          </a:p>
        </p:txBody>
      </p:sp>
      <p:pic>
        <p:nvPicPr>
          <p:cNvPr descr="Is digital citizenship really that different than citizens… | Flickr" id="152" name="Google Shape;152;p1"/>
          <p:cNvPicPr preferRelativeResize="0"/>
          <p:nvPr/>
        </p:nvPicPr>
        <p:blipFill rotWithShape="1">
          <a:blip r:embed="rId12">
            <a:alphaModFix/>
          </a:blip>
          <a:srcRect b="6954" l="271" r="1050" t="11652"/>
          <a:stretch/>
        </p:blipFill>
        <p:spPr>
          <a:xfrm>
            <a:off x="1099553" y="1611198"/>
            <a:ext cx="3686091" cy="304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
          <p:cNvSpPr/>
          <p:nvPr/>
        </p:nvSpPr>
        <p:spPr>
          <a:xfrm>
            <a:off x="0" y="8313"/>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 name="Google Shape;158;p2"/>
          <p:cNvSpPr txBox="1"/>
          <p:nvPr>
            <p:ph type="title"/>
          </p:nvPr>
        </p:nvSpPr>
        <p:spPr>
          <a:xfrm>
            <a:off x="458419" y="1081300"/>
            <a:ext cx="3939600" cy="55830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4800"/>
              <a:buFont typeface="Arial"/>
              <a:buNone/>
            </a:pPr>
            <a:r>
              <a:rPr lang="en-US">
                <a:solidFill>
                  <a:srgbClr val="FFAA5A"/>
                </a:solidFill>
              </a:rPr>
              <a:t>ΨΗΦΙΑΚΉ ΙΘΑΓΈΝΕΙΑ </a:t>
            </a:r>
            <a:br>
              <a:rPr lang="en-US"/>
            </a:br>
            <a:endParaRPr/>
          </a:p>
        </p:txBody>
      </p:sp>
      <p:cxnSp>
        <p:nvCxnSpPr>
          <p:cNvPr id="159" name="Google Shape;159;p2"/>
          <p:cNvCxnSpPr/>
          <p:nvPr/>
        </p:nvCxnSpPr>
        <p:spPr>
          <a:xfrm>
            <a:off x="4728053" y="1132114"/>
            <a:ext cx="0" cy="5717573"/>
          </a:xfrm>
          <a:prstGeom prst="straightConnector1">
            <a:avLst/>
          </a:prstGeom>
          <a:noFill/>
          <a:ln cap="sq" cmpd="sng" w="25400">
            <a:solidFill>
              <a:schemeClr val="accent1"/>
            </a:solidFill>
            <a:prstDash val="solid"/>
            <a:bevel/>
            <a:headEnd len="sm" w="sm" type="none"/>
            <a:tailEnd len="sm" w="sm" type="none"/>
          </a:ln>
        </p:spPr>
      </p:cxnSp>
      <p:grpSp>
        <p:nvGrpSpPr>
          <p:cNvPr id="160" name="Google Shape;160;p2"/>
          <p:cNvGrpSpPr/>
          <p:nvPr/>
        </p:nvGrpSpPr>
        <p:grpSpPr>
          <a:xfrm>
            <a:off x="5182908" y="644447"/>
            <a:ext cx="6245265" cy="5585730"/>
            <a:chOff x="0" y="1808"/>
            <a:chExt cx="6245265" cy="5585730"/>
          </a:xfrm>
        </p:grpSpPr>
        <p:sp>
          <p:nvSpPr>
            <p:cNvPr id="161" name="Google Shape;161;p2"/>
            <p:cNvSpPr/>
            <p:nvPr/>
          </p:nvSpPr>
          <p:spPr>
            <a:xfrm>
              <a:off x="0" y="1808"/>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233059" y="175158"/>
              <a:ext cx="423745" cy="42374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889864" y="1808"/>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txBox="1"/>
            <p:nvPr/>
          </p:nvSpPr>
          <p:spPr>
            <a:xfrm>
              <a:off x="889864" y="1808"/>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None/>
              </a:pPr>
              <a:r>
                <a:rPr b="1" i="0" lang="en-US" sz="2800" u="none" cap="none" strike="noStrike">
                  <a:solidFill>
                    <a:schemeClr val="dk1"/>
                  </a:solidFill>
                  <a:latin typeface="Arial"/>
                  <a:ea typeface="Arial"/>
                  <a:cs typeface="Arial"/>
                  <a:sym typeface="Arial"/>
                </a:rPr>
                <a:t>ΠΕΡΙΕΧΟΜΕΝΟ</a:t>
              </a:r>
              <a:endParaRPr b="0" i="0" sz="2800" u="none" cap="none" strike="noStrike">
                <a:solidFill>
                  <a:schemeClr val="dk1"/>
                </a:solidFill>
                <a:latin typeface="Arial"/>
                <a:ea typeface="Arial"/>
                <a:cs typeface="Arial"/>
                <a:sym typeface="Arial"/>
              </a:endParaRPr>
            </a:p>
          </p:txBody>
        </p:sp>
        <p:sp>
          <p:nvSpPr>
            <p:cNvPr id="165" name="Google Shape;165;p2"/>
            <p:cNvSpPr/>
            <p:nvPr/>
          </p:nvSpPr>
          <p:spPr>
            <a:xfrm>
              <a:off x="0" y="964865"/>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233059" y="1138215"/>
              <a:ext cx="423745" cy="42374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889864" y="964865"/>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txBox="1"/>
            <p:nvPr/>
          </p:nvSpPr>
          <p:spPr>
            <a:xfrm>
              <a:off x="889864" y="964865"/>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Εισαγωγή</a:t>
              </a:r>
              <a:endParaRPr/>
            </a:p>
          </p:txBody>
        </p:sp>
        <p:sp>
          <p:nvSpPr>
            <p:cNvPr id="169" name="Google Shape;169;p2"/>
            <p:cNvSpPr/>
            <p:nvPr/>
          </p:nvSpPr>
          <p:spPr>
            <a:xfrm>
              <a:off x="0" y="1927922"/>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233059" y="2101272"/>
              <a:ext cx="423745" cy="42374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889864" y="1927922"/>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txBox="1"/>
            <p:nvPr/>
          </p:nvSpPr>
          <p:spPr>
            <a:xfrm>
              <a:off x="889864" y="1927922"/>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Κατανόηση της ψηφιακής ιθαγένειας</a:t>
              </a:r>
              <a:endParaRPr b="0" i="0" sz="2000" u="none" cap="none" strike="noStrike">
                <a:solidFill>
                  <a:schemeClr val="dk1"/>
                </a:solidFill>
                <a:latin typeface="Arial"/>
                <a:ea typeface="Arial"/>
                <a:cs typeface="Arial"/>
                <a:sym typeface="Arial"/>
              </a:endParaRPr>
            </a:p>
          </p:txBody>
        </p:sp>
        <p:sp>
          <p:nvSpPr>
            <p:cNvPr id="173" name="Google Shape;173;p2"/>
            <p:cNvSpPr/>
            <p:nvPr/>
          </p:nvSpPr>
          <p:spPr>
            <a:xfrm>
              <a:off x="0" y="2890979"/>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233059" y="3064329"/>
              <a:ext cx="423745" cy="42374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889864" y="2890979"/>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txBox="1"/>
            <p:nvPr/>
          </p:nvSpPr>
          <p:spPr>
            <a:xfrm>
              <a:off x="889864" y="2890979"/>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Διαδικτυακή ασφάλεια &amp; ψηφιακά δικαιώματα</a:t>
              </a:r>
              <a:endParaRPr b="0" i="0" sz="2000" u="none" cap="none" strike="noStrike">
                <a:solidFill>
                  <a:schemeClr val="dk1"/>
                </a:solidFill>
                <a:latin typeface="Arial"/>
                <a:ea typeface="Arial"/>
                <a:cs typeface="Arial"/>
                <a:sym typeface="Arial"/>
              </a:endParaRPr>
            </a:p>
          </p:txBody>
        </p:sp>
        <p:sp>
          <p:nvSpPr>
            <p:cNvPr id="177" name="Google Shape;177;p2"/>
            <p:cNvSpPr/>
            <p:nvPr/>
          </p:nvSpPr>
          <p:spPr>
            <a:xfrm>
              <a:off x="0" y="3854036"/>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233059" y="4027386"/>
              <a:ext cx="423745" cy="423745"/>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889864" y="3854036"/>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txBox="1"/>
            <p:nvPr/>
          </p:nvSpPr>
          <p:spPr>
            <a:xfrm>
              <a:off x="889864" y="3854036"/>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Ηθική χρήση της ψηφιακής τεχνολογίας</a:t>
              </a:r>
              <a:endParaRPr b="0" i="0" sz="2000" u="none" cap="none" strike="noStrike">
                <a:solidFill>
                  <a:schemeClr val="dk1"/>
                </a:solidFill>
                <a:latin typeface="Arial"/>
                <a:ea typeface="Arial"/>
                <a:cs typeface="Arial"/>
                <a:sym typeface="Arial"/>
              </a:endParaRPr>
            </a:p>
          </p:txBody>
        </p:sp>
        <p:sp>
          <p:nvSpPr>
            <p:cNvPr id="181" name="Google Shape;181;p2"/>
            <p:cNvSpPr/>
            <p:nvPr/>
          </p:nvSpPr>
          <p:spPr>
            <a:xfrm>
              <a:off x="0" y="4817093"/>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233059" y="4990443"/>
              <a:ext cx="423745" cy="423745"/>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889864" y="4817093"/>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txBox="1"/>
            <p:nvPr/>
          </p:nvSpPr>
          <p:spPr>
            <a:xfrm>
              <a:off x="889864" y="4817093"/>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Ανακεφαλαίωση</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3"/>
          <p:cNvSpPr txBox="1"/>
          <p:nvPr>
            <p:ph type="title"/>
          </p:nvPr>
        </p:nvSpPr>
        <p:spPr>
          <a:xfrm>
            <a:off x="838201" y="345810"/>
            <a:ext cx="5120561"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t>ΕΙΣΑΓΩΓΗ</a:t>
            </a:r>
            <a:endParaRPr/>
          </a:p>
        </p:txBody>
      </p:sp>
      <p:sp>
        <p:nvSpPr>
          <p:cNvPr id="192" name="Google Shape;192;p3"/>
          <p:cNvSpPr txBox="1"/>
          <p:nvPr>
            <p:ph idx="1" type="body"/>
          </p:nvPr>
        </p:nvSpPr>
        <p:spPr>
          <a:xfrm>
            <a:off x="838201" y="1825625"/>
            <a:ext cx="5092194"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SzPct val="100000"/>
              <a:buChar char="❑"/>
            </a:pPr>
            <a:r>
              <a:rPr lang="en-US" sz="2400"/>
              <a:t>Καλώς ήρθατε στην ενότητα "Ψηφιακή Ιδιότητα του Πολίτη", ένα συναρπαστικό ταξίδι που έχει σχεδιαστεί για να σας ενδυναμώσει με τις βασικές δεξιότητες και γνώσεις για την ασφαλή και ηθική πλοήγηση στον ψηφιακό κόσμο. </a:t>
            </a:r>
            <a:endParaRPr sz="2400"/>
          </a:p>
          <a:p>
            <a:pPr indent="-228600" lvl="0" marL="228600" rtl="0" algn="l">
              <a:lnSpc>
                <a:spcPct val="90000"/>
              </a:lnSpc>
              <a:spcBef>
                <a:spcPts val="1000"/>
              </a:spcBef>
              <a:spcAft>
                <a:spcPts val="0"/>
              </a:spcAft>
              <a:buSzPct val="100000"/>
              <a:buChar char="❑"/>
            </a:pPr>
            <a:r>
              <a:rPr lang="en-US" sz="2400"/>
              <a:t>Σε αυτή την ενότητα, θα εξερευνήσουμε βασικές έννοιες της ψηφιακής ιθαγένειας, συμπεριλαμβανομένων των δικαιωμάτων και των ευθυνών σας στο διαδίκτυο, του τρόπου προστασίας της ψηφιακής σας ταυτότητας και της σημασίας της ψηφιακής ηθικής. </a:t>
            </a:r>
            <a:endParaRPr/>
          </a:p>
        </p:txBody>
      </p:sp>
      <p:sp>
        <p:nvSpPr>
          <p:cNvPr id="193" name="Google Shape;193;p3"/>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brázok, na ktorom je snímka obrazovky, animovaná rozprávka, animák, kreslený obrázok&#10;&#10;Automaticky generovaný popis" id="194" name="Google Shape;194;p3"/>
          <p:cNvPicPr preferRelativeResize="0"/>
          <p:nvPr/>
        </p:nvPicPr>
        <p:blipFill rotWithShape="1">
          <a:blip r:embed="rId3">
            <a:alphaModFix/>
          </a:blip>
          <a:srcRect b="-2" l="15164" r="19647" t="0"/>
          <a:stretch/>
        </p:blipFill>
        <p:spPr>
          <a:xfrm>
            <a:off x="7901259" y="2727729"/>
            <a:ext cx="4290741" cy="4130271"/>
          </a:xfrm>
          <a:custGeom>
            <a:rect b="b" l="l" r="r" t="t"/>
            <a:pathLst>
              <a:path extrusionOk="0" h="4130271" w="429074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195" name="Google Shape;195;p3"/>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Obrázok, na ktorom je text, písmo, snímka obrazovky, grafika&#10;&#10;Automaticky generovaný popis" id="196" name="Google Shape;196;p3"/>
          <p:cNvPicPr preferRelativeResize="0"/>
          <p:nvPr/>
        </p:nvPicPr>
        <p:blipFill rotWithShape="1">
          <a:blip r:embed="rId4">
            <a:alphaModFix/>
          </a:blip>
          <a:srcRect b="3" l="13003" r="12116" t="0"/>
          <a:stretch/>
        </p:blipFill>
        <p:spPr>
          <a:xfrm>
            <a:off x="6261607" y="1"/>
            <a:ext cx="3519312" cy="3007909"/>
          </a:xfrm>
          <a:custGeom>
            <a:rect b="b" l="l" r="r" t="t"/>
            <a:pathLst>
              <a:path extrusionOk="0" h="3007909" w="3519312">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2" name="Google Shape;202;p4"/>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3" name="Google Shape;203;p4"/>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800"/>
              <a:buFont typeface="Arial"/>
              <a:buNone/>
            </a:pPr>
            <a:r>
              <a:rPr lang="en-US">
                <a:solidFill>
                  <a:srgbClr val="FFFFFF"/>
                </a:solidFill>
              </a:rPr>
              <a:t>Στόχος της ενότητας</a:t>
            </a:r>
            <a:endParaRPr/>
          </a:p>
        </p:txBody>
      </p:sp>
      <p:sp>
        <p:nvSpPr>
          <p:cNvPr id="204" name="Google Shape;204;p4"/>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205" name="Google Shape;205;p4"/>
          <p:cNvGrpSpPr/>
          <p:nvPr/>
        </p:nvGrpSpPr>
        <p:grpSpPr>
          <a:xfrm>
            <a:off x="4202770" y="994724"/>
            <a:ext cx="7521741" cy="2921508"/>
            <a:chOff x="35498" y="993528"/>
            <a:chExt cx="7521741" cy="2921508"/>
          </a:xfrm>
        </p:grpSpPr>
        <p:sp>
          <p:nvSpPr>
            <p:cNvPr id="206" name="Google Shape;206;p4"/>
            <p:cNvSpPr/>
            <p:nvPr/>
          </p:nvSpPr>
          <p:spPr>
            <a:xfrm>
              <a:off x="716118" y="993528"/>
              <a:ext cx="1269562" cy="1269562"/>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986681" y="1264090"/>
              <a:ext cx="728437" cy="728437"/>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35498" y="2658528"/>
              <a:ext cx="2630804" cy="12565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txBox="1"/>
            <p:nvPr/>
          </p:nvSpPr>
          <p:spPr>
            <a:xfrm>
              <a:off x="35498" y="2658528"/>
              <a:ext cx="2630804" cy="125650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1600" u="none" cap="none" strike="noStrike">
                  <a:solidFill>
                    <a:schemeClr val="dk1"/>
                  </a:solidFill>
                  <a:latin typeface="Arial"/>
                  <a:ea typeface="Arial"/>
                  <a:cs typeface="Arial"/>
                  <a:sym typeface="Arial"/>
                </a:rPr>
                <a:t>Στόχος μας είναι να σας εξοπλίσουμε με τις ικανότητες που απαιτούνται για την ψηφιακή ευημερία και ασφάλεια, προωθώντας την ψηφιακή ανθεκτικότητα για όλους.</a:t>
              </a:r>
              <a:endParaRPr b="0" i="0" sz="1600" u="none" cap="none" strike="noStrike">
                <a:solidFill>
                  <a:schemeClr val="dk1"/>
                </a:solidFill>
                <a:latin typeface="Arial"/>
                <a:ea typeface="Arial"/>
                <a:cs typeface="Arial"/>
                <a:sym typeface="Arial"/>
              </a:endParaRPr>
            </a:p>
          </p:txBody>
        </p:sp>
        <p:sp>
          <p:nvSpPr>
            <p:cNvPr id="210" name="Google Shape;210;p4"/>
            <p:cNvSpPr/>
            <p:nvPr/>
          </p:nvSpPr>
          <p:spPr>
            <a:xfrm>
              <a:off x="3436364" y="993528"/>
              <a:ext cx="1269562" cy="1269562"/>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3706927" y="1264090"/>
              <a:ext cx="728437" cy="728437"/>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3030521" y="2658528"/>
              <a:ext cx="2081250" cy="12565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txBox="1"/>
            <p:nvPr/>
          </p:nvSpPr>
          <p:spPr>
            <a:xfrm>
              <a:off x="3030521" y="2658528"/>
              <a:ext cx="2081250" cy="125650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Ανυπομονούμε για την ενεργό συμμετοχή σας και τις μοναδικές προοπτικές που φέρνετε στη μαθησιακή μας κοινότητα. </a:t>
              </a:r>
              <a:endParaRPr b="0" i="0" sz="1800" u="none" cap="none" strike="noStrike">
                <a:solidFill>
                  <a:schemeClr val="dk1"/>
                </a:solidFill>
                <a:latin typeface="Arial"/>
                <a:ea typeface="Arial"/>
                <a:cs typeface="Arial"/>
                <a:sym typeface="Arial"/>
              </a:endParaRPr>
            </a:p>
          </p:txBody>
        </p:sp>
        <p:sp>
          <p:nvSpPr>
            <p:cNvPr id="214" name="Google Shape;214;p4"/>
            <p:cNvSpPr/>
            <p:nvPr/>
          </p:nvSpPr>
          <p:spPr>
            <a:xfrm>
              <a:off x="5881833" y="993528"/>
              <a:ext cx="1269562" cy="1269562"/>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6152396" y="1264090"/>
              <a:ext cx="728437" cy="728437"/>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5475989" y="2658528"/>
              <a:ext cx="2081250" cy="12565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txBox="1"/>
            <p:nvPr/>
          </p:nvSpPr>
          <p:spPr>
            <a:xfrm>
              <a:off x="5475989" y="2658528"/>
              <a:ext cx="2081250" cy="125650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Ας ξεκινήσουμε μαζί αυτό το μετασχηματιστικό ταξίδι, ενισχύοντας τον ψηφιακό μας αλφαβητισμό και προωθώντας ένα ασφαλέστερο, χωρίς αποκλεισμούς ψηφιακό περιβάλλον για όλους.</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5"/>
          <p:cNvSpPr txBox="1"/>
          <p:nvPr>
            <p:ph type="title"/>
          </p:nvPr>
        </p:nvSpPr>
        <p:spPr>
          <a:xfrm>
            <a:off x="838200" y="556995"/>
            <a:ext cx="10515600" cy="113369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5200"/>
              <a:buFont typeface="Arial"/>
              <a:buNone/>
            </a:pPr>
            <a:r>
              <a:rPr lang="en-US" sz="5200"/>
              <a:t>ΜΑΘΗΣΙΑΚΟΊ ΣΤΌΧΟΙ</a:t>
            </a:r>
            <a:endParaRPr/>
          </a:p>
        </p:txBody>
      </p:sp>
      <p:grpSp>
        <p:nvGrpSpPr>
          <p:cNvPr id="224" name="Google Shape;224;p5"/>
          <p:cNvGrpSpPr/>
          <p:nvPr/>
        </p:nvGrpSpPr>
        <p:grpSpPr>
          <a:xfrm>
            <a:off x="838200" y="1426446"/>
            <a:ext cx="10808969" cy="5112642"/>
            <a:chOff x="0" y="-1120201"/>
            <a:chExt cx="10808969" cy="5112642"/>
          </a:xfrm>
        </p:grpSpPr>
        <p:sp>
          <p:nvSpPr>
            <p:cNvPr id="225" name="Google Shape;225;p5"/>
            <p:cNvSpPr/>
            <p:nvPr/>
          </p:nvSpPr>
          <p:spPr>
            <a:xfrm>
              <a:off x="2437" y="-1120201"/>
              <a:ext cx="3076967"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txBox="1"/>
            <p:nvPr/>
          </p:nvSpPr>
          <p:spPr>
            <a:xfrm>
              <a:off x="2437" y="822602"/>
              <a:ext cx="3076967"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None/>
              </a:pPr>
              <a:r>
                <a:rPr b="1" i="0" lang="en-US" sz="1800" u="none" cap="none" strike="noStrike">
                  <a:solidFill>
                    <a:schemeClr val="dk1"/>
                  </a:solidFill>
                  <a:latin typeface="Arial"/>
                  <a:ea typeface="Arial"/>
                  <a:cs typeface="Arial"/>
                  <a:sym typeface="Arial"/>
                </a:rPr>
                <a:t>Κατανόηση της ψηφιακής ιθαγένειας</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630"/>
                </a:spcBef>
                <a:spcAft>
                  <a:spcPts val="0"/>
                </a:spcAft>
                <a:buNone/>
              </a:pPr>
              <a:r>
                <a:rPr b="0" i="0" lang="en-US" sz="1600" u="none" cap="none" strike="noStrike">
                  <a:solidFill>
                    <a:schemeClr val="dk1"/>
                  </a:solidFill>
                  <a:latin typeface="Arial"/>
                  <a:ea typeface="Arial"/>
                  <a:cs typeface="Arial"/>
                  <a:sym typeface="Arial"/>
                </a:rPr>
                <a:t>Οι εκπαιδευόμενοι θα είναι σε θέση να ορίζουν την ψηφιακή ιθαγένεια και να εξηγούν τη σημασία της στο πλαίσιο της σημερινής ψηφιακής κοινωνίας.</a:t>
              </a:r>
              <a:endParaRPr/>
            </a:p>
          </p:txBody>
        </p:sp>
        <p:sp>
          <p:nvSpPr>
            <p:cNvPr id="227" name="Google Shape;227;p5"/>
            <p:cNvSpPr/>
            <p:nvPr/>
          </p:nvSpPr>
          <p:spPr>
            <a:xfrm>
              <a:off x="1034715"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txBox="1"/>
            <p:nvPr/>
          </p:nvSpPr>
          <p:spPr>
            <a:xfrm>
              <a:off x="1160904"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None/>
              </a:pPr>
              <a:r>
                <a:rPr b="0" i="0" lang="en-US" sz="5400" u="none" cap="none" strike="noStrike">
                  <a:solidFill>
                    <a:schemeClr val="lt1"/>
                  </a:solidFill>
                  <a:latin typeface="Arial"/>
                  <a:ea typeface="Arial"/>
                  <a:cs typeface="Arial"/>
                  <a:sym typeface="Arial"/>
                </a:rPr>
                <a:t>1</a:t>
              </a:r>
              <a:endParaRPr/>
            </a:p>
          </p:txBody>
        </p:sp>
        <p:sp>
          <p:nvSpPr>
            <p:cNvPr id="229" name="Google Shape;229;p5"/>
            <p:cNvSpPr/>
            <p:nvPr/>
          </p:nvSpPr>
          <p:spPr>
            <a:xfrm>
              <a:off x="0" y="724608"/>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3387102" y="-1120201"/>
              <a:ext cx="4034765"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txBox="1"/>
            <p:nvPr/>
          </p:nvSpPr>
          <p:spPr>
            <a:xfrm>
              <a:off x="3387102" y="822602"/>
              <a:ext cx="4034765"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None/>
              </a:pPr>
              <a:r>
                <a:rPr b="1" i="0" lang="en-US" sz="1800" u="none" cap="none" strike="noStrike">
                  <a:solidFill>
                    <a:schemeClr val="dk1"/>
                  </a:solidFill>
                  <a:latin typeface="Arial"/>
                  <a:ea typeface="Arial"/>
                  <a:cs typeface="Arial"/>
                  <a:sym typeface="Arial"/>
                </a:rPr>
                <a:t>Διαδικτυακή ασφάλεια και ψηφιακά δικαιώματα</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630"/>
                </a:spcBef>
                <a:spcAft>
                  <a:spcPts val="0"/>
                </a:spcAft>
                <a:buNone/>
              </a:pPr>
              <a:r>
                <a:rPr b="0" i="0" lang="en-US" sz="1600" u="none" cap="none" strike="noStrike">
                  <a:solidFill>
                    <a:schemeClr val="dk1"/>
                  </a:solidFill>
                  <a:latin typeface="Arial"/>
                  <a:ea typeface="Arial"/>
                  <a:cs typeface="Arial"/>
                  <a:sym typeface="Arial"/>
                </a:rPr>
                <a:t>Οι εκπαιδευόμενοι θα κατανοήσουν πώς να προστατεύουν τις προσωπικές τους πληροφορίες στο διαδίκτυο και θα αναγνωρίσουν τα ψηφιακά τους δικαιώματα και ευθύνες.</a:t>
              </a:r>
              <a:endParaRPr/>
            </a:p>
          </p:txBody>
        </p:sp>
        <p:sp>
          <p:nvSpPr>
            <p:cNvPr id="232" name="Google Shape;232;p5"/>
            <p:cNvSpPr/>
            <p:nvPr/>
          </p:nvSpPr>
          <p:spPr>
            <a:xfrm>
              <a:off x="4865199"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txBox="1"/>
            <p:nvPr/>
          </p:nvSpPr>
          <p:spPr>
            <a:xfrm>
              <a:off x="4991388"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None/>
              </a:pPr>
              <a:r>
                <a:rPr b="0" i="0" lang="en-US" sz="5400" u="none" cap="none" strike="noStrike">
                  <a:solidFill>
                    <a:schemeClr val="lt1"/>
                  </a:solidFill>
                  <a:latin typeface="Arial"/>
                  <a:ea typeface="Arial"/>
                  <a:cs typeface="Arial"/>
                  <a:sym typeface="Arial"/>
                </a:rPr>
                <a:t>2</a:t>
              </a:r>
              <a:endParaRPr b="0" i="0" sz="5400" u="none" cap="none" strike="noStrike">
                <a:solidFill>
                  <a:schemeClr val="lt1"/>
                </a:solidFill>
                <a:latin typeface="Arial"/>
                <a:ea typeface="Arial"/>
                <a:cs typeface="Arial"/>
                <a:sym typeface="Arial"/>
              </a:endParaRPr>
            </a:p>
          </p:txBody>
        </p:sp>
        <p:sp>
          <p:nvSpPr>
            <p:cNvPr id="234" name="Google Shape;234;p5"/>
            <p:cNvSpPr/>
            <p:nvPr/>
          </p:nvSpPr>
          <p:spPr>
            <a:xfrm>
              <a:off x="3773199" y="724608"/>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7729564" y="-1120201"/>
              <a:ext cx="3076967"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txBox="1"/>
            <p:nvPr/>
          </p:nvSpPr>
          <p:spPr>
            <a:xfrm>
              <a:off x="7729564" y="822602"/>
              <a:ext cx="3076967"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None/>
              </a:pPr>
              <a:r>
                <a:rPr b="1" i="0" lang="en-US" sz="1800" u="none" cap="none" strike="noStrike">
                  <a:solidFill>
                    <a:schemeClr val="dk1"/>
                  </a:solidFill>
                  <a:latin typeface="Arial"/>
                  <a:ea typeface="Arial"/>
                  <a:cs typeface="Arial"/>
                  <a:sym typeface="Arial"/>
                </a:rPr>
                <a:t>Ηθική χρήση της ψηφιακής τεχνολογίας</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630"/>
                </a:spcBef>
                <a:spcAft>
                  <a:spcPts val="0"/>
                </a:spcAft>
                <a:buNone/>
              </a:pPr>
              <a:r>
                <a:rPr b="0" i="0" lang="en-US" sz="1600" u="none" cap="none" strike="noStrike">
                  <a:solidFill>
                    <a:schemeClr val="dk1"/>
                  </a:solidFill>
                  <a:latin typeface="Arial"/>
                  <a:ea typeface="Arial"/>
                  <a:cs typeface="Arial"/>
                  <a:sym typeface="Arial"/>
                </a:rPr>
                <a:t>Οι εκπαιδευόμενοι θα είναι σε θέση να αναγνωρίζουν ηθικά διλήμματα σε ψηφιακούς χώρους και να εφαρμόζουν ηθικές διαδικασίες λήψης αποφάσεων για την επίλυσή τους.</a:t>
              </a:r>
              <a:endParaRPr/>
            </a:p>
          </p:txBody>
        </p:sp>
        <p:sp>
          <p:nvSpPr>
            <p:cNvPr id="237" name="Google Shape;237;p5"/>
            <p:cNvSpPr/>
            <p:nvPr/>
          </p:nvSpPr>
          <p:spPr>
            <a:xfrm>
              <a:off x="8835609"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txBox="1"/>
            <p:nvPr/>
          </p:nvSpPr>
          <p:spPr>
            <a:xfrm>
              <a:off x="8961798"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None/>
              </a:pPr>
              <a:r>
                <a:rPr b="0" i="0" lang="en-US" sz="5400" u="none" cap="none" strike="noStrike">
                  <a:solidFill>
                    <a:schemeClr val="lt1"/>
                  </a:solidFill>
                  <a:latin typeface="Arial"/>
                  <a:ea typeface="Arial"/>
                  <a:cs typeface="Arial"/>
                  <a:sym typeface="Arial"/>
                </a:rPr>
                <a:t>3</a:t>
              </a:r>
              <a:endParaRPr/>
            </a:p>
          </p:txBody>
        </p:sp>
        <p:sp>
          <p:nvSpPr>
            <p:cNvPr id="239" name="Google Shape;239;p5"/>
            <p:cNvSpPr/>
            <p:nvPr/>
          </p:nvSpPr>
          <p:spPr>
            <a:xfrm>
              <a:off x="7732002" y="724536"/>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6"/>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5" name="Google Shape;245;p6"/>
          <p:cNvSpPr txBox="1"/>
          <p:nvPr>
            <p:ph type="title"/>
          </p:nvPr>
        </p:nvSpPr>
        <p:spPr>
          <a:xfrm>
            <a:off x="838200" y="556995"/>
            <a:ext cx="10515600" cy="113369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5200"/>
              <a:buFont typeface="Arial"/>
              <a:buNone/>
            </a:pPr>
            <a:r>
              <a:rPr lang="en-US" sz="5200"/>
              <a:t>ΜΑΘΗΣΙΑΚΆ ΑΠΟΤΕΛΈΣΜΑΤΑ</a:t>
            </a:r>
            <a:endParaRPr/>
          </a:p>
        </p:txBody>
      </p:sp>
      <p:grpSp>
        <p:nvGrpSpPr>
          <p:cNvPr id="246" name="Google Shape;246;p6"/>
          <p:cNvGrpSpPr/>
          <p:nvPr/>
        </p:nvGrpSpPr>
        <p:grpSpPr>
          <a:xfrm>
            <a:off x="847442" y="1984258"/>
            <a:ext cx="10497114" cy="4041626"/>
            <a:chOff x="9242" y="155458"/>
            <a:chExt cx="10497114" cy="4041626"/>
          </a:xfrm>
        </p:grpSpPr>
        <p:sp>
          <p:nvSpPr>
            <p:cNvPr id="247" name="Google Shape;247;p6"/>
            <p:cNvSpPr/>
            <p:nvPr/>
          </p:nvSpPr>
          <p:spPr>
            <a:xfrm>
              <a:off x="9242" y="155458"/>
              <a:ext cx="2762398" cy="4041626"/>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txBox="1"/>
            <p:nvPr/>
          </p:nvSpPr>
          <p:spPr>
            <a:xfrm>
              <a:off x="90150" y="236366"/>
              <a:ext cx="2600582" cy="387981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Arial"/>
                  <a:ea typeface="Arial"/>
                  <a:cs typeface="Arial"/>
                  <a:sym typeface="Arial"/>
                </a:rPr>
                <a:t>ΟΙ ΣΥΜΜΕΤΈΧΟΝΤΕΣ ΘΑ ΕΊΝΑΙ ΣΕ ΘΈΣΗ ΝΑ ΔΙΑΤΥΠΏΣΟΥΝ ΤΗΝ ΈΝΝΟΙΑ ΤΗΣ ΨΗΦΙΑΚΉΣ ΙΘΑΓΈΝΕΙΑΣ, ΕΠΙΔΕΙΚΝΎΟΝΤΑΣ ΚΑΤΑΝΌΗΣΗ ΤΗΣ ΣΗΜΑΣΊΑΣ ΤΗΣ ΓΙΑ ΤΗΝ ΠΡΟΏΘΗΣΗ ΜΙΑΣ ΥΠΕΎΘΥΝΗΣ, ΗΘΙΚΉΣ ΚΑΙ ΑΣΦΑΛΟΎΣ ΔΙΑΔΙΚΤΥΑΚΉΣ ΚΟΙΝΌΤΗΤΑΣ.</a:t>
              </a:r>
              <a:endParaRPr/>
            </a:p>
          </p:txBody>
        </p:sp>
        <p:sp>
          <p:nvSpPr>
            <p:cNvPr id="249" name="Google Shape;249;p6"/>
            <p:cNvSpPr/>
            <p:nvPr/>
          </p:nvSpPr>
          <p:spPr>
            <a:xfrm>
              <a:off x="3047880" y="1833734"/>
              <a:ext cx="585628" cy="685074"/>
            </a:xfrm>
            <a:prstGeom prst="rightArrow">
              <a:avLst>
                <a:gd fmla="val 6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txBox="1"/>
            <p:nvPr/>
          </p:nvSpPr>
          <p:spPr>
            <a:xfrm>
              <a:off x="3047880" y="1970749"/>
              <a:ext cx="409940" cy="4110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1" name="Google Shape;251;p6"/>
            <p:cNvSpPr/>
            <p:nvPr/>
          </p:nvSpPr>
          <p:spPr>
            <a:xfrm>
              <a:off x="3876600" y="155458"/>
              <a:ext cx="2762398" cy="4041626"/>
            </a:xfrm>
            <a:prstGeom prst="roundRect">
              <a:avLst>
                <a:gd fmla="val 10000" name="adj"/>
              </a:avLst>
            </a:prstGeom>
            <a:solidFill>
              <a:srgbClr val="C47F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txBox="1"/>
            <p:nvPr/>
          </p:nvSpPr>
          <p:spPr>
            <a:xfrm>
              <a:off x="3957508" y="236366"/>
              <a:ext cx="2600582" cy="387981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Arial"/>
                  <a:ea typeface="Arial"/>
                  <a:cs typeface="Arial"/>
                  <a:sym typeface="Arial"/>
                </a:rPr>
                <a:t>ΟΙ ΣΥΜΜΕΤΈΧΟΝΤΕΣ ΘΑ ΕΊΝΑΙ ΣΕ ΘΈΣΗ ΝΑ ΕΦΑΡΜΌΖΟΥΝ ΣΤΡΑΤΗΓΙΚΈΣ ΓΙΑ ΤΗΝ ΠΡΟΣΤΑΣΊΑ ΤΩΝ ΠΡΟΣΩΠΙΚΏΝ ΠΛΗΡΟΦΟΡΙΏΝ ΣΤΟ ΔΙΑΔΊΚΤΥΟ, ΑΝΑΓΝΩΡΊΖΟΝΤΑΣ ΚΑΙ ΥΠΕΡΑΣΠΙΖΌΜΕΝΟΙ ΤΑ ΨΗΦΙΑΚΆ ΤΟΥΣ ΔΙΚΑΙΏΜΑΤΑ ΣΕ ΔΙΆΦΟΡΟΥΣ ΔΙΑΔΙΚΤΥΑΚΟΎΣ ΧΏΡΟΥΣ.</a:t>
              </a:r>
              <a:endParaRPr/>
            </a:p>
          </p:txBody>
        </p:sp>
        <p:sp>
          <p:nvSpPr>
            <p:cNvPr id="253" name="Google Shape;253;p6"/>
            <p:cNvSpPr/>
            <p:nvPr/>
          </p:nvSpPr>
          <p:spPr>
            <a:xfrm>
              <a:off x="6915239" y="1833734"/>
              <a:ext cx="585628" cy="685074"/>
            </a:xfrm>
            <a:prstGeom prst="rightArrow">
              <a:avLst>
                <a:gd fmla="val 60000" name="adj1"/>
                <a:gd fmla="val 50000" name="adj2"/>
              </a:avLst>
            </a:prstGeom>
            <a:solidFill>
              <a:srgbClr val="A4A4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txBox="1"/>
            <p:nvPr/>
          </p:nvSpPr>
          <p:spPr>
            <a:xfrm>
              <a:off x="6915239" y="1970749"/>
              <a:ext cx="409940" cy="4110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5" name="Google Shape;255;p6"/>
            <p:cNvSpPr/>
            <p:nvPr/>
          </p:nvSpPr>
          <p:spPr>
            <a:xfrm>
              <a:off x="7743958" y="155458"/>
              <a:ext cx="2762398" cy="4041626"/>
            </a:xfrm>
            <a:prstGeom prst="roundRect">
              <a:avLst>
                <a:gd fmla="val 10000"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txBox="1"/>
            <p:nvPr/>
          </p:nvSpPr>
          <p:spPr>
            <a:xfrm>
              <a:off x="7824866" y="236366"/>
              <a:ext cx="2600582" cy="387981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Arial"/>
                  <a:ea typeface="Arial"/>
                  <a:cs typeface="Arial"/>
                  <a:sym typeface="Arial"/>
                </a:rPr>
                <a:t>ΟΙ ΣΥΜΜΕΤΈΧΟΝΤΕΣ ΘΑ ΕΊΝΑΙ ΣΕ ΘΈΣΗ ΝΑ ΕΦΑΡΜΌΖΟΥΝ ΗΘΙΚΈΣ ΑΡΧΈΣ ΚΑΙ ΔΙΑΔΙΚΑΣΊΕΣ ΛΉΨΗΣ ΑΠΟΦΆΣΕΩΝ ΓΙΑ ΤΗΝ ΑΝΤΙΜΕΤΏΠΙΣΗ ΚΑΙ ΕΠΊΛΥΣΗ ΨΗΦΙΑΚΏΝ ΔΙΛΗΜΜΆΤΩΝ, ΠΡΟΩΘΏΝΤΑΣ ΤΗΝ ΑΚΕΡΑΙΌΤΗΤΑ ΚΑΙ ΤΟΝ ΣΕΒΑΣΜΌ ΣΤΙΣ ΨΗΦΙΑΚΈΣ ΑΛΛΗΛΕΠΙΔΡΆΣΕΙΣ.</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2" name="Google Shape;262;p7"/>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3" name="Google Shape;263;p7"/>
          <p:cNvSpPr txBox="1"/>
          <p:nvPr>
            <p:ph type="title"/>
          </p:nvPr>
        </p:nvSpPr>
        <p:spPr>
          <a:xfrm>
            <a:off x="838200" y="365125"/>
            <a:ext cx="10515600" cy="81851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US"/>
              <a:t>Προσδοκίες από τους εκπαιδευόμενους</a:t>
            </a:r>
            <a:endParaRPr/>
          </a:p>
        </p:txBody>
      </p:sp>
      <p:sp>
        <p:nvSpPr>
          <p:cNvPr id="264" name="Google Shape;264;p7"/>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5" name="Google Shape;265;p7"/>
          <p:cNvSpPr txBox="1"/>
          <p:nvPr>
            <p:ph idx="1" type="body"/>
          </p:nvPr>
        </p:nvSpPr>
        <p:spPr>
          <a:xfrm>
            <a:off x="1257300" y="1477578"/>
            <a:ext cx="10515600" cy="514039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lang="en-US" sz="2400"/>
              <a:t>Για να ασχοληθείτε επιτυχώς με την ενότητα "Ψηφιακή Ιδιότητα του Πολίτη" και να επιτύχετε τα μαθησιακά αποτελέσματα, αναμένεται από εσάς ως μαθητή να:</a:t>
            </a:r>
            <a:endParaRPr/>
          </a:p>
          <a:p>
            <a:pPr indent="-228600" lvl="0" marL="228600" rtl="0" algn="l">
              <a:lnSpc>
                <a:spcPct val="90000"/>
              </a:lnSpc>
              <a:spcBef>
                <a:spcPts val="1600"/>
              </a:spcBef>
              <a:spcAft>
                <a:spcPts val="0"/>
              </a:spcAft>
              <a:buSzPct val="100000"/>
              <a:buChar char="❑"/>
            </a:pPr>
            <a:r>
              <a:rPr lang="en-US" sz="2000"/>
              <a:t>Αφιερώστε περίπου 10 ώρες για την ολοκλήρωση αυτής της ενότητας, εξασφαλίζοντας μια ολοκληρωμένη κατανόηση του περιεχομένου.</a:t>
            </a:r>
            <a:endParaRPr/>
          </a:p>
          <a:p>
            <a:pPr indent="-228600" lvl="0" marL="228600" rtl="0" algn="l">
              <a:lnSpc>
                <a:spcPct val="90000"/>
              </a:lnSpc>
              <a:spcBef>
                <a:spcPts val="1600"/>
              </a:spcBef>
              <a:spcAft>
                <a:spcPts val="0"/>
              </a:spcAft>
              <a:buSzPct val="100000"/>
              <a:buChar char="❑"/>
            </a:pPr>
            <a:r>
              <a:rPr lang="en-US" sz="2000"/>
              <a:t>Παρακολουθήστε όλα τα βίντεο που σας έχουν ανατεθεί για να αποκτήσετε μια βαθύτερη εικόνα των αρχών της ψηφιακής ιθαγένειας.</a:t>
            </a:r>
            <a:endParaRPr/>
          </a:p>
          <a:p>
            <a:pPr indent="-228600" lvl="0" marL="228600" rtl="0" algn="l">
              <a:lnSpc>
                <a:spcPct val="90000"/>
              </a:lnSpc>
              <a:spcBef>
                <a:spcPts val="1600"/>
              </a:spcBef>
              <a:spcAft>
                <a:spcPts val="0"/>
              </a:spcAft>
              <a:buSzPct val="100000"/>
              <a:buChar char="❑"/>
            </a:pPr>
            <a:r>
              <a:rPr lang="en-US" sz="2000"/>
              <a:t>Επανεξετάστε προσεκτικά όλες τις παρουσιάσεις για να κατανοήσετε τις βασικές έννοιες και στρατηγικές που συζητήθηκαν.</a:t>
            </a:r>
            <a:endParaRPr/>
          </a:p>
          <a:p>
            <a:pPr indent="-228600" lvl="0" marL="228600" rtl="0" algn="l">
              <a:lnSpc>
                <a:spcPct val="90000"/>
              </a:lnSpc>
              <a:spcBef>
                <a:spcPts val="1600"/>
              </a:spcBef>
              <a:spcAft>
                <a:spcPts val="0"/>
              </a:spcAft>
              <a:buSzPct val="100000"/>
              <a:buChar char="❑"/>
            </a:pPr>
            <a:r>
              <a:rPr lang="en-US" sz="2000"/>
              <a:t>Συμπληρώστε όλα τα κουίζ για να αυτοαξιολογήσετε την κατανόηση και τη διατήρηση των πληροφοριών της ενότητας.</a:t>
            </a:r>
            <a:endParaRPr/>
          </a:p>
          <a:p>
            <a:pPr indent="-228600" lvl="0" marL="228600" rtl="0" algn="l">
              <a:lnSpc>
                <a:spcPct val="90000"/>
              </a:lnSpc>
              <a:spcBef>
                <a:spcPts val="1600"/>
              </a:spcBef>
              <a:spcAft>
                <a:spcPts val="0"/>
              </a:spcAft>
              <a:buSzPct val="100000"/>
              <a:buChar char="❑"/>
            </a:pPr>
            <a:r>
              <a:rPr lang="en-US" sz="2000"/>
              <a:t>Συμμετέχουν ενεργά σε συζητήσεις και συμβάλλουν στο κοινό μαθησιακό περιβάλλον με σεβασμό και προσοχή προς τους άλλους.</a:t>
            </a:r>
            <a:endParaRPr/>
          </a:p>
          <a:p>
            <a:pPr indent="-228600" lvl="0" marL="228600" rtl="0" algn="l">
              <a:lnSpc>
                <a:spcPct val="90000"/>
              </a:lnSpc>
              <a:spcBef>
                <a:spcPts val="1600"/>
              </a:spcBef>
              <a:spcAft>
                <a:spcPts val="0"/>
              </a:spcAft>
              <a:buSzPct val="100000"/>
              <a:buChar char="❑"/>
            </a:pPr>
            <a:r>
              <a:rPr lang="en-US" sz="2000"/>
              <a:t>Η ενεργός συμμετοχή σας και η ολοκλήρωση αυτών των εργασιών είναι ζωτικής σημασίας για την οικοδόμηση στέρεων θεμελίων ψηφιακής πολιτειότητας.</a:t>
            </a:r>
            <a:endParaRPr/>
          </a:p>
          <a:p>
            <a:pPr indent="0" lvl="0" marL="0" rtl="0" algn="l">
              <a:lnSpc>
                <a:spcPct val="90000"/>
              </a:lnSpc>
              <a:spcBef>
                <a:spcPts val="1600"/>
              </a:spcBef>
              <a:spcAft>
                <a:spcPts val="0"/>
              </a:spcAft>
              <a:buSzPct val="100000"/>
              <a:buNone/>
            </a:pPr>
            <a:r>
              <a:rPr lang="en-US" sz="2000"/>
              <a:t> </a:t>
            </a:r>
            <a:endParaRPr/>
          </a:p>
          <a:p>
            <a:pPr indent="-111125" lvl="0" marL="228600" rtl="0" algn="l">
              <a:lnSpc>
                <a:spcPct val="90000"/>
              </a:lnSpc>
              <a:spcBef>
                <a:spcPts val="1600"/>
              </a:spcBef>
              <a:spcAft>
                <a:spcPts val="0"/>
              </a:spcAft>
              <a:buSzPct val="100000"/>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8"/>
          <p:cNvSpPr txBox="1"/>
          <p:nvPr/>
        </p:nvSpPr>
        <p:spPr>
          <a:xfrm>
            <a:off x="312298" y="654050"/>
            <a:ext cx="11567404" cy="6001643"/>
          </a:xfrm>
          <a:prstGeom prst="rect">
            <a:avLst/>
          </a:prstGeom>
          <a:noFill/>
          <a:ln>
            <a:noFill/>
          </a:ln>
        </p:spPr>
        <p:txBody>
          <a:bodyPr anchorCtr="0" anchor="t" bIns="0" lIns="0" spcFirstLastPara="1" rIns="0" wrap="square" tIns="0">
            <a:spAutoFit/>
          </a:bodyPr>
          <a:lstStyle/>
          <a:p>
            <a:pPr indent="0" lvl="0" marL="0" marR="0" rtl="0" algn="just">
              <a:lnSpc>
                <a:spcPct val="100166"/>
              </a:lnSpc>
              <a:spcBef>
                <a:spcPts val="0"/>
              </a:spcBef>
              <a:spcAft>
                <a:spcPts val="0"/>
              </a:spcAft>
              <a:buNone/>
            </a:pPr>
            <a:r>
              <a:rPr b="1" i="0" lang="en-US" sz="1800" u="none" cap="none" strike="noStrike">
                <a:solidFill>
                  <a:srgbClr val="92BAB5"/>
                </a:solidFill>
                <a:latin typeface="Arial"/>
                <a:ea typeface="Arial"/>
                <a:cs typeface="Arial"/>
                <a:sym typeface="Arial"/>
              </a:rPr>
              <a:t>Ελεύθερη άδεια χρήσης </a:t>
            </a:r>
            <a:endParaRPr/>
          </a:p>
          <a:p>
            <a:pPr indent="0" lvl="0" marL="0" marR="0" rtl="0" algn="just">
              <a:lnSpc>
                <a:spcPct val="112687"/>
              </a:lnSpc>
              <a:spcBef>
                <a:spcPts val="0"/>
              </a:spcBef>
              <a:spcAft>
                <a:spcPts val="0"/>
              </a:spcAft>
              <a:buNone/>
            </a:pPr>
            <a:r>
              <a:rPr b="0" i="0" lang="en-US" sz="1600" u="none" cap="none" strike="noStrike">
                <a:solidFill>
                  <a:srgbClr val="000000"/>
                </a:solidFill>
                <a:latin typeface="Arial"/>
                <a:ea typeface="Arial"/>
                <a:cs typeface="Arial"/>
                <a:sym typeface="Arial"/>
              </a:rPr>
              <a:t> </a:t>
            </a:r>
            <a:endParaRPr/>
          </a:p>
          <a:p>
            <a:pPr indent="0" lvl="0" marL="0" marR="0" rtl="0" algn="just">
              <a:lnSpc>
                <a:spcPct val="112687"/>
              </a:lnSpc>
              <a:spcBef>
                <a:spcPts val="0"/>
              </a:spcBef>
              <a:spcAft>
                <a:spcPts val="0"/>
              </a:spcAft>
              <a:buNone/>
            </a:pPr>
            <a:r>
              <a:rPr b="0" i="0" lang="en-US" sz="1600" u="none" cap="none" strike="noStrike">
                <a:solidFill>
                  <a:srgbClr val="000000"/>
                </a:solidFill>
                <a:latin typeface="Arial"/>
                <a:ea typeface="Arial"/>
                <a:cs typeface="Arial"/>
                <a:sym typeface="Arial"/>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endParaRPr/>
          </a:p>
          <a:p>
            <a:pPr indent="0" lvl="0" marL="0" marR="0" rtl="0" algn="just">
              <a:lnSpc>
                <a:spcPct val="112687"/>
              </a:lnSpc>
              <a:spcBef>
                <a:spcPts val="0"/>
              </a:spcBef>
              <a:spcAft>
                <a:spcPts val="0"/>
              </a:spcAft>
              <a:buNone/>
            </a:pPr>
            <a:r>
              <a:rPr b="0" i="0" lang="en-US" sz="1600" u="none" cap="none" strike="noStrike">
                <a:solidFill>
                  <a:srgbClr val="000000"/>
                </a:solidFill>
                <a:latin typeface="Arial"/>
                <a:ea typeface="Arial"/>
                <a:cs typeface="Arial"/>
                <a:sym typeface="Arial"/>
              </a:rPr>
              <a:t>Η δημοσίευση αποκτά την άδεια Creative Commons CC BY- NC SA.</a:t>
            </a:r>
            <a:endParaRPr/>
          </a:p>
          <a:p>
            <a:pPr indent="0" lvl="0" marL="0" marR="0" rtl="0" algn="just">
              <a:lnSpc>
                <a:spcPct val="112687"/>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None/>
            </a:pPr>
            <a:r>
              <a:rPr b="0" i="0" lang="en-US" sz="1600" u="none" cap="none" strike="noStrike">
                <a:solidFill>
                  <a:srgbClr val="000000"/>
                </a:solidFill>
                <a:latin typeface="Arial"/>
                <a:ea typeface="Arial"/>
                <a:cs typeface="Arial"/>
                <a:sym typeface="Arial"/>
              </a:rPr>
              <a:t> </a:t>
            </a:r>
            <a:endParaRPr/>
          </a:p>
          <a:p>
            <a:pPr indent="0" lvl="0" marL="0" marR="0" rtl="0" algn="just">
              <a:lnSpc>
                <a:spcPct val="112687"/>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None/>
            </a:pPr>
            <a:r>
              <a:rPr b="0" i="0" lang="en-US" sz="1600" u="none" cap="none" strike="noStrike">
                <a:solidFill>
                  <a:srgbClr val="000000"/>
                </a:solidFill>
                <a:latin typeface="Arial"/>
                <a:ea typeface="Arial"/>
                <a:cs typeface="Arial"/>
                <a:sym typeface="Arial"/>
              </a:rPr>
              <a:t>Η άδεια αυτή σας επιτρέπει να διανέμετε, να αναμιγνύετε, να βελτιώνετε και να βασίζεστε στο έργο, αλλά μόνο μη εμπορικά. Όταν χρησιμοποιείτε το έργο καθώς και αποσπάσματα από αυτό πρέπει: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το έργο δεν μπορεί να χρησιμοποιηθεί για εμπορικούς σκοπούς.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Εάν ανασυνθέσετε, μετατρέψετε ή αξιοποιήσετε το έργο, οι συνεισφορές σας πρέπει να δημοσιεύονται με την ίδια άδεια χρήσης όπως και το πρωτότυπο.  </a:t>
            </a:r>
            <a:endParaRPr/>
          </a:p>
          <a:p>
            <a:pPr indent="0" lvl="0" marL="0" marR="0" rtl="0" algn="just">
              <a:lnSpc>
                <a:spcPct val="112687"/>
              </a:lnSpc>
              <a:spcBef>
                <a:spcPts val="0"/>
              </a:spcBef>
              <a:spcAft>
                <a:spcPts val="0"/>
              </a:spcAft>
              <a:buNone/>
            </a:pPr>
            <a:r>
              <a:rPr b="1" i="0" lang="en-US" sz="1600" u="none" cap="none" strike="noStrike">
                <a:solidFill>
                  <a:srgbClr val="FFAA5A"/>
                </a:solidFill>
                <a:latin typeface="Arial"/>
                <a:ea typeface="Arial"/>
                <a:cs typeface="Arial"/>
                <a:sym typeface="Arial"/>
              </a:rPr>
              <a:t>Αποποίηση ευθύνης:</a:t>
            </a:r>
            <a:endParaRPr/>
          </a:p>
          <a:p>
            <a:pPr indent="0" lvl="0" marL="0" marR="0" rtl="0" algn="just">
              <a:lnSpc>
                <a:spcPct val="112687"/>
              </a:lnSpc>
              <a:spcBef>
                <a:spcPts val="0"/>
              </a:spcBef>
              <a:spcAft>
                <a:spcPts val="0"/>
              </a:spcAft>
              <a:buNone/>
            </a:pPr>
            <a:r>
              <a:rPr b="0" i="0" lang="en-US" sz="1600" u="none" cap="none" strike="noStrik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a:p>
            <a:pPr indent="0" lvl="0" marL="0" marR="0" rtl="0" algn="just">
              <a:lnSpc>
                <a:spcPct val="112687"/>
              </a:lnSpc>
              <a:spcBef>
                <a:spcPts val="0"/>
              </a:spcBef>
              <a:spcAft>
                <a:spcPts val="0"/>
              </a:spcAft>
              <a:buNone/>
            </a:pPr>
            <a:r>
              <a:rPr b="0" i="0" lang="en-US" sz="1600" u="none" cap="none" strike="noStrike">
                <a:solidFill>
                  <a:srgbClr val="000000"/>
                </a:solidFill>
                <a:latin typeface="Arial"/>
                <a:ea typeface="Arial"/>
                <a:cs typeface="Arial"/>
                <a:sym typeface="Arial"/>
              </a:rPr>
              <a:t> </a:t>
            </a:r>
            <a:endParaRPr/>
          </a:p>
        </p:txBody>
      </p:sp>
      <p:sp>
        <p:nvSpPr>
          <p:cNvPr id="271" name="Google Shape;271;p8"/>
          <p:cNvSpPr/>
          <p:nvPr/>
        </p:nvSpPr>
        <p:spPr>
          <a:xfrm>
            <a:off x="406400" y="2362200"/>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2024-06-25T08:54:12Z</dcterms:created>
  <dc:creator>Alexandros Koumanis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