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wbcJjgJztHHw/1wBymiC8mGgP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23.png"/><Relationship Id="rId4" Type="http://schemas.openxmlformats.org/officeDocument/2006/relationships/image" Target="../media/image16.jpg"/><Relationship Id="rId11" Type="http://schemas.openxmlformats.org/officeDocument/2006/relationships/image" Target="../media/image3.png"/><Relationship Id="rId10"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2.jpg"/><Relationship Id="rId8" Type="http://schemas.openxmlformats.org/officeDocument/2006/relationships/image" Target="../media/image1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2" name="Shape 12"/>
        <p:cNvGrpSpPr/>
        <p:nvPr/>
      </p:nvGrpSpPr>
      <p:grpSpPr>
        <a:xfrm>
          <a:off x="0" y="0"/>
          <a:ext cx="0" cy="0"/>
          <a:chOff x="0" y="0"/>
          <a:chExt cx="0" cy="0"/>
        </a:xfrm>
      </p:grpSpPr>
      <p:sp>
        <p:nvSpPr>
          <p:cNvPr id="13" name="Google Shape;13;p32"/>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16" name="Shape 16"/>
        <p:cNvGrpSpPr/>
        <p:nvPr/>
      </p:nvGrpSpPr>
      <p:grpSpPr>
        <a:xfrm>
          <a:off x="0" y="0"/>
          <a:ext cx="0" cy="0"/>
          <a:chOff x="0" y="0"/>
          <a:chExt cx="0" cy="0"/>
        </a:xfrm>
      </p:grpSpPr>
      <p:sp>
        <p:nvSpPr>
          <p:cNvPr id="17" name="Google Shape;17;p34"/>
          <p:cNvSpPr txBox="1"/>
          <p:nvPr/>
        </p:nvSpPr>
        <p:spPr>
          <a:xfrm>
            <a:off x="1524000" y="3657895"/>
            <a:ext cx="9144000" cy="480677"/>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libri"/>
              <a:buNone/>
            </a:pPr>
            <a:r>
              <a:rPr b="1" lang="tr-TR" sz="2000">
                <a:solidFill>
                  <a:srgbClr val="FFAA5A"/>
                </a:solidFill>
                <a:latin typeface="Calibri"/>
                <a:ea typeface="Calibri"/>
                <a:cs typeface="Calibri"/>
                <a:sym typeface="Calibri"/>
              </a:rPr>
              <a:t>2022-2-SK01-KA220-ADU-000096888</a:t>
            </a:r>
            <a:endParaRPr/>
          </a:p>
        </p:txBody>
      </p:sp>
      <p:sp>
        <p:nvSpPr>
          <p:cNvPr id="18" name="Google Shape;18;p34"/>
          <p:cNvSpPr txBox="1"/>
          <p:nvPr/>
        </p:nvSpPr>
        <p:spPr>
          <a:xfrm>
            <a:off x="1297172" y="1979409"/>
            <a:ext cx="9597656"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2600" u="none" cap="none" strike="noStrike">
                <a:solidFill>
                  <a:srgbClr val="92BAB5"/>
                </a:solidFill>
                <a:latin typeface="Calibri"/>
                <a:ea typeface="Calibri"/>
                <a:cs typeface="Calibri"/>
                <a:sym typeface="Calibri"/>
              </a:rPr>
              <a:t>Building Digital Resilience </a:t>
            </a:r>
            <a:br>
              <a:rPr b="1" i="0" lang="tr-TR" sz="2600" u="none" cap="none" strike="noStrike">
                <a:solidFill>
                  <a:srgbClr val="92BAB5"/>
                </a:solidFill>
                <a:latin typeface="Calibri"/>
                <a:ea typeface="Calibri"/>
                <a:cs typeface="Calibri"/>
                <a:sym typeface="Calibri"/>
              </a:rPr>
            </a:br>
            <a:r>
              <a:rPr b="1" i="0" lang="tr-TR" sz="2600" u="none" cap="none" strike="noStrike">
                <a:solidFill>
                  <a:srgbClr val="92BAB5"/>
                </a:solidFill>
                <a:latin typeface="Calibri"/>
                <a:ea typeface="Calibri"/>
                <a:cs typeface="Calibri"/>
                <a:sym typeface="Calibri"/>
              </a:rPr>
              <a:t>by Making Digital Wellbeing and Security </a:t>
            </a:r>
            <a:br>
              <a:rPr b="1" i="0" lang="tr-TR" sz="2600" u="none" cap="none" strike="noStrike">
                <a:solidFill>
                  <a:srgbClr val="92BAB5"/>
                </a:solidFill>
                <a:latin typeface="Calibri"/>
                <a:ea typeface="Calibri"/>
                <a:cs typeface="Calibri"/>
                <a:sym typeface="Calibri"/>
              </a:rPr>
            </a:br>
            <a:r>
              <a:rPr b="1" i="0" lang="tr-TR" sz="2600" u="none" cap="none" strike="noStrike">
                <a:solidFill>
                  <a:srgbClr val="92BAB5"/>
                </a:solidFill>
                <a:latin typeface="Calibri"/>
                <a:ea typeface="Calibri"/>
                <a:cs typeface="Calibri"/>
                <a:sym typeface="Calibri"/>
              </a:rPr>
              <a:t>Accessible to All</a:t>
            </a:r>
            <a:br>
              <a:rPr b="1" i="0" lang="tr-TR" sz="2600" u="none" cap="none" strike="noStrike">
                <a:solidFill>
                  <a:srgbClr val="92BAB5"/>
                </a:solidFill>
                <a:latin typeface="Calibri"/>
                <a:ea typeface="Calibri"/>
                <a:cs typeface="Calibri"/>
                <a:sym typeface="Calibri"/>
              </a:rPr>
            </a:br>
            <a:r>
              <a:rPr b="1" i="0" lang="tr-TR" sz="2600" u="none" cap="none" strike="noStrike">
                <a:solidFill>
                  <a:srgbClr val="92BAB5"/>
                </a:solidFill>
                <a:latin typeface="Calibri"/>
                <a:ea typeface="Calibri"/>
                <a:cs typeface="Calibri"/>
                <a:sym typeface="Calibri"/>
              </a:rPr>
              <a:t>DigiWELL</a:t>
            </a:r>
            <a:endParaRPr sz="2600">
              <a:solidFill>
                <a:schemeClr val="dk1"/>
              </a:solidFill>
              <a:latin typeface="Calibri"/>
              <a:ea typeface="Calibri"/>
              <a:cs typeface="Calibri"/>
              <a:sym typeface="Calibri"/>
            </a:endParaRPr>
          </a:p>
        </p:txBody>
      </p:sp>
      <p:pic>
        <p:nvPicPr>
          <p:cNvPr descr="Obrázok, na ktorom je text" id="19" name="Google Shape;19;p34"/>
          <p:cNvPicPr preferRelativeResize="0"/>
          <p:nvPr/>
        </p:nvPicPr>
        <p:blipFill rotWithShape="1">
          <a:blip r:embed="rId2">
            <a:alphaModFix/>
          </a:blip>
          <a:srcRect b="0" l="0" r="0" t="0"/>
          <a:stretch/>
        </p:blipFill>
        <p:spPr>
          <a:xfrm>
            <a:off x="1675075" y="1109487"/>
            <a:ext cx="2785830" cy="643868"/>
          </a:xfrm>
          <a:prstGeom prst="rect">
            <a:avLst/>
          </a:prstGeom>
          <a:noFill/>
          <a:ln>
            <a:noFill/>
          </a:ln>
        </p:spPr>
      </p:pic>
      <p:pic>
        <p:nvPicPr>
          <p:cNvPr id="20" name="Google Shape;20;p34"/>
          <p:cNvPicPr preferRelativeResize="0"/>
          <p:nvPr/>
        </p:nvPicPr>
        <p:blipFill rotWithShape="1">
          <a:blip r:embed="rId3">
            <a:alphaModFix/>
          </a:blip>
          <a:srcRect b="0" l="0" r="0" t="0"/>
          <a:stretch/>
        </p:blipFill>
        <p:spPr>
          <a:xfrm>
            <a:off x="9063959" y="777514"/>
            <a:ext cx="1307223" cy="1307223"/>
          </a:xfrm>
          <a:prstGeom prst="rect">
            <a:avLst/>
          </a:prstGeom>
          <a:noFill/>
          <a:ln>
            <a:noFill/>
          </a:ln>
        </p:spPr>
      </p:pic>
      <p:grpSp>
        <p:nvGrpSpPr>
          <p:cNvPr id="21" name="Google Shape;21;p34"/>
          <p:cNvGrpSpPr/>
          <p:nvPr/>
        </p:nvGrpSpPr>
        <p:grpSpPr>
          <a:xfrm>
            <a:off x="1111053" y="5744184"/>
            <a:ext cx="10432806" cy="737473"/>
            <a:chOff x="2911015" y="5847007"/>
            <a:chExt cx="10432806" cy="737473"/>
          </a:xfrm>
        </p:grpSpPr>
        <p:pic>
          <p:nvPicPr>
            <p:cNvPr id="22" name="Google Shape;22;p34"/>
            <p:cNvPicPr preferRelativeResize="0"/>
            <p:nvPr/>
          </p:nvPicPr>
          <p:blipFill rotWithShape="1">
            <a:blip r:embed="rId4">
              <a:alphaModFix/>
            </a:blip>
            <a:srcRect b="0" l="0" r="0" t="0"/>
            <a:stretch/>
          </p:blipFill>
          <p:spPr>
            <a:xfrm>
              <a:off x="11517532" y="5847007"/>
              <a:ext cx="1826289" cy="737473"/>
            </a:xfrm>
            <a:prstGeom prst="rect">
              <a:avLst/>
            </a:prstGeom>
            <a:noFill/>
            <a:ln>
              <a:noFill/>
            </a:ln>
          </p:spPr>
        </p:pic>
        <p:pic>
          <p:nvPicPr>
            <p:cNvPr descr="Slovenská poľnohospodárska univerzita v Nitre" id="23" name="Google Shape;23;p34"/>
            <p:cNvPicPr preferRelativeResize="0"/>
            <p:nvPr/>
          </p:nvPicPr>
          <p:blipFill rotWithShape="1">
            <a:blip r:embed="rId5">
              <a:alphaModFix/>
            </a:blip>
            <a:srcRect b="0" l="0" r="0" t="0"/>
            <a:stretch/>
          </p:blipFill>
          <p:spPr>
            <a:xfrm>
              <a:off x="2911015" y="5933486"/>
              <a:ext cx="1128044" cy="534504"/>
            </a:xfrm>
            <a:prstGeom prst="rect">
              <a:avLst/>
            </a:prstGeom>
            <a:noFill/>
            <a:ln>
              <a:noFill/>
            </a:ln>
          </p:spPr>
        </p:pic>
        <p:pic>
          <p:nvPicPr>
            <p:cNvPr descr="Logo" id="24" name="Google Shape;24;p34"/>
            <p:cNvPicPr preferRelativeResize="0"/>
            <p:nvPr/>
          </p:nvPicPr>
          <p:blipFill rotWithShape="1">
            <a:blip r:embed="rId6">
              <a:alphaModFix/>
            </a:blip>
            <a:srcRect b="0" l="0" r="0" t="0"/>
            <a:stretch/>
          </p:blipFill>
          <p:spPr>
            <a:xfrm>
              <a:off x="5569350" y="5963498"/>
              <a:ext cx="968299" cy="504492"/>
            </a:xfrm>
            <a:prstGeom prst="rect">
              <a:avLst/>
            </a:prstGeom>
            <a:noFill/>
            <a:ln>
              <a:noFill/>
            </a:ln>
          </p:spPr>
        </p:pic>
        <p:pic>
          <p:nvPicPr>
            <p:cNvPr id="25" name="Google Shape;25;p34"/>
            <p:cNvPicPr preferRelativeResize="0"/>
            <p:nvPr/>
          </p:nvPicPr>
          <p:blipFill rotWithShape="1">
            <a:blip r:embed="rId7">
              <a:alphaModFix/>
            </a:blip>
            <a:srcRect b="0" l="0" r="0" t="0"/>
            <a:stretch/>
          </p:blipFill>
          <p:spPr>
            <a:xfrm>
              <a:off x="6739235" y="5933486"/>
              <a:ext cx="1156727" cy="564513"/>
            </a:xfrm>
            <a:prstGeom prst="rect">
              <a:avLst/>
            </a:prstGeom>
            <a:noFill/>
            <a:ln>
              <a:noFill/>
            </a:ln>
          </p:spPr>
        </p:pic>
        <p:pic>
          <p:nvPicPr>
            <p:cNvPr descr="AIFED - Formación, cultura y empleo en Granada" id="26" name="Google Shape;26;p34"/>
            <p:cNvPicPr preferRelativeResize="0"/>
            <p:nvPr/>
          </p:nvPicPr>
          <p:blipFill rotWithShape="1">
            <a:blip r:embed="rId8">
              <a:alphaModFix/>
            </a:blip>
            <a:srcRect b="0" l="0" r="0" t="0"/>
            <a:stretch/>
          </p:blipFill>
          <p:spPr>
            <a:xfrm>
              <a:off x="8189109" y="5921371"/>
              <a:ext cx="1521023" cy="523875"/>
            </a:xfrm>
            <a:prstGeom prst="rect">
              <a:avLst/>
            </a:prstGeom>
            <a:noFill/>
            <a:ln>
              <a:noFill/>
            </a:ln>
          </p:spPr>
        </p:pic>
        <p:pic>
          <p:nvPicPr>
            <p:cNvPr id="27" name="Google Shape;27;p34"/>
            <p:cNvPicPr preferRelativeResize="0"/>
            <p:nvPr/>
          </p:nvPicPr>
          <p:blipFill rotWithShape="1">
            <a:blip r:embed="rId9">
              <a:alphaModFix/>
            </a:blip>
            <a:srcRect b="0" l="0" r="0" t="0"/>
            <a:stretch/>
          </p:blipFill>
          <p:spPr>
            <a:xfrm>
              <a:off x="9911718" y="5954709"/>
              <a:ext cx="1499020" cy="228600"/>
            </a:xfrm>
            <a:prstGeom prst="rect">
              <a:avLst/>
            </a:prstGeom>
            <a:noFill/>
            <a:ln>
              <a:noFill/>
            </a:ln>
          </p:spPr>
        </p:pic>
        <p:pic>
          <p:nvPicPr>
            <p:cNvPr descr="Syzygia Foundation" id="28" name="Google Shape;28;p34"/>
            <p:cNvPicPr preferRelativeResize="0"/>
            <p:nvPr/>
          </p:nvPicPr>
          <p:blipFill rotWithShape="1">
            <a:blip r:embed="rId10">
              <a:alphaModFix/>
            </a:blip>
            <a:srcRect b="0" l="0" r="0" t="0"/>
            <a:stretch/>
          </p:blipFill>
          <p:spPr>
            <a:xfrm>
              <a:off x="9951615" y="6291863"/>
              <a:ext cx="1419225" cy="282282"/>
            </a:xfrm>
            <a:prstGeom prst="rect">
              <a:avLst/>
            </a:prstGeom>
            <a:noFill/>
            <a:ln>
              <a:noFill/>
            </a:ln>
          </p:spPr>
        </p:pic>
      </p:grpSp>
      <p:pic>
        <p:nvPicPr>
          <p:cNvPr id="29" name="Google Shape;29;p34"/>
          <p:cNvPicPr preferRelativeResize="0"/>
          <p:nvPr/>
        </p:nvPicPr>
        <p:blipFill rotWithShape="1">
          <a:blip r:embed="rId11">
            <a:alphaModFix/>
          </a:blip>
          <a:srcRect b="0" l="0" r="0" t="0"/>
          <a:stretch/>
        </p:blipFill>
        <p:spPr>
          <a:xfrm>
            <a:off x="2640572" y="5507489"/>
            <a:ext cx="887333" cy="11662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0" name="Shape 30"/>
        <p:cNvGrpSpPr/>
        <p:nvPr/>
      </p:nvGrpSpPr>
      <p:grpSpPr>
        <a:xfrm>
          <a:off x="0" y="0"/>
          <a:ext cx="0" cy="0"/>
          <a:chOff x="0" y="0"/>
          <a:chExt cx="0" cy="0"/>
        </a:xfrm>
      </p:grpSpPr>
      <p:sp>
        <p:nvSpPr>
          <p:cNvPr id="31" name="Google Shape;31;p3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34" name="Shape 34"/>
        <p:cNvGrpSpPr/>
        <p:nvPr/>
      </p:nvGrpSpPr>
      <p:grpSpPr>
        <a:xfrm>
          <a:off x="0" y="0"/>
          <a:ext cx="0" cy="0"/>
          <a:chOff x="0" y="0"/>
          <a:chExt cx="0" cy="0"/>
        </a:xfrm>
      </p:grpSpPr>
      <p:sp>
        <p:nvSpPr>
          <p:cNvPr id="35" name="Google Shape;35;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0" name="Shape 40"/>
        <p:cNvGrpSpPr/>
        <p:nvPr/>
      </p:nvGrpSpPr>
      <p:grpSpPr>
        <a:xfrm>
          <a:off x="0" y="0"/>
          <a:ext cx="0" cy="0"/>
          <a:chOff x="0" y="0"/>
          <a:chExt cx="0" cy="0"/>
        </a:xfrm>
      </p:grpSpPr>
      <p:sp>
        <p:nvSpPr>
          <p:cNvPr id="41" name="Google Shape;41;p3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42" name="Shape 42"/>
        <p:cNvGrpSpPr/>
        <p:nvPr/>
      </p:nvGrpSpPr>
      <p:grpSpPr>
        <a:xfrm>
          <a:off x="0" y="0"/>
          <a:ext cx="0" cy="0"/>
          <a:chOff x="0" y="0"/>
          <a:chExt cx="0" cy="0"/>
        </a:xfrm>
      </p:grpSpPr>
      <p:sp>
        <p:nvSpPr>
          <p:cNvPr id="43" name="Google Shape;43;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 name="Google Shape;45;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49" name="Shape 49"/>
        <p:cNvGrpSpPr/>
        <p:nvPr/>
      </p:nvGrpSpPr>
      <p:grpSpPr>
        <a:xfrm>
          <a:off x="0" y="0"/>
          <a:ext cx="0" cy="0"/>
          <a:chOff x="0" y="0"/>
          <a:chExt cx="0" cy="0"/>
        </a:xfrm>
      </p:grpSpPr>
      <p:sp>
        <p:nvSpPr>
          <p:cNvPr id="50" name="Google Shape;50;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p:nvPr>
            <p:ph idx="2" type="pic"/>
          </p:nvPr>
        </p:nvSpPr>
        <p:spPr>
          <a:xfrm>
            <a:off x="5183188" y="987425"/>
            <a:ext cx="6172200" cy="4873625"/>
          </a:xfrm>
          <a:prstGeom prst="rect">
            <a:avLst/>
          </a:prstGeom>
          <a:noFill/>
          <a:ln>
            <a:noFill/>
          </a:ln>
        </p:spPr>
      </p:sp>
      <p:sp>
        <p:nvSpPr>
          <p:cNvPr id="52" name="Google Shape;52;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12.jpg"/><Relationship Id="rId13" Type="http://schemas.openxmlformats.org/officeDocument/2006/relationships/image" Target="../media/image9.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7.png"/><Relationship Id="rId9" Type="http://schemas.openxmlformats.org/officeDocument/2006/relationships/image" Target="../media/image1.png"/><Relationship Id="rId15" Type="http://schemas.openxmlformats.org/officeDocument/2006/relationships/image" Target="../media/image3.png"/><Relationship Id="rId14" Type="http://schemas.openxmlformats.org/officeDocument/2006/relationships/image" Target="../media/image48.png"/><Relationship Id="rId5" Type="http://schemas.openxmlformats.org/officeDocument/2006/relationships/image" Target="../media/image26.png"/><Relationship Id="rId6" Type="http://schemas.openxmlformats.org/officeDocument/2006/relationships/image" Target="../media/image42.png"/><Relationship Id="rId7" Type="http://schemas.openxmlformats.org/officeDocument/2006/relationships/image" Target="../media/image8.png"/><Relationship Id="rId8"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41.png"/><Relationship Id="rId5"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32.png"/><Relationship Id="rId5" Type="http://schemas.openxmlformats.org/officeDocument/2006/relationships/image" Target="../media/image38.png"/><Relationship Id="rId6"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6231245" y="2533591"/>
            <a:ext cx="5334930" cy="147751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AA5A"/>
              </a:buClr>
              <a:buSzPct val="100000"/>
              <a:buFont typeface="Calibri"/>
              <a:buNone/>
            </a:pPr>
            <a:r>
              <a:rPr b="1" lang="tr-TR" sz="4800">
                <a:solidFill>
                  <a:srgbClr val="FFAA5A"/>
                </a:solidFill>
                <a:latin typeface="Calibri"/>
                <a:ea typeface="Calibri"/>
                <a:cs typeface="Calibri"/>
                <a:sym typeface="Calibri"/>
              </a:rPr>
              <a:t>Dijital Esenlik</a:t>
            </a:r>
            <a:r>
              <a:rPr lang="tr-TR" sz="4800">
                <a:solidFill>
                  <a:srgbClr val="FFAA5A"/>
                </a:solidFill>
                <a:latin typeface="Calibri"/>
                <a:ea typeface="Calibri"/>
                <a:cs typeface="Calibri"/>
                <a:sym typeface="Calibri"/>
              </a:rPr>
              <a:t>-</a:t>
            </a:r>
            <a:br>
              <a:rPr b="1" lang="tr-TR" sz="4800">
                <a:solidFill>
                  <a:srgbClr val="FFAA5A"/>
                </a:solidFill>
                <a:latin typeface="Calibri"/>
                <a:ea typeface="Calibri"/>
                <a:cs typeface="Calibri"/>
                <a:sym typeface="Calibri"/>
              </a:rPr>
            </a:br>
            <a:r>
              <a:rPr b="1" lang="tr-TR" sz="4800">
                <a:solidFill>
                  <a:srgbClr val="FFAA5A"/>
                </a:solidFill>
                <a:latin typeface="Calibri"/>
                <a:ea typeface="Calibri"/>
                <a:cs typeface="Calibri"/>
                <a:sym typeface="Calibri"/>
              </a:rPr>
              <a:t> Sağlıklı Dijital Alışkanlıkları Anlamak ve Geliştirmek</a:t>
            </a:r>
            <a:endParaRPr b="1">
              <a:solidFill>
                <a:srgbClr val="FFAA5A"/>
              </a:solidFill>
              <a:latin typeface="Calibri"/>
              <a:ea typeface="Calibri"/>
              <a:cs typeface="Calibri"/>
              <a:sym typeface="Calibri"/>
            </a:endParaRPr>
          </a:p>
        </p:txBody>
      </p:sp>
      <p:pic>
        <p:nvPicPr>
          <p:cNvPr descr="Obrázok, na ktorom je nebo, voda, exteriér, osoba&#10;&#10;Automaticky generovaný popis" id="61" name="Google Shape;61;p1"/>
          <p:cNvPicPr preferRelativeResize="0"/>
          <p:nvPr/>
        </p:nvPicPr>
        <p:blipFill rotWithShape="1">
          <a:blip r:embed="rId3">
            <a:alphaModFix amt="70000"/>
          </a:blip>
          <a:srcRect b="3" l="0" r="3" t="0"/>
          <a:stretch/>
        </p:blipFill>
        <p:spPr>
          <a:xfrm>
            <a:off x="631840" y="598720"/>
            <a:ext cx="5178249" cy="5178249"/>
          </a:xfrm>
          <a:custGeom>
            <a:rect b="b" l="l" r="r" t="t"/>
            <a:pathLst>
              <a:path extrusionOk="0" h="3741748" w="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pic>
        <p:nvPicPr>
          <p:cNvPr descr="Smartfón obrys" id="62" name="Google Shape;62;p1"/>
          <p:cNvPicPr preferRelativeResize="0"/>
          <p:nvPr/>
        </p:nvPicPr>
        <p:blipFill rotWithShape="1">
          <a:blip r:embed="rId4">
            <a:alphaModFix/>
          </a:blip>
          <a:srcRect b="0" l="0" r="0" t="0"/>
          <a:stretch/>
        </p:blipFill>
        <p:spPr>
          <a:xfrm rot="2165805">
            <a:off x="1685671" y="1534886"/>
            <a:ext cx="914400" cy="914400"/>
          </a:xfrm>
          <a:prstGeom prst="rect">
            <a:avLst/>
          </a:prstGeom>
          <a:noFill/>
          <a:ln>
            <a:noFill/>
          </a:ln>
        </p:spPr>
      </p:pic>
      <p:pic>
        <p:nvPicPr>
          <p:cNvPr descr="Internet obrys" id="63" name="Google Shape;63;p1"/>
          <p:cNvPicPr preferRelativeResize="0"/>
          <p:nvPr/>
        </p:nvPicPr>
        <p:blipFill rotWithShape="1">
          <a:blip r:embed="rId5">
            <a:alphaModFix/>
          </a:blip>
          <a:srcRect b="0" l="0" r="0" t="0"/>
          <a:stretch/>
        </p:blipFill>
        <p:spPr>
          <a:xfrm>
            <a:off x="1328057" y="2772394"/>
            <a:ext cx="914400" cy="914400"/>
          </a:xfrm>
          <a:prstGeom prst="rect">
            <a:avLst/>
          </a:prstGeom>
          <a:noFill/>
          <a:ln>
            <a:noFill/>
          </a:ln>
        </p:spPr>
      </p:pic>
      <p:pic>
        <p:nvPicPr>
          <p:cNvPr descr="Wi-Fi obrys" id="64" name="Google Shape;64;p1"/>
          <p:cNvPicPr preferRelativeResize="0"/>
          <p:nvPr/>
        </p:nvPicPr>
        <p:blipFill rotWithShape="1">
          <a:blip r:embed="rId6">
            <a:alphaModFix/>
          </a:blip>
          <a:srcRect b="0" l="0" r="0" t="0"/>
          <a:stretch/>
        </p:blipFill>
        <p:spPr>
          <a:xfrm>
            <a:off x="1785257" y="3979506"/>
            <a:ext cx="914400" cy="914400"/>
          </a:xfrm>
          <a:prstGeom prst="rect">
            <a:avLst/>
          </a:prstGeom>
          <a:noFill/>
          <a:ln>
            <a:noFill/>
          </a:ln>
        </p:spPr>
      </p:pic>
      <p:pic>
        <p:nvPicPr>
          <p:cNvPr id="65" name="Google Shape;65;p1"/>
          <p:cNvPicPr preferRelativeResize="0"/>
          <p:nvPr/>
        </p:nvPicPr>
        <p:blipFill rotWithShape="1">
          <a:blip r:embed="rId7">
            <a:alphaModFix/>
          </a:blip>
          <a:srcRect b="0" l="0" r="0" t="0"/>
          <a:stretch/>
        </p:blipFill>
        <p:spPr>
          <a:xfrm>
            <a:off x="5822658" y="5151053"/>
            <a:ext cx="817175" cy="777669"/>
          </a:xfrm>
          <a:prstGeom prst="rect">
            <a:avLst/>
          </a:prstGeom>
          <a:noFill/>
          <a:ln>
            <a:noFill/>
          </a:ln>
        </p:spPr>
      </p:pic>
      <p:pic>
        <p:nvPicPr>
          <p:cNvPr descr="Slovenská poľnohospodárska univerzita v Nitre" id="66" name="Google Shape;66;p1"/>
          <p:cNvPicPr preferRelativeResize="0"/>
          <p:nvPr/>
        </p:nvPicPr>
        <p:blipFill rotWithShape="1">
          <a:blip r:embed="rId8">
            <a:alphaModFix/>
          </a:blip>
          <a:srcRect b="0" l="0" r="0" t="0"/>
          <a:stretch/>
        </p:blipFill>
        <p:spPr>
          <a:xfrm>
            <a:off x="6746258" y="5272445"/>
            <a:ext cx="1185350" cy="504492"/>
          </a:xfrm>
          <a:prstGeom prst="rect">
            <a:avLst/>
          </a:prstGeom>
          <a:noFill/>
          <a:ln>
            <a:noFill/>
          </a:ln>
        </p:spPr>
      </p:pic>
      <p:pic>
        <p:nvPicPr>
          <p:cNvPr descr="Logo" id="67" name="Google Shape;67;p1"/>
          <p:cNvPicPr preferRelativeResize="0"/>
          <p:nvPr/>
        </p:nvPicPr>
        <p:blipFill rotWithShape="1">
          <a:blip r:embed="rId9">
            <a:alphaModFix/>
          </a:blip>
          <a:srcRect b="0" l="0" r="0" t="0"/>
          <a:stretch/>
        </p:blipFill>
        <p:spPr>
          <a:xfrm>
            <a:off x="8832390" y="5213414"/>
            <a:ext cx="1017490" cy="504492"/>
          </a:xfrm>
          <a:prstGeom prst="rect">
            <a:avLst/>
          </a:prstGeom>
          <a:noFill/>
          <a:ln>
            <a:noFill/>
          </a:ln>
        </p:spPr>
      </p:pic>
      <p:pic>
        <p:nvPicPr>
          <p:cNvPr id="68" name="Google Shape;68;p1"/>
          <p:cNvPicPr preferRelativeResize="0"/>
          <p:nvPr/>
        </p:nvPicPr>
        <p:blipFill rotWithShape="1">
          <a:blip r:embed="rId10">
            <a:alphaModFix/>
          </a:blip>
          <a:srcRect b="0" l="0" r="0" t="0"/>
          <a:stretch/>
        </p:blipFill>
        <p:spPr>
          <a:xfrm>
            <a:off x="9965882" y="5208372"/>
            <a:ext cx="1215490" cy="564513"/>
          </a:xfrm>
          <a:prstGeom prst="rect">
            <a:avLst/>
          </a:prstGeom>
          <a:noFill/>
          <a:ln>
            <a:noFill/>
          </a:ln>
        </p:spPr>
      </p:pic>
      <p:pic>
        <p:nvPicPr>
          <p:cNvPr descr="AIFED - Formación, cultura y empleo en Granada" id="69" name="Google Shape;69;p1"/>
          <p:cNvPicPr preferRelativeResize="0"/>
          <p:nvPr/>
        </p:nvPicPr>
        <p:blipFill rotWithShape="1">
          <a:blip r:embed="rId11">
            <a:alphaModFix/>
          </a:blip>
          <a:srcRect b="0" l="0" r="0" t="0"/>
          <a:stretch/>
        </p:blipFill>
        <p:spPr>
          <a:xfrm>
            <a:off x="6223099" y="5771248"/>
            <a:ext cx="1598293" cy="523875"/>
          </a:xfrm>
          <a:prstGeom prst="rect">
            <a:avLst/>
          </a:prstGeom>
          <a:noFill/>
          <a:ln>
            <a:noFill/>
          </a:ln>
        </p:spPr>
      </p:pic>
      <p:pic>
        <p:nvPicPr>
          <p:cNvPr id="70" name="Google Shape;70;p1"/>
          <p:cNvPicPr preferRelativeResize="0"/>
          <p:nvPr/>
        </p:nvPicPr>
        <p:blipFill rotWithShape="1">
          <a:blip r:embed="rId12">
            <a:alphaModFix/>
          </a:blip>
          <a:srcRect b="0" l="0" r="0" t="0"/>
          <a:stretch/>
        </p:blipFill>
        <p:spPr>
          <a:xfrm>
            <a:off x="8937023" y="5889422"/>
            <a:ext cx="1575172" cy="228600"/>
          </a:xfrm>
          <a:prstGeom prst="rect">
            <a:avLst/>
          </a:prstGeom>
          <a:noFill/>
          <a:ln>
            <a:noFill/>
          </a:ln>
        </p:spPr>
      </p:pic>
      <p:pic>
        <p:nvPicPr>
          <p:cNvPr descr="Syzygia Foundation" id="71" name="Google Shape;71;p1"/>
          <p:cNvPicPr preferRelativeResize="0"/>
          <p:nvPr/>
        </p:nvPicPr>
        <p:blipFill rotWithShape="1">
          <a:blip r:embed="rId13">
            <a:alphaModFix/>
          </a:blip>
          <a:srcRect b="0" l="0" r="0" t="0"/>
          <a:stretch/>
        </p:blipFill>
        <p:spPr>
          <a:xfrm>
            <a:off x="10621679" y="5862581"/>
            <a:ext cx="1491323" cy="282282"/>
          </a:xfrm>
          <a:prstGeom prst="rect">
            <a:avLst/>
          </a:prstGeom>
          <a:noFill/>
          <a:ln>
            <a:noFill/>
          </a:ln>
        </p:spPr>
      </p:pic>
      <p:sp>
        <p:nvSpPr>
          <p:cNvPr id="72" name="Google Shape;72;p1"/>
          <p:cNvSpPr txBox="1"/>
          <p:nvPr/>
        </p:nvSpPr>
        <p:spPr>
          <a:xfrm>
            <a:off x="7622071" y="3686794"/>
            <a:ext cx="2622067"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tr-TR" sz="1400" u="none" cap="none" strike="noStrike">
                <a:solidFill>
                  <a:schemeClr val="dk1"/>
                </a:solidFill>
                <a:latin typeface="Calibri"/>
                <a:ea typeface="Calibri"/>
                <a:cs typeface="Calibri"/>
                <a:sym typeface="Calibri"/>
              </a:rPr>
              <a:t>Dijital Esenlik ve Güvenliği Herkes için Erişilebilir Hale Getirerek Dijital Yılmazlığın İnşası</a:t>
            </a:r>
            <a:br>
              <a:rPr b="0" i="0" lang="tr-TR" sz="1400" u="none" cap="none" strike="noStrike">
                <a:solidFill>
                  <a:schemeClr val="dk1"/>
                </a:solidFill>
                <a:latin typeface="Calibri"/>
                <a:ea typeface="Calibri"/>
                <a:cs typeface="Calibri"/>
                <a:sym typeface="Calibri"/>
              </a:rPr>
            </a:br>
            <a:r>
              <a:rPr b="0" i="0" lang="tr-TR" sz="1100" u="none" cap="none" strike="noStrike">
                <a:solidFill>
                  <a:schemeClr val="dk1"/>
                </a:solidFill>
                <a:latin typeface="Calibri"/>
                <a:ea typeface="Calibri"/>
                <a:cs typeface="Calibri"/>
                <a:sym typeface="Calibri"/>
              </a:rPr>
              <a:t>2022-2-SK01-KA220-ADU-000096888</a:t>
            </a:r>
            <a:endParaRPr b="0" i="0" sz="1400" u="none" cap="none" strike="noStrike">
              <a:solidFill>
                <a:schemeClr val="dk1"/>
              </a:solidFill>
              <a:latin typeface="Calibri"/>
              <a:ea typeface="Calibri"/>
              <a:cs typeface="Calibri"/>
              <a:sym typeface="Calibri"/>
            </a:endParaRPr>
          </a:p>
        </p:txBody>
      </p:sp>
      <p:pic>
        <p:nvPicPr>
          <p:cNvPr id="73" name="Google Shape;73;p1"/>
          <p:cNvPicPr preferRelativeResize="0"/>
          <p:nvPr/>
        </p:nvPicPr>
        <p:blipFill rotWithShape="1">
          <a:blip r:embed="rId14">
            <a:alphaModFix/>
          </a:blip>
          <a:srcRect b="0" l="0" r="0" t="0"/>
          <a:stretch/>
        </p:blipFill>
        <p:spPr>
          <a:xfrm>
            <a:off x="8810772" y="501835"/>
            <a:ext cx="3141946" cy="583280"/>
          </a:xfrm>
          <a:prstGeom prst="rect">
            <a:avLst/>
          </a:prstGeom>
          <a:noFill/>
          <a:ln>
            <a:noFill/>
          </a:ln>
        </p:spPr>
      </p:pic>
      <p:pic>
        <p:nvPicPr>
          <p:cNvPr id="74" name="Google Shape;74;p1"/>
          <p:cNvPicPr preferRelativeResize="0"/>
          <p:nvPr/>
        </p:nvPicPr>
        <p:blipFill rotWithShape="1">
          <a:blip r:embed="rId15">
            <a:alphaModFix/>
          </a:blip>
          <a:srcRect b="5198" l="7936" r="10220" t="2924"/>
          <a:stretch/>
        </p:blipFill>
        <p:spPr>
          <a:xfrm>
            <a:off x="8120727" y="5272445"/>
            <a:ext cx="632666" cy="9334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97" name="Shape 197"/>
        <p:cNvGrpSpPr/>
        <p:nvPr/>
      </p:nvGrpSpPr>
      <p:grpSpPr>
        <a:xfrm>
          <a:off x="0" y="0"/>
          <a:ext cx="0" cy="0"/>
          <a:chOff x="0" y="0"/>
          <a:chExt cx="0" cy="0"/>
        </a:xfrm>
      </p:grpSpPr>
      <p:sp>
        <p:nvSpPr>
          <p:cNvPr id="198" name="Google Shape;198;p10"/>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10"/>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00" name="Google Shape;200;p10"/>
          <p:cNvGrpSpPr/>
          <p:nvPr/>
        </p:nvGrpSpPr>
        <p:grpSpPr>
          <a:xfrm>
            <a:off x="0" y="0"/>
            <a:ext cx="4707053" cy="6858000"/>
            <a:chOff x="651279" y="598259"/>
            <a:chExt cx="10889442" cy="5680742"/>
          </a:xfrm>
        </p:grpSpPr>
        <p:sp>
          <p:nvSpPr>
            <p:cNvPr id="201" name="Google Shape;201;p10"/>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10"/>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03" name="Google Shape;203;p10"/>
          <p:cNvGrpSpPr/>
          <p:nvPr/>
        </p:nvGrpSpPr>
        <p:grpSpPr>
          <a:xfrm>
            <a:off x="1524" y="0"/>
            <a:ext cx="12188952" cy="6858000"/>
            <a:chOff x="0" y="0"/>
            <a:chExt cx="12188952" cy="6858000"/>
          </a:xfrm>
        </p:grpSpPr>
        <p:sp>
          <p:nvSpPr>
            <p:cNvPr id="204" name="Google Shape;204;p10"/>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10"/>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10"/>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7" name="Google Shape;207;p10"/>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8" name="Google Shape;208;p10"/>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10"/>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10"/>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11" name="Google Shape;211;p10"/>
          <p:cNvGrpSpPr/>
          <p:nvPr/>
        </p:nvGrpSpPr>
        <p:grpSpPr>
          <a:xfrm>
            <a:off x="4982448" y="231006"/>
            <a:ext cx="7185342" cy="6403518"/>
            <a:chOff x="-3436" y="0"/>
            <a:chExt cx="7185342" cy="6403518"/>
          </a:xfrm>
        </p:grpSpPr>
        <p:sp>
          <p:nvSpPr>
            <p:cNvPr id="212" name="Google Shape;212;p10"/>
            <p:cNvSpPr/>
            <p:nvPr/>
          </p:nvSpPr>
          <p:spPr>
            <a:xfrm>
              <a:off x="0" y="3985775"/>
              <a:ext cx="1794617" cy="241774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txBox="1"/>
            <p:nvPr/>
          </p:nvSpPr>
          <p:spPr>
            <a:xfrm>
              <a:off x="0" y="3985775"/>
              <a:ext cx="1794617" cy="2417743"/>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Clr>
                  <a:schemeClr val="lt1"/>
                </a:buClr>
                <a:buSzPts val="2800"/>
                <a:buFont typeface="Arial"/>
                <a:buNone/>
              </a:pPr>
              <a:r>
                <a:rPr b="1" i="0" lang="tr-TR" sz="2800" u="none" cap="none" strike="noStrike">
                  <a:solidFill>
                    <a:schemeClr val="lt1"/>
                  </a:solidFill>
                  <a:latin typeface="Arial"/>
                  <a:ea typeface="Arial"/>
                  <a:cs typeface="Arial"/>
                  <a:sym typeface="Arial"/>
                </a:rPr>
                <a:t>Planla</a:t>
              </a:r>
              <a:endParaRPr b="1" i="0" sz="2800" u="none" cap="none" strike="noStrike">
                <a:solidFill>
                  <a:schemeClr val="lt1"/>
                </a:solidFill>
                <a:latin typeface="Arial"/>
                <a:ea typeface="Arial"/>
                <a:cs typeface="Arial"/>
                <a:sym typeface="Arial"/>
              </a:endParaRPr>
            </a:p>
          </p:txBody>
        </p:sp>
        <p:sp>
          <p:nvSpPr>
            <p:cNvPr id="214" name="Google Shape;214;p10"/>
            <p:cNvSpPr/>
            <p:nvPr/>
          </p:nvSpPr>
          <p:spPr>
            <a:xfrm>
              <a:off x="1794617" y="3985775"/>
              <a:ext cx="5383852" cy="241774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
            <p:cNvSpPr txBox="1"/>
            <p:nvPr/>
          </p:nvSpPr>
          <p:spPr>
            <a:xfrm>
              <a:off x="1794617" y="3985775"/>
              <a:ext cx="5383852" cy="2417743"/>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Calibri"/>
                <a:buNone/>
              </a:pPr>
              <a:r>
                <a:rPr b="1" i="0" lang="tr-TR" sz="1800" u="none" cap="none" strike="noStrike">
                  <a:solidFill>
                    <a:srgbClr val="000000"/>
                  </a:solidFill>
                  <a:latin typeface="Calibri"/>
                  <a:ea typeface="Calibri"/>
                  <a:cs typeface="Calibri"/>
                  <a:sym typeface="Calibri"/>
                </a:rPr>
                <a:t>Teknolojisiz Zaman Planlayın:</a:t>
              </a:r>
              <a:endParaRPr b="1" i="0" sz="18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dk1"/>
                </a:buClr>
                <a:buSzPts val="1800"/>
                <a:buFont typeface="Calibri"/>
                <a:buChar char="•"/>
              </a:pPr>
              <a:r>
                <a:rPr b="0" i="0" lang="tr-TR" sz="1800" u="none" cap="none" strike="noStrike">
                  <a:solidFill>
                    <a:schemeClr val="dk1"/>
                  </a:solidFill>
                  <a:latin typeface="Calibri"/>
                  <a:ea typeface="Calibri"/>
                  <a:cs typeface="Calibri"/>
                  <a:sym typeface="Calibri"/>
                </a:rPr>
                <a:t>Gün içinde teknolojiden uzak kalacağınız belirli zamanlar ayırın.</a:t>
              </a:r>
              <a:br>
                <a:rPr b="0" i="0" lang="tr-TR" sz="1800" u="none" cap="none" strike="noStrike">
                  <a:solidFill>
                    <a:schemeClr val="dk1"/>
                  </a:solidFill>
                  <a:latin typeface="Calibri"/>
                  <a:ea typeface="Calibri"/>
                  <a:cs typeface="Calibri"/>
                  <a:sym typeface="Calibri"/>
                </a:rPr>
              </a:br>
              <a:r>
                <a:rPr b="0" i="0" lang="tr-TR" sz="1800" u="none" cap="none" strike="noStrike">
                  <a:solidFill>
                    <a:schemeClr val="dk1"/>
                  </a:solidFill>
                  <a:latin typeface="Calibri"/>
                  <a:ea typeface="Calibri"/>
                  <a:cs typeface="Calibri"/>
                  <a:sym typeface="Calibri"/>
                </a:rPr>
                <a:t>Bu zamanı odaklanmış çalışma, egzersiz veya diğer dijital olmayan faaliyetler için kullanın.</a:t>
              </a:r>
              <a:br>
                <a:rPr b="0" i="0" lang="tr-TR" sz="1800" u="none" cap="none" strike="noStrike">
                  <a:solidFill>
                    <a:schemeClr val="dk1"/>
                  </a:solidFill>
                  <a:latin typeface="Calibri"/>
                  <a:ea typeface="Calibri"/>
                  <a:cs typeface="Calibri"/>
                  <a:sym typeface="Calibri"/>
                </a:rPr>
              </a:br>
              <a:r>
                <a:rPr b="0" i="0" lang="tr-TR" sz="1800" u="none" cap="none" strike="noStrike">
                  <a:solidFill>
                    <a:schemeClr val="dk1"/>
                  </a:solidFill>
                  <a:latin typeface="Calibri"/>
                  <a:ea typeface="Calibri"/>
                  <a:cs typeface="Calibri"/>
                  <a:sym typeface="Calibri"/>
                </a:rPr>
                <a:t>Evinizin belirli alanlarında teknolojiden arındırılmış alanlar oluşturun.</a:t>
              </a:r>
              <a:endParaRPr b="0" i="0" sz="1800" u="none" cap="none" strike="noStrike">
                <a:solidFill>
                  <a:schemeClr val="dk1"/>
                </a:solidFill>
                <a:latin typeface="Arial"/>
                <a:ea typeface="Arial"/>
                <a:cs typeface="Arial"/>
                <a:sym typeface="Arial"/>
              </a:endParaRPr>
            </a:p>
          </p:txBody>
        </p:sp>
        <p:sp>
          <p:nvSpPr>
            <p:cNvPr id="216" name="Google Shape;216;p10"/>
            <p:cNvSpPr/>
            <p:nvPr/>
          </p:nvSpPr>
          <p:spPr>
            <a:xfrm rot="10800000">
              <a:off x="-3436" y="2093"/>
              <a:ext cx="1952597" cy="401994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txBox="1"/>
            <p:nvPr/>
          </p:nvSpPr>
          <p:spPr>
            <a:xfrm>
              <a:off x="-3436" y="2093"/>
              <a:ext cx="1952597" cy="2612965"/>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Clr>
                  <a:schemeClr val="lt1"/>
                </a:buClr>
                <a:buSzPts val="2800"/>
                <a:buFont typeface="Arial"/>
                <a:buNone/>
              </a:pPr>
              <a:r>
                <a:rPr b="1" i="0" lang="tr-TR" sz="2800" u="none" cap="none" strike="noStrike">
                  <a:solidFill>
                    <a:schemeClr val="lt1"/>
                  </a:solidFill>
                  <a:latin typeface="Arial"/>
                  <a:ea typeface="Arial"/>
                  <a:cs typeface="Arial"/>
                  <a:sym typeface="Arial"/>
                </a:rPr>
                <a:t>Denetle</a:t>
              </a:r>
              <a:endParaRPr b="1" i="0" sz="2800" u="none" cap="none" strike="noStrike">
                <a:solidFill>
                  <a:schemeClr val="lt1"/>
                </a:solidFill>
                <a:latin typeface="Arial"/>
                <a:ea typeface="Arial"/>
                <a:cs typeface="Arial"/>
                <a:sym typeface="Arial"/>
              </a:endParaRPr>
            </a:p>
          </p:txBody>
        </p:sp>
        <p:sp>
          <p:nvSpPr>
            <p:cNvPr id="218" name="Google Shape;218;p10"/>
            <p:cNvSpPr/>
            <p:nvPr/>
          </p:nvSpPr>
          <p:spPr>
            <a:xfrm>
              <a:off x="1942287" y="0"/>
              <a:ext cx="5239619" cy="26953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txBox="1"/>
            <p:nvPr/>
          </p:nvSpPr>
          <p:spPr>
            <a:xfrm>
              <a:off x="1942287" y="0"/>
              <a:ext cx="5239619" cy="2695362"/>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chemeClr val="dk1"/>
                </a:buClr>
                <a:buSzPts val="1800"/>
                <a:buFont typeface="Calibri"/>
                <a:buNone/>
              </a:pPr>
              <a:r>
                <a:rPr b="1" i="0" lang="tr-TR" sz="1800" u="none" cap="none" strike="noStrike">
                  <a:solidFill>
                    <a:schemeClr val="dk1"/>
                  </a:solidFill>
                  <a:latin typeface="Calibri"/>
                  <a:ea typeface="Calibri"/>
                  <a:cs typeface="Calibri"/>
                  <a:sym typeface="Calibri"/>
                </a:rPr>
                <a:t>Sosyal Medya Hesaplarınızı Denetleyin:</a:t>
              </a:r>
              <a:endParaRPr b="1" i="0" sz="18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dk1"/>
                </a:buClr>
                <a:buSzPts val="1800"/>
                <a:buFont typeface="Calibri"/>
                <a:buChar char="•"/>
              </a:pPr>
              <a:r>
                <a:rPr b="0" i="0" lang="tr-TR" sz="1800" u="none" cap="none" strike="noStrike">
                  <a:solidFill>
                    <a:schemeClr val="dk1"/>
                  </a:solidFill>
                  <a:latin typeface="Calibri"/>
                  <a:ea typeface="Calibri"/>
                  <a:cs typeface="Calibri"/>
                  <a:sym typeface="Calibri"/>
                </a:rPr>
                <a:t>Sosyal medya hesaplarınızı ve takip ettiğiniz içerikleri inceleyin.</a:t>
              </a:r>
              <a:br>
                <a:rPr b="0" i="0" lang="tr-TR" sz="1800" u="none" cap="none" strike="noStrike">
                  <a:solidFill>
                    <a:schemeClr val="dk1"/>
                  </a:solidFill>
                  <a:latin typeface="Calibri"/>
                  <a:ea typeface="Calibri"/>
                  <a:cs typeface="Calibri"/>
                  <a:sym typeface="Calibri"/>
                </a:rPr>
              </a:br>
              <a:r>
                <a:rPr b="0" i="0" lang="tr-TR" sz="1800" u="none" cap="none" strike="noStrike">
                  <a:solidFill>
                    <a:schemeClr val="dk1"/>
                  </a:solidFill>
                  <a:latin typeface="Calibri"/>
                  <a:ea typeface="Calibri"/>
                  <a:cs typeface="Calibri"/>
                  <a:sym typeface="Calibri"/>
                </a:rPr>
                <a:t>Olumsuz duygulara katkıda bulunan veya sizi hedeflerinizden uzaklaştıran hesapları takip etmeyi bırakın.</a:t>
              </a:r>
              <a:br>
                <a:rPr b="0" i="0" lang="tr-TR" sz="1800" u="none" cap="none" strike="noStrike">
                  <a:solidFill>
                    <a:schemeClr val="dk1"/>
                  </a:solidFill>
                  <a:latin typeface="Calibri"/>
                  <a:ea typeface="Calibri"/>
                  <a:cs typeface="Calibri"/>
                  <a:sym typeface="Calibri"/>
                </a:rPr>
              </a:br>
              <a:r>
                <a:rPr b="0" i="0" lang="tr-TR" sz="1800" u="none" cap="none" strike="noStrike">
                  <a:solidFill>
                    <a:schemeClr val="dk1"/>
                  </a:solidFill>
                  <a:latin typeface="Calibri"/>
                  <a:ea typeface="Calibri"/>
                  <a:cs typeface="Calibri"/>
                  <a:sym typeface="Calibri"/>
                </a:rPr>
                <a:t>Çevrimiçi ortamınızı daha olumlu ve amaçlı olacak şekilde düzenleyin.</a:t>
              </a:r>
              <a:endParaRPr b="0" i="0" sz="1800" u="none" cap="none" strike="noStrike">
                <a:solidFill>
                  <a:schemeClr val="dk1"/>
                </a:solidFill>
                <a:latin typeface="Arial"/>
                <a:ea typeface="Arial"/>
                <a:cs typeface="Arial"/>
                <a:sym typeface="Arial"/>
              </a:endParaRPr>
            </a:p>
          </p:txBody>
        </p:sp>
      </p:grpSp>
      <p:sp>
        <p:nvSpPr>
          <p:cNvPr id="220" name="Google Shape;220;p10"/>
          <p:cNvSpPr txBox="1"/>
          <p:nvPr/>
        </p:nvSpPr>
        <p:spPr>
          <a:xfrm>
            <a:off x="786385" y="841248"/>
            <a:ext cx="3515244" cy="534009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AA5A"/>
              </a:buClr>
              <a:buSzPts val="4400"/>
              <a:buFont typeface="Arial"/>
              <a:buNone/>
            </a:pPr>
            <a:r>
              <a:rPr b="1" i="0" lang="tr-TR" sz="4400" u="none" cap="none" strike="noStrike">
                <a:solidFill>
                  <a:srgbClr val="FFAA5A"/>
                </a:solidFill>
                <a:latin typeface="Arial"/>
                <a:ea typeface="Arial"/>
                <a:cs typeface="Arial"/>
                <a:sym typeface="Arial"/>
              </a:rPr>
              <a:t>Öz farkındalık geliştirmenize yardımcı olacak stratejiler</a:t>
            </a:r>
            <a:endParaRPr b="1" i="0" sz="4400" u="none" cap="none" strike="noStrike">
              <a:solidFill>
                <a:srgbClr val="FFAA5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24" name="Shape 224"/>
        <p:cNvGrpSpPr/>
        <p:nvPr/>
      </p:nvGrpSpPr>
      <p:grpSpPr>
        <a:xfrm>
          <a:off x="0" y="0"/>
          <a:ext cx="0" cy="0"/>
          <a:chOff x="0" y="0"/>
          <a:chExt cx="0" cy="0"/>
        </a:xfrm>
      </p:grpSpPr>
      <p:sp>
        <p:nvSpPr>
          <p:cNvPr id="225" name="Google Shape;225;p11"/>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6" name="Google Shape;226;p11"/>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27" name="Google Shape;227;p11"/>
          <p:cNvGrpSpPr/>
          <p:nvPr/>
        </p:nvGrpSpPr>
        <p:grpSpPr>
          <a:xfrm>
            <a:off x="0" y="0"/>
            <a:ext cx="4707053" cy="6858000"/>
            <a:chOff x="651279" y="598259"/>
            <a:chExt cx="10889442" cy="5680742"/>
          </a:xfrm>
        </p:grpSpPr>
        <p:sp>
          <p:nvSpPr>
            <p:cNvPr id="228" name="Google Shape;228;p1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9" name="Google Shape;229;p11"/>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30" name="Google Shape;230;p11"/>
          <p:cNvGrpSpPr/>
          <p:nvPr/>
        </p:nvGrpSpPr>
        <p:grpSpPr>
          <a:xfrm>
            <a:off x="1524" y="0"/>
            <a:ext cx="12188952" cy="6858000"/>
            <a:chOff x="0" y="0"/>
            <a:chExt cx="12188952" cy="6858000"/>
          </a:xfrm>
        </p:grpSpPr>
        <p:sp>
          <p:nvSpPr>
            <p:cNvPr id="231" name="Google Shape;231;p1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2" name="Google Shape;232;p1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3" name="Google Shape;233;p1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4" name="Google Shape;234;p1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5" name="Google Shape;235;p1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6" name="Google Shape;236;p1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7" name="Google Shape;237;p1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38" name="Google Shape;238;p11"/>
          <p:cNvGrpSpPr/>
          <p:nvPr/>
        </p:nvGrpSpPr>
        <p:grpSpPr>
          <a:xfrm>
            <a:off x="4946389" y="231006"/>
            <a:ext cx="7257459" cy="6403518"/>
            <a:chOff x="-39495" y="0"/>
            <a:chExt cx="7257459" cy="6403518"/>
          </a:xfrm>
        </p:grpSpPr>
        <p:sp>
          <p:nvSpPr>
            <p:cNvPr id="239" name="Google Shape;239;p11"/>
            <p:cNvSpPr/>
            <p:nvPr/>
          </p:nvSpPr>
          <p:spPr>
            <a:xfrm>
              <a:off x="0" y="3985775"/>
              <a:ext cx="1794617" cy="241774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1"/>
            <p:cNvSpPr txBox="1"/>
            <p:nvPr/>
          </p:nvSpPr>
          <p:spPr>
            <a:xfrm>
              <a:off x="0" y="3985775"/>
              <a:ext cx="1794617" cy="2417743"/>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Clr>
                  <a:schemeClr val="lt1"/>
                </a:buClr>
                <a:buSzPts val="2800"/>
                <a:buFont typeface="Arial"/>
                <a:buNone/>
              </a:pPr>
              <a:r>
                <a:rPr b="1" i="0" lang="tr-TR" sz="2800" u="none" cap="none" strike="noStrike">
                  <a:solidFill>
                    <a:schemeClr val="lt1"/>
                  </a:solidFill>
                  <a:latin typeface="Arial"/>
                  <a:ea typeface="Arial"/>
                  <a:cs typeface="Arial"/>
                  <a:sym typeface="Arial"/>
                </a:rPr>
                <a:t>Eğit</a:t>
              </a:r>
              <a:endParaRPr b="1" i="0" sz="2800" u="none" cap="none" strike="noStrike">
                <a:solidFill>
                  <a:schemeClr val="lt1"/>
                </a:solidFill>
                <a:latin typeface="Arial"/>
                <a:ea typeface="Arial"/>
                <a:cs typeface="Arial"/>
                <a:sym typeface="Arial"/>
              </a:endParaRPr>
            </a:p>
          </p:txBody>
        </p:sp>
        <p:sp>
          <p:nvSpPr>
            <p:cNvPr id="241" name="Google Shape;241;p11"/>
            <p:cNvSpPr/>
            <p:nvPr/>
          </p:nvSpPr>
          <p:spPr>
            <a:xfrm>
              <a:off x="1794617" y="3985775"/>
              <a:ext cx="5383852" cy="241774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txBox="1"/>
            <p:nvPr/>
          </p:nvSpPr>
          <p:spPr>
            <a:xfrm>
              <a:off x="1794617" y="3985775"/>
              <a:ext cx="5383852" cy="2417743"/>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Calibri"/>
                <a:buNone/>
              </a:pPr>
              <a:r>
                <a:rPr b="1" i="0" lang="tr-TR" sz="1800" u="none" cap="none" strike="noStrike">
                  <a:solidFill>
                    <a:srgbClr val="000000"/>
                  </a:solidFill>
                  <a:latin typeface="Calibri"/>
                  <a:ea typeface="Calibri"/>
                  <a:cs typeface="Calibri"/>
                  <a:sym typeface="Calibri"/>
                </a:rPr>
                <a:t>Kendinizi Eğitin:</a:t>
              </a:r>
              <a:endParaRPr b="1" i="0" sz="18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dk1"/>
                </a:buClr>
                <a:buSzPts val="1800"/>
                <a:buFont typeface="Calibri"/>
                <a:buChar char="•"/>
              </a:pPr>
              <a:r>
                <a:rPr b="0" i="0" lang="tr-TR" sz="1800" u="none" cap="none" strike="noStrike">
                  <a:solidFill>
                    <a:schemeClr val="dk1"/>
                  </a:solidFill>
                  <a:latin typeface="Calibri"/>
                  <a:ea typeface="Calibri"/>
                  <a:cs typeface="Calibri"/>
                  <a:sym typeface="Calibri"/>
                </a:rPr>
                <a:t>Aşırı dijital kullanımın zihinsel ve fiziksel sağlık üzerindeki etkisi hakkında bilgi sahibi olun.</a:t>
              </a:r>
              <a:br>
                <a:rPr b="0" i="0" lang="tr-TR" sz="1800" u="none" cap="none" strike="noStrike">
                  <a:solidFill>
                    <a:schemeClr val="dk1"/>
                  </a:solidFill>
                  <a:latin typeface="Calibri"/>
                  <a:ea typeface="Calibri"/>
                  <a:cs typeface="Calibri"/>
                  <a:sym typeface="Calibri"/>
                </a:rPr>
              </a:br>
              <a:r>
                <a:rPr b="0" i="0" lang="tr-TR" sz="1800" u="none" cap="none" strike="noStrike">
                  <a:solidFill>
                    <a:schemeClr val="dk1"/>
                  </a:solidFill>
                  <a:latin typeface="Calibri"/>
                  <a:ea typeface="Calibri"/>
                  <a:cs typeface="Calibri"/>
                  <a:sym typeface="Calibri"/>
                </a:rPr>
                <a:t>Dijital refah üzerine kitaplar, makaleler okuyun veya atölye çalışmalarına katılın.</a:t>
              </a:r>
              <a:br>
                <a:rPr b="0" i="0" lang="tr-TR" sz="1800" u="none" cap="none" strike="noStrike">
                  <a:solidFill>
                    <a:schemeClr val="dk1"/>
                  </a:solidFill>
                  <a:latin typeface="Calibri"/>
                  <a:ea typeface="Calibri"/>
                  <a:cs typeface="Calibri"/>
                  <a:sym typeface="Calibri"/>
                </a:rPr>
              </a:br>
              <a:r>
                <a:rPr b="0" i="0" lang="tr-TR" sz="1800" u="none" cap="none" strike="noStrike">
                  <a:solidFill>
                    <a:schemeClr val="dk1"/>
                  </a:solidFill>
                  <a:latin typeface="Calibri"/>
                  <a:ea typeface="Calibri"/>
                  <a:cs typeface="Calibri"/>
                  <a:sym typeface="Calibri"/>
                </a:rPr>
                <a:t>Farklı çevrimiçi platformların potansiyel faydalarını ve dezavantajlarını anlayın.</a:t>
              </a:r>
              <a:endParaRPr b="0" i="0" sz="1800" u="none" cap="none" strike="noStrike">
                <a:solidFill>
                  <a:schemeClr val="dk1"/>
                </a:solidFill>
                <a:latin typeface="Arial"/>
                <a:ea typeface="Arial"/>
                <a:cs typeface="Arial"/>
                <a:sym typeface="Arial"/>
              </a:endParaRPr>
            </a:p>
          </p:txBody>
        </p:sp>
        <p:sp>
          <p:nvSpPr>
            <p:cNvPr id="243" name="Google Shape;243;p11"/>
            <p:cNvSpPr/>
            <p:nvPr/>
          </p:nvSpPr>
          <p:spPr>
            <a:xfrm rot="10800000">
              <a:off x="-39495" y="0"/>
              <a:ext cx="1952597" cy="401994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1"/>
            <p:cNvSpPr txBox="1"/>
            <p:nvPr/>
          </p:nvSpPr>
          <p:spPr>
            <a:xfrm>
              <a:off x="-39495" y="0"/>
              <a:ext cx="1952597" cy="2612965"/>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Clr>
                  <a:schemeClr val="lt1"/>
                </a:buClr>
                <a:buSzPts val="2800"/>
                <a:buFont typeface="Arial"/>
                <a:buNone/>
              </a:pPr>
              <a:r>
                <a:rPr b="1" i="0" lang="tr-TR" sz="2800" u="none" cap="none" strike="noStrike">
                  <a:solidFill>
                    <a:schemeClr val="lt1"/>
                  </a:solidFill>
                  <a:latin typeface="Arial"/>
                  <a:ea typeface="Arial"/>
                  <a:cs typeface="Arial"/>
                  <a:sym typeface="Arial"/>
                </a:rPr>
                <a:t>Al</a:t>
              </a:r>
              <a:endParaRPr b="1" i="0" sz="2800" u="none" cap="none" strike="noStrike">
                <a:solidFill>
                  <a:schemeClr val="lt1"/>
                </a:solidFill>
                <a:latin typeface="Arial"/>
                <a:ea typeface="Arial"/>
                <a:cs typeface="Arial"/>
                <a:sym typeface="Arial"/>
              </a:endParaRPr>
            </a:p>
          </p:txBody>
        </p:sp>
        <p:sp>
          <p:nvSpPr>
            <p:cNvPr id="245" name="Google Shape;245;p11"/>
            <p:cNvSpPr/>
            <p:nvPr/>
          </p:nvSpPr>
          <p:spPr>
            <a:xfrm>
              <a:off x="1834112" y="14581"/>
              <a:ext cx="5383852" cy="2693500"/>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txBox="1"/>
            <p:nvPr/>
          </p:nvSpPr>
          <p:spPr>
            <a:xfrm>
              <a:off x="1834112" y="14581"/>
              <a:ext cx="5383852" cy="2693500"/>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Calibri"/>
                <a:buNone/>
              </a:pPr>
              <a:r>
                <a:rPr b="1" i="0" lang="tr-TR" sz="1800" u="none" cap="none" strike="noStrike">
                  <a:solidFill>
                    <a:srgbClr val="000000"/>
                  </a:solidFill>
                  <a:latin typeface="Calibri"/>
                  <a:ea typeface="Calibri"/>
                  <a:cs typeface="Calibri"/>
                  <a:sym typeface="Calibri"/>
                </a:rPr>
                <a:t>Geri Bildirim Alın:</a:t>
              </a:r>
              <a:endParaRPr b="1" i="0" sz="18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dk1"/>
                </a:buClr>
                <a:buSzPts val="1800"/>
                <a:buFont typeface="Calibri"/>
                <a:buChar char="•"/>
              </a:pPr>
              <a:r>
                <a:rPr b="0" i="0" lang="tr-TR" sz="1800" u="none" cap="none" strike="noStrike">
                  <a:solidFill>
                    <a:schemeClr val="dk1"/>
                  </a:solidFill>
                  <a:latin typeface="Calibri"/>
                  <a:ea typeface="Calibri"/>
                  <a:cs typeface="Calibri"/>
                  <a:sym typeface="Calibri"/>
                </a:rPr>
                <a:t>Arkadaşlarınızdan, ailenizden veya meslektaşlarınızdan dijital alışkanlıklarınız hakkında geri bildirim isteyin.</a:t>
              </a:r>
              <a:br>
                <a:rPr b="0" i="0" lang="tr-TR" sz="1800" u="none" cap="none" strike="noStrike">
                  <a:solidFill>
                    <a:schemeClr val="dk1"/>
                  </a:solidFill>
                  <a:latin typeface="Calibri"/>
                  <a:ea typeface="Calibri"/>
                  <a:cs typeface="Calibri"/>
                  <a:sym typeface="Calibri"/>
                </a:rPr>
              </a:br>
              <a:r>
                <a:rPr b="0" i="0" lang="tr-TR" sz="1800" u="none" cap="none" strike="noStrike">
                  <a:solidFill>
                    <a:schemeClr val="dk1"/>
                  </a:solidFill>
                  <a:latin typeface="Calibri"/>
                  <a:ea typeface="Calibri"/>
                  <a:cs typeface="Calibri"/>
                  <a:sym typeface="Calibri"/>
                </a:rPr>
                <a:t>Fark etmemiş olabileceğiniz kalıplarla ilgili değerli bilgiler sağlayabilirler.</a:t>
              </a:r>
              <a:br>
                <a:rPr b="0" i="0" lang="tr-TR" sz="1800" u="none" cap="none" strike="noStrike">
                  <a:solidFill>
                    <a:schemeClr val="dk1"/>
                  </a:solidFill>
                  <a:latin typeface="Calibri"/>
                  <a:ea typeface="Calibri"/>
                  <a:cs typeface="Calibri"/>
                  <a:sym typeface="Calibri"/>
                </a:rPr>
              </a:br>
              <a:r>
                <a:rPr b="0" i="0" lang="tr-TR" sz="1800" u="none" cap="none" strike="noStrike">
                  <a:solidFill>
                    <a:schemeClr val="dk1"/>
                  </a:solidFill>
                  <a:latin typeface="Calibri"/>
                  <a:ea typeface="Calibri"/>
                  <a:cs typeface="Calibri"/>
                  <a:sym typeface="Calibri"/>
                </a:rPr>
                <a:t>Yapıcı eleştiriye açık olun ve buna göre ayarlamalar yapın.</a:t>
              </a:r>
              <a:endParaRPr b="0" i="0" sz="1800" u="none" cap="none" strike="noStrike">
                <a:solidFill>
                  <a:schemeClr val="dk1"/>
                </a:solidFill>
                <a:latin typeface="Arial"/>
                <a:ea typeface="Arial"/>
                <a:cs typeface="Arial"/>
                <a:sym typeface="Arial"/>
              </a:endParaRPr>
            </a:p>
          </p:txBody>
        </p:sp>
      </p:grpSp>
      <p:sp>
        <p:nvSpPr>
          <p:cNvPr id="247" name="Google Shape;247;p11"/>
          <p:cNvSpPr txBox="1"/>
          <p:nvPr/>
        </p:nvSpPr>
        <p:spPr>
          <a:xfrm>
            <a:off x="786385" y="841248"/>
            <a:ext cx="3515244" cy="534009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AA5A"/>
              </a:buClr>
              <a:buSzPts val="4400"/>
              <a:buFont typeface="Arial"/>
              <a:buNone/>
            </a:pPr>
            <a:r>
              <a:rPr b="1" i="0" lang="tr-TR" sz="4400" u="none" cap="none" strike="noStrike">
                <a:solidFill>
                  <a:srgbClr val="FFAA5A"/>
                </a:solidFill>
                <a:latin typeface="Arial"/>
                <a:ea typeface="Arial"/>
                <a:cs typeface="Arial"/>
                <a:sym typeface="Arial"/>
              </a:rPr>
              <a:t>Öz farkındalık geliştirmenize yardımcı olacak stratejiler</a:t>
            </a:r>
            <a:endParaRPr b="1" i="0" sz="4400" u="none" cap="none" strike="noStrike">
              <a:solidFill>
                <a:srgbClr val="FFAA5A"/>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12"/>
          <p:cNvSpPr/>
          <p:nvPr/>
        </p:nvSpPr>
        <p:spPr>
          <a:xfrm>
            <a:off x="9519137"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educing time-to-hire with LinkedIn Talent Solutions | LinkedIn Talent ..." id="254" name="Google Shape;254;p12"/>
          <p:cNvPicPr preferRelativeResize="0"/>
          <p:nvPr/>
        </p:nvPicPr>
        <p:blipFill rotWithShape="1">
          <a:blip r:embed="rId3">
            <a:alphaModFix/>
          </a:blip>
          <a:srcRect b="0" l="0" r="0" t="0"/>
          <a:stretch/>
        </p:blipFill>
        <p:spPr>
          <a:xfrm>
            <a:off x="7161208" y="2601629"/>
            <a:ext cx="4777381" cy="2305882"/>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55" name="Google Shape;255;p12"/>
          <p:cNvSpPr/>
          <p:nvPr/>
        </p:nvSpPr>
        <p:spPr>
          <a:xfrm>
            <a:off x="4602050" y="650160"/>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6" name="Google Shape;256;p12"/>
          <p:cNvSpPr txBox="1"/>
          <p:nvPr>
            <p:ph type="title"/>
          </p:nvPr>
        </p:nvSpPr>
        <p:spPr>
          <a:xfrm>
            <a:off x="253410" y="681037"/>
            <a:ext cx="52578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3700"/>
              <a:buFont typeface="Arial"/>
              <a:buNone/>
            </a:pPr>
            <a:r>
              <a:rPr lang="tr-TR" sz="3700">
                <a:latin typeface="Arial"/>
                <a:ea typeface="Arial"/>
                <a:cs typeface="Arial"/>
                <a:sym typeface="Arial"/>
              </a:rPr>
              <a:t>Dengeleme Eylemi: Ekran Süresi ve Üretkenlik</a:t>
            </a:r>
            <a:endParaRPr/>
          </a:p>
        </p:txBody>
      </p:sp>
      <p:sp>
        <p:nvSpPr>
          <p:cNvPr id="257" name="Google Shape;257;p12"/>
          <p:cNvSpPr txBox="1"/>
          <p:nvPr>
            <p:ph idx="1" type="body"/>
          </p:nvPr>
        </p:nvSpPr>
        <p:spPr>
          <a:xfrm>
            <a:off x="585714" y="2006599"/>
            <a:ext cx="5964865" cy="4564321"/>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Char char="❑"/>
            </a:pPr>
            <a:r>
              <a:rPr lang="tr-TR">
                <a:latin typeface="Arial"/>
                <a:ea typeface="Arial"/>
                <a:cs typeface="Arial"/>
                <a:sym typeface="Arial"/>
              </a:rPr>
              <a:t>Dijital alışkanlıklarımızı yönetmenin zorluklarından biri ekran başında geçirilen süre ile üretkenlik arasında doğru dengeyi bulmaktır.</a:t>
            </a:r>
            <a:endParaRPr/>
          </a:p>
          <a:p>
            <a:pPr indent="-228600" lvl="0" marL="228600" rtl="0" algn="l">
              <a:lnSpc>
                <a:spcPct val="90000"/>
              </a:lnSpc>
              <a:spcBef>
                <a:spcPts val="1000"/>
              </a:spcBef>
              <a:spcAft>
                <a:spcPts val="0"/>
              </a:spcAft>
              <a:buSzPct val="100000"/>
              <a:buChar char="❑"/>
            </a:pPr>
            <a:r>
              <a:rPr b="1" lang="tr-TR">
                <a:latin typeface="Arial"/>
                <a:ea typeface="Arial"/>
                <a:cs typeface="Arial"/>
                <a:sym typeface="Arial"/>
              </a:rPr>
              <a:t>Ekran süresi</a:t>
            </a:r>
            <a:r>
              <a:rPr lang="tr-TR">
                <a:latin typeface="Arial"/>
                <a:ea typeface="Arial"/>
                <a:cs typeface="Arial"/>
                <a:sym typeface="Arial"/>
              </a:rPr>
              <a:t>, akıllı telefonlar, tabletler, dizüstü bilgisayarlar veya TV'ler gibi ekranlı cihazları kullanarak geçirdiğimiz süredir.</a:t>
            </a:r>
            <a:endParaRPr/>
          </a:p>
          <a:p>
            <a:pPr indent="-228600" lvl="0" marL="228600" rtl="0" algn="l">
              <a:lnSpc>
                <a:spcPct val="90000"/>
              </a:lnSpc>
              <a:spcBef>
                <a:spcPts val="1000"/>
              </a:spcBef>
              <a:spcAft>
                <a:spcPts val="0"/>
              </a:spcAft>
              <a:buSzPct val="100000"/>
              <a:buChar char="❑"/>
            </a:pPr>
            <a:r>
              <a:rPr lang="tr-TR">
                <a:latin typeface="Arial"/>
                <a:ea typeface="Arial"/>
                <a:cs typeface="Arial"/>
                <a:sym typeface="Arial"/>
              </a:rPr>
              <a:t>Ekran başında geçirilen zaman, onu nasıl kullandığımıza ve diğer faaliyetlerimizi ve sorumluluklarımızı nasıl etkilediğine bağlı olarak faydalı veya zararlı olabilir.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3"/>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tr-TR">
                <a:latin typeface="Arial"/>
                <a:ea typeface="Arial"/>
                <a:cs typeface="Arial"/>
                <a:sym typeface="Arial"/>
              </a:rPr>
              <a:t>Yararlı ve zararlı ekran süresi</a:t>
            </a:r>
            <a:endParaRPr/>
          </a:p>
        </p:txBody>
      </p:sp>
      <p:grpSp>
        <p:nvGrpSpPr>
          <p:cNvPr id="263" name="Google Shape;263;p13"/>
          <p:cNvGrpSpPr/>
          <p:nvPr/>
        </p:nvGrpSpPr>
        <p:grpSpPr>
          <a:xfrm>
            <a:off x="838200" y="1826156"/>
            <a:ext cx="10515600" cy="4350274"/>
            <a:chOff x="0" y="531"/>
            <a:chExt cx="10515600" cy="4350274"/>
          </a:xfrm>
        </p:grpSpPr>
        <p:sp>
          <p:nvSpPr>
            <p:cNvPr id="264" name="Google Shape;264;p13"/>
            <p:cNvSpPr/>
            <p:nvPr/>
          </p:nvSpPr>
          <p:spPr>
            <a:xfrm>
              <a:off x="0" y="531"/>
              <a:ext cx="105156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375988" y="280191"/>
              <a:ext cx="683614" cy="68361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1435590" y="531"/>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txBox="1"/>
            <p:nvPr/>
          </p:nvSpPr>
          <p:spPr>
            <a:xfrm>
              <a:off x="1435590" y="531"/>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2100"/>
                <a:buFont typeface="Calibri"/>
                <a:buNone/>
              </a:pPr>
              <a:r>
                <a:rPr b="1" i="0" lang="tr-TR" sz="2100" u="none" cap="none" strike="noStrike">
                  <a:solidFill>
                    <a:schemeClr val="dk1"/>
                  </a:solidFill>
                  <a:latin typeface="Calibri"/>
                  <a:ea typeface="Calibri"/>
                  <a:cs typeface="Calibri"/>
                  <a:sym typeface="Calibri"/>
                </a:rPr>
                <a:t>Yararlı ekran süresi, </a:t>
              </a:r>
              <a:r>
                <a:rPr b="0" i="0" lang="tr-TR" sz="2100" u="none" cap="none" strike="noStrike">
                  <a:solidFill>
                    <a:schemeClr val="dk1"/>
                  </a:solidFill>
                  <a:latin typeface="Calibri"/>
                  <a:ea typeface="Calibri"/>
                  <a:cs typeface="Calibri"/>
                  <a:sym typeface="Calibri"/>
                </a:rPr>
                <a:t>teknolojiyi iş, eğitim veya eğlence gibi belirli bir amaç için kullandığımız ve işimiz bittiğinde kapatabildiğimiz zamandır.</a:t>
              </a:r>
              <a:endParaRPr b="0" i="0" sz="2100" u="none" cap="none" strike="noStrike">
                <a:solidFill>
                  <a:schemeClr val="dk1"/>
                </a:solidFill>
                <a:latin typeface="Arial"/>
                <a:ea typeface="Arial"/>
                <a:cs typeface="Arial"/>
                <a:sym typeface="Arial"/>
              </a:endParaRPr>
            </a:p>
          </p:txBody>
        </p:sp>
        <p:sp>
          <p:nvSpPr>
            <p:cNvPr id="268" name="Google Shape;268;p13"/>
            <p:cNvSpPr/>
            <p:nvPr/>
          </p:nvSpPr>
          <p:spPr>
            <a:xfrm>
              <a:off x="0" y="1554201"/>
              <a:ext cx="105156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375988" y="1833861"/>
              <a:ext cx="683614" cy="68361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1435590" y="1554201"/>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txBox="1"/>
            <p:nvPr/>
          </p:nvSpPr>
          <p:spPr>
            <a:xfrm>
              <a:off x="1435590" y="1554201"/>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2100"/>
                <a:buFont typeface="Calibri"/>
                <a:buNone/>
              </a:pPr>
              <a:r>
                <a:rPr b="1" i="0" lang="tr-TR" sz="2100" u="none" cap="none" strike="noStrike">
                  <a:solidFill>
                    <a:schemeClr val="dk1"/>
                  </a:solidFill>
                  <a:latin typeface="Calibri"/>
                  <a:ea typeface="Calibri"/>
                  <a:cs typeface="Calibri"/>
                  <a:sym typeface="Calibri"/>
                </a:rPr>
                <a:t>Zararlı ekran süresi, </a:t>
              </a:r>
              <a:r>
                <a:rPr b="0" i="0" lang="tr-TR" sz="2100" u="none" cap="none" strike="noStrike">
                  <a:solidFill>
                    <a:schemeClr val="dk1"/>
                  </a:solidFill>
                  <a:latin typeface="Calibri"/>
                  <a:ea typeface="Calibri"/>
                  <a:cs typeface="Calibri"/>
                  <a:sym typeface="Calibri"/>
                </a:rPr>
                <a:t>teknolojiyi açık bir neden olmadan kullandığımız veya zamanın nasıl geçtiğini anlamadığımız ve diğer görev ve yükümlülüklerimizi ihmal ettiğimiz zamandır.</a:t>
              </a:r>
              <a:endParaRPr b="0" i="0" sz="2100" u="none" cap="none" strike="noStrike">
                <a:solidFill>
                  <a:schemeClr val="dk1"/>
                </a:solidFill>
                <a:latin typeface="Arial"/>
                <a:ea typeface="Arial"/>
                <a:cs typeface="Arial"/>
                <a:sym typeface="Arial"/>
              </a:endParaRPr>
            </a:p>
          </p:txBody>
        </p:sp>
        <p:sp>
          <p:nvSpPr>
            <p:cNvPr id="272" name="Google Shape;272;p13"/>
            <p:cNvSpPr/>
            <p:nvPr/>
          </p:nvSpPr>
          <p:spPr>
            <a:xfrm>
              <a:off x="0" y="3107870"/>
              <a:ext cx="105156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375988" y="3387531"/>
              <a:ext cx="683614" cy="68361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1435590" y="3107870"/>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txBox="1"/>
            <p:nvPr/>
          </p:nvSpPr>
          <p:spPr>
            <a:xfrm>
              <a:off x="1435590" y="3107870"/>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2100"/>
                <a:buFont typeface="Calibri"/>
                <a:buNone/>
              </a:pPr>
              <a:r>
                <a:rPr b="0" i="0" lang="tr-TR" sz="2100" u="none" cap="none" strike="noStrike">
                  <a:solidFill>
                    <a:schemeClr val="dk1"/>
                  </a:solidFill>
                  <a:latin typeface="Calibri"/>
                  <a:ea typeface="Calibri"/>
                  <a:cs typeface="Calibri"/>
                  <a:sym typeface="Calibri"/>
                </a:rPr>
                <a:t>Ekran başında geçirilen süre ile üretkenliği dengelemek için bazı zaman yönetimi tekniklerini uygulamamız gerekir.</a:t>
              </a:r>
              <a:endParaRPr b="0" i="0" sz="2100" u="none" cap="none" strike="noStrike">
                <a:solidFill>
                  <a:schemeClr val="dk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1" name="Google Shape;281;p14"/>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2" name="Google Shape;282;p14"/>
          <p:cNvSpPr txBox="1"/>
          <p:nvPr>
            <p:ph idx="1" type="body"/>
          </p:nvPr>
        </p:nvSpPr>
        <p:spPr>
          <a:xfrm>
            <a:off x="428492" y="1531642"/>
            <a:ext cx="5891319" cy="435879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3200"/>
              <a:buChar char="❑"/>
            </a:pPr>
            <a:r>
              <a:rPr lang="tr-TR" sz="3200">
                <a:latin typeface="Arial"/>
                <a:ea typeface="Arial"/>
                <a:cs typeface="Arial"/>
                <a:sym typeface="Arial"/>
              </a:rPr>
              <a:t>Ekran süresi için </a:t>
            </a:r>
            <a:r>
              <a:rPr b="1" lang="tr-TR" sz="3200">
                <a:latin typeface="Arial"/>
                <a:ea typeface="Arial"/>
                <a:cs typeface="Arial"/>
                <a:sym typeface="Arial"/>
              </a:rPr>
              <a:t>günlük veya haftalık bir sınır belirleyebilir </a:t>
            </a:r>
            <a:r>
              <a:rPr lang="tr-TR" sz="3200">
                <a:latin typeface="Arial"/>
                <a:ea typeface="Arial"/>
                <a:cs typeface="Arial"/>
                <a:sym typeface="Arial"/>
              </a:rPr>
              <a:t>ve bunu uygulamalar veya araçlarla takip edebilirsiniz.</a:t>
            </a:r>
            <a:endParaRPr/>
          </a:p>
          <a:p>
            <a:pPr indent="-228600" lvl="0" marL="228600" rtl="0" algn="l">
              <a:lnSpc>
                <a:spcPct val="90000"/>
              </a:lnSpc>
              <a:spcBef>
                <a:spcPts val="1000"/>
              </a:spcBef>
              <a:spcAft>
                <a:spcPts val="0"/>
              </a:spcAft>
              <a:buSzPts val="3200"/>
              <a:buChar char="❑"/>
            </a:pPr>
            <a:r>
              <a:rPr lang="tr-TR" sz="3200">
                <a:latin typeface="Arial"/>
                <a:ea typeface="Arial"/>
                <a:cs typeface="Arial"/>
                <a:sym typeface="Arial"/>
              </a:rPr>
              <a:t>Teknolojiyi kullanmak için </a:t>
            </a:r>
            <a:r>
              <a:rPr b="1" lang="tr-TR" sz="3200">
                <a:latin typeface="Arial"/>
                <a:ea typeface="Arial"/>
                <a:cs typeface="Arial"/>
                <a:sym typeface="Arial"/>
              </a:rPr>
              <a:t>belirli zamanlar planlayabilir </a:t>
            </a:r>
            <a:r>
              <a:rPr lang="tr-TR" sz="3200">
                <a:latin typeface="Arial"/>
                <a:ea typeface="Arial"/>
                <a:cs typeface="Arial"/>
                <a:sym typeface="Arial"/>
              </a:rPr>
              <a:t>ve diğer zamanlarda (örneğin yatmadan önce, yemek sırasında veya çalışırken) bundan kaçınabilirsiniz.</a:t>
            </a:r>
            <a:endParaRPr/>
          </a:p>
        </p:txBody>
      </p:sp>
      <p:sp>
        <p:nvSpPr>
          <p:cNvPr id="283" name="Google Shape;283;p14"/>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creen Time &amp; Tech Use - Prevention Coalition" id="284" name="Google Shape;284;p14"/>
          <p:cNvPicPr preferRelativeResize="0"/>
          <p:nvPr/>
        </p:nvPicPr>
        <p:blipFill rotWithShape="1">
          <a:blip r:embed="rId3">
            <a:alphaModFix/>
          </a:blip>
          <a:srcRect b="0" l="0" r="0" t="0"/>
          <a:stretch/>
        </p:blipFill>
        <p:spPr>
          <a:xfrm>
            <a:off x="7887184" y="1216485"/>
            <a:ext cx="3781051" cy="378105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285" name="Google Shape;285;p14"/>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86" name="Google Shape;286;p14"/>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287" name="Google Shape;287;p14"/>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4"/>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4"/>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5"/>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5"/>
          <p:cNvSpPr txBox="1"/>
          <p:nvPr>
            <p:ph idx="1" type="body"/>
          </p:nvPr>
        </p:nvSpPr>
        <p:spPr>
          <a:xfrm>
            <a:off x="787441" y="1075239"/>
            <a:ext cx="5572342" cy="4858526"/>
          </a:xfrm>
          <a:prstGeom prst="rect">
            <a:avLst/>
          </a:prstGeom>
          <a:noFill/>
          <a:ln>
            <a:noFill/>
          </a:ln>
        </p:spPr>
        <p:txBody>
          <a:bodyPr anchorCtr="0" anchor="t" bIns="45700" lIns="91425" spcFirstLastPara="1" rIns="91425" wrap="square" tIns="45700">
            <a:normAutofit fontScale="92500"/>
          </a:bodyPr>
          <a:lstStyle/>
          <a:p>
            <a:pPr indent="-228600" lvl="0" marL="228600" rtl="0" algn="just">
              <a:lnSpc>
                <a:spcPct val="90000"/>
              </a:lnSpc>
              <a:spcBef>
                <a:spcPts val="0"/>
              </a:spcBef>
              <a:spcAft>
                <a:spcPts val="0"/>
              </a:spcAft>
              <a:buSzPct val="100000"/>
              <a:buChar char="❑"/>
            </a:pPr>
            <a:r>
              <a:rPr b="1" lang="tr-TR">
                <a:latin typeface="Arial"/>
                <a:ea typeface="Arial"/>
                <a:cs typeface="Arial"/>
                <a:sym typeface="Arial"/>
              </a:rPr>
              <a:t>En önemli ve acil görevlerinize öncelik vermek </a:t>
            </a:r>
            <a:r>
              <a:rPr lang="tr-TR">
                <a:latin typeface="Arial"/>
                <a:ea typeface="Arial"/>
                <a:cs typeface="Arial"/>
                <a:sym typeface="Arial"/>
              </a:rPr>
              <a:t>ve teknolojiyi eğlence veya eğlence amacıyla kullanmadan önce bunları tamamlamak uygun olur.</a:t>
            </a:r>
            <a:endParaRPr/>
          </a:p>
          <a:p>
            <a:pPr indent="-228600" lvl="0" marL="228600" rtl="0" algn="l">
              <a:lnSpc>
                <a:spcPct val="90000"/>
              </a:lnSpc>
              <a:spcBef>
                <a:spcPts val="1000"/>
              </a:spcBef>
              <a:spcAft>
                <a:spcPts val="0"/>
              </a:spcAft>
              <a:buSzPct val="100000"/>
              <a:buChar char="❑"/>
            </a:pPr>
            <a:r>
              <a:rPr lang="tr-TR">
                <a:latin typeface="Arial"/>
                <a:ea typeface="Arial"/>
                <a:cs typeface="Arial"/>
                <a:sym typeface="Arial"/>
              </a:rPr>
              <a:t>Teknolojiye </a:t>
            </a:r>
            <a:r>
              <a:rPr b="1" lang="tr-TR">
                <a:latin typeface="Arial"/>
                <a:ea typeface="Arial"/>
                <a:cs typeface="Arial"/>
                <a:sym typeface="Arial"/>
              </a:rPr>
              <a:t>düzenli olarak ara vermek</a:t>
            </a:r>
            <a:r>
              <a:rPr lang="tr-TR">
                <a:latin typeface="Arial"/>
                <a:ea typeface="Arial"/>
                <a:cs typeface="Arial"/>
                <a:sym typeface="Arial"/>
              </a:rPr>
              <a:t> ve bu araları başka etkinlikler için kullanmak da önemlidir. Örneğin:</a:t>
            </a:r>
            <a:endParaRPr sz="2800">
              <a:latin typeface="Arial"/>
              <a:ea typeface="Arial"/>
              <a:cs typeface="Arial"/>
              <a:sym typeface="Arial"/>
            </a:endParaRPr>
          </a:p>
          <a:p>
            <a:pPr indent="-228600" lvl="1" marL="685800" rtl="0" algn="l">
              <a:lnSpc>
                <a:spcPct val="90000"/>
              </a:lnSpc>
              <a:spcBef>
                <a:spcPts val="500"/>
              </a:spcBef>
              <a:spcAft>
                <a:spcPts val="0"/>
              </a:spcAft>
              <a:buClr>
                <a:srgbClr val="FFAA5A"/>
              </a:buClr>
              <a:buSzPct val="100000"/>
              <a:buChar char="•"/>
            </a:pPr>
            <a:r>
              <a:rPr lang="tr-TR" sz="2800">
                <a:latin typeface="Arial"/>
                <a:ea typeface="Arial"/>
                <a:cs typeface="Arial"/>
                <a:sym typeface="Arial"/>
              </a:rPr>
              <a:t>Esneme</a:t>
            </a:r>
            <a:endParaRPr/>
          </a:p>
          <a:p>
            <a:pPr indent="-228600" lvl="1" marL="685800" rtl="0" algn="l">
              <a:lnSpc>
                <a:spcPct val="90000"/>
              </a:lnSpc>
              <a:spcBef>
                <a:spcPts val="500"/>
              </a:spcBef>
              <a:spcAft>
                <a:spcPts val="0"/>
              </a:spcAft>
              <a:buClr>
                <a:srgbClr val="FFAA5A"/>
              </a:buClr>
              <a:buSzPct val="100000"/>
              <a:buChar char="•"/>
            </a:pPr>
            <a:r>
              <a:rPr lang="tr-TR" sz="2800">
                <a:latin typeface="Arial"/>
                <a:ea typeface="Arial"/>
                <a:cs typeface="Arial"/>
                <a:sym typeface="Arial"/>
              </a:rPr>
              <a:t>Yürüme</a:t>
            </a:r>
            <a:endParaRPr/>
          </a:p>
          <a:p>
            <a:pPr indent="-228600" lvl="1" marL="685800" rtl="0" algn="l">
              <a:lnSpc>
                <a:spcPct val="90000"/>
              </a:lnSpc>
              <a:spcBef>
                <a:spcPts val="500"/>
              </a:spcBef>
              <a:spcAft>
                <a:spcPts val="0"/>
              </a:spcAft>
              <a:buClr>
                <a:srgbClr val="FFAA5A"/>
              </a:buClr>
              <a:buSzPct val="100000"/>
              <a:buChar char="•"/>
            </a:pPr>
            <a:r>
              <a:rPr lang="tr-TR" sz="2800">
                <a:latin typeface="Arial"/>
                <a:ea typeface="Arial"/>
                <a:cs typeface="Arial"/>
                <a:sym typeface="Arial"/>
              </a:rPr>
              <a:t>Okuma</a:t>
            </a:r>
            <a:endParaRPr/>
          </a:p>
          <a:p>
            <a:pPr indent="-228600" lvl="1" marL="685800" rtl="0" algn="l">
              <a:lnSpc>
                <a:spcPct val="90000"/>
              </a:lnSpc>
              <a:spcBef>
                <a:spcPts val="500"/>
              </a:spcBef>
              <a:spcAft>
                <a:spcPts val="0"/>
              </a:spcAft>
              <a:buClr>
                <a:srgbClr val="FFAA5A"/>
              </a:buClr>
              <a:buSzPct val="100000"/>
              <a:buChar char="•"/>
            </a:pPr>
            <a:r>
              <a:rPr lang="tr-TR" sz="2800">
                <a:latin typeface="Arial"/>
                <a:ea typeface="Arial"/>
                <a:cs typeface="Arial"/>
                <a:sym typeface="Arial"/>
              </a:rPr>
              <a:t>Meditasyon</a:t>
            </a:r>
            <a:endParaRPr/>
          </a:p>
        </p:txBody>
      </p:sp>
      <p:sp>
        <p:nvSpPr>
          <p:cNvPr id="297" name="Google Shape;297;p15"/>
          <p:cNvSpPr/>
          <p:nvPr/>
        </p:nvSpPr>
        <p:spPr>
          <a:xfrm>
            <a:off x="6808185" y="3423959"/>
            <a:ext cx="630884" cy="630884"/>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5"/>
          <p:cNvSpPr/>
          <p:nvPr/>
        </p:nvSpPr>
        <p:spPr>
          <a:xfrm rot="-1136562">
            <a:off x="7450227"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Disconnect and Rejuvenate: Taking a Break from Technology" id="299" name="Google Shape;299;p15"/>
          <p:cNvPicPr preferRelativeResize="0"/>
          <p:nvPr/>
        </p:nvPicPr>
        <p:blipFill rotWithShape="1">
          <a:blip r:embed="rId3">
            <a:alphaModFix/>
          </a:blip>
          <a:srcRect b="5" l="0" r="5" t="0"/>
          <a:stretch/>
        </p:blipFill>
        <p:spPr>
          <a:xfrm>
            <a:off x="7529241" y="1075239"/>
            <a:ext cx="4351338" cy="435133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300" name="Google Shape;300;p15"/>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01" name="Google Shape;301;p15"/>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302" name="Google Shape;302;p15"/>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5"/>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07" name="Shape 307"/>
        <p:cNvGrpSpPr/>
        <p:nvPr/>
      </p:nvGrpSpPr>
      <p:grpSpPr>
        <a:xfrm>
          <a:off x="0" y="0"/>
          <a:ext cx="0" cy="0"/>
          <a:chOff x="0" y="0"/>
          <a:chExt cx="0" cy="0"/>
        </a:xfrm>
      </p:grpSpPr>
      <p:sp>
        <p:nvSpPr>
          <p:cNvPr id="308" name="Google Shape;308;p16"/>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6"/>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0" name="Google Shape;310;p16"/>
          <p:cNvGrpSpPr/>
          <p:nvPr/>
        </p:nvGrpSpPr>
        <p:grpSpPr>
          <a:xfrm>
            <a:off x="0" y="0"/>
            <a:ext cx="4707053" cy="6858000"/>
            <a:chOff x="651279" y="598259"/>
            <a:chExt cx="10889442" cy="5680742"/>
          </a:xfrm>
        </p:grpSpPr>
        <p:sp>
          <p:nvSpPr>
            <p:cNvPr id="311" name="Google Shape;311;p16"/>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6"/>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3" name="Google Shape;313;p16"/>
          <p:cNvGrpSpPr/>
          <p:nvPr/>
        </p:nvGrpSpPr>
        <p:grpSpPr>
          <a:xfrm>
            <a:off x="1524" y="0"/>
            <a:ext cx="12188952" cy="6858000"/>
            <a:chOff x="0" y="0"/>
            <a:chExt cx="12188952" cy="6858000"/>
          </a:xfrm>
        </p:grpSpPr>
        <p:sp>
          <p:nvSpPr>
            <p:cNvPr id="314" name="Google Shape;314;p16"/>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6"/>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6"/>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6"/>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6"/>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6"/>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6"/>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1" name="Google Shape;321;p16"/>
          <p:cNvSpPr txBox="1"/>
          <p:nvPr>
            <p:ph type="title"/>
          </p:nvPr>
        </p:nvSpPr>
        <p:spPr>
          <a:xfrm>
            <a:off x="358929" y="841248"/>
            <a:ext cx="3942700"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tr-TR">
                <a:solidFill>
                  <a:srgbClr val="FFAA5A"/>
                </a:solidFill>
                <a:latin typeface="Arial"/>
                <a:ea typeface="Arial"/>
                <a:cs typeface="Arial"/>
                <a:sym typeface="Arial"/>
              </a:rPr>
              <a:t>Dijital Zaman Yönetimi Stratejileri</a:t>
            </a:r>
            <a:endParaRPr/>
          </a:p>
        </p:txBody>
      </p:sp>
      <p:grpSp>
        <p:nvGrpSpPr>
          <p:cNvPr id="322" name="Google Shape;322;p16"/>
          <p:cNvGrpSpPr/>
          <p:nvPr/>
        </p:nvGrpSpPr>
        <p:grpSpPr>
          <a:xfrm>
            <a:off x="4985886" y="232138"/>
            <a:ext cx="6367912" cy="6403347"/>
            <a:chOff x="0" y="1132"/>
            <a:chExt cx="6367912" cy="6403347"/>
          </a:xfrm>
        </p:grpSpPr>
        <p:sp>
          <p:nvSpPr>
            <p:cNvPr id="323" name="Google Shape;323;p16"/>
            <p:cNvSpPr/>
            <p:nvPr/>
          </p:nvSpPr>
          <p:spPr>
            <a:xfrm>
              <a:off x="0" y="4821843"/>
              <a:ext cx="1591978" cy="1582636"/>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txBox="1"/>
            <p:nvPr/>
          </p:nvSpPr>
          <p:spPr>
            <a:xfrm>
              <a:off x="0" y="4821843"/>
              <a:ext cx="1591978" cy="1582636"/>
            </a:xfrm>
            <a:prstGeom prst="rect">
              <a:avLst/>
            </a:prstGeom>
            <a:noFill/>
            <a:ln>
              <a:noFill/>
            </a:ln>
          </p:spPr>
          <p:txBody>
            <a:bodyPr anchorCtr="0" anchor="ctr" bIns="156450" lIns="113200" spcFirstLastPara="1" rIns="11320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1" lang="tr-TR" sz="2200">
                  <a:solidFill>
                    <a:schemeClr val="lt1"/>
                  </a:solidFill>
                  <a:latin typeface="Calibri"/>
                  <a:ea typeface="Calibri"/>
                  <a:cs typeface="Calibri"/>
                  <a:sym typeface="Calibri"/>
                </a:rPr>
                <a:t>Pomodoro Tekniği</a:t>
              </a:r>
              <a:endParaRPr b="1" sz="2200">
                <a:solidFill>
                  <a:schemeClr val="lt1"/>
                </a:solidFill>
                <a:latin typeface="Arial"/>
                <a:ea typeface="Arial"/>
                <a:cs typeface="Arial"/>
                <a:sym typeface="Arial"/>
              </a:endParaRPr>
            </a:p>
          </p:txBody>
        </p:sp>
        <p:sp>
          <p:nvSpPr>
            <p:cNvPr id="325" name="Google Shape;325;p16"/>
            <p:cNvSpPr/>
            <p:nvPr/>
          </p:nvSpPr>
          <p:spPr>
            <a:xfrm>
              <a:off x="1591978" y="4821843"/>
              <a:ext cx="4775934" cy="1582636"/>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txBox="1"/>
            <p:nvPr/>
          </p:nvSpPr>
          <p:spPr>
            <a:xfrm>
              <a:off x="1591978" y="4821843"/>
              <a:ext cx="4775934" cy="1582636"/>
            </a:xfrm>
            <a:prstGeom prst="rect">
              <a:avLst/>
            </a:prstGeom>
            <a:noFill/>
            <a:ln>
              <a:noFill/>
            </a:ln>
          </p:spPr>
          <p:txBody>
            <a:bodyPr anchorCtr="0" anchor="t" bIns="203200" lIns="96875" spcFirstLastPara="1" rIns="96875" wrap="square" tIns="203200">
              <a:noAutofit/>
            </a:bodyPr>
            <a:lstStyle/>
            <a:p>
              <a:pPr indent="0" lvl="0" marL="0" marR="0" rtl="0" algn="l">
                <a:lnSpc>
                  <a:spcPct val="90000"/>
                </a:lnSpc>
                <a:spcBef>
                  <a:spcPts val="0"/>
                </a:spcBef>
                <a:spcAft>
                  <a:spcPts val="0"/>
                </a:spcAft>
                <a:buClr>
                  <a:srgbClr val="000000"/>
                </a:buClr>
                <a:buSzPts val="1600"/>
                <a:buFont typeface="Calibri"/>
                <a:buNone/>
              </a:pPr>
              <a:r>
                <a:rPr b="1" lang="tr-TR" sz="1600">
                  <a:solidFill>
                    <a:srgbClr val="000000"/>
                  </a:solidFill>
                  <a:latin typeface="Calibri"/>
                  <a:ea typeface="Calibri"/>
                  <a:cs typeface="Calibri"/>
                  <a:sym typeface="Calibri"/>
                </a:rPr>
                <a:t>Pomodoro Tekniği</a:t>
              </a:r>
              <a:r>
                <a:rPr b="1" lang="tr-TR" sz="1600">
                  <a:solidFill>
                    <a:srgbClr val="000000"/>
                  </a:solidFill>
                  <a:latin typeface="Arial"/>
                  <a:ea typeface="Arial"/>
                  <a:cs typeface="Arial"/>
                  <a:sym typeface="Arial"/>
                </a:rPr>
                <a:t>:</a:t>
              </a:r>
              <a:endParaRPr/>
            </a:p>
            <a:p>
              <a:pPr indent="-101600" lvl="1" marL="114300" marR="0" rtl="0" algn="l">
                <a:lnSpc>
                  <a:spcPct val="90000"/>
                </a:lnSpc>
                <a:spcBef>
                  <a:spcPts val="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25 dakikalık odaklanmış çalışma aralıkları ve ardından kısa molalarla Pomodoro Tekniğini deneyin.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Dijital çalışmalarınız sırasında konsantrasyonunuzu korumak ve tükenmişliği önlemek için bu yaklaşımdan yararlanın.</a:t>
              </a:r>
              <a:endParaRPr b="0" i="0" sz="1600" u="none" cap="none" strike="noStrike">
                <a:solidFill>
                  <a:schemeClr val="dk1"/>
                </a:solidFill>
                <a:latin typeface="Arial"/>
                <a:ea typeface="Arial"/>
                <a:cs typeface="Arial"/>
                <a:sym typeface="Arial"/>
              </a:endParaRPr>
            </a:p>
          </p:txBody>
        </p:sp>
        <p:sp>
          <p:nvSpPr>
            <p:cNvPr id="327" name="Google Shape;327;p16"/>
            <p:cNvSpPr/>
            <p:nvPr/>
          </p:nvSpPr>
          <p:spPr>
            <a:xfrm rot="10800000">
              <a:off x="0" y="2411488"/>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txBox="1"/>
            <p:nvPr/>
          </p:nvSpPr>
          <p:spPr>
            <a:xfrm>
              <a:off x="0" y="2411488"/>
              <a:ext cx="1591978" cy="1582162"/>
            </a:xfrm>
            <a:prstGeom prst="rect">
              <a:avLst/>
            </a:prstGeom>
            <a:noFill/>
            <a:ln>
              <a:noFill/>
            </a:ln>
          </p:spPr>
          <p:txBody>
            <a:bodyPr anchorCtr="0" anchor="ctr" bIns="170675" lIns="113200" spcFirstLastPara="1" rIns="113200" wrap="square" tIns="170675">
              <a:noAutofit/>
            </a:bodyPr>
            <a:lstStyle/>
            <a:p>
              <a:pPr indent="0" lvl="0" marL="0" marR="0" rtl="0" algn="ctr">
                <a:lnSpc>
                  <a:spcPct val="90000"/>
                </a:lnSpc>
                <a:spcBef>
                  <a:spcPts val="0"/>
                </a:spcBef>
                <a:spcAft>
                  <a:spcPts val="0"/>
                </a:spcAft>
                <a:buClr>
                  <a:schemeClr val="lt1"/>
                </a:buClr>
                <a:buSzPts val="2400"/>
                <a:buFont typeface="Calibri"/>
                <a:buNone/>
              </a:pPr>
              <a:r>
                <a:rPr b="1" lang="tr-TR" sz="2400">
                  <a:solidFill>
                    <a:schemeClr val="lt1"/>
                  </a:solidFill>
                  <a:latin typeface="Calibri"/>
                  <a:ea typeface="Calibri"/>
                  <a:cs typeface="Calibri"/>
                  <a:sym typeface="Calibri"/>
                </a:rPr>
                <a:t>Günlük Plan</a:t>
              </a:r>
              <a:endParaRPr b="1" sz="3200">
                <a:solidFill>
                  <a:schemeClr val="lt1"/>
                </a:solidFill>
                <a:latin typeface="Arial"/>
                <a:ea typeface="Arial"/>
                <a:cs typeface="Arial"/>
                <a:sym typeface="Arial"/>
              </a:endParaRPr>
            </a:p>
          </p:txBody>
        </p:sp>
        <p:sp>
          <p:nvSpPr>
            <p:cNvPr id="329" name="Google Shape;329;p16"/>
            <p:cNvSpPr/>
            <p:nvPr/>
          </p:nvSpPr>
          <p:spPr>
            <a:xfrm>
              <a:off x="1591978" y="2411488"/>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txBox="1"/>
            <p:nvPr/>
          </p:nvSpPr>
          <p:spPr>
            <a:xfrm>
              <a:off x="1591978" y="2411488"/>
              <a:ext cx="4775934" cy="1582162"/>
            </a:xfrm>
            <a:prstGeom prst="rect">
              <a:avLst/>
            </a:prstGeom>
            <a:noFill/>
            <a:ln>
              <a:noFill/>
            </a:ln>
          </p:spPr>
          <p:txBody>
            <a:bodyPr anchorCtr="0" anchor="t" bIns="203200" lIns="96875" spcFirstLastPara="1" rIns="96875" wrap="square" tIns="203200">
              <a:noAutofit/>
            </a:bodyPr>
            <a:lstStyle/>
            <a:p>
              <a:pPr indent="0" lvl="0" marL="0" marR="0" rtl="0" algn="l">
                <a:lnSpc>
                  <a:spcPct val="90000"/>
                </a:lnSpc>
                <a:spcBef>
                  <a:spcPts val="0"/>
                </a:spcBef>
                <a:spcAft>
                  <a:spcPts val="0"/>
                </a:spcAft>
                <a:buClr>
                  <a:srgbClr val="000000"/>
                </a:buClr>
                <a:buSzPts val="1600"/>
                <a:buFont typeface="Arial"/>
                <a:buNone/>
              </a:pPr>
              <a:r>
                <a:rPr b="1" lang="tr-TR" sz="1600">
                  <a:solidFill>
                    <a:srgbClr val="000000"/>
                  </a:solidFill>
                  <a:latin typeface="Arial"/>
                  <a:ea typeface="Arial"/>
                  <a:cs typeface="Arial"/>
                  <a:sym typeface="Arial"/>
                </a:rPr>
                <a:t>Günlük Plan:</a:t>
              </a:r>
              <a:endParaRPr/>
            </a:p>
            <a:p>
              <a:pPr indent="-101600" lvl="1" marL="114300" marR="0" rtl="0" algn="l">
                <a:lnSpc>
                  <a:spcPct val="90000"/>
                </a:lnSpc>
                <a:spcBef>
                  <a:spcPts val="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Çeşitli dijital etkinliklere belirli zaman dilimleri ayıran yapılandırılmış bir günlük plan geliştirin.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E-postalar, proje çalışmaları ve molalar gibi görevlerle ne zaman ilgileneceğinizi açıkça tanımlayın.</a:t>
              </a:r>
              <a:endParaRPr b="0" i="0" sz="1600" u="none" cap="none" strike="noStrike">
                <a:solidFill>
                  <a:schemeClr val="dk1"/>
                </a:solidFill>
                <a:latin typeface="Arial"/>
                <a:ea typeface="Arial"/>
                <a:cs typeface="Arial"/>
                <a:sym typeface="Arial"/>
              </a:endParaRPr>
            </a:p>
          </p:txBody>
        </p:sp>
        <p:sp>
          <p:nvSpPr>
            <p:cNvPr id="331" name="Google Shape;331;p16"/>
            <p:cNvSpPr/>
            <p:nvPr/>
          </p:nvSpPr>
          <p:spPr>
            <a:xfrm rot="10800000">
              <a:off x="0" y="1132"/>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txBox="1"/>
            <p:nvPr/>
          </p:nvSpPr>
          <p:spPr>
            <a:xfrm>
              <a:off x="0" y="1132"/>
              <a:ext cx="1591978" cy="1582162"/>
            </a:xfrm>
            <a:prstGeom prst="rect">
              <a:avLst/>
            </a:prstGeom>
            <a:noFill/>
            <a:ln>
              <a:noFill/>
            </a:ln>
          </p:spPr>
          <p:txBody>
            <a:bodyPr anchorCtr="0" anchor="ctr" bIns="170675" lIns="113200" spcFirstLastPara="1" rIns="113200" wrap="square" tIns="170675">
              <a:noAutofit/>
            </a:bodyPr>
            <a:lstStyle/>
            <a:p>
              <a:pPr indent="0" lvl="0" marL="0" marR="0" rtl="0" algn="ctr">
                <a:lnSpc>
                  <a:spcPct val="90000"/>
                </a:lnSpc>
                <a:spcBef>
                  <a:spcPts val="0"/>
                </a:spcBef>
                <a:spcAft>
                  <a:spcPts val="0"/>
                </a:spcAft>
                <a:buClr>
                  <a:schemeClr val="lt1"/>
                </a:buClr>
                <a:buSzPts val="2400"/>
                <a:buFont typeface="Calibri"/>
                <a:buNone/>
              </a:pPr>
              <a:r>
                <a:rPr b="1" lang="tr-TR" sz="2400">
                  <a:solidFill>
                    <a:schemeClr val="lt1"/>
                  </a:solidFill>
                  <a:latin typeface="Calibri"/>
                  <a:ea typeface="Calibri"/>
                  <a:cs typeface="Calibri"/>
                  <a:sym typeface="Calibri"/>
                </a:rPr>
                <a:t>Öncelikler Belirleyin</a:t>
              </a:r>
              <a:endParaRPr b="1" sz="2400">
                <a:solidFill>
                  <a:schemeClr val="lt1"/>
                </a:solidFill>
                <a:latin typeface="Arial"/>
                <a:ea typeface="Arial"/>
                <a:cs typeface="Arial"/>
                <a:sym typeface="Arial"/>
              </a:endParaRPr>
            </a:p>
          </p:txBody>
        </p:sp>
        <p:sp>
          <p:nvSpPr>
            <p:cNvPr id="333" name="Google Shape;333;p16"/>
            <p:cNvSpPr/>
            <p:nvPr/>
          </p:nvSpPr>
          <p:spPr>
            <a:xfrm>
              <a:off x="1591978" y="1132"/>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txBox="1"/>
            <p:nvPr/>
          </p:nvSpPr>
          <p:spPr>
            <a:xfrm>
              <a:off x="1591978" y="1132"/>
              <a:ext cx="4775934" cy="1582162"/>
            </a:xfrm>
            <a:prstGeom prst="rect">
              <a:avLst/>
            </a:prstGeom>
            <a:noFill/>
            <a:ln>
              <a:noFill/>
            </a:ln>
          </p:spPr>
          <p:txBody>
            <a:bodyPr anchorCtr="0" anchor="t" bIns="203200" lIns="96875" spcFirstLastPara="1" rIns="96875" wrap="square" tIns="203200">
              <a:noAutofit/>
            </a:bodyPr>
            <a:lstStyle/>
            <a:p>
              <a:pPr indent="0" lvl="0" marL="0" marR="0" rtl="0" algn="l">
                <a:lnSpc>
                  <a:spcPct val="90000"/>
                </a:lnSpc>
                <a:spcBef>
                  <a:spcPts val="0"/>
                </a:spcBef>
                <a:spcAft>
                  <a:spcPts val="0"/>
                </a:spcAft>
                <a:buClr>
                  <a:srgbClr val="000000"/>
                </a:buClr>
                <a:buSzPts val="1600"/>
                <a:buFont typeface="Calibri"/>
                <a:buNone/>
              </a:pPr>
              <a:r>
                <a:rPr b="1" lang="tr-TR" sz="1600">
                  <a:solidFill>
                    <a:srgbClr val="000000"/>
                  </a:solidFill>
                  <a:latin typeface="Calibri"/>
                  <a:ea typeface="Calibri"/>
                  <a:cs typeface="Calibri"/>
                  <a:sym typeface="Calibri"/>
                </a:rPr>
                <a:t>Öncelikler Belirleyin</a:t>
              </a:r>
              <a:r>
                <a:rPr b="1" lang="tr-TR" sz="1600">
                  <a:solidFill>
                    <a:srgbClr val="000000"/>
                  </a:solidFill>
                  <a:latin typeface="Arial"/>
                  <a:ea typeface="Arial"/>
                  <a:cs typeface="Arial"/>
                  <a:sym typeface="Arial"/>
                </a:rPr>
                <a:t>:</a:t>
              </a:r>
              <a:endParaRPr/>
            </a:p>
            <a:p>
              <a:pPr indent="-101600" lvl="1" marL="114300" marR="0" rtl="0" algn="l">
                <a:lnSpc>
                  <a:spcPct val="90000"/>
                </a:lnSpc>
                <a:spcBef>
                  <a:spcPts val="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Görevleri acillik ve önem sırasına göre önceliklendirmek için Eisenhower Matrisini kullanın.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Nelerin anında yapılması gerektiğini ve nelerin ertelenebileceğini netleştirin.</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38" name="Shape 338"/>
        <p:cNvGrpSpPr/>
        <p:nvPr/>
      </p:nvGrpSpPr>
      <p:grpSpPr>
        <a:xfrm>
          <a:off x="0" y="0"/>
          <a:ext cx="0" cy="0"/>
          <a:chOff x="0" y="0"/>
          <a:chExt cx="0" cy="0"/>
        </a:xfrm>
      </p:grpSpPr>
      <p:sp>
        <p:nvSpPr>
          <p:cNvPr id="339" name="Google Shape;339;p17"/>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7"/>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1" name="Google Shape;341;p17"/>
          <p:cNvGrpSpPr/>
          <p:nvPr/>
        </p:nvGrpSpPr>
        <p:grpSpPr>
          <a:xfrm>
            <a:off x="0" y="0"/>
            <a:ext cx="4707053" cy="6858000"/>
            <a:chOff x="651279" y="598259"/>
            <a:chExt cx="10889442" cy="5680742"/>
          </a:xfrm>
        </p:grpSpPr>
        <p:sp>
          <p:nvSpPr>
            <p:cNvPr id="342" name="Google Shape;342;p17"/>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7"/>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44" name="Google Shape;344;p17"/>
          <p:cNvGrpSpPr/>
          <p:nvPr/>
        </p:nvGrpSpPr>
        <p:grpSpPr>
          <a:xfrm>
            <a:off x="1524" y="0"/>
            <a:ext cx="12188952" cy="6858000"/>
            <a:chOff x="0" y="0"/>
            <a:chExt cx="12188952" cy="6858000"/>
          </a:xfrm>
        </p:grpSpPr>
        <p:sp>
          <p:nvSpPr>
            <p:cNvPr id="345" name="Google Shape;345;p17"/>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7"/>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7"/>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7"/>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7"/>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7"/>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7"/>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2" name="Google Shape;352;p17"/>
          <p:cNvSpPr txBox="1"/>
          <p:nvPr>
            <p:ph type="title"/>
          </p:nvPr>
        </p:nvSpPr>
        <p:spPr>
          <a:xfrm>
            <a:off x="358929" y="841248"/>
            <a:ext cx="3942700"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tr-TR">
                <a:solidFill>
                  <a:srgbClr val="FFAA5A"/>
                </a:solidFill>
                <a:latin typeface="Arial"/>
                <a:ea typeface="Arial"/>
                <a:cs typeface="Arial"/>
                <a:sym typeface="Arial"/>
              </a:rPr>
              <a:t>Dijital Zaman Yönetimi Stratejileri</a:t>
            </a:r>
            <a:endParaRPr>
              <a:solidFill>
                <a:srgbClr val="FFAA5A"/>
              </a:solidFill>
              <a:latin typeface="Arial"/>
              <a:ea typeface="Arial"/>
              <a:cs typeface="Arial"/>
              <a:sym typeface="Arial"/>
            </a:endParaRPr>
          </a:p>
        </p:txBody>
      </p:sp>
      <p:grpSp>
        <p:nvGrpSpPr>
          <p:cNvPr id="353" name="Google Shape;353;p17"/>
          <p:cNvGrpSpPr/>
          <p:nvPr/>
        </p:nvGrpSpPr>
        <p:grpSpPr>
          <a:xfrm>
            <a:off x="4985886" y="232138"/>
            <a:ext cx="6367912" cy="6403347"/>
            <a:chOff x="0" y="1132"/>
            <a:chExt cx="6367912" cy="6403347"/>
          </a:xfrm>
        </p:grpSpPr>
        <p:sp>
          <p:nvSpPr>
            <p:cNvPr id="354" name="Google Shape;354;p17"/>
            <p:cNvSpPr/>
            <p:nvPr/>
          </p:nvSpPr>
          <p:spPr>
            <a:xfrm>
              <a:off x="0" y="4821843"/>
              <a:ext cx="1591978" cy="1582636"/>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txBox="1"/>
            <p:nvPr/>
          </p:nvSpPr>
          <p:spPr>
            <a:xfrm>
              <a:off x="0" y="4821843"/>
              <a:ext cx="1591978" cy="1582636"/>
            </a:xfrm>
            <a:prstGeom prst="rect">
              <a:avLst/>
            </a:prstGeom>
            <a:noFill/>
            <a:ln>
              <a:noFill/>
            </a:ln>
          </p:spPr>
          <p:txBody>
            <a:bodyPr anchorCtr="0" anchor="ctr" bIns="128000" lIns="113200" spcFirstLastPara="1" rIns="113200" wrap="square" tIns="128000">
              <a:noAutofit/>
            </a:bodyPr>
            <a:lstStyle/>
            <a:p>
              <a:pPr indent="0" lvl="0" marL="0" marR="0" rtl="0" algn="ctr">
                <a:lnSpc>
                  <a:spcPct val="90000"/>
                </a:lnSpc>
                <a:spcBef>
                  <a:spcPts val="0"/>
                </a:spcBef>
                <a:spcAft>
                  <a:spcPts val="0"/>
                </a:spcAft>
                <a:buClr>
                  <a:schemeClr val="lt1"/>
                </a:buClr>
                <a:buSzPts val="1800"/>
                <a:buFont typeface="Arial"/>
                <a:buNone/>
              </a:pPr>
              <a:r>
                <a:rPr b="1" lang="tr-TR" sz="1800">
                  <a:solidFill>
                    <a:schemeClr val="lt1"/>
                  </a:solidFill>
                  <a:latin typeface="Arial"/>
                  <a:ea typeface="Arial"/>
                  <a:cs typeface="Arial"/>
                  <a:sym typeface="Arial"/>
                </a:rPr>
                <a:t>Benzer Görevleri Gruplayın</a:t>
              </a:r>
              <a:endParaRPr b="1" sz="1800">
                <a:solidFill>
                  <a:schemeClr val="lt1"/>
                </a:solidFill>
                <a:latin typeface="Arial"/>
                <a:ea typeface="Arial"/>
                <a:cs typeface="Arial"/>
                <a:sym typeface="Arial"/>
              </a:endParaRPr>
            </a:p>
          </p:txBody>
        </p:sp>
        <p:sp>
          <p:nvSpPr>
            <p:cNvPr id="356" name="Google Shape;356;p17"/>
            <p:cNvSpPr/>
            <p:nvPr/>
          </p:nvSpPr>
          <p:spPr>
            <a:xfrm>
              <a:off x="1591978" y="4821843"/>
              <a:ext cx="4775934" cy="1582636"/>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txBox="1"/>
            <p:nvPr/>
          </p:nvSpPr>
          <p:spPr>
            <a:xfrm>
              <a:off x="1591978" y="4821843"/>
              <a:ext cx="4775934" cy="1582636"/>
            </a:xfrm>
            <a:prstGeom prst="rect">
              <a:avLst/>
            </a:prstGeom>
            <a:noFill/>
            <a:ln>
              <a:noFill/>
            </a:ln>
          </p:spPr>
          <p:txBody>
            <a:bodyPr anchorCtr="0" anchor="t" bIns="203200" lIns="96875" spcFirstLastPara="1" rIns="96875" wrap="square" tIns="203200">
              <a:noAutofit/>
            </a:bodyPr>
            <a:lstStyle/>
            <a:p>
              <a:pPr indent="0" lvl="0" marL="0" marR="0" rtl="0" algn="l">
                <a:lnSpc>
                  <a:spcPct val="90000"/>
                </a:lnSpc>
                <a:spcBef>
                  <a:spcPts val="0"/>
                </a:spcBef>
                <a:spcAft>
                  <a:spcPts val="0"/>
                </a:spcAft>
                <a:buClr>
                  <a:srgbClr val="000000"/>
                </a:buClr>
                <a:buSzPts val="1600"/>
                <a:buFont typeface="Arial"/>
                <a:buNone/>
              </a:pPr>
              <a:r>
                <a:rPr b="1" lang="tr-TR" sz="1600">
                  <a:solidFill>
                    <a:srgbClr val="000000"/>
                  </a:solidFill>
                  <a:latin typeface="Arial"/>
                  <a:ea typeface="Arial"/>
                  <a:cs typeface="Arial"/>
                  <a:sym typeface="Arial"/>
                </a:rPr>
                <a:t>Benzer Görevleri Gruplayın:</a:t>
              </a:r>
              <a:endParaRPr/>
            </a:p>
            <a:p>
              <a:pPr indent="-101600" lvl="1" marL="114300" marR="0" rtl="0" algn="l">
                <a:lnSpc>
                  <a:spcPct val="90000"/>
                </a:lnSpc>
                <a:spcBef>
                  <a:spcPts val="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Benzer dijital görevleri bir arada gruplayarak kesintileri en aza indirin ve iş akışını kolaylaştırın.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Bu, sık bağlam değiştirmeyle ilişkili bilişsel yükü azaltır.</a:t>
              </a:r>
              <a:endParaRPr b="0" i="0" sz="1600" u="none" cap="none" strike="noStrike">
                <a:solidFill>
                  <a:schemeClr val="dk1"/>
                </a:solidFill>
                <a:latin typeface="Arial"/>
                <a:ea typeface="Arial"/>
                <a:cs typeface="Arial"/>
                <a:sym typeface="Arial"/>
              </a:endParaRPr>
            </a:p>
          </p:txBody>
        </p:sp>
        <p:sp>
          <p:nvSpPr>
            <p:cNvPr id="358" name="Google Shape;358;p17"/>
            <p:cNvSpPr/>
            <p:nvPr/>
          </p:nvSpPr>
          <p:spPr>
            <a:xfrm rot="10800000">
              <a:off x="0" y="2411488"/>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txBox="1"/>
            <p:nvPr/>
          </p:nvSpPr>
          <p:spPr>
            <a:xfrm>
              <a:off x="0" y="2411488"/>
              <a:ext cx="1591978" cy="1582162"/>
            </a:xfrm>
            <a:prstGeom prst="rect">
              <a:avLst/>
            </a:prstGeom>
            <a:noFill/>
            <a:ln>
              <a:noFill/>
            </a:ln>
          </p:spPr>
          <p:txBody>
            <a:bodyPr anchorCtr="0" anchor="ctr" bIns="128000" lIns="113200" spcFirstLastPara="1" rIns="113200" wrap="square" tIns="128000">
              <a:noAutofit/>
            </a:bodyPr>
            <a:lstStyle/>
            <a:p>
              <a:pPr indent="0" lvl="0" marL="0" marR="0" rtl="0" algn="ctr">
                <a:lnSpc>
                  <a:spcPct val="90000"/>
                </a:lnSpc>
                <a:spcBef>
                  <a:spcPts val="0"/>
                </a:spcBef>
                <a:spcAft>
                  <a:spcPts val="0"/>
                </a:spcAft>
                <a:buClr>
                  <a:schemeClr val="lt1"/>
                </a:buClr>
                <a:buSzPts val="1800"/>
                <a:buFont typeface="Calibri"/>
                <a:buNone/>
              </a:pPr>
              <a:r>
                <a:rPr b="1" lang="tr-TR" sz="1800">
                  <a:solidFill>
                    <a:schemeClr val="lt1"/>
                  </a:solidFill>
                  <a:latin typeface="Calibri"/>
                  <a:ea typeface="Calibri"/>
                  <a:cs typeface="Calibri"/>
                  <a:sym typeface="Calibri"/>
                </a:rPr>
                <a:t>Bildirimleri Sınırlayın</a:t>
              </a:r>
              <a:endParaRPr b="1" sz="2400">
                <a:solidFill>
                  <a:schemeClr val="lt1"/>
                </a:solidFill>
                <a:latin typeface="Arial"/>
                <a:ea typeface="Arial"/>
                <a:cs typeface="Arial"/>
                <a:sym typeface="Arial"/>
              </a:endParaRPr>
            </a:p>
          </p:txBody>
        </p:sp>
        <p:sp>
          <p:nvSpPr>
            <p:cNvPr id="360" name="Google Shape;360;p17"/>
            <p:cNvSpPr/>
            <p:nvPr/>
          </p:nvSpPr>
          <p:spPr>
            <a:xfrm>
              <a:off x="1591978" y="2411488"/>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txBox="1"/>
            <p:nvPr/>
          </p:nvSpPr>
          <p:spPr>
            <a:xfrm>
              <a:off x="1591978" y="2411488"/>
              <a:ext cx="4775934" cy="1582162"/>
            </a:xfrm>
            <a:prstGeom prst="rect">
              <a:avLst/>
            </a:prstGeom>
            <a:noFill/>
            <a:ln>
              <a:noFill/>
            </a:ln>
          </p:spPr>
          <p:txBody>
            <a:bodyPr anchorCtr="0" anchor="t" bIns="203200" lIns="96875" spcFirstLastPara="1" rIns="96875" wrap="square" tIns="203200">
              <a:noAutofit/>
            </a:bodyPr>
            <a:lstStyle/>
            <a:p>
              <a:pPr indent="0" lvl="0" marL="0" marR="0" rtl="0" algn="l">
                <a:lnSpc>
                  <a:spcPct val="90000"/>
                </a:lnSpc>
                <a:spcBef>
                  <a:spcPts val="0"/>
                </a:spcBef>
                <a:spcAft>
                  <a:spcPts val="0"/>
                </a:spcAft>
                <a:buClr>
                  <a:srgbClr val="000000"/>
                </a:buClr>
                <a:buSzPts val="1600"/>
                <a:buFont typeface="Arial"/>
                <a:buNone/>
              </a:pPr>
              <a:r>
                <a:rPr b="1" lang="tr-TR" sz="1600">
                  <a:solidFill>
                    <a:srgbClr val="000000"/>
                  </a:solidFill>
                  <a:latin typeface="Arial"/>
                  <a:ea typeface="Arial"/>
                  <a:cs typeface="Arial"/>
                  <a:sym typeface="Arial"/>
                </a:rPr>
                <a:t>Bildirimleri Sınırlayın:</a:t>
              </a:r>
              <a:endParaRPr/>
            </a:p>
            <a:p>
              <a:pPr indent="-101600" lvl="1" marL="114300" marR="0" rtl="0" algn="l">
                <a:lnSpc>
                  <a:spcPct val="90000"/>
                </a:lnSpc>
                <a:spcBef>
                  <a:spcPts val="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Gerekli olmayan bildirimleri kapatarak odaklanmayı artırın ve dikkat dağıtıcıları en aza indirin.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Sürekli dikkatinizin dağılmasını önlemek amacıyla mesajları ve güncellemeleri kontrol etmek için belirli zamanlar planlayın.</a:t>
              </a:r>
              <a:endParaRPr b="0" i="0" sz="1600" u="none" cap="none" strike="noStrike">
                <a:solidFill>
                  <a:schemeClr val="dk1"/>
                </a:solidFill>
                <a:latin typeface="Arial"/>
                <a:ea typeface="Arial"/>
                <a:cs typeface="Arial"/>
                <a:sym typeface="Arial"/>
              </a:endParaRPr>
            </a:p>
          </p:txBody>
        </p:sp>
        <p:sp>
          <p:nvSpPr>
            <p:cNvPr id="362" name="Google Shape;362;p17"/>
            <p:cNvSpPr/>
            <p:nvPr/>
          </p:nvSpPr>
          <p:spPr>
            <a:xfrm rot="10800000">
              <a:off x="0" y="1132"/>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txBox="1"/>
            <p:nvPr/>
          </p:nvSpPr>
          <p:spPr>
            <a:xfrm>
              <a:off x="0" y="1132"/>
              <a:ext cx="1591978" cy="1582162"/>
            </a:xfrm>
            <a:prstGeom prst="rect">
              <a:avLst/>
            </a:prstGeom>
            <a:noFill/>
            <a:ln>
              <a:noFill/>
            </a:ln>
          </p:spPr>
          <p:txBody>
            <a:bodyPr anchorCtr="0" anchor="ctr" bIns="128000" lIns="113200" spcFirstLastPara="1" rIns="113200" wrap="square" tIns="128000">
              <a:noAutofit/>
            </a:bodyPr>
            <a:lstStyle/>
            <a:p>
              <a:pPr indent="0" lvl="0" marL="0" marR="0" rtl="0" algn="ctr">
                <a:lnSpc>
                  <a:spcPct val="90000"/>
                </a:lnSpc>
                <a:spcBef>
                  <a:spcPts val="0"/>
                </a:spcBef>
                <a:spcAft>
                  <a:spcPts val="0"/>
                </a:spcAft>
                <a:buClr>
                  <a:schemeClr val="lt1"/>
                </a:buClr>
                <a:buSzPts val="1800"/>
                <a:buFont typeface="Calibri"/>
                <a:buNone/>
              </a:pPr>
              <a:r>
                <a:rPr b="1" lang="tr-TR" sz="1800">
                  <a:solidFill>
                    <a:schemeClr val="lt1"/>
                  </a:solidFill>
                  <a:latin typeface="Calibri"/>
                  <a:ea typeface="Calibri"/>
                  <a:cs typeface="Calibri"/>
                  <a:sym typeface="Calibri"/>
                </a:rPr>
                <a:t>Çoklu Görevleri Sınırlayın</a:t>
              </a:r>
              <a:endParaRPr b="1" sz="1800">
                <a:solidFill>
                  <a:schemeClr val="lt1"/>
                </a:solidFill>
                <a:latin typeface="Arial"/>
                <a:ea typeface="Arial"/>
                <a:cs typeface="Arial"/>
                <a:sym typeface="Arial"/>
              </a:endParaRPr>
            </a:p>
          </p:txBody>
        </p:sp>
        <p:sp>
          <p:nvSpPr>
            <p:cNvPr id="364" name="Google Shape;364;p17"/>
            <p:cNvSpPr/>
            <p:nvPr/>
          </p:nvSpPr>
          <p:spPr>
            <a:xfrm>
              <a:off x="1591978" y="1132"/>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
            <p:cNvSpPr txBox="1"/>
            <p:nvPr/>
          </p:nvSpPr>
          <p:spPr>
            <a:xfrm>
              <a:off x="1591978" y="1132"/>
              <a:ext cx="4775934" cy="1582162"/>
            </a:xfrm>
            <a:prstGeom prst="rect">
              <a:avLst/>
            </a:prstGeom>
            <a:noFill/>
            <a:ln>
              <a:noFill/>
            </a:ln>
          </p:spPr>
          <p:txBody>
            <a:bodyPr anchorCtr="0" anchor="t" bIns="203200" lIns="96875" spcFirstLastPara="1" rIns="96875" wrap="square" tIns="203200">
              <a:noAutofit/>
            </a:bodyPr>
            <a:lstStyle/>
            <a:p>
              <a:pPr indent="0" lvl="0" marL="0" marR="0" rtl="0" algn="l">
                <a:lnSpc>
                  <a:spcPct val="90000"/>
                </a:lnSpc>
                <a:spcBef>
                  <a:spcPts val="0"/>
                </a:spcBef>
                <a:spcAft>
                  <a:spcPts val="0"/>
                </a:spcAft>
                <a:buClr>
                  <a:srgbClr val="000000"/>
                </a:buClr>
                <a:buSzPts val="1600"/>
                <a:buFont typeface="Arial"/>
                <a:buNone/>
              </a:pPr>
              <a:r>
                <a:rPr b="1" lang="tr-TR" sz="1600">
                  <a:solidFill>
                    <a:srgbClr val="000000"/>
                  </a:solidFill>
                  <a:latin typeface="Arial"/>
                  <a:ea typeface="Arial"/>
                  <a:cs typeface="Arial"/>
                  <a:sym typeface="Arial"/>
                </a:rPr>
                <a:t>Çoklu Görevleri Sınırlayın:</a:t>
              </a:r>
              <a:endParaRPr/>
            </a:p>
            <a:p>
              <a:pPr indent="-101600" lvl="1" marL="114300" marR="0" rtl="0" algn="l">
                <a:lnSpc>
                  <a:spcPct val="90000"/>
                </a:lnSpc>
                <a:spcBef>
                  <a:spcPts val="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Birden fazla görevi yerine getirmeye çalışmak yerine, her seferinde tek bir göreve odaklanarak verimliliği artırın.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Bu yaklaşım işinizin kalitesini artırmanıza yardımcı olur ve zihinsel yükü azaltır.</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69" name="Shape 369"/>
        <p:cNvGrpSpPr/>
        <p:nvPr/>
      </p:nvGrpSpPr>
      <p:grpSpPr>
        <a:xfrm>
          <a:off x="0" y="0"/>
          <a:ext cx="0" cy="0"/>
          <a:chOff x="0" y="0"/>
          <a:chExt cx="0" cy="0"/>
        </a:xfrm>
      </p:grpSpPr>
      <p:sp>
        <p:nvSpPr>
          <p:cNvPr id="370" name="Google Shape;370;p18"/>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18"/>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2" name="Google Shape;372;p18"/>
          <p:cNvGrpSpPr/>
          <p:nvPr/>
        </p:nvGrpSpPr>
        <p:grpSpPr>
          <a:xfrm>
            <a:off x="0" y="0"/>
            <a:ext cx="4707053" cy="6858000"/>
            <a:chOff x="651279" y="598259"/>
            <a:chExt cx="10889442" cy="5680742"/>
          </a:xfrm>
        </p:grpSpPr>
        <p:sp>
          <p:nvSpPr>
            <p:cNvPr id="373" name="Google Shape;373;p18"/>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18"/>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75" name="Google Shape;375;p18"/>
          <p:cNvGrpSpPr/>
          <p:nvPr/>
        </p:nvGrpSpPr>
        <p:grpSpPr>
          <a:xfrm>
            <a:off x="1524" y="0"/>
            <a:ext cx="12188952" cy="6858000"/>
            <a:chOff x="0" y="0"/>
            <a:chExt cx="12188952" cy="6858000"/>
          </a:xfrm>
        </p:grpSpPr>
        <p:sp>
          <p:nvSpPr>
            <p:cNvPr id="376" name="Google Shape;376;p18"/>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8"/>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8"/>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8"/>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18"/>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8"/>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18"/>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3" name="Google Shape;383;p18"/>
          <p:cNvSpPr txBox="1"/>
          <p:nvPr>
            <p:ph type="title"/>
          </p:nvPr>
        </p:nvSpPr>
        <p:spPr>
          <a:xfrm>
            <a:off x="435935" y="841248"/>
            <a:ext cx="386569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tr-TR">
                <a:solidFill>
                  <a:srgbClr val="FFAA5A"/>
                </a:solidFill>
                <a:latin typeface="Arial"/>
                <a:ea typeface="Arial"/>
                <a:cs typeface="Arial"/>
                <a:sym typeface="Arial"/>
              </a:rPr>
              <a:t>Dijital Zaman Yönetimi Stratejileri</a:t>
            </a:r>
            <a:endParaRPr>
              <a:solidFill>
                <a:srgbClr val="FFAA5A"/>
              </a:solidFill>
              <a:latin typeface="Arial"/>
              <a:ea typeface="Arial"/>
              <a:cs typeface="Arial"/>
              <a:sym typeface="Arial"/>
            </a:endParaRPr>
          </a:p>
        </p:txBody>
      </p:sp>
      <p:grpSp>
        <p:nvGrpSpPr>
          <p:cNvPr id="384" name="Google Shape;384;p18"/>
          <p:cNvGrpSpPr/>
          <p:nvPr/>
        </p:nvGrpSpPr>
        <p:grpSpPr>
          <a:xfrm>
            <a:off x="4946389" y="233099"/>
            <a:ext cx="7257459" cy="6401425"/>
            <a:chOff x="-39495" y="2093"/>
            <a:chExt cx="7257459" cy="6401425"/>
          </a:xfrm>
        </p:grpSpPr>
        <p:sp>
          <p:nvSpPr>
            <p:cNvPr id="385" name="Google Shape;385;p18"/>
            <p:cNvSpPr/>
            <p:nvPr/>
          </p:nvSpPr>
          <p:spPr>
            <a:xfrm>
              <a:off x="0" y="3985775"/>
              <a:ext cx="1794617" cy="241774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txBox="1"/>
            <p:nvPr/>
          </p:nvSpPr>
          <p:spPr>
            <a:xfrm>
              <a:off x="0" y="3985775"/>
              <a:ext cx="1794617" cy="2417743"/>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Clr>
                  <a:schemeClr val="lt1"/>
                </a:buClr>
                <a:buSzPts val="2800"/>
                <a:buFont typeface="Arial"/>
                <a:buNone/>
              </a:pPr>
              <a:r>
                <a:rPr b="1" lang="tr-TR" sz="2800">
                  <a:solidFill>
                    <a:schemeClr val="lt1"/>
                  </a:solidFill>
                  <a:latin typeface="Arial"/>
                  <a:ea typeface="Arial"/>
                  <a:cs typeface="Arial"/>
                  <a:sym typeface="Arial"/>
                </a:rPr>
                <a:t>Gözden Geçir ve Düzenle</a:t>
              </a:r>
              <a:endParaRPr b="1" sz="2800">
                <a:solidFill>
                  <a:schemeClr val="lt1"/>
                </a:solidFill>
                <a:latin typeface="Arial"/>
                <a:ea typeface="Arial"/>
                <a:cs typeface="Arial"/>
                <a:sym typeface="Arial"/>
              </a:endParaRPr>
            </a:p>
          </p:txBody>
        </p:sp>
        <p:sp>
          <p:nvSpPr>
            <p:cNvPr id="387" name="Google Shape;387;p18"/>
            <p:cNvSpPr/>
            <p:nvPr/>
          </p:nvSpPr>
          <p:spPr>
            <a:xfrm>
              <a:off x="1794617" y="3985775"/>
              <a:ext cx="5383852" cy="241774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txBox="1"/>
            <p:nvPr/>
          </p:nvSpPr>
          <p:spPr>
            <a:xfrm>
              <a:off x="1794617" y="3985775"/>
              <a:ext cx="5383852" cy="2417743"/>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Arial"/>
                <a:buNone/>
              </a:pPr>
              <a:r>
                <a:rPr b="1" lang="tr-TR" sz="1800">
                  <a:solidFill>
                    <a:srgbClr val="000000"/>
                  </a:solidFill>
                  <a:latin typeface="Arial"/>
                  <a:ea typeface="Arial"/>
                  <a:cs typeface="Arial"/>
                  <a:sym typeface="Arial"/>
                </a:rPr>
                <a:t>Gözden Geçir ve Düzenle:</a:t>
              </a:r>
              <a:endParaRPr/>
            </a:p>
            <a:p>
              <a:pPr indent="-127000" lvl="1" marL="114300" marR="0" rtl="0" algn="l">
                <a:lnSpc>
                  <a:spcPct val="90000"/>
                </a:lnSpc>
                <a:spcBef>
                  <a:spcPts val="630"/>
                </a:spcBef>
                <a:spcAft>
                  <a:spcPts val="0"/>
                </a:spcAft>
                <a:buClr>
                  <a:schemeClr val="dk1"/>
                </a:buClr>
                <a:buSzPts val="2000"/>
                <a:buFont typeface="Calibri"/>
                <a:buChar char="•"/>
              </a:pPr>
              <a:r>
                <a:rPr b="0" i="0" lang="tr-TR" sz="2000" u="none" cap="none" strike="noStrike">
                  <a:solidFill>
                    <a:schemeClr val="dk1"/>
                  </a:solidFill>
                  <a:latin typeface="Calibri"/>
                  <a:ea typeface="Calibri"/>
                  <a:cs typeface="Calibri"/>
                  <a:sym typeface="Calibri"/>
                </a:rPr>
                <a:t>Dijital zaman yönetimi stratejilerinizi üretkenlik ve esenliğe dayalı olarak düzenli olarak gözden geçirin ve düzenleyin.</a:t>
              </a:r>
              <a:br>
                <a:rPr b="0" i="0" lang="tr-TR" sz="2000" u="none" cap="none" strike="noStrike">
                  <a:solidFill>
                    <a:schemeClr val="dk1"/>
                  </a:solidFill>
                  <a:latin typeface="Calibri"/>
                  <a:ea typeface="Calibri"/>
                  <a:cs typeface="Calibri"/>
                  <a:sym typeface="Calibri"/>
                </a:rPr>
              </a:br>
              <a:r>
                <a:rPr b="0" i="0" lang="tr-TR" sz="2000" u="none" cap="none" strike="noStrike">
                  <a:solidFill>
                    <a:schemeClr val="dk1"/>
                  </a:solidFill>
                  <a:latin typeface="Calibri"/>
                  <a:ea typeface="Calibri"/>
                  <a:cs typeface="Calibri"/>
                  <a:sym typeface="Calibri"/>
                </a:rPr>
                <a:t>Gerektiğinde yaklaşımınızı değiştirmeye açık ve esnek olun.</a:t>
              </a:r>
              <a:endParaRPr b="0" i="0" sz="2000" u="none" cap="none" strike="noStrike">
                <a:solidFill>
                  <a:schemeClr val="dk1"/>
                </a:solidFill>
                <a:latin typeface="Arial"/>
                <a:ea typeface="Arial"/>
                <a:cs typeface="Arial"/>
                <a:sym typeface="Arial"/>
              </a:endParaRPr>
            </a:p>
          </p:txBody>
        </p:sp>
        <p:sp>
          <p:nvSpPr>
            <p:cNvPr id="389" name="Google Shape;389;p18"/>
            <p:cNvSpPr/>
            <p:nvPr/>
          </p:nvSpPr>
          <p:spPr>
            <a:xfrm rot="10800000">
              <a:off x="-39495" y="2093"/>
              <a:ext cx="1952597" cy="401994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txBox="1"/>
            <p:nvPr/>
          </p:nvSpPr>
          <p:spPr>
            <a:xfrm>
              <a:off x="-39495" y="2093"/>
              <a:ext cx="1952597" cy="2612965"/>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Clr>
                  <a:schemeClr val="lt1"/>
                </a:buClr>
                <a:buSzPts val="2800"/>
                <a:buFont typeface="Arial"/>
                <a:buNone/>
              </a:pPr>
              <a:r>
                <a:rPr b="1" lang="tr-TR" sz="2800">
                  <a:solidFill>
                    <a:schemeClr val="lt1"/>
                  </a:solidFill>
                  <a:latin typeface="Arial"/>
                  <a:ea typeface="Arial"/>
                  <a:cs typeface="Arial"/>
                  <a:sym typeface="Arial"/>
                </a:rPr>
                <a:t>Dijital Olmayan Alanlar</a:t>
              </a:r>
              <a:endParaRPr b="1" sz="2800">
                <a:solidFill>
                  <a:schemeClr val="lt1"/>
                </a:solidFill>
                <a:latin typeface="Arial"/>
                <a:ea typeface="Arial"/>
                <a:cs typeface="Arial"/>
                <a:sym typeface="Arial"/>
              </a:endParaRPr>
            </a:p>
          </p:txBody>
        </p:sp>
        <p:sp>
          <p:nvSpPr>
            <p:cNvPr id="391" name="Google Shape;391;p18"/>
            <p:cNvSpPr/>
            <p:nvPr/>
          </p:nvSpPr>
          <p:spPr>
            <a:xfrm>
              <a:off x="1834112" y="14581"/>
              <a:ext cx="5383852" cy="2693500"/>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txBox="1"/>
            <p:nvPr/>
          </p:nvSpPr>
          <p:spPr>
            <a:xfrm>
              <a:off x="1834112" y="14581"/>
              <a:ext cx="5383852" cy="2693500"/>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Arial"/>
                <a:buNone/>
              </a:pPr>
              <a:r>
                <a:rPr b="1" lang="tr-TR" sz="1800">
                  <a:solidFill>
                    <a:srgbClr val="000000"/>
                  </a:solidFill>
                  <a:latin typeface="Arial"/>
                  <a:ea typeface="Arial"/>
                  <a:cs typeface="Arial"/>
                  <a:sym typeface="Arial"/>
                </a:rPr>
                <a:t>Dijital Olmayan Alanlar:</a:t>
              </a:r>
              <a:endParaRPr/>
            </a:p>
            <a:p>
              <a:pPr indent="-127000" lvl="1" marL="114300" marR="0" rtl="0" algn="l">
                <a:lnSpc>
                  <a:spcPct val="90000"/>
                </a:lnSpc>
                <a:spcBef>
                  <a:spcPts val="630"/>
                </a:spcBef>
                <a:spcAft>
                  <a:spcPts val="0"/>
                </a:spcAft>
                <a:buClr>
                  <a:schemeClr val="dk1"/>
                </a:buClr>
                <a:buSzPts val="2000"/>
                <a:buFont typeface="Calibri"/>
                <a:buChar char="•"/>
              </a:pPr>
              <a:r>
                <a:rPr b="0" i="0" lang="tr-TR" sz="2000" u="none" cap="none" strike="noStrike">
                  <a:solidFill>
                    <a:schemeClr val="dk1"/>
                  </a:solidFill>
                  <a:latin typeface="Calibri"/>
                  <a:ea typeface="Calibri"/>
                  <a:cs typeface="Calibri"/>
                  <a:sym typeface="Calibri"/>
                </a:rPr>
                <a:t>Daha sağlıklı bir iş-yaşam dengesini desteklemek için belirli alanları veya zamanları dijital olmayan bölgeler olarak belirleyin.</a:t>
              </a:r>
              <a:br>
                <a:rPr b="0" i="0" lang="tr-TR" sz="2000" u="none" cap="none" strike="noStrike">
                  <a:solidFill>
                    <a:schemeClr val="dk1"/>
                  </a:solidFill>
                  <a:latin typeface="Calibri"/>
                  <a:ea typeface="Calibri"/>
                  <a:cs typeface="Calibri"/>
                  <a:sym typeface="Calibri"/>
                </a:rPr>
              </a:br>
              <a:r>
                <a:rPr b="0" i="0" lang="tr-TR" sz="2000" u="none" cap="none" strike="noStrike">
                  <a:solidFill>
                    <a:schemeClr val="dk1"/>
                  </a:solidFill>
                  <a:latin typeface="Calibri"/>
                  <a:ea typeface="Calibri"/>
                  <a:cs typeface="Calibri"/>
                  <a:sym typeface="Calibri"/>
                </a:rPr>
                <a:t>Dijital cihazların kasıtlı olarak kullanılmadığı fiziksel alanlar veya belirli saatler oluşturun.</a:t>
              </a:r>
              <a:endParaRPr b="0" i="0" sz="2000" u="none" cap="none" strike="noStrike">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96" name="Shape 396"/>
        <p:cNvGrpSpPr/>
        <p:nvPr/>
      </p:nvGrpSpPr>
      <p:grpSpPr>
        <a:xfrm>
          <a:off x="0" y="0"/>
          <a:ext cx="0" cy="0"/>
          <a:chOff x="0" y="0"/>
          <a:chExt cx="0" cy="0"/>
        </a:xfrm>
      </p:grpSpPr>
      <p:sp>
        <p:nvSpPr>
          <p:cNvPr id="397" name="Google Shape;397;p19"/>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9" name="Google Shape;399;p19"/>
          <p:cNvGrpSpPr/>
          <p:nvPr/>
        </p:nvGrpSpPr>
        <p:grpSpPr>
          <a:xfrm>
            <a:off x="0" y="0"/>
            <a:ext cx="4707053" cy="6858000"/>
            <a:chOff x="651279" y="598259"/>
            <a:chExt cx="10889442" cy="5680742"/>
          </a:xfrm>
        </p:grpSpPr>
        <p:sp>
          <p:nvSpPr>
            <p:cNvPr id="400" name="Google Shape;400;p19"/>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19"/>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02" name="Google Shape;402;p19"/>
          <p:cNvGrpSpPr/>
          <p:nvPr/>
        </p:nvGrpSpPr>
        <p:grpSpPr>
          <a:xfrm>
            <a:off x="1524" y="0"/>
            <a:ext cx="12188952" cy="6858000"/>
            <a:chOff x="0" y="0"/>
            <a:chExt cx="12188952" cy="6858000"/>
          </a:xfrm>
        </p:grpSpPr>
        <p:sp>
          <p:nvSpPr>
            <p:cNvPr id="403" name="Google Shape;403;p19"/>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9"/>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9"/>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9"/>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19"/>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19"/>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19"/>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0" name="Google Shape;410;p19"/>
          <p:cNvSpPr txBox="1"/>
          <p:nvPr>
            <p:ph type="title"/>
          </p:nvPr>
        </p:nvSpPr>
        <p:spPr>
          <a:xfrm>
            <a:off x="435935" y="841248"/>
            <a:ext cx="386569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tr-TR">
                <a:solidFill>
                  <a:srgbClr val="FFAA5A"/>
                </a:solidFill>
                <a:latin typeface="Arial"/>
                <a:ea typeface="Arial"/>
                <a:cs typeface="Arial"/>
                <a:sym typeface="Arial"/>
              </a:rPr>
              <a:t>Dijital Zaman Yönetimi Stratejileri</a:t>
            </a:r>
            <a:endParaRPr>
              <a:solidFill>
                <a:srgbClr val="FFAA5A"/>
              </a:solidFill>
              <a:latin typeface="Arial"/>
              <a:ea typeface="Arial"/>
              <a:cs typeface="Arial"/>
              <a:sym typeface="Arial"/>
            </a:endParaRPr>
          </a:p>
        </p:txBody>
      </p:sp>
      <p:grpSp>
        <p:nvGrpSpPr>
          <p:cNvPr id="411" name="Google Shape;411;p19"/>
          <p:cNvGrpSpPr/>
          <p:nvPr/>
        </p:nvGrpSpPr>
        <p:grpSpPr>
          <a:xfrm>
            <a:off x="4946389" y="233099"/>
            <a:ext cx="7257459" cy="6401425"/>
            <a:chOff x="-39495" y="2093"/>
            <a:chExt cx="7257459" cy="6401425"/>
          </a:xfrm>
        </p:grpSpPr>
        <p:sp>
          <p:nvSpPr>
            <p:cNvPr id="412" name="Google Shape;412;p19"/>
            <p:cNvSpPr/>
            <p:nvPr/>
          </p:nvSpPr>
          <p:spPr>
            <a:xfrm>
              <a:off x="0" y="3985775"/>
              <a:ext cx="1794617" cy="241774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txBox="1"/>
            <p:nvPr/>
          </p:nvSpPr>
          <p:spPr>
            <a:xfrm>
              <a:off x="0" y="3985775"/>
              <a:ext cx="1794617" cy="2417743"/>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Clr>
                  <a:schemeClr val="lt1"/>
                </a:buClr>
                <a:buSzPts val="2800"/>
                <a:buFont typeface="Calibri"/>
                <a:buNone/>
              </a:pPr>
              <a:r>
                <a:rPr b="1" lang="tr-TR" sz="2800">
                  <a:solidFill>
                    <a:schemeClr val="lt1"/>
                  </a:solidFill>
                  <a:latin typeface="Calibri"/>
                  <a:ea typeface="Calibri"/>
                  <a:cs typeface="Calibri"/>
                  <a:sym typeface="Calibri"/>
                </a:rPr>
                <a:t>Hayır Demeyi Öğrenin</a:t>
              </a:r>
              <a:endParaRPr b="1" sz="2800">
                <a:solidFill>
                  <a:schemeClr val="lt1"/>
                </a:solidFill>
                <a:latin typeface="Arial"/>
                <a:ea typeface="Arial"/>
                <a:cs typeface="Arial"/>
                <a:sym typeface="Arial"/>
              </a:endParaRPr>
            </a:p>
          </p:txBody>
        </p:sp>
        <p:sp>
          <p:nvSpPr>
            <p:cNvPr id="414" name="Google Shape;414;p19"/>
            <p:cNvSpPr/>
            <p:nvPr/>
          </p:nvSpPr>
          <p:spPr>
            <a:xfrm>
              <a:off x="1794617" y="3985775"/>
              <a:ext cx="5383852" cy="241774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txBox="1"/>
            <p:nvPr/>
          </p:nvSpPr>
          <p:spPr>
            <a:xfrm>
              <a:off x="1794617" y="3985775"/>
              <a:ext cx="5383852" cy="2417743"/>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Calibri"/>
                <a:buNone/>
              </a:pPr>
              <a:r>
                <a:rPr b="1" lang="tr-TR" sz="1800">
                  <a:solidFill>
                    <a:srgbClr val="000000"/>
                  </a:solidFill>
                  <a:latin typeface="Calibri"/>
                  <a:ea typeface="Calibri"/>
                  <a:cs typeface="Calibri"/>
                  <a:sym typeface="Calibri"/>
                </a:rPr>
                <a:t>Hayır Demeyi Öğrenin</a:t>
              </a:r>
              <a:r>
                <a:rPr b="1" lang="tr-TR" sz="1800">
                  <a:solidFill>
                    <a:srgbClr val="000000"/>
                  </a:solidFill>
                  <a:latin typeface="Arial"/>
                  <a:ea typeface="Arial"/>
                  <a:cs typeface="Arial"/>
                  <a:sym typeface="Arial"/>
                </a:rPr>
                <a:t>:</a:t>
              </a:r>
              <a:endParaRPr/>
            </a:p>
            <a:p>
              <a:pPr indent="-127000" lvl="1" marL="114300" marR="0" rtl="0" algn="l">
                <a:lnSpc>
                  <a:spcPct val="90000"/>
                </a:lnSpc>
                <a:spcBef>
                  <a:spcPts val="630"/>
                </a:spcBef>
                <a:spcAft>
                  <a:spcPts val="0"/>
                </a:spcAft>
                <a:buClr>
                  <a:schemeClr val="dk1"/>
                </a:buClr>
                <a:buSzPts val="2000"/>
                <a:buFont typeface="Calibri"/>
                <a:buChar char="•"/>
              </a:pPr>
              <a:r>
                <a:rPr b="0" i="0" lang="tr-TR" sz="2000" u="none" cap="none" strike="noStrike">
                  <a:solidFill>
                    <a:schemeClr val="dk1"/>
                  </a:solidFill>
                  <a:latin typeface="Calibri"/>
                  <a:ea typeface="Calibri"/>
                  <a:cs typeface="Calibri"/>
                  <a:sym typeface="Calibri"/>
                </a:rPr>
                <a:t>Net sınırlar belirleyerek ve gerekli olmayan taahhütlere hayır demeyi öğrenerek temel görevleri önceliklendirin.</a:t>
              </a:r>
              <a:br>
                <a:rPr b="0" i="0" lang="tr-TR" sz="2000" u="none" cap="none" strike="noStrike">
                  <a:solidFill>
                    <a:schemeClr val="dk1"/>
                  </a:solidFill>
                  <a:latin typeface="Calibri"/>
                  <a:ea typeface="Calibri"/>
                  <a:cs typeface="Calibri"/>
                  <a:sym typeface="Calibri"/>
                </a:rPr>
              </a:br>
              <a:r>
                <a:rPr b="0" i="0" lang="tr-TR" sz="2000" u="none" cap="none" strike="noStrike">
                  <a:solidFill>
                    <a:schemeClr val="dk1"/>
                  </a:solidFill>
                  <a:latin typeface="Calibri"/>
                  <a:ea typeface="Calibri"/>
                  <a:cs typeface="Calibri"/>
                  <a:sym typeface="Calibri"/>
                </a:rPr>
                <a:t>Bu, hedeflerinizle uyumlu yüksek öncelikli faaliyetlere odaklanmayı sürdürmenize yardımcı olur.</a:t>
              </a:r>
              <a:endParaRPr b="0" i="0" sz="2000" u="none" cap="none" strike="noStrike">
                <a:solidFill>
                  <a:schemeClr val="dk1"/>
                </a:solidFill>
                <a:latin typeface="Arial"/>
                <a:ea typeface="Arial"/>
                <a:cs typeface="Arial"/>
                <a:sym typeface="Arial"/>
              </a:endParaRPr>
            </a:p>
          </p:txBody>
        </p:sp>
        <p:sp>
          <p:nvSpPr>
            <p:cNvPr id="416" name="Google Shape;416;p19"/>
            <p:cNvSpPr/>
            <p:nvPr/>
          </p:nvSpPr>
          <p:spPr>
            <a:xfrm rot="10800000">
              <a:off x="-39495" y="2093"/>
              <a:ext cx="1952597" cy="401994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txBox="1"/>
            <p:nvPr/>
          </p:nvSpPr>
          <p:spPr>
            <a:xfrm>
              <a:off x="-39495" y="2093"/>
              <a:ext cx="1952597" cy="2612965"/>
            </a:xfrm>
            <a:prstGeom prst="rect">
              <a:avLst/>
            </a:prstGeom>
            <a:noFill/>
            <a:ln>
              <a:noFill/>
            </a:ln>
          </p:spPr>
          <p:txBody>
            <a:bodyPr anchorCtr="0" anchor="ctr" bIns="170675" lIns="127625" spcFirstLastPara="1" rIns="127625" wrap="square" tIns="170675">
              <a:noAutofit/>
            </a:bodyPr>
            <a:lstStyle/>
            <a:p>
              <a:pPr indent="0" lvl="0" marL="0" marR="0" rtl="0" algn="ctr">
                <a:lnSpc>
                  <a:spcPct val="90000"/>
                </a:lnSpc>
                <a:spcBef>
                  <a:spcPts val="0"/>
                </a:spcBef>
                <a:spcAft>
                  <a:spcPts val="0"/>
                </a:spcAft>
                <a:buClr>
                  <a:schemeClr val="lt1"/>
                </a:buClr>
                <a:buSzPts val="2400"/>
                <a:buFont typeface="Calibri"/>
                <a:buNone/>
              </a:pPr>
              <a:r>
                <a:rPr b="1" lang="tr-TR" sz="2400">
                  <a:solidFill>
                    <a:schemeClr val="lt1"/>
                  </a:solidFill>
                  <a:latin typeface="Calibri"/>
                  <a:ea typeface="Calibri"/>
                  <a:cs typeface="Calibri"/>
                  <a:sym typeface="Calibri"/>
                </a:rPr>
                <a:t>Dijital Takvim ile İşbirliği Yapın</a:t>
              </a:r>
              <a:endParaRPr b="1" sz="2400">
                <a:solidFill>
                  <a:schemeClr val="lt1"/>
                </a:solidFill>
                <a:latin typeface="Arial"/>
                <a:ea typeface="Arial"/>
                <a:cs typeface="Arial"/>
                <a:sym typeface="Arial"/>
              </a:endParaRPr>
            </a:p>
          </p:txBody>
        </p:sp>
        <p:sp>
          <p:nvSpPr>
            <p:cNvPr id="418" name="Google Shape;418;p19"/>
            <p:cNvSpPr/>
            <p:nvPr/>
          </p:nvSpPr>
          <p:spPr>
            <a:xfrm>
              <a:off x="1834112" y="14581"/>
              <a:ext cx="5383852" cy="2693500"/>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txBox="1"/>
            <p:nvPr/>
          </p:nvSpPr>
          <p:spPr>
            <a:xfrm>
              <a:off x="1834112" y="14581"/>
              <a:ext cx="5383852" cy="2693500"/>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Calibri"/>
                <a:buNone/>
              </a:pPr>
              <a:r>
                <a:rPr b="1" lang="tr-TR" sz="1800">
                  <a:solidFill>
                    <a:srgbClr val="000000"/>
                  </a:solidFill>
                  <a:latin typeface="Calibri"/>
                  <a:ea typeface="Calibri"/>
                  <a:cs typeface="Calibri"/>
                  <a:sym typeface="Calibri"/>
                </a:rPr>
                <a:t>Dijital Takvim ile İşbirliği Yapın</a:t>
              </a:r>
              <a:r>
                <a:rPr b="1" lang="tr-TR" sz="1800">
                  <a:solidFill>
                    <a:srgbClr val="000000"/>
                  </a:solidFill>
                  <a:latin typeface="Arial"/>
                  <a:ea typeface="Arial"/>
                  <a:cs typeface="Arial"/>
                  <a:sym typeface="Arial"/>
                </a:rPr>
                <a:t>:</a:t>
              </a:r>
              <a:endParaRPr/>
            </a:p>
            <a:p>
              <a:pPr indent="-127000" lvl="1" marL="114300" marR="0" rtl="0" algn="l">
                <a:lnSpc>
                  <a:spcPct val="90000"/>
                </a:lnSpc>
                <a:spcBef>
                  <a:spcPts val="630"/>
                </a:spcBef>
                <a:spcAft>
                  <a:spcPts val="0"/>
                </a:spcAft>
                <a:buClr>
                  <a:schemeClr val="dk1"/>
                </a:buClr>
                <a:buSzPts val="2000"/>
                <a:buFont typeface="Calibri"/>
                <a:buChar char="•"/>
              </a:pPr>
              <a:r>
                <a:rPr b="0" i="0" lang="tr-TR" sz="2000" u="none" cap="none" strike="noStrike">
                  <a:solidFill>
                    <a:schemeClr val="dk1"/>
                  </a:solidFill>
                  <a:latin typeface="Calibri"/>
                  <a:ea typeface="Calibri"/>
                  <a:cs typeface="Calibri"/>
                  <a:sym typeface="Calibri"/>
                </a:rPr>
                <a:t>Dijital takvimleri kullanarak görevleri, randevuları ve hatırlatıcıları verimli bir şekilde planlayın.</a:t>
              </a:r>
              <a:br>
                <a:rPr b="0" i="0" lang="tr-TR" sz="2000" u="none" cap="none" strike="noStrike">
                  <a:solidFill>
                    <a:schemeClr val="dk1"/>
                  </a:solidFill>
                  <a:latin typeface="Calibri"/>
                  <a:ea typeface="Calibri"/>
                  <a:cs typeface="Calibri"/>
                  <a:sym typeface="Calibri"/>
                </a:rPr>
              </a:br>
              <a:r>
                <a:rPr b="0" i="0" lang="tr-TR" sz="2000" u="none" cap="none" strike="noStrike">
                  <a:solidFill>
                    <a:schemeClr val="dk1"/>
                  </a:solidFill>
                  <a:latin typeface="Calibri"/>
                  <a:ea typeface="Calibri"/>
                  <a:cs typeface="Calibri"/>
                  <a:sym typeface="Calibri"/>
                </a:rPr>
                <a:t>İşbirliğine dayalı proje planlaması ve koordinasyonu için takvimleri iş arkadaşlarınızla paylaşın.</a:t>
              </a:r>
              <a:endParaRPr b="0" i="0" sz="2000" u="none" cap="none" strike="noStrike">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2"/>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 name="Google Shape;81;p2"/>
          <p:cNvSpPr txBox="1"/>
          <p:nvPr>
            <p:ph type="title"/>
          </p:nvPr>
        </p:nvSpPr>
        <p:spPr>
          <a:xfrm>
            <a:off x="5294247" y="454191"/>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tr-TR">
                <a:latin typeface="Arial"/>
                <a:ea typeface="Arial"/>
                <a:cs typeface="Arial"/>
                <a:sym typeface="Arial"/>
              </a:rPr>
              <a:t>Giriş</a:t>
            </a:r>
            <a:endParaRPr>
              <a:latin typeface="Arial"/>
              <a:ea typeface="Arial"/>
              <a:cs typeface="Arial"/>
              <a:sym typeface="Arial"/>
            </a:endParaRPr>
          </a:p>
        </p:txBody>
      </p:sp>
      <p:sp>
        <p:nvSpPr>
          <p:cNvPr id="82" name="Google Shape;82;p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rázok, na ktorom je animák, grafika, kreslený obrázok, ilustrácia&#10;&#10;Automaticky generovaný popis" id="83" name="Google Shape;83;p2"/>
          <p:cNvPicPr preferRelativeResize="0"/>
          <p:nvPr/>
        </p:nvPicPr>
        <p:blipFill rotWithShape="1">
          <a:blip r:embed="rId3">
            <a:alphaModFix/>
          </a:blip>
          <a:srcRect b="0" l="0" r="0" t="0"/>
          <a:stretch/>
        </p:blipFill>
        <p:spPr>
          <a:xfrm>
            <a:off x="68050" y="731797"/>
            <a:ext cx="4557432" cy="2848394"/>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84" name="Google Shape;84;p2"/>
          <p:cNvSpPr txBox="1"/>
          <p:nvPr>
            <p:ph idx="1" type="body"/>
          </p:nvPr>
        </p:nvSpPr>
        <p:spPr>
          <a:xfrm>
            <a:off x="4693532" y="2155994"/>
            <a:ext cx="6660268" cy="4325766"/>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400"/>
              <a:buChar char="❑"/>
            </a:pPr>
            <a:r>
              <a:rPr lang="tr-TR" sz="2400">
                <a:latin typeface="Arial"/>
                <a:ea typeface="Arial"/>
                <a:cs typeface="Arial"/>
                <a:sym typeface="Arial"/>
              </a:rPr>
              <a:t>Teknoloji yaşamımızın vazgeçilmez bir parçasıdır. Aşırı veya bilinçsizce kullanıldığında sağlığımız üzerinde olumlu ve olumsuz etkileri olur.</a:t>
            </a:r>
            <a:endParaRPr/>
          </a:p>
          <a:p>
            <a:pPr indent="-228600" lvl="0" marL="228600" rtl="0" algn="just">
              <a:lnSpc>
                <a:spcPct val="90000"/>
              </a:lnSpc>
              <a:spcBef>
                <a:spcPts val="1000"/>
              </a:spcBef>
              <a:spcAft>
                <a:spcPts val="0"/>
              </a:spcAft>
              <a:buSzPts val="2400"/>
              <a:buChar char="❑"/>
            </a:pPr>
            <a:r>
              <a:rPr lang="tr-TR" sz="2400">
                <a:latin typeface="Arial"/>
                <a:ea typeface="Arial"/>
                <a:cs typeface="Arial"/>
                <a:sym typeface="Arial"/>
              </a:rPr>
              <a:t>Bu modülde </a:t>
            </a:r>
            <a:r>
              <a:rPr b="1" lang="tr-TR" sz="2400">
                <a:latin typeface="Arial"/>
                <a:ea typeface="Arial"/>
                <a:cs typeface="Arial"/>
                <a:sym typeface="Arial"/>
              </a:rPr>
              <a:t>dijital alışkanlıklar kavramını </a:t>
            </a:r>
            <a:r>
              <a:rPr lang="tr-TR" sz="2400">
                <a:latin typeface="Arial"/>
                <a:ea typeface="Arial"/>
                <a:cs typeface="Arial"/>
                <a:sym typeface="Arial"/>
              </a:rPr>
              <a:t>ve bunların zihinsel ve fiziksel sağlığımızı, üretkenliğimizi ve ilişkilerimizi nasıl etkilediğini inceleyeceğiz.</a:t>
            </a:r>
            <a:endParaRPr/>
          </a:p>
          <a:p>
            <a:pPr indent="-228600" lvl="0" marL="228600" rtl="0" algn="just">
              <a:lnSpc>
                <a:spcPct val="90000"/>
              </a:lnSpc>
              <a:spcBef>
                <a:spcPts val="1000"/>
              </a:spcBef>
              <a:spcAft>
                <a:spcPts val="0"/>
              </a:spcAft>
              <a:buSzPts val="2400"/>
              <a:buChar char="❑"/>
            </a:pPr>
            <a:r>
              <a:rPr b="1" lang="tr-TR" sz="2400">
                <a:latin typeface="Arial"/>
                <a:ea typeface="Arial"/>
                <a:cs typeface="Arial"/>
                <a:sym typeface="Arial"/>
              </a:rPr>
              <a:t>Dijital alışkanlıklarımızı yönetmek </a:t>
            </a:r>
            <a:r>
              <a:rPr lang="tr-TR" sz="2400">
                <a:latin typeface="Arial"/>
                <a:ea typeface="Arial"/>
                <a:cs typeface="Arial"/>
                <a:sym typeface="Arial"/>
              </a:rPr>
              <a:t>ve teknolojiyle daha </a:t>
            </a:r>
            <a:r>
              <a:rPr b="1" lang="tr-TR" sz="2400">
                <a:latin typeface="Arial"/>
                <a:ea typeface="Arial"/>
                <a:cs typeface="Arial"/>
                <a:sym typeface="Arial"/>
              </a:rPr>
              <a:t>bilinçli ve dengeli bir ilişki geliştirmek </a:t>
            </a:r>
            <a:r>
              <a:rPr lang="tr-TR" sz="2400">
                <a:latin typeface="Arial"/>
                <a:ea typeface="Arial"/>
                <a:cs typeface="Arial"/>
                <a:sym typeface="Arial"/>
              </a:rPr>
              <a:t>için bazı </a:t>
            </a:r>
            <a:r>
              <a:rPr b="1" lang="tr-TR" sz="2400">
                <a:latin typeface="Arial"/>
                <a:ea typeface="Arial"/>
                <a:cs typeface="Arial"/>
                <a:sym typeface="Arial"/>
              </a:rPr>
              <a:t>pratik stratejileri </a:t>
            </a:r>
            <a:r>
              <a:rPr lang="tr-TR" sz="2400">
                <a:latin typeface="Arial"/>
                <a:ea typeface="Arial"/>
                <a:cs typeface="Arial"/>
                <a:sym typeface="Arial"/>
              </a:rPr>
              <a:t>inceleyeceğiz.</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sp>
        <p:nvSpPr>
          <p:cNvPr id="424" name="Google Shape;424;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0"/>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6" name="Google Shape;426;p20"/>
          <p:cNvSpPr txBox="1"/>
          <p:nvPr>
            <p:ph type="title"/>
          </p:nvPr>
        </p:nvSpPr>
        <p:spPr>
          <a:xfrm>
            <a:off x="5618516" y="431592"/>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tr-TR">
                <a:latin typeface="Arial"/>
                <a:ea typeface="Arial"/>
                <a:cs typeface="Arial"/>
                <a:sym typeface="Arial"/>
              </a:rPr>
              <a:t>Sınırları Belirlemek</a:t>
            </a:r>
            <a:endParaRPr>
              <a:latin typeface="Arial"/>
              <a:ea typeface="Arial"/>
              <a:cs typeface="Arial"/>
              <a:sym typeface="Arial"/>
            </a:endParaRPr>
          </a:p>
        </p:txBody>
      </p:sp>
      <p:sp>
        <p:nvSpPr>
          <p:cNvPr id="427" name="Google Shape;427;p20"/>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verage Screen Time: Statistics 2021" id="428" name="Google Shape;428;p20"/>
          <p:cNvPicPr preferRelativeResize="0"/>
          <p:nvPr/>
        </p:nvPicPr>
        <p:blipFill rotWithShape="1">
          <a:blip r:embed="rId3">
            <a:alphaModFix/>
          </a:blip>
          <a:srcRect b="0" l="0" r="0" t="0"/>
          <a:stretch/>
        </p:blipFill>
        <p:spPr>
          <a:xfrm>
            <a:off x="703182" y="1757155"/>
            <a:ext cx="4777381" cy="3173945"/>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solidFill>
            <a:srgbClr val="FFFFFF"/>
          </a:solidFill>
          <a:ln>
            <a:noFill/>
          </a:ln>
        </p:spPr>
      </p:pic>
      <p:sp>
        <p:nvSpPr>
          <p:cNvPr id="429" name="Google Shape;429;p20"/>
          <p:cNvSpPr txBox="1"/>
          <p:nvPr>
            <p:ph idx="1" type="body"/>
          </p:nvPr>
        </p:nvSpPr>
        <p:spPr>
          <a:xfrm>
            <a:off x="5618516" y="1888749"/>
            <a:ext cx="5737057" cy="444196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400"/>
              <a:buChar char="❑"/>
            </a:pPr>
            <a:r>
              <a:rPr lang="tr-TR" sz="2400">
                <a:latin typeface="Arial"/>
                <a:ea typeface="Arial"/>
                <a:cs typeface="Arial"/>
                <a:sym typeface="Arial"/>
              </a:rPr>
              <a:t>Dijital alışkanlıklarımızı yönetmenin bir diğer yolu da sınırları belirlemektir.</a:t>
            </a:r>
            <a:endParaRPr/>
          </a:p>
          <a:p>
            <a:pPr indent="-228600" lvl="0" marL="228600" rtl="0" algn="just">
              <a:lnSpc>
                <a:spcPct val="90000"/>
              </a:lnSpc>
              <a:spcBef>
                <a:spcPts val="1000"/>
              </a:spcBef>
              <a:spcAft>
                <a:spcPts val="0"/>
              </a:spcAft>
              <a:buSzPts val="2400"/>
              <a:buChar char="❑"/>
            </a:pPr>
            <a:r>
              <a:rPr lang="tr-TR" sz="2400">
                <a:latin typeface="Arial"/>
                <a:ea typeface="Arial"/>
                <a:cs typeface="Arial"/>
                <a:sym typeface="Arial"/>
              </a:rPr>
              <a:t>Sınırlar, esenliğimizi, mahremiyetimizi ve özerkliğimizi korumak için kendimiz ve başkaları için belirlediğimiz sınırlar ve kurallardır.</a:t>
            </a:r>
            <a:endParaRPr/>
          </a:p>
          <a:p>
            <a:pPr indent="-228600" lvl="0" marL="228600" rtl="0" algn="just">
              <a:lnSpc>
                <a:spcPct val="90000"/>
              </a:lnSpc>
              <a:spcBef>
                <a:spcPts val="1000"/>
              </a:spcBef>
              <a:spcAft>
                <a:spcPts val="0"/>
              </a:spcAft>
              <a:buSzPts val="2400"/>
              <a:buChar char="❑"/>
            </a:pPr>
            <a:r>
              <a:rPr lang="tr-TR" sz="2400">
                <a:latin typeface="Arial"/>
                <a:ea typeface="Arial"/>
                <a:cs typeface="Arial"/>
                <a:sym typeface="Arial"/>
              </a:rPr>
              <a:t>Sınırlar, teknoloji ve insanlarla etkileşimlerimizde neyin kabul edilebilir, neyin kabul edilemez, neyin rahat ve rahatsız, neyin saygılı ve saygısız olduğunu tanımlamamıza yardımcı olur.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sp>
        <p:nvSpPr>
          <p:cNvPr id="434" name="Google Shape;434;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txBox="1"/>
          <p:nvPr>
            <p:ph type="title"/>
          </p:nvPr>
        </p:nvSpPr>
        <p:spPr>
          <a:xfrm>
            <a:off x="841248" y="256032"/>
            <a:ext cx="10506456" cy="101498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tr-TR">
                <a:latin typeface="Arial"/>
                <a:ea typeface="Arial"/>
                <a:cs typeface="Arial"/>
                <a:sym typeface="Arial"/>
              </a:rPr>
              <a:t>Sınırları belirlemenin faydaları</a:t>
            </a:r>
            <a:endParaRPr/>
          </a:p>
        </p:txBody>
      </p:sp>
      <p:sp>
        <p:nvSpPr>
          <p:cNvPr id="436" name="Google Shape;436;p21"/>
          <p:cNvSpPr/>
          <p:nvPr/>
        </p:nvSpPr>
        <p:spPr>
          <a:xfrm>
            <a:off x="865953" y="1634502"/>
            <a:ext cx="10451592"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7" name="Google Shape;437;p21"/>
          <p:cNvSpPr/>
          <p:nvPr/>
        </p:nvSpPr>
        <p:spPr>
          <a:xfrm flipH="1" rot="10800000">
            <a:off x="841248" y="1538176"/>
            <a:ext cx="1873457" cy="1098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38" name="Google Shape;438;p21"/>
          <p:cNvGrpSpPr/>
          <p:nvPr/>
        </p:nvGrpSpPr>
        <p:grpSpPr>
          <a:xfrm>
            <a:off x="838200" y="1926797"/>
            <a:ext cx="10515600" cy="4356460"/>
            <a:chOff x="0" y="531"/>
            <a:chExt cx="10515600" cy="4356460"/>
          </a:xfrm>
        </p:grpSpPr>
        <p:sp>
          <p:nvSpPr>
            <p:cNvPr id="439" name="Google Shape;439;p21"/>
            <p:cNvSpPr/>
            <p:nvPr/>
          </p:nvSpPr>
          <p:spPr>
            <a:xfrm>
              <a:off x="0" y="531"/>
              <a:ext cx="10515600" cy="1244702"/>
            </a:xfrm>
            <a:prstGeom prst="roundRect">
              <a:avLst>
                <a:gd fmla="val 1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
            <p:cNvSpPr/>
            <p:nvPr/>
          </p:nvSpPr>
          <p:spPr>
            <a:xfrm>
              <a:off x="376522" y="280590"/>
              <a:ext cx="684586" cy="684586"/>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p:nvPr/>
          </p:nvSpPr>
          <p:spPr>
            <a:xfrm>
              <a:off x="1437631" y="531"/>
              <a:ext cx="9077968" cy="12447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1"/>
            <p:cNvSpPr txBox="1"/>
            <p:nvPr/>
          </p:nvSpPr>
          <p:spPr>
            <a:xfrm>
              <a:off x="1437631" y="531"/>
              <a:ext cx="9077968" cy="1244702"/>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Clr>
                  <a:schemeClr val="dk1"/>
                </a:buClr>
                <a:buSzPts val="2300"/>
                <a:buFont typeface="Calibri"/>
                <a:buNone/>
              </a:pPr>
              <a:r>
                <a:rPr lang="tr-TR" sz="2300">
                  <a:solidFill>
                    <a:schemeClr val="dk1"/>
                  </a:solidFill>
                  <a:latin typeface="Calibri"/>
                  <a:ea typeface="Calibri"/>
                  <a:cs typeface="Calibri"/>
                  <a:sym typeface="Calibri"/>
                </a:rPr>
                <a:t>Strese, kaygıya ve yorgunluğa neden olabilecek aşırı uyarılma ve aşırı bilgi yüklemesinden kaçınmış oluruz.</a:t>
              </a:r>
              <a:endParaRPr sz="2300">
                <a:solidFill>
                  <a:schemeClr val="dk1"/>
                </a:solidFill>
                <a:latin typeface="Arial"/>
                <a:ea typeface="Arial"/>
                <a:cs typeface="Arial"/>
                <a:sym typeface="Arial"/>
              </a:endParaRPr>
            </a:p>
          </p:txBody>
        </p:sp>
        <p:sp>
          <p:nvSpPr>
            <p:cNvPr id="443" name="Google Shape;443;p21"/>
            <p:cNvSpPr/>
            <p:nvPr/>
          </p:nvSpPr>
          <p:spPr>
            <a:xfrm>
              <a:off x="0" y="1556410"/>
              <a:ext cx="10515600" cy="1244702"/>
            </a:xfrm>
            <a:prstGeom prst="roundRect">
              <a:avLst>
                <a:gd fmla="val 10000" name="adj"/>
              </a:avLst>
            </a:prstGeom>
            <a:solidFill>
              <a:srgbClr val="92B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1"/>
            <p:cNvSpPr/>
            <p:nvPr/>
          </p:nvSpPr>
          <p:spPr>
            <a:xfrm>
              <a:off x="376522" y="1836468"/>
              <a:ext cx="684586" cy="684586"/>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1"/>
            <p:cNvSpPr/>
            <p:nvPr/>
          </p:nvSpPr>
          <p:spPr>
            <a:xfrm>
              <a:off x="1437631" y="1556410"/>
              <a:ext cx="9077968" cy="12447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1"/>
            <p:cNvSpPr txBox="1"/>
            <p:nvPr/>
          </p:nvSpPr>
          <p:spPr>
            <a:xfrm>
              <a:off x="1437631" y="1556410"/>
              <a:ext cx="9077968" cy="1244702"/>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Clr>
                  <a:schemeClr val="dk1"/>
                </a:buClr>
                <a:buSzPts val="2300"/>
                <a:buFont typeface="Calibri"/>
                <a:buNone/>
              </a:pPr>
              <a:r>
                <a:rPr lang="tr-TR" sz="2300">
                  <a:solidFill>
                    <a:schemeClr val="dk1"/>
                  </a:solidFill>
                  <a:latin typeface="Calibri"/>
                  <a:ea typeface="Calibri"/>
                  <a:cs typeface="Calibri"/>
                  <a:sym typeface="Calibri"/>
                </a:rPr>
                <a:t>Aşırı paylaşım, siber zorbalık veya kimlik hırsızlığı nedeniyle tehlikeye girebilecek kişisel ve profesyonel kimliğimizi korumuş oluruz.</a:t>
              </a:r>
              <a:endParaRPr sz="2300">
                <a:solidFill>
                  <a:schemeClr val="dk1"/>
                </a:solidFill>
                <a:latin typeface="Arial"/>
                <a:ea typeface="Arial"/>
                <a:cs typeface="Arial"/>
                <a:sym typeface="Arial"/>
              </a:endParaRPr>
            </a:p>
          </p:txBody>
        </p:sp>
        <p:sp>
          <p:nvSpPr>
            <p:cNvPr id="447" name="Google Shape;447;p21"/>
            <p:cNvSpPr/>
            <p:nvPr/>
          </p:nvSpPr>
          <p:spPr>
            <a:xfrm>
              <a:off x="0" y="3112289"/>
              <a:ext cx="10515600" cy="1244702"/>
            </a:xfrm>
            <a:prstGeom prst="roundRect">
              <a:avLst>
                <a:gd fmla="val 1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1"/>
            <p:cNvSpPr/>
            <p:nvPr/>
          </p:nvSpPr>
          <p:spPr>
            <a:xfrm>
              <a:off x="376522" y="3392347"/>
              <a:ext cx="684586" cy="684586"/>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1"/>
            <p:cNvSpPr/>
            <p:nvPr/>
          </p:nvSpPr>
          <p:spPr>
            <a:xfrm>
              <a:off x="1437631" y="3112289"/>
              <a:ext cx="9077968" cy="12447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txBox="1"/>
            <p:nvPr/>
          </p:nvSpPr>
          <p:spPr>
            <a:xfrm>
              <a:off x="1437631" y="3112289"/>
              <a:ext cx="9077968" cy="1244702"/>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Clr>
                  <a:schemeClr val="dk1"/>
                </a:buClr>
                <a:buSzPts val="2300"/>
                <a:buFont typeface="Calibri"/>
                <a:buNone/>
              </a:pPr>
              <a:r>
                <a:rPr lang="tr-TR" sz="2300">
                  <a:solidFill>
                    <a:schemeClr val="dk1"/>
                  </a:solidFill>
                  <a:latin typeface="Calibri"/>
                  <a:ea typeface="Calibri"/>
                  <a:cs typeface="Calibri"/>
                  <a:sym typeface="Calibri"/>
                </a:rPr>
                <a:t>Aşırı veya uygunsuz teknoloji kullanımı (mesajlaşma, oyun oynama veya sosyal medya gibi) nedeniyle zarar görebilecek sosyal ve duygusal becerilerimizi geliştiririz.</a:t>
              </a:r>
              <a:endParaRPr sz="2300">
                <a:solidFill>
                  <a:schemeClr val="dk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4" name="Shape 454"/>
        <p:cNvGrpSpPr/>
        <p:nvPr/>
      </p:nvGrpSpPr>
      <p:grpSpPr>
        <a:xfrm>
          <a:off x="0" y="0"/>
          <a:ext cx="0" cy="0"/>
          <a:chOff x="0" y="0"/>
          <a:chExt cx="0" cy="0"/>
        </a:xfrm>
      </p:grpSpPr>
      <p:sp>
        <p:nvSpPr>
          <p:cNvPr id="455" name="Google Shape;455;p2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2"/>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2"/>
          <p:cNvSpPr txBox="1"/>
          <p:nvPr>
            <p:ph type="title"/>
          </p:nvPr>
        </p:nvSpPr>
        <p:spPr>
          <a:xfrm>
            <a:off x="-94866" y="1153571"/>
            <a:ext cx="4067987"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Arial"/>
              <a:buNone/>
            </a:pPr>
            <a:r>
              <a:rPr lang="tr-TR" sz="4000">
                <a:solidFill>
                  <a:srgbClr val="FFFFFF"/>
                </a:solidFill>
                <a:latin typeface="Arial"/>
                <a:ea typeface="Arial"/>
                <a:cs typeface="Arial"/>
                <a:sym typeface="Arial"/>
              </a:rPr>
              <a:t>Dijital sınırların iletişimi</a:t>
            </a:r>
            <a:endParaRPr sz="4000">
              <a:solidFill>
                <a:srgbClr val="FFFFFF"/>
              </a:solidFill>
              <a:latin typeface="Arial"/>
              <a:ea typeface="Arial"/>
              <a:cs typeface="Arial"/>
              <a:sym typeface="Arial"/>
            </a:endParaRPr>
          </a:p>
        </p:txBody>
      </p:sp>
      <p:sp>
        <p:nvSpPr>
          <p:cNvPr id="458" name="Google Shape;458;p22"/>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22"/>
          <p:cNvSpPr txBox="1"/>
          <p:nvPr>
            <p:ph idx="1" type="body"/>
          </p:nvPr>
        </p:nvSpPr>
        <p:spPr>
          <a:xfrm>
            <a:off x="4415410" y="782730"/>
            <a:ext cx="6906491" cy="558561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SzPts val="3200"/>
              <a:buChar char="❑"/>
            </a:pPr>
            <a:r>
              <a:rPr lang="tr-TR" sz="3200">
                <a:latin typeface="Arial"/>
                <a:ea typeface="Arial"/>
                <a:cs typeface="Arial"/>
                <a:sym typeface="Arial"/>
              </a:rPr>
              <a:t>Teknolojiyi ne zaman ve nasıl kullanacağımızı kendimize söylemek ve buna bağlı kalmak.</a:t>
            </a:r>
            <a:endParaRPr/>
          </a:p>
          <a:p>
            <a:pPr indent="-228600" lvl="0" marL="228600" rtl="0" algn="l">
              <a:lnSpc>
                <a:spcPct val="90000"/>
              </a:lnSpc>
              <a:spcBef>
                <a:spcPts val="1000"/>
              </a:spcBef>
              <a:spcAft>
                <a:spcPts val="0"/>
              </a:spcAft>
              <a:buSzPts val="3200"/>
              <a:buChar char="❑"/>
            </a:pPr>
            <a:r>
              <a:rPr lang="tr-TR" sz="3200">
                <a:latin typeface="Arial"/>
                <a:ea typeface="Arial"/>
                <a:cs typeface="Arial"/>
                <a:sym typeface="Arial"/>
              </a:rPr>
              <a:t>Başkalarına ne zaman ve nasıl iletişim kurmayı tercih ettiğimizi söylemek ve onların tercihlerine de saygı göstermek.</a:t>
            </a:r>
            <a:endParaRPr/>
          </a:p>
          <a:p>
            <a:pPr indent="-228600" lvl="0" marL="228600" rtl="0" algn="l">
              <a:lnSpc>
                <a:spcPct val="90000"/>
              </a:lnSpc>
              <a:spcBef>
                <a:spcPts val="1000"/>
              </a:spcBef>
              <a:spcAft>
                <a:spcPts val="0"/>
              </a:spcAft>
              <a:buSzPts val="3200"/>
              <a:buChar char="❑"/>
            </a:pPr>
            <a:r>
              <a:rPr lang="tr-TR" sz="3200">
                <a:latin typeface="Arial"/>
                <a:ea typeface="Arial"/>
                <a:cs typeface="Arial"/>
                <a:sym typeface="Arial"/>
              </a:rPr>
              <a:t>Başkalarına ne zaman bağlantıyı kesmemiz veya fişi çekmemiz gerektiğini söylemek ve onlardan kararımıza saygı duymalarını istemek.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3" name="Shape 463"/>
        <p:cNvGrpSpPr/>
        <p:nvPr/>
      </p:nvGrpSpPr>
      <p:grpSpPr>
        <a:xfrm>
          <a:off x="0" y="0"/>
          <a:ext cx="0" cy="0"/>
          <a:chOff x="0" y="0"/>
          <a:chExt cx="0" cy="0"/>
        </a:xfrm>
      </p:grpSpPr>
      <p:sp>
        <p:nvSpPr>
          <p:cNvPr id="464" name="Google Shape;464;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txBox="1"/>
          <p:nvPr>
            <p:ph type="title"/>
          </p:nvPr>
        </p:nvSpPr>
        <p:spPr>
          <a:xfrm>
            <a:off x="274328" y="214372"/>
            <a:ext cx="652110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tr-TR" sz="4400">
                <a:latin typeface="Arial"/>
                <a:ea typeface="Arial"/>
                <a:cs typeface="Arial"/>
                <a:sym typeface="Arial"/>
              </a:rPr>
              <a:t>Fişi çekmenin gücü</a:t>
            </a:r>
            <a:endParaRPr/>
          </a:p>
        </p:txBody>
      </p:sp>
      <p:sp>
        <p:nvSpPr>
          <p:cNvPr id="466" name="Google Shape;466;p23"/>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txBox="1"/>
          <p:nvPr>
            <p:ph idx="1" type="body"/>
          </p:nvPr>
        </p:nvSpPr>
        <p:spPr>
          <a:xfrm>
            <a:off x="454449" y="1518700"/>
            <a:ext cx="5815556" cy="480767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tr-TR">
                <a:latin typeface="Arial"/>
                <a:ea typeface="Arial"/>
                <a:cs typeface="Arial"/>
                <a:sym typeface="Arial"/>
              </a:rPr>
              <a:t>Dijital alışkanlıklarımızı yönetmenin en etkili yollarından biri fişi çekmektir.</a:t>
            </a:r>
            <a:endParaRPr/>
          </a:p>
          <a:p>
            <a:pPr indent="-228600" lvl="0" marL="228600" rtl="0" algn="l">
              <a:lnSpc>
                <a:spcPct val="90000"/>
              </a:lnSpc>
              <a:spcBef>
                <a:spcPts val="1000"/>
              </a:spcBef>
              <a:spcAft>
                <a:spcPts val="0"/>
              </a:spcAft>
              <a:buSzPts val="2800"/>
              <a:buChar char="❑"/>
            </a:pPr>
            <a:r>
              <a:rPr b="1" lang="tr-TR">
                <a:latin typeface="Arial"/>
                <a:ea typeface="Arial"/>
                <a:cs typeface="Arial"/>
                <a:sym typeface="Arial"/>
              </a:rPr>
              <a:t>Fişi çekmek, esenliğimiz için geçici veya kalıcı olarak teknolojiden kopma eylemidir.</a:t>
            </a:r>
            <a:endParaRPr/>
          </a:p>
          <a:p>
            <a:pPr indent="-228600" lvl="0" marL="228600" rtl="0" algn="l">
              <a:lnSpc>
                <a:spcPct val="90000"/>
              </a:lnSpc>
              <a:spcBef>
                <a:spcPts val="1000"/>
              </a:spcBef>
              <a:spcAft>
                <a:spcPts val="0"/>
              </a:spcAft>
              <a:buSzPts val="2800"/>
              <a:buChar char="❑"/>
            </a:pPr>
            <a:r>
              <a:rPr lang="tr-TR">
                <a:latin typeface="Arial"/>
                <a:ea typeface="Arial"/>
                <a:cs typeface="Arial"/>
                <a:sym typeface="Arial"/>
              </a:rPr>
              <a:t>Fişi çekmenin zihinsel ve fiziksel sağlığımız için birçok faydası olabilir.</a:t>
            </a:r>
            <a:endParaRPr/>
          </a:p>
        </p:txBody>
      </p:sp>
      <p:sp>
        <p:nvSpPr>
          <p:cNvPr id="468" name="Google Shape;468;p23"/>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Embracing Digital Detox: Unplugging for Mental Refreshment" id="469" name="Google Shape;469;p23"/>
          <p:cNvPicPr preferRelativeResize="0"/>
          <p:nvPr/>
        </p:nvPicPr>
        <p:blipFill rotWithShape="1">
          <a:blip r:embed="rId3">
            <a:alphaModFix/>
          </a:blip>
          <a:srcRect b="12236" l="20547" r="20546" t="12236"/>
          <a:stretch/>
        </p:blipFill>
        <p:spPr>
          <a:xfrm>
            <a:off x="7887184" y="1743516"/>
            <a:ext cx="3781051" cy="2726990"/>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470" name="Google Shape;470;p23"/>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71" name="Google Shape;471;p23"/>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472" name="Google Shape;472;p23"/>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23"/>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4"/>
          <p:cNvSpPr txBox="1"/>
          <p:nvPr>
            <p:ph type="title"/>
          </p:nvPr>
        </p:nvSpPr>
        <p:spPr>
          <a:xfrm>
            <a:off x="691116" y="184372"/>
            <a:ext cx="10662684" cy="7938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tr-TR">
                <a:latin typeface="Arial"/>
                <a:ea typeface="Arial"/>
                <a:cs typeface="Arial"/>
                <a:sym typeface="Arial"/>
              </a:rPr>
              <a:t>Fişi çekmenin faydaları</a:t>
            </a:r>
            <a:endParaRPr/>
          </a:p>
        </p:txBody>
      </p:sp>
      <p:grpSp>
        <p:nvGrpSpPr>
          <p:cNvPr id="480" name="Google Shape;480;p24"/>
          <p:cNvGrpSpPr/>
          <p:nvPr/>
        </p:nvGrpSpPr>
        <p:grpSpPr>
          <a:xfrm>
            <a:off x="838200" y="1309825"/>
            <a:ext cx="10515600" cy="4865116"/>
            <a:chOff x="0" y="2020"/>
            <a:chExt cx="10515600" cy="4865116"/>
          </a:xfrm>
        </p:grpSpPr>
        <p:sp>
          <p:nvSpPr>
            <p:cNvPr id="481" name="Google Shape;481;p24"/>
            <p:cNvSpPr/>
            <p:nvPr/>
          </p:nvSpPr>
          <p:spPr>
            <a:xfrm>
              <a:off x="0" y="2020"/>
              <a:ext cx="10515600" cy="102423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4"/>
            <p:cNvSpPr/>
            <p:nvPr/>
          </p:nvSpPr>
          <p:spPr>
            <a:xfrm>
              <a:off x="309831" y="232473"/>
              <a:ext cx="563329" cy="56332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
            <p:cNvSpPr/>
            <p:nvPr/>
          </p:nvSpPr>
          <p:spPr>
            <a:xfrm>
              <a:off x="1182991" y="2020"/>
              <a:ext cx="9332608" cy="102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4"/>
            <p:cNvSpPr txBox="1"/>
            <p:nvPr/>
          </p:nvSpPr>
          <p:spPr>
            <a:xfrm>
              <a:off x="1182991" y="2020"/>
              <a:ext cx="9332608" cy="1024234"/>
            </a:xfrm>
            <a:prstGeom prst="rect">
              <a:avLst/>
            </a:prstGeom>
            <a:noFill/>
            <a:ln>
              <a:noFill/>
            </a:ln>
          </p:spPr>
          <p:txBody>
            <a:bodyPr anchorCtr="0" anchor="ctr" bIns="108375" lIns="108375" spcFirstLastPara="1" rIns="108375" wrap="square" tIns="108375">
              <a:noAutofit/>
            </a:bodyPr>
            <a:lstStyle/>
            <a:p>
              <a:pPr indent="0" lvl="0" marL="0" marR="0" rtl="0" algn="l">
                <a:lnSpc>
                  <a:spcPct val="100000"/>
                </a:lnSpc>
                <a:spcBef>
                  <a:spcPts val="0"/>
                </a:spcBef>
                <a:spcAft>
                  <a:spcPts val="0"/>
                </a:spcAft>
                <a:buClr>
                  <a:schemeClr val="dk1"/>
                </a:buClr>
                <a:buSzPts val="2200"/>
                <a:buFont typeface="Calibri"/>
                <a:buNone/>
              </a:pPr>
              <a:r>
                <a:rPr lang="tr-TR" sz="2200">
                  <a:solidFill>
                    <a:schemeClr val="dk1"/>
                  </a:solidFill>
                  <a:latin typeface="Calibri"/>
                  <a:ea typeface="Calibri"/>
                  <a:cs typeface="Calibri"/>
                  <a:sym typeface="Calibri"/>
                </a:rPr>
                <a:t>Olumsuz veya bunaltıcı uyaranlara maruz kalmayı azaltarak stresi ve kaygıyı azaltma.</a:t>
              </a:r>
              <a:endParaRPr sz="2200">
                <a:solidFill>
                  <a:schemeClr val="dk1"/>
                </a:solidFill>
                <a:latin typeface="Arial"/>
                <a:ea typeface="Arial"/>
                <a:cs typeface="Arial"/>
                <a:sym typeface="Arial"/>
              </a:endParaRPr>
            </a:p>
          </p:txBody>
        </p:sp>
        <p:sp>
          <p:nvSpPr>
            <p:cNvPr id="485" name="Google Shape;485;p24"/>
            <p:cNvSpPr/>
            <p:nvPr/>
          </p:nvSpPr>
          <p:spPr>
            <a:xfrm>
              <a:off x="0" y="1282314"/>
              <a:ext cx="10515600" cy="102423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4"/>
            <p:cNvSpPr/>
            <p:nvPr/>
          </p:nvSpPr>
          <p:spPr>
            <a:xfrm>
              <a:off x="309831" y="1512767"/>
              <a:ext cx="563329" cy="563329"/>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
            <p:cNvSpPr/>
            <p:nvPr/>
          </p:nvSpPr>
          <p:spPr>
            <a:xfrm>
              <a:off x="1182991" y="1282314"/>
              <a:ext cx="9332608" cy="102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4"/>
            <p:cNvSpPr txBox="1"/>
            <p:nvPr/>
          </p:nvSpPr>
          <p:spPr>
            <a:xfrm>
              <a:off x="1182991" y="1282314"/>
              <a:ext cx="9332608" cy="1024234"/>
            </a:xfrm>
            <a:prstGeom prst="rect">
              <a:avLst/>
            </a:prstGeom>
            <a:noFill/>
            <a:ln>
              <a:noFill/>
            </a:ln>
          </p:spPr>
          <p:txBody>
            <a:bodyPr anchorCtr="0" anchor="ctr" bIns="108375" lIns="108375" spcFirstLastPara="1" rIns="108375" wrap="square" tIns="108375">
              <a:noAutofit/>
            </a:bodyPr>
            <a:lstStyle/>
            <a:p>
              <a:pPr indent="0" lvl="0" marL="0" marR="0" rtl="0" algn="l">
                <a:lnSpc>
                  <a:spcPct val="100000"/>
                </a:lnSpc>
                <a:spcBef>
                  <a:spcPts val="0"/>
                </a:spcBef>
                <a:spcAft>
                  <a:spcPts val="0"/>
                </a:spcAft>
                <a:buClr>
                  <a:schemeClr val="dk1"/>
                </a:buClr>
                <a:buSzPts val="2200"/>
                <a:buFont typeface="Calibri"/>
                <a:buNone/>
              </a:pPr>
              <a:r>
                <a:rPr lang="tr-TR" sz="2200">
                  <a:solidFill>
                    <a:schemeClr val="dk1"/>
                  </a:solidFill>
                  <a:latin typeface="Calibri"/>
                  <a:ea typeface="Calibri"/>
                  <a:cs typeface="Calibri"/>
                  <a:sym typeface="Calibri"/>
                </a:rPr>
                <a:t>Uyku öncesi mavi ışık ve uyarıcılardan uzak durarak uyku kalitesini ve miktarını artırma.</a:t>
              </a:r>
              <a:endParaRPr sz="2200">
                <a:solidFill>
                  <a:schemeClr val="dk1"/>
                </a:solidFill>
                <a:latin typeface="Arial"/>
                <a:ea typeface="Arial"/>
                <a:cs typeface="Arial"/>
                <a:sym typeface="Arial"/>
              </a:endParaRPr>
            </a:p>
          </p:txBody>
        </p:sp>
        <p:sp>
          <p:nvSpPr>
            <p:cNvPr id="489" name="Google Shape;489;p24"/>
            <p:cNvSpPr/>
            <p:nvPr/>
          </p:nvSpPr>
          <p:spPr>
            <a:xfrm>
              <a:off x="0" y="2562608"/>
              <a:ext cx="10515600" cy="102423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4"/>
            <p:cNvSpPr/>
            <p:nvPr/>
          </p:nvSpPr>
          <p:spPr>
            <a:xfrm>
              <a:off x="309831" y="2793061"/>
              <a:ext cx="563329" cy="563329"/>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4"/>
            <p:cNvSpPr/>
            <p:nvPr/>
          </p:nvSpPr>
          <p:spPr>
            <a:xfrm>
              <a:off x="1182991" y="2562608"/>
              <a:ext cx="9332608" cy="102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4"/>
            <p:cNvSpPr txBox="1"/>
            <p:nvPr/>
          </p:nvSpPr>
          <p:spPr>
            <a:xfrm>
              <a:off x="1182991" y="2562608"/>
              <a:ext cx="9332608" cy="1024234"/>
            </a:xfrm>
            <a:prstGeom prst="rect">
              <a:avLst/>
            </a:prstGeom>
            <a:noFill/>
            <a:ln>
              <a:noFill/>
            </a:ln>
          </p:spPr>
          <p:txBody>
            <a:bodyPr anchorCtr="0" anchor="ctr" bIns="108375" lIns="108375" spcFirstLastPara="1" rIns="108375" wrap="square" tIns="108375">
              <a:noAutofit/>
            </a:bodyPr>
            <a:lstStyle/>
            <a:p>
              <a:pPr indent="0" lvl="0" marL="0" marR="0" rtl="0" algn="l">
                <a:lnSpc>
                  <a:spcPct val="100000"/>
                </a:lnSpc>
                <a:spcBef>
                  <a:spcPts val="0"/>
                </a:spcBef>
                <a:spcAft>
                  <a:spcPts val="0"/>
                </a:spcAft>
                <a:buClr>
                  <a:schemeClr val="dk1"/>
                </a:buClr>
                <a:buSzPts val="2200"/>
                <a:buFont typeface="Calibri"/>
                <a:buNone/>
              </a:pPr>
              <a:r>
                <a:rPr lang="tr-TR" sz="2200">
                  <a:solidFill>
                    <a:schemeClr val="dk1"/>
                  </a:solidFill>
                  <a:latin typeface="Calibri"/>
                  <a:ea typeface="Calibri"/>
                  <a:cs typeface="Calibri"/>
                  <a:sym typeface="Calibri"/>
                </a:rPr>
                <a:t>Beynin dinlenip şarj olmasını sağlayarak yaratıcılığı ve problem çözme becerilerini artırma.</a:t>
              </a:r>
              <a:endParaRPr sz="2200">
                <a:solidFill>
                  <a:schemeClr val="dk1"/>
                </a:solidFill>
                <a:latin typeface="Arial"/>
                <a:ea typeface="Arial"/>
                <a:cs typeface="Arial"/>
                <a:sym typeface="Arial"/>
              </a:endParaRPr>
            </a:p>
          </p:txBody>
        </p:sp>
        <p:sp>
          <p:nvSpPr>
            <p:cNvPr id="493" name="Google Shape;493;p24"/>
            <p:cNvSpPr/>
            <p:nvPr/>
          </p:nvSpPr>
          <p:spPr>
            <a:xfrm>
              <a:off x="0" y="3842902"/>
              <a:ext cx="10515600" cy="102423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4"/>
            <p:cNvSpPr/>
            <p:nvPr/>
          </p:nvSpPr>
          <p:spPr>
            <a:xfrm>
              <a:off x="309831" y="4073354"/>
              <a:ext cx="563329" cy="563329"/>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4"/>
            <p:cNvSpPr/>
            <p:nvPr/>
          </p:nvSpPr>
          <p:spPr>
            <a:xfrm>
              <a:off x="1182991" y="3842902"/>
              <a:ext cx="9332608" cy="102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4"/>
            <p:cNvSpPr txBox="1"/>
            <p:nvPr/>
          </p:nvSpPr>
          <p:spPr>
            <a:xfrm>
              <a:off x="1182991" y="3842902"/>
              <a:ext cx="9332608" cy="1024234"/>
            </a:xfrm>
            <a:prstGeom prst="rect">
              <a:avLst/>
            </a:prstGeom>
            <a:noFill/>
            <a:ln>
              <a:noFill/>
            </a:ln>
          </p:spPr>
          <p:txBody>
            <a:bodyPr anchorCtr="0" anchor="ctr" bIns="108375" lIns="108375" spcFirstLastPara="1" rIns="108375" wrap="square" tIns="108375">
              <a:noAutofit/>
            </a:bodyPr>
            <a:lstStyle/>
            <a:p>
              <a:pPr indent="0" lvl="0" marL="0" marR="0" rtl="0" algn="l">
                <a:lnSpc>
                  <a:spcPct val="100000"/>
                </a:lnSpc>
                <a:spcBef>
                  <a:spcPts val="0"/>
                </a:spcBef>
                <a:spcAft>
                  <a:spcPts val="0"/>
                </a:spcAft>
                <a:buClr>
                  <a:schemeClr val="dk1"/>
                </a:buClr>
                <a:buSzPts val="2200"/>
                <a:buFont typeface="Calibri"/>
                <a:buNone/>
              </a:pPr>
              <a:r>
                <a:rPr lang="tr-TR" sz="2200">
                  <a:solidFill>
                    <a:schemeClr val="dk1"/>
                  </a:solidFill>
                  <a:latin typeface="Calibri"/>
                  <a:ea typeface="Calibri"/>
                  <a:cs typeface="Calibri"/>
                  <a:sym typeface="Calibri"/>
                </a:rPr>
                <a:t>Şimdiki an için minnettarlığı ve takdiri artırarak ruh halini ve mutluluğu arttırma.</a:t>
              </a:r>
              <a:endParaRPr sz="2200">
                <a:solidFill>
                  <a:schemeClr val="dk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0" name="Shape 500"/>
        <p:cNvGrpSpPr/>
        <p:nvPr/>
      </p:nvGrpSpPr>
      <p:grpSpPr>
        <a:xfrm>
          <a:off x="0" y="0"/>
          <a:ext cx="0" cy="0"/>
          <a:chOff x="0" y="0"/>
          <a:chExt cx="0" cy="0"/>
        </a:xfrm>
      </p:grpSpPr>
      <p:sp>
        <p:nvSpPr>
          <p:cNvPr id="501" name="Google Shape;501;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txBox="1"/>
          <p:nvPr>
            <p:ph type="title"/>
          </p:nvPr>
        </p:nvSpPr>
        <p:spPr>
          <a:xfrm>
            <a:off x="274328" y="214372"/>
            <a:ext cx="652110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tr-TR" sz="4400">
                <a:latin typeface="Arial"/>
                <a:ea typeface="Arial"/>
                <a:cs typeface="Arial"/>
                <a:sym typeface="Arial"/>
              </a:rPr>
              <a:t>Fişi çekmeyi planlama</a:t>
            </a:r>
            <a:endParaRPr sz="4400">
              <a:latin typeface="Arial"/>
              <a:ea typeface="Arial"/>
              <a:cs typeface="Arial"/>
              <a:sym typeface="Arial"/>
            </a:endParaRPr>
          </a:p>
        </p:txBody>
      </p:sp>
      <p:sp>
        <p:nvSpPr>
          <p:cNvPr id="503" name="Google Shape;503;p25"/>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txBox="1"/>
          <p:nvPr>
            <p:ph idx="1" type="body"/>
          </p:nvPr>
        </p:nvSpPr>
        <p:spPr>
          <a:xfrm>
            <a:off x="454449" y="1518700"/>
            <a:ext cx="5815556" cy="480767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tr-TR">
                <a:latin typeface="Arial"/>
                <a:ea typeface="Arial"/>
                <a:cs typeface="Arial"/>
                <a:sym typeface="Arial"/>
              </a:rPr>
              <a:t>Fişi çekmek için uygun bir zaman ve süre planlamak ve bunu başkalarıyla paylaşmak.</a:t>
            </a:r>
            <a:endParaRPr/>
          </a:p>
          <a:p>
            <a:pPr indent="-228600" lvl="0" marL="228600" rtl="0" algn="l">
              <a:lnSpc>
                <a:spcPct val="90000"/>
              </a:lnSpc>
              <a:spcBef>
                <a:spcPts val="1000"/>
              </a:spcBef>
              <a:spcAft>
                <a:spcPts val="0"/>
              </a:spcAft>
              <a:buSzPts val="2800"/>
              <a:buChar char="❑"/>
            </a:pPr>
            <a:r>
              <a:rPr lang="tr-TR">
                <a:latin typeface="Arial"/>
                <a:ea typeface="Arial"/>
                <a:cs typeface="Arial"/>
                <a:sym typeface="Arial"/>
              </a:rPr>
              <a:t>Teknolojinin genellikle kapladığı zamanı ve alanı doldurmak için hobiler, spor veya sosyalleşme gibi alternatifler ve etkinlikler hazırlamak.</a:t>
            </a:r>
            <a:endParaRPr/>
          </a:p>
          <a:p>
            <a:pPr indent="-228600" lvl="0" marL="228600" rtl="0" algn="l">
              <a:lnSpc>
                <a:spcPct val="90000"/>
              </a:lnSpc>
              <a:spcBef>
                <a:spcPts val="1000"/>
              </a:spcBef>
              <a:spcAft>
                <a:spcPts val="0"/>
              </a:spcAft>
              <a:buSzPts val="2800"/>
              <a:buChar char="❑"/>
            </a:pPr>
            <a:r>
              <a:rPr lang="tr-TR">
                <a:latin typeface="Arial"/>
                <a:ea typeface="Arial"/>
                <a:cs typeface="Arial"/>
                <a:sym typeface="Arial"/>
              </a:rPr>
              <a:t>Deneyim üzerine düşünmek ve fişi çekmenin hayatımıza getirdiği değişiklikleri ve faydaları fark etmek.</a:t>
            </a:r>
            <a:endParaRPr/>
          </a:p>
        </p:txBody>
      </p:sp>
      <p:sp>
        <p:nvSpPr>
          <p:cNvPr id="505" name="Google Shape;505;p25"/>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07" name="Google Shape;507;p25"/>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508" name="Google Shape;508;p25"/>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25"/>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Digital Detox: Unplugging to Save Our Sanity (and Our Thumbs!) | by  Puwaneswari Naidu | Medium" id="511" name="Google Shape;511;p25"/>
          <p:cNvPicPr preferRelativeResize="0"/>
          <p:nvPr/>
        </p:nvPicPr>
        <p:blipFill rotWithShape="1">
          <a:blip r:embed="rId3">
            <a:alphaModFix/>
          </a:blip>
          <a:srcRect b="0" l="9135" r="9135" t="0"/>
          <a:stretch/>
        </p:blipFill>
        <p:spPr>
          <a:xfrm>
            <a:off x="7714406" y="1934450"/>
            <a:ext cx="3981526" cy="2740227"/>
          </a:xfrm>
          <a:prstGeom prst="round2DiagRect">
            <a:avLst>
              <a:gd fmla="val 28472"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5" name="Shape 515"/>
        <p:cNvGrpSpPr/>
        <p:nvPr/>
      </p:nvGrpSpPr>
      <p:grpSpPr>
        <a:xfrm>
          <a:off x="0" y="0"/>
          <a:ext cx="0" cy="0"/>
          <a:chOff x="0" y="0"/>
          <a:chExt cx="0" cy="0"/>
        </a:xfrm>
      </p:grpSpPr>
      <p:sp>
        <p:nvSpPr>
          <p:cNvPr id="516" name="Google Shape;516;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txBox="1"/>
          <p:nvPr>
            <p:ph type="title"/>
          </p:nvPr>
        </p:nvSpPr>
        <p:spPr>
          <a:xfrm>
            <a:off x="274328" y="214372"/>
            <a:ext cx="652110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tr-TR" sz="4400">
                <a:latin typeface="Arial"/>
                <a:ea typeface="Arial"/>
                <a:cs typeface="Arial"/>
                <a:sym typeface="Arial"/>
              </a:rPr>
              <a:t>Dijital çağda bilinçli farkındalığı benimsemek</a:t>
            </a:r>
            <a:endParaRPr sz="4400">
              <a:latin typeface="Arial"/>
              <a:ea typeface="Arial"/>
              <a:cs typeface="Arial"/>
              <a:sym typeface="Arial"/>
            </a:endParaRPr>
          </a:p>
        </p:txBody>
      </p:sp>
      <p:sp>
        <p:nvSpPr>
          <p:cNvPr id="518" name="Google Shape;518;p26"/>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txBox="1"/>
          <p:nvPr>
            <p:ph idx="1" type="body"/>
          </p:nvPr>
        </p:nvSpPr>
        <p:spPr>
          <a:xfrm>
            <a:off x="454449" y="1850065"/>
            <a:ext cx="5815556" cy="447630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800"/>
              <a:buChar char="❑"/>
            </a:pPr>
            <a:r>
              <a:rPr lang="tr-TR">
                <a:latin typeface="Arial"/>
                <a:ea typeface="Arial"/>
                <a:cs typeface="Arial"/>
                <a:sym typeface="Arial"/>
              </a:rPr>
              <a:t>Dijital alışkanlıklarımızı yönetmenin amacı bilinçli farkındalığı benimsemektir.</a:t>
            </a:r>
            <a:endParaRPr/>
          </a:p>
          <a:p>
            <a:pPr indent="-228600" lvl="0" marL="228600" rtl="0" algn="l">
              <a:lnSpc>
                <a:spcPct val="90000"/>
              </a:lnSpc>
              <a:spcBef>
                <a:spcPts val="1000"/>
              </a:spcBef>
              <a:spcAft>
                <a:spcPts val="0"/>
              </a:spcAft>
              <a:buSzPts val="2800"/>
              <a:buChar char="❑"/>
            </a:pPr>
            <a:r>
              <a:rPr lang="tr-TR">
                <a:latin typeface="Arial"/>
                <a:ea typeface="Arial"/>
                <a:cs typeface="Arial"/>
                <a:sym typeface="Arial"/>
              </a:rPr>
              <a:t>Bilinçli farkındalık, merak, açıklık ve kabul ile şimdiki ana dikkat etme pratiğidir.</a:t>
            </a:r>
            <a:endParaRPr/>
          </a:p>
          <a:p>
            <a:pPr indent="-228600" lvl="0" marL="228600" rtl="0" algn="l">
              <a:lnSpc>
                <a:spcPct val="90000"/>
              </a:lnSpc>
              <a:spcBef>
                <a:spcPts val="1000"/>
              </a:spcBef>
              <a:spcAft>
                <a:spcPts val="0"/>
              </a:spcAft>
              <a:buSzPts val="2800"/>
              <a:buChar char="❑"/>
            </a:pPr>
            <a:r>
              <a:rPr lang="tr-TR">
                <a:latin typeface="Arial"/>
                <a:ea typeface="Arial"/>
                <a:cs typeface="Arial"/>
                <a:sym typeface="Arial"/>
              </a:rPr>
              <a:t>Bilinçli farkındalık, teknoloji kullanımımızda daha bilinçli ve bilinçli olmamıza ve bunun tarafından kontrol edilmeden keyfini çıkarmamıza yardımcı olur.</a:t>
            </a:r>
            <a:endParaRPr/>
          </a:p>
        </p:txBody>
      </p:sp>
      <p:sp>
        <p:nvSpPr>
          <p:cNvPr id="520" name="Google Shape;520;p26"/>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22" name="Google Shape;522;p26"/>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523" name="Google Shape;523;p26"/>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26"/>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5 Ways to Survive the Global Day of Unplugging" id="526" name="Google Shape;526;p26"/>
          <p:cNvPicPr preferRelativeResize="0"/>
          <p:nvPr/>
        </p:nvPicPr>
        <p:blipFill rotWithShape="1">
          <a:blip r:embed="rId3">
            <a:alphaModFix/>
          </a:blip>
          <a:srcRect b="0" l="0" r="0" t="0"/>
          <a:stretch/>
        </p:blipFill>
        <p:spPr>
          <a:xfrm>
            <a:off x="7777920" y="2143471"/>
            <a:ext cx="3917298" cy="2203480"/>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0" name="Shape 530"/>
        <p:cNvGrpSpPr/>
        <p:nvPr/>
      </p:nvGrpSpPr>
      <p:grpSpPr>
        <a:xfrm>
          <a:off x="0" y="0"/>
          <a:ext cx="0" cy="0"/>
          <a:chOff x="0" y="0"/>
          <a:chExt cx="0" cy="0"/>
        </a:xfrm>
      </p:grpSpPr>
      <p:sp>
        <p:nvSpPr>
          <p:cNvPr id="531" name="Google Shape;531;p2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7"/>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7"/>
          <p:cNvSpPr txBox="1"/>
          <p:nvPr/>
        </p:nvSpPr>
        <p:spPr>
          <a:xfrm>
            <a:off x="404037" y="1153572"/>
            <a:ext cx="3483197" cy="44611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tr-TR" sz="4400">
                <a:solidFill>
                  <a:srgbClr val="FFFFFF"/>
                </a:solidFill>
                <a:latin typeface="Arial"/>
                <a:ea typeface="Arial"/>
                <a:cs typeface="Arial"/>
                <a:sym typeface="Arial"/>
              </a:rPr>
              <a:t>Bilinçli farkındalık teknikleri</a:t>
            </a:r>
            <a:endParaRPr sz="4400">
              <a:solidFill>
                <a:srgbClr val="FFFFFF"/>
              </a:solidFill>
              <a:latin typeface="Arial"/>
              <a:ea typeface="Arial"/>
              <a:cs typeface="Arial"/>
              <a:sym typeface="Arial"/>
            </a:endParaRPr>
          </a:p>
        </p:txBody>
      </p:sp>
      <p:sp>
        <p:nvSpPr>
          <p:cNvPr id="534" name="Google Shape;534;p27"/>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27"/>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28600" lvl="0" marL="228600" rtl="0" algn="just">
              <a:lnSpc>
                <a:spcPct val="90000"/>
              </a:lnSpc>
              <a:spcBef>
                <a:spcPts val="0"/>
              </a:spcBef>
              <a:spcAft>
                <a:spcPts val="0"/>
              </a:spcAft>
              <a:buSzPts val="2400"/>
              <a:buChar char="❑"/>
            </a:pPr>
            <a:r>
              <a:rPr lang="tr-TR" sz="2400">
                <a:latin typeface="Arial"/>
                <a:ea typeface="Arial"/>
                <a:cs typeface="Arial"/>
                <a:sym typeface="Arial"/>
              </a:rPr>
              <a:t>Teknolojiyi kullanmadan önce, kullanırken ve kullandıktan sonra zihnimizi ve bedenimizi sakinleştirmek için derin ve bilinçli nefesler almak.</a:t>
            </a:r>
            <a:endParaRPr/>
          </a:p>
          <a:p>
            <a:pPr indent="-228600" lvl="0" marL="228600" rtl="0" algn="just">
              <a:lnSpc>
                <a:spcPct val="90000"/>
              </a:lnSpc>
              <a:spcBef>
                <a:spcPts val="1000"/>
              </a:spcBef>
              <a:spcAft>
                <a:spcPts val="0"/>
              </a:spcAft>
              <a:buSzPts val="2400"/>
              <a:buChar char="❑"/>
            </a:pPr>
            <a:r>
              <a:rPr lang="tr-TR" sz="2400">
                <a:latin typeface="Arial"/>
                <a:ea typeface="Arial"/>
                <a:cs typeface="Arial"/>
                <a:sym typeface="Arial"/>
              </a:rPr>
              <a:t>Teknolojiyi kullanmadan önce, kullanırken ve kullandıktan sonra ihtiyaçlarımızı ve motivasyonlarımızı anlamak için kendimizle ve duygularımızla iletişim kurmak.</a:t>
            </a:r>
            <a:endParaRPr/>
          </a:p>
          <a:p>
            <a:pPr indent="-228600" lvl="0" marL="228600" rtl="0" algn="just">
              <a:lnSpc>
                <a:spcPct val="90000"/>
              </a:lnSpc>
              <a:spcBef>
                <a:spcPts val="1000"/>
              </a:spcBef>
              <a:spcAft>
                <a:spcPts val="0"/>
              </a:spcAft>
              <a:buSzPts val="2400"/>
              <a:buChar char="❑"/>
            </a:pPr>
            <a:r>
              <a:rPr lang="tr-TR" sz="2400">
                <a:latin typeface="Arial"/>
                <a:ea typeface="Arial"/>
                <a:cs typeface="Arial"/>
                <a:sym typeface="Arial"/>
              </a:rPr>
              <a:t>Teknolojiyi kullanmadan önce, kullanırken ve kullandıktan sonra amacını ve değerini değerlendirmek için kendimize sorular sormak, örneğin:</a:t>
            </a:r>
            <a:endParaRPr/>
          </a:p>
          <a:p>
            <a:pPr indent="-228600" lvl="1" marL="457200" rtl="0" algn="l">
              <a:lnSpc>
                <a:spcPct val="90000"/>
              </a:lnSpc>
              <a:spcBef>
                <a:spcPts val="500"/>
              </a:spcBef>
              <a:spcAft>
                <a:spcPts val="0"/>
              </a:spcAft>
              <a:buClr>
                <a:srgbClr val="FFAA5A"/>
              </a:buClr>
              <a:buSzPts val="2000"/>
              <a:buChar char="•"/>
            </a:pPr>
            <a:r>
              <a:rPr lang="tr-TR" sz="2000">
                <a:latin typeface="Arial"/>
                <a:ea typeface="Arial"/>
                <a:cs typeface="Arial"/>
                <a:sym typeface="Arial"/>
              </a:rPr>
              <a:t>Bu cihazı veya uygulamayı neden kullanıyorum?</a:t>
            </a:r>
            <a:endParaRPr/>
          </a:p>
          <a:p>
            <a:pPr indent="-228600" lvl="1" marL="457200" rtl="0" algn="l">
              <a:lnSpc>
                <a:spcPct val="90000"/>
              </a:lnSpc>
              <a:spcBef>
                <a:spcPts val="500"/>
              </a:spcBef>
              <a:spcAft>
                <a:spcPts val="0"/>
              </a:spcAft>
              <a:buClr>
                <a:srgbClr val="FFAA5A"/>
              </a:buClr>
              <a:buSzPts val="2000"/>
              <a:buChar char="•"/>
            </a:pPr>
            <a:r>
              <a:rPr lang="tr-TR" sz="2000">
                <a:latin typeface="Arial"/>
                <a:ea typeface="Arial"/>
                <a:cs typeface="Arial"/>
                <a:sym typeface="Arial"/>
              </a:rPr>
              <a:t>Bundan ne elde etmeyi veya kazanmayı umuyorum?</a:t>
            </a:r>
            <a:endParaRPr/>
          </a:p>
          <a:p>
            <a:pPr indent="-228600" lvl="1" marL="457200" rtl="0" algn="l">
              <a:lnSpc>
                <a:spcPct val="90000"/>
              </a:lnSpc>
              <a:spcBef>
                <a:spcPts val="500"/>
              </a:spcBef>
              <a:spcAft>
                <a:spcPts val="0"/>
              </a:spcAft>
              <a:buClr>
                <a:srgbClr val="FFAA5A"/>
              </a:buClr>
              <a:buSzPts val="2000"/>
              <a:buChar char="•"/>
            </a:pPr>
            <a:r>
              <a:rPr lang="tr-TR" sz="2000">
                <a:latin typeface="Arial"/>
                <a:ea typeface="Arial"/>
                <a:cs typeface="Arial"/>
                <a:sym typeface="Arial"/>
              </a:rPr>
              <a:t>Bu benim esenliğimi ve üretkenliğimi nasıl etkiliyor?</a:t>
            </a:r>
            <a:endParaRPr/>
          </a:p>
          <a:p>
            <a:pPr indent="-228600" lvl="1" marL="457200" rtl="0" algn="l">
              <a:lnSpc>
                <a:spcPct val="90000"/>
              </a:lnSpc>
              <a:spcBef>
                <a:spcPts val="500"/>
              </a:spcBef>
              <a:spcAft>
                <a:spcPts val="0"/>
              </a:spcAft>
              <a:buClr>
                <a:srgbClr val="FFAA5A"/>
              </a:buClr>
              <a:buSzPts val="2000"/>
              <a:buChar char="•"/>
            </a:pPr>
            <a:r>
              <a:rPr lang="tr-TR" sz="2000">
                <a:latin typeface="Arial"/>
                <a:ea typeface="Arial"/>
                <a:cs typeface="Arial"/>
                <a:sym typeface="Arial"/>
              </a:rPr>
              <a:t>Ne zaman ve nasıl kullanmayı bırakacağım?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8"/>
          <p:cNvSpPr txBox="1"/>
          <p:nvPr>
            <p:ph type="title"/>
          </p:nvPr>
        </p:nvSpPr>
        <p:spPr>
          <a:xfrm>
            <a:off x="8720469" y="120576"/>
            <a:ext cx="3471531" cy="8150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tr-TR">
                <a:latin typeface="Arial"/>
                <a:ea typeface="Arial"/>
                <a:cs typeface="Arial"/>
                <a:sym typeface="Arial"/>
              </a:rPr>
              <a:t>Yansıtma</a:t>
            </a:r>
            <a:endParaRPr>
              <a:latin typeface="Arial"/>
              <a:ea typeface="Arial"/>
              <a:cs typeface="Arial"/>
              <a:sym typeface="Arial"/>
            </a:endParaRPr>
          </a:p>
        </p:txBody>
      </p:sp>
      <p:grpSp>
        <p:nvGrpSpPr>
          <p:cNvPr id="541" name="Google Shape;541;p28"/>
          <p:cNvGrpSpPr/>
          <p:nvPr/>
        </p:nvGrpSpPr>
        <p:grpSpPr>
          <a:xfrm>
            <a:off x="1662214" y="1068930"/>
            <a:ext cx="8528656" cy="5570741"/>
            <a:chOff x="1210331" y="5675"/>
            <a:chExt cx="8528656" cy="5570741"/>
          </a:xfrm>
        </p:grpSpPr>
        <p:sp>
          <p:nvSpPr>
            <p:cNvPr id="542" name="Google Shape;542;p28"/>
            <p:cNvSpPr/>
            <p:nvPr/>
          </p:nvSpPr>
          <p:spPr>
            <a:xfrm>
              <a:off x="3673461" y="699434"/>
              <a:ext cx="536333"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txBox="1"/>
            <p:nvPr/>
          </p:nvSpPr>
          <p:spPr>
            <a:xfrm>
              <a:off x="3927454" y="742317"/>
              <a:ext cx="28346"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44" name="Google Shape;544;p28"/>
            <p:cNvSpPr/>
            <p:nvPr/>
          </p:nvSpPr>
          <p:spPr>
            <a:xfrm>
              <a:off x="1210331" y="5675"/>
              <a:ext cx="2464929" cy="1478957"/>
            </a:xfrm>
            <a:prstGeom prst="rect">
              <a:avLst/>
            </a:prstGeom>
            <a:solidFill>
              <a:srgbClr val="92BAB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
            <p:cNvSpPr txBox="1"/>
            <p:nvPr/>
          </p:nvSpPr>
          <p:spPr>
            <a:xfrm>
              <a:off x="1210331" y="5675"/>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Clr>
                  <a:schemeClr val="lt1"/>
                </a:buClr>
                <a:buSzPts val="1600"/>
                <a:buFont typeface="Calibri"/>
                <a:buNone/>
              </a:pPr>
              <a:r>
                <a:rPr lang="tr-TR" sz="1600">
                  <a:solidFill>
                    <a:schemeClr val="lt1"/>
                  </a:solidFill>
                  <a:latin typeface="Calibri"/>
                  <a:ea typeface="Calibri"/>
                  <a:cs typeface="Calibri"/>
                  <a:sym typeface="Calibri"/>
                </a:rPr>
                <a:t>Bu modülde dijital alışkanlıklar kavramını ve bunların esenliğimizi, üretkenliğimizi ve ilişkilerimizi nasıl etkilediğini ele aldık.</a:t>
              </a:r>
              <a:endParaRPr sz="1600">
                <a:solidFill>
                  <a:schemeClr val="lt1"/>
                </a:solidFill>
                <a:latin typeface="Arial"/>
                <a:ea typeface="Arial"/>
                <a:cs typeface="Arial"/>
                <a:sym typeface="Arial"/>
              </a:endParaRPr>
            </a:p>
          </p:txBody>
        </p:sp>
        <p:sp>
          <p:nvSpPr>
            <p:cNvPr id="546" name="Google Shape;546;p28"/>
            <p:cNvSpPr/>
            <p:nvPr/>
          </p:nvSpPr>
          <p:spPr>
            <a:xfrm>
              <a:off x="6705324" y="699434"/>
              <a:ext cx="536333"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8"/>
            <p:cNvSpPr txBox="1"/>
            <p:nvPr/>
          </p:nvSpPr>
          <p:spPr>
            <a:xfrm>
              <a:off x="6959318" y="742317"/>
              <a:ext cx="28346"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48" name="Google Shape;548;p28"/>
            <p:cNvSpPr/>
            <p:nvPr/>
          </p:nvSpPr>
          <p:spPr>
            <a:xfrm>
              <a:off x="4242195" y="5675"/>
              <a:ext cx="2464929" cy="1478957"/>
            </a:xfrm>
            <a:prstGeom prst="rect">
              <a:avLst/>
            </a:prstGeom>
            <a:solidFill>
              <a:srgbClr val="92BAB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8"/>
            <p:cNvSpPr txBox="1"/>
            <p:nvPr/>
          </p:nvSpPr>
          <p:spPr>
            <a:xfrm>
              <a:off x="4242195" y="5675"/>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Clr>
                  <a:schemeClr val="lt1"/>
                </a:buClr>
                <a:buSzPts val="1600"/>
                <a:buFont typeface="Calibri"/>
                <a:buNone/>
              </a:pPr>
              <a:r>
                <a:rPr lang="tr-TR" sz="1600">
                  <a:solidFill>
                    <a:schemeClr val="lt1"/>
                  </a:solidFill>
                  <a:latin typeface="Calibri"/>
                  <a:ea typeface="Calibri"/>
                  <a:cs typeface="Calibri"/>
                  <a:sym typeface="Calibri"/>
                </a:rPr>
                <a:t>Dijital alışkanlıklarımızı yönetmek için bazı pratik stratejiler de öğrendik:</a:t>
              </a:r>
              <a:endParaRPr sz="1600">
                <a:solidFill>
                  <a:schemeClr val="lt1"/>
                </a:solidFill>
                <a:latin typeface="Arial"/>
                <a:ea typeface="Arial"/>
                <a:cs typeface="Arial"/>
                <a:sym typeface="Arial"/>
              </a:endParaRPr>
            </a:p>
          </p:txBody>
        </p:sp>
        <p:sp>
          <p:nvSpPr>
            <p:cNvPr id="550" name="Google Shape;550;p28"/>
            <p:cNvSpPr/>
            <p:nvPr/>
          </p:nvSpPr>
          <p:spPr>
            <a:xfrm>
              <a:off x="2442796" y="1482833"/>
              <a:ext cx="6063727" cy="536333"/>
            </a:xfrm>
            <a:custGeom>
              <a:rect b="b" l="l" r="r" t="t"/>
              <a:pathLst>
                <a:path extrusionOk="0" h="120000" w="120000">
                  <a:moveTo>
                    <a:pt x="120000" y="0"/>
                  </a:moveTo>
                  <a:lnTo>
                    <a:pt x="120000" y="63826"/>
                  </a:lnTo>
                  <a:lnTo>
                    <a:pt x="0" y="63826"/>
                  </a:lnTo>
                  <a:lnTo>
                    <a:pt x="0" y="12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8"/>
            <p:cNvSpPr txBox="1"/>
            <p:nvPr/>
          </p:nvSpPr>
          <p:spPr>
            <a:xfrm>
              <a:off x="5322405" y="1748163"/>
              <a:ext cx="304508"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52" name="Google Shape;552;p28"/>
            <p:cNvSpPr/>
            <p:nvPr/>
          </p:nvSpPr>
          <p:spPr>
            <a:xfrm>
              <a:off x="7274058" y="5675"/>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8"/>
            <p:cNvSpPr txBox="1"/>
            <p:nvPr/>
          </p:nvSpPr>
          <p:spPr>
            <a:xfrm>
              <a:off x="7274058" y="5675"/>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Clr>
                  <a:schemeClr val="lt1"/>
                </a:buClr>
                <a:buSzPts val="1600"/>
                <a:buFont typeface="Calibri"/>
                <a:buNone/>
              </a:pPr>
              <a:r>
                <a:rPr lang="tr-TR" sz="1600">
                  <a:solidFill>
                    <a:schemeClr val="lt1"/>
                  </a:solidFill>
                  <a:latin typeface="Calibri"/>
                  <a:ea typeface="Calibri"/>
                  <a:cs typeface="Calibri"/>
                  <a:sym typeface="Calibri"/>
                </a:rPr>
                <a:t>Teknoloji kullanımımız konusunda daha farkında ve bilinçli olmak.</a:t>
              </a:r>
              <a:endParaRPr sz="1600">
                <a:solidFill>
                  <a:schemeClr val="lt1"/>
                </a:solidFill>
                <a:latin typeface="Arial"/>
                <a:ea typeface="Arial"/>
                <a:cs typeface="Arial"/>
                <a:sym typeface="Arial"/>
              </a:endParaRPr>
            </a:p>
          </p:txBody>
        </p:sp>
        <p:sp>
          <p:nvSpPr>
            <p:cNvPr id="554" name="Google Shape;554;p28"/>
            <p:cNvSpPr/>
            <p:nvPr/>
          </p:nvSpPr>
          <p:spPr>
            <a:xfrm>
              <a:off x="3673461" y="2745326"/>
              <a:ext cx="536333"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8"/>
            <p:cNvSpPr txBox="1"/>
            <p:nvPr/>
          </p:nvSpPr>
          <p:spPr>
            <a:xfrm>
              <a:off x="3927454" y="2788209"/>
              <a:ext cx="28346"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56" name="Google Shape;556;p28"/>
            <p:cNvSpPr/>
            <p:nvPr/>
          </p:nvSpPr>
          <p:spPr>
            <a:xfrm>
              <a:off x="1210331" y="2051567"/>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8"/>
            <p:cNvSpPr txBox="1"/>
            <p:nvPr/>
          </p:nvSpPr>
          <p:spPr>
            <a:xfrm>
              <a:off x="1210331" y="2051567"/>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Clr>
                  <a:schemeClr val="lt1"/>
                </a:buClr>
                <a:buSzPts val="1600"/>
                <a:buFont typeface="Calibri"/>
                <a:buNone/>
              </a:pPr>
              <a:r>
                <a:rPr lang="tr-TR" sz="1600">
                  <a:solidFill>
                    <a:schemeClr val="lt1"/>
                  </a:solidFill>
                  <a:latin typeface="Calibri"/>
                  <a:ea typeface="Calibri"/>
                  <a:cs typeface="Calibri"/>
                  <a:sym typeface="Calibri"/>
                </a:rPr>
                <a:t>Ekran süresini ve üretkenliği zaman yönetimi teknikleriyle dengelemek</a:t>
              </a:r>
              <a:endParaRPr sz="1600">
                <a:solidFill>
                  <a:schemeClr val="lt1"/>
                </a:solidFill>
                <a:latin typeface="Arial"/>
                <a:ea typeface="Arial"/>
                <a:cs typeface="Arial"/>
                <a:sym typeface="Arial"/>
              </a:endParaRPr>
            </a:p>
          </p:txBody>
        </p:sp>
        <p:sp>
          <p:nvSpPr>
            <p:cNvPr id="558" name="Google Shape;558;p28"/>
            <p:cNvSpPr/>
            <p:nvPr/>
          </p:nvSpPr>
          <p:spPr>
            <a:xfrm>
              <a:off x="6705324" y="2745326"/>
              <a:ext cx="536333"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txBox="1"/>
            <p:nvPr/>
          </p:nvSpPr>
          <p:spPr>
            <a:xfrm>
              <a:off x="6959318" y="2788209"/>
              <a:ext cx="28346"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60" name="Google Shape;560;p28"/>
            <p:cNvSpPr/>
            <p:nvPr/>
          </p:nvSpPr>
          <p:spPr>
            <a:xfrm>
              <a:off x="4242195" y="2051567"/>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txBox="1"/>
            <p:nvPr/>
          </p:nvSpPr>
          <p:spPr>
            <a:xfrm>
              <a:off x="4242195" y="2051567"/>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Clr>
                  <a:schemeClr val="lt1"/>
                </a:buClr>
                <a:buSzPts val="1600"/>
                <a:buFont typeface="Calibri"/>
                <a:buNone/>
              </a:pPr>
              <a:r>
                <a:rPr lang="tr-TR" sz="1600">
                  <a:solidFill>
                    <a:schemeClr val="lt1"/>
                  </a:solidFill>
                  <a:latin typeface="Calibri"/>
                  <a:ea typeface="Calibri"/>
                  <a:cs typeface="Calibri"/>
                  <a:sym typeface="Calibri"/>
                </a:rPr>
                <a:t>Kendimiz ve başkalarıyla sağlıklı dijital sınırlar belirlemek</a:t>
              </a:r>
              <a:endParaRPr sz="1600">
                <a:solidFill>
                  <a:schemeClr val="lt1"/>
                </a:solidFill>
                <a:latin typeface="Arial"/>
                <a:ea typeface="Arial"/>
                <a:cs typeface="Arial"/>
                <a:sym typeface="Arial"/>
              </a:endParaRPr>
            </a:p>
          </p:txBody>
        </p:sp>
        <p:sp>
          <p:nvSpPr>
            <p:cNvPr id="562" name="Google Shape;562;p28"/>
            <p:cNvSpPr/>
            <p:nvPr/>
          </p:nvSpPr>
          <p:spPr>
            <a:xfrm>
              <a:off x="2442796" y="3528725"/>
              <a:ext cx="6063727" cy="536333"/>
            </a:xfrm>
            <a:custGeom>
              <a:rect b="b" l="l" r="r" t="t"/>
              <a:pathLst>
                <a:path extrusionOk="0" h="120000" w="120000">
                  <a:moveTo>
                    <a:pt x="120000" y="0"/>
                  </a:moveTo>
                  <a:lnTo>
                    <a:pt x="120000" y="63826"/>
                  </a:lnTo>
                  <a:lnTo>
                    <a:pt x="0" y="63826"/>
                  </a:lnTo>
                  <a:lnTo>
                    <a:pt x="0" y="12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txBox="1"/>
            <p:nvPr/>
          </p:nvSpPr>
          <p:spPr>
            <a:xfrm>
              <a:off x="5322405" y="3794054"/>
              <a:ext cx="304508"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64" name="Google Shape;564;p28"/>
            <p:cNvSpPr/>
            <p:nvPr/>
          </p:nvSpPr>
          <p:spPr>
            <a:xfrm>
              <a:off x="7274058" y="2051567"/>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txBox="1"/>
            <p:nvPr/>
          </p:nvSpPr>
          <p:spPr>
            <a:xfrm>
              <a:off x="7274058" y="2051567"/>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Clr>
                  <a:schemeClr val="lt1"/>
                </a:buClr>
                <a:buSzPts val="1600"/>
                <a:buFont typeface="Calibri"/>
                <a:buNone/>
              </a:pPr>
              <a:r>
                <a:rPr lang="tr-TR" sz="1600">
                  <a:solidFill>
                    <a:schemeClr val="lt1"/>
                  </a:solidFill>
                  <a:latin typeface="Calibri"/>
                  <a:ea typeface="Calibri"/>
                  <a:cs typeface="Calibri"/>
                  <a:sym typeface="Calibri"/>
                </a:rPr>
                <a:t>Teknolojiden düzenli ve bilinçli bir şekilde uzak durmak.</a:t>
              </a:r>
              <a:endParaRPr sz="1600">
                <a:solidFill>
                  <a:schemeClr val="lt1"/>
                </a:solidFill>
                <a:latin typeface="Arial"/>
                <a:ea typeface="Arial"/>
                <a:cs typeface="Arial"/>
                <a:sym typeface="Arial"/>
              </a:endParaRPr>
            </a:p>
          </p:txBody>
        </p:sp>
        <p:sp>
          <p:nvSpPr>
            <p:cNvPr id="566" name="Google Shape;566;p28"/>
            <p:cNvSpPr/>
            <p:nvPr/>
          </p:nvSpPr>
          <p:spPr>
            <a:xfrm>
              <a:off x="1210331" y="4097459"/>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txBox="1"/>
            <p:nvPr/>
          </p:nvSpPr>
          <p:spPr>
            <a:xfrm>
              <a:off x="1210331" y="4097459"/>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Clr>
                  <a:schemeClr val="lt1"/>
                </a:buClr>
                <a:buSzPts val="1600"/>
                <a:buFont typeface="Calibri"/>
                <a:buNone/>
              </a:pPr>
              <a:r>
                <a:rPr lang="tr-TR" sz="1600">
                  <a:solidFill>
                    <a:schemeClr val="lt1"/>
                  </a:solidFill>
                  <a:latin typeface="Calibri"/>
                  <a:ea typeface="Calibri"/>
                  <a:cs typeface="Calibri"/>
                  <a:sym typeface="Calibri"/>
                </a:rPr>
                <a:t>Dijital çağda farkındalığı dikkat ve merakla benimsemek.</a:t>
              </a:r>
              <a:endParaRPr sz="1600">
                <a:solidFill>
                  <a:schemeClr val="lt1"/>
                </a:solidFill>
                <a:latin typeface="Arial"/>
                <a:ea typeface="Arial"/>
                <a:cs typeface="Arial"/>
                <a:sym typeface="Arial"/>
              </a:endParaRPr>
            </a:p>
          </p:txBody>
        </p:sp>
      </p:grpSp>
      <p:pic>
        <p:nvPicPr>
          <p:cNvPr descr="Getting Unplugged - 'Digital Detox'" id="568" name="Google Shape;568;p28"/>
          <p:cNvPicPr preferRelativeResize="0"/>
          <p:nvPr/>
        </p:nvPicPr>
        <p:blipFill rotWithShape="1">
          <a:blip r:embed="rId3">
            <a:alphaModFix/>
          </a:blip>
          <a:srcRect b="8333" l="13819" r="12480" t="0"/>
          <a:stretch/>
        </p:blipFill>
        <p:spPr>
          <a:xfrm>
            <a:off x="10617329" y="4922874"/>
            <a:ext cx="1439164" cy="19351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sp>
        <p:nvSpPr>
          <p:cNvPr id="573" name="Google Shape;573;p2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9"/>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9"/>
          <p:cNvSpPr txBox="1"/>
          <p:nvPr>
            <p:ph type="title"/>
          </p:nvPr>
        </p:nvSpPr>
        <p:spPr>
          <a:xfrm>
            <a:off x="1171074" y="1396686"/>
            <a:ext cx="3240506" cy="40646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tr-TR" sz="4400">
                <a:solidFill>
                  <a:srgbClr val="FFFFFF"/>
                </a:solidFill>
                <a:latin typeface="Arial"/>
                <a:ea typeface="Arial"/>
                <a:cs typeface="Arial"/>
                <a:sym typeface="Arial"/>
              </a:rPr>
              <a:t>Bir sonraki modülde en iyi uygulamaları öğrenin</a:t>
            </a:r>
            <a:endParaRPr/>
          </a:p>
        </p:txBody>
      </p:sp>
      <p:sp>
        <p:nvSpPr>
          <p:cNvPr id="576" name="Google Shape;576;p29"/>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7" name="Google Shape;577;p29"/>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78" name="Google Shape;578;p29"/>
          <p:cNvSpPr txBox="1"/>
          <p:nvPr>
            <p:ph idx="1" type="body"/>
          </p:nvPr>
        </p:nvSpPr>
        <p:spPr>
          <a:xfrm>
            <a:off x="5263117" y="1808981"/>
            <a:ext cx="6018835" cy="46199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tr-TR">
                <a:latin typeface="Arial"/>
                <a:ea typeface="Arial"/>
                <a:cs typeface="Arial"/>
                <a:sym typeface="Arial"/>
              </a:rPr>
              <a:t>Bu modülün sağlıklı dijital alışkanlıkları anlamanıza ve geliştirmenize ve teknolojiden daha bilinçli ve dengeli bir şekilde yararlanmanıza yardımcı olmasını umuyoruz.</a:t>
            </a:r>
            <a:endParaRPr/>
          </a:p>
          <a:p>
            <a:pPr indent="-228600" lvl="0" marL="228600" rtl="0" algn="l">
              <a:lnSpc>
                <a:spcPct val="90000"/>
              </a:lnSpc>
              <a:spcBef>
                <a:spcPts val="1000"/>
              </a:spcBef>
              <a:spcAft>
                <a:spcPts val="0"/>
              </a:spcAft>
              <a:buSzPts val="2800"/>
              <a:buChar char="❑"/>
            </a:pPr>
            <a:r>
              <a:rPr lang="tr-TR">
                <a:latin typeface="Arial"/>
                <a:ea typeface="Arial"/>
                <a:cs typeface="Arial"/>
                <a:sym typeface="Arial"/>
              </a:rPr>
              <a:t>Bir sonraki modülde, eğitim, iş, sağlık ve eğlence gibi farklı alanlarda ve bağlamlarda teknolojiyi kullanmak için bazı en iyi uygulamaları keşfedeceğiz.</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How to be mindful of technology use | Cambridge English" id="89" name="Google Shape;89;p3"/>
          <p:cNvPicPr preferRelativeResize="0"/>
          <p:nvPr/>
        </p:nvPicPr>
        <p:blipFill rotWithShape="1">
          <a:blip r:embed="rId3">
            <a:alphaModFix/>
          </a:blip>
          <a:srcRect b="0" l="0" r="0" t="0"/>
          <a:stretch/>
        </p:blipFill>
        <p:spPr>
          <a:xfrm>
            <a:off x="8316504" y="4333594"/>
            <a:ext cx="3875496" cy="2530554"/>
          </a:xfrm>
          <a:prstGeom prst="rect">
            <a:avLst/>
          </a:prstGeom>
          <a:noFill/>
          <a:ln>
            <a:noFill/>
          </a:ln>
        </p:spPr>
      </p:pic>
      <p:sp>
        <p:nvSpPr>
          <p:cNvPr id="90" name="Google Shape;90;p3"/>
          <p:cNvSpPr txBox="1"/>
          <p:nvPr>
            <p:ph type="title"/>
          </p:nvPr>
        </p:nvSpPr>
        <p:spPr>
          <a:xfrm>
            <a:off x="691116" y="366546"/>
            <a:ext cx="10662684" cy="73309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2BAB5"/>
              </a:buClr>
              <a:buSzPts val="4800"/>
              <a:buFont typeface="Arial"/>
              <a:buNone/>
            </a:pPr>
            <a:r>
              <a:rPr lang="tr-TR">
                <a:latin typeface="Arial"/>
                <a:ea typeface="Arial"/>
                <a:cs typeface="Arial"/>
                <a:sym typeface="Arial"/>
              </a:rPr>
              <a:t>Dijital İyi Oluşun Temelleri</a:t>
            </a:r>
            <a:endParaRPr>
              <a:latin typeface="Arial"/>
              <a:ea typeface="Arial"/>
              <a:cs typeface="Arial"/>
              <a:sym typeface="Arial"/>
            </a:endParaRPr>
          </a:p>
        </p:txBody>
      </p:sp>
      <p:sp>
        <p:nvSpPr>
          <p:cNvPr id="91" name="Google Shape;91;p3"/>
          <p:cNvSpPr txBox="1"/>
          <p:nvPr>
            <p:ph idx="1" type="body"/>
          </p:nvPr>
        </p:nvSpPr>
        <p:spPr>
          <a:xfrm>
            <a:off x="871870" y="1414130"/>
            <a:ext cx="10175358" cy="387025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800"/>
              <a:buNone/>
            </a:pPr>
            <a:r>
              <a:rPr b="1" lang="tr-TR">
                <a:solidFill>
                  <a:srgbClr val="FFAA5A"/>
                </a:solidFill>
                <a:latin typeface="Arial"/>
                <a:ea typeface="Arial"/>
                <a:cs typeface="Arial"/>
                <a:sym typeface="Arial"/>
              </a:rPr>
              <a:t>Dijital İyi Oluş Nedir?</a:t>
            </a:r>
            <a:endParaRPr/>
          </a:p>
          <a:p>
            <a:pPr indent="0" lvl="0" marL="0" rtl="0" algn="just">
              <a:lnSpc>
                <a:spcPct val="90000"/>
              </a:lnSpc>
              <a:spcBef>
                <a:spcPts val="1000"/>
              </a:spcBef>
              <a:spcAft>
                <a:spcPts val="0"/>
              </a:spcAft>
              <a:buSzPts val="2800"/>
              <a:buNone/>
            </a:pPr>
            <a:r>
              <a:rPr b="1" lang="tr-TR">
                <a:latin typeface="Arial"/>
                <a:ea typeface="Arial"/>
                <a:cs typeface="Arial"/>
                <a:sym typeface="Arial"/>
              </a:rPr>
              <a:t>Dijital iyi oluş (dijital esenlik ya da dijital sağlık olarak da bilinir) hem iş yerinde hem de kişisel yaşamda teknolojiyle bilinçli ve sağlıklı bir ilişkinin sürdürülmesidir.</a:t>
            </a:r>
            <a:endParaRPr>
              <a:latin typeface="Arial"/>
              <a:ea typeface="Arial"/>
              <a:cs typeface="Arial"/>
              <a:sym typeface="Arial"/>
            </a:endParaRPr>
          </a:p>
          <a:p>
            <a:pPr indent="0" lvl="0" marL="0" rtl="0" algn="just">
              <a:lnSpc>
                <a:spcPct val="90000"/>
              </a:lnSpc>
              <a:spcBef>
                <a:spcPts val="1000"/>
              </a:spcBef>
              <a:spcAft>
                <a:spcPts val="0"/>
              </a:spcAft>
              <a:buSzPts val="2800"/>
              <a:buNone/>
            </a:pPr>
            <a:r>
              <a:rPr lang="tr-TR">
                <a:latin typeface="Arial"/>
                <a:ea typeface="Arial"/>
                <a:cs typeface="Arial"/>
                <a:sym typeface="Arial"/>
              </a:rPr>
              <a:t>Birçok işin ve günlük etkinliğin internete ve dijital cihazlara bağlı olduğu düşünüldüğünde, dijital iyi oluşun amacı sağlıklı kullanım alışkanlıklarını teşvik etmek ve kullanıcının günlük yaşamında sağlıklı bir yaşam tarzını sürdürmesine yardımcı olmaktır.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0"/>
          <p:cNvSpPr txBox="1"/>
          <p:nvPr/>
        </p:nvSpPr>
        <p:spPr>
          <a:xfrm>
            <a:off x="312298" y="654050"/>
            <a:ext cx="11567404" cy="5570756"/>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tr-TR" sz="2000">
                <a:solidFill>
                  <a:srgbClr val="92BAB5"/>
                </a:solidFill>
                <a:latin typeface="Arial"/>
                <a:ea typeface="Arial"/>
                <a:cs typeface="Arial"/>
                <a:sym typeface="Arial"/>
              </a:rPr>
              <a:t>Açık Lisans</a:t>
            </a:r>
            <a:endParaRPr/>
          </a:p>
          <a:p>
            <a:pPr indent="0" lvl="0" marL="0" marR="0" rtl="0" algn="just">
              <a:spcBef>
                <a:spcPts val="0"/>
              </a:spcBef>
              <a:spcAft>
                <a:spcPts val="0"/>
              </a:spcAft>
              <a:buNone/>
            </a:pPr>
            <a:r>
              <a:rPr lang="tr-TR" sz="1800">
                <a:solidFill>
                  <a:schemeClr val="dk1"/>
                </a:solidFill>
                <a:latin typeface="Arial"/>
                <a:ea typeface="Arial"/>
                <a:cs typeface="Arial"/>
                <a:sym typeface="Arial"/>
              </a:rPr>
              <a:t> </a:t>
            </a:r>
            <a:endParaRPr/>
          </a:p>
          <a:p>
            <a:pPr indent="0" lvl="0" marL="0" marR="0" rtl="0" algn="just">
              <a:spcBef>
                <a:spcPts val="0"/>
              </a:spcBef>
              <a:spcAft>
                <a:spcPts val="0"/>
              </a:spcAft>
              <a:buNone/>
            </a:pPr>
            <a:r>
              <a:rPr lang="tr-TR" sz="1800">
                <a:solidFill>
                  <a:schemeClr val="dk1"/>
                </a:solidFill>
                <a:latin typeface="Arial"/>
                <a:ea typeface="Arial"/>
                <a:cs typeface="Arial"/>
                <a:sym typeface="Arial"/>
              </a:rPr>
              <a:t>"Dijital Esenlik ve Güvenliği Herkes için Erişilebilir Hale Getirerek Dijital Yılmazlığın İnşası” (Proje no: 2022-2-SK01-KA220-ADU000096888) projesi kapsamında hazırlanan bu ürün, Avrupa Komisyonu’nun desteği ile geliştirilmiştir ve yalnızca yazar(lar)ının görüşlerini yansıtmaktadır. Avrupa Komisyonu, belgelerin içeriği hakkında sorumlu tutulamaz. </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tr-TR" sz="1800">
                <a:solidFill>
                  <a:schemeClr val="dk1"/>
                </a:solidFill>
                <a:latin typeface="Arial"/>
                <a:ea typeface="Arial"/>
                <a:cs typeface="Arial"/>
                <a:sym typeface="Arial"/>
              </a:rPr>
              <a:t>Bu yayın, CC-BY-NC-SA Creative Commons lisansına sahiptir.</a:t>
            </a:r>
            <a:endParaRPr/>
          </a:p>
          <a:p>
            <a:pPr indent="0" lvl="0" marL="0" marR="0" rtl="0" algn="just">
              <a:spcBef>
                <a:spcPts val="0"/>
              </a:spcBef>
              <a:spcAft>
                <a:spcPts val="0"/>
              </a:spcAft>
              <a:buNone/>
            </a:pPr>
            <a:br>
              <a:rPr lang="tr-TR"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Clr>
                <a:schemeClr val="dk1"/>
              </a:buClr>
              <a:buSzPts val="1800"/>
              <a:buFont typeface="Calibri"/>
              <a:buNone/>
            </a:pPr>
            <a:r>
              <a:rPr lang="tr-TR" sz="1800">
                <a:solidFill>
                  <a:schemeClr val="dk1"/>
                </a:solidFill>
                <a:latin typeface="Calibri"/>
                <a:ea typeface="Calibri"/>
                <a:cs typeface="Calibri"/>
                <a:sym typeface="Calibri"/>
              </a:rPr>
              <a:t>Bu lisans, ticari olmayan amaçlar için eserin kopyalanmasına, dağıtılmasına, uyarlanmasına ve işlenmesine izin verir. Eseri kullanırken ve eserden alıntı yaparken:</a:t>
            </a:r>
            <a:endParaRPr/>
          </a:p>
          <a:p>
            <a:pPr indent="0" lvl="0" marL="0" marR="0" rtl="0" algn="just">
              <a:spcBef>
                <a:spcPts val="0"/>
              </a:spcBef>
              <a:spcAft>
                <a:spcPts val="0"/>
              </a:spcAft>
              <a:buClr>
                <a:schemeClr val="dk1"/>
              </a:buClr>
              <a:buSzPts val="1800"/>
              <a:buFont typeface="Calibri"/>
              <a:buNone/>
            </a:pPr>
            <a:r>
              <a:rPr lang="tr-TR" sz="1800">
                <a:solidFill>
                  <a:schemeClr val="dk1"/>
                </a:solidFill>
                <a:latin typeface="Calibri"/>
                <a:ea typeface="Calibri"/>
                <a:cs typeface="Calibri"/>
                <a:sym typeface="Calibri"/>
              </a:rPr>
              <a:t>1. uygun atıf yapılmalı, lisans kullanılmalı ve değişiklik yapıldıysa bu belirtilmelidir. Telif hakları, eser sahiplerine ait kalacaktır.</a:t>
            </a:r>
            <a:endParaRPr/>
          </a:p>
          <a:p>
            <a:pPr indent="0" lvl="0" marL="0" marR="0" rtl="0" algn="just">
              <a:spcBef>
                <a:spcPts val="0"/>
              </a:spcBef>
              <a:spcAft>
                <a:spcPts val="0"/>
              </a:spcAft>
              <a:buClr>
                <a:schemeClr val="dk1"/>
              </a:buClr>
              <a:buSzPts val="1800"/>
              <a:buFont typeface="Calibri"/>
              <a:buNone/>
            </a:pPr>
            <a:r>
              <a:rPr lang="tr-TR" sz="1800">
                <a:solidFill>
                  <a:schemeClr val="dk1"/>
                </a:solidFill>
                <a:latin typeface="Calibri"/>
                <a:ea typeface="Calibri"/>
                <a:cs typeface="Calibri"/>
                <a:sym typeface="Calibri"/>
              </a:rPr>
              <a:t>2. eser ticari amaçlarla kullanılamaz.</a:t>
            </a:r>
            <a:endParaRPr/>
          </a:p>
          <a:p>
            <a:pPr indent="0" lvl="0" marL="0" marR="0" rtl="0" algn="just">
              <a:spcBef>
                <a:spcPts val="0"/>
              </a:spcBef>
              <a:spcAft>
                <a:spcPts val="0"/>
              </a:spcAft>
              <a:buClr>
                <a:schemeClr val="dk1"/>
              </a:buClr>
              <a:buSzPts val="1800"/>
              <a:buFont typeface="Calibri"/>
              <a:buNone/>
            </a:pPr>
            <a:r>
              <a:rPr lang="tr-TR" sz="1800">
                <a:solidFill>
                  <a:schemeClr val="dk1"/>
                </a:solidFill>
                <a:latin typeface="Calibri"/>
                <a:ea typeface="Calibri"/>
                <a:cs typeface="Calibri"/>
                <a:sym typeface="Calibri"/>
              </a:rPr>
              <a:t>3. eseri değiştirdiğinizde, dönüştürdüğünüzde veya işlediğinizde, ortaya çıkan eseri aynı lisansla lisanslamalısınız. </a:t>
            </a:r>
            <a:endParaRPr/>
          </a:p>
          <a:p>
            <a:pPr indent="0" lvl="0" marL="0" marR="0" rtl="0" algn="just">
              <a:spcBef>
                <a:spcPts val="0"/>
              </a:spcBef>
              <a:spcAft>
                <a:spcPts val="0"/>
              </a:spcAft>
              <a:buClr>
                <a:schemeClr val="dk1"/>
              </a:buClr>
              <a:buSzPts val="1800"/>
              <a:buFont typeface="Calibri"/>
              <a:buNone/>
            </a:pPr>
            <a:r>
              <a:t/>
            </a:r>
            <a:endParaRPr b="1" sz="1800">
              <a:solidFill>
                <a:srgbClr val="FFAA5A"/>
              </a:solidFill>
              <a:latin typeface="Arial"/>
              <a:ea typeface="Arial"/>
              <a:cs typeface="Arial"/>
              <a:sym typeface="Arial"/>
            </a:endParaRPr>
          </a:p>
          <a:p>
            <a:pPr indent="0" lvl="0" marL="0" marR="0" rtl="0" algn="just">
              <a:spcBef>
                <a:spcPts val="0"/>
              </a:spcBef>
              <a:spcAft>
                <a:spcPts val="0"/>
              </a:spcAft>
              <a:buNone/>
            </a:pPr>
            <a:r>
              <a:rPr b="1" lang="tr-TR" sz="1800">
                <a:solidFill>
                  <a:srgbClr val="FFAA5A"/>
                </a:solidFill>
                <a:latin typeface="Arial"/>
                <a:ea typeface="Arial"/>
                <a:cs typeface="Arial"/>
                <a:sym typeface="Arial"/>
              </a:rPr>
              <a:t>Sorumluluk Reddi:</a:t>
            </a:r>
            <a:endParaRPr/>
          </a:p>
          <a:p>
            <a:pPr indent="0" lvl="0" marL="0" marR="0" rtl="0" algn="just">
              <a:spcBef>
                <a:spcPts val="0"/>
              </a:spcBef>
              <a:spcAft>
                <a:spcPts val="0"/>
              </a:spcAft>
              <a:buNone/>
            </a:pPr>
            <a:r>
              <a:rPr lang="tr-TR" sz="1800">
                <a:solidFill>
                  <a:schemeClr val="dk1"/>
                </a:solidFill>
                <a:latin typeface="Calibri"/>
                <a:ea typeface="Calibri"/>
                <a:cs typeface="Calibri"/>
                <a:sym typeface="Calibri"/>
              </a:rPr>
              <a:t>Avrupa Birliği tarafından ortak finanse edilmiştir. Ancak ifade edilen görüşler ve fikirler yalnızca yazar(lar)a aittir ve Avrupa Birliği veya Avrupa Eğitim ve Kültür Yürütme Ajansı'nın (EACEA) görüşlerini yansıtmaz. Ne Avrupa Birliği ne de EACEA bunlardan sorumlu tutulamaz.</a:t>
            </a:r>
            <a:r>
              <a:rPr lang="tr-TR" sz="1800">
                <a:solidFill>
                  <a:schemeClr val="dk1"/>
                </a:solidFill>
                <a:latin typeface="Arial"/>
                <a:ea typeface="Arial"/>
                <a:cs typeface="Arial"/>
                <a:sym typeface="Arial"/>
              </a:rPr>
              <a:t> </a:t>
            </a:r>
            <a:endParaRPr/>
          </a:p>
        </p:txBody>
      </p:sp>
      <p:sp>
        <p:nvSpPr>
          <p:cNvPr id="585" name="Google Shape;585;p30"/>
          <p:cNvSpPr/>
          <p:nvPr/>
        </p:nvSpPr>
        <p:spPr>
          <a:xfrm>
            <a:off x="312298" y="2710543"/>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4"/>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8" name="Google Shape;98;p4"/>
          <p:cNvSpPr txBox="1"/>
          <p:nvPr>
            <p:ph type="title"/>
          </p:nvPr>
        </p:nvSpPr>
        <p:spPr>
          <a:xfrm>
            <a:off x="5894962" y="479493"/>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tr-TR">
                <a:latin typeface="Arial"/>
                <a:ea typeface="Arial"/>
                <a:cs typeface="Arial"/>
                <a:sym typeface="Arial"/>
              </a:rPr>
              <a:t>Dijital Alışkanlıklar</a:t>
            </a:r>
            <a:endParaRPr/>
          </a:p>
        </p:txBody>
      </p:sp>
      <p:sp>
        <p:nvSpPr>
          <p:cNvPr id="99" name="Google Shape;99;p4"/>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ackling the Technology Question for Children and Teens - KidsPeace" id="100" name="Google Shape;100;p4"/>
          <p:cNvPicPr preferRelativeResize="0"/>
          <p:nvPr/>
        </p:nvPicPr>
        <p:blipFill rotWithShape="1">
          <a:blip r:embed="rId3">
            <a:alphaModFix/>
          </a:blip>
          <a:srcRect b="0" l="0" r="0" t="0"/>
          <a:stretch/>
        </p:blipFill>
        <p:spPr>
          <a:xfrm>
            <a:off x="703182" y="2000490"/>
            <a:ext cx="4777381" cy="2687276"/>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01" name="Google Shape;101;p4"/>
          <p:cNvSpPr txBox="1"/>
          <p:nvPr>
            <p:ph idx="1" type="body"/>
          </p:nvPr>
        </p:nvSpPr>
        <p:spPr>
          <a:xfrm>
            <a:off x="5894962" y="1984443"/>
            <a:ext cx="5458838" cy="419252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800"/>
              <a:buNone/>
            </a:pPr>
            <a:r>
              <a:rPr b="1" lang="tr-TR">
                <a:solidFill>
                  <a:srgbClr val="FFAA5A"/>
                </a:solidFill>
                <a:latin typeface="Arial"/>
                <a:ea typeface="Arial"/>
                <a:cs typeface="Arial"/>
                <a:sym typeface="Arial"/>
              </a:rPr>
              <a:t>Dijital Alışkanlar Nedir?</a:t>
            </a:r>
            <a:endParaRPr/>
          </a:p>
          <a:p>
            <a:pPr indent="0" lvl="0" marL="0" rtl="0" algn="just">
              <a:lnSpc>
                <a:spcPct val="90000"/>
              </a:lnSpc>
              <a:spcBef>
                <a:spcPts val="1000"/>
              </a:spcBef>
              <a:spcAft>
                <a:spcPts val="0"/>
              </a:spcAft>
              <a:buSzPts val="2800"/>
              <a:buNone/>
            </a:pPr>
            <a:r>
              <a:t/>
            </a:r>
            <a:endParaRPr/>
          </a:p>
          <a:p>
            <a:pPr indent="0" lvl="0" marL="0" rtl="0" algn="just">
              <a:lnSpc>
                <a:spcPct val="90000"/>
              </a:lnSpc>
              <a:spcBef>
                <a:spcPts val="1000"/>
              </a:spcBef>
              <a:spcAft>
                <a:spcPts val="0"/>
              </a:spcAft>
              <a:buSzPts val="2600"/>
              <a:buNone/>
            </a:pPr>
            <a:r>
              <a:rPr lang="tr-TR" sz="2600">
                <a:latin typeface="Arial"/>
                <a:ea typeface="Arial"/>
                <a:cs typeface="Arial"/>
                <a:sym typeface="Arial"/>
              </a:rPr>
              <a:t>Bunlar, teknolojiye karşı geliştirdiğimiz, </a:t>
            </a:r>
            <a:r>
              <a:rPr b="1" lang="tr-TR" sz="2600">
                <a:latin typeface="Arial"/>
                <a:ea typeface="Arial"/>
                <a:cs typeface="Arial"/>
                <a:sym typeface="Arial"/>
              </a:rPr>
              <a:t>onu ne sıklıkla kullandığımız, ne için kullandığımız ve onun hakkında ne hissettiğimiz </a:t>
            </a:r>
            <a:r>
              <a:rPr lang="tr-TR" sz="2600">
                <a:latin typeface="Arial"/>
                <a:ea typeface="Arial"/>
                <a:cs typeface="Arial"/>
                <a:sym typeface="Arial"/>
              </a:rPr>
              <a:t>gibi davranış ve tutum kalıplarıdır.</a:t>
            </a:r>
            <a:endParaRPr b="1" sz="26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5"/>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8" name="Google Shape;108;p5"/>
          <p:cNvSpPr txBox="1"/>
          <p:nvPr>
            <p:ph type="title"/>
          </p:nvPr>
        </p:nvSpPr>
        <p:spPr>
          <a:xfrm>
            <a:off x="4295288" y="329440"/>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400"/>
              <a:buFont typeface="Arial"/>
              <a:buNone/>
            </a:pPr>
            <a:r>
              <a:rPr lang="tr-TR" sz="4400">
                <a:latin typeface="Arial"/>
                <a:ea typeface="Arial"/>
                <a:cs typeface="Arial"/>
                <a:sym typeface="Arial"/>
              </a:rPr>
              <a:t>Dijital alışkanlık uyumu</a:t>
            </a:r>
            <a:endParaRPr/>
          </a:p>
        </p:txBody>
      </p:sp>
      <p:sp>
        <p:nvSpPr>
          <p:cNvPr id="109" name="Google Shape;109;p5"/>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rázok, na ktorom je ilustrácia, kresba, animovaná rozprávka, maľovanie&#10;&#10;Automaticky generovaný popis" id="110" name="Google Shape;110;p5"/>
          <p:cNvPicPr preferRelativeResize="0"/>
          <p:nvPr/>
        </p:nvPicPr>
        <p:blipFill rotWithShape="1">
          <a:blip r:embed="rId3">
            <a:alphaModFix/>
          </a:blip>
          <a:srcRect b="0" l="0" r="0" t="0"/>
          <a:stretch/>
        </p:blipFill>
        <p:spPr>
          <a:xfrm>
            <a:off x="703182" y="1552610"/>
            <a:ext cx="4777381" cy="3583035"/>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11" name="Google Shape;111;p5"/>
          <p:cNvSpPr txBox="1"/>
          <p:nvPr>
            <p:ph idx="1" type="body"/>
          </p:nvPr>
        </p:nvSpPr>
        <p:spPr>
          <a:xfrm>
            <a:off x="5773027" y="1786269"/>
            <a:ext cx="5715791" cy="45932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tr-TR" sz="2400">
                <a:latin typeface="Arial"/>
                <a:ea typeface="Arial"/>
                <a:cs typeface="Arial"/>
                <a:sym typeface="Arial"/>
              </a:rPr>
              <a:t>Değerlerimiz, hedeflerimiz ve gereksinimlerimiz ile ne kadar uyumlu olduklarına bağlı olarak dijital alışkanlıklar sağlıklı veya sağlıksız olabilir:</a:t>
            </a:r>
            <a:endParaRPr/>
          </a:p>
          <a:p>
            <a:pPr indent="-228600" lvl="1" marL="685800" rtl="0" algn="l">
              <a:lnSpc>
                <a:spcPct val="90000"/>
              </a:lnSpc>
              <a:spcBef>
                <a:spcPts val="500"/>
              </a:spcBef>
              <a:spcAft>
                <a:spcPts val="0"/>
              </a:spcAft>
              <a:buClr>
                <a:srgbClr val="FFAA5A"/>
              </a:buClr>
              <a:buSzPts val="2400"/>
              <a:buChar char="•"/>
            </a:pPr>
            <a:r>
              <a:rPr lang="tr-TR">
                <a:latin typeface="Arial"/>
                <a:ea typeface="Arial"/>
                <a:cs typeface="Arial"/>
                <a:sym typeface="Arial"/>
              </a:rPr>
              <a:t>Teknolojiyi öğrenme, yaratıcılık, iletişim veya eğlence için makul ve kasıtlı bir şekilde kullanmak gibi </a:t>
            </a:r>
            <a:r>
              <a:rPr b="1" lang="tr-TR">
                <a:latin typeface="Arial"/>
                <a:ea typeface="Arial"/>
                <a:cs typeface="Arial"/>
                <a:sym typeface="Arial"/>
              </a:rPr>
              <a:t>sağlıklı dijital alışkanlıklar</a:t>
            </a:r>
            <a:r>
              <a:rPr lang="tr-TR">
                <a:latin typeface="Arial"/>
                <a:ea typeface="Arial"/>
                <a:cs typeface="Arial"/>
                <a:sym typeface="Arial"/>
              </a:rPr>
              <a:t> esenliğimizi artırır.</a:t>
            </a:r>
            <a:endParaRPr/>
          </a:p>
          <a:p>
            <a:pPr indent="-228600" lvl="1" marL="685800" rtl="0" algn="l">
              <a:lnSpc>
                <a:spcPct val="90000"/>
              </a:lnSpc>
              <a:spcBef>
                <a:spcPts val="500"/>
              </a:spcBef>
              <a:spcAft>
                <a:spcPts val="0"/>
              </a:spcAft>
              <a:buClr>
                <a:srgbClr val="FFAA5A"/>
              </a:buClr>
              <a:buSzPts val="2400"/>
              <a:buChar char="•"/>
            </a:pPr>
            <a:r>
              <a:rPr lang="tr-TR">
                <a:latin typeface="Arial"/>
                <a:ea typeface="Arial"/>
                <a:cs typeface="Arial"/>
                <a:sym typeface="Arial"/>
              </a:rPr>
              <a:t>Teknolojiyi kaçış, dikkat dağıtma, bağımlılık veya izolasyon amacıyla aşırı veya kompulsif bir şekilde kullanmak gibi </a:t>
            </a:r>
            <a:r>
              <a:rPr b="1" lang="tr-TR">
                <a:latin typeface="Arial"/>
                <a:ea typeface="Arial"/>
                <a:cs typeface="Arial"/>
                <a:sym typeface="Arial"/>
              </a:rPr>
              <a:t>sağlıksız dijital alışkanlıklar</a:t>
            </a:r>
            <a:r>
              <a:rPr lang="tr-TR">
                <a:latin typeface="Arial"/>
                <a:ea typeface="Arial"/>
                <a:cs typeface="Arial"/>
                <a:sym typeface="Arial"/>
              </a:rPr>
              <a:t>, esenliğimize zarar verir.</a:t>
            </a:r>
            <a:endParaRPr sz="2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6"/>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6"/>
          <p:cNvSpPr txBox="1"/>
          <p:nvPr>
            <p:ph type="title"/>
          </p:nvPr>
        </p:nvSpPr>
        <p:spPr>
          <a:xfrm>
            <a:off x="5894962" y="479493"/>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tr-TR">
                <a:latin typeface="Arial"/>
                <a:ea typeface="Arial"/>
                <a:cs typeface="Arial"/>
                <a:sym typeface="Arial"/>
              </a:rPr>
              <a:t>Öz farkındalık</a:t>
            </a:r>
            <a:endParaRPr/>
          </a:p>
        </p:txBody>
      </p:sp>
      <p:sp>
        <p:nvSpPr>
          <p:cNvPr id="119" name="Google Shape;119;p6"/>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elf awareness, aware of different aspect of self, behaviors and ..." id="120" name="Google Shape;120;p6"/>
          <p:cNvPicPr preferRelativeResize="0"/>
          <p:nvPr/>
        </p:nvPicPr>
        <p:blipFill rotWithShape="1">
          <a:blip r:embed="rId3">
            <a:alphaModFix/>
          </a:blip>
          <a:srcRect b="0" l="0" r="0" t="0"/>
          <a:stretch/>
        </p:blipFill>
        <p:spPr>
          <a:xfrm>
            <a:off x="703182" y="1749677"/>
            <a:ext cx="4777381" cy="3188901"/>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21" name="Google Shape;121;p6"/>
          <p:cNvSpPr txBox="1"/>
          <p:nvPr>
            <p:ph idx="1" type="body"/>
          </p:nvPr>
        </p:nvSpPr>
        <p:spPr>
          <a:xfrm>
            <a:off x="5894962" y="1984443"/>
            <a:ext cx="5458838" cy="41925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tr-TR">
                <a:latin typeface="Arial"/>
                <a:ea typeface="Arial"/>
                <a:cs typeface="Arial"/>
                <a:sym typeface="Arial"/>
              </a:rPr>
              <a:t>Sağlıklı dijital alışkanlıklar oluşturmak için kişisel farkındalıkla başlamalıyız.</a:t>
            </a:r>
            <a:endParaRPr/>
          </a:p>
          <a:p>
            <a:pPr indent="0" lvl="0" marL="0" rtl="0" algn="l">
              <a:lnSpc>
                <a:spcPct val="90000"/>
              </a:lnSpc>
              <a:spcBef>
                <a:spcPts val="1000"/>
              </a:spcBef>
              <a:spcAft>
                <a:spcPts val="0"/>
              </a:spcAft>
              <a:buSzPts val="2800"/>
              <a:buNone/>
            </a:pPr>
            <a:r>
              <a:rPr b="1" lang="tr-TR">
                <a:latin typeface="Arial"/>
                <a:ea typeface="Arial"/>
                <a:cs typeface="Arial"/>
                <a:sym typeface="Arial"/>
              </a:rPr>
              <a:t>Kişisel farkındalık, kendi düşüncelerimizi, duygularımızı ve eylemlerimizi ve bunların kendimizi ve başkalarını nasıl etkilediğini tanıma ve anlama yeteneğidir.</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7"/>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8" name="Google Shape;128;p7"/>
          <p:cNvSpPr txBox="1"/>
          <p:nvPr>
            <p:ph type="title"/>
          </p:nvPr>
        </p:nvSpPr>
        <p:spPr>
          <a:xfrm>
            <a:off x="5894962" y="479493"/>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400"/>
              <a:buFont typeface="Arial"/>
              <a:buNone/>
            </a:pPr>
            <a:r>
              <a:rPr lang="tr-TR" sz="4400">
                <a:latin typeface="Arial"/>
                <a:ea typeface="Arial"/>
                <a:cs typeface="Arial"/>
                <a:sym typeface="Arial"/>
              </a:rPr>
              <a:t>Öz farkındalık desteği</a:t>
            </a:r>
            <a:endParaRPr/>
          </a:p>
        </p:txBody>
      </p:sp>
      <p:sp>
        <p:nvSpPr>
          <p:cNvPr id="129" name="Google Shape;129;p7"/>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elf Awareness in Life - Make Me Better" id="130" name="Google Shape;130;p7"/>
          <p:cNvPicPr preferRelativeResize="0"/>
          <p:nvPr/>
        </p:nvPicPr>
        <p:blipFill rotWithShape="1">
          <a:blip r:embed="rId3">
            <a:alphaModFix/>
          </a:blip>
          <a:srcRect b="0" l="0" r="0" t="0"/>
          <a:stretch/>
        </p:blipFill>
        <p:spPr>
          <a:xfrm>
            <a:off x="703182" y="2000490"/>
            <a:ext cx="4777381" cy="2687276"/>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31" name="Google Shape;131;p7"/>
          <p:cNvSpPr txBox="1"/>
          <p:nvPr>
            <p:ph idx="1" type="body"/>
          </p:nvPr>
        </p:nvSpPr>
        <p:spPr>
          <a:xfrm>
            <a:off x="5894962" y="1984443"/>
            <a:ext cx="5458838" cy="41925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600"/>
              <a:buNone/>
            </a:pPr>
            <a:r>
              <a:rPr lang="tr-TR" sz="2600">
                <a:latin typeface="Arial"/>
                <a:ea typeface="Arial"/>
                <a:cs typeface="Arial"/>
                <a:sym typeface="Arial"/>
              </a:rPr>
              <a:t>Dijital alışkanlıklarımızı belirleyip bize hizmet edip etmediklerini, dijital alışkanlıklarımızın tetikleyicilerini, ödüllerini, sonuçlarını ve davranışlarımızı nasıl etkilediklerini değerlendirmemiz gerekiyor.</a:t>
            </a:r>
            <a:endParaRPr/>
          </a:p>
          <a:p>
            <a:pPr indent="0" lvl="0" marL="0" rtl="0" algn="l">
              <a:lnSpc>
                <a:spcPct val="90000"/>
              </a:lnSpc>
              <a:spcBef>
                <a:spcPts val="1000"/>
              </a:spcBef>
              <a:spcAft>
                <a:spcPts val="0"/>
              </a:spcAft>
              <a:buSzPts val="2600"/>
              <a:buNone/>
            </a:pPr>
            <a:r>
              <a:rPr lang="tr-TR" sz="2600">
                <a:latin typeface="Arial"/>
                <a:ea typeface="Arial"/>
                <a:cs typeface="Arial"/>
                <a:sym typeface="Arial"/>
              </a:rPr>
              <a:t>Kendimizin farkında olarak, teknoloji kullanımımız hakkında daha bilinçli ve bilinçli seçimler yapabilir ve bunu kişisel ve profesyonel hedeflerimiz ile uyumlu hale getirebiliriz.</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35" name="Shape 135"/>
        <p:cNvGrpSpPr/>
        <p:nvPr/>
      </p:nvGrpSpPr>
      <p:grpSpPr>
        <a:xfrm>
          <a:off x="0" y="0"/>
          <a:ext cx="0" cy="0"/>
          <a:chOff x="0" y="0"/>
          <a:chExt cx="0" cy="0"/>
        </a:xfrm>
      </p:grpSpPr>
      <p:sp>
        <p:nvSpPr>
          <p:cNvPr id="136" name="Google Shape;136;p8"/>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8"/>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8" name="Google Shape;138;p8"/>
          <p:cNvGrpSpPr/>
          <p:nvPr/>
        </p:nvGrpSpPr>
        <p:grpSpPr>
          <a:xfrm>
            <a:off x="0" y="0"/>
            <a:ext cx="4707053" cy="6858000"/>
            <a:chOff x="651279" y="598259"/>
            <a:chExt cx="10889442" cy="5680742"/>
          </a:xfrm>
        </p:grpSpPr>
        <p:sp>
          <p:nvSpPr>
            <p:cNvPr id="139" name="Google Shape;139;p8"/>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8"/>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41" name="Google Shape;141;p8"/>
          <p:cNvGrpSpPr/>
          <p:nvPr/>
        </p:nvGrpSpPr>
        <p:grpSpPr>
          <a:xfrm>
            <a:off x="1524" y="0"/>
            <a:ext cx="12188952" cy="6858000"/>
            <a:chOff x="0" y="0"/>
            <a:chExt cx="12188952" cy="6858000"/>
          </a:xfrm>
        </p:grpSpPr>
        <p:sp>
          <p:nvSpPr>
            <p:cNvPr id="142" name="Google Shape;142;p8"/>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8"/>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8"/>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8"/>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8"/>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8"/>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8"/>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49" name="Google Shape;149;p8"/>
          <p:cNvSpPr txBox="1"/>
          <p:nvPr>
            <p:ph type="title"/>
          </p:nvPr>
        </p:nvSpPr>
        <p:spPr>
          <a:xfrm>
            <a:off x="786385" y="841248"/>
            <a:ext cx="351524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400"/>
              <a:buFont typeface="Arial"/>
              <a:buNone/>
            </a:pPr>
            <a:r>
              <a:rPr lang="tr-TR" sz="4400">
                <a:solidFill>
                  <a:srgbClr val="FFAA5A"/>
                </a:solidFill>
                <a:latin typeface="Arial"/>
                <a:ea typeface="Arial"/>
                <a:cs typeface="Arial"/>
                <a:sym typeface="Arial"/>
              </a:rPr>
              <a:t>Öz farkındalık geliştirmenize yardımcı olacak stratejiler</a:t>
            </a:r>
            <a:endParaRPr/>
          </a:p>
        </p:txBody>
      </p:sp>
      <p:grpSp>
        <p:nvGrpSpPr>
          <p:cNvPr id="150" name="Google Shape;150;p8"/>
          <p:cNvGrpSpPr/>
          <p:nvPr/>
        </p:nvGrpSpPr>
        <p:grpSpPr>
          <a:xfrm>
            <a:off x="4985886" y="232138"/>
            <a:ext cx="6367912" cy="6403347"/>
            <a:chOff x="0" y="1132"/>
            <a:chExt cx="6367912" cy="6403347"/>
          </a:xfrm>
        </p:grpSpPr>
        <p:sp>
          <p:nvSpPr>
            <p:cNvPr id="151" name="Google Shape;151;p8"/>
            <p:cNvSpPr/>
            <p:nvPr/>
          </p:nvSpPr>
          <p:spPr>
            <a:xfrm>
              <a:off x="0" y="4821843"/>
              <a:ext cx="1591978" cy="1582636"/>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txBox="1"/>
            <p:nvPr/>
          </p:nvSpPr>
          <p:spPr>
            <a:xfrm>
              <a:off x="0" y="4821843"/>
              <a:ext cx="1591978" cy="1582636"/>
            </a:xfrm>
            <a:prstGeom prst="rect">
              <a:avLst/>
            </a:prstGeom>
            <a:noFill/>
            <a:ln>
              <a:noFill/>
            </a:ln>
          </p:spPr>
          <p:txBody>
            <a:bodyPr anchorCtr="0" anchor="ctr" bIns="227575" lIns="113200" spcFirstLastPara="1" rIns="113200" wrap="square" tIns="227575">
              <a:noAutofit/>
            </a:bodyPr>
            <a:lstStyle/>
            <a:p>
              <a:pPr indent="0" lvl="0" marL="0" marR="0" rtl="0" algn="ctr">
                <a:lnSpc>
                  <a:spcPct val="90000"/>
                </a:lnSpc>
                <a:spcBef>
                  <a:spcPts val="0"/>
                </a:spcBef>
                <a:spcAft>
                  <a:spcPts val="0"/>
                </a:spcAft>
                <a:buClr>
                  <a:schemeClr val="lt1"/>
                </a:buClr>
                <a:buSzPts val="3200"/>
                <a:buFont typeface="Arial"/>
                <a:buNone/>
              </a:pPr>
              <a:r>
                <a:rPr b="1" i="0" lang="tr-TR" sz="3200" u="none" cap="none" strike="noStrike">
                  <a:solidFill>
                    <a:schemeClr val="lt1"/>
                  </a:solidFill>
                  <a:latin typeface="Arial"/>
                  <a:ea typeface="Arial"/>
                  <a:cs typeface="Arial"/>
                  <a:sym typeface="Arial"/>
                </a:rPr>
                <a:t>Belirle</a:t>
              </a:r>
              <a:endParaRPr/>
            </a:p>
          </p:txBody>
        </p:sp>
        <p:sp>
          <p:nvSpPr>
            <p:cNvPr id="153" name="Google Shape;153;p8"/>
            <p:cNvSpPr/>
            <p:nvPr/>
          </p:nvSpPr>
          <p:spPr>
            <a:xfrm>
              <a:off x="1591978" y="4821843"/>
              <a:ext cx="4775934" cy="1582636"/>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txBox="1"/>
            <p:nvPr/>
          </p:nvSpPr>
          <p:spPr>
            <a:xfrm>
              <a:off x="1591978" y="4821843"/>
              <a:ext cx="4775934" cy="1582636"/>
            </a:xfrm>
            <a:prstGeom prst="rect">
              <a:avLst/>
            </a:prstGeom>
            <a:noFill/>
            <a:ln>
              <a:noFill/>
            </a:ln>
          </p:spPr>
          <p:txBody>
            <a:bodyPr anchorCtr="0" anchor="t" bIns="190500" lIns="96875" spcFirstLastPara="1" rIns="96875" wrap="square" tIns="190500">
              <a:noAutofit/>
            </a:bodyPr>
            <a:lstStyle/>
            <a:p>
              <a:pPr indent="0" lvl="0" marL="0" marR="0" rtl="0" algn="l">
                <a:lnSpc>
                  <a:spcPct val="90000"/>
                </a:lnSpc>
                <a:spcBef>
                  <a:spcPts val="0"/>
                </a:spcBef>
                <a:spcAft>
                  <a:spcPts val="0"/>
                </a:spcAft>
                <a:buClr>
                  <a:schemeClr val="dk1"/>
                </a:buClr>
                <a:buSzPts val="1500"/>
                <a:buFont typeface="Calibri"/>
                <a:buNone/>
              </a:pPr>
              <a:r>
                <a:rPr b="1" i="0" lang="tr-TR" sz="1500" u="none" cap="none" strike="noStrike">
                  <a:solidFill>
                    <a:schemeClr val="dk1"/>
                  </a:solidFill>
                  <a:latin typeface="Calibri"/>
                  <a:ea typeface="Calibri"/>
                  <a:cs typeface="Calibri"/>
                  <a:sym typeface="Calibri"/>
                </a:rPr>
                <a:t>Özel Hedefler Belirleyin:</a:t>
              </a:r>
              <a:endParaRPr b="1" i="0" sz="1500" u="none" cap="none" strike="noStrike">
                <a:solidFill>
                  <a:schemeClr val="dk1"/>
                </a:solidFill>
                <a:latin typeface="Arial"/>
                <a:ea typeface="Arial"/>
                <a:cs typeface="Arial"/>
                <a:sym typeface="Arial"/>
              </a:endParaRPr>
            </a:p>
            <a:p>
              <a:pPr indent="-114300" lvl="1" marL="114300" marR="0" rtl="0" algn="l">
                <a:lnSpc>
                  <a:spcPct val="90000"/>
                </a:lnSpc>
                <a:spcBef>
                  <a:spcPts val="525"/>
                </a:spcBef>
                <a:spcAft>
                  <a:spcPts val="0"/>
                </a:spcAft>
                <a:buClr>
                  <a:schemeClr val="dk1"/>
                </a:buClr>
                <a:buSzPts val="1500"/>
                <a:buFont typeface="Calibri"/>
                <a:buChar char="•"/>
              </a:pPr>
              <a:r>
                <a:rPr b="0" i="0" lang="tr-TR" sz="1500" u="none" cap="none" strike="noStrike">
                  <a:solidFill>
                    <a:schemeClr val="dk1"/>
                  </a:solidFill>
                  <a:latin typeface="Calibri"/>
                  <a:ea typeface="Calibri"/>
                  <a:cs typeface="Calibri"/>
                  <a:sym typeface="Calibri"/>
                </a:rPr>
                <a:t>Dijital kullanımınız için net hedefler tanımlayın.</a:t>
              </a:r>
              <a:br>
                <a:rPr b="0" i="0" lang="tr-TR" sz="1500" u="none" cap="none" strike="noStrike">
                  <a:solidFill>
                    <a:schemeClr val="dk1"/>
                  </a:solidFill>
                  <a:latin typeface="Calibri"/>
                  <a:ea typeface="Calibri"/>
                  <a:cs typeface="Calibri"/>
                  <a:sym typeface="Calibri"/>
                </a:rPr>
              </a:br>
              <a:r>
                <a:rPr b="0" i="0" lang="tr-TR" sz="1500" u="none" cap="none" strike="noStrike">
                  <a:solidFill>
                    <a:schemeClr val="dk1"/>
                  </a:solidFill>
                  <a:latin typeface="Calibri"/>
                  <a:ea typeface="Calibri"/>
                  <a:cs typeface="Calibri"/>
                  <a:sym typeface="Calibri"/>
                </a:rPr>
                <a:t>Sosyal medyada, e-postada veya diğer çevrimiçi etkinliklerde harcanan süreye belirli sınırlar koyun.</a:t>
              </a:r>
              <a:br>
                <a:rPr b="0" i="0" lang="tr-TR" sz="1500" u="none" cap="none" strike="noStrike">
                  <a:solidFill>
                    <a:schemeClr val="dk1"/>
                  </a:solidFill>
                  <a:latin typeface="Calibri"/>
                  <a:ea typeface="Calibri"/>
                  <a:cs typeface="Calibri"/>
                  <a:sym typeface="Calibri"/>
                </a:rPr>
              </a:br>
              <a:r>
                <a:rPr b="0" i="0" lang="tr-TR" sz="1500" u="none" cap="none" strike="noStrike">
                  <a:solidFill>
                    <a:schemeClr val="dk1"/>
                  </a:solidFill>
                  <a:latin typeface="Calibri"/>
                  <a:ea typeface="Calibri"/>
                  <a:cs typeface="Calibri"/>
                  <a:sym typeface="Calibri"/>
                </a:rPr>
                <a:t>Bu hedeflere doğru ilerlemenizi düzenli olarak değerlendirin.</a:t>
              </a:r>
              <a:endParaRPr b="0" i="0" sz="1500" u="none" cap="none" strike="noStrike">
                <a:solidFill>
                  <a:schemeClr val="dk1"/>
                </a:solidFill>
                <a:latin typeface="Arial"/>
                <a:ea typeface="Arial"/>
                <a:cs typeface="Arial"/>
                <a:sym typeface="Arial"/>
              </a:endParaRPr>
            </a:p>
          </p:txBody>
        </p:sp>
        <p:sp>
          <p:nvSpPr>
            <p:cNvPr id="155" name="Google Shape;155;p8"/>
            <p:cNvSpPr/>
            <p:nvPr/>
          </p:nvSpPr>
          <p:spPr>
            <a:xfrm rot="10800000">
              <a:off x="0" y="2411488"/>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txBox="1"/>
            <p:nvPr/>
          </p:nvSpPr>
          <p:spPr>
            <a:xfrm>
              <a:off x="0" y="2411488"/>
              <a:ext cx="1591978" cy="1582162"/>
            </a:xfrm>
            <a:prstGeom prst="rect">
              <a:avLst/>
            </a:prstGeom>
            <a:noFill/>
            <a:ln>
              <a:noFill/>
            </a:ln>
          </p:spPr>
          <p:txBody>
            <a:bodyPr anchorCtr="0" anchor="ctr" bIns="227575" lIns="113200" spcFirstLastPara="1" rIns="113200" wrap="square" tIns="227575">
              <a:noAutofit/>
            </a:bodyPr>
            <a:lstStyle/>
            <a:p>
              <a:pPr indent="0" lvl="0" marL="0" marR="0" rtl="0" algn="ctr">
                <a:lnSpc>
                  <a:spcPct val="90000"/>
                </a:lnSpc>
                <a:spcBef>
                  <a:spcPts val="0"/>
                </a:spcBef>
                <a:spcAft>
                  <a:spcPts val="0"/>
                </a:spcAft>
                <a:buClr>
                  <a:schemeClr val="lt1"/>
                </a:buClr>
                <a:buSzPts val="3200"/>
                <a:buFont typeface="Arial"/>
                <a:buNone/>
              </a:pPr>
              <a:r>
                <a:rPr b="1" i="0" lang="tr-TR" sz="3200" u="none" cap="none" strike="noStrike">
                  <a:solidFill>
                    <a:schemeClr val="lt1"/>
                  </a:solidFill>
                  <a:latin typeface="Arial"/>
                  <a:ea typeface="Arial"/>
                  <a:cs typeface="Arial"/>
                  <a:sym typeface="Arial"/>
                </a:rPr>
                <a:t>Tut</a:t>
              </a:r>
              <a:endParaRPr/>
            </a:p>
          </p:txBody>
        </p:sp>
        <p:sp>
          <p:nvSpPr>
            <p:cNvPr id="157" name="Google Shape;157;p8"/>
            <p:cNvSpPr/>
            <p:nvPr/>
          </p:nvSpPr>
          <p:spPr>
            <a:xfrm>
              <a:off x="1591978" y="2411488"/>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txBox="1"/>
            <p:nvPr/>
          </p:nvSpPr>
          <p:spPr>
            <a:xfrm>
              <a:off x="1591978" y="2411488"/>
              <a:ext cx="4775934" cy="1582162"/>
            </a:xfrm>
            <a:prstGeom prst="rect">
              <a:avLst/>
            </a:prstGeom>
            <a:noFill/>
            <a:ln>
              <a:noFill/>
            </a:ln>
          </p:spPr>
          <p:txBody>
            <a:bodyPr anchorCtr="0" anchor="t" bIns="190500" lIns="96875" spcFirstLastPara="1" rIns="96875" wrap="square" tIns="190500">
              <a:noAutofit/>
            </a:bodyPr>
            <a:lstStyle/>
            <a:p>
              <a:pPr indent="0" lvl="0" marL="0" marR="0" rtl="0" algn="l">
                <a:lnSpc>
                  <a:spcPct val="90000"/>
                </a:lnSpc>
                <a:spcBef>
                  <a:spcPts val="0"/>
                </a:spcBef>
                <a:spcAft>
                  <a:spcPts val="0"/>
                </a:spcAft>
                <a:buClr>
                  <a:schemeClr val="dk1"/>
                </a:buClr>
                <a:buSzPts val="1500"/>
                <a:buFont typeface="Calibri"/>
                <a:buNone/>
              </a:pPr>
              <a:r>
                <a:rPr b="1" i="0" lang="tr-TR" sz="1500" u="none" cap="none" strike="noStrike">
                  <a:solidFill>
                    <a:schemeClr val="dk1"/>
                  </a:solidFill>
                  <a:latin typeface="Calibri"/>
                  <a:ea typeface="Calibri"/>
                  <a:cs typeface="Calibri"/>
                  <a:sym typeface="Calibri"/>
                </a:rPr>
                <a:t>Dijital Günlük Tutun:</a:t>
              </a:r>
              <a:endParaRPr b="1" i="0" sz="1500" u="none" cap="none" strike="noStrike">
                <a:solidFill>
                  <a:schemeClr val="dk1"/>
                </a:solidFill>
                <a:latin typeface="Arial"/>
                <a:ea typeface="Arial"/>
                <a:cs typeface="Arial"/>
                <a:sym typeface="Arial"/>
              </a:endParaRPr>
            </a:p>
            <a:p>
              <a:pPr indent="-114300" lvl="1" marL="114300" marR="0" rtl="0" algn="l">
                <a:lnSpc>
                  <a:spcPct val="90000"/>
                </a:lnSpc>
                <a:spcBef>
                  <a:spcPts val="525"/>
                </a:spcBef>
                <a:spcAft>
                  <a:spcPts val="0"/>
                </a:spcAft>
                <a:buClr>
                  <a:schemeClr val="dk1"/>
                </a:buClr>
                <a:buSzPts val="1500"/>
                <a:buFont typeface="Calibri"/>
                <a:buChar char="•"/>
              </a:pPr>
              <a:r>
                <a:rPr b="0" i="0" lang="tr-TR" sz="1500" u="none" cap="none" strike="noStrike">
                  <a:solidFill>
                    <a:schemeClr val="dk1"/>
                  </a:solidFill>
                  <a:latin typeface="Calibri"/>
                  <a:ea typeface="Calibri"/>
                  <a:cs typeface="Calibri"/>
                  <a:sym typeface="Calibri"/>
                </a:rPr>
                <a:t>Gün boyunca dijital etkinliklerinizi kaydedin.</a:t>
              </a:r>
              <a:br>
                <a:rPr b="0" i="0" lang="tr-TR" sz="1500" u="none" cap="none" strike="noStrike">
                  <a:solidFill>
                    <a:schemeClr val="dk1"/>
                  </a:solidFill>
                  <a:latin typeface="Calibri"/>
                  <a:ea typeface="Calibri"/>
                  <a:cs typeface="Calibri"/>
                  <a:sym typeface="Calibri"/>
                </a:rPr>
              </a:br>
              <a:r>
                <a:rPr b="0" i="0" lang="tr-TR" sz="1500" u="none" cap="none" strike="noStrike">
                  <a:solidFill>
                    <a:schemeClr val="dk1"/>
                  </a:solidFill>
                  <a:latin typeface="Calibri"/>
                  <a:ea typeface="Calibri"/>
                  <a:cs typeface="Calibri"/>
                  <a:sym typeface="Calibri"/>
                </a:rPr>
                <a:t>Farklı platformlarda geçirilen süreyi ve her etkileşimin amacını not edin.</a:t>
              </a:r>
              <a:br>
                <a:rPr b="0" i="0" lang="tr-TR" sz="1500" u="none" cap="none" strike="noStrike">
                  <a:solidFill>
                    <a:schemeClr val="dk1"/>
                  </a:solidFill>
                  <a:latin typeface="Calibri"/>
                  <a:ea typeface="Calibri"/>
                  <a:cs typeface="Calibri"/>
                  <a:sym typeface="Calibri"/>
                </a:rPr>
              </a:br>
              <a:r>
                <a:rPr b="0" i="0" lang="tr-TR" sz="1500" u="none" cap="none" strike="noStrike">
                  <a:solidFill>
                    <a:schemeClr val="dk1"/>
                  </a:solidFill>
                  <a:latin typeface="Calibri"/>
                  <a:ea typeface="Calibri"/>
                  <a:cs typeface="Calibri"/>
                  <a:sym typeface="Calibri"/>
                </a:rPr>
                <a:t>Kalıpları ve eğilimleri belirlemek için günlüğünüzü düzenli olarak inceleyin.</a:t>
              </a:r>
              <a:endParaRPr b="0" i="0" sz="1500" u="none" cap="none" strike="noStrike">
                <a:solidFill>
                  <a:schemeClr val="dk1"/>
                </a:solidFill>
                <a:latin typeface="Arial"/>
                <a:ea typeface="Arial"/>
                <a:cs typeface="Arial"/>
                <a:sym typeface="Arial"/>
              </a:endParaRPr>
            </a:p>
          </p:txBody>
        </p:sp>
        <p:sp>
          <p:nvSpPr>
            <p:cNvPr id="159" name="Google Shape;159;p8"/>
            <p:cNvSpPr/>
            <p:nvPr/>
          </p:nvSpPr>
          <p:spPr>
            <a:xfrm rot="10800000">
              <a:off x="0" y="1132"/>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txBox="1"/>
            <p:nvPr/>
          </p:nvSpPr>
          <p:spPr>
            <a:xfrm>
              <a:off x="0" y="1132"/>
              <a:ext cx="1591978" cy="1582162"/>
            </a:xfrm>
            <a:prstGeom prst="rect">
              <a:avLst/>
            </a:prstGeom>
            <a:noFill/>
            <a:ln>
              <a:noFill/>
            </a:ln>
          </p:spPr>
          <p:txBody>
            <a:bodyPr anchorCtr="0" anchor="ctr" bIns="227575" lIns="113200" spcFirstLastPara="1" rIns="113200" wrap="square" tIns="227575">
              <a:noAutofit/>
            </a:bodyPr>
            <a:lstStyle/>
            <a:p>
              <a:pPr indent="0" lvl="0" marL="0" marR="0" rtl="0" algn="ctr">
                <a:lnSpc>
                  <a:spcPct val="90000"/>
                </a:lnSpc>
                <a:spcBef>
                  <a:spcPts val="0"/>
                </a:spcBef>
                <a:spcAft>
                  <a:spcPts val="0"/>
                </a:spcAft>
                <a:buClr>
                  <a:schemeClr val="lt1"/>
                </a:buClr>
                <a:buSzPts val="3200"/>
                <a:buFont typeface="Arial"/>
                <a:buNone/>
              </a:pPr>
              <a:r>
                <a:rPr b="1" i="0" lang="tr-TR" sz="3200" u="none" cap="none" strike="noStrike">
                  <a:solidFill>
                    <a:schemeClr val="lt1"/>
                  </a:solidFill>
                  <a:latin typeface="Arial"/>
                  <a:ea typeface="Arial"/>
                  <a:cs typeface="Arial"/>
                  <a:sym typeface="Arial"/>
                </a:rPr>
                <a:t>Düşün</a:t>
              </a:r>
              <a:endParaRPr/>
            </a:p>
          </p:txBody>
        </p:sp>
        <p:sp>
          <p:nvSpPr>
            <p:cNvPr id="161" name="Google Shape;161;p8"/>
            <p:cNvSpPr/>
            <p:nvPr/>
          </p:nvSpPr>
          <p:spPr>
            <a:xfrm>
              <a:off x="1591978" y="1132"/>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txBox="1"/>
            <p:nvPr/>
          </p:nvSpPr>
          <p:spPr>
            <a:xfrm>
              <a:off x="1591978" y="1132"/>
              <a:ext cx="4775934" cy="1582162"/>
            </a:xfrm>
            <a:prstGeom prst="rect">
              <a:avLst/>
            </a:prstGeom>
            <a:noFill/>
            <a:ln>
              <a:noFill/>
            </a:ln>
          </p:spPr>
          <p:txBody>
            <a:bodyPr anchorCtr="0" anchor="t" bIns="190500" lIns="96875" spcFirstLastPara="1" rIns="96875" wrap="square" tIns="190500">
              <a:noAutofit/>
            </a:bodyPr>
            <a:lstStyle/>
            <a:p>
              <a:pPr indent="0" lvl="0" marL="0" marR="0" rtl="0" algn="l">
                <a:lnSpc>
                  <a:spcPct val="90000"/>
                </a:lnSpc>
                <a:spcBef>
                  <a:spcPts val="0"/>
                </a:spcBef>
                <a:spcAft>
                  <a:spcPts val="0"/>
                </a:spcAft>
                <a:buClr>
                  <a:schemeClr val="dk1"/>
                </a:buClr>
                <a:buSzPts val="1500"/>
                <a:buFont typeface="Calibri"/>
                <a:buNone/>
              </a:pPr>
              <a:r>
                <a:rPr b="1" i="0" lang="tr-TR" sz="1500" u="none" cap="none" strike="noStrike">
                  <a:solidFill>
                    <a:schemeClr val="dk1"/>
                  </a:solidFill>
                  <a:latin typeface="Calibri"/>
                  <a:ea typeface="Calibri"/>
                  <a:cs typeface="Calibri"/>
                  <a:sym typeface="Calibri"/>
                </a:rPr>
                <a:t>Hedeflerinizi Düşünün:</a:t>
              </a:r>
              <a:endParaRPr b="1" i="0" sz="1500" u="none" cap="none" strike="noStrike">
                <a:solidFill>
                  <a:schemeClr val="dk1"/>
                </a:solidFill>
                <a:latin typeface="Arial"/>
                <a:ea typeface="Arial"/>
                <a:cs typeface="Arial"/>
                <a:sym typeface="Arial"/>
              </a:endParaRPr>
            </a:p>
            <a:p>
              <a:pPr indent="-114300" lvl="1" marL="114300" marR="0" rtl="0" algn="l">
                <a:lnSpc>
                  <a:spcPct val="90000"/>
                </a:lnSpc>
                <a:spcBef>
                  <a:spcPts val="525"/>
                </a:spcBef>
                <a:spcAft>
                  <a:spcPts val="0"/>
                </a:spcAft>
                <a:buClr>
                  <a:schemeClr val="dk1"/>
                </a:buClr>
                <a:buSzPts val="1500"/>
                <a:buFont typeface="Calibri"/>
                <a:buChar char="•"/>
              </a:pPr>
              <a:r>
                <a:rPr b="0" i="0" lang="tr-TR" sz="1500" u="none" cap="none" strike="noStrike">
                  <a:solidFill>
                    <a:schemeClr val="dk1"/>
                  </a:solidFill>
                  <a:latin typeface="Calibri"/>
                  <a:ea typeface="Calibri"/>
                  <a:cs typeface="Calibri"/>
                  <a:sym typeface="Calibri"/>
                </a:rPr>
                <a:t>Kişisel ve mesleki hedeflerinizi göz önünde bulundurun.</a:t>
              </a:r>
              <a:br>
                <a:rPr b="0" i="0" lang="tr-TR" sz="1500" u="none" cap="none" strike="noStrike">
                  <a:solidFill>
                    <a:schemeClr val="dk1"/>
                  </a:solidFill>
                  <a:latin typeface="Calibri"/>
                  <a:ea typeface="Calibri"/>
                  <a:cs typeface="Calibri"/>
                  <a:sym typeface="Calibri"/>
                </a:rPr>
              </a:br>
              <a:r>
                <a:rPr b="0" i="0" lang="tr-TR" sz="1500" u="none" cap="none" strike="noStrike">
                  <a:solidFill>
                    <a:schemeClr val="dk1"/>
                  </a:solidFill>
                  <a:latin typeface="Calibri"/>
                  <a:ea typeface="Calibri"/>
                  <a:cs typeface="Calibri"/>
                  <a:sym typeface="Calibri"/>
                </a:rPr>
                <a:t>Dijital alışkanlıklarınızın bu hedeflerle nasıl uyumlu olduğunu düşünün.</a:t>
              </a:r>
              <a:br>
                <a:rPr b="0" i="0" lang="tr-TR" sz="1500" u="none" cap="none" strike="noStrike">
                  <a:solidFill>
                    <a:schemeClr val="dk1"/>
                  </a:solidFill>
                  <a:latin typeface="Calibri"/>
                  <a:ea typeface="Calibri"/>
                  <a:cs typeface="Calibri"/>
                  <a:sym typeface="Calibri"/>
                </a:rPr>
              </a:br>
              <a:r>
                <a:rPr b="0" i="0" lang="tr-TR" sz="1500" u="none" cap="none" strike="noStrike">
                  <a:solidFill>
                    <a:schemeClr val="dk1"/>
                  </a:solidFill>
                  <a:latin typeface="Calibri"/>
                  <a:ea typeface="Calibri"/>
                  <a:cs typeface="Calibri"/>
                  <a:sym typeface="Calibri"/>
                </a:rPr>
                <a:t>İlerlemenizi engelleyebilecek alışkanlıkları belirleyin.</a:t>
              </a:r>
              <a:endParaRPr b="0" i="0" sz="1500" u="none" cap="none" strike="noStrike">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66" name="Shape 166"/>
        <p:cNvGrpSpPr/>
        <p:nvPr/>
      </p:nvGrpSpPr>
      <p:grpSpPr>
        <a:xfrm>
          <a:off x="0" y="0"/>
          <a:ext cx="0" cy="0"/>
          <a:chOff x="0" y="0"/>
          <a:chExt cx="0" cy="0"/>
        </a:xfrm>
      </p:grpSpPr>
      <p:sp>
        <p:nvSpPr>
          <p:cNvPr id="167" name="Google Shape;167;p9"/>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9"/>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69" name="Google Shape;169;p9"/>
          <p:cNvGrpSpPr/>
          <p:nvPr/>
        </p:nvGrpSpPr>
        <p:grpSpPr>
          <a:xfrm>
            <a:off x="0" y="0"/>
            <a:ext cx="4707053" cy="6858000"/>
            <a:chOff x="651279" y="598259"/>
            <a:chExt cx="10889442" cy="5680742"/>
          </a:xfrm>
        </p:grpSpPr>
        <p:sp>
          <p:nvSpPr>
            <p:cNvPr id="170" name="Google Shape;170;p9"/>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9"/>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72" name="Google Shape;172;p9"/>
          <p:cNvGrpSpPr/>
          <p:nvPr/>
        </p:nvGrpSpPr>
        <p:grpSpPr>
          <a:xfrm>
            <a:off x="1524" y="0"/>
            <a:ext cx="12188952" cy="6858000"/>
            <a:chOff x="0" y="0"/>
            <a:chExt cx="12188952" cy="6858000"/>
          </a:xfrm>
        </p:grpSpPr>
        <p:sp>
          <p:nvSpPr>
            <p:cNvPr id="173" name="Google Shape;173;p9"/>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9"/>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9"/>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6" name="Google Shape;176;p9"/>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7" name="Google Shape;177;p9"/>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9"/>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9"/>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80" name="Google Shape;180;p9"/>
          <p:cNvGrpSpPr/>
          <p:nvPr/>
        </p:nvGrpSpPr>
        <p:grpSpPr>
          <a:xfrm>
            <a:off x="4948617" y="231006"/>
            <a:ext cx="6848260" cy="6403624"/>
            <a:chOff x="-37268" y="0"/>
            <a:chExt cx="6848260" cy="6403624"/>
          </a:xfrm>
        </p:grpSpPr>
        <p:sp>
          <p:nvSpPr>
            <p:cNvPr id="181" name="Google Shape;181;p9"/>
            <p:cNvSpPr/>
            <p:nvPr/>
          </p:nvSpPr>
          <p:spPr>
            <a:xfrm>
              <a:off x="0" y="4623501"/>
              <a:ext cx="1693431" cy="178012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
            <p:cNvSpPr txBox="1"/>
            <p:nvPr/>
          </p:nvSpPr>
          <p:spPr>
            <a:xfrm>
              <a:off x="0" y="4623501"/>
              <a:ext cx="1693431" cy="1780123"/>
            </a:xfrm>
            <a:prstGeom prst="rect">
              <a:avLst/>
            </a:prstGeom>
            <a:noFill/>
            <a:ln>
              <a:noFill/>
            </a:ln>
          </p:spPr>
          <p:txBody>
            <a:bodyPr anchorCtr="0" anchor="ctr" bIns="241800" lIns="120425" spcFirstLastPara="1" rIns="120425" wrap="square" tIns="241800">
              <a:noAutofit/>
            </a:bodyPr>
            <a:lstStyle/>
            <a:p>
              <a:pPr indent="0" lvl="0" marL="0" marR="0" rtl="0" algn="ctr">
                <a:lnSpc>
                  <a:spcPct val="90000"/>
                </a:lnSpc>
                <a:spcBef>
                  <a:spcPts val="0"/>
                </a:spcBef>
                <a:spcAft>
                  <a:spcPts val="0"/>
                </a:spcAft>
                <a:buClr>
                  <a:schemeClr val="lt1"/>
                </a:buClr>
                <a:buSzPts val="3400"/>
                <a:buFont typeface="Calibri"/>
                <a:buNone/>
              </a:pPr>
              <a:r>
                <a:rPr b="1" i="0" lang="tr-TR" sz="3400" u="none" cap="none" strike="noStrike">
                  <a:solidFill>
                    <a:schemeClr val="lt1"/>
                  </a:solidFill>
                  <a:latin typeface="Calibri"/>
                  <a:ea typeface="Calibri"/>
                  <a:cs typeface="Calibri"/>
                  <a:sym typeface="Calibri"/>
                </a:rPr>
                <a:t>Uygula</a:t>
              </a:r>
              <a:endParaRPr/>
            </a:p>
          </p:txBody>
        </p:sp>
        <p:sp>
          <p:nvSpPr>
            <p:cNvPr id="183" name="Google Shape;183;p9"/>
            <p:cNvSpPr/>
            <p:nvPr/>
          </p:nvSpPr>
          <p:spPr>
            <a:xfrm>
              <a:off x="1693430" y="4626278"/>
              <a:ext cx="5080293" cy="1774569"/>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
            <p:cNvSpPr txBox="1"/>
            <p:nvPr/>
          </p:nvSpPr>
          <p:spPr>
            <a:xfrm>
              <a:off x="1693430" y="4626278"/>
              <a:ext cx="5080293" cy="1774569"/>
            </a:xfrm>
            <a:prstGeom prst="rect">
              <a:avLst/>
            </a:prstGeom>
            <a:noFill/>
            <a:ln>
              <a:noFill/>
            </a:ln>
          </p:spPr>
          <p:txBody>
            <a:bodyPr anchorCtr="0" anchor="t" bIns="203200" lIns="103050" spcFirstLastPara="1" rIns="103050" wrap="square" tIns="203200">
              <a:noAutofit/>
            </a:bodyPr>
            <a:lstStyle/>
            <a:p>
              <a:pPr indent="0" lvl="0" marL="0" marR="0" rtl="0" algn="l">
                <a:lnSpc>
                  <a:spcPct val="90000"/>
                </a:lnSpc>
                <a:spcBef>
                  <a:spcPts val="0"/>
                </a:spcBef>
                <a:spcAft>
                  <a:spcPts val="0"/>
                </a:spcAft>
                <a:buClr>
                  <a:srgbClr val="000000"/>
                </a:buClr>
                <a:buSzPts val="1600"/>
                <a:buFont typeface="Calibri"/>
                <a:buNone/>
              </a:pPr>
              <a:r>
                <a:rPr b="1" i="0" lang="tr-TR" sz="1600" u="none" cap="none" strike="noStrike">
                  <a:solidFill>
                    <a:srgbClr val="000000"/>
                  </a:solidFill>
                  <a:latin typeface="Calibri"/>
                  <a:ea typeface="Calibri"/>
                  <a:cs typeface="Calibri"/>
                  <a:sym typeface="Calibri"/>
                </a:rPr>
                <a:t>Farkındalık Pratiği Uygulayın:</a:t>
              </a:r>
              <a:endParaRPr b="1" i="0" sz="1600" u="none" cap="none" strike="noStrike">
                <a:solidFill>
                  <a:srgbClr val="000000"/>
                </a:solidFill>
                <a:latin typeface="Arial"/>
                <a:ea typeface="Arial"/>
                <a:cs typeface="Arial"/>
                <a:sym typeface="Arial"/>
              </a:endParaRPr>
            </a:p>
            <a:p>
              <a:pPr indent="-101600" lvl="1" marL="171450" marR="0" rtl="0" algn="l">
                <a:lnSpc>
                  <a:spcPct val="90000"/>
                </a:lnSpc>
                <a:spcBef>
                  <a:spcPts val="56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Farkındalık tekniklerini dijital rutininize entegre edin.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Çevrimiçi etkinlikler sırasında mevcut olun ve tamamen meşgul olun.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Duygularınızı ve dijital uyaranlara verdiğiniz tepkileri yargılamadan fark edin.</a:t>
              </a:r>
              <a:endParaRPr b="0" i="0" sz="1600" u="none" cap="none" strike="noStrike">
                <a:solidFill>
                  <a:schemeClr val="dk1"/>
                </a:solidFill>
                <a:latin typeface="Arial"/>
                <a:ea typeface="Arial"/>
                <a:cs typeface="Arial"/>
                <a:sym typeface="Arial"/>
              </a:endParaRPr>
            </a:p>
          </p:txBody>
        </p:sp>
        <p:sp>
          <p:nvSpPr>
            <p:cNvPr id="185" name="Google Shape;185;p9"/>
            <p:cNvSpPr/>
            <p:nvPr/>
          </p:nvSpPr>
          <p:spPr>
            <a:xfrm rot="10800000">
              <a:off x="0" y="2208138"/>
              <a:ext cx="1693431" cy="2433918"/>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txBox="1"/>
            <p:nvPr/>
          </p:nvSpPr>
          <p:spPr>
            <a:xfrm>
              <a:off x="0" y="2208138"/>
              <a:ext cx="1693431" cy="1582046"/>
            </a:xfrm>
            <a:prstGeom prst="rect">
              <a:avLst/>
            </a:prstGeom>
            <a:noFill/>
            <a:ln>
              <a:noFill/>
            </a:ln>
          </p:spPr>
          <p:txBody>
            <a:bodyPr anchorCtr="0" anchor="ctr" bIns="241800" lIns="120425" spcFirstLastPara="1" rIns="120425" wrap="square" tIns="241800">
              <a:noAutofit/>
            </a:bodyPr>
            <a:lstStyle/>
            <a:p>
              <a:pPr indent="0" lvl="0" marL="0" marR="0" rtl="0" algn="ctr">
                <a:lnSpc>
                  <a:spcPct val="90000"/>
                </a:lnSpc>
                <a:spcBef>
                  <a:spcPts val="0"/>
                </a:spcBef>
                <a:spcAft>
                  <a:spcPts val="0"/>
                </a:spcAft>
                <a:buClr>
                  <a:schemeClr val="lt1"/>
                </a:buClr>
                <a:buSzPts val="3400"/>
                <a:buFont typeface="Arial"/>
                <a:buNone/>
              </a:pPr>
              <a:r>
                <a:rPr b="1" i="0" lang="tr-TR" sz="3400" u="none" cap="none" strike="noStrike">
                  <a:solidFill>
                    <a:schemeClr val="lt1"/>
                  </a:solidFill>
                  <a:latin typeface="Arial"/>
                  <a:ea typeface="Arial"/>
                  <a:cs typeface="Arial"/>
                  <a:sym typeface="Arial"/>
                </a:rPr>
                <a:t>Düzenle</a:t>
              </a:r>
              <a:endParaRPr/>
            </a:p>
          </p:txBody>
        </p:sp>
        <p:sp>
          <p:nvSpPr>
            <p:cNvPr id="187" name="Google Shape;187;p9"/>
            <p:cNvSpPr/>
            <p:nvPr/>
          </p:nvSpPr>
          <p:spPr>
            <a:xfrm>
              <a:off x="1693430" y="2227147"/>
              <a:ext cx="5080293" cy="181049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txBox="1"/>
            <p:nvPr/>
          </p:nvSpPr>
          <p:spPr>
            <a:xfrm>
              <a:off x="1693430" y="2227147"/>
              <a:ext cx="5080293" cy="1810493"/>
            </a:xfrm>
            <a:prstGeom prst="rect">
              <a:avLst/>
            </a:prstGeom>
            <a:noFill/>
            <a:ln>
              <a:noFill/>
            </a:ln>
          </p:spPr>
          <p:txBody>
            <a:bodyPr anchorCtr="0" anchor="t" bIns="203200" lIns="103050" spcFirstLastPara="1" rIns="103050" wrap="square" tIns="203200">
              <a:noAutofit/>
            </a:bodyPr>
            <a:lstStyle/>
            <a:p>
              <a:pPr indent="0" lvl="0" marL="0" marR="0" rtl="0" algn="l">
                <a:lnSpc>
                  <a:spcPct val="90000"/>
                </a:lnSpc>
                <a:spcBef>
                  <a:spcPts val="0"/>
                </a:spcBef>
                <a:spcAft>
                  <a:spcPts val="0"/>
                </a:spcAft>
                <a:buClr>
                  <a:srgbClr val="000000"/>
                </a:buClr>
                <a:buSzPts val="1600"/>
                <a:buFont typeface="Calibri"/>
                <a:buNone/>
              </a:pPr>
              <a:r>
                <a:rPr b="1" i="0" lang="tr-TR" sz="1600" u="none" cap="none" strike="noStrike">
                  <a:solidFill>
                    <a:srgbClr val="000000"/>
                  </a:solidFill>
                  <a:latin typeface="Calibri"/>
                  <a:ea typeface="Calibri"/>
                  <a:cs typeface="Calibri"/>
                  <a:sym typeface="Calibri"/>
                </a:rPr>
                <a:t>Dijital Detoks Dönemlerini Düzenleyin:</a:t>
              </a:r>
              <a:endParaRPr b="1" i="0" sz="1600" u="none" cap="none" strike="noStrike">
                <a:solidFill>
                  <a:srgbClr val="000000"/>
                </a:solidFill>
                <a:latin typeface="Arial"/>
                <a:ea typeface="Arial"/>
                <a:cs typeface="Arial"/>
                <a:sym typeface="Arial"/>
              </a:endParaRPr>
            </a:p>
            <a:p>
              <a:pPr indent="-101600" lvl="1" marL="114300" marR="0" rtl="0" algn="l">
                <a:lnSpc>
                  <a:spcPct val="90000"/>
                </a:lnSpc>
                <a:spcBef>
                  <a:spcPts val="56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Gün boyu dijital aktivitelerinizi kaydedin.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Farklı platformlarda geçirilen süreyi ve her etkileşimin amacını not edin.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Kalıpları ve eğilimleri belirlemek için günlüğünüzü düzenli olarak inceleyin.</a:t>
              </a:r>
              <a:endParaRPr b="0" i="0" sz="1600" u="none" cap="none" strike="noStrike">
                <a:solidFill>
                  <a:schemeClr val="dk1"/>
                </a:solidFill>
                <a:latin typeface="Arial"/>
                <a:ea typeface="Arial"/>
                <a:cs typeface="Arial"/>
                <a:sym typeface="Arial"/>
              </a:endParaRPr>
            </a:p>
          </p:txBody>
        </p:sp>
        <p:sp>
          <p:nvSpPr>
            <p:cNvPr id="189" name="Google Shape;189;p9"/>
            <p:cNvSpPr/>
            <p:nvPr/>
          </p:nvSpPr>
          <p:spPr>
            <a:xfrm rot="10800000">
              <a:off x="-37268" y="148684"/>
              <a:ext cx="1842503" cy="205677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
            <p:cNvSpPr txBox="1"/>
            <p:nvPr/>
          </p:nvSpPr>
          <p:spPr>
            <a:xfrm>
              <a:off x="-37268" y="148684"/>
              <a:ext cx="1842503" cy="1336905"/>
            </a:xfrm>
            <a:prstGeom prst="rect">
              <a:avLst/>
            </a:prstGeom>
            <a:noFill/>
            <a:ln>
              <a:noFill/>
            </a:ln>
          </p:spPr>
          <p:txBody>
            <a:bodyPr anchorCtr="0" anchor="ctr" bIns="241800" lIns="120425" spcFirstLastPara="1" rIns="120425" wrap="square" tIns="241800">
              <a:noAutofit/>
            </a:bodyPr>
            <a:lstStyle/>
            <a:p>
              <a:pPr indent="0" lvl="0" marL="0" marR="0" rtl="0" algn="ctr">
                <a:lnSpc>
                  <a:spcPct val="90000"/>
                </a:lnSpc>
                <a:spcBef>
                  <a:spcPts val="0"/>
                </a:spcBef>
                <a:spcAft>
                  <a:spcPts val="0"/>
                </a:spcAft>
                <a:buClr>
                  <a:schemeClr val="lt1"/>
                </a:buClr>
                <a:buSzPts val="3400"/>
                <a:buFont typeface="Arial"/>
                <a:buNone/>
              </a:pPr>
              <a:r>
                <a:rPr b="1" i="0" lang="tr-TR" sz="3400" u="none" cap="none" strike="noStrike">
                  <a:solidFill>
                    <a:schemeClr val="lt1"/>
                  </a:solidFill>
                  <a:latin typeface="Arial"/>
                  <a:ea typeface="Arial"/>
                  <a:cs typeface="Arial"/>
                  <a:sym typeface="Arial"/>
                </a:rPr>
                <a:t>Kullan</a:t>
              </a:r>
              <a:endParaRPr/>
            </a:p>
          </p:txBody>
        </p:sp>
        <p:sp>
          <p:nvSpPr>
            <p:cNvPr id="191" name="Google Shape;191;p9"/>
            <p:cNvSpPr/>
            <p:nvPr/>
          </p:nvSpPr>
          <p:spPr>
            <a:xfrm>
              <a:off x="1730699" y="0"/>
              <a:ext cx="5080293" cy="1684280"/>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txBox="1"/>
            <p:nvPr/>
          </p:nvSpPr>
          <p:spPr>
            <a:xfrm>
              <a:off x="1730699" y="0"/>
              <a:ext cx="5080293" cy="1684280"/>
            </a:xfrm>
            <a:prstGeom prst="rect">
              <a:avLst/>
            </a:prstGeom>
            <a:noFill/>
            <a:ln>
              <a:noFill/>
            </a:ln>
          </p:spPr>
          <p:txBody>
            <a:bodyPr anchorCtr="0" anchor="t" bIns="203200" lIns="103050" spcFirstLastPara="1" rIns="103050" wrap="square" tIns="203200">
              <a:noAutofit/>
            </a:bodyPr>
            <a:lstStyle/>
            <a:p>
              <a:pPr indent="0" lvl="0" marL="0" marR="0" rtl="0" algn="l">
                <a:lnSpc>
                  <a:spcPct val="90000"/>
                </a:lnSpc>
                <a:spcBef>
                  <a:spcPts val="0"/>
                </a:spcBef>
                <a:spcAft>
                  <a:spcPts val="0"/>
                </a:spcAft>
                <a:buClr>
                  <a:srgbClr val="000000"/>
                </a:buClr>
                <a:buSzPts val="1600"/>
                <a:buFont typeface="Calibri"/>
                <a:buNone/>
              </a:pPr>
              <a:r>
                <a:rPr b="1" i="0" lang="tr-TR" sz="1600" u="none" cap="none" strike="noStrike">
                  <a:solidFill>
                    <a:srgbClr val="000000"/>
                  </a:solidFill>
                  <a:latin typeface="Calibri"/>
                  <a:ea typeface="Calibri"/>
                  <a:cs typeface="Calibri"/>
                  <a:sym typeface="Calibri"/>
                </a:rPr>
                <a:t>Üretkenlik Uygulamalarını Kullanın:</a:t>
              </a:r>
              <a:endParaRPr b="1" i="0" sz="1600" u="none" cap="none" strike="noStrike">
                <a:solidFill>
                  <a:srgbClr val="000000"/>
                </a:solidFill>
                <a:latin typeface="Arial"/>
                <a:ea typeface="Arial"/>
                <a:cs typeface="Arial"/>
                <a:sym typeface="Arial"/>
              </a:endParaRPr>
            </a:p>
            <a:p>
              <a:pPr indent="-101600" lvl="1" marL="114300" marR="0" rtl="0" algn="l">
                <a:lnSpc>
                  <a:spcPct val="90000"/>
                </a:lnSpc>
                <a:spcBef>
                  <a:spcPts val="560"/>
                </a:spcBef>
                <a:spcAft>
                  <a:spcPts val="0"/>
                </a:spcAft>
                <a:buClr>
                  <a:schemeClr val="dk1"/>
                </a:buClr>
                <a:buSzPts val="1600"/>
                <a:buFont typeface="Calibri"/>
                <a:buChar char="•"/>
              </a:pPr>
              <a:r>
                <a:rPr b="0" i="0" lang="tr-TR" sz="1600" u="none" cap="none" strike="noStrike">
                  <a:solidFill>
                    <a:schemeClr val="dk1"/>
                  </a:solidFill>
                  <a:latin typeface="Calibri"/>
                  <a:ea typeface="Calibri"/>
                  <a:cs typeface="Calibri"/>
                  <a:sym typeface="Calibri"/>
                </a:rPr>
                <a:t>Kişisel ve profesyonel hedeflerinizi düşünün.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Dijital alışkanlıklarınızın bu hedeflerle nasıl uyumlu olduğunu düşünün.</a:t>
              </a:r>
              <a:br>
                <a:rPr b="0" i="0" lang="tr-TR" sz="1600" u="none" cap="none" strike="noStrike">
                  <a:solidFill>
                    <a:schemeClr val="dk1"/>
                  </a:solidFill>
                  <a:latin typeface="Calibri"/>
                  <a:ea typeface="Calibri"/>
                  <a:cs typeface="Calibri"/>
                  <a:sym typeface="Calibri"/>
                </a:rPr>
              </a:br>
              <a:r>
                <a:rPr b="0" i="0" lang="tr-TR" sz="1600" u="none" cap="none" strike="noStrike">
                  <a:solidFill>
                    <a:schemeClr val="dk1"/>
                  </a:solidFill>
                  <a:latin typeface="Calibri"/>
                  <a:ea typeface="Calibri"/>
                  <a:cs typeface="Calibri"/>
                  <a:sym typeface="Calibri"/>
                </a:rPr>
                <a:t>İlerlemenizi engelleyebilecek alışkanlıkları belirleyin.</a:t>
              </a:r>
              <a:endParaRPr b="0" i="0" sz="1600" u="none" cap="none" strike="noStrike">
                <a:solidFill>
                  <a:schemeClr val="dk1"/>
                </a:solidFill>
                <a:latin typeface="Arial"/>
                <a:ea typeface="Arial"/>
                <a:cs typeface="Arial"/>
                <a:sym typeface="Arial"/>
              </a:endParaRPr>
            </a:p>
          </p:txBody>
        </p:sp>
      </p:grpSp>
      <p:sp>
        <p:nvSpPr>
          <p:cNvPr id="193" name="Google Shape;193;p9"/>
          <p:cNvSpPr txBox="1"/>
          <p:nvPr/>
        </p:nvSpPr>
        <p:spPr>
          <a:xfrm>
            <a:off x="786385" y="841248"/>
            <a:ext cx="3515244" cy="534009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AA5A"/>
              </a:buClr>
              <a:buSzPts val="4400"/>
              <a:buFont typeface="Arial"/>
              <a:buNone/>
            </a:pPr>
            <a:r>
              <a:rPr b="1" i="0" lang="tr-TR" sz="4400" u="none" cap="none" strike="noStrike">
                <a:solidFill>
                  <a:srgbClr val="FFAA5A"/>
                </a:solidFill>
                <a:latin typeface="Arial"/>
                <a:ea typeface="Arial"/>
                <a:cs typeface="Arial"/>
                <a:sym typeface="Arial"/>
              </a:rPr>
              <a:t>Öz farkındalık geliştirmenize yardımcı olacak stratejiler</a:t>
            </a:r>
            <a:endParaRPr b="1" i="0" sz="4400" u="none" cap="none" strike="noStrike">
              <a:solidFill>
                <a:srgbClr val="FFAA5A"/>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2023-02-23T17:03:29Z</dcterms:created>
  <dc:creator>Marcela Hallová</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