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y="6858000" cx="12192000"/>
  <p:notesSz cx="6858000" cy="9144000"/>
  <p:embeddedFontLst>
    <p:embeddedFont>
      <p:font typeface="Roboto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40" roundtripDataSignature="AMtx7mhbPW/uaR71H/PZl/zknH5/A1Rq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customschemas.google.com/relationships/presentationmetadata" Target="metadata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font" Target="fonts/Roboto-bold.fntdata"/><Relationship Id="rId14" Type="http://schemas.openxmlformats.org/officeDocument/2006/relationships/slide" Target="slides/slide10.xml"/><Relationship Id="rId36" Type="http://schemas.openxmlformats.org/officeDocument/2006/relationships/font" Target="fonts/Roboto-regular.fntdata"/><Relationship Id="rId17" Type="http://schemas.openxmlformats.org/officeDocument/2006/relationships/slide" Target="slides/slide13.xml"/><Relationship Id="rId39" Type="http://schemas.openxmlformats.org/officeDocument/2006/relationships/font" Target="fonts/Roboto-boldItalic.fntdata"/><Relationship Id="rId16" Type="http://schemas.openxmlformats.org/officeDocument/2006/relationships/slide" Target="slides/slide12.xml"/><Relationship Id="rId38" Type="http://schemas.openxmlformats.org/officeDocument/2006/relationships/font" Target="fonts/Roboto-italic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9" name="Google Shape;349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3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>
  <p:cSld name="Úvodná snímka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4"/>
          <p:cNvSpPr txBox="1"/>
          <p:nvPr/>
        </p:nvSpPr>
        <p:spPr>
          <a:xfrm>
            <a:off x="1524000" y="2649480"/>
            <a:ext cx="9144000" cy="7453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lang="en-US" sz="2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ERASMUS+KA220-ADU - Cooperation partnerships in adult education</a:t>
            </a:r>
            <a:endParaRPr b="1" sz="2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2000"/>
              <a:buFont typeface="Cambria"/>
              <a:buNone/>
            </a:pPr>
            <a:r>
              <a:rPr b="1" lang="en-US" sz="2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KA220-ADU-2BF13E10 </a:t>
            </a:r>
            <a:endParaRPr b="1" sz="2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7" name="Google Shape;17;p34"/>
          <p:cNvSpPr txBox="1"/>
          <p:nvPr/>
        </p:nvSpPr>
        <p:spPr>
          <a:xfrm>
            <a:off x="1297172" y="1042061"/>
            <a:ext cx="9597656" cy="1292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Building Digital Resilience by Making Digital Wellbeing and</a:t>
            </a:r>
            <a:b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Security Accessible to All</a:t>
            </a:r>
            <a:b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26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&lt;&lt;DigiWELL&gt;&gt;</a:t>
            </a:r>
            <a:endParaRPr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5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3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5" name="Google Shape;25;p3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3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" name="Google Shape;27;p3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7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Char char="❑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4" name="Google Shape;34;p3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5" name="Google Shape;35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Google Shape;37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41" name="Google Shape;41;p4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2" name="Google Shape;42;p4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4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4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2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b="1" i="0" sz="48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2"/>
          <p:cNvSpPr txBox="1"/>
          <p:nvPr>
            <p:ph idx="1" type="body"/>
          </p:nvPr>
        </p:nvSpPr>
        <p:spPr>
          <a:xfrm>
            <a:off x="691116" y="1658679"/>
            <a:ext cx="10662684" cy="39446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❑"/>
              <a:defRPr b="0" i="0" sz="28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5.png"/><Relationship Id="rId10" Type="http://schemas.openxmlformats.org/officeDocument/2006/relationships/image" Target="../media/image3.png"/><Relationship Id="rId13" Type="http://schemas.openxmlformats.org/officeDocument/2006/relationships/image" Target="../media/image13.jpg"/><Relationship Id="rId12" Type="http://schemas.openxmlformats.org/officeDocument/2006/relationships/image" Target="../media/image31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jpg"/><Relationship Id="rId4" Type="http://schemas.openxmlformats.org/officeDocument/2006/relationships/image" Target="../media/image1.png"/><Relationship Id="rId9" Type="http://schemas.openxmlformats.org/officeDocument/2006/relationships/image" Target="../media/image8.png"/><Relationship Id="rId15" Type="http://schemas.openxmlformats.org/officeDocument/2006/relationships/image" Target="../media/image7.png"/><Relationship Id="rId14" Type="http://schemas.openxmlformats.org/officeDocument/2006/relationships/image" Target="../media/image6.png"/><Relationship Id="rId5" Type="http://schemas.openxmlformats.org/officeDocument/2006/relationships/image" Target="../media/image25.png"/><Relationship Id="rId6" Type="http://schemas.openxmlformats.org/officeDocument/2006/relationships/image" Target="../media/image9.png"/><Relationship Id="rId7" Type="http://schemas.openxmlformats.org/officeDocument/2006/relationships/image" Target="../media/image5.png"/><Relationship Id="rId8" Type="http://schemas.openxmlformats.org/officeDocument/2006/relationships/image" Target="../media/image19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digital-wellbeing.eu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mckinsey.com/industries/life-sciences/our-insights/using-digital-tech-to-support-employees-mental-health-and-resilience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experiments.withgoogle.com/collection/digitalwellbeing" TargetMode="External"/></Relationships>
</file>

<file path=ppt/slides/_rels/slide14.xml.rels><?xml version="1.0" encoding="UTF-8" standalone="yes"?><Relationships xmlns="http://schemas.openxmlformats.org/package/2006/relationships"><Relationship Id="rId10" Type="http://schemas.openxmlformats.org/officeDocument/2006/relationships/hyperlink" Target="https://digiwellproject.net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digiwellproject.net/" TargetMode="External"/><Relationship Id="rId4" Type="http://schemas.openxmlformats.org/officeDocument/2006/relationships/hyperlink" Target="https://digiwellproject.net/" TargetMode="External"/><Relationship Id="rId9" Type="http://schemas.openxmlformats.org/officeDocument/2006/relationships/hyperlink" Target="https://digiwellproject.net/" TargetMode="External"/><Relationship Id="rId5" Type="http://schemas.openxmlformats.org/officeDocument/2006/relationships/hyperlink" Target="https://digiwellproject.net/" TargetMode="External"/><Relationship Id="rId6" Type="http://schemas.openxmlformats.org/officeDocument/2006/relationships/hyperlink" Target="https://digiwellproject.net/" TargetMode="External"/><Relationship Id="rId7" Type="http://schemas.openxmlformats.org/officeDocument/2006/relationships/hyperlink" Target="https://digiwellproject.net/" TargetMode="External"/><Relationship Id="rId8" Type="http://schemas.openxmlformats.org/officeDocument/2006/relationships/hyperlink" Target="https://digiwellproject.net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0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37.png"/><Relationship Id="rId9" Type="http://schemas.openxmlformats.org/officeDocument/2006/relationships/image" Target="../media/image14.png"/><Relationship Id="rId5" Type="http://schemas.openxmlformats.org/officeDocument/2006/relationships/image" Target="../media/image12.png"/><Relationship Id="rId6" Type="http://schemas.openxmlformats.org/officeDocument/2006/relationships/image" Target="../media/image10.png"/><Relationship Id="rId7" Type="http://schemas.openxmlformats.org/officeDocument/2006/relationships/image" Target="../media/image2.png"/><Relationship Id="rId8" Type="http://schemas.openxmlformats.org/officeDocument/2006/relationships/image" Target="../media/image1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2.png"/><Relationship Id="rId4" Type="http://schemas.openxmlformats.org/officeDocument/2006/relationships/image" Target="../media/image33.png"/><Relationship Id="rId5" Type="http://schemas.openxmlformats.org/officeDocument/2006/relationships/image" Target="../media/image32.png"/><Relationship Id="rId6" Type="http://schemas.openxmlformats.org/officeDocument/2006/relationships/image" Target="../media/image23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4.png"/><Relationship Id="rId4" Type="http://schemas.openxmlformats.org/officeDocument/2006/relationships/image" Target="../media/image26.png"/><Relationship Id="rId5" Type="http://schemas.openxmlformats.org/officeDocument/2006/relationships/image" Target="../media/image34.png"/><Relationship Id="rId6" Type="http://schemas.openxmlformats.org/officeDocument/2006/relationships/image" Target="../media/image17.png"/><Relationship Id="rId7" Type="http://schemas.openxmlformats.org/officeDocument/2006/relationships/image" Target="../media/image30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24.png"/><Relationship Id="rId4" Type="http://schemas.openxmlformats.org/officeDocument/2006/relationships/image" Target="../media/image26.png"/><Relationship Id="rId5" Type="http://schemas.openxmlformats.org/officeDocument/2006/relationships/image" Target="../media/image34.png"/><Relationship Id="rId6" Type="http://schemas.openxmlformats.org/officeDocument/2006/relationships/image" Target="../media/image17.png"/><Relationship Id="rId7" Type="http://schemas.openxmlformats.org/officeDocument/2006/relationships/image" Target="../media/image3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4.png"/><Relationship Id="rId4" Type="http://schemas.openxmlformats.org/officeDocument/2006/relationships/image" Target="../media/image26.png"/><Relationship Id="rId5" Type="http://schemas.openxmlformats.org/officeDocument/2006/relationships/image" Target="../media/image34.png"/><Relationship Id="rId6" Type="http://schemas.openxmlformats.org/officeDocument/2006/relationships/image" Target="../media/image17.png"/><Relationship Id="rId7" Type="http://schemas.openxmlformats.org/officeDocument/2006/relationships/image" Target="../media/image30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ctic.nus.edu.sg/resources/CTIC-WP-01(2021).pdf" TargetMode="External"/><Relationship Id="rId4" Type="http://schemas.openxmlformats.org/officeDocument/2006/relationships/hyperlink" Target="https://ctic.nus.edu.sg/resources/CTIC-WP-01(2021).pd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 txBox="1"/>
          <p:nvPr>
            <p:ph type="title"/>
          </p:nvPr>
        </p:nvSpPr>
        <p:spPr>
          <a:xfrm>
            <a:off x="6269558" y="1495801"/>
            <a:ext cx="5334930" cy="2114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AA5A"/>
                </a:solidFill>
                <a:latin typeface="Calibri"/>
                <a:ea typeface="Calibri"/>
                <a:cs typeface="Calibri"/>
                <a:sym typeface="Calibri"/>
              </a:rPr>
              <a:t>Digital Wellbeing – orientace v digitálním světě s vědomím</a:t>
            </a:r>
            <a:endParaRPr sz="4000">
              <a:solidFill>
                <a:srgbClr val="FFAA5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Obrázok, na ktorom je nebo, voda, exteriér, osoba&#10;&#10;Automaticky generovaný popis" id="50" name="Google Shape;50;p1"/>
          <p:cNvPicPr preferRelativeResize="0"/>
          <p:nvPr/>
        </p:nvPicPr>
        <p:blipFill rotWithShape="1">
          <a:blip r:embed="rId3">
            <a:alphaModFix amt="70000"/>
          </a:blip>
          <a:srcRect b="3" l="0" r="3" t="0"/>
          <a:stretch/>
        </p:blipFill>
        <p:spPr>
          <a:xfrm>
            <a:off x="631840" y="598720"/>
            <a:ext cx="5178249" cy="5178249"/>
          </a:xfrm>
          <a:custGeom>
            <a:rect b="b" l="l" r="r" t="t"/>
            <a:pathLst>
              <a:path extrusionOk="0" h="3741748" w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  <a:ln>
            <a:noFill/>
          </a:ln>
        </p:spPr>
      </p:pic>
      <p:pic>
        <p:nvPicPr>
          <p:cNvPr descr="Smartfón obrys" id="51" name="Google Shape;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2165805">
            <a:off x="1685671" y="1534886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net obrys" id="52" name="Google Shape;5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328057" y="2772394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i-Fi obrys" id="53" name="Google Shape;53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785257" y="3979506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rázok, na ktorom je text" id="54" name="Google Shape;54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960526" y="425575"/>
            <a:ext cx="2406814" cy="529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822658" y="5151053"/>
            <a:ext cx="817175" cy="77766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ovenská poľnohospodárska univerzita v Nitre" id="56" name="Google Shape;56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746258" y="5272445"/>
            <a:ext cx="118535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059380" y="5242752"/>
            <a:ext cx="773010" cy="10160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58" name="Google Shape;58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832390" y="5213414"/>
            <a:ext cx="1017490" cy="5044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9965882" y="5208372"/>
            <a:ext cx="1215490" cy="56451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IFED - Formación, cultura y empleo en Granada" id="60" name="Google Shape;60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6223099" y="5771248"/>
            <a:ext cx="1598293" cy="523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8937023" y="5889422"/>
            <a:ext cx="1575172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yzygia Foundation" id="62" name="Google Shape;62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0621679" y="5862581"/>
            <a:ext cx="1491323" cy="282282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"/>
          <p:cNvSpPr txBox="1"/>
          <p:nvPr/>
        </p:nvSpPr>
        <p:spPr>
          <a:xfrm>
            <a:off x="7254241" y="3583016"/>
            <a:ext cx="3152502" cy="14775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C4043"/>
              </a:buClr>
              <a:buSzPts val="1100"/>
              <a:buFont typeface="Roboto"/>
              <a:buNone/>
            </a:pPr>
            <a:r>
              <a:rPr b="0" i="0" lang="en-US" sz="1100" u="none" cap="none" strike="noStrike">
                <a:solidFill>
                  <a:srgbClr val="3C4043"/>
                </a:solidFill>
                <a:latin typeface="Roboto"/>
                <a:ea typeface="Roboto"/>
                <a:cs typeface="Roboto"/>
                <a:sym typeface="Roboto"/>
              </a:rPr>
              <a:t>Budování digitální odolnosti zpřístupněním digitální pohody a zabezpečení všem </a:t>
            </a:r>
            <a:br>
              <a:rPr b="0" i="0" lang="en-US" sz="1100" u="none" cap="none" strike="noStrike">
                <a:solidFill>
                  <a:srgbClr val="3C4043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b="0" i="0" lang="en-US" sz="1100" u="none" cap="none" strike="noStrike">
                <a:solidFill>
                  <a:srgbClr val="3C4043"/>
                </a:solidFill>
                <a:latin typeface="Roboto"/>
                <a:ea typeface="Roboto"/>
                <a:cs typeface="Roboto"/>
                <a:sym typeface="Roboto"/>
              </a:rPr>
              <a:t>2022-2-SK01-KA220-ADU-000096888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0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0"/>
          <p:cNvSpPr/>
          <p:nvPr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" name="Google Shape;214;p10"/>
          <p:cNvSpPr txBox="1"/>
          <p:nvPr>
            <p:ph type="title"/>
          </p:nvPr>
        </p:nvSpPr>
        <p:spPr>
          <a:xfrm>
            <a:off x="1171074" y="1396686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br>
              <a:rPr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Projekt pro vzdělavatele v oblasti digitální pohody</a:t>
            </a:r>
            <a:endParaRPr sz="4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0"/>
          <p:cNvSpPr/>
          <p:nvPr/>
        </p:nvSpPr>
        <p:spPr>
          <a:xfrm rot="-1790889">
            <a:off x="8683720" y="941148"/>
            <a:ext cx="2987899" cy="2987899"/>
          </a:xfrm>
          <a:prstGeom prst="arc">
            <a:avLst>
              <a:gd fmla="val 15817365" name="adj1"/>
              <a:gd fmla="val 178138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/>
          <p:nvPr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0"/>
          <p:cNvSpPr txBox="1"/>
          <p:nvPr>
            <p:ph idx="1" type="body"/>
          </p:nvPr>
        </p:nvSpPr>
        <p:spPr>
          <a:xfrm>
            <a:off x="5189220" y="1580501"/>
            <a:ext cx="6252209" cy="4881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lang="en-US" sz="3200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Projekt Digital Wellbeing Educators na Lancaster University </a:t>
            </a:r>
            <a:endParaRPr b="1" sz="3200">
              <a:solidFill>
                <a:srgbClr val="92BA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si klade za cíl zlepšit porozumění pedagogů rizikům spojeným s digitálními a sociálními médii. Projekt také vyvíjí zdroje, které podporují účinné pedagogické strategie pro výuku digitálních kompetencí v souladu s digitální pohodou.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11"/>
          <p:cNvSpPr/>
          <p:nvPr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11"/>
          <p:cNvSpPr txBox="1"/>
          <p:nvPr>
            <p:ph type="title"/>
          </p:nvPr>
        </p:nvSpPr>
        <p:spPr>
          <a:xfrm>
            <a:off x="1389278" y="1233241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Arial"/>
              <a:buNone/>
            </a:pPr>
            <a:r>
              <a:rPr lang="en-US" sz="4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Vzdělavatelé digitální pohody</a:t>
            </a:r>
            <a:endParaRPr sz="40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1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Google Shape;226;p11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11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11"/>
          <p:cNvSpPr txBox="1"/>
          <p:nvPr>
            <p:ph idx="1" type="body"/>
          </p:nvPr>
        </p:nvSpPr>
        <p:spPr>
          <a:xfrm>
            <a:off x="5904581" y="491490"/>
            <a:ext cx="5866554" cy="61836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87629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Projekt "Digital Wellbeing Educators", který se koná na Lancaster University, je průkopnickou iniciativou zaměřenou na zlepšení digitální pohody ve vzdělávacím sektoru.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Tento projekt, který je financován z programu Evropské unie ERASMUS+, se zaměřuje na rozvoj kapacit pedagogů pro řešení a integraci digitálního wellbeingu do jejich výukových postupů. 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Identifikuje a představuje inovativní vzdělávací postupy, nabízí školení s cílem zlepšit porozumění pedagogů digitálním rizikům a vyvíjí zdroje, které usnadňují výuku digitálních kompetencí v souladu se zásadami digitální pohody.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Tento komplexní přístup nejen zlepšuje vzdělávací zkušenost, ale také významně přispívá k širšímu společenskému pochopení digitální pohody. Pro podrobnější informace můžete navštívit oficiální stránky projektu na adrese </a:t>
            </a:r>
            <a:r>
              <a:rPr b="1" lang="en-US" sz="24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Digital Wellbeing Educators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229" name="Google Shape;229;p11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11"/>
          <p:cNvSpPr/>
          <p:nvPr/>
        </p:nvSpPr>
        <p:spPr>
          <a:xfrm flipH="1">
            <a:off x="340505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1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2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12"/>
          <p:cNvSpPr/>
          <p:nvPr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12"/>
          <p:cNvSpPr txBox="1"/>
          <p:nvPr>
            <p:ph type="title"/>
          </p:nvPr>
        </p:nvSpPr>
        <p:spPr>
          <a:xfrm>
            <a:off x="1389278" y="1233241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Digitální pohoda na pracovišti (McKinsey &amp; Company)</a:t>
            </a:r>
            <a:br>
              <a:rPr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2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2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2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12"/>
          <p:cNvSpPr txBox="1"/>
          <p:nvPr>
            <p:ph idx="1" type="body"/>
          </p:nvPr>
        </p:nvSpPr>
        <p:spPr>
          <a:xfrm>
            <a:off x="6031676" y="847600"/>
            <a:ext cx="5680863" cy="5496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Společnost McKinsey informovala o využití digitálních technologií na podporu duševního zdraví zaměstnanců a nastínila různá digitální řešení, jako jsou preventivní chatboti a školicí programy odolnosti. Tyto nástroje jsou přizpůsobeny tak, aby pomáhaly zaměstnancům zvládat stres a zvyšovaly jejich celkovou pohodu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(</a:t>
            </a:r>
            <a:r>
              <a:rPr b="1" lang="en-US" sz="36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McKinsey &amp; Company</a:t>
            </a:r>
            <a:r>
              <a:rPr lang="en-US" sz="3600">
                <a:latin typeface="Arial"/>
                <a:ea typeface="Arial"/>
                <a:cs typeface="Arial"/>
                <a:sym typeface="Arial"/>
              </a:rPr>
              <a:t>)​.</a:t>
            </a:r>
            <a:endParaRPr/>
          </a:p>
        </p:txBody>
      </p:sp>
      <p:sp>
        <p:nvSpPr>
          <p:cNvPr id="243" name="Google Shape;243;p12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12"/>
          <p:cNvSpPr/>
          <p:nvPr/>
        </p:nvSpPr>
        <p:spPr>
          <a:xfrm flipH="1">
            <a:off x="340505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12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3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13"/>
          <p:cNvSpPr/>
          <p:nvPr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13"/>
          <p:cNvSpPr txBox="1"/>
          <p:nvPr>
            <p:ph type="title"/>
          </p:nvPr>
        </p:nvSpPr>
        <p:spPr>
          <a:xfrm>
            <a:off x="1389278" y="1233241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Arial"/>
              <a:buNone/>
            </a:pPr>
            <a:r>
              <a:rPr lang="en-US" sz="4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Experimenty s digitální pohodou od Googlu</a:t>
            </a:r>
            <a:br>
              <a:rPr lang="en-US" sz="4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sz="41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13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3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13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3"/>
          <p:cNvSpPr txBox="1"/>
          <p:nvPr>
            <p:ph idx="1" type="body"/>
          </p:nvPr>
        </p:nvSpPr>
        <p:spPr>
          <a:xfrm>
            <a:off x="6009216" y="308609"/>
            <a:ext cx="5652255" cy="59501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Platforma Digital Wellbeing Experiments společnosti Google nabízí řadu nástrojů, které uživatelům pomáhají vyvážit jejich digitální a reálné zkušenosti. To zahrnuje experimenty jako "Paper Phone", který pomáhá uživatelům odpočinout si od svých digitálních zařízení, a "Envelope", který je navržen tak, aby zjednodušil váš smartphone na základní zařízení a omezil rozptylování (</a:t>
            </a:r>
            <a:r>
              <a:rPr b="1" lang="en-US" sz="32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Experiments with Google</a:t>
            </a:r>
            <a:r>
              <a:rPr lang="en-US" sz="3200">
                <a:latin typeface="Arial"/>
                <a:ea typeface="Arial"/>
                <a:cs typeface="Arial"/>
                <a:sym typeface="Arial"/>
              </a:rPr>
              <a:t>)​.</a:t>
            </a:r>
            <a:endParaRPr/>
          </a:p>
        </p:txBody>
      </p:sp>
      <p:sp>
        <p:nvSpPr>
          <p:cNvPr id="257" name="Google Shape;257;p13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Google Shape;258;p13"/>
          <p:cNvSpPr/>
          <p:nvPr/>
        </p:nvSpPr>
        <p:spPr>
          <a:xfrm flipH="1">
            <a:off x="340505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13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4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14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14"/>
          <p:cNvSpPr txBox="1"/>
          <p:nvPr>
            <p:ph type="title"/>
          </p:nvPr>
        </p:nvSpPr>
        <p:spPr>
          <a:xfrm>
            <a:off x="294760" y="149307"/>
            <a:ext cx="11049001" cy="15866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Digitální pohoda jako klíčový prvek pro vyniknutí na pracovišti zdravým a udržitelným způsobem</a:t>
            </a:r>
            <a:br>
              <a:rPr lang="en-US" sz="4000">
                <a:latin typeface="Arial"/>
                <a:ea typeface="Arial"/>
                <a:cs typeface="Arial"/>
                <a:sym typeface="Arial"/>
              </a:rPr>
            </a:b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4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14"/>
          <p:cNvSpPr txBox="1"/>
          <p:nvPr>
            <p:ph idx="1" type="body"/>
          </p:nvPr>
        </p:nvSpPr>
        <p:spPr>
          <a:xfrm>
            <a:off x="848239" y="1461612"/>
            <a:ext cx="10968990" cy="4441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31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en-US" sz="29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Tento projekt se zaměřuje na integraci digitální pohody jako klíčového aspektu pro dosažení dokonalosti na pracovišti a podporu fyzického i duševního zdraví. </a:t>
            </a:r>
            <a:endParaRPr/>
          </a:p>
          <a:p>
            <a:pPr indent="-228631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29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Je přizpůsoben školitelům, pedagogům a manažerům v oblasti odborného vzdělávání a přípravy (VET) a poskytuje zdroje, jako jsou specializované učební osnovy, příručka pro školitele a profil manažera digitální pohody. </a:t>
            </a:r>
            <a:endParaRPr/>
          </a:p>
          <a:p>
            <a:pPr indent="-228631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29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Iniciativa zahrnuje vývoj kvalifikačního modelu a školicího kurzu pro školitele odborného vzdělávání a přípravy spolu s komplexním projektovým řízením a úsilím o šíření informací s cílem podpořit zdravější pracovní prostředí prostřednictvím digitálních postupů. </a:t>
            </a:r>
            <a:endParaRPr/>
          </a:p>
          <a:p>
            <a:pPr indent="-228631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29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Více podrobností je k dispozici na jejich </a:t>
            </a:r>
            <a:r>
              <a:rPr b="1" lang="en-US" sz="32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official website</a:t>
            </a:r>
            <a:endParaRPr sz="2900"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8"/>
            </a:endParaRPr>
          </a:p>
          <a:p>
            <a:pPr indent="-64135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9"/>
            </a:endParaRPr>
          </a:p>
          <a:p>
            <a:pPr indent="-64135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1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5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5"/>
          <p:cNvSpPr/>
          <p:nvPr/>
        </p:nvSpPr>
        <p:spPr>
          <a:xfrm>
            <a:off x="740546" y="1011045"/>
            <a:ext cx="4369859" cy="4369859"/>
          </a:xfrm>
          <a:prstGeom prst="roundRect">
            <a:avLst>
              <a:gd fmla="val 2757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5"/>
          <p:cNvSpPr txBox="1"/>
          <p:nvPr>
            <p:ph type="title"/>
          </p:nvPr>
        </p:nvSpPr>
        <p:spPr>
          <a:xfrm>
            <a:off x="956826" y="1112969"/>
            <a:ext cx="3937298" cy="41660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Arial"/>
              <a:buNone/>
            </a:pPr>
            <a:r>
              <a:rPr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Platforma digitální pohody Google</a:t>
            </a:r>
            <a:br>
              <a:rPr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5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15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15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15"/>
          <p:cNvSpPr txBox="1"/>
          <p:nvPr>
            <p:ph idx="1" type="body"/>
          </p:nvPr>
        </p:nvSpPr>
        <p:spPr>
          <a:xfrm>
            <a:off x="5698912" y="422910"/>
            <a:ext cx="6165428" cy="6035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❑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Vítejte na platformě Google Digital Well-being Platform, komplexní sadě nástrojů a funkcí, které uživatelům pomáhají rozvíjet zdravější vztah k technologiím.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Primárním cílem platformy je umožnit uživatelům pochopit a regulovat své digitální chování, a tím zvýšit jejich celkovou pohodu.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Je důležité si uvědomit význam sledování času stráveného u obrazovky a řízení digitálních návyků, aby se zmírnily potenciální nepříznivé dopady na duševní zdraví a produktivitu.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5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15"/>
          <p:cNvSpPr/>
          <p:nvPr/>
        </p:nvSpPr>
        <p:spPr>
          <a:xfrm flipH="1">
            <a:off x="3418308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15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6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16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 sz="4400">
                <a:latin typeface="Arial"/>
                <a:ea typeface="Arial"/>
                <a:cs typeface="Arial"/>
                <a:sym typeface="Arial"/>
              </a:rPr>
            </a:br>
            <a:r>
              <a:rPr lang="en-US" sz="4400">
                <a:latin typeface="Arial"/>
                <a:ea typeface="Arial"/>
                <a:cs typeface="Arial"/>
                <a:sym typeface="Arial"/>
              </a:rPr>
              <a:t>Funkce platformy Google</a:t>
            </a:r>
            <a:br>
              <a:rPr lang="en-US" sz="4400">
                <a:latin typeface="Arial"/>
                <a:ea typeface="Arial"/>
                <a:cs typeface="Arial"/>
                <a:sym typeface="Arial"/>
              </a:rPr>
            </a:b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6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p16"/>
          <p:cNvSpPr txBox="1"/>
          <p:nvPr>
            <p:ph idx="1" type="body"/>
          </p:nvPr>
        </p:nvSpPr>
        <p:spPr>
          <a:xfrm>
            <a:off x="1120690" y="1698241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Pojďme se ponořit do klíčových funkcí určených k podpoře digitální pohody: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87629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Sledování času stráveného u obrazovky: Získejte přehled o vzorcích používání sledováním času stráveného v aplikacích a na webových stránkách.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Časovač aplikace: Podpořte uvědomělé používání nastavením časových limitů pro konkrétní aplikace, abyste zabránili nadměrnému času strávenému na obrazovce.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Režim ostření: Vylepšete soustředění dočasným pozastavením rušivých aplikací během důležitých úkolů nebo činností.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Uklidněte se: Podpořte lepší hygienu spánku tím, že naplánujete zkrácení času stráveného u obrazovky před spaním.</a:t>
            </a:r>
            <a:endParaRPr/>
          </a:p>
          <a:p>
            <a:pPr indent="-8763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ct val="1000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Tyto funkce umožňují uživatelům získat zpět kontrolu nad svými digitálními zkušenostmi a pěstovat zdravější návyky.</a:t>
            </a:r>
            <a:endParaRPr/>
          </a:p>
          <a:p>
            <a:pPr indent="-87629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87629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17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17"/>
          <p:cNvSpPr txBox="1"/>
          <p:nvPr>
            <p:ph type="title"/>
          </p:nvPr>
        </p:nvSpPr>
        <p:spPr>
          <a:xfrm>
            <a:off x="555710" y="236143"/>
            <a:ext cx="10515600" cy="1075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Jak používat digitální blahobyt Google.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17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17"/>
          <p:cNvSpPr txBox="1"/>
          <p:nvPr>
            <p:ph idx="1" type="body"/>
          </p:nvPr>
        </p:nvSpPr>
        <p:spPr>
          <a:xfrm>
            <a:off x="941070" y="1350022"/>
            <a:ext cx="10515600" cy="44564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Zde je podrobný průvodce efektivním využitím platformy: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Získejte přístup k digitální pohodě v nastavení zařízení nebo prostřednictvím speciální aplikace.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Prozkoumejte přehledy Screen Time a komplexně pochopte návyky při používání digitálních technologií.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Stanovte hranice nastavením limitů aplikací pomocí časovače aplikace.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Zvyšte produktivitu aktivací režimu ostření během práce nebo studia.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Zlepšete kvalitu spánku tím, že si naplánujete Wind Down a vytvoříte si tak relaxační režim před spaním.</a:t>
            </a:r>
            <a:endParaRPr/>
          </a:p>
          <a:p>
            <a:pPr indent="-762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Na podporu individuálních cílů se doporučuje pravidelně kontrolovat údaje o digitální pohodě a upravovat nastavení.</a:t>
            </a:r>
            <a:endParaRPr/>
          </a:p>
          <a:p>
            <a:pPr indent="-762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8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18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18"/>
          <p:cNvSpPr txBox="1"/>
          <p:nvPr>
            <p:ph type="title"/>
          </p:nvPr>
        </p:nvSpPr>
        <p:spPr>
          <a:xfrm>
            <a:off x="555710" y="269559"/>
            <a:ext cx="10515600" cy="10979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Další aplikace pro digitální pohodu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18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18"/>
          <p:cNvSpPr txBox="1"/>
          <p:nvPr>
            <p:ph idx="1" type="body"/>
          </p:nvPr>
        </p:nvSpPr>
        <p:spPr>
          <a:xfrm>
            <a:off x="838200" y="1367474"/>
            <a:ext cx="10798090" cy="4667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❑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Podívejme se na další aplikace digitální pohody: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▪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Apple's Screen Time: Nabízí podobné funkce pro uživatele iOS pro sledování a správu času stráveného na obrazovce.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▪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Les: Podporuje soustředění a produktivitu tím, že odměňuje uživatele za to, že v určených obdobích netelefonují.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Char char="▪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Zůstaňte soustředění: Pomáhá uživatelům blokovat rušivé webové stránky a aplikace v určitých časech, aby byla zachována koncentrace.</a:t>
            </a:r>
            <a:endParaRPr/>
          </a:p>
          <a:p>
            <a:pPr indent="-508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800"/>
              <a:buFont typeface="Noto Sans Symbols"/>
              <a:buNone/>
            </a:pPr>
            <a:r>
              <a:t/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Tyto aplikace nabízejí alternativní přístupy k pěstování zdravých digitálních návyků a snižování rušivých vlivů.</a:t>
            </a:r>
            <a:endParaRPr/>
          </a:p>
          <a:p>
            <a:pPr indent="-508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9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19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19"/>
          <p:cNvSpPr txBox="1"/>
          <p:nvPr>
            <p:ph type="title"/>
          </p:nvPr>
        </p:nvSpPr>
        <p:spPr>
          <a:xfrm>
            <a:off x="555710" y="246459"/>
            <a:ext cx="10515600" cy="8691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Aplikace pro všímavost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19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9"/>
          <p:cNvSpPr txBox="1"/>
          <p:nvPr>
            <p:ph idx="1" type="body"/>
          </p:nvPr>
        </p:nvSpPr>
        <p:spPr>
          <a:xfrm>
            <a:off x="975360" y="1362073"/>
            <a:ext cx="10515600" cy="48148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Aplikace pro všímavost hrají zásadní roli při podpoře digitální pohody a zvládání stresu: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Headspace: Poskytuje řízené meditace, cvičení všímavosti a pomůcky pro spánek na podporu duševní pohody.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Klidný: Nabízí relaxační techniky, příběhy o spánku a meditační sezení ke zmírnění úzkosti a zlepšení kvality spánku.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Časovač vhledu: Obsahuje rozmanitou knihovnu řízených meditací, rozhovorů a hudebních skladeb pro cvičení všímavosti a úlevu od stresu.</a:t>
            </a:r>
            <a:endParaRPr/>
          </a:p>
          <a:p>
            <a:pPr indent="-762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Začlenění praktik všímavosti do každodenní rutiny může podpořit větší pocit klidu uprostřed digitálních rušivých vlivů.</a:t>
            </a:r>
            <a:endParaRPr/>
          </a:p>
          <a:p>
            <a:pPr indent="-762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"/>
          <p:cNvSpPr txBox="1"/>
          <p:nvPr>
            <p:ph type="title"/>
          </p:nvPr>
        </p:nvSpPr>
        <p:spPr>
          <a:xfrm>
            <a:off x="357127" y="689355"/>
            <a:ext cx="3939688" cy="49157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</a:pPr>
            <a:r>
              <a:rPr b="0" lang="en-US"/>
              <a:t>DIGITÁLNÍ POHODA: Orientace v digitálním světě s vědomím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9" name="Google Shape;69;p2"/>
          <p:cNvGrpSpPr/>
          <p:nvPr/>
        </p:nvGrpSpPr>
        <p:grpSpPr>
          <a:xfrm>
            <a:off x="5074245" y="374677"/>
            <a:ext cx="6515775" cy="5988173"/>
            <a:chOff x="0" y="3658"/>
            <a:chExt cx="6515775" cy="5988173"/>
          </a:xfrm>
        </p:grpSpPr>
        <p:sp>
          <p:nvSpPr>
            <p:cNvPr id="70" name="Google Shape;70;p2"/>
            <p:cNvSpPr/>
            <p:nvPr/>
          </p:nvSpPr>
          <p:spPr>
            <a:xfrm>
              <a:off x="0" y="78658"/>
              <a:ext cx="6515775" cy="47935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45004" y="111513"/>
              <a:ext cx="263902" cy="263644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53911" y="3658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2"/>
            <p:cNvSpPr txBox="1"/>
            <p:nvPr/>
          </p:nvSpPr>
          <p:spPr>
            <a:xfrm>
              <a:off x="553911" y="3658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000" lIns="65000" spcFirstLastPara="1" rIns="65000" wrap="square" tIns="65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OBSAH</a:t>
              </a:r>
              <a:endPara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0" y="771373"/>
              <a:ext cx="6515775" cy="47935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45004" y="879227"/>
              <a:ext cx="263902" cy="26364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553911" y="771373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2"/>
            <p:cNvSpPr txBox="1"/>
            <p:nvPr/>
          </p:nvSpPr>
          <p:spPr>
            <a:xfrm>
              <a:off x="553911" y="771373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000" lIns="65000" spcFirstLastPara="1" rIns="65000" wrap="square" tIns="65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Framework on Digital Wellbeing by NUS-CTIC and the DQ Institute.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0" y="1539087"/>
              <a:ext cx="6515775" cy="47935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45004" y="1646942"/>
              <a:ext cx="263902" cy="26364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553911" y="1539087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2"/>
            <p:cNvSpPr txBox="1"/>
            <p:nvPr/>
          </p:nvSpPr>
          <p:spPr>
            <a:xfrm>
              <a:off x="553911" y="1539087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000" lIns="65000" spcFirstLastPara="1" rIns="65000" wrap="square" tIns="65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Sync (iniciativa pro digitální pohodu)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0" y="2306802"/>
              <a:ext cx="6515775" cy="47935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45004" y="2414656"/>
              <a:ext cx="263902" cy="263644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53911" y="2306802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2"/>
            <p:cNvSpPr txBox="1"/>
            <p:nvPr/>
          </p:nvSpPr>
          <p:spPr>
            <a:xfrm>
              <a:off x="553911" y="2306802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000" lIns="65000" spcFirstLastPara="1" rIns="65000" wrap="square" tIns="65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Digitální rovnováha (Průvodce výhodami lepších vztahů s technologiemi pro váš tým a vaši firmu.)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0" y="3057979"/>
              <a:ext cx="6515775" cy="47935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45004" y="3182371"/>
              <a:ext cx="263902" cy="263644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53911" y="3074516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2"/>
            <p:cNvSpPr txBox="1"/>
            <p:nvPr/>
          </p:nvSpPr>
          <p:spPr>
            <a:xfrm>
              <a:off x="553911" y="3074516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000" lIns="65000" spcFirstLastPara="1" rIns="65000" wrap="square" tIns="65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Učitelé digitální pohody 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0" y="3842231"/>
              <a:ext cx="6515775" cy="47935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45004" y="3950086"/>
              <a:ext cx="263902" cy="263644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553911" y="3842231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2"/>
            <p:cNvSpPr txBox="1"/>
            <p:nvPr/>
          </p:nvSpPr>
          <p:spPr>
            <a:xfrm>
              <a:off x="553911" y="3842231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000" lIns="65000" spcFirstLastPara="1" rIns="65000" wrap="square" tIns="65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Digitální rovnováha na pracovišti (McKinsey &amp; Company)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0" y="4628415"/>
              <a:ext cx="6515775" cy="47935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45004" y="4717800"/>
              <a:ext cx="263902" cy="263644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>
                  <a:alpha val="0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553911" y="4609946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2"/>
            <p:cNvSpPr txBox="1"/>
            <p:nvPr/>
          </p:nvSpPr>
          <p:spPr>
            <a:xfrm>
              <a:off x="553911" y="4609946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000" lIns="65000" spcFirstLastPara="1" rIns="65000" wrap="square" tIns="65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Experimenty s digitální rovnováhou od společnosti Google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0" y="5377660"/>
              <a:ext cx="6515775" cy="47935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45004" y="5485515"/>
              <a:ext cx="263902" cy="263644"/>
            </a:xfrm>
            <a:prstGeom prst="rect">
              <a:avLst/>
            </a:pr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>
                  <a:alpha val="0"/>
                </a:scheme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553911" y="5377660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2"/>
            <p:cNvSpPr txBox="1"/>
            <p:nvPr/>
          </p:nvSpPr>
          <p:spPr>
            <a:xfrm>
              <a:off x="553911" y="5377660"/>
              <a:ext cx="5887358" cy="6141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5000" lIns="65000" spcFirstLastPara="1" rIns="65000" wrap="square" tIns="65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Digitální pohoda jako klíčový prvek k vyniknutí na pracovišti zdravým a udržitelným způsobem.</a:t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0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p20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20"/>
          <p:cNvSpPr txBox="1"/>
          <p:nvPr>
            <p:ph type="title"/>
          </p:nvPr>
        </p:nvSpPr>
        <p:spPr>
          <a:xfrm>
            <a:off x="689610" y="332357"/>
            <a:ext cx="10515600" cy="10064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Výzvy digitálního detoxu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20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20"/>
          <p:cNvSpPr txBox="1"/>
          <p:nvPr>
            <p:ph idx="1" type="body"/>
          </p:nvPr>
        </p:nvSpPr>
        <p:spPr>
          <a:xfrm>
            <a:off x="1120690" y="1338832"/>
            <a:ext cx="10515600" cy="48381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❑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Výzvy digitálního detoxu nabízejí proaktivní přístup k řízení digitální pohody: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Účastníci se dočasně odpojí od digitálních zařízení a online aktivit.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Jsou podporovány offline aktivity, jako je trávení času v přírodě nebo zapojení se do osobních interakcí.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Tyto výzvy usnadňují úvahy o digitálních návycích a jejich dopadu na celkovou pohodu.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Char char="❑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Mezi výhody patří zvýšená všímavost, kratší doba strávená u obrazovky a zdravější vztah k technologiím.</a:t>
            </a:r>
            <a:endParaRPr/>
          </a:p>
          <a:p>
            <a:pPr indent="-635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635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635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 sz="2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1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21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p21"/>
          <p:cNvSpPr txBox="1"/>
          <p:nvPr>
            <p:ph type="title"/>
          </p:nvPr>
        </p:nvSpPr>
        <p:spPr>
          <a:xfrm>
            <a:off x="555710" y="280989"/>
            <a:ext cx="10515600" cy="1075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Personalizované strategie pohody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21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p21"/>
          <p:cNvSpPr txBox="1"/>
          <p:nvPr>
            <p:ph idx="1" type="body"/>
          </p:nvPr>
        </p:nvSpPr>
        <p:spPr>
          <a:xfrm>
            <a:off x="838200" y="1356044"/>
            <a:ext cx="10515600" cy="48209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Char char="❑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Strategie well-beingu šité na míru jsou prvořadé pro individuální potřeby a preference: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Uživatelé jsou povzbuzováni, aby experimentovali s různými nástroji a postupy, aby zjistili, co jim nejlépe vyhovuje.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Při výběru a implementaci strategií zvažte životní styl, cíle a osobní preference.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Font typeface="Noto Sans Symbols"/>
              <a:buChar char="▪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Pravidelná sebereflexe a přizpůsobení se mají zásadní význam pro zajištění udržitelnosti a účinnosti postupů v oblasti digitální pohody.</a:t>
            </a:r>
            <a:endParaRPr/>
          </a:p>
          <a:p>
            <a:pPr indent="0" lvl="1" marL="4572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600"/>
              <a:buNone/>
            </a:pPr>
            <a:r>
              <a:t/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Char char="❑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Posílení spočívá v aktivním utváření digitálních zážitků tak, aby upřednostňovaly blahobyt v propojeném světě.</a:t>
            </a:r>
            <a:endParaRPr/>
          </a:p>
          <a:p>
            <a:pPr indent="-635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 sz="2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2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p22"/>
          <p:cNvSpPr/>
          <p:nvPr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22"/>
          <p:cNvSpPr txBox="1"/>
          <p:nvPr>
            <p:ph type="title"/>
          </p:nvPr>
        </p:nvSpPr>
        <p:spPr>
          <a:xfrm>
            <a:off x="1171073" y="1396686"/>
            <a:ext cx="3314299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Závěr</a:t>
            </a:r>
            <a:br>
              <a:rPr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22"/>
          <p:cNvSpPr/>
          <p:nvPr/>
        </p:nvSpPr>
        <p:spPr>
          <a:xfrm rot="-1790889">
            <a:off x="8683720" y="941148"/>
            <a:ext cx="2987899" cy="2987899"/>
          </a:xfrm>
          <a:prstGeom prst="arc">
            <a:avLst>
              <a:gd fmla="val 15817365" name="adj1"/>
              <a:gd fmla="val 178138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p22"/>
          <p:cNvSpPr/>
          <p:nvPr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22"/>
          <p:cNvSpPr txBox="1"/>
          <p:nvPr>
            <p:ph idx="1" type="body"/>
          </p:nvPr>
        </p:nvSpPr>
        <p:spPr>
          <a:xfrm>
            <a:off x="5167256" y="537210"/>
            <a:ext cx="6172825" cy="6035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Na závěr si zrekapitulujme klíčové poznatky z našeho zkoumání digitální pohody: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Digitální pohoda zahrnuje postupy a nástroje zaměřené na podporu zdravějšího vztahu k technologiím.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Mezi účinné strategie patří sledování času stráveného u obrazovky, řízení digitálních návyků, cvičení všímavosti a zapojení se do výzev digitálního detoxu.</a:t>
            </a:r>
            <a:endParaRPr/>
          </a:p>
          <a:p>
            <a:pPr indent="-2286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Uživatelé jsou povzbuzováni, aby prozkoumávali a využívali různé zdroje na podporu svých cílů v oblasti blahobytu a zlepšení celkové kvality svého života.</a:t>
            </a:r>
            <a:endParaRPr/>
          </a:p>
          <a:p>
            <a:pPr indent="-76200" lvl="1" marL="685800" rtl="0" algn="just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AA5A"/>
              </a:buClr>
              <a:buSzPts val="24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 Upřednostňování digitální pohody je v dnešním prostředí zásadní a je prvořadé umožnit uživatelům, aby podnikali proaktivní kroky ke zdravějšímu vztahu s technologiemi.</a:t>
            </a:r>
            <a:endParaRPr/>
          </a:p>
          <a:p>
            <a:pPr indent="-762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3"/>
          <p:cNvSpPr txBox="1"/>
          <p:nvPr>
            <p:ph type="title"/>
          </p:nvPr>
        </p:nvSpPr>
        <p:spPr>
          <a:xfrm>
            <a:off x="386715" y="259119"/>
            <a:ext cx="11418570" cy="8381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400"/>
              <a:buFont typeface="Arial"/>
              <a:buNone/>
            </a:pPr>
            <a:r>
              <a:rPr lang="en-US" sz="4400">
                <a:latin typeface="Arial"/>
                <a:ea typeface="Arial"/>
                <a:cs typeface="Arial"/>
                <a:sym typeface="Arial"/>
              </a:rPr>
              <a:t>Doporučené knihy, články a videa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53" name="Google Shape;353;p23"/>
          <p:cNvGrpSpPr/>
          <p:nvPr/>
        </p:nvGrpSpPr>
        <p:grpSpPr>
          <a:xfrm>
            <a:off x="662939" y="1283082"/>
            <a:ext cx="11037109" cy="4783693"/>
            <a:chOff x="0" y="2922"/>
            <a:chExt cx="11037109" cy="4783693"/>
          </a:xfrm>
        </p:grpSpPr>
        <p:sp>
          <p:nvSpPr>
            <p:cNvPr id="354" name="Google Shape;354;p23"/>
            <p:cNvSpPr/>
            <p:nvPr/>
          </p:nvSpPr>
          <p:spPr>
            <a:xfrm>
              <a:off x="0" y="2922"/>
              <a:ext cx="11037109" cy="971925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23"/>
            <p:cNvSpPr/>
            <p:nvPr/>
          </p:nvSpPr>
          <p:spPr>
            <a:xfrm>
              <a:off x="294007" y="221605"/>
              <a:ext cx="535081" cy="534558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23"/>
            <p:cNvSpPr/>
            <p:nvPr/>
          </p:nvSpPr>
          <p:spPr>
            <a:xfrm>
              <a:off x="1123095" y="2922"/>
              <a:ext cx="8867971" cy="10934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7" name="Google Shape;357;p23"/>
            <p:cNvSpPr txBox="1"/>
            <p:nvPr/>
          </p:nvSpPr>
          <p:spPr>
            <a:xfrm>
              <a:off x="1123095" y="2922"/>
              <a:ext cx="8867971" cy="10934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5700" lIns="115700" spcFirstLastPara="1" rIns="115700" wrap="square" tIns="11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1"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"Mělčiny: Co internet dělá s našimi mozky" od Nicholase Carra: </a:t>
              </a:r>
              <a:r>
                <a:rPr b="0"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Tato provokativní kniha zkoumá, jak internet ovlivňuje naše poznávání, rozsah pozornosti a celkové vzorce myšlení. Vybízí k zamyšlení nad našimi digitálními návyky a jejich dopadem na naši mysl.</a:t>
              </a:r>
              <a:endParaRPr/>
            </a:p>
            <a:p>
              <a:pPr indent="0" lvl="0" marL="0" marR="0" rtl="0" algn="l"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0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0" y="1233015"/>
              <a:ext cx="11037109" cy="971925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294007" y="1451698"/>
              <a:ext cx="535081" cy="534558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1123095" y="1202191"/>
              <a:ext cx="8867971" cy="10934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1" name="Google Shape;361;p23"/>
            <p:cNvSpPr txBox="1"/>
            <p:nvPr/>
          </p:nvSpPr>
          <p:spPr>
            <a:xfrm>
              <a:off x="1123095" y="1202191"/>
              <a:ext cx="8867971" cy="10934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5700" lIns="115700" spcFirstLastPara="1" rIns="115700" wrap="square" tIns="11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1"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"Digitální minimalismus: Volba soustředěného života v hlučném světě" od Cala Newporta: </a:t>
              </a:r>
              <a:r>
                <a:rPr b="0"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Newport se zasazuje o záměrné používání technologií a klade důraz na kvalitu před kvantitou. Poskytuje praktické strategie pro snížení digitálního nepořádku a nalezení rovnováhy.</a:t>
              </a:r>
              <a:endParaRPr/>
            </a:p>
            <a:p>
              <a:pPr indent="0" lvl="0" marL="0" marR="0" rtl="0" algn="l"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0" y="2463107"/>
              <a:ext cx="11037109" cy="971925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294007" y="2681791"/>
              <a:ext cx="535081" cy="534558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1123095" y="2463107"/>
              <a:ext cx="8867971" cy="10934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23"/>
            <p:cNvSpPr txBox="1"/>
            <p:nvPr/>
          </p:nvSpPr>
          <p:spPr>
            <a:xfrm>
              <a:off x="1123095" y="2463107"/>
              <a:ext cx="8867971" cy="10934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5700" lIns="115700" spcFirstLastPara="1" rIns="115700" wrap="square" tIns="11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1"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"Reclaiming Conversation: The Power of Talk in a Digital Age" od Sherry Turkle: </a:t>
              </a:r>
              <a:r>
                <a:rPr b="0"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Turkle se ponoří do důležitosti komunikace tváří v tvář a účinků neustálého digitálního připojení. Její postřehy nás inspirují k upřednostňování smysluplných rozhovorů.</a:t>
              </a:r>
              <a:endParaRPr/>
            </a:p>
            <a:p>
              <a:pPr indent="0" lvl="0" marL="0" marR="0" rtl="0" algn="l"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0" y="3693200"/>
              <a:ext cx="11037109" cy="971925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294007" y="3911883"/>
              <a:ext cx="535081" cy="534558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1123095" y="3693200"/>
              <a:ext cx="8867971" cy="10934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9" name="Google Shape;369;p23"/>
            <p:cNvSpPr txBox="1"/>
            <p:nvPr/>
          </p:nvSpPr>
          <p:spPr>
            <a:xfrm>
              <a:off x="1123095" y="3693200"/>
              <a:ext cx="8867971" cy="109341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5700" lIns="115700" spcFirstLastPara="1" rIns="115700" wrap="square" tIns="115700">
              <a:noAutofit/>
            </a:bodyPr>
            <a:lstStyle/>
            <a:p>
              <a:pPr indent="0" lvl="0" marL="0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None/>
              </a:pPr>
              <a:r>
                <a:rPr b="1"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"Sociální dilema" (dokument): </a:t>
              </a:r>
              <a:r>
                <a:rPr b="0" lang="en-US" sz="1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Tento poutavý dokument, který je k dispozici na platformách jako Netflix, představuje technologické insidery, kteří diskutují o dopadu sociálních médií na společnost. Vrhá světlo na ekonomiku pozornosti a povzbuzuje diváky, aby byli na internetu všímavější.</a:t>
              </a:r>
              <a:endParaRPr/>
            </a:p>
            <a:p>
              <a:pPr indent="0" lvl="0" marL="0" marR="0" rtl="0" algn="l">
                <a:spcBef>
                  <a:spcPts val="56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just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4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p24"/>
          <p:cNvSpPr/>
          <p:nvPr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24"/>
          <p:cNvSpPr txBox="1"/>
          <p:nvPr>
            <p:ph type="title"/>
          </p:nvPr>
        </p:nvSpPr>
        <p:spPr>
          <a:xfrm>
            <a:off x="1171074" y="1396686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br>
              <a:rPr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Organizace</a:t>
            </a:r>
            <a:br>
              <a:rPr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24"/>
          <p:cNvSpPr/>
          <p:nvPr/>
        </p:nvSpPr>
        <p:spPr>
          <a:xfrm rot="-1790889">
            <a:off x="8683720" y="941148"/>
            <a:ext cx="2987899" cy="2987899"/>
          </a:xfrm>
          <a:prstGeom prst="arc">
            <a:avLst>
              <a:gd fmla="val 15817365" name="adj1"/>
              <a:gd fmla="val 178138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24"/>
          <p:cNvSpPr/>
          <p:nvPr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24"/>
          <p:cNvSpPr txBox="1"/>
          <p:nvPr>
            <p:ph idx="1" type="body"/>
          </p:nvPr>
        </p:nvSpPr>
        <p:spPr>
          <a:xfrm>
            <a:off x="5164451" y="1290481"/>
            <a:ext cx="6609346" cy="5343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en-US" sz="3200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Zvyšte pohodu na pracovišti | Digitální wellness řešení (digitalwellnessinstitute.com)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3200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Tipy, jak převzít kontrolu nad využitím technologií - Center for Humane Technology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3200">
              <a:solidFill>
                <a:srgbClr val="92BA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Tyto organizace se zaměřují na podporu zdravých digitálních návyků, všímavosti a rovnováhy v našich stále propojenějších životech.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Nezapomeňte si dělat přestávky, cvičit všímavost a udržovat zdravý vztah k technologiím! </a:t>
            </a:r>
            <a:r>
              <a:rPr b="0" i="0" lang="en-US" sz="3200">
                <a:latin typeface="Arial"/>
                <a:ea typeface="Arial"/>
                <a:cs typeface="Arial"/>
                <a:sym typeface="Arial"/>
              </a:rPr>
              <a:t>🌟📚🌐</a:t>
            </a:r>
            <a:endParaRPr b="0" i="0" sz="3200">
              <a:latin typeface="Arial"/>
              <a:ea typeface="Arial"/>
              <a:cs typeface="Arial"/>
              <a:sym typeface="Arial"/>
            </a:endParaRPr>
          </a:p>
          <a:p>
            <a:pPr indent="-4063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4063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40639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5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25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 sz="4400">
                <a:latin typeface="Arial"/>
                <a:ea typeface="Arial"/>
                <a:cs typeface="Arial"/>
                <a:sym typeface="Arial"/>
              </a:rPr>
            </a:br>
            <a:br>
              <a:rPr lang="en-US" sz="4400">
                <a:latin typeface="Arial"/>
                <a:ea typeface="Arial"/>
                <a:cs typeface="Arial"/>
                <a:sym typeface="Arial"/>
              </a:rPr>
            </a:br>
            <a:r>
              <a:rPr lang="en-US" sz="4400">
                <a:latin typeface="Arial"/>
                <a:ea typeface="Arial"/>
                <a:cs typeface="Arial"/>
                <a:sym typeface="Arial"/>
              </a:rPr>
              <a:t>Sebehodnotící kvízy a digitální well-being</a:t>
            </a:r>
            <a:br>
              <a:rPr lang="en-US" sz="4400">
                <a:latin typeface="Arial"/>
                <a:ea typeface="Arial"/>
                <a:cs typeface="Arial"/>
                <a:sym typeface="Arial"/>
              </a:rPr>
            </a:br>
            <a:br>
              <a:rPr lang="en-US" sz="4400">
                <a:latin typeface="Arial"/>
                <a:ea typeface="Arial"/>
                <a:cs typeface="Arial"/>
                <a:sym typeface="Arial"/>
              </a:rPr>
            </a:b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25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p25"/>
          <p:cNvSpPr txBox="1"/>
          <p:nvPr>
            <p:ph idx="1" type="body"/>
          </p:nvPr>
        </p:nvSpPr>
        <p:spPr>
          <a:xfrm>
            <a:off x="1272540" y="177990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Char char="❑"/>
            </a:pPr>
            <a:r>
              <a:rPr b="0" i="0" lang="en-US">
                <a:latin typeface="Arial"/>
                <a:ea typeface="Arial"/>
                <a:cs typeface="Arial"/>
                <a:sym typeface="Arial"/>
              </a:rPr>
              <a:t>V našich životech řízených technologiemi je sebereflexe digitálních návyků důležitá. Zvažte svůj čas strávený u obrazovky, používání sociálních médií a úroveň digitálního stresu.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b="0" i="0" lang="en-US">
                <a:latin typeface="Arial"/>
                <a:ea typeface="Arial"/>
                <a:cs typeface="Arial"/>
                <a:sym typeface="Arial"/>
              </a:rPr>
              <a:t>Identifikujte vzorce. Saháte při jídle po telefonu?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b="0" i="0" lang="en-US">
                <a:latin typeface="Arial"/>
                <a:ea typeface="Arial"/>
                <a:cs typeface="Arial"/>
                <a:sym typeface="Arial"/>
              </a:rPr>
              <a:t>Umožněte sami sobě činit záměrná rozhodnutí: 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b="0" i="0" lang="en-US">
                <a:latin typeface="Arial"/>
                <a:ea typeface="Arial"/>
                <a:cs typeface="Arial"/>
                <a:sym typeface="Arial"/>
              </a:rPr>
              <a:t>Nastavit limity</a:t>
            </a:r>
            <a:endParaRPr b="0" i="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b="0" i="0" lang="en-US">
                <a:latin typeface="Arial"/>
                <a:ea typeface="Arial"/>
                <a:cs typeface="Arial"/>
                <a:sym typeface="Arial"/>
              </a:rPr>
              <a:t>Procvičujte si vědomé používání technologií</a:t>
            </a:r>
            <a:endParaRPr b="0" i="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b="0" i="0" lang="en-US">
                <a:latin typeface="Arial"/>
                <a:ea typeface="Arial"/>
                <a:cs typeface="Arial"/>
                <a:sym typeface="Arial"/>
              </a:rPr>
              <a:t>a upřednostněte digitální detoxikační momenty</a:t>
            </a:r>
            <a:endParaRPr b="0" i="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just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❑"/>
            </a:pPr>
            <a:r>
              <a:rPr b="0" i="0" lang="en-US">
                <a:latin typeface="Arial"/>
                <a:ea typeface="Arial"/>
                <a:cs typeface="Arial"/>
                <a:sym typeface="Arial"/>
              </a:rPr>
              <a:t> Malé změny vedou k výraznému zlepšení pohody.  🌟👍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2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p26"/>
          <p:cNvSpPr txBox="1"/>
          <p:nvPr>
            <p:ph type="title"/>
          </p:nvPr>
        </p:nvSpPr>
        <p:spPr>
          <a:xfrm>
            <a:off x="838201" y="591829"/>
            <a:ext cx="2055010" cy="5583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2000"/>
              <a:buFont typeface="Arial"/>
              <a:buNone/>
            </a:pPr>
            <a:r>
              <a:rPr lang="en-US" sz="2000">
                <a:latin typeface="Arial"/>
                <a:ea typeface="Arial"/>
                <a:cs typeface="Arial"/>
                <a:sym typeface="Arial"/>
              </a:rPr>
              <a:t>Kvíz o návycích při práci na obrazovce: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5" name="Google Shape;395;p26"/>
          <p:cNvCxnSpPr/>
          <p:nvPr/>
        </p:nvCxnSpPr>
        <p:spPr>
          <a:xfrm>
            <a:off x="715890" y="356812"/>
            <a:ext cx="0" cy="6492875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sp>
        <p:nvSpPr>
          <p:cNvPr id="396" name="Google Shape;396;p26"/>
          <p:cNvSpPr/>
          <p:nvPr/>
        </p:nvSpPr>
        <p:spPr>
          <a:xfrm>
            <a:off x="11433111" y="591829"/>
            <a:ext cx="139039" cy="139039"/>
          </a:xfrm>
          <a:custGeom>
            <a:rect b="b" l="l" r="r" t="t"/>
            <a:pathLst>
              <a:path extrusionOk="0" h="139039" w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p26"/>
          <p:cNvSpPr/>
          <p:nvPr/>
        </p:nvSpPr>
        <p:spPr>
          <a:xfrm>
            <a:off x="11791891" y="821124"/>
            <a:ext cx="91138" cy="91138"/>
          </a:xfrm>
          <a:custGeom>
            <a:rect b="b" l="l" r="r" t="t"/>
            <a:pathLst>
              <a:path extrusionOk="0" h="91138" w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p26"/>
          <p:cNvSpPr/>
          <p:nvPr/>
        </p:nvSpPr>
        <p:spPr>
          <a:xfrm>
            <a:off x="11417571" y="1336268"/>
            <a:ext cx="127714" cy="127714"/>
          </a:xfrm>
          <a:custGeom>
            <a:rect b="b" l="l" r="r" t="t"/>
            <a:pathLst>
              <a:path extrusionOk="0" h="127714" w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9" name="Google Shape;399;p26"/>
          <p:cNvGrpSpPr/>
          <p:nvPr/>
        </p:nvGrpSpPr>
        <p:grpSpPr>
          <a:xfrm>
            <a:off x="3112951" y="440403"/>
            <a:ext cx="8678940" cy="5977193"/>
            <a:chOff x="0" y="5338"/>
            <a:chExt cx="8678940" cy="5977193"/>
          </a:xfrm>
        </p:grpSpPr>
        <p:sp>
          <p:nvSpPr>
            <p:cNvPr id="400" name="Google Shape;400;p26"/>
            <p:cNvSpPr/>
            <p:nvPr/>
          </p:nvSpPr>
          <p:spPr>
            <a:xfrm>
              <a:off x="0" y="5338"/>
              <a:ext cx="8678940" cy="106978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26"/>
            <p:cNvSpPr/>
            <p:nvPr/>
          </p:nvSpPr>
          <p:spPr>
            <a:xfrm>
              <a:off x="323610" y="246040"/>
              <a:ext cx="588958" cy="588382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26"/>
            <p:cNvSpPr/>
            <p:nvPr/>
          </p:nvSpPr>
          <p:spPr>
            <a:xfrm>
              <a:off x="1236179" y="5338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26"/>
            <p:cNvSpPr txBox="1"/>
            <p:nvPr/>
          </p:nvSpPr>
          <p:spPr>
            <a:xfrm>
              <a:off x="1236179" y="5338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325" lIns="113325" spcFirstLastPara="1" rIns="113325" wrap="square" tIns="1133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Kolik hodin denně v průměru strávíte sledováním obrazovek (včetně chytrých telefonů, tabletů, počítačů a televizorů)?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6"/>
            <p:cNvSpPr/>
            <p:nvPr/>
          </p:nvSpPr>
          <p:spPr>
            <a:xfrm>
              <a:off x="5141702" y="5338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26"/>
            <p:cNvSpPr txBox="1"/>
            <p:nvPr/>
          </p:nvSpPr>
          <p:spPr>
            <a:xfrm>
              <a:off x="5141702" y="5338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200" lIns="113200" spcFirstLastPara="1" rIns="113200" wrap="square" tIns="1132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Méně než 1 hodina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b) 1-2 hodiny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2-4 hodiny d) 4-6 hodin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Více než 6 hodin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6"/>
            <p:cNvSpPr/>
            <p:nvPr/>
          </p:nvSpPr>
          <p:spPr>
            <a:xfrm>
              <a:off x="0" y="1231928"/>
              <a:ext cx="8678940" cy="106978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26"/>
            <p:cNvSpPr/>
            <p:nvPr/>
          </p:nvSpPr>
          <p:spPr>
            <a:xfrm>
              <a:off x="323610" y="1472630"/>
              <a:ext cx="588958" cy="588382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26"/>
            <p:cNvSpPr/>
            <p:nvPr/>
          </p:nvSpPr>
          <p:spPr>
            <a:xfrm>
              <a:off x="1236179" y="1231928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26"/>
            <p:cNvSpPr txBox="1"/>
            <p:nvPr/>
          </p:nvSpPr>
          <p:spPr>
            <a:xfrm>
              <a:off x="1236179" y="1231928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325" lIns="113325" spcFirstLastPara="1" rIns="113325" wrap="square" tIns="1133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Přistihli jste se, že bezmyšlenkovitě procházíte telefonem nebo jinými zařízeními, aniž byste znali konkrétní účel?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6"/>
            <p:cNvSpPr/>
            <p:nvPr/>
          </p:nvSpPr>
          <p:spPr>
            <a:xfrm>
              <a:off x="5141702" y="1231928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26"/>
            <p:cNvSpPr txBox="1"/>
            <p:nvPr/>
          </p:nvSpPr>
          <p:spPr>
            <a:xfrm>
              <a:off x="5141702" y="1231928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200" lIns="113200" spcFirstLastPara="1" rIns="113200" wrap="square" tIns="1132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a)Zřídka b) Příležitostně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Často d) Většinou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Neustále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6"/>
            <p:cNvSpPr/>
            <p:nvPr/>
          </p:nvSpPr>
          <p:spPr>
            <a:xfrm>
              <a:off x="0" y="2458518"/>
              <a:ext cx="8678940" cy="106978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26"/>
            <p:cNvSpPr/>
            <p:nvPr/>
          </p:nvSpPr>
          <p:spPr>
            <a:xfrm>
              <a:off x="323610" y="2699220"/>
              <a:ext cx="588958" cy="588382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26"/>
            <p:cNvSpPr/>
            <p:nvPr/>
          </p:nvSpPr>
          <p:spPr>
            <a:xfrm>
              <a:off x="1236179" y="2458518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26"/>
            <p:cNvSpPr txBox="1"/>
            <p:nvPr/>
          </p:nvSpPr>
          <p:spPr>
            <a:xfrm>
              <a:off x="1236179" y="2458518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325" lIns="113325" spcFirstLastPara="1" rIns="113325" wrap="square" tIns="1133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Jak často používáte elektronická zařízení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do hodiny před spaním?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6"/>
            <p:cNvSpPr/>
            <p:nvPr/>
          </p:nvSpPr>
          <p:spPr>
            <a:xfrm>
              <a:off x="5141702" y="2458518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26"/>
            <p:cNvSpPr txBox="1"/>
            <p:nvPr/>
          </p:nvSpPr>
          <p:spPr>
            <a:xfrm>
              <a:off x="5141702" y="2458518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200" lIns="113200" spcFirstLastPara="1" rIns="113200" wrap="square" tIns="1132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b) Zřídka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|Někdy d) Často e) Vždy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6"/>
            <p:cNvSpPr/>
            <p:nvPr/>
          </p:nvSpPr>
          <p:spPr>
            <a:xfrm>
              <a:off x="0" y="3685108"/>
              <a:ext cx="8678940" cy="106978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26"/>
            <p:cNvSpPr/>
            <p:nvPr/>
          </p:nvSpPr>
          <p:spPr>
            <a:xfrm>
              <a:off x="323610" y="3925810"/>
              <a:ext cx="588958" cy="588382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26"/>
            <p:cNvSpPr/>
            <p:nvPr/>
          </p:nvSpPr>
          <p:spPr>
            <a:xfrm>
              <a:off x="1236179" y="3685108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26"/>
            <p:cNvSpPr txBox="1"/>
            <p:nvPr/>
          </p:nvSpPr>
          <p:spPr>
            <a:xfrm>
              <a:off x="1236179" y="3685108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325" lIns="113325" spcFirstLastPara="1" rIns="113325" wrap="square" tIns="1133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Jste si vědomi nějakého fyzického nepohodlí, jako je únava očí, bolesti hlavy nebo narušený spánek spojený s časem stráveným u obrazovky?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26"/>
            <p:cNvSpPr/>
            <p:nvPr/>
          </p:nvSpPr>
          <p:spPr>
            <a:xfrm>
              <a:off x="5141702" y="3685108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26"/>
            <p:cNvSpPr txBox="1"/>
            <p:nvPr/>
          </p:nvSpPr>
          <p:spPr>
            <a:xfrm>
              <a:off x="5141702" y="3685108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200" lIns="113200" spcFirstLastPara="1" rIns="113200" wrap="square" tIns="1132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Žádné nepohodlí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b) Vzácně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Příležitostně	 d) Často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Neustálé nepohodlí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26"/>
            <p:cNvSpPr/>
            <p:nvPr/>
          </p:nvSpPr>
          <p:spPr>
            <a:xfrm>
              <a:off x="0" y="4911699"/>
              <a:ext cx="8678940" cy="106978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26"/>
            <p:cNvSpPr/>
            <p:nvPr/>
          </p:nvSpPr>
          <p:spPr>
            <a:xfrm>
              <a:off x="323610" y="5152401"/>
              <a:ext cx="588958" cy="588382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26"/>
            <p:cNvSpPr/>
            <p:nvPr/>
          </p:nvSpPr>
          <p:spPr>
            <a:xfrm>
              <a:off x="1236179" y="4911699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26"/>
            <p:cNvSpPr txBox="1"/>
            <p:nvPr/>
          </p:nvSpPr>
          <p:spPr>
            <a:xfrm>
              <a:off x="1236179" y="4911699"/>
              <a:ext cx="3905523" cy="1070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325" lIns="113325" spcFirstLastPara="1" rIns="113325" wrap="square" tIns="1133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Nastavujete konkrétní časové limity nebo používáte nástroje/aplikace ke sledování a ovládání času stráveného na obrazovce?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26"/>
            <p:cNvSpPr/>
            <p:nvPr/>
          </p:nvSpPr>
          <p:spPr>
            <a:xfrm>
              <a:off x="5141702" y="4911699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26"/>
            <p:cNvSpPr txBox="1"/>
            <p:nvPr/>
          </p:nvSpPr>
          <p:spPr>
            <a:xfrm>
              <a:off x="5141702" y="4911699"/>
              <a:ext cx="2426807" cy="10697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3200" lIns="113200" spcFirstLastPara="1" rIns="113200" wrap="square" tIns="1132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Vždy 		b) Často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Příležitostně	 d) Zřídka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Nikdy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27"/>
          <p:cNvSpPr txBox="1"/>
          <p:nvPr>
            <p:ph type="title"/>
          </p:nvPr>
        </p:nvSpPr>
        <p:spPr>
          <a:xfrm>
            <a:off x="715891" y="591829"/>
            <a:ext cx="2171146" cy="5583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Arial"/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Kvíz o používání sociálních médií:</a:t>
            </a:r>
            <a:br>
              <a:rPr lang="en-US" sz="4400">
                <a:latin typeface="Arial"/>
                <a:ea typeface="Arial"/>
                <a:cs typeface="Arial"/>
                <a:sym typeface="Arial"/>
              </a:rPr>
            </a:b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6" name="Google Shape;436;p27"/>
          <p:cNvCxnSpPr/>
          <p:nvPr/>
        </p:nvCxnSpPr>
        <p:spPr>
          <a:xfrm>
            <a:off x="715890" y="356812"/>
            <a:ext cx="0" cy="6492875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sp>
        <p:nvSpPr>
          <p:cNvPr id="437" name="Google Shape;437;p27"/>
          <p:cNvSpPr/>
          <p:nvPr/>
        </p:nvSpPr>
        <p:spPr>
          <a:xfrm>
            <a:off x="11433111" y="591829"/>
            <a:ext cx="139039" cy="139039"/>
          </a:xfrm>
          <a:custGeom>
            <a:rect b="b" l="l" r="r" t="t"/>
            <a:pathLst>
              <a:path extrusionOk="0" h="139039" w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p27"/>
          <p:cNvSpPr/>
          <p:nvPr/>
        </p:nvSpPr>
        <p:spPr>
          <a:xfrm>
            <a:off x="11791891" y="821124"/>
            <a:ext cx="91138" cy="91138"/>
          </a:xfrm>
          <a:custGeom>
            <a:rect b="b" l="l" r="r" t="t"/>
            <a:pathLst>
              <a:path extrusionOk="0" h="91138" w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p27"/>
          <p:cNvSpPr/>
          <p:nvPr/>
        </p:nvSpPr>
        <p:spPr>
          <a:xfrm>
            <a:off x="11417571" y="1336268"/>
            <a:ext cx="127714" cy="127714"/>
          </a:xfrm>
          <a:custGeom>
            <a:rect b="b" l="l" r="r" t="t"/>
            <a:pathLst>
              <a:path extrusionOk="0" h="127714" w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0" name="Google Shape;440;p27"/>
          <p:cNvGrpSpPr/>
          <p:nvPr/>
        </p:nvGrpSpPr>
        <p:grpSpPr>
          <a:xfrm>
            <a:off x="3112951" y="445039"/>
            <a:ext cx="8678940" cy="5967921"/>
            <a:chOff x="0" y="9974"/>
            <a:chExt cx="8678940" cy="5967921"/>
          </a:xfrm>
        </p:grpSpPr>
        <p:sp>
          <p:nvSpPr>
            <p:cNvPr id="441" name="Google Shape;441;p27"/>
            <p:cNvSpPr/>
            <p:nvPr/>
          </p:nvSpPr>
          <p:spPr>
            <a:xfrm>
              <a:off x="0" y="283364"/>
              <a:ext cx="8678940" cy="940099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27"/>
            <p:cNvSpPr/>
            <p:nvPr/>
          </p:nvSpPr>
          <p:spPr>
            <a:xfrm>
              <a:off x="284380" y="494886"/>
              <a:ext cx="517560" cy="517054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27"/>
            <p:cNvSpPr/>
            <p:nvPr/>
          </p:nvSpPr>
          <p:spPr>
            <a:xfrm>
              <a:off x="1086320" y="283364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27"/>
            <p:cNvSpPr txBox="1"/>
            <p:nvPr/>
          </p:nvSpPr>
          <p:spPr>
            <a:xfrm>
              <a:off x="1086320" y="283364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575" lIns="99575" spcFirstLastPara="1" rIns="99575" wrap="square" tIns="99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Kolik platforem sociálních médií pravidelně aktivně využíváte?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4983457" y="9974"/>
              <a:ext cx="2923568" cy="14868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27"/>
            <p:cNvSpPr txBox="1"/>
            <p:nvPr/>
          </p:nvSpPr>
          <p:spPr>
            <a:xfrm>
              <a:off x="4983457" y="9974"/>
              <a:ext cx="2923568" cy="14868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475" lIns="99475" spcFirstLastPara="1" rIns="99475" wrap="square" tIns="99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1-2                                  b) 3-4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5-6                                   d) 7-8 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Více neř 8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0" y="1676096"/>
              <a:ext cx="8678940" cy="940099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284380" y="1887618"/>
              <a:ext cx="517560" cy="51705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1086320" y="1676096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27"/>
            <p:cNvSpPr txBox="1"/>
            <p:nvPr/>
          </p:nvSpPr>
          <p:spPr>
            <a:xfrm>
              <a:off x="1086320" y="1676096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575" lIns="99575" spcFirstLastPara="1" rIns="99575" wrap="square" tIns="99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Kolik času v průměru trávíte každý den na sociálních sítích?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4991843" y="1676096"/>
              <a:ext cx="2906796" cy="940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27"/>
            <p:cNvSpPr txBox="1"/>
            <p:nvPr/>
          </p:nvSpPr>
          <p:spPr>
            <a:xfrm>
              <a:off x="4991843" y="1676096"/>
              <a:ext cx="2906796" cy="940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475" lIns="99475" spcFirstLastPara="1" rIns="99475" wrap="square" tIns="99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Méně než 30 min.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b) 30 min. - 1 hod.    c) 1-2 hod.     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d) 2-4 hod.          e) Více než 4 hod.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0" y="2796356"/>
              <a:ext cx="8678940" cy="940099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27"/>
            <p:cNvSpPr/>
            <p:nvPr/>
          </p:nvSpPr>
          <p:spPr>
            <a:xfrm>
              <a:off x="284380" y="3007879"/>
              <a:ext cx="517560" cy="51705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27"/>
            <p:cNvSpPr/>
            <p:nvPr/>
          </p:nvSpPr>
          <p:spPr>
            <a:xfrm>
              <a:off x="1086320" y="2796356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27"/>
            <p:cNvSpPr txBox="1"/>
            <p:nvPr/>
          </p:nvSpPr>
          <p:spPr>
            <a:xfrm>
              <a:off x="1086320" y="2796356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575" lIns="99575" spcFirstLastPara="1" rIns="99575" wrap="square" tIns="99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Cítíte někdy tlak na to, abyste na sociálních sítích prezentovali kurátorskou nebo idealizovanou verzi svého života?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27"/>
            <p:cNvSpPr/>
            <p:nvPr/>
          </p:nvSpPr>
          <p:spPr>
            <a:xfrm>
              <a:off x="4991843" y="2796356"/>
              <a:ext cx="2906796" cy="940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27"/>
            <p:cNvSpPr txBox="1"/>
            <p:nvPr/>
          </p:nvSpPr>
          <p:spPr>
            <a:xfrm>
              <a:off x="4991843" y="2796356"/>
              <a:ext cx="2906796" cy="940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475" lIns="99475" spcFirstLastPara="1" rIns="99475" wrap="square" tIns="99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	b) Zřídka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Příležitostně d) Často e) Vždy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27"/>
            <p:cNvSpPr/>
            <p:nvPr/>
          </p:nvSpPr>
          <p:spPr>
            <a:xfrm>
              <a:off x="0" y="3916616"/>
              <a:ext cx="8678940" cy="940099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27"/>
            <p:cNvSpPr/>
            <p:nvPr/>
          </p:nvSpPr>
          <p:spPr>
            <a:xfrm>
              <a:off x="284380" y="4128139"/>
              <a:ext cx="517560" cy="517054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27"/>
            <p:cNvSpPr/>
            <p:nvPr/>
          </p:nvSpPr>
          <p:spPr>
            <a:xfrm>
              <a:off x="1086320" y="3916616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27"/>
            <p:cNvSpPr txBox="1"/>
            <p:nvPr/>
          </p:nvSpPr>
          <p:spPr>
            <a:xfrm>
              <a:off x="1086320" y="3916616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575" lIns="99575" spcFirstLastPara="1" rIns="99575" wrap="square" tIns="99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Jak často kontrolujete oznámení nebo aktualizace na sociálních sítích během osobních rozhovorů nebo aktivit?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27"/>
            <p:cNvSpPr/>
            <p:nvPr/>
          </p:nvSpPr>
          <p:spPr>
            <a:xfrm>
              <a:off x="4991843" y="3916616"/>
              <a:ext cx="2906796" cy="940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27"/>
            <p:cNvSpPr txBox="1"/>
            <p:nvPr/>
          </p:nvSpPr>
          <p:spPr>
            <a:xfrm>
              <a:off x="4991843" y="3916616"/>
              <a:ext cx="2906796" cy="940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475" lIns="99475" spcFirstLastPara="1" rIns="99475" wrap="square" tIns="99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b) Zřídka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Někdy d) Často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Neustále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27"/>
            <p:cNvSpPr/>
            <p:nvPr/>
          </p:nvSpPr>
          <p:spPr>
            <a:xfrm>
              <a:off x="0" y="5034808"/>
              <a:ext cx="8678940" cy="940099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27"/>
            <p:cNvSpPr/>
            <p:nvPr/>
          </p:nvSpPr>
          <p:spPr>
            <a:xfrm>
              <a:off x="284380" y="5248399"/>
              <a:ext cx="517560" cy="517054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27"/>
            <p:cNvSpPr/>
            <p:nvPr/>
          </p:nvSpPr>
          <p:spPr>
            <a:xfrm>
              <a:off x="1086320" y="5036877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27"/>
            <p:cNvSpPr txBox="1"/>
            <p:nvPr/>
          </p:nvSpPr>
          <p:spPr>
            <a:xfrm>
              <a:off x="1086320" y="5036877"/>
              <a:ext cx="3905523" cy="9410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575" lIns="99575" spcFirstLastPara="1" rIns="99575" wrap="square" tIns="99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Zažili jste někdy negativní emoce (např. úzkost, žárlivost) po používání sociálních médií?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27"/>
            <p:cNvSpPr/>
            <p:nvPr/>
          </p:nvSpPr>
          <p:spPr>
            <a:xfrm>
              <a:off x="4991843" y="5036877"/>
              <a:ext cx="2906796" cy="940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27"/>
            <p:cNvSpPr txBox="1"/>
            <p:nvPr/>
          </p:nvSpPr>
          <p:spPr>
            <a:xfrm>
              <a:off x="4991843" y="5036877"/>
              <a:ext cx="2906796" cy="9400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475" lIns="99475" spcFirstLastPara="1" rIns="99475" wrap="square" tIns="99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b) Zřídka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Příležitostně d) Často e) Vždy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p2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28"/>
          <p:cNvSpPr txBox="1"/>
          <p:nvPr>
            <p:ph type="title"/>
          </p:nvPr>
        </p:nvSpPr>
        <p:spPr>
          <a:xfrm>
            <a:off x="838201" y="591829"/>
            <a:ext cx="2055010" cy="5583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600"/>
              <a:buFont typeface="Arial"/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Digitální kvíz o úrovních stresu: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7" name="Google Shape;477;p28"/>
          <p:cNvCxnSpPr/>
          <p:nvPr/>
        </p:nvCxnSpPr>
        <p:spPr>
          <a:xfrm>
            <a:off x="715890" y="356812"/>
            <a:ext cx="0" cy="6492875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sp>
        <p:nvSpPr>
          <p:cNvPr id="478" name="Google Shape;478;p28"/>
          <p:cNvSpPr/>
          <p:nvPr/>
        </p:nvSpPr>
        <p:spPr>
          <a:xfrm>
            <a:off x="11433111" y="591829"/>
            <a:ext cx="139039" cy="139039"/>
          </a:xfrm>
          <a:custGeom>
            <a:rect b="b" l="l" r="r" t="t"/>
            <a:pathLst>
              <a:path extrusionOk="0" h="139039" w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28"/>
          <p:cNvSpPr/>
          <p:nvPr/>
        </p:nvSpPr>
        <p:spPr>
          <a:xfrm>
            <a:off x="11791891" y="821124"/>
            <a:ext cx="91138" cy="91138"/>
          </a:xfrm>
          <a:custGeom>
            <a:rect b="b" l="l" r="r" t="t"/>
            <a:pathLst>
              <a:path extrusionOk="0" h="91138" w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p28"/>
          <p:cNvSpPr/>
          <p:nvPr/>
        </p:nvSpPr>
        <p:spPr>
          <a:xfrm>
            <a:off x="11417571" y="1336268"/>
            <a:ext cx="127714" cy="127714"/>
          </a:xfrm>
          <a:custGeom>
            <a:rect b="b" l="l" r="r" t="t"/>
            <a:pathLst>
              <a:path extrusionOk="0" h="127714" w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1" name="Google Shape;481;p28"/>
          <p:cNvGrpSpPr/>
          <p:nvPr/>
        </p:nvGrpSpPr>
        <p:grpSpPr>
          <a:xfrm>
            <a:off x="3112951" y="442662"/>
            <a:ext cx="8678940" cy="5972674"/>
            <a:chOff x="0" y="7597"/>
            <a:chExt cx="8678940" cy="5972674"/>
          </a:xfrm>
        </p:grpSpPr>
        <p:sp>
          <p:nvSpPr>
            <p:cNvPr id="482" name="Google Shape;482;p28"/>
            <p:cNvSpPr/>
            <p:nvPr/>
          </p:nvSpPr>
          <p:spPr>
            <a:xfrm>
              <a:off x="0" y="7597"/>
              <a:ext cx="8678940" cy="58989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28"/>
            <p:cNvSpPr/>
            <p:nvPr/>
          </p:nvSpPr>
          <p:spPr>
            <a:xfrm>
              <a:off x="178442" y="140323"/>
              <a:ext cx="324758" cy="324441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28"/>
            <p:cNvSpPr/>
            <p:nvPr/>
          </p:nvSpPr>
          <p:spPr>
            <a:xfrm>
              <a:off x="681644" y="7597"/>
              <a:ext cx="7773674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28"/>
            <p:cNvSpPr txBox="1"/>
            <p:nvPr/>
          </p:nvSpPr>
          <p:spPr>
            <a:xfrm>
              <a:off x="681644" y="7597"/>
              <a:ext cx="7773674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Jak byste na stupnici od 1 do 10, kde 1 znamená velmi nízkou a 10 velmi vysokou, ohodnotili svou celkovou úroveň stresu souvisejícího s digitálními aktivitami?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28"/>
            <p:cNvSpPr/>
            <p:nvPr/>
          </p:nvSpPr>
          <p:spPr>
            <a:xfrm>
              <a:off x="0" y="1251904"/>
              <a:ext cx="8678940" cy="58989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28"/>
            <p:cNvSpPr/>
            <p:nvPr/>
          </p:nvSpPr>
          <p:spPr>
            <a:xfrm>
              <a:off x="178442" y="1384630"/>
              <a:ext cx="324758" cy="324441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28"/>
            <p:cNvSpPr/>
            <p:nvPr/>
          </p:nvSpPr>
          <p:spPr>
            <a:xfrm>
              <a:off x="681644" y="1251904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28"/>
            <p:cNvSpPr txBox="1"/>
            <p:nvPr/>
          </p:nvSpPr>
          <p:spPr>
            <a:xfrm>
              <a:off x="681644" y="1251904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Cítíte se zahlceni neustálým přísunem informací a notifikací z vašich digitálních zařízení?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28"/>
            <p:cNvSpPr/>
            <p:nvPr/>
          </p:nvSpPr>
          <p:spPr>
            <a:xfrm>
              <a:off x="4587167" y="1251904"/>
              <a:ext cx="3868151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28"/>
            <p:cNvSpPr txBox="1"/>
            <p:nvPr/>
          </p:nvSpPr>
          <p:spPr>
            <a:xfrm>
              <a:off x="4587167" y="1251904"/>
              <a:ext cx="3868151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Vůbec ne b) Občas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Někdy d) Často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Vždy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28"/>
            <p:cNvSpPr/>
            <p:nvPr/>
          </p:nvSpPr>
          <p:spPr>
            <a:xfrm>
              <a:off x="0" y="2496212"/>
              <a:ext cx="8678940" cy="58989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28"/>
            <p:cNvSpPr/>
            <p:nvPr/>
          </p:nvSpPr>
          <p:spPr>
            <a:xfrm>
              <a:off x="178442" y="2628938"/>
              <a:ext cx="324758" cy="324441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28"/>
            <p:cNvSpPr/>
            <p:nvPr/>
          </p:nvSpPr>
          <p:spPr>
            <a:xfrm>
              <a:off x="681644" y="2496212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28"/>
            <p:cNvSpPr txBox="1"/>
            <p:nvPr/>
          </p:nvSpPr>
          <p:spPr>
            <a:xfrm>
              <a:off x="681644" y="2496212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Jak často je pro Vás těžké odpojit se od práce nebo digitální komunikace v mimopracovní době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28"/>
            <p:cNvSpPr/>
            <p:nvPr/>
          </p:nvSpPr>
          <p:spPr>
            <a:xfrm>
              <a:off x="4587167" y="2496212"/>
              <a:ext cx="3868151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28"/>
            <p:cNvSpPr txBox="1"/>
            <p:nvPr/>
          </p:nvSpPr>
          <p:spPr>
            <a:xfrm>
              <a:off x="4587167" y="2496212"/>
              <a:ext cx="3868151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       b) Občas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Někdy    d) Často   e) Vždy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28"/>
            <p:cNvSpPr/>
            <p:nvPr/>
          </p:nvSpPr>
          <p:spPr>
            <a:xfrm>
              <a:off x="0" y="3740519"/>
              <a:ext cx="8678940" cy="58989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28"/>
            <p:cNvSpPr/>
            <p:nvPr/>
          </p:nvSpPr>
          <p:spPr>
            <a:xfrm>
              <a:off x="178442" y="3873245"/>
              <a:ext cx="324758" cy="324441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28"/>
            <p:cNvSpPr/>
            <p:nvPr/>
          </p:nvSpPr>
          <p:spPr>
            <a:xfrm>
              <a:off x="681644" y="3740519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28"/>
            <p:cNvSpPr txBox="1"/>
            <p:nvPr/>
          </p:nvSpPr>
          <p:spPr>
            <a:xfrm>
              <a:off x="681644" y="3740519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Zaznamenali jste nějaké fyzické příznaky, jako je napětí, bolesti hlavy nebo únava související s vašimi digitálními aktivitami?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28"/>
            <p:cNvSpPr/>
            <p:nvPr/>
          </p:nvSpPr>
          <p:spPr>
            <a:xfrm>
              <a:off x="4587167" y="3740519"/>
              <a:ext cx="3868151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28"/>
            <p:cNvSpPr txBox="1"/>
            <p:nvPr/>
          </p:nvSpPr>
          <p:spPr>
            <a:xfrm>
              <a:off x="4587167" y="3740519"/>
              <a:ext cx="3868151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Nikdy                              b)Občas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Někdy              d) Často           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Pravidelně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4" name="Google Shape;504;p28"/>
            <p:cNvSpPr/>
            <p:nvPr/>
          </p:nvSpPr>
          <p:spPr>
            <a:xfrm>
              <a:off x="0" y="4984826"/>
              <a:ext cx="8678940" cy="589893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28"/>
            <p:cNvSpPr/>
            <p:nvPr/>
          </p:nvSpPr>
          <p:spPr>
            <a:xfrm>
              <a:off x="178442" y="5117552"/>
              <a:ext cx="324758" cy="324441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6" name="Google Shape;506;p28"/>
            <p:cNvSpPr/>
            <p:nvPr/>
          </p:nvSpPr>
          <p:spPr>
            <a:xfrm>
              <a:off x="681644" y="4984826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28"/>
            <p:cNvSpPr txBox="1"/>
            <p:nvPr/>
          </p:nvSpPr>
          <p:spPr>
            <a:xfrm>
              <a:off x="681644" y="4984826"/>
              <a:ext cx="3905523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Aktivně praktikujete digitální detox nebo si stanovujete vyhrazené časové úseky pro přestávku od digitálních zařízení?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8" name="Google Shape;508;p28"/>
            <p:cNvSpPr/>
            <p:nvPr/>
          </p:nvSpPr>
          <p:spPr>
            <a:xfrm>
              <a:off x="4587167" y="4984826"/>
              <a:ext cx="3868151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28"/>
            <p:cNvSpPr txBox="1"/>
            <p:nvPr/>
          </p:nvSpPr>
          <p:spPr>
            <a:xfrm>
              <a:off x="4587167" y="4984826"/>
              <a:ext cx="3868151" cy="9954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5350" lIns="105350" spcFirstLastPara="1" rIns="105350" wrap="square" tIns="10535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a) Vždy 		b) Často 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c) Příležitostně 	d) Zřídka 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r>
                <a:rPr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e) Nikdy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29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29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2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Vypočítejte skóre pro každý kvíz,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29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29"/>
          <p:cNvSpPr txBox="1"/>
          <p:nvPr>
            <p:ph idx="1" type="body"/>
          </p:nvPr>
        </p:nvSpPr>
        <p:spPr>
          <a:xfrm>
            <a:off x="838200" y="1825624"/>
            <a:ext cx="11094720" cy="44410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Bodování kvízu o návycích na obrazovce::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5, b) 4, c) 3, d) 2, e) 1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Bodování kvízu o používání sociálních médií: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5, b) 4, c) 3, d) 2, e) 1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5, b) 4, c) 3, d) 2, e) 1</a:t>
            </a:r>
            <a:endParaRPr/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762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❑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Bodování kvízu o úrovních digitálního stresu: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Answer: Assign points on a scale of 1 to 10.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1, b) 2, c) 3, d) 4, e) 5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a) 5, b) 4, c) 3, d) 2, e) 1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>
            <p:ph type="title"/>
          </p:nvPr>
        </p:nvSpPr>
        <p:spPr>
          <a:xfrm>
            <a:off x="426720" y="15573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</a:pPr>
            <a:r>
              <a:rPr b="0" lang="en-US"/>
              <a:t>Jak konceptualizovat digitální pohodu?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3"/>
          <p:cNvSpPr txBox="1"/>
          <p:nvPr>
            <p:ph idx="1" type="body"/>
          </p:nvPr>
        </p:nvSpPr>
        <p:spPr>
          <a:xfrm>
            <a:off x="979382" y="1404143"/>
            <a:ext cx="10515600" cy="48625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b="1" lang="en-US" sz="3200">
                <a:solidFill>
                  <a:srgbClr val="FFAA5A"/>
                </a:solidFill>
              </a:rPr>
              <a:t>Rámec pro digitální pohodu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800"/>
              <a:buChar char="❑"/>
            </a:pPr>
            <a:r>
              <a:rPr lang="en-US"/>
              <a:t>NUS-CTIC a DQ Institute spolupracovaly na vývoji národního rámce a hodnotících nástrojů pro digitální pohodu. Identifikovali klíčové dimenze a přizpůsobili se globálním standardům, jako jsou DQ Global Standards. Cílem této spolupráce bylo poskytnout strukturovaný přístup k porozumění a podpoře digitální pohody.</a:t>
            </a:r>
            <a:endParaRPr/>
          </a:p>
          <a:p>
            <a:pPr indent="-228600" lvl="0" marL="22860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800"/>
              <a:buChar char="❑"/>
            </a:pPr>
            <a:r>
              <a:rPr lang="en-US"/>
              <a:t> Devět dimenzí digitální pohody pokrývá klíčové aspekty prosperity v digitálním světě. Patří mezi ně správa online bezpečnosti, dodržování práv, efektivní komunikace, emoční inteligence, podpora kreativity, udržování zdraví, informovaná rozhodnutí spotřebitelů, hledání kariérních příležitostí a aktivismus.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30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30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p30"/>
          <p:cNvSpPr txBox="1"/>
          <p:nvPr>
            <p:ph type="title"/>
          </p:nvPr>
        </p:nvSpPr>
        <p:spPr>
          <a:xfrm>
            <a:off x="218204" y="1198418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lang="en-US" sz="3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Shrnutí </a:t>
            </a:r>
            <a:endParaRPr sz="36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p30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30"/>
          <p:cNvSpPr txBox="1"/>
          <p:nvPr>
            <p:ph idx="1" type="body"/>
          </p:nvPr>
        </p:nvSpPr>
        <p:spPr>
          <a:xfrm>
            <a:off x="4142232" y="319088"/>
            <a:ext cx="8046720" cy="57523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❑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Výsledky kvízu Návyky času strávené u obrazovky: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Rozsah skóre	Interpretace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5-8 	Nízká doba strávená na obrazovce, dobře vyvážené použití.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9-12 	Mírné návyky při používání obrazovky, některé oblasti ke zlepšení.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13-16	 Zvýšená doba strávená u obrazovky, zvažte nastavení limitů.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17-20 	Návyky dlouhé doby strávené u obrazovky, možná bude nutné přehodnotit 		používání, aby se vám dobře dařilo.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Výsledky kvízu o používání sociálních sítí: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Rozsah skóre	Interpretace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5-8 	Zdravé používání sociálních médií, pečlivé zapojení.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9-12 	Mírné používání sociálních médií, dávejte pozor na strávený čas.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13–16 	Zvýšené používání sociálních médií, zvažte stanovení hranic.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17-20 	Vysoká míra využívání sociálních médií, potenciál negativního dopadu na 		pohodu.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13462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Výsledky digitálního kvízu o úrovních stresu 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❑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Rozsah skóre	Interpretace 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5-8 	Nízká úroveň digitálního stresu, dobré řízení.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9-12 	Střední úroveň digitálního stresu, některé oblasti ke zlepšení.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13-16 	Zvýšená úroveň digitálního stresu, zvažte strategie zvládání stresu. 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 sz="1600">
                <a:latin typeface="Arial"/>
                <a:ea typeface="Arial"/>
                <a:cs typeface="Arial"/>
                <a:sym typeface="Arial"/>
              </a:rPr>
              <a:t>17-20 	Vysoká úroveň digitálního stresu, naléhavá potřeba technik snižování stresu.</a:t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31"/>
          <p:cNvSpPr txBox="1"/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Reference</a:t>
            </a:r>
            <a:endParaRPr/>
          </a:p>
        </p:txBody>
      </p:sp>
      <p:sp>
        <p:nvSpPr>
          <p:cNvPr id="533" name="Google Shape;533;p31"/>
          <p:cNvSpPr txBox="1"/>
          <p:nvPr>
            <p:ph idx="1" type="body"/>
          </p:nvPr>
        </p:nvSpPr>
        <p:spPr>
          <a:xfrm>
            <a:off x="838200" y="1423491"/>
            <a:ext cx="10515600" cy="4753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Char char="❑"/>
            </a:pPr>
            <a:r>
              <a:rPr b="1" lang="en-US" sz="3200" u="sng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Yue, A., Pang, N., &amp; Mambra</a:t>
            </a:r>
            <a:r>
              <a:rPr lang="en-US" sz="3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, S. (2021). Developing an indicator framework for digital wellbeing: Perspectives from digital citizenship (NUS-CTIC Working Paper Series No. 1)</a:t>
            </a:r>
            <a:r>
              <a:rPr lang="en-US" sz="320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0" i="0" lang="en-US" sz="2000">
                <a:solidFill>
                  <a:srgbClr val="3C404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/>
          </a:p>
          <a:p>
            <a:pPr indent="-101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b="0" i="0" sz="2000">
              <a:solidFill>
                <a:srgbClr val="3C4043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3200"/>
              <a:buChar char="❑"/>
            </a:pPr>
            <a:r>
              <a:rPr b="1" lang="en-US" sz="3200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Yue, A., Pang, N., &amp; Mambra, </a:t>
            </a:r>
            <a:r>
              <a:rPr lang="en-US" sz="3200">
                <a:latin typeface="Arial"/>
                <a:ea typeface="Arial"/>
                <a:cs typeface="Arial"/>
                <a:sym typeface="Arial"/>
              </a:rPr>
              <a:t>S. (2021). Vývoj rámce indikátorů pro digitální pohodu: Perspektivy digitálního občanství (NUS-CTIC Working Paper Series No. 1). </a:t>
            </a:r>
            <a:endParaRPr/>
          </a:p>
          <a:p>
            <a:pPr indent="-254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/>
          <p:nvPr>
            <p:ph type="title"/>
          </p:nvPr>
        </p:nvSpPr>
        <p:spPr>
          <a:xfrm>
            <a:off x="659684" y="183227"/>
            <a:ext cx="10662684" cy="8375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Rámec pro digitální pohodu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6" name="Google Shape;116;p4"/>
          <p:cNvGrpSpPr/>
          <p:nvPr/>
        </p:nvGrpSpPr>
        <p:grpSpPr>
          <a:xfrm>
            <a:off x="736308" y="1068810"/>
            <a:ext cx="10504170" cy="5220002"/>
            <a:chOff x="-23132" y="103103"/>
            <a:chExt cx="8658694" cy="3587488"/>
          </a:xfrm>
        </p:grpSpPr>
        <p:pic>
          <p:nvPicPr>
            <p:cNvPr id="117" name="Google Shape;117;p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-23132" y="103103"/>
              <a:ext cx="8658694" cy="358748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8" name="Google Shape;118;p4"/>
            <p:cNvSpPr txBox="1"/>
            <p:nvPr/>
          </p:nvSpPr>
          <p:spPr>
            <a:xfrm>
              <a:off x="4200473" y="121550"/>
              <a:ext cx="1057275" cy="1555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1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2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Digital Wellbeing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4"/>
            <p:cNvSpPr txBox="1"/>
            <p:nvPr/>
          </p:nvSpPr>
          <p:spPr>
            <a:xfrm>
              <a:off x="1261592" y="675019"/>
              <a:ext cx="2373214" cy="3219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Digitální bezpečnost, digitální práva a digitální technologie</a:t>
              </a:r>
              <a:endPara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&amp; Odpovědnost za bezpečnost Komunikace</a:t>
              </a:r>
              <a:endPara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4"/>
            <p:cNvSpPr txBox="1"/>
            <p:nvPr/>
          </p:nvSpPr>
          <p:spPr>
            <a:xfrm>
              <a:off x="3908322" y="604915"/>
              <a:ext cx="517501" cy="4225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3C4043"/>
                  </a:solidFill>
                  <a:latin typeface="Roboto"/>
                  <a:ea typeface="Roboto"/>
                  <a:cs typeface="Roboto"/>
                  <a:sym typeface="Roboto"/>
                </a:rPr>
                <a:t>Digital Emotional Intelligence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4"/>
            <p:cNvSpPr txBox="1"/>
            <p:nvPr/>
          </p:nvSpPr>
          <p:spPr>
            <a:xfrm>
              <a:off x="4611953" y="684163"/>
              <a:ext cx="145923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3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Digitální</a:t>
              </a:r>
              <a:endParaRPr/>
            </a:p>
            <a:p>
              <a:pPr indent="0" lvl="0" marL="0" marR="0" rtl="0" algn="l">
                <a:lnSpc>
                  <a:spcPct val="13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kreativita 	      Digitální zdraví</a:t>
              </a:r>
              <a:endParaRPr/>
            </a:p>
            <a:p>
              <a:pPr indent="0" lvl="0" marL="0" marR="0" rtl="0" algn="l">
                <a:lnSpc>
                  <a:spcPct val="13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  	 &amp; Péče o sebe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4"/>
            <p:cNvSpPr txBox="1"/>
            <p:nvPr/>
          </p:nvSpPr>
          <p:spPr>
            <a:xfrm>
              <a:off x="6301210" y="684163"/>
              <a:ext cx="57658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14097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Digitální konzumerismus</a:t>
              </a:r>
              <a:endPara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140970" lvl="0" marL="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4"/>
            <p:cNvSpPr txBox="1"/>
            <p:nvPr/>
          </p:nvSpPr>
          <p:spPr>
            <a:xfrm>
              <a:off x="7047180" y="614059"/>
              <a:ext cx="1535430" cy="38608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208280" marR="0" rtl="0" algn="l">
                <a:lnSpc>
                  <a:spcPct val="102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Digitální digitální</a:t>
              </a:r>
              <a:endPara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208280" marR="0" rtl="0" algn="l">
                <a:lnSpc>
                  <a:spcPct val="102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Zaměstnanost a aktivismus/Účast na občanském podnikání</a:t>
              </a:r>
              <a:endPara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208280" marR="0" rtl="0" algn="l">
                <a:lnSpc>
                  <a:spcPct val="102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4"/>
            <p:cNvSpPr txBox="1"/>
            <p:nvPr/>
          </p:nvSpPr>
          <p:spPr>
            <a:xfrm>
              <a:off x="573081" y="1616851"/>
              <a:ext cx="532394" cy="1573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Digitální dovednosti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4"/>
            <p:cNvSpPr txBox="1"/>
            <p:nvPr/>
          </p:nvSpPr>
          <p:spPr>
            <a:xfrm>
              <a:off x="1397474" y="1507123"/>
              <a:ext cx="532394" cy="439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8509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Bezpečné spolehlivé používání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4"/>
            <p:cNvSpPr txBox="1"/>
            <p:nvPr/>
          </p:nvSpPr>
          <p:spPr>
            <a:xfrm>
              <a:off x="2162547" y="1449211"/>
              <a:ext cx="661670" cy="3797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137795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Práva a povinnosti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137795" lvl="0" marL="0" marR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Online prostředí 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4"/>
            <p:cNvSpPr txBox="1"/>
            <p:nvPr/>
          </p:nvSpPr>
          <p:spPr>
            <a:xfrm>
              <a:off x="2973135" y="1507123"/>
              <a:ext cx="661670" cy="248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11430" rtl="0" algn="ctr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Komunikativní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11430" rtl="0" algn="ctr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Gramotnost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4"/>
            <p:cNvSpPr txBox="1"/>
            <p:nvPr/>
          </p:nvSpPr>
          <p:spPr>
            <a:xfrm>
              <a:off x="3936452" y="1528459"/>
              <a:ext cx="436245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41910" lvl="0" marL="4191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Emoční gramotnost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4"/>
            <p:cNvSpPr txBox="1"/>
            <p:nvPr/>
          </p:nvSpPr>
          <p:spPr>
            <a:xfrm>
              <a:off x="4628464" y="1510171"/>
              <a:ext cx="720725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9525" lvl="0" marL="9525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Tvůrčí gramotnost a vyjadřování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4"/>
            <p:cNvSpPr txBox="1"/>
            <p:nvPr/>
          </p:nvSpPr>
          <p:spPr>
            <a:xfrm>
              <a:off x="5411687" y="1589419"/>
              <a:ext cx="726440" cy="11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Gramotnost v oblasti elektronického zdravotnictví</a:t>
              </a:r>
              <a:endParaRPr/>
            </a:p>
            <a:p>
              <a:pPr indent="0" lvl="0" marL="0" marR="0" rtl="0" algn="l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4"/>
            <p:cNvSpPr txBox="1"/>
            <p:nvPr/>
          </p:nvSpPr>
          <p:spPr>
            <a:xfrm>
              <a:off x="6298905" y="1458355"/>
              <a:ext cx="630555" cy="3797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Informovanost a gramotnost spotřebitelů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4"/>
            <p:cNvSpPr txBox="1"/>
            <p:nvPr/>
          </p:nvSpPr>
          <p:spPr>
            <a:xfrm>
              <a:off x="7078609" y="1616851"/>
              <a:ext cx="709930" cy="11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Produktivní dovednosti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4"/>
            <p:cNvSpPr txBox="1"/>
            <p:nvPr/>
          </p:nvSpPr>
          <p:spPr>
            <a:xfrm>
              <a:off x="7892829" y="1510171"/>
              <a:ext cx="65913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21285" lvl="0" marL="121285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Digitální politická gramotnost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4"/>
            <p:cNvSpPr txBox="1"/>
            <p:nvPr/>
          </p:nvSpPr>
          <p:spPr>
            <a:xfrm>
              <a:off x="539307" y="2384947"/>
              <a:ext cx="636270" cy="11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3C4043"/>
                  </a:solidFill>
                  <a:latin typeface="Roboto"/>
                  <a:ea typeface="Roboto"/>
                  <a:cs typeface="Roboto"/>
                  <a:sym typeface="Roboto"/>
                </a:rPr>
                <a:t>Digital Identity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4"/>
            <p:cNvSpPr txBox="1"/>
            <p:nvPr/>
          </p:nvSpPr>
          <p:spPr>
            <a:xfrm>
              <a:off x="1394672" y="2330083"/>
              <a:ext cx="630555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43180" lvl="0" marL="4318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Bezpečná správa identit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4"/>
            <p:cNvSpPr txBox="1"/>
            <p:nvPr/>
          </p:nvSpPr>
          <p:spPr>
            <a:xfrm>
              <a:off x="2151152" y="2333131"/>
              <a:ext cx="669925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80010" lvl="0" marL="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Zodpovědná identita Netizenu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4"/>
            <p:cNvSpPr txBox="1"/>
            <p:nvPr/>
          </p:nvSpPr>
          <p:spPr>
            <a:xfrm>
              <a:off x="2925809" y="2330083"/>
              <a:ext cx="77724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36195" lvl="0" marL="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Participation and Identity Formation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4"/>
            <p:cNvSpPr txBox="1"/>
            <p:nvPr/>
          </p:nvSpPr>
          <p:spPr>
            <a:xfrm>
              <a:off x="3919854" y="2384947"/>
              <a:ext cx="386362" cy="1573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Empathy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4"/>
            <p:cNvSpPr txBox="1"/>
            <p:nvPr/>
          </p:nvSpPr>
          <p:spPr>
            <a:xfrm>
              <a:off x="4625230" y="2296555"/>
              <a:ext cx="142621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41910" lvl="0" marL="4191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Tvorba obsahu 	Péče o sebe a hodnocení 	Reputace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4"/>
            <p:cNvSpPr txBox="1"/>
            <p:nvPr/>
          </p:nvSpPr>
          <p:spPr>
            <a:xfrm>
              <a:off x="6225467" y="2296555"/>
              <a:ext cx="760095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69850" lvl="0" marL="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Autonomie a správa dat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4"/>
            <p:cNvSpPr txBox="1"/>
            <p:nvPr/>
          </p:nvSpPr>
          <p:spPr>
            <a:xfrm>
              <a:off x="7161291" y="2366659"/>
              <a:ext cx="624840" cy="1117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Kariérní identita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7946066" y="2323987"/>
              <a:ext cx="65913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65100" lvl="0" marL="165100" marR="1143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Digitální politická identita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4"/>
            <p:cNvSpPr txBox="1"/>
            <p:nvPr/>
          </p:nvSpPr>
          <p:spPr>
            <a:xfrm>
              <a:off x="511457" y="3000643"/>
              <a:ext cx="610870" cy="3797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1143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3C4043"/>
                  </a:solidFill>
                  <a:latin typeface="Roboto"/>
                  <a:ea typeface="Roboto"/>
                  <a:cs typeface="Roboto"/>
                  <a:sym typeface="Roboto"/>
                </a:rPr>
                <a:t>Digitální zmocnění a agenda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4"/>
            <p:cNvSpPr txBox="1"/>
            <p:nvPr/>
          </p:nvSpPr>
          <p:spPr>
            <a:xfrm>
              <a:off x="1394673" y="3068214"/>
              <a:ext cx="1433383" cy="3219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17780" lvl="0" marL="0" marR="11430" rtl="0" algn="l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Bezpečná 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17780" lvl="0" marL="0" marR="11430" rtl="0" algn="l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správa		 účasti na digitální 		stopě online</a:t>
              </a:r>
              <a:endParaRPr/>
            </a:p>
            <a:p>
              <a:pPr indent="17780" lvl="0" marL="0" marR="11430" rtl="0" algn="l">
                <a:lnSpc>
                  <a:spcPct val="98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4"/>
            <p:cNvSpPr txBox="1"/>
            <p:nvPr/>
          </p:nvSpPr>
          <p:spPr>
            <a:xfrm>
              <a:off x="2938772" y="3085987"/>
              <a:ext cx="743585" cy="248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Spolupráce a</a:t>
              </a:r>
              <a:endParaRPr/>
            </a:p>
            <a:p>
              <a:pPr indent="0" lvl="0" marL="0" marR="0" rtl="0" algn="l">
                <a:lnSpc>
                  <a:spcPct val="9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Komunikace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4"/>
            <p:cNvSpPr txBox="1"/>
            <p:nvPr/>
          </p:nvSpPr>
          <p:spPr>
            <a:xfrm>
              <a:off x="3882899" y="3043315"/>
              <a:ext cx="542925" cy="3797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17780" lvl="0" marL="0" marR="11430" rtl="0" algn="just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Osamělé a vztahové řízení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17780" lvl="0" marL="0" marR="11430" rtl="0" algn="just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4"/>
            <p:cNvSpPr txBox="1"/>
            <p:nvPr/>
          </p:nvSpPr>
          <p:spPr>
            <a:xfrm>
              <a:off x="4602169" y="3089035"/>
              <a:ext cx="726440" cy="24574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50800" lvl="0" marL="50800" marR="5715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Digitální kreativita a inovace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50800" lvl="0" marL="50800" marR="5715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8" name="Google Shape;148;p4"/>
          <p:cNvSpPr txBox="1"/>
          <p:nvPr/>
        </p:nvSpPr>
        <p:spPr>
          <a:xfrm>
            <a:off x="7218606" y="5422536"/>
            <a:ext cx="922097" cy="48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Zdravotní péče a sociální blahobyt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4"/>
          <p:cNvSpPr txBox="1"/>
          <p:nvPr/>
        </p:nvSpPr>
        <p:spPr>
          <a:xfrm>
            <a:off x="8287380" y="5461163"/>
            <a:ext cx="922097" cy="48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Práva a kompetence spotřebitelů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4"/>
          <p:cNvSpPr txBox="1"/>
          <p:nvPr/>
        </p:nvSpPr>
        <p:spPr>
          <a:xfrm>
            <a:off x="9324240" y="5465707"/>
            <a:ext cx="922097" cy="48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Inovace a podnikání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4"/>
          <p:cNvSpPr txBox="1"/>
          <p:nvPr/>
        </p:nvSpPr>
        <p:spPr>
          <a:xfrm>
            <a:off x="10285080" y="5459350"/>
            <a:ext cx="922097" cy="4800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Digitální politický aktivismus </a:t>
            </a:r>
            <a:endParaRPr/>
          </a:p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0800" lvl="0" marL="50800" marR="5715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5"/>
          <p:cNvSpPr/>
          <p:nvPr/>
        </p:nvSpPr>
        <p:spPr>
          <a:xfrm>
            <a:off x="1" y="0"/>
            <a:ext cx="4167271" cy="6858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5"/>
          <p:cNvSpPr txBox="1"/>
          <p:nvPr>
            <p:ph type="title"/>
          </p:nvPr>
        </p:nvSpPr>
        <p:spPr>
          <a:xfrm>
            <a:off x="686834" y="1153572"/>
            <a:ext cx="3200400" cy="44611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</a:pPr>
            <a:r>
              <a:rPr b="0" lang="en-US"/>
              <a:t>Rámec pro digitální pohodu</a:t>
            </a:r>
            <a:endParaRPr sz="44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5"/>
          <p:cNvSpPr/>
          <p:nvPr/>
        </p:nvSpPr>
        <p:spPr>
          <a:xfrm flipH="1" rot="10800000">
            <a:off x="7550402" y="2455479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5"/>
          <p:cNvSpPr txBox="1"/>
          <p:nvPr>
            <p:ph idx="1" type="body"/>
          </p:nvPr>
        </p:nvSpPr>
        <p:spPr>
          <a:xfrm>
            <a:off x="4167272" y="171450"/>
            <a:ext cx="7081756" cy="5966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Char char="❑"/>
            </a:pPr>
            <a:r>
              <a:rPr b="1" lang="en-US" sz="2000"/>
              <a:t>Vzájemné vztahy mezi dimenzemi a komponentami pomáhají identifikovat kompetence, jako je bezpečné používání, komunikativní gramotnost, emoční gramotnost, kreativní gramotnost a vyjadřování, gramotnost v oblasti elektronického zdravotnictví, informovanost spotřebitelů a gramotnost, dovednosti v oblasti produktivity, digitální politická gramotnost, bezpečná správa identit, odpovědná síťová identita, participace a formování identity, empatie, tvorba a hodnocení obsahu, sebepéče a reputace, autonomie a správa dat, kariérní identita, digitální politická identita, bezpečná online účast, řízení digitální stopy, spolupráce a komunikace, osamělé řízení a řízení vztahů, digitální kreativita a inovace, zdravotní péče a sociální blaho, práva a kompetence spotřebitelů, inovace a podnikání a digitální politický aktivismus.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Char char="❑"/>
            </a:pPr>
            <a:r>
              <a:rPr lang="en-US" sz="2000"/>
              <a:t>Tyto kompetence zahrnují různé aspekty digitální pohody a občanství, od bezpečnosti a komunikace po kreativitu, podnikání a politickou angažovanost.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6"/>
          <p:cNvSpPr txBox="1"/>
          <p:nvPr>
            <p:ph type="title"/>
          </p:nvPr>
        </p:nvSpPr>
        <p:spPr>
          <a:xfrm>
            <a:off x="447518" y="296317"/>
            <a:ext cx="605615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9090"/>
              <a:buFont typeface="Cambria"/>
              <a:buNone/>
            </a:pPr>
            <a:r>
              <a:rPr b="0" lang="en-US"/>
              <a:t>Sync (Iniciativa pro digitální pohodu)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6"/>
          <p:cNvSpPr/>
          <p:nvPr/>
        </p:nvSpPr>
        <p:spPr>
          <a:xfrm>
            <a:off x="10198657" y="1"/>
            <a:ext cx="1155142" cy="625027"/>
          </a:xfrm>
          <a:custGeom>
            <a:rect b="b" l="l" r="r" t="t"/>
            <a:pathLst>
              <a:path extrusionOk="0" h="625027" w="1155142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4901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6"/>
          <p:cNvSpPr txBox="1"/>
          <p:nvPr>
            <p:ph idx="1" type="body"/>
          </p:nvPr>
        </p:nvSpPr>
        <p:spPr>
          <a:xfrm>
            <a:off x="891059" y="1789112"/>
            <a:ext cx="5393361" cy="45659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en-US" sz="3200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Sync</a:t>
            </a:r>
            <a:endParaRPr b="1" sz="3200">
              <a:solidFill>
                <a:srgbClr val="FFAA5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16666"/>
              <a:buNone/>
            </a:pPr>
            <a:r>
              <a:rPr lang="en-US"/>
              <a:t>Sync se snaží zvýšit povědomí tím, že transformuje poznatky založené na výzkumu do snadno dostupných materiálů a nástrojů, s cílem osvětlit hluboký dopad technologií na náš každodenní život. S vizí podpory světa, kde jednotlivci vykonávají kontrolu nad svými digitálními zážitky, se tato iniciativa snaží překlenout propast mezi vědeckými znalostmi a praktickým porozuměním a umožňuje lidem procházet digitální sférou sebevědomě a autonomně.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6"/>
          <p:cNvSpPr/>
          <p:nvPr/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cap="flat" cmpd="sng" w="12700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YNC (@SyncIthra) / X" id="170" name="Google Shape;17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87184" y="1216485"/>
            <a:ext cx="3781051" cy="3781051"/>
          </a:xfrm>
          <a:custGeom>
            <a:rect b="b" l="l" r="r" t="t"/>
            <a:pathLst>
              <a:path extrusionOk="0" h="5712488" w="4114800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71" name="Google Shape;171;p6"/>
          <p:cNvSpPr/>
          <p:nvPr/>
        </p:nvSpPr>
        <p:spPr>
          <a:xfrm>
            <a:off x="6749602" y="1"/>
            <a:ext cx="2066948" cy="1621879"/>
          </a:xfrm>
          <a:custGeom>
            <a:rect b="b" l="l" r="r" t="t"/>
            <a:pathLst>
              <a:path extrusionOk="0" h="1621879" w="2066948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6"/>
          <p:cNvCxnSpPr/>
          <p:nvPr/>
        </p:nvCxnSpPr>
        <p:spPr>
          <a:xfrm>
            <a:off x="12138745" y="1027906"/>
            <a:ext cx="0" cy="1597708"/>
          </a:xfrm>
          <a:prstGeom prst="straightConnector1">
            <a:avLst/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73" name="Google Shape;173;p6"/>
          <p:cNvSpPr/>
          <p:nvPr/>
        </p:nvSpPr>
        <p:spPr>
          <a:xfrm rot="-1136562">
            <a:off x="7456580" y="5166682"/>
            <a:ext cx="1835725" cy="2024785"/>
          </a:xfrm>
          <a:custGeom>
            <a:rect b="b" l="l" r="r" t="t"/>
            <a:pathLst>
              <a:path extrusionOk="0" h="2024785" w="183572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6"/>
          <p:cNvSpPr/>
          <p:nvPr/>
        </p:nvSpPr>
        <p:spPr>
          <a:xfrm>
            <a:off x="6809527" y="6033795"/>
            <a:ext cx="1991064" cy="824205"/>
          </a:xfrm>
          <a:custGeom>
            <a:rect b="b" l="l" r="r" t="t"/>
            <a:pathLst>
              <a:path extrusionOk="0" h="824205" w="1991064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6"/>
          <p:cNvSpPr/>
          <p:nvPr/>
        </p:nvSpPr>
        <p:spPr>
          <a:xfrm>
            <a:off x="10851696" y="5519196"/>
            <a:ext cx="1340305" cy="1338805"/>
          </a:xfrm>
          <a:custGeom>
            <a:rect b="b" l="l" r="r" t="t"/>
            <a:pathLst>
              <a:path extrusionOk="0" h="1338805" w="13403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7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7"/>
          <p:cNvSpPr txBox="1"/>
          <p:nvPr/>
        </p:nvSpPr>
        <p:spPr>
          <a:xfrm>
            <a:off x="848239" y="365125"/>
            <a:ext cx="10515600" cy="11322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2500" lnSpcReduction="2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Cambria"/>
              <a:buNone/>
            </a:pPr>
            <a:br>
              <a:rPr b="0" lang="en-US" sz="4800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lang="en-US" sz="4800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Sync (iniciativa pro digitální pohodu)</a:t>
            </a:r>
            <a:endParaRPr/>
          </a:p>
        </p:txBody>
      </p:sp>
      <p:sp>
        <p:nvSpPr>
          <p:cNvPr id="183" name="Google Shape;183;p7"/>
          <p:cNvSpPr/>
          <p:nvPr/>
        </p:nvSpPr>
        <p:spPr>
          <a:xfrm flipH="1" rot="-5400000">
            <a:off x="555710" y="2183223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7"/>
          <p:cNvSpPr txBox="1"/>
          <p:nvPr>
            <p:ph idx="1" type="body"/>
          </p:nvPr>
        </p:nvSpPr>
        <p:spPr>
          <a:xfrm>
            <a:off x="1451610" y="1497330"/>
            <a:ext cx="10515600" cy="4769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en-US"/>
              <a:t>Prostřednictvím hloubkového výzkumu, informačních programů a globální spolupráce se Sync snaží: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en-US"/>
              <a:t>Umožněte jednotlivcům převzít kontrolu nad svými digitálními návyky. 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en-US"/>
              <a:t>Podporujte mezikulturní sdílení znalostí o digitální pohodě.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en-US"/>
              <a:t> Zasazujte se o odpovědnou spotřebu technologií po celém světě.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en-US"/>
              <a:t> Prozkoumejte nejnovější výsledky výzkumu o vlivu technologií na různé aspekty našeho života. 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ct val="100000"/>
              <a:buChar char="❑"/>
            </a:pPr>
            <a:r>
              <a:rPr lang="en-US"/>
              <a:t>Objevte vzdělávací programy a zdroje, které vám pomohou rozvíjet zdravé digitální návyky. </a:t>
            </a:r>
            <a:endParaRPr/>
          </a:p>
          <a:p>
            <a:pPr indent="-228600" lvl="0" marL="228600" rtl="0" algn="just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ct val="116666"/>
              <a:buChar char="❑"/>
            </a:pPr>
            <a:r>
              <a:rPr lang="en-US"/>
              <a:t>Spojte se s globální komunitou jednotlivců a organizací zapálených pro propagaci digitálního blahobytu.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8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8"/>
          <p:cNvSpPr/>
          <p:nvPr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8"/>
          <p:cNvSpPr txBox="1"/>
          <p:nvPr>
            <p:ph type="title"/>
          </p:nvPr>
        </p:nvSpPr>
        <p:spPr>
          <a:xfrm>
            <a:off x="1389278" y="1233241"/>
            <a:ext cx="3240506" cy="40646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ambria"/>
              <a:buNone/>
            </a:pPr>
            <a:r>
              <a:rPr b="0" lang="en-US" sz="3200"/>
              <a:t>Digitální rovnováha (Průvodce výhodami lepších vztahů s technologiemi pro váš tým a vaši firmu.)</a:t>
            </a:r>
            <a:endParaRPr sz="32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8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8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8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8"/>
          <p:cNvSpPr txBox="1"/>
          <p:nvPr>
            <p:ph idx="1" type="body"/>
          </p:nvPr>
        </p:nvSpPr>
        <p:spPr>
          <a:xfrm>
            <a:off x="6009216" y="480060"/>
            <a:ext cx="5877984" cy="5886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-US" sz="2000"/>
              <a:t>Časový limit digitálního průvodce pohody podle technologie vypršel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200"/>
              <a:buNone/>
            </a:pPr>
            <a:r>
              <a:rPr lang="en-US" sz="2200"/>
              <a:t>V dnešním rychle se měnícím digitálním věku je stále zřetelnější vliv technologií na pohodu na pracovišti.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200"/>
              <a:buChar char="❑"/>
            </a:pPr>
            <a:r>
              <a:rPr lang="en-US" sz="2200"/>
              <a:t>Uvažovali jste o tom, jak tato dynamika ovlivňuje vaše pracoviště?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200"/>
              <a:buChar char="❑"/>
            </a:pPr>
            <a:r>
              <a:rPr lang="en-US" sz="2200"/>
              <a:t> Jste si vědomi potenciálních negativních dopadů používání technologií na vaše zaměstnance?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000"/>
              <a:buNone/>
            </a:pPr>
            <a:r>
              <a:rPr lang="en-US" sz="2000"/>
              <a:t>Vzhledem k tomu, že moderní zařízení stírají hranice mezi pracovním a osobním životem, je nezbytné tyto obavy řešit proaktivně. Pokud si těmito otázkami nejste jisti, pak je zde obsáhlý </a:t>
            </a:r>
            <a:r>
              <a:rPr b="1" lang="en-US" sz="2000">
                <a:solidFill>
                  <a:schemeClr val="accent1"/>
                </a:solidFill>
              </a:rPr>
              <a:t>Digital Wellbeing Guide</a:t>
            </a:r>
            <a:r>
              <a:rPr lang="en-US" sz="2000"/>
              <a:t> , který vám pomůže.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8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8"/>
          <p:cNvSpPr/>
          <p:nvPr/>
        </p:nvSpPr>
        <p:spPr>
          <a:xfrm flipH="1">
            <a:off x="340505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8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9"/>
          <p:cNvSpPr txBox="1"/>
          <p:nvPr>
            <p:ph type="title"/>
          </p:nvPr>
        </p:nvSpPr>
        <p:spPr>
          <a:xfrm>
            <a:off x="4419159" y="52992"/>
            <a:ext cx="6769398" cy="10771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2800"/>
              <a:buFont typeface="Arial"/>
              <a:buNone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Digitální pohoda </a:t>
            </a:r>
            <a:r>
              <a:rPr lang="en-US" sz="2000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(Průvodce výhodami lepších vztahů s technologiemi pro váš tým a vaši firmu.)</a:t>
            </a:r>
            <a:endParaRPr sz="1900">
              <a:solidFill>
                <a:srgbClr val="FFAA5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igital Wellbeing Guide" id="205" name="Google Shape;20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077" y="530578"/>
            <a:ext cx="4099005" cy="5683955"/>
          </a:xfrm>
          <a:custGeom>
            <a:rect b="b" l="l" r="r" t="t"/>
            <a:pathLst>
              <a:path extrusionOk="0" h="5550370" w="4643496">
                <a:moveTo>
                  <a:pt x="81586" y="0"/>
                </a:moveTo>
                <a:lnTo>
                  <a:pt x="4561910" y="0"/>
                </a:lnTo>
                <a:cubicBezTo>
                  <a:pt x="4606969" y="0"/>
                  <a:pt x="4643496" y="36527"/>
                  <a:pt x="4643496" y="81586"/>
                </a:cubicBezTo>
                <a:lnTo>
                  <a:pt x="4643496" y="5468784"/>
                </a:lnTo>
                <a:cubicBezTo>
                  <a:pt x="4643496" y="5513843"/>
                  <a:pt x="4606969" y="5550370"/>
                  <a:pt x="4561910" y="5550370"/>
                </a:cubicBezTo>
                <a:lnTo>
                  <a:pt x="81586" y="5550370"/>
                </a:lnTo>
                <a:cubicBezTo>
                  <a:pt x="36527" y="5550370"/>
                  <a:pt x="0" y="5513843"/>
                  <a:pt x="0" y="5468784"/>
                </a:cubicBezTo>
                <a:lnTo>
                  <a:pt x="0" y="81586"/>
                </a:lnTo>
                <a:cubicBezTo>
                  <a:pt x="0" y="36527"/>
                  <a:pt x="36527" y="0"/>
                  <a:pt x="81586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206" name="Google Shape;206;p9"/>
          <p:cNvSpPr/>
          <p:nvPr/>
        </p:nvSpPr>
        <p:spPr>
          <a:xfrm rot="6269068">
            <a:off x="8717845" y="3339275"/>
            <a:ext cx="2987899" cy="2987899"/>
          </a:xfrm>
          <a:prstGeom prst="arc">
            <a:avLst>
              <a:gd fmla="val 14441841" name="adj1"/>
              <a:gd fmla="val 0" name="adj2"/>
            </a:avLst>
          </a:prstGeom>
          <a:noFill/>
          <a:ln cap="rnd" cmpd="sng" w="127000">
            <a:solidFill>
              <a:schemeClr val="accent4">
                <a:alpha val="94901"/>
              </a:schemeClr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9"/>
          <p:cNvSpPr txBox="1"/>
          <p:nvPr>
            <p:ph idx="1" type="body"/>
          </p:nvPr>
        </p:nvSpPr>
        <p:spPr>
          <a:xfrm>
            <a:off x="4419159" y="1462088"/>
            <a:ext cx="6945888" cy="4652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en-US" sz="2400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Průvodce digitální rovnováhou od techtimeout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b="1" lang="en-US" sz="2400">
                <a:latin typeface="Arial"/>
                <a:ea typeface="Arial"/>
                <a:cs typeface="Arial"/>
                <a:sym typeface="Arial"/>
              </a:rPr>
              <a:t>Tento bezplatný zdroj nabízí cenné informace o porozumění digitální pohodě, strategiím, které pozitivně ovlivňují vztah vašeho týmu k technologiím, a hmatatelných výhodách, které to může přinést vaší firmě.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rPr b="1" lang="en-US" sz="2400">
                <a:latin typeface="Arial"/>
                <a:ea typeface="Arial"/>
                <a:cs typeface="Arial"/>
                <a:sym typeface="Arial"/>
              </a:rPr>
              <a:t>Kromě toho upozorňuje na rizika spojená se zanedbáváním digitální pohody na pracovišti. A pokud hledáte další podporu, tým techtimeout je vám snadno k dispozici, aby vás provedl řešeními na míru, která podpoří lepší digitální pohodu ve vaší organizaci. Umožněte sobě a svému pracovišti efektivně se orientovat v digitálním prostředí a upřednostněte pohodu svého týmu.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 sz="2400">
              <a:solidFill>
                <a:srgbClr val="92BAB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eması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2023-02-23T17:03:29Z</dcterms:created>
  <dc:creator>Hanova Martina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0x010100FC39A8C05164174D8B0CC0E9EA7C08B6</vt:lpwstr>
  </property>
  <property fmtid="{D5CDD505-2E9C-101B-9397-08002B2CF9AE}" pid="3" name="MediaServiceImageTags">
    <vt:lpwstr/>
  </property>
</Properties>
</file>