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97" r:id="rId5"/>
    <p:sldId id="257" r:id="rId6"/>
    <p:sldId id="260" r:id="rId7"/>
    <p:sldId id="261" r:id="rId8"/>
    <p:sldId id="262" r:id="rId9"/>
    <p:sldId id="263" r:id="rId10"/>
    <p:sldId id="264" r:id="rId11"/>
    <p:sldId id="265" r:id="rId12"/>
    <p:sldId id="266" r:id="rId13"/>
    <p:sldId id="267" r:id="rId14"/>
    <p:sldId id="268" r:id="rId15"/>
    <p:sldId id="299" r:id="rId16"/>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BAB5"/>
    <a:srgbClr val="FFAA5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26891-8CD5-486D-AAF1-834EB90B102D}" v="2" dt="2024-09-15T17:14:19.854"/>
    <p1510:client id="{B409CBF5-B2C8-4072-8ECB-F2CE3CE732D1}" v="1" dt="2024-09-15T12:20:52.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9" autoAdjust="0"/>
    <p:restoredTop sz="87253" autoAdjust="0"/>
  </p:normalViewPr>
  <p:slideViewPr>
    <p:cSldViewPr snapToGrid="0">
      <p:cViewPr varScale="1">
        <p:scale>
          <a:sx n="81" d="100"/>
          <a:sy n="81" d="100"/>
        </p:scale>
        <p:origin x="10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a Hallová" userId="S::hallovam@uniag.sk::11c297e8-e2cf-40dc-b098-351a91ef2171" providerId="AD" clId="Web-{B409CBF5-B2C8-4072-8ECB-F2CE3CE732D1}"/>
    <pc:docChg chg="addSld">
      <pc:chgData name="Marcela Hallová" userId="S::hallovam@uniag.sk::11c297e8-e2cf-40dc-b098-351a91ef2171" providerId="AD" clId="Web-{B409CBF5-B2C8-4072-8ECB-F2CE3CE732D1}" dt="2024-09-15T12:20:52.805" v="0"/>
      <pc:docMkLst>
        <pc:docMk/>
      </pc:docMkLst>
      <pc:sldChg chg="add">
        <pc:chgData name="Marcela Hallová" userId="S::hallovam@uniag.sk::11c297e8-e2cf-40dc-b098-351a91ef2171" providerId="AD" clId="Web-{B409CBF5-B2C8-4072-8ECB-F2CE3CE732D1}" dt="2024-09-15T12:20:52.805" v="0"/>
        <pc:sldMkLst>
          <pc:docMk/>
          <pc:sldMk cId="1369288257" sldId="296"/>
        </pc:sldMkLst>
      </pc:sldChg>
    </pc:docChg>
  </pc:docChgLst>
  <pc:docChgLst>
    <pc:chgData name="Marcela Hallová" userId="S::hallovam@uniag.sk::11c297e8-e2cf-40dc-b098-351a91ef2171" providerId="AD" clId="Web-{83F26891-8CD5-486D-AAF1-834EB90B102D}"/>
    <pc:docChg chg="modSld">
      <pc:chgData name="Marcela Hallová" userId="S::hallovam@uniag.sk::11c297e8-e2cf-40dc-b098-351a91ef2171" providerId="AD" clId="Web-{83F26891-8CD5-486D-AAF1-834EB90B102D}" dt="2024-09-15T17:14:19.854" v="1" actId="1076"/>
      <pc:docMkLst>
        <pc:docMk/>
      </pc:docMkLst>
      <pc:sldChg chg="delSp modSp">
        <pc:chgData name="Marcela Hallová" userId="S::hallovam@uniag.sk::11c297e8-e2cf-40dc-b098-351a91ef2171" providerId="AD" clId="Web-{83F26891-8CD5-486D-AAF1-834EB90B102D}" dt="2024-09-15T17:14:19.854" v="1" actId="1076"/>
        <pc:sldMkLst>
          <pc:docMk/>
          <pc:sldMk cId="162941238" sldId="295"/>
        </pc:sldMkLst>
        <pc:picChg chg="mod">
          <ac:chgData name="Marcela Hallová" userId="S::hallovam@uniag.sk::11c297e8-e2cf-40dc-b098-351a91ef2171" providerId="AD" clId="Web-{83F26891-8CD5-486D-AAF1-834EB90B102D}" dt="2024-09-15T17:14:19.854" v="1" actId="1076"/>
          <ac:picMkLst>
            <pc:docMk/>
            <pc:sldMk cId="162941238" sldId="295"/>
            <ac:picMk id="19" creationId="{A34B1F93-7319-3B02-1A2A-A41863D32FA7}"/>
          </ac:picMkLst>
        </pc:picChg>
        <pc:picChg chg="del">
          <ac:chgData name="Marcela Hallová" userId="S::hallovam@uniag.sk::11c297e8-e2cf-40dc-b098-351a91ef2171" providerId="AD" clId="Web-{83F26891-8CD5-486D-AAF1-834EB90B102D}" dt="2024-09-15T17:14:17.167" v="0"/>
          <ac:picMkLst>
            <pc:docMk/>
            <pc:sldMk cId="162941238" sldId="295"/>
            <ac:picMk id="31" creationId="{6097464A-A2F6-E234-6ED2-8C5133BF794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17B16-1802-46E4-9F7D-50A2DF01E26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ABECD8-D455-4319-8FF4-C2EE5129454B}">
      <dgm:prSet custT="1"/>
      <dgm:spPr/>
      <dgm:t>
        <a:bodyPr/>
        <a:lstStyle/>
        <a:p>
          <a:pPr>
            <a:lnSpc>
              <a:spcPct val="100000"/>
            </a:lnSpc>
          </a:pPr>
          <a:r>
            <a:rPr lang="tr-TR" sz="2800" dirty="0"/>
            <a:t>Eğitimlerimiz, </a:t>
          </a:r>
          <a:r>
            <a:rPr lang="tr-TR" sz="2800" b="1" dirty="0"/>
            <a:t>etkileşimli içerik, pratik stratejiler ve kişiselleştirilmiş rehberliği </a:t>
          </a:r>
          <a:r>
            <a:rPr lang="tr-TR" sz="2800" dirty="0"/>
            <a:t>bir araya getirerek dijital esenliğe </a:t>
          </a:r>
          <a:r>
            <a:rPr lang="tr-TR" sz="2800" b="1" dirty="0"/>
            <a:t>bütünsel bir yaklaşım </a:t>
          </a:r>
          <a:r>
            <a:rPr lang="tr-TR" sz="2800" dirty="0"/>
            <a:t>sunuyor.</a:t>
          </a:r>
          <a:endParaRPr lang="en-US" sz="2800" dirty="0">
            <a:latin typeface="Aptos" panose="020B0004020202020204" pitchFamily="34" charset="0"/>
          </a:endParaRPr>
        </a:p>
      </dgm:t>
    </dgm:pt>
    <dgm:pt modelId="{77C9DEE0-5EB0-4EDD-8FF0-4D89016CD25A}" type="parTrans" cxnId="{E7761F84-3810-440A-A1B8-3087460895FA}">
      <dgm:prSet/>
      <dgm:spPr/>
      <dgm:t>
        <a:bodyPr/>
        <a:lstStyle/>
        <a:p>
          <a:endParaRPr lang="en-US"/>
        </a:p>
      </dgm:t>
    </dgm:pt>
    <dgm:pt modelId="{BE0A93C3-44AC-41B9-8137-AF79CBD19F65}" type="sibTrans" cxnId="{E7761F84-3810-440A-A1B8-3087460895FA}">
      <dgm:prSet/>
      <dgm:spPr/>
      <dgm:t>
        <a:bodyPr/>
        <a:lstStyle/>
        <a:p>
          <a:endParaRPr lang="en-US"/>
        </a:p>
      </dgm:t>
    </dgm:pt>
    <dgm:pt modelId="{B86FD1F9-60AF-4E92-85B6-C2039899D794}">
      <dgm:prSet custT="1"/>
      <dgm:spPr/>
      <dgm:t>
        <a:bodyPr/>
        <a:lstStyle/>
        <a:p>
          <a:pPr>
            <a:lnSpc>
              <a:spcPct val="100000"/>
            </a:lnSpc>
          </a:pPr>
          <a:r>
            <a:rPr lang="tr-TR" sz="2800" dirty="0"/>
            <a:t>Her birey, küçük ama anlamlı adımlar atarak teknolojiyle daha sağlıklı bir ilişkiye doğru </a:t>
          </a:r>
          <a:r>
            <a:rPr lang="tr-TR" sz="2800" b="1" dirty="0"/>
            <a:t>dönüştürücü bir yolculuğa </a:t>
          </a:r>
          <a:r>
            <a:rPr lang="tr-TR" sz="2800" dirty="0"/>
            <a:t>çıkabilir.</a:t>
          </a:r>
          <a:endParaRPr lang="en-US" sz="2800" dirty="0">
            <a:latin typeface="Aptos" panose="020B0004020202020204" pitchFamily="34" charset="0"/>
          </a:endParaRPr>
        </a:p>
      </dgm:t>
    </dgm:pt>
    <dgm:pt modelId="{B899E903-DDDC-4DAA-A42C-5F513F0AD41A}" type="parTrans" cxnId="{02CE6C79-CB3D-41BF-AB59-9BF49A251B0C}">
      <dgm:prSet/>
      <dgm:spPr/>
      <dgm:t>
        <a:bodyPr/>
        <a:lstStyle/>
        <a:p>
          <a:endParaRPr lang="en-US"/>
        </a:p>
      </dgm:t>
    </dgm:pt>
    <dgm:pt modelId="{A0FA3DFA-E61E-4743-B176-DEE2C8607848}" type="sibTrans" cxnId="{02CE6C79-CB3D-41BF-AB59-9BF49A251B0C}">
      <dgm:prSet/>
      <dgm:spPr/>
      <dgm:t>
        <a:bodyPr/>
        <a:lstStyle/>
        <a:p>
          <a:endParaRPr lang="en-US"/>
        </a:p>
      </dgm:t>
    </dgm:pt>
    <dgm:pt modelId="{9D08EBA8-9757-4B1C-A668-7D56EC487579}" type="pres">
      <dgm:prSet presAssocID="{2DB17B16-1802-46E4-9F7D-50A2DF01E262}" presName="root" presStyleCnt="0">
        <dgm:presLayoutVars>
          <dgm:dir/>
          <dgm:resizeHandles val="exact"/>
        </dgm:presLayoutVars>
      </dgm:prSet>
      <dgm:spPr/>
    </dgm:pt>
    <dgm:pt modelId="{E44C317D-AF0A-4BFA-874C-B51FD043C662}" type="pres">
      <dgm:prSet presAssocID="{7EABECD8-D455-4319-8FF4-C2EE5129454B}" presName="compNode" presStyleCnt="0"/>
      <dgm:spPr/>
    </dgm:pt>
    <dgm:pt modelId="{DD7613B7-8524-4696-97EB-553388BE4A2E}" type="pres">
      <dgm:prSet presAssocID="{7EABECD8-D455-4319-8FF4-C2EE5129454B}" presName="bgRect" presStyleLbl="bgShp" presStyleIdx="0" presStyleCnt="2"/>
      <dgm:spPr/>
    </dgm:pt>
    <dgm:pt modelId="{C30DF1B2-F37F-4977-A83F-C68B1482F247}" type="pres">
      <dgm:prSet presAssocID="{7EABECD8-D455-4319-8FF4-C2EE512945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čiteľ"/>
        </a:ext>
      </dgm:extLst>
    </dgm:pt>
    <dgm:pt modelId="{7752C616-D861-4E2D-89D5-D95999FED2D6}" type="pres">
      <dgm:prSet presAssocID="{7EABECD8-D455-4319-8FF4-C2EE5129454B}" presName="spaceRect" presStyleCnt="0"/>
      <dgm:spPr/>
    </dgm:pt>
    <dgm:pt modelId="{ED001D07-F4F4-4E34-8E58-9617D287011F}" type="pres">
      <dgm:prSet presAssocID="{7EABECD8-D455-4319-8FF4-C2EE5129454B}" presName="parTx" presStyleLbl="revTx" presStyleIdx="0" presStyleCnt="2">
        <dgm:presLayoutVars>
          <dgm:chMax val="0"/>
          <dgm:chPref val="0"/>
        </dgm:presLayoutVars>
      </dgm:prSet>
      <dgm:spPr/>
    </dgm:pt>
    <dgm:pt modelId="{2B8B12FC-271C-4FB7-AA0A-70EFFD894511}" type="pres">
      <dgm:prSet presAssocID="{BE0A93C3-44AC-41B9-8137-AF79CBD19F65}" presName="sibTrans" presStyleCnt="0"/>
      <dgm:spPr/>
    </dgm:pt>
    <dgm:pt modelId="{DFFF0108-41F4-43CD-97B8-D516D2C12455}" type="pres">
      <dgm:prSet presAssocID="{B86FD1F9-60AF-4E92-85B6-C2039899D794}" presName="compNode" presStyleCnt="0"/>
      <dgm:spPr/>
    </dgm:pt>
    <dgm:pt modelId="{C4E9ED3C-7BA5-44DA-B485-7992C21B656E}" type="pres">
      <dgm:prSet presAssocID="{B86FD1F9-60AF-4E92-85B6-C2039899D794}" presName="bgRect" presStyleLbl="bgShp" presStyleIdx="1" presStyleCnt="2"/>
      <dgm:spPr/>
    </dgm:pt>
    <dgm:pt modelId="{5C34206F-EB45-4DC3-8F16-DE3603D6F2D8}" type="pres">
      <dgm:prSet presAssocID="{B86FD1F9-60AF-4E92-85B6-C2039899D79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ipojenia"/>
        </a:ext>
      </dgm:extLst>
    </dgm:pt>
    <dgm:pt modelId="{E7B6BEC0-AE40-4865-9FAD-91D6181EE047}" type="pres">
      <dgm:prSet presAssocID="{B86FD1F9-60AF-4E92-85B6-C2039899D794}" presName="spaceRect" presStyleCnt="0"/>
      <dgm:spPr/>
    </dgm:pt>
    <dgm:pt modelId="{5D256FB3-E2D8-4979-A2CD-862D1E70B6BE}" type="pres">
      <dgm:prSet presAssocID="{B86FD1F9-60AF-4E92-85B6-C2039899D794}" presName="parTx" presStyleLbl="revTx" presStyleIdx="1" presStyleCnt="2">
        <dgm:presLayoutVars>
          <dgm:chMax val="0"/>
          <dgm:chPref val="0"/>
        </dgm:presLayoutVars>
      </dgm:prSet>
      <dgm:spPr/>
    </dgm:pt>
  </dgm:ptLst>
  <dgm:cxnLst>
    <dgm:cxn modelId="{02CE6C79-CB3D-41BF-AB59-9BF49A251B0C}" srcId="{2DB17B16-1802-46E4-9F7D-50A2DF01E262}" destId="{B86FD1F9-60AF-4E92-85B6-C2039899D794}" srcOrd="1" destOrd="0" parTransId="{B899E903-DDDC-4DAA-A42C-5F513F0AD41A}" sibTransId="{A0FA3DFA-E61E-4743-B176-DEE2C8607848}"/>
    <dgm:cxn modelId="{E7761F84-3810-440A-A1B8-3087460895FA}" srcId="{2DB17B16-1802-46E4-9F7D-50A2DF01E262}" destId="{7EABECD8-D455-4319-8FF4-C2EE5129454B}" srcOrd="0" destOrd="0" parTransId="{77C9DEE0-5EB0-4EDD-8FF0-4D89016CD25A}" sibTransId="{BE0A93C3-44AC-41B9-8137-AF79CBD19F65}"/>
    <dgm:cxn modelId="{BE85968E-54F5-499D-AC20-2C0D9E4779E5}" type="presOf" srcId="{7EABECD8-D455-4319-8FF4-C2EE5129454B}" destId="{ED001D07-F4F4-4E34-8E58-9617D287011F}" srcOrd="0" destOrd="0" presId="urn:microsoft.com/office/officeart/2018/2/layout/IconVerticalSolidList"/>
    <dgm:cxn modelId="{D6537EDB-311D-4CF2-9C90-69FC569639FE}" type="presOf" srcId="{2DB17B16-1802-46E4-9F7D-50A2DF01E262}" destId="{9D08EBA8-9757-4B1C-A668-7D56EC487579}" srcOrd="0" destOrd="0" presId="urn:microsoft.com/office/officeart/2018/2/layout/IconVerticalSolidList"/>
    <dgm:cxn modelId="{7034F5E8-36F7-4CF9-9242-A85B7C973850}" type="presOf" srcId="{B86FD1F9-60AF-4E92-85B6-C2039899D794}" destId="{5D256FB3-E2D8-4979-A2CD-862D1E70B6BE}" srcOrd="0" destOrd="0" presId="urn:microsoft.com/office/officeart/2018/2/layout/IconVerticalSolidList"/>
    <dgm:cxn modelId="{854874DB-E7A8-41A7-BFB4-0923A53314AB}" type="presParOf" srcId="{9D08EBA8-9757-4B1C-A668-7D56EC487579}" destId="{E44C317D-AF0A-4BFA-874C-B51FD043C662}" srcOrd="0" destOrd="0" presId="urn:microsoft.com/office/officeart/2018/2/layout/IconVerticalSolidList"/>
    <dgm:cxn modelId="{728890F1-7523-499A-8177-E0F7F580CAA2}" type="presParOf" srcId="{E44C317D-AF0A-4BFA-874C-B51FD043C662}" destId="{DD7613B7-8524-4696-97EB-553388BE4A2E}" srcOrd="0" destOrd="0" presId="urn:microsoft.com/office/officeart/2018/2/layout/IconVerticalSolidList"/>
    <dgm:cxn modelId="{2D34A50A-9886-430D-91CB-22E013432E59}" type="presParOf" srcId="{E44C317D-AF0A-4BFA-874C-B51FD043C662}" destId="{C30DF1B2-F37F-4977-A83F-C68B1482F247}" srcOrd="1" destOrd="0" presId="urn:microsoft.com/office/officeart/2018/2/layout/IconVerticalSolidList"/>
    <dgm:cxn modelId="{0D5B74A3-5F2D-42A3-A363-F9683EC444F7}" type="presParOf" srcId="{E44C317D-AF0A-4BFA-874C-B51FD043C662}" destId="{7752C616-D861-4E2D-89D5-D95999FED2D6}" srcOrd="2" destOrd="0" presId="urn:microsoft.com/office/officeart/2018/2/layout/IconVerticalSolidList"/>
    <dgm:cxn modelId="{5DA2E1B7-7EB5-4A9D-8918-50300D1BE99E}" type="presParOf" srcId="{E44C317D-AF0A-4BFA-874C-B51FD043C662}" destId="{ED001D07-F4F4-4E34-8E58-9617D287011F}" srcOrd="3" destOrd="0" presId="urn:microsoft.com/office/officeart/2018/2/layout/IconVerticalSolidList"/>
    <dgm:cxn modelId="{9F5D6CB5-4B30-48AA-816D-E638573833D3}" type="presParOf" srcId="{9D08EBA8-9757-4B1C-A668-7D56EC487579}" destId="{2B8B12FC-271C-4FB7-AA0A-70EFFD894511}" srcOrd="1" destOrd="0" presId="urn:microsoft.com/office/officeart/2018/2/layout/IconVerticalSolidList"/>
    <dgm:cxn modelId="{D1E01A4D-134E-4120-9E1B-159F840F89CA}" type="presParOf" srcId="{9D08EBA8-9757-4B1C-A668-7D56EC487579}" destId="{DFFF0108-41F4-43CD-97B8-D516D2C12455}" srcOrd="2" destOrd="0" presId="urn:microsoft.com/office/officeart/2018/2/layout/IconVerticalSolidList"/>
    <dgm:cxn modelId="{59AE29FA-ABDF-4DF1-96A6-21EE937E3A2F}" type="presParOf" srcId="{DFFF0108-41F4-43CD-97B8-D516D2C12455}" destId="{C4E9ED3C-7BA5-44DA-B485-7992C21B656E}" srcOrd="0" destOrd="0" presId="urn:microsoft.com/office/officeart/2018/2/layout/IconVerticalSolidList"/>
    <dgm:cxn modelId="{37C40F12-760E-49F4-BA43-76A2083855A6}" type="presParOf" srcId="{DFFF0108-41F4-43CD-97B8-D516D2C12455}" destId="{5C34206F-EB45-4DC3-8F16-DE3603D6F2D8}" srcOrd="1" destOrd="0" presId="urn:microsoft.com/office/officeart/2018/2/layout/IconVerticalSolidList"/>
    <dgm:cxn modelId="{510ADFE0-3ACC-4EB9-B1F8-63DFA944C072}" type="presParOf" srcId="{DFFF0108-41F4-43CD-97B8-D516D2C12455}" destId="{E7B6BEC0-AE40-4865-9FAD-91D6181EE047}" srcOrd="2" destOrd="0" presId="urn:microsoft.com/office/officeart/2018/2/layout/IconVerticalSolidList"/>
    <dgm:cxn modelId="{9BB46E14-149D-43BD-9111-ECEC8C98ABFA}" type="presParOf" srcId="{DFFF0108-41F4-43CD-97B8-D516D2C12455}" destId="{5D256FB3-E2D8-4979-A2CD-862D1E70B6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613B7-8524-4696-97EB-553388BE4A2E}">
      <dsp:nvSpPr>
        <dsp:cNvPr id="0" name=""/>
        <dsp:cNvSpPr/>
      </dsp:nvSpPr>
      <dsp:spPr>
        <a:xfrm>
          <a:off x="0" y="339743"/>
          <a:ext cx="10662684" cy="1671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DF1B2-F37F-4977-A83F-C68B1482F247}">
      <dsp:nvSpPr>
        <dsp:cNvPr id="0" name=""/>
        <dsp:cNvSpPr/>
      </dsp:nvSpPr>
      <dsp:spPr>
        <a:xfrm>
          <a:off x="505640" y="715839"/>
          <a:ext cx="919345" cy="9193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01D07-F4F4-4E34-8E58-9617D287011F}">
      <dsp:nvSpPr>
        <dsp:cNvPr id="0" name=""/>
        <dsp:cNvSpPr/>
      </dsp:nvSpPr>
      <dsp:spPr>
        <a:xfrm>
          <a:off x="1930626" y="339743"/>
          <a:ext cx="8732057" cy="167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04" tIns="176904" rIns="176904" bIns="176904" numCol="1" spcCol="1270" anchor="ctr" anchorCtr="0">
          <a:noAutofit/>
        </a:bodyPr>
        <a:lstStyle/>
        <a:p>
          <a:pPr marL="0" lvl="0" indent="0" algn="l" defTabSz="1244600">
            <a:lnSpc>
              <a:spcPct val="100000"/>
            </a:lnSpc>
            <a:spcBef>
              <a:spcPct val="0"/>
            </a:spcBef>
            <a:spcAft>
              <a:spcPct val="35000"/>
            </a:spcAft>
            <a:buNone/>
          </a:pPr>
          <a:r>
            <a:rPr lang="tr-TR" sz="2800" kern="1200" dirty="0"/>
            <a:t>Eğitimlerimiz, </a:t>
          </a:r>
          <a:r>
            <a:rPr lang="tr-TR" sz="2800" b="1" kern="1200" dirty="0"/>
            <a:t>etkileşimli içerik, pratik stratejiler ve kişiselleştirilmiş rehberliği </a:t>
          </a:r>
          <a:r>
            <a:rPr lang="tr-TR" sz="2800" kern="1200" dirty="0"/>
            <a:t>bir araya getirerek dijital esenliğe </a:t>
          </a:r>
          <a:r>
            <a:rPr lang="tr-TR" sz="2800" b="1" kern="1200" dirty="0"/>
            <a:t>bütünsel bir yaklaşım </a:t>
          </a:r>
          <a:r>
            <a:rPr lang="tr-TR" sz="2800" kern="1200" dirty="0"/>
            <a:t>sunuyor.</a:t>
          </a:r>
          <a:endParaRPr lang="en-US" sz="2800" kern="1200" dirty="0">
            <a:latin typeface="Aptos" panose="020B0004020202020204" pitchFamily="34" charset="0"/>
          </a:endParaRPr>
        </a:p>
      </dsp:txBody>
      <dsp:txXfrm>
        <a:off x="1930626" y="339743"/>
        <a:ext cx="8732057" cy="1671537"/>
      </dsp:txXfrm>
    </dsp:sp>
    <dsp:sp modelId="{C4E9ED3C-7BA5-44DA-B485-7992C21B656E}">
      <dsp:nvSpPr>
        <dsp:cNvPr id="0" name=""/>
        <dsp:cNvSpPr/>
      </dsp:nvSpPr>
      <dsp:spPr>
        <a:xfrm>
          <a:off x="0" y="2337434"/>
          <a:ext cx="10662684" cy="16715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34206F-EB45-4DC3-8F16-DE3603D6F2D8}">
      <dsp:nvSpPr>
        <dsp:cNvPr id="0" name=""/>
        <dsp:cNvSpPr/>
      </dsp:nvSpPr>
      <dsp:spPr>
        <a:xfrm>
          <a:off x="505640" y="2713530"/>
          <a:ext cx="919345" cy="9193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256FB3-E2D8-4979-A2CD-862D1E70B6BE}">
      <dsp:nvSpPr>
        <dsp:cNvPr id="0" name=""/>
        <dsp:cNvSpPr/>
      </dsp:nvSpPr>
      <dsp:spPr>
        <a:xfrm>
          <a:off x="1930626" y="2337434"/>
          <a:ext cx="8732057" cy="1671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904" tIns="176904" rIns="176904" bIns="176904" numCol="1" spcCol="1270" anchor="ctr" anchorCtr="0">
          <a:noAutofit/>
        </a:bodyPr>
        <a:lstStyle/>
        <a:p>
          <a:pPr marL="0" lvl="0" indent="0" algn="l" defTabSz="1244600">
            <a:lnSpc>
              <a:spcPct val="100000"/>
            </a:lnSpc>
            <a:spcBef>
              <a:spcPct val="0"/>
            </a:spcBef>
            <a:spcAft>
              <a:spcPct val="35000"/>
            </a:spcAft>
            <a:buNone/>
          </a:pPr>
          <a:r>
            <a:rPr lang="tr-TR" sz="2800" kern="1200" dirty="0"/>
            <a:t>Her birey, küçük ama anlamlı adımlar atarak teknolojiyle daha sağlıklı bir ilişkiye doğru </a:t>
          </a:r>
          <a:r>
            <a:rPr lang="tr-TR" sz="2800" b="1" kern="1200" dirty="0"/>
            <a:t>dönüştürücü bir yolculuğa </a:t>
          </a:r>
          <a:r>
            <a:rPr lang="tr-TR" sz="2800" kern="1200" dirty="0"/>
            <a:t>çıkabilir.</a:t>
          </a:r>
          <a:endParaRPr lang="en-US" sz="2800" kern="1200" dirty="0">
            <a:latin typeface="Aptos" panose="020B0004020202020204" pitchFamily="34" charset="0"/>
          </a:endParaRPr>
        </a:p>
      </dsp:txBody>
      <dsp:txXfrm>
        <a:off x="1930626" y="2337434"/>
        <a:ext cx="8732057" cy="16715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286A2-BD5B-40A6-9918-E980843A5447}" type="datetimeFigureOut">
              <a:rPr lang="sk-SK" smtClean="0"/>
              <a:t>27.9.24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7C988-4ABC-44CD-BF57-54EC295E72C9}" type="slidenum">
              <a:rPr lang="sk-SK" smtClean="0"/>
              <a:t>‹#›</a:t>
            </a:fld>
            <a:endParaRPr lang="sk-SK"/>
          </a:p>
        </p:txBody>
      </p:sp>
    </p:spTree>
    <p:extLst>
      <p:ext uri="{BB962C8B-B14F-4D97-AF65-F5344CB8AC3E}">
        <p14:creationId xmlns:p14="http://schemas.microsoft.com/office/powerpoint/2010/main" val="2268517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Discuss the concept of digital well-being and its relevance in today's digital age.</a:t>
            </a:r>
          </a:p>
          <a:p>
            <a:pPr algn="l">
              <a:buFont typeface="Arial" panose="020B0604020202020204" pitchFamily="34" charset="0"/>
              <a:buChar char="•"/>
            </a:pPr>
            <a:r>
              <a:rPr lang="en-US" b="0" i="0" dirty="0">
                <a:solidFill>
                  <a:srgbClr val="ECECEC"/>
                </a:solidFill>
                <a:effectLst/>
                <a:latin typeface="Söhne"/>
              </a:rPr>
              <a:t>Emphasize the need for balance in using technology to enhance our lives without sacrificing our well-being.</a:t>
            </a:r>
          </a:p>
          <a:p>
            <a:pPr algn="l">
              <a:buFont typeface="+mj-lt"/>
              <a:buAutoNum type="arabicPeriod"/>
            </a:pPr>
            <a:endParaRPr lang="en-US" b="0" i="0" dirty="0">
              <a:solidFill>
                <a:srgbClr val="ECECEC"/>
              </a:solidFill>
              <a:effectLst/>
              <a:latin typeface="Söhne"/>
            </a:endParaRP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"Let's start by understanding what digital well-being really means. It's all about finding that balance between using technology to enhance our lives and making sure it doesn't take over. We'll be exploring practical ways to achieve this balance."</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2</a:t>
            </a:fld>
            <a:endParaRPr lang="sk-SK"/>
          </a:p>
        </p:txBody>
      </p:sp>
    </p:spTree>
    <p:extLst>
      <p:ext uri="{BB962C8B-B14F-4D97-AF65-F5344CB8AC3E}">
        <p14:creationId xmlns:p14="http://schemas.microsoft.com/office/powerpoint/2010/main" val="3500841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Encourage attendees to share their experiences with digital well-being and inspire others with their stories.</a:t>
            </a:r>
          </a:p>
          <a:p>
            <a:pPr algn="l">
              <a:buFont typeface="Arial" panose="020B0604020202020204" pitchFamily="34" charset="0"/>
              <a:buChar char="•"/>
            </a:pPr>
            <a:r>
              <a:rPr lang="en-US" b="0" i="0" dirty="0">
                <a:solidFill>
                  <a:srgbClr val="ECECEC"/>
                </a:solidFill>
                <a:effectLst/>
                <a:latin typeface="Söhne"/>
              </a:rPr>
              <a:t>Emphasize the power of community support in fostering motivation and accountability for maintaining digital well-being.</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"I want to hear from each of you about your experiences with digital well-being. Your stories can inspire others and create a supportive community. Let's work together to make digital well-being a priority in our lives."</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11</a:t>
            </a:fld>
            <a:endParaRPr lang="sk-SK"/>
          </a:p>
        </p:txBody>
      </p:sp>
    </p:spTree>
    <p:extLst>
      <p:ext uri="{BB962C8B-B14F-4D97-AF65-F5344CB8AC3E}">
        <p14:creationId xmlns:p14="http://schemas.microsoft.com/office/powerpoint/2010/main" val="98291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12</a:t>
            </a:fld>
            <a:endParaRPr lang="sk-SK"/>
          </a:p>
        </p:txBody>
      </p:sp>
    </p:spTree>
    <p:extLst>
      <p:ext uri="{BB962C8B-B14F-4D97-AF65-F5344CB8AC3E}">
        <p14:creationId xmlns:p14="http://schemas.microsoft.com/office/powerpoint/2010/main" val="261993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Highlight the specific challenges adults face in maintaining digital well-being, such as work-related stress and digital overload.</a:t>
            </a:r>
          </a:p>
          <a:p>
            <a:pPr marL="742950" lvl="1" indent="-285750" algn="l">
              <a:buFont typeface="+mj-lt"/>
              <a:buAutoNum type="arabicPeriod"/>
            </a:pPr>
            <a:r>
              <a:rPr lang="en-US" b="0" i="0" dirty="0">
                <a:solidFill>
                  <a:srgbClr val="ECECEC"/>
                </a:solidFill>
                <a:effectLst/>
                <a:latin typeface="Söhne"/>
              </a:rPr>
              <a:t>Stress the importance of prioritizing physical health, psychological well-being, and social connections in the digital realm.</a:t>
            </a:r>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"As adults, we face unique challenges when it comes to digital well-being. From work-related stress to the constant stream of information, it's easy to feel overwhelmed. Today, we'll discuss why it's crucial for us to prioritize our physical and mental health in the digital world."</a:t>
            </a:r>
          </a:p>
          <a:p>
            <a:br>
              <a:rPr lang="en-US" dirty="0"/>
            </a:br>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3</a:t>
            </a:fld>
            <a:endParaRPr lang="sk-SK"/>
          </a:p>
        </p:txBody>
      </p:sp>
    </p:spTree>
    <p:extLst>
      <p:ext uri="{BB962C8B-B14F-4D97-AF65-F5344CB8AC3E}">
        <p14:creationId xmlns:p14="http://schemas.microsoft.com/office/powerpoint/2010/main" val="312903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Discuss the benefits and drawbacks of technology, acknowledging its positive impacts while cautioning against over-reliance and misuse.</a:t>
            </a:r>
          </a:p>
          <a:p>
            <a:pPr marL="742950" lvl="1" indent="-285750" algn="l">
              <a:buFont typeface="+mj-lt"/>
              <a:buAutoNum type="arabicPeriod"/>
            </a:pPr>
            <a:r>
              <a:rPr lang="en-US" b="0" i="0" dirty="0">
                <a:solidFill>
                  <a:srgbClr val="ECECEC"/>
                </a:solidFill>
                <a:effectLst/>
                <a:latin typeface="Söhne"/>
              </a:rPr>
              <a:t>Encourage attendees to approach technology with mindfulness and intentionality, recognizing its role as a tool rather than a necessity.</a:t>
            </a:r>
          </a:p>
          <a:p>
            <a:pPr algn="l">
              <a:buFont typeface="+mj-lt"/>
              <a:buAutoNum type="arabicPeriod"/>
            </a:pPr>
            <a:br>
              <a:rPr lang="en-US" dirty="0"/>
            </a:b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"Technology is a powerful tool, but it's essential to approach it with a balanced perspective. We'll be looking at both the positive and negative impacts of technology and discussing how we can use it mindfully to improve our lives."</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4</a:t>
            </a:fld>
            <a:endParaRPr lang="sk-SK"/>
          </a:p>
        </p:txBody>
      </p:sp>
    </p:spTree>
    <p:extLst>
      <p:ext uri="{BB962C8B-B14F-4D97-AF65-F5344CB8AC3E}">
        <p14:creationId xmlns:p14="http://schemas.microsoft.com/office/powerpoint/2010/main" val="122033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Explain the user-friendly and engaging format of the course materials, including PowerPoint presentations, videos, and quizzes.</a:t>
            </a:r>
          </a:p>
          <a:p>
            <a:pPr algn="l">
              <a:buFont typeface="Arial" panose="020B0604020202020204" pitchFamily="34" charset="0"/>
              <a:buChar char="•"/>
            </a:pPr>
            <a:r>
              <a:rPr lang="en-US" b="0" i="0" dirty="0">
                <a:solidFill>
                  <a:srgbClr val="ECECEC"/>
                </a:solidFill>
                <a:effectLst/>
                <a:latin typeface="Söhne"/>
              </a:rPr>
              <a:t>Encourage attendees to actively participate in the learning process and make use of the interactive elements provided.</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"Our course materials are designed to be user-friendly and engaging. From PowerPoint presentations to interactive quizzes, we've made sure that learning about digital well-being is both informative and enjoyable."</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5</a:t>
            </a:fld>
            <a:endParaRPr lang="sk-SK"/>
          </a:p>
        </p:txBody>
      </p:sp>
    </p:spTree>
    <p:extLst>
      <p:ext uri="{BB962C8B-B14F-4D97-AF65-F5344CB8AC3E}">
        <p14:creationId xmlns:p14="http://schemas.microsoft.com/office/powerpoint/2010/main" val="3458423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Outline practical strategies for implementing sustainable changes in digital habits, such as setting boundaries, practicing mindfulness, and seeking social support.</a:t>
            </a:r>
          </a:p>
          <a:p>
            <a:pPr marL="742950" lvl="1" indent="-285750" algn="l">
              <a:buFont typeface="+mj-lt"/>
              <a:buAutoNum type="arabicPeriod"/>
            </a:pPr>
            <a:r>
              <a:rPr lang="en-US" b="0" i="0" dirty="0">
                <a:solidFill>
                  <a:srgbClr val="ECECEC"/>
                </a:solidFill>
                <a:effectLst/>
                <a:latin typeface="Söhne"/>
              </a:rPr>
              <a:t>Emphasize the importance of consistency and gradual progress in adopting healthier digital habits.</a:t>
            </a:r>
          </a:p>
          <a:p>
            <a:pPr algn="l">
              <a:buFont typeface="+mj-lt"/>
              <a:buAutoNum type="arabicPeriod"/>
            </a:pPr>
            <a:br>
              <a:rPr lang="en-US" dirty="0"/>
            </a:b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"Now, let's get into the nitty-gritty of implementing change. We'll be discussing practical strategies for adopting healthier digital habits, such as setting boundaries and practicing mindfulness. These small changes can make a big difference in our overall well-being."</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6</a:t>
            </a:fld>
            <a:endParaRPr lang="sk-SK"/>
          </a:p>
        </p:txBody>
      </p:sp>
    </p:spTree>
    <p:extLst>
      <p:ext uri="{BB962C8B-B14F-4D97-AF65-F5344CB8AC3E}">
        <p14:creationId xmlns:p14="http://schemas.microsoft.com/office/powerpoint/2010/main" val="1485203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Summarize the key points covered in the presentation, emphasizing the importance of digital well-being in today's society.</a:t>
            </a:r>
          </a:p>
          <a:p>
            <a:pPr marL="742950" lvl="1" indent="-285750" algn="l">
              <a:buFont typeface="+mj-lt"/>
              <a:buAutoNum type="arabicPeriod"/>
            </a:pPr>
            <a:r>
              <a:rPr lang="en-US" b="0" i="0" dirty="0">
                <a:solidFill>
                  <a:srgbClr val="ECECEC"/>
                </a:solidFill>
                <a:effectLst/>
                <a:latin typeface="Söhne"/>
              </a:rPr>
              <a:t>Encourage attendees to reflect on their own digital habits and consider how they can incorporate the lessons learned into their daily lives.</a:t>
            </a:r>
          </a:p>
          <a:p>
            <a:pPr algn="l">
              <a:buFont typeface="+mj-lt"/>
              <a:buAutoNum type="arabicPeriod"/>
            </a:pPr>
            <a:br>
              <a:rPr lang="en-US" dirty="0"/>
            </a:b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"As we wrap up, let's reflect on what we've learned today. Digital well-being isn't just a buzzword—it's a crucial aspect of our lives in the digital age. I encourage each of you to take what you've learned and apply it to your own digital habits."</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7</a:t>
            </a:fld>
            <a:endParaRPr lang="sk-SK"/>
          </a:p>
        </p:txBody>
      </p:sp>
    </p:spTree>
    <p:extLst>
      <p:ext uri="{BB962C8B-B14F-4D97-AF65-F5344CB8AC3E}">
        <p14:creationId xmlns:p14="http://schemas.microsoft.com/office/powerpoint/2010/main" val="282242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Highlight the value of the courses in providing comprehensive, practical, and engaging content on digital well-being.</a:t>
            </a:r>
          </a:p>
          <a:p>
            <a:pPr algn="l">
              <a:buFont typeface="Arial" panose="020B0604020202020204" pitchFamily="34" charset="0"/>
              <a:buChar char="•"/>
            </a:pPr>
            <a:r>
              <a:rPr lang="en-US" b="0" i="0" dirty="0">
                <a:solidFill>
                  <a:srgbClr val="ECECEC"/>
                </a:solidFill>
                <a:effectLst/>
                <a:latin typeface="Söhne"/>
              </a:rPr>
              <a:t>Invite attendees to explore the courses further and take advantage of the resources available to them.</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"Our courses offer a wealth of resources to help you on your digital well-being journey. Whether it's PowerPoint presentations or interactive quizzes, we've got everything you need to succeed. I encourage you to explore the courses further and take advantage of these valuable resources."</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8</a:t>
            </a:fld>
            <a:endParaRPr lang="sk-SK"/>
          </a:p>
        </p:txBody>
      </p:sp>
    </p:spTree>
    <p:extLst>
      <p:ext uri="{BB962C8B-B14F-4D97-AF65-F5344CB8AC3E}">
        <p14:creationId xmlns:p14="http://schemas.microsoft.com/office/powerpoint/2010/main" val="557428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Assure attendees that the course materials are designed to be user-friendly and accessible to individuals of all backgrounds and skill levels.</a:t>
            </a:r>
          </a:p>
          <a:p>
            <a:pPr algn="l">
              <a:buFont typeface="Arial" panose="020B0604020202020204" pitchFamily="34" charset="0"/>
              <a:buChar char="•"/>
            </a:pPr>
            <a:r>
              <a:rPr lang="en-US" b="0" i="0" dirty="0">
                <a:solidFill>
                  <a:srgbClr val="ECECEC"/>
                </a:solidFill>
                <a:effectLst/>
                <a:latin typeface="Söhne"/>
              </a:rPr>
              <a:t>Encourage attendees to engage with the materials actively and provide feedback for improvement.</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"Don't worry about getting lost in the course materials—we've made sure they're easy to navigate and understand. Whether you're a tech novice or a seasoned pro, you'll find something valuable in our courses."</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9</a:t>
            </a:fld>
            <a:endParaRPr lang="sk-SK"/>
          </a:p>
        </p:txBody>
      </p:sp>
    </p:spTree>
    <p:extLst>
      <p:ext uri="{BB962C8B-B14F-4D97-AF65-F5344CB8AC3E}">
        <p14:creationId xmlns:p14="http://schemas.microsoft.com/office/powerpoint/2010/main" val="140507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ECECEC"/>
                </a:solidFill>
                <a:effectLst/>
                <a:latin typeface="Söhne"/>
              </a:rPr>
              <a:t>Empower attendees to take ownership of their digital well-being journey and make positive changes in their habits.</a:t>
            </a:r>
          </a:p>
          <a:p>
            <a:pPr algn="l">
              <a:buFont typeface="Arial" panose="020B0604020202020204" pitchFamily="34" charset="0"/>
              <a:buChar char="•"/>
            </a:pPr>
            <a:r>
              <a:rPr lang="en-US" b="0" i="0" dirty="0">
                <a:solidFill>
                  <a:srgbClr val="ECECEC"/>
                </a:solidFill>
                <a:effectLst/>
                <a:latin typeface="Söhne"/>
              </a:rPr>
              <a:t>Remind attendees that small steps can lead to significant improvements and encourage them to support each other in their efforts.</a:t>
            </a:r>
          </a:p>
          <a:p>
            <a:endParaRPr lang="en-US" dirty="0"/>
          </a:p>
          <a:p>
            <a:pPr algn="l">
              <a:buFont typeface="+mj-lt"/>
              <a:buAutoNum type="arabicPeriod"/>
            </a:pPr>
            <a:endParaRPr lang="en-US" b="0" i="0" dirty="0">
              <a:solidFill>
                <a:srgbClr val="ECECEC"/>
              </a:solidFill>
              <a:effectLst/>
              <a:latin typeface="Söhne"/>
            </a:endParaRPr>
          </a:p>
          <a:p>
            <a:pPr marL="742950" lvl="1" indent="-285750" algn="l">
              <a:buFont typeface="+mj-lt"/>
              <a:buAutoNum type="arabicPeriod"/>
            </a:pPr>
            <a:r>
              <a:rPr lang="en-US" b="0" i="0" dirty="0">
                <a:solidFill>
                  <a:srgbClr val="ECECEC"/>
                </a:solidFill>
                <a:effectLst/>
                <a:latin typeface="Söhne"/>
              </a:rPr>
              <a:t>"Remember, change doesn't happen overnight. It's all about taking small steps and staying consistent. By supporting each other along the way, we can all achieve our goals for a healthier digital lifestyle."</a:t>
            </a:r>
          </a:p>
          <a:p>
            <a:br>
              <a:rPr lang="en-US" dirty="0"/>
            </a:br>
            <a:endParaRPr lang="mk-MK" dirty="0"/>
          </a:p>
        </p:txBody>
      </p:sp>
      <p:sp>
        <p:nvSpPr>
          <p:cNvPr id="4" name="Slide Number Placeholder 3"/>
          <p:cNvSpPr>
            <a:spLocks noGrp="1"/>
          </p:cNvSpPr>
          <p:nvPr>
            <p:ph type="sldNum" sz="quarter" idx="5"/>
          </p:nvPr>
        </p:nvSpPr>
        <p:spPr/>
        <p:txBody>
          <a:bodyPr/>
          <a:lstStyle/>
          <a:p>
            <a:fld id="{DD67C988-4ABC-44CD-BF57-54EC295E72C9}" type="slidenum">
              <a:rPr lang="sk-SK" smtClean="0"/>
              <a:t>10</a:t>
            </a:fld>
            <a:endParaRPr lang="sk-SK"/>
          </a:p>
        </p:txBody>
      </p:sp>
    </p:spTree>
    <p:extLst>
      <p:ext uri="{BB962C8B-B14F-4D97-AF65-F5344CB8AC3E}">
        <p14:creationId xmlns:p14="http://schemas.microsoft.com/office/powerpoint/2010/main" val="27050396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1524000" y="3657895"/>
            <a:ext cx="9144000" cy="480677"/>
          </a:xfrm>
          <a:prstGeom prst="rect">
            <a:avLst/>
          </a:prstGeom>
        </p:spPr>
        <p:txBody>
          <a:bodyPr vert="horz" lIns="91440" tIns="45720" rIns="91440" bIns="4572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2000" dirty="0">
                <a:solidFill>
                  <a:srgbClr val="FFAA5A"/>
                </a:solidFill>
                <a:latin typeface="Calibri" panose="020F0502020204030204" pitchFamily="34" charset="0"/>
                <a:ea typeface="Cambria" panose="02040503050406030204" pitchFamily="18" charset="0"/>
                <a:cs typeface="Calibri" panose="020F0502020204030204" pitchFamily="34" charset="0"/>
              </a:rPr>
              <a:t>2022-2-SK01-KA220-ADU-000096888</a:t>
            </a: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297172" y="1979409"/>
            <a:ext cx="9597656" cy="1692771"/>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Building Digital Resilience </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by Making Digital Wellbeing and</a:t>
            </a:r>
            <a: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Security </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en-US"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Accessible to All</a:t>
            </a:r>
            <a:br>
              <a:rPr kumimoji="0" lang="sk-SK" sz="2600" b="1" i="0" u="none" strike="noStrike" kern="1200" cap="none" spc="0" normalizeH="0" baseline="0" noProof="0" dirty="0">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br>
            <a:r>
              <a:rPr kumimoji="0" lang="sk-SK" sz="2600" b="1" i="0" u="none" strike="noStrike" kern="1200" cap="none" spc="0" normalizeH="0" baseline="0" noProof="0" dirty="0" err="1">
                <a:ln>
                  <a:noFill/>
                </a:ln>
                <a:solidFill>
                  <a:srgbClr val="92BAB5"/>
                </a:solidFill>
                <a:effectLst/>
                <a:uLnTx/>
                <a:uFillTx/>
                <a:latin typeface="Calibri" panose="020F0502020204030204" pitchFamily="34" charset="0"/>
                <a:ea typeface="Cambria" panose="02040503050406030204" pitchFamily="18" charset="0"/>
                <a:cs typeface="Calibri" panose="020F0502020204030204" pitchFamily="34" charset="0"/>
              </a:rPr>
              <a:t>DigiWELL</a:t>
            </a:r>
            <a:endParaRPr lang="en-GB" sz="2600" dirty="0">
              <a:latin typeface="Calibri" panose="020F0502020204030204" pitchFamily="34" charset="0"/>
              <a:cs typeface="Calibri" panose="020F0502020204030204" pitchFamily="34" charset="0"/>
            </a:endParaRPr>
          </a:p>
        </p:txBody>
      </p:sp>
      <p:pic>
        <p:nvPicPr>
          <p:cNvPr id="3" name="Obrázok 2" descr="Obrázok, na ktorom je text">
            <a:extLst>
              <a:ext uri="{FF2B5EF4-FFF2-40B4-BE49-F238E27FC236}">
                <a16:creationId xmlns:a16="http://schemas.microsoft.com/office/drawing/2014/main" id="{54C5578C-DDE6-7454-9A35-A21DF6FD6E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5075" y="1109487"/>
            <a:ext cx="2785830" cy="643868"/>
          </a:xfrm>
          <a:prstGeom prst="rect">
            <a:avLst/>
          </a:prstGeom>
        </p:spPr>
      </p:pic>
      <p:pic>
        <p:nvPicPr>
          <p:cNvPr id="4" name="Obrázok 3">
            <a:extLst>
              <a:ext uri="{FF2B5EF4-FFF2-40B4-BE49-F238E27FC236}">
                <a16:creationId xmlns:a16="http://schemas.microsoft.com/office/drawing/2014/main" id="{A4B61CA5-55B9-4CB5-9152-A8113B1B0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3959" y="777514"/>
            <a:ext cx="1307223" cy="1307223"/>
          </a:xfrm>
          <a:prstGeom prst="rect">
            <a:avLst/>
          </a:prstGeom>
        </p:spPr>
      </p:pic>
      <p:grpSp>
        <p:nvGrpSpPr>
          <p:cNvPr id="5" name="Skupina 4">
            <a:extLst>
              <a:ext uri="{FF2B5EF4-FFF2-40B4-BE49-F238E27FC236}">
                <a16:creationId xmlns:a16="http://schemas.microsoft.com/office/drawing/2014/main" id="{93EB76E5-F830-4DD2-448B-85F788FD2FF6}"/>
              </a:ext>
            </a:extLst>
          </p:cNvPr>
          <p:cNvGrpSpPr/>
          <p:nvPr userDrawn="1"/>
        </p:nvGrpSpPr>
        <p:grpSpPr>
          <a:xfrm>
            <a:off x="1111053" y="5744184"/>
            <a:ext cx="10432806" cy="737473"/>
            <a:chOff x="2911015" y="5847007"/>
            <a:chExt cx="10432806" cy="737473"/>
          </a:xfrm>
        </p:grpSpPr>
        <p:pic>
          <p:nvPicPr>
            <p:cNvPr id="6" name="Obrázok 5">
              <a:extLst>
                <a:ext uri="{FF2B5EF4-FFF2-40B4-BE49-F238E27FC236}">
                  <a16:creationId xmlns:a16="http://schemas.microsoft.com/office/drawing/2014/main" id="{0717F8F2-0BCE-9421-DF7E-92091F55BA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17532" y="5847007"/>
              <a:ext cx="1826289" cy="737473"/>
            </a:xfrm>
            <a:prstGeom prst="rect">
              <a:avLst/>
            </a:prstGeom>
          </p:spPr>
        </p:pic>
        <p:pic>
          <p:nvPicPr>
            <p:cNvPr id="7" name="Picture 2" descr="Slovenská poľnohospodárska univerzita v Nitre">
              <a:extLst>
                <a:ext uri="{FF2B5EF4-FFF2-40B4-BE49-F238E27FC236}">
                  <a16:creationId xmlns:a16="http://schemas.microsoft.com/office/drawing/2014/main" id="{B00D6C37-830D-9941-CE8E-7B8A7F5899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911015" y="5933486"/>
              <a:ext cx="1128044" cy="5345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
              <a:extLst>
                <a:ext uri="{FF2B5EF4-FFF2-40B4-BE49-F238E27FC236}">
                  <a16:creationId xmlns:a16="http://schemas.microsoft.com/office/drawing/2014/main" id="{CD7F7C8A-16EA-543D-14C6-A4B03911D38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69350"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BCF61E06-6F0B-102C-C5D7-4F46BA0036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739235" y="5933486"/>
              <a:ext cx="1156727" cy="564513"/>
            </a:xfrm>
            <a:prstGeom prst="rect">
              <a:avLst/>
            </a:prstGeom>
          </p:spPr>
        </p:pic>
        <p:pic>
          <p:nvPicPr>
            <p:cNvPr id="11" name="Picture 4" descr="AIFED - Formación, cultura y empleo en Granada">
              <a:extLst>
                <a:ext uri="{FF2B5EF4-FFF2-40B4-BE49-F238E27FC236}">
                  <a16:creationId xmlns:a16="http://schemas.microsoft.com/office/drawing/2014/main" id="{D66156B2-E30F-3CE0-6DDE-56F3AB67B9D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189109" y="5921371"/>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0E56BECE-5124-9DF4-2569-5A497617F4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9911718" y="595470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Syzygia Foundation">
              <a:extLst>
                <a:ext uri="{FF2B5EF4-FFF2-40B4-BE49-F238E27FC236}">
                  <a16:creationId xmlns:a16="http://schemas.microsoft.com/office/drawing/2014/main" id="{B5BBB899-B640-32EB-E0F3-C9B21A3DB9F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9951615" y="6291863"/>
              <a:ext cx="1419225" cy="282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Obrázok 13">
            <a:extLst>
              <a:ext uri="{FF2B5EF4-FFF2-40B4-BE49-F238E27FC236}">
                <a16:creationId xmlns:a16="http://schemas.microsoft.com/office/drawing/2014/main" id="{742551FF-9CE1-7E47-DF33-E0FC04B1985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640572" y="5507489"/>
            <a:ext cx="887333" cy="1166264"/>
          </a:xfrm>
          <a:prstGeom prst="rect">
            <a:avLst/>
          </a:prstGeom>
        </p:spPr>
      </p:pic>
    </p:spTree>
    <p:extLst>
      <p:ext uri="{BB962C8B-B14F-4D97-AF65-F5344CB8AC3E}">
        <p14:creationId xmlns:p14="http://schemas.microsoft.com/office/powerpoint/2010/main" val="289609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pic>
        <p:nvPicPr>
          <p:cNvPr id="4" name="Resim 4" descr="logo içeren bir resim&#10;&#10;Açıklama otomatik olarak oluşturuldu">
            <a:extLst>
              <a:ext uri="{FF2B5EF4-FFF2-40B4-BE49-F238E27FC236}">
                <a16:creationId xmlns:a16="http://schemas.microsoft.com/office/drawing/2014/main" id="{7117CEBA-B2E2-BBC3-1991-BA80066540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08" t="36473" r="17426" b="34350"/>
          <a:stretch/>
        </p:blipFill>
        <p:spPr bwMode="auto">
          <a:xfrm>
            <a:off x="272798" y="6224586"/>
            <a:ext cx="1325245" cy="536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600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838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6172200" y="1825625"/>
            <a:ext cx="5181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59760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839788" y="365125"/>
            <a:ext cx="10515600" cy="1325563"/>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839788" y="2505075"/>
            <a:ext cx="5157787"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6172200" y="2505075"/>
            <a:ext cx="5183188" cy="368458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146406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362741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6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27/09/2024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40270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838200" y="6356350"/>
            <a:ext cx="2743200" cy="365125"/>
          </a:xfrm>
          <a:prstGeom prst="rect">
            <a:avLst/>
          </a:prstGeom>
        </p:spPr>
        <p:txBody>
          <a:bodyPr/>
          <a:lstStyle/>
          <a:p>
            <a:fld id="{4496294D-597E-4D2E-B81B-892A1B613257}" type="datetimeFigureOut">
              <a:rPr lang="en-GB" smtClean="0"/>
              <a:t>27/09/2024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8610600" y="6356350"/>
            <a:ext cx="2743200" cy="365125"/>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255605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0A23-50E5-4E98-A123-1ABE0DF6E2F6}"/>
              </a:ext>
            </a:extLst>
          </p:cNvPr>
          <p:cNvSpPr>
            <a:spLocks noGrp="1"/>
          </p:cNvSpPr>
          <p:nvPr>
            <p:ph type="title"/>
          </p:nvPr>
        </p:nvSpPr>
        <p:spPr/>
        <p:txBody>
          <a:bodyPr/>
          <a:lstStyle/>
          <a:p>
            <a:r>
              <a:rPr lang="en-US"/>
              <a:t>Click to edit Master title style</a:t>
            </a:r>
            <a:endParaRPr lang="mk-MK"/>
          </a:p>
        </p:txBody>
      </p:sp>
      <p:sp>
        <p:nvSpPr>
          <p:cNvPr id="3" name="Text Placeholder 2">
            <a:extLst>
              <a:ext uri="{FF2B5EF4-FFF2-40B4-BE49-F238E27FC236}">
                <a16:creationId xmlns:a16="http://schemas.microsoft.com/office/drawing/2014/main" id="{C73B4E44-5D0F-4491-BC07-5D57BCF016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A5FF08B9-AC57-4793-A600-2179C7504058}"/>
              </a:ext>
            </a:extLst>
          </p:cNvPr>
          <p:cNvSpPr>
            <a:spLocks noGrp="1"/>
          </p:cNvSpPr>
          <p:nvPr>
            <p:ph type="dt" sz="half" idx="10"/>
          </p:nvPr>
        </p:nvSpPr>
        <p:spPr/>
        <p:txBody>
          <a:bodyPr/>
          <a:lstStyle/>
          <a:p>
            <a:fld id="{6D3446B4-3BDC-48EA-B258-56A3470749C0}" type="datetimeFigureOut">
              <a:rPr lang="mk-MK" smtClean="0"/>
              <a:t>27.9.24</a:t>
            </a:fld>
            <a:endParaRPr lang="mk-MK"/>
          </a:p>
        </p:txBody>
      </p:sp>
      <p:sp>
        <p:nvSpPr>
          <p:cNvPr id="5" name="Footer Placeholder 4">
            <a:extLst>
              <a:ext uri="{FF2B5EF4-FFF2-40B4-BE49-F238E27FC236}">
                <a16:creationId xmlns:a16="http://schemas.microsoft.com/office/drawing/2014/main" id="{0FB4BCEB-204C-4393-997A-12C9FBD9EA8C}"/>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FC8FD7F9-407B-4FDA-8395-66CDEBF79823}"/>
              </a:ext>
            </a:extLst>
          </p:cNvPr>
          <p:cNvSpPr>
            <a:spLocks noGrp="1"/>
          </p:cNvSpPr>
          <p:nvPr>
            <p:ph type="sldNum" sz="quarter" idx="12"/>
          </p:nvPr>
        </p:nvSpPr>
        <p:spPr/>
        <p:txBody>
          <a:bodyPr/>
          <a:lstStyle/>
          <a:p>
            <a:fld id="{527C557A-3CDE-402B-B8F9-F7D05CB61B58}" type="slidenum">
              <a:rPr lang="mk-MK" smtClean="0"/>
              <a:t>‹#›</a:t>
            </a:fld>
            <a:endParaRPr lang="mk-MK"/>
          </a:p>
        </p:txBody>
      </p:sp>
    </p:spTree>
    <p:extLst>
      <p:ext uri="{BB962C8B-B14F-4D97-AF65-F5344CB8AC3E}">
        <p14:creationId xmlns:p14="http://schemas.microsoft.com/office/powerpoint/2010/main" val="2501084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42646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9" r:id="rId9"/>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jpeg"/><Relationship Id="rId18" Type="http://schemas.openxmlformats.org/officeDocument/2006/relationships/image" Target="../media/image10.png"/><Relationship Id="rId3" Type="http://schemas.openxmlformats.org/officeDocument/2006/relationships/hyperlink" Target="https://www.flickr.com/photos/rodeime/15116947119" TargetMode="External"/><Relationship Id="rId7" Type="http://schemas.openxmlformats.org/officeDocument/2006/relationships/image" Target="../media/image16.svg"/><Relationship Id="rId12" Type="http://schemas.openxmlformats.org/officeDocument/2006/relationships/image" Target="../media/image5.png"/><Relationship Id="rId17" Type="http://schemas.openxmlformats.org/officeDocument/2006/relationships/image" Target="../media/image21.tiff"/><Relationship Id="rId2" Type="http://schemas.openxmlformats.org/officeDocument/2006/relationships/image" Target="../media/image12.jpg"/><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3"/>
            <a:ext cx="5334930" cy="1477510"/>
          </a:xfrm>
        </p:spPr>
        <p:txBody>
          <a:bodyPr vert="horz" lIns="91440" tIns="45720" rIns="91440" bIns="45720" rtlCol="0" anchor="b">
            <a:normAutofit/>
          </a:bodyPr>
          <a:lstStyle/>
          <a:p>
            <a:pPr algn="ctr">
              <a:spcBef>
                <a:spcPts val="1000"/>
              </a:spcBef>
              <a:spcAft>
                <a:spcPts val="6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Esenlik - Sonuç</a:t>
            </a:r>
          </a:p>
        </p:txBody>
      </p:sp>
      <p:pic>
        <p:nvPicPr>
          <p:cNvPr id="7" name="Picture 12" descr="Obrázok, na ktorom je nebo, voda, exteriér, osoba&#10;&#10;Automaticky generovaný popis">
            <a:extLst>
              <a:ext uri="{FF2B5EF4-FFF2-40B4-BE49-F238E27FC236}">
                <a16:creationId xmlns:a16="http://schemas.microsoft.com/office/drawing/2014/main" id="{4895F832-F23A-EB44-A8CF-F6C9E1155710}"/>
              </a:ext>
            </a:extLst>
          </p:cNvPr>
          <p:cNvPicPr>
            <a:picLocks noChangeAspect="1"/>
          </p:cNvPicPr>
          <p:nvPr/>
        </p:nvPicPr>
        <p:blipFill>
          <a:blip r:embed="rId2">
            <a:alphaModFix amt="7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12" name="Grafický objekt 11" descr="Smartfón obrys">
            <a:extLst>
              <a:ext uri="{FF2B5EF4-FFF2-40B4-BE49-F238E27FC236}">
                <a16:creationId xmlns:a16="http://schemas.microsoft.com/office/drawing/2014/main" id="{BAFE05D7-1248-91EA-E195-9AA5B45250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65805">
            <a:off x="1685671" y="1534886"/>
            <a:ext cx="914400" cy="914400"/>
          </a:xfrm>
          <a:prstGeom prst="rect">
            <a:avLst/>
          </a:prstGeom>
        </p:spPr>
      </p:pic>
      <p:pic>
        <p:nvPicPr>
          <p:cNvPr id="14" name="Grafický objekt 13" descr="Internet obrys">
            <a:extLst>
              <a:ext uri="{FF2B5EF4-FFF2-40B4-BE49-F238E27FC236}">
                <a16:creationId xmlns:a16="http://schemas.microsoft.com/office/drawing/2014/main" id="{C6FB75F4-E4BA-75A9-910F-FD8D43EBC6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8057" y="2772394"/>
            <a:ext cx="914400" cy="914400"/>
          </a:xfrm>
          <a:prstGeom prst="rect">
            <a:avLst/>
          </a:prstGeom>
        </p:spPr>
      </p:pic>
      <p:pic>
        <p:nvPicPr>
          <p:cNvPr id="17" name="Grafický objekt 16" descr="Wi-Fi obrys">
            <a:extLst>
              <a:ext uri="{FF2B5EF4-FFF2-40B4-BE49-F238E27FC236}">
                <a16:creationId xmlns:a16="http://schemas.microsoft.com/office/drawing/2014/main" id="{182B619F-6959-7F39-3BA3-193DB24585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85257" y="3979506"/>
            <a:ext cx="914400" cy="914400"/>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622067"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1400" dirty="0">
                <a:latin typeface="+mn-lt"/>
              </a:rPr>
              <a:t>Dijital Esenlik ve Güvenliği Herkes için Erişilebilir Hale Getirerek Dijital Yılmazlığın İnşası</a:t>
            </a:r>
            <a:br>
              <a:rPr lang="tr-TR" sz="1400" dirty="0">
                <a:latin typeface="+mn-lt"/>
              </a:rPr>
            </a:br>
            <a:r>
              <a:rPr lang="tr-TR" sz="1100" dirty="0">
                <a:latin typeface="+mn-lt"/>
              </a:rPr>
              <a:t>2022-2-SK01-KA220-ADU-000096888</a:t>
            </a:r>
            <a:endParaRPr lang="tr-TR" sz="1400" dirty="0">
              <a:latin typeface="+mn-lt"/>
            </a:endParaRPr>
          </a:p>
        </p:txBody>
      </p:sp>
      <p:pic>
        <p:nvPicPr>
          <p:cNvPr id="3" name="Resim 2">
            <a:extLst>
              <a:ext uri="{FF2B5EF4-FFF2-40B4-BE49-F238E27FC236}">
                <a16:creationId xmlns:a16="http://schemas.microsoft.com/office/drawing/2014/main" id="{364620D8-8311-FF4B-8DC0-182A18262134}"/>
              </a:ext>
            </a:extLst>
          </p:cNvPr>
          <p:cNvPicPr>
            <a:picLocks noChangeAspect="1"/>
          </p:cNvPicPr>
          <p:nvPr/>
        </p:nvPicPr>
        <p:blipFill>
          <a:blip r:embed="rId17"/>
          <a:stretch>
            <a:fillRect/>
          </a:stretch>
        </p:blipFill>
        <p:spPr>
          <a:xfrm>
            <a:off x="8810772" y="501835"/>
            <a:ext cx="3141946" cy="583280"/>
          </a:xfrm>
          <a:prstGeom prst="rect">
            <a:avLst/>
          </a:prstGeom>
        </p:spPr>
      </p:pic>
      <p:pic>
        <p:nvPicPr>
          <p:cNvPr id="18" name="Obrázok 13">
            <a:extLst>
              <a:ext uri="{FF2B5EF4-FFF2-40B4-BE49-F238E27FC236}">
                <a16:creationId xmlns:a16="http://schemas.microsoft.com/office/drawing/2014/main" id="{3CBD4962-CF91-8C43-9B01-30648A6DA382}"/>
              </a:ext>
            </a:extLst>
          </p:cNvPr>
          <p:cNvPicPr>
            <a:picLocks noChangeAspect="1"/>
          </p:cNvPicPr>
          <p:nvPr/>
        </p:nvPicPr>
        <p:blipFill rotWithShape="1">
          <a:blip r:embed="rId18">
            <a:extLst>
              <a:ext uri="{28A0092B-C50C-407E-A947-70E740481C1C}">
                <a14:useLocalDpi xmlns:a14="http://schemas.microsoft.com/office/drawing/2010/main" val="0"/>
              </a:ext>
            </a:extLst>
          </a:blip>
          <a:srcRect l="7936" t="2924" r="10220" b="5199"/>
          <a:stretch/>
        </p:blipFill>
        <p:spPr>
          <a:xfrm>
            <a:off x="8120727" y="5272445"/>
            <a:ext cx="632666" cy="933484"/>
          </a:xfrm>
          <a:prstGeom prst="rect">
            <a:avLst/>
          </a:prstGeom>
        </p:spPr>
      </p:pic>
    </p:spTree>
    <p:extLst>
      <p:ext uri="{BB962C8B-B14F-4D97-AF65-F5344CB8AC3E}">
        <p14:creationId xmlns:p14="http://schemas.microsoft.com/office/powerpoint/2010/main" val="3398400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BC6B2A7-6C61-4467-918B-79D080A8F6D2}"/>
              </a:ext>
            </a:extLst>
          </p:cNvPr>
          <p:cNvSpPr>
            <a:spLocks noGrp="1"/>
          </p:cNvSpPr>
          <p:nvPr>
            <p:ph type="title"/>
          </p:nvPr>
        </p:nvSpPr>
        <p:spPr>
          <a:xfrm>
            <a:off x="352087" y="297612"/>
            <a:ext cx="6022833" cy="1239398"/>
          </a:xfrm>
        </p:spPr>
        <p:txBody>
          <a:bodyPr vert="horz" lIns="91440" tIns="45720" rIns="91440" bIns="45720" rtlCol="0" anchor="ctr">
            <a:normAutofit/>
          </a:bodyPr>
          <a:lstStyle/>
          <a:p>
            <a:pPr algn="l"/>
            <a:r>
              <a:rPr lang="en-US" dirty="0" err="1">
                <a:latin typeface="Aptos" panose="020B0004020202020204" pitchFamily="34" charset="0"/>
                <a:ea typeface="+mj-ea"/>
              </a:rPr>
              <a:t>Güçlendirici</a:t>
            </a:r>
            <a:r>
              <a:rPr lang="en-US" dirty="0">
                <a:latin typeface="Aptos" panose="020B0004020202020204" pitchFamily="34" charset="0"/>
                <a:ea typeface="+mj-ea"/>
              </a:rPr>
              <a:t> </a:t>
            </a:r>
            <a:r>
              <a:rPr lang="en-US" dirty="0" err="1">
                <a:latin typeface="Aptos" panose="020B0004020202020204" pitchFamily="34" charset="0"/>
                <a:ea typeface="+mj-ea"/>
              </a:rPr>
              <a:t>değişim</a:t>
            </a:r>
            <a:endParaRPr lang="en-US" dirty="0">
              <a:latin typeface="Aptos" panose="020B0004020202020204" pitchFamily="34" charset="0"/>
              <a:ea typeface="+mj-ea"/>
            </a:endParaRPr>
          </a:p>
        </p:txBody>
      </p:sp>
      <p:sp>
        <p:nvSpPr>
          <p:cNvPr id="3" name="Text Placeholder 2">
            <a:extLst>
              <a:ext uri="{FF2B5EF4-FFF2-40B4-BE49-F238E27FC236}">
                <a16:creationId xmlns:a16="http://schemas.microsoft.com/office/drawing/2014/main" id="{BCBF1860-2E7F-4151-8316-1C2C3123C0F5}"/>
              </a:ext>
            </a:extLst>
          </p:cNvPr>
          <p:cNvSpPr>
            <a:spLocks noGrp="1"/>
          </p:cNvSpPr>
          <p:nvPr>
            <p:ph type="body" idx="1"/>
          </p:nvPr>
        </p:nvSpPr>
        <p:spPr>
          <a:xfrm>
            <a:off x="506628" y="1620610"/>
            <a:ext cx="5724934" cy="4556353"/>
          </a:xfrm>
        </p:spPr>
        <p:txBody>
          <a:bodyPr vert="horz" lIns="91440" tIns="45720" rIns="91440" bIns="45720" rtlCol="0">
            <a:normAutofit/>
          </a:bodyPr>
          <a:lstStyle/>
          <a:p>
            <a:r>
              <a:rPr lang="tr-TR" sz="3200" dirty="0">
                <a:latin typeface="Aptos" panose="020B0004020202020204" pitchFamily="34" charset="0"/>
                <a:ea typeface="+mn-ea"/>
              </a:rPr>
              <a:t>Alışkanlıkları </a:t>
            </a:r>
            <a:r>
              <a:rPr lang="tr-TR" sz="3200" b="1" dirty="0">
                <a:latin typeface="Aptos" panose="020B0004020202020204" pitchFamily="34" charset="0"/>
                <a:ea typeface="+mn-ea"/>
              </a:rPr>
              <a:t>değiştirmek öz farkındalık, sabır ve destek</a:t>
            </a:r>
            <a:r>
              <a:rPr lang="tr-TR" sz="3200" dirty="0">
                <a:latin typeface="Aptos" panose="020B0004020202020204" pitchFamily="34" charset="0"/>
                <a:ea typeface="+mn-ea"/>
              </a:rPr>
              <a:t> gerektirir.</a:t>
            </a:r>
          </a:p>
          <a:p>
            <a:r>
              <a:rPr lang="tr-TR" sz="3200" dirty="0">
                <a:latin typeface="Aptos" panose="020B0004020202020204" pitchFamily="34" charset="0"/>
                <a:ea typeface="+mn-ea"/>
              </a:rPr>
              <a:t>Bu ilkeleri benimseyerek ve bir topluluk duygusu geliştirerek, bireylere dijital hayatlarının kontrolünü ele geçirme ve daha iyisi için kalıcı bir değişim yaratma gücü veriyoruz.</a:t>
            </a:r>
          </a:p>
        </p:txBody>
      </p:sp>
      <p:pic>
        <p:nvPicPr>
          <p:cNvPr id="9218" name="Picture 2" descr="FOMO and JOMO Boys Vibe 2058607 Vector Art at Vecteezy">
            <a:extLst>
              <a:ext uri="{FF2B5EF4-FFF2-40B4-BE49-F238E27FC236}">
                <a16:creationId xmlns:a16="http://schemas.microsoft.com/office/drawing/2014/main" id="{FBFB5C01-806A-40E7-A161-D8BEDF15C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22" r="30879"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922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2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234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49" name="Arc 1024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D6D2F3-BDE9-4884-B549-A881050BB4B0}"/>
              </a:ext>
            </a:extLst>
          </p:cNvPr>
          <p:cNvSpPr>
            <a:spLocks noGrp="1"/>
          </p:cNvSpPr>
          <p:nvPr>
            <p:ph type="title"/>
          </p:nvPr>
        </p:nvSpPr>
        <p:spPr>
          <a:xfrm>
            <a:off x="267164" y="614319"/>
            <a:ext cx="11007811" cy="975086"/>
          </a:xfrm>
        </p:spPr>
        <p:txBody>
          <a:bodyPr vert="horz" lIns="91440" tIns="45720" rIns="91440" bIns="45720" rtlCol="0" anchor="ctr">
            <a:normAutofit fontScale="90000"/>
          </a:bodyPr>
          <a:lstStyle/>
          <a:p>
            <a:pPr algn="l"/>
            <a:r>
              <a:rPr lang="en-US" sz="4400" kern="1200" dirty="0" err="1">
                <a:latin typeface="Aptos" panose="020B0004020202020204" pitchFamily="34" charset="0"/>
                <a:ea typeface="+mj-ea"/>
              </a:rPr>
              <a:t>Deneyimleri</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paylaşmak</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ve</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başkalarına</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ilham</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vermek</a:t>
            </a:r>
            <a:endParaRPr lang="en-US" sz="4400" kern="1200" dirty="0">
              <a:latin typeface="Aptos" panose="020B0004020202020204" pitchFamily="34" charset="0"/>
              <a:ea typeface="+mj-ea"/>
            </a:endParaRPr>
          </a:p>
        </p:txBody>
      </p:sp>
      <p:sp>
        <p:nvSpPr>
          <p:cNvPr id="10251" name="Freeform: Shape 102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42" name="Picture 2" descr="Virtual Presentation - 2nd World Conference on Teaching and Education">
            <a:extLst>
              <a:ext uri="{FF2B5EF4-FFF2-40B4-BE49-F238E27FC236}">
                <a16:creationId xmlns:a16="http://schemas.microsoft.com/office/drawing/2014/main" id="{A156BBD8-BA0C-4792-B519-71684C52D0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7896" y="2448411"/>
            <a:ext cx="4777381" cy="250812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2B1747B-E200-4F11-A18C-020F2A4633DC}"/>
              </a:ext>
            </a:extLst>
          </p:cNvPr>
          <p:cNvSpPr>
            <a:spLocks noGrp="1"/>
          </p:cNvSpPr>
          <p:nvPr>
            <p:ph type="body" idx="1"/>
          </p:nvPr>
        </p:nvSpPr>
        <p:spPr>
          <a:xfrm>
            <a:off x="5721178" y="1631726"/>
            <a:ext cx="5632622" cy="4545237"/>
          </a:xfrm>
        </p:spPr>
        <p:txBody>
          <a:bodyPr vert="horz" lIns="91440" tIns="45720" rIns="91440" bIns="45720" rtlCol="0">
            <a:normAutofit/>
          </a:bodyPr>
          <a:lstStyle/>
          <a:p>
            <a:pPr algn="just"/>
            <a:r>
              <a:rPr lang="tr-TR" dirty="0">
                <a:latin typeface="Aptos" panose="020B0004020202020204" pitchFamily="34" charset="0"/>
                <a:ea typeface="+mn-ea"/>
              </a:rPr>
              <a:t>Bilgi ve deneyimlerinizi başkalarıyla paylaşmanızı teşvik ediyoruz.</a:t>
            </a:r>
          </a:p>
          <a:p>
            <a:pPr algn="just"/>
            <a:r>
              <a:rPr lang="tr-TR" dirty="0">
                <a:latin typeface="Aptos" panose="020B0004020202020204" pitchFamily="34" charset="0"/>
                <a:ea typeface="+mn-ea"/>
              </a:rPr>
              <a:t>Hikayeniz, yalnızca kendi yaşamınızda değil, aynı zamanda çevrenizdekilerin yaşamlarında da olumlu bir değişime yol açarak ilham verme ve motive etme gücüne sahiptir.</a:t>
            </a:r>
          </a:p>
        </p:txBody>
      </p:sp>
    </p:spTree>
    <p:extLst>
      <p:ext uri="{BB962C8B-B14F-4D97-AF65-F5344CB8AC3E}">
        <p14:creationId xmlns:p14="http://schemas.microsoft.com/office/powerpoint/2010/main" val="109560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0"/>
            <a:ext cx="11567404" cy="55707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2000" b="1" dirty="0">
                <a:solidFill>
                  <a:srgbClr val="92BAB5"/>
                </a:solidFill>
                <a:latin typeface="Aptos" panose="020B0004020202020204" pitchFamily="34" charset="0"/>
                <a:ea typeface="Inter"/>
                <a:cs typeface="Inter"/>
                <a:sym typeface="Inter"/>
              </a:rPr>
              <a:t>Açık Lisans</a:t>
            </a:r>
          </a:p>
          <a:p>
            <a:pPr algn="just">
              <a:spcBef>
                <a:spcPct val="0"/>
              </a:spcBef>
            </a:pPr>
            <a:r>
              <a:rPr lang="tr-TR" sz="1800" dirty="0">
                <a:latin typeface="Aptos" panose="020B0004020202020204" pitchFamily="34" charset="0"/>
                <a:ea typeface="Inter"/>
                <a:cs typeface="Inter"/>
                <a:sym typeface="Inter"/>
              </a:rPr>
              <a:t> </a:t>
            </a:r>
          </a:p>
          <a:p>
            <a:pPr algn="just">
              <a:spcBef>
                <a:spcPct val="0"/>
              </a:spcBef>
            </a:pPr>
            <a:r>
              <a:rPr lang="tr-TR" sz="1800" dirty="0">
                <a:latin typeface="Aptos" panose="020B0004020202020204" pitchFamily="34" charset="0"/>
                <a:ea typeface="Inter"/>
                <a:cs typeface="Inter"/>
                <a:sym typeface="Inter"/>
              </a:rPr>
              <a:t>"Dijital Esenlik ve Güvenliği Herkes için Erişilebilir Hale Getirerek Dijital Yılmazlığın İnşası” (Proje </a:t>
            </a:r>
            <a:r>
              <a:rPr lang="tr-TR" sz="1800" dirty="0" err="1">
                <a:latin typeface="Aptos" panose="020B0004020202020204" pitchFamily="34" charset="0"/>
                <a:ea typeface="Inter"/>
                <a:cs typeface="Inter"/>
                <a:sym typeface="Inter"/>
              </a:rPr>
              <a:t>no</a:t>
            </a:r>
            <a:r>
              <a:rPr lang="tr-TR" sz="1800"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1800" dirty="0" err="1">
                <a:latin typeface="Aptos" panose="020B0004020202020204" pitchFamily="34" charset="0"/>
                <a:ea typeface="Inter"/>
                <a:cs typeface="Inter"/>
                <a:sym typeface="Inter"/>
              </a:rPr>
              <a:t>lar</a:t>
            </a:r>
            <a:r>
              <a:rPr lang="tr-TR" sz="1800" dirty="0">
                <a:latin typeface="Aptos" panose="020B0004020202020204" pitchFamily="34" charset="0"/>
                <a:ea typeface="Inter"/>
                <a:cs typeface="Inter"/>
                <a:sym typeface="Inter"/>
              </a:rPr>
              <a:t>)</a:t>
            </a:r>
            <a:r>
              <a:rPr lang="tr-TR" sz="1800" dirty="0" err="1">
                <a:latin typeface="Aptos" panose="020B0004020202020204" pitchFamily="34" charset="0"/>
                <a:ea typeface="Inter"/>
                <a:cs typeface="Inter"/>
                <a:sym typeface="Inter"/>
              </a:rPr>
              <a:t>ının</a:t>
            </a:r>
            <a:r>
              <a:rPr lang="tr-TR" sz="1800"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1800" dirty="0">
              <a:latin typeface="Aptos" panose="020B0004020202020204" pitchFamily="34" charset="0"/>
              <a:ea typeface="Inter"/>
              <a:cs typeface="Inter"/>
              <a:sym typeface="Inter"/>
            </a:endParaRPr>
          </a:p>
          <a:p>
            <a:pPr algn="just">
              <a:spcBef>
                <a:spcPct val="0"/>
              </a:spcBef>
            </a:pPr>
            <a:r>
              <a:rPr lang="tr-TR" sz="1800" dirty="0">
                <a:latin typeface="Aptos" panose="020B0004020202020204" pitchFamily="34" charset="0"/>
                <a:ea typeface="Inter"/>
                <a:cs typeface="Inter"/>
                <a:sym typeface="Inter"/>
              </a:rPr>
              <a:t>Bu yayın, CC-BY-NC-SA Creative Commons lisansına sahiptir.</a:t>
            </a:r>
          </a:p>
          <a:p>
            <a:pPr algn="just">
              <a:spcBef>
                <a:spcPct val="0"/>
              </a:spcBef>
            </a:pPr>
            <a:br>
              <a:rPr lang="tr-TR" sz="1800" dirty="0">
                <a:latin typeface="Aptos" panose="020B0004020202020204" pitchFamily="34" charset="0"/>
                <a:ea typeface="Inter"/>
                <a:cs typeface="Inter"/>
                <a:sym typeface="Inter"/>
              </a:rPr>
            </a:br>
            <a:endParaRPr lang="tr-TR" sz="1800" dirty="0">
              <a:latin typeface="Aptos" panose="020B0004020202020204" pitchFamily="34" charset="0"/>
              <a:ea typeface="Inter"/>
              <a:cs typeface="Inter"/>
              <a:sym typeface="Inter"/>
            </a:endParaRPr>
          </a:p>
          <a:p>
            <a:pPr algn="just">
              <a:spcBef>
                <a:spcPct val="0"/>
              </a:spcBef>
            </a:pPr>
            <a:endParaRPr lang="tr-TR" sz="1800" dirty="0">
              <a:latin typeface="Aptos" panose="020B0004020202020204" pitchFamily="34" charset="0"/>
              <a:ea typeface="Inter"/>
              <a:cs typeface="Inter"/>
              <a:sym typeface="Inter"/>
            </a:endParaRPr>
          </a:p>
          <a:p>
            <a:pPr marR="0" lvl="0" indent="0" algn="just" fontAlgn="auto">
              <a:spcBef>
                <a:spcPct val="0"/>
              </a:spcBef>
              <a:spcAft>
                <a:spcPts val="0"/>
              </a:spcAft>
              <a:buClrTx/>
              <a:buSzTx/>
              <a:buFontTx/>
              <a:buNone/>
              <a:tabLst/>
              <a:defRPr/>
            </a:pPr>
            <a:r>
              <a:rPr lang="tr-TR" sz="1800" dirty="0">
                <a:ea typeface="Inter"/>
              </a:rPr>
              <a:t>Bu lisans, ticari olmayan amaçlar için eserin kopyalanmasına, dağıtılmasına, uyarlanmasına ve işlenmesine izin verir. Eseri kullanırken ve eserden alıntı yaparken:</a:t>
            </a:r>
          </a:p>
          <a:p>
            <a:pPr marR="0" lvl="0" indent="0" algn="just" fontAlgn="auto">
              <a:spcBef>
                <a:spcPct val="0"/>
              </a:spcBef>
              <a:spcAft>
                <a:spcPts val="0"/>
              </a:spcAft>
              <a:buClrTx/>
              <a:buSzTx/>
              <a:buFontTx/>
              <a:buNone/>
              <a:tabLst/>
              <a:defRPr/>
            </a:pPr>
            <a:r>
              <a:rPr lang="tr-TR" sz="1800" dirty="0">
                <a:ea typeface="Inter"/>
              </a:rPr>
              <a:t>1. uygun atıf yapılmalı, lisans kullanılmalı ve değişiklik yapıldıysa bu belirtilmelidir. Telif hakları, eser sahiplerine ait kalacaktır.</a:t>
            </a:r>
          </a:p>
          <a:p>
            <a:pPr marR="0" lvl="0" indent="0" algn="just" fontAlgn="auto">
              <a:spcBef>
                <a:spcPct val="0"/>
              </a:spcBef>
              <a:spcAft>
                <a:spcPts val="0"/>
              </a:spcAft>
              <a:buClrTx/>
              <a:buSzTx/>
              <a:buFontTx/>
              <a:buNone/>
              <a:tabLst/>
              <a:defRPr/>
            </a:pPr>
            <a:r>
              <a:rPr lang="tr-TR" sz="1800" dirty="0">
                <a:ea typeface="Inter"/>
              </a:rPr>
              <a:t>2. eser ticari amaçlarla kullanılamaz.</a:t>
            </a:r>
          </a:p>
          <a:p>
            <a:pPr marR="0" lvl="0" indent="0" algn="just" fontAlgn="auto">
              <a:spcBef>
                <a:spcPct val="0"/>
              </a:spcBef>
              <a:spcAft>
                <a:spcPts val="0"/>
              </a:spcAft>
              <a:buClrTx/>
              <a:buSzTx/>
              <a:buFontTx/>
              <a:buNone/>
              <a:tabLst/>
              <a:defRPr/>
            </a:pPr>
            <a:r>
              <a:rPr lang="tr-TR" sz="1800" dirty="0">
                <a:ea typeface="Inter"/>
              </a:rPr>
              <a:t>3. eseri değiştirdiğinizde, dönüştürdüğünüzde veya işlediğinizde, ortaya çıkan eseri aynı lisansla lisanslamalısınız. </a:t>
            </a:r>
          </a:p>
          <a:p>
            <a:pPr marR="0" lvl="0" indent="0" algn="just" fontAlgn="auto">
              <a:spcBef>
                <a:spcPct val="0"/>
              </a:spcBef>
              <a:spcAft>
                <a:spcPts val="0"/>
              </a:spcAft>
              <a:buClrTx/>
              <a:buSzTx/>
              <a:buFontTx/>
              <a:buNone/>
              <a:tabLst/>
              <a:defRPr/>
            </a:pPr>
            <a:endParaRPr lang="tr-TR" sz="1800" b="1" dirty="0">
              <a:solidFill>
                <a:srgbClr val="FFAA5A"/>
              </a:solidFill>
              <a:latin typeface="Aptos" panose="020B0004020202020204" pitchFamily="34" charset="0"/>
              <a:ea typeface="Inter"/>
              <a:cs typeface="Inter"/>
              <a:sym typeface="Inter"/>
            </a:endParaRPr>
          </a:p>
          <a:p>
            <a:pPr algn="just">
              <a:spcBef>
                <a:spcPct val="0"/>
              </a:spcBef>
            </a:pPr>
            <a:r>
              <a:rPr lang="tr-TR" sz="1800"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1800" dirty="0">
                <a:ea typeface="Inter"/>
              </a:rPr>
              <a:t>Avrupa Birliği tarafından ortak finanse edilmiştir. Ancak ifade edilen görüşler ve fikirler yalnızca yazar(</a:t>
            </a:r>
            <a:r>
              <a:rPr lang="tr-TR" sz="1800" dirty="0" err="1">
                <a:ea typeface="Inter"/>
              </a:rPr>
              <a:t>lar</a:t>
            </a:r>
            <a:r>
              <a:rPr lang="tr-TR" sz="1800" dirty="0">
                <a:ea typeface="Inter"/>
              </a:rPr>
              <a:t>)a aittir ve Avrupa Birliği veya Avrupa Eğitim ve Kültür Yürütme Ajansı'nın (EACEA) görüşlerini yansıtmaz. Ne Avrupa Birliği ne de EACEA bunlardan sorumlu tutulamaz.</a:t>
            </a:r>
            <a:r>
              <a:rPr lang="tr-TR" sz="1800" dirty="0">
                <a:latin typeface="Aptos" panose="020B0004020202020204" pitchFamily="34" charset="0"/>
                <a:ea typeface="Inter"/>
                <a:cs typeface="Inter"/>
                <a:sym typeface="Inter"/>
              </a:rPr>
              <a:t> </a:t>
            </a:r>
          </a:p>
        </p:txBody>
      </p:sp>
      <p:sp>
        <p:nvSpPr>
          <p:cNvPr id="4" name="Freeform 4"/>
          <p:cNvSpPr/>
          <p:nvPr/>
        </p:nvSpPr>
        <p:spPr>
          <a:xfrm>
            <a:off x="312298" y="2710543"/>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53262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C6CFDF5-BC02-4A5B-AFDB-9F081A9BDF0A}"/>
              </a:ext>
            </a:extLst>
          </p:cNvPr>
          <p:cNvSpPr>
            <a:spLocks noGrp="1"/>
          </p:cNvSpPr>
          <p:nvPr>
            <p:ph type="title"/>
          </p:nvPr>
        </p:nvSpPr>
        <p:spPr>
          <a:xfrm>
            <a:off x="838200" y="365125"/>
            <a:ext cx="5393361" cy="1325563"/>
          </a:xfrm>
        </p:spPr>
        <p:txBody>
          <a:bodyPr vert="horz" lIns="91440" tIns="45720" rIns="91440" bIns="45720" rtlCol="0" anchor="ctr">
            <a:normAutofit/>
          </a:bodyPr>
          <a:lstStyle/>
          <a:p>
            <a:pPr algn="l"/>
            <a:r>
              <a:rPr lang="tr-TR" sz="4400" kern="1200" dirty="0">
                <a:latin typeface="Aptos" panose="020B0004020202020204" pitchFamily="34" charset="0"/>
                <a:ea typeface="+mj-ea"/>
              </a:rPr>
              <a:t>Dijital Esenliği Anlamak</a:t>
            </a:r>
          </a:p>
        </p:txBody>
      </p:sp>
      <p:sp>
        <p:nvSpPr>
          <p:cNvPr id="1033" name="Freeform: Shape 103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825D3076-4C7B-4D41-BB08-FFFC7FA25E88}"/>
              </a:ext>
            </a:extLst>
          </p:cNvPr>
          <p:cNvSpPr>
            <a:spLocks noGrp="1"/>
          </p:cNvSpPr>
          <p:nvPr>
            <p:ph type="body" idx="1"/>
          </p:nvPr>
        </p:nvSpPr>
        <p:spPr>
          <a:xfrm>
            <a:off x="642552" y="1825625"/>
            <a:ext cx="5881816" cy="4351338"/>
          </a:xfrm>
        </p:spPr>
        <p:txBody>
          <a:bodyPr vert="horz" lIns="91440" tIns="45720" rIns="91440" bIns="45720" rtlCol="0">
            <a:normAutofit/>
          </a:bodyPr>
          <a:lstStyle/>
          <a:p>
            <a:pPr algn="just"/>
            <a:r>
              <a:rPr lang="tr-TR" sz="2400" dirty="0">
                <a:latin typeface="Aptos" panose="020B0004020202020204" pitchFamily="34" charset="0"/>
                <a:ea typeface="+mn-ea"/>
              </a:rPr>
              <a:t>Dijital esenliğin özünü anlamak, </a:t>
            </a:r>
            <a:r>
              <a:rPr lang="tr-TR" sz="2400" b="1" dirty="0">
                <a:latin typeface="Aptos" panose="020B0004020202020204" pitchFamily="34" charset="0"/>
                <a:ea typeface="+mn-ea"/>
              </a:rPr>
              <a:t>teknolojinin esenliğimizi gölgelemeden yaşamımızı iyileştirdiği ideal noktayı bulmaktır.</a:t>
            </a:r>
          </a:p>
          <a:p>
            <a:pPr algn="just"/>
            <a:r>
              <a:rPr lang="tr-TR" sz="2400" dirty="0">
                <a:latin typeface="Aptos" panose="020B0004020202020204" pitchFamily="34" charset="0"/>
                <a:ea typeface="+mn-ea"/>
              </a:rPr>
              <a:t>Yürüyüşlerimizi </a:t>
            </a:r>
            <a:r>
              <a:rPr lang="tr-TR" sz="2400" dirty="0" err="1">
                <a:latin typeface="Aptos" panose="020B0004020202020204" pitchFamily="34" charset="0"/>
                <a:ea typeface="+mn-ea"/>
              </a:rPr>
              <a:t>fitness</a:t>
            </a:r>
            <a:r>
              <a:rPr lang="tr-TR" sz="2400" dirty="0">
                <a:latin typeface="Aptos" panose="020B0004020202020204" pitchFamily="34" charset="0"/>
                <a:ea typeface="+mn-ea"/>
              </a:rPr>
              <a:t> uygulamalarıyla takip etmekten sevdiklerimizle görüntülü görüşmelerle bağlantıda kalmaya kadar, küçük düzenlemelerin nasıl önemli iyileşmelere yol açabileceğini gördük.</a:t>
            </a:r>
          </a:p>
        </p:txBody>
      </p:sp>
      <p:sp>
        <p:nvSpPr>
          <p:cNvPr id="1035" name="Oval 103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To Maintain Work-Wellness Balance — PRESS Massage Greenpoint">
            <a:extLst>
              <a:ext uri="{FF2B5EF4-FFF2-40B4-BE49-F238E27FC236}">
                <a16:creationId xmlns:a16="http://schemas.microsoft.com/office/drawing/2014/main" id="{2E7F010A-72F9-4080-97AC-7C746E657D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7184" y="1878169"/>
            <a:ext cx="3781051" cy="2457683"/>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extLst>
            <a:ext uri="{909E8E84-426E-40DD-AFC4-6F175D3DCCD1}">
              <a14:hiddenFill xmlns:a14="http://schemas.microsoft.com/office/drawing/2010/main">
                <a:solidFill>
                  <a:srgbClr val="FFFFFF"/>
                </a:solidFill>
              </a14:hiddenFill>
            </a:ext>
          </a:extLst>
        </p:spPr>
      </p:pic>
      <p:sp>
        <p:nvSpPr>
          <p:cNvPr id="1037" name="Freeform: Shape 103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39" name="Straight Connector 103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1" name="Freeform: Shape 104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5" name="Freeform: Shape 104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8024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7" name="Arc 205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1F99F4-26BD-4631-B081-F0403F5D6542}"/>
              </a:ext>
            </a:extLst>
          </p:cNvPr>
          <p:cNvSpPr>
            <a:spLocks noGrp="1"/>
          </p:cNvSpPr>
          <p:nvPr>
            <p:ph type="title"/>
          </p:nvPr>
        </p:nvSpPr>
        <p:spPr>
          <a:xfrm>
            <a:off x="4744995" y="541277"/>
            <a:ext cx="6336957" cy="1325563"/>
          </a:xfrm>
        </p:spPr>
        <p:txBody>
          <a:bodyPr vert="horz" lIns="91440" tIns="45720" rIns="91440" bIns="45720" rtlCol="0" anchor="ctr">
            <a:normAutofit/>
          </a:bodyPr>
          <a:lstStyle/>
          <a:p>
            <a:pPr algn="l"/>
            <a:r>
              <a:rPr lang="en-US" sz="4400" kern="1200" dirty="0" err="1">
                <a:latin typeface="Aptos" panose="020B0004020202020204" pitchFamily="34" charset="0"/>
                <a:ea typeface="+mj-ea"/>
              </a:rPr>
              <a:t>Dijital</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Esenlik</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yetişkinler</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için</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hayati</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önem</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taşıyor</a:t>
            </a:r>
            <a:endParaRPr lang="en-US" sz="4400" kern="1200" dirty="0">
              <a:latin typeface="Aptos" panose="020B0004020202020204" pitchFamily="34" charset="0"/>
              <a:ea typeface="+mj-ea"/>
            </a:endParaRPr>
          </a:p>
        </p:txBody>
      </p:sp>
      <p:sp>
        <p:nvSpPr>
          <p:cNvPr id="2059" name="Freeform: Shape 205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Active people breaks Royalty Free Vector Image">
            <a:extLst>
              <a:ext uri="{FF2B5EF4-FFF2-40B4-BE49-F238E27FC236}">
                <a16:creationId xmlns:a16="http://schemas.microsoft.com/office/drawing/2014/main" id="{FEDC32A7-4448-446B-93CA-C3C4757F5A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44"/>
          <a:stretch/>
        </p:blipFill>
        <p:spPr bwMode="auto">
          <a:xfrm>
            <a:off x="703182" y="956574"/>
            <a:ext cx="3827313" cy="382549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BAB5B0D-1316-4C76-99DB-F6446F505310}"/>
              </a:ext>
            </a:extLst>
          </p:cNvPr>
          <p:cNvSpPr>
            <a:spLocks noGrp="1"/>
          </p:cNvSpPr>
          <p:nvPr>
            <p:ph type="body" idx="1"/>
          </p:nvPr>
        </p:nvSpPr>
        <p:spPr>
          <a:xfrm>
            <a:off x="4893276" y="1866840"/>
            <a:ext cx="6460524" cy="4310123"/>
          </a:xfrm>
        </p:spPr>
        <p:txBody>
          <a:bodyPr vert="horz" lIns="91440" tIns="45720" rIns="91440" bIns="45720" rtlCol="0">
            <a:normAutofit lnSpcReduction="10000"/>
          </a:bodyPr>
          <a:lstStyle/>
          <a:p>
            <a:r>
              <a:rPr lang="tr-TR" sz="3200" dirty="0">
                <a:latin typeface="Aptos" panose="020B0004020202020204" pitchFamily="34" charset="0"/>
                <a:ea typeface="+mn-ea"/>
              </a:rPr>
              <a:t>Yetişkinler için dijital esenlik bir </a:t>
            </a:r>
            <a:r>
              <a:rPr lang="tr-TR" sz="3200" b="1" dirty="0">
                <a:latin typeface="Aptos" panose="020B0004020202020204" pitchFamily="34" charset="0"/>
                <a:ea typeface="+mn-ea"/>
              </a:rPr>
              <a:t>gerekliliktir</a:t>
            </a:r>
            <a:r>
              <a:rPr lang="tr-TR" sz="3200" dirty="0">
                <a:latin typeface="Aptos" panose="020B0004020202020204" pitchFamily="34" charset="0"/>
                <a:ea typeface="+mn-ea"/>
              </a:rPr>
              <a:t>.</a:t>
            </a:r>
          </a:p>
          <a:p>
            <a:r>
              <a:rPr lang="tr-TR" sz="3200" dirty="0">
                <a:latin typeface="Aptos" panose="020B0004020202020204" pitchFamily="34" charset="0"/>
                <a:ea typeface="+mn-ea"/>
              </a:rPr>
              <a:t>Göz yorgunluğunu azaltarak fiziksel sağlığımızı korumalı,</a:t>
            </a:r>
          </a:p>
          <a:p>
            <a:r>
              <a:rPr lang="tr-TR" sz="3200" dirty="0">
                <a:latin typeface="Aptos" panose="020B0004020202020204" pitchFamily="34" charset="0"/>
                <a:ea typeface="+mn-ea"/>
              </a:rPr>
              <a:t>Stres seviyelerini düşürerek psikolojik esenliğimizi beslemeli ve</a:t>
            </a:r>
          </a:p>
          <a:p>
            <a:r>
              <a:rPr lang="tr-TR" sz="3200" dirty="0">
                <a:latin typeface="Aptos" panose="020B0004020202020204" pitchFamily="34" charset="0"/>
                <a:ea typeface="+mn-ea"/>
              </a:rPr>
              <a:t>Ekranın ötesinde gerçek bağlantılar kurarak sosyal hayatımızı zenginleştirmeliyiz.</a:t>
            </a:r>
          </a:p>
        </p:txBody>
      </p:sp>
    </p:spTree>
    <p:extLst>
      <p:ext uri="{BB962C8B-B14F-4D97-AF65-F5344CB8AC3E}">
        <p14:creationId xmlns:p14="http://schemas.microsoft.com/office/powerpoint/2010/main" val="2517491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7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3B73731-E6AA-4B12-9C2A-091E2429EE7D}"/>
              </a:ext>
            </a:extLst>
          </p:cNvPr>
          <p:cNvSpPr>
            <a:spLocks noGrp="1"/>
          </p:cNvSpPr>
          <p:nvPr>
            <p:ph type="title"/>
          </p:nvPr>
        </p:nvSpPr>
        <p:spPr>
          <a:xfrm>
            <a:off x="379100" y="796583"/>
            <a:ext cx="4338141" cy="2216513"/>
          </a:xfrm>
        </p:spPr>
        <p:txBody>
          <a:bodyPr vert="horz" lIns="91440" tIns="45720" rIns="91440" bIns="45720" rtlCol="0" anchor="ctr">
            <a:normAutofit/>
          </a:bodyPr>
          <a:lstStyle/>
          <a:p>
            <a:pPr algn="l"/>
            <a:r>
              <a:rPr lang="en-US" sz="4400" kern="1200" dirty="0" err="1">
                <a:latin typeface="Aptos" panose="020B0004020202020204" pitchFamily="34" charset="0"/>
                <a:ea typeface="+mj-ea"/>
              </a:rPr>
              <a:t>Teknolojiye</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dengeli</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bakış</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açısı</a:t>
            </a:r>
            <a:endParaRPr lang="en-US" sz="4400" kern="1200" dirty="0">
              <a:latin typeface="Aptos" panose="020B0004020202020204" pitchFamily="34" charset="0"/>
              <a:ea typeface="+mj-ea"/>
            </a:endParaRPr>
          </a:p>
        </p:txBody>
      </p:sp>
      <p:sp>
        <p:nvSpPr>
          <p:cNvPr id="3096" name="Arc 3080">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 Negatives of technology. The Positive and Negative Effects of ...">
            <a:extLst>
              <a:ext uri="{FF2B5EF4-FFF2-40B4-BE49-F238E27FC236}">
                <a16:creationId xmlns:a16="http://schemas.microsoft.com/office/drawing/2014/main" id="{02D85A86-8051-4546-9780-D931C71BF5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8770" y="643469"/>
            <a:ext cx="6767096"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91CE2DD-AEAE-4793-A009-7C78830E97F5}"/>
              </a:ext>
            </a:extLst>
          </p:cNvPr>
          <p:cNvSpPr>
            <a:spLocks noGrp="1"/>
          </p:cNvSpPr>
          <p:nvPr>
            <p:ph type="body" idx="1"/>
          </p:nvPr>
        </p:nvSpPr>
        <p:spPr>
          <a:xfrm>
            <a:off x="667265" y="3844905"/>
            <a:ext cx="10686536" cy="2369626"/>
          </a:xfrm>
        </p:spPr>
        <p:txBody>
          <a:bodyPr vert="horz" lIns="91440" tIns="45720" rIns="91440" bIns="45720" rtlCol="0">
            <a:normAutofit lnSpcReduction="10000"/>
          </a:bodyPr>
          <a:lstStyle/>
          <a:p>
            <a:pPr algn="just"/>
            <a:r>
              <a:rPr lang="tr-TR" dirty="0">
                <a:latin typeface="Aptos" panose="020B0004020202020204" pitchFamily="34" charset="0"/>
                <a:ea typeface="+mn-ea"/>
              </a:rPr>
              <a:t>Teknolojiye dengeli bir mercekten bakın, çünkü eşsiz bir kolaylık ve bağlantı sunuyor, ancak aynı zamanda dijital aşırı yüklenme ve bağımlılık gibi zorluklar da yaratıyor.</a:t>
            </a:r>
          </a:p>
          <a:p>
            <a:pPr algn="just"/>
            <a:r>
              <a:rPr lang="tr-TR" b="1" dirty="0">
                <a:latin typeface="Aptos" panose="020B0004020202020204" pitchFamily="34" charset="0"/>
                <a:ea typeface="+mn-ea"/>
              </a:rPr>
              <a:t>Teknolojinin hem faydalarını hem de dezavantajlarını </a:t>
            </a:r>
            <a:r>
              <a:rPr lang="tr-TR" dirty="0">
                <a:latin typeface="Aptos" panose="020B0004020202020204" pitchFamily="34" charset="0"/>
                <a:ea typeface="+mn-ea"/>
              </a:rPr>
              <a:t>kabul ederek, teknolojiyle daha bilinçli ve kasıtlı bir şekilde etkileşime girmek için kendimizi güçlendiriyoruz.</a:t>
            </a:r>
          </a:p>
        </p:txBody>
      </p:sp>
    </p:spTree>
    <p:extLst>
      <p:ext uri="{BB962C8B-B14F-4D97-AF65-F5344CB8AC3E}">
        <p14:creationId xmlns:p14="http://schemas.microsoft.com/office/powerpoint/2010/main" val="2914330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87A276-C445-49A0-84B2-64CD0886624D}"/>
              </a:ext>
            </a:extLst>
          </p:cNvPr>
          <p:cNvSpPr>
            <a:spLocks noGrp="1"/>
          </p:cNvSpPr>
          <p:nvPr>
            <p:ph type="title"/>
          </p:nvPr>
        </p:nvSpPr>
        <p:spPr>
          <a:xfrm>
            <a:off x="488232" y="372441"/>
            <a:ext cx="10958384" cy="1325563"/>
          </a:xfrm>
        </p:spPr>
        <p:txBody>
          <a:bodyPr vert="horz" lIns="91440" tIns="45720" rIns="91440" bIns="45720" rtlCol="0" anchor="ctr">
            <a:normAutofit/>
          </a:bodyPr>
          <a:lstStyle/>
          <a:p>
            <a:pPr algn="l"/>
            <a:r>
              <a:rPr lang="en-US" sz="4400" kern="1200" dirty="0" err="1">
                <a:latin typeface="Aptos" panose="020B0004020202020204" pitchFamily="34" charset="0"/>
                <a:ea typeface="+mj-ea"/>
              </a:rPr>
              <a:t>Erişilebilir</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ve</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ilgi</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çekici</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öğrenme</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biçimleri</a:t>
            </a:r>
            <a:endParaRPr lang="en-US" sz="4400" kern="1200" dirty="0">
              <a:latin typeface="Aptos" panose="020B0004020202020204" pitchFamily="34" charset="0"/>
              <a:ea typeface="+mj-ea"/>
            </a:endParaRP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Business Solutions — The How Skills">
            <a:extLst>
              <a:ext uri="{FF2B5EF4-FFF2-40B4-BE49-F238E27FC236}">
                <a16:creationId xmlns:a16="http://schemas.microsoft.com/office/drawing/2014/main" id="{4FE463C0-DFB6-40A9-AA53-E6B1374304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2545" y="2370005"/>
            <a:ext cx="4024569" cy="26863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3756D95-1B92-4325-9B45-AB1C02005D3B}"/>
              </a:ext>
            </a:extLst>
          </p:cNvPr>
          <p:cNvSpPr>
            <a:spLocks noGrp="1"/>
          </p:cNvSpPr>
          <p:nvPr>
            <p:ph type="body" idx="1"/>
          </p:nvPr>
        </p:nvSpPr>
        <p:spPr>
          <a:xfrm>
            <a:off x="4985973" y="1698004"/>
            <a:ext cx="6336957" cy="4616299"/>
          </a:xfrm>
        </p:spPr>
        <p:txBody>
          <a:bodyPr vert="horz" lIns="91440" tIns="45720" rIns="91440" bIns="45720" rtlCol="0">
            <a:normAutofit lnSpcReduction="10000"/>
          </a:bodyPr>
          <a:lstStyle/>
          <a:p>
            <a:r>
              <a:rPr lang="tr-TR" sz="3200" dirty="0">
                <a:latin typeface="Aptos" panose="020B0004020202020204" pitchFamily="34" charset="0"/>
                <a:ea typeface="+mn-ea"/>
              </a:rPr>
              <a:t>Ders materyallerimiz sizin</a:t>
            </a:r>
            <a:r>
              <a:rPr lang="tr-TR" sz="3200" b="1" dirty="0">
                <a:latin typeface="Aptos" panose="020B0004020202020204" pitchFamily="34" charset="0"/>
                <a:ea typeface="+mn-ea"/>
              </a:rPr>
              <a:t> öğrenme deneyimlerinize </a:t>
            </a:r>
            <a:r>
              <a:rPr lang="tr-TR" sz="3200" dirty="0">
                <a:latin typeface="Aptos" panose="020B0004020202020204" pitchFamily="34" charset="0"/>
                <a:ea typeface="+mn-ea"/>
              </a:rPr>
              <a:t>göre tasarlanmıştır.</a:t>
            </a:r>
          </a:p>
          <a:p>
            <a:r>
              <a:rPr lang="tr-TR" sz="3200" b="1" dirty="0">
                <a:latin typeface="Aptos" panose="020B0004020202020204" pitchFamily="34" charset="0"/>
                <a:ea typeface="+mn-ea"/>
              </a:rPr>
              <a:t>Görsel olarak ilgi çekici PowerPoint sunumlarından etkileşimli sınavlara </a:t>
            </a:r>
            <a:r>
              <a:rPr lang="tr-TR" sz="3200" dirty="0">
                <a:latin typeface="Aptos" panose="020B0004020202020204" pitchFamily="34" charset="0"/>
                <a:ea typeface="+mn-ea"/>
              </a:rPr>
              <a:t>kadar,</a:t>
            </a:r>
          </a:p>
          <a:p>
            <a:r>
              <a:rPr lang="tr-TR" sz="3200" b="1" dirty="0">
                <a:latin typeface="Aptos" panose="020B0004020202020204" pitchFamily="34" charset="0"/>
                <a:ea typeface="+mn-ea"/>
              </a:rPr>
              <a:t>Her yaştan ve her kesimden kullanıcı için dijital refaha giden yolculuğu hem erişilebilir hem de keyifli hale getirmek </a:t>
            </a:r>
            <a:r>
              <a:rPr lang="tr-TR" sz="3200" dirty="0">
                <a:latin typeface="Aptos" panose="020B0004020202020204" pitchFamily="34" charset="0"/>
                <a:ea typeface="+mn-ea"/>
              </a:rPr>
              <a:t>için</a:t>
            </a:r>
            <a:r>
              <a:rPr lang="tr-TR" sz="3200" b="1" dirty="0">
                <a:latin typeface="Aptos" panose="020B0004020202020204" pitchFamily="34" charset="0"/>
                <a:ea typeface="+mn-ea"/>
              </a:rPr>
              <a:t> </a:t>
            </a:r>
            <a:r>
              <a:rPr lang="tr-TR" sz="3200" dirty="0">
                <a:latin typeface="Aptos" panose="020B0004020202020204" pitchFamily="34" charset="0"/>
                <a:ea typeface="+mn-ea"/>
              </a:rPr>
              <a:t>çabaladık.</a:t>
            </a:r>
          </a:p>
        </p:txBody>
      </p:sp>
    </p:spTree>
    <p:extLst>
      <p:ext uri="{BB962C8B-B14F-4D97-AF65-F5344CB8AC3E}">
        <p14:creationId xmlns:p14="http://schemas.microsoft.com/office/powerpoint/2010/main" val="1033466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E0E269A-F931-46CD-89C7-FD9FAA1ABCD9}"/>
              </a:ext>
            </a:extLst>
          </p:cNvPr>
          <p:cNvSpPr>
            <a:spLocks noGrp="1"/>
          </p:cNvSpPr>
          <p:nvPr>
            <p:ph type="title"/>
          </p:nvPr>
        </p:nvSpPr>
        <p:spPr>
          <a:xfrm>
            <a:off x="395416" y="365125"/>
            <a:ext cx="5836145" cy="1325563"/>
          </a:xfrm>
        </p:spPr>
        <p:txBody>
          <a:bodyPr vert="horz" lIns="91440" tIns="45720" rIns="91440" bIns="45720" rtlCol="0" anchor="ctr">
            <a:normAutofit/>
          </a:bodyPr>
          <a:lstStyle/>
          <a:p>
            <a:pPr algn="l"/>
            <a:r>
              <a:rPr lang="en-US" sz="4400" kern="1200" dirty="0" err="1">
                <a:latin typeface="Aptos" panose="020B0004020202020204" pitchFamily="34" charset="0"/>
                <a:ea typeface="+mj-ea"/>
              </a:rPr>
              <a:t>Sürdürülebilir</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değişim</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için</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pratik</a:t>
            </a:r>
            <a:r>
              <a:rPr lang="en-US" sz="4400" kern="1200" dirty="0">
                <a:latin typeface="Aptos" panose="020B0004020202020204" pitchFamily="34" charset="0"/>
                <a:ea typeface="+mj-ea"/>
              </a:rPr>
              <a:t> </a:t>
            </a:r>
            <a:r>
              <a:rPr lang="en-US" sz="4400" kern="1200" dirty="0" err="1">
                <a:latin typeface="Aptos" panose="020B0004020202020204" pitchFamily="34" charset="0"/>
                <a:ea typeface="+mj-ea"/>
              </a:rPr>
              <a:t>stratejiler</a:t>
            </a:r>
            <a:endParaRPr lang="en-US" sz="4400" kern="1200" dirty="0">
              <a:latin typeface="Aptos" panose="020B0004020202020204" pitchFamily="34" charset="0"/>
              <a:ea typeface="+mj-ea"/>
            </a:endParaRPr>
          </a:p>
        </p:txBody>
      </p:sp>
      <p:sp>
        <p:nvSpPr>
          <p:cNvPr id="5129" name="Freeform: Shape 51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E3B0B4C1-0564-4907-BB2C-7E447EF6D755}"/>
              </a:ext>
            </a:extLst>
          </p:cNvPr>
          <p:cNvSpPr>
            <a:spLocks noGrp="1"/>
          </p:cNvSpPr>
          <p:nvPr>
            <p:ph type="body" idx="1"/>
          </p:nvPr>
        </p:nvSpPr>
        <p:spPr>
          <a:xfrm>
            <a:off x="523765" y="1825625"/>
            <a:ext cx="6037671" cy="4667250"/>
          </a:xfrm>
        </p:spPr>
        <p:txBody>
          <a:bodyPr vert="horz" lIns="91440" tIns="45720" rIns="91440" bIns="45720" rtlCol="0">
            <a:normAutofit lnSpcReduction="10000"/>
          </a:bodyPr>
          <a:lstStyle/>
          <a:p>
            <a:r>
              <a:rPr lang="en-US" sz="3200" dirty="0" err="1">
                <a:latin typeface="Aptos" panose="020B0004020202020204" pitchFamily="34" charset="0"/>
                <a:ea typeface="+mn-ea"/>
              </a:rPr>
              <a:t>Alışkanlıkları</a:t>
            </a:r>
            <a:r>
              <a:rPr lang="en-US" sz="3200" dirty="0">
                <a:latin typeface="Aptos" panose="020B0004020202020204" pitchFamily="34" charset="0"/>
                <a:ea typeface="+mn-ea"/>
              </a:rPr>
              <a:t> </a:t>
            </a:r>
            <a:r>
              <a:rPr lang="en-US" sz="3200" dirty="0" err="1">
                <a:latin typeface="Aptos" panose="020B0004020202020204" pitchFamily="34" charset="0"/>
                <a:ea typeface="+mn-ea"/>
              </a:rPr>
              <a:t>değiştirmek</a:t>
            </a:r>
            <a:r>
              <a:rPr lang="en-US" sz="3200" dirty="0">
                <a:latin typeface="Aptos" panose="020B0004020202020204" pitchFamily="34" charset="0"/>
                <a:ea typeface="+mn-ea"/>
              </a:rPr>
              <a:t> </a:t>
            </a:r>
            <a:r>
              <a:rPr lang="en-US" sz="3200" dirty="0" err="1">
                <a:latin typeface="Aptos" panose="020B0004020202020204" pitchFamily="34" charset="0"/>
                <a:ea typeface="+mn-ea"/>
              </a:rPr>
              <a:t>kolay</a:t>
            </a:r>
            <a:r>
              <a:rPr lang="en-US" sz="3200" dirty="0">
                <a:latin typeface="Aptos" panose="020B0004020202020204" pitchFamily="34" charset="0"/>
                <a:ea typeface="+mn-ea"/>
              </a:rPr>
              <a:t> </a:t>
            </a:r>
            <a:r>
              <a:rPr lang="en-US" sz="3200" dirty="0" err="1">
                <a:latin typeface="Aptos" panose="020B0004020202020204" pitchFamily="34" charset="0"/>
                <a:ea typeface="+mn-ea"/>
              </a:rPr>
              <a:t>bir</a:t>
            </a:r>
            <a:r>
              <a:rPr lang="en-US" sz="3200" dirty="0">
                <a:latin typeface="Aptos" panose="020B0004020202020204" pitchFamily="34" charset="0"/>
                <a:ea typeface="+mn-ea"/>
              </a:rPr>
              <a:t> </a:t>
            </a:r>
            <a:r>
              <a:rPr lang="en-US" sz="3200" dirty="0" err="1">
                <a:latin typeface="Aptos" panose="020B0004020202020204" pitchFamily="34" charset="0"/>
                <a:ea typeface="+mn-ea"/>
              </a:rPr>
              <a:t>iş</a:t>
            </a:r>
            <a:r>
              <a:rPr lang="en-US" sz="3200" dirty="0">
                <a:latin typeface="Aptos" panose="020B0004020202020204" pitchFamily="34" charset="0"/>
                <a:ea typeface="+mn-ea"/>
              </a:rPr>
              <a:t> </a:t>
            </a:r>
            <a:r>
              <a:rPr lang="en-US" sz="3200" dirty="0" err="1">
                <a:latin typeface="Aptos" panose="020B0004020202020204" pitchFamily="34" charset="0"/>
                <a:ea typeface="+mn-ea"/>
              </a:rPr>
              <a:t>değildir</a:t>
            </a:r>
            <a:r>
              <a:rPr lang="en-US" sz="3200" dirty="0">
                <a:latin typeface="Aptos" panose="020B0004020202020204" pitchFamily="34" charset="0"/>
                <a:ea typeface="+mn-ea"/>
              </a:rPr>
              <a:t>, </a:t>
            </a:r>
            <a:r>
              <a:rPr lang="en-US" sz="3200" dirty="0" err="1">
                <a:latin typeface="Aptos" panose="020B0004020202020204" pitchFamily="34" charset="0"/>
                <a:ea typeface="+mn-ea"/>
              </a:rPr>
              <a:t>ancak</a:t>
            </a:r>
            <a:r>
              <a:rPr lang="en-US" sz="3200" dirty="0">
                <a:latin typeface="Aptos" panose="020B0004020202020204" pitchFamily="34" charset="0"/>
                <a:ea typeface="+mn-ea"/>
              </a:rPr>
              <a:t> </a:t>
            </a:r>
            <a:r>
              <a:rPr lang="en-US" sz="3200" dirty="0" err="1">
                <a:latin typeface="Aptos" panose="020B0004020202020204" pitchFamily="34" charset="0"/>
                <a:ea typeface="+mn-ea"/>
              </a:rPr>
              <a:t>doğru</a:t>
            </a:r>
            <a:r>
              <a:rPr lang="en-US" sz="3200" dirty="0">
                <a:latin typeface="Aptos" panose="020B0004020202020204" pitchFamily="34" charset="0"/>
                <a:ea typeface="+mn-ea"/>
              </a:rPr>
              <a:t> </a:t>
            </a:r>
            <a:r>
              <a:rPr lang="en-US" sz="3200" dirty="0" err="1">
                <a:latin typeface="Aptos" panose="020B0004020202020204" pitchFamily="34" charset="0"/>
                <a:ea typeface="+mn-ea"/>
              </a:rPr>
              <a:t>stratejilerle</a:t>
            </a:r>
            <a:r>
              <a:rPr lang="en-US" sz="3200" dirty="0">
                <a:latin typeface="Aptos" panose="020B0004020202020204" pitchFamily="34" charset="0"/>
                <a:ea typeface="+mn-ea"/>
              </a:rPr>
              <a:t> </a:t>
            </a:r>
            <a:r>
              <a:rPr lang="en-US" sz="3200" dirty="0" err="1">
                <a:latin typeface="Aptos" panose="020B0004020202020204" pitchFamily="34" charset="0"/>
                <a:ea typeface="+mn-ea"/>
              </a:rPr>
              <a:t>yönetilebilir</a:t>
            </a:r>
            <a:r>
              <a:rPr lang="en-US" sz="3200" dirty="0">
                <a:latin typeface="Aptos" panose="020B0004020202020204" pitchFamily="34" charset="0"/>
                <a:ea typeface="+mn-ea"/>
              </a:rPr>
              <a:t> hale </a:t>
            </a:r>
            <a:r>
              <a:rPr lang="en-US" sz="3200" dirty="0" err="1">
                <a:latin typeface="Aptos" panose="020B0004020202020204" pitchFamily="34" charset="0"/>
                <a:ea typeface="+mn-ea"/>
              </a:rPr>
              <a:t>gelir</a:t>
            </a:r>
            <a:r>
              <a:rPr lang="en-US" sz="3200" dirty="0">
                <a:latin typeface="Aptos" panose="020B0004020202020204" pitchFamily="34" charset="0"/>
                <a:ea typeface="+mn-ea"/>
              </a:rPr>
              <a:t>.</a:t>
            </a:r>
          </a:p>
          <a:p>
            <a:r>
              <a:rPr lang="en-US" sz="3200" dirty="0" err="1">
                <a:latin typeface="Aptos" panose="020B0004020202020204" pitchFamily="34" charset="0"/>
                <a:ea typeface="+mn-ea"/>
              </a:rPr>
              <a:t>Sağlıklı</a:t>
            </a:r>
            <a:r>
              <a:rPr lang="en-US" sz="3200" dirty="0">
                <a:latin typeface="Aptos" panose="020B0004020202020204" pitchFamily="34" charset="0"/>
                <a:ea typeface="+mn-ea"/>
              </a:rPr>
              <a:t> </a:t>
            </a:r>
            <a:r>
              <a:rPr lang="en-US" sz="3200" dirty="0" err="1">
                <a:latin typeface="Aptos" panose="020B0004020202020204" pitchFamily="34" charset="0"/>
                <a:ea typeface="+mn-ea"/>
              </a:rPr>
              <a:t>dijital</a:t>
            </a:r>
            <a:r>
              <a:rPr lang="en-US" sz="3200" dirty="0">
                <a:latin typeface="Aptos" panose="020B0004020202020204" pitchFamily="34" charset="0"/>
                <a:ea typeface="+mn-ea"/>
              </a:rPr>
              <a:t> </a:t>
            </a:r>
            <a:r>
              <a:rPr lang="en-US" sz="3200" dirty="0" err="1">
                <a:latin typeface="Aptos" panose="020B0004020202020204" pitchFamily="34" charset="0"/>
                <a:ea typeface="+mn-ea"/>
              </a:rPr>
              <a:t>alışkanlıkları</a:t>
            </a:r>
            <a:r>
              <a:rPr lang="en-US" sz="3200" dirty="0">
                <a:latin typeface="Aptos" panose="020B0004020202020204" pitchFamily="34" charset="0"/>
                <a:ea typeface="+mn-ea"/>
              </a:rPr>
              <a:t> </a:t>
            </a:r>
            <a:r>
              <a:rPr lang="en-US" sz="3200" dirty="0" err="1">
                <a:latin typeface="Aptos" panose="020B0004020202020204" pitchFamily="34" charset="0"/>
                <a:ea typeface="+mn-ea"/>
              </a:rPr>
              <a:t>günlük</a:t>
            </a:r>
            <a:r>
              <a:rPr lang="en-US" sz="3200" dirty="0">
                <a:latin typeface="Aptos" panose="020B0004020202020204" pitchFamily="34" charset="0"/>
                <a:ea typeface="+mn-ea"/>
              </a:rPr>
              <a:t> </a:t>
            </a:r>
            <a:r>
              <a:rPr lang="en-US" sz="3200" dirty="0" err="1">
                <a:latin typeface="Aptos" panose="020B0004020202020204" pitchFamily="34" charset="0"/>
                <a:ea typeface="+mn-ea"/>
              </a:rPr>
              <a:t>rutininize</a:t>
            </a:r>
            <a:r>
              <a:rPr lang="en-US" sz="3200" dirty="0">
                <a:latin typeface="Aptos" panose="020B0004020202020204" pitchFamily="34" charset="0"/>
                <a:ea typeface="+mn-ea"/>
              </a:rPr>
              <a:t> </a:t>
            </a:r>
            <a:r>
              <a:rPr lang="en-US" sz="3200" dirty="0" err="1">
                <a:latin typeface="Aptos" panose="020B0004020202020204" pitchFamily="34" charset="0"/>
                <a:ea typeface="+mn-ea"/>
              </a:rPr>
              <a:t>kademeli</a:t>
            </a:r>
            <a:r>
              <a:rPr lang="en-US" sz="3200" dirty="0">
                <a:latin typeface="Aptos" panose="020B0004020202020204" pitchFamily="34" charset="0"/>
                <a:ea typeface="+mn-ea"/>
              </a:rPr>
              <a:t> </a:t>
            </a:r>
            <a:r>
              <a:rPr lang="en-US" sz="3200" dirty="0" err="1">
                <a:latin typeface="Aptos" panose="020B0004020202020204" pitchFamily="34" charset="0"/>
                <a:ea typeface="+mn-ea"/>
              </a:rPr>
              <a:t>olarak</a:t>
            </a:r>
            <a:r>
              <a:rPr lang="en-US" sz="3200" dirty="0">
                <a:latin typeface="Aptos" panose="020B0004020202020204" pitchFamily="34" charset="0"/>
                <a:ea typeface="+mn-ea"/>
              </a:rPr>
              <a:t> </a:t>
            </a:r>
            <a:r>
              <a:rPr lang="en-US" sz="3200" dirty="0" err="1">
                <a:latin typeface="Aptos" panose="020B0004020202020204" pitchFamily="34" charset="0"/>
                <a:ea typeface="+mn-ea"/>
              </a:rPr>
              <a:t>entegre</a:t>
            </a:r>
            <a:r>
              <a:rPr lang="en-US" sz="3200" dirty="0">
                <a:latin typeface="Aptos" panose="020B0004020202020204" pitchFamily="34" charset="0"/>
                <a:ea typeface="+mn-ea"/>
              </a:rPr>
              <a:t> </a:t>
            </a:r>
            <a:r>
              <a:rPr lang="en-US" sz="3200" dirty="0" err="1">
                <a:latin typeface="Aptos" panose="020B0004020202020204" pitchFamily="34" charset="0"/>
                <a:ea typeface="+mn-ea"/>
              </a:rPr>
              <a:t>etmenize</a:t>
            </a:r>
            <a:r>
              <a:rPr lang="en-US" sz="3200" dirty="0">
                <a:latin typeface="Aptos" panose="020B0004020202020204" pitchFamily="34" charset="0"/>
                <a:ea typeface="+mn-ea"/>
              </a:rPr>
              <a:t> </a:t>
            </a:r>
            <a:r>
              <a:rPr lang="en-US" sz="3200" dirty="0" err="1">
                <a:latin typeface="Aptos" panose="020B0004020202020204" pitchFamily="34" charset="0"/>
                <a:ea typeface="+mn-ea"/>
              </a:rPr>
              <a:t>yardımcı</a:t>
            </a:r>
            <a:r>
              <a:rPr lang="en-US" sz="3200" dirty="0">
                <a:latin typeface="Aptos" panose="020B0004020202020204" pitchFamily="34" charset="0"/>
                <a:ea typeface="+mn-ea"/>
              </a:rPr>
              <a:t> </a:t>
            </a:r>
            <a:r>
              <a:rPr lang="en-US" sz="3200" dirty="0" err="1">
                <a:latin typeface="Aptos" panose="020B0004020202020204" pitchFamily="34" charset="0"/>
                <a:ea typeface="+mn-ea"/>
              </a:rPr>
              <a:t>olmak</a:t>
            </a:r>
            <a:r>
              <a:rPr lang="en-US" sz="3200" dirty="0">
                <a:latin typeface="Aptos" panose="020B0004020202020204" pitchFamily="34" charset="0"/>
                <a:ea typeface="+mn-ea"/>
              </a:rPr>
              <a:t> </a:t>
            </a:r>
            <a:r>
              <a:rPr lang="en-US" sz="3200" dirty="0" err="1">
                <a:latin typeface="Aptos" panose="020B0004020202020204" pitchFamily="34" charset="0"/>
                <a:ea typeface="+mn-ea"/>
              </a:rPr>
              <a:t>için</a:t>
            </a:r>
            <a:r>
              <a:rPr lang="en-US" sz="3200" dirty="0">
                <a:latin typeface="Aptos" panose="020B0004020202020204" pitchFamily="34" charset="0"/>
                <a:ea typeface="+mn-ea"/>
              </a:rPr>
              <a:t> </a:t>
            </a:r>
            <a:r>
              <a:rPr lang="en-US" sz="3200" b="1" dirty="0" err="1">
                <a:latin typeface="Aptos" panose="020B0004020202020204" pitchFamily="34" charset="0"/>
                <a:ea typeface="+mn-ea"/>
              </a:rPr>
              <a:t>uygulanabilir</a:t>
            </a:r>
            <a:r>
              <a:rPr lang="en-US" sz="3200" b="1" dirty="0">
                <a:latin typeface="Aptos" panose="020B0004020202020204" pitchFamily="34" charset="0"/>
                <a:ea typeface="+mn-ea"/>
              </a:rPr>
              <a:t> </a:t>
            </a:r>
            <a:r>
              <a:rPr lang="en-US" sz="3200" b="1" dirty="0" err="1">
                <a:latin typeface="Aptos" panose="020B0004020202020204" pitchFamily="34" charset="0"/>
                <a:ea typeface="+mn-ea"/>
              </a:rPr>
              <a:t>adımlar</a:t>
            </a:r>
            <a:r>
              <a:rPr lang="en-US" sz="3200" b="1" dirty="0">
                <a:latin typeface="Aptos" panose="020B0004020202020204" pitchFamily="34" charset="0"/>
                <a:ea typeface="+mn-ea"/>
              </a:rPr>
              <a:t> </a:t>
            </a:r>
            <a:r>
              <a:rPr lang="en-US" sz="3200" dirty="0" err="1">
                <a:latin typeface="Aptos" panose="020B0004020202020204" pitchFamily="34" charset="0"/>
                <a:ea typeface="+mn-ea"/>
              </a:rPr>
              <a:t>sağladık</a:t>
            </a:r>
            <a:r>
              <a:rPr lang="en-US" sz="3200" dirty="0">
                <a:latin typeface="Aptos" panose="020B0004020202020204" pitchFamily="34" charset="0"/>
                <a:ea typeface="+mn-ea"/>
              </a:rPr>
              <a:t>.</a:t>
            </a:r>
          </a:p>
          <a:p>
            <a:r>
              <a:rPr lang="en-US" sz="3200" dirty="0" err="1">
                <a:latin typeface="Aptos" panose="020B0004020202020204" pitchFamily="34" charset="0"/>
                <a:ea typeface="+mn-ea"/>
              </a:rPr>
              <a:t>Destekleyici</a:t>
            </a:r>
            <a:r>
              <a:rPr lang="en-US" sz="3200" dirty="0">
                <a:latin typeface="Aptos" panose="020B0004020202020204" pitchFamily="34" charset="0"/>
                <a:ea typeface="+mn-ea"/>
              </a:rPr>
              <a:t> </a:t>
            </a:r>
            <a:r>
              <a:rPr lang="en-US" sz="3200" dirty="0" err="1">
                <a:latin typeface="Aptos" panose="020B0004020202020204" pitchFamily="34" charset="0"/>
                <a:ea typeface="+mn-ea"/>
              </a:rPr>
              <a:t>bir</a:t>
            </a:r>
            <a:r>
              <a:rPr lang="en-US" sz="3200" dirty="0">
                <a:latin typeface="Aptos" panose="020B0004020202020204" pitchFamily="34" charset="0"/>
                <a:ea typeface="+mn-ea"/>
              </a:rPr>
              <a:t> </a:t>
            </a:r>
            <a:r>
              <a:rPr lang="en-US" sz="3200" dirty="0" err="1">
                <a:latin typeface="Aptos" panose="020B0004020202020204" pitchFamily="34" charset="0"/>
                <a:ea typeface="+mn-ea"/>
              </a:rPr>
              <a:t>topluluk</a:t>
            </a:r>
            <a:r>
              <a:rPr lang="en-US" sz="3200" dirty="0">
                <a:latin typeface="Aptos" panose="020B0004020202020204" pitchFamily="34" charset="0"/>
                <a:ea typeface="+mn-ea"/>
              </a:rPr>
              <a:t> </a:t>
            </a:r>
            <a:r>
              <a:rPr lang="en-US" sz="3200" dirty="0" err="1">
                <a:latin typeface="Aptos" panose="020B0004020202020204" pitchFamily="34" charset="0"/>
                <a:ea typeface="+mn-ea"/>
              </a:rPr>
              <a:t>ortamı</a:t>
            </a:r>
            <a:r>
              <a:rPr lang="en-US" sz="3200" dirty="0">
                <a:latin typeface="Aptos" panose="020B0004020202020204" pitchFamily="34" charset="0"/>
                <a:ea typeface="+mn-ea"/>
              </a:rPr>
              <a:t> </a:t>
            </a:r>
            <a:r>
              <a:rPr lang="en-US" sz="3200" dirty="0" err="1">
                <a:latin typeface="Aptos" panose="020B0004020202020204" pitchFamily="34" charset="0"/>
                <a:ea typeface="+mn-ea"/>
              </a:rPr>
              <a:t>yaratarak</a:t>
            </a:r>
            <a:r>
              <a:rPr lang="en-US" sz="3200" dirty="0">
                <a:latin typeface="Aptos" panose="020B0004020202020204" pitchFamily="34" charset="0"/>
                <a:ea typeface="+mn-ea"/>
              </a:rPr>
              <a:t>, </a:t>
            </a:r>
            <a:r>
              <a:rPr lang="en-US" sz="3200" dirty="0" err="1">
                <a:latin typeface="Aptos" panose="020B0004020202020204" pitchFamily="34" charset="0"/>
                <a:ea typeface="+mn-ea"/>
              </a:rPr>
              <a:t>hiç</a:t>
            </a:r>
            <a:r>
              <a:rPr lang="en-US" sz="3200" dirty="0">
                <a:latin typeface="Aptos" panose="020B0004020202020204" pitchFamily="34" charset="0"/>
                <a:ea typeface="+mn-ea"/>
              </a:rPr>
              <a:t> </a:t>
            </a:r>
            <a:r>
              <a:rPr lang="en-US" sz="3200" dirty="0" err="1">
                <a:latin typeface="Aptos" panose="020B0004020202020204" pitchFamily="34" charset="0"/>
                <a:ea typeface="+mn-ea"/>
              </a:rPr>
              <a:t>kimsenin</a:t>
            </a:r>
            <a:r>
              <a:rPr lang="en-US" sz="3200" dirty="0">
                <a:latin typeface="Aptos" panose="020B0004020202020204" pitchFamily="34" charset="0"/>
                <a:ea typeface="+mn-ea"/>
              </a:rPr>
              <a:t> </a:t>
            </a:r>
            <a:r>
              <a:rPr lang="en-US" sz="3200" dirty="0" err="1">
                <a:latin typeface="Aptos" panose="020B0004020202020204" pitchFamily="34" charset="0"/>
                <a:ea typeface="+mn-ea"/>
              </a:rPr>
              <a:t>bu</a:t>
            </a:r>
            <a:r>
              <a:rPr lang="en-US" sz="3200" dirty="0">
                <a:latin typeface="Aptos" panose="020B0004020202020204" pitchFamily="34" charset="0"/>
                <a:ea typeface="+mn-ea"/>
              </a:rPr>
              <a:t> </a:t>
            </a:r>
            <a:r>
              <a:rPr lang="en-US" sz="3200" dirty="0" err="1">
                <a:latin typeface="Aptos" panose="020B0004020202020204" pitchFamily="34" charset="0"/>
                <a:ea typeface="+mn-ea"/>
              </a:rPr>
              <a:t>yolculuğa</a:t>
            </a:r>
            <a:r>
              <a:rPr lang="en-US" sz="3200" dirty="0">
                <a:latin typeface="Aptos" panose="020B0004020202020204" pitchFamily="34" charset="0"/>
                <a:ea typeface="+mn-ea"/>
              </a:rPr>
              <a:t> </a:t>
            </a:r>
            <a:r>
              <a:rPr lang="en-US" sz="3200" dirty="0" err="1">
                <a:latin typeface="Aptos" panose="020B0004020202020204" pitchFamily="34" charset="0"/>
                <a:ea typeface="+mn-ea"/>
              </a:rPr>
              <a:t>tek</a:t>
            </a:r>
            <a:r>
              <a:rPr lang="en-US" sz="3200" dirty="0">
                <a:latin typeface="Aptos" panose="020B0004020202020204" pitchFamily="34" charset="0"/>
                <a:ea typeface="+mn-ea"/>
              </a:rPr>
              <a:t> </a:t>
            </a:r>
            <a:r>
              <a:rPr lang="en-US" sz="3200" dirty="0" err="1">
                <a:latin typeface="Aptos" panose="020B0004020202020204" pitchFamily="34" charset="0"/>
                <a:ea typeface="+mn-ea"/>
              </a:rPr>
              <a:t>başına</a:t>
            </a:r>
            <a:r>
              <a:rPr lang="en-US" sz="3200" dirty="0">
                <a:latin typeface="Aptos" panose="020B0004020202020204" pitchFamily="34" charset="0"/>
                <a:ea typeface="+mn-ea"/>
              </a:rPr>
              <a:t> </a:t>
            </a:r>
            <a:r>
              <a:rPr lang="en-US" sz="3200" dirty="0" err="1">
                <a:latin typeface="Aptos" panose="020B0004020202020204" pitchFamily="34" charset="0"/>
                <a:ea typeface="+mn-ea"/>
              </a:rPr>
              <a:t>çıkmamasını</a:t>
            </a:r>
            <a:r>
              <a:rPr lang="en-US" sz="3200" dirty="0">
                <a:latin typeface="Aptos" panose="020B0004020202020204" pitchFamily="34" charset="0"/>
                <a:ea typeface="+mn-ea"/>
              </a:rPr>
              <a:t> </a:t>
            </a:r>
            <a:r>
              <a:rPr lang="en-US" sz="3200" dirty="0" err="1">
                <a:latin typeface="Aptos" panose="020B0004020202020204" pitchFamily="34" charset="0"/>
                <a:ea typeface="+mn-ea"/>
              </a:rPr>
              <a:t>sağlıyoruz</a:t>
            </a:r>
            <a:r>
              <a:rPr lang="en-US" sz="3200" dirty="0">
                <a:latin typeface="Aptos" panose="020B0004020202020204" pitchFamily="34" charset="0"/>
                <a:ea typeface="+mn-ea"/>
              </a:rPr>
              <a:t>.</a:t>
            </a:r>
          </a:p>
        </p:txBody>
      </p:sp>
      <p:sp>
        <p:nvSpPr>
          <p:cNvPr id="5131" name="Oval 51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Setting Boundaries at Work: Why It's Crucial - Thoughtful Leader">
            <a:extLst>
              <a:ext uri="{FF2B5EF4-FFF2-40B4-BE49-F238E27FC236}">
                <a16:creationId xmlns:a16="http://schemas.microsoft.com/office/drawing/2014/main" id="{436C1F86-C4F2-4393-AB92-ACBAD0B8F3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7184" y="2114485"/>
            <a:ext cx="3781051" cy="1985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5133" name="Freeform: Shape 51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5135" name="Straight Connector 51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137" name="Freeform: Shape 51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5139" name="Freeform: Shape 51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41" name="Freeform: Shape 51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0714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4234C-4B30-41D5-8677-7F17C88F5B6D}"/>
              </a:ext>
            </a:extLst>
          </p:cNvPr>
          <p:cNvSpPr>
            <a:spLocks noGrp="1"/>
          </p:cNvSpPr>
          <p:nvPr>
            <p:ph type="title"/>
          </p:nvPr>
        </p:nvSpPr>
        <p:spPr>
          <a:xfrm>
            <a:off x="6094476" y="177396"/>
            <a:ext cx="5393360" cy="1037648"/>
          </a:xfrm>
        </p:spPr>
        <p:txBody>
          <a:bodyPr vert="horz" lIns="91440" tIns="45720" rIns="91440" bIns="45720" rtlCol="0" anchor="ctr">
            <a:normAutofit/>
          </a:bodyPr>
          <a:lstStyle/>
          <a:p>
            <a:pPr algn="l"/>
            <a:r>
              <a:rPr lang="en-US" sz="4400" dirty="0" err="1">
                <a:latin typeface="Aptos" panose="020B0004020202020204" pitchFamily="34" charset="0"/>
                <a:ea typeface="+mj-ea"/>
              </a:rPr>
              <a:t>Sonuçlar</a:t>
            </a:r>
            <a:endParaRPr lang="en-US" sz="4400" dirty="0">
              <a:latin typeface="Aptos" panose="020B0004020202020204" pitchFamily="34" charset="0"/>
              <a:ea typeface="+mj-ea"/>
            </a:endParaRPr>
          </a:p>
        </p:txBody>
      </p:sp>
      <p:sp>
        <p:nvSpPr>
          <p:cNvPr id="6157" name="Freeform: Shape 615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4038"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8" name="Picture 4" descr="Premium Vector | Man's face sucked into his phone">
            <a:extLst>
              <a:ext uri="{FF2B5EF4-FFF2-40B4-BE49-F238E27FC236}">
                <a16:creationId xmlns:a16="http://schemas.microsoft.com/office/drawing/2014/main" id="{FC489BE8-2823-40DC-B189-05863B3C4E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4802" y="558913"/>
            <a:ext cx="2026738"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6159" name="Oval 6158">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31108"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Freeform: Shape 616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17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6150" name="Picture 6" descr="Side view of man with magnifying glass. 6137797 Vector Art at Vecteezy">
            <a:extLst>
              <a:ext uri="{FF2B5EF4-FFF2-40B4-BE49-F238E27FC236}">
                <a16:creationId xmlns:a16="http://schemas.microsoft.com/office/drawing/2014/main" id="{3F668339-9921-4078-B770-0E95658E91F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4801" y="3661942"/>
            <a:ext cx="2533423" cy="2533423"/>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Self-Reflection | Conceptual illustration, Illustration, Editorial ...">
            <a:extLst>
              <a:ext uri="{FF2B5EF4-FFF2-40B4-BE49-F238E27FC236}">
                <a16:creationId xmlns:a16="http://schemas.microsoft.com/office/drawing/2014/main" id="{3EDAAD8B-4253-4EB6-BA5A-A9940F2980A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88750" y="2392776"/>
            <a:ext cx="2356083"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58928A9-A14D-4AA1-9763-7D96C0B0DE10}"/>
              </a:ext>
            </a:extLst>
          </p:cNvPr>
          <p:cNvSpPr>
            <a:spLocks noGrp="1"/>
          </p:cNvSpPr>
          <p:nvPr>
            <p:ph type="body" idx="1"/>
          </p:nvPr>
        </p:nvSpPr>
        <p:spPr>
          <a:xfrm>
            <a:off x="6096000" y="1402773"/>
            <a:ext cx="5667631" cy="4985670"/>
          </a:xfrm>
        </p:spPr>
        <p:txBody>
          <a:bodyPr vert="horz" lIns="91440" tIns="45720" rIns="91440" bIns="45720" rtlCol="0">
            <a:normAutofit/>
          </a:bodyPr>
          <a:lstStyle/>
          <a:p>
            <a:pPr algn="just"/>
            <a:r>
              <a:rPr lang="tr-TR" sz="3200" dirty="0">
                <a:latin typeface="Aptos" panose="020B0004020202020204" pitchFamily="34" charset="0"/>
                <a:ea typeface="+mn-ea"/>
              </a:rPr>
              <a:t>Eğitimimiz dijital esenliğin özünü kapsıyor: </a:t>
            </a:r>
            <a:r>
              <a:rPr lang="tr-TR" sz="3200" b="1" dirty="0">
                <a:latin typeface="Aptos" panose="020B0004020202020204" pitchFamily="34" charset="0"/>
                <a:ea typeface="+mn-ea"/>
              </a:rPr>
              <a:t>Kapsamlı, pratik ve ilgi çekici.</a:t>
            </a:r>
          </a:p>
          <a:p>
            <a:pPr algn="just"/>
            <a:r>
              <a:rPr lang="tr-TR" sz="3200" dirty="0">
                <a:latin typeface="Aptos" panose="020B0004020202020204" pitchFamily="34" charset="0"/>
                <a:ea typeface="+mn-ea"/>
              </a:rPr>
              <a:t>Bireylere dijital dünyada güvenle ve farkındalıkla gezinmeleri için gereken </a:t>
            </a:r>
            <a:r>
              <a:rPr lang="tr-TR" sz="3200" b="1" dirty="0">
                <a:latin typeface="Aptos" panose="020B0004020202020204" pitchFamily="34" charset="0"/>
                <a:ea typeface="+mn-ea"/>
              </a:rPr>
              <a:t>bilgi, araç ve desteği </a:t>
            </a:r>
            <a:r>
              <a:rPr lang="tr-TR" sz="3200" dirty="0">
                <a:latin typeface="Aptos" panose="020B0004020202020204" pitchFamily="34" charset="0"/>
                <a:ea typeface="+mn-ea"/>
              </a:rPr>
              <a:t>sağlıyor.</a:t>
            </a:r>
          </a:p>
        </p:txBody>
      </p:sp>
      <p:sp>
        <p:nvSpPr>
          <p:cNvPr id="6163" name="Arc 6162">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99690" y="5509119"/>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65" name="Freeform: Shape 6164">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4986"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69268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7B1D-6865-448A-B78C-2DE0407F305B}"/>
              </a:ext>
            </a:extLst>
          </p:cNvPr>
          <p:cNvSpPr>
            <a:spLocks noGrp="1"/>
          </p:cNvSpPr>
          <p:nvPr>
            <p:ph type="title"/>
          </p:nvPr>
        </p:nvSpPr>
        <p:spPr>
          <a:xfrm>
            <a:off x="691116" y="365126"/>
            <a:ext cx="10662684" cy="889516"/>
          </a:xfrm>
        </p:spPr>
        <p:txBody>
          <a:bodyPr/>
          <a:lstStyle/>
          <a:p>
            <a:r>
              <a:rPr lang="en-US" dirty="0" err="1">
                <a:latin typeface="Aptos" panose="020B0004020202020204" pitchFamily="34" charset="0"/>
              </a:rPr>
              <a:t>Eğitimin</a:t>
            </a:r>
            <a:r>
              <a:rPr lang="en-US" dirty="0">
                <a:latin typeface="Aptos" panose="020B0004020202020204" pitchFamily="34" charset="0"/>
              </a:rPr>
              <a:t> </a:t>
            </a:r>
            <a:r>
              <a:rPr lang="en-US" dirty="0" err="1">
                <a:latin typeface="Aptos" panose="020B0004020202020204" pitchFamily="34" charset="0"/>
              </a:rPr>
              <a:t>Değeri</a:t>
            </a:r>
            <a:endParaRPr lang="mk-MK" dirty="0">
              <a:latin typeface="Aptos" panose="020B0004020202020204" pitchFamily="34" charset="0"/>
            </a:endParaRPr>
          </a:p>
        </p:txBody>
      </p:sp>
      <p:graphicFrame>
        <p:nvGraphicFramePr>
          <p:cNvPr id="7172" name="Text Placeholder 2">
            <a:extLst>
              <a:ext uri="{FF2B5EF4-FFF2-40B4-BE49-F238E27FC236}">
                <a16:creationId xmlns:a16="http://schemas.microsoft.com/office/drawing/2014/main" id="{DB11EAB0-C1F6-2E95-F12B-E79F0093BF10}"/>
              </a:ext>
            </a:extLst>
          </p:cNvPr>
          <p:cNvGraphicFramePr/>
          <p:nvPr>
            <p:extLst>
              <p:ext uri="{D42A27DB-BD31-4B8C-83A1-F6EECF244321}">
                <p14:modId xmlns:p14="http://schemas.microsoft.com/office/powerpoint/2010/main" val="1386999157"/>
              </p:ext>
            </p:extLst>
          </p:nvPr>
        </p:nvGraphicFramePr>
        <p:xfrm>
          <a:off x="764658" y="1390652"/>
          <a:ext cx="10662684" cy="4348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925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Isometric Artwork Concept of Online Education by IsoWorks on Dribbble">
            <a:extLst>
              <a:ext uri="{FF2B5EF4-FFF2-40B4-BE49-F238E27FC236}">
                <a16:creationId xmlns:a16="http://schemas.microsoft.com/office/drawing/2014/main" id="{FA332B85-11F2-46AD-93FC-23E81DBDE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614" r="21285"/>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20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63F751-329F-4A7E-BE9B-59BEE415A18D}"/>
              </a:ext>
            </a:extLst>
          </p:cNvPr>
          <p:cNvSpPr>
            <a:spLocks noGrp="1"/>
          </p:cNvSpPr>
          <p:nvPr>
            <p:ph type="title"/>
          </p:nvPr>
        </p:nvSpPr>
        <p:spPr>
          <a:xfrm>
            <a:off x="5098000" y="271462"/>
            <a:ext cx="5721484" cy="1325563"/>
          </a:xfrm>
        </p:spPr>
        <p:txBody>
          <a:bodyPr vert="horz" lIns="91440" tIns="45720" rIns="91440" bIns="45720" rtlCol="0" anchor="ctr">
            <a:normAutofit/>
          </a:bodyPr>
          <a:lstStyle/>
          <a:p>
            <a:pPr algn="l"/>
            <a:r>
              <a:rPr lang="en-US" sz="4400" dirty="0" err="1">
                <a:latin typeface="Aptos" panose="020B0004020202020204" pitchFamily="34" charset="0"/>
                <a:ea typeface="+mj-ea"/>
              </a:rPr>
              <a:t>Kullanıcı</a:t>
            </a:r>
            <a:r>
              <a:rPr lang="en-US" sz="4400" dirty="0">
                <a:latin typeface="Aptos" panose="020B0004020202020204" pitchFamily="34" charset="0"/>
                <a:ea typeface="+mj-ea"/>
              </a:rPr>
              <a:t> </a:t>
            </a:r>
            <a:r>
              <a:rPr lang="en-US" sz="4400" dirty="0" err="1">
                <a:latin typeface="Aptos" panose="020B0004020202020204" pitchFamily="34" charset="0"/>
                <a:ea typeface="+mj-ea"/>
              </a:rPr>
              <a:t>Deneyimi</a:t>
            </a:r>
            <a:endParaRPr lang="en-US" sz="4400" dirty="0">
              <a:latin typeface="Aptos" panose="020B0004020202020204" pitchFamily="34" charset="0"/>
              <a:ea typeface="+mj-ea"/>
            </a:endParaRPr>
          </a:p>
        </p:txBody>
      </p:sp>
      <p:sp>
        <p:nvSpPr>
          <p:cNvPr id="3" name="Text Placeholder 2">
            <a:extLst>
              <a:ext uri="{FF2B5EF4-FFF2-40B4-BE49-F238E27FC236}">
                <a16:creationId xmlns:a16="http://schemas.microsoft.com/office/drawing/2014/main" id="{AF6C248E-FF3A-4EF6-BFEC-1773FC4E7FBB}"/>
              </a:ext>
            </a:extLst>
          </p:cNvPr>
          <p:cNvSpPr>
            <a:spLocks noGrp="1"/>
          </p:cNvSpPr>
          <p:nvPr>
            <p:ph type="body" idx="1"/>
          </p:nvPr>
        </p:nvSpPr>
        <p:spPr>
          <a:xfrm>
            <a:off x="5406919" y="1733550"/>
            <a:ext cx="5721484" cy="4351338"/>
          </a:xfrm>
        </p:spPr>
        <p:txBody>
          <a:bodyPr vert="horz" lIns="91440" tIns="45720" rIns="91440" bIns="45720" rtlCol="0">
            <a:normAutofit lnSpcReduction="10000"/>
          </a:bodyPr>
          <a:lstStyle/>
          <a:p>
            <a:pPr marL="0" indent="0">
              <a:buNone/>
            </a:pPr>
            <a:r>
              <a:rPr lang="tr-TR" sz="4000" dirty="0">
                <a:latin typeface="Aptos" panose="020B0004020202020204" pitchFamily="34" charset="0"/>
                <a:ea typeface="+mn-ea"/>
              </a:rPr>
              <a:t>Materyallerimiz, kullanıcıların bunları öğrenme deneyimlerine sorunsuz bir şekilde entegre edebilmelerini sağlayacak şekilde </a:t>
            </a:r>
            <a:r>
              <a:rPr lang="tr-TR" sz="4000" b="1" dirty="0">
                <a:latin typeface="Aptos" panose="020B0004020202020204" pitchFamily="34" charset="0"/>
                <a:ea typeface="+mn-ea"/>
              </a:rPr>
              <a:t>sezgisel ve kullanıcı dostu olacak </a:t>
            </a:r>
            <a:r>
              <a:rPr lang="tr-TR" sz="4000" dirty="0">
                <a:latin typeface="Aptos" panose="020B0004020202020204" pitchFamily="34" charset="0"/>
                <a:ea typeface="+mn-ea"/>
              </a:rPr>
              <a:t>şekilde tasarlanmıştır.</a:t>
            </a:r>
          </a:p>
        </p:txBody>
      </p:sp>
    </p:spTree>
    <p:extLst>
      <p:ext uri="{BB962C8B-B14F-4D97-AF65-F5344CB8AC3E}">
        <p14:creationId xmlns:p14="http://schemas.microsoft.com/office/powerpoint/2010/main" val="1259596370"/>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FC39A8C05164174D8B0CC0E9EA7C08B6" ma:contentTypeVersion="15" ma:contentTypeDescription="Yeni belge oluşturun." ma:contentTypeScope="" ma:versionID="6303824b91f0ca16c3b87e72b3ca7d45">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469e4657674d9fa2d2556da630b03025"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Resim Etiketleri"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Ayrıntıları ile Paylaşıldı"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6c132ca-d2ce-4f1f-9992-28ad6e1060fc" xsi:nil="true"/>
    <lcf76f155ced4ddcb4097134ff3c332f xmlns="48bc9dea-9bf6-49de-a95a-f1fa7fcbb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6BC387-C75C-48DB-9675-4C35EF45587D}">
  <ds:schemaRefs>
    <ds:schemaRef ds:uri="http://schemas.microsoft.com/sharepoint/v3/contenttype/forms"/>
  </ds:schemaRefs>
</ds:datastoreItem>
</file>

<file path=customXml/itemProps2.xml><?xml version="1.0" encoding="utf-8"?>
<ds:datastoreItem xmlns:ds="http://schemas.openxmlformats.org/officeDocument/2006/customXml" ds:itemID="{70BD1DC9-EE06-4C4B-954A-A846ACFB0D3A}"/>
</file>

<file path=customXml/itemProps3.xml><?xml version="1.0" encoding="utf-8"?>
<ds:datastoreItem xmlns:ds="http://schemas.openxmlformats.org/officeDocument/2006/customXml" ds:itemID="{EF24A583-FA27-4117-994D-E11C2F177C7A}">
  <ds:schemaRefs>
    <ds:schemaRef ds:uri="http://schemas.microsoft.com/office/2006/metadata/properties"/>
    <ds:schemaRef ds:uri="http://schemas.microsoft.com/office/infopath/2007/PartnerControls"/>
    <ds:schemaRef ds:uri="86c132ca-d2ce-4f1f-9992-28ad6e1060fc"/>
    <ds:schemaRef ds:uri="48bc9dea-9bf6-49de-a95a-f1fa7fcbbbfa"/>
  </ds:schemaRefs>
</ds:datastoreItem>
</file>

<file path=docProps/app.xml><?xml version="1.0" encoding="utf-8"?>
<Properties xmlns="http://schemas.openxmlformats.org/officeDocument/2006/extended-properties" xmlns:vt="http://schemas.openxmlformats.org/officeDocument/2006/docPropsVTypes">
  <Template/>
  <TotalTime>3544</TotalTime>
  <Words>1421</Words>
  <Application>Microsoft Macintosh PowerPoint</Application>
  <PresentationFormat>Geniş ekran</PresentationFormat>
  <Paragraphs>121</Paragraphs>
  <Slides>12</Slides>
  <Notes>11</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12</vt:i4>
      </vt:variant>
    </vt:vector>
  </HeadingPairs>
  <TitlesOfParts>
    <vt:vector size="19" baseType="lpstr">
      <vt:lpstr>Aptos</vt:lpstr>
      <vt:lpstr>Arial</vt:lpstr>
      <vt:lpstr>Calibri</vt:lpstr>
      <vt:lpstr>Cambria</vt:lpstr>
      <vt:lpstr>Söhne</vt:lpstr>
      <vt:lpstr>Wingdings</vt:lpstr>
      <vt:lpstr>Motív Office</vt:lpstr>
      <vt:lpstr>Dijital Esenlik - Sonuç</vt:lpstr>
      <vt:lpstr>Dijital Esenliği Anlamak</vt:lpstr>
      <vt:lpstr>Dijital Esenlik yetişkinler için hayati önem taşıyor</vt:lpstr>
      <vt:lpstr>Teknolojiye dengeli bakış açısı</vt:lpstr>
      <vt:lpstr>Erişilebilir ve ilgi çekici öğrenme biçimleri</vt:lpstr>
      <vt:lpstr>Sürdürülebilir değişim için pratik stratejiler</vt:lpstr>
      <vt:lpstr>Sonuçlar</vt:lpstr>
      <vt:lpstr>Eğitimin Değeri</vt:lpstr>
      <vt:lpstr>Kullanıcı Deneyimi</vt:lpstr>
      <vt:lpstr>Güçlendirici değişim</vt:lpstr>
      <vt:lpstr>Deneyimleri paylaşmak ve başkalarına ilham vermek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Marcela Hallová</dc:creator>
  <cp:lastModifiedBy>yilmazilkeryorulmaz@posta.mu.edu.tr</cp:lastModifiedBy>
  <cp:revision>36</cp:revision>
  <dcterms:created xsi:type="dcterms:W3CDTF">2023-02-23T17:03:29Z</dcterms:created>
  <dcterms:modified xsi:type="dcterms:W3CDTF">2024-09-27T19:33:03Z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