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embeddedFontLst>
    <p:embeddedFont>
      <p:font typeface="Play"/>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hx+ytK49cCJZHoCp9RwXFA1oPaC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Play-bold.fntdata"/><Relationship Id="rId14" Type="http://schemas.openxmlformats.org/officeDocument/2006/relationships/font" Target="fonts/Play-regular.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3" name="Google Shape;283;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2.jpg"/><Relationship Id="rId4" Type="http://schemas.openxmlformats.org/officeDocument/2006/relationships/image" Target="../media/image1.png"/><Relationship Id="rId10" Type="http://schemas.openxmlformats.org/officeDocument/2006/relationships/image" Target="../media/image8.png"/><Relationship Id="rId9" Type="http://schemas.openxmlformats.org/officeDocument/2006/relationships/image" Target="../media/image17.png"/><Relationship Id="rId5" Type="http://schemas.openxmlformats.org/officeDocument/2006/relationships/image" Target="../media/image4.png"/><Relationship Id="rId6" Type="http://schemas.openxmlformats.org/officeDocument/2006/relationships/image" Target="../media/image6.png"/><Relationship Id="rId7" Type="http://schemas.openxmlformats.org/officeDocument/2006/relationships/image" Target="../media/image3.jpg"/><Relationship Id="rId8" Type="http://schemas.openxmlformats.org/officeDocument/2006/relationships/image" Target="../media/image15.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2"/>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1" name="Shape 91"/>
        <p:cNvGrpSpPr/>
        <p:nvPr/>
      </p:nvGrpSpPr>
      <p:grpSpPr>
        <a:xfrm>
          <a:off x="0" y="0"/>
          <a:ext cx="0" cy="0"/>
          <a:chOff x="0" y="0"/>
          <a:chExt cx="0" cy="0"/>
        </a:xfrm>
      </p:grpSpPr>
      <p:sp>
        <p:nvSpPr>
          <p:cNvPr id="92" name="Google Shape;92;p24"/>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tr-TR"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tr-TR"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93" name="Google Shape;93;p24"/>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tr-TR" sz="2600" u="none" cap="none" strike="noStrike">
                <a:solidFill>
                  <a:srgbClr val="92BAB5"/>
                </a:solidFill>
                <a:latin typeface="Cambria"/>
                <a:ea typeface="Cambria"/>
                <a:cs typeface="Cambria"/>
                <a:sym typeface="Cambria"/>
              </a:rPr>
              <a:t>Building Digital Resilience by Making Digital Wellbeing and</a:t>
            </a:r>
            <a:br>
              <a:rPr b="1" i="0" lang="tr-TR" sz="2600" u="none" cap="none" strike="noStrike">
                <a:solidFill>
                  <a:srgbClr val="92BAB5"/>
                </a:solidFill>
                <a:latin typeface="Cambria"/>
                <a:ea typeface="Cambria"/>
                <a:cs typeface="Cambria"/>
                <a:sym typeface="Cambria"/>
              </a:rPr>
            </a:br>
            <a:r>
              <a:rPr b="1" i="0" lang="tr-TR" sz="2600" u="none" cap="none" strike="noStrike">
                <a:solidFill>
                  <a:srgbClr val="92BAB5"/>
                </a:solidFill>
                <a:latin typeface="Cambria"/>
                <a:ea typeface="Cambria"/>
                <a:cs typeface="Cambria"/>
                <a:sym typeface="Cambria"/>
              </a:rPr>
              <a:t>Security Accessible to All</a:t>
            </a:r>
            <a:br>
              <a:rPr b="1" i="0" lang="tr-TR" sz="2600" u="none" cap="none" strike="noStrike">
                <a:solidFill>
                  <a:srgbClr val="92BAB5"/>
                </a:solidFill>
                <a:latin typeface="Cambria"/>
                <a:ea typeface="Cambria"/>
                <a:cs typeface="Cambria"/>
                <a:sym typeface="Cambria"/>
              </a:rPr>
            </a:br>
            <a:r>
              <a:rPr b="1" i="0" lang="tr-TR"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grpSp>
        <p:nvGrpSpPr>
          <p:cNvPr id="94" name="Google Shape;94;p24"/>
          <p:cNvGrpSpPr/>
          <p:nvPr/>
        </p:nvGrpSpPr>
        <p:grpSpPr>
          <a:xfrm>
            <a:off x="404037" y="5915131"/>
            <a:ext cx="11602577" cy="790052"/>
            <a:chOff x="435935" y="5851336"/>
            <a:chExt cx="11602577" cy="790052"/>
          </a:xfrm>
        </p:grpSpPr>
        <p:pic>
          <p:nvPicPr>
            <p:cNvPr descr="Obrázok, na ktorom je text" id="95" name="Google Shape;95;p24"/>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6" name="Google Shape;96;p24"/>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7" name="Google Shape;97;p24"/>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8" name="Google Shape;98;p24"/>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9" name="Google Shape;99;p24"/>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100" name="Google Shape;100;p24"/>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1" name="Google Shape;101;p24"/>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2" name="Google Shape;102;p24"/>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3" name="Google Shape;103;p24"/>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8" name="Shape 108"/>
        <p:cNvGrpSpPr/>
        <p:nvPr/>
      </p:nvGrpSpPr>
      <p:grpSpPr>
        <a:xfrm>
          <a:off x="0" y="0"/>
          <a:ext cx="0" cy="0"/>
          <a:chOff x="0" y="0"/>
          <a:chExt cx="0" cy="0"/>
        </a:xfrm>
      </p:grpSpPr>
      <p:sp>
        <p:nvSpPr>
          <p:cNvPr id="109" name="Google Shape;109;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1" name="Google Shape;111;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3" name="Google Shape;113;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4" name="Shape 114"/>
        <p:cNvGrpSpPr/>
        <p:nvPr/>
      </p:nvGrpSpPr>
      <p:grpSpPr>
        <a:xfrm>
          <a:off x="0" y="0"/>
          <a:ext cx="0" cy="0"/>
          <a:chOff x="0" y="0"/>
          <a:chExt cx="0" cy="0"/>
        </a:xfrm>
      </p:grpSpPr>
      <p:sp>
        <p:nvSpPr>
          <p:cNvPr id="115" name="Google Shape;115;p2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9" name="Google Shape;119;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2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2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2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29"/>
          <p:cNvSpPr/>
          <p:nvPr>
            <p:ph idx="2" type="pic"/>
          </p:nvPr>
        </p:nvSpPr>
        <p:spPr>
          <a:xfrm>
            <a:off x="5183188" y="987425"/>
            <a:ext cx="6172200" cy="4873625"/>
          </a:xfrm>
          <a:prstGeom prst="rect">
            <a:avLst/>
          </a:prstGeom>
          <a:noFill/>
          <a:ln>
            <a:noFill/>
          </a:ln>
        </p:spPr>
      </p:sp>
      <p:sp>
        <p:nvSpPr>
          <p:cNvPr id="126" name="Google Shape;126;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7" name="Google Shape;127;p2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2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2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1"/>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3.jpg"/><Relationship Id="rId10" Type="http://schemas.openxmlformats.org/officeDocument/2006/relationships/image" Target="../media/image6.png"/><Relationship Id="rId13" Type="http://schemas.openxmlformats.org/officeDocument/2006/relationships/image" Target="../media/image17.png"/><Relationship Id="rId12" Type="http://schemas.openxmlformats.org/officeDocument/2006/relationships/image" Target="../media/image15.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4.jpg"/><Relationship Id="rId4" Type="http://schemas.openxmlformats.org/officeDocument/2006/relationships/image" Target="../media/image11.png"/><Relationship Id="rId9" Type="http://schemas.openxmlformats.org/officeDocument/2006/relationships/image" Target="../media/image21.png"/><Relationship Id="rId15" Type="http://schemas.openxmlformats.org/officeDocument/2006/relationships/image" Target="../media/image32.png"/><Relationship Id="rId14" Type="http://schemas.openxmlformats.org/officeDocument/2006/relationships/image" Target="../media/image8.png"/><Relationship Id="rId5" Type="http://schemas.openxmlformats.org/officeDocument/2006/relationships/image" Target="../media/image12.png"/><Relationship Id="rId6" Type="http://schemas.openxmlformats.org/officeDocument/2006/relationships/image" Target="../media/image22.png"/><Relationship Id="rId7" Type="http://schemas.openxmlformats.org/officeDocument/2006/relationships/image" Target="../media/image1.png"/><Relationship Id="rId8"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8.png"/><Relationship Id="rId4" Type="http://schemas.openxmlformats.org/officeDocument/2006/relationships/image" Target="../media/image26.png"/><Relationship Id="rId5" Type="http://schemas.openxmlformats.org/officeDocument/2006/relationships/image" Target="../media/image29.png"/><Relationship Id="rId6" Type="http://schemas.openxmlformats.org/officeDocument/2006/relationships/image" Target="../media/image30.png"/><Relationship Id="rId7" Type="http://schemas.openxmlformats.org/officeDocument/2006/relationships/image" Target="../media/image25.png"/><Relationship Id="rId8"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7.png"/><Relationship Id="rId4" Type="http://schemas.openxmlformats.org/officeDocument/2006/relationships/image" Target="../media/image2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5" name="Google Shape;135;p1"/>
          <p:cNvSpPr txBox="1"/>
          <p:nvPr>
            <p:ph type="title"/>
          </p:nvPr>
        </p:nvSpPr>
        <p:spPr>
          <a:xfrm>
            <a:off x="6269558" y="1874279"/>
            <a:ext cx="5334930" cy="147751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rgbClr val="FFAA5A"/>
              </a:buClr>
              <a:buSzPct val="100000"/>
              <a:buFont typeface="Arial"/>
              <a:buNone/>
            </a:pPr>
            <a:r>
              <a:rPr b="1" lang="tr-TR">
                <a:solidFill>
                  <a:srgbClr val="FFAA5A"/>
                </a:solidFill>
                <a:latin typeface="Arial"/>
                <a:ea typeface="Arial"/>
                <a:cs typeface="Arial"/>
                <a:sym typeface="Arial"/>
              </a:rPr>
              <a:t>Dijital Esenlik-</a:t>
            </a:r>
            <a:br>
              <a:rPr b="1" lang="tr-TR">
                <a:solidFill>
                  <a:srgbClr val="FFAA5A"/>
                </a:solidFill>
                <a:latin typeface="Arial"/>
                <a:ea typeface="Arial"/>
                <a:cs typeface="Arial"/>
                <a:sym typeface="Arial"/>
              </a:rPr>
            </a:br>
            <a:r>
              <a:rPr b="1" lang="tr-TR">
                <a:solidFill>
                  <a:srgbClr val="FFAA5A"/>
                </a:solidFill>
                <a:latin typeface="Arial"/>
                <a:ea typeface="Arial"/>
                <a:cs typeface="Arial"/>
                <a:sym typeface="Arial"/>
              </a:rPr>
              <a:t>Giriş</a:t>
            </a:r>
            <a:endParaRPr/>
          </a:p>
        </p:txBody>
      </p:sp>
      <p:sp>
        <p:nvSpPr>
          <p:cNvPr id="136" name="Google Shape;136;p1"/>
          <p:cNvSpPr/>
          <p:nvPr/>
        </p:nvSpPr>
        <p:spPr>
          <a:xfrm flipH="1">
            <a:off x="530529" y="1"/>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1"/>
          <p:cNvSpPr/>
          <p:nvPr/>
        </p:nvSpPr>
        <p:spPr>
          <a:xfrm flipH="1">
            <a:off x="4349052" y="0"/>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 name="Google Shape;138;p1"/>
          <p:cNvSpPr/>
          <p:nvPr/>
        </p:nvSpPr>
        <p:spPr>
          <a:xfrm flipH="1">
            <a:off x="0" y="2916245"/>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9" name="Google Shape;139;p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0" name="Google Shape;140;p1"/>
          <p:cNvSpPr/>
          <p:nvPr/>
        </p:nvSpPr>
        <p:spPr>
          <a:xfrm flipH="1">
            <a:off x="3697761" y="5717906"/>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Obrázok, na ktorom je nebo, voda, exteriér, osoba&#10;&#10;Automaticky generovaný popis" id="141" name="Google Shape;141;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sp>
        <p:nvSpPr>
          <p:cNvPr id="142" name="Google Shape;142;p1"/>
          <p:cNvSpPr/>
          <p:nvPr/>
        </p:nvSpPr>
        <p:spPr>
          <a:xfrm flipH="1">
            <a:off x="4520513" y="6258756"/>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martfón obrys" id="143" name="Google Shape;143;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144" name="Google Shape;144;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145" name="Google Shape;145;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id="146" name="Google Shape;146;p1"/>
          <p:cNvPicPr preferRelativeResize="0"/>
          <p:nvPr/>
        </p:nvPicPr>
        <p:blipFill rotWithShape="1">
          <a:blip r:embed="rId7">
            <a:alphaModFix/>
          </a:blip>
          <a:srcRect b="0" l="0" r="0" t="0"/>
          <a:stretch/>
        </p:blipFill>
        <p:spPr>
          <a:xfrm>
            <a:off x="5822658" y="5151053"/>
            <a:ext cx="817175" cy="777669"/>
          </a:xfrm>
          <a:prstGeom prst="rect">
            <a:avLst/>
          </a:prstGeom>
          <a:noFill/>
          <a:ln>
            <a:noFill/>
          </a:ln>
        </p:spPr>
      </p:pic>
      <p:pic>
        <p:nvPicPr>
          <p:cNvPr descr="Slovenská poľnohospodárska univerzita v Nitre" id="147" name="Google Shape;147;p1"/>
          <p:cNvPicPr preferRelativeResize="0"/>
          <p:nvPr/>
        </p:nvPicPr>
        <p:blipFill rotWithShape="1">
          <a:blip r:embed="rId8">
            <a:alphaModFix/>
          </a:blip>
          <a:srcRect b="0" l="0" r="0" t="0"/>
          <a:stretch/>
        </p:blipFill>
        <p:spPr>
          <a:xfrm>
            <a:off x="6746258" y="5272445"/>
            <a:ext cx="1185350" cy="504492"/>
          </a:xfrm>
          <a:prstGeom prst="rect">
            <a:avLst/>
          </a:prstGeom>
          <a:noFill/>
          <a:ln>
            <a:noFill/>
          </a:ln>
        </p:spPr>
      </p:pic>
      <p:pic>
        <p:nvPicPr>
          <p:cNvPr id="148" name="Google Shape;148;p1"/>
          <p:cNvPicPr preferRelativeResize="0"/>
          <p:nvPr/>
        </p:nvPicPr>
        <p:blipFill rotWithShape="1">
          <a:blip r:embed="rId9">
            <a:alphaModFix/>
          </a:blip>
          <a:srcRect b="5198" l="7936" r="10220" t="2924"/>
          <a:stretch/>
        </p:blipFill>
        <p:spPr>
          <a:xfrm>
            <a:off x="8120727" y="5272445"/>
            <a:ext cx="632666" cy="933484"/>
          </a:xfrm>
          <a:prstGeom prst="rect">
            <a:avLst/>
          </a:prstGeom>
          <a:noFill/>
          <a:ln>
            <a:noFill/>
          </a:ln>
        </p:spPr>
      </p:pic>
      <p:pic>
        <p:nvPicPr>
          <p:cNvPr descr="Logo" id="149" name="Google Shape;149;p1"/>
          <p:cNvPicPr preferRelativeResize="0"/>
          <p:nvPr/>
        </p:nvPicPr>
        <p:blipFill rotWithShape="1">
          <a:blip r:embed="rId10">
            <a:alphaModFix/>
          </a:blip>
          <a:srcRect b="0" l="0" r="0" t="0"/>
          <a:stretch/>
        </p:blipFill>
        <p:spPr>
          <a:xfrm>
            <a:off x="8832390" y="5213414"/>
            <a:ext cx="1017490" cy="504492"/>
          </a:xfrm>
          <a:prstGeom prst="rect">
            <a:avLst/>
          </a:prstGeom>
          <a:noFill/>
          <a:ln>
            <a:noFill/>
          </a:ln>
        </p:spPr>
      </p:pic>
      <p:pic>
        <p:nvPicPr>
          <p:cNvPr id="150" name="Google Shape;150;p1"/>
          <p:cNvPicPr preferRelativeResize="0"/>
          <p:nvPr/>
        </p:nvPicPr>
        <p:blipFill rotWithShape="1">
          <a:blip r:embed="rId11">
            <a:alphaModFix/>
          </a:blip>
          <a:srcRect b="0" l="0" r="0" t="0"/>
          <a:stretch/>
        </p:blipFill>
        <p:spPr>
          <a:xfrm>
            <a:off x="9965882" y="5208372"/>
            <a:ext cx="1215490" cy="564513"/>
          </a:xfrm>
          <a:prstGeom prst="rect">
            <a:avLst/>
          </a:prstGeom>
          <a:noFill/>
          <a:ln>
            <a:noFill/>
          </a:ln>
        </p:spPr>
      </p:pic>
      <p:pic>
        <p:nvPicPr>
          <p:cNvPr descr="AIFED - Formación, cultura y empleo en Granada" id="151" name="Google Shape;151;p1"/>
          <p:cNvPicPr preferRelativeResize="0"/>
          <p:nvPr/>
        </p:nvPicPr>
        <p:blipFill rotWithShape="1">
          <a:blip r:embed="rId12">
            <a:alphaModFix/>
          </a:blip>
          <a:srcRect b="0" l="0" r="0" t="0"/>
          <a:stretch/>
        </p:blipFill>
        <p:spPr>
          <a:xfrm>
            <a:off x="6223099" y="5771248"/>
            <a:ext cx="1598293" cy="523875"/>
          </a:xfrm>
          <a:prstGeom prst="rect">
            <a:avLst/>
          </a:prstGeom>
          <a:noFill/>
          <a:ln>
            <a:noFill/>
          </a:ln>
        </p:spPr>
      </p:pic>
      <p:pic>
        <p:nvPicPr>
          <p:cNvPr id="152" name="Google Shape;152;p1"/>
          <p:cNvPicPr preferRelativeResize="0"/>
          <p:nvPr/>
        </p:nvPicPr>
        <p:blipFill rotWithShape="1">
          <a:blip r:embed="rId13">
            <a:alphaModFix/>
          </a:blip>
          <a:srcRect b="0" l="0" r="0" t="0"/>
          <a:stretch/>
        </p:blipFill>
        <p:spPr>
          <a:xfrm>
            <a:off x="8937023" y="5889422"/>
            <a:ext cx="1575172" cy="228600"/>
          </a:xfrm>
          <a:prstGeom prst="rect">
            <a:avLst/>
          </a:prstGeom>
          <a:noFill/>
          <a:ln>
            <a:noFill/>
          </a:ln>
        </p:spPr>
      </p:pic>
      <p:pic>
        <p:nvPicPr>
          <p:cNvPr descr="Syzygia Foundation" id="153" name="Google Shape;153;p1"/>
          <p:cNvPicPr preferRelativeResize="0"/>
          <p:nvPr/>
        </p:nvPicPr>
        <p:blipFill rotWithShape="1">
          <a:blip r:embed="rId14">
            <a:alphaModFix/>
          </a:blip>
          <a:srcRect b="0" l="0" r="0" t="0"/>
          <a:stretch/>
        </p:blipFill>
        <p:spPr>
          <a:xfrm>
            <a:off x="10621679" y="5862581"/>
            <a:ext cx="1491323" cy="282282"/>
          </a:xfrm>
          <a:prstGeom prst="rect">
            <a:avLst/>
          </a:prstGeom>
          <a:noFill/>
          <a:ln>
            <a:noFill/>
          </a:ln>
        </p:spPr>
      </p:pic>
      <p:sp>
        <p:nvSpPr>
          <p:cNvPr id="154" name="Google Shape;154;p1"/>
          <p:cNvSpPr txBox="1"/>
          <p:nvPr/>
        </p:nvSpPr>
        <p:spPr>
          <a:xfrm>
            <a:off x="7622071" y="3686794"/>
            <a:ext cx="2622067"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Arial"/>
              <a:buNone/>
            </a:pPr>
            <a:r>
              <a:rPr b="0" lang="tr-TR" sz="1400" u="none">
                <a:solidFill>
                  <a:schemeClr val="dk1"/>
                </a:solidFill>
                <a:latin typeface="Arial"/>
                <a:ea typeface="Arial"/>
                <a:cs typeface="Arial"/>
                <a:sym typeface="Arial"/>
              </a:rPr>
              <a:t>Dijital Esenlik ve Güvenliği Herkes için Erişilebilir Hale Getirerek Dijital Yılmazlığın İnşası</a:t>
            </a:r>
            <a:br>
              <a:rPr b="0" lang="tr-TR" sz="1400" u="none">
                <a:solidFill>
                  <a:schemeClr val="dk1"/>
                </a:solidFill>
                <a:latin typeface="Arial"/>
                <a:ea typeface="Arial"/>
                <a:cs typeface="Arial"/>
                <a:sym typeface="Arial"/>
              </a:rPr>
            </a:br>
            <a:r>
              <a:rPr b="0" lang="tr-TR" sz="1100" u="none">
                <a:solidFill>
                  <a:schemeClr val="dk1"/>
                </a:solidFill>
                <a:latin typeface="Arial"/>
                <a:ea typeface="Arial"/>
                <a:cs typeface="Arial"/>
                <a:sym typeface="Arial"/>
              </a:rPr>
              <a:t>2022-2-SK01-KA220-ADU-000096888</a:t>
            </a:r>
            <a:endParaRPr b="0" sz="1400" u="none">
              <a:solidFill>
                <a:schemeClr val="dk1"/>
              </a:solidFill>
              <a:latin typeface="Arial"/>
              <a:ea typeface="Arial"/>
              <a:cs typeface="Arial"/>
              <a:sym typeface="Arial"/>
            </a:endParaRPr>
          </a:p>
        </p:txBody>
      </p:sp>
      <p:pic>
        <p:nvPicPr>
          <p:cNvPr id="155" name="Google Shape;155;p1"/>
          <p:cNvPicPr preferRelativeResize="0"/>
          <p:nvPr/>
        </p:nvPicPr>
        <p:blipFill rotWithShape="1">
          <a:blip r:embed="rId15">
            <a:alphaModFix/>
          </a:blip>
          <a:srcRect b="0" l="0" r="0" t="0"/>
          <a:stretch/>
        </p:blipFill>
        <p:spPr>
          <a:xfrm>
            <a:off x="8810772" y="501835"/>
            <a:ext cx="3141946" cy="5832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2"/>
          <p:cNvSpPr/>
          <p:nvPr/>
        </p:nvSpPr>
        <p:spPr>
          <a:xfrm>
            <a:off x="0" y="8313"/>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2"/>
          <p:cNvSpPr txBox="1"/>
          <p:nvPr>
            <p:ph type="title"/>
          </p:nvPr>
        </p:nvSpPr>
        <p:spPr>
          <a:xfrm>
            <a:off x="479394" y="1070800"/>
            <a:ext cx="3939688" cy="5583126"/>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tr-TR">
                <a:solidFill>
                  <a:srgbClr val="FFAA5A"/>
                </a:solidFill>
              </a:rPr>
              <a:t>DİJİTAL ESENLİK: </a:t>
            </a:r>
            <a:br>
              <a:rPr lang="tr-TR"/>
            </a:br>
            <a:r>
              <a:rPr lang="tr-TR"/>
              <a:t>DİJİTAL DÜNYADA BİLİNÇLİ DOLAŞIM</a:t>
            </a:r>
            <a:endParaRPr/>
          </a:p>
        </p:txBody>
      </p:sp>
      <p:cxnSp>
        <p:nvCxnSpPr>
          <p:cNvPr id="162" name="Google Shape;162;p2"/>
          <p:cNvCxnSpPr/>
          <p:nvPr/>
        </p:nvCxnSpPr>
        <p:spPr>
          <a:xfrm>
            <a:off x="4728053" y="1132114"/>
            <a:ext cx="0" cy="5717573"/>
          </a:xfrm>
          <a:prstGeom prst="straightConnector1">
            <a:avLst/>
          </a:prstGeom>
          <a:noFill/>
          <a:ln cap="sq" cmpd="sng" w="25400">
            <a:solidFill>
              <a:schemeClr val="accent1"/>
            </a:solidFill>
            <a:prstDash val="solid"/>
            <a:bevel/>
            <a:headEnd len="sm" w="sm" type="none"/>
            <a:tailEnd len="sm" w="sm" type="none"/>
          </a:ln>
        </p:spPr>
      </p:cxnSp>
      <p:grpSp>
        <p:nvGrpSpPr>
          <p:cNvPr id="163" name="Google Shape;163;p2"/>
          <p:cNvGrpSpPr/>
          <p:nvPr/>
        </p:nvGrpSpPr>
        <p:grpSpPr>
          <a:xfrm>
            <a:off x="5108535" y="1072608"/>
            <a:ext cx="6245265" cy="5585730"/>
            <a:chOff x="0" y="1808"/>
            <a:chExt cx="6245265" cy="5585730"/>
          </a:xfrm>
        </p:grpSpPr>
        <p:sp>
          <p:nvSpPr>
            <p:cNvPr id="164" name="Google Shape;164;p2"/>
            <p:cNvSpPr/>
            <p:nvPr/>
          </p:nvSpPr>
          <p:spPr>
            <a:xfrm>
              <a:off x="0" y="1808"/>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p:nvPr/>
          </p:nvSpPr>
          <p:spPr>
            <a:xfrm>
              <a:off x="233059" y="175158"/>
              <a:ext cx="423745" cy="42374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
            <p:cNvSpPr/>
            <p:nvPr/>
          </p:nvSpPr>
          <p:spPr>
            <a:xfrm>
              <a:off x="889864" y="1808"/>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txBox="1"/>
            <p:nvPr/>
          </p:nvSpPr>
          <p:spPr>
            <a:xfrm>
              <a:off x="889864" y="1808"/>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b="1" lang="tr-TR" sz="2800">
                  <a:solidFill>
                    <a:schemeClr val="dk1"/>
                  </a:solidFill>
                  <a:latin typeface="Arial"/>
                  <a:ea typeface="Arial"/>
                  <a:cs typeface="Arial"/>
                  <a:sym typeface="Arial"/>
                </a:rPr>
                <a:t>İÇERİK</a:t>
              </a:r>
              <a:endParaRPr sz="2800">
                <a:solidFill>
                  <a:schemeClr val="dk1"/>
                </a:solidFill>
                <a:latin typeface="Arial"/>
                <a:ea typeface="Arial"/>
                <a:cs typeface="Arial"/>
                <a:sym typeface="Arial"/>
              </a:endParaRPr>
            </a:p>
          </p:txBody>
        </p:sp>
        <p:sp>
          <p:nvSpPr>
            <p:cNvPr id="168" name="Google Shape;168;p2"/>
            <p:cNvSpPr/>
            <p:nvPr/>
          </p:nvSpPr>
          <p:spPr>
            <a:xfrm>
              <a:off x="0" y="964865"/>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p:nvPr/>
          </p:nvSpPr>
          <p:spPr>
            <a:xfrm>
              <a:off x="233059" y="1138215"/>
              <a:ext cx="423745" cy="42374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
            <p:cNvSpPr/>
            <p:nvPr/>
          </p:nvSpPr>
          <p:spPr>
            <a:xfrm>
              <a:off x="889864" y="964865"/>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txBox="1"/>
            <p:nvPr/>
          </p:nvSpPr>
          <p:spPr>
            <a:xfrm>
              <a:off x="889864" y="964865"/>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lang="tr-TR" sz="2000">
                  <a:solidFill>
                    <a:schemeClr val="dk1"/>
                  </a:solidFill>
                  <a:latin typeface="Arial"/>
                  <a:ea typeface="Arial"/>
                  <a:cs typeface="Arial"/>
                  <a:sym typeface="Arial"/>
                </a:rPr>
                <a:t>Giriş</a:t>
              </a:r>
              <a:endParaRPr/>
            </a:p>
          </p:txBody>
        </p:sp>
        <p:sp>
          <p:nvSpPr>
            <p:cNvPr id="172" name="Google Shape;172;p2"/>
            <p:cNvSpPr/>
            <p:nvPr/>
          </p:nvSpPr>
          <p:spPr>
            <a:xfrm>
              <a:off x="0" y="1927922"/>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p:nvPr/>
          </p:nvSpPr>
          <p:spPr>
            <a:xfrm>
              <a:off x="233059" y="2101272"/>
              <a:ext cx="423745" cy="42374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
            <p:cNvSpPr/>
            <p:nvPr/>
          </p:nvSpPr>
          <p:spPr>
            <a:xfrm>
              <a:off x="889864" y="1927922"/>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txBox="1"/>
            <p:nvPr/>
          </p:nvSpPr>
          <p:spPr>
            <a:xfrm>
              <a:off x="889864" y="1927922"/>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lang="tr-TR" sz="2000">
                  <a:solidFill>
                    <a:schemeClr val="dk1"/>
                  </a:solidFill>
                  <a:latin typeface="Arial"/>
                  <a:ea typeface="Arial"/>
                  <a:cs typeface="Arial"/>
                  <a:sym typeface="Arial"/>
                </a:rPr>
                <a:t>Teknolojinin Dijital Esenliğe Etkisi</a:t>
              </a:r>
              <a:endParaRPr/>
            </a:p>
          </p:txBody>
        </p:sp>
        <p:sp>
          <p:nvSpPr>
            <p:cNvPr id="176" name="Google Shape;176;p2"/>
            <p:cNvSpPr/>
            <p:nvPr/>
          </p:nvSpPr>
          <p:spPr>
            <a:xfrm>
              <a:off x="0" y="2890979"/>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p:nvPr/>
          </p:nvSpPr>
          <p:spPr>
            <a:xfrm>
              <a:off x="233059" y="3064329"/>
              <a:ext cx="423745" cy="42374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
            <p:cNvSpPr/>
            <p:nvPr/>
          </p:nvSpPr>
          <p:spPr>
            <a:xfrm>
              <a:off x="889864" y="2890979"/>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txBox="1"/>
            <p:nvPr/>
          </p:nvSpPr>
          <p:spPr>
            <a:xfrm>
              <a:off x="889864" y="2890979"/>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lang="tr-TR" sz="2000">
                  <a:solidFill>
                    <a:schemeClr val="dk1"/>
                  </a:solidFill>
                  <a:latin typeface="Calibri"/>
                  <a:ea typeface="Calibri"/>
                  <a:cs typeface="Calibri"/>
                  <a:sym typeface="Calibri"/>
                </a:rPr>
                <a:t>Sağlıklı Dijital Alışkanlıkları Anlamak ve Geliştirmek</a:t>
              </a:r>
              <a:endParaRPr sz="2000">
                <a:solidFill>
                  <a:schemeClr val="dk1"/>
                </a:solidFill>
                <a:latin typeface="Arial"/>
                <a:ea typeface="Arial"/>
                <a:cs typeface="Arial"/>
                <a:sym typeface="Arial"/>
              </a:endParaRPr>
            </a:p>
          </p:txBody>
        </p:sp>
        <p:sp>
          <p:nvSpPr>
            <p:cNvPr id="180" name="Google Shape;180;p2"/>
            <p:cNvSpPr/>
            <p:nvPr/>
          </p:nvSpPr>
          <p:spPr>
            <a:xfrm>
              <a:off x="0" y="3854036"/>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p:nvPr/>
          </p:nvSpPr>
          <p:spPr>
            <a:xfrm>
              <a:off x="233059" y="4027386"/>
              <a:ext cx="423745" cy="42374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
            <p:cNvSpPr/>
            <p:nvPr/>
          </p:nvSpPr>
          <p:spPr>
            <a:xfrm>
              <a:off x="889864" y="3854036"/>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txBox="1"/>
            <p:nvPr/>
          </p:nvSpPr>
          <p:spPr>
            <a:xfrm>
              <a:off x="889864" y="3854036"/>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lang="tr-TR" sz="2000">
                  <a:solidFill>
                    <a:schemeClr val="dk1"/>
                  </a:solidFill>
                  <a:latin typeface="Arial"/>
                  <a:ea typeface="Arial"/>
                  <a:cs typeface="Arial"/>
                  <a:sym typeface="Arial"/>
                </a:rPr>
                <a:t>İyi Örnekler</a:t>
              </a:r>
              <a:endParaRPr/>
            </a:p>
          </p:txBody>
        </p:sp>
        <p:sp>
          <p:nvSpPr>
            <p:cNvPr id="184" name="Google Shape;184;p2"/>
            <p:cNvSpPr/>
            <p:nvPr/>
          </p:nvSpPr>
          <p:spPr>
            <a:xfrm>
              <a:off x="0" y="4817093"/>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
            <p:cNvSpPr/>
            <p:nvPr/>
          </p:nvSpPr>
          <p:spPr>
            <a:xfrm>
              <a:off x="233059" y="4990443"/>
              <a:ext cx="423745" cy="423745"/>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
            <p:cNvSpPr/>
            <p:nvPr/>
          </p:nvSpPr>
          <p:spPr>
            <a:xfrm>
              <a:off x="889864" y="4817093"/>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txBox="1"/>
            <p:nvPr/>
          </p:nvSpPr>
          <p:spPr>
            <a:xfrm>
              <a:off x="889864" y="4817093"/>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None/>
              </a:pPr>
              <a:r>
                <a:rPr lang="tr-TR" sz="2000">
                  <a:solidFill>
                    <a:schemeClr val="dk1"/>
                  </a:solidFill>
                  <a:latin typeface="Arial"/>
                  <a:ea typeface="Arial"/>
                  <a:cs typeface="Arial"/>
                  <a:sym typeface="Arial"/>
                </a:rPr>
                <a:t>Sonuç</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tr-TR"/>
              <a:t>GİRİŞ</a:t>
            </a:r>
            <a:endParaRPr/>
          </a:p>
        </p:txBody>
      </p:sp>
      <p:sp>
        <p:nvSpPr>
          <p:cNvPr id="194" name="Google Shape;194;p3"/>
          <p:cNvSpPr txBox="1"/>
          <p:nvPr>
            <p:ph idx="1" type="body"/>
          </p:nvPr>
        </p:nvSpPr>
        <p:spPr>
          <a:xfrm>
            <a:off x="838200" y="1423491"/>
            <a:ext cx="7248525" cy="4753472"/>
          </a:xfrm>
          <a:prstGeom prst="rect">
            <a:avLst/>
          </a:prstGeom>
          <a:noFill/>
          <a:ln>
            <a:noFill/>
          </a:ln>
        </p:spPr>
        <p:txBody>
          <a:bodyPr anchorCtr="0" anchor="t" bIns="45700" lIns="91425" spcFirstLastPara="1" rIns="91425" wrap="square" tIns="45700">
            <a:normAutofit fontScale="92500" lnSpcReduction="20000"/>
          </a:bodyPr>
          <a:lstStyle/>
          <a:p>
            <a:pPr indent="-228631" lvl="0" marL="228600" rtl="0" algn="just">
              <a:lnSpc>
                <a:spcPct val="90000"/>
              </a:lnSpc>
              <a:spcBef>
                <a:spcPts val="0"/>
              </a:spcBef>
              <a:spcAft>
                <a:spcPts val="0"/>
              </a:spcAft>
              <a:buSzPct val="100000"/>
              <a:buChar char="❑"/>
            </a:pPr>
            <a:r>
              <a:rPr lang="tr-TR" sz="2100"/>
              <a:t>Teknoloji, çalışma, etkileşim ve zaman geçirme biçimimizi yeniden şekillendirerek yaşamımızda önemli bir rol oynamaktadır.</a:t>
            </a:r>
            <a:endParaRPr/>
          </a:p>
          <a:p>
            <a:pPr indent="-228631" lvl="0" marL="228600" rtl="0" algn="just">
              <a:lnSpc>
                <a:spcPct val="90000"/>
              </a:lnSpc>
              <a:spcBef>
                <a:spcPts val="1000"/>
              </a:spcBef>
              <a:spcAft>
                <a:spcPts val="0"/>
              </a:spcAft>
              <a:buSzPct val="100000"/>
              <a:buChar char="❑"/>
            </a:pPr>
            <a:r>
              <a:rPr lang="tr-TR" sz="2100"/>
              <a:t>Dijital dünyada dolaşırken, teknolojinin ve dijital dünyanın esenliğimizi (iyi oluş) nasıl etkilediğini anlamak önemlidir.</a:t>
            </a:r>
            <a:endParaRPr/>
          </a:p>
          <a:p>
            <a:pPr indent="-228631" lvl="0" marL="228600" rtl="0" algn="just">
              <a:lnSpc>
                <a:spcPct val="90000"/>
              </a:lnSpc>
              <a:spcBef>
                <a:spcPts val="1000"/>
              </a:spcBef>
              <a:spcAft>
                <a:spcPts val="0"/>
              </a:spcAft>
              <a:buSzPct val="100000"/>
              <a:buChar char="❑"/>
            </a:pPr>
            <a:r>
              <a:rPr lang="tr-TR" sz="2100"/>
              <a:t>Çünkü teknoloji bize pek çok fayda sağlarken, aynı zamanda yaşamımız ve esenliğimiz açısından bazı riskleri de beraberinde getirmektedir.</a:t>
            </a:r>
            <a:endParaRPr/>
          </a:p>
          <a:p>
            <a:pPr indent="-228631" lvl="0" marL="228600" rtl="0" algn="just">
              <a:lnSpc>
                <a:spcPct val="90000"/>
              </a:lnSpc>
              <a:spcBef>
                <a:spcPts val="1000"/>
              </a:spcBef>
              <a:spcAft>
                <a:spcPts val="0"/>
              </a:spcAft>
              <a:buSzPct val="100000"/>
              <a:buChar char="❑"/>
            </a:pPr>
            <a:r>
              <a:rPr lang="tr-TR" sz="2100"/>
              <a:t>Esenliğimizi tehdit eden bu tür riskleri ortadan kaldırmanın ve dijital dünyada bilinçli bir şekilde dolaşmanın anahtarlarından biri, dijital esenliğe daha yakından bakmak ve uygun önlemleri almaktır.</a:t>
            </a:r>
            <a:endParaRPr/>
          </a:p>
          <a:p>
            <a:pPr indent="-228631" lvl="0" marL="228600" rtl="0" algn="just">
              <a:lnSpc>
                <a:spcPct val="90000"/>
              </a:lnSpc>
              <a:spcBef>
                <a:spcPts val="1000"/>
              </a:spcBef>
              <a:spcAft>
                <a:spcPts val="0"/>
              </a:spcAft>
              <a:buSzPct val="100000"/>
              <a:buChar char="❑"/>
            </a:pPr>
            <a:r>
              <a:rPr lang="tr-TR" sz="2100"/>
              <a:t>Bu eğitim modülü, teknolojinin yetişkinlerin dijital esenlikleri üzerindeki etkisini anlamalarına ve yönetmelerine yardımcı olmak için geliştirilmiştir.</a:t>
            </a:r>
            <a:endParaRPr/>
          </a:p>
        </p:txBody>
      </p:sp>
      <p:pic>
        <p:nvPicPr>
          <p:cNvPr id="195" name="Google Shape;195;p3"/>
          <p:cNvPicPr preferRelativeResize="0"/>
          <p:nvPr/>
        </p:nvPicPr>
        <p:blipFill rotWithShape="1">
          <a:blip r:embed="rId3">
            <a:alphaModFix/>
          </a:blip>
          <a:srcRect b="0" l="0" r="0" t="0"/>
          <a:stretch/>
        </p:blipFill>
        <p:spPr>
          <a:xfrm>
            <a:off x="8199967" y="1455738"/>
            <a:ext cx="3687761" cy="36877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4"/>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4"/>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tr-TR">
                <a:solidFill>
                  <a:srgbClr val="FFFFFF"/>
                </a:solidFill>
              </a:rPr>
              <a:t>Modülün Amacı</a:t>
            </a:r>
            <a:endParaRPr/>
          </a:p>
        </p:txBody>
      </p:sp>
      <p:sp>
        <p:nvSpPr>
          <p:cNvPr id="203" name="Google Shape;203;p4"/>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04" name="Google Shape;204;p4"/>
          <p:cNvGrpSpPr/>
          <p:nvPr/>
        </p:nvGrpSpPr>
        <p:grpSpPr>
          <a:xfrm>
            <a:off x="4641597" y="1455004"/>
            <a:ext cx="6074904" cy="3673433"/>
            <a:chOff x="230503" y="525134"/>
            <a:chExt cx="6074904" cy="3673433"/>
          </a:xfrm>
        </p:grpSpPr>
        <p:sp>
          <p:nvSpPr>
            <p:cNvPr id="205" name="Google Shape;205;p4"/>
            <p:cNvSpPr/>
            <p:nvPr/>
          </p:nvSpPr>
          <p:spPr>
            <a:xfrm>
              <a:off x="230503" y="525134"/>
              <a:ext cx="1341562" cy="1341562"/>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4"/>
            <p:cNvSpPr/>
            <p:nvPr/>
          </p:nvSpPr>
          <p:spPr>
            <a:xfrm>
              <a:off x="3139319" y="762125"/>
              <a:ext cx="2981250" cy="125616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
            <p:cNvSpPr txBox="1"/>
            <p:nvPr/>
          </p:nvSpPr>
          <p:spPr>
            <a:xfrm>
              <a:off x="3139319" y="762125"/>
              <a:ext cx="2981250" cy="1256161"/>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tr-TR" sz="1800">
                  <a:solidFill>
                    <a:schemeClr val="dk1"/>
                  </a:solidFill>
                  <a:latin typeface="Calibri"/>
                  <a:ea typeface="Calibri"/>
                  <a:cs typeface="Calibri"/>
                  <a:sym typeface="Calibri"/>
                </a:rPr>
                <a:t>Bu modül, yetişkinlere dijital dünyada farkındalıkla gezinmeleri için gerekli yetkinlikleri kazandırmayı amaçlamaktadır.</a:t>
              </a:r>
              <a:endParaRPr sz="1800">
                <a:solidFill>
                  <a:schemeClr val="dk1"/>
                </a:solidFill>
                <a:latin typeface="Arial"/>
                <a:ea typeface="Arial"/>
                <a:cs typeface="Arial"/>
                <a:sym typeface="Arial"/>
              </a:endParaRPr>
            </a:p>
          </p:txBody>
        </p:sp>
        <p:sp>
          <p:nvSpPr>
            <p:cNvPr id="208" name="Google Shape;208;p4"/>
            <p:cNvSpPr/>
            <p:nvPr/>
          </p:nvSpPr>
          <p:spPr>
            <a:xfrm>
              <a:off x="230511" y="2857005"/>
              <a:ext cx="1341562" cy="1341562"/>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4"/>
            <p:cNvSpPr/>
            <p:nvPr/>
          </p:nvSpPr>
          <p:spPr>
            <a:xfrm>
              <a:off x="2985964" y="2720738"/>
              <a:ext cx="3319443" cy="131778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
            <p:cNvSpPr txBox="1"/>
            <p:nvPr/>
          </p:nvSpPr>
          <p:spPr>
            <a:xfrm>
              <a:off x="2985964" y="2720738"/>
              <a:ext cx="3319443" cy="1317788"/>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tr-TR" sz="1800">
                  <a:solidFill>
                    <a:schemeClr val="dk1"/>
                  </a:solidFill>
                  <a:latin typeface="Calibri"/>
                  <a:ea typeface="Calibri"/>
                  <a:cs typeface="Calibri"/>
                  <a:sym typeface="Calibri"/>
                </a:rPr>
                <a:t>Modül, yetişkinlere teknolojinin kendi esenlikleri üzerindeki etkisini anlamalarına yardımcı olmak ve sağlıklı dijital alışkanlıklar geliştirmenin yollarını sunmak için tasarlanmıştır.</a:t>
              </a:r>
              <a:endParaRPr sz="1800">
                <a:solidFill>
                  <a:schemeClr val="dk1"/>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4" name="Shape 214"/>
        <p:cNvGrpSpPr/>
        <p:nvPr/>
      </p:nvGrpSpPr>
      <p:grpSpPr>
        <a:xfrm>
          <a:off x="0" y="0"/>
          <a:ext cx="0" cy="0"/>
          <a:chOff x="0" y="0"/>
          <a:chExt cx="0" cy="0"/>
        </a:xfrm>
      </p:grpSpPr>
      <p:sp>
        <p:nvSpPr>
          <p:cNvPr id="215" name="Google Shape;215;p5"/>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5"/>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tr-TR" sz="5200"/>
              <a:t>ÖĞRENME HEDEFLERİ</a:t>
            </a:r>
            <a:endParaRPr/>
          </a:p>
        </p:txBody>
      </p:sp>
      <p:grpSp>
        <p:nvGrpSpPr>
          <p:cNvPr id="217" name="Google Shape;217;p5"/>
          <p:cNvGrpSpPr/>
          <p:nvPr/>
        </p:nvGrpSpPr>
        <p:grpSpPr>
          <a:xfrm>
            <a:off x="838415" y="2027604"/>
            <a:ext cx="10808539" cy="4445534"/>
            <a:chOff x="215" y="201980"/>
            <a:chExt cx="10808539" cy="4445534"/>
          </a:xfrm>
        </p:grpSpPr>
        <p:sp>
          <p:nvSpPr>
            <p:cNvPr id="218" name="Google Shape;218;p5"/>
            <p:cNvSpPr/>
            <p:nvPr/>
          </p:nvSpPr>
          <p:spPr>
            <a:xfrm>
              <a:off x="4282"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5"/>
            <p:cNvSpPr txBox="1"/>
            <p:nvPr/>
          </p:nvSpPr>
          <p:spPr>
            <a:xfrm>
              <a:off x="4282"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None/>
              </a:pPr>
              <a:r>
                <a:rPr lang="tr-TR" sz="2400">
                  <a:solidFill>
                    <a:schemeClr val="dk1"/>
                  </a:solidFill>
                  <a:latin typeface="Calibri"/>
                  <a:ea typeface="Calibri"/>
                  <a:cs typeface="Calibri"/>
                  <a:sym typeface="Calibri"/>
                </a:rPr>
                <a:t>Dijital esenlik hakkında genel bir fikir edinmek</a:t>
              </a:r>
              <a:endParaRPr sz="2400">
                <a:solidFill>
                  <a:schemeClr val="dk1"/>
                </a:solidFill>
                <a:latin typeface="Arial"/>
                <a:ea typeface="Arial"/>
                <a:cs typeface="Arial"/>
                <a:sym typeface="Arial"/>
              </a:endParaRPr>
            </a:p>
          </p:txBody>
        </p:sp>
        <p:sp>
          <p:nvSpPr>
            <p:cNvPr id="220" name="Google Shape;220;p5"/>
            <p:cNvSpPr/>
            <p:nvPr/>
          </p:nvSpPr>
          <p:spPr>
            <a:xfrm>
              <a:off x="50065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5"/>
            <p:cNvSpPr txBox="1"/>
            <p:nvPr/>
          </p:nvSpPr>
          <p:spPr>
            <a:xfrm>
              <a:off x="61038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None/>
              </a:pPr>
              <a:r>
                <a:rPr lang="tr-TR" sz="5400">
                  <a:solidFill>
                    <a:schemeClr val="lt1"/>
                  </a:solidFill>
                  <a:latin typeface="Arial"/>
                  <a:ea typeface="Arial"/>
                  <a:cs typeface="Arial"/>
                  <a:sym typeface="Arial"/>
                </a:rPr>
                <a:t>1</a:t>
              </a:r>
              <a:endParaRPr/>
            </a:p>
          </p:txBody>
        </p:sp>
        <p:sp>
          <p:nvSpPr>
            <p:cNvPr id="222" name="Google Shape;222;p5"/>
            <p:cNvSpPr/>
            <p:nvPr/>
          </p:nvSpPr>
          <p:spPr>
            <a:xfrm>
              <a:off x="215"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5"/>
            <p:cNvSpPr/>
            <p:nvPr/>
          </p:nvSpPr>
          <p:spPr>
            <a:xfrm>
              <a:off x="1966575" y="201980"/>
              <a:ext cx="2339195"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5"/>
            <p:cNvSpPr txBox="1"/>
            <p:nvPr/>
          </p:nvSpPr>
          <p:spPr>
            <a:xfrm>
              <a:off x="1966575" y="1891283"/>
              <a:ext cx="2339195"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None/>
              </a:pPr>
              <a:r>
                <a:rPr lang="tr-TR" sz="2400">
                  <a:solidFill>
                    <a:schemeClr val="dk1"/>
                  </a:solidFill>
                  <a:latin typeface="Calibri"/>
                  <a:ea typeface="Calibri"/>
                  <a:cs typeface="Calibri"/>
                  <a:sym typeface="Calibri"/>
                </a:rPr>
                <a:t>Teknolojinin dijital esenlik üzerindeki olumlu ve olumsuz etkilerini anlamak</a:t>
              </a:r>
              <a:endParaRPr sz="2400">
                <a:solidFill>
                  <a:schemeClr val="dk1"/>
                </a:solidFill>
                <a:latin typeface="Arial"/>
                <a:ea typeface="Arial"/>
                <a:cs typeface="Arial"/>
                <a:sym typeface="Arial"/>
              </a:endParaRPr>
            </a:p>
          </p:txBody>
        </p:sp>
        <p:sp>
          <p:nvSpPr>
            <p:cNvPr id="225" name="Google Shape;225;p5"/>
            <p:cNvSpPr/>
            <p:nvPr/>
          </p:nvSpPr>
          <p:spPr>
            <a:xfrm>
              <a:off x="2667254"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5"/>
            <p:cNvSpPr txBox="1"/>
            <p:nvPr/>
          </p:nvSpPr>
          <p:spPr>
            <a:xfrm>
              <a:off x="2776977"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None/>
              </a:pPr>
              <a:r>
                <a:rPr lang="tr-TR" sz="5400">
                  <a:solidFill>
                    <a:schemeClr val="lt1"/>
                  </a:solidFill>
                  <a:latin typeface="Arial"/>
                  <a:ea typeface="Arial"/>
                  <a:cs typeface="Arial"/>
                  <a:sym typeface="Arial"/>
                </a:rPr>
                <a:t>2</a:t>
              </a:r>
              <a:endParaRPr sz="5400">
                <a:solidFill>
                  <a:schemeClr val="lt1"/>
                </a:solidFill>
                <a:latin typeface="Arial"/>
                <a:ea typeface="Arial"/>
                <a:cs typeface="Arial"/>
                <a:sym typeface="Arial"/>
              </a:endParaRPr>
            </a:p>
          </p:txBody>
        </p:sp>
        <p:sp>
          <p:nvSpPr>
            <p:cNvPr id="227" name="Google Shape;227;p5"/>
            <p:cNvSpPr/>
            <p:nvPr/>
          </p:nvSpPr>
          <p:spPr>
            <a:xfrm>
              <a:off x="2190419"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5"/>
            <p:cNvSpPr/>
            <p:nvPr/>
          </p:nvSpPr>
          <p:spPr>
            <a:xfrm>
              <a:off x="4484160"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5"/>
            <p:cNvSpPr txBox="1"/>
            <p:nvPr/>
          </p:nvSpPr>
          <p:spPr>
            <a:xfrm>
              <a:off x="4484160"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None/>
              </a:pPr>
              <a:r>
                <a:rPr lang="tr-TR" sz="2400">
                  <a:solidFill>
                    <a:schemeClr val="dk1"/>
                  </a:solidFill>
                  <a:latin typeface="Calibri"/>
                  <a:ea typeface="Calibri"/>
                  <a:cs typeface="Calibri"/>
                  <a:sym typeface="Calibri"/>
                </a:rPr>
                <a:t>Sağlıklı dijital alışkanlıklar geliştirmek için pratik stratejileri keşfetmek</a:t>
              </a:r>
              <a:endParaRPr sz="2400">
                <a:solidFill>
                  <a:schemeClr val="dk1"/>
                </a:solidFill>
                <a:latin typeface="Arial"/>
                <a:ea typeface="Arial"/>
                <a:cs typeface="Arial"/>
                <a:sym typeface="Arial"/>
              </a:endParaRPr>
            </a:p>
          </p:txBody>
        </p:sp>
        <p:sp>
          <p:nvSpPr>
            <p:cNvPr id="230" name="Google Shape;230;p5"/>
            <p:cNvSpPr/>
            <p:nvPr/>
          </p:nvSpPr>
          <p:spPr>
            <a:xfrm>
              <a:off x="500009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5"/>
            <p:cNvSpPr txBox="1"/>
            <p:nvPr/>
          </p:nvSpPr>
          <p:spPr>
            <a:xfrm>
              <a:off x="510982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None/>
              </a:pPr>
              <a:r>
                <a:rPr lang="tr-TR" sz="5400">
                  <a:solidFill>
                    <a:schemeClr val="lt1"/>
                  </a:solidFill>
                  <a:latin typeface="Arial"/>
                  <a:ea typeface="Arial"/>
                  <a:cs typeface="Arial"/>
                  <a:sym typeface="Arial"/>
                </a:rPr>
                <a:t>3</a:t>
              </a:r>
              <a:endParaRPr/>
            </a:p>
          </p:txBody>
        </p:sp>
        <p:sp>
          <p:nvSpPr>
            <p:cNvPr id="232" name="Google Shape;232;p5"/>
            <p:cNvSpPr/>
            <p:nvPr/>
          </p:nvSpPr>
          <p:spPr>
            <a:xfrm>
              <a:off x="4503551" y="1525776"/>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5"/>
            <p:cNvSpPr/>
            <p:nvPr/>
          </p:nvSpPr>
          <p:spPr>
            <a:xfrm>
              <a:off x="6446453" y="201980"/>
              <a:ext cx="2395941"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5"/>
            <p:cNvSpPr txBox="1"/>
            <p:nvPr/>
          </p:nvSpPr>
          <p:spPr>
            <a:xfrm>
              <a:off x="6446453" y="1891283"/>
              <a:ext cx="2395941"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None/>
              </a:pPr>
              <a:r>
                <a:rPr lang="tr-TR" sz="2400">
                  <a:solidFill>
                    <a:schemeClr val="dk1"/>
                  </a:solidFill>
                  <a:latin typeface="Calibri"/>
                  <a:ea typeface="Calibri"/>
                  <a:cs typeface="Calibri"/>
                  <a:sym typeface="Calibri"/>
                </a:rPr>
                <a:t>Teknolojiyle bilinçli ve dengeli ilişki kurmanın yollarını öğrenmek</a:t>
              </a:r>
              <a:endParaRPr sz="2400">
                <a:solidFill>
                  <a:schemeClr val="dk1"/>
                </a:solidFill>
                <a:latin typeface="Arial"/>
                <a:ea typeface="Arial"/>
                <a:cs typeface="Arial"/>
                <a:sym typeface="Arial"/>
              </a:endParaRPr>
            </a:p>
          </p:txBody>
        </p:sp>
        <p:sp>
          <p:nvSpPr>
            <p:cNvPr id="235" name="Google Shape;235;p5"/>
            <p:cNvSpPr/>
            <p:nvPr/>
          </p:nvSpPr>
          <p:spPr>
            <a:xfrm>
              <a:off x="7217417"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5"/>
            <p:cNvSpPr txBox="1"/>
            <p:nvPr/>
          </p:nvSpPr>
          <p:spPr>
            <a:xfrm>
              <a:off x="7327140"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None/>
              </a:pPr>
              <a:r>
                <a:rPr lang="tr-TR" sz="5400">
                  <a:solidFill>
                    <a:schemeClr val="lt1"/>
                  </a:solidFill>
                  <a:latin typeface="Arial"/>
                  <a:ea typeface="Arial"/>
                  <a:cs typeface="Arial"/>
                  <a:sym typeface="Arial"/>
                </a:rPr>
                <a:t>4</a:t>
              </a:r>
              <a:endParaRPr/>
            </a:p>
          </p:txBody>
        </p:sp>
        <p:sp>
          <p:nvSpPr>
            <p:cNvPr id="237" name="Google Shape;237;p5"/>
            <p:cNvSpPr/>
            <p:nvPr/>
          </p:nvSpPr>
          <p:spPr>
            <a:xfrm>
              <a:off x="675247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5"/>
            <p:cNvSpPr/>
            <p:nvPr/>
          </p:nvSpPr>
          <p:spPr>
            <a:xfrm>
              <a:off x="9020784"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5"/>
            <p:cNvSpPr txBox="1"/>
            <p:nvPr/>
          </p:nvSpPr>
          <p:spPr>
            <a:xfrm>
              <a:off x="9020784"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None/>
              </a:pPr>
              <a:r>
                <a:rPr lang="tr-TR" sz="2200">
                  <a:solidFill>
                    <a:schemeClr val="dk1"/>
                  </a:solidFill>
                  <a:latin typeface="Calibri"/>
                  <a:ea typeface="Calibri"/>
                  <a:cs typeface="Calibri"/>
                  <a:sym typeface="Calibri"/>
                </a:rPr>
                <a:t>Dijital esenliğe yönelik en iyi uygulamaları keşfetmek</a:t>
              </a:r>
              <a:endParaRPr sz="2200">
                <a:solidFill>
                  <a:schemeClr val="dk1"/>
                </a:solidFill>
                <a:latin typeface="Arial"/>
                <a:ea typeface="Arial"/>
                <a:cs typeface="Arial"/>
                <a:sym typeface="Arial"/>
              </a:endParaRPr>
            </a:p>
          </p:txBody>
        </p:sp>
        <p:sp>
          <p:nvSpPr>
            <p:cNvPr id="240" name="Google Shape;240;p5"/>
            <p:cNvSpPr/>
            <p:nvPr/>
          </p:nvSpPr>
          <p:spPr>
            <a:xfrm>
              <a:off x="9538116"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5"/>
            <p:cNvSpPr txBox="1"/>
            <p:nvPr/>
          </p:nvSpPr>
          <p:spPr>
            <a:xfrm>
              <a:off x="9647839"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None/>
              </a:pPr>
              <a:r>
                <a:rPr lang="tr-TR" sz="5400">
                  <a:solidFill>
                    <a:schemeClr val="lt1"/>
                  </a:solidFill>
                  <a:latin typeface="Arial"/>
                  <a:ea typeface="Arial"/>
                  <a:cs typeface="Arial"/>
                  <a:sym typeface="Arial"/>
                </a:rPr>
                <a:t>5</a:t>
              </a:r>
              <a:endParaRPr/>
            </a:p>
          </p:txBody>
        </p:sp>
        <p:sp>
          <p:nvSpPr>
            <p:cNvPr id="242" name="Google Shape;242;p5"/>
            <p:cNvSpPr/>
            <p:nvPr/>
          </p:nvSpPr>
          <p:spPr>
            <a:xfrm>
              <a:off x="902485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6" name="Shape 246"/>
        <p:cNvGrpSpPr/>
        <p:nvPr/>
      </p:nvGrpSpPr>
      <p:grpSpPr>
        <a:xfrm>
          <a:off x="0" y="0"/>
          <a:ext cx="0" cy="0"/>
          <a:chOff x="0" y="0"/>
          <a:chExt cx="0" cy="0"/>
        </a:xfrm>
      </p:grpSpPr>
      <p:sp>
        <p:nvSpPr>
          <p:cNvPr id="247" name="Google Shape;247;p6"/>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6"/>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tr-TR" sz="5200"/>
              <a:t>ÖĞRENME ÇIKTILARI</a:t>
            </a:r>
            <a:endParaRPr/>
          </a:p>
        </p:txBody>
      </p:sp>
      <p:grpSp>
        <p:nvGrpSpPr>
          <p:cNvPr id="249" name="Google Shape;249;p6"/>
          <p:cNvGrpSpPr/>
          <p:nvPr/>
        </p:nvGrpSpPr>
        <p:grpSpPr>
          <a:xfrm>
            <a:off x="846261" y="1835382"/>
            <a:ext cx="10499477" cy="4339379"/>
            <a:chOff x="8061" y="6582"/>
            <a:chExt cx="10499477" cy="4339379"/>
          </a:xfrm>
        </p:grpSpPr>
        <p:sp>
          <p:nvSpPr>
            <p:cNvPr id="250" name="Google Shape;250;p6"/>
            <p:cNvSpPr/>
            <p:nvPr/>
          </p:nvSpPr>
          <p:spPr>
            <a:xfrm>
              <a:off x="3040792" y="871221"/>
              <a:ext cx="667342"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6"/>
            <p:cNvSpPr txBox="1"/>
            <p:nvPr/>
          </p:nvSpPr>
          <p:spPr>
            <a:xfrm>
              <a:off x="3357014"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Arial"/>
                <a:ea typeface="Arial"/>
                <a:cs typeface="Arial"/>
                <a:sym typeface="Arial"/>
              </a:endParaRPr>
            </a:p>
          </p:txBody>
        </p:sp>
        <p:sp>
          <p:nvSpPr>
            <p:cNvPr id="252" name="Google Shape;252;p6"/>
            <p:cNvSpPr/>
            <p:nvPr/>
          </p:nvSpPr>
          <p:spPr>
            <a:xfrm>
              <a:off x="8061" y="6582"/>
              <a:ext cx="3034531" cy="1820718"/>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6"/>
            <p:cNvSpPr txBox="1"/>
            <p:nvPr/>
          </p:nvSpPr>
          <p:spPr>
            <a:xfrm>
              <a:off x="8061"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BU MODÜLÜN SONUNDA ŞUNLARI YAPABILECEKSINIZ:</a:t>
              </a:r>
              <a:endParaRPr sz="2100">
                <a:solidFill>
                  <a:schemeClr val="lt1"/>
                </a:solidFill>
                <a:latin typeface="Arial"/>
                <a:ea typeface="Arial"/>
                <a:cs typeface="Arial"/>
                <a:sym typeface="Arial"/>
              </a:endParaRPr>
            </a:p>
          </p:txBody>
        </p:sp>
        <p:sp>
          <p:nvSpPr>
            <p:cNvPr id="254" name="Google Shape;254;p6"/>
            <p:cNvSpPr/>
            <p:nvPr/>
          </p:nvSpPr>
          <p:spPr>
            <a:xfrm>
              <a:off x="6773265" y="871221"/>
              <a:ext cx="667342" cy="91440"/>
            </a:xfrm>
            <a:custGeom>
              <a:rect b="b" l="l" r="r" t="t"/>
              <a:pathLst>
                <a:path extrusionOk="0" h="120000" w="120000">
                  <a:moveTo>
                    <a:pt x="0" y="60000"/>
                  </a:moveTo>
                  <a:lnTo>
                    <a:pt x="120000" y="60000"/>
                  </a:lnTo>
                </a:path>
              </a:pathLst>
            </a:custGeom>
            <a:noFill/>
            <a:ln cap="flat" cmpd="sng" w="9525">
              <a:solidFill>
                <a:srgbClr val="D77850"/>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6"/>
            <p:cNvSpPr txBox="1"/>
            <p:nvPr/>
          </p:nvSpPr>
          <p:spPr>
            <a:xfrm>
              <a:off x="7089488"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Arial"/>
                <a:ea typeface="Arial"/>
                <a:cs typeface="Arial"/>
                <a:sym typeface="Arial"/>
              </a:endParaRPr>
            </a:p>
          </p:txBody>
        </p:sp>
        <p:sp>
          <p:nvSpPr>
            <p:cNvPr id="256" name="Google Shape;256;p6"/>
            <p:cNvSpPr/>
            <p:nvPr/>
          </p:nvSpPr>
          <p:spPr>
            <a:xfrm>
              <a:off x="3740534" y="6582"/>
              <a:ext cx="3034531" cy="1820718"/>
            </a:xfrm>
            <a:prstGeom prst="rect">
              <a:avLst/>
            </a:prstGeom>
            <a:solidFill>
              <a:srgbClr val="DB784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6"/>
            <p:cNvSpPr txBox="1"/>
            <p:nvPr/>
          </p:nvSpPr>
          <p:spPr>
            <a:xfrm>
              <a:off x="3740534"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DIJITAL ESENLİĞİ TANIMLAYABİLECEK VE GENEL ESENLİKLE ILIŞKISINI AÇIKLAYABİLECEKSİNİZ</a:t>
              </a:r>
              <a:endParaRPr sz="2100">
                <a:solidFill>
                  <a:schemeClr val="lt1"/>
                </a:solidFill>
                <a:latin typeface="Arial"/>
                <a:ea typeface="Arial"/>
                <a:cs typeface="Arial"/>
                <a:sym typeface="Arial"/>
              </a:endParaRPr>
            </a:p>
          </p:txBody>
        </p:sp>
        <p:sp>
          <p:nvSpPr>
            <p:cNvPr id="258" name="Google Shape;258;p6"/>
            <p:cNvSpPr/>
            <p:nvPr/>
          </p:nvSpPr>
          <p:spPr>
            <a:xfrm>
              <a:off x="1525326" y="1825500"/>
              <a:ext cx="7464946" cy="667342"/>
            </a:xfrm>
            <a:custGeom>
              <a:rect b="b" l="l" r="r" t="t"/>
              <a:pathLst>
                <a:path extrusionOk="0" h="120000" w="120000">
                  <a:moveTo>
                    <a:pt x="120000" y="0"/>
                  </a:moveTo>
                  <a:lnTo>
                    <a:pt x="120000" y="63075"/>
                  </a:lnTo>
                  <a:lnTo>
                    <a:pt x="0" y="63075"/>
                  </a:lnTo>
                  <a:lnTo>
                    <a:pt x="0" y="120000"/>
                  </a:lnTo>
                </a:path>
              </a:pathLst>
            </a:custGeom>
            <a:noFill/>
            <a:ln cap="flat" cmpd="sng" w="9525">
              <a:solidFill>
                <a:srgbClr val="C47F6E"/>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6"/>
            <p:cNvSpPr txBox="1"/>
            <p:nvPr/>
          </p:nvSpPr>
          <p:spPr>
            <a:xfrm>
              <a:off x="5070362" y="2155682"/>
              <a:ext cx="374875"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Arial"/>
                <a:ea typeface="Arial"/>
                <a:cs typeface="Arial"/>
                <a:sym typeface="Arial"/>
              </a:endParaRPr>
            </a:p>
          </p:txBody>
        </p:sp>
        <p:sp>
          <p:nvSpPr>
            <p:cNvPr id="260" name="Google Shape;260;p6"/>
            <p:cNvSpPr/>
            <p:nvPr/>
          </p:nvSpPr>
          <p:spPr>
            <a:xfrm>
              <a:off x="7473007" y="6582"/>
              <a:ext cx="3034531" cy="1820718"/>
            </a:xfrm>
            <a:prstGeom prst="rect">
              <a:avLst/>
            </a:prstGeom>
            <a:solidFill>
              <a:srgbClr val="CB7C6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6"/>
            <p:cNvSpPr txBox="1"/>
            <p:nvPr/>
          </p:nvSpPr>
          <p:spPr>
            <a:xfrm>
              <a:off x="7473007"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TEKNOLOJININ ESENLİK VE DIJITAL ESENLİK ÜZERINDEKI OLUMLU VE OLUMSUZ ETKILERINI LISTELEYEBİLECEKSİNİZ</a:t>
              </a:r>
              <a:endParaRPr sz="2100">
                <a:solidFill>
                  <a:schemeClr val="lt1"/>
                </a:solidFill>
                <a:latin typeface="Arial"/>
                <a:ea typeface="Arial"/>
                <a:cs typeface="Arial"/>
                <a:sym typeface="Arial"/>
              </a:endParaRPr>
            </a:p>
          </p:txBody>
        </p:sp>
        <p:sp>
          <p:nvSpPr>
            <p:cNvPr id="262" name="Google Shape;262;p6"/>
            <p:cNvSpPr/>
            <p:nvPr/>
          </p:nvSpPr>
          <p:spPr>
            <a:xfrm>
              <a:off x="3040792" y="3389882"/>
              <a:ext cx="667342" cy="91440"/>
            </a:xfrm>
            <a:custGeom>
              <a:rect b="b" l="l" r="r" t="t"/>
              <a:pathLst>
                <a:path extrusionOk="0" h="120000" w="120000">
                  <a:moveTo>
                    <a:pt x="0" y="60000"/>
                  </a:moveTo>
                  <a:lnTo>
                    <a:pt x="120000" y="60000"/>
                  </a:lnTo>
                </a:path>
              </a:pathLst>
            </a:custGeom>
            <a:noFill/>
            <a:ln cap="flat" cmpd="sng" w="9525">
              <a:solidFill>
                <a:srgbClr val="B38E8A"/>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6"/>
            <p:cNvSpPr txBox="1"/>
            <p:nvPr/>
          </p:nvSpPr>
          <p:spPr>
            <a:xfrm>
              <a:off x="3357014"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Arial"/>
                <a:ea typeface="Arial"/>
                <a:cs typeface="Arial"/>
                <a:sym typeface="Arial"/>
              </a:endParaRPr>
            </a:p>
          </p:txBody>
        </p:sp>
        <p:sp>
          <p:nvSpPr>
            <p:cNvPr id="264" name="Google Shape;264;p6"/>
            <p:cNvSpPr/>
            <p:nvPr/>
          </p:nvSpPr>
          <p:spPr>
            <a:xfrm>
              <a:off x="8061" y="2525243"/>
              <a:ext cx="3034531" cy="1820718"/>
            </a:xfrm>
            <a:prstGeom prst="rect">
              <a:avLst/>
            </a:prstGeom>
            <a:solidFill>
              <a:srgbClr val="BC857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6"/>
            <p:cNvSpPr txBox="1"/>
            <p:nvPr/>
          </p:nvSpPr>
          <p:spPr>
            <a:xfrm>
              <a:off x="8061"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SAĞLIKLI DIJITAL ALIŞKANLIKLAR GELIŞTIRMEK IÇIN KIŞISEL BIR STRATEJI GELİŞTİREBİLECEKSİNİZ</a:t>
              </a:r>
              <a:endParaRPr sz="2100">
                <a:solidFill>
                  <a:schemeClr val="lt1"/>
                </a:solidFill>
                <a:latin typeface="Arial"/>
                <a:ea typeface="Arial"/>
                <a:cs typeface="Arial"/>
                <a:sym typeface="Arial"/>
              </a:endParaRPr>
            </a:p>
          </p:txBody>
        </p:sp>
        <p:sp>
          <p:nvSpPr>
            <p:cNvPr id="266" name="Google Shape;266;p6"/>
            <p:cNvSpPr/>
            <p:nvPr/>
          </p:nvSpPr>
          <p:spPr>
            <a:xfrm>
              <a:off x="6773265" y="3389882"/>
              <a:ext cx="667342"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6"/>
            <p:cNvSpPr txBox="1"/>
            <p:nvPr/>
          </p:nvSpPr>
          <p:spPr>
            <a:xfrm>
              <a:off x="7089488"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Arial"/>
                <a:ea typeface="Arial"/>
                <a:cs typeface="Arial"/>
                <a:sym typeface="Arial"/>
              </a:endParaRPr>
            </a:p>
          </p:txBody>
        </p:sp>
        <p:sp>
          <p:nvSpPr>
            <p:cNvPr id="268" name="Google Shape;268;p6"/>
            <p:cNvSpPr/>
            <p:nvPr/>
          </p:nvSpPr>
          <p:spPr>
            <a:xfrm>
              <a:off x="3740534" y="2525243"/>
              <a:ext cx="3034531" cy="1820718"/>
            </a:xfrm>
            <a:prstGeom prst="rect">
              <a:avLst/>
            </a:prstGeom>
            <a:solidFill>
              <a:srgbClr val="AF939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6"/>
            <p:cNvSpPr txBox="1"/>
            <p:nvPr/>
          </p:nvSpPr>
          <p:spPr>
            <a:xfrm>
              <a:off x="3740534"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SAĞLIKSIZ DIJITAL ALIŞKANLIKLARDAN KAÇINMAK IÇIN ÖNLEMLER ALABİLECEKSİNİZ</a:t>
              </a:r>
              <a:endParaRPr sz="2100">
                <a:solidFill>
                  <a:schemeClr val="lt1"/>
                </a:solidFill>
                <a:latin typeface="Arial"/>
                <a:ea typeface="Arial"/>
                <a:cs typeface="Arial"/>
                <a:sym typeface="Arial"/>
              </a:endParaRPr>
            </a:p>
          </p:txBody>
        </p:sp>
        <p:sp>
          <p:nvSpPr>
            <p:cNvPr id="270" name="Google Shape;270;p6"/>
            <p:cNvSpPr/>
            <p:nvPr/>
          </p:nvSpPr>
          <p:spPr>
            <a:xfrm>
              <a:off x="7473007" y="2525243"/>
              <a:ext cx="3034531" cy="1820718"/>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6"/>
            <p:cNvSpPr txBox="1"/>
            <p:nvPr/>
          </p:nvSpPr>
          <p:spPr>
            <a:xfrm>
              <a:off x="7473007"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None/>
              </a:pPr>
              <a:r>
                <a:rPr lang="tr-TR" sz="2100" cap="none">
                  <a:solidFill>
                    <a:schemeClr val="lt1"/>
                  </a:solidFill>
                  <a:latin typeface="Calibri"/>
                  <a:ea typeface="Calibri"/>
                  <a:cs typeface="Calibri"/>
                  <a:sym typeface="Calibri"/>
                </a:rPr>
                <a:t>DIJITAL ESENLİĞİN EN IYI UYGULAMALARINI BELIRLEYEBİLECEK VE BUNLARDAN YARARLANABİLECEKSİNİZ</a:t>
              </a:r>
              <a:endParaRPr sz="2100">
                <a:solidFill>
                  <a:schemeClr val="lt1"/>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5" name="Shape 275"/>
        <p:cNvGrpSpPr/>
        <p:nvPr/>
      </p:nvGrpSpPr>
      <p:grpSpPr>
        <a:xfrm>
          <a:off x="0" y="0"/>
          <a:ext cx="0" cy="0"/>
          <a:chOff x="0" y="0"/>
          <a:chExt cx="0" cy="0"/>
        </a:xfrm>
      </p:grpSpPr>
      <p:sp>
        <p:nvSpPr>
          <p:cNvPr id="276" name="Google Shape;27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tr-TR"/>
              <a:t>Öğrenenlerden Beklenenler</a:t>
            </a:r>
            <a:endParaRPr/>
          </a:p>
        </p:txBody>
      </p:sp>
      <p:sp>
        <p:nvSpPr>
          <p:cNvPr id="279" name="Google Shape;279;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80" name="Google Shape;280;p7"/>
          <p:cNvSpPr txBox="1"/>
          <p:nvPr>
            <p:ph idx="1" type="body"/>
          </p:nvPr>
        </p:nvSpPr>
        <p:spPr>
          <a:xfrm>
            <a:off x="1257300" y="1477578"/>
            <a:ext cx="10515600" cy="514039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b="1" lang="tr-TR" sz="2400">
                <a:solidFill>
                  <a:srgbClr val="FFAA5A"/>
                </a:solidFill>
              </a:rPr>
              <a:t>Öğrenenlerin görev ve sorumlulukları</a:t>
            </a:r>
            <a:endParaRPr sz="2400">
              <a:solidFill>
                <a:srgbClr val="FFAA5A"/>
              </a:solidFill>
            </a:endParaRPr>
          </a:p>
          <a:p>
            <a:pPr indent="0" lvl="0" marL="0" rtl="0" algn="l">
              <a:lnSpc>
                <a:spcPct val="90000"/>
              </a:lnSpc>
              <a:spcBef>
                <a:spcPts val="1600"/>
              </a:spcBef>
              <a:spcAft>
                <a:spcPts val="0"/>
              </a:spcAft>
              <a:buSzPts val="2400"/>
              <a:buNone/>
            </a:pPr>
            <a:r>
              <a:rPr lang="tr-TR" sz="2400"/>
              <a:t>Modülden alacağınız faydayı en üst düzeye çıkarmak ve tüm öğrenme çıktılarına sahip olmak için, bir öğrenen olarak sizden aşağıdakiler beklenmektedir:</a:t>
            </a:r>
            <a:endParaRPr/>
          </a:p>
          <a:p>
            <a:pPr indent="0" lvl="0" marL="0" rtl="0" algn="l">
              <a:lnSpc>
                <a:spcPct val="90000"/>
              </a:lnSpc>
              <a:spcBef>
                <a:spcPts val="1600"/>
              </a:spcBef>
              <a:spcAft>
                <a:spcPts val="0"/>
              </a:spcAft>
              <a:buSzPts val="2400"/>
              <a:buNone/>
            </a:pPr>
            <a:r>
              <a:rPr lang="tr-TR" sz="2400"/>
              <a:t>Lütfen;</a:t>
            </a:r>
            <a:endParaRPr/>
          </a:p>
          <a:p>
            <a:pPr indent="-228600" lvl="0" marL="228600" rtl="0" algn="l">
              <a:lnSpc>
                <a:spcPct val="90000"/>
              </a:lnSpc>
              <a:spcBef>
                <a:spcPts val="1600"/>
              </a:spcBef>
              <a:spcAft>
                <a:spcPts val="0"/>
              </a:spcAft>
              <a:buSzPts val="2400"/>
              <a:buChar char="❑"/>
            </a:pPr>
            <a:r>
              <a:rPr lang="tr-TR" sz="2400"/>
              <a:t>Bu modülü tamamlamak için en az üç saat ayırın.</a:t>
            </a:r>
            <a:endParaRPr/>
          </a:p>
          <a:p>
            <a:pPr indent="-228600" lvl="0" marL="228600" rtl="0" algn="l">
              <a:lnSpc>
                <a:spcPct val="90000"/>
              </a:lnSpc>
              <a:spcBef>
                <a:spcPts val="1600"/>
              </a:spcBef>
              <a:spcAft>
                <a:spcPts val="0"/>
              </a:spcAft>
              <a:buSzPts val="2400"/>
              <a:buChar char="❑"/>
            </a:pPr>
            <a:r>
              <a:rPr lang="tr-TR" sz="2400"/>
              <a:t>Dijital esenlik hakkında genel bir anlayışa sahip olmak için sunulan tüm videoları izleyin.</a:t>
            </a:r>
            <a:endParaRPr/>
          </a:p>
          <a:p>
            <a:pPr indent="-228600" lvl="0" marL="228600" rtl="0" algn="l">
              <a:lnSpc>
                <a:spcPct val="90000"/>
              </a:lnSpc>
              <a:spcBef>
                <a:spcPts val="1600"/>
              </a:spcBef>
              <a:spcAft>
                <a:spcPts val="0"/>
              </a:spcAft>
              <a:buSzPts val="2400"/>
              <a:buChar char="❑"/>
            </a:pPr>
            <a:r>
              <a:rPr lang="tr-TR" sz="2400"/>
              <a:t>Konuyla ilgili önemli noktaları keşfetmek için tüm sunumları dikkatlice inceleyin.</a:t>
            </a:r>
            <a:endParaRPr/>
          </a:p>
          <a:p>
            <a:pPr indent="-228600" lvl="0" marL="228600" rtl="0" algn="l">
              <a:lnSpc>
                <a:spcPct val="90000"/>
              </a:lnSpc>
              <a:spcBef>
                <a:spcPts val="1600"/>
              </a:spcBef>
              <a:spcAft>
                <a:spcPts val="0"/>
              </a:spcAft>
              <a:buSzPts val="2400"/>
              <a:buChar char="❑"/>
            </a:pPr>
            <a:r>
              <a:rPr lang="tr-TR" sz="2400"/>
              <a:t>Anlayıp anlamadığınızı kontrol etmek ve gerektiğinde geri dönmek için tüm testleri tamamlayın. </a:t>
            </a:r>
            <a:endParaRPr/>
          </a:p>
          <a:p>
            <a:pPr indent="-76200" lvl="0" marL="228600" rtl="0" algn="l">
              <a:lnSpc>
                <a:spcPct val="90000"/>
              </a:lnSpc>
              <a:spcBef>
                <a:spcPts val="1600"/>
              </a:spcBef>
              <a:spcAft>
                <a:spcPts val="0"/>
              </a:spcAft>
              <a:buSzPts val="2400"/>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8"/>
          <p:cNvSpPr txBox="1"/>
          <p:nvPr/>
        </p:nvSpPr>
        <p:spPr>
          <a:xfrm>
            <a:off x="312298" y="654050"/>
            <a:ext cx="11567404" cy="5570756"/>
          </a:xfrm>
          <a:prstGeom prst="rect">
            <a:avLst/>
          </a:prstGeom>
          <a:noFill/>
          <a:ln>
            <a:noFill/>
          </a:ln>
        </p:spPr>
        <p:txBody>
          <a:bodyPr anchorCtr="0" anchor="t" bIns="0" lIns="0" spcFirstLastPara="1" rIns="0" wrap="square" tIns="0">
            <a:spAutoFit/>
          </a:bodyPr>
          <a:lstStyle/>
          <a:p>
            <a:pPr indent="0" lvl="0" marL="0" marR="0" rtl="0" algn="just">
              <a:spcBef>
                <a:spcPts val="0"/>
              </a:spcBef>
              <a:spcAft>
                <a:spcPts val="0"/>
              </a:spcAft>
              <a:buNone/>
            </a:pPr>
            <a:r>
              <a:rPr b="1" lang="tr-TR" sz="2000">
                <a:solidFill>
                  <a:srgbClr val="92BAB5"/>
                </a:solidFill>
                <a:latin typeface="Arial"/>
                <a:ea typeface="Arial"/>
                <a:cs typeface="Arial"/>
                <a:sym typeface="Arial"/>
              </a:rPr>
              <a:t>Açık Lisans</a:t>
            </a:r>
            <a:endParaRPr/>
          </a:p>
          <a:p>
            <a:pPr indent="0" lvl="0" marL="0" marR="0" rtl="0" algn="just">
              <a:spcBef>
                <a:spcPts val="0"/>
              </a:spcBef>
              <a:spcAft>
                <a:spcPts val="0"/>
              </a:spcAft>
              <a:buNone/>
            </a:pPr>
            <a:r>
              <a:rPr lang="tr-TR" sz="1800">
                <a:solidFill>
                  <a:schemeClr val="dk1"/>
                </a:solidFill>
                <a:latin typeface="Arial"/>
                <a:ea typeface="Arial"/>
                <a:cs typeface="Arial"/>
                <a:sym typeface="Arial"/>
              </a:rPr>
              <a:t> </a:t>
            </a:r>
            <a:endParaRPr/>
          </a:p>
          <a:p>
            <a:pPr indent="0" lvl="0" marL="0" marR="0" rtl="0" algn="just">
              <a:spcBef>
                <a:spcPts val="0"/>
              </a:spcBef>
              <a:spcAft>
                <a:spcPts val="0"/>
              </a:spcAft>
              <a:buNone/>
            </a:pPr>
            <a:r>
              <a:rPr lang="tr-TR" sz="1800">
                <a:solidFill>
                  <a:schemeClr val="dk1"/>
                </a:solidFill>
                <a:latin typeface="Arial"/>
                <a:ea typeface="Arial"/>
                <a:cs typeface="Arial"/>
                <a:sym typeface="Arial"/>
              </a:rPr>
              <a:t>"Dijital Esenlik ve Güvenliği Herkes için Erişilebilir Hale Getirerek Dijital Yılmazlığın İnşası” (Proje no: 2022-2-SK01-KA220-ADU000096888) projesi kapsamında hazırlanan bu ürün, Avrupa Komisyonu’nun desteği ile geliştirilmiştir ve yalnızca yazar(lar)ının görüşlerini yansıtmaktadır. Avrupa Komisyonu, belgelerin içeriği hakkında sorumlu tutulamaz. </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rPr lang="tr-TR" sz="1800">
                <a:solidFill>
                  <a:schemeClr val="dk1"/>
                </a:solidFill>
                <a:latin typeface="Arial"/>
                <a:ea typeface="Arial"/>
                <a:cs typeface="Arial"/>
                <a:sym typeface="Arial"/>
              </a:rPr>
              <a:t>Bu yayın, CC-BY-NC-SA Creative Commons lisansına sahiptir.</a:t>
            </a:r>
            <a:endParaRPr/>
          </a:p>
          <a:p>
            <a:pPr indent="0" lvl="0" marL="0" marR="0" rtl="0" algn="just">
              <a:spcBef>
                <a:spcPts val="0"/>
              </a:spcBef>
              <a:spcAft>
                <a:spcPts val="0"/>
              </a:spcAft>
              <a:buNone/>
            </a:pPr>
            <a:br>
              <a:rPr lang="tr-TR"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Clr>
                <a:schemeClr val="dk1"/>
              </a:buClr>
              <a:buSzPts val="1800"/>
              <a:buFont typeface="Calibri"/>
              <a:buNone/>
            </a:pPr>
            <a:r>
              <a:rPr lang="tr-TR" sz="1800">
                <a:solidFill>
                  <a:schemeClr val="dk1"/>
                </a:solidFill>
                <a:latin typeface="Calibri"/>
                <a:ea typeface="Calibri"/>
                <a:cs typeface="Calibri"/>
                <a:sym typeface="Calibri"/>
              </a:rPr>
              <a:t>Bu lisans, ticari olmayan amaçlar için eserin kopyalanmasına, dağıtılmasına, uyarlanmasına ve işlenmesine izin verir. Eseri kullanırken ve eserden alıntı yaparken:</a:t>
            </a:r>
            <a:endParaRPr/>
          </a:p>
          <a:p>
            <a:pPr indent="0" lvl="0" marL="0" marR="0" rtl="0" algn="just">
              <a:spcBef>
                <a:spcPts val="0"/>
              </a:spcBef>
              <a:spcAft>
                <a:spcPts val="0"/>
              </a:spcAft>
              <a:buClr>
                <a:schemeClr val="dk1"/>
              </a:buClr>
              <a:buSzPts val="1800"/>
              <a:buFont typeface="Calibri"/>
              <a:buNone/>
            </a:pPr>
            <a:r>
              <a:rPr lang="tr-TR" sz="1800">
                <a:solidFill>
                  <a:schemeClr val="dk1"/>
                </a:solidFill>
                <a:latin typeface="Calibri"/>
                <a:ea typeface="Calibri"/>
                <a:cs typeface="Calibri"/>
                <a:sym typeface="Calibri"/>
              </a:rPr>
              <a:t>1. uygun atıf yapılmalı, lisans kullanılmalı ve değişiklik yapıldıysa bu belirtilmelidir. Telif hakları, eser sahiplerine ait kalacaktır.</a:t>
            </a:r>
            <a:endParaRPr/>
          </a:p>
          <a:p>
            <a:pPr indent="0" lvl="0" marL="0" marR="0" rtl="0" algn="just">
              <a:spcBef>
                <a:spcPts val="0"/>
              </a:spcBef>
              <a:spcAft>
                <a:spcPts val="0"/>
              </a:spcAft>
              <a:buClr>
                <a:schemeClr val="dk1"/>
              </a:buClr>
              <a:buSzPts val="1800"/>
              <a:buFont typeface="Calibri"/>
              <a:buNone/>
            </a:pPr>
            <a:r>
              <a:rPr lang="tr-TR" sz="1800">
                <a:solidFill>
                  <a:schemeClr val="dk1"/>
                </a:solidFill>
                <a:latin typeface="Calibri"/>
                <a:ea typeface="Calibri"/>
                <a:cs typeface="Calibri"/>
                <a:sym typeface="Calibri"/>
              </a:rPr>
              <a:t>2. eser ticari amaçlarla kullanılamaz.</a:t>
            </a:r>
            <a:endParaRPr/>
          </a:p>
          <a:p>
            <a:pPr indent="0" lvl="0" marL="0" marR="0" rtl="0" algn="just">
              <a:spcBef>
                <a:spcPts val="0"/>
              </a:spcBef>
              <a:spcAft>
                <a:spcPts val="0"/>
              </a:spcAft>
              <a:buClr>
                <a:schemeClr val="dk1"/>
              </a:buClr>
              <a:buSzPts val="1800"/>
              <a:buFont typeface="Calibri"/>
              <a:buNone/>
            </a:pPr>
            <a:r>
              <a:rPr lang="tr-TR" sz="1800">
                <a:solidFill>
                  <a:schemeClr val="dk1"/>
                </a:solidFill>
                <a:latin typeface="Calibri"/>
                <a:ea typeface="Calibri"/>
                <a:cs typeface="Calibri"/>
                <a:sym typeface="Calibri"/>
              </a:rPr>
              <a:t>3. eseri değiştirdiğinizde, dönüştürdüğünüzde veya işlediğinizde, ortaya çıkan eseri aynı lisansla lisanslamalısınız. </a:t>
            </a:r>
            <a:endParaRPr/>
          </a:p>
          <a:p>
            <a:pPr indent="0" lvl="0" marL="0" marR="0" rtl="0" algn="just">
              <a:spcBef>
                <a:spcPts val="0"/>
              </a:spcBef>
              <a:spcAft>
                <a:spcPts val="0"/>
              </a:spcAft>
              <a:buClr>
                <a:schemeClr val="dk1"/>
              </a:buClr>
              <a:buSzPts val="1800"/>
              <a:buFont typeface="Calibri"/>
              <a:buNone/>
            </a:pPr>
            <a:r>
              <a:t/>
            </a:r>
            <a:endParaRPr b="1" sz="1800">
              <a:solidFill>
                <a:srgbClr val="FFAA5A"/>
              </a:solidFill>
              <a:latin typeface="Arial"/>
              <a:ea typeface="Arial"/>
              <a:cs typeface="Arial"/>
              <a:sym typeface="Arial"/>
            </a:endParaRPr>
          </a:p>
          <a:p>
            <a:pPr indent="0" lvl="0" marL="0" marR="0" rtl="0" algn="just">
              <a:spcBef>
                <a:spcPts val="0"/>
              </a:spcBef>
              <a:spcAft>
                <a:spcPts val="0"/>
              </a:spcAft>
              <a:buNone/>
            </a:pPr>
            <a:r>
              <a:rPr b="1" lang="tr-TR" sz="1800">
                <a:solidFill>
                  <a:srgbClr val="FFAA5A"/>
                </a:solidFill>
                <a:latin typeface="Arial"/>
                <a:ea typeface="Arial"/>
                <a:cs typeface="Arial"/>
                <a:sym typeface="Arial"/>
              </a:rPr>
              <a:t>Sorumluluk Reddi:</a:t>
            </a:r>
            <a:endParaRPr/>
          </a:p>
          <a:p>
            <a:pPr indent="0" lvl="0" marL="0" marR="0" rtl="0" algn="just">
              <a:spcBef>
                <a:spcPts val="0"/>
              </a:spcBef>
              <a:spcAft>
                <a:spcPts val="0"/>
              </a:spcAft>
              <a:buNone/>
            </a:pPr>
            <a:r>
              <a:rPr lang="tr-TR" sz="1800">
                <a:solidFill>
                  <a:schemeClr val="dk1"/>
                </a:solidFill>
                <a:latin typeface="Calibri"/>
                <a:ea typeface="Calibri"/>
                <a:cs typeface="Calibri"/>
                <a:sym typeface="Calibri"/>
              </a:rPr>
              <a:t>Avrupa Birliği tarafından ortak finanse edilmiştir. Ancak ifade edilen görüşler ve fikirler yalnızca yazar(lar)a aittir ve Avrupa Birliği veya Avrupa Eğitim ve Kültür Yürütme Ajansı'nın (EACEA) görüşlerini yansıtmaz. Ne Avrupa Birliği ne de EACEA bunlardan sorumlu tutulamaz.</a:t>
            </a:r>
            <a:r>
              <a:rPr lang="tr-TR" sz="1800">
                <a:solidFill>
                  <a:schemeClr val="dk1"/>
                </a:solidFill>
                <a:latin typeface="Arial"/>
                <a:ea typeface="Arial"/>
                <a:cs typeface="Arial"/>
                <a:sym typeface="Arial"/>
              </a:rPr>
              <a:t> </a:t>
            </a:r>
            <a:endParaRPr/>
          </a:p>
        </p:txBody>
      </p:sp>
      <p:sp>
        <p:nvSpPr>
          <p:cNvPr id="287" name="Google Shape;287;p8"/>
          <p:cNvSpPr/>
          <p:nvPr/>
        </p:nvSpPr>
        <p:spPr>
          <a:xfrm>
            <a:off x="312298" y="2710543"/>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2024-06-11T13:21:59Z</dcterms:created>
  <dc:creator>Marcela Hallová</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