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custom-properties+xml" PartName="/docProps/custom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custom-properties" Target="docProps/custom.xml"/><Relationship Id="rId2" Type="http://schemas.openxmlformats.org/package/2006/relationships/metadata/core-properties" Target="docProps/core.xml"/><Relationship Id="rId3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3"/>
    <p:sldMasterId id="2147483660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</p:sldIdLst>
  <p:sldSz cy="6858000" cx="12192000"/>
  <p:notesSz cx="6858000" cy="9144000"/>
  <p:embeddedFontLst>
    <p:embeddedFont>
      <p:font typeface="Play"/>
      <p:regular r:id="rId13"/>
      <p:bold r:id="rId14"/>
    </p:embeddedFont>
    <p:embeddedFont>
      <p:font typeface="Roboto"/>
      <p:regular r:id="rId15"/>
      <p:bold r:id="rId16"/>
      <p:italic r:id="rId17"/>
      <p:boldItalic r:id="rId18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GoogleSlidesCustomDataVersion2">
      <go:slidesCustomData xmlns:go="http://customooxmlschemas.google.com/" r:id="rId19" roundtripDataSignature="AMtx7mjEml306t9iFvjtdU52/c3+K3Ov1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font" Target="fonts/Play-regular.fntdata"/><Relationship Id="rId12" Type="http://schemas.openxmlformats.org/officeDocument/2006/relationships/slide" Target="slides/slide7.xml"/><Relationship Id="rId1" Type="http://schemas.openxmlformats.org/officeDocument/2006/relationships/theme" Target="theme/theme3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slideMaster" Target="slideMasters/slideMaster2.xml"/><Relationship Id="rId9" Type="http://schemas.openxmlformats.org/officeDocument/2006/relationships/slide" Target="slides/slide4.xml"/><Relationship Id="rId15" Type="http://schemas.openxmlformats.org/officeDocument/2006/relationships/font" Target="fonts/Roboto-regular.fntdata"/><Relationship Id="rId14" Type="http://schemas.openxmlformats.org/officeDocument/2006/relationships/font" Target="fonts/Play-bold.fntdata"/><Relationship Id="rId17" Type="http://schemas.openxmlformats.org/officeDocument/2006/relationships/font" Target="fonts/Roboto-italic.fntdata"/><Relationship Id="rId16" Type="http://schemas.openxmlformats.org/officeDocument/2006/relationships/font" Target="fonts/Roboto-bold.fntdata"/><Relationship Id="rId5" Type="http://schemas.openxmlformats.org/officeDocument/2006/relationships/notesMaster" Target="notesMasters/notesMaster1.xml"/><Relationship Id="rId19" Type="http://customschemas.google.com/relationships/presentationmetadata" Target="metadata"/><Relationship Id="rId6" Type="http://schemas.openxmlformats.org/officeDocument/2006/relationships/slide" Target="slides/slide1.xml"/><Relationship Id="rId18" Type="http://schemas.openxmlformats.org/officeDocument/2006/relationships/font" Target="fonts/Roboto-boldItalic.fntdata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cs-CZ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2" name="Google Shape;132;p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6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8" name="Google Shape;158;p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8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90" name="Google Shape;190;p3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1" name="Google Shape;191;p3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6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p4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8" name="Google Shape;198;p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p5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3" name="Google Shape;213;p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3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Google Shape;244;p6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5" name="Google Shape;245;p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2" name="Shape 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" name="Google Shape;273;p7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4" name="Google Shape;274;p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3.png"/><Relationship Id="rId3" Type="http://schemas.openxmlformats.org/officeDocument/2006/relationships/image" Target="../media/image22.jpg"/><Relationship Id="rId4" Type="http://schemas.openxmlformats.org/officeDocument/2006/relationships/image" Target="../media/image19.png"/><Relationship Id="rId10" Type="http://schemas.openxmlformats.org/officeDocument/2006/relationships/image" Target="../media/image16.png"/><Relationship Id="rId9" Type="http://schemas.openxmlformats.org/officeDocument/2006/relationships/image" Target="../media/image10.png"/><Relationship Id="rId5" Type="http://schemas.openxmlformats.org/officeDocument/2006/relationships/image" Target="../media/image5.png"/><Relationship Id="rId6" Type="http://schemas.openxmlformats.org/officeDocument/2006/relationships/image" Target="../media/image11.png"/><Relationship Id="rId7" Type="http://schemas.openxmlformats.org/officeDocument/2006/relationships/image" Target="../media/image8.jpg"/><Relationship Id="rId8" Type="http://schemas.openxmlformats.org/officeDocument/2006/relationships/image" Target="../media/image7.jpg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Nadpis a obsah" type="obj">
  <p:cSld name="OBJECT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9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" name="Google Shape;17;p9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8" name="Google Shape;18;p9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9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" name="Google Shape;20;p9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Nadpis a zvislý text" type="vertTx">
  <p:cSld name="VERTICAL_TEXT"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20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4" name="Google Shape;74;p20"/>
          <p:cNvSpPr txBox="1"/>
          <p:nvPr>
            <p:ph idx="1" type="body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5" name="Google Shape;75;p20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20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7" name="Google Shape;77;p20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Zvislý nadpis a text" type="vertTitleAndTx">
  <p:cSld name="VERTICAL_TITLE_AND_VERTICAL_TEXT"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21"/>
          <p:cNvSpPr txBox="1"/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0" name="Google Shape;80;p21"/>
          <p:cNvSpPr txBox="1"/>
          <p:nvPr>
            <p:ph idx="1" type="body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1" name="Google Shape;81;p21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2" name="Google Shape;82;p21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3" name="Google Shape;83;p21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Nadpis a obsah" type="obj">
  <p:cSld name="OBJECT"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1"/>
          <p:cNvSpPr txBox="1"/>
          <p:nvPr>
            <p:ph type="title"/>
          </p:nvPr>
        </p:nvSpPr>
        <p:spPr>
          <a:xfrm>
            <a:off x="691116" y="365126"/>
            <a:ext cx="10662684" cy="105836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92BAB5"/>
              </a:buClr>
              <a:buSzPts val="4800"/>
              <a:buFont typeface="Arial"/>
              <a:buNone/>
              <a:defRPr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9" name="Google Shape;89;p11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Char char="❑"/>
              <a:defRPr>
                <a:latin typeface="Arial"/>
                <a:ea typeface="Arial"/>
                <a:cs typeface="Arial"/>
                <a:sym typeface="Arial"/>
              </a:defRPr>
            </a:lvl1pPr>
            <a:lvl2pPr indent="-3810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>
                <a:latin typeface="Arial"/>
                <a:ea typeface="Arial"/>
                <a:cs typeface="Arial"/>
                <a:sym typeface="Arial"/>
              </a:defRPr>
            </a:lvl2pPr>
            <a:lvl3pPr indent="-355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>
                <a:latin typeface="Arial"/>
                <a:ea typeface="Arial"/>
                <a:cs typeface="Arial"/>
                <a:sym typeface="Arial"/>
              </a:defRPr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>
                <a:latin typeface="Arial"/>
                <a:ea typeface="Arial"/>
                <a:cs typeface="Arial"/>
                <a:sym typeface="Arial"/>
              </a:defRPr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Úvodná snímka">
  <p:cSld name="Úvodná snímka"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22"/>
          <p:cNvSpPr txBox="1"/>
          <p:nvPr/>
        </p:nvSpPr>
        <p:spPr>
          <a:xfrm>
            <a:off x="1524000" y="2649480"/>
            <a:ext cx="9144000" cy="745313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AA5A"/>
              </a:buClr>
              <a:buSzPts val="2000"/>
              <a:buFont typeface="Cambria"/>
              <a:buNone/>
            </a:pPr>
            <a:r>
              <a:rPr b="1" lang="cs-CZ" sz="2000">
                <a:solidFill>
                  <a:srgbClr val="FFAA5A"/>
                </a:solidFill>
                <a:latin typeface="Cambria"/>
                <a:ea typeface="Cambria"/>
                <a:cs typeface="Cambria"/>
                <a:sym typeface="Cambria"/>
              </a:rPr>
              <a:t>ERASMUS+KA220-ADU - Cooperation partnerships in adult education</a:t>
            </a:r>
            <a:endParaRPr b="1" sz="2000">
              <a:solidFill>
                <a:srgbClr val="FFAA5A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AA5A"/>
              </a:buClr>
              <a:buSzPts val="2000"/>
              <a:buFont typeface="Cambria"/>
              <a:buNone/>
            </a:pPr>
            <a:r>
              <a:rPr b="1" lang="cs-CZ" sz="2000">
                <a:solidFill>
                  <a:srgbClr val="FFAA5A"/>
                </a:solidFill>
                <a:latin typeface="Cambria"/>
                <a:ea typeface="Cambria"/>
                <a:cs typeface="Cambria"/>
                <a:sym typeface="Cambria"/>
              </a:rPr>
              <a:t>KA220-ADU-2BF13E10 </a:t>
            </a:r>
            <a:endParaRPr b="1" sz="2000">
              <a:solidFill>
                <a:srgbClr val="FFAA5A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92" name="Google Shape;92;p22"/>
          <p:cNvSpPr txBox="1"/>
          <p:nvPr/>
        </p:nvSpPr>
        <p:spPr>
          <a:xfrm>
            <a:off x="1297172" y="1042061"/>
            <a:ext cx="9597656" cy="12926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cs-CZ" sz="2600" u="none" cap="none" strike="noStrike">
                <a:solidFill>
                  <a:srgbClr val="92BAB5"/>
                </a:solidFill>
                <a:latin typeface="Cambria"/>
                <a:ea typeface="Cambria"/>
                <a:cs typeface="Cambria"/>
                <a:sym typeface="Cambria"/>
              </a:rPr>
              <a:t>Building Digital Resilience by Making Digital Wellbeing and</a:t>
            </a:r>
            <a:br>
              <a:rPr b="1" i="0" lang="cs-CZ" sz="2600" u="none" cap="none" strike="noStrike">
                <a:solidFill>
                  <a:srgbClr val="92BAB5"/>
                </a:solidFill>
                <a:latin typeface="Cambria"/>
                <a:ea typeface="Cambria"/>
                <a:cs typeface="Cambria"/>
                <a:sym typeface="Cambria"/>
              </a:rPr>
            </a:br>
            <a:r>
              <a:rPr b="1" i="0" lang="cs-CZ" sz="2600" u="none" cap="none" strike="noStrike">
                <a:solidFill>
                  <a:srgbClr val="92BAB5"/>
                </a:solidFill>
                <a:latin typeface="Cambria"/>
                <a:ea typeface="Cambria"/>
                <a:cs typeface="Cambria"/>
                <a:sym typeface="Cambria"/>
              </a:rPr>
              <a:t>Security Accessible to All</a:t>
            </a:r>
            <a:br>
              <a:rPr b="1" i="0" lang="cs-CZ" sz="2600" u="none" cap="none" strike="noStrike">
                <a:solidFill>
                  <a:srgbClr val="92BAB5"/>
                </a:solidFill>
                <a:latin typeface="Cambria"/>
                <a:ea typeface="Cambria"/>
                <a:cs typeface="Cambria"/>
                <a:sym typeface="Cambria"/>
              </a:rPr>
            </a:br>
            <a:r>
              <a:rPr b="1" i="0" lang="cs-CZ" sz="2600" u="none" cap="none" strike="noStrike">
                <a:solidFill>
                  <a:srgbClr val="92BAB5"/>
                </a:solidFill>
                <a:latin typeface="Cambria"/>
                <a:ea typeface="Cambria"/>
                <a:cs typeface="Cambria"/>
                <a:sym typeface="Cambria"/>
              </a:rPr>
              <a:t>&lt;&lt;DigiWELL&gt;&gt;</a:t>
            </a:r>
            <a:endParaRPr sz="2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93" name="Google Shape;93;p22"/>
          <p:cNvGrpSpPr/>
          <p:nvPr/>
        </p:nvGrpSpPr>
        <p:grpSpPr>
          <a:xfrm>
            <a:off x="404037" y="5915131"/>
            <a:ext cx="11602577" cy="790052"/>
            <a:chOff x="435935" y="5851336"/>
            <a:chExt cx="11602577" cy="790052"/>
          </a:xfrm>
        </p:grpSpPr>
        <p:pic>
          <p:nvPicPr>
            <p:cNvPr descr="Obrázok, na ktorom je text" id="94" name="Google Shape;94;p22"/>
            <p:cNvPicPr preferRelativeResize="0"/>
            <p:nvPr/>
          </p:nvPicPr>
          <p:blipFill rotWithShape="1">
            <a:blip r:embed="rId2">
              <a:alphaModFix/>
            </a:blip>
            <a:srcRect b="0" l="0" r="0" t="0"/>
            <a:stretch/>
          </p:blipFill>
          <p:spPr>
            <a:xfrm>
              <a:off x="435935" y="5963498"/>
              <a:ext cx="2290456" cy="52937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95" name="Google Shape;95;p22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10212223" y="5851336"/>
              <a:ext cx="1826289" cy="737473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96" name="Google Shape;96;p22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2726391" y="5863719"/>
              <a:ext cx="777669" cy="77766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Slovenská poľnohospodárska univerzita v Nitre" id="97" name="Google Shape;97;p22"/>
            <p:cNvPicPr preferRelativeResize="0"/>
            <p:nvPr/>
          </p:nvPicPr>
          <p:blipFill rotWithShape="1">
            <a:blip r:embed="rId5">
              <a:alphaModFix/>
            </a:blip>
            <a:srcRect b="0" l="0" r="0" t="0"/>
            <a:stretch/>
          </p:blipFill>
          <p:spPr>
            <a:xfrm>
              <a:off x="3589235" y="5963498"/>
              <a:ext cx="1128044" cy="504492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Logo" id="98" name="Google Shape;98;p22"/>
            <p:cNvPicPr preferRelativeResize="0"/>
            <p:nvPr/>
          </p:nvPicPr>
          <p:blipFill rotWithShape="1">
            <a:blip r:embed="rId6">
              <a:alphaModFix/>
            </a:blip>
            <a:srcRect b="0" l="0" r="0" t="0"/>
            <a:stretch/>
          </p:blipFill>
          <p:spPr>
            <a:xfrm>
              <a:off x="4717279" y="5963498"/>
              <a:ext cx="968299" cy="504492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99" name="Google Shape;99;p22"/>
            <p:cNvPicPr preferRelativeResize="0"/>
            <p:nvPr/>
          </p:nvPicPr>
          <p:blipFill rotWithShape="1">
            <a:blip r:embed="rId7">
              <a:alphaModFix/>
            </a:blip>
            <a:srcRect b="0" l="0" r="0" t="0"/>
            <a:stretch/>
          </p:blipFill>
          <p:spPr>
            <a:xfrm>
              <a:off x="5685578" y="5945929"/>
              <a:ext cx="1156727" cy="564513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AIFED - Formación, cultura y empleo en Granada" id="100" name="Google Shape;100;p22"/>
            <p:cNvPicPr preferRelativeResize="0"/>
            <p:nvPr/>
          </p:nvPicPr>
          <p:blipFill rotWithShape="1">
            <a:blip r:embed="rId8">
              <a:alphaModFix/>
            </a:blip>
            <a:srcRect b="0" l="0" r="0" t="0"/>
            <a:stretch/>
          </p:blipFill>
          <p:spPr>
            <a:xfrm>
              <a:off x="6898797" y="5968999"/>
              <a:ext cx="1521023" cy="52387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01" name="Google Shape;101;p22"/>
            <p:cNvPicPr preferRelativeResize="0"/>
            <p:nvPr/>
          </p:nvPicPr>
          <p:blipFill rotWithShape="1">
            <a:blip r:embed="rId9">
              <a:alphaModFix/>
            </a:blip>
            <a:srcRect b="0" l="0" r="0" t="0"/>
            <a:stretch/>
          </p:blipFill>
          <p:spPr>
            <a:xfrm>
              <a:off x="8566511" y="5945929"/>
              <a:ext cx="1499020" cy="2286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Syzygia Foundation" id="102" name="Google Shape;102;p22"/>
            <p:cNvPicPr preferRelativeResize="0"/>
            <p:nvPr/>
          </p:nvPicPr>
          <p:blipFill rotWithShape="1">
            <a:blip r:embed="rId10">
              <a:alphaModFix/>
            </a:blip>
            <a:srcRect b="0" l="0" r="0" t="0"/>
            <a:stretch/>
          </p:blipFill>
          <p:spPr>
            <a:xfrm>
              <a:off x="8606409" y="6252553"/>
              <a:ext cx="1419225" cy="282282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va obsahy" type="twoObj">
  <p:cSld name="TWO_OBJECTS"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23"/>
          <p:cNvSpPr txBox="1"/>
          <p:nvPr>
            <p:ph type="title"/>
          </p:nvPr>
        </p:nvSpPr>
        <p:spPr>
          <a:xfrm>
            <a:off x="691116" y="365126"/>
            <a:ext cx="10662684" cy="105836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92BAB5"/>
              </a:buClr>
              <a:buSzPts val="4800"/>
              <a:buFont typeface="Arial"/>
              <a:buNone/>
              <a:defRPr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5" name="Google Shape;105;p23"/>
          <p:cNvSpPr txBox="1"/>
          <p:nvPr>
            <p:ph idx="1" type="body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Char char="❑"/>
              <a:defRPr>
                <a:latin typeface="Arial"/>
                <a:ea typeface="Arial"/>
                <a:cs typeface="Arial"/>
                <a:sym typeface="Arial"/>
              </a:defRPr>
            </a:lvl1pPr>
            <a:lvl2pPr indent="-3810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>
                <a:latin typeface="Arial"/>
                <a:ea typeface="Arial"/>
                <a:cs typeface="Arial"/>
                <a:sym typeface="Arial"/>
              </a:defRPr>
            </a:lvl2pPr>
            <a:lvl3pPr indent="-355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>
                <a:latin typeface="Arial"/>
                <a:ea typeface="Arial"/>
                <a:cs typeface="Arial"/>
                <a:sym typeface="Arial"/>
              </a:defRPr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>
                <a:latin typeface="Arial"/>
                <a:ea typeface="Arial"/>
                <a:cs typeface="Arial"/>
                <a:sym typeface="Arial"/>
              </a:defRPr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06" name="Google Shape;106;p23"/>
          <p:cNvSpPr txBox="1"/>
          <p:nvPr>
            <p:ph idx="2" type="body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Char char="❑"/>
              <a:defRPr>
                <a:latin typeface="Arial"/>
                <a:ea typeface="Arial"/>
                <a:cs typeface="Arial"/>
                <a:sym typeface="Arial"/>
              </a:defRPr>
            </a:lvl1pPr>
            <a:lvl2pPr indent="-3810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>
                <a:latin typeface="Arial"/>
                <a:ea typeface="Arial"/>
                <a:cs typeface="Arial"/>
                <a:sym typeface="Arial"/>
              </a:defRPr>
            </a:lvl2pPr>
            <a:lvl3pPr indent="-355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>
                <a:latin typeface="Arial"/>
                <a:ea typeface="Arial"/>
                <a:cs typeface="Arial"/>
                <a:sym typeface="Arial"/>
              </a:defRPr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>
                <a:latin typeface="Arial"/>
                <a:ea typeface="Arial"/>
                <a:cs typeface="Arial"/>
                <a:sym typeface="Arial"/>
              </a:defRPr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orovnanie" type="twoTxTwoObj">
  <p:cSld name="TWO_OBJECTS_WITH_TEXT"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24"/>
          <p:cNvSpPr txBox="1"/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92BAB5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9" name="Google Shape;109;p24"/>
          <p:cNvSpPr txBox="1"/>
          <p:nvPr>
            <p:ph idx="1" type="body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110" name="Google Shape;110;p24"/>
          <p:cNvSpPr txBox="1"/>
          <p:nvPr>
            <p:ph idx="2" type="body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Char char="❑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11" name="Google Shape;111;p24"/>
          <p:cNvSpPr txBox="1"/>
          <p:nvPr>
            <p:ph idx="3" type="body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112" name="Google Shape;112;p24"/>
          <p:cNvSpPr txBox="1"/>
          <p:nvPr>
            <p:ph idx="4" type="body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Char char="❑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Len nadpis" type="titleOnly">
  <p:cSld name="TITLE_ONLY"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25"/>
          <p:cNvSpPr txBox="1"/>
          <p:nvPr>
            <p:ph type="title"/>
          </p:nvPr>
        </p:nvSpPr>
        <p:spPr>
          <a:xfrm>
            <a:off x="691116" y="365126"/>
            <a:ext cx="10662684" cy="105836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92BAB5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rázdna" type="blank">
  <p:cSld name="BLANK"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bsah s popisom" type="objTx">
  <p:cSld name="OBJECT_WITH_CAPTION_TEXT"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27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92BAB5"/>
              </a:buClr>
              <a:buSzPts val="3200"/>
              <a:buFont typeface="Cambria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8" name="Google Shape;118;p27"/>
          <p:cNvSpPr txBox="1"/>
          <p:nvPr>
            <p:ph idx="1" type="body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3200"/>
              <a:buChar char="❑"/>
              <a:defRPr sz="3200"/>
            </a:lvl1pPr>
            <a:lvl2pPr indent="-4064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indent="-3810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indent="-355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indent="-355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119" name="Google Shape;119;p27"/>
          <p:cNvSpPr txBox="1"/>
          <p:nvPr>
            <p:ph idx="2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120" name="Google Shape;120;p27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1" name="Google Shape;121;p27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2" name="Google Shape;122;p27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brázok s popisom" type="picTx">
  <p:cSld name="PICTURE_WITH_CAPTION_TEXT"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28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92BAB5"/>
              </a:buClr>
              <a:buSzPts val="3200"/>
              <a:buFont typeface="Cambria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5" name="Google Shape;125;p28"/>
          <p:cNvSpPr/>
          <p:nvPr>
            <p:ph idx="2" type="pic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126" name="Google Shape;126;p28"/>
          <p:cNvSpPr txBox="1"/>
          <p:nvPr>
            <p:ph idx="1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127" name="Google Shape;127;p28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8" name="Google Shape;128;p28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9" name="Google Shape;129;p28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Úvodná snímka" type="title">
  <p:cSld name="TITLE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12"/>
          <p:cNvSpPr txBox="1"/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Play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" name="Google Shape;23;p12"/>
          <p:cNvSpPr txBox="1"/>
          <p:nvPr>
            <p:ph idx="1" type="subTitle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  <p:sp>
        <p:nvSpPr>
          <p:cNvPr id="24" name="Google Shape;24;p12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" name="Google Shape;25;p12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" name="Google Shape;26;p12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Hlavička sekcie" type="secHead">
  <p:cSld name="SECTION_HEADER"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13"/>
          <p:cNvSpPr txBox="1"/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Play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" name="Google Shape;29;p13"/>
          <p:cNvSpPr txBox="1"/>
          <p:nvPr>
            <p:ph idx="1" type="body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757575"/>
              </a:buClr>
              <a:buSzPts val="2400"/>
              <a:buNone/>
              <a:defRPr sz="2400">
                <a:solidFill>
                  <a:srgbClr val="757575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57575"/>
              </a:buClr>
              <a:buSzPts val="2000"/>
              <a:buNone/>
              <a:defRPr sz="2000">
                <a:solidFill>
                  <a:srgbClr val="757575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57575"/>
              </a:buClr>
              <a:buSzPts val="1800"/>
              <a:buNone/>
              <a:defRPr sz="1800">
                <a:solidFill>
                  <a:srgbClr val="757575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57575"/>
              </a:buClr>
              <a:buSzPts val="1600"/>
              <a:buNone/>
              <a:defRPr sz="1600">
                <a:solidFill>
                  <a:srgbClr val="757575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57575"/>
              </a:buClr>
              <a:buSzPts val="1600"/>
              <a:buNone/>
              <a:defRPr sz="1600">
                <a:solidFill>
                  <a:srgbClr val="757575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57575"/>
              </a:buClr>
              <a:buSzPts val="1600"/>
              <a:buNone/>
              <a:defRPr sz="1600">
                <a:solidFill>
                  <a:srgbClr val="757575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57575"/>
              </a:buClr>
              <a:buSzPts val="1600"/>
              <a:buNone/>
              <a:defRPr sz="1600">
                <a:solidFill>
                  <a:srgbClr val="757575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57575"/>
              </a:buClr>
              <a:buSzPts val="1600"/>
              <a:buNone/>
              <a:defRPr sz="1600">
                <a:solidFill>
                  <a:srgbClr val="757575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57575"/>
              </a:buClr>
              <a:buSzPts val="1600"/>
              <a:buNone/>
              <a:defRPr sz="1600">
                <a:solidFill>
                  <a:srgbClr val="757575"/>
                </a:solidFill>
              </a:defRPr>
            </a:lvl9pPr>
          </a:lstStyle>
          <a:p/>
        </p:txBody>
      </p:sp>
      <p:sp>
        <p:nvSpPr>
          <p:cNvPr id="30" name="Google Shape;30;p13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" name="Google Shape;31;p13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2" name="Google Shape;32;p13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va obsahy" type="twoObj">
  <p:cSld name="TWO_OBJECTS"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14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14"/>
          <p:cNvSpPr txBox="1"/>
          <p:nvPr>
            <p:ph idx="1" type="body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6" name="Google Shape;36;p14"/>
          <p:cNvSpPr txBox="1"/>
          <p:nvPr>
            <p:ph idx="2" type="body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7" name="Google Shape;37;p14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" name="Google Shape;38;p14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9" name="Google Shape;39;p14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orovnanie" type="twoTxTwoObj">
  <p:cSld name="TWO_OBJECTS_WITH_TEXT">
    <p:spTree>
      <p:nvGrpSpPr>
        <p:cNvPr id="40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15"/>
          <p:cNvSpPr txBox="1"/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2" name="Google Shape;42;p15"/>
          <p:cNvSpPr txBox="1"/>
          <p:nvPr>
            <p:ph idx="1" type="body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3" name="Google Shape;43;p15"/>
          <p:cNvSpPr txBox="1"/>
          <p:nvPr>
            <p:ph idx="2" type="body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4" name="Google Shape;44;p15"/>
          <p:cNvSpPr txBox="1"/>
          <p:nvPr>
            <p:ph idx="3" type="body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5" name="Google Shape;45;p15"/>
          <p:cNvSpPr txBox="1"/>
          <p:nvPr>
            <p:ph idx="4" type="body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6" name="Google Shape;46;p15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" name="Google Shape;47;p15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8" name="Google Shape;48;p15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Len nadpis" type="titleOnly">
  <p:cSld name="TITLE_ONLY"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16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1" name="Google Shape;51;p16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16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" name="Google Shape;53;p16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rázdna" type="blank">
  <p:cSld name="BLANK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7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17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7" name="Google Shape;57;p17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bsah s popisom" type="objTx">
  <p:cSld name="OBJECT_WITH_CAPTION_TEXT"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8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Play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18"/>
          <p:cNvSpPr txBox="1"/>
          <p:nvPr>
            <p:ph idx="1" type="body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indent="-4064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indent="-3810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indent="-355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indent="-355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61" name="Google Shape;61;p18"/>
          <p:cNvSpPr txBox="1"/>
          <p:nvPr>
            <p:ph idx="2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62" name="Google Shape;62;p18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18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4" name="Google Shape;64;p18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brázok s popisom" type="picTx">
  <p:cSld name="PICTURE_WITH_CAPTION_TEXT"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9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Play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19"/>
          <p:cNvSpPr/>
          <p:nvPr>
            <p:ph idx="2" type="pic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8" name="Google Shape;68;p19"/>
          <p:cNvSpPr txBox="1"/>
          <p:nvPr>
            <p:ph idx="1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69" name="Google Shape;69;p19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19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1" name="Google Shape;71;p19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3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_rels/slideMaster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9" Type="http://schemas.openxmlformats.org/officeDocument/2006/relationships/theme" Target="../theme/theme2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8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Play"/>
              <a:buNone/>
              <a:defRPr b="0" i="0" sz="4400" u="none" cap="none" strike="noStrike">
                <a:solidFill>
                  <a:schemeClr val="dk1"/>
                </a:solidFill>
                <a:latin typeface="Play"/>
                <a:ea typeface="Play"/>
                <a:cs typeface="Play"/>
                <a:sym typeface="Play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1" name="Google Shape;11;p8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2" name="Google Shape;12;p8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3" name="Google Shape;13;p8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4" name="Google Shape;14;p8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0"/>
          <p:cNvSpPr txBox="1"/>
          <p:nvPr>
            <p:ph type="title"/>
          </p:nvPr>
        </p:nvSpPr>
        <p:spPr>
          <a:xfrm>
            <a:off x="691116" y="365126"/>
            <a:ext cx="10662684" cy="105836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92BAB5"/>
              </a:buClr>
              <a:buSzPts val="4800"/>
              <a:buFont typeface="Cambria"/>
              <a:buNone/>
              <a:defRPr b="1" i="0" sz="4800" u="none" cap="none" strike="noStrike">
                <a:solidFill>
                  <a:srgbClr val="92BAB5"/>
                </a:solidFill>
                <a:latin typeface="Cambria"/>
                <a:ea typeface="Cambria"/>
                <a:cs typeface="Cambria"/>
                <a:sym typeface="Cambri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86" name="Google Shape;86;p10"/>
          <p:cNvSpPr txBox="1"/>
          <p:nvPr>
            <p:ph idx="1" type="body"/>
          </p:nvPr>
        </p:nvSpPr>
        <p:spPr>
          <a:xfrm>
            <a:off x="691116" y="1658679"/>
            <a:ext cx="10662684" cy="394467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FAA5A"/>
              </a:buClr>
              <a:buSzPts val="2800"/>
              <a:buFont typeface="Noto Sans Symbols"/>
              <a:buChar char="❑"/>
              <a:defRPr b="0" i="0" sz="2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1" Type="http://schemas.openxmlformats.org/officeDocument/2006/relationships/image" Target="../media/image11.png"/><Relationship Id="rId10" Type="http://schemas.openxmlformats.org/officeDocument/2006/relationships/image" Target="../media/image1.png"/><Relationship Id="rId13" Type="http://schemas.openxmlformats.org/officeDocument/2006/relationships/image" Target="../media/image7.jpg"/><Relationship Id="rId12" Type="http://schemas.openxmlformats.org/officeDocument/2006/relationships/image" Target="../media/image8.jp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9.jpg"/><Relationship Id="rId4" Type="http://schemas.openxmlformats.org/officeDocument/2006/relationships/image" Target="../media/image4.png"/><Relationship Id="rId9" Type="http://schemas.openxmlformats.org/officeDocument/2006/relationships/image" Target="../media/image5.png"/><Relationship Id="rId15" Type="http://schemas.openxmlformats.org/officeDocument/2006/relationships/image" Target="../media/image16.png"/><Relationship Id="rId14" Type="http://schemas.openxmlformats.org/officeDocument/2006/relationships/image" Target="../media/image10.png"/><Relationship Id="rId5" Type="http://schemas.openxmlformats.org/officeDocument/2006/relationships/image" Target="../media/image2.png"/><Relationship Id="rId6" Type="http://schemas.openxmlformats.org/officeDocument/2006/relationships/image" Target="../media/image3.png"/><Relationship Id="rId7" Type="http://schemas.openxmlformats.org/officeDocument/2006/relationships/image" Target="../media/image13.png"/><Relationship Id="rId8" Type="http://schemas.openxmlformats.org/officeDocument/2006/relationships/image" Target="../media/image19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21.png"/><Relationship Id="rId4" Type="http://schemas.openxmlformats.org/officeDocument/2006/relationships/image" Target="../media/image25.png"/><Relationship Id="rId5" Type="http://schemas.openxmlformats.org/officeDocument/2006/relationships/image" Target="../media/image24.png"/><Relationship Id="rId6" Type="http://schemas.openxmlformats.org/officeDocument/2006/relationships/image" Target="../media/image29.png"/><Relationship Id="rId7" Type="http://schemas.openxmlformats.org/officeDocument/2006/relationships/image" Target="../media/image30.png"/><Relationship Id="rId8" Type="http://schemas.openxmlformats.org/officeDocument/2006/relationships/image" Target="../media/image26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27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28.png"/><Relationship Id="rId4" Type="http://schemas.openxmlformats.org/officeDocument/2006/relationships/image" Target="../media/image31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7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5" name="Google Shape;135;p1"/>
          <p:cNvSpPr txBox="1"/>
          <p:nvPr>
            <p:ph type="title"/>
          </p:nvPr>
        </p:nvSpPr>
        <p:spPr>
          <a:xfrm>
            <a:off x="6381913" y="1679627"/>
            <a:ext cx="5334930" cy="1921409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 fontScale="90000"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F6368"/>
              </a:buClr>
              <a:buSzPct val="100000"/>
              <a:buFont typeface="Roboto"/>
              <a:buNone/>
            </a:pPr>
            <a:br>
              <a:rPr b="0" i="0" lang="cs-CZ">
                <a:solidFill>
                  <a:srgbClr val="5F6368"/>
                </a:solidFill>
                <a:latin typeface="Roboto"/>
                <a:ea typeface="Roboto"/>
                <a:cs typeface="Roboto"/>
                <a:sym typeface="Roboto"/>
              </a:rPr>
            </a:br>
            <a:br>
              <a:rPr b="1" lang="cs-CZ"/>
            </a:br>
            <a:br>
              <a:rPr b="1" lang="cs-CZ"/>
            </a:br>
            <a:br>
              <a:rPr b="1" lang="cs-CZ"/>
            </a:br>
            <a:br>
              <a:rPr b="1" lang="cs-CZ"/>
            </a:br>
            <a:r>
              <a:rPr b="1" lang="cs-CZ">
                <a:solidFill>
                  <a:srgbClr val="FFAA5A"/>
                </a:solidFill>
                <a:latin typeface="Arial"/>
                <a:ea typeface="Arial"/>
                <a:cs typeface="Arial"/>
                <a:sym typeface="Arial"/>
              </a:rPr>
              <a:t>Digitální rovnováha – úvod</a:t>
            </a:r>
            <a:br>
              <a:rPr lang="cs-CZ">
                <a:solidFill>
                  <a:srgbClr val="3C4043"/>
                </a:solidFill>
              </a:rPr>
            </a:br>
            <a:endParaRPr b="1">
              <a:solidFill>
                <a:srgbClr val="FFAA5A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6" name="Google Shape;136;p1"/>
          <p:cNvSpPr/>
          <p:nvPr/>
        </p:nvSpPr>
        <p:spPr>
          <a:xfrm flipH="1">
            <a:off x="530529" y="1"/>
            <a:ext cx="1155142" cy="591009"/>
          </a:xfrm>
          <a:custGeom>
            <a:rect b="b" l="l" r="r" t="t"/>
            <a:pathLst>
              <a:path extrusionOk="0" h="591009" w="1155142">
                <a:moveTo>
                  <a:pt x="1355" y="0"/>
                </a:moveTo>
                <a:lnTo>
                  <a:pt x="1153787" y="0"/>
                </a:lnTo>
                <a:lnTo>
                  <a:pt x="1155142" y="13438"/>
                </a:lnTo>
                <a:cubicBezTo>
                  <a:pt x="1155142" y="332422"/>
                  <a:pt x="896555" y="591009"/>
                  <a:pt x="577571" y="591009"/>
                </a:cubicBezTo>
                <a:cubicBezTo>
                  <a:pt x="258587" y="591009"/>
                  <a:pt x="0" y="332422"/>
                  <a:pt x="0" y="13438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7" name="Google Shape;137;p1"/>
          <p:cNvSpPr/>
          <p:nvPr/>
        </p:nvSpPr>
        <p:spPr>
          <a:xfrm flipH="1">
            <a:off x="4349052" y="0"/>
            <a:ext cx="1737401" cy="959536"/>
          </a:xfrm>
          <a:custGeom>
            <a:rect b="b" l="l" r="r" t="t"/>
            <a:pathLst>
              <a:path extrusionOk="0" h="959536" w="1737401">
                <a:moveTo>
                  <a:pt x="0" y="0"/>
                </a:moveTo>
                <a:lnTo>
                  <a:pt x="123825" y="0"/>
                </a:lnTo>
                <a:lnTo>
                  <a:pt x="123825" y="790277"/>
                </a:lnTo>
                <a:lnTo>
                  <a:pt x="1490095" y="0"/>
                </a:lnTo>
                <a:lnTo>
                  <a:pt x="1737401" y="0"/>
                </a:lnTo>
                <a:lnTo>
                  <a:pt x="92869" y="951249"/>
                </a:lnTo>
                <a:cubicBezTo>
                  <a:pt x="83458" y="956688"/>
                  <a:pt x="72780" y="959546"/>
                  <a:pt x="61913" y="959536"/>
                </a:cubicBezTo>
                <a:cubicBezTo>
                  <a:pt x="27719" y="959536"/>
                  <a:pt x="0" y="931818"/>
                  <a:pt x="0" y="897624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8" name="Google Shape;138;p1"/>
          <p:cNvSpPr/>
          <p:nvPr/>
        </p:nvSpPr>
        <p:spPr>
          <a:xfrm flipH="1">
            <a:off x="0" y="2916245"/>
            <a:ext cx="159741" cy="552996"/>
          </a:xfrm>
          <a:custGeom>
            <a:rect b="b" l="l" r="r" t="t"/>
            <a:pathLst>
              <a:path extrusionOk="0" h="552996" w="159741">
                <a:moveTo>
                  <a:pt x="159741" y="0"/>
                </a:moveTo>
                <a:lnTo>
                  <a:pt x="159741" y="552996"/>
                </a:lnTo>
                <a:lnTo>
                  <a:pt x="141849" y="543285"/>
                </a:lnTo>
                <a:cubicBezTo>
                  <a:pt x="56268" y="485467"/>
                  <a:pt x="0" y="387554"/>
                  <a:pt x="0" y="276498"/>
                </a:cubicBezTo>
                <a:cubicBezTo>
                  <a:pt x="0" y="165443"/>
                  <a:pt x="56268" y="67529"/>
                  <a:pt x="141849" y="971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9" name="Google Shape;139;p1"/>
          <p:cNvSpPr/>
          <p:nvPr/>
        </p:nvSpPr>
        <p:spPr>
          <a:xfrm flipH="1">
            <a:off x="0" y="5835649"/>
            <a:ext cx="1548180" cy="1022351"/>
          </a:xfrm>
          <a:custGeom>
            <a:rect b="b" l="l" r="r" t="t"/>
            <a:pathLst>
              <a:path extrusionOk="0" h="1022351" w="1548180">
                <a:moveTo>
                  <a:pt x="61913" y="0"/>
                </a:moveTo>
                <a:lnTo>
                  <a:pt x="1548180" y="0"/>
                </a:lnTo>
                <a:lnTo>
                  <a:pt x="1548180" y="123825"/>
                </a:lnTo>
                <a:lnTo>
                  <a:pt x="123825" y="123825"/>
                </a:lnTo>
                <a:lnTo>
                  <a:pt x="123825" y="1022351"/>
                </a:lnTo>
                <a:lnTo>
                  <a:pt x="0" y="1022351"/>
                </a:lnTo>
                <a:lnTo>
                  <a:pt x="0" y="61913"/>
                </a:lnTo>
                <a:cubicBezTo>
                  <a:pt x="0" y="27719"/>
                  <a:pt x="27719" y="0"/>
                  <a:pt x="61913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0" name="Google Shape;140;p1"/>
          <p:cNvSpPr/>
          <p:nvPr/>
        </p:nvSpPr>
        <p:spPr>
          <a:xfrm flipH="1">
            <a:off x="3697761" y="5717906"/>
            <a:ext cx="1771609" cy="1140095"/>
          </a:xfrm>
          <a:custGeom>
            <a:rect b="b" l="l" r="r" t="t"/>
            <a:pathLst>
              <a:path extrusionOk="0" h="1140095" w="1771609">
                <a:moveTo>
                  <a:pt x="1561721" y="763041"/>
                </a:moveTo>
                <a:cubicBezTo>
                  <a:pt x="1585506" y="760324"/>
                  <a:pt x="1609722" y="771249"/>
                  <a:pt x="1623024" y="792810"/>
                </a:cubicBezTo>
                <a:cubicBezTo>
                  <a:pt x="1656300" y="850065"/>
                  <a:pt x="1685920" y="909291"/>
                  <a:pt x="1711735" y="970132"/>
                </a:cubicBezTo>
                <a:lnTo>
                  <a:pt x="1771609" y="1140095"/>
                </a:lnTo>
                <a:lnTo>
                  <a:pt x="1637225" y="1140095"/>
                </a:lnTo>
                <a:lnTo>
                  <a:pt x="1594820" y="1019711"/>
                </a:lnTo>
                <a:cubicBezTo>
                  <a:pt x="1571072" y="963753"/>
                  <a:pt x="1543818" y="909282"/>
                  <a:pt x="1513200" y="856627"/>
                </a:cubicBezTo>
                <a:cubicBezTo>
                  <a:pt x="1496379" y="825834"/>
                  <a:pt x="1507704" y="787236"/>
                  <a:pt x="1538499" y="770415"/>
                </a:cubicBezTo>
                <a:cubicBezTo>
                  <a:pt x="1545912" y="766367"/>
                  <a:pt x="1553792" y="763946"/>
                  <a:pt x="1561721" y="763041"/>
                </a:cubicBezTo>
                <a:close/>
                <a:moveTo>
                  <a:pt x="933455" y="161309"/>
                </a:moveTo>
                <a:cubicBezTo>
                  <a:pt x="941693" y="161855"/>
                  <a:pt x="949959" y="164025"/>
                  <a:pt x="957797" y="167970"/>
                </a:cubicBezTo>
                <a:cubicBezTo>
                  <a:pt x="1076184" y="227289"/>
                  <a:pt x="1186759" y="301068"/>
                  <a:pt x="1286982" y="387616"/>
                </a:cubicBezTo>
                <a:cubicBezTo>
                  <a:pt x="1313547" y="410457"/>
                  <a:pt x="1316566" y="450510"/>
                  <a:pt x="1293725" y="477075"/>
                </a:cubicBezTo>
                <a:cubicBezTo>
                  <a:pt x="1281638" y="491137"/>
                  <a:pt x="1263998" y="499204"/>
                  <a:pt x="1245453" y="499154"/>
                </a:cubicBezTo>
                <a:lnTo>
                  <a:pt x="1245167" y="499154"/>
                </a:lnTo>
                <a:cubicBezTo>
                  <a:pt x="1229965" y="499301"/>
                  <a:pt x="1215220" y="493956"/>
                  <a:pt x="1203638" y="484104"/>
                </a:cubicBezTo>
                <a:cubicBezTo>
                  <a:pt x="1111407" y="404300"/>
                  <a:pt x="1009633" y="336248"/>
                  <a:pt x="900647" y="281508"/>
                </a:cubicBezTo>
                <a:cubicBezTo>
                  <a:pt x="869295" y="265726"/>
                  <a:pt x="856672" y="227516"/>
                  <a:pt x="872454" y="196164"/>
                </a:cubicBezTo>
                <a:cubicBezTo>
                  <a:pt x="884290" y="172650"/>
                  <a:pt x="908742" y="159670"/>
                  <a:pt x="933455" y="161309"/>
                </a:cubicBezTo>
                <a:close/>
                <a:moveTo>
                  <a:pt x="256260" y="29"/>
                </a:moveTo>
                <a:cubicBezTo>
                  <a:pt x="322331" y="427"/>
                  <a:pt x="388378" y="4909"/>
                  <a:pt x="454020" y="13474"/>
                </a:cubicBezTo>
                <a:cubicBezTo>
                  <a:pt x="488793" y="17752"/>
                  <a:pt x="513514" y="49409"/>
                  <a:pt x="509236" y="84182"/>
                </a:cubicBezTo>
                <a:cubicBezTo>
                  <a:pt x="505303" y="116151"/>
                  <a:pt x="478038" y="140098"/>
                  <a:pt x="445829" y="139871"/>
                </a:cubicBezTo>
                <a:cubicBezTo>
                  <a:pt x="443027" y="139899"/>
                  <a:pt x="440227" y="139740"/>
                  <a:pt x="437447" y="139395"/>
                </a:cubicBezTo>
                <a:cubicBezTo>
                  <a:pt x="316592" y="123615"/>
                  <a:pt x="194247" y="122878"/>
                  <a:pt x="73211" y="137204"/>
                </a:cubicBezTo>
                <a:cubicBezTo>
                  <a:pt x="38532" y="142545"/>
                  <a:pt x="6090" y="118762"/>
                  <a:pt x="749" y="84082"/>
                </a:cubicBezTo>
                <a:cubicBezTo>
                  <a:pt x="-4591" y="49403"/>
                  <a:pt x="19192" y="16961"/>
                  <a:pt x="53871" y="11621"/>
                </a:cubicBezTo>
                <a:cubicBezTo>
                  <a:pt x="55358" y="11392"/>
                  <a:pt x="56852" y="11216"/>
                  <a:pt x="58352" y="11093"/>
                </a:cubicBezTo>
                <a:cubicBezTo>
                  <a:pt x="124093" y="3319"/>
                  <a:pt x="190189" y="-369"/>
                  <a:pt x="256260" y="29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Obrázok, na ktorom je nebo, voda, exteriér, osoba&#10;&#10;Automaticky generovaný popis" id="141" name="Google Shape;141;p1"/>
          <p:cNvPicPr preferRelativeResize="0"/>
          <p:nvPr/>
        </p:nvPicPr>
        <p:blipFill rotWithShape="1">
          <a:blip r:embed="rId3">
            <a:alphaModFix amt="70000"/>
          </a:blip>
          <a:srcRect b="3" l="0" r="3" t="0"/>
          <a:stretch/>
        </p:blipFill>
        <p:spPr>
          <a:xfrm>
            <a:off x="631840" y="598720"/>
            <a:ext cx="5178249" cy="5178249"/>
          </a:xfrm>
          <a:custGeom>
            <a:rect b="b" l="l" r="r" t="t"/>
            <a:pathLst>
              <a:path extrusionOk="0" h="3741748" w="3741748">
                <a:moveTo>
                  <a:pt x="1870874" y="0"/>
                </a:moveTo>
                <a:cubicBezTo>
                  <a:pt x="2904129" y="0"/>
                  <a:pt x="3741748" y="837619"/>
                  <a:pt x="3741748" y="1870874"/>
                </a:cubicBezTo>
                <a:cubicBezTo>
                  <a:pt x="3741748" y="2904129"/>
                  <a:pt x="2904129" y="3741748"/>
                  <a:pt x="1870874" y="3741748"/>
                </a:cubicBezTo>
                <a:cubicBezTo>
                  <a:pt x="837619" y="3741748"/>
                  <a:pt x="0" y="2904129"/>
                  <a:pt x="0" y="1870874"/>
                </a:cubicBezTo>
                <a:cubicBezTo>
                  <a:pt x="0" y="837619"/>
                  <a:pt x="837619" y="0"/>
                  <a:pt x="1870874" y="0"/>
                </a:cubicBezTo>
                <a:close/>
              </a:path>
            </a:pathLst>
          </a:custGeom>
          <a:noFill/>
          <a:ln>
            <a:noFill/>
          </a:ln>
        </p:spPr>
      </p:pic>
      <p:sp>
        <p:nvSpPr>
          <p:cNvPr id="142" name="Google Shape;142;p1"/>
          <p:cNvSpPr/>
          <p:nvPr/>
        </p:nvSpPr>
        <p:spPr>
          <a:xfrm flipH="1">
            <a:off x="4520513" y="6258756"/>
            <a:ext cx="1565940" cy="599245"/>
          </a:xfrm>
          <a:custGeom>
            <a:rect b="b" l="l" r="r" t="t"/>
            <a:pathLst>
              <a:path extrusionOk="0" h="599245" w="1565940">
                <a:moveTo>
                  <a:pt x="782970" y="0"/>
                </a:moveTo>
                <a:cubicBezTo>
                  <a:pt x="1117910" y="0"/>
                  <a:pt x="1405287" y="198118"/>
                  <a:pt x="1528042" y="480469"/>
                </a:cubicBezTo>
                <a:lnTo>
                  <a:pt x="1565940" y="599245"/>
                </a:lnTo>
                <a:lnTo>
                  <a:pt x="0" y="599245"/>
                </a:lnTo>
                <a:lnTo>
                  <a:pt x="37898" y="480469"/>
                </a:lnTo>
                <a:cubicBezTo>
                  <a:pt x="160653" y="198118"/>
                  <a:pt x="448030" y="0"/>
                  <a:pt x="78297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Smartfón obrys" id="143" name="Google Shape;143;p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 rot="2165805">
            <a:off x="1685671" y="1534886"/>
            <a:ext cx="914400" cy="9144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nternet obrys" id="144" name="Google Shape;144;p1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328057" y="2772394"/>
            <a:ext cx="914400" cy="9144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Wi-Fi obrys" id="145" name="Google Shape;145;p1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1785257" y="3979506"/>
            <a:ext cx="914400" cy="9144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Obrázok, na ktorom je text" id="146" name="Google Shape;146;p1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9341135" y="274845"/>
            <a:ext cx="2406814" cy="529376"/>
          </a:xfrm>
          <a:prstGeom prst="rect">
            <a:avLst/>
          </a:prstGeom>
          <a:noFill/>
          <a:ln>
            <a:noFill/>
          </a:ln>
        </p:spPr>
      </p:pic>
      <p:pic>
        <p:nvPicPr>
          <p:cNvPr id="147" name="Google Shape;147;p1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5822658" y="5151053"/>
            <a:ext cx="817175" cy="77766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Slovenská poľnohospodárska univerzita v Nitre" id="148" name="Google Shape;148;p1"/>
          <p:cNvPicPr preferRelativeResize="0"/>
          <p:nvPr/>
        </p:nvPicPr>
        <p:blipFill rotWithShape="1">
          <a:blip r:embed="rId9">
            <a:alphaModFix/>
          </a:blip>
          <a:srcRect b="0" l="0" r="0" t="0"/>
          <a:stretch/>
        </p:blipFill>
        <p:spPr>
          <a:xfrm>
            <a:off x="6746258" y="5272445"/>
            <a:ext cx="1185350" cy="504492"/>
          </a:xfrm>
          <a:prstGeom prst="rect">
            <a:avLst/>
          </a:prstGeom>
          <a:noFill/>
          <a:ln>
            <a:noFill/>
          </a:ln>
        </p:spPr>
      </p:pic>
      <p:pic>
        <p:nvPicPr>
          <p:cNvPr id="149" name="Google Shape;149;p1"/>
          <p:cNvPicPr preferRelativeResize="0"/>
          <p:nvPr/>
        </p:nvPicPr>
        <p:blipFill rotWithShape="1">
          <a:blip r:embed="rId10">
            <a:alphaModFix/>
          </a:blip>
          <a:srcRect b="0" l="0" r="0" t="0"/>
          <a:stretch/>
        </p:blipFill>
        <p:spPr>
          <a:xfrm>
            <a:off x="8059380" y="5242752"/>
            <a:ext cx="773010" cy="101600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Logo" id="150" name="Google Shape;150;p1"/>
          <p:cNvPicPr preferRelativeResize="0"/>
          <p:nvPr/>
        </p:nvPicPr>
        <p:blipFill rotWithShape="1">
          <a:blip r:embed="rId11">
            <a:alphaModFix/>
          </a:blip>
          <a:srcRect b="0" l="0" r="0" t="0"/>
          <a:stretch/>
        </p:blipFill>
        <p:spPr>
          <a:xfrm>
            <a:off x="8832390" y="5213414"/>
            <a:ext cx="1017490" cy="504492"/>
          </a:xfrm>
          <a:prstGeom prst="rect">
            <a:avLst/>
          </a:prstGeom>
          <a:noFill/>
          <a:ln>
            <a:noFill/>
          </a:ln>
        </p:spPr>
      </p:pic>
      <p:pic>
        <p:nvPicPr>
          <p:cNvPr id="151" name="Google Shape;151;p1"/>
          <p:cNvPicPr preferRelativeResize="0"/>
          <p:nvPr/>
        </p:nvPicPr>
        <p:blipFill rotWithShape="1">
          <a:blip r:embed="rId12">
            <a:alphaModFix/>
          </a:blip>
          <a:srcRect b="0" l="0" r="0" t="0"/>
          <a:stretch/>
        </p:blipFill>
        <p:spPr>
          <a:xfrm>
            <a:off x="9965882" y="5208372"/>
            <a:ext cx="1215490" cy="56451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IFED - Formación, cultura y empleo en Granada" id="152" name="Google Shape;152;p1"/>
          <p:cNvPicPr preferRelativeResize="0"/>
          <p:nvPr/>
        </p:nvPicPr>
        <p:blipFill rotWithShape="1">
          <a:blip r:embed="rId13">
            <a:alphaModFix/>
          </a:blip>
          <a:srcRect b="0" l="0" r="0" t="0"/>
          <a:stretch/>
        </p:blipFill>
        <p:spPr>
          <a:xfrm>
            <a:off x="6223099" y="5771248"/>
            <a:ext cx="1598293" cy="5238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53" name="Google Shape;153;p1"/>
          <p:cNvPicPr preferRelativeResize="0"/>
          <p:nvPr/>
        </p:nvPicPr>
        <p:blipFill rotWithShape="1">
          <a:blip r:embed="rId14">
            <a:alphaModFix/>
          </a:blip>
          <a:srcRect b="0" l="0" r="0" t="0"/>
          <a:stretch/>
        </p:blipFill>
        <p:spPr>
          <a:xfrm>
            <a:off x="8937023" y="5889422"/>
            <a:ext cx="1575172" cy="2286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Syzygia Foundation" id="154" name="Google Shape;154;p1"/>
          <p:cNvPicPr preferRelativeResize="0"/>
          <p:nvPr/>
        </p:nvPicPr>
        <p:blipFill rotWithShape="1">
          <a:blip r:embed="rId15">
            <a:alphaModFix/>
          </a:blip>
          <a:srcRect b="0" l="0" r="0" t="0"/>
          <a:stretch/>
        </p:blipFill>
        <p:spPr>
          <a:xfrm>
            <a:off x="10621679" y="5862581"/>
            <a:ext cx="1491323" cy="282282"/>
          </a:xfrm>
          <a:prstGeom prst="rect">
            <a:avLst/>
          </a:prstGeom>
          <a:noFill/>
          <a:ln>
            <a:noFill/>
          </a:ln>
        </p:spPr>
      </p:pic>
      <p:sp>
        <p:nvSpPr>
          <p:cNvPr id="155" name="Google Shape;155;p1"/>
          <p:cNvSpPr txBox="1"/>
          <p:nvPr/>
        </p:nvSpPr>
        <p:spPr>
          <a:xfrm>
            <a:off x="7254241" y="3583016"/>
            <a:ext cx="3152502" cy="147751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C4043"/>
              </a:buClr>
              <a:buSzPts val="1100"/>
              <a:buFont typeface="Roboto"/>
              <a:buNone/>
            </a:pPr>
            <a:r>
              <a:rPr b="0" i="0" lang="cs-CZ" sz="1100" u="none">
                <a:solidFill>
                  <a:srgbClr val="3C4043"/>
                </a:solidFill>
                <a:latin typeface="Roboto"/>
                <a:ea typeface="Roboto"/>
                <a:cs typeface="Roboto"/>
                <a:sym typeface="Roboto"/>
              </a:rPr>
              <a:t>Budování digitální odolnosti zpřístupněním digitální pohody a zabezpečení všem </a:t>
            </a:r>
            <a:br>
              <a:rPr b="0" i="0" lang="cs-CZ" sz="1100" u="none">
                <a:solidFill>
                  <a:srgbClr val="3C4043"/>
                </a:solidFill>
                <a:latin typeface="Roboto"/>
                <a:ea typeface="Roboto"/>
                <a:cs typeface="Roboto"/>
                <a:sym typeface="Roboto"/>
              </a:rPr>
            </a:br>
            <a:r>
              <a:rPr b="0" i="0" lang="cs-CZ" sz="1100" u="none">
                <a:solidFill>
                  <a:srgbClr val="3C4043"/>
                </a:solidFill>
                <a:latin typeface="Roboto"/>
                <a:ea typeface="Roboto"/>
                <a:cs typeface="Roboto"/>
                <a:sym typeface="Roboto"/>
              </a:rPr>
              <a:t>2022-2-SK01-KA220-ADU-000096888</a:t>
            </a:r>
            <a:endParaRPr b="0" sz="24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59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p2"/>
          <p:cNvSpPr/>
          <p:nvPr/>
        </p:nvSpPr>
        <p:spPr>
          <a:xfrm>
            <a:off x="0" y="8313"/>
            <a:ext cx="12192000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1" name="Google Shape;161;p2"/>
          <p:cNvSpPr txBox="1"/>
          <p:nvPr>
            <p:ph type="title"/>
          </p:nvPr>
        </p:nvSpPr>
        <p:spPr>
          <a:xfrm>
            <a:off x="479394" y="1070800"/>
            <a:ext cx="3939688" cy="558312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92BAB5"/>
              </a:buClr>
              <a:buSzPts val="4800"/>
              <a:buFont typeface="Arial"/>
              <a:buNone/>
            </a:pPr>
            <a:br>
              <a:rPr lang="cs-CZ"/>
            </a:br>
            <a:r>
              <a:rPr lang="cs-CZ">
                <a:solidFill>
                  <a:srgbClr val="FFAA5A"/>
                </a:solidFill>
              </a:rPr>
              <a:t>DIGITÁLNÍ POHODA: </a:t>
            </a:r>
            <a:r>
              <a:rPr lang="cs-CZ" sz="4000"/>
              <a:t>PROCHÁZEJTE SE DIGITÁLNÍM SVĚTEM SMYSLNĚ</a:t>
            </a:r>
            <a:endParaRPr sz="4000"/>
          </a:p>
        </p:txBody>
      </p:sp>
      <p:cxnSp>
        <p:nvCxnSpPr>
          <p:cNvPr id="162" name="Google Shape;162;p2"/>
          <p:cNvCxnSpPr/>
          <p:nvPr/>
        </p:nvCxnSpPr>
        <p:spPr>
          <a:xfrm>
            <a:off x="4728053" y="1132114"/>
            <a:ext cx="0" cy="5717573"/>
          </a:xfrm>
          <a:prstGeom prst="straightConnector1">
            <a:avLst/>
          </a:prstGeom>
          <a:noFill/>
          <a:ln cap="sq" cmpd="sng" w="25400">
            <a:solidFill>
              <a:schemeClr val="accent1"/>
            </a:solidFill>
            <a:prstDash val="solid"/>
            <a:bevel/>
            <a:headEnd len="sm" w="sm" type="none"/>
            <a:tailEnd len="sm" w="sm" type="none"/>
          </a:ln>
        </p:spPr>
      </p:cxnSp>
      <p:grpSp>
        <p:nvGrpSpPr>
          <p:cNvPr id="163" name="Google Shape;163;p2"/>
          <p:cNvGrpSpPr/>
          <p:nvPr/>
        </p:nvGrpSpPr>
        <p:grpSpPr>
          <a:xfrm>
            <a:off x="5108535" y="1072608"/>
            <a:ext cx="6245265" cy="5585730"/>
            <a:chOff x="0" y="1808"/>
            <a:chExt cx="6245265" cy="5585730"/>
          </a:xfrm>
        </p:grpSpPr>
        <p:sp>
          <p:nvSpPr>
            <p:cNvPr id="164" name="Google Shape;164;p2"/>
            <p:cNvSpPr/>
            <p:nvPr/>
          </p:nvSpPr>
          <p:spPr>
            <a:xfrm>
              <a:off x="0" y="1808"/>
              <a:ext cx="6245265" cy="770445"/>
            </a:xfrm>
            <a:prstGeom prst="roundRect">
              <a:avLst>
                <a:gd fmla="val 10000" name="adj"/>
              </a:avLst>
            </a:prstGeom>
            <a:solidFill>
              <a:srgbClr val="F2F2F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5" name="Google Shape;165;p2"/>
            <p:cNvSpPr/>
            <p:nvPr/>
          </p:nvSpPr>
          <p:spPr>
            <a:xfrm>
              <a:off x="233059" y="175158"/>
              <a:ext cx="423745" cy="423745"/>
            </a:xfrm>
            <a:prstGeom prst="rect">
              <a:avLst/>
            </a:prstGeom>
            <a:blipFill rotWithShape="1">
              <a:blip r:embed="rId3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6" name="Google Shape;166;p2"/>
            <p:cNvSpPr/>
            <p:nvPr/>
          </p:nvSpPr>
          <p:spPr>
            <a:xfrm>
              <a:off x="889864" y="1808"/>
              <a:ext cx="5355400" cy="77044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7" name="Google Shape;167;p2"/>
            <p:cNvSpPr txBox="1"/>
            <p:nvPr/>
          </p:nvSpPr>
          <p:spPr>
            <a:xfrm>
              <a:off x="889864" y="1808"/>
              <a:ext cx="5355400" cy="77044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81525" lIns="81525" spcFirstLastPara="1" rIns="81525" wrap="square" tIns="81525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Arial"/>
                <a:buNone/>
              </a:pPr>
              <a:r>
                <a:rPr lang="cs-CZ" sz="2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Obsah </a:t>
              </a:r>
              <a:endParaRPr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8" name="Google Shape;168;p2"/>
            <p:cNvSpPr/>
            <p:nvPr/>
          </p:nvSpPr>
          <p:spPr>
            <a:xfrm>
              <a:off x="0" y="954587"/>
              <a:ext cx="6245265" cy="770445"/>
            </a:xfrm>
            <a:prstGeom prst="roundRect">
              <a:avLst>
                <a:gd fmla="val 10000" name="adj"/>
              </a:avLst>
            </a:prstGeom>
            <a:solidFill>
              <a:srgbClr val="F2F2F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9" name="Google Shape;169;p2"/>
            <p:cNvSpPr/>
            <p:nvPr/>
          </p:nvSpPr>
          <p:spPr>
            <a:xfrm>
              <a:off x="233059" y="1138215"/>
              <a:ext cx="423745" cy="423745"/>
            </a:xfrm>
            <a:prstGeom prst="rect">
              <a:avLst/>
            </a:prstGeom>
            <a:blipFill rotWithShape="1">
              <a:blip r:embed="rId4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0" name="Google Shape;170;p2"/>
            <p:cNvSpPr/>
            <p:nvPr/>
          </p:nvSpPr>
          <p:spPr>
            <a:xfrm>
              <a:off x="889864" y="964865"/>
              <a:ext cx="5355400" cy="77044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1" name="Google Shape;171;p2"/>
            <p:cNvSpPr txBox="1"/>
            <p:nvPr/>
          </p:nvSpPr>
          <p:spPr>
            <a:xfrm>
              <a:off x="889864" y="964865"/>
              <a:ext cx="5355400" cy="77044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81525" lIns="81525" spcFirstLastPara="1" rIns="81525" wrap="square" tIns="81525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000"/>
                <a:buFont typeface="Calibri"/>
                <a:buNone/>
              </a:pPr>
              <a:r>
                <a:rPr lang="cs-CZ" sz="20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Zavedení</a:t>
              </a:r>
              <a:endParaRPr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2" name="Google Shape;172;p2"/>
            <p:cNvSpPr/>
            <p:nvPr/>
          </p:nvSpPr>
          <p:spPr>
            <a:xfrm>
              <a:off x="0" y="1927922"/>
              <a:ext cx="6245265" cy="770445"/>
            </a:xfrm>
            <a:prstGeom prst="roundRect">
              <a:avLst>
                <a:gd fmla="val 10000" name="adj"/>
              </a:avLst>
            </a:prstGeom>
            <a:solidFill>
              <a:srgbClr val="F2F2F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3" name="Google Shape;173;p2"/>
            <p:cNvSpPr/>
            <p:nvPr/>
          </p:nvSpPr>
          <p:spPr>
            <a:xfrm>
              <a:off x="233059" y="2101272"/>
              <a:ext cx="423745" cy="423745"/>
            </a:xfrm>
            <a:prstGeom prst="rect">
              <a:avLst/>
            </a:prstGeom>
            <a:blipFill rotWithShape="1">
              <a:blip r:embed="rId5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4" name="Google Shape;174;p2"/>
            <p:cNvSpPr/>
            <p:nvPr/>
          </p:nvSpPr>
          <p:spPr>
            <a:xfrm>
              <a:off x="889864" y="1927922"/>
              <a:ext cx="5355400" cy="77044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5" name="Google Shape;175;p2"/>
            <p:cNvSpPr txBox="1"/>
            <p:nvPr/>
          </p:nvSpPr>
          <p:spPr>
            <a:xfrm>
              <a:off x="889864" y="1927922"/>
              <a:ext cx="5355400" cy="77044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81525" lIns="81525" spcFirstLastPara="1" rIns="81525" wrap="square" tIns="81525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000"/>
                <a:buFont typeface="Calibri"/>
                <a:buNone/>
              </a:pPr>
              <a:r>
                <a:rPr b="0" i="0" lang="cs-CZ" sz="20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Vliv technologií na digitální pohodu</a:t>
              </a:r>
              <a:endParaRPr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6" name="Google Shape;176;p2"/>
            <p:cNvSpPr/>
            <p:nvPr/>
          </p:nvSpPr>
          <p:spPr>
            <a:xfrm>
              <a:off x="0" y="2890979"/>
              <a:ext cx="6245265" cy="770445"/>
            </a:xfrm>
            <a:prstGeom prst="roundRect">
              <a:avLst>
                <a:gd fmla="val 10000" name="adj"/>
              </a:avLst>
            </a:prstGeom>
            <a:solidFill>
              <a:srgbClr val="F2F2F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7" name="Google Shape;177;p2"/>
            <p:cNvSpPr/>
            <p:nvPr/>
          </p:nvSpPr>
          <p:spPr>
            <a:xfrm>
              <a:off x="233059" y="3064329"/>
              <a:ext cx="423745" cy="423745"/>
            </a:xfrm>
            <a:prstGeom prst="rect">
              <a:avLst/>
            </a:prstGeom>
            <a:blipFill rotWithShape="1">
              <a:blip r:embed="rId6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8" name="Google Shape;178;p2"/>
            <p:cNvSpPr/>
            <p:nvPr/>
          </p:nvSpPr>
          <p:spPr>
            <a:xfrm>
              <a:off x="889864" y="2890979"/>
              <a:ext cx="5355400" cy="77044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9" name="Google Shape;179;p2"/>
            <p:cNvSpPr txBox="1"/>
            <p:nvPr/>
          </p:nvSpPr>
          <p:spPr>
            <a:xfrm>
              <a:off x="889864" y="2890979"/>
              <a:ext cx="5355400" cy="77044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81525" lIns="81525" spcFirstLastPara="1" rIns="81525" wrap="square" tIns="81525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000"/>
                <a:buFont typeface="Calibri"/>
                <a:buNone/>
              </a:pPr>
              <a:r>
                <a:rPr lang="cs-CZ" sz="20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Pochopení a pěstování zdravých digitálních návyků</a:t>
              </a:r>
              <a:endParaRPr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0" name="Google Shape;180;p2"/>
            <p:cNvSpPr/>
            <p:nvPr/>
          </p:nvSpPr>
          <p:spPr>
            <a:xfrm>
              <a:off x="0" y="3854036"/>
              <a:ext cx="6245265" cy="770445"/>
            </a:xfrm>
            <a:prstGeom prst="roundRect">
              <a:avLst>
                <a:gd fmla="val 10000" name="adj"/>
              </a:avLst>
            </a:prstGeom>
            <a:solidFill>
              <a:srgbClr val="F2F2F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1" name="Google Shape;181;p2"/>
            <p:cNvSpPr/>
            <p:nvPr/>
          </p:nvSpPr>
          <p:spPr>
            <a:xfrm>
              <a:off x="233059" y="4027386"/>
              <a:ext cx="423745" cy="423745"/>
            </a:xfrm>
            <a:prstGeom prst="rect">
              <a:avLst/>
            </a:prstGeom>
            <a:blipFill rotWithShape="1">
              <a:blip r:embed="rId7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2" name="Google Shape;182;p2"/>
            <p:cNvSpPr/>
            <p:nvPr/>
          </p:nvSpPr>
          <p:spPr>
            <a:xfrm>
              <a:off x="889864" y="3854036"/>
              <a:ext cx="5355400" cy="77044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3" name="Google Shape;183;p2"/>
            <p:cNvSpPr txBox="1"/>
            <p:nvPr/>
          </p:nvSpPr>
          <p:spPr>
            <a:xfrm>
              <a:off x="889864" y="3854036"/>
              <a:ext cx="5355400" cy="77044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81525" lIns="81525" spcFirstLastPara="1" rIns="81525" wrap="square" tIns="81525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000"/>
                <a:buFont typeface="Arial"/>
                <a:buNone/>
              </a:pPr>
              <a:r>
                <a:rPr lang="cs-CZ" sz="20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  Nejlepší postupy </a:t>
              </a:r>
              <a:endParaRPr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4" name="Google Shape;184;p2"/>
            <p:cNvSpPr/>
            <p:nvPr/>
          </p:nvSpPr>
          <p:spPr>
            <a:xfrm>
              <a:off x="0" y="4812678"/>
              <a:ext cx="6245265" cy="770445"/>
            </a:xfrm>
            <a:prstGeom prst="roundRect">
              <a:avLst>
                <a:gd fmla="val 10000" name="adj"/>
              </a:avLst>
            </a:prstGeom>
            <a:solidFill>
              <a:srgbClr val="F2F2F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5" name="Google Shape;185;p2"/>
            <p:cNvSpPr/>
            <p:nvPr/>
          </p:nvSpPr>
          <p:spPr>
            <a:xfrm>
              <a:off x="233059" y="4990443"/>
              <a:ext cx="423745" cy="423745"/>
            </a:xfrm>
            <a:prstGeom prst="rect">
              <a:avLst/>
            </a:prstGeom>
            <a:blipFill rotWithShape="1">
              <a:blip r:embed="rId8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6" name="Google Shape;186;p2"/>
            <p:cNvSpPr/>
            <p:nvPr/>
          </p:nvSpPr>
          <p:spPr>
            <a:xfrm>
              <a:off x="889864" y="4817093"/>
              <a:ext cx="5355400" cy="77044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7" name="Google Shape;187;p2"/>
            <p:cNvSpPr txBox="1"/>
            <p:nvPr/>
          </p:nvSpPr>
          <p:spPr>
            <a:xfrm>
              <a:off x="889864" y="4817093"/>
              <a:ext cx="5355400" cy="77044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81525" lIns="81525" spcFirstLastPara="1" rIns="81525" wrap="square" tIns="81525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000"/>
                <a:buFont typeface="Calibri"/>
                <a:buNone/>
              </a:pPr>
              <a:r>
                <a:rPr lang="cs-CZ" sz="20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  Shrnutí</a:t>
              </a:r>
              <a:endParaRPr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2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p3"/>
          <p:cNvSpPr txBox="1"/>
          <p:nvPr>
            <p:ph type="title"/>
          </p:nvPr>
        </p:nvSpPr>
        <p:spPr>
          <a:xfrm>
            <a:off x="691116" y="365126"/>
            <a:ext cx="10662684" cy="105836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92BAB5"/>
              </a:buClr>
              <a:buSzPts val="4800"/>
              <a:buFont typeface="Arial"/>
              <a:buNone/>
            </a:pPr>
            <a:r>
              <a:rPr lang="cs-CZ"/>
              <a:t>ÚVOD </a:t>
            </a:r>
            <a:endParaRPr/>
          </a:p>
        </p:txBody>
      </p:sp>
      <p:sp>
        <p:nvSpPr>
          <p:cNvPr id="194" name="Google Shape;194;p3"/>
          <p:cNvSpPr txBox="1"/>
          <p:nvPr>
            <p:ph idx="1" type="body"/>
          </p:nvPr>
        </p:nvSpPr>
        <p:spPr>
          <a:xfrm>
            <a:off x="838200" y="1423491"/>
            <a:ext cx="7248525" cy="475347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fontScale="92500"/>
          </a:bodyPr>
          <a:lstStyle/>
          <a:p>
            <a:pPr indent="-228600" lvl="0" marL="228600" rtl="0" algn="just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ct val="100000"/>
              <a:buChar char="❑"/>
            </a:pPr>
            <a:r>
              <a:rPr lang="cs-CZ" sz="2400"/>
              <a:t>Technologie hraje významnou roli v našich životech a mění způsob, jakým pracujeme, komunikujeme a trávíme čas. </a:t>
            </a:r>
            <a:endParaRPr/>
          </a:p>
          <a:p>
            <a:pPr indent="-228600" lvl="0" marL="228600" rtl="0" algn="just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ct val="100000"/>
              <a:buChar char="❑"/>
            </a:pPr>
            <a:r>
              <a:rPr lang="cs-CZ" sz="2400"/>
              <a:t>Když se pohybujeme v digitálním světě, je důležité pochopit, jak technologie a digitální svět ovlivňují naši pohodu. </a:t>
            </a:r>
            <a:endParaRPr/>
          </a:p>
          <a:p>
            <a:pPr indent="-228600" lvl="0" marL="228600" rtl="0" algn="just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ct val="100000"/>
              <a:buChar char="❑"/>
            </a:pPr>
            <a:r>
              <a:rPr lang="cs-CZ" sz="2400"/>
              <a:t>Je to proto, že technologie nám poskytuje řadu výhod, ale také přináší určitá rizika pro naše životy a pohodu.</a:t>
            </a:r>
            <a:endParaRPr/>
          </a:p>
          <a:p>
            <a:pPr indent="-228600" lvl="0" marL="228600" rtl="0" algn="just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ct val="100000"/>
              <a:buChar char="❑"/>
            </a:pPr>
            <a:r>
              <a:rPr lang="cs-CZ" sz="2400"/>
              <a:t> Jedním z klíčů k eliminaci takových rizik ohrožujících naši pohodu a uvědomělému procházení digitálním světem je blíže se na digitální pohodu podívat a přijmout vhodná opatření. </a:t>
            </a:r>
            <a:endParaRPr/>
          </a:p>
          <a:p>
            <a:pPr indent="-228600" lvl="0" marL="228600" rtl="0" algn="just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ct val="100000"/>
              <a:buChar char="❑"/>
            </a:pPr>
            <a:r>
              <a:rPr lang="cs-CZ" sz="2400"/>
              <a:t>Tento školicí modul byl vyvinut s cílem pomoci dospělým pochopit a zvládnout dopad technologií na jejich digitální pohodu.</a:t>
            </a:r>
            <a:endParaRPr sz="2400"/>
          </a:p>
        </p:txBody>
      </p:sp>
      <p:pic>
        <p:nvPicPr>
          <p:cNvPr id="195" name="Google Shape;195;p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199967" y="1455738"/>
            <a:ext cx="3687761" cy="368776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99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p4"/>
          <p:cNvSpPr/>
          <p:nvPr/>
        </p:nvSpPr>
        <p:spPr>
          <a:xfrm>
            <a:off x="3048" y="0"/>
            <a:ext cx="12188952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1" name="Google Shape;201;p4"/>
          <p:cNvSpPr/>
          <p:nvPr/>
        </p:nvSpPr>
        <p:spPr>
          <a:xfrm>
            <a:off x="1" y="0"/>
            <a:ext cx="4167271" cy="6858000"/>
          </a:xfrm>
          <a:custGeom>
            <a:rect b="b" l="l" r="r" t="t"/>
            <a:pathLst>
              <a:path extrusionOk="0" h="6858000" w="4167271">
                <a:moveTo>
                  <a:pt x="0" y="0"/>
                </a:moveTo>
                <a:lnTo>
                  <a:pt x="2259550" y="0"/>
                </a:lnTo>
                <a:lnTo>
                  <a:pt x="2387803" y="82222"/>
                </a:lnTo>
                <a:cubicBezTo>
                  <a:pt x="3461407" y="807534"/>
                  <a:pt x="4167271" y="2035835"/>
                  <a:pt x="4167271" y="3429000"/>
                </a:cubicBezTo>
                <a:cubicBezTo>
                  <a:pt x="4167271" y="4822165"/>
                  <a:pt x="3461407" y="6050467"/>
                  <a:pt x="2387803" y="6775779"/>
                </a:cubicBezTo>
                <a:lnTo>
                  <a:pt x="225955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2" name="Google Shape;202;p4"/>
          <p:cNvSpPr txBox="1"/>
          <p:nvPr>
            <p:ph type="title"/>
          </p:nvPr>
        </p:nvSpPr>
        <p:spPr>
          <a:xfrm>
            <a:off x="686834" y="1153572"/>
            <a:ext cx="3200400" cy="44611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Font typeface="Arial"/>
              <a:buNone/>
            </a:pPr>
            <a:r>
              <a:rPr lang="cs-CZ">
                <a:solidFill>
                  <a:srgbClr val="FFFFFF"/>
                </a:solidFill>
              </a:rPr>
              <a:t>Cíl modulu</a:t>
            </a:r>
            <a:endParaRPr>
              <a:solidFill>
                <a:srgbClr val="FFFFFF"/>
              </a:solidFill>
            </a:endParaRPr>
          </a:p>
        </p:txBody>
      </p:sp>
      <p:sp>
        <p:nvSpPr>
          <p:cNvPr id="203" name="Google Shape;203;p4"/>
          <p:cNvSpPr/>
          <p:nvPr/>
        </p:nvSpPr>
        <p:spPr>
          <a:xfrm flipH="1" rot="10800000">
            <a:off x="7550402" y="2455479"/>
            <a:ext cx="4083433" cy="4083433"/>
          </a:xfrm>
          <a:prstGeom prst="arc">
            <a:avLst>
              <a:gd fmla="val 16200000" name="adj1"/>
              <a:gd fmla="val 0" name="adj2"/>
            </a:avLst>
          </a:prstGeom>
          <a:noFill/>
          <a:ln cap="rnd" cmpd="sng" w="127000">
            <a:solidFill>
              <a:schemeClr val="accent4"/>
            </a:solidFill>
            <a:prstDash val="dash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204" name="Google Shape;204;p4"/>
          <p:cNvGrpSpPr/>
          <p:nvPr/>
        </p:nvGrpSpPr>
        <p:grpSpPr>
          <a:xfrm>
            <a:off x="4641597" y="1060701"/>
            <a:ext cx="6074904" cy="4109960"/>
            <a:chOff x="230503" y="130831"/>
            <a:chExt cx="6074904" cy="4109960"/>
          </a:xfrm>
        </p:grpSpPr>
        <p:sp>
          <p:nvSpPr>
            <p:cNvPr id="205" name="Google Shape;205;p4"/>
            <p:cNvSpPr/>
            <p:nvPr/>
          </p:nvSpPr>
          <p:spPr>
            <a:xfrm>
              <a:off x="230503" y="337156"/>
              <a:ext cx="1341562" cy="1341562"/>
            </a:xfrm>
            <a:prstGeom prst="rect">
              <a:avLst/>
            </a:prstGeom>
            <a:blipFill rotWithShape="1">
              <a:blip r:embed="rId3">
                <a:alphaModFix/>
              </a:blip>
              <a:stretch>
                <a:fillRect b="0" l="0" r="0" t="0"/>
              </a:stretch>
            </a:blipFill>
            <a:ln cap="flat" cmpd="sng" w="12700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6" name="Google Shape;206;p4"/>
            <p:cNvSpPr/>
            <p:nvPr/>
          </p:nvSpPr>
          <p:spPr>
            <a:xfrm>
              <a:off x="3139319" y="130831"/>
              <a:ext cx="2981250" cy="157574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7" name="Google Shape;207;p4"/>
            <p:cNvSpPr txBox="1"/>
            <p:nvPr/>
          </p:nvSpPr>
          <p:spPr>
            <a:xfrm>
              <a:off x="3139319" y="130831"/>
              <a:ext cx="2981250" cy="157574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000"/>
                <a:buFont typeface="Calibri"/>
                <a:buNone/>
              </a:pPr>
              <a:r>
                <a:rPr b="0" i="0" lang="cs-CZ" sz="20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Tento modul si klade za cíl vybavit dospělé kompetencemi nezbytnými pro orientaci v digitálním světě s vědomím</a:t>
              </a:r>
              <a:endParaRPr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8" name="Google Shape;208;p4"/>
            <p:cNvSpPr/>
            <p:nvPr/>
          </p:nvSpPr>
          <p:spPr>
            <a:xfrm>
              <a:off x="230511" y="2665108"/>
              <a:ext cx="1341562" cy="1341562"/>
            </a:xfrm>
            <a:prstGeom prst="rect">
              <a:avLst/>
            </a:prstGeom>
            <a:blipFill rotWithShape="1">
              <a:blip r:embed="rId4">
                <a:alphaModFix/>
              </a:blip>
              <a:stretch>
                <a:fillRect b="0" l="0" r="0" t="0"/>
              </a:stretch>
            </a:blipFill>
            <a:ln cap="flat" cmpd="sng" w="12700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9" name="Google Shape;209;p4"/>
            <p:cNvSpPr/>
            <p:nvPr/>
          </p:nvSpPr>
          <p:spPr>
            <a:xfrm>
              <a:off x="2985964" y="2587740"/>
              <a:ext cx="3319443" cy="165305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0" name="Google Shape;210;p4"/>
            <p:cNvSpPr txBox="1"/>
            <p:nvPr/>
          </p:nvSpPr>
          <p:spPr>
            <a:xfrm>
              <a:off x="2985964" y="2587740"/>
              <a:ext cx="3319443" cy="165305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000"/>
                <a:buFont typeface="Calibri"/>
                <a:buNone/>
              </a:pPr>
              <a:r>
                <a:rPr b="0" i="0" lang="cs-CZ" sz="20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Modul je navržen tak, aby pomohl dospělým porozumět dopadu technologií na jejich pohodu a poskytl způsoby, jak rozvíjet zdravé digitální návyky</a:t>
              </a:r>
              <a:r>
                <a:rPr lang="cs-CZ" sz="20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 </a:t>
              </a:r>
              <a:endParaRPr/>
            </a:p>
          </p:txBody>
        </p:sp>
      </p:grp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14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p5"/>
          <p:cNvSpPr/>
          <p:nvPr/>
        </p:nvSpPr>
        <p:spPr>
          <a:xfrm>
            <a:off x="-1" y="0"/>
            <a:ext cx="12188952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6" name="Google Shape;216;p5"/>
          <p:cNvSpPr txBox="1"/>
          <p:nvPr>
            <p:ph type="title"/>
          </p:nvPr>
        </p:nvSpPr>
        <p:spPr>
          <a:xfrm>
            <a:off x="838200" y="556995"/>
            <a:ext cx="10515600" cy="113369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92BAB5"/>
              </a:buClr>
              <a:buSzPts val="5200"/>
              <a:buFont typeface="Arial"/>
              <a:buNone/>
            </a:pPr>
            <a:r>
              <a:rPr lang="cs-CZ" sz="5200"/>
              <a:t>CÍLE UČENÍ </a:t>
            </a:r>
            <a:endParaRPr/>
          </a:p>
        </p:txBody>
      </p:sp>
      <p:grpSp>
        <p:nvGrpSpPr>
          <p:cNvPr id="217" name="Google Shape;217;p5"/>
          <p:cNvGrpSpPr/>
          <p:nvPr/>
        </p:nvGrpSpPr>
        <p:grpSpPr>
          <a:xfrm>
            <a:off x="838415" y="2027604"/>
            <a:ext cx="10808539" cy="4445534"/>
            <a:chOff x="215" y="201980"/>
            <a:chExt cx="10808539" cy="4445534"/>
          </a:xfrm>
        </p:grpSpPr>
        <p:sp>
          <p:nvSpPr>
            <p:cNvPr id="218" name="Google Shape;218;p5"/>
            <p:cNvSpPr/>
            <p:nvPr/>
          </p:nvSpPr>
          <p:spPr>
            <a:xfrm>
              <a:off x="4282" y="201980"/>
              <a:ext cx="1783902" cy="4445534"/>
            </a:xfrm>
            <a:prstGeom prst="rect">
              <a:avLst/>
            </a:prstGeom>
            <a:solidFill>
              <a:srgbClr val="F7D5CB">
                <a:alpha val="89803"/>
              </a:srgbClr>
            </a:solidFill>
            <a:ln cap="flat" cmpd="sng" w="12700">
              <a:solidFill>
                <a:srgbClr val="F7D5CB">
                  <a:alpha val="89803"/>
                </a:srgbClr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9" name="Google Shape;219;p5"/>
            <p:cNvSpPr txBox="1"/>
            <p:nvPr/>
          </p:nvSpPr>
          <p:spPr>
            <a:xfrm>
              <a:off x="4282" y="1891283"/>
              <a:ext cx="1783902" cy="266732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330200" lIns="139075" spcFirstLastPara="1" rIns="139075" wrap="square" tIns="33020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Calibri"/>
                <a:buNone/>
              </a:pPr>
              <a:r>
                <a:rPr b="0" i="0" lang="cs-CZ" sz="2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Chcete-li mít obecnou představu o digitální pohodě</a:t>
              </a:r>
              <a:endParaRPr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0" name="Google Shape;220;p5"/>
            <p:cNvSpPr/>
            <p:nvPr/>
          </p:nvSpPr>
          <p:spPr>
            <a:xfrm>
              <a:off x="500658" y="588884"/>
              <a:ext cx="749238" cy="749238"/>
            </a:xfrm>
            <a:prstGeom prst="ellipse">
              <a:avLst/>
            </a:prstGeom>
            <a:solidFill>
              <a:schemeClr val="accent2"/>
            </a:solidFill>
            <a:ln cap="flat" cmpd="sng" w="12700">
              <a:solidFill>
                <a:schemeClr val="accent2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1" name="Google Shape;221;p5"/>
            <p:cNvSpPr txBox="1"/>
            <p:nvPr/>
          </p:nvSpPr>
          <p:spPr>
            <a:xfrm>
              <a:off x="610381" y="698607"/>
              <a:ext cx="529792" cy="52979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12700" lIns="58400" spcFirstLastPara="1" rIns="58400" wrap="square" tIns="1270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5400"/>
                <a:buFont typeface="Arial"/>
                <a:buNone/>
              </a:pPr>
              <a:r>
                <a:rPr lang="cs-CZ" sz="54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1</a:t>
              </a:r>
              <a:endParaRPr/>
            </a:p>
          </p:txBody>
        </p:sp>
        <p:sp>
          <p:nvSpPr>
            <p:cNvPr id="222" name="Google Shape;222;p5"/>
            <p:cNvSpPr/>
            <p:nvPr/>
          </p:nvSpPr>
          <p:spPr>
            <a:xfrm>
              <a:off x="215" y="1525848"/>
              <a:ext cx="1783902" cy="72"/>
            </a:xfrm>
            <a:prstGeom prst="rect">
              <a:avLst/>
            </a:prstGeom>
            <a:solidFill>
              <a:schemeClr val="accent2"/>
            </a:solidFill>
            <a:ln cap="flat" cmpd="sng" w="12700">
              <a:solidFill>
                <a:schemeClr val="accent2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3" name="Google Shape;223;p5"/>
            <p:cNvSpPr/>
            <p:nvPr/>
          </p:nvSpPr>
          <p:spPr>
            <a:xfrm>
              <a:off x="1966575" y="201980"/>
              <a:ext cx="2339195" cy="4445534"/>
            </a:xfrm>
            <a:prstGeom prst="rect">
              <a:avLst/>
            </a:prstGeom>
            <a:solidFill>
              <a:srgbClr val="F7D5CB">
                <a:alpha val="89803"/>
              </a:srgbClr>
            </a:solidFill>
            <a:ln cap="flat" cmpd="sng" w="12700">
              <a:solidFill>
                <a:srgbClr val="F7D5CB">
                  <a:alpha val="89803"/>
                </a:srgbClr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4" name="Google Shape;224;p5"/>
            <p:cNvSpPr txBox="1"/>
            <p:nvPr/>
          </p:nvSpPr>
          <p:spPr>
            <a:xfrm>
              <a:off x="1966575" y="1891283"/>
              <a:ext cx="2339195" cy="266732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330200" lIns="139075" spcFirstLastPara="1" rIns="139075" wrap="square" tIns="33020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Calibri"/>
                <a:buNone/>
              </a:pPr>
              <a:r>
                <a:rPr b="0" i="0" lang="cs-CZ" sz="2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Pochopit pozitivní a negativní dopady technologií o digitální pohodě</a:t>
              </a:r>
              <a:endParaRPr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5" name="Google Shape;225;p5"/>
            <p:cNvSpPr/>
            <p:nvPr/>
          </p:nvSpPr>
          <p:spPr>
            <a:xfrm>
              <a:off x="2667254" y="588884"/>
              <a:ext cx="749238" cy="749238"/>
            </a:xfrm>
            <a:prstGeom prst="ellipse">
              <a:avLst/>
            </a:prstGeom>
            <a:solidFill>
              <a:schemeClr val="accent2"/>
            </a:solidFill>
            <a:ln cap="flat" cmpd="sng" w="12700">
              <a:solidFill>
                <a:schemeClr val="accent2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6" name="Google Shape;226;p5"/>
            <p:cNvSpPr txBox="1"/>
            <p:nvPr/>
          </p:nvSpPr>
          <p:spPr>
            <a:xfrm>
              <a:off x="2776977" y="698607"/>
              <a:ext cx="529792" cy="52979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12700" lIns="58400" spcFirstLastPara="1" rIns="58400" wrap="square" tIns="1270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5400"/>
                <a:buFont typeface="Arial"/>
                <a:buNone/>
              </a:pPr>
              <a:r>
                <a:rPr lang="cs-CZ" sz="54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2</a:t>
              </a:r>
              <a:endParaRPr sz="5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7" name="Google Shape;227;p5"/>
            <p:cNvSpPr/>
            <p:nvPr/>
          </p:nvSpPr>
          <p:spPr>
            <a:xfrm>
              <a:off x="2190419" y="1525848"/>
              <a:ext cx="1783902" cy="72"/>
            </a:xfrm>
            <a:prstGeom prst="rect">
              <a:avLst/>
            </a:prstGeom>
            <a:solidFill>
              <a:schemeClr val="accent2"/>
            </a:solidFill>
            <a:ln cap="flat" cmpd="sng" w="12700">
              <a:solidFill>
                <a:schemeClr val="accent2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8" name="Google Shape;228;p5"/>
            <p:cNvSpPr/>
            <p:nvPr/>
          </p:nvSpPr>
          <p:spPr>
            <a:xfrm>
              <a:off x="4484160" y="201980"/>
              <a:ext cx="1783902" cy="4445534"/>
            </a:xfrm>
            <a:prstGeom prst="rect">
              <a:avLst/>
            </a:prstGeom>
            <a:solidFill>
              <a:srgbClr val="F7D5CB">
                <a:alpha val="89803"/>
              </a:srgbClr>
            </a:solidFill>
            <a:ln cap="flat" cmpd="sng" w="12700">
              <a:solidFill>
                <a:srgbClr val="F7D5CB">
                  <a:alpha val="89803"/>
                </a:srgbClr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9" name="Google Shape;229;p5"/>
            <p:cNvSpPr txBox="1"/>
            <p:nvPr/>
          </p:nvSpPr>
          <p:spPr>
            <a:xfrm>
              <a:off x="4484160" y="1891283"/>
              <a:ext cx="1783902" cy="266732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330200" lIns="139075" spcFirstLastPara="1" rIns="139075" wrap="square" tIns="33020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Calibri"/>
                <a:buNone/>
              </a:pPr>
              <a:r>
                <a:rPr b="0" i="0" lang="cs-CZ" sz="2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Prozkoumat praktické strategie pro rozvoj zdravých digitálních návyků</a:t>
              </a:r>
              <a:endParaRPr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0" name="Google Shape;230;p5"/>
            <p:cNvSpPr/>
            <p:nvPr/>
          </p:nvSpPr>
          <p:spPr>
            <a:xfrm>
              <a:off x="5000098" y="588884"/>
              <a:ext cx="749238" cy="749238"/>
            </a:xfrm>
            <a:prstGeom prst="ellipse">
              <a:avLst/>
            </a:prstGeom>
            <a:solidFill>
              <a:schemeClr val="accent2"/>
            </a:solidFill>
            <a:ln cap="flat" cmpd="sng" w="12700">
              <a:solidFill>
                <a:schemeClr val="accent2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1" name="Google Shape;231;p5"/>
            <p:cNvSpPr txBox="1"/>
            <p:nvPr/>
          </p:nvSpPr>
          <p:spPr>
            <a:xfrm>
              <a:off x="5109821" y="698607"/>
              <a:ext cx="529792" cy="52979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12700" lIns="58400" spcFirstLastPara="1" rIns="58400" wrap="square" tIns="1270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5400"/>
                <a:buFont typeface="Arial"/>
                <a:buNone/>
              </a:pPr>
              <a:r>
                <a:rPr lang="cs-CZ" sz="54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3</a:t>
              </a:r>
              <a:endParaRPr/>
            </a:p>
          </p:txBody>
        </p:sp>
        <p:sp>
          <p:nvSpPr>
            <p:cNvPr id="232" name="Google Shape;232;p5"/>
            <p:cNvSpPr/>
            <p:nvPr/>
          </p:nvSpPr>
          <p:spPr>
            <a:xfrm>
              <a:off x="4503551" y="1525776"/>
              <a:ext cx="1783902" cy="72"/>
            </a:xfrm>
            <a:prstGeom prst="rect">
              <a:avLst/>
            </a:prstGeom>
            <a:solidFill>
              <a:schemeClr val="accent2"/>
            </a:solidFill>
            <a:ln cap="flat" cmpd="sng" w="12700">
              <a:solidFill>
                <a:schemeClr val="accent2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3" name="Google Shape;233;p5"/>
            <p:cNvSpPr/>
            <p:nvPr/>
          </p:nvSpPr>
          <p:spPr>
            <a:xfrm>
              <a:off x="6446453" y="201980"/>
              <a:ext cx="2395941" cy="4445534"/>
            </a:xfrm>
            <a:prstGeom prst="rect">
              <a:avLst/>
            </a:prstGeom>
            <a:solidFill>
              <a:srgbClr val="F7D5CB">
                <a:alpha val="89803"/>
              </a:srgbClr>
            </a:solidFill>
            <a:ln cap="flat" cmpd="sng" w="12700">
              <a:solidFill>
                <a:srgbClr val="F7D5CB">
                  <a:alpha val="89803"/>
                </a:srgbClr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4" name="Google Shape;234;p5"/>
            <p:cNvSpPr txBox="1"/>
            <p:nvPr/>
          </p:nvSpPr>
          <p:spPr>
            <a:xfrm>
              <a:off x="6446453" y="1891283"/>
              <a:ext cx="2395941" cy="266732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330200" lIns="139075" spcFirstLastPara="1" rIns="139075" wrap="square" tIns="33020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Calibri"/>
                <a:buNone/>
              </a:pPr>
              <a:r>
                <a:rPr b="0" i="0" lang="cs-CZ" sz="2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Naučit se způsoby, jak mít ohleduplný a vyvážený vztah k technologii</a:t>
              </a:r>
              <a:endParaRPr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5" name="Google Shape;235;p5"/>
            <p:cNvSpPr/>
            <p:nvPr/>
          </p:nvSpPr>
          <p:spPr>
            <a:xfrm>
              <a:off x="7217417" y="588884"/>
              <a:ext cx="749238" cy="749238"/>
            </a:xfrm>
            <a:prstGeom prst="ellipse">
              <a:avLst/>
            </a:prstGeom>
            <a:solidFill>
              <a:schemeClr val="accent2"/>
            </a:solidFill>
            <a:ln cap="flat" cmpd="sng" w="12700">
              <a:solidFill>
                <a:schemeClr val="accent2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6" name="Google Shape;236;p5"/>
            <p:cNvSpPr txBox="1"/>
            <p:nvPr/>
          </p:nvSpPr>
          <p:spPr>
            <a:xfrm>
              <a:off x="7327140" y="698607"/>
              <a:ext cx="529792" cy="52979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12700" lIns="58400" spcFirstLastPara="1" rIns="58400" wrap="square" tIns="1270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5400"/>
                <a:buFont typeface="Arial"/>
                <a:buNone/>
              </a:pPr>
              <a:r>
                <a:rPr lang="cs-CZ" sz="54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4</a:t>
              </a:r>
              <a:endParaRPr/>
            </a:p>
          </p:txBody>
        </p:sp>
        <p:sp>
          <p:nvSpPr>
            <p:cNvPr id="237" name="Google Shape;237;p5"/>
            <p:cNvSpPr/>
            <p:nvPr/>
          </p:nvSpPr>
          <p:spPr>
            <a:xfrm>
              <a:off x="6752472" y="1525848"/>
              <a:ext cx="1783902" cy="72"/>
            </a:xfrm>
            <a:prstGeom prst="rect">
              <a:avLst/>
            </a:prstGeom>
            <a:solidFill>
              <a:schemeClr val="accent2"/>
            </a:solidFill>
            <a:ln cap="flat" cmpd="sng" w="12700">
              <a:solidFill>
                <a:schemeClr val="accent2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8" name="Google Shape;238;p5"/>
            <p:cNvSpPr/>
            <p:nvPr/>
          </p:nvSpPr>
          <p:spPr>
            <a:xfrm>
              <a:off x="9020784" y="201980"/>
              <a:ext cx="1783902" cy="4445534"/>
            </a:xfrm>
            <a:prstGeom prst="rect">
              <a:avLst/>
            </a:prstGeom>
            <a:solidFill>
              <a:srgbClr val="F7D5CB">
                <a:alpha val="89803"/>
              </a:srgbClr>
            </a:solidFill>
            <a:ln cap="flat" cmpd="sng" w="12700">
              <a:solidFill>
                <a:srgbClr val="F7D5CB">
                  <a:alpha val="89803"/>
                </a:srgbClr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9" name="Google Shape;239;p5"/>
            <p:cNvSpPr txBox="1"/>
            <p:nvPr/>
          </p:nvSpPr>
          <p:spPr>
            <a:xfrm>
              <a:off x="9020784" y="1891283"/>
              <a:ext cx="1783902" cy="266732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330200" lIns="139075" spcFirstLastPara="1" rIns="139075" wrap="square" tIns="33020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Calibri"/>
                <a:buNone/>
              </a:pPr>
              <a:r>
                <a:rPr b="0" i="0" lang="cs-CZ" sz="2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Objevte osvědčené postupy pro digitální pohodu</a:t>
              </a:r>
              <a:endParaRPr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0" name="Google Shape;240;p5"/>
            <p:cNvSpPr/>
            <p:nvPr/>
          </p:nvSpPr>
          <p:spPr>
            <a:xfrm>
              <a:off x="9538116" y="588884"/>
              <a:ext cx="749238" cy="749238"/>
            </a:xfrm>
            <a:prstGeom prst="ellipse">
              <a:avLst/>
            </a:prstGeom>
            <a:solidFill>
              <a:schemeClr val="accent2"/>
            </a:solidFill>
            <a:ln cap="flat" cmpd="sng" w="12700">
              <a:solidFill>
                <a:schemeClr val="accent2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1" name="Google Shape;241;p5"/>
            <p:cNvSpPr txBox="1"/>
            <p:nvPr/>
          </p:nvSpPr>
          <p:spPr>
            <a:xfrm>
              <a:off x="9647839" y="698607"/>
              <a:ext cx="529792" cy="52979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12700" lIns="58400" spcFirstLastPara="1" rIns="58400" wrap="square" tIns="1270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5400"/>
                <a:buFont typeface="Arial"/>
                <a:buNone/>
              </a:pPr>
              <a:r>
                <a:rPr lang="cs-CZ" sz="54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5</a:t>
              </a:r>
              <a:endParaRPr/>
            </a:p>
          </p:txBody>
        </p:sp>
        <p:sp>
          <p:nvSpPr>
            <p:cNvPr id="242" name="Google Shape;242;p5"/>
            <p:cNvSpPr/>
            <p:nvPr/>
          </p:nvSpPr>
          <p:spPr>
            <a:xfrm>
              <a:off x="9024852" y="1525848"/>
              <a:ext cx="1783902" cy="72"/>
            </a:xfrm>
            <a:prstGeom prst="rect">
              <a:avLst/>
            </a:prstGeom>
            <a:solidFill>
              <a:schemeClr val="accent2"/>
            </a:solidFill>
            <a:ln cap="flat" cmpd="sng" w="12700">
              <a:solidFill>
                <a:schemeClr val="accent2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46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Google Shape;247;p6"/>
          <p:cNvSpPr/>
          <p:nvPr/>
        </p:nvSpPr>
        <p:spPr>
          <a:xfrm>
            <a:off x="-1" y="0"/>
            <a:ext cx="12188952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8" name="Google Shape;248;p6"/>
          <p:cNvSpPr txBox="1"/>
          <p:nvPr>
            <p:ph type="title"/>
          </p:nvPr>
        </p:nvSpPr>
        <p:spPr>
          <a:xfrm>
            <a:off x="838200" y="556995"/>
            <a:ext cx="10515600" cy="113369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92BAB5"/>
              </a:buClr>
              <a:buSzPts val="5200"/>
              <a:buFont typeface="Arial"/>
              <a:buNone/>
            </a:pPr>
            <a:r>
              <a:rPr lang="cs-CZ" sz="5200"/>
              <a:t>VÝSLEDKY UČENÍ</a:t>
            </a:r>
            <a:endParaRPr sz="5200"/>
          </a:p>
        </p:txBody>
      </p:sp>
      <p:grpSp>
        <p:nvGrpSpPr>
          <p:cNvPr id="249" name="Google Shape;249;p6"/>
          <p:cNvGrpSpPr/>
          <p:nvPr/>
        </p:nvGrpSpPr>
        <p:grpSpPr>
          <a:xfrm>
            <a:off x="846261" y="1828800"/>
            <a:ext cx="10499477" cy="4345961"/>
            <a:chOff x="8061" y="0"/>
            <a:chExt cx="10499477" cy="4345961"/>
          </a:xfrm>
        </p:grpSpPr>
        <p:sp>
          <p:nvSpPr>
            <p:cNvPr id="250" name="Google Shape;250;p6"/>
            <p:cNvSpPr/>
            <p:nvPr/>
          </p:nvSpPr>
          <p:spPr>
            <a:xfrm>
              <a:off x="3040792" y="864639"/>
              <a:ext cx="665824" cy="91440"/>
            </a:xfrm>
            <a:custGeom>
              <a:rect b="b" l="l" r="r" t="t"/>
              <a:pathLst>
                <a:path extrusionOk="0" h="120000" w="120000">
                  <a:moveTo>
                    <a:pt x="0" y="68638"/>
                  </a:moveTo>
                  <a:lnTo>
                    <a:pt x="63082" y="68638"/>
                  </a:lnTo>
                  <a:lnTo>
                    <a:pt x="63082" y="60000"/>
                  </a:lnTo>
                  <a:lnTo>
                    <a:pt x="120000" y="60000"/>
                  </a:lnTo>
                </a:path>
              </a:pathLst>
            </a:custGeom>
            <a:noFill/>
            <a:ln cap="flat" cmpd="sng" w="9525">
              <a:solidFill>
                <a:schemeClr val="accent2"/>
              </a:solidFill>
              <a:prstDash val="solid"/>
              <a:miter lim="800000"/>
              <a:headEnd len="sm" w="sm" type="none"/>
              <a:tailEnd len="med" w="med" type="stealth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1" name="Google Shape;251;p6"/>
            <p:cNvSpPr txBox="1"/>
            <p:nvPr/>
          </p:nvSpPr>
          <p:spPr>
            <a:xfrm>
              <a:off x="3356293" y="906869"/>
              <a:ext cx="34822" cy="697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12700" spcFirstLastPara="1" rIns="12700" wrap="square" tIns="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500"/>
                <a:buFont typeface="Calibri"/>
                <a:buNone/>
              </a:pPr>
              <a:r>
                <a:t/>
              </a:r>
              <a:endParaRPr sz="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2" name="Google Shape;252;p6"/>
            <p:cNvSpPr/>
            <p:nvPr/>
          </p:nvSpPr>
          <p:spPr>
            <a:xfrm>
              <a:off x="8061" y="6582"/>
              <a:ext cx="3034531" cy="1820718"/>
            </a:xfrm>
            <a:prstGeom prst="rect">
              <a:avLst/>
            </a:prstGeom>
            <a:solidFill>
              <a:schemeClr val="accent2"/>
            </a:solidFill>
            <a:ln cap="flat" cmpd="sng" w="12700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3" name="Google Shape;253;p6"/>
            <p:cNvSpPr txBox="1"/>
            <p:nvPr/>
          </p:nvSpPr>
          <p:spPr>
            <a:xfrm>
              <a:off x="8061" y="6582"/>
              <a:ext cx="3034531" cy="182071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156075" lIns="148675" spcFirstLastPara="1" rIns="148675" wrap="square" tIns="15607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2100"/>
                <a:buFont typeface="Arial"/>
                <a:buNone/>
              </a:pPr>
              <a:r>
                <a:rPr lang="cs-CZ" sz="2100" cap="non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NA KONCI TOHOTO MODULU BUDETE MOCI</a:t>
              </a:r>
              <a:endParaRPr sz="2100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4" name="Google Shape;254;p6"/>
            <p:cNvSpPr/>
            <p:nvPr/>
          </p:nvSpPr>
          <p:spPr>
            <a:xfrm>
              <a:off x="6771748" y="864639"/>
              <a:ext cx="668859" cy="91440"/>
            </a:xfrm>
            <a:custGeom>
              <a:rect b="b" l="l" r="r" t="t"/>
              <a:pathLst>
                <a:path extrusionOk="0" h="120000" w="120000">
                  <a:moveTo>
                    <a:pt x="0" y="60000"/>
                  </a:moveTo>
                  <a:lnTo>
                    <a:pt x="63068" y="60000"/>
                  </a:lnTo>
                  <a:lnTo>
                    <a:pt x="63068" y="68638"/>
                  </a:lnTo>
                  <a:lnTo>
                    <a:pt x="120000" y="68638"/>
                  </a:lnTo>
                </a:path>
              </a:pathLst>
            </a:custGeom>
            <a:noFill/>
            <a:ln cap="flat" cmpd="sng" w="9525">
              <a:solidFill>
                <a:srgbClr val="D77850"/>
              </a:solidFill>
              <a:prstDash val="solid"/>
              <a:miter lim="800000"/>
              <a:headEnd len="sm" w="sm" type="none"/>
              <a:tailEnd len="med" w="med" type="stealth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5" name="Google Shape;255;p6"/>
            <p:cNvSpPr txBox="1"/>
            <p:nvPr/>
          </p:nvSpPr>
          <p:spPr>
            <a:xfrm>
              <a:off x="7088690" y="906869"/>
              <a:ext cx="34974" cy="697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12700" spcFirstLastPara="1" rIns="12700" wrap="square" tIns="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500"/>
                <a:buFont typeface="Calibri"/>
                <a:buNone/>
              </a:pPr>
              <a:r>
                <a:t/>
              </a:r>
              <a:endParaRPr sz="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6" name="Google Shape;256;p6"/>
            <p:cNvSpPr/>
            <p:nvPr/>
          </p:nvSpPr>
          <p:spPr>
            <a:xfrm>
              <a:off x="3739017" y="0"/>
              <a:ext cx="3034531" cy="1820718"/>
            </a:xfrm>
            <a:prstGeom prst="rect">
              <a:avLst/>
            </a:prstGeom>
            <a:solidFill>
              <a:srgbClr val="DB784A"/>
            </a:solidFill>
            <a:ln cap="flat" cmpd="sng" w="12700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7" name="Google Shape;257;p6"/>
            <p:cNvSpPr txBox="1"/>
            <p:nvPr/>
          </p:nvSpPr>
          <p:spPr>
            <a:xfrm>
              <a:off x="3739017" y="0"/>
              <a:ext cx="3034531" cy="182071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156075" lIns="148675" spcFirstLastPara="1" rIns="148675" wrap="square" tIns="15607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2100"/>
                <a:buFont typeface="Arial"/>
                <a:buNone/>
              </a:pPr>
              <a:r>
                <a:rPr lang="cs-CZ" sz="2100" cap="non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DEFINOVAT DIGITÁLNÍ POHODU A VYSVĚTLIT JEJÍ VZTAH K CELKOVÉ POHODĚ</a:t>
              </a:r>
              <a:endParaRPr sz="2100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8" name="Google Shape;258;p6"/>
            <p:cNvSpPr/>
            <p:nvPr/>
          </p:nvSpPr>
          <p:spPr>
            <a:xfrm>
              <a:off x="1525326" y="1825500"/>
              <a:ext cx="7464946" cy="667342"/>
            </a:xfrm>
            <a:custGeom>
              <a:rect b="b" l="l" r="r" t="t"/>
              <a:pathLst>
                <a:path extrusionOk="0" h="120000" w="120000">
                  <a:moveTo>
                    <a:pt x="120000" y="0"/>
                  </a:moveTo>
                  <a:lnTo>
                    <a:pt x="120000" y="63075"/>
                  </a:lnTo>
                  <a:lnTo>
                    <a:pt x="0" y="63075"/>
                  </a:lnTo>
                  <a:lnTo>
                    <a:pt x="0" y="120000"/>
                  </a:lnTo>
                </a:path>
              </a:pathLst>
            </a:custGeom>
            <a:noFill/>
            <a:ln cap="flat" cmpd="sng" w="9525">
              <a:solidFill>
                <a:srgbClr val="C47F6E"/>
              </a:solidFill>
              <a:prstDash val="solid"/>
              <a:miter lim="800000"/>
              <a:headEnd len="sm" w="sm" type="none"/>
              <a:tailEnd len="med" w="med" type="stealth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9" name="Google Shape;259;p6"/>
            <p:cNvSpPr txBox="1"/>
            <p:nvPr/>
          </p:nvSpPr>
          <p:spPr>
            <a:xfrm>
              <a:off x="5070362" y="2155682"/>
              <a:ext cx="374875" cy="697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12700" spcFirstLastPara="1" rIns="12700" wrap="square" tIns="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500"/>
                <a:buFont typeface="Calibri"/>
                <a:buNone/>
              </a:pPr>
              <a:r>
                <a:t/>
              </a:r>
              <a:endParaRPr sz="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0" name="Google Shape;260;p6"/>
            <p:cNvSpPr/>
            <p:nvPr/>
          </p:nvSpPr>
          <p:spPr>
            <a:xfrm>
              <a:off x="7473007" y="6582"/>
              <a:ext cx="3034531" cy="1820718"/>
            </a:xfrm>
            <a:prstGeom prst="rect">
              <a:avLst/>
            </a:prstGeom>
            <a:solidFill>
              <a:srgbClr val="CB7C63"/>
            </a:solidFill>
            <a:ln cap="flat" cmpd="sng" w="12700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1" name="Google Shape;261;p6"/>
            <p:cNvSpPr txBox="1"/>
            <p:nvPr/>
          </p:nvSpPr>
          <p:spPr>
            <a:xfrm>
              <a:off x="7473007" y="6582"/>
              <a:ext cx="3034531" cy="182071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156075" lIns="148675" spcFirstLastPara="1" rIns="148675" wrap="square" tIns="15607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100"/>
                <a:buFont typeface="Calibri"/>
                <a:buNone/>
              </a:pPr>
              <a:r>
                <a:rPr b="0" i="0" lang="cs-CZ" sz="2100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VYJMENOVAT POZITIVNÍ A NEGATIVNÍ DOPADY TECHNOLOGIÍ NA POHODU A DIGITÁLNÍ POHODU</a:t>
              </a:r>
              <a:endParaRPr sz="21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2" name="Google Shape;262;p6"/>
            <p:cNvSpPr/>
            <p:nvPr/>
          </p:nvSpPr>
          <p:spPr>
            <a:xfrm>
              <a:off x="3040792" y="3389882"/>
              <a:ext cx="667342" cy="91440"/>
            </a:xfrm>
            <a:custGeom>
              <a:rect b="b" l="l" r="r" t="t"/>
              <a:pathLst>
                <a:path extrusionOk="0" h="120000" w="120000">
                  <a:moveTo>
                    <a:pt x="0" y="60000"/>
                  </a:moveTo>
                  <a:lnTo>
                    <a:pt x="120000" y="60000"/>
                  </a:lnTo>
                </a:path>
              </a:pathLst>
            </a:custGeom>
            <a:noFill/>
            <a:ln cap="flat" cmpd="sng" w="9525">
              <a:solidFill>
                <a:srgbClr val="B38E8A"/>
              </a:solidFill>
              <a:prstDash val="solid"/>
              <a:miter lim="800000"/>
              <a:headEnd len="sm" w="sm" type="none"/>
              <a:tailEnd len="med" w="med" type="stealth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3" name="Google Shape;263;p6"/>
            <p:cNvSpPr txBox="1"/>
            <p:nvPr/>
          </p:nvSpPr>
          <p:spPr>
            <a:xfrm>
              <a:off x="3357014" y="3432112"/>
              <a:ext cx="34897" cy="697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12700" spcFirstLastPara="1" rIns="12700" wrap="square" tIns="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500"/>
                <a:buFont typeface="Calibri"/>
                <a:buNone/>
              </a:pPr>
              <a:r>
                <a:t/>
              </a:r>
              <a:endParaRPr sz="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4" name="Google Shape;264;p6"/>
            <p:cNvSpPr/>
            <p:nvPr/>
          </p:nvSpPr>
          <p:spPr>
            <a:xfrm>
              <a:off x="8061" y="2525243"/>
              <a:ext cx="3034531" cy="1820718"/>
            </a:xfrm>
            <a:prstGeom prst="rect">
              <a:avLst/>
            </a:prstGeom>
            <a:solidFill>
              <a:srgbClr val="BC857A"/>
            </a:solidFill>
            <a:ln cap="flat" cmpd="sng" w="12700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5" name="Google Shape;265;p6"/>
            <p:cNvSpPr txBox="1"/>
            <p:nvPr/>
          </p:nvSpPr>
          <p:spPr>
            <a:xfrm>
              <a:off x="8061" y="2525243"/>
              <a:ext cx="3034531" cy="182071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156075" lIns="148675" spcFirstLastPara="1" rIns="148675" wrap="square" tIns="15607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100"/>
                <a:buFont typeface="Calibri"/>
                <a:buNone/>
              </a:pPr>
              <a:r>
                <a:rPr b="0" i="0" lang="cs-CZ" sz="2100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VYTVOŘIT OSOBNÍ STRATEGII PRO ROZVOJ ZDRAVÝCH DIGITÁLNÍCH NÁVYKŮ</a:t>
              </a:r>
              <a:endParaRPr sz="21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6" name="Google Shape;266;p6"/>
            <p:cNvSpPr/>
            <p:nvPr/>
          </p:nvSpPr>
          <p:spPr>
            <a:xfrm>
              <a:off x="6773265" y="3389882"/>
              <a:ext cx="667342" cy="91440"/>
            </a:xfrm>
            <a:custGeom>
              <a:rect b="b" l="l" r="r" t="t"/>
              <a:pathLst>
                <a:path extrusionOk="0" h="120000" w="120000">
                  <a:moveTo>
                    <a:pt x="0" y="60000"/>
                  </a:moveTo>
                  <a:lnTo>
                    <a:pt x="120000" y="60000"/>
                  </a:lnTo>
                </a:path>
              </a:pathLst>
            </a:custGeom>
            <a:noFill/>
            <a:ln cap="flat" cmpd="sng" w="9525">
              <a:solidFill>
                <a:srgbClr val="A4A4A4"/>
              </a:solidFill>
              <a:prstDash val="solid"/>
              <a:miter lim="800000"/>
              <a:headEnd len="sm" w="sm" type="none"/>
              <a:tailEnd len="med" w="med" type="stealth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7" name="Google Shape;267;p6"/>
            <p:cNvSpPr txBox="1"/>
            <p:nvPr/>
          </p:nvSpPr>
          <p:spPr>
            <a:xfrm>
              <a:off x="7089488" y="3432112"/>
              <a:ext cx="34897" cy="697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12700" spcFirstLastPara="1" rIns="12700" wrap="square" tIns="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500"/>
                <a:buFont typeface="Calibri"/>
                <a:buNone/>
              </a:pPr>
              <a:r>
                <a:t/>
              </a:r>
              <a:endParaRPr sz="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8" name="Google Shape;268;p6"/>
            <p:cNvSpPr/>
            <p:nvPr/>
          </p:nvSpPr>
          <p:spPr>
            <a:xfrm>
              <a:off x="3740534" y="2525243"/>
              <a:ext cx="3034531" cy="1820718"/>
            </a:xfrm>
            <a:prstGeom prst="rect">
              <a:avLst/>
            </a:prstGeom>
            <a:solidFill>
              <a:srgbClr val="AF9390"/>
            </a:solidFill>
            <a:ln cap="flat" cmpd="sng" w="12700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9" name="Google Shape;269;p6"/>
            <p:cNvSpPr txBox="1"/>
            <p:nvPr/>
          </p:nvSpPr>
          <p:spPr>
            <a:xfrm>
              <a:off x="3740534" y="2525243"/>
              <a:ext cx="3034531" cy="182071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156075" lIns="148675" spcFirstLastPara="1" rIns="148675" wrap="square" tIns="15607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100"/>
                <a:buFont typeface="Calibri"/>
                <a:buNone/>
              </a:pPr>
              <a:r>
                <a:rPr b="0" i="0" lang="cs-CZ" sz="2100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PODNIKNĚTE KROKY, ABYSTE SE VYHNULI NEZDRAVÝM DIGITÁLNÍM NÁVYKŮM</a:t>
              </a:r>
              <a:endParaRPr sz="21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0" name="Google Shape;270;p6"/>
            <p:cNvSpPr/>
            <p:nvPr/>
          </p:nvSpPr>
          <p:spPr>
            <a:xfrm>
              <a:off x="7473007" y="2525243"/>
              <a:ext cx="3034531" cy="1820718"/>
            </a:xfrm>
            <a:prstGeom prst="rect">
              <a:avLst/>
            </a:prstGeom>
            <a:solidFill>
              <a:srgbClr val="A4A4A4"/>
            </a:solidFill>
            <a:ln cap="flat" cmpd="sng" w="12700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1" name="Google Shape;271;p6"/>
            <p:cNvSpPr txBox="1"/>
            <p:nvPr/>
          </p:nvSpPr>
          <p:spPr>
            <a:xfrm>
              <a:off x="7473007" y="2525243"/>
              <a:ext cx="3034531" cy="182071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156075" lIns="148675" spcFirstLastPara="1" rIns="148675" wrap="square" tIns="15607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100"/>
                <a:buFont typeface="Calibri"/>
                <a:buNone/>
              </a:pPr>
              <a:r>
                <a:rPr b="0" i="0" lang="cs-CZ" sz="2100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IDENTIFIKOVAT A VYUŽÍVAT OSVĚDČENÉ POSTUPY DIGITÁLNÍHO BLAHOBYTU</a:t>
              </a:r>
              <a:endParaRPr sz="21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75" name="Shape 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" name="Google Shape;276;p7"/>
          <p:cNvSpPr/>
          <p:nvPr/>
        </p:nvSpPr>
        <p:spPr>
          <a:xfrm>
            <a:off x="3048" y="0"/>
            <a:ext cx="12188952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7" name="Google Shape;277;p7"/>
          <p:cNvSpPr/>
          <p:nvPr/>
        </p:nvSpPr>
        <p:spPr>
          <a:xfrm>
            <a:off x="10208695" y="1"/>
            <a:ext cx="1135066" cy="477997"/>
          </a:xfrm>
          <a:custGeom>
            <a:rect b="b" l="l" r="r" t="t"/>
            <a:pathLst>
              <a:path extrusionOk="0" h="477997" w="1135066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8" name="Google Shape;278;p7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92BAB5"/>
              </a:buClr>
              <a:buSzPts val="4800"/>
              <a:buFont typeface="Arial"/>
              <a:buNone/>
            </a:pPr>
            <a:r>
              <a:rPr lang="cs-CZ"/>
              <a:t>Očekávání od studentů</a:t>
            </a:r>
            <a:endParaRPr/>
          </a:p>
        </p:txBody>
      </p:sp>
      <p:sp>
        <p:nvSpPr>
          <p:cNvPr id="279" name="Google Shape;279;p7"/>
          <p:cNvSpPr/>
          <p:nvPr/>
        </p:nvSpPr>
        <p:spPr>
          <a:xfrm flipH="1" rot="-5400000">
            <a:off x="555710" y="2183223"/>
            <a:ext cx="4083433" cy="4083433"/>
          </a:xfrm>
          <a:prstGeom prst="arc">
            <a:avLst>
              <a:gd fmla="val 16200000" name="adj1"/>
              <a:gd fmla="val 0" name="adj2"/>
            </a:avLst>
          </a:prstGeom>
          <a:noFill/>
          <a:ln cap="rnd" cmpd="sng" w="127000">
            <a:solidFill>
              <a:schemeClr val="accent4"/>
            </a:solidFill>
            <a:prstDash val="dash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0" name="Google Shape;280;p7"/>
          <p:cNvSpPr txBox="1"/>
          <p:nvPr>
            <p:ph idx="1" type="body"/>
          </p:nvPr>
        </p:nvSpPr>
        <p:spPr>
          <a:xfrm>
            <a:off x="1257300" y="1477578"/>
            <a:ext cx="10515600" cy="514039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fontScale="92500" lnSpcReduction="20000"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</a:pPr>
            <a:r>
              <a:rPr b="1" lang="cs-CZ" sz="2400">
                <a:solidFill>
                  <a:srgbClr val="FFAA5A"/>
                </a:solidFill>
              </a:rPr>
              <a:t>Úkoly a povinnosti studentů</a:t>
            </a:r>
            <a:endParaRPr b="1" sz="2400">
              <a:solidFill>
                <a:srgbClr val="FFAA5A"/>
              </a:solidFill>
            </a:endParaRPr>
          </a:p>
          <a:p>
            <a:pPr indent="0" lvl="0" marL="0" rtl="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SzPct val="100000"/>
              <a:buNone/>
            </a:pPr>
            <a:r>
              <a:rPr lang="cs-CZ" sz="2400"/>
              <a:t>Chcete-li maximalizovat užitek, který budete mít z modulu, a mít všechny výsledky učení, od vás jako od studenta se očekává následující: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SzPct val="100000"/>
              <a:buNone/>
            </a:pPr>
            <a:r>
              <a:rPr lang="cs-CZ" sz="2400"/>
              <a:t>Prosím;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SzPct val="100000"/>
              <a:buChar char="❑"/>
            </a:pPr>
            <a:r>
              <a:rPr lang="cs-CZ" sz="2400"/>
              <a:t>Na dokončení tohoto modulu si vyhraďte alespoň přibližně tři hodiny. 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SzPct val="100000"/>
              <a:buChar char="❑"/>
            </a:pPr>
            <a:r>
              <a:rPr lang="cs-CZ" sz="2400"/>
              <a:t>Podívejte se na všechna přiřazená videa, abyste získali obecný přehled o digitální pohodě. 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SzPct val="100000"/>
              <a:buChar char="❑"/>
            </a:pPr>
            <a:r>
              <a:rPr lang="cs-CZ" sz="2400"/>
              <a:t>Pozorně si projděte všechny prezentace a prozkoumejte důležité problémy související s daným tématem.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SzPct val="100000"/>
              <a:buChar char="❑"/>
            </a:pPr>
            <a:r>
              <a:rPr lang="cs-CZ" sz="2400"/>
              <a:t> Vyplňte všechny kvízy, abyste si ověřili své porozumění a v případě potřeby se vraťte zpět.</a:t>
            </a:r>
            <a:endParaRPr/>
          </a:p>
          <a:p>
            <a:pPr indent="-87629" lvl="0" marL="228600" rtl="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SzPct val="100000"/>
              <a:buNone/>
            </a:pPr>
            <a:r>
              <a:t/>
            </a:r>
            <a:endParaRPr sz="2400"/>
          </a:p>
          <a:p>
            <a:pPr indent="0" lvl="0" marL="0" rtl="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SzPct val="100000"/>
              <a:buNone/>
            </a:pPr>
            <a:r>
              <a:rPr lang="cs-CZ" sz="2400"/>
              <a:t> </a:t>
            </a:r>
            <a:endParaRPr/>
          </a:p>
          <a:p>
            <a:pPr indent="-87629" lvl="0" marL="228600" rtl="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SzPct val="100000"/>
              <a:buNone/>
            </a:pPr>
            <a:r>
              <a:t/>
            </a:r>
            <a:endParaRPr sz="240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Motív Office">
  <a:themeElements>
    <a:clrScheme name="Office">
      <a:dk1>
        <a:srgbClr val="000000"/>
      </a:dk1>
      <a:lt1>
        <a:srgbClr val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Motív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Motív Office">
  <a:themeElements>
    <a:clrScheme name="Office">
      <a:dk1>
        <a:srgbClr val="000000"/>
      </a:dk1>
      <a:lt1>
        <a:srgbClr val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2024-06-11T13:21:59Z</dcterms:created>
  <dc:creator>Marcela Hallová</dc:creator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0x010100FC39A8C05164174D8B0CC0E9EA7C08B6</vt:lpwstr>
  </property>
</Properties>
</file>