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36" roundtripDataSignature="AMtx7mgLU/bht2WoS+29fht4ydViz4O+T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36" Type="http://customschemas.google.com/relationships/presentationmetadata" Target="metadata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sk-SK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49" name="Google Shape;349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2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" name="Google Shape;391;p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2" name="Google Shape;432;p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3" name="Google Shape;473;p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0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p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2" name="Google Shape;512;p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9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3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1" name="Google Shape;521;p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8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p3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0" name="Google Shape;530;p3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3"/>
          <p:cNvSpPr txBox="1"/>
          <p:nvPr>
            <p:ph type="title"/>
          </p:nvPr>
        </p:nvSpPr>
        <p:spPr>
          <a:xfrm>
            <a:off x="691116" y="365126"/>
            <a:ext cx="10662684" cy="10583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❑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>
  <p:cSld name="Úvodná snímka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4"/>
          <p:cNvSpPr txBox="1"/>
          <p:nvPr/>
        </p:nvSpPr>
        <p:spPr>
          <a:xfrm>
            <a:off x="1524000" y="2649480"/>
            <a:ext cx="9144000" cy="7453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ts val="2000"/>
              <a:buFont typeface="Cambria"/>
              <a:buNone/>
            </a:pPr>
            <a:r>
              <a:rPr b="1" lang="sk-SK" sz="2000">
                <a:solidFill>
                  <a:srgbClr val="FFAA5A"/>
                </a:solidFill>
                <a:latin typeface="Cambria"/>
                <a:ea typeface="Cambria"/>
                <a:cs typeface="Cambria"/>
                <a:sym typeface="Cambria"/>
              </a:rPr>
              <a:t>ERASMUS+KA220-ADU - Cooperation partnerships in adult education</a:t>
            </a:r>
            <a:endParaRPr b="1" sz="2000">
              <a:solidFill>
                <a:srgbClr val="FFAA5A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ts val="2000"/>
              <a:buFont typeface="Cambria"/>
              <a:buNone/>
            </a:pPr>
            <a:r>
              <a:rPr b="1" lang="sk-SK" sz="2000">
                <a:solidFill>
                  <a:srgbClr val="FFAA5A"/>
                </a:solidFill>
                <a:latin typeface="Cambria"/>
                <a:ea typeface="Cambria"/>
                <a:cs typeface="Cambria"/>
                <a:sym typeface="Cambria"/>
              </a:rPr>
              <a:t>KA220-ADU-2BF13E10 </a:t>
            </a:r>
            <a:endParaRPr b="1" sz="2000">
              <a:solidFill>
                <a:srgbClr val="FFAA5A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7" name="Google Shape;17;p34"/>
          <p:cNvSpPr txBox="1"/>
          <p:nvPr/>
        </p:nvSpPr>
        <p:spPr>
          <a:xfrm>
            <a:off x="1297172" y="1042061"/>
            <a:ext cx="9597656" cy="1292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sk-SK" sz="26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  <a:t>Building Digital Resilience by Making Digital Wellbeing and</a:t>
            </a:r>
            <a:br>
              <a:rPr b="1" i="0" lang="sk-SK" sz="26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b="1" i="0" lang="sk-SK" sz="26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  <a:t>Security Accessible to All</a:t>
            </a:r>
            <a:br>
              <a:rPr b="1" i="0" lang="sk-SK" sz="26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b="1" i="0" lang="sk-SK" sz="26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  <a:t>&lt;&lt;DigiWELL&gt;&gt;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5"/>
          <p:cNvSpPr txBox="1"/>
          <p:nvPr>
            <p:ph type="title"/>
          </p:nvPr>
        </p:nvSpPr>
        <p:spPr>
          <a:xfrm>
            <a:off x="691116" y="365126"/>
            <a:ext cx="10662684" cy="10583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❑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3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❑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5" name="Google Shape;25;p3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❑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3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7" name="Google Shape;27;p3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❑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7"/>
          <p:cNvSpPr txBox="1"/>
          <p:nvPr>
            <p:ph type="title"/>
          </p:nvPr>
        </p:nvSpPr>
        <p:spPr>
          <a:xfrm>
            <a:off x="691116" y="365126"/>
            <a:ext cx="10662684" cy="10583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3200"/>
              <a:buFont typeface="Cambria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3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❑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34" name="Google Shape;34;p3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35" name="Google Shape;35;p3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3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3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type="picTx">
  <p:cSld name="PICTURE_WITH_CAPTIO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3200"/>
              <a:buFont typeface="Cambria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4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41" name="Google Shape;41;p4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42" name="Google Shape;42;p4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4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4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2"/>
          <p:cNvSpPr txBox="1"/>
          <p:nvPr>
            <p:ph type="title"/>
          </p:nvPr>
        </p:nvSpPr>
        <p:spPr>
          <a:xfrm>
            <a:off x="691116" y="365126"/>
            <a:ext cx="10662684" cy="10583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Cambria"/>
              <a:buNone/>
              <a:defRPr b="1" i="0" sz="48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32"/>
          <p:cNvSpPr txBox="1"/>
          <p:nvPr>
            <p:ph idx="1" type="body"/>
          </p:nvPr>
        </p:nvSpPr>
        <p:spPr>
          <a:xfrm>
            <a:off x="691116" y="1658679"/>
            <a:ext cx="10662684" cy="39446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AA5A"/>
              </a:buClr>
              <a:buSzPts val="2800"/>
              <a:buFont typeface="Noto Sans Symbols"/>
              <a:buChar char="❑"/>
              <a:defRPr b="0" i="0" sz="2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5.png"/><Relationship Id="rId10" Type="http://schemas.openxmlformats.org/officeDocument/2006/relationships/image" Target="../media/image31.png"/><Relationship Id="rId13" Type="http://schemas.openxmlformats.org/officeDocument/2006/relationships/image" Target="../media/image37.jpg"/><Relationship Id="rId12" Type="http://schemas.openxmlformats.org/officeDocument/2006/relationships/image" Target="../media/image9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6.png"/><Relationship Id="rId9" Type="http://schemas.openxmlformats.org/officeDocument/2006/relationships/image" Target="../media/image16.png"/><Relationship Id="rId15" Type="http://schemas.openxmlformats.org/officeDocument/2006/relationships/image" Target="../media/image11.png"/><Relationship Id="rId14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19.png"/><Relationship Id="rId7" Type="http://schemas.openxmlformats.org/officeDocument/2006/relationships/image" Target="../media/image5.png"/><Relationship Id="rId8" Type="http://schemas.openxmlformats.org/officeDocument/2006/relationships/image" Target="../media/image8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www.mckinsey.com/industries/life-sciences/our-insights/using-digital-tech-to-support-employees-mental-health-and-resilience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experiments.withgoogle.com/collection/digitalwellbeing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digiwellproject.net/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0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Relationship Id="rId4" Type="http://schemas.openxmlformats.org/officeDocument/2006/relationships/image" Target="../media/image35.png"/><Relationship Id="rId9" Type="http://schemas.openxmlformats.org/officeDocument/2006/relationships/image" Target="../media/image7.png"/><Relationship Id="rId5" Type="http://schemas.openxmlformats.org/officeDocument/2006/relationships/image" Target="../media/image23.png"/><Relationship Id="rId6" Type="http://schemas.openxmlformats.org/officeDocument/2006/relationships/image" Target="../media/image1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7.png"/><Relationship Id="rId4" Type="http://schemas.openxmlformats.org/officeDocument/2006/relationships/image" Target="../media/image32.png"/><Relationship Id="rId5" Type="http://schemas.openxmlformats.org/officeDocument/2006/relationships/image" Target="../media/image36.png"/><Relationship Id="rId6" Type="http://schemas.openxmlformats.org/officeDocument/2006/relationships/image" Target="../media/image29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hyperlink" Target="https://www.digitalwellnessinstitute.com/" TargetMode="External"/><Relationship Id="rId4" Type="http://schemas.openxmlformats.org/officeDocument/2006/relationships/hyperlink" Target="https://www.humanetech.com/take-control" TargetMode="Externa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0.png"/><Relationship Id="rId4" Type="http://schemas.openxmlformats.org/officeDocument/2006/relationships/image" Target="../media/image34.png"/><Relationship Id="rId5" Type="http://schemas.openxmlformats.org/officeDocument/2006/relationships/image" Target="../media/image21.png"/><Relationship Id="rId6" Type="http://schemas.openxmlformats.org/officeDocument/2006/relationships/image" Target="../media/image14.png"/><Relationship Id="rId7" Type="http://schemas.openxmlformats.org/officeDocument/2006/relationships/image" Target="../media/image26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0.png"/><Relationship Id="rId4" Type="http://schemas.openxmlformats.org/officeDocument/2006/relationships/image" Target="../media/image34.png"/><Relationship Id="rId5" Type="http://schemas.openxmlformats.org/officeDocument/2006/relationships/image" Target="../media/image21.png"/><Relationship Id="rId6" Type="http://schemas.openxmlformats.org/officeDocument/2006/relationships/image" Target="../media/image14.png"/><Relationship Id="rId7" Type="http://schemas.openxmlformats.org/officeDocument/2006/relationships/image" Target="../media/image26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0.png"/><Relationship Id="rId4" Type="http://schemas.openxmlformats.org/officeDocument/2006/relationships/image" Target="../media/image34.png"/><Relationship Id="rId5" Type="http://schemas.openxmlformats.org/officeDocument/2006/relationships/image" Target="../media/image21.png"/><Relationship Id="rId6" Type="http://schemas.openxmlformats.org/officeDocument/2006/relationships/image" Target="../media/image14.png"/><Relationship Id="rId7" Type="http://schemas.openxmlformats.org/officeDocument/2006/relationships/image" Target="../media/image26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Relationship Id="rId3" Type="http://schemas.openxmlformats.org/officeDocument/2006/relationships/hyperlink" Target="https://ctic.nus.edu.sg/resources/CTIC-WP-01(2021).pdf" TargetMode="External"/><Relationship Id="rId4" Type="http://schemas.openxmlformats.org/officeDocument/2006/relationships/hyperlink" Target="https://ctic.nus.edu.sg/resources/CTIC-WP-01(2021).pdf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sync.ithra.com/" TargetMode="External"/><Relationship Id="rId4" Type="http://schemas.openxmlformats.org/officeDocument/2006/relationships/image" Target="../media/image2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"/>
          <p:cNvSpPr txBox="1"/>
          <p:nvPr>
            <p:ph type="title"/>
          </p:nvPr>
        </p:nvSpPr>
        <p:spPr>
          <a:xfrm>
            <a:off x="6269558" y="1495801"/>
            <a:ext cx="5334930" cy="21145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ct val="100000"/>
              <a:buFont typeface="Calibri"/>
              <a:buNone/>
            </a:pPr>
            <a:r>
              <a:rPr lang="sk-SK">
                <a:solidFill>
                  <a:srgbClr val="FFAA5A"/>
                </a:solidFill>
                <a:latin typeface="Calibri"/>
                <a:ea typeface="Calibri"/>
                <a:cs typeface="Calibri"/>
                <a:sym typeface="Calibri"/>
              </a:rPr>
              <a:t>Digitálna pohoda – zmysluplná orientácia a vnímanie digitálneho sveta </a:t>
            </a:r>
            <a:r>
              <a:rPr b="1" lang="sk-SK">
                <a:solidFill>
                  <a:srgbClr val="FFAA5A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pic>
        <p:nvPicPr>
          <p:cNvPr descr="Obrázok, na ktorom je nebo, voda, exteriér, osoba&#10;&#10;Automaticky generovaný popis" id="50" name="Google Shape;50;p1"/>
          <p:cNvPicPr preferRelativeResize="0"/>
          <p:nvPr/>
        </p:nvPicPr>
        <p:blipFill rotWithShape="1">
          <a:blip r:embed="rId3">
            <a:alphaModFix amt="70000"/>
          </a:blip>
          <a:srcRect b="3" l="0" r="3" t="0"/>
          <a:stretch/>
        </p:blipFill>
        <p:spPr>
          <a:xfrm>
            <a:off x="631840" y="598720"/>
            <a:ext cx="5178249" cy="5178249"/>
          </a:xfrm>
          <a:custGeom>
            <a:rect b="b" l="l" r="r" t="t"/>
            <a:pathLst>
              <a:path extrusionOk="0" h="3741748" w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  <a:noFill/>
          <a:ln>
            <a:noFill/>
          </a:ln>
        </p:spPr>
      </p:pic>
      <p:pic>
        <p:nvPicPr>
          <p:cNvPr descr="Smartfón obrys" id="51" name="Google Shape;5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2165805">
            <a:off x="1685671" y="1534886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nternet obrys" id="52" name="Google Shape;52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328057" y="2772394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i-Fi obrys" id="53" name="Google Shape;53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785257" y="3979506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rázok, na ktorom je text" id="54" name="Google Shape;54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638534" y="115269"/>
            <a:ext cx="2406814" cy="529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822658" y="5151053"/>
            <a:ext cx="817175" cy="77766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lovenská poľnohospodárska univerzita v Nitre" id="56" name="Google Shape;56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746258" y="5272445"/>
            <a:ext cx="1185350" cy="504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8059380" y="5242752"/>
            <a:ext cx="773010" cy="101600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" id="58" name="Google Shape;58;p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8832390" y="5213414"/>
            <a:ext cx="1017490" cy="504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9965882" y="5208372"/>
            <a:ext cx="1215490" cy="56451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IFED - Formación, cultura y empleo en Granada" id="60" name="Google Shape;60;p1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6223099" y="5771248"/>
            <a:ext cx="1598293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8937023" y="5889422"/>
            <a:ext cx="1575172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yzygia Foundation" id="62" name="Google Shape;62;p1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10621679" y="5862581"/>
            <a:ext cx="1491323" cy="282282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"/>
          <p:cNvSpPr txBox="1"/>
          <p:nvPr/>
        </p:nvSpPr>
        <p:spPr>
          <a:xfrm>
            <a:off x="7622071" y="3686794"/>
            <a:ext cx="2480219" cy="13737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b="0" i="0" lang="sk-SK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Budovanie digitálnej odolnosti sprístupnením digitálnej pohody a bezpečnosti všetkým</a:t>
            </a:r>
            <a:br>
              <a:rPr b="0" i="0" lang="sk-SK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sk-SK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2022-2-SK01-KA220-ADU-000096888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0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10"/>
          <p:cNvSpPr/>
          <p:nvPr/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10"/>
          <p:cNvSpPr txBox="1"/>
          <p:nvPr>
            <p:ph type="title"/>
          </p:nvPr>
        </p:nvSpPr>
        <p:spPr>
          <a:xfrm>
            <a:off x="1171074" y="1396686"/>
            <a:ext cx="3240506" cy="40646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Arial"/>
              <a:buNone/>
            </a:pPr>
            <a:r>
              <a:rPr lang="sk-SK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Projekt Lektori digitálnej pohody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10"/>
          <p:cNvSpPr/>
          <p:nvPr/>
        </p:nvSpPr>
        <p:spPr>
          <a:xfrm rot="-1790889">
            <a:off x="8683720" y="941148"/>
            <a:ext cx="2987899" cy="2987899"/>
          </a:xfrm>
          <a:prstGeom prst="arc">
            <a:avLst>
              <a:gd fmla="val 15817365" name="adj1"/>
              <a:gd fmla="val 178138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0"/>
          <p:cNvSpPr/>
          <p:nvPr/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10"/>
          <p:cNvSpPr txBox="1"/>
          <p:nvPr>
            <p:ph idx="1" type="body"/>
          </p:nvPr>
        </p:nvSpPr>
        <p:spPr>
          <a:xfrm>
            <a:off x="5189220" y="1580501"/>
            <a:ext cx="6252209" cy="48817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b="1" lang="sk-SK" sz="3200" u="sng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Projekt Lektori digitálnej pohody</a:t>
            </a:r>
            <a:r>
              <a:rPr b="1" lang="sk-SK"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sk-SK" sz="3200">
                <a:latin typeface="Arial"/>
                <a:ea typeface="Arial"/>
                <a:cs typeface="Arial"/>
                <a:sym typeface="Arial"/>
              </a:rPr>
              <a:t>na Lancasterskej Univerzite má za cieľ pomôcť  pedagógom lepšie porozumieť rizikám spojeným s digitálnymi a sociálnymi médiami. Projekt tiež rozvíja zdroje, ktoré podporujú efektívne pedagogické stratégie pre výučbu digitálnych kompetencií v súlade s digitálnou pohodou. </a:t>
            </a:r>
            <a:endParaRPr sz="32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1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11"/>
          <p:cNvSpPr/>
          <p:nvPr/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11"/>
          <p:cNvSpPr txBox="1"/>
          <p:nvPr>
            <p:ph type="title"/>
          </p:nvPr>
        </p:nvSpPr>
        <p:spPr>
          <a:xfrm>
            <a:off x="1389278" y="1233241"/>
            <a:ext cx="3240506" cy="40646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Arial"/>
              <a:buNone/>
            </a:pPr>
            <a:r>
              <a:rPr lang="sk-SK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Projekt Lektori digitálnej pohody 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11"/>
          <p:cNvSpPr/>
          <p:nvPr/>
        </p:nvSpPr>
        <p:spPr>
          <a:xfrm flipH="1">
            <a:off x="530529" y="0"/>
            <a:ext cx="1155142" cy="591009"/>
          </a:xfrm>
          <a:custGeom>
            <a:rect b="b" l="l" r="r" t="t"/>
            <a:pathLst>
              <a:path extrusionOk="0" h="591009" w="1155142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11"/>
          <p:cNvSpPr/>
          <p:nvPr/>
        </p:nvSpPr>
        <p:spPr>
          <a:xfrm flipH="1">
            <a:off x="3961511" y="-1"/>
            <a:ext cx="1737401" cy="959536"/>
          </a:xfrm>
          <a:custGeom>
            <a:rect b="b" l="l" r="r" t="t"/>
            <a:pathLst>
              <a:path extrusionOk="0" h="959536" w="1737401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11"/>
          <p:cNvSpPr/>
          <p:nvPr/>
        </p:nvSpPr>
        <p:spPr>
          <a:xfrm flipH="1">
            <a:off x="0" y="2936831"/>
            <a:ext cx="159741" cy="552996"/>
          </a:xfrm>
          <a:custGeom>
            <a:rect b="b" l="l" r="r" t="t"/>
            <a:pathLst>
              <a:path extrusionOk="0" h="552996" w="159741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11"/>
          <p:cNvSpPr txBox="1"/>
          <p:nvPr>
            <p:ph idx="1" type="body"/>
          </p:nvPr>
        </p:nvSpPr>
        <p:spPr>
          <a:xfrm>
            <a:off x="5904581" y="491490"/>
            <a:ext cx="5866554" cy="6183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sk-SK" sz="2000">
                <a:latin typeface="Arial"/>
                <a:ea typeface="Arial"/>
                <a:cs typeface="Arial"/>
                <a:sym typeface="Arial"/>
              </a:rPr>
              <a:t>Projekt „Lektori digitálnej pohody“, ktorý organizuje Lancasterská Univerzita, je priekopníckou iniciatívou zameranou na zlepšenie digitálnej pohody vo vzdelávacom sektore.</a:t>
            </a:r>
            <a:r>
              <a:rPr lang="sk-SK" sz="2400">
                <a:latin typeface="Arial"/>
                <a:ea typeface="Arial"/>
                <a:cs typeface="Arial"/>
                <a:sym typeface="Arial"/>
              </a:rPr>
              <a:t> 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❑"/>
            </a:pPr>
            <a:r>
              <a:rPr lang="sk-SK" sz="2000">
                <a:latin typeface="Arial"/>
                <a:ea typeface="Arial"/>
                <a:cs typeface="Arial"/>
                <a:sym typeface="Arial"/>
              </a:rPr>
              <a:t>Tento projekt je financovaný z programu Európskej únie ERASMUS+ a zameriava sa na rozvoj schopností pedagógov riešiť a integrovať digitálnu pohodu do svojich vyučovacích postupov. 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❑"/>
            </a:pPr>
            <a:r>
              <a:rPr lang="sk-SK" sz="2000">
                <a:latin typeface="Arial"/>
                <a:ea typeface="Arial"/>
                <a:cs typeface="Arial"/>
                <a:sym typeface="Arial"/>
              </a:rPr>
              <a:t>Identifikuje a predstavuje inovatívne vzdelávacie postupy, ponúka školenia pre pedagógov na zlepšenie pochopenia digitálnych rizík a vyvíja zdroje, ktoré uľahčujú výučbu digitálnych kompetencií v súlade s princípmi digitálnej pohody.  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Char char="❑"/>
            </a:pPr>
            <a:r>
              <a:rPr lang="sk-SK" sz="2000">
                <a:latin typeface="Arial"/>
                <a:ea typeface="Arial"/>
                <a:cs typeface="Arial"/>
                <a:sym typeface="Arial"/>
              </a:rPr>
              <a:t>Tento komplexný prístup nielenže zlepšuje vzdelávaciu prax, ale tiež významne prispieva k širšiemu spoločenskému chápaniu digitálnej pohody. Pre podrobnejšie informácie môžete navštíviť oficiálnu stránku projektu na </a:t>
            </a:r>
            <a:r>
              <a:rPr b="1" lang="sk-SK" sz="2000" u="sng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Digital Wellbeing Educators</a:t>
            </a:r>
            <a:r>
              <a:rPr lang="sk-SK" sz="2000">
                <a:latin typeface="Arial"/>
                <a:ea typeface="Arial"/>
                <a:cs typeface="Arial"/>
                <a:sym typeface="Arial"/>
              </a:rPr>
              <a:t>. 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11"/>
          <p:cNvSpPr/>
          <p:nvPr/>
        </p:nvSpPr>
        <p:spPr>
          <a:xfrm flipH="1">
            <a:off x="0" y="5835649"/>
            <a:ext cx="1548180" cy="1022351"/>
          </a:xfrm>
          <a:custGeom>
            <a:rect b="b" l="l" r="r" t="t"/>
            <a:pathLst>
              <a:path extrusionOk="0" h="1022351" w="1548180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11"/>
          <p:cNvSpPr/>
          <p:nvPr/>
        </p:nvSpPr>
        <p:spPr>
          <a:xfrm flipH="1">
            <a:off x="3405056" y="5717905"/>
            <a:ext cx="1771609" cy="1140095"/>
          </a:xfrm>
          <a:custGeom>
            <a:rect b="b" l="l" r="r" t="t"/>
            <a:pathLst>
              <a:path extrusionOk="0" h="1140095" w="1771609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11"/>
          <p:cNvSpPr/>
          <p:nvPr/>
        </p:nvSpPr>
        <p:spPr>
          <a:xfrm flipH="1">
            <a:off x="4132972" y="6258755"/>
            <a:ext cx="1565940" cy="599245"/>
          </a:xfrm>
          <a:custGeom>
            <a:rect b="b" l="l" r="r" t="t"/>
            <a:pathLst>
              <a:path extrusionOk="0" h="599245" w="1565940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2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12"/>
          <p:cNvSpPr/>
          <p:nvPr/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12"/>
          <p:cNvSpPr txBox="1"/>
          <p:nvPr>
            <p:ph type="title"/>
          </p:nvPr>
        </p:nvSpPr>
        <p:spPr>
          <a:xfrm>
            <a:off x="1389278" y="1233241"/>
            <a:ext cx="3240506" cy="40646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Arial"/>
              <a:buNone/>
            </a:pPr>
            <a:r>
              <a:rPr lang="sk-SK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Digitálna pohoda na pracovisku</a:t>
            </a:r>
            <a:br>
              <a:rPr lang="sk-SK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sk-SK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(McKinsey &amp; Company)</a:t>
            </a:r>
            <a:endParaRPr/>
          </a:p>
        </p:txBody>
      </p:sp>
      <p:sp>
        <p:nvSpPr>
          <p:cNvPr id="239" name="Google Shape;239;p12"/>
          <p:cNvSpPr/>
          <p:nvPr/>
        </p:nvSpPr>
        <p:spPr>
          <a:xfrm flipH="1">
            <a:off x="530529" y="0"/>
            <a:ext cx="1155142" cy="591009"/>
          </a:xfrm>
          <a:custGeom>
            <a:rect b="b" l="l" r="r" t="t"/>
            <a:pathLst>
              <a:path extrusionOk="0" h="591009" w="1155142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12"/>
          <p:cNvSpPr/>
          <p:nvPr/>
        </p:nvSpPr>
        <p:spPr>
          <a:xfrm flipH="1">
            <a:off x="3961511" y="-1"/>
            <a:ext cx="1737401" cy="959536"/>
          </a:xfrm>
          <a:custGeom>
            <a:rect b="b" l="l" r="r" t="t"/>
            <a:pathLst>
              <a:path extrusionOk="0" h="959536" w="1737401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12"/>
          <p:cNvSpPr/>
          <p:nvPr/>
        </p:nvSpPr>
        <p:spPr>
          <a:xfrm flipH="1">
            <a:off x="0" y="2936831"/>
            <a:ext cx="159741" cy="552996"/>
          </a:xfrm>
          <a:custGeom>
            <a:rect b="b" l="l" r="r" t="t"/>
            <a:pathLst>
              <a:path extrusionOk="0" h="552996" w="159741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12"/>
          <p:cNvSpPr txBox="1"/>
          <p:nvPr>
            <p:ph idx="1" type="body"/>
          </p:nvPr>
        </p:nvSpPr>
        <p:spPr>
          <a:xfrm>
            <a:off x="5506643" y="591009"/>
            <a:ext cx="6481141" cy="57526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sk-SK" sz="3600">
                <a:latin typeface="Arial"/>
                <a:ea typeface="Arial"/>
                <a:cs typeface="Arial"/>
                <a:sym typeface="Arial"/>
              </a:rPr>
              <a:t>Spoločnosť McKinsey informovala o využívaní digitálnych technológií na podporu duševného zdravia zamestnancov, pričom načrtla rôzne riešenia, ako sú preventívne chatboty a školiace programy zamerané na digitálnu odolnosť. Tieto nástroje sú prispôsobené tak, aby pomohli zamestnancom zvládať stres a zlepšili ich celkovú pohodu​ (</a:t>
            </a:r>
            <a:r>
              <a:rPr b="1" lang="sk-SK" sz="3600" u="sng">
                <a:solidFill>
                  <a:srgbClr val="92BAB5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McKinsey &amp; Company</a:t>
            </a:r>
            <a:r>
              <a:rPr lang="sk-SK" sz="3600">
                <a:latin typeface="Arial"/>
                <a:ea typeface="Arial"/>
                <a:cs typeface="Arial"/>
                <a:sym typeface="Arial"/>
              </a:rPr>
              <a:t>)​.</a:t>
            </a:r>
            <a:endParaRPr/>
          </a:p>
        </p:txBody>
      </p:sp>
      <p:sp>
        <p:nvSpPr>
          <p:cNvPr id="243" name="Google Shape;243;p12"/>
          <p:cNvSpPr/>
          <p:nvPr/>
        </p:nvSpPr>
        <p:spPr>
          <a:xfrm flipH="1">
            <a:off x="0" y="5835649"/>
            <a:ext cx="1548180" cy="1022351"/>
          </a:xfrm>
          <a:custGeom>
            <a:rect b="b" l="l" r="r" t="t"/>
            <a:pathLst>
              <a:path extrusionOk="0" h="1022351" w="1548180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12"/>
          <p:cNvSpPr/>
          <p:nvPr/>
        </p:nvSpPr>
        <p:spPr>
          <a:xfrm flipH="1">
            <a:off x="3405056" y="5717905"/>
            <a:ext cx="1771609" cy="1140095"/>
          </a:xfrm>
          <a:custGeom>
            <a:rect b="b" l="l" r="r" t="t"/>
            <a:pathLst>
              <a:path extrusionOk="0" h="1140095" w="1771609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12"/>
          <p:cNvSpPr/>
          <p:nvPr/>
        </p:nvSpPr>
        <p:spPr>
          <a:xfrm flipH="1">
            <a:off x="4132972" y="6258755"/>
            <a:ext cx="1565940" cy="599245"/>
          </a:xfrm>
          <a:custGeom>
            <a:rect b="b" l="l" r="r" t="t"/>
            <a:pathLst>
              <a:path extrusionOk="0" h="599245" w="1565940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3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13"/>
          <p:cNvSpPr/>
          <p:nvPr/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13"/>
          <p:cNvSpPr txBox="1"/>
          <p:nvPr>
            <p:ph type="title"/>
          </p:nvPr>
        </p:nvSpPr>
        <p:spPr>
          <a:xfrm>
            <a:off x="1389278" y="1233241"/>
            <a:ext cx="3240506" cy="40646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100"/>
              <a:buFont typeface="Arial"/>
              <a:buNone/>
            </a:pPr>
            <a:r>
              <a:rPr lang="sk-SK" sz="4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Digital Wellbeing Experiments od spoločnosti  Google</a:t>
            </a:r>
            <a:endParaRPr/>
          </a:p>
        </p:txBody>
      </p:sp>
      <p:sp>
        <p:nvSpPr>
          <p:cNvPr id="253" name="Google Shape;253;p13"/>
          <p:cNvSpPr/>
          <p:nvPr/>
        </p:nvSpPr>
        <p:spPr>
          <a:xfrm flipH="1">
            <a:off x="530529" y="0"/>
            <a:ext cx="1155142" cy="591009"/>
          </a:xfrm>
          <a:custGeom>
            <a:rect b="b" l="l" r="r" t="t"/>
            <a:pathLst>
              <a:path extrusionOk="0" h="591009" w="1155142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p13"/>
          <p:cNvSpPr/>
          <p:nvPr/>
        </p:nvSpPr>
        <p:spPr>
          <a:xfrm flipH="1">
            <a:off x="3961511" y="-1"/>
            <a:ext cx="1737401" cy="959536"/>
          </a:xfrm>
          <a:custGeom>
            <a:rect b="b" l="l" r="r" t="t"/>
            <a:pathLst>
              <a:path extrusionOk="0" h="959536" w="1737401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Google Shape;255;p13"/>
          <p:cNvSpPr/>
          <p:nvPr/>
        </p:nvSpPr>
        <p:spPr>
          <a:xfrm flipH="1">
            <a:off x="0" y="2936831"/>
            <a:ext cx="159741" cy="552996"/>
          </a:xfrm>
          <a:custGeom>
            <a:rect b="b" l="l" r="r" t="t"/>
            <a:pathLst>
              <a:path extrusionOk="0" h="552996" w="159741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p13"/>
          <p:cNvSpPr txBox="1"/>
          <p:nvPr>
            <p:ph idx="1" type="body"/>
          </p:nvPr>
        </p:nvSpPr>
        <p:spPr>
          <a:xfrm>
            <a:off x="5506643" y="396679"/>
            <a:ext cx="6380557" cy="59501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sk-SK" sz="3200">
                <a:latin typeface="Arial"/>
                <a:ea typeface="Arial"/>
                <a:cs typeface="Arial"/>
                <a:sym typeface="Arial"/>
              </a:rPr>
              <a:t>Platforma Digital Wellbeing Experiments od spoločnosti Google ponúka množstvo nástrojov navrhnutých tak, aby pomohli používateľom zosúladiť svoj digitálny a reálny život. Patria sem experimenty ako „Papierový telefón“, ktorý používateľom pomáha oddýchnuť si od digitálnych zariadení, a „Obálka“, ktorá je navrhnutá tak, aby zredukovala smartfón na obyčajné základné zariadenie a znížilo sa tak riziko rozptyľovania. (</a:t>
            </a:r>
            <a:r>
              <a:rPr b="1" lang="sk-SK" sz="3200" u="sng">
                <a:solidFill>
                  <a:srgbClr val="92BAB5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Experiments with Google</a:t>
            </a:r>
            <a:r>
              <a:rPr b="1" lang="sk-SK" sz="3200" u="sng">
                <a:solidFill>
                  <a:srgbClr val="92BAB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sk-SK" sz="3200" u="sng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– Experimenty s Googlom</a:t>
            </a:r>
            <a:r>
              <a:rPr lang="sk-SK" sz="3200">
                <a:latin typeface="Arial"/>
                <a:ea typeface="Arial"/>
                <a:cs typeface="Arial"/>
                <a:sym typeface="Arial"/>
              </a:rPr>
              <a:t>)​.</a:t>
            </a:r>
            <a:endParaRPr/>
          </a:p>
        </p:txBody>
      </p:sp>
      <p:sp>
        <p:nvSpPr>
          <p:cNvPr id="257" name="Google Shape;257;p13"/>
          <p:cNvSpPr/>
          <p:nvPr/>
        </p:nvSpPr>
        <p:spPr>
          <a:xfrm flipH="1">
            <a:off x="0" y="5835649"/>
            <a:ext cx="1548180" cy="1022351"/>
          </a:xfrm>
          <a:custGeom>
            <a:rect b="b" l="l" r="r" t="t"/>
            <a:pathLst>
              <a:path extrusionOk="0" h="1022351" w="1548180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13"/>
          <p:cNvSpPr/>
          <p:nvPr/>
        </p:nvSpPr>
        <p:spPr>
          <a:xfrm flipH="1">
            <a:off x="3405056" y="5717905"/>
            <a:ext cx="1771609" cy="1140095"/>
          </a:xfrm>
          <a:custGeom>
            <a:rect b="b" l="l" r="r" t="t"/>
            <a:pathLst>
              <a:path extrusionOk="0" h="1140095" w="1771609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13"/>
          <p:cNvSpPr/>
          <p:nvPr/>
        </p:nvSpPr>
        <p:spPr>
          <a:xfrm flipH="1">
            <a:off x="4132972" y="6258755"/>
            <a:ext cx="1565940" cy="599245"/>
          </a:xfrm>
          <a:custGeom>
            <a:rect b="b" l="l" r="r" t="t"/>
            <a:pathLst>
              <a:path extrusionOk="0" h="599245" w="1565940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4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14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14"/>
          <p:cNvSpPr txBox="1"/>
          <p:nvPr>
            <p:ph type="title"/>
          </p:nvPr>
        </p:nvSpPr>
        <p:spPr>
          <a:xfrm>
            <a:off x="294760" y="149307"/>
            <a:ext cx="11049001" cy="15866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ct val="100000"/>
              <a:buFont typeface="Arial"/>
              <a:buNone/>
            </a:pPr>
            <a:r>
              <a:rPr lang="sk-SK" sz="3600">
                <a:latin typeface="Arial"/>
                <a:ea typeface="Arial"/>
                <a:cs typeface="Arial"/>
                <a:sym typeface="Arial"/>
              </a:rPr>
              <a:t>Digitálna pohoda ako kľúčový prvok k dosiahnutiu excelentnosti na pracovisku zdravým a udržateľným spôsobom</a:t>
            </a:r>
            <a:br>
              <a:rPr lang="sk-SK" sz="3600"/>
            </a:b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14"/>
          <p:cNvSpPr/>
          <p:nvPr/>
        </p:nvSpPr>
        <p:spPr>
          <a:xfrm flipH="1" rot="-5400000">
            <a:off x="555710" y="2183223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14"/>
          <p:cNvSpPr txBox="1"/>
          <p:nvPr>
            <p:ph idx="1" type="body"/>
          </p:nvPr>
        </p:nvSpPr>
        <p:spPr>
          <a:xfrm>
            <a:off x="374771" y="1591878"/>
            <a:ext cx="10968990" cy="44410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❑"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Tento projekt sa zameriava na integráciu digitálnej pohody ako kľúčového aspektu pre dosiahnutie excelentnosti na pracovisku, pričom podporuje fyzické aj duševné zdravie. 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❑"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Je prispôsobený pre školiteľov, pedagógov a manažérov odborného vzdelávania a prípravy a poskytuje zdroje, ako sú špecializované učebné osnovy, príručky pre trénerov a profily manažérov digitálnej pohody. 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❑"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Iniciatíva zahŕňa vývoj kvalifikačného modelu a školiaceho kurzu pre školiteľov odborného vzdelávania a prípravy spolu s komplexným projektovým riadením a úsilím o šírenie informácií na podporu zdravšieho pracovného prostredia prostredníctvom digitálnych praktík. 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❑"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Ďalšie podrobnosti sú k dispozícii na </a:t>
            </a:r>
            <a:r>
              <a:rPr b="1" lang="sk-SK" sz="2400" u="sng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oficiálnej webovej stránke</a:t>
            </a:r>
            <a:r>
              <a:rPr lang="sk-SK" sz="2400">
                <a:latin typeface="Arial"/>
                <a:ea typeface="Arial"/>
                <a:cs typeface="Arial"/>
                <a:sym typeface="Arial"/>
              </a:rPr>
              <a:t>. </a:t>
            </a:r>
            <a:endParaRPr sz="2400" u="sng">
              <a:solidFill>
                <a:schemeClr val="hlink"/>
              </a:solidFill>
              <a:latin typeface="Arial"/>
              <a:ea typeface="Arial"/>
              <a:cs typeface="Arial"/>
              <a:sym typeface="Arial"/>
              <a:hlinkClick r:id="rId3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5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15"/>
          <p:cNvSpPr/>
          <p:nvPr/>
        </p:nvSpPr>
        <p:spPr>
          <a:xfrm>
            <a:off x="740546" y="1011045"/>
            <a:ext cx="4369859" cy="4369859"/>
          </a:xfrm>
          <a:prstGeom prst="roundRect">
            <a:avLst>
              <a:gd fmla="val 2757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15"/>
          <p:cNvSpPr txBox="1"/>
          <p:nvPr>
            <p:ph type="title"/>
          </p:nvPr>
        </p:nvSpPr>
        <p:spPr>
          <a:xfrm>
            <a:off x="956826" y="1112969"/>
            <a:ext cx="3937298" cy="41660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Arial"/>
              <a:buNone/>
            </a:pPr>
            <a:r>
              <a:rPr lang="sk-SK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Platforma digitálnej pohody od spoločnosti Google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15"/>
          <p:cNvSpPr/>
          <p:nvPr/>
        </p:nvSpPr>
        <p:spPr>
          <a:xfrm flipH="1">
            <a:off x="530529" y="0"/>
            <a:ext cx="1155142" cy="591009"/>
          </a:xfrm>
          <a:custGeom>
            <a:rect b="b" l="l" r="r" t="t"/>
            <a:pathLst>
              <a:path extrusionOk="0" h="591009" w="1155142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15"/>
          <p:cNvSpPr/>
          <p:nvPr/>
        </p:nvSpPr>
        <p:spPr>
          <a:xfrm flipH="1">
            <a:off x="3961511" y="-1"/>
            <a:ext cx="1737401" cy="959536"/>
          </a:xfrm>
          <a:custGeom>
            <a:rect b="b" l="l" r="r" t="t"/>
            <a:pathLst>
              <a:path extrusionOk="0" h="959536" w="1737401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15"/>
          <p:cNvSpPr/>
          <p:nvPr/>
        </p:nvSpPr>
        <p:spPr>
          <a:xfrm flipH="1">
            <a:off x="0" y="2936831"/>
            <a:ext cx="159741" cy="552996"/>
          </a:xfrm>
          <a:custGeom>
            <a:rect b="b" l="l" r="r" t="t"/>
            <a:pathLst>
              <a:path extrusionOk="0" h="552996" w="159741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15"/>
          <p:cNvSpPr txBox="1"/>
          <p:nvPr>
            <p:ph idx="1" type="body"/>
          </p:nvPr>
        </p:nvSpPr>
        <p:spPr>
          <a:xfrm>
            <a:off x="5698912" y="422910"/>
            <a:ext cx="6165428" cy="60350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❑"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Vitajte v platforme digitálnej pohody od spoločnosti Google, ktorá poskytuje komplexnú súpravu nástrojov a funkcií vytvorených tak, aby používateľom pomáhali pri budovaní zdravšieho vzťahu k technológiám.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❑"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Primárnym cieľom platformy je umožniť používateľom porozumieť a regulovať svoje digitálne správanie takým spôsobom, aby si zlepšili svoju celkovú pohodu.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❑"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Je dôležité brať do úvahy význam monitorovania času stráveného pred obrazovkou a riadenia digitálnych návykov na zmiernenie potenciálnych nepriaznivých účinkov na duševné zdravie a produktivitu</a:t>
            </a:r>
            <a:r>
              <a:rPr lang="sk-SK">
                <a:latin typeface="Arial"/>
                <a:ea typeface="Arial"/>
                <a:cs typeface="Arial"/>
                <a:sym typeface="Arial"/>
              </a:rPr>
              <a:t>.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15"/>
          <p:cNvSpPr/>
          <p:nvPr/>
        </p:nvSpPr>
        <p:spPr>
          <a:xfrm flipH="1">
            <a:off x="0" y="5835649"/>
            <a:ext cx="1548180" cy="1022351"/>
          </a:xfrm>
          <a:custGeom>
            <a:rect b="b" l="l" r="r" t="t"/>
            <a:pathLst>
              <a:path extrusionOk="0" h="1022351" w="1548180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15"/>
          <p:cNvSpPr/>
          <p:nvPr/>
        </p:nvSpPr>
        <p:spPr>
          <a:xfrm flipH="1">
            <a:off x="3418308" y="5717905"/>
            <a:ext cx="1771609" cy="1140095"/>
          </a:xfrm>
          <a:custGeom>
            <a:rect b="b" l="l" r="r" t="t"/>
            <a:pathLst>
              <a:path extrusionOk="0" h="1140095" w="1771609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15"/>
          <p:cNvSpPr/>
          <p:nvPr/>
        </p:nvSpPr>
        <p:spPr>
          <a:xfrm flipH="1">
            <a:off x="4132972" y="6258755"/>
            <a:ext cx="1565940" cy="599245"/>
          </a:xfrm>
          <a:custGeom>
            <a:rect b="b" l="l" r="r" t="t"/>
            <a:pathLst>
              <a:path extrusionOk="0" h="599245" w="1565940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16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16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400"/>
              <a:buFont typeface="Arial"/>
              <a:buNone/>
            </a:pPr>
            <a:r>
              <a:rPr lang="sk-SK" sz="4400">
                <a:latin typeface="Arial"/>
                <a:ea typeface="Arial"/>
                <a:cs typeface="Arial"/>
                <a:sym typeface="Arial"/>
              </a:rPr>
              <a:t>Funkcie platformy digitálnej pohody od spoločnosti Google </a:t>
            </a:r>
            <a:endParaRPr sz="4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16"/>
          <p:cNvSpPr/>
          <p:nvPr/>
        </p:nvSpPr>
        <p:spPr>
          <a:xfrm flipH="1" rot="-5400000">
            <a:off x="555710" y="2183223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16"/>
          <p:cNvSpPr txBox="1"/>
          <p:nvPr>
            <p:ph idx="1" type="body"/>
          </p:nvPr>
        </p:nvSpPr>
        <p:spPr>
          <a:xfrm>
            <a:off x="1120690" y="1698241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28600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❑"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Poďme si pozrieť kľúčové funkcie navrhnuté na podporu digitálnej pohody: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ct val="100000"/>
              <a:buFont typeface="Noto Sans Symbols"/>
              <a:buChar char="▪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Sledovanie času stráveného pred obrazovkou: Získajte prehľad o používaní technológií monitorovaním času stráveného v aplikáciách a webových stránkach.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ct val="100000"/>
              <a:buFont typeface="Noto Sans Symbols"/>
              <a:buChar char="▪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Časovač aplikácie: Podporte uvedomelé používanie technológií nastavením časových limitov pre konkrétne aplikácie, aby ste predišli nadmernému času strávenému pred obrazovkou.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ct val="100000"/>
              <a:buFont typeface="Noto Sans Symbols"/>
              <a:buChar char="▪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Režim sústredenia: Zlepšite sústredenie dočasným pozastavením rušivých aplikácií počas dôležitých úloh alebo činností.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ct val="100000"/>
              <a:buFont typeface="Noto Sans Symbols"/>
              <a:buChar char="▪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Večerný relax: Podporte lepší spánok tým, že si naplánujete skrátenie času stráveného pred obrazovkou pred spaním.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Tieto funkcie umožňujú používateľom získať späť kontrolu nad svojimi digitálnymi praktikami a pestovať si zdravšie návyky. 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17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17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p17"/>
          <p:cNvSpPr txBox="1"/>
          <p:nvPr>
            <p:ph type="title"/>
          </p:nvPr>
        </p:nvSpPr>
        <p:spPr>
          <a:xfrm>
            <a:off x="555710" y="236143"/>
            <a:ext cx="10515600" cy="1075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ct val="100000"/>
              <a:buFont typeface="Arial"/>
              <a:buNone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Ako používať platformu digitálnej pohody od spoločnosti Google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17"/>
          <p:cNvSpPr/>
          <p:nvPr/>
        </p:nvSpPr>
        <p:spPr>
          <a:xfrm flipH="1" rot="-5400000">
            <a:off x="555710" y="2183223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17"/>
          <p:cNvSpPr txBox="1"/>
          <p:nvPr>
            <p:ph idx="1" type="body"/>
          </p:nvPr>
        </p:nvSpPr>
        <p:spPr>
          <a:xfrm>
            <a:off x="941070" y="1350022"/>
            <a:ext cx="10515600" cy="44564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❑"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Tu je podrobný návod na efektívne využívanie platformy: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400"/>
              <a:buFont typeface="Noto Sans Symbols"/>
              <a:buChar char="▪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Získajte prístup k platforme digitálnej pohody v nastaveniach zariadenia alebo prostredníctvom špeciálnej aplikácie.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400"/>
              <a:buFont typeface="Noto Sans Symbols"/>
              <a:buChar char="▪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Preskúmajte prehľad času stráveného pred obrazovkou, aby ste komplexne pochopili svoje návyky pri používaní digitálnych zariadení.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400"/>
              <a:buFont typeface="Noto Sans Symbols"/>
              <a:buChar char="▪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Stanovte si hranice pomocou aplikácie App Timer.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400"/>
              <a:buFont typeface="Noto Sans Symbols"/>
              <a:buChar char="▪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Zvýšte produktivitu aktiváciou režimu sústredenia počas práce alebo štúdia.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400"/>
              <a:buFont typeface="Noto Sans Symbols"/>
              <a:buChar char="▪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Zlepšite kvalitu spánku naplánovaním večerného relaxu a vytvorte si relaxačnú rutinu pred spaním.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❑"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Pre dosiahnutie individuálnych cieľov sa odporúča pravidelné prehodnocovanie údajov o digitálnej pohode a úprava nastavení. 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18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18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18"/>
          <p:cNvSpPr txBox="1"/>
          <p:nvPr>
            <p:ph type="title"/>
          </p:nvPr>
        </p:nvSpPr>
        <p:spPr>
          <a:xfrm>
            <a:off x="555710" y="269559"/>
            <a:ext cx="10515600" cy="10979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Arial"/>
              <a:buNone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Ďalšie aplikácie pre digitálnu pohodu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18"/>
          <p:cNvSpPr/>
          <p:nvPr/>
        </p:nvSpPr>
        <p:spPr>
          <a:xfrm flipH="1" rot="-5400000">
            <a:off x="555710" y="2183223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18"/>
          <p:cNvSpPr txBox="1"/>
          <p:nvPr>
            <p:ph idx="1" type="body"/>
          </p:nvPr>
        </p:nvSpPr>
        <p:spPr>
          <a:xfrm>
            <a:off x="555710" y="1318195"/>
            <a:ext cx="10798090" cy="4814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❑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Poďme preskúmať ďalšie aplikácie pre digitálnu pohodu: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800"/>
              <a:buFont typeface="Noto Sans Symbols"/>
              <a:buChar char="▪"/>
            </a:pPr>
            <a:r>
              <a:rPr lang="sk-SK" sz="2800">
                <a:latin typeface="Arial"/>
                <a:ea typeface="Arial"/>
                <a:cs typeface="Arial"/>
                <a:sym typeface="Arial"/>
              </a:rPr>
              <a:t>Apple's Screen Time: Ponúka podobné funkcie pre používateľov systému iOS na sledovanie a manažovanie času stráveného pred obrazovkou.  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800"/>
              <a:buFont typeface="Noto Sans Symbols"/>
              <a:buChar char="▪"/>
            </a:pPr>
            <a:r>
              <a:rPr lang="sk-SK" sz="2800">
                <a:latin typeface="Arial"/>
                <a:ea typeface="Arial"/>
                <a:cs typeface="Arial"/>
                <a:sym typeface="Arial"/>
              </a:rPr>
              <a:t>Forest: Podporuje sústredenie sa a produktivitu tak, že používateľov odmeňuje za to, že počas stanovených období nepoužívajú telefón.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800"/>
              <a:buFont typeface="Noto Sans Symbols"/>
              <a:buChar char="▪"/>
            </a:pPr>
            <a:r>
              <a:rPr lang="sk-SK" sz="2800">
                <a:latin typeface="Arial"/>
                <a:ea typeface="Arial"/>
                <a:cs typeface="Arial"/>
                <a:sym typeface="Arial"/>
              </a:rPr>
              <a:t>Stay Focused: Pomáha používateľom pri blokovaní rušivých webových stránok a aplikácií v určitých časoch, aby si udržali koncentráciu. 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❑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Tieto aplikácie ponúkajú alternatívne prístupy k pestovaniu zdravých digitálnych návykov a znižovaniu rozptyľovania. 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9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19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p19"/>
          <p:cNvSpPr txBox="1"/>
          <p:nvPr>
            <p:ph type="title"/>
          </p:nvPr>
        </p:nvSpPr>
        <p:spPr>
          <a:xfrm>
            <a:off x="555710" y="246459"/>
            <a:ext cx="10515600" cy="8691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Arial"/>
              <a:buNone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Aplikácie pre všímavú meditáciu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p19"/>
          <p:cNvSpPr/>
          <p:nvPr/>
        </p:nvSpPr>
        <p:spPr>
          <a:xfrm flipH="1" rot="-5400000">
            <a:off x="555710" y="2183223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19"/>
          <p:cNvSpPr txBox="1"/>
          <p:nvPr>
            <p:ph idx="1" type="body"/>
          </p:nvPr>
        </p:nvSpPr>
        <p:spPr>
          <a:xfrm>
            <a:off x="975360" y="1362073"/>
            <a:ext cx="10515600" cy="4814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❑"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Aplikácie pre všímavú meditáciu zohrávajú dôležitú úlohu pri podpore digitálnej pohody a zvládaní stresu: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400"/>
              <a:buFont typeface="Noto Sans Symbols"/>
              <a:buChar char="▪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Headspace: Poskytuje riadené meditácie, cvičenia všímavosti a pomôcky pre lepší spánok za účelom podpory duševnej pohody.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400"/>
              <a:buFont typeface="Noto Sans Symbols"/>
              <a:buChar char="▪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Calm: Ponúka relaxačné techniky, rozpravy o spánku a meditačné sedenia na zmiernenie úzkosti a zlepšenie kvality spánku.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400"/>
              <a:buFont typeface="Noto Sans Symbols"/>
              <a:buChar char="▪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Insight Timer: Obsahuje bohatú knižnicu riadených meditácií, rozhovorov a hudobných skladieb na praktizovanie všímavej meditácie a úľavu od stresu.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❑"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Začlenenie praktík všímavej meditácie do každodenných rutín môže zvýšiť pocit pokoja uprostred digitálnych činností. 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"/>
          <p:cNvSpPr txBox="1"/>
          <p:nvPr>
            <p:ph type="title"/>
          </p:nvPr>
        </p:nvSpPr>
        <p:spPr>
          <a:xfrm>
            <a:off x="283464" y="689539"/>
            <a:ext cx="3939688" cy="49157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ts val="4800"/>
              <a:buFont typeface="Arial"/>
              <a:buNone/>
            </a:pPr>
            <a:r>
              <a:rPr lang="sk-SK">
                <a:solidFill>
                  <a:srgbClr val="FFAA5A"/>
                </a:solidFill>
                <a:latin typeface="Arial"/>
                <a:ea typeface="Arial"/>
                <a:cs typeface="Arial"/>
                <a:sym typeface="Arial"/>
              </a:rPr>
              <a:t>DIGITÁLNA POHODA: </a:t>
            </a:r>
            <a:br>
              <a:rPr lang="sk-SK">
                <a:latin typeface="Arial"/>
                <a:ea typeface="Arial"/>
                <a:cs typeface="Arial"/>
                <a:sym typeface="Arial"/>
              </a:rPr>
            </a:br>
            <a:r>
              <a:rPr lang="sk-SK">
                <a:latin typeface="Arial"/>
                <a:ea typeface="Arial"/>
                <a:cs typeface="Arial"/>
                <a:sym typeface="Arial"/>
              </a:rPr>
              <a:t>Zmysluplná orientácia a  vnímanie digitálneho sveta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9" name="Google Shape;69;p2"/>
          <p:cNvGrpSpPr/>
          <p:nvPr/>
        </p:nvGrpSpPr>
        <p:grpSpPr>
          <a:xfrm>
            <a:off x="4790781" y="205391"/>
            <a:ext cx="7117755" cy="6288340"/>
            <a:chOff x="0" y="3842"/>
            <a:chExt cx="7117755" cy="6288340"/>
          </a:xfrm>
        </p:grpSpPr>
        <p:sp>
          <p:nvSpPr>
            <p:cNvPr id="70" name="Google Shape;70;p2"/>
            <p:cNvSpPr/>
            <p:nvPr/>
          </p:nvSpPr>
          <p:spPr>
            <a:xfrm>
              <a:off x="0" y="3842"/>
              <a:ext cx="7117755" cy="573296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173422" y="132833"/>
              <a:ext cx="315621" cy="315312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662465" y="3842"/>
              <a:ext cx="6415498" cy="6449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2"/>
            <p:cNvSpPr txBox="1"/>
            <p:nvPr/>
          </p:nvSpPr>
          <p:spPr>
            <a:xfrm>
              <a:off x="662465" y="3842"/>
              <a:ext cx="6415498" cy="6449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250" lIns="68250" spcFirstLastPara="1" rIns="68250" wrap="square" tIns="682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Arial"/>
                <a:buNone/>
              </a:pPr>
              <a:r>
                <a:rPr b="1" i="0" lang="sk-SK" sz="2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OBSAH</a:t>
              </a:r>
              <a:endPara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0" y="810039"/>
              <a:ext cx="7117755" cy="573296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173422" y="939031"/>
              <a:ext cx="315621" cy="315312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662465" y="810039"/>
              <a:ext cx="6415498" cy="6449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2"/>
            <p:cNvSpPr txBox="1"/>
            <p:nvPr/>
          </p:nvSpPr>
          <p:spPr>
            <a:xfrm>
              <a:off x="662465" y="810039"/>
              <a:ext cx="6415498" cy="6449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250" lIns="68250" spcFirstLastPara="1" rIns="68250" wrap="square" tIns="682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b="0" i="0" lang="sk-SK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Rámec pre digitálnu pohodu od NUS-CTIC a DQ inštitútu.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0" y="1616237"/>
              <a:ext cx="7117755" cy="573296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173422" y="1745228"/>
              <a:ext cx="315621" cy="315312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662465" y="1616237"/>
              <a:ext cx="6415498" cy="6449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2"/>
            <p:cNvSpPr txBox="1"/>
            <p:nvPr/>
          </p:nvSpPr>
          <p:spPr>
            <a:xfrm>
              <a:off x="662465" y="1616237"/>
              <a:ext cx="6415498" cy="6449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250" lIns="68250" spcFirstLastPara="1" rIns="68250" wrap="square" tIns="682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b="0" i="0" lang="sk-SK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Sync (Iniciatíva pre digitálnu pohodu)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0" y="2422434"/>
              <a:ext cx="7117755" cy="573296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173422" y="2551426"/>
              <a:ext cx="315621" cy="315312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662465" y="2422434"/>
              <a:ext cx="6415498" cy="6449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2"/>
            <p:cNvSpPr txBox="1"/>
            <p:nvPr/>
          </p:nvSpPr>
          <p:spPr>
            <a:xfrm>
              <a:off x="662465" y="2422434"/>
              <a:ext cx="6415498" cy="6449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250" lIns="68250" spcFirstLastPara="1" rIns="68250" wrap="square" tIns="682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b="0" i="0" lang="sk-SK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Digitálna pohoda (Sprievodca výhodami efektívnejšieho využívania technológií pre váš tím a vašu firmu.)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0" y="3228632"/>
              <a:ext cx="7117755" cy="573296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173422" y="3357623"/>
              <a:ext cx="315621" cy="315312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662465" y="3228632"/>
              <a:ext cx="6415498" cy="6449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2"/>
            <p:cNvSpPr txBox="1"/>
            <p:nvPr/>
          </p:nvSpPr>
          <p:spPr>
            <a:xfrm>
              <a:off x="662465" y="3228632"/>
              <a:ext cx="6415498" cy="6449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250" lIns="68250" spcFirstLastPara="1" rIns="68250" wrap="square" tIns="682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b="0" i="0" lang="sk-SK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</a:t>
              </a:r>
              <a:r>
                <a:rPr b="0" i="0" lang="sk-SK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ektori digitálnej pohody  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0" y="4034829"/>
              <a:ext cx="7117755" cy="573296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173422" y="4163821"/>
              <a:ext cx="315621" cy="315312"/>
            </a:xfrm>
            <a:prstGeom prst="rect">
              <a:avLst/>
            </a:pr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662465" y="4034829"/>
              <a:ext cx="6415498" cy="6449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2"/>
            <p:cNvSpPr txBox="1"/>
            <p:nvPr/>
          </p:nvSpPr>
          <p:spPr>
            <a:xfrm>
              <a:off x="662465" y="4034829"/>
              <a:ext cx="6415498" cy="6449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250" lIns="68250" spcFirstLastPara="1" rIns="68250" wrap="square" tIns="682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b="0" i="0" lang="sk-SK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Digitálna pohoda na pracovisku (McKinsey &amp; Company)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0" y="4841027"/>
              <a:ext cx="7117755" cy="573296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173422" y="4970018"/>
              <a:ext cx="315621" cy="315312"/>
            </a:xfrm>
            <a:prstGeom prst="rect">
              <a:avLst/>
            </a:pr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>
                  <a:alpha val="0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662465" y="4841027"/>
              <a:ext cx="6415498" cy="6449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2"/>
            <p:cNvSpPr txBox="1"/>
            <p:nvPr/>
          </p:nvSpPr>
          <p:spPr>
            <a:xfrm>
              <a:off x="662465" y="4841027"/>
              <a:ext cx="6415498" cy="6449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250" lIns="68250" spcFirstLastPara="1" rIns="68250" wrap="square" tIns="682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b="0" i="0" lang="sk-SK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Digital Wellbeing Experiments od spoločnosti Google 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0" y="5647224"/>
              <a:ext cx="7117755" cy="573296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173422" y="5776216"/>
              <a:ext cx="315621" cy="315312"/>
            </a:xfrm>
            <a:prstGeom prst="rect">
              <a:avLst/>
            </a:prstGeom>
            <a:blipFill rotWithShape="1">
              <a:blip r:embed="rId10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>
                  <a:alpha val="0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662465" y="5647224"/>
              <a:ext cx="6415498" cy="6449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2"/>
            <p:cNvSpPr txBox="1"/>
            <p:nvPr/>
          </p:nvSpPr>
          <p:spPr>
            <a:xfrm>
              <a:off x="662465" y="5647224"/>
              <a:ext cx="6415498" cy="6449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250" lIns="68250" spcFirstLastPara="1" rIns="68250" wrap="square" tIns="682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b="0" i="0" lang="sk-SK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Digitálna pohoda ako kľúčový prvok k dosiahnutiu excelentnosti na pracovisku zdravým a udržateľným spôsobom. 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0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Google Shape;324;p20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Google Shape;325;p20"/>
          <p:cNvSpPr txBox="1"/>
          <p:nvPr>
            <p:ph type="title"/>
          </p:nvPr>
        </p:nvSpPr>
        <p:spPr>
          <a:xfrm>
            <a:off x="689610" y="332357"/>
            <a:ext cx="10515600" cy="1006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Arial"/>
              <a:buNone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Digitálne detoxikačné výzvy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20"/>
          <p:cNvSpPr/>
          <p:nvPr/>
        </p:nvSpPr>
        <p:spPr>
          <a:xfrm flipH="1" rot="-5400000">
            <a:off x="555710" y="2183223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20"/>
          <p:cNvSpPr txBox="1"/>
          <p:nvPr>
            <p:ph idx="1" type="body"/>
          </p:nvPr>
        </p:nvSpPr>
        <p:spPr>
          <a:xfrm>
            <a:off x="1120690" y="1338832"/>
            <a:ext cx="10515600" cy="48381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❑"/>
            </a:pPr>
            <a:r>
              <a:rPr lang="sk-SK" sz="2600">
                <a:latin typeface="Arial"/>
                <a:ea typeface="Arial"/>
                <a:cs typeface="Arial"/>
                <a:sym typeface="Arial"/>
              </a:rPr>
              <a:t>Digitálne detoxikačné výzvy ponúkajú proaktívny prístup k riadeniu digitálnej pohody: </a:t>
            </a: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600"/>
              <a:buFont typeface="Noto Sans Symbols"/>
              <a:buChar char="▪"/>
            </a:pPr>
            <a:r>
              <a:rPr lang="sk-SK" sz="2600">
                <a:latin typeface="Arial"/>
                <a:ea typeface="Arial"/>
                <a:cs typeface="Arial"/>
                <a:sym typeface="Arial"/>
              </a:rPr>
              <a:t>Účastníci sa dočasne odpoja od digitálnych zariadení a online aktivít. </a:t>
            </a: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600"/>
              <a:buFont typeface="Noto Sans Symbols"/>
              <a:buChar char="▪"/>
            </a:pPr>
            <a:r>
              <a:rPr lang="sk-SK" sz="2600">
                <a:latin typeface="Arial"/>
                <a:ea typeface="Arial"/>
                <a:cs typeface="Arial"/>
                <a:sym typeface="Arial"/>
              </a:rPr>
              <a:t>Podporujú sa offline aktivity, ako je trávenie času v prírode alebo vyhľadávanie osobných stretnutí. </a:t>
            </a: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600"/>
              <a:buFont typeface="Noto Sans Symbols"/>
              <a:buChar char="▪"/>
            </a:pPr>
            <a:r>
              <a:rPr lang="sk-SK" sz="2600">
                <a:latin typeface="Arial"/>
                <a:ea typeface="Arial"/>
                <a:cs typeface="Arial"/>
                <a:sym typeface="Arial"/>
              </a:rPr>
              <a:t>Tieto výzvy podporujú povedomie o digitálnych návykoch a ich vplyve na celkovú pohodu. </a:t>
            </a: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Char char="❑"/>
            </a:pPr>
            <a:r>
              <a:rPr lang="sk-SK" sz="2600">
                <a:latin typeface="Arial"/>
                <a:ea typeface="Arial"/>
                <a:cs typeface="Arial"/>
                <a:sym typeface="Arial"/>
              </a:rPr>
              <a:t>Medzi výhody patrí zvýšená všímavosť, skrátený čas strávený pred obrazovkou a zdravší vzťah k technológiám. </a:t>
            </a:r>
            <a:endParaRPr sz="2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21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21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p21"/>
          <p:cNvSpPr txBox="1"/>
          <p:nvPr>
            <p:ph type="title"/>
          </p:nvPr>
        </p:nvSpPr>
        <p:spPr>
          <a:xfrm>
            <a:off x="555710" y="280989"/>
            <a:ext cx="10515600" cy="1075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Arial"/>
              <a:buNone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Prispôsobené stratégie pre pohodu 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5" name="Google Shape;335;p21"/>
          <p:cNvSpPr/>
          <p:nvPr/>
        </p:nvSpPr>
        <p:spPr>
          <a:xfrm flipH="1" rot="-5400000">
            <a:off x="555710" y="2183223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21"/>
          <p:cNvSpPr txBox="1"/>
          <p:nvPr>
            <p:ph idx="1" type="body"/>
          </p:nvPr>
        </p:nvSpPr>
        <p:spPr>
          <a:xfrm>
            <a:off x="838200" y="1356044"/>
            <a:ext cx="10515600" cy="4820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❑"/>
            </a:pPr>
            <a:r>
              <a:rPr lang="sk-SK" sz="2600">
                <a:latin typeface="Arial"/>
                <a:ea typeface="Arial"/>
                <a:cs typeface="Arial"/>
                <a:sym typeface="Arial"/>
              </a:rPr>
              <a:t>Prispôsobené stratégie pre riadenie pohody sú prvoradé pre individuálne potreby a preferencie: </a:t>
            </a: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600"/>
              <a:buFont typeface="Noto Sans Symbols"/>
              <a:buChar char="▪"/>
            </a:pPr>
            <a:r>
              <a:rPr lang="sk-SK" sz="2600">
                <a:latin typeface="Arial"/>
                <a:ea typeface="Arial"/>
                <a:cs typeface="Arial"/>
                <a:sym typeface="Arial"/>
              </a:rPr>
              <a:t>Používatelia sú vyzvaní, aby experimentovali s rôznymi nástrojmi a postupmi tak, aby našli to, čo je pre nich najlepšie. </a:t>
            </a: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600"/>
              <a:buFont typeface="Noto Sans Symbols"/>
              <a:buChar char="▪"/>
            </a:pPr>
            <a:r>
              <a:rPr lang="sk-SK" sz="2600">
                <a:latin typeface="Arial"/>
                <a:ea typeface="Arial"/>
                <a:cs typeface="Arial"/>
                <a:sym typeface="Arial"/>
              </a:rPr>
              <a:t>Pri výbere a implementácii stratégií je potrebné zvážiť svoj životný štýl, ciele a osobné preferencie. </a:t>
            </a: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600"/>
              <a:buFont typeface="Noto Sans Symbols"/>
              <a:buChar char="▪"/>
            </a:pPr>
            <a:r>
              <a:rPr lang="sk-SK" sz="2600">
                <a:latin typeface="Arial"/>
                <a:ea typeface="Arial"/>
                <a:cs typeface="Arial"/>
                <a:sym typeface="Arial"/>
              </a:rPr>
              <a:t>Pravidelná sebareflexia a prispôsobovanie sú kľúčové pre zabezpečenie udržateľnosti a účinnosti princípov digitálnej pohody.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Char char="❑"/>
            </a:pPr>
            <a:r>
              <a:rPr lang="sk-SK" sz="2600">
                <a:latin typeface="Arial"/>
                <a:ea typeface="Arial"/>
                <a:cs typeface="Arial"/>
                <a:sym typeface="Arial"/>
              </a:rPr>
              <a:t>Prínos spočíva v aktívnom formovaní digitálnych návykov s cieľom uprednostniť pohodu v digitálne prepojenom svete. </a:t>
            </a:r>
            <a:endParaRPr sz="2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2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" name="Google Shape;342;p22"/>
          <p:cNvSpPr/>
          <p:nvPr/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3" name="Google Shape;343;p22"/>
          <p:cNvSpPr txBox="1"/>
          <p:nvPr>
            <p:ph type="title"/>
          </p:nvPr>
        </p:nvSpPr>
        <p:spPr>
          <a:xfrm>
            <a:off x="1171073" y="1396686"/>
            <a:ext cx="3314299" cy="40646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lang="sk-SK"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Záver</a:t>
            </a:r>
            <a:endParaRPr sz="36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22"/>
          <p:cNvSpPr/>
          <p:nvPr/>
        </p:nvSpPr>
        <p:spPr>
          <a:xfrm rot="-1790889">
            <a:off x="8683720" y="941148"/>
            <a:ext cx="2987899" cy="2987899"/>
          </a:xfrm>
          <a:prstGeom prst="arc">
            <a:avLst>
              <a:gd fmla="val 15817365" name="adj1"/>
              <a:gd fmla="val 178138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5" name="Google Shape;345;p22"/>
          <p:cNvSpPr/>
          <p:nvPr/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6" name="Google Shape;346;p22"/>
          <p:cNvSpPr txBox="1"/>
          <p:nvPr>
            <p:ph idx="1" type="body"/>
          </p:nvPr>
        </p:nvSpPr>
        <p:spPr>
          <a:xfrm>
            <a:off x="5167256" y="537210"/>
            <a:ext cx="6172825" cy="60350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28600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❑"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Na záver si zopakujme kľúčové poznatky z nášho skúmania digitálnej pohody: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ct val="100000"/>
              <a:buFont typeface="Noto Sans Symbols"/>
              <a:buChar char="▪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Digitálna pohoda zahŕňa postupy a nástroje zamerané na podporu zdravšieho vzťahu k technológiám.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ct val="100000"/>
              <a:buFont typeface="Noto Sans Symbols"/>
              <a:buChar char="▪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Efektívne stratégie zahŕňajú sledovanie času stráveného pred obrazovkou, riadenie digitálnych návykov, praktizovanie všímavej meditácie a zapojenie sa do digitálnych detoxikačných výziev.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ct val="100000"/>
              <a:buFont typeface="Noto Sans Symbols"/>
              <a:buChar char="▪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Používatelia sú vyzvaní, aby preskúmali a využili rôzne zdroje na podporu svojich cieľov v oblasti pohody za účelom zlepšenia celkovej kvality života.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Uprednostňovanie digitálnej pohody je v dnešnej dobe nevyhnutné a nemenej dôležité je umožniť používateľom podniknúť proaktívne kroky smerom k zdravšiemu vzťahu k technológiám. 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23"/>
          <p:cNvSpPr txBox="1"/>
          <p:nvPr>
            <p:ph type="title"/>
          </p:nvPr>
        </p:nvSpPr>
        <p:spPr>
          <a:xfrm>
            <a:off x="386715" y="30519"/>
            <a:ext cx="11418570" cy="8381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400"/>
              <a:buFont typeface="Arial"/>
              <a:buNone/>
            </a:pPr>
            <a:r>
              <a:rPr lang="sk-SK" sz="4400">
                <a:latin typeface="Arial"/>
                <a:ea typeface="Arial"/>
                <a:cs typeface="Arial"/>
                <a:sym typeface="Arial"/>
              </a:rPr>
              <a:t>Odporúčané knihy, články a videá </a:t>
            </a:r>
            <a:endParaRPr sz="44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53" name="Google Shape;353;p23"/>
          <p:cNvGrpSpPr/>
          <p:nvPr/>
        </p:nvGrpSpPr>
        <p:grpSpPr>
          <a:xfrm>
            <a:off x="605789" y="1182259"/>
            <a:ext cx="11300461" cy="5036404"/>
            <a:chOff x="0" y="401210"/>
            <a:chExt cx="11300461" cy="5036404"/>
          </a:xfrm>
        </p:grpSpPr>
        <p:sp>
          <p:nvSpPr>
            <p:cNvPr id="354" name="Google Shape;354;p23"/>
            <p:cNvSpPr/>
            <p:nvPr/>
          </p:nvSpPr>
          <p:spPr>
            <a:xfrm>
              <a:off x="0" y="401210"/>
              <a:ext cx="11300461" cy="1029037"/>
            </a:xfrm>
            <a:prstGeom prst="roundRect">
              <a:avLst>
                <a:gd fmla="val 10000" name="adj"/>
              </a:avLst>
            </a:prstGeom>
            <a:solidFill>
              <a:srgbClr val="F7D5C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" name="Google Shape;355;p23"/>
            <p:cNvSpPr/>
            <p:nvPr/>
          </p:nvSpPr>
          <p:spPr>
            <a:xfrm>
              <a:off x="311283" y="632743"/>
              <a:ext cx="565970" cy="565970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6" name="Google Shape;356;p23"/>
            <p:cNvSpPr/>
            <p:nvPr/>
          </p:nvSpPr>
          <p:spPr>
            <a:xfrm>
              <a:off x="1188538" y="446737"/>
              <a:ext cx="10001771" cy="9273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" name="Google Shape;357;p23"/>
            <p:cNvSpPr txBox="1"/>
            <p:nvPr/>
          </p:nvSpPr>
          <p:spPr>
            <a:xfrm>
              <a:off x="1188538" y="446737"/>
              <a:ext cx="10001771" cy="9273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7775" lIns="107775" spcFirstLastPara="1" rIns="107775" wrap="square" tIns="107775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b="1" lang="sk-SK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“The Shallows: What the Internet Is Doing to Our Brains” od Nicholasa Carra:  </a:t>
              </a:r>
              <a:r>
                <a:rPr b="0" lang="sk-SK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Táto kniha nás donúti zamyslieť sa nad tým, ako internet ovplyvňuje naše kognitívne schopnosti, rozsah pozornosti a celkový rámec myslenia. Nabáda k zamysleniu sa nad našimi digitálnymi návykmi a ich dopadom na našu myseľ.</a:t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" name="Google Shape;358;p23"/>
            <p:cNvSpPr/>
            <p:nvPr/>
          </p:nvSpPr>
          <p:spPr>
            <a:xfrm>
              <a:off x="0" y="1736999"/>
              <a:ext cx="11300461" cy="1029037"/>
            </a:xfrm>
            <a:prstGeom prst="roundRect">
              <a:avLst>
                <a:gd fmla="val 10000" name="adj"/>
              </a:avLst>
            </a:prstGeom>
            <a:solidFill>
              <a:srgbClr val="F7D5C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" name="Google Shape;359;p23"/>
            <p:cNvSpPr/>
            <p:nvPr/>
          </p:nvSpPr>
          <p:spPr>
            <a:xfrm>
              <a:off x="311283" y="1968532"/>
              <a:ext cx="565970" cy="56597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" name="Google Shape;360;p23"/>
            <p:cNvSpPr/>
            <p:nvPr/>
          </p:nvSpPr>
          <p:spPr>
            <a:xfrm>
              <a:off x="1188538" y="1736999"/>
              <a:ext cx="10001771" cy="10183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1" name="Google Shape;361;p23"/>
            <p:cNvSpPr txBox="1"/>
            <p:nvPr/>
          </p:nvSpPr>
          <p:spPr>
            <a:xfrm>
              <a:off x="1188538" y="1736999"/>
              <a:ext cx="10001771" cy="10183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7775" lIns="107775" spcFirstLastPara="1" rIns="107775" wrap="square" tIns="107775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b="1" lang="sk-SK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“Digital Minimalism: Choosing a Focused Life in a Noisy World” od Cala Newporta:  </a:t>
              </a:r>
              <a:r>
                <a:rPr b="0" lang="sk-SK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Newport obhajuje zámerné používanie technológií, pričom kladie dôraz na kvalitu pred kvantitou. Poskytuje praktické návody na zníženie digitálneho balastu a nájdenie rovnováhy. </a:t>
              </a:r>
              <a:r>
                <a:rPr lang="sk-SK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endParaRPr/>
            </a:p>
          </p:txBody>
        </p:sp>
        <p:sp>
          <p:nvSpPr>
            <p:cNvPr id="362" name="Google Shape;362;p23"/>
            <p:cNvSpPr/>
            <p:nvPr/>
          </p:nvSpPr>
          <p:spPr>
            <a:xfrm>
              <a:off x="0" y="3072788"/>
              <a:ext cx="11300461" cy="1029037"/>
            </a:xfrm>
            <a:prstGeom prst="roundRect">
              <a:avLst>
                <a:gd fmla="val 10000" name="adj"/>
              </a:avLst>
            </a:prstGeom>
            <a:solidFill>
              <a:srgbClr val="F7D5C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3" name="Google Shape;363;p23"/>
            <p:cNvSpPr/>
            <p:nvPr/>
          </p:nvSpPr>
          <p:spPr>
            <a:xfrm>
              <a:off x="311283" y="3304321"/>
              <a:ext cx="565970" cy="565970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4" name="Google Shape;364;p23"/>
            <p:cNvSpPr/>
            <p:nvPr/>
          </p:nvSpPr>
          <p:spPr>
            <a:xfrm>
              <a:off x="1188538" y="3072788"/>
              <a:ext cx="10001771" cy="10183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5" name="Google Shape;365;p23"/>
            <p:cNvSpPr txBox="1"/>
            <p:nvPr/>
          </p:nvSpPr>
          <p:spPr>
            <a:xfrm>
              <a:off x="1188538" y="3072788"/>
              <a:ext cx="10001771" cy="10183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7775" lIns="107775" spcFirstLastPara="1" rIns="107775" wrap="square" tIns="107775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b="1" lang="sk-SK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“Reclaiming Conversation: The Power of Talk in a Digital Age” od Sherry Turkle: </a:t>
              </a:r>
              <a:r>
                <a:rPr b="0" lang="sk-SK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Turkle zdôrazňuje dôležitosť osobnej komunikácie a poukazuje na dopady neustáleho digitálneho pripojenia. Jej postrehy nás inšpirujú k tomu, aby sme uprednostňovali zmysluplné rozhovory.</a:t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" name="Google Shape;366;p23"/>
            <p:cNvSpPr/>
            <p:nvPr/>
          </p:nvSpPr>
          <p:spPr>
            <a:xfrm>
              <a:off x="0" y="4408577"/>
              <a:ext cx="11300461" cy="1029037"/>
            </a:xfrm>
            <a:prstGeom prst="roundRect">
              <a:avLst>
                <a:gd fmla="val 10000" name="adj"/>
              </a:avLst>
            </a:prstGeom>
            <a:solidFill>
              <a:srgbClr val="F7D5C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7" name="Google Shape;367;p23"/>
            <p:cNvSpPr/>
            <p:nvPr/>
          </p:nvSpPr>
          <p:spPr>
            <a:xfrm>
              <a:off x="311283" y="4640110"/>
              <a:ext cx="565970" cy="565970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8" name="Google Shape;368;p23"/>
            <p:cNvSpPr/>
            <p:nvPr/>
          </p:nvSpPr>
          <p:spPr>
            <a:xfrm>
              <a:off x="1188538" y="4408577"/>
              <a:ext cx="10001771" cy="10183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9" name="Google Shape;369;p23"/>
            <p:cNvSpPr txBox="1"/>
            <p:nvPr/>
          </p:nvSpPr>
          <p:spPr>
            <a:xfrm>
              <a:off x="1188538" y="4408577"/>
              <a:ext cx="10001771" cy="10183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7775" lIns="107775" spcFirstLastPara="1" rIns="107775" wrap="square" tIns="107775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b="1" lang="sk-SK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„The Social Dilemma“ (Dokumentárny film): </a:t>
              </a:r>
              <a:r>
                <a:rPr b="0" lang="sk-SK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Tento pútavý dokument, ktorý je dostupný na platformách ako napr. Netflix, predstavuje odborníkov, ktorí diskutujú o vplyve sociálnych médií na spoločnosť. Objasňuje ekonomiku pozornosti a povzbudzuje divákov, aby boli viac všímaví pri práci online. </a:t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24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5" name="Google Shape;375;p24"/>
          <p:cNvSpPr/>
          <p:nvPr/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p24"/>
          <p:cNvSpPr txBox="1"/>
          <p:nvPr>
            <p:ph type="title"/>
          </p:nvPr>
        </p:nvSpPr>
        <p:spPr>
          <a:xfrm>
            <a:off x="1171074" y="1396686"/>
            <a:ext cx="3240506" cy="40646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lang="sk-SK"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Organizácie </a:t>
            </a:r>
            <a:endParaRPr sz="36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7" name="Google Shape;377;p24"/>
          <p:cNvSpPr/>
          <p:nvPr/>
        </p:nvSpPr>
        <p:spPr>
          <a:xfrm rot="-1790889">
            <a:off x="8683720" y="941148"/>
            <a:ext cx="2987899" cy="2987899"/>
          </a:xfrm>
          <a:prstGeom prst="arc">
            <a:avLst>
              <a:gd fmla="val 15817365" name="adj1"/>
              <a:gd fmla="val 178138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" name="Google Shape;378;p24"/>
          <p:cNvSpPr/>
          <p:nvPr/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24"/>
          <p:cNvSpPr txBox="1"/>
          <p:nvPr>
            <p:ph idx="1" type="body"/>
          </p:nvPr>
        </p:nvSpPr>
        <p:spPr>
          <a:xfrm>
            <a:off x="5109127" y="757405"/>
            <a:ext cx="6593684" cy="53431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❑"/>
            </a:pPr>
            <a:r>
              <a:rPr lang="sk-SK" sz="3200" u="sng">
                <a:solidFill>
                  <a:srgbClr val="92BAB5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Zvýšte pohodu na pracovisku | Digital Wellness Solutions (digitalwellnessinstitute.com)</a:t>
            </a:r>
            <a:endParaRPr sz="3200">
              <a:solidFill>
                <a:srgbClr val="92BAB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sk-SK" sz="3200" u="sng">
                <a:solidFill>
                  <a:srgbClr val="92BAB5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Tipy, ako prevziať kontrolu nad používaním technológií – Centrum pre humánne technológie </a:t>
            </a:r>
            <a:endParaRPr sz="3200">
              <a:solidFill>
                <a:srgbClr val="92BAB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b="0" i="0" lang="sk-SK" sz="3200">
                <a:latin typeface="Arial"/>
                <a:ea typeface="Arial"/>
                <a:cs typeface="Arial"/>
                <a:sym typeface="Arial"/>
              </a:rPr>
              <a:t>Tieto organizácie sa zameriavajú na podporu zdravých digitálnych návykov, všímavej meditácie a rovnováhy v našich čoraz digitálne prepojenejších životoch. </a:t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b="0" i="0" lang="sk-SK" sz="3200">
                <a:latin typeface="Arial"/>
                <a:ea typeface="Arial"/>
                <a:cs typeface="Arial"/>
                <a:sym typeface="Arial"/>
              </a:rPr>
              <a:t>Nezabudnite robiť prestávky, praktizovať všímavú meditáciu a udržiavať zdravý vzťah k technológiám! 🌟📚🌐</a:t>
            </a:r>
            <a:endParaRPr sz="32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25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5" name="Google Shape;385;p25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6" name="Google Shape;386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400"/>
              <a:buFont typeface="Arial"/>
              <a:buNone/>
            </a:pPr>
            <a:r>
              <a:rPr lang="sk-SK" sz="4400">
                <a:latin typeface="Arial"/>
                <a:ea typeface="Arial"/>
                <a:cs typeface="Arial"/>
                <a:sym typeface="Arial"/>
              </a:rPr>
              <a:t>Kvízy pre sebahodnotenie a digitálna pohoda  </a:t>
            </a:r>
            <a:endParaRPr sz="4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7" name="Google Shape;387;p25"/>
          <p:cNvSpPr/>
          <p:nvPr/>
        </p:nvSpPr>
        <p:spPr>
          <a:xfrm flipH="1" rot="-5400000">
            <a:off x="555710" y="2183223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8" name="Google Shape;388;p25"/>
          <p:cNvSpPr txBox="1"/>
          <p:nvPr>
            <p:ph idx="1" type="body"/>
          </p:nvPr>
        </p:nvSpPr>
        <p:spPr>
          <a:xfrm>
            <a:off x="1272540" y="177990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❑"/>
            </a:pPr>
            <a:r>
              <a:rPr b="0" i="0" lang="sk-SK">
                <a:latin typeface="Arial"/>
                <a:ea typeface="Arial"/>
                <a:cs typeface="Arial"/>
                <a:sym typeface="Arial"/>
              </a:rPr>
              <a:t>V našich životoch ovládaných technológiami je dôležitá sebareflexia digitálnych návykov. Zvážte čas strávený pred obrazovkou, používanie sociálnych médií a úroveň digitálneho stresu.     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❑"/>
            </a:pPr>
            <a:r>
              <a:rPr b="0" i="0" lang="sk-SK">
                <a:latin typeface="Arial"/>
                <a:ea typeface="Arial"/>
                <a:cs typeface="Arial"/>
                <a:sym typeface="Arial"/>
              </a:rPr>
              <a:t>Identifikujte vzorce správania. Siahate po telefóne počas jedla?    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❑"/>
            </a:pPr>
            <a:r>
              <a:rPr b="0" i="0" lang="sk-SK">
                <a:latin typeface="Arial"/>
                <a:ea typeface="Arial"/>
                <a:cs typeface="Arial"/>
                <a:sym typeface="Arial"/>
              </a:rPr>
              <a:t>Urobte zámerné rozhodnutia:  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400"/>
              <a:buFont typeface="Noto Sans Symbols"/>
              <a:buChar char="▪"/>
            </a:pPr>
            <a:r>
              <a:rPr b="0" i="0" lang="sk-SK">
                <a:latin typeface="Arial"/>
                <a:ea typeface="Arial"/>
                <a:cs typeface="Arial"/>
                <a:sym typeface="Arial"/>
              </a:rPr>
              <a:t>stanovte si limity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400"/>
              <a:buFont typeface="Noto Sans Symbols"/>
              <a:buChar char="▪"/>
            </a:pPr>
            <a:r>
              <a:rPr b="0" i="0" lang="sk-SK">
                <a:latin typeface="Arial"/>
                <a:ea typeface="Arial"/>
                <a:cs typeface="Arial"/>
                <a:sym typeface="Arial"/>
              </a:rPr>
              <a:t>praktizujte racionálne používanie technológií  </a:t>
            </a:r>
            <a:endParaRPr b="0" i="0"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400"/>
              <a:buFont typeface="Noto Sans Symbols"/>
              <a:buChar char="▪"/>
            </a:pPr>
            <a:r>
              <a:rPr b="0" i="0" lang="sk-SK">
                <a:latin typeface="Arial"/>
                <a:ea typeface="Arial"/>
                <a:cs typeface="Arial"/>
                <a:sym typeface="Arial"/>
              </a:rPr>
              <a:t>a vyhľadávajte digitálne detoxikačné možnosti </a:t>
            </a:r>
            <a:endParaRPr b="0" i="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❑"/>
            </a:pPr>
            <a:r>
              <a:rPr b="0" i="0" lang="sk-SK">
                <a:latin typeface="Arial"/>
                <a:ea typeface="Arial"/>
                <a:cs typeface="Arial"/>
                <a:sym typeface="Arial"/>
              </a:rPr>
              <a:t> Malé zmeny vedú k výraznému zlepšeniu pohody.  🌟👍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2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4" name="Google Shape;394;p26"/>
          <p:cNvSpPr txBox="1"/>
          <p:nvPr>
            <p:ph type="title"/>
          </p:nvPr>
        </p:nvSpPr>
        <p:spPr>
          <a:xfrm>
            <a:off x="0" y="591829"/>
            <a:ext cx="3112944" cy="5583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400"/>
              <a:buFont typeface="Arial"/>
              <a:buNone/>
            </a:pPr>
            <a:r>
              <a:rPr lang="sk-SK" sz="4400">
                <a:latin typeface="Arial"/>
                <a:ea typeface="Arial"/>
                <a:cs typeface="Arial"/>
                <a:sym typeface="Arial"/>
              </a:rPr>
              <a:t>Čas strávený pred obrazovkou- návyky  Kvíz:</a:t>
            </a:r>
            <a:endParaRPr sz="4400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95" name="Google Shape;395;p26"/>
          <p:cNvCxnSpPr/>
          <p:nvPr/>
        </p:nvCxnSpPr>
        <p:spPr>
          <a:xfrm>
            <a:off x="715890" y="356812"/>
            <a:ext cx="0" cy="6492875"/>
          </a:xfrm>
          <a:prstGeom prst="straightConnector1">
            <a:avLst/>
          </a:prstGeom>
          <a:noFill/>
          <a:ln cap="sq" cmpd="sng" w="25400">
            <a:solidFill>
              <a:schemeClr val="accent1"/>
            </a:solidFill>
            <a:prstDash val="solid"/>
            <a:bevel/>
            <a:headEnd len="sm" w="sm" type="none"/>
            <a:tailEnd len="sm" w="sm" type="none"/>
          </a:ln>
        </p:spPr>
      </p:cxnSp>
      <p:sp>
        <p:nvSpPr>
          <p:cNvPr id="396" name="Google Shape;396;p26"/>
          <p:cNvSpPr/>
          <p:nvPr/>
        </p:nvSpPr>
        <p:spPr>
          <a:xfrm>
            <a:off x="11433111" y="591829"/>
            <a:ext cx="139039" cy="139039"/>
          </a:xfrm>
          <a:custGeom>
            <a:rect b="b" l="l" r="r" t="t"/>
            <a:pathLst>
              <a:path extrusionOk="0" h="139039" w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7" name="Google Shape;397;p26"/>
          <p:cNvSpPr/>
          <p:nvPr/>
        </p:nvSpPr>
        <p:spPr>
          <a:xfrm>
            <a:off x="11791891" y="821124"/>
            <a:ext cx="91138" cy="91138"/>
          </a:xfrm>
          <a:custGeom>
            <a:rect b="b" l="l" r="r" t="t"/>
            <a:pathLst>
              <a:path extrusionOk="0" h="91138" w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8" name="Google Shape;398;p26"/>
          <p:cNvSpPr/>
          <p:nvPr/>
        </p:nvSpPr>
        <p:spPr>
          <a:xfrm>
            <a:off x="11417571" y="1336268"/>
            <a:ext cx="127714" cy="127714"/>
          </a:xfrm>
          <a:custGeom>
            <a:rect b="b" l="l" r="r" t="t"/>
            <a:pathLst>
              <a:path extrusionOk="0" h="127714" w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99" name="Google Shape;399;p26"/>
          <p:cNvGrpSpPr/>
          <p:nvPr/>
        </p:nvGrpSpPr>
        <p:grpSpPr>
          <a:xfrm>
            <a:off x="3112950" y="442662"/>
            <a:ext cx="8983799" cy="5972674"/>
            <a:chOff x="0" y="7597"/>
            <a:chExt cx="8983799" cy="5972674"/>
          </a:xfrm>
        </p:grpSpPr>
        <p:sp>
          <p:nvSpPr>
            <p:cNvPr id="400" name="Google Shape;400;p26"/>
            <p:cNvSpPr/>
            <p:nvPr/>
          </p:nvSpPr>
          <p:spPr>
            <a:xfrm>
              <a:off x="0" y="7597"/>
              <a:ext cx="8983799" cy="884840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1" name="Google Shape;401;p26"/>
            <p:cNvSpPr/>
            <p:nvPr/>
          </p:nvSpPr>
          <p:spPr>
            <a:xfrm>
              <a:off x="267664" y="206686"/>
              <a:ext cx="487138" cy="486662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2" name="Google Shape;402;p26"/>
            <p:cNvSpPr/>
            <p:nvPr/>
          </p:nvSpPr>
          <p:spPr>
            <a:xfrm>
              <a:off x="1022466" y="7597"/>
              <a:ext cx="4042709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" name="Google Shape;403;p26"/>
            <p:cNvSpPr txBox="1"/>
            <p:nvPr/>
          </p:nvSpPr>
          <p:spPr>
            <a:xfrm>
              <a:off x="1022466" y="7597"/>
              <a:ext cx="4042709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V priemere koľko hodín denne strávite pozeraním na obrazovku (vrátane smartfónov, tabletov, počítačov a televízorov)?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26"/>
            <p:cNvSpPr/>
            <p:nvPr/>
          </p:nvSpPr>
          <p:spPr>
            <a:xfrm>
              <a:off x="5065176" y="7597"/>
              <a:ext cx="3857207" cy="8848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5" name="Google Shape;405;p26"/>
            <p:cNvSpPr txBox="1"/>
            <p:nvPr/>
          </p:nvSpPr>
          <p:spPr>
            <a:xfrm>
              <a:off x="5065176" y="7597"/>
              <a:ext cx="3857207" cy="8848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3625" lIns="93625" spcFirstLastPara="1" rIns="93625" wrap="square" tIns="936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a) Menej ako hodinu     b) 1-2 hodiny        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c) 2-4 hodiny                    d) 4-6 hodín             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e) Viac ako 6 hodín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26"/>
            <p:cNvSpPr/>
            <p:nvPr/>
          </p:nvSpPr>
          <p:spPr>
            <a:xfrm>
              <a:off x="0" y="1251904"/>
              <a:ext cx="8983799" cy="884840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7" name="Google Shape;407;p26"/>
            <p:cNvSpPr/>
            <p:nvPr/>
          </p:nvSpPr>
          <p:spPr>
            <a:xfrm>
              <a:off x="267664" y="1450993"/>
              <a:ext cx="487138" cy="486662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8" name="Google Shape;408;p26"/>
            <p:cNvSpPr/>
            <p:nvPr/>
          </p:nvSpPr>
          <p:spPr>
            <a:xfrm>
              <a:off x="1022466" y="1251904"/>
              <a:ext cx="4042709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9" name="Google Shape;409;p26"/>
            <p:cNvSpPr txBox="1"/>
            <p:nvPr/>
          </p:nvSpPr>
          <p:spPr>
            <a:xfrm>
              <a:off x="1022466" y="1251904"/>
              <a:ext cx="4042709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Stáva sa vám, že si bezcieľne prezeráte telefón alebo iné zariadenia bez konkrétneho účelu?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26"/>
            <p:cNvSpPr/>
            <p:nvPr/>
          </p:nvSpPr>
          <p:spPr>
            <a:xfrm>
              <a:off x="5065176" y="1251904"/>
              <a:ext cx="3857207" cy="8848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1" name="Google Shape;411;p26"/>
            <p:cNvSpPr txBox="1"/>
            <p:nvPr/>
          </p:nvSpPr>
          <p:spPr>
            <a:xfrm>
              <a:off x="5065176" y="1251904"/>
              <a:ext cx="3857207" cy="8848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3625" lIns="93625" spcFirstLastPara="1" rIns="93625" wrap="square" tIns="936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a) Zriedka                           b) Príležitostne     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c) Často                              d) Väčšinu času          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e) Stále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26"/>
            <p:cNvSpPr/>
            <p:nvPr/>
          </p:nvSpPr>
          <p:spPr>
            <a:xfrm>
              <a:off x="0" y="2496212"/>
              <a:ext cx="8983799" cy="884840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3" name="Google Shape;413;p26"/>
            <p:cNvSpPr/>
            <p:nvPr/>
          </p:nvSpPr>
          <p:spPr>
            <a:xfrm>
              <a:off x="267664" y="2695301"/>
              <a:ext cx="487138" cy="486662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4" name="Google Shape;414;p26"/>
            <p:cNvSpPr/>
            <p:nvPr/>
          </p:nvSpPr>
          <p:spPr>
            <a:xfrm>
              <a:off x="1022466" y="2496212"/>
              <a:ext cx="4042709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5" name="Google Shape;415;p26"/>
            <p:cNvSpPr txBox="1"/>
            <p:nvPr/>
          </p:nvSpPr>
          <p:spPr>
            <a:xfrm>
              <a:off x="1022466" y="2496212"/>
              <a:ext cx="4042709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Ako často používate elektronické zariadenia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hodinu pred spaním?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26"/>
            <p:cNvSpPr/>
            <p:nvPr/>
          </p:nvSpPr>
          <p:spPr>
            <a:xfrm>
              <a:off x="5065176" y="2496212"/>
              <a:ext cx="3857207" cy="8848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" name="Google Shape;417;p26"/>
            <p:cNvSpPr txBox="1"/>
            <p:nvPr/>
          </p:nvSpPr>
          <p:spPr>
            <a:xfrm>
              <a:off x="5065176" y="2496212"/>
              <a:ext cx="3857207" cy="8848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3625" lIns="93625" spcFirstLastPara="1" rIns="93625" wrap="square" tIns="936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a) Nikdy                              b) Zriedka    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c) Niekedy                         d) Často             e) Vždy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26"/>
            <p:cNvSpPr/>
            <p:nvPr/>
          </p:nvSpPr>
          <p:spPr>
            <a:xfrm>
              <a:off x="0" y="3740519"/>
              <a:ext cx="8983799" cy="884840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9" name="Google Shape;419;p26"/>
            <p:cNvSpPr/>
            <p:nvPr/>
          </p:nvSpPr>
          <p:spPr>
            <a:xfrm>
              <a:off x="267664" y="3939608"/>
              <a:ext cx="487138" cy="486662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0" name="Google Shape;420;p26"/>
            <p:cNvSpPr/>
            <p:nvPr/>
          </p:nvSpPr>
          <p:spPr>
            <a:xfrm>
              <a:off x="1022466" y="3740519"/>
              <a:ext cx="4042709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1" name="Google Shape;421;p26"/>
            <p:cNvSpPr txBox="1"/>
            <p:nvPr/>
          </p:nvSpPr>
          <p:spPr>
            <a:xfrm>
              <a:off x="1022466" y="3740519"/>
              <a:ext cx="4042709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Ste si vedomý akéhokoľvek fyzického nepohodlia, ako je namáhanie očí, bolesti hlavy alebo narušený spánok, spojeného s pozeraním na obrazovku?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26"/>
            <p:cNvSpPr/>
            <p:nvPr/>
          </p:nvSpPr>
          <p:spPr>
            <a:xfrm>
              <a:off x="5065176" y="3740519"/>
              <a:ext cx="3857207" cy="8848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3" name="Google Shape;423;p26"/>
            <p:cNvSpPr txBox="1"/>
            <p:nvPr/>
          </p:nvSpPr>
          <p:spPr>
            <a:xfrm>
              <a:off x="5065176" y="3740519"/>
              <a:ext cx="3857207" cy="8848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3625" lIns="93625" spcFirstLastPara="1" rIns="93625" wrap="square" tIns="936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a) Nikdy                               b) Zriedka           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c) Občas                            d) Často           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e) Stále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26"/>
            <p:cNvSpPr/>
            <p:nvPr/>
          </p:nvSpPr>
          <p:spPr>
            <a:xfrm>
              <a:off x="0" y="4984826"/>
              <a:ext cx="8983799" cy="884840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5" name="Google Shape;425;p26"/>
            <p:cNvSpPr/>
            <p:nvPr/>
          </p:nvSpPr>
          <p:spPr>
            <a:xfrm>
              <a:off x="267664" y="5183916"/>
              <a:ext cx="487138" cy="486662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" name="Google Shape;426;p26"/>
            <p:cNvSpPr/>
            <p:nvPr/>
          </p:nvSpPr>
          <p:spPr>
            <a:xfrm>
              <a:off x="1022466" y="4984826"/>
              <a:ext cx="4042709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7" name="Google Shape;427;p26"/>
            <p:cNvSpPr txBox="1"/>
            <p:nvPr/>
          </p:nvSpPr>
          <p:spPr>
            <a:xfrm>
              <a:off x="1022466" y="4984826"/>
              <a:ext cx="4042709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Určujete si konkrétne časové limity alebo používate nástroje/aplikácie na sledovanie a kontrolu času stráveného pred obrazovkou?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26"/>
            <p:cNvSpPr/>
            <p:nvPr/>
          </p:nvSpPr>
          <p:spPr>
            <a:xfrm>
              <a:off x="5065176" y="4984826"/>
              <a:ext cx="3857207" cy="8848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" name="Google Shape;429;p26"/>
            <p:cNvSpPr txBox="1"/>
            <p:nvPr/>
          </p:nvSpPr>
          <p:spPr>
            <a:xfrm>
              <a:off x="5065176" y="4984826"/>
              <a:ext cx="3857207" cy="8848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3625" lIns="93625" spcFirstLastPara="1" rIns="93625" wrap="square" tIns="936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a) Vždy                                b) Often  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c) Občas                           d) Zriedka           e) Nikdy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2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5" name="Google Shape;435;p27"/>
          <p:cNvSpPr txBox="1"/>
          <p:nvPr>
            <p:ph type="title"/>
          </p:nvPr>
        </p:nvSpPr>
        <p:spPr>
          <a:xfrm>
            <a:off x="91140" y="348498"/>
            <a:ext cx="2974832" cy="61526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400"/>
              <a:buFont typeface="Arial"/>
              <a:buNone/>
            </a:pPr>
            <a:r>
              <a:rPr lang="sk-SK" sz="4400">
                <a:latin typeface="Arial"/>
                <a:ea typeface="Arial"/>
                <a:cs typeface="Arial"/>
                <a:sym typeface="Arial"/>
              </a:rPr>
              <a:t>Používanie sociálnych sietí  </a:t>
            </a:r>
            <a:br>
              <a:rPr lang="sk-SK" sz="4400">
                <a:latin typeface="Arial"/>
                <a:ea typeface="Arial"/>
                <a:cs typeface="Arial"/>
                <a:sym typeface="Arial"/>
              </a:rPr>
            </a:br>
            <a:r>
              <a:rPr lang="sk-SK" sz="4400">
                <a:latin typeface="Arial"/>
                <a:ea typeface="Arial"/>
                <a:cs typeface="Arial"/>
                <a:sym typeface="Arial"/>
              </a:rPr>
              <a:t>Kvíz:</a:t>
            </a:r>
            <a:endParaRPr sz="4400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36" name="Google Shape;436;p27"/>
          <p:cNvCxnSpPr/>
          <p:nvPr/>
        </p:nvCxnSpPr>
        <p:spPr>
          <a:xfrm>
            <a:off x="715890" y="356812"/>
            <a:ext cx="0" cy="6492875"/>
          </a:xfrm>
          <a:prstGeom prst="straightConnector1">
            <a:avLst/>
          </a:prstGeom>
          <a:noFill/>
          <a:ln cap="sq" cmpd="sng" w="25400">
            <a:solidFill>
              <a:schemeClr val="accent1"/>
            </a:solidFill>
            <a:prstDash val="solid"/>
            <a:bevel/>
            <a:headEnd len="sm" w="sm" type="none"/>
            <a:tailEnd len="sm" w="sm" type="none"/>
          </a:ln>
        </p:spPr>
      </p:cxnSp>
      <p:sp>
        <p:nvSpPr>
          <p:cNvPr id="437" name="Google Shape;437;p27"/>
          <p:cNvSpPr/>
          <p:nvPr/>
        </p:nvSpPr>
        <p:spPr>
          <a:xfrm>
            <a:off x="11433111" y="591829"/>
            <a:ext cx="139039" cy="139039"/>
          </a:xfrm>
          <a:custGeom>
            <a:rect b="b" l="l" r="r" t="t"/>
            <a:pathLst>
              <a:path extrusionOk="0" h="139039" w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8" name="Google Shape;438;p27"/>
          <p:cNvSpPr/>
          <p:nvPr/>
        </p:nvSpPr>
        <p:spPr>
          <a:xfrm>
            <a:off x="11791891" y="821124"/>
            <a:ext cx="91138" cy="91138"/>
          </a:xfrm>
          <a:custGeom>
            <a:rect b="b" l="l" r="r" t="t"/>
            <a:pathLst>
              <a:path extrusionOk="0" h="91138" w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9" name="Google Shape;439;p27"/>
          <p:cNvSpPr/>
          <p:nvPr/>
        </p:nvSpPr>
        <p:spPr>
          <a:xfrm>
            <a:off x="11417571" y="1336268"/>
            <a:ext cx="127714" cy="127714"/>
          </a:xfrm>
          <a:custGeom>
            <a:rect b="b" l="l" r="r" t="t"/>
            <a:pathLst>
              <a:path extrusionOk="0" h="127714" w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0" name="Google Shape;440;p27"/>
          <p:cNvGrpSpPr/>
          <p:nvPr/>
        </p:nvGrpSpPr>
        <p:grpSpPr>
          <a:xfrm>
            <a:off x="3112950" y="442662"/>
            <a:ext cx="9079050" cy="5972674"/>
            <a:chOff x="0" y="7597"/>
            <a:chExt cx="9079050" cy="5972674"/>
          </a:xfrm>
        </p:grpSpPr>
        <p:sp>
          <p:nvSpPr>
            <p:cNvPr id="441" name="Google Shape;441;p27"/>
            <p:cNvSpPr/>
            <p:nvPr/>
          </p:nvSpPr>
          <p:spPr>
            <a:xfrm>
              <a:off x="0" y="7597"/>
              <a:ext cx="9079050" cy="995445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2" name="Google Shape;442;p27"/>
            <p:cNvSpPr/>
            <p:nvPr/>
          </p:nvSpPr>
          <p:spPr>
            <a:xfrm>
              <a:off x="301122" y="231572"/>
              <a:ext cx="547495" cy="547495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" name="Google Shape;443;p27"/>
            <p:cNvSpPr/>
            <p:nvPr/>
          </p:nvSpPr>
          <p:spPr>
            <a:xfrm>
              <a:off x="1149740" y="7597"/>
              <a:ext cx="4085572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4" name="Google Shape;444;p27"/>
            <p:cNvSpPr txBox="1"/>
            <p:nvPr/>
          </p:nvSpPr>
          <p:spPr>
            <a:xfrm>
              <a:off x="1149740" y="7597"/>
              <a:ext cx="4085572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Koľko platforiem sociálnych sietí pravidelne a aktívne používate?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5" name="Google Shape;445;p27"/>
            <p:cNvSpPr/>
            <p:nvPr/>
          </p:nvSpPr>
          <p:spPr>
            <a:xfrm>
              <a:off x="5235312" y="7597"/>
              <a:ext cx="384261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" name="Google Shape;446;p27"/>
            <p:cNvSpPr txBox="1"/>
            <p:nvPr/>
          </p:nvSpPr>
          <p:spPr>
            <a:xfrm>
              <a:off x="5235312" y="7597"/>
              <a:ext cx="384261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a) 1-2                                  b) 3-4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c) 5-6                                  d) 7-8            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e) Viac ako 8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47;p27"/>
            <p:cNvSpPr/>
            <p:nvPr/>
          </p:nvSpPr>
          <p:spPr>
            <a:xfrm>
              <a:off x="0" y="1251904"/>
              <a:ext cx="9079050" cy="995445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8" name="Google Shape;448;p27"/>
            <p:cNvSpPr/>
            <p:nvPr/>
          </p:nvSpPr>
          <p:spPr>
            <a:xfrm>
              <a:off x="301122" y="1475879"/>
              <a:ext cx="547495" cy="547495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" name="Google Shape;449;p27"/>
            <p:cNvSpPr/>
            <p:nvPr/>
          </p:nvSpPr>
          <p:spPr>
            <a:xfrm>
              <a:off x="1149740" y="1251904"/>
              <a:ext cx="4085572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0" name="Google Shape;450;p27"/>
            <p:cNvSpPr txBox="1"/>
            <p:nvPr/>
          </p:nvSpPr>
          <p:spPr>
            <a:xfrm>
              <a:off x="1149740" y="1251904"/>
              <a:ext cx="4085572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V priemere koľko času denne trávite na sociálnych sieťach?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1" name="Google Shape;451;p27"/>
            <p:cNvSpPr/>
            <p:nvPr/>
          </p:nvSpPr>
          <p:spPr>
            <a:xfrm>
              <a:off x="5235312" y="1251904"/>
              <a:ext cx="384261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2" name="Google Shape;452;p27"/>
            <p:cNvSpPr txBox="1"/>
            <p:nvPr/>
          </p:nvSpPr>
          <p:spPr>
            <a:xfrm>
              <a:off x="5235312" y="1251904"/>
              <a:ext cx="384261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a) Menej ako 30 minút      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b) 30 minút - 1 hodinu          c) 1-2 hodiny        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d) 2-4 hodiny                            e) Viac ako 4 hodiny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3" name="Google Shape;453;p27"/>
            <p:cNvSpPr/>
            <p:nvPr/>
          </p:nvSpPr>
          <p:spPr>
            <a:xfrm>
              <a:off x="0" y="2496212"/>
              <a:ext cx="9079050" cy="995445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4" name="Google Shape;454;p27"/>
            <p:cNvSpPr/>
            <p:nvPr/>
          </p:nvSpPr>
          <p:spPr>
            <a:xfrm>
              <a:off x="301122" y="2720187"/>
              <a:ext cx="547495" cy="547495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" name="Google Shape;455;p27"/>
            <p:cNvSpPr/>
            <p:nvPr/>
          </p:nvSpPr>
          <p:spPr>
            <a:xfrm>
              <a:off x="1149740" y="2496212"/>
              <a:ext cx="4085572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" name="Google Shape;456;p27"/>
            <p:cNvSpPr txBox="1"/>
            <p:nvPr/>
          </p:nvSpPr>
          <p:spPr>
            <a:xfrm>
              <a:off x="1149740" y="2496212"/>
              <a:ext cx="4085572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Cítite niekedy potrebu, aby ste na sociálnych sieťach prezentovali upravenú alebo idealizovanú verziu svojho života?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7" name="Google Shape;457;p27"/>
            <p:cNvSpPr/>
            <p:nvPr/>
          </p:nvSpPr>
          <p:spPr>
            <a:xfrm>
              <a:off x="5235312" y="2496212"/>
              <a:ext cx="384261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" name="Google Shape;458;p27"/>
            <p:cNvSpPr txBox="1"/>
            <p:nvPr/>
          </p:nvSpPr>
          <p:spPr>
            <a:xfrm>
              <a:off x="5235312" y="2496212"/>
              <a:ext cx="384261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a) Nikdy                          b) Zriedka    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c) Príležitostne              d) Často              e) Vždy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9" name="Google Shape;459;p27"/>
            <p:cNvSpPr/>
            <p:nvPr/>
          </p:nvSpPr>
          <p:spPr>
            <a:xfrm>
              <a:off x="0" y="3740519"/>
              <a:ext cx="9079050" cy="995445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" name="Google Shape;460;p27"/>
            <p:cNvSpPr/>
            <p:nvPr/>
          </p:nvSpPr>
          <p:spPr>
            <a:xfrm>
              <a:off x="301122" y="3964494"/>
              <a:ext cx="547495" cy="547495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" name="Google Shape;461;p27"/>
            <p:cNvSpPr/>
            <p:nvPr/>
          </p:nvSpPr>
          <p:spPr>
            <a:xfrm>
              <a:off x="1149740" y="3740519"/>
              <a:ext cx="4085572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" name="Google Shape;462;p27"/>
            <p:cNvSpPr txBox="1"/>
            <p:nvPr/>
          </p:nvSpPr>
          <p:spPr>
            <a:xfrm>
              <a:off x="1149740" y="3740519"/>
              <a:ext cx="4085572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Ako často kontrolujete upozornenia alebo aktualizácie na sociálnych sieťach počas osobných rozhovorov alebo stretnutí?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3" name="Google Shape;463;p27"/>
            <p:cNvSpPr/>
            <p:nvPr/>
          </p:nvSpPr>
          <p:spPr>
            <a:xfrm>
              <a:off x="5235312" y="3740519"/>
              <a:ext cx="384261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" name="Google Shape;464;p27"/>
            <p:cNvSpPr txBox="1"/>
            <p:nvPr/>
          </p:nvSpPr>
          <p:spPr>
            <a:xfrm>
              <a:off x="5235312" y="3740519"/>
              <a:ext cx="384261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a) Nikdy                               b) Zriedka           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c) Niekedy                          d) Často            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e) Stále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5" name="Google Shape;465;p27"/>
            <p:cNvSpPr/>
            <p:nvPr/>
          </p:nvSpPr>
          <p:spPr>
            <a:xfrm>
              <a:off x="0" y="4984826"/>
              <a:ext cx="9079050" cy="995445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27"/>
            <p:cNvSpPr/>
            <p:nvPr/>
          </p:nvSpPr>
          <p:spPr>
            <a:xfrm>
              <a:off x="301122" y="5208802"/>
              <a:ext cx="547495" cy="547495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" name="Google Shape;467;p27"/>
            <p:cNvSpPr/>
            <p:nvPr/>
          </p:nvSpPr>
          <p:spPr>
            <a:xfrm>
              <a:off x="1149740" y="4984826"/>
              <a:ext cx="4085572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" name="Google Shape;468;p27"/>
            <p:cNvSpPr txBox="1"/>
            <p:nvPr/>
          </p:nvSpPr>
          <p:spPr>
            <a:xfrm>
              <a:off x="1149740" y="4984826"/>
              <a:ext cx="4085572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Zažili ste niekedy negatívne emócie (napr. úzkosť, žiarlivosť) po používaní sociálnych sietí?</a:t>
              </a:r>
              <a:endParaRPr/>
            </a:p>
          </p:txBody>
        </p:sp>
        <p:sp>
          <p:nvSpPr>
            <p:cNvPr id="469" name="Google Shape;469;p27"/>
            <p:cNvSpPr/>
            <p:nvPr/>
          </p:nvSpPr>
          <p:spPr>
            <a:xfrm>
              <a:off x="5235312" y="4984826"/>
              <a:ext cx="384261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" name="Google Shape;470;p27"/>
            <p:cNvSpPr txBox="1"/>
            <p:nvPr/>
          </p:nvSpPr>
          <p:spPr>
            <a:xfrm>
              <a:off x="5235312" y="4984826"/>
              <a:ext cx="384261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a) Nikdy                               b) Zriedka  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c) Príležitostne                   d) Často               e) Vždy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74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2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6" name="Google Shape;476;p28"/>
          <p:cNvSpPr txBox="1"/>
          <p:nvPr>
            <p:ph type="title"/>
          </p:nvPr>
        </p:nvSpPr>
        <p:spPr>
          <a:xfrm>
            <a:off x="179390" y="591829"/>
            <a:ext cx="3154278" cy="5583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400"/>
              <a:buFont typeface="Arial"/>
              <a:buNone/>
            </a:pPr>
            <a:r>
              <a:rPr lang="sk-SK" sz="4400">
                <a:latin typeface="Arial"/>
                <a:ea typeface="Arial"/>
                <a:cs typeface="Arial"/>
                <a:sym typeface="Arial"/>
              </a:rPr>
              <a:t>Úroveň digitálneho stresu </a:t>
            </a:r>
            <a:br>
              <a:rPr lang="sk-SK" sz="4400">
                <a:latin typeface="Arial"/>
                <a:ea typeface="Arial"/>
                <a:cs typeface="Arial"/>
                <a:sym typeface="Arial"/>
              </a:rPr>
            </a:br>
            <a:r>
              <a:rPr lang="sk-SK" sz="4400">
                <a:latin typeface="Arial"/>
                <a:ea typeface="Arial"/>
                <a:cs typeface="Arial"/>
                <a:sym typeface="Arial"/>
              </a:rPr>
              <a:t>Kvíz:</a:t>
            </a:r>
            <a:endParaRPr sz="4400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77" name="Google Shape;477;p28"/>
          <p:cNvCxnSpPr/>
          <p:nvPr/>
        </p:nvCxnSpPr>
        <p:spPr>
          <a:xfrm>
            <a:off x="715890" y="356812"/>
            <a:ext cx="0" cy="6492875"/>
          </a:xfrm>
          <a:prstGeom prst="straightConnector1">
            <a:avLst/>
          </a:prstGeom>
          <a:noFill/>
          <a:ln cap="sq" cmpd="sng" w="25400">
            <a:solidFill>
              <a:schemeClr val="accent1"/>
            </a:solidFill>
            <a:prstDash val="solid"/>
            <a:bevel/>
            <a:headEnd len="sm" w="sm" type="none"/>
            <a:tailEnd len="sm" w="sm" type="none"/>
          </a:ln>
        </p:spPr>
      </p:cxnSp>
      <p:sp>
        <p:nvSpPr>
          <p:cNvPr id="478" name="Google Shape;478;p28"/>
          <p:cNvSpPr/>
          <p:nvPr/>
        </p:nvSpPr>
        <p:spPr>
          <a:xfrm>
            <a:off x="11433111" y="591829"/>
            <a:ext cx="139039" cy="139039"/>
          </a:xfrm>
          <a:custGeom>
            <a:rect b="b" l="l" r="r" t="t"/>
            <a:pathLst>
              <a:path extrusionOk="0" h="139039" w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9" name="Google Shape;479;p28"/>
          <p:cNvSpPr/>
          <p:nvPr/>
        </p:nvSpPr>
        <p:spPr>
          <a:xfrm>
            <a:off x="11791891" y="821124"/>
            <a:ext cx="91138" cy="91138"/>
          </a:xfrm>
          <a:custGeom>
            <a:rect b="b" l="l" r="r" t="t"/>
            <a:pathLst>
              <a:path extrusionOk="0" h="91138" w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0" name="Google Shape;480;p28"/>
          <p:cNvSpPr/>
          <p:nvPr/>
        </p:nvSpPr>
        <p:spPr>
          <a:xfrm>
            <a:off x="11417571" y="1336268"/>
            <a:ext cx="127714" cy="127714"/>
          </a:xfrm>
          <a:custGeom>
            <a:rect b="b" l="l" r="r" t="t"/>
            <a:pathLst>
              <a:path extrusionOk="0" h="127714" w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81" name="Google Shape;481;p28"/>
          <p:cNvGrpSpPr/>
          <p:nvPr/>
        </p:nvGrpSpPr>
        <p:grpSpPr>
          <a:xfrm>
            <a:off x="3333670" y="442662"/>
            <a:ext cx="8678940" cy="5972674"/>
            <a:chOff x="0" y="7597"/>
            <a:chExt cx="8678940" cy="5972674"/>
          </a:xfrm>
        </p:grpSpPr>
        <p:sp>
          <p:nvSpPr>
            <p:cNvPr id="482" name="Google Shape;482;p28"/>
            <p:cNvSpPr/>
            <p:nvPr/>
          </p:nvSpPr>
          <p:spPr>
            <a:xfrm>
              <a:off x="0" y="7597"/>
              <a:ext cx="8678940" cy="995445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" name="Google Shape;483;p28"/>
            <p:cNvSpPr/>
            <p:nvPr/>
          </p:nvSpPr>
          <p:spPr>
            <a:xfrm>
              <a:off x="301122" y="231572"/>
              <a:ext cx="547495" cy="547495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" name="Google Shape;484;p28"/>
            <p:cNvSpPr/>
            <p:nvPr/>
          </p:nvSpPr>
          <p:spPr>
            <a:xfrm>
              <a:off x="1149740" y="7597"/>
              <a:ext cx="7528076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28"/>
            <p:cNvSpPr txBox="1"/>
            <p:nvPr/>
          </p:nvSpPr>
          <p:spPr>
            <a:xfrm>
              <a:off x="1149740" y="7597"/>
              <a:ext cx="7528076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Na stupnici od 1 do 10, kde 1 je veľmi nízka a 10 veľmi vysoká, ako by ste ohodnotili svoju celkovú úroveň stresu súvisiaceho s digitálnymi aktivitami?</a:t>
              </a:r>
              <a:endParaRPr/>
            </a:p>
          </p:txBody>
        </p:sp>
        <p:sp>
          <p:nvSpPr>
            <p:cNvPr id="486" name="Google Shape;486;p28"/>
            <p:cNvSpPr/>
            <p:nvPr/>
          </p:nvSpPr>
          <p:spPr>
            <a:xfrm>
              <a:off x="0" y="1251904"/>
              <a:ext cx="8678940" cy="995445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28"/>
            <p:cNvSpPr/>
            <p:nvPr/>
          </p:nvSpPr>
          <p:spPr>
            <a:xfrm>
              <a:off x="301122" y="1475879"/>
              <a:ext cx="547495" cy="547495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" name="Google Shape;488;p28"/>
            <p:cNvSpPr/>
            <p:nvPr/>
          </p:nvSpPr>
          <p:spPr>
            <a:xfrm>
              <a:off x="1149740" y="1251904"/>
              <a:ext cx="390552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" name="Google Shape;489;p28"/>
            <p:cNvSpPr txBox="1"/>
            <p:nvPr/>
          </p:nvSpPr>
          <p:spPr>
            <a:xfrm>
              <a:off x="1149740" y="1251904"/>
              <a:ext cx="390552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sk-SK"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</a:t>
              </a: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ítite sa preťažený neustálym tokom informácií a upozornení z vašich digitálnych zariadení?</a:t>
              </a:r>
              <a:endParaRPr/>
            </a:p>
          </p:txBody>
        </p:sp>
        <p:sp>
          <p:nvSpPr>
            <p:cNvPr id="490" name="Google Shape;490;p28"/>
            <p:cNvSpPr/>
            <p:nvPr/>
          </p:nvSpPr>
          <p:spPr>
            <a:xfrm>
              <a:off x="5055263" y="1251904"/>
              <a:ext cx="362255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" name="Google Shape;491;p28"/>
            <p:cNvSpPr txBox="1"/>
            <p:nvPr/>
          </p:nvSpPr>
          <p:spPr>
            <a:xfrm>
              <a:off x="5055263" y="1251904"/>
              <a:ext cx="362255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a) Vôbec              b) Príležitostne   </a:t>
              </a:r>
              <a:r>
                <a:rPr lang="sk-SK" sz="1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c) Niekedy           d) Často        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e) Vždy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2" name="Google Shape;492;p28"/>
            <p:cNvSpPr/>
            <p:nvPr/>
          </p:nvSpPr>
          <p:spPr>
            <a:xfrm>
              <a:off x="0" y="2496212"/>
              <a:ext cx="8678940" cy="995445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" name="Google Shape;493;p28"/>
            <p:cNvSpPr/>
            <p:nvPr/>
          </p:nvSpPr>
          <p:spPr>
            <a:xfrm>
              <a:off x="301122" y="2720187"/>
              <a:ext cx="547495" cy="547495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" name="Google Shape;494;p28"/>
            <p:cNvSpPr/>
            <p:nvPr/>
          </p:nvSpPr>
          <p:spPr>
            <a:xfrm>
              <a:off x="1149740" y="2496212"/>
              <a:ext cx="390552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" name="Google Shape;495;p28"/>
            <p:cNvSpPr txBox="1"/>
            <p:nvPr/>
          </p:nvSpPr>
          <p:spPr>
            <a:xfrm>
              <a:off x="1149740" y="2496212"/>
              <a:ext cx="390552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Ako často sa vám stáva, že považujete za náročné odpojiť sa od práce alebo digitálnej komunikácie počas mimopracovného času?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6" name="Google Shape;496;p28"/>
            <p:cNvSpPr/>
            <p:nvPr/>
          </p:nvSpPr>
          <p:spPr>
            <a:xfrm>
              <a:off x="5055263" y="2496212"/>
              <a:ext cx="362255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" name="Google Shape;497;p28"/>
            <p:cNvSpPr txBox="1"/>
            <p:nvPr/>
          </p:nvSpPr>
          <p:spPr>
            <a:xfrm>
              <a:off x="5055263" y="2496212"/>
              <a:ext cx="362255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a) Nikdy                  b) Zriedka    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c) Príležitostne    d) Často   e) Vždy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8" name="Google Shape;498;p28"/>
            <p:cNvSpPr/>
            <p:nvPr/>
          </p:nvSpPr>
          <p:spPr>
            <a:xfrm>
              <a:off x="0" y="3740519"/>
              <a:ext cx="8678940" cy="995445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" name="Google Shape;499;p28"/>
            <p:cNvSpPr/>
            <p:nvPr/>
          </p:nvSpPr>
          <p:spPr>
            <a:xfrm>
              <a:off x="301122" y="3964494"/>
              <a:ext cx="547495" cy="547495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28"/>
            <p:cNvSpPr/>
            <p:nvPr/>
          </p:nvSpPr>
          <p:spPr>
            <a:xfrm>
              <a:off x="1149740" y="3740519"/>
              <a:ext cx="390552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" name="Google Shape;501;p28"/>
            <p:cNvSpPr txBox="1"/>
            <p:nvPr/>
          </p:nvSpPr>
          <p:spPr>
            <a:xfrm>
              <a:off x="1149740" y="3740519"/>
              <a:ext cx="390552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Všimli ste si nejaké fyzické príznaky, ako je napr. napätie, bolesti hlavy alebo únava súvisiace s vašimi digitálnymi aktivitami?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2" name="Google Shape;502;p28"/>
            <p:cNvSpPr/>
            <p:nvPr/>
          </p:nvSpPr>
          <p:spPr>
            <a:xfrm>
              <a:off x="5055263" y="3740519"/>
              <a:ext cx="362255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" name="Google Shape;503;p28"/>
            <p:cNvSpPr txBox="1"/>
            <p:nvPr/>
          </p:nvSpPr>
          <p:spPr>
            <a:xfrm>
              <a:off x="5055263" y="3740519"/>
              <a:ext cx="362255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a) Nikdy                              b) Zriedka           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c) Príležitostne               d) Často           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e) Stále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4" name="Google Shape;504;p28"/>
            <p:cNvSpPr/>
            <p:nvPr/>
          </p:nvSpPr>
          <p:spPr>
            <a:xfrm>
              <a:off x="0" y="4984826"/>
              <a:ext cx="8678940" cy="995445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" name="Google Shape;505;p28"/>
            <p:cNvSpPr/>
            <p:nvPr/>
          </p:nvSpPr>
          <p:spPr>
            <a:xfrm>
              <a:off x="301122" y="5208802"/>
              <a:ext cx="547495" cy="547495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6" name="Google Shape;506;p28"/>
            <p:cNvSpPr/>
            <p:nvPr/>
          </p:nvSpPr>
          <p:spPr>
            <a:xfrm>
              <a:off x="1149740" y="4984826"/>
              <a:ext cx="390552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7" name="Google Shape;507;p28"/>
            <p:cNvSpPr txBox="1"/>
            <p:nvPr/>
          </p:nvSpPr>
          <p:spPr>
            <a:xfrm>
              <a:off x="1149740" y="4984826"/>
              <a:ext cx="390552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Praktizujete aktívne digitálny detox alebo si stanovujete určené časové úseky na prestávku pri práci s digitálnymi zariadeniami?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8" name="Google Shape;508;p28"/>
            <p:cNvSpPr/>
            <p:nvPr/>
          </p:nvSpPr>
          <p:spPr>
            <a:xfrm>
              <a:off x="5055263" y="4984826"/>
              <a:ext cx="362255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" name="Google Shape;509;p28"/>
            <p:cNvSpPr txBox="1"/>
            <p:nvPr/>
          </p:nvSpPr>
          <p:spPr>
            <a:xfrm>
              <a:off x="5055263" y="4984826"/>
              <a:ext cx="362255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a) Vždy                                 b) Často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c) Príležitostne                d) Zriedka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sk-SK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e) Nikdy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13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p29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5" name="Google Shape;515;p29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6" name="Google Shape;516;p2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Arial"/>
              <a:buNone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Vypočítajte si skóre pre každý kvíz 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7" name="Google Shape;517;p29"/>
          <p:cNvSpPr/>
          <p:nvPr/>
        </p:nvSpPr>
        <p:spPr>
          <a:xfrm flipH="1" rot="-5400000">
            <a:off x="555710" y="2183223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8" name="Google Shape;518;p29"/>
          <p:cNvSpPr txBox="1"/>
          <p:nvPr>
            <p:ph idx="1" type="body"/>
          </p:nvPr>
        </p:nvSpPr>
        <p:spPr>
          <a:xfrm>
            <a:off x="960120" y="1825624"/>
            <a:ext cx="10972800" cy="44410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❑"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Čas strávený pred obrazovkou - návyky – kvízové skóre: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a) 1, b) 2, c) 3, d) 4, e) 5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a) 1, b) 2, c) 3, d) 4, e) 5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a) 1, b) 2, c) 3, d) 4, e) 5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a) 1, b) 2, c) 3, d) 4, e) 5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a) 5, b) 4, c) 3, d) 2, e) 1</a:t>
            </a:r>
            <a:endParaRPr/>
          </a:p>
          <a:p>
            <a:pPr indent="-87629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87629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87629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Používanie sociálnych sietí – kvízové skóre: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a) 1, b) 2, c) 3, d) 4, e) 5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a) 1, b) 2, c) 3, d) 4, e) 5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a) 1, b) 2, c) 3, d) 4, e) 5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a) 5, b) 4, c) 3, d) 2, e) 1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a) 5, b) 4, c) 3, d) 2, e) 1</a:t>
            </a:r>
            <a:endParaRPr/>
          </a:p>
          <a:p>
            <a:pPr indent="-87629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87629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87629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87629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Úroveň digitálneho stresu – kvízové skóre: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Odpoveď: Priraďte body na stupnici od 1 do 10.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a) 1, b) 2, c) 3, d) 4, e) 5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a) 1, b) 2, c) 3, d) 4, e) 5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a) 1, b) 2, c) 3, d) 4, e) 5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a) 5, b) 4, c) 3, d) 2, e) 1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3"/>
          <p:cNvSpPr txBox="1"/>
          <p:nvPr>
            <p:ph type="title"/>
          </p:nvPr>
        </p:nvSpPr>
        <p:spPr>
          <a:xfrm>
            <a:off x="426720" y="15573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400"/>
              <a:buFont typeface="Arial"/>
              <a:buNone/>
            </a:pPr>
            <a:r>
              <a:rPr lang="sk-SK" sz="4400">
                <a:latin typeface="Arial"/>
                <a:ea typeface="Arial"/>
                <a:cs typeface="Arial"/>
                <a:sym typeface="Arial"/>
              </a:rPr>
              <a:t>Ako chápať digitálnu pohodu?</a:t>
            </a:r>
            <a:endParaRPr/>
          </a:p>
        </p:txBody>
      </p:sp>
      <p:sp>
        <p:nvSpPr>
          <p:cNvPr id="109" name="Google Shape;109;p3"/>
          <p:cNvSpPr/>
          <p:nvPr/>
        </p:nvSpPr>
        <p:spPr>
          <a:xfrm flipH="1" rot="-5400000">
            <a:off x="555710" y="2183223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3"/>
          <p:cNvSpPr txBox="1"/>
          <p:nvPr>
            <p:ph idx="1" type="body"/>
          </p:nvPr>
        </p:nvSpPr>
        <p:spPr>
          <a:xfrm>
            <a:off x="979382" y="1404143"/>
            <a:ext cx="10515600" cy="48625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b="1" lang="sk-SK" sz="3200">
                <a:solidFill>
                  <a:srgbClr val="FFAA5A"/>
                </a:solidFill>
                <a:latin typeface="Arial"/>
                <a:ea typeface="Arial"/>
                <a:cs typeface="Arial"/>
                <a:sym typeface="Arial"/>
              </a:rPr>
              <a:t>Rámec pre digitálnu pohodu </a:t>
            </a:r>
            <a:endParaRPr b="1" sz="3200">
              <a:solidFill>
                <a:srgbClr val="FFAA5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400"/>
              <a:buChar char="❑"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NUS-CTIC a </a:t>
            </a:r>
            <a:r>
              <a:rPr lang="sk-SK" sz="2400" u="sng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DQ Institute</a:t>
            </a:r>
            <a:r>
              <a:rPr lang="sk-SK" sz="2400">
                <a:latin typeface="Arial"/>
                <a:ea typeface="Arial"/>
                <a:cs typeface="Arial"/>
                <a:sym typeface="Arial"/>
              </a:rPr>
              <a:t> spolupracovali na vývoji národného rámca a hodnotiacich nástrojov pre digitálnu pohodu. Identifikovali kľúčové charakteristiky a zosúladili ich s globálnymi štandardmi, ako sú napríklad globálne štandardy DQ. Cieľom tejto spolupráce bolo poskytnúť štruktúrovaný prístup k pochopeniu a podpore digitálnej pohody.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400"/>
              <a:buChar char="❑"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Deväť dimenzií digitálnej pohody pokrýva kľúčové aspekty prosperity v digitálnom svete. Zahŕňajú </a:t>
            </a:r>
            <a:r>
              <a:rPr b="1" i="1" lang="sk-SK" sz="2400">
                <a:latin typeface="Arial"/>
                <a:ea typeface="Arial"/>
                <a:cs typeface="Arial"/>
                <a:sym typeface="Arial"/>
              </a:rPr>
              <a:t>riadenie online bezpečnosti, presadzovanie práv, efektívnu komunikáciu, emocionálnu inteligenciu, podporu kreativity, udržiavanie zdravia, informované rozhodnutia spotrebiteľov, hľadanie kariérnych príležitostí a zapojenie sa do aktivizmu</a:t>
            </a:r>
            <a:r>
              <a:rPr lang="sk-SK" sz="2400">
                <a:latin typeface="Arial"/>
                <a:ea typeface="Arial"/>
                <a:cs typeface="Arial"/>
                <a:sym typeface="Arial"/>
              </a:rPr>
              <a:t>. 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22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30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4" name="Google Shape;524;p30"/>
          <p:cNvSpPr/>
          <p:nvPr/>
        </p:nvSpPr>
        <p:spPr>
          <a:xfrm>
            <a:off x="1" y="0"/>
            <a:ext cx="4167271" cy="6858000"/>
          </a:xfrm>
          <a:custGeom>
            <a:rect b="b" l="l" r="r" t="t"/>
            <a:pathLst>
              <a:path extrusionOk="0" h="6858000" w="4167271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5" name="Google Shape;525;p30"/>
          <p:cNvSpPr txBox="1"/>
          <p:nvPr>
            <p:ph type="title"/>
          </p:nvPr>
        </p:nvSpPr>
        <p:spPr>
          <a:xfrm>
            <a:off x="0" y="1079546"/>
            <a:ext cx="3192508" cy="4461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lang="sk-SK"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Vyhodnotenie </a:t>
            </a:r>
            <a:endParaRPr sz="36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6" name="Google Shape;526;p30"/>
          <p:cNvSpPr/>
          <p:nvPr/>
        </p:nvSpPr>
        <p:spPr>
          <a:xfrm flipH="1" rot="10800000">
            <a:off x="7550402" y="2455479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7" name="Google Shape;527;p30"/>
          <p:cNvSpPr txBox="1"/>
          <p:nvPr>
            <p:ph idx="1" type="body"/>
          </p:nvPr>
        </p:nvSpPr>
        <p:spPr>
          <a:xfrm>
            <a:off x="3438144" y="319088"/>
            <a:ext cx="8750808" cy="5880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2500"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❑"/>
            </a:pPr>
            <a:r>
              <a:rPr lang="sk-SK" sz="1600">
                <a:latin typeface="Arial"/>
                <a:ea typeface="Arial"/>
                <a:cs typeface="Arial"/>
                <a:sym typeface="Arial"/>
              </a:rPr>
              <a:t>Vyhodnotenie kvízu Čas strávený pred obrazovkou - návyky: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sk-SK" sz="1600">
                <a:latin typeface="Arial"/>
                <a:ea typeface="Arial"/>
                <a:cs typeface="Arial"/>
                <a:sym typeface="Arial"/>
              </a:rPr>
              <a:t>Skóre           	Vyhodnotenie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k-SK" sz="1600">
                <a:latin typeface="Arial"/>
                <a:ea typeface="Arial"/>
                <a:cs typeface="Arial"/>
                <a:sym typeface="Arial"/>
              </a:rPr>
              <a:t>5-8	Nízky čas strávený pri obrazovke, dobre vyvážené používanie.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k-SK" sz="1600">
                <a:latin typeface="Arial"/>
                <a:ea typeface="Arial"/>
                <a:cs typeface="Arial"/>
                <a:sym typeface="Arial"/>
              </a:rPr>
              <a:t>9-12	Mierny čas strávený pred obrazovkou, niektoré oblasti je potrebné zlepšiť.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k-SK" sz="1600">
                <a:latin typeface="Arial"/>
                <a:ea typeface="Arial"/>
                <a:cs typeface="Arial"/>
                <a:sym typeface="Arial"/>
              </a:rPr>
              <a:t>13-16	Zvýšený čas strávený pred obrazovkou, je potrebné zvážiť nastavenie limitov.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k-SK" sz="1600">
                <a:latin typeface="Arial"/>
                <a:ea typeface="Arial"/>
                <a:cs typeface="Arial"/>
                <a:sym typeface="Arial"/>
              </a:rPr>
              <a:t>17-20	Vysoký čas strávený pred obrazovkou, je potrebné prehodnotiť používanie v záujme vlastnej pohody.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13462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sk-SK" sz="1600">
                <a:latin typeface="Arial"/>
                <a:ea typeface="Arial"/>
                <a:cs typeface="Arial"/>
                <a:sym typeface="Arial"/>
              </a:rPr>
              <a:t>Vyhodnotenie kvízu Používanie sociálnych sietí: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sk-SK" sz="1600">
                <a:latin typeface="Arial"/>
                <a:ea typeface="Arial"/>
                <a:cs typeface="Arial"/>
                <a:sym typeface="Arial"/>
              </a:rPr>
              <a:t>Skóre             	Vyhodnotenie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k-SK" sz="1600">
                <a:latin typeface="Arial"/>
                <a:ea typeface="Arial"/>
                <a:cs typeface="Arial"/>
                <a:sym typeface="Arial"/>
              </a:rPr>
              <a:t>5-8	Zdravé a racionálne používanie sociálnych sietí.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k-SK" sz="1600">
                <a:latin typeface="Arial"/>
                <a:ea typeface="Arial"/>
                <a:cs typeface="Arial"/>
                <a:sym typeface="Arial"/>
              </a:rPr>
              <a:t>9-12	Mierne používanie sociálnych sietí, sledujte si čas strávený na sieťach.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k-SK" sz="1600">
                <a:latin typeface="Arial"/>
                <a:ea typeface="Arial"/>
                <a:cs typeface="Arial"/>
                <a:sym typeface="Arial"/>
              </a:rPr>
              <a:t>13-16	Zvýšené používanie sociálnych sietí, je potrebné zvážiť nastavenie limitov.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k-SK" sz="1600">
                <a:latin typeface="Arial"/>
                <a:ea typeface="Arial"/>
                <a:cs typeface="Arial"/>
                <a:sym typeface="Arial"/>
              </a:rPr>
              <a:t>17-20	Vysoká miera používania sociálnych sietí, možnosť negatívneho vplyvu na pohodu.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13462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sk-SK" sz="1600">
                <a:latin typeface="Arial"/>
                <a:ea typeface="Arial"/>
                <a:cs typeface="Arial"/>
                <a:sym typeface="Arial"/>
              </a:rPr>
              <a:t>Vyhodnotenie kvízu Úroveň digitálneho stresu: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sk-SK" sz="1600">
                <a:latin typeface="Arial"/>
                <a:ea typeface="Arial"/>
                <a:cs typeface="Arial"/>
                <a:sym typeface="Arial"/>
              </a:rPr>
              <a:t>Skóre                              Vyhodnotenie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k-SK" sz="1600">
                <a:latin typeface="Arial"/>
                <a:ea typeface="Arial"/>
                <a:cs typeface="Arial"/>
                <a:sym typeface="Arial"/>
              </a:rPr>
              <a:t>5-8	Nízka úroveň digitálneho stresu.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k-SK" sz="1600">
                <a:latin typeface="Arial"/>
                <a:ea typeface="Arial"/>
                <a:cs typeface="Arial"/>
                <a:sym typeface="Arial"/>
              </a:rPr>
              <a:t>9-12	Mierna úroveň digitálneho stresu, niektoré oblasti je potrebné zlepšiť.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k-SK" sz="1600">
                <a:latin typeface="Arial"/>
                <a:ea typeface="Arial"/>
                <a:cs typeface="Arial"/>
                <a:sym typeface="Arial"/>
              </a:rPr>
              <a:t>13-16	Zvýšená úroveň digitálneho stresu, zvážte techniky pre zvládanie stresu. 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sk-SK" sz="1600">
                <a:latin typeface="Arial"/>
                <a:ea typeface="Arial"/>
                <a:cs typeface="Arial"/>
                <a:sym typeface="Arial"/>
              </a:rPr>
              <a:t>17-20	Vysoká úroveň digitálneho stresu, naliehavá potreba techník na zníženie stresu. </a:t>
            </a:r>
            <a:endParaRPr sz="1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Google Shape;532;p31"/>
          <p:cNvSpPr txBox="1"/>
          <p:nvPr>
            <p:ph type="title"/>
          </p:nvPr>
        </p:nvSpPr>
        <p:spPr>
          <a:xfrm>
            <a:off x="691116" y="365126"/>
            <a:ext cx="10662684" cy="10583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Arial"/>
              <a:buNone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Referencie</a:t>
            </a:r>
            <a:endParaRPr/>
          </a:p>
        </p:txBody>
      </p:sp>
      <p:sp>
        <p:nvSpPr>
          <p:cNvPr id="533" name="Google Shape;533;p31"/>
          <p:cNvSpPr txBox="1"/>
          <p:nvPr>
            <p:ph idx="1" type="body"/>
          </p:nvPr>
        </p:nvSpPr>
        <p:spPr>
          <a:xfrm>
            <a:off x="838200" y="1423491"/>
            <a:ext cx="10515600" cy="4753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b="1" lang="sk-SK" sz="3200" u="sng">
                <a:solidFill>
                  <a:srgbClr val="92BAB5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Yue, A., Pang, N., &amp; Mambra</a:t>
            </a:r>
            <a:r>
              <a:rPr lang="sk-SK" sz="32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, S. (2021). Developing an indicator framework for digital wellbeing: Perspectives from digital citizenship (NUS-CTIC Working Paper Series No. 1).</a:t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-254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3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"/>
          <p:cNvSpPr txBox="1"/>
          <p:nvPr>
            <p:ph type="title"/>
          </p:nvPr>
        </p:nvSpPr>
        <p:spPr>
          <a:xfrm>
            <a:off x="1386277" y="36554"/>
            <a:ext cx="10662684" cy="837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Arial"/>
              <a:buNone/>
            </a:pPr>
            <a:r>
              <a:rPr lang="sk-SK">
                <a:latin typeface="Arial"/>
                <a:ea typeface="Arial"/>
                <a:cs typeface="Arial"/>
                <a:sym typeface="Arial"/>
              </a:rPr>
              <a:t>Rámec pre digitálnu pohodu  </a:t>
            </a:r>
            <a:endParaRPr/>
          </a:p>
        </p:txBody>
      </p:sp>
      <p:grpSp>
        <p:nvGrpSpPr>
          <p:cNvPr id="116" name="Google Shape;116;p4"/>
          <p:cNvGrpSpPr/>
          <p:nvPr/>
        </p:nvGrpSpPr>
        <p:grpSpPr>
          <a:xfrm>
            <a:off x="771132" y="946147"/>
            <a:ext cx="10567429" cy="5253486"/>
            <a:chOff x="4387" y="-51291"/>
            <a:chExt cx="8710839" cy="3610500"/>
          </a:xfrm>
        </p:grpSpPr>
        <p:pic>
          <p:nvPicPr>
            <p:cNvPr id="117" name="Google Shape;117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387" y="-51291"/>
              <a:ext cx="8710839" cy="36105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8" name="Google Shape;118;p4"/>
            <p:cNvSpPr txBox="1"/>
            <p:nvPr/>
          </p:nvSpPr>
          <p:spPr>
            <a:xfrm>
              <a:off x="4200473" y="121550"/>
              <a:ext cx="1057275" cy="1555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1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sk-SK" sz="12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Digitálna pohoda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4"/>
            <p:cNvSpPr txBox="1"/>
            <p:nvPr/>
          </p:nvSpPr>
          <p:spPr>
            <a:xfrm>
              <a:off x="1261592" y="675019"/>
              <a:ext cx="2373214" cy="3219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9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      Digitálna                    Digitálne práva a                 Digitálna</a:t>
              </a:r>
              <a:endParaRPr/>
            </a:p>
            <a:p>
              <a:pPr indent="0" lvl="0" marL="0" marR="0" rtl="0" algn="l">
                <a:lnSpc>
                  <a:spcPct val="9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    bezpečnosť                 zodpovednosť                komunikácia</a:t>
              </a:r>
              <a:endParaRPr/>
            </a:p>
            <a:p>
              <a:pPr indent="0" lvl="0" marL="61595" marR="0" rtl="0" algn="l">
                <a:lnSpc>
                  <a:spcPct val="102222"/>
                </a:lnSpc>
                <a:spcBef>
                  <a:spcPts val="135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	 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4"/>
            <p:cNvSpPr txBox="1"/>
            <p:nvPr/>
          </p:nvSpPr>
          <p:spPr>
            <a:xfrm>
              <a:off x="3823868" y="604915"/>
              <a:ext cx="576580" cy="3797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1143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Digitálna emocionálna inteligencia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4"/>
            <p:cNvSpPr txBox="1"/>
            <p:nvPr/>
          </p:nvSpPr>
          <p:spPr>
            <a:xfrm>
              <a:off x="4611952" y="684164"/>
              <a:ext cx="1507509" cy="18833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37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Digitálna kreativita         Digitálne</a:t>
              </a:r>
              <a:endParaRPr/>
            </a:p>
            <a:p>
              <a:pPr indent="0" lvl="0" marL="0" marR="0" rtl="0" algn="l">
                <a:lnSpc>
                  <a:spcPct val="137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                                         zdravotníctvo a</a:t>
              </a:r>
              <a:endParaRPr/>
            </a:p>
            <a:p>
              <a:pPr indent="0" lvl="0" marL="0" marR="0" rtl="0" algn="l">
                <a:lnSpc>
                  <a:spcPct val="137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                                            starostlivosť </a:t>
              </a:r>
              <a:endParaRPr/>
            </a:p>
            <a:p>
              <a:pPr indent="0" lvl="0" marL="0" marR="0" rtl="0" algn="l">
                <a:lnSpc>
                  <a:spcPct val="10291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4"/>
            <p:cNvSpPr txBox="1"/>
            <p:nvPr/>
          </p:nvSpPr>
          <p:spPr>
            <a:xfrm>
              <a:off x="6281538" y="684163"/>
              <a:ext cx="596252" cy="245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140970" lvl="0" marL="0" marR="1143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Digitálny konzumizmus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4"/>
            <p:cNvSpPr txBox="1"/>
            <p:nvPr/>
          </p:nvSpPr>
          <p:spPr>
            <a:xfrm>
              <a:off x="7047180" y="614059"/>
              <a:ext cx="1535430" cy="3860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208280" marR="0" rtl="0" algn="l">
                <a:lnSpc>
                  <a:spcPct val="102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  Digitálne	      Digitálny 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34925" lvl="0" marL="0" marR="11430" rtl="0" algn="ctr">
                <a:lnSpc>
                  <a:spcPct val="108000"/>
                </a:lnSpc>
                <a:spcBef>
                  <a:spcPts val="5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zamestnanie a	       aktivizmus/            podnikanie                občianska</a:t>
              </a:r>
              <a:endParaRPr/>
            </a:p>
            <a:p>
              <a:pPr indent="34925" lvl="0" marL="0" marR="11430" rtl="0" algn="ctr">
                <a:lnSpc>
                  <a:spcPct val="108000"/>
                </a:lnSpc>
                <a:spcBef>
                  <a:spcPts val="5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                                            angažovanosť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4"/>
            <p:cNvSpPr txBox="1"/>
            <p:nvPr/>
          </p:nvSpPr>
          <p:spPr>
            <a:xfrm>
              <a:off x="573081" y="1616851"/>
              <a:ext cx="551815" cy="1117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97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Digitálne zručnosti 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4"/>
            <p:cNvSpPr txBox="1"/>
            <p:nvPr/>
          </p:nvSpPr>
          <p:spPr>
            <a:xfrm>
              <a:off x="1397474" y="1507123"/>
              <a:ext cx="509307" cy="245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85090" lvl="0" marL="0" marR="1143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Bezpečné     používanie 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4"/>
            <p:cNvSpPr txBox="1"/>
            <p:nvPr/>
          </p:nvSpPr>
          <p:spPr>
            <a:xfrm>
              <a:off x="2109696" y="1498043"/>
              <a:ext cx="720725" cy="33096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137795" lvl="0" marL="0" marR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Online práva a    zodpovednosť 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4"/>
            <p:cNvSpPr txBox="1"/>
            <p:nvPr/>
          </p:nvSpPr>
          <p:spPr>
            <a:xfrm>
              <a:off x="2973135" y="1528459"/>
              <a:ext cx="661670" cy="2275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11430" rtl="0" algn="ctr">
                <a:lnSpc>
                  <a:spcPct val="9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Komunikačná gramotnosť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4"/>
            <p:cNvSpPr txBox="1"/>
            <p:nvPr/>
          </p:nvSpPr>
          <p:spPr>
            <a:xfrm>
              <a:off x="3905803" y="1517979"/>
              <a:ext cx="542863" cy="245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-41910" lvl="0" marL="41910" marR="1143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Emocionálna gramotnosť 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4"/>
            <p:cNvSpPr txBox="1"/>
            <p:nvPr/>
          </p:nvSpPr>
          <p:spPr>
            <a:xfrm>
              <a:off x="4628464" y="1510171"/>
              <a:ext cx="720725" cy="245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-9525" lvl="0" marL="9525" marR="1143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Kreatívna gramotnosť a vyjadrovanie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4"/>
            <p:cNvSpPr txBox="1"/>
            <p:nvPr/>
          </p:nvSpPr>
          <p:spPr>
            <a:xfrm>
              <a:off x="5411687" y="1528459"/>
              <a:ext cx="726440" cy="1727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7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Gramotnosť v oblasti elektronického zdravotníctva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4"/>
            <p:cNvSpPr txBox="1"/>
            <p:nvPr/>
          </p:nvSpPr>
          <p:spPr>
            <a:xfrm>
              <a:off x="6298905" y="1507122"/>
              <a:ext cx="630555" cy="3309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1143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Spotrebiteľská informovanosť a gramotnosť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4"/>
            <p:cNvSpPr txBox="1"/>
            <p:nvPr/>
          </p:nvSpPr>
          <p:spPr>
            <a:xfrm>
              <a:off x="7078609" y="1528460"/>
              <a:ext cx="709930" cy="2001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7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Zručnosti v oblasti produktivity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4"/>
            <p:cNvSpPr txBox="1"/>
            <p:nvPr/>
          </p:nvSpPr>
          <p:spPr>
            <a:xfrm>
              <a:off x="7892829" y="1510171"/>
              <a:ext cx="659130" cy="245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-121285" lvl="0" marL="121285" marR="1143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 Digitálna politická gramotnosť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4"/>
            <p:cNvSpPr txBox="1"/>
            <p:nvPr/>
          </p:nvSpPr>
          <p:spPr>
            <a:xfrm>
              <a:off x="539307" y="2384947"/>
              <a:ext cx="636270" cy="1117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97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Digitálna identita 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4"/>
            <p:cNvSpPr txBox="1"/>
            <p:nvPr/>
          </p:nvSpPr>
          <p:spPr>
            <a:xfrm>
              <a:off x="1394672" y="2330083"/>
              <a:ext cx="630555" cy="245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-43180" lvl="0" marL="43180" marR="1143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Bezpečná správa identity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4"/>
            <p:cNvSpPr txBox="1"/>
            <p:nvPr/>
          </p:nvSpPr>
          <p:spPr>
            <a:xfrm>
              <a:off x="2151152" y="2333131"/>
              <a:ext cx="669925" cy="245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80010" lvl="0" marL="0" marR="1143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Zodpovedná netizenská  identita 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4"/>
            <p:cNvSpPr txBox="1"/>
            <p:nvPr/>
          </p:nvSpPr>
          <p:spPr>
            <a:xfrm>
              <a:off x="2925809" y="2330083"/>
              <a:ext cx="777240" cy="245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36195" lvl="0" marL="0" marR="1143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Participácia a formovanie identity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4"/>
            <p:cNvSpPr txBox="1"/>
            <p:nvPr/>
          </p:nvSpPr>
          <p:spPr>
            <a:xfrm>
              <a:off x="3964680" y="2384947"/>
              <a:ext cx="379095" cy="1117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7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Empatia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4"/>
            <p:cNvSpPr txBox="1"/>
            <p:nvPr/>
          </p:nvSpPr>
          <p:spPr>
            <a:xfrm>
              <a:off x="4625230" y="2296555"/>
              <a:ext cx="1424509" cy="245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-41910" lvl="0" marL="41910" marR="1143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Tvorba a                           Starostlivosť</a:t>
              </a:r>
              <a:endParaRPr/>
            </a:p>
            <a:p>
              <a:pPr indent="-41910" lvl="0" marL="41910" marR="1143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hodnotenie                      o seba a</a:t>
              </a:r>
              <a:endParaRPr/>
            </a:p>
            <a:p>
              <a:pPr indent="-41910" lvl="0" marL="41910" marR="1143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obsahu                                 reputácia        </a:t>
              </a:r>
              <a:endParaRPr/>
            </a:p>
            <a:p>
              <a:pPr indent="-41910" lvl="0" marL="41910" marR="1143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4"/>
            <p:cNvSpPr txBox="1"/>
            <p:nvPr/>
          </p:nvSpPr>
          <p:spPr>
            <a:xfrm>
              <a:off x="6225467" y="2296555"/>
              <a:ext cx="760095" cy="245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69850" lvl="0" marL="0" marR="1143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Autonómia a správa dát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4"/>
            <p:cNvSpPr txBox="1"/>
            <p:nvPr/>
          </p:nvSpPr>
          <p:spPr>
            <a:xfrm>
              <a:off x="7161291" y="2366659"/>
              <a:ext cx="624840" cy="1117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7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Kariérna identita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4"/>
            <p:cNvSpPr txBox="1"/>
            <p:nvPr/>
          </p:nvSpPr>
          <p:spPr>
            <a:xfrm>
              <a:off x="7946066" y="2323987"/>
              <a:ext cx="659130" cy="245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-165100" lvl="0" marL="165100" marR="1143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     Digitálna politická identita 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4"/>
            <p:cNvSpPr txBox="1"/>
            <p:nvPr/>
          </p:nvSpPr>
          <p:spPr>
            <a:xfrm>
              <a:off x="511457" y="3000643"/>
              <a:ext cx="664120" cy="3797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1143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Digitálne splnomocnenie a agentúra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4"/>
            <p:cNvSpPr txBox="1"/>
            <p:nvPr/>
          </p:nvSpPr>
          <p:spPr>
            <a:xfrm>
              <a:off x="1286976" y="3058555"/>
              <a:ext cx="1541079" cy="2641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17780" lvl="0" marL="0" marR="11430" rtl="0" algn="l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Bezpečná online	        Riadenie</a:t>
              </a:r>
              <a:endParaRPr/>
            </a:p>
            <a:p>
              <a:pPr indent="17780" lvl="0" marL="0" marR="11430" rtl="0" algn="l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        účasť	               digitálnej    </a:t>
              </a:r>
              <a:endParaRPr/>
            </a:p>
            <a:p>
              <a:pPr indent="17780" lvl="0" marL="0" marR="11430" rtl="0" algn="l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                                                    stopy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4"/>
            <p:cNvSpPr txBox="1"/>
            <p:nvPr/>
          </p:nvSpPr>
          <p:spPr>
            <a:xfrm>
              <a:off x="2938772" y="3085987"/>
              <a:ext cx="743585" cy="2489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Spolupráca a komunikácia 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4"/>
            <p:cNvSpPr txBox="1"/>
            <p:nvPr/>
          </p:nvSpPr>
          <p:spPr>
            <a:xfrm>
              <a:off x="3826208" y="3054813"/>
              <a:ext cx="542925" cy="3797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17780" lvl="0" marL="0" marR="1143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Samota a vzťahy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4"/>
            <p:cNvSpPr txBox="1"/>
            <p:nvPr/>
          </p:nvSpPr>
          <p:spPr>
            <a:xfrm>
              <a:off x="4602169" y="3089035"/>
              <a:ext cx="726440" cy="245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-50800" lvl="0" marL="50800" marR="5715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sk-SK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Digitálna kreativita a inovácia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8" name="Google Shape;148;p4"/>
          <p:cNvSpPr txBox="1"/>
          <p:nvPr/>
        </p:nvSpPr>
        <p:spPr>
          <a:xfrm>
            <a:off x="7267450" y="5471152"/>
            <a:ext cx="922097" cy="480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50800" lvl="0" marL="50800" marR="571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sk-SK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Zdravotná starostlivosť a sociálny blahobyt 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4"/>
          <p:cNvSpPr txBox="1"/>
          <p:nvPr/>
        </p:nvSpPr>
        <p:spPr>
          <a:xfrm>
            <a:off x="8287380" y="5461163"/>
            <a:ext cx="922097" cy="480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50800" lvl="0" marL="50800" marR="571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sk-SK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Práva a kompetencie spotrebiteľov 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4"/>
          <p:cNvSpPr txBox="1"/>
          <p:nvPr/>
        </p:nvSpPr>
        <p:spPr>
          <a:xfrm>
            <a:off x="9324240" y="5465707"/>
            <a:ext cx="922097" cy="480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50800" lvl="0" marL="50800" marR="5715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sk-SK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Inovácie a        podnikanie 	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4"/>
          <p:cNvSpPr txBox="1"/>
          <p:nvPr/>
        </p:nvSpPr>
        <p:spPr>
          <a:xfrm>
            <a:off x="10361100" y="5433983"/>
            <a:ext cx="922097" cy="480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50800" lvl="0" marL="50800" marR="571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sk-SK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Digitálna politická angažovanosť   	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5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5"/>
          <p:cNvSpPr/>
          <p:nvPr/>
        </p:nvSpPr>
        <p:spPr>
          <a:xfrm>
            <a:off x="1" y="0"/>
            <a:ext cx="4167271" cy="6858000"/>
          </a:xfrm>
          <a:custGeom>
            <a:rect b="b" l="l" r="r" t="t"/>
            <a:pathLst>
              <a:path extrusionOk="0" h="6858000" w="4167271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5"/>
          <p:cNvSpPr txBox="1"/>
          <p:nvPr>
            <p:ph type="title"/>
          </p:nvPr>
        </p:nvSpPr>
        <p:spPr>
          <a:xfrm>
            <a:off x="686834" y="1153572"/>
            <a:ext cx="3200400" cy="4461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Arial"/>
              <a:buNone/>
            </a:pPr>
            <a:r>
              <a:rPr lang="sk-SK" sz="4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Rámec pre digitálnu pohodu </a:t>
            </a:r>
            <a:endParaRPr sz="4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5"/>
          <p:cNvSpPr/>
          <p:nvPr/>
        </p:nvSpPr>
        <p:spPr>
          <a:xfrm flipH="1" rot="10800000">
            <a:off x="7550402" y="2455479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5"/>
          <p:cNvSpPr txBox="1"/>
          <p:nvPr>
            <p:ph idx="1" type="body"/>
          </p:nvPr>
        </p:nvSpPr>
        <p:spPr>
          <a:xfrm>
            <a:off x="4167272" y="171450"/>
            <a:ext cx="7081756" cy="596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lang="sk-SK" sz="2000">
                <a:latin typeface="Arial"/>
                <a:ea typeface="Arial"/>
                <a:cs typeface="Arial"/>
                <a:sym typeface="Arial"/>
              </a:rPr>
              <a:t>Vzájomné vzťahy medzi dimenziami a komponentmi pomáhajú identifikovať kompetencie, ako sú </a:t>
            </a:r>
            <a:r>
              <a:rPr b="1" i="1" lang="sk-SK" sz="2000">
                <a:latin typeface="Arial"/>
                <a:ea typeface="Arial"/>
                <a:cs typeface="Arial"/>
                <a:sym typeface="Arial"/>
              </a:rPr>
              <a:t>bezpečné používanie, komunikačná gramotnosť, emocionálna gramotnosť, kreatívna gramotnosť a vyjadrovanie, gramotnosť v oblasti elektronického zdravotníctva, spotrebiteľská informovanosť a spotrebiteľská gramotnosť, zručnosti v oblasti produktivity, digitálna politická gramotnosť, bezpečná správa identity, zodpovedná netizenovská identita, participácia a formovanie identity, empatia, tvorba a hodnotenie obsahu, starostlivosť o seba a reputácia, autonómia a správa dát, kariérna identita, digitálna politická identita, bezpečná online účasť, riadenie digitálnej stopy, spolupráca a komunikácia, samota a vzťahy, digitálna kreativita a inovácia, zdravotná starostlivosť a sociálny blahobyt, práva a kompetencie spotrebiteľov, inovácie a podnikanie a digitálna politická angažovanosť</a:t>
            </a:r>
            <a:r>
              <a:rPr lang="sk-SK" sz="2000">
                <a:latin typeface="Arial"/>
                <a:ea typeface="Arial"/>
                <a:cs typeface="Arial"/>
                <a:sym typeface="Arial"/>
              </a:rPr>
              <a:t>. </a:t>
            </a:r>
            <a:r>
              <a:rPr b="1" i="1" lang="sk-SK" sz="2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sk-SK" sz="20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000"/>
              <a:buChar char="❑"/>
            </a:pPr>
            <a:r>
              <a:rPr lang="sk-SK" sz="2000">
                <a:latin typeface="Arial"/>
                <a:ea typeface="Arial"/>
                <a:cs typeface="Arial"/>
                <a:sym typeface="Arial"/>
              </a:rPr>
              <a:t>Tieto kompetencie zahŕňajú rôzne aspekty digitálnej pohody a občianstva, od bezpečnosti a komunikácie po kreativitu, podnikanie a politickú angažovanosť. 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6"/>
          <p:cNvSpPr txBox="1"/>
          <p:nvPr>
            <p:ph type="title"/>
          </p:nvPr>
        </p:nvSpPr>
        <p:spPr>
          <a:xfrm>
            <a:off x="447518" y="296317"/>
            <a:ext cx="6056152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400"/>
              <a:buFont typeface="Arial"/>
              <a:buNone/>
            </a:pPr>
            <a:r>
              <a:rPr lang="sk-SK" sz="4400">
                <a:latin typeface="Arial"/>
                <a:ea typeface="Arial"/>
                <a:cs typeface="Arial"/>
                <a:sym typeface="Arial"/>
              </a:rPr>
              <a:t>Sync (Iniciatíva pre digitálnu pohodu)</a:t>
            </a:r>
            <a:endParaRPr sz="4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6"/>
          <p:cNvSpPr/>
          <p:nvPr/>
        </p:nvSpPr>
        <p:spPr>
          <a:xfrm>
            <a:off x="10198657" y="1"/>
            <a:ext cx="1155142" cy="625027"/>
          </a:xfrm>
          <a:custGeom>
            <a:rect b="b" l="l" r="r" t="t"/>
            <a:pathLst>
              <a:path extrusionOk="0" h="625027" w="1155142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6"/>
          <p:cNvSpPr txBox="1"/>
          <p:nvPr>
            <p:ph idx="1" type="body"/>
          </p:nvPr>
        </p:nvSpPr>
        <p:spPr>
          <a:xfrm>
            <a:off x="891059" y="1789112"/>
            <a:ext cx="5393361" cy="45659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b="1" lang="sk-SK" sz="3200">
                <a:solidFill>
                  <a:srgbClr val="FFAA5A"/>
                </a:solidFill>
                <a:latin typeface="Arial"/>
                <a:ea typeface="Arial"/>
                <a:cs typeface="Arial"/>
                <a:sym typeface="Arial"/>
              </a:rPr>
              <a:t>Sync</a:t>
            </a:r>
            <a:endParaRPr b="1" sz="3200">
              <a:solidFill>
                <a:srgbClr val="FFAA5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400"/>
              <a:buNone/>
            </a:pPr>
            <a:r>
              <a:rPr lang="sk-SK" sz="24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Sync</a:t>
            </a:r>
            <a:r>
              <a:rPr lang="sk-SK" sz="2400">
                <a:latin typeface="Arial"/>
                <a:ea typeface="Arial"/>
                <a:cs typeface="Arial"/>
                <a:sym typeface="Arial"/>
              </a:rPr>
              <a:t> sa snaží zvýšiť povedomie transformáciou vedeckých poznatkov na ľahko dostupné materiály a nástroje s cieľom objasniť hlboký vplyv technológií na náš každodenný život. S víziou podpory sveta, v ktorom majú jednotlivci pod kontrolou svoje digitálne správanie, sa iniciatíva snaží preklenúť priepasť medzi vedeckými poznatkami a praktickým porozumením a umožňuje ľuďom pohybovať sa v digitálnej sfére s väčšou autonómiou a istotou. 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6"/>
          <p:cNvSpPr/>
          <p:nvPr/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cap="flat" cmpd="sng" w="12700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SYNC (@SyncIthra) / X" id="170" name="Google Shape;170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887184" y="1216485"/>
            <a:ext cx="3781051" cy="3781051"/>
          </a:xfrm>
          <a:custGeom>
            <a:rect b="b" l="l" r="r" t="t"/>
            <a:pathLst>
              <a:path extrusionOk="0" h="5712488" w="4114800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  <a:noFill/>
          <a:ln>
            <a:noFill/>
          </a:ln>
        </p:spPr>
      </p:pic>
      <p:sp>
        <p:nvSpPr>
          <p:cNvPr id="171" name="Google Shape;171;p6"/>
          <p:cNvSpPr/>
          <p:nvPr/>
        </p:nvSpPr>
        <p:spPr>
          <a:xfrm>
            <a:off x="6749602" y="1"/>
            <a:ext cx="2066948" cy="1621879"/>
          </a:xfrm>
          <a:custGeom>
            <a:rect b="b" l="l" r="r" t="t"/>
            <a:pathLst>
              <a:path extrusionOk="0" h="1621879" w="2066948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2" name="Google Shape;172;p6"/>
          <p:cNvCxnSpPr/>
          <p:nvPr/>
        </p:nvCxnSpPr>
        <p:spPr>
          <a:xfrm>
            <a:off x="12138745" y="1027906"/>
            <a:ext cx="0" cy="1597708"/>
          </a:xfrm>
          <a:prstGeom prst="straightConnector1">
            <a:avLst/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</p:cxnSp>
      <p:sp>
        <p:nvSpPr>
          <p:cNvPr id="173" name="Google Shape;173;p6"/>
          <p:cNvSpPr/>
          <p:nvPr/>
        </p:nvSpPr>
        <p:spPr>
          <a:xfrm rot="-1136562">
            <a:off x="7456580" y="5166682"/>
            <a:ext cx="1835725" cy="2024785"/>
          </a:xfrm>
          <a:custGeom>
            <a:rect b="b" l="l" r="r" t="t"/>
            <a:pathLst>
              <a:path extrusionOk="0" h="2024785" w="183572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6"/>
          <p:cNvSpPr/>
          <p:nvPr/>
        </p:nvSpPr>
        <p:spPr>
          <a:xfrm>
            <a:off x="6809527" y="6033795"/>
            <a:ext cx="1991064" cy="824205"/>
          </a:xfrm>
          <a:custGeom>
            <a:rect b="b" l="l" r="r" t="t"/>
            <a:pathLst>
              <a:path extrusionOk="0" h="824205" w="1991064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6"/>
          <p:cNvSpPr/>
          <p:nvPr/>
        </p:nvSpPr>
        <p:spPr>
          <a:xfrm>
            <a:off x="10851696" y="5519196"/>
            <a:ext cx="1340305" cy="1338805"/>
          </a:xfrm>
          <a:custGeom>
            <a:rect b="b" l="l" r="r" t="t"/>
            <a:pathLst>
              <a:path extrusionOk="0" h="1338805" w="13403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7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7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7"/>
          <p:cNvSpPr txBox="1"/>
          <p:nvPr/>
        </p:nvSpPr>
        <p:spPr>
          <a:xfrm>
            <a:off x="838200" y="365125"/>
            <a:ext cx="10515600" cy="11322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Arial"/>
              <a:buNone/>
            </a:pPr>
            <a:r>
              <a:rPr b="1" lang="sk-SK" sz="4800">
                <a:solidFill>
                  <a:srgbClr val="92BAB5"/>
                </a:solidFill>
                <a:latin typeface="Arial"/>
                <a:ea typeface="Arial"/>
                <a:cs typeface="Arial"/>
                <a:sym typeface="Arial"/>
              </a:rPr>
              <a:t>Sync (Iniciatíva pre digitálnu pohodu)</a:t>
            </a:r>
            <a:endParaRPr/>
          </a:p>
        </p:txBody>
      </p:sp>
      <p:sp>
        <p:nvSpPr>
          <p:cNvPr id="183" name="Google Shape;183;p7"/>
          <p:cNvSpPr/>
          <p:nvPr/>
        </p:nvSpPr>
        <p:spPr>
          <a:xfrm flipH="1" rot="-5400000">
            <a:off x="555710" y="2183223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7"/>
          <p:cNvSpPr txBox="1"/>
          <p:nvPr>
            <p:ph idx="1" type="body"/>
          </p:nvPr>
        </p:nvSpPr>
        <p:spPr>
          <a:xfrm>
            <a:off x="1451610" y="1497330"/>
            <a:ext cx="10515600" cy="4769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b="1" lang="sk-SK" sz="2600">
                <a:latin typeface="Arial"/>
                <a:ea typeface="Arial"/>
                <a:cs typeface="Arial"/>
                <a:sym typeface="Arial"/>
              </a:rPr>
              <a:t>Prostredníctvom hĺbkového výskumu, informačných programov a globálnej spolupráce sa Sync snaží:  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400"/>
              <a:buChar char="❑"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Umožniť jednotlivcom prevziať kontrolu nad svojimi digitálnymi návykmi.  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400"/>
              <a:buChar char="❑"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Podporovať medzikultúrne zdieľanie vedomostí o digitálnej pohode.  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400"/>
              <a:buChar char="❑"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Presadzovať zodpovedné používanie technológií na celom svete.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400"/>
              <a:buChar char="❑"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Preskúmať najnovšie výsledky výskumu o vplyve technológií na rôzne aspekty nášho života.  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400"/>
              <a:buChar char="❑"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Objavovať vzdelávacie programy a zdroje navrhnuté tak, aby pomáhali rozvíjať zdravé digitálne návyky.  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400"/>
              <a:buChar char="❑"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Spojiť sa s globálnou komunitou jednotlivcov a organizácií, ktoré sa venujú podpore digitálnej pohody. 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8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8"/>
          <p:cNvSpPr/>
          <p:nvPr/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8"/>
          <p:cNvSpPr txBox="1"/>
          <p:nvPr>
            <p:ph type="title"/>
          </p:nvPr>
        </p:nvSpPr>
        <p:spPr>
          <a:xfrm>
            <a:off x="1389278" y="1233241"/>
            <a:ext cx="3240506" cy="40646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None/>
            </a:pPr>
            <a:r>
              <a:rPr lang="sk-SK" sz="3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Digitálna pohoda (Sprievodca výhodami efektívnejšieho využívania technológií pre váš tím a vašu firmu.)</a:t>
            </a:r>
            <a:endParaRPr sz="3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8"/>
          <p:cNvSpPr/>
          <p:nvPr/>
        </p:nvSpPr>
        <p:spPr>
          <a:xfrm flipH="1">
            <a:off x="530529" y="0"/>
            <a:ext cx="1155142" cy="591009"/>
          </a:xfrm>
          <a:custGeom>
            <a:rect b="b" l="l" r="r" t="t"/>
            <a:pathLst>
              <a:path extrusionOk="0" h="591009" w="1155142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8"/>
          <p:cNvSpPr/>
          <p:nvPr/>
        </p:nvSpPr>
        <p:spPr>
          <a:xfrm flipH="1">
            <a:off x="3961511" y="-1"/>
            <a:ext cx="1737401" cy="959536"/>
          </a:xfrm>
          <a:custGeom>
            <a:rect b="b" l="l" r="r" t="t"/>
            <a:pathLst>
              <a:path extrusionOk="0" h="959536" w="1737401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8"/>
          <p:cNvSpPr/>
          <p:nvPr/>
        </p:nvSpPr>
        <p:spPr>
          <a:xfrm flipH="1">
            <a:off x="0" y="2936831"/>
            <a:ext cx="159741" cy="552996"/>
          </a:xfrm>
          <a:custGeom>
            <a:rect b="b" l="l" r="r" t="t"/>
            <a:pathLst>
              <a:path extrusionOk="0" h="552996" w="159741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8"/>
          <p:cNvSpPr txBox="1"/>
          <p:nvPr>
            <p:ph idx="1" type="body"/>
          </p:nvPr>
        </p:nvSpPr>
        <p:spPr>
          <a:xfrm>
            <a:off x="6009216" y="480060"/>
            <a:ext cx="5877984" cy="5886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b="1" lang="sk-SK" sz="2400">
                <a:solidFill>
                  <a:srgbClr val="92BAB5"/>
                </a:solidFill>
                <a:latin typeface="Arial"/>
                <a:ea typeface="Arial"/>
                <a:cs typeface="Arial"/>
                <a:sym typeface="Arial"/>
              </a:rPr>
              <a:t>Sprievodca digitálnou pohodou - techtimeout (daj si pauzu)</a:t>
            </a:r>
            <a:endParaRPr b="1" sz="2400">
              <a:solidFill>
                <a:srgbClr val="92BAB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ct val="100000"/>
              <a:buNone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V dnešnej rýchlej digitálnej dobe je vplyv technológií na pohodu na pracoviskách čoraz zreteľnejší. 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ct val="100000"/>
              <a:buChar char="❑"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Zamysleli ste sa niekedy nad tým, ako tieto dynamické zmeny ovplyvňujú vaše pracovisko?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ct val="100000"/>
              <a:buChar char="❑"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Uvedomujete si potenciálne negatívne dopady používania technológií na vašich zamestnancov?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ct val="100000"/>
              <a:buNone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S modernými zariadeniami, ktoré stierajú hranice medzi pracovným a osobným životom, je nevyhnutné riešiť tieto problémy proaktívne. Pojednanie o tejto problematike je možné nájsť v komplexnej </a:t>
            </a:r>
            <a:r>
              <a:rPr lang="sk-SK" sz="2400" u="sng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Príručke digitálnej pohody</a:t>
            </a:r>
            <a:r>
              <a:rPr lang="sk-SK" sz="2400">
                <a:latin typeface="Arial"/>
                <a:ea typeface="Arial"/>
                <a:cs typeface="Arial"/>
                <a:sym typeface="Arial"/>
              </a:rPr>
              <a:t>.  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8"/>
          <p:cNvSpPr/>
          <p:nvPr/>
        </p:nvSpPr>
        <p:spPr>
          <a:xfrm flipH="1">
            <a:off x="0" y="5835649"/>
            <a:ext cx="1548180" cy="1022351"/>
          </a:xfrm>
          <a:custGeom>
            <a:rect b="b" l="l" r="r" t="t"/>
            <a:pathLst>
              <a:path extrusionOk="0" h="1022351" w="1548180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8"/>
          <p:cNvSpPr/>
          <p:nvPr/>
        </p:nvSpPr>
        <p:spPr>
          <a:xfrm flipH="1">
            <a:off x="3405056" y="5717905"/>
            <a:ext cx="1771609" cy="1140095"/>
          </a:xfrm>
          <a:custGeom>
            <a:rect b="b" l="l" r="r" t="t"/>
            <a:pathLst>
              <a:path extrusionOk="0" h="1140095" w="1771609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8"/>
          <p:cNvSpPr/>
          <p:nvPr/>
        </p:nvSpPr>
        <p:spPr>
          <a:xfrm flipH="1">
            <a:off x="4132972" y="6258755"/>
            <a:ext cx="1565940" cy="599245"/>
          </a:xfrm>
          <a:custGeom>
            <a:rect b="b" l="l" r="r" t="t"/>
            <a:pathLst>
              <a:path extrusionOk="0" h="599245" w="1565940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9"/>
          <p:cNvSpPr txBox="1"/>
          <p:nvPr>
            <p:ph type="title"/>
          </p:nvPr>
        </p:nvSpPr>
        <p:spPr>
          <a:xfrm>
            <a:off x="4419159" y="149783"/>
            <a:ext cx="6945888" cy="14860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2800"/>
              <a:buFont typeface="Arial"/>
              <a:buNone/>
            </a:pPr>
            <a:r>
              <a:rPr lang="sk-SK" sz="2800">
                <a:latin typeface="Arial"/>
                <a:ea typeface="Arial"/>
                <a:cs typeface="Arial"/>
                <a:sym typeface="Arial"/>
              </a:rPr>
              <a:t>Digitálna pohoda </a:t>
            </a:r>
            <a:r>
              <a:rPr lang="sk-SK" sz="2000">
                <a:solidFill>
                  <a:srgbClr val="FFAA5A"/>
                </a:solidFill>
                <a:latin typeface="Arial"/>
                <a:ea typeface="Arial"/>
                <a:cs typeface="Arial"/>
                <a:sym typeface="Arial"/>
              </a:rPr>
              <a:t>(Sprievodca výhodami efektívnejšieho využívania technológií pre váš tím a vašu firmu.)</a:t>
            </a:r>
            <a:endParaRPr sz="1900">
              <a:solidFill>
                <a:srgbClr val="FFAA5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Digital Wellbeing Guide" id="205" name="Google Shape;205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0077" y="431095"/>
            <a:ext cx="4099005" cy="5683955"/>
          </a:xfrm>
          <a:custGeom>
            <a:rect b="b" l="l" r="r" t="t"/>
            <a:pathLst>
              <a:path extrusionOk="0" h="5550370" w="4643496">
                <a:moveTo>
                  <a:pt x="81586" y="0"/>
                </a:moveTo>
                <a:lnTo>
                  <a:pt x="4561910" y="0"/>
                </a:lnTo>
                <a:cubicBezTo>
                  <a:pt x="4606969" y="0"/>
                  <a:pt x="4643496" y="36527"/>
                  <a:pt x="4643496" y="81586"/>
                </a:cubicBezTo>
                <a:lnTo>
                  <a:pt x="4643496" y="5468784"/>
                </a:lnTo>
                <a:cubicBezTo>
                  <a:pt x="4643496" y="5513843"/>
                  <a:pt x="4606969" y="5550370"/>
                  <a:pt x="4561910" y="5550370"/>
                </a:cubicBezTo>
                <a:lnTo>
                  <a:pt x="81586" y="5550370"/>
                </a:lnTo>
                <a:cubicBezTo>
                  <a:pt x="36527" y="5550370"/>
                  <a:pt x="0" y="5513843"/>
                  <a:pt x="0" y="5468784"/>
                </a:cubicBezTo>
                <a:lnTo>
                  <a:pt x="0" y="81586"/>
                </a:lnTo>
                <a:cubicBezTo>
                  <a:pt x="0" y="36527"/>
                  <a:pt x="36527" y="0"/>
                  <a:pt x="81586" y="0"/>
                </a:cubicBezTo>
                <a:close/>
              </a:path>
            </a:pathLst>
          </a:custGeom>
          <a:noFill/>
          <a:ln>
            <a:noFill/>
          </a:ln>
        </p:spPr>
      </p:pic>
      <p:sp>
        <p:nvSpPr>
          <p:cNvPr id="206" name="Google Shape;206;p9"/>
          <p:cNvSpPr/>
          <p:nvPr/>
        </p:nvSpPr>
        <p:spPr>
          <a:xfrm rot="6269068">
            <a:off x="8717845" y="3339275"/>
            <a:ext cx="2987899" cy="2987899"/>
          </a:xfrm>
          <a:prstGeom prst="arc">
            <a:avLst>
              <a:gd fmla="val 14441841" name="adj1"/>
              <a:gd fmla="val 0" name="adj2"/>
            </a:avLst>
          </a:prstGeom>
          <a:noFill/>
          <a:ln cap="rnd" cmpd="sng" w="127000">
            <a:solidFill>
              <a:schemeClr val="accent4">
                <a:alpha val="94901"/>
              </a:schemeClr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9"/>
          <p:cNvSpPr txBox="1"/>
          <p:nvPr>
            <p:ph idx="1" type="body"/>
          </p:nvPr>
        </p:nvSpPr>
        <p:spPr>
          <a:xfrm>
            <a:off x="4419159" y="1462088"/>
            <a:ext cx="6945888" cy="4652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b="1" lang="sk-SK" sz="2400">
                <a:solidFill>
                  <a:srgbClr val="92BAB5"/>
                </a:solidFill>
                <a:latin typeface="Arial"/>
                <a:ea typeface="Arial"/>
                <a:cs typeface="Arial"/>
                <a:sym typeface="Arial"/>
              </a:rPr>
              <a:t>Sprievodca digitálnou pohodou – techtimeout (daj si pauzu)</a:t>
            </a:r>
            <a:endParaRPr b="1" sz="2400">
              <a:solidFill>
                <a:srgbClr val="92BAB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ct val="100000"/>
              <a:buNone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Tento bezplatný zdroj ponúka cenné informácie o pochopení digitálnej pohody, o stratégiách pre pozitívne ovplyvňovanie vášho tímu vo vzťahu k technológiám a rad ďalších hmatateľných výhod, ktoré sa môžu využiť vo vašom podnikaní. 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ct val="100000"/>
              <a:buNone/>
            </a:pPr>
            <a:r>
              <a:rPr lang="sk-SK" sz="2400">
                <a:latin typeface="Arial"/>
                <a:ea typeface="Arial"/>
                <a:cs typeface="Arial"/>
                <a:sym typeface="Arial"/>
              </a:rPr>
              <a:t>Okrem toho zdôrazňuje riziká spojené so zanedbávaním digitálnej pohody na pracovisku. Ak hľadáte ďalšiu podporu, techtimeout je vám k dispozícii, aby vás previedol riešeniami šitými na mieru na podporu lepšej digitálnej pohody vo vašej organizácii. Umožnite sebe a svojmu pracovisku efektívne existovať v digitálnom prostredí a uprednostnite pohodu svojho tímu.   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eması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2023-02-23T17:03:29Z</dcterms:created>
  <dc:creator>Hanova Martina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0x010100FC39A8C05164174D8B0CC0E9EA7C08B6</vt:lpwstr>
  </property>
  <property fmtid="{D5CDD505-2E9C-101B-9397-08002B2CF9AE}" pid="3" name="MediaServiceImageTags">
    <vt:lpwstr/>
  </property>
</Properties>
</file>