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95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Škorňová" initials="EŠ" lastIdx="1" clrIdx="0">
    <p:extLst>
      <p:ext uri="{19B8F6BF-5375-455C-9EA6-DF929625EA0E}">
        <p15:presenceInfo xmlns:p15="http://schemas.microsoft.com/office/powerpoint/2012/main" userId="ec708d137dc034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5A"/>
    <a:srgbClr val="92BA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9" autoAdjust="0"/>
    <p:restoredTop sz="88779" autoAdjust="0"/>
  </p:normalViewPr>
  <p:slideViewPr>
    <p:cSldViewPr snapToGrid="0">
      <p:cViewPr varScale="1">
        <p:scale>
          <a:sx n="84" d="100"/>
          <a:sy n="84" d="100"/>
        </p:scale>
        <p:origin x="9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17B16-1802-46E4-9F7D-50A2DF01E26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EABECD8-D455-4319-8FF4-C2EE5129454B}">
      <dgm:prSet custT="1"/>
      <dgm:spPr/>
      <dgm:t>
        <a:bodyPr/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Naše kurzy nabízejí holistický přístup k digitální pohodě, kombinují interaktivní obsah, praktické strategie a personalizované poradenství.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77C9DEE0-5EB0-4EDD-8FF0-4D89016CD25A}" type="parTrans" cxnId="{E7761F84-3810-440A-A1B8-3087460895FA}">
      <dgm:prSet/>
      <dgm:spPr/>
      <dgm:t>
        <a:bodyPr/>
        <a:lstStyle/>
        <a:p>
          <a:endParaRPr lang="en-US"/>
        </a:p>
      </dgm:t>
    </dgm:pt>
    <dgm:pt modelId="{BE0A93C3-44AC-41B9-8137-AF79CBD19F65}" type="sibTrans" cxnId="{E7761F84-3810-440A-A1B8-3087460895FA}">
      <dgm:prSet/>
      <dgm:spPr/>
      <dgm:t>
        <a:bodyPr/>
        <a:lstStyle/>
        <a:p>
          <a:endParaRPr lang="en-US"/>
        </a:p>
      </dgm:t>
    </dgm:pt>
    <dgm:pt modelId="{B86FD1F9-60AF-4E92-85B6-C2039899D7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b="0" i="0" dirty="0"/>
            <a:t>Díky malým, ale </a:t>
          </a:r>
          <a:r>
            <a:rPr lang="cs-CZ" sz="2800" b="1" i="0" dirty="0"/>
            <a:t>smysluplným krokům </a:t>
          </a:r>
          <a:r>
            <a:rPr lang="cs-CZ" sz="2800" b="0" i="0" dirty="0"/>
            <a:t>se každý jednotlivec může vydat na transformační cestu ke zdravějšímu vztahu s technologií.</a:t>
          </a:r>
          <a:endParaRPr lang="en-US" sz="2800" dirty="0">
            <a:latin typeface="Aptos" panose="020B0004020202020204" pitchFamily="34" charset="0"/>
          </a:endParaRPr>
        </a:p>
      </dgm:t>
    </dgm:pt>
    <dgm:pt modelId="{B899E903-DDDC-4DAA-A42C-5F513F0AD41A}" type="parTrans" cxnId="{02CE6C79-CB3D-41BF-AB59-9BF49A251B0C}">
      <dgm:prSet/>
      <dgm:spPr/>
      <dgm:t>
        <a:bodyPr/>
        <a:lstStyle/>
        <a:p>
          <a:endParaRPr lang="en-US"/>
        </a:p>
      </dgm:t>
    </dgm:pt>
    <dgm:pt modelId="{A0FA3DFA-E61E-4743-B176-DEE2C8607848}" type="sibTrans" cxnId="{02CE6C79-CB3D-41BF-AB59-9BF49A251B0C}">
      <dgm:prSet/>
      <dgm:spPr/>
      <dgm:t>
        <a:bodyPr/>
        <a:lstStyle/>
        <a:p>
          <a:endParaRPr lang="en-US"/>
        </a:p>
      </dgm:t>
    </dgm:pt>
    <dgm:pt modelId="{9D08EBA8-9757-4B1C-A668-7D56EC487579}" type="pres">
      <dgm:prSet presAssocID="{2DB17B16-1802-46E4-9F7D-50A2DF01E262}" presName="root" presStyleCnt="0">
        <dgm:presLayoutVars>
          <dgm:dir/>
          <dgm:resizeHandles val="exact"/>
        </dgm:presLayoutVars>
      </dgm:prSet>
      <dgm:spPr/>
    </dgm:pt>
    <dgm:pt modelId="{E44C317D-AF0A-4BFA-874C-B51FD043C662}" type="pres">
      <dgm:prSet presAssocID="{7EABECD8-D455-4319-8FF4-C2EE5129454B}" presName="compNode" presStyleCnt="0"/>
      <dgm:spPr/>
    </dgm:pt>
    <dgm:pt modelId="{DD7613B7-8524-4696-97EB-553388BE4A2E}" type="pres">
      <dgm:prSet presAssocID="{7EABECD8-D455-4319-8FF4-C2EE5129454B}" presName="bgRect" presStyleLbl="bgShp" presStyleIdx="0" presStyleCnt="2"/>
      <dgm:spPr/>
    </dgm:pt>
    <dgm:pt modelId="{C30DF1B2-F37F-4977-A83F-C68B1482F247}" type="pres">
      <dgm:prSet presAssocID="{7EABECD8-D455-4319-8FF4-C2EE512945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čiteľ"/>
        </a:ext>
      </dgm:extLst>
    </dgm:pt>
    <dgm:pt modelId="{7752C616-D861-4E2D-89D5-D95999FED2D6}" type="pres">
      <dgm:prSet presAssocID="{7EABECD8-D455-4319-8FF4-C2EE5129454B}" presName="spaceRect" presStyleCnt="0"/>
      <dgm:spPr/>
    </dgm:pt>
    <dgm:pt modelId="{ED001D07-F4F4-4E34-8E58-9617D287011F}" type="pres">
      <dgm:prSet presAssocID="{7EABECD8-D455-4319-8FF4-C2EE5129454B}" presName="parTx" presStyleLbl="revTx" presStyleIdx="0" presStyleCnt="2">
        <dgm:presLayoutVars>
          <dgm:chMax val="0"/>
          <dgm:chPref val="0"/>
        </dgm:presLayoutVars>
      </dgm:prSet>
      <dgm:spPr/>
    </dgm:pt>
    <dgm:pt modelId="{2B8B12FC-271C-4FB7-AA0A-70EFFD894511}" type="pres">
      <dgm:prSet presAssocID="{BE0A93C3-44AC-41B9-8137-AF79CBD19F65}" presName="sibTrans" presStyleCnt="0"/>
      <dgm:spPr/>
    </dgm:pt>
    <dgm:pt modelId="{DFFF0108-41F4-43CD-97B8-D516D2C12455}" type="pres">
      <dgm:prSet presAssocID="{B86FD1F9-60AF-4E92-85B6-C2039899D794}" presName="compNode" presStyleCnt="0"/>
      <dgm:spPr/>
    </dgm:pt>
    <dgm:pt modelId="{C4E9ED3C-7BA5-44DA-B485-7992C21B656E}" type="pres">
      <dgm:prSet presAssocID="{B86FD1F9-60AF-4E92-85B6-C2039899D794}" presName="bgRect" presStyleLbl="bgShp" presStyleIdx="1" presStyleCnt="2"/>
      <dgm:spPr/>
    </dgm:pt>
    <dgm:pt modelId="{5C34206F-EB45-4DC3-8F16-DE3603D6F2D8}" type="pres">
      <dgm:prSet presAssocID="{B86FD1F9-60AF-4E92-85B6-C2039899D79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pojenia"/>
        </a:ext>
      </dgm:extLst>
    </dgm:pt>
    <dgm:pt modelId="{E7B6BEC0-AE40-4865-9FAD-91D6181EE047}" type="pres">
      <dgm:prSet presAssocID="{B86FD1F9-60AF-4E92-85B6-C2039899D794}" presName="spaceRect" presStyleCnt="0"/>
      <dgm:spPr/>
    </dgm:pt>
    <dgm:pt modelId="{5D256FB3-E2D8-4979-A2CD-862D1E70B6BE}" type="pres">
      <dgm:prSet presAssocID="{B86FD1F9-60AF-4E92-85B6-C2039899D79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2CE6C79-CB3D-41BF-AB59-9BF49A251B0C}" srcId="{2DB17B16-1802-46E4-9F7D-50A2DF01E262}" destId="{B86FD1F9-60AF-4E92-85B6-C2039899D794}" srcOrd="1" destOrd="0" parTransId="{B899E903-DDDC-4DAA-A42C-5F513F0AD41A}" sibTransId="{A0FA3DFA-E61E-4743-B176-DEE2C8607848}"/>
    <dgm:cxn modelId="{E7761F84-3810-440A-A1B8-3087460895FA}" srcId="{2DB17B16-1802-46E4-9F7D-50A2DF01E262}" destId="{7EABECD8-D455-4319-8FF4-C2EE5129454B}" srcOrd="0" destOrd="0" parTransId="{77C9DEE0-5EB0-4EDD-8FF0-4D89016CD25A}" sibTransId="{BE0A93C3-44AC-41B9-8137-AF79CBD19F65}"/>
    <dgm:cxn modelId="{BE85968E-54F5-499D-AC20-2C0D9E4779E5}" type="presOf" srcId="{7EABECD8-D455-4319-8FF4-C2EE5129454B}" destId="{ED001D07-F4F4-4E34-8E58-9617D287011F}" srcOrd="0" destOrd="0" presId="urn:microsoft.com/office/officeart/2018/2/layout/IconVerticalSolidList"/>
    <dgm:cxn modelId="{D6537EDB-311D-4CF2-9C90-69FC569639FE}" type="presOf" srcId="{2DB17B16-1802-46E4-9F7D-50A2DF01E262}" destId="{9D08EBA8-9757-4B1C-A668-7D56EC487579}" srcOrd="0" destOrd="0" presId="urn:microsoft.com/office/officeart/2018/2/layout/IconVerticalSolidList"/>
    <dgm:cxn modelId="{7034F5E8-36F7-4CF9-9242-A85B7C973850}" type="presOf" srcId="{B86FD1F9-60AF-4E92-85B6-C2039899D794}" destId="{5D256FB3-E2D8-4979-A2CD-862D1E70B6BE}" srcOrd="0" destOrd="0" presId="urn:microsoft.com/office/officeart/2018/2/layout/IconVerticalSolidList"/>
    <dgm:cxn modelId="{854874DB-E7A8-41A7-BFB4-0923A53314AB}" type="presParOf" srcId="{9D08EBA8-9757-4B1C-A668-7D56EC487579}" destId="{E44C317D-AF0A-4BFA-874C-B51FD043C662}" srcOrd="0" destOrd="0" presId="urn:microsoft.com/office/officeart/2018/2/layout/IconVerticalSolidList"/>
    <dgm:cxn modelId="{728890F1-7523-499A-8177-E0F7F580CAA2}" type="presParOf" srcId="{E44C317D-AF0A-4BFA-874C-B51FD043C662}" destId="{DD7613B7-8524-4696-97EB-553388BE4A2E}" srcOrd="0" destOrd="0" presId="urn:microsoft.com/office/officeart/2018/2/layout/IconVerticalSolidList"/>
    <dgm:cxn modelId="{2D34A50A-9886-430D-91CB-22E013432E59}" type="presParOf" srcId="{E44C317D-AF0A-4BFA-874C-B51FD043C662}" destId="{C30DF1B2-F37F-4977-A83F-C68B1482F247}" srcOrd="1" destOrd="0" presId="urn:microsoft.com/office/officeart/2018/2/layout/IconVerticalSolidList"/>
    <dgm:cxn modelId="{0D5B74A3-5F2D-42A3-A363-F9683EC444F7}" type="presParOf" srcId="{E44C317D-AF0A-4BFA-874C-B51FD043C662}" destId="{7752C616-D861-4E2D-89D5-D95999FED2D6}" srcOrd="2" destOrd="0" presId="urn:microsoft.com/office/officeart/2018/2/layout/IconVerticalSolidList"/>
    <dgm:cxn modelId="{5DA2E1B7-7EB5-4A9D-8918-50300D1BE99E}" type="presParOf" srcId="{E44C317D-AF0A-4BFA-874C-B51FD043C662}" destId="{ED001D07-F4F4-4E34-8E58-9617D287011F}" srcOrd="3" destOrd="0" presId="urn:microsoft.com/office/officeart/2018/2/layout/IconVerticalSolidList"/>
    <dgm:cxn modelId="{9F5D6CB5-4B30-48AA-816D-E638573833D3}" type="presParOf" srcId="{9D08EBA8-9757-4B1C-A668-7D56EC487579}" destId="{2B8B12FC-271C-4FB7-AA0A-70EFFD894511}" srcOrd="1" destOrd="0" presId="urn:microsoft.com/office/officeart/2018/2/layout/IconVerticalSolidList"/>
    <dgm:cxn modelId="{D1E01A4D-134E-4120-9E1B-159F840F89CA}" type="presParOf" srcId="{9D08EBA8-9757-4B1C-A668-7D56EC487579}" destId="{DFFF0108-41F4-43CD-97B8-D516D2C12455}" srcOrd="2" destOrd="0" presId="urn:microsoft.com/office/officeart/2018/2/layout/IconVerticalSolidList"/>
    <dgm:cxn modelId="{59AE29FA-ABDF-4DF1-96A6-21EE937E3A2F}" type="presParOf" srcId="{DFFF0108-41F4-43CD-97B8-D516D2C12455}" destId="{C4E9ED3C-7BA5-44DA-B485-7992C21B656E}" srcOrd="0" destOrd="0" presId="urn:microsoft.com/office/officeart/2018/2/layout/IconVerticalSolidList"/>
    <dgm:cxn modelId="{37C40F12-760E-49F4-BA43-76A2083855A6}" type="presParOf" srcId="{DFFF0108-41F4-43CD-97B8-D516D2C12455}" destId="{5C34206F-EB45-4DC3-8F16-DE3603D6F2D8}" srcOrd="1" destOrd="0" presId="urn:microsoft.com/office/officeart/2018/2/layout/IconVerticalSolidList"/>
    <dgm:cxn modelId="{510ADFE0-3ACC-4EB9-B1F8-63DFA944C072}" type="presParOf" srcId="{DFFF0108-41F4-43CD-97B8-D516D2C12455}" destId="{E7B6BEC0-AE40-4865-9FAD-91D6181EE047}" srcOrd="2" destOrd="0" presId="urn:microsoft.com/office/officeart/2018/2/layout/IconVerticalSolidList"/>
    <dgm:cxn modelId="{9BB46E14-149D-43BD-9111-ECEC8C98ABFA}" type="presParOf" srcId="{DFFF0108-41F4-43CD-97B8-D516D2C12455}" destId="{5D256FB3-E2D8-4979-A2CD-862D1E70B6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613B7-8524-4696-97EB-553388BE4A2E}">
      <dsp:nvSpPr>
        <dsp:cNvPr id="0" name=""/>
        <dsp:cNvSpPr/>
      </dsp:nvSpPr>
      <dsp:spPr>
        <a:xfrm>
          <a:off x="0" y="339743"/>
          <a:ext cx="10662684" cy="1671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DF1B2-F37F-4977-A83F-C68B1482F247}">
      <dsp:nvSpPr>
        <dsp:cNvPr id="0" name=""/>
        <dsp:cNvSpPr/>
      </dsp:nvSpPr>
      <dsp:spPr>
        <a:xfrm>
          <a:off x="505640" y="715839"/>
          <a:ext cx="919345" cy="9193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01D07-F4F4-4E34-8E58-9617D287011F}">
      <dsp:nvSpPr>
        <dsp:cNvPr id="0" name=""/>
        <dsp:cNvSpPr/>
      </dsp:nvSpPr>
      <dsp:spPr>
        <a:xfrm>
          <a:off x="1930626" y="339743"/>
          <a:ext cx="8732057" cy="167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04" tIns="176904" rIns="176904" bIns="17690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Naše kurzy nabízejí holistický přístup k digitální pohodě, kombinují interaktivní obsah, praktické strategie a personalizované poradenství.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1930626" y="339743"/>
        <a:ext cx="8732057" cy="1671537"/>
      </dsp:txXfrm>
    </dsp:sp>
    <dsp:sp modelId="{C4E9ED3C-7BA5-44DA-B485-7992C21B656E}">
      <dsp:nvSpPr>
        <dsp:cNvPr id="0" name=""/>
        <dsp:cNvSpPr/>
      </dsp:nvSpPr>
      <dsp:spPr>
        <a:xfrm>
          <a:off x="0" y="2337434"/>
          <a:ext cx="10662684" cy="1671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4206F-EB45-4DC3-8F16-DE3603D6F2D8}">
      <dsp:nvSpPr>
        <dsp:cNvPr id="0" name=""/>
        <dsp:cNvSpPr/>
      </dsp:nvSpPr>
      <dsp:spPr>
        <a:xfrm>
          <a:off x="505640" y="2713530"/>
          <a:ext cx="919345" cy="9193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56FB3-E2D8-4979-A2CD-862D1E70B6BE}">
      <dsp:nvSpPr>
        <dsp:cNvPr id="0" name=""/>
        <dsp:cNvSpPr/>
      </dsp:nvSpPr>
      <dsp:spPr>
        <a:xfrm>
          <a:off x="1930626" y="2337434"/>
          <a:ext cx="8732057" cy="167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04" tIns="176904" rIns="176904" bIns="17690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 dirty="0"/>
            <a:t>Díky malým, ale </a:t>
          </a:r>
          <a:r>
            <a:rPr lang="cs-CZ" sz="2800" b="1" i="0" kern="1200" dirty="0"/>
            <a:t>smysluplným krokům </a:t>
          </a:r>
          <a:r>
            <a:rPr lang="cs-CZ" sz="2800" b="0" i="0" kern="1200" dirty="0"/>
            <a:t>se každý jednotlivec může vydat na transformační cestu ke zdravějšímu vztahu s technologií.</a:t>
          </a:r>
          <a:endParaRPr lang="en-US" sz="2800" kern="1200" dirty="0">
            <a:latin typeface="Aptos" panose="020B0004020202020204" pitchFamily="34" charset="0"/>
          </a:endParaRPr>
        </a:p>
      </dsp:txBody>
      <dsp:txXfrm>
        <a:off x="1930626" y="2337434"/>
        <a:ext cx="8732057" cy="1671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286A2-BD5B-40A6-9918-E980843A5447}" type="datetimeFigureOut">
              <a:rPr lang="sk-SK" smtClean="0"/>
              <a:t>30.9.24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C988-4ABC-44CD-BF57-54EC295E72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851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cs-CZ" sz="1200" b="0" i="0" kern="1200" dirty="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Diskutujte o konceptu digitálního blahobytu a jeho významu v dnešní digitální době. </a:t>
            </a:r>
          </a:p>
          <a:p>
            <a:pPr mar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cs-CZ" sz="1200" b="0" i="0" kern="1200" dirty="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Zdůrazněte potřebu rovnováhy při používání technologií ke zlepšení našich životů, aniž bychom obětovali naše blaho.</a:t>
            </a:r>
          </a:p>
          <a:p>
            <a:pPr algn="l">
              <a:buFont typeface="+mj-lt"/>
              <a:buNone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457200" lvl="1" indent="0" algn="l">
              <a:buFont typeface="+mj-lt"/>
              <a:buNone/>
            </a:pPr>
            <a:endParaRPr lang="cs-CZ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"Začněme tím, že pochopíme, co skutečně znamená digitální pohoda. Je to všechno o nalezení rovnováhy mezi používáním technologií ke zlepšení našich životů a zajištěním, aby nás neovládly. Budeme zkoumat praktické způsoby, jak této rovnováhy dosáhnout."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84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Povzbuďte účastníky, aby sdíleli své zkušenosti s digitálním blahobytem a inspirujte ostatní svými příběhy.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Zdůrazněte sílu podpory komunity při podpoře motivace a odpovědnosti za udržování digitální pohody.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"Chci od každého z vás slyšet o vašich zkušenostech s digitálním blahobytem. Vaše příběhy mohou inspirovat ostatní a vytvořit podpůrnou komunitu. Pojďme společně pracovat na tom, aby se digitální blahobyt stal prioritou našich životů."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291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Zdůrazněte specifické výzvy, kterým dospělí čelí při udržování digitální pohody, jako je pracovní stres a digitální přetížení. 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Zdůrazněte důležitost upřednostňování fyzického zdraví, psychické pohody a sociálních vazeb v digitální sféře.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br>
              <a:rPr lang="en-US" dirty="0"/>
            </a:br>
            <a:r>
              <a:rPr lang="cs-CZ" sz="1200" b="0" i="0" kern="1200" dirty="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"Jako dospělí čelíme jedinečným výzvám, pokud jde o digitální pohodu. Od stresu souvisejícího s prací až po neustálý přísun informací je snadné se cítit zahlceni. Dnes si probereme, proč je pro nás klíčové upřednostňovat naše fyzické a duševní zdraví v digitálním světě."</a:t>
            </a:r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03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Zobrazte technologii pomocí vyváženého objektivu, protože nabízí bezkonkurenční pohodlí a konektivitu, ale také představuje problémy, jako je digitální přetížení a závislost. 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Tím, že uznáváme výhody i nevýhody technologií, se zmocňujeme k tomu, abychom se s technologiemi zabývali vědomějším a úmyslnějším způsobem.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None/>
            </a:pPr>
            <a:br>
              <a:rPr lang="en-US" dirty="0"/>
            </a:b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 defTabSz="914400" rtl="0" eaLnBrk="1" latinLnBrk="0" hangingPunct="1">
              <a:buFont typeface="+mj-lt"/>
              <a:buAutoNum type="arabicPeriod"/>
            </a:pPr>
            <a:r>
              <a:rPr lang="cs-CZ" sz="1200" b="0" i="0" kern="1200" dirty="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"Technologie je mocný nástroj, ale je nezbytné k ní přistupovat s vyváženou perspektivou. Podíváme se na pozitivní i negativní dopady technologií a prodiskutujeme, jak je můžeme rozumně využít ke zlepšení našich životů."</a:t>
            </a: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033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cs-CZ" sz="1200" b="0" i="0" kern="1200" dirty="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Vysvětlete uživatelsky přívětivý a poutavý formát materiálů kurzu, včetně prezentací v PowerPointu, videí a kvízů.</a:t>
            </a:r>
          </a:p>
          <a:p>
            <a:pPr mar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cs-CZ" sz="1200" b="0" i="0" kern="1200" dirty="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 Povzbuďte účastníky, aby se aktivně zapojili do procesu učení a využívali nabízené interaktivní prvky.</a:t>
            </a:r>
            <a:endParaRPr lang="en-US" sz="1200" b="0" i="0" kern="1200" dirty="0">
              <a:solidFill>
                <a:srgbClr val="ECECEC"/>
              </a:solidFill>
              <a:effectLst/>
              <a:latin typeface="Söhne"/>
              <a:ea typeface="+mn-ea"/>
              <a:cs typeface="+mn-cs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endParaRPr lang="cs-CZ" dirty="0"/>
          </a:p>
          <a:p>
            <a:pPr marL="228600" indent="-228600">
              <a:buFont typeface="+mj-lt"/>
              <a:buAutoNum type="arabicPeriod"/>
            </a:pPr>
            <a:r>
              <a:rPr lang="cs-CZ" sz="1200" b="0" i="0" kern="1200" dirty="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"Naše materiály pro kurzy jsou navrženy tak, aby byly uživatelsky přívětivé a poutavé. Od prezentací v PowerPointu po interaktivní kvízy jsme se ujistili, že učení o digitální pohodě je informativní i zábavné."</a:t>
            </a:r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842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Navrhněte praktické strategie pro implementaci udržitelných změn v digitálních návycích, jako je stanovení hranic, procvičování všímavosti a hledání sociální podpory. 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Zdůrazněte důležitost důslednosti a postupného pokroku při osvojování zdravějších digitálních návyků.</a:t>
            </a:r>
          </a:p>
          <a:p>
            <a:pPr marL="742950" lvl="1" indent="-285750" algn="l">
              <a:buFont typeface="+mj-lt"/>
              <a:buAutoNum type="arabicPeriod"/>
            </a:pPr>
            <a:endParaRPr lang="cs-CZ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457200" lvl="1" indent="0" algn="l">
              <a:buFont typeface="+mj-lt"/>
              <a:buNone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228600" indent="-228600" algn="l">
              <a:buFont typeface="+mj-lt"/>
              <a:buAutoNum type="arabicPeriod"/>
            </a:pPr>
            <a:br>
              <a:rPr lang="en-US"/>
            </a:br>
            <a:r>
              <a:rPr lang="cs-CZ" sz="1200" b="0" i="0" kern="120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"</a:t>
            </a:r>
            <a:r>
              <a:rPr lang="cs-CZ" sz="1200" b="0" i="0" kern="1200" dirty="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Nyní se pustíme do toho nejzákladnějšího zavádění změn. Budeme diskutovat o praktických strategiích pro osvojení zdravějších digitálních návyků, jako je stanovení hranic a procvičování všímavosti. Tyto malé změny mohou mít velký vliv na naši celkovou pohodu." "</a:t>
            </a:r>
            <a:endParaRPr lang="mk-MK" sz="1200" b="0" i="0" kern="1200" dirty="0">
              <a:solidFill>
                <a:srgbClr val="ECECEC"/>
              </a:solidFill>
              <a:effectLst/>
              <a:latin typeface="Söhn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520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l" defTabSz="914400" rtl="0" eaLnBrk="1" latinLnBrk="0" hangingPunct="1">
              <a:buFont typeface="+mj-lt"/>
              <a:buAutoNum type="arabicPeriod"/>
            </a:pPr>
            <a:r>
              <a:rPr lang="cs-CZ" sz="1200" b="0" i="0" kern="1200" dirty="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Shrňte klíčové body obsažené v prezentaci a zdůrazněte význam digitálního blahobytu v dnešní společnosti.</a:t>
            </a:r>
          </a:p>
          <a:p>
            <a:pPr marL="742950" lvl="1" indent="-285750" algn="l" defTabSz="914400" rtl="0" eaLnBrk="1" latinLnBrk="0" hangingPunct="1">
              <a:buFont typeface="+mj-lt"/>
              <a:buAutoNum type="arabicPeriod"/>
            </a:pPr>
            <a:r>
              <a:rPr lang="cs-CZ" sz="1200" b="0" i="0" kern="1200" dirty="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 Povzbuďte účastníky, aby se zamysleli nad svými vlastními digitálními návyky a zvážili, jak mohou získané poznatky začlenit do svého každodenního života.</a:t>
            </a:r>
          </a:p>
          <a:p>
            <a:pPr marL="742950" lvl="1" indent="-285750" algn="l" defTabSz="914400" rtl="0" eaLnBrk="1" latinLnBrk="0" hangingPunct="1">
              <a:buFont typeface="+mj-lt"/>
              <a:buAutoNum type="arabicPeriod"/>
            </a:pPr>
            <a:endParaRPr lang="cs-CZ" sz="1200" b="0" i="0" kern="1200" dirty="0">
              <a:solidFill>
                <a:srgbClr val="ECECEC"/>
              </a:solidFill>
              <a:effectLst/>
              <a:latin typeface="Söhne"/>
              <a:ea typeface="+mn-ea"/>
              <a:cs typeface="+mn-cs"/>
            </a:endParaRPr>
          </a:p>
          <a:p>
            <a:pPr marL="742950" lvl="1" indent="-285750"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cs-CZ" dirty="0"/>
              <a:t> </a:t>
            </a: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„Až skončíme, pojďme se zamyslet nad tím, co jsme se dnes naučili. Digitální pohoda není jen módní slovo – je to zásadní aspekt našeho života v digitálním věku. Doporučuji každému z vás, aby si vzal to, co naučili a aplikujte je na své vlastní digitální návyky."</a:t>
            </a:r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242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Zdůrazněte hodnotu kurzů v poskytování komplexního, praktického a poutavého obsahu o digitální pohodě.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Pozvěte účastníky, aby dále prozkoumali kurzy a využili zdrojů, které mají k dispozici.</a:t>
            </a:r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"Naše kurzy nabízejí nepřeberné množství zdrojů, které vám pomohou na vaší cestě k digitální pohodě. Ať už se jedná o prezentace v PowerPointu nebo interaktivní kvízy, máme vše, co potřebujete k úspěchu. Doporučuji vám, abyste kurzy dále prozkoumali a využili těchto výhod cenné zdroje."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742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C4043"/>
                </a:solidFill>
                <a:effectLst/>
              </a:rPr>
              <a:t>Zajistěte účastníky, že materiály kurzu jsou navrženy tak, aby byly uživatelsky přívětivé a dostupné pro jednotlivce všech prostředí a úrovní dovedností.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C4043"/>
                </a:solidFill>
                <a:effectLst/>
              </a:rPr>
              <a:t>Povzbuďte účastníky, aby se aktivně zapojili do materiálů a poskytli zpětnou vazbu pro zlepšení.</a:t>
            </a:r>
          </a:p>
          <a:p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 defTabSz="914400" rtl="0" eaLnBrk="1" latinLnBrk="0" hangingPunct="1">
              <a:buFont typeface="+mj-lt"/>
              <a:buAutoNum type="arabicPeriod"/>
            </a:pPr>
            <a:r>
              <a:rPr lang="cs-CZ" sz="1200" b="0" i="0" kern="1200" dirty="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"Nebojte se, že se v materiálech kurzu ztratíte - zajistili jsme, že se v nich dá snadno orientovat a rozumět jim. Ať už jste technický nováček nebo zkušený profesionál, v našich kurzech najdete něco cenného."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507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cs-CZ" sz="1200" b="0" i="0" kern="1200" dirty="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Umožněte účastníkům, aby převzali odpovědnost za svou cestu digitální pohody a provedli pozitivní změny ve svých návycích. </a:t>
            </a:r>
          </a:p>
          <a:p>
            <a:pPr mar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cs-CZ" sz="1200" b="0" i="0" kern="1200" dirty="0">
                <a:solidFill>
                  <a:srgbClr val="ECECEC"/>
                </a:solidFill>
                <a:effectLst/>
                <a:latin typeface="Söhne"/>
                <a:ea typeface="+mn-ea"/>
                <a:cs typeface="+mn-cs"/>
              </a:rPr>
              <a:t>Připomeňte účastníkům, že malé kroky mohou vést k významným zlepšením, a povzbuďte je, aby se ve svém úsilí navzájem podporovali.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endParaRPr lang="en-US" dirty="0"/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"Pamatujte si, že změna nenastane ze dne na den. Jde o to dělat malé kroky a zůstat konzistentní. Tím, že se budeme vzájemně podporovat, můžeme všichni dosáhnout našich cílů pro zdravější digitální životní styl."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503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57895"/>
            <a:ext cx="9144000" cy="48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2022-2-SK01-KA220-ADU-000096888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979409"/>
            <a:ext cx="959765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Building Digital Resilience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by Making Digital Wellbeing and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Security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DigiWELL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 descr="Obrázok, na ktorom je text">
            <a:extLst>
              <a:ext uri="{FF2B5EF4-FFF2-40B4-BE49-F238E27FC236}">
                <a16:creationId xmlns:a16="http://schemas.microsoft.com/office/drawing/2014/main" id="{54C5578C-DDE6-7454-9A35-A21DF6FD6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75" y="1109487"/>
            <a:ext cx="2785830" cy="64386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4B61CA5-55B9-4CB5-9152-A8113B1B02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59" y="777514"/>
            <a:ext cx="1307223" cy="1307223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93EB76E5-F830-4DD2-448B-85F788FD2FF6}"/>
              </a:ext>
            </a:extLst>
          </p:cNvPr>
          <p:cNvGrpSpPr/>
          <p:nvPr userDrawn="1"/>
        </p:nvGrpSpPr>
        <p:grpSpPr>
          <a:xfrm>
            <a:off x="1111053" y="5744184"/>
            <a:ext cx="10432806" cy="737473"/>
            <a:chOff x="2911015" y="5847007"/>
            <a:chExt cx="10432806" cy="737473"/>
          </a:xfrm>
        </p:grpSpPr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0717F8F2-0BCE-9421-DF7E-92091F55BA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532" y="5847007"/>
              <a:ext cx="1826289" cy="737473"/>
            </a:xfrm>
            <a:prstGeom prst="rect">
              <a:avLst/>
            </a:prstGeom>
          </p:spPr>
        </p:pic>
        <p:pic>
          <p:nvPicPr>
            <p:cNvPr id="7" name="Picture 2" descr="Slovenská poľnohospodárska univerzita v Nitre">
              <a:extLst>
                <a:ext uri="{FF2B5EF4-FFF2-40B4-BE49-F238E27FC236}">
                  <a16:creationId xmlns:a16="http://schemas.microsoft.com/office/drawing/2014/main" id="{B00D6C37-830D-9941-CE8E-7B8A7F5899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015" y="5933486"/>
              <a:ext cx="1128044" cy="534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ogo">
              <a:extLst>
                <a:ext uri="{FF2B5EF4-FFF2-40B4-BE49-F238E27FC236}">
                  <a16:creationId xmlns:a16="http://schemas.microsoft.com/office/drawing/2014/main" id="{CD7F7C8A-16EA-543D-14C6-A4B03911D3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350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CF61E06-6F0B-102C-C5D7-4F46BA003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235" y="5933486"/>
              <a:ext cx="1156727" cy="564513"/>
            </a:xfrm>
            <a:prstGeom prst="rect">
              <a:avLst/>
            </a:prstGeom>
          </p:spPr>
        </p:pic>
        <p:pic>
          <p:nvPicPr>
            <p:cNvPr id="11" name="Picture 4" descr="AIFED - Formación, cultura y empleo en Granada">
              <a:extLst>
                <a:ext uri="{FF2B5EF4-FFF2-40B4-BE49-F238E27FC236}">
                  <a16:creationId xmlns:a16="http://schemas.microsoft.com/office/drawing/2014/main" id="{D66156B2-E30F-3CE0-6DDE-56F3AB67B9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109" y="5921371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E56BECE-5124-9DF4-2569-5A497617F4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718" y="595470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Syzygia Foundation">
              <a:extLst>
                <a:ext uri="{FF2B5EF4-FFF2-40B4-BE49-F238E27FC236}">
                  <a16:creationId xmlns:a16="http://schemas.microsoft.com/office/drawing/2014/main" id="{B5BBB899-B640-32EB-E0F3-C9B21A3DB9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1615" y="629186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Obrázok 13">
            <a:extLst>
              <a:ext uri="{FF2B5EF4-FFF2-40B4-BE49-F238E27FC236}">
                <a16:creationId xmlns:a16="http://schemas.microsoft.com/office/drawing/2014/main" id="{742551FF-9CE1-7E47-DF33-E0FC04B198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72" y="5507489"/>
            <a:ext cx="887333" cy="11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pic>
        <p:nvPicPr>
          <p:cNvPr id="4" name="Resim 4" descr="logo içeren bir resim&#10;&#10;Açıklama otomatik olarak oluşturuldu">
            <a:extLst>
              <a:ext uri="{FF2B5EF4-FFF2-40B4-BE49-F238E27FC236}">
                <a16:creationId xmlns:a16="http://schemas.microsoft.com/office/drawing/2014/main" id="{7117CEBA-B2E2-BBC3-1991-BA8006654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36473" r="17426" b="34350"/>
          <a:stretch/>
        </p:blipFill>
        <p:spPr bwMode="auto">
          <a:xfrm>
            <a:off x="272798" y="6224586"/>
            <a:ext cx="1325245" cy="536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60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0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1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0A23-50E5-4E98-A123-1ABE0DF6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B4E44-5D0F-4491-BC07-5D57BCF01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F08B9-AC57-4793-A600-2179C750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6B4-3BDC-48EA-B258-56A3470749C0}" type="datetimeFigureOut">
              <a:rPr lang="mk-MK" smtClean="0"/>
              <a:t>30.9.24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4BCEB-204C-4393-997A-12C9FBD9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FD7F9-407B-4FDA-8395-66CDEBF7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557A-3CDE-402B-B8F9-F7D05CB61B5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0108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26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18" Type="http://schemas.openxmlformats.org/officeDocument/2006/relationships/image" Target="../media/image9.png"/><Relationship Id="rId3" Type="http://schemas.openxmlformats.org/officeDocument/2006/relationships/hyperlink" Target="https://www.flickr.com/photos/rodeime/15116947119" TargetMode="Externa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8.png"/><Relationship Id="rId2" Type="http://schemas.openxmlformats.org/officeDocument/2006/relationships/image" Target="../media/image12.jp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5" Type="http://schemas.openxmlformats.org/officeDocument/2006/relationships/image" Target="../media/image6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583993"/>
            <a:ext cx="5334930" cy="14775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cs-CZ" b="0" i="0" dirty="0">
                <a:solidFill>
                  <a:srgbClr val="FFAA5A"/>
                </a:solidFill>
                <a:effectLst/>
                <a:latin typeface="Roboto" panose="02000000000000000000" pitchFamily="2" charset="0"/>
              </a:rPr>
              <a:t>Digitální rovnováha – závěry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12" descr="Obrázok, na ktorom je nebo, voda, exteriér, osoba&#10;&#10;Automaticky generovaný popis">
            <a:extLst>
              <a:ext uri="{FF2B5EF4-FFF2-40B4-BE49-F238E27FC236}">
                <a16:creationId xmlns:a16="http://schemas.microsoft.com/office/drawing/2014/main" id="{4895F832-F23A-EB44-A8CF-F6C9E11557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2" name="Grafický objekt 11" descr="Smartfón obrys">
            <a:extLst>
              <a:ext uri="{FF2B5EF4-FFF2-40B4-BE49-F238E27FC236}">
                <a16:creationId xmlns:a16="http://schemas.microsoft.com/office/drawing/2014/main" id="{BAFE05D7-1248-91EA-E195-9AA5B4525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5805">
            <a:off x="1685671" y="1534886"/>
            <a:ext cx="914400" cy="914400"/>
          </a:xfrm>
          <a:prstGeom prst="rect">
            <a:avLst/>
          </a:prstGeom>
        </p:spPr>
      </p:pic>
      <p:pic>
        <p:nvPicPr>
          <p:cNvPr id="14" name="Grafický objekt 13" descr="Internet obrys">
            <a:extLst>
              <a:ext uri="{FF2B5EF4-FFF2-40B4-BE49-F238E27FC236}">
                <a16:creationId xmlns:a16="http://schemas.microsoft.com/office/drawing/2014/main" id="{C6FB75F4-E4BA-75A9-910F-FD8D43EBC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8057" y="2772394"/>
            <a:ext cx="914400" cy="914400"/>
          </a:xfrm>
          <a:prstGeom prst="rect">
            <a:avLst/>
          </a:prstGeom>
        </p:spPr>
      </p:pic>
      <p:pic>
        <p:nvPicPr>
          <p:cNvPr id="17" name="Grafický objekt 16" descr="Wi-Fi obrys">
            <a:extLst>
              <a:ext uri="{FF2B5EF4-FFF2-40B4-BE49-F238E27FC236}">
                <a16:creationId xmlns:a16="http://schemas.microsoft.com/office/drawing/2014/main" id="{182B619F-6959-7F39-3BA3-193DB245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5257" y="3979506"/>
            <a:ext cx="914400" cy="914400"/>
          </a:xfrm>
          <a:prstGeom prst="rect">
            <a:avLst/>
          </a:prstGeom>
        </p:spPr>
      </p:pic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346" y="432583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254241" y="3583016"/>
            <a:ext cx="3152502" cy="147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1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Budování digitální odolnosti zpřístupněním digitální pohody a zabezpečení všem </a:t>
            </a:r>
            <a:br>
              <a:rPr lang="cs-CZ" sz="11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</a:br>
            <a:r>
              <a:rPr lang="cs-CZ" sz="11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2022-2-SK01-KA220-ADU-000096888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4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6B2A7-6C61-4467-918B-79D080A8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87" y="297612"/>
            <a:ext cx="6022833" cy="12393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dirty="0">
                <a:latin typeface="Aptos" panose="020B0004020202020204" pitchFamily="34" charset="0"/>
                <a:ea typeface="+mj-ea"/>
              </a:rPr>
              <a:t>Posilující změna</a:t>
            </a:r>
            <a:endParaRPr lang="en-US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F1860-2E7F-4151-8316-1C2C3123C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628" y="1620610"/>
            <a:ext cx="5724934" cy="455635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3200" dirty="0">
                <a:latin typeface="Aptos" panose="020B0004020202020204" pitchFamily="34" charset="0"/>
                <a:ea typeface="+mn-ea"/>
              </a:rPr>
              <a:t>Změna návyků vyžaduje </a:t>
            </a:r>
            <a:r>
              <a:rPr lang="cs-CZ" sz="3200" b="1" dirty="0">
                <a:latin typeface="Aptos" panose="020B0004020202020204" pitchFamily="34" charset="0"/>
                <a:ea typeface="+mn-ea"/>
              </a:rPr>
              <a:t>sebeuvědomění, trpělivost a podporu</a:t>
            </a:r>
            <a:r>
              <a:rPr lang="cs-CZ" sz="3200" dirty="0">
                <a:latin typeface="Aptos" panose="020B0004020202020204" pitchFamily="34" charset="0"/>
                <a:ea typeface="+mn-ea"/>
              </a:rPr>
              <a:t>. </a:t>
            </a:r>
          </a:p>
          <a:p>
            <a:r>
              <a:rPr lang="cs-CZ" sz="3200" dirty="0">
                <a:latin typeface="Aptos" panose="020B0004020202020204" pitchFamily="34" charset="0"/>
                <a:ea typeface="+mn-ea"/>
              </a:rPr>
              <a:t>Přijetím těchto principů a podporou smyslu pro komunitu umožňujeme jednotlivcům převzít kontrolu nad svými digitálními životy a vytvářet trvalé změny k lepšímu.</a:t>
            </a:r>
            <a:endParaRPr lang="en-US" sz="3200" dirty="0">
              <a:latin typeface="Aptos" panose="020B0004020202020204" pitchFamily="34" charset="0"/>
              <a:ea typeface="+mn-ea"/>
            </a:endParaRPr>
          </a:p>
          <a:p>
            <a:endParaRPr lang="en-US" sz="3200" dirty="0">
              <a:latin typeface="Aptos" panose="020B0004020202020204" pitchFamily="34" charset="0"/>
              <a:ea typeface="+mn-ea"/>
            </a:endParaRPr>
          </a:p>
        </p:txBody>
      </p:sp>
      <p:pic>
        <p:nvPicPr>
          <p:cNvPr id="9218" name="Picture 2" descr="FOMO and JOMO Boys Vibe 2058607 Vector Art at Vecteezy">
            <a:extLst>
              <a:ext uri="{FF2B5EF4-FFF2-40B4-BE49-F238E27FC236}">
                <a16:creationId xmlns:a16="http://schemas.microsoft.com/office/drawing/2014/main" id="{FBFB5C01-806A-40E7-A161-D8BEDF15C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r="30879" b="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23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49" name="Arc 1024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6D2F3-BDE9-4884-B549-A881050B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64" y="614319"/>
            <a:ext cx="11007811" cy="9750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4400" dirty="0">
                <a:latin typeface="Aptos" panose="020B0004020202020204" pitchFamily="34" charset="0"/>
                <a:ea typeface="+mj-ea"/>
              </a:rPr>
              <a:t>Sdílení zkušeností a inspirace ostatních</a:t>
            </a:r>
            <a:endParaRPr lang="en-US" sz="44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10251" name="Freeform: Shape 1025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Virtual Presentation - 2nd World Conference on Teaching and Education">
            <a:extLst>
              <a:ext uri="{FF2B5EF4-FFF2-40B4-BE49-F238E27FC236}">
                <a16:creationId xmlns:a16="http://schemas.microsoft.com/office/drawing/2014/main" id="{A156BBD8-BA0C-4792-B519-71684C52D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896" y="2448411"/>
            <a:ext cx="4777381" cy="250812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1747B-E200-4F11-A18C-020F2A463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1178" y="1631726"/>
            <a:ext cx="5632622" cy="4545237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cs-CZ" sz="3200" dirty="0">
                <a:latin typeface="Aptos" panose="020B0004020202020204" pitchFamily="34" charset="0"/>
                <a:ea typeface="+mn-ea"/>
              </a:rPr>
              <a:t>Doporučujeme vám sdílet své zkušenosti a postřehy s ostatními. </a:t>
            </a:r>
          </a:p>
          <a:p>
            <a:pPr algn="just"/>
            <a:r>
              <a:rPr lang="cs-CZ" sz="3200" dirty="0">
                <a:latin typeface="Aptos" panose="020B0004020202020204" pitchFamily="34" charset="0"/>
                <a:ea typeface="+mn-ea"/>
              </a:rPr>
              <a:t>Váš příběh má sílu inspirovat a motivovat a podnítit pozitivní změny nejen ve vašem vlastním životě, ale také v životech lidí kolem vás.</a:t>
            </a:r>
            <a:endParaRPr lang="en-US" sz="3200" dirty="0">
              <a:latin typeface="Aptos" panose="020B00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560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CFDF5-BC02-4A5B-AFDB-9F081A9B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  <a:ea typeface="+mj-ea"/>
              </a:rPr>
              <a:t>Pochopení digitální pohody</a:t>
            </a:r>
            <a:endParaRPr lang="en-US" sz="44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D3076-4C7B-4D41-BB08-FFFC7FA2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52" y="1825625"/>
            <a:ext cx="5881816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cs-CZ" dirty="0">
                <a:latin typeface="Aptos" panose="020B0004020202020204" pitchFamily="34" charset="0"/>
                <a:ea typeface="+mn-ea"/>
              </a:rPr>
              <a:t>Pochopení podstaty digitálního blahobytu spočívá v nalezení </a:t>
            </a:r>
            <a:r>
              <a:rPr lang="cs-CZ" b="1" dirty="0">
                <a:latin typeface="Aptos" panose="020B0004020202020204" pitchFamily="34" charset="0"/>
                <a:ea typeface="+mn-ea"/>
              </a:rPr>
              <a:t>sladkého místa, kde technologie zlepšuje naše životy, aniž by zastínila naši pohodu.</a:t>
            </a:r>
            <a:endParaRPr lang="en-US" b="1" dirty="0">
              <a:latin typeface="Aptos" panose="020B0004020202020204" pitchFamily="34" charset="0"/>
              <a:ea typeface="+mn-ea"/>
            </a:endParaRPr>
          </a:p>
          <a:p>
            <a:pPr algn="just"/>
            <a:r>
              <a:rPr lang="cs-CZ" dirty="0">
                <a:latin typeface="Aptos" panose="020B0004020202020204" pitchFamily="34" charset="0"/>
                <a:ea typeface="+mn-ea"/>
              </a:rPr>
              <a:t>Od sledování našich procházek pomocí fitness aplikací až po udržování spojení s blízkými prostřednictvím videohovorů jsme viděli, jak malé úpravy mohou vést k hlubokým zlepšením.</a:t>
            </a:r>
            <a:endParaRPr lang="en-US" dirty="0">
              <a:latin typeface="Aptos" panose="020B0004020202020204" pitchFamily="34" charset="0"/>
              <a:ea typeface="+mn-ea"/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Maintain Work-Wellness Balance — PRESS Massage Greenpoint">
            <a:extLst>
              <a:ext uri="{FF2B5EF4-FFF2-40B4-BE49-F238E27FC236}">
                <a16:creationId xmlns:a16="http://schemas.microsoft.com/office/drawing/2014/main" id="{2E7F010A-72F9-4080-97AC-7C746E657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1878169"/>
            <a:ext cx="3781051" cy="2457683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4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Arc 205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F99F4-26BD-4631-B081-F0403F5D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995" y="541277"/>
            <a:ext cx="6336957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  <a:ea typeface="+mj-ea"/>
              </a:rPr>
              <a:t>Digitální rovnováha je pro dospělé životně důležitá</a:t>
            </a:r>
            <a:endParaRPr lang="en-US" sz="44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Active people breaks Royalty Free Vector Image">
            <a:extLst>
              <a:ext uri="{FF2B5EF4-FFF2-40B4-BE49-F238E27FC236}">
                <a16:creationId xmlns:a16="http://schemas.microsoft.com/office/drawing/2014/main" id="{FEDC32A7-4448-446B-93CA-C3C4757F5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 bwMode="auto">
          <a:xfrm>
            <a:off x="703182" y="956574"/>
            <a:ext cx="3827313" cy="382549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B5B0D-1316-4C76-99DB-F6446F505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3276" y="1866840"/>
            <a:ext cx="6460524" cy="4310123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cs-CZ" sz="3200" dirty="0">
                <a:latin typeface="Aptos" panose="020B0004020202020204" pitchFamily="34" charset="0"/>
                <a:ea typeface="+mn-ea"/>
              </a:rPr>
              <a:t>Pro dospělé je digitální pohoda nutností.</a:t>
            </a:r>
          </a:p>
          <a:p>
            <a:r>
              <a:rPr lang="cs-CZ" sz="3200" dirty="0">
                <a:latin typeface="Aptos" panose="020B0004020202020204" pitchFamily="34" charset="0"/>
                <a:ea typeface="+mn-ea"/>
              </a:rPr>
              <a:t> Chráníme své fyzické zdraví snížením namáhání očí, péči o naši psychickou pohodu </a:t>
            </a:r>
          </a:p>
          <a:p>
            <a:r>
              <a:rPr lang="cs-CZ" sz="3200" dirty="0">
                <a:latin typeface="Aptos" panose="020B0004020202020204" pitchFamily="34" charset="0"/>
                <a:ea typeface="+mn-ea"/>
              </a:rPr>
              <a:t>snižováním hladiny stresu a </a:t>
            </a:r>
          </a:p>
          <a:p>
            <a:r>
              <a:rPr lang="cs-CZ" sz="3200" dirty="0">
                <a:latin typeface="Aptos" panose="020B0004020202020204" pitchFamily="34" charset="0"/>
                <a:ea typeface="+mn-ea"/>
              </a:rPr>
              <a:t>obohacovat náš společenský život tím, že podporujeme skutečné spojení mimo obrazovku.</a:t>
            </a:r>
            <a:endParaRPr lang="en-US" sz="3200" dirty="0">
              <a:latin typeface="Aptos" panose="020B00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749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307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31-E6AA-4B12-9C2A-091E2429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00" y="796583"/>
            <a:ext cx="4338141" cy="22165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  <a:ea typeface="+mj-ea"/>
              </a:rPr>
              <a:t>Vyvážený pohled na technologii</a:t>
            </a:r>
            <a:endParaRPr lang="en-US" sz="44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3096" name="Arc 308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🔥 Negatives of technology. The Positive and Negative Effects of ...">
            <a:extLst>
              <a:ext uri="{FF2B5EF4-FFF2-40B4-BE49-F238E27FC236}">
                <a16:creationId xmlns:a16="http://schemas.microsoft.com/office/drawing/2014/main" id="{02D85A86-8051-4546-9780-D931C71BF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8770" y="643469"/>
            <a:ext cx="6767096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CE2DD-AEAE-4793-A009-7C78830E9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265" y="3844905"/>
            <a:ext cx="10686536" cy="236962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Zobrazte technologii pomocí vyváženého objektivu, protože nabízí bezkonkurenční pohodlí a konektivitu, ale také představuje problémy, jako je digitální přetížení a závislost. </a:t>
            </a:r>
          </a:p>
          <a:p>
            <a:pPr algn="just"/>
            <a:r>
              <a:rPr lang="cs-CZ" sz="2900" b="1" dirty="0">
                <a:latin typeface="Aptos" panose="020B0004020202020204" pitchFamily="34" charset="0"/>
                <a:ea typeface="+mn-ea"/>
              </a:rPr>
              <a:t>Tím, že uznáváme výhody i nevýhody technologie, </a:t>
            </a: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se zmocňujeme k tomu, abychom se s technologiemi zabývali vědomějším a úmyslnějším způsobem.</a:t>
            </a:r>
            <a:endParaRPr lang="en-US" dirty="0">
              <a:latin typeface="Aptos" panose="020B00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433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5" name="Arc 410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7A276-C445-49A0-84B2-64CD0886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32" y="372441"/>
            <a:ext cx="109583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  <a:ea typeface="+mj-ea"/>
              </a:rPr>
              <a:t>Přístupné a poutavé vzdělávací formáty</a:t>
            </a:r>
            <a:endParaRPr lang="en-US" sz="44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Business Solutions — The How Skills">
            <a:extLst>
              <a:ext uri="{FF2B5EF4-FFF2-40B4-BE49-F238E27FC236}">
                <a16:creationId xmlns:a16="http://schemas.microsoft.com/office/drawing/2014/main" id="{4FE463C0-DFB6-40A9-AA53-E6B13743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545" y="2370005"/>
            <a:ext cx="4024569" cy="268639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56D95-1B92-4325-9B45-AB1C0200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0116" y="1827750"/>
            <a:ext cx="6336957" cy="46162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3200" dirty="0">
                <a:latin typeface="Aptos" panose="020B0004020202020204" pitchFamily="34" charset="0"/>
                <a:ea typeface="+mn-ea"/>
              </a:rPr>
              <a:t>Naše učební materiály jsou navrženy podle </a:t>
            </a:r>
            <a:r>
              <a:rPr lang="cs-CZ" sz="3200" b="1" dirty="0">
                <a:latin typeface="Aptos" panose="020B0004020202020204" pitchFamily="34" charset="0"/>
                <a:ea typeface="+mn-ea"/>
              </a:rPr>
              <a:t>vašich zkušeností s učením. </a:t>
            </a:r>
          </a:p>
          <a:p>
            <a:r>
              <a:rPr lang="cs-CZ" sz="3200" dirty="0">
                <a:latin typeface="Aptos" panose="020B0004020202020204" pitchFamily="34" charset="0"/>
                <a:ea typeface="+mn-ea"/>
              </a:rPr>
              <a:t>Od </a:t>
            </a:r>
            <a:r>
              <a:rPr lang="cs-CZ" sz="3200" b="1" dirty="0">
                <a:latin typeface="Aptos" panose="020B0004020202020204" pitchFamily="34" charset="0"/>
                <a:ea typeface="+mn-ea"/>
              </a:rPr>
              <a:t>vizuálně podmanivých prezentací v PowerPointu po interaktivní kvízy, </a:t>
            </a:r>
          </a:p>
          <a:p>
            <a:r>
              <a:rPr lang="cs-CZ" sz="3200" dirty="0">
                <a:latin typeface="Aptos" panose="020B0004020202020204" pitchFamily="34" charset="0"/>
                <a:ea typeface="+mn-ea"/>
              </a:rPr>
              <a:t>snažili jsme se, aby byla cesta k </a:t>
            </a:r>
            <a:r>
              <a:rPr lang="cs-CZ" sz="3200" b="1" dirty="0">
                <a:latin typeface="Aptos" panose="020B0004020202020204" pitchFamily="34" charset="0"/>
                <a:ea typeface="+mn-ea"/>
              </a:rPr>
              <a:t>digitální pohodě přístupná a zábavná pro uživatele všech věkových kategorií a prostředí.</a:t>
            </a:r>
            <a:endParaRPr lang="en-US" sz="3200" b="1" dirty="0">
              <a:latin typeface="Aptos" panose="020B00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346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E269A-F931-46CD-89C7-FD9FAA1A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52" y="360967"/>
            <a:ext cx="583614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  <a:ea typeface="+mj-ea"/>
              </a:rPr>
              <a:t>Praktické strategie udržitelné změny</a:t>
            </a:r>
            <a:endParaRPr lang="en-US" sz="44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0B4C1-0564-4907-BB2C-7E447EF6D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65" y="1825625"/>
            <a:ext cx="6037671" cy="466725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cs-CZ" sz="3200" dirty="0">
                <a:latin typeface="Aptos" panose="020B0004020202020204" pitchFamily="34" charset="0"/>
                <a:ea typeface="+mn-ea"/>
              </a:rPr>
              <a:t>Změna návyků není snadný úkol, ale se správnými strategiemi se dá zvládnout. </a:t>
            </a:r>
          </a:p>
          <a:p>
            <a:r>
              <a:rPr lang="cs-CZ" sz="3200" dirty="0">
                <a:latin typeface="Aptos" panose="020B0004020202020204" pitchFamily="34" charset="0"/>
                <a:ea typeface="+mn-ea"/>
              </a:rPr>
              <a:t>Poskytli jsme praktické kroky, které vám pomohou postupně integrovat zdravější digitální návyky do vaší každodenní rutiny. </a:t>
            </a:r>
          </a:p>
          <a:p>
            <a:r>
              <a:rPr lang="cs-CZ" sz="3200" dirty="0">
                <a:latin typeface="Aptos" panose="020B0004020202020204" pitchFamily="34" charset="0"/>
                <a:ea typeface="+mn-ea"/>
              </a:rPr>
              <a:t>Pěstováním podpůrného komunitního prostředí zajišťujeme, že se na tuto cestu nikdo nevydá sám.</a:t>
            </a:r>
            <a:endParaRPr lang="en-US" sz="3200" dirty="0">
              <a:latin typeface="Aptos" panose="020B0004020202020204" pitchFamily="34" charset="0"/>
              <a:ea typeface="+mn-ea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etting Boundaries at Work: Why It's Crucial - Thoughtful Leader">
            <a:extLst>
              <a:ext uri="{FF2B5EF4-FFF2-40B4-BE49-F238E27FC236}">
                <a16:creationId xmlns:a16="http://schemas.microsoft.com/office/drawing/2014/main" id="{436C1F86-C4F2-4393-AB92-ACBAD0B8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2114485"/>
            <a:ext cx="3781051" cy="1985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4234C-4B30-41D5-8677-7F17C88F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6" y="177396"/>
            <a:ext cx="5393360" cy="10376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  <a:ea typeface="+mj-ea"/>
              </a:rPr>
              <a:t>Závěry</a:t>
            </a:r>
            <a:endParaRPr lang="en-US" sz="44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6157" name="Freeform: Shape 615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8" name="Picture 4" descr="Premium Vector | Man's face sucked into his phone">
            <a:extLst>
              <a:ext uri="{FF2B5EF4-FFF2-40B4-BE49-F238E27FC236}">
                <a16:creationId xmlns:a16="http://schemas.microsoft.com/office/drawing/2014/main" id="{FC489BE8-2823-40DC-B189-05863B3C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2" y="558913"/>
            <a:ext cx="2026738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Oval 6158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1" name="Freeform: Shape 6160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150" name="Picture 6" descr="Side view of man with magnifying glass. 6137797 Vector Art at Vecteezy">
            <a:extLst>
              <a:ext uri="{FF2B5EF4-FFF2-40B4-BE49-F238E27FC236}">
                <a16:creationId xmlns:a16="http://schemas.microsoft.com/office/drawing/2014/main" id="{3F668339-9921-4078-B770-0E95658E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elf-Reflection | Conceptual illustration, Illustration, Editorial ...">
            <a:extLst>
              <a:ext uri="{FF2B5EF4-FFF2-40B4-BE49-F238E27FC236}">
                <a16:creationId xmlns:a16="http://schemas.microsoft.com/office/drawing/2014/main" id="{3EDAAD8B-4253-4EB6-BA5A-A9940F298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750" y="2392776"/>
            <a:ext cx="2356083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928A9-A14D-4AA1-9763-7D96C0B0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402773"/>
            <a:ext cx="5667631" cy="49694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3200" dirty="0">
                <a:latin typeface="Aptos" panose="020B0004020202020204" pitchFamily="34" charset="0"/>
                <a:ea typeface="+mn-ea"/>
              </a:rPr>
              <a:t>Náš kurz shrnuje </a:t>
            </a:r>
            <a:r>
              <a:rPr lang="cs-CZ" sz="3200" b="1" dirty="0">
                <a:latin typeface="Aptos" panose="020B0004020202020204" pitchFamily="34" charset="0"/>
                <a:ea typeface="+mn-ea"/>
              </a:rPr>
              <a:t>podstatu digitálního blahobytu: komplexní, praktický a poutavý. </a:t>
            </a:r>
          </a:p>
          <a:p>
            <a:r>
              <a:rPr lang="cs-CZ" sz="3200" dirty="0">
                <a:latin typeface="Aptos" panose="020B0004020202020204" pitchFamily="34" charset="0"/>
                <a:ea typeface="+mn-ea"/>
              </a:rPr>
              <a:t>Vybavuje jednotlivce </a:t>
            </a:r>
            <a:r>
              <a:rPr lang="cs-CZ" sz="3200" b="1" dirty="0">
                <a:latin typeface="Aptos" panose="020B0004020202020204" pitchFamily="34" charset="0"/>
                <a:ea typeface="+mn-ea"/>
              </a:rPr>
              <a:t>znalostmi, nástroji a podporou</a:t>
            </a:r>
            <a:r>
              <a:rPr lang="cs-CZ" sz="3200" dirty="0">
                <a:latin typeface="Aptos" panose="020B0004020202020204" pitchFamily="34" charset="0"/>
                <a:ea typeface="+mn-ea"/>
              </a:rPr>
              <a:t> potřebnou k tomu, aby se v digitálním světě pohybovali sebevědomě a všímavě.</a:t>
            </a:r>
          </a:p>
          <a:p>
            <a:pPr algn="just"/>
            <a:endParaRPr lang="en-US" sz="3200" dirty="0">
              <a:latin typeface="Aptos" panose="020B0004020202020204" pitchFamily="34" charset="0"/>
              <a:ea typeface="+mn-ea"/>
            </a:endParaRPr>
          </a:p>
        </p:txBody>
      </p:sp>
      <p:sp>
        <p:nvSpPr>
          <p:cNvPr id="6163" name="Arc 6162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5" name="Freeform: Shape 6164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8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7B1D-6865-448A-B78C-2DE0407F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889516"/>
          </a:xfrm>
        </p:spPr>
        <p:txBody>
          <a:bodyPr>
            <a:normAutofit fontScale="90000"/>
          </a:bodyPr>
          <a:lstStyle/>
          <a:p>
            <a:pPr algn="l"/>
            <a:br>
              <a:rPr lang="cs-CZ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</a:br>
            <a:r>
              <a:rPr lang="cs-CZ" dirty="0">
                <a:latin typeface="Aptos" panose="020B0004020202020204" pitchFamily="34" charset="0"/>
              </a:rPr>
              <a:t>Hodnota kurzu</a:t>
            </a:r>
            <a:br>
              <a:rPr lang="cs-CZ" dirty="0">
                <a:solidFill>
                  <a:srgbClr val="3C4043"/>
                </a:solidFill>
                <a:effectLst/>
              </a:rPr>
            </a:br>
            <a:endParaRPr lang="mk-MK" dirty="0">
              <a:latin typeface="Aptos" panose="020B0004020202020204" pitchFamily="34" charset="0"/>
            </a:endParaRPr>
          </a:p>
        </p:txBody>
      </p:sp>
      <p:graphicFrame>
        <p:nvGraphicFramePr>
          <p:cNvPr id="7172" name="Text Placeholder 2">
            <a:extLst>
              <a:ext uri="{FF2B5EF4-FFF2-40B4-BE49-F238E27FC236}">
                <a16:creationId xmlns:a16="http://schemas.microsoft.com/office/drawing/2014/main" id="{DB11EAB0-C1F6-2E95-F12B-E79F0093B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056144"/>
              </p:ext>
            </p:extLst>
          </p:nvPr>
        </p:nvGraphicFramePr>
        <p:xfrm>
          <a:off x="764658" y="1390652"/>
          <a:ext cx="10662684" cy="434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925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Isometric Artwork Concept of Online Education by IsoWorks on Dribbble">
            <a:extLst>
              <a:ext uri="{FF2B5EF4-FFF2-40B4-BE49-F238E27FC236}">
                <a16:creationId xmlns:a16="http://schemas.microsoft.com/office/drawing/2014/main" id="{FA332B85-11F2-46AD-93FC-23E81DBD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4" r="21285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3F751-329F-4A7E-BE9B-59BEE415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000" y="271462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  <a:ea typeface="+mj-ea"/>
              </a:rPr>
              <a:t>Uživatelská zkušenost</a:t>
            </a:r>
            <a:endParaRPr lang="en-US" sz="44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C248E-FF3A-4EF6-BFEC-1773FC4E7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6919" y="1733550"/>
            <a:ext cx="5721484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cs-CZ" sz="4000" dirty="0">
                <a:latin typeface="Aptos" panose="020B0004020202020204" pitchFamily="34" charset="0"/>
                <a:ea typeface="+mn-ea"/>
              </a:rPr>
              <a:t>Naše materiály jsou navrženy tak, aby byly </a:t>
            </a:r>
            <a:r>
              <a:rPr lang="cs-CZ" sz="4000" b="1" dirty="0">
                <a:latin typeface="Aptos" panose="020B0004020202020204" pitchFamily="34" charset="0"/>
                <a:ea typeface="+mn-ea"/>
              </a:rPr>
              <a:t>intuitivní a uživatelsky přívětivé </a:t>
            </a:r>
            <a:r>
              <a:rPr lang="cs-CZ" sz="4000" dirty="0">
                <a:latin typeface="Aptos" panose="020B0004020202020204" pitchFamily="34" charset="0"/>
                <a:ea typeface="+mn-ea"/>
              </a:rPr>
              <a:t>a zajistily, že je uživatelé mohou bez problémů integrovat do svých vzdělávacích zkušeností.</a:t>
            </a:r>
            <a:endParaRPr lang="en-US" sz="4000" dirty="0">
              <a:latin typeface="Aptos" panose="020B00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959637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68DBE4-B685-4481-A01F-D2ABBC3964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6BC387-C75C-48DB-9675-4C35EF4558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24A583-FA27-4117-994D-E11C2F177C7A}">
  <ds:schemaRefs>
    <ds:schemaRef ds:uri="http://schemas.microsoft.com/office/2006/metadata/properties"/>
    <ds:schemaRef ds:uri="http://schemas.microsoft.com/office/infopath/2007/PartnerControls"/>
    <ds:schemaRef ds:uri="86c132ca-d2ce-4f1f-9992-28ad6e1060fc"/>
    <ds:schemaRef ds:uri="48bc9dea-9bf6-49de-a95a-f1fa7fcbbb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3586</TotalTime>
  <Words>1270</Words>
  <Application>Microsoft Macintosh PowerPoint</Application>
  <PresentationFormat>Geniş ekran</PresentationFormat>
  <Paragraphs>98</Paragraphs>
  <Slides>11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Cambria</vt:lpstr>
      <vt:lpstr>Roboto</vt:lpstr>
      <vt:lpstr>Söhne</vt:lpstr>
      <vt:lpstr>Wingdings</vt:lpstr>
      <vt:lpstr>Motív Office</vt:lpstr>
      <vt:lpstr>Digitální rovnováha – závěry</vt:lpstr>
      <vt:lpstr>Pochopení digitální pohody</vt:lpstr>
      <vt:lpstr>Digitální rovnováha je pro dospělé životně důležitá</vt:lpstr>
      <vt:lpstr>Vyvážený pohled na technologii</vt:lpstr>
      <vt:lpstr>Přístupné a poutavé vzdělávací formáty</vt:lpstr>
      <vt:lpstr>Praktické strategie udržitelné změny</vt:lpstr>
      <vt:lpstr>Závěry</vt:lpstr>
      <vt:lpstr> Hodnota kurzu </vt:lpstr>
      <vt:lpstr>Uživatelská zkušenost</vt:lpstr>
      <vt:lpstr>Posilující změna</vt:lpstr>
      <vt:lpstr>Sdílení zkušeností a inspirace ostatních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Marcela Hallová</dc:creator>
  <cp:lastModifiedBy>yilmazilkeryorulmaz@posta.mu.edu.tr</cp:lastModifiedBy>
  <cp:revision>46</cp:revision>
  <dcterms:created xsi:type="dcterms:W3CDTF">2023-02-23T17:03:29Z</dcterms:created>
  <dcterms:modified xsi:type="dcterms:W3CDTF">2024-09-30T09:10:52Z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