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95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AB5"/>
    <a:srgbClr val="FFAA5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7283" autoAdjust="0"/>
  </p:normalViewPr>
  <p:slideViewPr>
    <p:cSldViewPr snapToGrid="0">
      <p:cViewPr varScale="1">
        <p:scale>
          <a:sx n="57" d="100"/>
          <a:sy n="57" d="100"/>
        </p:scale>
        <p:origin x="906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17B16-1802-46E4-9F7D-50A2DF01E26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EABECD8-D455-4319-8FF4-C2EE512945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800" dirty="0">
              <a:latin typeface="Aptos" panose="020B0004020202020204" pitchFamily="34" charset="0"/>
            </a:rPr>
            <a:t>Naše kurzy ponúkajú </a:t>
          </a:r>
          <a:r>
            <a:rPr lang="sk-SK" sz="2800" b="1" dirty="0">
              <a:latin typeface="Aptos" panose="020B0004020202020204" pitchFamily="34" charset="0"/>
            </a:rPr>
            <a:t>holistický prístup </a:t>
          </a:r>
          <a:r>
            <a:rPr lang="sk-SK" sz="2800" dirty="0">
              <a:latin typeface="Aptos" panose="020B0004020202020204" pitchFamily="34" charset="0"/>
            </a:rPr>
            <a:t>k digitálnej pohode, ktorý kombinuje </a:t>
          </a:r>
          <a:r>
            <a:rPr lang="sk-SK" sz="2800" b="1" dirty="0">
              <a:latin typeface="Aptos" panose="020B0004020202020204" pitchFamily="34" charset="0"/>
            </a:rPr>
            <a:t>interaktívny obsah, praktické stratégie a </a:t>
          </a:r>
          <a:r>
            <a:rPr lang="sk-SK" sz="2800" b="1" dirty="0" err="1">
              <a:latin typeface="Aptos" panose="020B0004020202020204" pitchFamily="34" charset="0"/>
            </a:rPr>
            <a:t>personalizované</a:t>
          </a:r>
          <a:r>
            <a:rPr lang="sk-SK" sz="2800" b="1" dirty="0">
              <a:latin typeface="Aptos" panose="020B0004020202020204" pitchFamily="34" charset="0"/>
            </a:rPr>
            <a:t> poradenstvo</a:t>
          </a:r>
          <a:r>
            <a:rPr lang="sk-SK" sz="2800" dirty="0">
              <a:latin typeface="Aptos" panose="020B0004020202020204" pitchFamily="34" charset="0"/>
            </a:rPr>
            <a:t>. </a:t>
          </a:r>
          <a:r>
            <a:rPr lang="en-US" sz="2800" dirty="0">
              <a:latin typeface="Aptos" panose="020B0004020202020204" pitchFamily="34" charset="0"/>
            </a:rPr>
            <a:t> </a:t>
          </a:r>
        </a:p>
      </dgm:t>
    </dgm:pt>
    <dgm:pt modelId="{77C9DEE0-5EB0-4EDD-8FF0-4D89016CD25A}" type="parTrans" cxnId="{E7761F84-3810-440A-A1B8-3087460895FA}">
      <dgm:prSet/>
      <dgm:spPr/>
      <dgm:t>
        <a:bodyPr/>
        <a:lstStyle/>
        <a:p>
          <a:endParaRPr lang="en-US"/>
        </a:p>
      </dgm:t>
    </dgm:pt>
    <dgm:pt modelId="{BE0A93C3-44AC-41B9-8137-AF79CBD19F65}" type="sibTrans" cxnId="{E7761F84-3810-440A-A1B8-3087460895FA}">
      <dgm:prSet/>
      <dgm:spPr/>
      <dgm:t>
        <a:bodyPr/>
        <a:lstStyle/>
        <a:p>
          <a:endParaRPr lang="en-US"/>
        </a:p>
      </dgm:t>
    </dgm:pt>
    <dgm:pt modelId="{B86FD1F9-60AF-4E92-85B6-C2039899D7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2800" dirty="0">
              <a:latin typeface="Aptos" panose="020B0004020202020204" pitchFamily="34" charset="0"/>
            </a:rPr>
            <a:t>Vykonaním malých, ale zmysluplných krokov sa každý jednotlivec môže vydať na </a:t>
          </a:r>
          <a:r>
            <a:rPr lang="sk-SK" sz="2800" b="1" dirty="0">
              <a:latin typeface="Aptos" panose="020B0004020202020204" pitchFamily="34" charset="0"/>
            </a:rPr>
            <a:t>cestu transformácie </a:t>
          </a:r>
          <a:r>
            <a:rPr lang="sk-SK" sz="2800" dirty="0">
              <a:latin typeface="Aptos" panose="020B0004020202020204" pitchFamily="34" charset="0"/>
            </a:rPr>
            <a:t>k zdravšiemu vzťahu k technológiám. </a:t>
          </a:r>
          <a:endParaRPr lang="en-US" sz="2800" dirty="0">
            <a:latin typeface="Aptos" panose="020B0004020202020204" pitchFamily="34" charset="0"/>
          </a:endParaRPr>
        </a:p>
      </dgm:t>
    </dgm:pt>
    <dgm:pt modelId="{B899E903-DDDC-4DAA-A42C-5F513F0AD41A}" type="parTrans" cxnId="{02CE6C79-CB3D-41BF-AB59-9BF49A251B0C}">
      <dgm:prSet/>
      <dgm:spPr/>
      <dgm:t>
        <a:bodyPr/>
        <a:lstStyle/>
        <a:p>
          <a:endParaRPr lang="en-US"/>
        </a:p>
      </dgm:t>
    </dgm:pt>
    <dgm:pt modelId="{A0FA3DFA-E61E-4743-B176-DEE2C8607848}" type="sibTrans" cxnId="{02CE6C79-CB3D-41BF-AB59-9BF49A251B0C}">
      <dgm:prSet/>
      <dgm:spPr/>
      <dgm:t>
        <a:bodyPr/>
        <a:lstStyle/>
        <a:p>
          <a:endParaRPr lang="en-US"/>
        </a:p>
      </dgm:t>
    </dgm:pt>
    <dgm:pt modelId="{9D08EBA8-9757-4B1C-A668-7D56EC487579}" type="pres">
      <dgm:prSet presAssocID="{2DB17B16-1802-46E4-9F7D-50A2DF01E262}" presName="root" presStyleCnt="0">
        <dgm:presLayoutVars>
          <dgm:dir/>
          <dgm:resizeHandles val="exact"/>
        </dgm:presLayoutVars>
      </dgm:prSet>
      <dgm:spPr/>
    </dgm:pt>
    <dgm:pt modelId="{E44C317D-AF0A-4BFA-874C-B51FD043C662}" type="pres">
      <dgm:prSet presAssocID="{7EABECD8-D455-4319-8FF4-C2EE5129454B}" presName="compNode" presStyleCnt="0"/>
      <dgm:spPr/>
    </dgm:pt>
    <dgm:pt modelId="{DD7613B7-8524-4696-97EB-553388BE4A2E}" type="pres">
      <dgm:prSet presAssocID="{7EABECD8-D455-4319-8FF4-C2EE5129454B}" presName="bgRect" presStyleLbl="bgShp" presStyleIdx="0" presStyleCnt="2"/>
      <dgm:spPr/>
    </dgm:pt>
    <dgm:pt modelId="{C30DF1B2-F37F-4977-A83F-C68B1482F247}" type="pres">
      <dgm:prSet presAssocID="{7EABECD8-D455-4319-8FF4-C2EE5129454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čiteľ"/>
        </a:ext>
      </dgm:extLst>
    </dgm:pt>
    <dgm:pt modelId="{7752C616-D861-4E2D-89D5-D95999FED2D6}" type="pres">
      <dgm:prSet presAssocID="{7EABECD8-D455-4319-8FF4-C2EE5129454B}" presName="spaceRect" presStyleCnt="0"/>
      <dgm:spPr/>
    </dgm:pt>
    <dgm:pt modelId="{ED001D07-F4F4-4E34-8E58-9617D287011F}" type="pres">
      <dgm:prSet presAssocID="{7EABECD8-D455-4319-8FF4-C2EE5129454B}" presName="parTx" presStyleLbl="revTx" presStyleIdx="0" presStyleCnt="2">
        <dgm:presLayoutVars>
          <dgm:chMax val="0"/>
          <dgm:chPref val="0"/>
        </dgm:presLayoutVars>
      </dgm:prSet>
      <dgm:spPr/>
    </dgm:pt>
    <dgm:pt modelId="{2B8B12FC-271C-4FB7-AA0A-70EFFD894511}" type="pres">
      <dgm:prSet presAssocID="{BE0A93C3-44AC-41B9-8137-AF79CBD19F65}" presName="sibTrans" presStyleCnt="0"/>
      <dgm:spPr/>
    </dgm:pt>
    <dgm:pt modelId="{DFFF0108-41F4-43CD-97B8-D516D2C12455}" type="pres">
      <dgm:prSet presAssocID="{B86FD1F9-60AF-4E92-85B6-C2039899D794}" presName="compNode" presStyleCnt="0"/>
      <dgm:spPr/>
    </dgm:pt>
    <dgm:pt modelId="{C4E9ED3C-7BA5-44DA-B485-7992C21B656E}" type="pres">
      <dgm:prSet presAssocID="{B86FD1F9-60AF-4E92-85B6-C2039899D794}" presName="bgRect" presStyleLbl="bgShp" presStyleIdx="1" presStyleCnt="2"/>
      <dgm:spPr/>
    </dgm:pt>
    <dgm:pt modelId="{5C34206F-EB45-4DC3-8F16-DE3603D6F2D8}" type="pres">
      <dgm:prSet presAssocID="{B86FD1F9-60AF-4E92-85B6-C2039899D79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ipojenia"/>
        </a:ext>
      </dgm:extLst>
    </dgm:pt>
    <dgm:pt modelId="{E7B6BEC0-AE40-4865-9FAD-91D6181EE047}" type="pres">
      <dgm:prSet presAssocID="{B86FD1F9-60AF-4E92-85B6-C2039899D794}" presName="spaceRect" presStyleCnt="0"/>
      <dgm:spPr/>
    </dgm:pt>
    <dgm:pt modelId="{5D256FB3-E2D8-4979-A2CD-862D1E70B6BE}" type="pres">
      <dgm:prSet presAssocID="{B86FD1F9-60AF-4E92-85B6-C2039899D79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2CE6C79-CB3D-41BF-AB59-9BF49A251B0C}" srcId="{2DB17B16-1802-46E4-9F7D-50A2DF01E262}" destId="{B86FD1F9-60AF-4E92-85B6-C2039899D794}" srcOrd="1" destOrd="0" parTransId="{B899E903-DDDC-4DAA-A42C-5F513F0AD41A}" sibTransId="{A0FA3DFA-E61E-4743-B176-DEE2C8607848}"/>
    <dgm:cxn modelId="{E7761F84-3810-440A-A1B8-3087460895FA}" srcId="{2DB17B16-1802-46E4-9F7D-50A2DF01E262}" destId="{7EABECD8-D455-4319-8FF4-C2EE5129454B}" srcOrd="0" destOrd="0" parTransId="{77C9DEE0-5EB0-4EDD-8FF0-4D89016CD25A}" sibTransId="{BE0A93C3-44AC-41B9-8137-AF79CBD19F65}"/>
    <dgm:cxn modelId="{BE85968E-54F5-499D-AC20-2C0D9E4779E5}" type="presOf" srcId="{7EABECD8-D455-4319-8FF4-C2EE5129454B}" destId="{ED001D07-F4F4-4E34-8E58-9617D287011F}" srcOrd="0" destOrd="0" presId="urn:microsoft.com/office/officeart/2018/2/layout/IconVerticalSolidList"/>
    <dgm:cxn modelId="{D6537EDB-311D-4CF2-9C90-69FC569639FE}" type="presOf" srcId="{2DB17B16-1802-46E4-9F7D-50A2DF01E262}" destId="{9D08EBA8-9757-4B1C-A668-7D56EC487579}" srcOrd="0" destOrd="0" presId="urn:microsoft.com/office/officeart/2018/2/layout/IconVerticalSolidList"/>
    <dgm:cxn modelId="{7034F5E8-36F7-4CF9-9242-A85B7C973850}" type="presOf" srcId="{B86FD1F9-60AF-4E92-85B6-C2039899D794}" destId="{5D256FB3-E2D8-4979-A2CD-862D1E70B6BE}" srcOrd="0" destOrd="0" presId="urn:microsoft.com/office/officeart/2018/2/layout/IconVerticalSolidList"/>
    <dgm:cxn modelId="{854874DB-E7A8-41A7-BFB4-0923A53314AB}" type="presParOf" srcId="{9D08EBA8-9757-4B1C-A668-7D56EC487579}" destId="{E44C317D-AF0A-4BFA-874C-B51FD043C662}" srcOrd="0" destOrd="0" presId="urn:microsoft.com/office/officeart/2018/2/layout/IconVerticalSolidList"/>
    <dgm:cxn modelId="{728890F1-7523-499A-8177-E0F7F580CAA2}" type="presParOf" srcId="{E44C317D-AF0A-4BFA-874C-B51FD043C662}" destId="{DD7613B7-8524-4696-97EB-553388BE4A2E}" srcOrd="0" destOrd="0" presId="urn:microsoft.com/office/officeart/2018/2/layout/IconVerticalSolidList"/>
    <dgm:cxn modelId="{2D34A50A-9886-430D-91CB-22E013432E59}" type="presParOf" srcId="{E44C317D-AF0A-4BFA-874C-B51FD043C662}" destId="{C30DF1B2-F37F-4977-A83F-C68B1482F247}" srcOrd="1" destOrd="0" presId="urn:microsoft.com/office/officeart/2018/2/layout/IconVerticalSolidList"/>
    <dgm:cxn modelId="{0D5B74A3-5F2D-42A3-A363-F9683EC444F7}" type="presParOf" srcId="{E44C317D-AF0A-4BFA-874C-B51FD043C662}" destId="{7752C616-D861-4E2D-89D5-D95999FED2D6}" srcOrd="2" destOrd="0" presId="urn:microsoft.com/office/officeart/2018/2/layout/IconVerticalSolidList"/>
    <dgm:cxn modelId="{5DA2E1B7-7EB5-4A9D-8918-50300D1BE99E}" type="presParOf" srcId="{E44C317D-AF0A-4BFA-874C-B51FD043C662}" destId="{ED001D07-F4F4-4E34-8E58-9617D287011F}" srcOrd="3" destOrd="0" presId="urn:microsoft.com/office/officeart/2018/2/layout/IconVerticalSolidList"/>
    <dgm:cxn modelId="{9F5D6CB5-4B30-48AA-816D-E638573833D3}" type="presParOf" srcId="{9D08EBA8-9757-4B1C-A668-7D56EC487579}" destId="{2B8B12FC-271C-4FB7-AA0A-70EFFD894511}" srcOrd="1" destOrd="0" presId="urn:microsoft.com/office/officeart/2018/2/layout/IconVerticalSolidList"/>
    <dgm:cxn modelId="{D1E01A4D-134E-4120-9E1B-159F840F89CA}" type="presParOf" srcId="{9D08EBA8-9757-4B1C-A668-7D56EC487579}" destId="{DFFF0108-41F4-43CD-97B8-D516D2C12455}" srcOrd="2" destOrd="0" presId="urn:microsoft.com/office/officeart/2018/2/layout/IconVerticalSolidList"/>
    <dgm:cxn modelId="{59AE29FA-ABDF-4DF1-96A6-21EE937E3A2F}" type="presParOf" srcId="{DFFF0108-41F4-43CD-97B8-D516D2C12455}" destId="{C4E9ED3C-7BA5-44DA-B485-7992C21B656E}" srcOrd="0" destOrd="0" presId="urn:microsoft.com/office/officeart/2018/2/layout/IconVerticalSolidList"/>
    <dgm:cxn modelId="{37C40F12-760E-49F4-BA43-76A2083855A6}" type="presParOf" srcId="{DFFF0108-41F4-43CD-97B8-D516D2C12455}" destId="{5C34206F-EB45-4DC3-8F16-DE3603D6F2D8}" srcOrd="1" destOrd="0" presId="urn:microsoft.com/office/officeart/2018/2/layout/IconVerticalSolidList"/>
    <dgm:cxn modelId="{510ADFE0-3ACC-4EB9-B1F8-63DFA944C072}" type="presParOf" srcId="{DFFF0108-41F4-43CD-97B8-D516D2C12455}" destId="{E7B6BEC0-AE40-4865-9FAD-91D6181EE047}" srcOrd="2" destOrd="0" presId="urn:microsoft.com/office/officeart/2018/2/layout/IconVerticalSolidList"/>
    <dgm:cxn modelId="{9BB46E14-149D-43BD-9111-ECEC8C98ABFA}" type="presParOf" srcId="{DFFF0108-41F4-43CD-97B8-D516D2C12455}" destId="{5D256FB3-E2D8-4979-A2CD-862D1E70B6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613B7-8524-4696-97EB-553388BE4A2E}">
      <dsp:nvSpPr>
        <dsp:cNvPr id="0" name=""/>
        <dsp:cNvSpPr/>
      </dsp:nvSpPr>
      <dsp:spPr>
        <a:xfrm>
          <a:off x="0" y="339743"/>
          <a:ext cx="10662684" cy="1671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DF1B2-F37F-4977-A83F-C68B1482F247}">
      <dsp:nvSpPr>
        <dsp:cNvPr id="0" name=""/>
        <dsp:cNvSpPr/>
      </dsp:nvSpPr>
      <dsp:spPr>
        <a:xfrm>
          <a:off x="505640" y="715839"/>
          <a:ext cx="919345" cy="9193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01D07-F4F4-4E34-8E58-9617D287011F}">
      <dsp:nvSpPr>
        <dsp:cNvPr id="0" name=""/>
        <dsp:cNvSpPr/>
      </dsp:nvSpPr>
      <dsp:spPr>
        <a:xfrm>
          <a:off x="1930626" y="339743"/>
          <a:ext cx="8732057" cy="1671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04" tIns="176904" rIns="176904" bIns="17690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>
              <a:latin typeface="Aptos" panose="020B0004020202020204" pitchFamily="34" charset="0"/>
            </a:rPr>
            <a:t>Naše kurzy ponúkajú </a:t>
          </a:r>
          <a:r>
            <a:rPr lang="sk-SK" sz="2800" b="1" kern="1200" dirty="0">
              <a:latin typeface="Aptos" panose="020B0004020202020204" pitchFamily="34" charset="0"/>
            </a:rPr>
            <a:t>holistický prístup </a:t>
          </a:r>
          <a:r>
            <a:rPr lang="sk-SK" sz="2800" kern="1200" dirty="0">
              <a:latin typeface="Aptos" panose="020B0004020202020204" pitchFamily="34" charset="0"/>
            </a:rPr>
            <a:t>k digitálnej pohode, ktorý kombinuje </a:t>
          </a:r>
          <a:r>
            <a:rPr lang="sk-SK" sz="2800" b="1" kern="1200" dirty="0">
              <a:latin typeface="Aptos" panose="020B0004020202020204" pitchFamily="34" charset="0"/>
            </a:rPr>
            <a:t>interaktívny obsah, praktické stratégie a </a:t>
          </a:r>
          <a:r>
            <a:rPr lang="sk-SK" sz="2800" b="1" kern="1200" dirty="0" err="1">
              <a:latin typeface="Aptos" panose="020B0004020202020204" pitchFamily="34" charset="0"/>
            </a:rPr>
            <a:t>personalizované</a:t>
          </a:r>
          <a:r>
            <a:rPr lang="sk-SK" sz="2800" b="1" kern="1200" dirty="0">
              <a:latin typeface="Aptos" panose="020B0004020202020204" pitchFamily="34" charset="0"/>
            </a:rPr>
            <a:t> poradenstvo</a:t>
          </a:r>
          <a:r>
            <a:rPr lang="sk-SK" sz="2800" kern="1200" dirty="0">
              <a:latin typeface="Aptos" panose="020B0004020202020204" pitchFamily="34" charset="0"/>
            </a:rPr>
            <a:t>. </a:t>
          </a:r>
          <a:r>
            <a:rPr lang="en-US" sz="2800" kern="1200" dirty="0">
              <a:latin typeface="Aptos" panose="020B0004020202020204" pitchFamily="34" charset="0"/>
            </a:rPr>
            <a:t> </a:t>
          </a:r>
        </a:p>
      </dsp:txBody>
      <dsp:txXfrm>
        <a:off x="1930626" y="339743"/>
        <a:ext cx="8732057" cy="1671537"/>
      </dsp:txXfrm>
    </dsp:sp>
    <dsp:sp modelId="{C4E9ED3C-7BA5-44DA-B485-7992C21B656E}">
      <dsp:nvSpPr>
        <dsp:cNvPr id="0" name=""/>
        <dsp:cNvSpPr/>
      </dsp:nvSpPr>
      <dsp:spPr>
        <a:xfrm>
          <a:off x="0" y="2337434"/>
          <a:ext cx="10662684" cy="167153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4206F-EB45-4DC3-8F16-DE3603D6F2D8}">
      <dsp:nvSpPr>
        <dsp:cNvPr id="0" name=""/>
        <dsp:cNvSpPr/>
      </dsp:nvSpPr>
      <dsp:spPr>
        <a:xfrm>
          <a:off x="505640" y="2713530"/>
          <a:ext cx="919345" cy="9193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56FB3-E2D8-4979-A2CD-862D1E70B6BE}">
      <dsp:nvSpPr>
        <dsp:cNvPr id="0" name=""/>
        <dsp:cNvSpPr/>
      </dsp:nvSpPr>
      <dsp:spPr>
        <a:xfrm>
          <a:off x="1930626" y="2337434"/>
          <a:ext cx="8732057" cy="1671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04" tIns="176904" rIns="176904" bIns="17690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kern="1200" dirty="0">
              <a:latin typeface="Aptos" panose="020B0004020202020204" pitchFamily="34" charset="0"/>
            </a:rPr>
            <a:t>Vykonaním malých, ale zmysluplných krokov sa každý jednotlivec môže vydať na </a:t>
          </a:r>
          <a:r>
            <a:rPr lang="sk-SK" sz="2800" b="1" kern="1200" dirty="0">
              <a:latin typeface="Aptos" panose="020B0004020202020204" pitchFamily="34" charset="0"/>
            </a:rPr>
            <a:t>cestu transformácie </a:t>
          </a:r>
          <a:r>
            <a:rPr lang="sk-SK" sz="2800" kern="1200" dirty="0">
              <a:latin typeface="Aptos" panose="020B0004020202020204" pitchFamily="34" charset="0"/>
            </a:rPr>
            <a:t>k zdravšiemu vzťahu k technológiám. </a:t>
          </a:r>
          <a:endParaRPr lang="en-US" sz="2800" kern="1200" dirty="0">
            <a:latin typeface="Aptos" panose="020B0004020202020204" pitchFamily="34" charset="0"/>
          </a:endParaRPr>
        </a:p>
      </dsp:txBody>
      <dsp:txXfrm>
        <a:off x="1930626" y="2337434"/>
        <a:ext cx="8732057" cy="1671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286A2-BD5B-40A6-9918-E980843A5447}" type="datetimeFigureOut">
              <a:rPr lang="sk-SK" smtClean="0"/>
              <a:t>7. 10. 2024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7C988-4ABC-44CD-BF57-54EC295E72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851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Diskutujte o podstate digitálnej pohody a jej význame v dnešnej digitálnej dobe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Zdôraznite potrebu rovnováhy pri používaní technológií na zlepšenie našich životov bez toho, aby sme obetovali svoju pohodu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+mj-lt"/>
              <a:buNone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"Začnime tým, že pochopíme, čo v skutočnosti digitálna pohoda znamená. Je to všetko o nájdení rovnováhy medzi používaním technológií na zlepšenie nášho života a zabezpečením, aby sme sa nestali ich otrokmi. Budeme skúmať praktické spôsoby, ako túto rovnováhu dosiahnuť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.„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</a:p>
          <a:p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0841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Vyzývajte účastníkov, aby sa podelili o svoje skúsenosti s digitálnou pohodou a inšpirujte ostatných ich príbehmi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Zdôraznite silu komunity pri podpore motivácie a zodpovednosti za udržiavanie digitálnej pohody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endParaRPr lang="en-US" dirty="0"/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"Chcel by som od každého z vás počuť o vašich skúsenostiach s digitálnou pohodou. Vaše príbehy môžu inšpirovať ostatných a vytvoriť podpornú komunitu. Spolupracujme na tom, aby sa digitálna pohoda stala prioritou našich životov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.„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291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Zdôraznite špecifiká, ktorým dospelí čelia pri udržiavaní digitálnej pohody, ako je pracovný stres a digitálne preťaženie.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Zdôraznite dôležitosť fyzického zdravia, psychickej pohody a sociálnych kontaktov v digitálnom svete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"</a:t>
            </a: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Ako dospelí čelíme rôznym výzvam, pokiaľ ide o digitálnu pohodu. Od pracovného stresu až po neustály tok informácií je ľahké cítiť sa preťažený. Dnes budeme diskutovať o tom, prečo je pre nás kľúčové uprednostňovať fyzické a duševné zdravie v digitálnom svete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.“</a:t>
            </a:r>
            <a:br>
              <a:rPr lang="en-US" dirty="0"/>
            </a:br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9039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Diskutujte o výhodách a nevýhodách technológií, vyzdvihnite ich pozitívne vplyvy a zároveň upozornite na riziká spojené s ich nevhodným používaním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Vysvetlite účastníkom, aby k technológiám pristupovali racionálne a uvedomele tak, aby ich vnímali ako nástroj a nie ako nevyhnutnosť.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br>
              <a:rPr lang="en-US" dirty="0"/>
            </a:b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"</a:t>
            </a: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Technológie sú mocný nástroj, ale je nevyhnutné, aby sme k nim pristupovali rozumným spôsobom. Budeme rozoberať pozitívne aj negatívne dopady technológií a budeme diskutovať o tom, ako ich môžeme rozumne využívať na zlepšenie svojich životov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.„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033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Vysvetlite užívateľsky príjemný a pútavý formát materiálov v kurze, vrátane prezentácií v PowerPointe, videí a kvízov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Povzbudzujte účastníkov, aby sa aktívne zapájali do vzdelávacieho procesu a využívali poskytnuté interaktívne materiály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endParaRPr lang="en-US" dirty="0"/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"Naše študijné materiály pre kurzy sú navrhnuté tak, aby boli užívateľsky príjemné a pútavé. Prostredníctvom prezentácií v PowerPointe až po interaktívne kvízy sme zistili, že učenie sa o digitálnej pohode je poučné aj zábavné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.„</a:t>
            </a: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8423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Načrtnite praktické stratégie na implementáciu udržateľných zmien v digitálnych návykoch, ako je stanovenie si hraníc, praktizovanie všímavej meditácie a hľadanie sociálnej podpory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Zdôraznite dôležitosť konzistentnosti a postupného pokroku pri osvojovaní si zdravších digitálnych návykov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br>
              <a:rPr lang="en-US" dirty="0"/>
            </a:b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"Teraz sa pustíme do samej podstaty implementácie zmien. Budeme diskutovať o praktických stratégiách na osvojenie si zdravších digitálnych návykov, ako je stanovenie si hraníc a praktizovanie všímavej meditácie. Tieto malé zmeny môžu znamenať veľký rozdiel v našej celkovej pohode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.„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5203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Zhrňte kľúčové body zahrnuté v prezentácii a zdôraznite dôležitosť digitálnej pohody v dnešnej spoločnosti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Povzbuďte účastníkov, aby premýšľali o svojich vlastných digitálnych návykoch a zvážili, ako by mohli začleniť získané poznatky do svojho každodenného života.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br>
              <a:rPr lang="en-US" dirty="0"/>
            </a:b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„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Na záver</a:t>
            </a: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, poďme sa zamyslieť nad tým, čo sme sa dnes naučili. Digitálna pohoda nie je len módne slovo - je to kľúčový aspekt nášho života v digitálnej dobe. Každému odporúčam, aby si vzal k srdcu to, čo sa naučil a aplikoval to na svoje vlastné digitálne návyky.“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2428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Zdôraznite prínos kurzov v oblasti poskytovania komplexného, ​​praktického a pútavého obsahu o digitálnej pohode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Vyzvite účastníkov, aby študovali ďalšie kurzy a využili zdroje, ktoré majú k dispozícii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endParaRPr lang="en-US" dirty="0"/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"Naše kurzy ponúkajú množstvo zdrojov, ktoré vám pomôžu na ceste k digitálnej pohode. Či už sú to prezentácie v PowerPointe alebo interaktívne kvízy, máme všetko, čo potrebujete, aby ste boli úspešní. Odporúčam vám, aby ste študovali ďalšie kurzy a využili ich cenné zdroje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“.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7428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Uistite účastníkov, že materiály kurzov sú navrhnuté tak, aby boli užívateľsky príjemné a dostupné pre jednotlivcov bez ohľadu na vzdelanie a úrovne zručností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Vyzvite účastníkov, aby aktívne využívali materiály a poskytovali spätnú väzbu na ich zlepšenie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endParaRPr lang="en-US" dirty="0"/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"Nebojte sa, že by ste sa stratili v materiáloch – zabezpečili sme, aby sa v nich dalo ľahko orientovať a rozumieť im. Či už ste technický nováčik alebo skúsený profesionál, v našich kurzoch nájdete niečo hodnotné a zaujímavé.„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</a:p>
          <a:p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507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Umožnite účastníkom, aby prevzali zodpovednosť za svoju digitálnu pohodu a urobili pozitívne zmeny vo svojich návykoch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Zdôraznite účastníkom, že malé kroky môžu viesť k významným zlepšeniam a povzbuďte ich, aby sa navzájom podporovali vo svojom úsilí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endParaRPr lang="en-US" dirty="0"/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sk-SK" b="0" i="0" noProof="0" dirty="0">
                <a:solidFill>
                  <a:srgbClr val="ECECEC"/>
                </a:solidFill>
                <a:effectLst/>
                <a:latin typeface="Söhne"/>
              </a:rPr>
              <a:t>"Pamätajte si, že zmena nenastane zo dňa na deň. Všetko je to o malých krokoch a o vytrvalosti. Vzájomnou podporou môžeme dosiahnuť naše ciele a žiť zdravší digitálny životný štýl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.„</a:t>
            </a:r>
            <a:r>
              <a:rPr lang="sk-SK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 </a:t>
            </a:r>
          </a:p>
          <a:p>
            <a:br>
              <a:rPr lang="en-US" dirty="0"/>
            </a:br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7C988-4ABC-44CD-BF57-54EC295E72C9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503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1524000" y="3657895"/>
            <a:ext cx="9144000" cy="480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>
                <a:solidFill>
                  <a:srgbClr val="FFAA5A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2022-2-SK01-KA220-ADU-000096888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297172" y="1979409"/>
            <a:ext cx="959765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Building Digital Resilience 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by Making Digital Wellbeing and</a:t>
            </a: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Security 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Accessible to All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sk-SK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DigiWELL</a:t>
            </a: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ok 2" descr="Obrázok, na ktorom je text">
            <a:extLst>
              <a:ext uri="{FF2B5EF4-FFF2-40B4-BE49-F238E27FC236}">
                <a16:creationId xmlns:a16="http://schemas.microsoft.com/office/drawing/2014/main" id="{54C5578C-DDE6-7454-9A35-A21DF6FD6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75" y="1109487"/>
            <a:ext cx="2785830" cy="643868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A4B61CA5-55B9-4CB5-9152-A8113B1B02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59" y="777514"/>
            <a:ext cx="1307223" cy="1307223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93EB76E5-F830-4DD2-448B-85F788FD2FF6}"/>
              </a:ext>
            </a:extLst>
          </p:cNvPr>
          <p:cNvGrpSpPr/>
          <p:nvPr userDrawn="1"/>
        </p:nvGrpSpPr>
        <p:grpSpPr>
          <a:xfrm>
            <a:off x="1111053" y="5744184"/>
            <a:ext cx="10432806" cy="737473"/>
            <a:chOff x="2911015" y="5847007"/>
            <a:chExt cx="10432806" cy="737473"/>
          </a:xfrm>
        </p:grpSpPr>
        <p:pic>
          <p:nvPicPr>
            <p:cNvPr id="6" name="Obrázok 5">
              <a:extLst>
                <a:ext uri="{FF2B5EF4-FFF2-40B4-BE49-F238E27FC236}">
                  <a16:creationId xmlns:a16="http://schemas.microsoft.com/office/drawing/2014/main" id="{0717F8F2-0BCE-9421-DF7E-92091F55BA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532" y="5847007"/>
              <a:ext cx="1826289" cy="737473"/>
            </a:xfrm>
            <a:prstGeom prst="rect">
              <a:avLst/>
            </a:prstGeom>
          </p:spPr>
        </p:pic>
        <p:pic>
          <p:nvPicPr>
            <p:cNvPr id="7" name="Picture 2" descr="Slovenská poľnohospodárska univerzita v Nitre">
              <a:extLst>
                <a:ext uri="{FF2B5EF4-FFF2-40B4-BE49-F238E27FC236}">
                  <a16:creationId xmlns:a16="http://schemas.microsoft.com/office/drawing/2014/main" id="{B00D6C37-830D-9941-CE8E-7B8A7F58995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015" y="5933486"/>
              <a:ext cx="1128044" cy="534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Logo">
              <a:extLst>
                <a:ext uri="{FF2B5EF4-FFF2-40B4-BE49-F238E27FC236}">
                  <a16:creationId xmlns:a16="http://schemas.microsoft.com/office/drawing/2014/main" id="{CD7F7C8A-16EA-543D-14C6-A4B03911D38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350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BCF61E06-6F0B-102C-C5D7-4F46BA0036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235" y="5933486"/>
              <a:ext cx="1156727" cy="564513"/>
            </a:xfrm>
            <a:prstGeom prst="rect">
              <a:avLst/>
            </a:prstGeom>
          </p:spPr>
        </p:pic>
        <p:pic>
          <p:nvPicPr>
            <p:cNvPr id="11" name="Picture 4" descr="AIFED - Formación, cultura y empleo en Granada">
              <a:extLst>
                <a:ext uri="{FF2B5EF4-FFF2-40B4-BE49-F238E27FC236}">
                  <a16:creationId xmlns:a16="http://schemas.microsoft.com/office/drawing/2014/main" id="{D66156B2-E30F-3CE0-6DDE-56F3AB67B9D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9109" y="5921371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0E56BECE-5124-9DF4-2569-5A497617F4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1718" y="595470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1" descr="Syzygia Foundation">
              <a:extLst>
                <a:ext uri="{FF2B5EF4-FFF2-40B4-BE49-F238E27FC236}">
                  <a16:creationId xmlns:a16="http://schemas.microsoft.com/office/drawing/2014/main" id="{B5BBB899-B640-32EB-E0F3-C9B21A3DB9F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1615" y="629186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Obrázok 13">
            <a:extLst>
              <a:ext uri="{FF2B5EF4-FFF2-40B4-BE49-F238E27FC236}">
                <a16:creationId xmlns:a16="http://schemas.microsoft.com/office/drawing/2014/main" id="{742551FF-9CE1-7E47-DF33-E0FC04B198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72" y="5507489"/>
            <a:ext cx="887333" cy="116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9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pic>
        <p:nvPicPr>
          <p:cNvPr id="4" name="Resim 4" descr="logo içeren bir resim&#10;&#10;Açıklama otomatik olarak oluşturuldu">
            <a:extLst>
              <a:ext uri="{FF2B5EF4-FFF2-40B4-BE49-F238E27FC236}">
                <a16:creationId xmlns:a16="http://schemas.microsoft.com/office/drawing/2014/main" id="{7117CEBA-B2E2-BBC3-1991-BA8006654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36473" r="17426" b="34350"/>
          <a:stretch/>
        </p:blipFill>
        <p:spPr bwMode="auto">
          <a:xfrm>
            <a:off x="272798" y="6224586"/>
            <a:ext cx="1325245" cy="536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600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0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6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1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6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05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0A23-50E5-4E98-A123-1ABE0DF6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B4E44-5D0F-4491-BC07-5D57BCF01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F08B9-AC57-4793-A600-2179C7504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46B4-3BDC-48EA-B258-56A3470749C0}" type="datetimeFigureOut">
              <a:rPr lang="mk-MK" smtClean="0"/>
              <a:t>07.10.2024</a:t>
            </a:fld>
            <a:endParaRPr lang="mk-M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4BCEB-204C-4393-997A-12C9FBD9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FD7F9-407B-4FDA-8395-66CDEBF7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C557A-3CDE-402B-B8F9-F7D05CB61B5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50108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4264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AA5A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0.png"/><Relationship Id="rId18" Type="http://schemas.openxmlformats.org/officeDocument/2006/relationships/image" Target="../media/image9.png"/><Relationship Id="rId3" Type="http://schemas.openxmlformats.org/officeDocument/2006/relationships/hyperlink" Target="https://www.flickr.com/photos/rodeime/15116947119" TargetMode="External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8.png"/><Relationship Id="rId2" Type="http://schemas.openxmlformats.org/officeDocument/2006/relationships/image" Target="../media/image12.jp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svg"/><Relationship Id="rId15" Type="http://schemas.openxmlformats.org/officeDocument/2006/relationships/image" Target="../media/image6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558" y="1583993"/>
            <a:ext cx="5334930" cy="1477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ts val="1000"/>
              </a:spcBef>
              <a:spcAft>
                <a:spcPts val="600"/>
              </a:spcAft>
              <a:buClr>
                <a:srgbClr val="FFAA5A"/>
              </a:buClr>
            </a:pPr>
            <a:r>
              <a:rPr lang="sk-SK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Digitálna pohoda </a:t>
            </a:r>
            <a:r>
              <a:rPr lang="en-U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br>
              <a:rPr lang="sk-SK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sk-SK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záver </a:t>
            </a:r>
            <a:endParaRPr lang="en-US" b="1" dirty="0">
              <a:solidFill>
                <a:srgbClr val="FFAA5A"/>
              </a:solidFill>
              <a:latin typeface="+mn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12" descr="Obrázok, na ktorom je nebo, voda, exteriér, osoba&#10;&#10;Automaticky generovaný popis">
            <a:extLst>
              <a:ext uri="{FF2B5EF4-FFF2-40B4-BE49-F238E27FC236}">
                <a16:creationId xmlns:a16="http://schemas.microsoft.com/office/drawing/2014/main" id="{4895F832-F23A-EB44-A8CF-F6C9E11557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12" name="Grafický objekt 11" descr="Smartfón obrys">
            <a:extLst>
              <a:ext uri="{FF2B5EF4-FFF2-40B4-BE49-F238E27FC236}">
                <a16:creationId xmlns:a16="http://schemas.microsoft.com/office/drawing/2014/main" id="{BAFE05D7-1248-91EA-E195-9AA5B4525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5805">
            <a:off x="1685671" y="1534886"/>
            <a:ext cx="914400" cy="914400"/>
          </a:xfrm>
          <a:prstGeom prst="rect">
            <a:avLst/>
          </a:prstGeom>
        </p:spPr>
      </p:pic>
      <p:pic>
        <p:nvPicPr>
          <p:cNvPr id="14" name="Grafický objekt 13" descr="Internet obrys">
            <a:extLst>
              <a:ext uri="{FF2B5EF4-FFF2-40B4-BE49-F238E27FC236}">
                <a16:creationId xmlns:a16="http://schemas.microsoft.com/office/drawing/2014/main" id="{C6FB75F4-E4BA-75A9-910F-FD8D43EBC6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8057" y="2772394"/>
            <a:ext cx="914400" cy="914400"/>
          </a:xfrm>
          <a:prstGeom prst="rect">
            <a:avLst/>
          </a:prstGeom>
        </p:spPr>
      </p:pic>
      <p:pic>
        <p:nvPicPr>
          <p:cNvPr id="17" name="Grafický objekt 16" descr="Wi-Fi obrys">
            <a:extLst>
              <a:ext uri="{FF2B5EF4-FFF2-40B4-BE49-F238E27FC236}">
                <a16:creationId xmlns:a16="http://schemas.microsoft.com/office/drawing/2014/main" id="{182B619F-6959-7F39-3BA3-193DB2458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85257" y="3979506"/>
            <a:ext cx="914400" cy="914400"/>
          </a:xfrm>
          <a:prstGeom prst="rect">
            <a:avLst/>
          </a:prstGeom>
        </p:spPr>
      </p:pic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34" y="115269"/>
            <a:ext cx="2406814" cy="529376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58" y="5151053"/>
            <a:ext cx="817175" cy="777669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58" y="5272445"/>
            <a:ext cx="118535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80" y="5242752"/>
            <a:ext cx="773010" cy="1016004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90" y="5213414"/>
            <a:ext cx="101749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82" y="5208372"/>
            <a:ext cx="1215490" cy="564513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771248"/>
            <a:ext cx="159829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23" y="5889422"/>
            <a:ext cx="157517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79" y="5862581"/>
            <a:ext cx="1491323" cy="2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Nadpis 1">
            <a:extLst>
              <a:ext uri="{FF2B5EF4-FFF2-40B4-BE49-F238E27FC236}">
                <a16:creationId xmlns:a16="http://schemas.microsoft.com/office/drawing/2014/main" id="{D631E33B-7141-87BC-7265-49AEB99568AD}"/>
              </a:ext>
            </a:extLst>
          </p:cNvPr>
          <p:cNvSpPr txBox="1">
            <a:spLocks/>
          </p:cNvSpPr>
          <p:nvPr/>
        </p:nvSpPr>
        <p:spPr>
          <a:xfrm>
            <a:off x="7622071" y="3686794"/>
            <a:ext cx="2480219" cy="1373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1400" dirty="0"/>
              <a:t>Budovanie digitálnej odolnosti sprístupnením digitálnej pohody a bezpečnosti všetkým</a:t>
            </a:r>
            <a:br>
              <a:rPr lang="en-US" sz="1400" dirty="0">
                <a:latin typeface="+mn-lt"/>
              </a:rPr>
            </a:br>
            <a:r>
              <a:rPr lang="en-US" sz="1100" dirty="0">
                <a:latin typeface="+mn-lt"/>
              </a:rPr>
              <a:t>2022-2-SK01-KA220-ADU-000096888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4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6B2A7-6C61-4467-918B-79D080A8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42" y="301426"/>
            <a:ext cx="6022833" cy="12393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sk-SK" dirty="0">
                <a:latin typeface="Aptos" panose="020B0004020202020204" pitchFamily="34" charset="0"/>
                <a:ea typeface="+mj-ea"/>
              </a:rPr>
              <a:t>Podpora</a:t>
            </a:r>
            <a:r>
              <a:rPr lang="en-US" dirty="0">
                <a:latin typeface="Aptos" panose="020B0004020202020204" pitchFamily="34" charset="0"/>
                <a:ea typeface="+mj-ea"/>
              </a:rPr>
              <a:t> </a:t>
            </a:r>
            <a:r>
              <a:rPr lang="sk-SK" dirty="0">
                <a:latin typeface="Aptos" panose="020B0004020202020204" pitchFamily="34" charset="0"/>
                <a:ea typeface="+mj-ea"/>
              </a:rPr>
              <a:t>zmeny </a:t>
            </a:r>
            <a:endParaRPr lang="en-US" dirty="0">
              <a:latin typeface="Aptos" panose="020B0004020202020204" pitchFamily="34" charset="0"/>
              <a:ea typeface="+mj-e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F1860-2E7F-4151-8316-1C2C3123C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628" y="1620610"/>
            <a:ext cx="5724934" cy="455635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sk-SK" sz="3200" dirty="0">
                <a:latin typeface="Aptos" panose="020B0004020202020204" pitchFamily="34" charset="0"/>
                <a:ea typeface="+mn-ea"/>
              </a:rPr>
              <a:t>Zmena návykov si vyžaduje </a:t>
            </a:r>
            <a:r>
              <a:rPr lang="sk-SK" sz="3200" b="1" dirty="0">
                <a:latin typeface="Aptos" panose="020B0004020202020204" pitchFamily="34" charset="0"/>
                <a:ea typeface="+mn-ea"/>
              </a:rPr>
              <a:t>sebauvedomenie, trpezlivosť a podporu</a:t>
            </a:r>
            <a:r>
              <a:rPr lang="en-US" sz="3200" dirty="0">
                <a:latin typeface="Aptos" panose="020B0004020202020204" pitchFamily="34" charset="0"/>
                <a:ea typeface="+mn-ea"/>
              </a:rPr>
              <a:t>.</a:t>
            </a:r>
            <a:r>
              <a:rPr lang="sk-SK" sz="3200" dirty="0">
                <a:latin typeface="Aptos" panose="020B0004020202020204" pitchFamily="34" charset="0"/>
                <a:ea typeface="+mn-ea"/>
              </a:rPr>
              <a:t> </a:t>
            </a:r>
            <a:r>
              <a:rPr lang="en-US" sz="3200" dirty="0">
                <a:latin typeface="Aptos" panose="020B0004020202020204" pitchFamily="34" charset="0"/>
                <a:ea typeface="+mn-ea"/>
              </a:rPr>
              <a:t> </a:t>
            </a:r>
          </a:p>
          <a:p>
            <a:r>
              <a:rPr lang="sk-SK" sz="3200" dirty="0">
                <a:latin typeface="Aptos" panose="020B0004020202020204" pitchFamily="34" charset="0"/>
                <a:ea typeface="+mn-ea"/>
              </a:rPr>
              <a:t>Prijatím týchto princípov a podporovaním zmyslu pre komunitu umožňujeme jednotlivcom prevziať kontrolu nad svojím digitálnym životom a vytvoriť tak trvalú zmenu k lepšiemu</a:t>
            </a:r>
            <a:r>
              <a:rPr lang="en-US" sz="3200" dirty="0">
                <a:latin typeface="Aptos" panose="020B0004020202020204" pitchFamily="34" charset="0"/>
                <a:ea typeface="+mn-ea"/>
              </a:rPr>
              <a:t>.</a:t>
            </a:r>
            <a:r>
              <a:rPr lang="sk-SK" sz="3200" dirty="0">
                <a:latin typeface="Aptos" panose="020B0004020202020204" pitchFamily="34" charset="0"/>
                <a:ea typeface="+mn-ea"/>
              </a:rPr>
              <a:t> </a:t>
            </a:r>
            <a:endParaRPr lang="en-US" sz="3200" dirty="0">
              <a:latin typeface="Aptos" panose="020B0004020202020204" pitchFamily="34" charset="0"/>
              <a:ea typeface="+mn-ea"/>
            </a:endParaRPr>
          </a:p>
          <a:p>
            <a:endParaRPr lang="en-US" sz="3200" dirty="0">
              <a:latin typeface="Aptos" panose="020B0004020202020204" pitchFamily="34" charset="0"/>
              <a:ea typeface="+mn-ea"/>
            </a:endParaRPr>
          </a:p>
        </p:txBody>
      </p:sp>
      <p:pic>
        <p:nvPicPr>
          <p:cNvPr id="9218" name="Picture 2" descr="FOMO and JOMO Boys Vibe 2058607 Vector Art at Vecteezy">
            <a:extLst>
              <a:ext uri="{FF2B5EF4-FFF2-40B4-BE49-F238E27FC236}">
                <a16:creationId xmlns:a16="http://schemas.microsoft.com/office/drawing/2014/main" id="{FBFB5C01-806A-40E7-A161-D8BEDF15C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r="30879" b="1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7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23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249" name="Arc 1024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6D2F3-BDE9-4884-B549-A881050B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64" y="614319"/>
            <a:ext cx="11007811" cy="97508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sk-SK" sz="4400" kern="1200" dirty="0">
                <a:latin typeface="Aptos" panose="020B0004020202020204" pitchFamily="34" charset="0"/>
                <a:ea typeface="+mj-ea"/>
              </a:rPr>
              <a:t>Zdieľanie skúseností a</a:t>
            </a:r>
            <a:r>
              <a:rPr lang="en-US" sz="4400" kern="1200" dirty="0">
                <a:latin typeface="Aptos" panose="020B0004020202020204" pitchFamily="34" charset="0"/>
                <a:ea typeface="+mj-ea"/>
              </a:rPr>
              <a:t> </a:t>
            </a:r>
            <a:r>
              <a:rPr lang="sk-SK" sz="4400" kern="1200" dirty="0">
                <a:latin typeface="Aptos" panose="020B0004020202020204" pitchFamily="34" charset="0"/>
                <a:ea typeface="+mj-ea"/>
              </a:rPr>
              <a:t>inšpirácia pre ostatných </a:t>
            </a:r>
            <a:endParaRPr lang="en-US" sz="4400" kern="1200" dirty="0">
              <a:latin typeface="Aptos" panose="020B0004020202020204" pitchFamily="34" charset="0"/>
              <a:ea typeface="+mj-ea"/>
            </a:endParaRPr>
          </a:p>
        </p:txBody>
      </p:sp>
      <p:sp>
        <p:nvSpPr>
          <p:cNvPr id="10251" name="Freeform: Shape 1025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 descr="Virtual Presentation - 2nd World Conference on Teaching and Education">
            <a:extLst>
              <a:ext uri="{FF2B5EF4-FFF2-40B4-BE49-F238E27FC236}">
                <a16:creationId xmlns:a16="http://schemas.microsoft.com/office/drawing/2014/main" id="{A156BBD8-BA0C-4792-B519-71684C52D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896" y="2448411"/>
            <a:ext cx="4777381" cy="250812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1747B-E200-4F11-A18C-020F2A463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1178" y="1631726"/>
            <a:ext cx="5632622" cy="4545237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sk-SK" sz="3200" dirty="0">
                <a:latin typeface="Aptos" panose="020B0004020202020204" pitchFamily="34" charset="0"/>
                <a:ea typeface="+mn-ea"/>
              </a:rPr>
              <a:t>Odporúčame vám podeliť sa o svoje skúsenosti a postrehy s ostatnými</a:t>
            </a:r>
            <a:r>
              <a:rPr lang="en-US" sz="3200" dirty="0">
                <a:latin typeface="Aptos" panose="020B0004020202020204" pitchFamily="34" charset="0"/>
                <a:ea typeface="+mn-ea"/>
              </a:rPr>
              <a:t>.</a:t>
            </a:r>
            <a:r>
              <a:rPr lang="sk-SK" sz="3200" dirty="0">
                <a:latin typeface="Aptos" panose="020B0004020202020204" pitchFamily="34" charset="0"/>
                <a:ea typeface="+mn-ea"/>
              </a:rPr>
              <a:t> </a:t>
            </a:r>
            <a:r>
              <a:rPr lang="en-US" sz="3200" dirty="0">
                <a:latin typeface="Aptos" panose="020B0004020202020204" pitchFamily="34" charset="0"/>
                <a:ea typeface="+mn-ea"/>
              </a:rPr>
              <a:t> </a:t>
            </a:r>
          </a:p>
          <a:p>
            <a:pPr algn="just"/>
            <a:r>
              <a:rPr lang="sk-SK" sz="3200" dirty="0">
                <a:latin typeface="Aptos" panose="020B0004020202020204" pitchFamily="34" charset="0"/>
                <a:ea typeface="+mn-ea"/>
              </a:rPr>
              <a:t>Váš príbeh má silu inšpirovať, motivovať a podnietiť pozitívnu zmenu nielen vo vašom vlastnom živote, ale aj v životoch ľudí okolo vás</a:t>
            </a:r>
            <a:r>
              <a:rPr lang="en-US" sz="3200" dirty="0">
                <a:latin typeface="Aptos" panose="020B0004020202020204" pitchFamily="34" charset="0"/>
                <a:ea typeface="+mn-ea"/>
              </a:rPr>
              <a:t>.</a:t>
            </a:r>
            <a:r>
              <a:rPr lang="sk-SK" sz="3200" dirty="0">
                <a:latin typeface="Aptos" panose="020B0004020202020204" pitchFamily="34" charset="0"/>
                <a:ea typeface="+mn-ea"/>
              </a:rPr>
              <a:t> </a:t>
            </a:r>
            <a:endParaRPr lang="en-US" sz="3200" dirty="0">
              <a:latin typeface="Aptos" panose="020B00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560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CFDF5-BC02-4A5B-AFDB-9F081A9B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sk-SK" sz="4400" kern="1200" dirty="0">
                <a:latin typeface="Aptos" panose="020B0004020202020204" pitchFamily="34" charset="0"/>
                <a:ea typeface="+mj-ea"/>
              </a:rPr>
              <a:t>Pochopenie digitálnej pohody </a:t>
            </a:r>
            <a:endParaRPr lang="en-US" sz="4400" kern="1200" dirty="0">
              <a:latin typeface="Aptos" panose="020B0004020202020204" pitchFamily="34" charset="0"/>
              <a:ea typeface="+mj-ea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D3076-4C7B-4D41-BB08-FFFC7FA25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552" y="1825625"/>
            <a:ext cx="5881816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/>
            <a:r>
              <a:rPr lang="sk-SK" dirty="0">
                <a:latin typeface="Aptos" panose="020B0004020202020204" pitchFamily="34" charset="0"/>
                <a:ea typeface="+mn-ea"/>
              </a:rPr>
              <a:t>Pochopenie podstaty digitálnej pohody spočíva v nájdení takého </a:t>
            </a:r>
            <a:r>
              <a:rPr lang="sk-SK" b="1" dirty="0">
                <a:latin typeface="Aptos" panose="020B0004020202020204" pitchFamily="34" charset="0"/>
                <a:ea typeface="+mn-ea"/>
              </a:rPr>
              <a:t> stavu, kedy technológie zlepšujú naše životy bez toho, aby zhoršovali našu pohodu</a:t>
            </a:r>
            <a:r>
              <a:rPr lang="en-US" dirty="0">
                <a:latin typeface="Aptos" panose="020B0004020202020204" pitchFamily="34" charset="0"/>
                <a:ea typeface="+mn-ea"/>
              </a:rPr>
              <a:t>.</a:t>
            </a:r>
            <a:r>
              <a:rPr lang="sk-SK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</a:p>
          <a:p>
            <a:pPr algn="just"/>
            <a:r>
              <a:rPr lang="sk-SK" dirty="0">
                <a:latin typeface="Aptos" panose="020B0004020202020204" pitchFamily="34" charset="0"/>
                <a:ea typeface="+mn-ea"/>
              </a:rPr>
              <a:t>Na príklade sledovania našich prechádzok pomocou fitness aplikácií až po spojenie s blízkymi prostredníctvom </a:t>
            </a:r>
            <a:r>
              <a:rPr lang="sk-SK" dirty="0" err="1">
                <a:latin typeface="Aptos" panose="020B0004020202020204" pitchFamily="34" charset="0"/>
                <a:ea typeface="+mn-ea"/>
              </a:rPr>
              <a:t>videohovorov</a:t>
            </a:r>
            <a:r>
              <a:rPr lang="sk-SK" dirty="0">
                <a:latin typeface="Aptos" panose="020B0004020202020204" pitchFamily="34" charset="0"/>
                <a:ea typeface="+mn-ea"/>
              </a:rPr>
              <a:t> sme videli, ako môžu malé úpravy viesť k výrazným zlepšeniam</a:t>
            </a:r>
            <a:r>
              <a:rPr lang="en-US" dirty="0">
                <a:latin typeface="Aptos" panose="020B0004020202020204" pitchFamily="34" charset="0"/>
                <a:ea typeface="+mn-ea"/>
              </a:rPr>
              <a:t>.</a:t>
            </a:r>
            <a:r>
              <a:rPr lang="sk-SK" dirty="0">
                <a:latin typeface="Aptos" panose="020B0004020202020204" pitchFamily="34" charset="0"/>
                <a:ea typeface="+mn-ea"/>
              </a:rPr>
              <a:t> </a:t>
            </a:r>
            <a:endParaRPr lang="en-US" dirty="0">
              <a:latin typeface="Aptos" panose="020B0004020202020204" pitchFamily="34" charset="0"/>
              <a:ea typeface="+mn-ea"/>
            </a:endParaRPr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To Maintain Work-Wellness Balance — PRESS Massage Greenpoint">
            <a:extLst>
              <a:ext uri="{FF2B5EF4-FFF2-40B4-BE49-F238E27FC236}">
                <a16:creationId xmlns:a16="http://schemas.microsoft.com/office/drawing/2014/main" id="{2E7F010A-72F9-4080-97AC-7C746E657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7184" y="1878169"/>
            <a:ext cx="3781051" cy="2457683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4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7" name="Arc 205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F99F4-26BD-4631-B081-F0403F5D6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995" y="541277"/>
            <a:ext cx="6336957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sk-SK" sz="4400" kern="1200" dirty="0">
                <a:latin typeface="Aptos" panose="020B0004020202020204" pitchFamily="34" charset="0"/>
                <a:ea typeface="+mj-ea"/>
              </a:rPr>
              <a:t>Digitálna pohoda </a:t>
            </a:r>
            <a:r>
              <a:rPr lang="en-US" sz="4400" kern="1200" dirty="0">
                <a:latin typeface="Aptos" panose="020B0004020202020204" pitchFamily="34" charset="0"/>
                <a:ea typeface="+mj-ea"/>
              </a:rPr>
              <a:t>je</a:t>
            </a:r>
            <a:r>
              <a:rPr lang="sk-SK" sz="4400" kern="1200" dirty="0">
                <a:latin typeface="Aptos" panose="020B0004020202020204" pitchFamily="34" charset="0"/>
                <a:ea typeface="+mj-ea"/>
              </a:rPr>
              <a:t> nevyhnutná</a:t>
            </a:r>
            <a:r>
              <a:rPr lang="en-US" sz="4400" kern="1200" dirty="0">
                <a:latin typeface="Aptos" panose="020B0004020202020204" pitchFamily="34" charset="0"/>
                <a:ea typeface="+mj-ea"/>
              </a:rPr>
              <a:t> </a:t>
            </a:r>
            <a:r>
              <a:rPr lang="sk-SK" sz="4400" kern="1200" dirty="0">
                <a:latin typeface="Aptos" panose="020B0004020202020204" pitchFamily="34" charset="0"/>
                <a:ea typeface="+mj-ea"/>
              </a:rPr>
              <a:t>pre dospelých </a:t>
            </a:r>
            <a:endParaRPr lang="en-US" sz="4400" kern="1200" dirty="0">
              <a:latin typeface="Aptos" panose="020B0004020202020204" pitchFamily="34" charset="0"/>
              <a:ea typeface="+mj-ea"/>
            </a:endParaRPr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Active people breaks Royalty Free Vector Image">
            <a:extLst>
              <a:ext uri="{FF2B5EF4-FFF2-40B4-BE49-F238E27FC236}">
                <a16:creationId xmlns:a16="http://schemas.microsoft.com/office/drawing/2014/main" id="{FEDC32A7-4448-446B-93CA-C3C4757F5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4"/>
          <a:stretch/>
        </p:blipFill>
        <p:spPr bwMode="auto">
          <a:xfrm>
            <a:off x="703182" y="956574"/>
            <a:ext cx="3827313" cy="382549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B5B0D-1316-4C76-99DB-F6446F505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3276" y="1866840"/>
            <a:ext cx="6460524" cy="431012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3200" dirty="0">
                <a:latin typeface="Aptos" panose="020B0004020202020204" pitchFamily="34" charset="0"/>
                <a:ea typeface="+mn-ea"/>
              </a:rPr>
              <a:t>Pre </a:t>
            </a:r>
            <a:r>
              <a:rPr lang="sk-SK" sz="3200" dirty="0">
                <a:latin typeface="Aptos" panose="020B0004020202020204" pitchFamily="34" charset="0"/>
                <a:ea typeface="+mn-ea"/>
              </a:rPr>
              <a:t>dospelých je digitálna pohoda </a:t>
            </a:r>
            <a:r>
              <a:rPr lang="sk-SK" sz="3200" b="1" dirty="0">
                <a:latin typeface="Aptos" panose="020B0004020202020204" pitchFamily="34" charset="0"/>
                <a:ea typeface="+mn-ea"/>
              </a:rPr>
              <a:t>nevyhnutnosťou</a:t>
            </a:r>
            <a:r>
              <a:rPr lang="en-US" sz="3200" dirty="0">
                <a:latin typeface="Aptos" panose="020B0004020202020204" pitchFamily="34" charset="0"/>
                <a:ea typeface="+mn-ea"/>
              </a:rPr>
              <a:t>.</a:t>
            </a:r>
            <a:r>
              <a:rPr lang="sk-SK" sz="3200" dirty="0">
                <a:latin typeface="Aptos" panose="020B0004020202020204" pitchFamily="34" charset="0"/>
                <a:ea typeface="+mn-ea"/>
              </a:rPr>
              <a:t> </a:t>
            </a:r>
            <a:r>
              <a:rPr lang="en-US" sz="3200" dirty="0">
                <a:latin typeface="Aptos" panose="020B0004020202020204" pitchFamily="34" charset="0"/>
                <a:ea typeface="+mn-ea"/>
              </a:rPr>
              <a:t> </a:t>
            </a:r>
          </a:p>
          <a:p>
            <a:r>
              <a:rPr lang="sk-SK" sz="3200" dirty="0">
                <a:latin typeface="Aptos" panose="020B0004020202020204" pitchFamily="34" charset="0"/>
                <a:ea typeface="+mn-ea"/>
              </a:rPr>
              <a:t>Ochrana fyzického zdravia znížením námahy očí</a:t>
            </a:r>
            <a:r>
              <a:rPr lang="en-US" sz="3200" dirty="0">
                <a:latin typeface="Aptos" panose="020B0004020202020204" pitchFamily="34" charset="0"/>
                <a:ea typeface="+mn-ea"/>
              </a:rPr>
              <a:t>,</a:t>
            </a:r>
            <a:r>
              <a:rPr lang="sk-SK" sz="3200" dirty="0">
                <a:latin typeface="Aptos" panose="020B0004020202020204" pitchFamily="34" charset="0"/>
                <a:ea typeface="+mn-ea"/>
              </a:rPr>
              <a:t> </a:t>
            </a:r>
            <a:endParaRPr lang="en-US" sz="3200" dirty="0">
              <a:latin typeface="Aptos" panose="020B0004020202020204" pitchFamily="34" charset="0"/>
              <a:ea typeface="+mn-ea"/>
            </a:endParaRPr>
          </a:p>
          <a:p>
            <a:r>
              <a:rPr lang="sk-SK" sz="3200" dirty="0">
                <a:latin typeface="Aptos" panose="020B0004020202020204" pitchFamily="34" charset="0"/>
                <a:ea typeface="+mn-ea"/>
              </a:rPr>
              <a:t>starostlivosť o psychickú pohodu znižovaním úrovne stresu</a:t>
            </a:r>
            <a:r>
              <a:rPr lang="en-US" sz="3200" dirty="0">
                <a:latin typeface="Aptos" panose="020B0004020202020204" pitchFamily="34" charset="0"/>
                <a:ea typeface="+mn-ea"/>
              </a:rPr>
              <a:t> a </a:t>
            </a:r>
          </a:p>
          <a:p>
            <a:r>
              <a:rPr lang="sk-SK" sz="3200" dirty="0">
                <a:latin typeface="Aptos" panose="020B0004020202020204" pitchFamily="34" charset="0"/>
                <a:ea typeface="+mn-ea"/>
              </a:rPr>
              <a:t>obohacovanie spoločenského života podporovaním osobných stretnutí namiesto obrazovky</a:t>
            </a:r>
            <a:r>
              <a:rPr lang="en-US" sz="3200" dirty="0">
                <a:latin typeface="Aptos" panose="020B0004020202020204" pitchFamily="34" charset="0"/>
                <a:ea typeface="+mn-ea"/>
              </a:rPr>
              <a:t>.</a:t>
            </a:r>
            <a:r>
              <a:rPr lang="sk-SK" sz="3200" dirty="0">
                <a:latin typeface="Aptos" panose="020B0004020202020204" pitchFamily="34" charset="0"/>
                <a:ea typeface="+mn-ea"/>
              </a:rPr>
              <a:t> </a:t>
            </a:r>
            <a:endParaRPr lang="en-US" sz="3200" dirty="0">
              <a:latin typeface="Aptos" panose="020B00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749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5" name="Rectangle 3078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73731-E6AA-4B12-9C2A-091E2429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48" y="546652"/>
            <a:ext cx="4613618" cy="23696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4400" kern="1200" dirty="0">
                <a:latin typeface="Aptos" panose="020B0004020202020204" pitchFamily="34" charset="0"/>
                <a:ea typeface="+mj-ea"/>
              </a:rPr>
              <a:t>Racionálny </a:t>
            </a:r>
            <a:br>
              <a:rPr lang="sk-SK" sz="4400" kern="1200" dirty="0">
                <a:latin typeface="Aptos" panose="020B0004020202020204" pitchFamily="34" charset="0"/>
                <a:ea typeface="+mj-ea"/>
              </a:rPr>
            </a:br>
            <a:r>
              <a:rPr lang="sk-SK" sz="4400" kern="1200" dirty="0">
                <a:latin typeface="Aptos" panose="020B0004020202020204" pitchFamily="34" charset="0"/>
                <a:ea typeface="+mj-ea"/>
              </a:rPr>
              <a:t>pohľad  na</a:t>
            </a:r>
            <a:r>
              <a:rPr lang="en-US" sz="4400" kern="1200" dirty="0">
                <a:latin typeface="Aptos" panose="020B0004020202020204" pitchFamily="34" charset="0"/>
                <a:ea typeface="+mj-ea"/>
              </a:rPr>
              <a:t> </a:t>
            </a:r>
            <a:r>
              <a:rPr lang="sk-SK" sz="4400" kern="1200" dirty="0">
                <a:latin typeface="Aptos" panose="020B0004020202020204" pitchFamily="34" charset="0"/>
                <a:ea typeface="+mj-ea"/>
              </a:rPr>
              <a:t>technológie </a:t>
            </a:r>
            <a:endParaRPr lang="en-US" sz="4400" kern="1200" dirty="0">
              <a:latin typeface="Aptos" panose="020B0004020202020204" pitchFamily="34" charset="0"/>
              <a:ea typeface="+mj-ea"/>
            </a:endParaRPr>
          </a:p>
        </p:txBody>
      </p:sp>
      <p:sp>
        <p:nvSpPr>
          <p:cNvPr id="3096" name="Arc 3080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🔥 Negatives of technology. The Positive and Negative Effects of ...">
            <a:extLst>
              <a:ext uri="{FF2B5EF4-FFF2-40B4-BE49-F238E27FC236}">
                <a16:creationId xmlns:a16="http://schemas.microsoft.com/office/drawing/2014/main" id="{02D85A86-8051-4546-9780-D931C71BF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0966" y="546652"/>
            <a:ext cx="6533283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CE2DD-AEAE-4793-A009-7C78830E9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265" y="3844905"/>
            <a:ext cx="10686536" cy="2369626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algn="just"/>
            <a:r>
              <a:rPr lang="sk-SK" dirty="0">
                <a:latin typeface="Aptos" panose="020B0004020202020204" pitchFamily="34" charset="0"/>
                <a:ea typeface="+mn-ea"/>
              </a:rPr>
              <a:t>Dívajte sa na technológie racionálnym spôsobom, pretože ponúkajú jednak bezkonkurenčné pohodlie a konektivitu, ale zároveň predstavujú aj hrozby, ako je napr. digitálne preťaženie a závislosť</a:t>
            </a:r>
            <a:r>
              <a:rPr lang="en-US" dirty="0">
                <a:latin typeface="Aptos" panose="020B0004020202020204" pitchFamily="34" charset="0"/>
                <a:ea typeface="+mn-ea"/>
              </a:rPr>
              <a:t>.</a:t>
            </a:r>
            <a:r>
              <a:rPr lang="sk-SK" dirty="0">
                <a:latin typeface="Aptos" panose="020B0004020202020204" pitchFamily="34" charset="0"/>
                <a:ea typeface="+mn-ea"/>
              </a:rPr>
              <a:t> </a:t>
            </a:r>
            <a:r>
              <a:rPr lang="en-US" dirty="0">
                <a:latin typeface="Aptos" panose="020B0004020202020204" pitchFamily="34" charset="0"/>
                <a:ea typeface="+mn-ea"/>
              </a:rPr>
              <a:t> </a:t>
            </a:r>
          </a:p>
          <a:p>
            <a:pPr algn="just"/>
            <a:r>
              <a:rPr lang="sk-SK" b="1" dirty="0">
                <a:latin typeface="Aptos" panose="020B0004020202020204" pitchFamily="34" charset="0"/>
                <a:ea typeface="+mn-ea"/>
              </a:rPr>
              <a:t>Pochopenie výhod aj nevýhod, ktoré ponúkajú technológie, </a:t>
            </a:r>
            <a:r>
              <a:rPr lang="sk-SK" dirty="0">
                <a:latin typeface="Aptos" panose="020B0004020202020204" pitchFamily="34" charset="0"/>
                <a:ea typeface="+mn-ea"/>
              </a:rPr>
              <a:t>nám umožňuje ich používanie uvedomelejším a racionálnejším spôsobom</a:t>
            </a:r>
            <a:r>
              <a:rPr lang="en-US" dirty="0">
                <a:latin typeface="Aptos" panose="020B0004020202020204" pitchFamily="34" charset="0"/>
                <a:ea typeface="+mn-ea"/>
              </a:rPr>
              <a:t>.</a:t>
            </a:r>
            <a:r>
              <a:rPr lang="sk-SK" b="1" dirty="0">
                <a:latin typeface="Aptos" panose="020B0004020202020204" pitchFamily="34" charset="0"/>
                <a:ea typeface="+mn-ea"/>
              </a:rPr>
              <a:t> </a:t>
            </a:r>
            <a:endParaRPr lang="en-US" dirty="0">
              <a:latin typeface="Aptos" panose="020B00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14330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05" name="Arc 410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7A276-C445-49A0-84B2-64CD0886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32" y="372441"/>
            <a:ext cx="109583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sk-SK" sz="4400" kern="1200" dirty="0">
                <a:latin typeface="Aptos" panose="020B0004020202020204" pitchFamily="34" charset="0"/>
                <a:ea typeface="+mj-ea"/>
              </a:rPr>
              <a:t>Prístupné</a:t>
            </a:r>
            <a:r>
              <a:rPr lang="en-US" sz="4400" kern="1200" dirty="0">
                <a:latin typeface="Aptos" panose="020B0004020202020204" pitchFamily="34" charset="0"/>
                <a:ea typeface="+mj-ea"/>
              </a:rPr>
              <a:t> a </a:t>
            </a:r>
            <a:r>
              <a:rPr lang="sk-SK" sz="4400" kern="1200" dirty="0">
                <a:latin typeface="Aptos" panose="020B0004020202020204" pitchFamily="34" charset="0"/>
                <a:ea typeface="+mj-ea"/>
              </a:rPr>
              <a:t>pútavé vzdelávacie formáty </a:t>
            </a:r>
            <a:endParaRPr lang="en-US" sz="4400" kern="1200" dirty="0">
              <a:latin typeface="Aptos" panose="020B0004020202020204" pitchFamily="34" charset="0"/>
              <a:ea typeface="+mj-ea"/>
            </a:endParaRPr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Business Solutions — The How Skills">
            <a:extLst>
              <a:ext uri="{FF2B5EF4-FFF2-40B4-BE49-F238E27FC236}">
                <a16:creationId xmlns:a16="http://schemas.microsoft.com/office/drawing/2014/main" id="{4FE463C0-DFB6-40A9-AA53-E6B137430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545" y="2370005"/>
            <a:ext cx="4024569" cy="268639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56D95-1B92-4325-9B45-AB1C02005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5973" y="1698004"/>
            <a:ext cx="6553357" cy="461629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sk-SK" sz="3200" dirty="0">
                <a:latin typeface="Aptos" panose="020B0004020202020204" pitchFamily="34" charset="0"/>
                <a:ea typeface="+mn-ea"/>
              </a:rPr>
              <a:t>Naše učebné materiály sú navrhnuté v súlade s vašimi  vzdelávacími potrebami</a:t>
            </a:r>
            <a:r>
              <a:rPr lang="en-US" sz="3200" dirty="0">
                <a:latin typeface="Aptos" panose="020B0004020202020204" pitchFamily="34" charset="0"/>
                <a:ea typeface="+mn-ea"/>
              </a:rPr>
              <a:t>.</a:t>
            </a:r>
            <a:r>
              <a:rPr lang="sk-SK" sz="3200" dirty="0">
                <a:latin typeface="Aptos" panose="020B0004020202020204" pitchFamily="34" charset="0"/>
                <a:ea typeface="+mn-ea"/>
              </a:rPr>
              <a:t> </a:t>
            </a:r>
            <a:r>
              <a:rPr lang="en-US" sz="3200" dirty="0">
                <a:latin typeface="Aptos" panose="020B0004020202020204" pitchFamily="34" charset="0"/>
                <a:ea typeface="+mn-ea"/>
              </a:rPr>
              <a:t> </a:t>
            </a:r>
          </a:p>
          <a:p>
            <a:r>
              <a:rPr lang="sk-SK" sz="3200" dirty="0">
                <a:latin typeface="Aptos" panose="020B0004020202020204" pitchFamily="34" charset="0"/>
                <a:ea typeface="+mn-ea"/>
              </a:rPr>
              <a:t>Prostredníctvom</a:t>
            </a:r>
            <a:r>
              <a:rPr lang="en-US" sz="3200" dirty="0">
                <a:latin typeface="Aptos" panose="020B0004020202020204" pitchFamily="34" charset="0"/>
                <a:ea typeface="+mn-ea"/>
              </a:rPr>
              <a:t> </a:t>
            </a:r>
            <a:r>
              <a:rPr lang="sk-SK" sz="3200" b="1" dirty="0">
                <a:latin typeface="Aptos" panose="020B0004020202020204" pitchFamily="34" charset="0"/>
                <a:ea typeface="+mn-ea"/>
              </a:rPr>
              <a:t>vizuálne podmanivých prezentácií v PowerPointe až po interaktívne kvízy</a:t>
            </a:r>
            <a:r>
              <a:rPr lang="en-US" sz="3200" b="1" dirty="0">
                <a:latin typeface="Aptos" panose="020B0004020202020204" pitchFamily="34" charset="0"/>
                <a:ea typeface="+mn-ea"/>
              </a:rPr>
              <a:t>,</a:t>
            </a:r>
            <a:r>
              <a:rPr lang="sk-SK" sz="3200" b="1" dirty="0">
                <a:latin typeface="Aptos" panose="020B0004020202020204" pitchFamily="34" charset="0"/>
                <a:ea typeface="+mn-ea"/>
              </a:rPr>
              <a:t> </a:t>
            </a:r>
            <a:endParaRPr lang="en-US" sz="3200" dirty="0">
              <a:latin typeface="Aptos" panose="020B0004020202020204" pitchFamily="34" charset="0"/>
              <a:ea typeface="+mn-ea"/>
            </a:endParaRPr>
          </a:p>
          <a:p>
            <a:r>
              <a:rPr lang="en-US" sz="3200" dirty="0">
                <a:latin typeface="Aptos" panose="020B0004020202020204" pitchFamily="34" charset="0"/>
                <a:ea typeface="+mn-ea"/>
              </a:rPr>
              <a:t> </a:t>
            </a:r>
            <a:r>
              <a:rPr lang="sk-SK" sz="3200" dirty="0">
                <a:latin typeface="Aptos" panose="020B0004020202020204" pitchFamily="34" charset="0"/>
                <a:ea typeface="+mn-ea"/>
              </a:rPr>
              <a:t>sa snažíme, aby cesta k </a:t>
            </a:r>
            <a:r>
              <a:rPr lang="sk-SK" sz="3200" b="1" dirty="0">
                <a:latin typeface="Aptos" panose="020B0004020202020204" pitchFamily="34" charset="0"/>
                <a:ea typeface="+mn-ea"/>
              </a:rPr>
              <a:t>digitálnej pohode bola prístupná a pútavá pre používateľov všetkých vekových skupín</a:t>
            </a:r>
            <a:r>
              <a:rPr lang="en-US" sz="3200" dirty="0">
                <a:latin typeface="Aptos" panose="020B0004020202020204" pitchFamily="34" charset="0"/>
                <a:ea typeface="+mn-ea"/>
              </a:rPr>
              <a:t>.</a:t>
            </a:r>
          </a:p>
          <a:p>
            <a:endParaRPr lang="en-US" sz="3200" dirty="0">
              <a:latin typeface="Aptos" panose="020B00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3466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0E269A-F931-46CD-89C7-FD9FAA1A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6" y="365125"/>
            <a:ext cx="583614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sk-SK" sz="4400" kern="1200" dirty="0">
                <a:latin typeface="Aptos" panose="020B0004020202020204" pitchFamily="34" charset="0"/>
                <a:ea typeface="+mj-ea"/>
              </a:rPr>
              <a:t>Praktické stratégie pre udržateľnú</a:t>
            </a:r>
            <a:r>
              <a:rPr lang="en-US" sz="4400" kern="1200" dirty="0">
                <a:latin typeface="Aptos" panose="020B0004020202020204" pitchFamily="34" charset="0"/>
                <a:ea typeface="+mj-ea"/>
              </a:rPr>
              <a:t> </a:t>
            </a:r>
            <a:r>
              <a:rPr lang="sk-SK" sz="4400" kern="1200" dirty="0">
                <a:latin typeface="Aptos" panose="020B0004020202020204" pitchFamily="34" charset="0"/>
                <a:ea typeface="+mj-ea"/>
              </a:rPr>
              <a:t>zmenu</a:t>
            </a:r>
            <a:endParaRPr lang="en-US" sz="4400" kern="1200" dirty="0">
              <a:latin typeface="Aptos" panose="020B0004020202020204" pitchFamily="34" charset="0"/>
              <a:ea typeface="+mj-ea"/>
            </a:endParaRP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0B4C1-0564-4907-BB2C-7E447EF6D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415" y="1882120"/>
            <a:ext cx="6258461" cy="466725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sk-SK" sz="3200" dirty="0">
                <a:latin typeface="Aptos" panose="020B0004020202020204" pitchFamily="34" charset="0"/>
                <a:ea typeface="+mn-ea"/>
              </a:rPr>
              <a:t>Zmena návykov nie je ľahká úloha, ale so správnymi postupmi sa dá zvládnuť</a:t>
            </a:r>
            <a:r>
              <a:rPr lang="en-US" sz="3200" dirty="0">
                <a:latin typeface="Aptos" panose="020B0004020202020204" pitchFamily="34" charset="0"/>
                <a:ea typeface="+mn-ea"/>
              </a:rPr>
              <a:t>.</a:t>
            </a:r>
            <a:r>
              <a:rPr lang="sk-SK" sz="3200" dirty="0">
                <a:latin typeface="Aptos" panose="020B0004020202020204" pitchFamily="34" charset="0"/>
                <a:ea typeface="+mn-ea"/>
              </a:rPr>
              <a:t> </a:t>
            </a:r>
            <a:r>
              <a:rPr lang="en-US" sz="3200" dirty="0">
                <a:latin typeface="Aptos" panose="020B0004020202020204" pitchFamily="34" charset="0"/>
                <a:ea typeface="+mn-ea"/>
              </a:rPr>
              <a:t> </a:t>
            </a:r>
          </a:p>
          <a:p>
            <a:r>
              <a:rPr lang="sk-SK" sz="3200" dirty="0">
                <a:latin typeface="Aptos" panose="020B0004020202020204" pitchFamily="34" charset="0"/>
                <a:ea typeface="+mn-ea"/>
              </a:rPr>
              <a:t>Poskytli sme </a:t>
            </a:r>
            <a:r>
              <a:rPr lang="sk-SK" sz="3200" b="1" dirty="0">
                <a:latin typeface="Aptos" panose="020B0004020202020204" pitchFamily="34" charset="0"/>
                <a:ea typeface="+mn-ea"/>
              </a:rPr>
              <a:t>praktické kroky</a:t>
            </a:r>
            <a:r>
              <a:rPr lang="sk-SK" sz="3200" dirty="0">
                <a:latin typeface="Aptos" panose="020B0004020202020204" pitchFamily="34" charset="0"/>
                <a:ea typeface="+mn-ea"/>
              </a:rPr>
              <a:t>, ktoré vám pomôžu postupne integrovať zdravšie digitálne návyky do vašej každodennej rutiny</a:t>
            </a:r>
            <a:r>
              <a:rPr lang="en-US" sz="3200" dirty="0">
                <a:latin typeface="Aptos" panose="020B0004020202020204" pitchFamily="34" charset="0"/>
                <a:ea typeface="+mn-ea"/>
              </a:rPr>
              <a:t>.</a:t>
            </a:r>
            <a:r>
              <a:rPr lang="sk-SK" sz="3200" dirty="0">
                <a:latin typeface="Aptos" panose="020B0004020202020204" pitchFamily="34" charset="0"/>
                <a:ea typeface="+mn-ea"/>
              </a:rPr>
              <a:t> </a:t>
            </a:r>
            <a:r>
              <a:rPr lang="en-US" sz="3200" dirty="0">
                <a:latin typeface="Aptos" panose="020B0004020202020204" pitchFamily="34" charset="0"/>
                <a:ea typeface="+mn-ea"/>
              </a:rPr>
              <a:t> </a:t>
            </a:r>
          </a:p>
          <a:p>
            <a:r>
              <a:rPr lang="sk-SK" sz="3200" dirty="0">
                <a:latin typeface="Aptos" panose="020B0004020202020204" pitchFamily="34" charset="0"/>
                <a:ea typeface="+mn-ea"/>
              </a:rPr>
              <a:t>Vytvorením podporného komunitného prostredia zabezpečujeme, aby sa nikto nevydal na túto cestu sám</a:t>
            </a:r>
            <a:r>
              <a:rPr lang="en-US" sz="3200" dirty="0">
                <a:latin typeface="Aptos" panose="020B0004020202020204" pitchFamily="34" charset="0"/>
                <a:ea typeface="+mn-ea"/>
              </a:rPr>
              <a:t>.</a:t>
            </a: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etting Boundaries at Work: Why It's Crucial - Thoughtful Leader">
            <a:extLst>
              <a:ext uri="{FF2B5EF4-FFF2-40B4-BE49-F238E27FC236}">
                <a16:creationId xmlns:a16="http://schemas.microsoft.com/office/drawing/2014/main" id="{436C1F86-C4F2-4393-AB92-ACBAD0B8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7184" y="2114485"/>
            <a:ext cx="3781051" cy="1985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4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id="{9E9F2A28-69A3-4945-B6B6-C2E4A6C5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4234C-4B30-41D5-8677-7F17C88F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882" y="177396"/>
            <a:ext cx="5393360" cy="10376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sk-SK" sz="4400" dirty="0">
                <a:latin typeface="Aptos" panose="020B0004020202020204" pitchFamily="34" charset="0"/>
                <a:ea typeface="+mj-ea"/>
              </a:rPr>
              <a:t>Záver</a:t>
            </a:r>
            <a:endParaRPr lang="en-US" sz="4400" dirty="0">
              <a:latin typeface="Aptos" panose="020B0004020202020204" pitchFamily="34" charset="0"/>
              <a:ea typeface="+mj-ea"/>
            </a:endParaRPr>
          </a:p>
        </p:txBody>
      </p:sp>
      <p:sp>
        <p:nvSpPr>
          <p:cNvPr id="6157" name="Freeform: Shape 6156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4038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8" name="Picture 4" descr="Premium Vector | Man's face sucked into his phone">
            <a:extLst>
              <a:ext uri="{FF2B5EF4-FFF2-40B4-BE49-F238E27FC236}">
                <a16:creationId xmlns:a16="http://schemas.microsoft.com/office/drawing/2014/main" id="{FC489BE8-2823-40DC-B189-05863B3C4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802" y="558913"/>
            <a:ext cx="2026738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9" name="Oval 6158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31108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1" name="Freeform: Shape 6160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2817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6150" name="Picture 6" descr="Side view of man with magnifying glass. 6137797 Vector Art at Vecteezy">
            <a:extLst>
              <a:ext uri="{FF2B5EF4-FFF2-40B4-BE49-F238E27FC236}">
                <a16:creationId xmlns:a16="http://schemas.microsoft.com/office/drawing/2014/main" id="{3F668339-9921-4078-B770-0E95658E9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801" y="3661942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elf-Reflection | Conceptual illustration, Illustration, Editorial ...">
            <a:extLst>
              <a:ext uri="{FF2B5EF4-FFF2-40B4-BE49-F238E27FC236}">
                <a16:creationId xmlns:a16="http://schemas.microsoft.com/office/drawing/2014/main" id="{3EDAAD8B-4253-4EB6-BA5A-A9940F298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750" y="2392776"/>
            <a:ext cx="2356083" cy="253342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928A9-A14D-4AA1-9763-7D96C0B0D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402773"/>
            <a:ext cx="5667631" cy="498567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3200" dirty="0">
                <a:latin typeface="Aptos" panose="020B0004020202020204" pitchFamily="34" charset="0"/>
                <a:ea typeface="+mn-ea"/>
              </a:rPr>
              <a:t>Náš kurz zahŕňa podstatu digitálnej pohody. Je: </a:t>
            </a:r>
            <a:r>
              <a:rPr lang="sk-SK" sz="3200" b="1" dirty="0">
                <a:latin typeface="Aptos" panose="020B0004020202020204" pitchFamily="34" charset="0"/>
                <a:ea typeface="+mn-ea"/>
              </a:rPr>
              <a:t>komplexný, praktický a pútavý</a:t>
            </a:r>
            <a:r>
              <a:rPr lang="en-US" sz="3200" dirty="0">
                <a:latin typeface="Aptos" panose="020B0004020202020204" pitchFamily="34" charset="0"/>
                <a:ea typeface="+mn-ea"/>
              </a:rPr>
              <a:t>.</a:t>
            </a:r>
            <a:r>
              <a:rPr lang="sk-SK" sz="3200" dirty="0">
                <a:latin typeface="Aptos" panose="020B0004020202020204" pitchFamily="34" charset="0"/>
                <a:ea typeface="+mn-ea"/>
              </a:rPr>
              <a:t> </a:t>
            </a:r>
            <a:r>
              <a:rPr lang="en-US" sz="3200" b="1" dirty="0">
                <a:latin typeface="Aptos" panose="020B0004020202020204" pitchFamily="34" charset="0"/>
                <a:ea typeface="+mn-ea"/>
              </a:rPr>
              <a:t> </a:t>
            </a:r>
          </a:p>
          <a:p>
            <a:pPr algn="just"/>
            <a:r>
              <a:rPr lang="sk-SK" sz="3200" dirty="0">
                <a:latin typeface="Aptos" panose="020B0004020202020204" pitchFamily="34" charset="0"/>
                <a:ea typeface="+mn-ea"/>
              </a:rPr>
              <a:t>Poskytuje ľuďom </a:t>
            </a:r>
            <a:r>
              <a:rPr lang="sk-SK" sz="3200" b="1" dirty="0">
                <a:latin typeface="Aptos" panose="020B0004020202020204" pitchFamily="34" charset="0"/>
                <a:ea typeface="+mn-ea"/>
              </a:rPr>
              <a:t>znalosti, nástroje a podporu</a:t>
            </a:r>
            <a:r>
              <a:rPr lang="sk-SK" sz="3200" dirty="0">
                <a:latin typeface="Aptos" panose="020B0004020202020204" pitchFamily="34" charset="0"/>
                <a:ea typeface="+mn-ea"/>
              </a:rPr>
              <a:t>, ktoré sú potrebné na to, aby sa v digitálnom svete pohybovali  racionálne a s istotou. </a:t>
            </a:r>
            <a:endParaRPr lang="en-US" sz="3200" dirty="0">
              <a:latin typeface="Aptos" panose="020B0004020202020204" pitchFamily="34" charset="0"/>
              <a:ea typeface="+mn-ea"/>
            </a:endParaRPr>
          </a:p>
        </p:txBody>
      </p:sp>
      <p:sp>
        <p:nvSpPr>
          <p:cNvPr id="6163" name="Arc 6162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899690" y="5509119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65" name="Freeform: Shape 6164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24986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8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7B1D-6865-448A-B78C-2DE0407F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5126"/>
            <a:ext cx="10662684" cy="889516"/>
          </a:xfrm>
        </p:spPr>
        <p:txBody>
          <a:bodyPr>
            <a:normAutofit/>
          </a:bodyPr>
          <a:lstStyle/>
          <a:p>
            <a:r>
              <a:rPr lang="sk-SK" dirty="0">
                <a:latin typeface="Aptos" panose="020B0004020202020204" pitchFamily="34" charset="0"/>
              </a:rPr>
              <a:t>Prínos kurzu </a:t>
            </a:r>
            <a:endParaRPr lang="mk-MK" dirty="0">
              <a:latin typeface="Aptos" panose="020B0004020202020204" pitchFamily="34" charset="0"/>
            </a:endParaRPr>
          </a:p>
        </p:txBody>
      </p:sp>
      <p:graphicFrame>
        <p:nvGraphicFramePr>
          <p:cNvPr id="7172" name="Text Placeholder 2">
            <a:extLst>
              <a:ext uri="{FF2B5EF4-FFF2-40B4-BE49-F238E27FC236}">
                <a16:creationId xmlns:a16="http://schemas.microsoft.com/office/drawing/2014/main" id="{DB11EAB0-C1F6-2E95-F12B-E79F0093BF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052241"/>
              </p:ext>
            </p:extLst>
          </p:nvPr>
        </p:nvGraphicFramePr>
        <p:xfrm>
          <a:off x="764658" y="1390652"/>
          <a:ext cx="10662684" cy="4348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925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Isometric Artwork Concept of Online Education by IsoWorks on Dribbble">
            <a:extLst>
              <a:ext uri="{FF2B5EF4-FFF2-40B4-BE49-F238E27FC236}">
                <a16:creationId xmlns:a16="http://schemas.microsoft.com/office/drawing/2014/main" id="{FA332B85-11F2-46AD-93FC-23E81DBDE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4" r="21285"/>
          <a:stretch/>
        </p:blipFill>
        <p:spPr bwMode="auto"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63F751-329F-4A7E-BE9B-59BEE415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000" y="271462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sk-SK" sz="4400" dirty="0">
                <a:latin typeface="Aptos" panose="020B0004020202020204" pitchFamily="34" charset="0"/>
                <a:ea typeface="+mj-ea"/>
              </a:rPr>
              <a:t>Používateľská skúsenosť </a:t>
            </a:r>
            <a:endParaRPr lang="en-US" sz="4400" dirty="0">
              <a:latin typeface="Aptos" panose="020B0004020202020204" pitchFamily="34" charset="0"/>
              <a:ea typeface="+mj-e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C248E-FF3A-4EF6-BFEC-1773FC4E7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6919" y="1733550"/>
            <a:ext cx="5721484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sk-SK" sz="4000" dirty="0">
                <a:latin typeface="Aptos" panose="020B0004020202020204" pitchFamily="34" charset="0"/>
                <a:ea typeface="+mn-ea"/>
              </a:rPr>
              <a:t>Naše materiály sú navrhnuté tak, aby boli </a:t>
            </a:r>
            <a:r>
              <a:rPr lang="sk-SK" sz="4000" b="1" dirty="0">
                <a:latin typeface="Aptos" panose="020B0004020202020204" pitchFamily="34" charset="0"/>
                <a:ea typeface="+mn-ea"/>
              </a:rPr>
              <a:t>intuitívne a užívateľsky pútavé</a:t>
            </a:r>
            <a:r>
              <a:rPr lang="sk-SK" sz="4000" dirty="0">
                <a:latin typeface="Aptos" panose="020B0004020202020204" pitchFamily="34" charset="0"/>
                <a:ea typeface="+mn-ea"/>
              </a:rPr>
              <a:t>, čo zaisťuje, že ich používatelia môžu bez problémov integrovať do svojich vzdelávacích aktivít</a:t>
            </a:r>
            <a:r>
              <a:rPr lang="en-US" sz="4000" dirty="0">
                <a:latin typeface="Aptos" panose="020B0004020202020204" pitchFamily="34" charset="0"/>
                <a:ea typeface="+mn-ea"/>
              </a:rPr>
              <a:t>.</a:t>
            </a:r>
            <a:r>
              <a:rPr lang="sk-SK" sz="4000" dirty="0">
                <a:latin typeface="Aptos" panose="020B0004020202020204" pitchFamily="34" charset="0"/>
                <a:ea typeface="+mn-ea"/>
              </a:rPr>
              <a:t> </a:t>
            </a:r>
            <a:r>
              <a:rPr lang="en-US" sz="4000" dirty="0">
                <a:latin typeface="Aptos" panose="020B0004020202020204" pitchFamily="34" charset="0"/>
                <a:ea typeface="+mn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959637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D19671-E496-4B36-B011-F5A30A8DA7AD}"/>
</file>

<file path=customXml/itemProps2.xml><?xml version="1.0" encoding="utf-8"?>
<ds:datastoreItem xmlns:ds="http://schemas.openxmlformats.org/officeDocument/2006/customXml" ds:itemID="{EF24A583-FA27-4117-994D-E11C2F177C7A}">
  <ds:schemaRefs>
    <ds:schemaRef ds:uri="http://schemas.microsoft.com/office/2006/metadata/properties"/>
    <ds:schemaRef ds:uri="http://schemas.microsoft.com/office/infopath/2007/PartnerControls"/>
    <ds:schemaRef ds:uri="86c132ca-d2ce-4f1f-9992-28ad6e1060fc"/>
    <ds:schemaRef ds:uri="48bc9dea-9bf6-49de-a95a-f1fa7fcbbbfa"/>
  </ds:schemaRefs>
</ds:datastoreItem>
</file>

<file path=customXml/itemProps3.xml><?xml version="1.0" encoding="utf-8"?>
<ds:datastoreItem xmlns:ds="http://schemas.openxmlformats.org/officeDocument/2006/customXml" ds:itemID="{B76BC387-C75C-48DB-9675-4C35EF4558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3970</TotalTime>
  <Words>1285</Words>
  <Application>Microsoft Office PowerPoint</Application>
  <PresentationFormat>Widescreen</PresentationFormat>
  <Paragraphs>102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Cambria</vt:lpstr>
      <vt:lpstr>Söhne</vt:lpstr>
      <vt:lpstr>Wingdings</vt:lpstr>
      <vt:lpstr>Motív Office</vt:lpstr>
      <vt:lpstr>Digitálna pohoda –  záver </vt:lpstr>
      <vt:lpstr>Pochopenie digitálnej pohody </vt:lpstr>
      <vt:lpstr>Digitálna pohoda je nevyhnutná pre dospelých </vt:lpstr>
      <vt:lpstr>Racionálny  pohľad  na technológie </vt:lpstr>
      <vt:lpstr>Prístupné a pútavé vzdelávacie formáty </vt:lpstr>
      <vt:lpstr>Praktické stratégie pre udržateľnú zmenu</vt:lpstr>
      <vt:lpstr>Záver</vt:lpstr>
      <vt:lpstr>Prínos kurzu </vt:lpstr>
      <vt:lpstr>Používateľská skúsenosť </vt:lpstr>
      <vt:lpstr>Podpora zmeny </vt:lpstr>
      <vt:lpstr>Zdieľanie skúseností a inšpirácia pre ostatných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Marcela Hallová</dc:creator>
  <cp:lastModifiedBy>Martina Hanová</cp:lastModifiedBy>
  <cp:revision>47</cp:revision>
  <dcterms:created xsi:type="dcterms:W3CDTF">2023-02-23T17:03:29Z</dcterms:created>
  <dcterms:modified xsi:type="dcterms:W3CDTF">2024-10-07T17:30:53Z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