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12192000"/>
  <p:notesSz cx="6858000" cy="9144000"/>
  <p:embeddedFontLst>
    <p:embeddedFont>
      <p:font typeface="Play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5" roundtripDataSignature="AMtx7mjRkGWcsyo+kwpHz71MDvloqtO9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lay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font" Target="fonts/Play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sk-SK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1" name="Google Shape;19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0.png"/><Relationship Id="rId3" Type="http://schemas.openxmlformats.org/officeDocument/2006/relationships/image" Target="../media/image4.jpg"/><Relationship Id="rId4" Type="http://schemas.openxmlformats.org/officeDocument/2006/relationships/image" Target="../media/image13.png"/><Relationship Id="rId10" Type="http://schemas.openxmlformats.org/officeDocument/2006/relationships/image" Target="../media/image7.png"/><Relationship Id="rId9" Type="http://schemas.openxmlformats.org/officeDocument/2006/relationships/image" Target="../media/image6.png"/><Relationship Id="rId5" Type="http://schemas.openxmlformats.org/officeDocument/2006/relationships/image" Target="../media/image16.png"/><Relationship Id="rId6" Type="http://schemas.openxmlformats.org/officeDocument/2006/relationships/image" Target="../media/image25.png"/><Relationship Id="rId7" Type="http://schemas.openxmlformats.org/officeDocument/2006/relationships/image" Target="../media/image1.jpg"/><Relationship Id="rId8" Type="http://schemas.openxmlformats.org/officeDocument/2006/relationships/image" Target="../media/image9.jp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zvislý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vislý nadpis a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1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1"/>
          <p:cNvSpPr txBox="1"/>
          <p:nvPr>
            <p:ph type="title"/>
          </p:nvPr>
        </p:nvSpPr>
        <p:spPr>
          <a:xfrm>
            <a:off x="691116" y="365126"/>
            <a:ext cx="10662684" cy="10583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8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❑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á snímka">
  <p:cSld name="Úvodná snímka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2"/>
          <p:cNvSpPr txBox="1"/>
          <p:nvPr/>
        </p:nvSpPr>
        <p:spPr>
          <a:xfrm>
            <a:off x="1524000" y="2649480"/>
            <a:ext cx="9144000" cy="7453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AA5A"/>
              </a:buClr>
              <a:buSzPts val="2000"/>
              <a:buFont typeface="Cambria"/>
              <a:buNone/>
            </a:pPr>
            <a:r>
              <a:rPr b="1" lang="sk-SK" sz="2000">
                <a:solidFill>
                  <a:srgbClr val="FFAA5A"/>
                </a:solidFill>
                <a:latin typeface="Cambria"/>
                <a:ea typeface="Cambria"/>
                <a:cs typeface="Cambria"/>
                <a:sym typeface="Cambria"/>
              </a:rPr>
              <a:t>ERASMUS+KA220-ADU - Cooperation partnerships in adult education</a:t>
            </a:r>
            <a:endParaRPr b="1" sz="2000">
              <a:solidFill>
                <a:srgbClr val="FFAA5A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AA5A"/>
              </a:buClr>
              <a:buSzPts val="2000"/>
              <a:buFont typeface="Cambria"/>
              <a:buNone/>
            </a:pPr>
            <a:r>
              <a:rPr b="1" lang="sk-SK" sz="2000">
                <a:solidFill>
                  <a:srgbClr val="FFAA5A"/>
                </a:solidFill>
                <a:latin typeface="Cambria"/>
                <a:ea typeface="Cambria"/>
                <a:cs typeface="Cambria"/>
                <a:sym typeface="Cambria"/>
              </a:rPr>
              <a:t>KA220-ADU-2BF13E10 </a:t>
            </a:r>
            <a:endParaRPr b="1" sz="2000">
              <a:solidFill>
                <a:srgbClr val="FFAA5A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2" name="Google Shape;92;p22"/>
          <p:cNvSpPr txBox="1"/>
          <p:nvPr/>
        </p:nvSpPr>
        <p:spPr>
          <a:xfrm>
            <a:off x="1297172" y="1042061"/>
            <a:ext cx="9597656" cy="1292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k-SK" sz="26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rPr>
              <a:t>Building Digital Resilience by Making Digital Wellbeing and</a:t>
            </a:r>
            <a:br>
              <a:rPr b="1" i="0" lang="sk-SK" sz="26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b="1" i="0" lang="sk-SK" sz="26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rPr>
              <a:t>Security Accessible to All</a:t>
            </a:r>
            <a:br>
              <a:rPr b="1" i="0" lang="sk-SK" sz="26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b="1" i="0" lang="sk-SK" sz="26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rPr>
              <a:t>&lt;&lt;DigiWELL&gt;&gt;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3" name="Google Shape;93;p22"/>
          <p:cNvGrpSpPr/>
          <p:nvPr/>
        </p:nvGrpSpPr>
        <p:grpSpPr>
          <a:xfrm>
            <a:off x="404037" y="5915131"/>
            <a:ext cx="11602577" cy="790052"/>
            <a:chOff x="435935" y="5851336"/>
            <a:chExt cx="11602577" cy="790052"/>
          </a:xfrm>
        </p:grpSpPr>
        <p:pic>
          <p:nvPicPr>
            <p:cNvPr descr="Obrázok, na ktorom je text" id="94" name="Google Shape;94;p22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435935" y="5963498"/>
              <a:ext cx="2290456" cy="5293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5" name="Google Shape;95;p2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0212223" y="5851336"/>
              <a:ext cx="1826289" cy="7374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6" name="Google Shape;96;p2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2726391" y="5863719"/>
              <a:ext cx="777669" cy="77766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Slovenská poľnohospodárska univerzita v Nitre" id="97" name="Google Shape;97;p22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3589235" y="5963498"/>
              <a:ext cx="1128044" cy="5044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Logo" id="98" name="Google Shape;98;p22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4717279" y="5963498"/>
              <a:ext cx="968299" cy="5044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9" name="Google Shape;99;p22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5685578" y="5945929"/>
              <a:ext cx="1156727" cy="56451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AIFED - Formación, cultura y empleo en Granada" id="100" name="Google Shape;100;p22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6898797" y="5968999"/>
              <a:ext cx="1521023" cy="5238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1" name="Google Shape;101;p22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8566511" y="5945929"/>
              <a:ext cx="1499020" cy="228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Syzygia Foundation" id="102" name="Google Shape;102;p22"/>
            <p:cNvPicPr preferRelativeResize="0"/>
            <p:nvPr/>
          </p:nvPicPr>
          <p:blipFill rotWithShape="1">
            <a:blip r:embed="rId10">
              <a:alphaModFix/>
            </a:blip>
            <a:srcRect b="0" l="0" r="0" t="0"/>
            <a:stretch/>
          </p:blipFill>
          <p:spPr>
            <a:xfrm>
              <a:off x="8606409" y="6252553"/>
              <a:ext cx="1419225" cy="282282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3"/>
          <p:cNvSpPr txBox="1"/>
          <p:nvPr>
            <p:ph type="title"/>
          </p:nvPr>
        </p:nvSpPr>
        <p:spPr>
          <a:xfrm>
            <a:off x="691116" y="365126"/>
            <a:ext cx="10662684" cy="10583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8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❑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" name="Google Shape;106;p2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❑"/>
              <a:defRPr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anie" type="twoTxTwoObj">
  <p:cSld name="TWO_OBJECTS_WITH_TEX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0" name="Google Shape;110;p2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❑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1" name="Google Shape;111;p2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2" name="Google Shape;112;p2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❑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n nadpis" type="titleOnly">
  <p:cSld name="TITLE_ONLY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5"/>
          <p:cNvSpPr txBox="1"/>
          <p:nvPr>
            <p:ph type="title"/>
          </p:nvPr>
        </p:nvSpPr>
        <p:spPr>
          <a:xfrm>
            <a:off x="691116" y="365126"/>
            <a:ext cx="10662684" cy="10583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a" type="blank">
  <p:cSld name="BLANK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popisom" type="objTx">
  <p:cSld name="OBJECT_WITH_CAPTION_TEXT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3200"/>
              <a:buFont typeface="Cambria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Char char="❑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19" name="Google Shape;119;p2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20" name="Google Shape;120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1" name="Google Shape;121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2" name="Google Shape;122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ok s popisom" type="picTx">
  <p:cSld name="PICTURE_WITH_CAPTION_TEXT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3200"/>
              <a:buFont typeface="Cambria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26" name="Google Shape;126;p2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27" name="Google Shape;127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8" name="Google Shape;128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9" name="Google Shape;129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á snímka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lavička sekcie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30" name="Google Shape;30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anie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5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n nadpis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a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popisom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ok s popisom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3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b="0" i="0" sz="44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/>
          <p:nvPr>
            <p:ph type="title"/>
          </p:nvPr>
        </p:nvSpPr>
        <p:spPr>
          <a:xfrm>
            <a:off x="691116" y="365126"/>
            <a:ext cx="10662684" cy="10583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800"/>
              <a:buFont typeface="Cambria"/>
              <a:buNone/>
              <a:defRPr b="1" i="0" sz="4800" u="none" cap="none" strike="noStrike">
                <a:solidFill>
                  <a:srgbClr val="92BAB5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6" name="Google Shape;86;p10"/>
          <p:cNvSpPr txBox="1"/>
          <p:nvPr>
            <p:ph idx="1" type="body"/>
          </p:nvPr>
        </p:nvSpPr>
        <p:spPr>
          <a:xfrm>
            <a:off x="691116" y="1658679"/>
            <a:ext cx="10662684" cy="39446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AA5A"/>
              </a:buClr>
              <a:buSzPts val="2800"/>
              <a:buFont typeface="Noto Sans Symbols"/>
              <a:buChar char="❑"/>
              <a:defRPr b="0" i="0" sz="2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25.png"/><Relationship Id="rId10" Type="http://schemas.openxmlformats.org/officeDocument/2006/relationships/image" Target="../media/image5.png"/><Relationship Id="rId13" Type="http://schemas.openxmlformats.org/officeDocument/2006/relationships/image" Target="../media/image9.jpg"/><Relationship Id="rId1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8.jpg"/><Relationship Id="rId4" Type="http://schemas.openxmlformats.org/officeDocument/2006/relationships/image" Target="../media/image24.png"/><Relationship Id="rId9" Type="http://schemas.openxmlformats.org/officeDocument/2006/relationships/image" Target="../media/image16.png"/><Relationship Id="rId15" Type="http://schemas.openxmlformats.org/officeDocument/2006/relationships/image" Target="../media/image6.png"/><Relationship Id="rId14" Type="http://schemas.openxmlformats.org/officeDocument/2006/relationships/image" Target="../media/image4.jpg"/><Relationship Id="rId16" Type="http://schemas.openxmlformats.org/officeDocument/2006/relationships/image" Target="../media/image7.png"/><Relationship Id="rId5" Type="http://schemas.openxmlformats.org/officeDocument/2006/relationships/image" Target="../media/image21.png"/><Relationship Id="rId6" Type="http://schemas.openxmlformats.org/officeDocument/2006/relationships/image" Target="../media/image3.png"/><Relationship Id="rId7" Type="http://schemas.openxmlformats.org/officeDocument/2006/relationships/image" Target="../media/image10.png"/><Relationship Id="rId8" Type="http://schemas.openxmlformats.org/officeDocument/2006/relationships/image" Target="../media/image1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2.png"/><Relationship Id="rId4" Type="http://schemas.openxmlformats.org/officeDocument/2006/relationships/image" Target="../media/image30.png"/><Relationship Id="rId5" Type="http://schemas.openxmlformats.org/officeDocument/2006/relationships/image" Target="../media/image22.png"/><Relationship Id="rId6" Type="http://schemas.openxmlformats.org/officeDocument/2006/relationships/image" Target="../media/image29.png"/><Relationship Id="rId7" Type="http://schemas.openxmlformats.org/officeDocument/2006/relationships/image" Target="../media/image27.png"/><Relationship Id="rId8" Type="http://schemas.openxmlformats.org/officeDocument/2006/relationships/image" Target="../media/image2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9.png"/><Relationship Id="rId4" Type="http://schemas.openxmlformats.org/officeDocument/2006/relationships/image" Target="../media/image2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"/>
          <p:cNvSpPr txBox="1"/>
          <p:nvPr>
            <p:ph type="title"/>
          </p:nvPr>
        </p:nvSpPr>
        <p:spPr>
          <a:xfrm>
            <a:off x="6269558" y="1583993"/>
            <a:ext cx="5334930" cy="14775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AA5A"/>
              </a:buClr>
              <a:buSzPts val="4400"/>
              <a:buFont typeface="Arial"/>
              <a:buNone/>
            </a:pPr>
            <a:r>
              <a:rPr b="1" lang="sk-SK">
                <a:solidFill>
                  <a:srgbClr val="FFAA5A"/>
                </a:solidFill>
                <a:latin typeface="Arial"/>
                <a:ea typeface="Arial"/>
                <a:cs typeface="Arial"/>
                <a:sym typeface="Arial"/>
              </a:rPr>
              <a:t>Digitálna pohoda - Úvod</a:t>
            </a:r>
            <a:endParaRPr b="1">
              <a:solidFill>
                <a:srgbClr val="FFAA5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"/>
          <p:cNvSpPr/>
          <p:nvPr/>
        </p:nvSpPr>
        <p:spPr>
          <a:xfrm flipH="1">
            <a:off x="530529" y="1"/>
            <a:ext cx="1155142" cy="591009"/>
          </a:xfrm>
          <a:custGeom>
            <a:rect b="b" l="l" r="r" t="t"/>
            <a:pathLst>
              <a:path extrusionOk="0" h="591009" w="1155142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1"/>
          <p:cNvSpPr/>
          <p:nvPr/>
        </p:nvSpPr>
        <p:spPr>
          <a:xfrm flipH="1">
            <a:off x="4349052" y="0"/>
            <a:ext cx="1737401" cy="959536"/>
          </a:xfrm>
          <a:custGeom>
            <a:rect b="b" l="l" r="r" t="t"/>
            <a:pathLst>
              <a:path extrusionOk="0" h="959536" w="1737401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"/>
          <p:cNvSpPr/>
          <p:nvPr/>
        </p:nvSpPr>
        <p:spPr>
          <a:xfrm flipH="1">
            <a:off x="0" y="2916245"/>
            <a:ext cx="159741" cy="552996"/>
          </a:xfrm>
          <a:custGeom>
            <a:rect b="b" l="l" r="r" t="t"/>
            <a:pathLst>
              <a:path extrusionOk="0" h="552996" w="159741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"/>
          <p:cNvSpPr/>
          <p:nvPr/>
        </p:nvSpPr>
        <p:spPr>
          <a:xfrm flipH="1">
            <a:off x="0" y="5835649"/>
            <a:ext cx="1548180" cy="1022351"/>
          </a:xfrm>
          <a:custGeom>
            <a:rect b="b" l="l" r="r" t="t"/>
            <a:pathLst>
              <a:path extrusionOk="0" h="1022351" w="1548180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"/>
          <p:cNvSpPr/>
          <p:nvPr/>
        </p:nvSpPr>
        <p:spPr>
          <a:xfrm flipH="1">
            <a:off x="3697761" y="5717906"/>
            <a:ext cx="1771609" cy="1140095"/>
          </a:xfrm>
          <a:custGeom>
            <a:rect b="b" l="l" r="r" t="t"/>
            <a:pathLst>
              <a:path extrusionOk="0" h="1140095" w="1771609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Obrázok, na ktorom je nebo, voda, exteriér, osoba&#10;&#10;Automaticky generovaný popis" id="141" name="Google Shape;141;p1"/>
          <p:cNvPicPr preferRelativeResize="0"/>
          <p:nvPr/>
        </p:nvPicPr>
        <p:blipFill rotWithShape="1">
          <a:blip r:embed="rId3">
            <a:alphaModFix amt="70000"/>
          </a:blip>
          <a:srcRect b="3" l="0" r="3" t="0"/>
          <a:stretch/>
        </p:blipFill>
        <p:spPr>
          <a:xfrm>
            <a:off x="631840" y="598720"/>
            <a:ext cx="5178249" cy="5178249"/>
          </a:xfrm>
          <a:custGeom>
            <a:rect b="b" l="l" r="r" t="t"/>
            <a:pathLst>
              <a:path extrusionOk="0" h="3741748" w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142" name="Google Shape;142;p1"/>
          <p:cNvSpPr/>
          <p:nvPr/>
        </p:nvSpPr>
        <p:spPr>
          <a:xfrm flipH="1">
            <a:off x="4520513" y="6258756"/>
            <a:ext cx="1565940" cy="599245"/>
          </a:xfrm>
          <a:custGeom>
            <a:rect b="b" l="l" r="r" t="t"/>
            <a:pathLst>
              <a:path extrusionOk="0" h="599245" w="1565940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Smartfón obrys" id="143" name="Google Shape;143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2165805">
            <a:off x="1685671" y="1534886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nternet obrys" id="144" name="Google Shape;144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328057" y="2772394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i-Fi obrys" id="145" name="Google Shape;145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785257" y="3979506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brázok, na ktorom je text" id="146" name="Google Shape;146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638534" y="115269"/>
            <a:ext cx="2406814" cy="529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822658" y="5151053"/>
            <a:ext cx="817175" cy="77766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lovenská poľnohospodárska univerzita v Nitre" id="148" name="Google Shape;148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746258" y="5272445"/>
            <a:ext cx="1185350" cy="504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8059380" y="5242752"/>
            <a:ext cx="773010" cy="101600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" id="150" name="Google Shape;150;p1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8832390" y="5213414"/>
            <a:ext cx="1017490" cy="504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9965882" y="5208372"/>
            <a:ext cx="1215490" cy="56451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IFED - Formación, cultura y empleo en Granada" id="152" name="Google Shape;152;p1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6223099" y="5771248"/>
            <a:ext cx="1598293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10159141" y="10940"/>
            <a:ext cx="1919066" cy="7374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8937023" y="5889422"/>
            <a:ext cx="1575172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yzygia Foundation" id="155" name="Google Shape;155;p1"/>
          <p:cNvPicPr preferRelativeResize="0"/>
          <p:nvPr/>
        </p:nvPicPr>
        <p:blipFill rotWithShape="1">
          <a:blip r:embed="rId16">
            <a:alphaModFix/>
          </a:blip>
          <a:srcRect b="0" l="0" r="0" t="0"/>
          <a:stretch/>
        </p:blipFill>
        <p:spPr>
          <a:xfrm>
            <a:off x="10621679" y="5862581"/>
            <a:ext cx="1491323" cy="282282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1"/>
          <p:cNvSpPr txBox="1"/>
          <p:nvPr/>
        </p:nvSpPr>
        <p:spPr>
          <a:xfrm>
            <a:off x="7622071" y="3686794"/>
            <a:ext cx="2480219" cy="13737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lang="sk-SK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Budovanie digitálnej odolnosti sprístupnením digitálnej pohody a bezpečnosti všetkým</a:t>
            </a:r>
            <a:br>
              <a:rPr b="0" lang="sk-SK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lang="sk-SK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2022-2-SK01-KA220-ADU-000096888</a:t>
            </a:r>
            <a:endParaRPr b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"/>
          <p:cNvSpPr/>
          <p:nvPr/>
        </p:nvSpPr>
        <p:spPr>
          <a:xfrm>
            <a:off x="0" y="8313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2"/>
          <p:cNvSpPr txBox="1"/>
          <p:nvPr>
            <p:ph type="title"/>
          </p:nvPr>
        </p:nvSpPr>
        <p:spPr>
          <a:xfrm>
            <a:off x="219808" y="1070800"/>
            <a:ext cx="4290646" cy="5583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AA5A"/>
              </a:buClr>
              <a:buSzPts val="4800"/>
              <a:buFont typeface="Arial"/>
              <a:buNone/>
            </a:pPr>
            <a:r>
              <a:rPr lang="sk-SK">
                <a:solidFill>
                  <a:srgbClr val="FFAA5A"/>
                </a:solidFill>
              </a:rPr>
              <a:t>DIGITÁLNA POHODA: </a:t>
            </a:r>
            <a:br>
              <a:rPr lang="sk-SK"/>
            </a:br>
            <a:r>
              <a:rPr lang="sk-SK"/>
              <a:t>ZMYSLUPLNÁ ORIENTÁCIA A VNÍMANIE DIGITÁLNEHO SVETA</a:t>
            </a:r>
            <a:endParaRPr/>
          </a:p>
        </p:txBody>
      </p:sp>
      <p:cxnSp>
        <p:nvCxnSpPr>
          <p:cNvPr id="163" name="Google Shape;163;p2"/>
          <p:cNvCxnSpPr/>
          <p:nvPr/>
        </p:nvCxnSpPr>
        <p:spPr>
          <a:xfrm>
            <a:off x="4728053" y="1132114"/>
            <a:ext cx="0" cy="5717573"/>
          </a:xfrm>
          <a:prstGeom prst="straightConnector1">
            <a:avLst/>
          </a:prstGeom>
          <a:noFill/>
          <a:ln cap="sq" cmpd="sng" w="25400">
            <a:solidFill>
              <a:schemeClr val="accent1"/>
            </a:solidFill>
            <a:prstDash val="solid"/>
            <a:bevel/>
            <a:headEnd len="sm" w="sm" type="none"/>
            <a:tailEnd len="sm" w="sm" type="none"/>
          </a:ln>
        </p:spPr>
      </p:cxnSp>
      <p:grpSp>
        <p:nvGrpSpPr>
          <p:cNvPr id="164" name="Google Shape;164;p2"/>
          <p:cNvGrpSpPr/>
          <p:nvPr/>
        </p:nvGrpSpPr>
        <p:grpSpPr>
          <a:xfrm>
            <a:off x="5108535" y="1072608"/>
            <a:ext cx="6245265" cy="5585730"/>
            <a:chOff x="0" y="1808"/>
            <a:chExt cx="6245265" cy="5585730"/>
          </a:xfrm>
        </p:grpSpPr>
        <p:sp>
          <p:nvSpPr>
            <p:cNvPr id="165" name="Google Shape;165;p2"/>
            <p:cNvSpPr/>
            <p:nvPr/>
          </p:nvSpPr>
          <p:spPr>
            <a:xfrm>
              <a:off x="0" y="1808"/>
              <a:ext cx="6245265" cy="770445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233059" y="175158"/>
              <a:ext cx="423745" cy="423745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889864" y="1808"/>
              <a:ext cx="5355400" cy="770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2"/>
            <p:cNvSpPr txBox="1"/>
            <p:nvPr/>
          </p:nvSpPr>
          <p:spPr>
            <a:xfrm>
              <a:off x="889864" y="1808"/>
              <a:ext cx="5355400" cy="770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1525" lIns="81525" spcFirstLastPara="1" rIns="81525" wrap="square" tIns="81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Arial"/>
                <a:buNone/>
              </a:pPr>
              <a:r>
                <a:rPr b="1" lang="sk-SK" sz="2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OBSAH</a:t>
              </a:r>
              <a:endPara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0" y="964865"/>
              <a:ext cx="6245265" cy="770445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233059" y="1138215"/>
              <a:ext cx="423745" cy="423745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889864" y="964865"/>
              <a:ext cx="5355400" cy="770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2"/>
            <p:cNvSpPr txBox="1"/>
            <p:nvPr/>
          </p:nvSpPr>
          <p:spPr>
            <a:xfrm>
              <a:off x="889864" y="964865"/>
              <a:ext cx="5355400" cy="770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1525" lIns="81525" spcFirstLastPara="1" rIns="81525" wrap="square" tIns="81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sk-SK"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Úvod</a:t>
              </a:r>
              <a:endPara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0" y="1927922"/>
              <a:ext cx="6245265" cy="770445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233059" y="2101272"/>
              <a:ext cx="423745" cy="423745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889864" y="1927922"/>
              <a:ext cx="5355400" cy="770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2"/>
            <p:cNvSpPr txBox="1"/>
            <p:nvPr/>
          </p:nvSpPr>
          <p:spPr>
            <a:xfrm>
              <a:off x="889864" y="1927922"/>
              <a:ext cx="5355400" cy="770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1525" lIns="81525" spcFirstLastPara="1" rIns="81525" wrap="square" tIns="81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sk-SK"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Vplyv technológií na digitálnu pohodu </a:t>
              </a:r>
              <a:endPara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0" y="2890979"/>
              <a:ext cx="6245265" cy="770445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233059" y="3064329"/>
              <a:ext cx="423745" cy="423745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889864" y="2890979"/>
              <a:ext cx="5355400" cy="770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2"/>
            <p:cNvSpPr txBox="1"/>
            <p:nvPr/>
          </p:nvSpPr>
          <p:spPr>
            <a:xfrm>
              <a:off x="889864" y="2890979"/>
              <a:ext cx="5355400" cy="770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1525" lIns="81525" spcFirstLastPara="1" rIns="81525" wrap="square" tIns="81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sk-SK"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Pochopenie a pestovanie zdravých digitálnych návykov</a:t>
              </a:r>
              <a:endPara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0" y="3854036"/>
              <a:ext cx="6245265" cy="770445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233059" y="4027386"/>
              <a:ext cx="423745" cy="423745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889864" y="3854036"/>
              <a:ext cx="5355400" cy="770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2"/>
            <p:cNvSpPr txBox="1"/>
            <p:nvPr/>
          </p:nvSpPr>
          <p:spPr>
            <a:xfrm>
              <a:off x="889864" y="3854036"/>
              <a:ext cx="5355400" cy="770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1525" lIns="81525" spcFirstLastPara="1" rIns="81525" wrap="square" tIns="81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sk-SK"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Osvedčené postupy </a:t>
              </a:r>
              <a:endPara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0" y="4817093"/>
              <a:ext cx="6245265" cy="770445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233059" y="4990443"/>
              <a:ext cx="423745" cy="423745"/>
            </a:xfrm>
            <a:prstGeom prst="rect">
              <a:avLst/>
            </a:prstGeom>
            <a:blipFill rotWithShape="1">
              <a:blip r:embed="rId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889864" y="4817093"/>
              <a:ext cx="5355400" cy="770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2"/>
            <p:cNvSpPr txBox="1"/>
            <p:nvPr/>
          </p:nvSpPr>
          <p:spPr>
            <a:xfrm>
              <a:off x="889864" y="4817093"/>
              <a:ext cx="5355400" cy="770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1525" lIns="81525" spcFirstLastPara="1" rIns="81525" wrap="square" tIns="81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sk-SK"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Súhrn</a:t>
              </a:r>
              <a:endPara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"/>
          <p:cNvSpPr txBox="1"/>
          <p:nvPr>
            <p:ph type="title"/>
          </p:nvPr>
        </p:nvSpPr>
        <p:spPr>
          <a:xfrm>
            <a:off x="691116" y="365126"/>
            <a:ext cx="10662684" cy="10583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800"/>
              <a:buFont typeface="Arial"/>
              <a:buNone/>
            </a:pPr>
            <a:r>
              <a:rPr lang="sk-SK"/>
              <a:t>ÚVOD </a:t>
            </a:r>
            <a:endParaRPr/>
          </a:p>
        </p:txBody>
      </p:sp>
      <p:sp>
        <p:nvSpPr>
          <p:cNvPr id="195" name="Google Shape;195;p3"/>
          <p:cNvSpPr txBox="1"/>
          <p:nvPr>
            <p:ph idx="1" type="body"/>
          </p:nvPr>
        </p:nvSpPr>
        <p:spPr>
          <a:xfrm>
            <a:off x="838200" y="1423491"/>
            <a:ext cx="7248525" cy="4753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❑"/>
            </a:pPr>
            <a:r>
              <a:rPr lang="sk-SK" sz="2400"/>
              <a:t>Technológie zohrávajú významnú úlohu v našich životoch a menia spôsoby, akými pracujeme, komunikujeme a trávime čas. </a:t>
            </a:r>
            <a:endParaRPr sz="2400"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❑"/>
            </a:pPr>
            <a:r>
              <a:rPr lang="sk-SK" sz="2400"/>
              <a:t>Keď sa pohybujeme v digitálnom svete, je dôležité pochopiť, ako technológie a digitálny svet ovplyvňujú našu pohodu.  </a:t>
            </a:r>
            <a:endParaRPr sz="2400"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❑"/>
            </a:pPr>
            <a:r>
              <a:rPr lang="sk-SK" sz="2400"/>
              <a:t>Je to preto, že technológie nám poskytujú množstvo výhod, ale predstavujú aj určité riziká pre naše životy a pohodu.  </a:t>
            </a:r>
            <a:endParaRPr sz="2400"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❑"/>
            </a:pPr>
            <a:r>
              <a:rPr lang="sk-SK" sz="2400"/>
              <a:t>Jedným z kľúčových faktorov k odstráneniu týchto rizík, ohrozujúcich našu pohodu a všímavú meditáciu v digitálnom svete, je ozrejmiť si digitálnu pohodu a prijať vhodné opatrenia.  </a:t>
            </a:r>
            <a:endParaRPr sz="2400"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❑"/>
            </a:pPr>
            <a:r>
              <a:rPr lang="sk-SK" sz="2400"/>
              <a:t>Tento vzdelávací modul je vyvinutý s cieľom pomôcť dospelým pochopiť a zvládnuť dopady technológií na ich digitálnu pohodu.  </a:t>
            </a:r>
            <a:endParaRPr sz="2400"/>
          </a:p>
        </p:txBody>
      </p:sp>
      <p:pic>
        <p:nvPicPr>
          <p:cNvPr id="196" name="Google Shape;19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99967" y="1455738"/>
            <a:ext cx="3687761" cy="36877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4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4"/>
          <p:cNvSpPr/>
          <p:nvPr/>
        </p:nvSpPr>
        <p:spPr>
          <a:xfrm>
            <a:off x="1" y="0"/>
            <a:ext cx="4167271" cy="6858000"/>
          </a:xfrm>
          <a:custGeom>
            <a:rect b="b" l="l" r="r" t="t"/>
            <a:pathLst>
              <a:path extrusionOk="0" h="6858000" w="4167271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4"/>
          <p:cNvSpPr txBox="1"/>
          <p:nvPr>
            <p:ph type="title"/>
          </p:nvPr>
        </p:nvSpPr>
        <p:spPr>
          <a:xfrm>
            <a:off x="686834" y="1153572"/>
            <a:ext cx="3200400" cy="4461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</a:pPr>
            <a:r>
              <a:rPr lang="sk-SK">
                <a:solidFill>
                  <a:srgbClr val="FFFFFF"/>
                </a:solidFill>
              </a:rPr>
              <a:t>Cieľ modulu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04" name="Google Shape;204;p4"/>
          <p:cNvSpPr/>
          <p:nvPr/>
        </p:nvSpPr>
        <p:spPr>
          <a:xfrm flipH="1" rot="10800000">
            <a:off x="7550402" y="2455479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5" name="Google Shape;205;p4"/>
          <p:cNvGrpSpPr/>
          <p:nvPr/>
        </p:nvGrpSpPr>
        <p:grpSpPr>
          <a:xfrm>
            <a:off x="5067242" y="1606121"/>
            <a:ext cx="5761271" cy="3319121"/>
            <a:chOff x="656148" y="676251"/>
            <a:chExt cx="5761271" cy="3319121"/>
          </a:xfrm>
        </p:grpSpPr>
        <p:sp>
          <p:nvSpPr>
            <p:cNvPr id="206" name="Google Shape;206;p4"/>
            <p:cNvSpPr/>
            <p:nvPr/>
          </p:nvSpPr>
          <p:spPr>
            <a:xfrm>
              <a:off x="656148" y="797300"/>
              <a:ext cx="1164375" cy="1164375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4"/>
            <p:cNvSpPr/>
            <p:nvPr/>
          </p:nvSpPr>
          <p:spPr>
            <a:xfrm>
              <a:off x="2859271" y="676251"/>
              <a:ext cx="3558148" cy="10605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4"/>
            <p:cNvSpPr txBox="1"/>
            <p:nvPr/>
          </p:nvSpPr>
          <p:spPr>
            <a:xfrm>
              <a:off x="2859271" y="676251"/>
              <a:ext cx="3558148" cy="10605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sk-SK"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Cieľom tohto modulu je vybaviť dospelých kompetenciami potrebnými na zmysluplnú orientáciu a vnímanie digitálneho sveta. </a:t>
              </a:r>
              <a:endParaRPr/>
            </a:p>
          </p:txBody>
        </p:sp>
        <p:sp>
          <p:nvSpPr>
            <p:cNvPr id="209" name="Google Shape;209;p4"/>
            <p:cNvSpPr/>
            <p:nvPr/>
          </p:nvSpPr>
          <p:spPr>
            <a:xfrm>
              <a:off x="1141479" y="2830997"/>
              <a:ext cx="1164375" cy="1164375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4"/>
            <p:cNvSpPr/>
            <p:nvPr/>
          </p:nvSpPr>
          <p:spPr>
            <a:xfrm>
              <a:off x="3191274" y="2573586"/>
              <a:ext cx="2881025" cy="10747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4"/>
            <p:cNvSpPr txBox="1"/>
            <p:nvPr/>
          </p:nvSpPr>
          <p:spPr>
            <a:xfrm>
              <a:off x="3191274" y="2573586"/>
              <a:ext cx="2881025" cy="10747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Arial"/>
                <a:buNone/>
              </a:pPr>
              <a:r>
                <a:rPr lang="sk-SK"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Modul je navrhnutý tak, aby dospelým pomohol pochopiť vplyv technológií na ich pohodu a poskytol spôsoby, ako rozvíjať zdravé digitálne návyky.  </a:t>
              </a: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5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5"/>
          <p:cNvSpPr txBox="1"/>
          <p:nvPr>
            <p:ph type="title"/>
          </p:nvPr>
        </p:nvSpPr>
        <p:spPr>
          <a:xfrm>
            <a:off x="838200" y="556995"/>
            <a:ext cx="10515600" cy="11336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5200"/>
              <a:buFont typeface="Arial"/>
              <a:buNone/>
            </a:pPr>
            <a:r>
              <a:rPr lang="sk-SK" sz="5200"/>
              <a:t>VZDELÁVACIE CIELE </a:t>
            </a:r>
            <a:endParaRPr/>
          </a:p>
        </p:txBody>
      </p:sp>
      <p:grpSp>
        <p:nvGrpSpPr>
          <p:cNvPr id="218" name="Google Shape;218;p5"/>
          <p:cNvGrpSpPr/>
          <p:nvPr/>
        </p:nvGrpSpPr>
        <p:grpSpPr>
          <a:xfrm>
            <a:off x="838415" y="2027604"/>
            <a:ext cx="10808539" cy="4445534"/>
            <a:chOff x="215" y="201980"/>
            <a:chExt cx="10808539" cy="4445534"/>
          </a:xfrm>
        </p:grpSpPr>
        <p:sp>
          <p:nvSpPr>
            <p:cNvPr id="219" name="Google Shape;219;p5"/>
            <p:cNvSpPr/>
            <p:nvPr/>
          </p:nvSpPr>
          <p:spPr>
            <a:xfrm>
              <a:off x="4282" y="201980"/>
              <a:ext cx="1783902" cy="4445534"/>
            </a:xfrm>
            <a:prstGeom prst="rect">
              <a:avLst/>
            </a:prstGeom>
            <a:solidFill>
              <a:srgbClr val="F7D5CB">
                <a:alpha val="89803"/>
              </a:srgbClr>
            </a:solidFill>
            <a:ln cap="flat" cmpd="sng" w="12700">
              <a:solidFill>
                <a:srgbClr val="F7D5CB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5"/>
            <p:cNvSpPr txBox="1"/>
            <p:nvPr/>
          </p:nvSpPr>
          <p:spPr>
            <a:xfrm>
              <a:off x="4282" y="1891283"/>
              <a:ext cx="1783902" cy="26673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39075" spcFirstLastPara="1" rIns="139075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rPr lang="sk-SK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Získať  všeobecnú predstavu o digitálnej pohode</a:t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5"/>
            <p:cNvSpPr/>
            <p:nvPr/>
          </p:nvSpPr>
          <p:spPr>
            <a:xfrm>
              <a:off x="500658" y="588884"/>
              <a:ext cx="749238" cy="749238"/>
            </a:xfrm>
            <a:prstGeom prst="ellipse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5"/>
            <p:cNvSpPr txBox="1"/>
            <p:nvPr/>
          </p:nvSpPr>
          <p:spPr>
            <a:xfrm>
              <a:off x="610381" y="698607"/>
              <a:ext cx="529792" cy="5297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58400" spcFirstLastPara="1" rIns="58400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5400"/>
                <a:buFont typeface="Arial"/>
                <a:buNone/>
              </a:pPr>
              <a:r>
                <a:rPr lang="sk-SK" sz="5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/>
            </a:p>
          </p:txBody>
        </p:sp>
        <p:sp>
          <p:nvSpPr>
            <p:cNvPr id="223" name="Google Shape;223;p5"/>
            <p:cNvSpPr/>
            <p:nvPr/>
          </p:nvSpPr>
          <p:spPr>
            <a:xfrm>
              <a:off x="215" y="1525848"/>
              <a:ext cx="1783902" cy="72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5"/>
            <p:cNvSpPr/>
            <p:nvPr/>
          </p:nvSpPr>
          <p:spPr>
            <a:xfrm>
              <a:off x="1966575" y="201980"/>
              <a:ext cx="2339195" cy="4445534"/>
            </a:xfrm>
            <a:prstGeom prst="rect">
              <a:avLst/>
            </a:prstGeom>
            <a:solidFill>
              <a:srgbClr val="F7D5CB">
                <a:alpha val="89803"/>
              </a:srgbClr>
            </a:solidFill>
            <a:ln cap="flat" cmpd="sng" w="12700">
              <a:solidFill>
                <a:srgbClr val="F7D5CB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Google Shape;225;p5"/>
            <p:cNvSpPr txBox="1"/>
            <p:nvPr/>
          </p:nvSpPr>
          <p:spPr>
            <a:xfrm>
              <a:off x="1966575" y="1891283"/>
              <a:ext cx="2339195" cy="26673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39075" spcFirstLastPara="1" rIns="139075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rPr lang="sk-SK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Pochopiť pozitívne a negatívne dopady  technológií na digitálnu pohodu</a:t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5"/>
            <p:cNvSpPr/>
            <p:nvPr/>
          </p:nvSpPr>
          <p:spPr>
            <a:xfrm>
              <a:off x="2667254" y="588884"/>
              <a:ext cx="749238" cy="749238"/>
            </a:xfrm>
            <a:prstGeom prst="ellipse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5"/>
            <p:cNvSpPr txBox="1"/>
            <p:nvPr/>
          </p:nvSpPr>
          <p:spPr>
            <a:xfrm>
              <a:off x="2776977" y="698607"/>
              <a:ext cx="529792" cy="5297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58400" spcFirstLastPara="1" rIns="58400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5400"/>
                <a:buFont typeface="Arial"/>
                <a:buNone/>
              </a:pPr>
              <a:r>
                <a:rPr lang="sk-SK" sz="5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 sz="5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5"/>
            <p:cNvSpPr/>
            <p:nvPr/>
          </p:nvSpPr>
          <p:spPr>
            <a:xfrm>
              <a:off x="2190419" y="1525848"/>
              <a:ext cx="1783902" cy="72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5"/>
            <p:cNvSpPr/>
            <p:nvPr/>
          </p:nvSpPr>
          <p:spPr>
            <a:xfrm>
              <a:off x="4484160" y="201980"/>
              <a:ext cx="1783902" cy="4445534"/>
            </a:xfrm>
            <a:prstGeom prst="rect">
              <a:avLst/>
            </a:prstGeom>
            <a:solidFill>
              <a:srgbClr val="F7D5CB">
                <a:alpha val="89803"/>
              </a:srgbClr>
            </a:solidFill>
            <a:ln cap="flat" cmpd="sng" w="12700">
              <a:solidFill>
                <a:srgbClr val="F7D5CB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5"/>
            <p:cNvSpPr txBox="1"/>
            <p:nvPr/>
          </p:nvSpPr>
          <p:spPr>
            <a:xfrm>
              <a:off x="4484160" y="1891283"/>
              <a:ext cx="1783902" cy="26673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39075" spcFirstLastPara="1" rIns="139075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rPr lang="sk-SK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Preskúmať praktické stratégie pre rozvoj zdravých digitálnych návykov </a:t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5"/>
            <p:cNvSpPr/>
            <p:nvPr/>
          </p:nvSpPr>
          <p:spPr>
            <a:xfrm>
              <a:off x="5000098" y="588884"/>
              <a:ext cx="749238" cy="749238"/>
            </a:xfrm>
            <a:prstGeom prst="ellipse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5"/>
            <p:cNvSpPr txBox="1"/>
            <p:nvPr/>
          </p:nvSpPr>
          <p:spPr>
            <a:xfrm>
              <a:off x="5109821" y="698607"/>
              <a:ext cx="529792" cy="5297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58400" spcFirstLastPara="1" rIns="58400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5400"/>
                <a:buFont typeface="Arial"/>
                <a:buNone/>
              </a:pPr>
              <a:r>
                <a:rPr lang="sk-SK" sz="5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/>
            </a:p>
          </p:txBody>
        </p:sp>
        <p:sp>
          <p:nvSpPr>
            <p:cNvPr id="233" name="Google Shape;233;p5"/>
            <p:cNvSpPr/>
            <p:nvPr/>
          </p:nvSpPr>
          <p:spPr>
            <a:xfrm>
              <a:off x="4503551" y="1525776"/>
              <a:ext cx="1783902" cy="72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5"/>
            <p:cNvSpPr/>
            <p:nvPr/>
          </p:nvSpPr>
          <p:spPr>
            <a:xfrm>
              <a:off x="6446453" y="201980"/>
              <a:ext cx="2395941" cy="4445534"/>
            </a:xfrm>
            <a:prstGeom prst="rect">
              <a:avLst/>
            </a:prstGeom>
            <a:solidFill>
              <a:srgbClr val="F7D5CB">
                <a:alpha val="89803"/>
              </a:srgbClr>
            </a:solidFill>
            <a:ln cap="flat" cmpd="sng" w="12700">
              <a:solidFill>
                <a:srgbClr val="F7D5CB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5"/>
            <p:cNvSpPr txBox="1"/>
            <p:nvPr/>
          </p:nvSpPr>
          <p:spPr>
            <a:xfrm>
              <a:off x="6446453" y="1891283"/>
              <a:ext cx="2395941" cy="26673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39075" spcFirstLastPara="1" rIns="139075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rPr lang="sk-SK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Naučiť sa spôsoby, ako si vypestovať racionálny a vyvážený vzťah k technológiám</a:t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5"/>
            <p:cNvSpPr/>
            <p:nvPr/>
          </p:nvSpPr>
          <p:spPr>
            <a:xfrm>
              <a:off x="7217417" y="588884"/>
              <a:ext cx="749238" cy="749238"/>
            </a:xfrm>
            <a:prstGeom prst="ellipse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5"/>
            <p:cNvSpPr txBox="1"/>
            <p:nvPr/>
          </p:nvSpPr>
          <p:spPr>
            <a:xfrm>
              <a:off x="7327140" y="698607"/>
              <a:ext cx="529792" cy="5297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58400" spcFirstLastPara="1" rIns="58400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5400"/>
                <a:buFont typeface="Arial"/>
                <a:buNone/>
              </a:pPr>
              <a:r>
                <a:rPr lang="sk-SK" sz="5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  <a:endParaRPr/>
            </a:p>
          </p:txBody>
        </p:sp>
        <p:sp>
          <p:nvSpPr>
            <p:cNvPr id="238" name="Google Shape;238;p5"/>
            <p:cNvSpPr/>
            <p:nvPr/>
          </p:nvSpPr>
          <p:spPr>
            <a:xfrm>
              <a:off x="6752472" y="1525848"/>
              <a:ext cx="1783902" cy="72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5"/>
            <p:cNvSpPr/>
            <p:nvPr/>
          </p:nvSpPr>
          <p:spPr>
            <a:xfrm>
              <a:off x="9020784" y="201980"/>
              <a:ext cx="1783902" cy="4445534"/>
            </a:xfrm>
            <a:prstGeom prst="rect">
              <a:avLst/>
            </a:prstGeom>
            <a:solidFill>
              <a:srgbClr val="F7D5CB">
                <a:alpha val="89803"/>
              </a:srgbClr>
            </a:solidFill>
            <a:ln cap="flat" cmpd="sng" w="12700">
              <a:solidFill>
                <a:srgbClr val="F7D5CB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5"/>
            <p:cNvSpPr txBox="1"/>
            <p:nvPr/>
          </p:nvSpPr>
          <p:spPr>
            <a:xfrm>
              <a:off x="9020784" y="1891283"/>
              <a:ext cx="1783902" cy="26673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30200" lIns="139075" spcFirstLastPara="1" rIns="139075" wrap="square" tIns="3302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rPr lang="sk-SK" sz="2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Osvojiť si osvedčené postupy smerom k digitálnej pohode</a:t>
              </a: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5"/>
            <p:cNvSpPr/>
            <p:nvPr/>
          </p:nvSpPr>
          <p:spPr>
            <a:xfrm>
              <a:off x="9538116" y="588884"/>
              <a:ext cx="749238" cy="749238"/>
            </a:xfrm>
            <a:prstGeom prst="ellipse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5"/>
            <p:cNvSpPr txBox="1"/>
            <p:nvPr/>
          </p:nvSpPr>
          <p:spPr>
            <a:xfrm>
              <a:off x="9647839" y="698607"/>
              <a:ext cx="529792" cy="52979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58400" spcFirstLastPara="1" rIns="58400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5400"/>
                <a:buFont typeface="Arial"/>
                <a:buNone/>
              </a:pPr>
              <a:r>
                <a:rPr lang="sk-SK" sz="54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  <a:endParaRPr/>
            </a:p>
          </p:txBody>
        </p:sp>
        <p:sp>
          <p:nvSpPr>
            <p:cNvPr id="243" name="Google Shape;243;p5"/>
            <p:cNvSpPr/>
            <p:nvPr/>
          </p:nvSpPr>
          <p:spPr>
            <a:xfrm>
              <a:off x="9024852" y="1525848"/>
              <a:ext cx="1783902" cy="72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accent2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6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6"/>
          <p:cNvSpPr txBox="1"/>
          <p:nvPr>
            <p:ph type="title"/>
          </p:nvPr>
        </p:nvSpPr>
        <p:spPr>
          <a:xfrm>
            <a:off x="838200" y="556995"/>
            <a:ext cx="10515600" cy="11336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5200"/>
              <a:buFont typeface="Arial"/>
              <a:buNone/>
            </a:pPr>
            <a:r>
              <a:rPr lang="sk-SK" sz="5200"/>
              <a:t>VÝSLEDKY VZDELÁVANIA </a:t>
            </a:r>
            <a:endParaRPr/>
          </a:p>
        </p:txBody>
      </p:sp>
      <p:grpSp>
        <p:nvGrpSpPr>
          <p:cNvPr id="250" name="Google Shape;250;p6"/>
          <p:cNvGrpSpPr/>
          <p:nvPr/>
        </p:nvGrpSpPr>
        <p:grpSpPr>
          <a:xfrm>
            <a:off x="846261" y="1835382"/>
            <a:ext cx="10499477" cy="4339379"/>
            <a:chOff x="8061" y="6582"/>
            <a:chExt cx="10499477" cy="4339379"/>
          </a:xfrm>
        </p:grpSpPr>
        <p:sp>
          <p:nvSpPr>
            <p:cNvPr id="251" name="Google Shape;251;p6"/>
            <p:cNvSpPr/>
            <p:nvPr/>
          </p:nvSpPr>
          <p:spPr>
            <a:xfrm>
              <a:off x="3040792" y="871221"/>
              <a:ext cx="667342" cy="91440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9525">
              <a:solidFill>
                <a:schemeClr val="accent2"/>
              </a:solidFill>
              <a:prstDash val="solid"/>
              <a:miter lim="800000"/>
              <a:headEnd len="sm" w="sm" type="none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Google Shape;252;p6"/>
            <p:cNvSpPr txBox="1"/>
            <p:nvPr/>
          </p:nvSpPr>
          <p:spPr>
            <a:xfrm>
              <a:off x="3357014" y="913451"/>
              <a:ext cx="34897" cy="6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r>
                <a:t/>
              </a:r>
              <a:endParaRPr sz="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Google Shape;253;p6"/>
            <p:cNvSpPr/>
            <p:nvPr/>
          </p:nvSpPr>
          <p:spPr>
            <a:xfrm>
              <a:off x="8061" y="6582"/>
              <a:ext cx="3034531" cy="1820718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6"/>
            <p:cNvSpPr txBox="1"/>
            <p:nvPr/>
          </p:nvSpPr>
          <p:spPr>
            <a:xfrm>
              <a:off x="8061" y="6582"/>
              <a:ext cx="3034531" cy="18207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6075" lIns="148675" spcFirstLastPara="1" rIns="148675" wrap="square" tIns="156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Arial"/>
                <a:buNone/>
              </a:pPr>
              <a:r>
                <a:rPr lang="sk-SK" sz="2000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NA KONCI TOHTO MODULU BUDETE SCHOPNÍ</a:t>
              </a:r>
              <a:endPara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6"/>
            <p:cNvSpPr/>
            <p:nvPr/>
          </p:nvSpPr>
          <p:spPr>
            <a:xfrm>
              <a:off x="6773265" y="871221"/>
              <a:ext cx="667342" cy="91440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9525">
              <a:solidFill>
                <a:srgbClr val="D77850"/>
              </a:solidFill>
              <a:prstDash val="solid"/>
              <a:miter lim="800000"/>
              <a:headEnd len="sm" w="sm" type="none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6"/>
            <p:cNvSpPr txBox="1"/>
            <p:nvPr/>
          </p:nvSpPr>
          <p:spPr>
            <a:xfrm>
              <a:off x="7089488" y="913451"/>
              <a:ext cx="34897" cy="6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r>
                <a:t/>
              </a:r>
              <a:endParaRPr sz="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6"/>
            <p:cNvSpPr/>
            <p:nvPr/>
          </p:nvSpPr>
          <p:spPr>
            <a:xfrm>
              <a:off x="3740534" y="6582"/>
              <a:ext cx="3034531" cy="1820718"/>
            </a:xfrm>
            <a:prstGeom prst="rect">
              <a:avLst/>
            </a:prstGeom>
            <a:solidFill>
              <a:srgbClr val="DB784A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6"/>
            <p:cNvSpPr txBox="1"/>
            <p:nvPr/>
          </p:nvSpPr>
          <p:spPr>
            <a:xfrm>
              <a:off x="3740534" y="6582"/>
              <a:ext cx="3034531" cy="18207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6075" lIns="148675" spcFirstLastPara="1" rIns="148675" wrap="square" tIns="156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Arial"/>
                <a:buNone/>
              </a:pPr>
              <a:r>
                <a:rPr lang="sk-SK" sz="2000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DEFINOVAŤ DIGITÁLNU POHODU A VYSVETLIŤ JEJ VZŤAH K CELKOVEJ POHODE </a:t>
              </a:r>
              <a:endPara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6"/>
            <p:cNvSpPr/>
            <p:nvPr/>
          </p:nvSpPr>
          <p:spPr>
            <a:xfrm>
              <a:off x="1525326" y="1825500"/>
              <a:ext cx="7464946" cy="667342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63075"/>
                  </a:lnTo>
                  <a:lnTo>
                    <a:pt x="0" y="63075"/>
                  </a:lnTo>
                  <a:lnTo>
                    <a:pt x="0" y="120000"/>
                  </a:lnTo>
                </a:path>
              </a:pathLst>
            </a:custGeom>
            <a:noFill/>
            <a:ln cap="flat" cmpd="sng" w="9525">
              <a:solidFill>
                <a:srgbClr val="C47F6E"/>
              </a:solidFill>
              <a:prstDash val="solid"/>
              <a:miter lim="800000"/>
              <a:headEnd len="sm" w="sm" type="none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6"/>
            <p:cNvSpPr txBox="1"/>
            <p:nvPr/>
          </p:nvSpPr>
          <p:spPr>
            <a:xfrm>
              <a:off x="5070362" y="2155682"/>
              <a:ext cx="374875" cy="6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r>
                <a:t/>
              </a:r>
              <a:endParaRPr sz="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6"/>
            <p:cNvSpPr/>
            <p:nvPr/>
          </p:nvSpPr>
          <p:spPr>
            <a:xfrm>
              <a:off x="7473007" y="6582"/>
              <a:ext cx="3034531" cy="1820718"/>
            </a:xfrm>
            <a:prstGeom prst="rect">
              <a:avLst/>
            </a:prstGeom>
            <a:solidFill>
              <a:srgbClr val="CB7C6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6"/>
            <p:cNvSpPr txBox="1"/>
            <p:nvPr/>
          </p:nvSpPr>
          <p:spPr>
            <a:xfrm>
              <a:off x="7473007" y="6582"/>
              <a:ext cx="3034531" cy="18207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6075" lIns="148675" spcFirstLastPara="1" rIns="148675" wrap="square" tIns="156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Arial"/>
                <a:buNone/>
              </a:pPr>
              <a:r>
                <a:rPr lang="sk-SK" sz="2000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VYMENOVAŤ POZITÍVNE A NEGATÍVNE DOPADY TECHNOLÓGIÍ NA POHODU A DIGITÁLNU POHODU </a:t>
              </a:r>
              <a:endPara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6"/>
            <p:cNvSpPr/>
            <p:nvPr/>
          </p:nvSpPr>
          <p:spPr>
            <a:xfrm>
              <a:off x="3040792" y="3389882"/>
              <a:ext cx="667342" cy="91440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9525">
              <a:solidFill>
                <a:srgbClr val="B38E8A"/>
              </a:solidFill>
              <a:prstDash val="solid"/>
              <a:miter lim="800000"/>
              <a:headEnd len="sm" w="sm" type="none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6"/>
            <p:cNvSpPr txBox="1"/>
            <p:nvPr/>
          </p:nvSpPr>
          <p:spPr>
            <a:xfrm>
              <a:off x="3357014" y="3432112"/>
              <a:ext cx="34897" cy="6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r>
                <a:t/>
              </a:r>
              <a:endParaRPr sz="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6"/>
            <p:cNvSpPr/>
            <p:nvPr/>
          </p:nvSpPr>
          <p:spPr>
            <a:xfrm>
              <a:off x="8061" y="2525243"/>
              <a:ext cx="3034531" cy="1820718"/>
            </a:xfrm>
            <a:prstGeom prst="rect">
              <a:avLst/>
            </a:prstGeom>
            <a:solidFill>
              <a:srgbClr val="BC857A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6"/>
            <p:cNvSpPr txBox="1"/>
            <p:nvPr/>
          </p:nvSpPr>
          <p:spPr>
            <a:xfrm>
              <a:off x="8061" y="2525243"/>
              <a:ext cx="3034531" cy="18207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6075" lIns="148675" spcFirstLastPara="1" rIns="148675" wrap="square" tIns="156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Arial"/>
                <a:buNone/>
              </a:pPr>
              <a:r>
                <a:rPr lang="sk-SK" sz="2000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VYTVORIŤ SI OSOBNÚ STRATÉGIU PRE ROZVOJ DIGITÁLNYCH NÁVYKOV</a:t>
              </a:r>
              <a:endPara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6"/>
            <p:cNvSpPr/>
            <p:nvPr/>
          </p:nvSpPr>
          <p:spPr>
            <a:xfrm>
              <a:off x="6773265" y="3389882"/>
              <a:ext cx="667342" cy="91440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9525">
              <a:solidFill>
                <a:srgbClr val="A4A4A4"/>
              </a:solidFill>
              <a:prstDash val="solid"/>
              <a:miter lim="800000"/>
              <a:headEnd len="sm" w="sm" type="none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6"/>
            <p:cNvSpPr txBox="1"/>
            <p:nvPr/>
          </p:nvSpPr>
          <p:spPr>
            <a:xfrm>
              <a:off x="7089488" y="3432112"/>
              <a:ext cx="34897" cy="69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r>
                <a:t/>
              </a:r>
              <a:endParaRPr sz="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6"/>
            <p:cNvSpPr/>
            <p:nvPr/>
          </p:nvSpPr>
          <p:spPr>
            <a:xfrm>
              <a:off x="3740534" y="2525243"/>
              <a:ext cx="3034531" cy="1820718"/>
            </a:xfrm>
            <a:prstGeom prst="rect">
              <a:avLst/>
            </a:prstGeom>
            <a:solidFill>
              <a:srgbClr val="AF939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Google Shape;270;p6"/>
            <p:cNvSpPr txBox="1"/>
            <p:nvPr/>
          </p:nvSpPr>
          <p:spPr>
            <a:xfrm>
              <a:off x="3740534" y="2525243"/>
              <a:ext cx="3034531" cy="18207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6075" lIns="148675" spcFirstLastPara="1" rIns="148675" wrap="square" tIns="156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Arial"/>
                <a:buNone/>
              </a:pPr>
              <a:r>
                <a:rPr lang="sk-SK" sz="2000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PODNIKNÚŤ TAKÉ KROKY, ABY STE SA VYHLI NEZDRAVÝM DIGITÁLNYM NÁVYKOM </a:t>
              </a:r>
              <a:endPara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6"/>
            <p:cNvSpPr/>
            <p:nvPr/>
          </p:nvSpPr>
          <p:spPr>
            <a:xfrm>
              <a:off x="7473007" y="2525243"/>
              <a:ext cx="3034531" cy="1820718"/>
            </a:xfrm>
            <a:prstGeom prst="rect">
              <a:avLst/>
            </a:prstGeom>
            <a:solidFill>
              <a:srgbClr val="A4A4A4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" name="Google Shape;272;p6"/>
            <p:cNvSpPr txBox="1"/>
            <p:nvPr/>
          </p:nvSpPr>
          <p:spPr>
            <a:xfrm>
              <a:off x="7473007" y="2525243"/>
              <a:ext cx="3034531" cy="18207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6075" lIns="148675" spcFirstLastPara="1" rIns="148675" wrap="square" tIns="1560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Arial"/>
                <a:buNone/>
              </a:pPr>
              <a:r>
                <a:rPr lang="sk-SK" sz="2000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IDENTIFIKOVAŤ A VYUŽÍVAŤ OSVEDČENÉ POSTUPY PRE DOSIAHNUTIE DIGITÁLNEJ POHODY</a:t>
              </a:r>
              <a:endPara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7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7"/>
          <p:cNvSpPr/>
          <p:nvPr/>
        </p:nvSpPr>
        <p:spPr>
          <a:xfrm>
            <a:off x="10208695" y="1"/>
            <a:ext cx="1135066" cy="477997"/>
          </a:xfrm>
          <a:custGeom>
            <a:rect b="b" l="l" r="r" t="t"/>
            <a:pathLst>
              <a:path extrusionOk="0" h="477997" w="1135066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2BAB5"/>
              </a:buClr>
              <a:buSzPts val="4800"/>
              <a:buFont typeface="Arial"/>
              <a:buNone/>
            </a:pPr>
            <a:r>
              <a:rPr lang="sk-SK"/>
              <a:t>Očakávania od študentov </a:t>
            </a:r>
            <a:endParaRPr/>
          </a:p>
        </p:txBody>
      </p:sp>
      <p:sp>
        <p:nvSpPr>
          <p:cNvPr id="280" name="Google Shape;280;p7"/>
          <p:cNvSpPr/>
          <p:nvPr/>
        </p:nvSpPr>
        <p:spPr>
          <a:xfrm flipH="1" rot="-5400000">
            <a:off x="555710" y="2183223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7"/>
          <p:cNvSpPr txBox="1"/>
          <p:nvPr>
            <p:ph idx="1" type="body"/>
          </p:nvPr>
        </p:nvSpPr>
        <p:spPr>
          <a:xfrm>
            <a:off x="1257300" y="1477578"/>
            <a:ext cx="10515600" cy="51403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sk-SK" sz="2400">
                <a:solidFill>
                  <a:srgbClr val="FFAA5A"/>
                </a:solidFill>
              </a:rPr>
              <a:t>Úlohy pre študentov </a:t>
            </a:r>
            <a:endParaRPr sz="2400">
              <a:solidFill>
                <a:srgbClr val="FFAA5A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400"/>
              <a:buNone/>
            </a:pPr>
            <a:r>
              <a:rPr lang="sk-SK" sz="2400"/>
              <a:t>Aby ste maximalizovali úžitok z modulu a aby ste dosiahli všetky vzdelávacie ciele, ako od študenta sa od vás očakáva nasledovné: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400"/>
              <a:buNone/>
            </a:pPr>
            <a:r>
              <a:rPr lang="sk-SK" sz="2400"/>
              <a:t>Na dokončenie tohto modulu si vyhraďte aspoň tri hodiny.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400"/>
              <a:buChar char="❑"/>
            </a:pPr>
            <a:r>
              <a:rPr lang="sk-SK" sz="2400"/>
              <a:t> Pozrite si všetky pričlenené videá, aby ste mali všeobecný prehľad o digitálnej pohode. 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400"/>
              <a:buChar char="❑"/>
            </a:pPr>
            <a:r>
              <a:rPr lang="sk-SK" sz="2400"/>
              <a:t> Pozorne si prečítajte všetky prezentácie, aby ste pochopili dôležité problémy súvisiace s témou. 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400"/>
              <a:buChar char="❑"/>
            </a:pPr>
            <a:r>
              <a:rPr lang="sk-SK" sz="2400"/>
              <a:t> Vyplňte všetky kvízy, aby ste si overili, ako ste tematiku pochopili a v prípade potreby sa vráťte späť.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400"/>
              <a:buNone/>
            </a:pPr>
            <a:r>
              <a:rPr lang="sk-SK" sz="2400"/>
              <a:t> </a:t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ív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ív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Motí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2024-06-11T13:21:59Z</dcterms:created>
  <dc:creator>Marcela Hallová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0x010100FC39A8C05164174D8B0CC0E9EA7C08B6</vt:lpwstr>
  </property>
</Properties>
</file>