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embeddedFontLst>
    <p:embeddedFont>
      <p:font typeface="Play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jRkGWcsyo+kwpHz71MDvloqtO9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Pl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jpg"/><Relationship Id="rId4" Type="http://schemas.openxmlformats.org/officeDocument/2006/relationships/image" Target="../media/image13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16.png"/><Relationship Id="rId6" Type="http://schemas.openxmlformats.org/officeDocument/2006/relationships/image" Target="../media/image25.png"/><Relationship Id="rId7" Type="http://schemas.openxmlformats.org/officeDocument/2006/relationships/image" Target="../media/image1.jpg"/><Relationship Id="rId8" Type="http://schemas.openxmlformats.org/officeDocument/2006/relationships/image" Target="../media/image9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sk-SK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sk-SK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22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22"/>
          <p:cNvGrpSpPr/>
          <p:nvPr/>
        </p:nvGrpSpPr>
        <p:grpSpPr>
          <a:xfrm>
            <a:off x="404037" y="5915131"/>
            <a:ext cx="11602577" cy="790052"/>
            <a:chOff x="435935" y="5851336"/>
            <a:chExt cx="11602577" cy="790052"/>
          </a:xfrm>
        </p:grpSpPr>
        <p:pic>
          <p:nvPicPr>
            <p:cNvPr descr="Obrázok, na ktorom je text" id="94" name="Google Shape;94;p2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2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7" name="Google Shape;97;p2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8" name="Google Shape;98;p2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2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0" name="Google Shape;100;p2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2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2" name="Google Shape;102;p22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9" name="Google Shape;119;p2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0" name="Google Shape;120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2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7" name="Google Shape;12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5.png"/><Relationship Id="rId10" Type="http://schemas.openxmlformats.org/officeDocument/2006/relationships/image" Target="../media/image5.png"/><Relationship Id="rId13" Type="http://schemas.openxmlformats.org/officeDocument/2006/relationships/image" Target="../media/image9.jpg"/><Relationship Id="rId1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jpg"/><Relationship Id="rId4" Type="http://schemas.openxmlformats.org/officeDocument/2006/relationships/image" Target="../media/image24.png"/><Relationship Id="rId9" Type="http://schemas.openxmlformats.org/officeDocument/2006/relationships/image" Target="../media/image16.png"/><Relationship Id="rId15" Type="http://schemas.openxmlformats.org/officeDocument/2006/relationships/image" Target="../media/image6.png"/><Relationship Id="rId14" Type="http://schemas.openxmlformats.org/officeDocument/2006/relationships/image" Target="../media/image4.jpg"/><Relationship Id="rId16" Type="http://schemas.openxmlformats.org/officeDocument/2006/relationships/image" Target="../media/image7.png"/><Relationship Id="rId5" Type="http://schemas.openxmlformats.org/officeDocument/2006/relationships/image" Target="../media/image21.png"/><Relationship Id="rId6" Type="http://schemas.openxmlformats.org/officeDocument/2006/relationships/image" Target="../media/image3.png"/><Relationship Id="rId7" Type="http://schemas.openxmlformats.org/officeDocument/2006/relationships/image" Target="../media/image10.png"/><Relationship Id="rId8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2.png"/><Relationship Id="rId4" Type="http://schemas.openxmlformats.org/officeDocument/2006/relationships/image" Target="../media/image30.png"/><Relationship Id="rId5" Type="http://schemas.openxmlformats.org/officeDocument/2006/relationships/image" Target="../media/image22.png"/><Relationship Id="rId6" Type="http://schemas.openxmlformats.org/officeDocument/2006/relationships/image" Target="../media/image29.png"/><Relationship Id="rId7" Type="http://schemas.openxmlformats.org/officeDocument/2006/relationships/image" Target="../media/image27.png"/><Relationship Id="rId8" Type="http://schemas.openxmlformats.org/officeDocument/2006/relationships/image" Target="../media/image2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Relationship Id="rId4" Type="http://schemas.openxmlformats.org/officeDocument/2006/relationships/image" Target="../media/image2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>
            <p:ph type="title"/>
          </p:nvPr>
        </p:nvSpPr>
        <p:spPr>
          <a:xfrm>
            <a:off x="6269558" y="1583993"/>
            <a:ext cx="5334930" cy="14775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Arial"/>
              <a:buNone/>
            </a:pPr>
            <a:r>
              <a:rPr b="1" lang="sk-SK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Digitálna pohoda - Úvod</a:t>
            </a:r>
            <a:endParaRPr b="1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/>
          <p:nvPr/>
        </p:nvSpPr>
        <p:spPr>
          <a:xfrm flipH="1">
            <a:off x="530529" y="1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/>
          <p:nvPr/>
        </p:nvSpPr>
        <p:spPr>
          <a:xfrm flipH="1">
            <a:off x="4349052" y="0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/>
          <p:nvPr/>
        </p:nvSpPr>
        <p:spPr>
          <a:xfrm flipH="1">
            <a:off x="0" y="2916245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 flipH="1">
            <a:off x="3697761" y="5717906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nebo, voda, exteriér, osoba&#10;&#10;Automaticky generovaný popis" id="141" name="Google Shape;141;p1"/>
          <p:cNvPicPr preferRelativeResize="0"/>
          <p:nvPr/>
        </p:nvPicPr>
        <p:blipFill rotWithShape="1">
          <a:blip r:embed="rId3">
            <a:alphaModFix amt="70000"/>
          </a:blip>
          <a:srcRect b="3" l="0" r="3" t="0"/>
          <a:stretch/>
        </p:blipFill>
        <p:spPr>
          <a:xfrm>
            <a:off x="631840" y="598720"/>
            <a:ext cx="5178249" cy="5178249"/>
          </a:xfrm>
          <a:custGeom>
            <a:rect b="b" l="l" r="r" t="t"/>
            <a:pathLst>
              <a:path extrusionOk="0" h="3741748" w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42" name="Google Shape;142;p1"/>
          <p:cNvSpPr/>
          <p:nvPr/>
        </p:nvSpPr>
        <p:spPr>
          <a:xfrm flipH="1">
            <a:off x="4520513" y="6258756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martfón obrys" id="143" name="Google Shape;14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2165805">
            <a:off x="1685671" y="153488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net obrys" id="144" name="Google Shape;14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28057" y="2772394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-Fi obrys" id="145" name="Google Shape;14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785257" y="397950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rázok, na ktorom je text" id="146" name="Google Shape;14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638534" y="115269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148" name="Google Shape;14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150" name="Google Shape;150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152" name="Google Shape;152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159141" y="10940"/>
            <a:ext cx="1919066" cy="737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155" name="Google Shape;155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"/>
          <p:cNvSpPr txBox="1"/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sk-SK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Budovanie digitálnej odolnosti sprístupnením digitálnej pohody a bezpečnosti všetkým</a:t>
            </a:r>
            <a:br>
              <a:rPr b="0" lang="sk-SK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sk-SK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"/>
          <p:cNvSpPr/>
          <p:nvPr/>
        </p:nvSpPr>
        <p:spPr>
          <a:xfrm>
            <a:off x="0" y="8313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 txBox="1"/>
          <p:nvPr>
            <p:ph type="title"/>
          </p:nvPr>
        </p:nvSpPr>
        <p:spPr>
          <a:xfrm>
            <a:off x="219808" y="1070800"/>
            <a:ext cx="4290646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800"/>
              <a:buFont typeface="Arial"/>
              <a:buNone/>
            </a:pPr>
            <a:r>
              <a:rPr lang="sk-SK">
                <a:solidFill>
                  <a:srgbClr val="FFAA5A"/>
                </a:solidFill>
              </a:rPr>
              <a:t>DIGITÁLNA POHODA: </a:t>
            </a:r>
            <a:br>
              <a:rPr lang="sk-SK"/>
            </a:br>
            <a:r>
              <a:rPr lang="sk-SK"/>
              <a:t>ZMYSLUPLNÁ ORIENTÁCIA A VNÍMANIE DIGITÁLNEHO SVETA</a:t>
            </a:r>
            <a:endParaRPr/>
          </a:p>
        </p:txBody>
      </p:sp>
      <p:cxnSp>
        <p:nvCxnSpPr>
          <p:cNvPr id="163" name="Google Shape;163;p2"/>
          <p:cNvCxnSpPr/>
          <p:nvPr/>
        </p:nvCxnSpPr>
        <p:spPr>
          <a:xfrm>
            <a:off x="4728053" y="1132114"/>
            <a:ext cx="0" cy="5717573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164" name="Google Shape;164;p2"/>
          <p:cNvGrpSpPr/>
          <p:nvPr/>
        </p:nvGrpSpPr>
        <p:grpSpPr>
          <a:xfrm>
            <a:off x="5108535" y="1072608"/>
            <a:ext cx="6245265" cy="5585730"/>
            <a:chOff x="0" y="1808"/>
            <a:chExt cx="6245265" cy="5585730"/>
          </a:xfrm>
        </p:grpSpPr>
        <p:sp>
          <p:nvSpPr>
            <p:cNvPr id="165" name="Google Shape;165;p2"/>
            <p:cNvSpPr/>
            <p:nvPr/>
          </p:nvSpPr>
          <p:spPr>
            <a:xfrm>
              <a:off x="0" y="1808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233059" y="175158"/>
              <a:ext cx="423745" cy="42374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889864" y="1808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"/>
            <p:cNvSpPr txBox="1"/>
            <p:nvPr/>
          </p:nvSpPr>
          <p:spPr>
            <a:xfrm>
              <a:off x="889864" y="1808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lang="sk-SK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OBSAH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0" y="964865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33059" y="1138215"/>
              <a:ext cx="423745" cy="42374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889864" y="964865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2"/>
            <p:cNvSpPr txBox="1"/>
            <p:nvPr/>
          </p:nvSpPr>
          <p:spPr>
            <a:xfrm>
              <a:off x="889864" y="964865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Úvod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0" y="1927922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233059" y="2101272"/>
              <a:ext cx="423745" cy="42374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889864" y="1927922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"/>
            <p:cNvSpPr txBox="1"/>
            <p:nvPr/>
          </p:nvSpPr>
          <p:spPr>
            <a:xfrm>
              <a:off x="889864" y="1927922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Vplyv technológií na digitálnu pohodu 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0" y="2890979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233059" y="3064329"/>
              <a:ext cx="423745" cy="42374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889864" y="2890979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"/>
            <p:cNvSpPr txBox="1"/>
            <p:nvPr/>
          </p:nvSpPr>
          <p:spPr>
            <a:xfrm>
              <a:off x="889864" y="2890979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Pochopenie a pestovanie zdravých digitálnych návykov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0" y="3854036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33059" y="4027386"/>
              <a:ext cx="423745" cy="423745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889864" y="3854036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2"/>
            <p:cNvSpPr txBox="1"/>
            <p:nvPr/>
          </p:nvSpPr>
          <p:spPr>
            <a:xfrm>
              <a:off x="889864" y="3854036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Osvedčené postupy 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0" y="4817093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33059" y="4990443"/>
              <a:ext cx="423745" cy="423745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889864" y="4817093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"/>
            <p:cNvSpPr txBox="1"/>
            <p:nvPr/>
          </p:nvSpPr>
          <p:spPr>
            <a:xfrm>
              <a:off x="889864" y="4817093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Súhrn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/>
              <a:t>ÚVOD </a:t>
            </a:r>
            <a:endParaRPr/>
          </a:p>
        </p:txBody>
      </p:sp>
      <p:sp>
        <p:nvSpPr>
          <p:cNvPr id="195" name="Google Shape;195;p3"/>
          <p:cNvSpPr txBox="1"/>
          <p:nvPr>
            <p:ph idx="1" type="body"/>
          </p:nvPr>
        </p:nvSpPr>
        <p:spPr>
          <a:xfrm>
            <a:off x="838200" y="1423491"/>
            <a:ext cx="7248525" cy="4753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2400"/>
              <a:t>Technológie zohrávajú významnú úlohu v našich životoch a menia spôsoby, akými pracujeme, komunikujeme a trávime čas. 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/>
              <a:t>Keď sa pohybujeme v digitálnom svete, je dôležité pochopiť, ako technológie a digitálny svet ovplyvňujú našu pohodu.  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/>
              <a:t>Je to preto, že technológie nám poskytujú množstvo výhod, ale predstavujú aj určité riziká pre naše životy a pohodu.  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/>
              <a:t>Jedným z kľúčových faktorov k odstráneniu týchto rizík, ohrozujúcich našu pohodu a všímavú meditáciu v digitálnom svete, je ozrejmiť si digitálnu pohodu a prijať vhodné opatrenia.  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/>
              <a:t>Tento vzdelávací modul je vyvinutý s cieľom pomôcť dospelým pochopiť a zvládnuť dopady technológií na ich digitálnu pohodu.  </a:t>
            </a:r>
            <a:endParaRPr sz="2400"/>
          </a:p>
        </p:txBody>
      </p:sp>
      <p:pic>
        <p:nvPicPr>
          <p:cNvPr id="196" name="Google Shape;1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99967" y="1455738"/>
            <a:ext cx="3687761" cy="36877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sk-SK">
                <a:solidFill>
                  <a:srgbClr val="FFFFFF"/>
                </a:solidFill>
              </a:rPr>
              <a:t>Cieľ modulu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4" name="Google Shape;204;p4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oogle Shape;205;p4"/>
          <p:cNvGrpSpPr/>
          <p:nvPr/>
        </p:nvGrpSpPr>
        <p:grpSpPr>
          <a:xfrm>
            <a:off x="5067242" y="1606121"/>
            <a:ext cx="5761271" cy="3319121"/>
            <a:chOff x="656148" y="676251"/>
            <a:chExt cx="5761271" cy="3319121"/>
          </a:xfrm>
        </p:grpSpPr>
        <p:sp>
          <p:nvSpPr>
            <p:cNvPr id="206" name="Google Shape;206;p4"/>
            <p:cNvSpPr/>
            <p:nvPr/>
          </p:nvSpPr>
          <p:spPr>
            <a:xfrm>
              <a:off x="656148" y="797300"/>
              <a:ext cx="1164375" cy="116437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2859271" y="676251"/>
              <a:ext cx="3558148" cy="10605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4"/>
            <p:cNvSpPr txBox="1"/>
            <p:nvPr/>
          </p:nvSpPr>
          <p:spPr>
            <a:xfrm>
              <a:off x="2859271" y="676251"/>
              <a:ext cx="3558148" cy="10605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Cieľom tohto modulu je vybaviť dospelých kompetenciami potrebnými na zmysluplnú orientáciu a vnímanie digitálneho sveta. </a:t>
              </a: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1141479" y="2830997"/>
              <a:ext cx="1164375" cy="116437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3191274" y="2573586"/>
              <a:ext cx="2881025" cy="1074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4"/>
            <p:cNvSpPr txBox="1"/>
            <p:nvPr/>
          </p:nvSpPr>
          <p:spPr>
            <a:xfrm>
              <a:off x="3191274" y="2573586"/>
              <a:ext cx="2881025" cy="1074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sk-SK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Modul je navrhnutý tak, aby dospelým pomohol pochopiť vplyv technológií na ich pohodu a poskytol spôsoby, ako rozvíjať zdravé digitálne návyky.  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5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sk-SK" sz="5200"/>
              <a:t>VZDELÁVACIE CIELE </a:t>
            </a:r>
            <a:endParaRPr/>
          </a:p>
        </p:txBody>
      </p:sp>
      <p:grpSp>
        <p:nvGrpSpPr>
          <p:cNvPr id="218" name="Google Shape;218;p5"/>
          <p:cNvGrpSpPr/>
          <p:nvPr/>
        </p:nvGrpSpPr>
        <p:grpSpPr>
          <a:xfrm>
            <a:off x="838415" y="2027604"/>
            <a:ext cx="10808539" cy="4445534"/>
            <a:chOff x="215" y="201980"/>
            <a:chExt cx="10808539" cy="4445534"/>
          </a:xfrm>
        </p:grpSpPr>
        <p:sp>
          <p:nvSpPr>
            <p:cNvPr id="219" name="Google Shape;219;p5"/>
            <p:cNvSpPr/>
            <p:nvPr/>
          </p:nvSpPr>
          <p:spPr>
            <a:xfrm>
              <a:off x="4282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5"/>
            <p:cNvSpPr txBox="1"/>
            <p:nvPr/>
          </p:nvSpPr>
          <p:spPr>
            <a:xfrm>
              <a:off x="4282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sk-SK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Získať  všeobecnú predstavu o digitálnej pohode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50065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5"/>
            <p:cNvSpPr txBox="1"/>
            <p:nvPr/>
          </p:nvSpPr>
          <p:spPr>
            <a:xfrm>
              <a:off x="61038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sk-SK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215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1966575" y="201980"/>
              <a:ext cx="2339195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5"/>
            <p:cNvSpPr txBox="1"/>
            <p:nvPr/>
          </p:nvSpPr>
          <p:spPr>
            <a:xfrm>
              <a:off x="1966575" y="1891283"/>
              <a:ext cx="2339195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sk-SK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Pochopiť pozitívne a negatívne dopady  technológií na digitálnu pohodu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5"/>
            <p:cNvSpPr/>
            <p:nvPr/>
          </p:nvSpPr>
          <p:spPr>
            <a:xfrm>
              <a:off x="2667254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5"/>
            <p:cNvSpPr txBox="1"/>
            <p:nvPr/>
          </p:nvSpPr>
          <p:spPr>
            <a:xfrm>
              <a:off x="2776977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sk-SK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190419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4484160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5"/>
            <p:cNvSpPr txBox="1"/>
            <p:nvPr/>
          </p:nvSpPr>
          <p:spPr>
            <a:xfrm>
              <a:off x="4484160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sk-SK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Preskúmať praktické stratégie pre rozvoj zdravých digitálnych návykov 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500009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5"/>
            <p:cNvSpPr txBox="1"/>
            <p:nvPr/>
          </p:nvSpPr>
          <p:spPr>
            <a:xfrm>
              <a:off x="510982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sk-SK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4503551" y="1525776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6446453" y="201980"/>
              <a:ext cx="2395941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5"/>
            <p:cNvSpPr txBox="1"/>
            <p:nvPr/>
          </p:nvSpPr>
          <p:spPr>
            <a:xfrm>
              <a:off x="6446453" y="1891283"/>
              <a:ext cx="2395941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sk-SK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Naučiť sa spôsoby, ako si vypestovať racionálny a vyvážený vzťah k technológiám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7217417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5"/>
            <p:cNvSpPr txBox="1"/>
            <p:nvPr/>
          </p:nvSpPr>
          <p:spPr>
            <a:xfrm>
              <a:off x="7327140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sk-SK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675247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9020784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5"/>
            <p:cNvSpPr txBox="1"/>
            <p:nvPr/>
          </p:nvSpPr>
          <p:spPr>
            <a:xfrm>
              <a:off x="9020784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sk-SK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Osvojiť si osvedčené postupy smerom k digitálnej pohode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9538116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5"/>
            <p:cNvSpPr txBox="1"/>
            <p:nvPr/>
          </p:nvSpPr>
          <p:spPr>
            <a:xfrm>
              <a:off x="9647839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sk-SK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902485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6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6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sk-SK" sz="5200"/>
              <a:t>VÝSLEDKY VZDELÁVANIA </a:t>
            </a:r>
            <a:endParaRPr/>
          </a:p>
        </p:txBody>
      </p:sp>
      <p:grpSp>
        <p:nvGrpSpPr>
          <p:cNvPr id="250" name="Google Shape;250;p6"/>
          <p:cNvGrpSpPr/>
          <p:nvPr/>
        </p:nvGrpSpPr>
        <p:grpSpPr>
          <a:xfrm>
            <a:off x="846261" y="1835382"/>
            <a:ext cx="10499477" cy="4339379"/>
            <a:chOff x="8061" y="6582"/>
            <a:chExt cx="10499477" cy="4339379"/>
          </a:xfrm>
        </p:grpSpPr>
        <p:sp>
          <p:nvSpPr>
            <p:cNvPr id="251" name="Google Shape;251;p6"/>
            <p:cNvSpPr/>
            <p:nvPr/>
          </p:nvSpPr>
          <p:spPr>
            <a:xfrm>
              <a:off x="3040792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6"/>
            <p:cNvSpPr txBox="1"/>
            <p:nvPr/>
          </p:nvSpPr>
          <p:spPr>
            <a:xfrm>
              <a:off x="3357014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6"/>
            <p:cNvSpPr txBox="1"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NA KONCI TOHTO MODULU BUDETE SCHOPNÍ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6773265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77850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6"/>
            <p:cNvSpPr txBox="1"/>
            <p:nvPr/>
          </p:nvSpPr>
          <p:spPr>
            <a:xfrm>
              <a:off x="7089488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solidFill>
              <a:srgbClr val="DB784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6"/>
            <p:cNvSpPr txBox="1"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DEFINOVAŤ DIGITÁLNU POHODU A VYSVETLIŤ JEJ VZŤAH K CELKOVEJ POHODE 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6"/>
            <p:cNvSpPr/>
            <p:nvPr/>
          </p:nvSpPr>
          <p:spPr>
            <a:xfrm>
              <a:off x="1525326" y="1825500"/>
              <a:ext cx="7464946" cy="66734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075"/>
                  </a:lnTo>
                  <a:lnTo>
                    <a:pt x="0" y="63075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C47F6E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6"/>
            <p:cNvSpPr txBox="1"/>
            <p:nvPr/>
          </p:nvSpPr>
          <p:spPr>
            <a:xfrm>
              <a:off x="5070362" y="2155682"/>
              <a:ext cx="374875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6"/>
            <p:cNvSpPr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solidFill>
              <a:srgbClr val="CB7C6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6"/>
            <p:cNvSpPr txBox="1"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VYMENOVAŤ POZITÍVNE A NEGATÍVNE DOPADY TECHNOLÓGIÍ NA POHODU A DIGITÁLNU POHODU 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3040792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B38E8A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6"/>
            <p:cNvSpPr txBox="1"/>
            <p:nvPr/>
          </p:nvSpPr>
          <p:spPr>
            <a:xfrm>
              <a:off x="3357014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6"/>
            <p:cNvSpPr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solidFill>
              <a:srgbClr val="BC857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6"/>
            <p:cNvSpPr txBox="1"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VYTVORIŤ SI OSOBNÚ STRATÉGIU PRE ROZVOJ DIGITÁLNYCH NÁVYKOV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6"/>
            <p:cNvSpPr/>
            <p:nvPr/>
          </p:nvSpPr>
          <p:spPr>
            <a:xfrm>
              <a:off x="6773265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6"/>
            <p:cNvSpPr txBox="1"/>
            <p:nvPr/>
          </p:nvSpPr>
          <p:spPr>
            <a:xfrm>
              <a:off x="7089488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solidFill>
              <a:srgbClr val="AF939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6"/>
            <p:cNvSpPr txBox="1"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PODNIKNÚŤ TAKÉ KROKY, ABY STE SA VYHLI NEZDRAVÝM DIGITÁLNYM NÁVYKOM 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6"/>
            <p:cNvSpPr txBox="1"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sk-SK" sz="20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IDENTIFIKOVAŤ A VYUŽÍVAŤ OSVEDČENÉ POSTUPY PRE DOSIAHNUTIE DIGITÁLNEJ POHODY</a:t>
              </a:r>
              <a:endPara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/>
              <a:t>Očakávania od študentov </a:t>
            </a:r>
            <a:endParaRPr/>
          </a:p>
        </p:txBody>
      </p:sp>
      <p:sp>
        <p:nvSpPr>
          <p:cNvPr id="280" name="Google Shape;280;p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7"/>
          <p:cNvSpPr txBox="1"/>
          <p:nvPr>
            <p:ph idx="1" type="body"/>
          </p:nvPr>
        </p:nvSpPr>
        <p:spPr>
          <a:xfrm>
            <a:off x="1257300" y="1477578"/>
            <a:ext cx="10515600" cy="51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sk-SK" sz="2400">
                <a:solidFill>
                  <a:srgbClr val="FFAA5A"/>
                </a:solidFill>
              </a:rPr>
              <a:t>Úlohy pre študentov </a:t>
            </a:r>
            <a:endParaRPr sz="2400">
              <a:solidFill>
                <a:srgbClr val="FFAA5A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sk-SK" sz="2400"/>
              <a:t>Aby ste maximalizovali úžitok z modulu a aby ste dosiahli všetky vzdelávacie ciele, ako od študenta sa od vás očakáva nasledovné: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sk-SK" sz="2400"/>
              <a:t>Na dokončenie tohto modulu si vyhraďte aspoň tri hodiny.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/>
              <a:t> Pozrite si všetky pričlenené videá, aby ste mali všeobecný prehľad o digitálnej pohode.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/>
              <a:t> Pozorne si prečítajte všetky prezentácie, aby ste pochopili dôležité problémy súvisiace s témou.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/>
              <a:t> Vyplňte všetky kvízy, aby ste si overili, ako ste tematiku pochopili a v prípade potreby sa vráťte späť.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sk-SK" sz="2400"/>
              <a:t> 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2024-06-11T13:21:59Z</dcterms:created>
  <dc:creator>Marcela Hallová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</Properties>
</file>