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58" r:id="rId5"/>
    <p:sldMasterId id="2147483670" r:id="rId6"/>
    <p:sldMasterId id="2147483679" r:id="rId7"/>
  </p:sldMasterIdLst>
  <p:notesMasterIdLst>
    <p:notesMasterId r:id="rId37"/>
  </p:notesMasterIdLst>
  <p:sldIdLst>
    <p:sldId id="296" r:id="rId8"/>
    <p:sldId id="377" r:id="rId9"/>
    <p:sldId id="261" r:id="rId10"/>
    <p:sldId id="378" r:id="rId11"/>
    <p:sldId id="379" r:id="rId12"/>
    <p:sldId id="290" r:id="rId13"/>
    <p:sldId id="292" r:id="rId14"/>
    <p:sldId id="380" r:id="rId15"/>
    <p:sldId id="381" r:id="rId16"/>
    <p:sldId id="382" r:id="rId17"/>
    <p:sldId id="383" r:id="rId18"/>
    <p:sldId id="384" r:id="rId19"/>
    <p:sldId id="269" r:id="rId20"/>
    <p:sldId id="385" r:id="rId21"/>
    <p:sldId id="386" r:id="rId22"/>
    <p:sldId id="387" r:id="rId23"/>
    <p:sldId id="388" r:id="rId24"/>
    <p:sldId id="355" r:id="rId25"/>
    <p:sldId id="389" r:id="rId26"/>
    <p:sldId id="390" r:id="rId27"/>
    <p:sldId id="391" r:id="rId28"/>
    <p:sldId id="392" r:id="rId29"/>
    <p:sldId id="393" r:id="rId30"/>
    <p:sldId id="394" r:id="rId31"/>
    <p:sldId id="372" r:id="rId32"/>
    <p:sldId id="311" r:id="rId33"/>
    <p:sldId id="278" r:id="rId34"/>
    <p:sldId id="287" r:id="rId35"/>
    <p:sldId id="265" r:id="rId36"/>
  </p:sldIdLst>
  <p:sldSz cx="12192000" cy="6858000"/>
  <p:notesSz cx="7104063" cy="10234613"/>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5"/>
    <a:srgbClr val="FF983B"/>
    <a:srgbClr val="C2D8D5"/>
    <a:srgbClr val="FFAA5A"/>
    <a:srgbClr val="DCE8E6"/>
    <a:srgbClr val="FF800D"/>
    <a:srgbClr val="00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redný štýl 2 - zvýrazneni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92206" autoAdjust="0"/>
  </p:normalViewPr>
  <p:slideViewPr>
    <p:cSldViewPr snapToGrid="0">
      <p:cViewPr varScale="1">
        <p:scale>
          <a:sx n="60" d="100"/>
          <a:sy n="60" d="100"/>
        </p:scale>
        <p:origin x="666" y="32"/>
      </p:cViewPr>
      <p:guideLst/>
    </p:cSldViewPr>
  </p:slideViewPr>
  <p:outlineViewPr>
    <p:cViewPr>
      <p:scale>
        <a:sx n="33" d="100"/>
        <a:sy n="33" d="100"/>
      </p:scale>
      <p:origin x="0" y="-3283"/>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anti-fraud.ec.europa.eu/olaf-and-you/report-fraud_e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anti-fraud.ec.europa.eu/olaf-and-you/report-fraud_en"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sk-SK" sz="3200" b="1">
              <a:latin typeface="Aptos" panose="020B0004020202020204" pitchFamily="34" charset="0"/>
            </a:rPr>
            <a:t>INHALT</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Einführung</a:t>
          </a:r>
          <a:endParaRPr lang="en-US" sz="2400" kern="1200" dirty="0">
            <a:latin typeface="Aptos" panose="020B0004020202020204" pitchFamily="34" charset="0"/>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a:lnSpc>
              <a:spcPct val="100000"/>
            </a:lnSpc>
          </a:pPr>
          <a:r>
            <a:rPr lang="sk-SK" sz="2400" kern="1200" dirty="0" err="1">
              <a:latin typeface="Aptos" panose="020B0004020202020204" pitchFamily="34" charset="0"/>
              <a:cs typeface="Calibri" panose="020F0502020204030204" pitchFamily="34" charset="0"/>
            </a:rPr>
            <a:t>Digitale </a:t>
          </a:r>
          <a:r>
            <a:rPr lang="sk-SK" sz="2400" kern="1200" dirty="0">
              <a:latin typeface="Aptos" panose="020B0004020202020204" pitchFamily="34" charset="0"/>
              <a:cs typeface="Calibri" panose="020F0502020204030204" pitchFamily="34" charset="0"/>
            </a:rPr>
            <a:t>Identität </a:t>
          </a:r>
          <a:endParaRPr lang="en-US" sz="2400" kern="1200" dirty="0">
            <a:latin typeface="Aptos" panose="020B0004020202020204" pitchFamily="34" charset="0"/>
            <a:ea typeface="+mn-ea"/>
            <a:cs typeface="+mn-cs"/>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078842D6-6B74-42A5-B67C-0A37A4CD31A9}">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Digitaler Fußabdruck</a:t>
          </a:r>
          <a:endParaRPr lang="en-US" sz="2400" kern="1200" dirty="0">
            <a:latin typeface="Aptos" panose="020B0004020202020204" pitchFamily="34" charset="0"/>
            <a:ea typeface="+mn-ea"/>
            <a:cs typeface="+mn-cs"/>
          </a:endParaRPr>
        </a:p>
      </dgm:t>
    </dgm:pt>
    <dgm:pt modelId="{B47EDC7C-9CE6-4AA9-982F-78B6A8C403B1}" type="parTrans" cxnId="{7827F8DB-3E16-4708-80CA-FCCE918B4AC2}">
      <dgm:prSet/>
      <dgm:spPr/>
      <dgm:t>
        <a:bodyPr/>
        <a:lstStyle/>
        <a:p>
          <a:endParaRPr lang="en-US" sz="2400">
            <a:latin typeface="Aptos" panose="020B0004020202020204" pitchFamily="34" charset="0"/>
          </a:endParaRPr>
        </a:p>
      </dgm:t>
    </dgm:pt>
    <dgm:pt modelId="{129BE90E-C04F-4DEC-8864-8FB101226F7D}" type="sibTrans" cxnId="{7827F8DB-3E16-4708-80CA-FCCE918B4AC2}">
      <dgm:prSet/>
      <dgm:spPr/>
      <dgm:t>
        <a:bodyPr/>
        <a:lstStyle/>
        <a:p>
          <a:endParaRPr lang="en-US" sz="2400">
            <a:latin typeface="Aptos" panose="020B0004020202020204" pitchFamily="34" charset="0"/>
          </a:endParaRPr>
        </a:p>
      </dgm:t>
    </dgm:pt>
    <dgm:pt modelId="{ADB94454-2E8E-4ED0-8076-D0014D06EE10}">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Bewährte Verfahren zum Schutz der digitalen Identität und des digitalen </a:t>
          </a:r>
          <a:r>
            <a:rPr lang="sk-SK" sz="2400" kern="1200" dirty="0">
              <a:latin typeface="Aptos" panose="020B0004020202020204" pitchFamily="34" charset="0"/>
              <a:cs typeface="Calibri" panose="020F0502020204030204" pitchFamily="34" charset="0"/>
            </a:rPr>
            <a:t>Fußabdrucks</a:t>
          </a:r>
          <a:endParaRPr lang="en-US" sz="2400" kern="1200" dirty="0">
            <a:latin typeface="Aptos" panose="020B0004020202020204" pitchFamily="34" charset="0"/>
            <a:ea typeface="+mn-ea"/>
            <a:cs typeface="+mn-cs"/>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5"/>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5"/>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5"/>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5"/>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5"/>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5"/>
      <dgm:spPr/>
    </dgm:pt>
    <dgm:pt modelId="{54BBA686-F1E4-44DA-B734-11637E00264E}" type="pres">
      <dgm:prSet presAssocID="{579F5918-B840-4DAD-A874-55B063A14ED8}" presName="vert1" presStyleCnt="0"/>
      <dgm:spPr/>
    </dgm:pt>
    <dgm:pt modelId="{FE5EB41F-DC81-47AF-8DFE-8B2FC44AE86B}" type="pres">
      <dgm:prSet presAssocID="{078842D6-6B74-42A5-B67C-0A37A4CD31A9}" presName="thickLine" presStyleLbl="alignNode1" presStyleIdx="3" presStyleCnt="5"/>
      <dgm:spPr/>
    </dgm:pt>
    <dgm:pt modelId="{35A75E32-9E93-44B9-A895-20F19CA75056}" type="pres">
      <dgm:prSet presAssocID="{078842D6-6B74-42A5-B67C-0A37A4CD31A9}" presName="horz1" presStyleCnt="0"/>
      <dgm:spPr/>
    </dgm:pt>
    <dgm:pt modelId="{267E7B5F-1C43-410C-83C8-908BF621182B}" type="pres">
      <dgm:prSet presAssocID="{078842D6-6B74-42A5-B67C-0A37A4CD31A9}" presName="tx1" presStyleLbl="revTx" presStyleIdx="3" presStyleCnt="5"/>
      <dgm:spPr/>
    </dgm:pt>
    <dgm:pt modelId="{AEE056C0-CD07-44BB-950A-9F7311746DE0}" type="pres">
      <dgm:prSet presAssocID="{078842D6-6B74-42A5-B67C-0A37A4CD31A9}" presName="vert1" presStyleCnt="0"/>
      <dgm:spPr/>
    </dgm:pt>
    <dgm:pt modelId="{996B8815-0BC1-49F5-9553-1DBF6F5EA2EA}" type="pres">
      <dgm:prSet presAssocID="{ADB94454-2E8E-4ED0-8076-D0014D06EE10}" presName="thickLine" presStyleLbl="alignNode1" presStyleIdx="4" presStyleCnt="5"/>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4" presStyleCnt="5"/>
      <dgm:spPr/>
    </dgm:pt>
    <dgm:pt modelId="{D54F728D-CDB6-47AB-B096-56795C947C10}" type="pres">
      <dgm:prSet presAssocID="{ADB94454-2E8E-4ED0-8076-D0014D06EE10}"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83D2A868-7914-4223-AC8D-E069710DD3ED}" srcId="{B243BDDD-C51D-489A-9D83-484E1B007317}" destId="{ADB94454-2E8E-4ED0-8076-D0014D06EE10}" srcOrd="4" destOrd="0" parTransId="{A1F73035-1984-4496-BF33-81A8AF3D1DFE}" sibTransId="{028CC942-95C9-49D6-90B9-E424882F2F6E}"/>
    <dgm:cxn modelId="{0E66D569-5F97-411E-A3C4-B635DC1A6F6A}" type="presOf" srcId="{ADB94454-2E8E-4ED0-8076-D0014D06EE10}" destId="{6EF04FAA-CDBB-45AF-B0C2-49E51794CC51}" srcOrd="0" destOrd="0" presId="urn:microsoft.com/office/officeart/2008/layout/LinedList"/>
    <dgm:cxn modelId="{7E6F6853-7509-43C4-B3DD-43942D18BE05}" type="presOf" srcId="{FB63ECC2-F2C3-44FF-A373-AFC169BF9AD1}" destId="{CCC219AF-C8D7-4CA7-AF96-133CB193B538}"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A73F9858-CBD7-474D-B223-5805D0121F6B}" type="presOf" srcId="{078842D6-6B74-42A5-B67C-0A37A4CD31A9}" destId="{267E7B5F-1C43-410C-83C8-908BF621182B}" srcOrd="0" destOrd="0" presId="urn:microsoft.com/office/officeart/2008/layout/LinedList"/>
    <dgm:cxn modelId="{3B453CB0-2FB6-49E1-B9D7-286B9EAB2AB5}" type="presOf" srcId="{2B708D23-F7BA-4009-8042-F59C4DB86A34}" destId="{6857DFD6-E532-4C2F-8E0F-DDB6EB97F0A2}" srcOrd="0" destOrd="0" presId="urn:microsoft.com/office/officeart/2008/layout/LinedList"/>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7827F8DB-3E16-4708-80CA-FCCE918B4AC2}" srcId="{B243BDDD-C51D-489A-9D83-484E1B007317}" destId="{078842D6-6B74-42A5-B67C-0A37A4CD31A9}" srcOrd="3" destOrd="0" parTransId="{B47EDC7C-9CE6-4AA9-982F-78B6A8C403B1}" sibTransId="{129BE90E-C04F-4DEC-8864-8FB101226F7D}"/>
    <dgm:cxn modelId="{9F4C5EFC-C052-40F1-A672-7EA342F24687}" type="presOf" srcId="{579F5918-B840-4DAD-A874-55B063A14ED8}" destId="{E4558840-8C6C-481B-8684-6366253DF07C}" srcOrd="0" destOrd="0" presId="urn:microsoft.com/office/officeart/2008/layout/LinedList"/>
    <dgm:cxn modelId="{392A0562-D3BB-4285-976E-BBE9651A3F39}" type="presParOf" srcId="{27DDA80A-4EAA-4D66-9B0C-884472597098}" destId="{75D8C951-EFFD-4FFC-AF76-CDA07FA13611}" srcOrd="0" destOrd="0" presId="urn:microsoft.com/office/officeart/2008/layout/LinedList"/>
    <dgm:cxn modelId="{34B2180D-AC51-417E-9ACA-CD5F05B167F6}" type="presParOf" srcId="{27DDA80A-4EAA-4D66-9B0C-884472597098}" destId="{B42A43A9-44AF-4625-8DA0-09BCE32AAA3B}" srcOrd="1" destOrd="0" presId="urn:microsoft.com/office/officeart/2008/layout/LinedList"/>
    <dgm:cxn modelId="{02DDF74F-F5E4-4704-898D-B24547D034D9}" type="presParOf" srcId="{B42A43A9-44AF-4625-8DA0-09BCE32AAA3B}" destId="{6857DFD6-E532-4C2F-8E0F-DDB6EB97F0A2}" srcOrd="0" destOrd="0" presId="urn:microsoft.com/office/officeart/2008/layout/LinedList"/>
    <dgm:cxn modelId="{BC2A651B-0A98-4D32-B772-DB1BA603EA3B}" type="presParOf" srcId="{B42A43A9-44AF-4625-8DA0-09BCE32AAA3B}" destId="{25265A2D-DFAA-476B-B86B-5B46AD100A7D}" srcOrd="1" destOrd="0" presId="urn:microsoft.com/office/officeart/2008/layout/LinedList"/>
    <dgm:cxn modelId="{5A50E452-F7E1-47AD-A50C-EAA8B70B01E0}" type="presParOf" srcId="{27DDA80A-4EAA-4D66-9B0C-884472597098}" destId="{BA978681-798E-4E8B-9906-702C602C2001}" srcOrd="2" destOrd="0" presId="urn:microsoft.com/office/officeart/2008/layout/LinedList"/>
    <dgm:cxn modelId="{1714F9C2-3AC6-4FB7-A67E-850CBA48FAFC}" type="presParOf" srcId="{27DDA80A-4EAA-4D66-9B0C-884472597098}" destId="{D56C6F22-FF19-4181-981B-2901566BF9E5}" srcOrd="3" destOrd="0" presId="urn:microsoft.com/office/officeart/2008/layout/LinedList"/>
    <dgm:cxn modelId="{88FC369A-9094-49F4-A98A-44C5CC3915D0}" type="presParOf" srcId="{D56C6F22-FF19-4181-981B-2901566BF9E5}" destId="{CCC219AF-C8D7-4CA7-AF96-133CB193B538}" srcOrd="0" destOrd="0" presId="urn:microsoft.com/office/officeart/2008/layout/LinedList"/>
    <dgm:cxn modelId="{B705389A-64B1-42C3-9121-8767FC10476E}" type="presParOf" srcId="{D56C6F22-FF19-4181-981B-2901566BF9E5}" destId="{0897EE1B-CBD1-403C-8A81-4D615CFDDEEF}" srcOrd="1" destOrd="0" presId="urn:microsoft.com/office/officeart/2008/layout/LinedList"/>
    <dgm:cxn modelId="{9011CD5A-48FD-44E9-82EB-7E65D3DABE7B}" type="presParOf" srcId="{27DDA80A-4EAA-4D66-9B0C-884472597098}" destId="{9B43BAE5-18C7-477B-B28A-7E020CBF5F7B}" srcOrd="4" destOrd="0" presId="urn:microsoft.com/office/officeart/2008/layout/LinedList"/>
    <dgm:cxn modelId="{A33E6F82-BB5A-447A-AB2B-681B8CCFE491}" type="presParOf" srcId="{27DDA80A-4EAA-4D66-9B0C-884472597098}" destId="{0B4067AB-CD46-4ECA-BEE7-829EDC4A5CCF}" srcOrd="5" destOrd="0" presId="urn:microsoft.com/office/officeart/2008/layout/LinedList"/>
    <dgm:cxn modelId="{B7035F88-77C0-470B-B3C7-8C876B9B85E5}" type="presParOf" srcId="{0B4067AB-CD46-4ECA-BEE7-829EDC4A5CCF}" destId="{E4558840-8C6C-481B-8684-6366253DF07C}" srcOrd="0" destOrd="0" presId="urn:microsoft.com/office/officeart/2008/layout/LinedList"/>
    <dgm:cxn modelId="{23FB126A-1842-48AB-8B90-10081C2F10EE}" type="presParOf" srcId="{0B4067AB-CD46-4ECA-BEE7-829EDC4A5CCF}" destId="{54BBA686-F1E4-44DA-B734-11637E00264E}" srcOrd="1" destOrd="0" presId="urn:microsoft.com/office/officeart/2008/layout/LinedList"/>
    <dgm:cxn modelId="{6910C3B0-B71C-4D6A-8770-530B839EEFF9}" type="presParOf" srcId="{27DDA80A-4EAA-4D66-9B0C-884472597098}" destId="{FE5EB41F-DC81-47AF-8DFE-8B2FC44AE86B}" srcOrd="6" destOrd="0" presId="urn:microsoft.com/office/officeart/2008/layout/LinedList"/>
    <dgm:cxn modelId="{31D17906-8BDE-46BE-9034-2A34E714CD9F}" type="presParOf" srcId="{27DDA80A-4EAA-4D66-9B0C-884472597098}" destId="{35A75E32-9E93-44B9-A895-20F19CA75056}" srcOrd="7" destOrd="0" presId="urn:microsoft.com/office/officeart/2008/layout/LinedList"/>
    <dgm:cxn modelId="{0358966E-622C-4E40-8594-B32B5B863C33}" type="presParOf" srcId="{35A75E32-9E93-44B9-A895-20F19CA75056}" destId="{267E7B5F-1C43-410C-83C8-908BF621182B}" srcOrd="0" destOrd="0" presId="urn:microsoft.com/office/officeart/2008/layout/LinedList"/>
    <dgm:cxn modelId="{05B3E1A4-6599-4477-86C2-9D56E2C0FF4D}" type="presParOf" srcId="{35A75E32-9E93-44B9-A895-20F19CA75056}" destId="{AEE056C0-CD07-44BB-950A-9F7311746DE0}" srcOrd="1" destOrd="0" presId="urn:microsoft.com/office/officeart/2008/layout/LinedList"/>
    <dgm:cxn modelId="{08D72C03-0B63-4252-A43A-02D9106CEB56}" type="presParOf" srcId="{27DDA80A-4EAA-4D66-9B0C-884472597098}" destId="{996B8815-0BC1-49F5-9553-1DBF6F5EA2EA}" srcOrd="8" destOrd="0" presId="urn:microsoft.com/office/officeart/2008/layout/LinedList"/>
    <dgm:cxn modelId="{E2ADC9FA-C411-4671-8F89-25AD303CC3D3}" type="presParOf" srcId="{27DDA80A-4EAA-4D66-9B0C-884472597098}" destId="{E8C01C51-40FD-4FFB-8CCE-476A9D628DC5}" srcOrd="9" destOrd="0" presId="urn:microsoft.com/office/officeart/2008/layout/LinedList"/>
    <dgm:cxn modelId="{2BB61A54-C64F-43F8-A128-F339C7A04DD2}" type="presParOf" srcId="{E8C01C51-40FD-4FFB-8CCE-476A9D628DC5}" destId="{6EF04FAA-CDBB-45AF-B0C2-49E51794CC51}" srcOrd="0" destOrd="0" presId="urn:microsoft.com/office/officeart/2008/layout/LinedList"/>
    <dgm:cxn modelId="{EDC846F4-DB5D-4015-984B-384C2D58E3F9}" type="presParOf" srcId="{E8C01C51-40FD-4FFB-8CCE-476A9D628DC5}" destId="{D54F728D-CDB6-47AB-B096-56795C947C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r="http://schemas.openxmlformats.org/officeDocument/2006/relationships" xmlns:dsp="http://schemas.microsoft.com/office/drawing/2008/diagram" xmlns:dgm="http://schemas.openxmlformats.org/drawingml/2006/diagram" xmlns:a="http://schemas.openxmlformats.org/drawingml/2006/main">
  <dgm:ptLst>
    <dgm:pt modelId="{460176A9-3008-4470-B339-7DA411F3FA3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12F2013-268E-472B-B229-B83F95114716}">
      <dgm:prSet custT="1"/>
      <dgm:spPr/>
      <dgm:t>
        <a:bodyPr/>
        <a:lstStyle/>
        <a:p>
          <a:pPr algn="l"/>
          <a:r>
            <a:rPr lang="en-US" sz="1800" dirty="0">
              <a:effectLst/>
              <a:latin typeface="Aptos" panose="020B0004020202020204" pitchFamily="34" charset="0"/>
              <a:cs typeface="Times New Roman" panose="02020603050405020304" pitchFamily="18" charset="0"/>
            </a:rPr>
            <a:t>Informationen aufzeichnen: (Art des Betrugs, genaues Datum/Uhrzeit, welche Informationen gestohlen wurden, Kontonummern, Namen und Kontaktangaben </a:t>
          </a:r>
          <a:br>
            <a:rPr lang="en-US" sz="1800" dirty="0">
              <a:effectLst/>
              <a:latin typeface="Aptos" panose="020B0004020202020204" pitchFamily="34" charset="0"/>
              <a:cs typeface="Times New Roman" panose="02020603050405020304" pitchFamily="18" charset="0"/>
            </a:rPr>
          </a:br>
          <a:r>
            <a:rPr lang="en-US" sz="1800" dirty="0">
              <a:effectLst/>
              <a:latin typeface="Aptos" panose="020B0004020202020204" pitchFamily="34" charset="0"/>
              <a:cs typeface="Times New Roman" panose="02020603050405020304" pitchFamily="18" charset="0"/>
            </a:rPr>
            <a:t>von potenziellen Betrügern, verfügbare Unterlagen: E-Mails, Chat-Gespräche, Screenshots usw.)</a:t>
          </a:r>
          <a:r>
            <a:rPr lang="sk-SK" sz="1800" dirty="0">
              <a:effectLst/>
              <a:latin typeface="Aptos" panose="020B0004020202020204" pitchFamily="34" charset="0"/>
              <a:cs typeface="Times New Roman" panose="02020603050405020304" pitchFamily="18" charset="0"/>
            </a:rPr>
            <a:t>.</a:t>
          </a:r>
          <a:endParaRPr lang="en-US" sz="1800" dirty="0">
            <a:latin typeface="Aptos" panose="020B0004020202020204" pitchFamily="34" charset="0"/>
          </a:endParaRPr>
        </a:p>
      </dgm:t>
    </dgm:pt>
    <dgm:pt modelId="{A84CF643-293F-495D-917A-35CCC1DB2B14}" type="parTrans" cxnId="{5346C4EC-3244-4BF1-9D32-AA10197D04B4}">
      <dgm:prSet/>
      <dgm:spPr/>
      <dgm:t>
        <a:bodyPr/>
        <a:lstStyle/>
        <a:p>
          <a:endParaRPr lang="en-US" sz="1800"/>
        </a:p>
      </dgm:t>
    </dgm:pt>
    <dgm:pt modelId="{17F045DD-D7B1-4AE3-8866-E82659B8F7D8}" type="sibTrans" cxnId="{5346C4EC-3244-4BF1-9D32-AA10197D04B4}">
      <dgm:prSet/>
      <dgm:spPr/>
      <dgm:t>
        <a:bodyPr/>
        <a:lstStyle/>
        <a:p>
          <a:endParaRPr lang="en-US" sz="1800"/>
        </a:p>
      </dgm:t>
    </dgm:pt>
    <dgm:pt modelId="{F3539200-59B0-4954-8CB6-5B267AE2A7D7}">
      <dgm:prSet custT="1"/>
      <dgm:spPr/>
      <dgm:t>
        <a:bodyPr/>
        <a:lstStyle/>
        <a:p>
          <a:r>
            <a:rPr lang="en-US" sz="1800" dirty="0">
              <a:effectLst/>
              <a:cs typeface="Times New Roman" panose="02020603050405020304" pitchFamily="18" charset="0"/>
            </a:rPr>
            <a:t>Wenden Sie sich an alle Institutionen, bei denen die Informationen gestohlen wurden (Banken, Kartengesellschaften, Versicherungen) und bitten Sie darum, dass Ihre Konten und Karten </a:t>
          </a:r>
          <a:br>
            <a:rPr lang="en-US" sz="1800" dirty="0">
              <a:effectLst/>
              <a:cs typeface="Times New Roman" panose="02020603050405020304" pitchFamily="18" charset="0"/>
            </a:rPr>
          </a:br>
          <a:r>
            <a:rPr lang="en-US" sz="1800" dirty="0">
              <a:effectLst/>
              <a:cs typeface="Times New Roman" panose="02020603050405020304" pitchFamily="18" charset="0"/>
            </a:rPr>
            <a:t>zu sperren.</a:t>
          </a:r>
          <a:br>
            <a:rPr lang="en-GB" sz="1800" i="0" dirty="0"/>
          </a:br>
          <a:endParaRPr lang="en-US" sz="1800" dirty="0"/>
        </a:p>
      </dgm:t>
    </dgm:pt>
    <dgm:pt modelId="{8E46C8D8-A380-43AE-9F45-5B856070FD87}" type="parTrans" cxnId="{5528877E-CEAA-440F-A76D-A000AC1A3106}">
      <dgm:prSet/>
      <dgm:spPr/>
      <dgm:t>
        <a:bodyPr/>
        <a:lstStyle/>
        <a:p>
          <a:endParaRPr lang="en-US" sz="1800"/>
        </a:p>
      </dgm:t>
    </dgm:pt>
    <dgm:pt modelId="{EF796658-6BE0-4B3C-85DE-70751AF33336}" type="sibTrans" cxnId="{5528877E-CEAA-440F-A76D-A000AC1A3106}">
      <dgm:prSet/>
      <dgm:spPr/>
      <dgm:t>
        <a:bodyPr/>
        <a:lstStyle/>
        <a:p>
          <a:endParaRPr lang="en-US" sz="1800"/>
        </a:p>
      </dgm:t>
    </dgm:pt>
    <dgm:pt modelId="{26EC05B4-FC4F-4B56-BBE6-1773FB4AAFDF}">
      <dgm:prSet custT="1"/>
      <dgm:spPr/>
      <dgm:t>
        <a:bodyPr/>
        <a:lstStyle/>
        <a:p>
          <a:r>
            <a:rPr lang="en-US" sz="1800" dirty="0">
              <a:effectLst/>
              <a:latin typeface="Aptos" panose="020B0004020202020204" pitchFamily="34" charset="0"/>
              <a:cs typeface="Times New Roman" panose="02020603050405020304" pitchFamily="18" charset="0"/>
            </a:rPr>
            <a:t>Ändern Sie die Passwörter für alle Online-Konten. </a:t>
          </a:r>
          <a:br>
            <a:rPr lang="en-GB" sz="1800" i="0" dirty="0"/>
          </a:br>
          <a:endParaRPr lang="en-US" sz="1800" dirty="0"/>
        </a:p>
      </dgm:t>
    </dgm:pt>
    <dgm:pt modelId="{FC5809E3-8E3C-4822-BD47-DE0F3B57D22B}" type="parTrans" cxnId="{9E872841-6F0E-44E0-A676-FE81D5C4F0CD}">
      <dgm:prSet/>
      <dgm:spPr/>
      <dgm:t>
        <a:bodyPr/>
        <a:lstStyle/>
        <a:p>
          <a:endParaRPr lang="en-US" sz="1800"/>
        </a:p>
      </dgm:t>
    </dgm:pt>
    <dgm:pt modelId="{BCD4F127-2615-473F-BF14-EFFB7713925E}" type="sibTrans" cxnId="{9E872841-6F0E-44E0-A676-FE81D5C4F0CD}">
      <dgm:prSet/>
      <dgm:spPr/>
      <dgm:t>
        <a:bodyPr/>
        <a:lstStyle/>
        <a:p>
          <a:endParaRPr lang="en-US" sz="1800"/>
        </a:p>
      </dgm:t>
    </dgm:pt>
    <dgm:pt modelId="{28D1D669-7C14-41B4-8FEC-D682B63C9150}">
      <dgm:prSet custT="1"/>
      <dgm:spPr/>
      <dgm:t>
        <a:bodyPr/>
        <a:lstStyle/>
        <a:p>
          <a:r>
            <a:rPr lang="en-US" sz="1800" dirty="0">
              <a:effectLst/>
              <a:latin typeface="Aptos" panose="020B0004020202020204" pitchFamily="34" charset="0"/>
              <a:cs typeface="Times New Roman" panose="02020603050405020304" pitchFamily="18" charset="0"/>
            </a:rPr>
            <a:t>Zeigen Sie den Betrug bei den Strafverfolgungsbehörden an: erstatten Sie Strafanzeige bei der Polizei und verlangen Sie eine Kopie des Berichts über den Vorfall. Zeigen Sie den Betrug auch bei anderen relevanten Einrichtungen und Plattformen an</a:t>
          </a:r>
          <a:r>
            <a:rPr lang="en-US" sz="1800" dirty="0">
              <a:latin typeface="Aptos" panose="020B0004020202020204" pitchFamily="34" charset="0"/>
              <a:cs typeface="Times New Roman" panose="02020603050405020304" pitchFamily="18" charset="0"/>
            </a:rPr>
            <a:t>:</a:t>
          </a:r>
          <a:br>
            <a:rPr lang="en-GB" sz="1800" i="0" dirty="0"/>
          </a:br>
          <a:endParaRPr lang="en-US" sz="1800" dirty="0"/>
        </a:p>
      </dgm:t>
    </dgm:pt>
    <dgm:pt modelId="{5CC0FA36-22D6-4E03-B158-F9A8D05BAA05}" type="parTrans" cxnId="{DB15703D-08A3-4FA1-8CA4-8C6C8625AFCF}">
      <dgm:prSet/>
      <dgm:spPr/>
      <dgm:t>
        <a:bodyPr/>
        <a:lstStyle/>
        <a:p>
          <a:endParaRPr lang="en-US" sz="1800"/>
        </a:p>
      </dgm:t>
    </dgm:pt>
    <dgm:pt modelId="{243B0457-B49E-4952-8C74-F83509474E8C}" type="sibTrans" cxnId="{DB15703D-08A3-4FA1-8CA4-8C6C8625AFCF}">
      <dgm:prSet/>
      <dgm:spPr/>
      <dgm:t>
        <a:bodyPr/>
        <a:lstStyle/>
        <a:p>
          <a:endParaRPr lang="en-US" sz="1800"/>
        </a:p>
      </dgm:t>
    </dgm:pt>
    <dgm:pt modelId="{50A21F13-5AB2-416D-AE5D-83F8F9AC2A7B}">
      <dgm:prSet custT="1"/>
      <dgm:spPr/>
      <dgm:t>
        <a:bodyPr/>
        <a:lstStyle/>
        <a:p>
          <a:r>
            <a:rPr lang="en-US" sz="1800" b="1" dirty="0">
              <a:solidFill>
                <a:srgbClr val="FF983B"/>
              </a:solidFill>
              <a:effectLst/>
              <a:latin typeface="Aptos" panose="020B0004020202020204" pitchFamily="34" charset="0"/>
              <a:ea typeface="Cambria" panose="02040503050406030204" pitchFamily="18" charset="0"/>
              <a:cs typeface="Times New Roman" panose="02020603050405020304" pitchFamily="18" charset="0"/>
            </a:rPr>
            <a:t>Amt für den Schutz personenbezogener Daten in Ihrem Land </a:t>
          </a:r>
        </a:p>
        <a:p>
          <a:r>
            <a:rPr lang="en-US" sz="1800" dirty="0">
              <a:effectLst/>
              <a:latin typeface="Aptos" panose="020B0004020202020204" pitchFamily="34" charset="0"/>
              <a:ea typeface="Cambria" panose="02040503050406030204" pitchFamily="18" charset="0"/>
              <a:cs typeface="Times New Roman" panose="02020603050405020304" pitchFamily="18" charset="0"/>
            </a:rPr>
            <a:t>Europäisches </a:t>
          </a:r>
          <a:r>
            <a:rPr lang="en-US" sz="1800" dirty="0">
              <a:latin typeface="Aptos" panose="020B0004020202020204" pitchFamily="34" charset="0"/>
              <a:ea typeface="Cambria" panose="02040503050406030204" pitchFamily="18" charset="0"/>
              <a:cs typeface="Times New Roman" panose="02020603050405020304" pitchFamily="18" charset="0"/>
            </a:rPr>
            <a:t>Amt </a:t>
          </a:r>
          <a:r>
            <a:rPr lang="en-US" sz="1800" dirty="0">
              <a:effectLst/>
              <a:latin typeface="Aptos" panose="020B0004020202020204" pitchFamily="34" charset="0"/>
              <a:ea typeface="Cambria" panose="02040503050406030204" pitchFamily="18" charset="0"/>
              <a:cs typeface="Times New Roman" panose="02020603050405020304" pitchFamily="18" charset="0"/>
            </a:rPr>
            <a:t>für Betrugsbekämpfung: </a:t>
          </a:r>
          <a:r>
            <a:rPr lang="en-US" sz="1800" u="sng" dirty="0">
              <a:effectLst/>
              <a:latin typeface="Aptos" panose="020B0004020202020204" pitchFamily="34" charset="0"/>
              <a:ea typeface="Cambria" panose="02040503050406030204" pitchFamily="18" charset="0"/>
              <a:cs typeface="Times New Roman" panose="02020603050405020304" pitchFamily="18" charset="0"/>
              <a:hlinkClick xmlns:r="http://schemas.openxmlformats.org/officeDocument/2006/relationships" r:id="rId1"/>
            </a:rPr>
            <a:t>https://anti-fraud.ec.europa.eu/olaf-and-you/report-fraud_en</a:t>
          </a:r>
          <a:endParaRPr lang="en-US" sz="1800" dirty="0">
            <a:latin typeface="Aptos" panose="020B0004020202020204" pitchFamily="34" charset="0"/>
          </a:endParaRPr>
        </a:p>
      </dgm:t>
    </dgm:pt>
    <dgm:pt modelId="{BED7AC7D-5FF1-4124-9B91-DB734BCDE00D}" type="parTrans" cxnId="{543C5DFA-92AC-4110-9366-D53273B62618}">
      <dgm:prSet/>
      <dgm:spPr/>
      <dgm:t>
        <a:bodyPr/>
        <a:lstStyle/>
        <a:p>
          <a:endParaRPr lang="en-US" sz="1800"/>
        </a:p>
      </dgm:t>
    </dgm:pt>
    <dgm:pt modelId="{15144FE5-8F44-4694-B500-72FBC238D32C}" type="sibTrans" cxnId="{543C5DFA-92AC-4110-9366-D53273B62618}">
      <dgm:prSet/>
      <dgm:spPr/>
      <dgm:t>
        <a:bodyPr/>
        <a:lstStyle/>
        <a:p>
          <a:endParaRPr lang="en-US" sz="1800"/>
        </a:p>
      </dgm:t>
    </dgm:pt>
    <dgm:pt modelId="{B640623A-2D1F-4720-A4FC-C1310A4E5CBD}" type="pres">
      <dgm:prSet presAssocID="{460176A9-3008-4470-B339-7DA411F3FA3C}" presName="vert0" presStyleCnt="0">
        <dgm:presLayoutVars>
          <dgm:dir/>
          <dgm:animOne val="branch"/>
          <dgm:animLvl val="lvl"/>
        </dgm:presLayoutVars>
      </dgm:prSet>
      <dgm:spPr/>
    </dgm:pt>
    <dgm:pt modelId="{3C65039A-A173-49DF-AA77-FE515BC33B90}" type="pres">
      <dgm:prSet presAssocID="{212F2013-268E-472B-B229-B83F95114716}" presName="thickLine" presStyleLbl="alignNode1" presStyleIdx="0" presStyleCnt="5"/>
      <dgm:spPr/>
    </dgm:pt>
    <dgm:pt modelId="{3E518E13-88A7-4065-86D9-577C0037F1F2}" type="pres">
      <dgm:prSet presAssocID="{212F2013-268E-472B-B229-B83F95114716}" presName="horz1" presStyleCnt="0"/>
      <dgm:spPr/>
    </dgm:pt>
    <dgm:pt modelId="{39B62D15-4092-4C06-8066-7F10CBD645EB}" type="pres">
      <dgm:prSet presAssocID="{212F2013-268E-472B-B229-B83F95114716}" presName="tx1" presStyleLbl="revTx" presStyleIdx="0" presStyleCnt="5"/>
      <dgm:spPr/>
    </dgm:pt>
    <dgm:pt modelId="{0C83BA3E-2BCE-4CE7-BB13-39F9F6718EE8}" type="pres">
      <dgm:prSet presAssocID="{212F2013-268E-472B-B229-B83F95114716}" presName="vert1" presStyleCnt="0"/>
      <dgm:spPr/>
    </dgm:pt>
    <dgm:pt modelId="{A480B676-6182-4138-A101-BDE2E4AEE97D}" type="pres">
      <dgm:prSet presAssocID="{F3539200-59B0-4954-8CB6-5B267AE2A7D7}" presName="thickLine" presStyleLbl="alignNode1" presStyleIdx="1" presStyleCnt="5"/>
      <dgm:spPr/>
    </dgm:pt>
    <dgm:pt modelId="{48E63E53-6821-4FA7-86BA-2386371CD4BD}" type="pres">
      <dgm:prSet presAssocID="{F3539200-59B0-4954-8CB6-5B267AE2A7D7}" presName="horz1" presStyleCnt="0"/>
      <dgm:spPr/>
    </dgm:pt>
    <dgm:pt modelId="{9A716216-994B-4AF5-AC7D-079559277E31}" type="pres">
      <dgm:prSet presAssocID="{F3539200-59B0-4954-8CB6-5B267AE2A7D7}" presName="tx1" presStyleLbl="revTx" presStyleIdx="1" presStyleCnt="5"/>
      <dgm:spPr/>
    </dgm:pt>
    <dgm:pt modelId="{10682BAE-2DA2-4157-933B-2037195AD8BA}" type="pres">
      <dgm:prSet presAssocID="{F3539200-59B0-4954-8CB6-5B267AE2A7D7}" presName="vert1" presStyleCnt="0"/>
      <dgm:spPr/>
    </dgm:pt>
    <dgm:pt modelId="{00391F2C-4C15-4859-91DD-719C7B43F58B}" type="pres">
      <dgm:prSet presAssocID="{26EC05B4-FC4F-4B56-BBE6-1773FB4AAFDF}" presName="thickLine" presStyleLbl="alignNode1" presStyleIdx="2" presStyleCnt="5"/>
      <dgm:spPr/>
    </dgm:pt>
    <dgm:pt modelId="{41FA328D-B1D3-41CB-8372-46F339EE4A87}" type="pres">
      <dgm:prSet presAssocID="{26EC05B4-FC4F-4B56-BBE6-1773FB4AAFDF}" presName="horz1" presStyleCnt="0"/>
      <dgm:spPr/>
    </dgm:pt>
    <dgm:pt modelId="{DBFDDACA-A584-4916-9B4C-68F298AE2444}" type="pres">
      <dgm:prSet presAssocID="{26EC05B4-FC4F-4B56-BBE6-1773FB4AAFDF}" presName="tx1" presStyleLbl="revTx" presStyleIdx="2" presStyleCnt="5" custScaleY="52365"/>
      <dgm:spPr/>
    </dgm:pt>
    <dgm:pt modelId="{DA06E4B3-C49E-4479-93A1-31AAE5A3F844}" type="pres">
      <dgm:prSet presAssocID="{26EC05B4-FC4F-4B56-BBE6-1773FB4AAFDF}" presName="vert1" presStyleCnt="0"/>
      <dgm:spPr/>
    </dgm:pt>
    <dgm:pt modelId="{59B91375-88CF-413D-A96D-AB03487373B0}" type="pres">
      <dgm:prSet presAssocID="{28D1D669-7C14-41B4-8FEC-D682B63C9150}" presName="thickLine" presStyleLbl="alignNode1" presStyleIdx="3" presStyleCnt="5"/>
      <dgm:spPr/>
    </dgm:pt>
    <dgm:pt modelId="{DD3EBDB3-00BE-4305-ADDC-8F694C0813C8}" type="pres">
      <dgm:prSet presAssocID="{28D1D669-7C14-41B4-8FEC-D682B63C9150}" presName="horz1" presStyleCnt="0"/>
      <dgm:spPr/>
    </dgm:pt>
    <dgm:pt modelId="{17C5F7E9-220A-40CA-95D1-9E338D76EEE6}" type="pres">
      <dgm:prSet presAssocID="{28D1D669-7C14-41B4-8FEC-D682B63C9150}" presName="tx1" presStyleLbl="revTx" presStyleIdx="3" presStyleCnt="5"/>
      <dgm:spPr/>
    </dgm:pt>
    <dgm:pt modelId="{08FA275E-2744-4D22-A48B-E14A44A21A4B}" type="pres">
      <dgm:prSet presAssocID="{28D1D669-7C14-41B4-8FEC-D682B63C9150}" presName="vert1" presStyleCnt="0"/>
      <dgm:spPr/>
    </dgm:pt>
    <dgm:pt modelId="{D2EA28D9-07F8-4CB1-B81D-1CF69ADB1D43}" type="pres">
      <dgm:prSet presAssocID="{50A21F13-5AB2-416D-AE5D-83F8F9AC2A7B}" presName="thickLine" presStyleLbl="alignNode1" presStyleIdx="4" presStyleCnt="5"/>
      <dgm:spPr/>
    </dgm:pt>
    <dgm:pt modelId="{DF645A6D-4BDD-4478-8FA9-9782EC8E2553}" type="pres">
      <dgm:prSet presAssocID="{50A21F13-5AB2-416D-AE5D-83F8F9AC2A7B}" presName="horz1" presStyleCnt="0"/>
      <dgm:spPr/>
    </dgm:pt>
    <dgm:pt modelId="{9D5B5233-56B6-4F09-A9F8-E5BF4FE37917}" type="pres">
      <dgm:prSet presAssocID="{50A21F13-5AB2-416D-AE5D-83F8F9AC2A7B}" presName="tx1" presStyleLbl="revTx" presStyleIdx="4" presStyleCnt="5"/>
      <dgm:spPr/>
    </dgm:pt>
    <dgm:pt modelId="{D43377B3-5676-492C-96A2-76085A915A12}" type="pres">
      <dgm:prSet presAssocID="{50A21F13-5AB2-416D-AE5D-83F8F9AC2A7B}" presName="vert1" presStyleCnt="0"/>
      <dgm:spPr/>
    </dgm:pt>
  </dgm:ptLst>
  <dgm:cxnLst>
    <dgm:cxn modelId="{F07F7B2A-7AD3-4CE0-AAA6-5A91C833264A}" type="presOf" srcId="{460176A9-3008-4470-B339-7DA411F3FA3C}" destId="{B640623A-2D1F-4720-A4FC-C1310A4E5CBD}" srcOrd="0" destOrd="0" presId="urn:microsoft.com/office/officeart/2008/layout/LinedList"/>
    <dgm:cxn modelId="{B0D4D12A-78F2-441A-8737-A82065217B06}" type="presOf" srcId="{212F2013-268E-472B-B229-B83F95114716}" destId="{39B62D15-4092-4C06-8066-7F10CBD645EB}" srcOrd="0" destOrd="0" presId="urn:microsoft.com/office/officeart/2008/layout/LinedList"/>
    <dgm:cxn modelId="{8C8BDC35-6792-4292-A7D4-8A668D9E4C98}" type="presOf" srcId="{50A21F13-5AB2-416D-AE5D-83F8F9AC2A7B}" destId="{9D5B5233-56B6-4F09-A9F8-E5BF4FE37917}" srcOrd="0" destOrd="0" presId="urn:microsoft.com/office/officeart/2008/layout/LinedList"/>
    <dgm:cxn modelId="{DB15703D-08A3-4FA1-8CA4-8C6C8625AFCF}" srcId="{460176A9-3008-4470-B339-7DA411F3FA3C}" destId="{28D1D669-7C14-41B4-8FEC-D682B63C9150}" srcOrd="3" destOrd="0" parTransId="{5CC0FA36-22D6-4E03-B158-F9A8D05BAA05}" sibTransId="{243B0457-B49E-4952-8C74-F83509474E8C}"/>
    <dgm:cxn modelId="{9E872841-6F0E-44E0-A676-FE81D5C4F0CD}" srcId="{460176A9-3008-4470-B339-7DA411F3FA3C}" destId="{26EC05B4-FC4F-4B56-BBE6-1773FB4AAFDF}" srcOrd="2" destOrd="0" parTransId="{FC5809E3-8E3C-4822-BD47-DE0F3B57D22B}" sibTransId="{BCD4F127-2615-473F-BF14-EFFB7713925E}"/>
    <dgm:cxn modelId="{5528877E-CEAA-440F-A76D-A000AC1A3106}" srcId="{460176A9-3008-4470-B339-7DA411F3FA3C}" destId="{F3539200-59B0-4954-8CB6-5B267AE2A7D7}" srcOrd="1" destOrd="0" parTransId="{8E46C8D8-A380-43AE-9F45-5B856070FD87}" sibTransId="{EF796658-6BE0-4B3C-85DE-70751AF33336}"/>
    <dgm:cxn modelId="{F6394791-8A13-4DDA-8D59-4CBAB5E195D0}" type="presOf" srcId="{28D1D669-7C14-41B4-8FEC-D682B63C9150}" destId="{17C5F7E9-220A-40CA-95D1-9E338D76EEE6}" srcOrd="0" destOrd="0" presId="urn:microsoft.com/office/officeart/2008/layout/LinedList"/>
    <dgm:cxn modelId="{191E66A5-DC19-4457-9BD1-62F4F865A6CA}" type="presOf" srcId="{26EC05B4-FC4F-4B56-BBE6-1773FB4AAFDF}" destId="{DBFDDACA-A584-4916-9B4C-68F298AE2444}" srcOrd="0" destOrd="0" presId="urn:microsoft.com/office/officeart/2008/layout/LinedList"/>
    <dgm:cxn modelId="{D46D28D2-0778-4DE0-A3CD-D69A28294267}" type="presOf" srcId="{F3539200-59B0-4954-8CB6-5B267AE2A7D7}" destId="{9A716216-994B-4AF5-AC7D-079559277E31}" srcOrd="0" destOrd="0" presId="urn:microsoft.com/office/officeart/2008/layout/LinedList"/>
    <dgm:cxn modelId="{5346C4EC-3244-4BF1-9D32-AA10197D04B4}" srcId="{460176A9-3008-4470-B339-7DA411F3FA3C}" destId="{212F2013-268E-472B-B229-B83F95114716}" srcOrd="0" destOrd="0" parTransId="{A84CF643-293F-495D-917A-35CCC1DB2B14}" sibTransId="{17F045DD-D7B1-4AE3-8866-E82659B8F7D8}"/>
    <dgm:cxn modelId="{543C5DFA-92AC-4110-9366-D53273B62618}" srcId="{460176A9-3008-4470-B339-7DA411F3FA3C}" destId="{50A21F13-5AB2-416D-AE5D-83F8F9AC2A7B}" srcOrd="4" destOrd="0" parTransId="{BED7AC7D-5FF1-4124-9B91-DB734BCDE00D}" sibTransId="{15144FE5-8F44-4694-B500-72FBC238D32C}"/>
    <dgm:cxn modelId="{0CD86C59-F6D2-4CCF-8C01-5FD9D3FC75AD}" type="presParOf" srcId="{B640623A-2D1F-4720-A4FC-C1310A4E5CBD}" destId="{3C65039A-A173-49DF-AA77-FE515BC33B90}" srcOrd="0" destOrd="0" presId="urn:microsoft.com/office/officeart/2008/layout/LinedList"/>
    <dgm:cxn modelId="{7BBFD913-493F-49FD-A2EC-21731640E39E}" type="presParOf" srcId="{B640623A-2D1F-4720-A4FC-C1310A4E5CBD}" destId="{3E518E13-88A7-4065-86D9-577C0037F1F2}" srcOrd="1" destOrd="0" presId="urn:microsoft.com/office/officeart/2008/layout/LinedList"/>
    <dgm:cxn modelId="{FBD8409A-BB8C-4BE3-9200-8427BEC2D929}" type="presParOf" srcId="{3E518E13-88A7-4065-86D9-577C0037F1F2}" destId="{39B62D15-4092-4C06-8066-7F10CBD645EB}" srcOrd="0" destOrd="0" presId="urn:microsoft.com/office/officeart/2008/layout/LinedList"/>
    <dgm:cxn modelId="{2C3D051F-C81B-4A48-B632-B3318A683028}" type="presParOf" srcId="{3E518E13-88A7-4065-86D9-577C0037F1F2}" destId="{0C83BA3E-2BCE-4CE7-BB13-39F9F6718EE8}" srcOrd="1" destOrd="0" presId="urn:microsoft.com/office/officeart/2008/layout/LinedList"/>
    <dgm:cxn modelId="{3CE5301E-B73A-4BDC-8477-AE76C02A5A1F}" type="presParOf" srcId="{B640623A-2D1F-4720-A4FC-C1310A4E5CBD}" destId="{A480B676-6182-4138-A101-BDE2E4AEE97D}" srcOrd="2" destOrd="0" presId="urn:microsoft.com/office/officeart/2008/layout/LinedList"/>
    <dgm:cxn modelId="{3D1A94A4-9583-46E4-BA68-E8CED74C0B0F}" type="presParOf" srcId="{B640623A-2D1F-4720-A4FC-C1310A4E5CBD}" destId="{48E63E53-6821-4FA7-86BA-2386371CD4BD}" srcOrd="3" destOrd="0" presId="urn:microsoft.com/office/officeart/2008/layout/LinedList"/>
    <dgm:cxn modelId="{02E75E83-2221-4E26-AF25-18367CD584F1}" type="presParOf" srcId="{48E63E53-6821-4FA7-86BA-2386371CD4BD}" destId="{9A716216-994B-4AF5-AC7D-079559277E31}" srcOrd="0" destOrd="0" presId="urn:microsoft.com/office/officeart/2008/layout/LinedList"/>
    <dgm:cxn modelId="{4FB84AF7-23FE-49FA-957B-6DF0DE556C88}" type="presParOf" srcId="{48E63E53-6821-4FA7-86BA-2386371CD4BD}" destId="{10682BAE-2DA2-4157-933B-2037195AD8BA}" srcOrd="1" destOrd="0" presId="urn:microsoft.com/office/officeart/2008/layout/LinedList"/>
    <dgm:cxn modelId="{54FD466D-D5B1-43C7-BC9E-151F3EBABD05}" type="presParOf" srcId="{B640623A-2D1F-4720-A4FC-C1310A4E5CBD}" destId="{00391F2C-4C15-4859-91DD-719C7B43F58B}" srcOrd="4" destOrd="0" presId="urn:microsoft.com/office/officeart/2008/layout/LinedList"/>
    <dgm:cxn modelId="{63DFDE40-C880-4407-BC31-4C2B6232A2FE}" type="presParOf" srcId="{B640623A-2D1F-4720-A4FC-C1310A4E5CBD}" destId="{41FA328D-B1D3-41CB-8372-46F339EE4A87}" srcOrd="5" destOrd="0" presId="urn:microsoft.com/office/officeart/2008/layout/LinedList"/>
    <dgm:cxn modelId="{3A73E029-CB83-467A-8AC1-E6DFEC494F5D}" type="presParOf" srcId="{41FA328D-B1D3-41CB-8372-46F339EE4A87}" destId="{DBFDDACA-A584-4916-9B4C-68F298AE2444}" srcOrd="0" destOrd="0" presId="urn:microsoft.com/office/officeart/2008/layout/LinedList"/>
    <dgm:cxn modelId="{4A386420-1367-478E-A982-6CBC05253DC0}" type="presParOf" srcId="{41FA328D-B1D3-41CB-8372-46F339EE4A87}" destId="{DA06E4B3-C49E-4479-93A1-31AAE5A3F844}" srcOrd="1" destOrd="0" presId="urn:microsoft.com/office/officeart/2008/layout/LinedList"/>
    <dgm:cxn modelId="{B4E17DAC-B6CD-4593-B96D-26F02283CA9E}" type="presParOf" srcId="{B640623A-2D1F-4720-A4FC-C1310A4E5CBD}" destId="{59B91375-88CF-413D-A96D-AB03487373B0}" srcOrd="6" destOrd="0" presId="urn:microsoft.com/office/officeart/2008/layout/LinedList"/>
    <dgm:cxn modelId="{28D4EC52-35EB-41AC-A525-C0872C87ABCF}" type="presParOf" srcId="{B640623A-2D1F-4720-A4FC-C1310A4E5CBD}" destId="{DD3EBDB3-00BE-4305-ADDC-8F694C0813C8}" srcOrd="7" destOrd="0" presId="urn:microsoft.com/office/officeart/2008/layout/LinedList"/>
    <dgm:cxn modelId="{5190FB1B-2889-46E2-91DF-D172434A8F7B}" type="presParOf" srcId="{DD3EBDB3-00BE-4305-ADDC-8F694C0813C8}" destId="{17C5F7E9-220A-40CA-95D1-9E338D76EEE6}" srcOrd="0" destOrd="0" presId="urn:microsoft.com/office/officeart/2008/layout/LinedList"/>
    <dgm:cxn modelId="{A551603F-A150-44EE-A977-0361D558C377}" type="presParOf" srcId="{DD3EBDB3-00BE-4305-ADDC-8F694C0813C8}" destId="{08FA275E-2744-4D22-A48B-E14A44A21A4B}" srcOrd="1" destOrd="0" presId="urn:microsoft.com/office/officeart/2008/layout/LinedList"/>
    <dgm:cxn modelId="{4ECF7AD9-09C8-4153-AF6C-E90DC3ABEF7F}" type="presParOf" srcId="{B640623A-2D1F-4720-A4FC-C1310A4E5CBD}" destId="{D2EA28D9-07F8-4CB1-B81D-1CF69ADB1D43}" srcOrd="8" destOrd="0" presId="urn:microsoft.com/office/officeart/2008/layout/LinedList"/>
    <dgm:cxn modelId="{31739404-4E65-430A-940C-EE7C16418C0C}" type="presParOf" srcId="{B640623A-2D1F-4720-A4FC-C1310A4E5CBD}" destId="{DF645A6D-4BDD-4478-8FA9-9782EC8E2553}" srcOrd="9" destOrd="0" presId="urn:microsoft.com/office/officeart/2008/layout/LinedList"/>
    <dgm:cxn modelId="{E745ADFF-41C1-4AA2-8811-423C565B6AF2}" type="presParOf" srcId="{DF645A6D-4BDD-4478-8FA9-9782EC8E2553}" destId="{9D5B5233-56B6-4F09-A9F8-E5BF4FE37917}" srcOrd="0" destOrd="0" presId="urn:microsoft.com/office/officeart/2008/layout/LinedList"/>
    <dgm:cxn modelId="{538BFFA4-137F-4744-A6D7-80A0339926C0}" type="presParOf" srcId="{DF645A6D-4BDD-4478-8FA9-9782EC8E2553}" destId="{D43377B3-5676-492C-96A2-76085A915A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586"/>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586"/>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sk-SK" sz="3200" b="1" kern="1200">
              <a:latin typeface="Aptos" panose="020B0004020202020204" pitchFamily="34" charset="0"/>
            </a:rPr>
            <a:t>CONTENT</a:t>
          </a:r>
          <a:endParaRPr lang="en-US" sz="3200" kern="1200" dirty="0">
            <a:latin typeface="Aptos" panose="020B0004020202020204" pitchFamily="34" charset="0"/>
          </a:endParaRPr>
        </a:p>
      </dsp:txBody>
      <dsp:txXfrm>
        <a:off x="0" y="586"/>
        <a:ext cx="6972975" cy="960609"/>
      </dsp:txXfrm>
    </dsp:sp>
    <dsp:sp modelId="{BA978681-798E-4E8B-9906-702C602C2001}">
      <dsp:nvSpPr>
        <dsp:cNvPr id="0" name=""/>
        <dsp:cNvSpPr/>
      </dsp:nvSpPr>
      <dsp:spPr>
        <a:xfrm>
          <a:off x="0" y="961195"/>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961195"/>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Introduction</a:t>
          </a:r>
          <a:endParaRPr lang="en-US" sz="2400" kern="1200" dirty="0">
            <a:latin typeface="Aptos" panose="020B0004020202020204" pitchFamily="34" charset="0"/>
            <a:ea typeface="+mn-ea"/>
            <a:cs typeface="+mn-cs"/>
          </a:endParaRPr>
        </a:p>
      </dsp:txBody>
      <dsp:txXfrm>
        <a:off x="0" y="961195"/>
        <a:ext cx="6972975" cy="960609"/>
      </dsp:txXfrm>
    </dsp:sp>
    <dsp:sp modelId="{9B43BAE5-18C7-477B-B28A-7E020CBF5F7B}">
      <dsp:nvSpPr>
        <dsp:cNvPr id="0" name=""/>
        <dsp:cNvSpPr/>
      </dsp:nvSpPr>
      <dsp:spPr>
        <a:xfrm>
          <a:off x="0" y="1921805"/>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921805"/>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sk-SK" sz="2400" kern="1200" dirty="0" err="1">
              <a:latin typeface="Aptos" panose="020B0004020202020204" pitchFamily="34" charset="0"/>
              <a:cs typeface="Calibri" panose="020F0502020204030204" pitchFamily="34" charset="0"/>
            </a:rPr>
            <a:t>Digital</a:t>
          </a:r>
          <a:r>
            <a:rPr lang="sk-SK" sz="2400" kern="1200" dirty="0">
              <a:latin typeface="Aptos" panose="020B0004020202020204" pitchFamily="34" charset="0"/>
              <a:cs typeface="Calibri" panose="020F0502020204030204" pitchFamily="34" charset="0"/>
            </a:rPr>
            <a:t> Identity </a:t>
          </a:r>
          <a:endParaRPr lang="en-US" sz="2400" kern="1200" dirty="0">
            <a:latin typeface="Aptos" panose="020B0004020202020204" pitchFamily="34" charset="0"/>
            <a:ea typeface="+mn-ea"/>
            <a:cs typeface="+mn-cs"/>
          </a:endParaRPr>
        </a:p>
      </dsp:txBody>
      <dsp:txXfrm>
        <a:off x="0" y="1921805"/>
        <a:ext cx="6972975" cy="960609"/>
      </dsp:txXfrm>
    </dsp:sp>
    <dsp:sp modelId="{FE5EB41F-DC81-47AF-8DFE-8B2FC44AE86B}">
      <dsp:nvSpPr>
        <dsp:cNvPr id="0" name=""/>
        <dsp:cNvSpPr/>
      </dsp:nvSpPr>
      <dsp:spPr>
        <a:xfrm>
          <a:off x="0" y="2882414"/>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E7B5F-1C43-410C-83C8-908BF621182B}">
      <dsp:nvSpPr>
        <dsp:cNvPr id="0" name=""/>
        <dsp:cNvSpPr/>
      </dsp:nvSpPr>
      <dsp:spPr>
        <a:xfrm>
          <a:off x="0" y="2882414"/>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Digital Footprint</a:t>
          </a:r>
          <a:endParaRPr lang="en-US" sz="2400" kern="1200" dirty="0">
            <a:latin typeface="Aptos" panose="020B0004020202020204" pitchFamily="34" charset="0"/>
            <a:ea typeface="+mn-ea"/>
            <a:cs typeface="+mn-cs"/>
          </a:endParaRPr>
        </a:p>
      </dsp:txBody>
      <dsp:txXfrm>
        <a:off x="0" y="2882414"/>
        <a:ext cx="6972975" cy="960609"/>
      </dsp:txXfrm>
    </dsp:sp>
    <dsp:sp modelId="{996B8815-0BC1-49F5-9553-1DBF6F5EA2EA}">
      <dsp:nvSpPr>
        <dsp:cNvPr id="0" name=""/>
        <dsp:cNvSpPr/>
      </dsp:nvSpPr>
      <dsp:spPr>
        <a:xfrm>
          <a:off x="0" y="3843024"/>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3843024"/>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Best practices for protecting digital identity and digital </a:t>
          </a:r>
          <a:r>
            <a:rPr lang="en-US" sz="2400" kern="1200" dirty="0" err="1">
              <a:latin typeface="Aptos" panose="020B0004020202020204" pitchFamily="34" charset="0"/>
              <a:cs typeface="Calibri" panose="020F0502020204030204" pitchFamily="34" charset="0"/>
            </a:rPr>
            <a:t>footprin</a:t>
          </a:r>
          <a:r>
            <a:rPr lang="sk-SK" sz="2400" kern="1200" dirty="0">
              <a:latin typeface="Aptos" panose="020B0004020202020204" pitchFamily="34" charset="0"/>
              <a:cs typeface="Calibri" panose="020F0502020204030204" pitchFamily="34" charset="0"/>
            </a:rPr>
            <a:t>t</a:t>
          </a:r>
          <a:endParaRPr lang="en-US" sz="2400" kern="1200" dirty="0">
            <a:latin typeface="Aptos" panose="020B0004020202020204" pitchFamily="34" charset="0"/>
            <a:ea typeface="+mn-ea"/>
            <a:cs typeface="+mn-cs"/>
          </a:endParaRPr>
        </a:p>
      </dsp:txBody>
      <dsp:txXfrm>
        <a:off x="0" y="3843024"/>
        <a:ext cx="6972975" cy="960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5039A-A173-49DF-AA77-FE515BC33B90}">
      <dsp:nvSpPr>
        <dsp:cNvPr id="0" name=""/>
        <dsp:cNvSpPr/>
      </dsp:nvSpPr>
      <dsp:spPr>
        <a:xfrm>
          <a:off x="0" y="1416"/>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62D15-4092-4C06-8066-7F10CBD645EB}">
      <dsp:nvSpPr>
        <dsp:cNvPr id="0" name=""/>
        <dsp:cNvSpPr/>
      </dsp:nvSpPr>
      <dsp:spPr>
        <a:xfrm>
          <a:off x="0" y="1416"/>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effectLst/>
              <a:latin typeface="Aptos" panose="020B0004020202020204" pitchFamily="34" charset="0"/>
              <a:cs typeface="Times New Roman" panose="02020603050405020304" pitchFamily="18" charset="0"/>
            </a:rPr>
            <a:t>Record information: (type of fraud, exact date/time, what information was stolen, bank account numbers,  names and contact details </a:t>
          </a:r>
          <a:br>
            <a:rPr lang="en-US" sz="1800" kern="1200" dirty="0">
              <a:effectLst/>
              <a:latin typeface="Aptos" panose="020B0004020202020204" pitchFamily="34" charset="0"/>
              <a:cs typeface="Times New Roman" panose="02020603050405020304" pitchFamily="18" charset="0"/>
            </a:rPr>
          </a:br>
          <a:r>
            <a:rPr lang="en-US" sz="1800" kern="1200" dirty="0">
              <a:effectLst/>
              <a:latin typeface="Aptos" panose="020B0004020202020204" pitchFamily="34" charset="0"/>
              <a:cs typeface="Times New Roman" panose="02020603050405020304" pitchFamily="18" charset="0"/>
            </a:rPr>
            <a:t>of potential fraudsters, available documentation: emails, chat conversations, screenshots, etc.)</a:t>
          </a:r>
          <a:r>
            <a:rPr lang="sk-SK" sz="1800" kern="1200" dirty="0">
              <a:effectLst/>
              <a:latin typeface="Aptos" panose="020B0004020202020204" pitchFamily="34" charset="0"/>
              <a:cs typeface="Times New Roman" panose="02020603050405020304" pitchFamily="18" charset="0"/>
            </a:rPr>
            <a:t>.</a:t>
          </a:r>
          <a:endParaRPr lang="en-US" sz="1800" kern="1200" dirty="0">
            <a:latin typeface="Aptos" panose="020B0004020202020204" pitchFamily="34" charset="0"/>
          </a:endParaRPr>
        </a:p>
      </dsp:txBody>
      <dsp:txXfrm>
        <a:off x="0" y="1416"/>
        <a:ext cx="6900512" cy="1223195"/>
      </dsp:txXfrm>
    </dsp:sp>
    <dsp:sp modelId="{A480B676-6182-4138-A101-BDE2E4AEE97D}">
      <dsp:nvSpPr>
        <dsp:cNvPr id="0" name=""/>
        <dsp:cNvSpPr/>
      </dsp:nvSpPr>
      <dsp:spPr>
        <a:xfrm>
          <a:off x="0" y="1224612"/>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16216-994B-4AF5-AC7D-079559277E31}">
      <dsp:nvSpPr>
        <dsp:cNvPr id="0" name=""/>
        <dsp:cNvSpPr/>
      </dsp:nvSpPr>
      <dsp:spPr>
        <a:xfrm>
          <a:off x="0" y="1224612"/>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effectLst/>
              <a:cs typeface="Times New Roman" panose="02020603050405020304" pitchFamily="18" charset="0"/>
            </a:rPr>
            <a:t>Contact all institutions where the information was stolen (banks, card companies, insurance companies) and ask for your accounts and cards </a:t>
          </a:r>
          <a:br>
            <a:rPr lang="en-US" sz="1800" kern="1200" dirty="0">
              <a:effectLst/>
              <a:cs typeface="Times New Roman" panose="02020603050405020304" pitchFamily="18" charset="0"/>
            </a:rPr>
          </a:br>
          <a:r>
            <a:rPr lang="en-US" sz="1800" kern="1200" dirty="0">
              <a:effectLst/>
              <a:cs typeface="Times New Roman" panose="02020603050405020304" pitchFamily="18" charset="0"/>
            </a:rPr>
            <a:t>to be blocked.</a:t>
          </a:r>
          <a:br>
            <a:rPr lang="en-GB" sz="1800" i="0" kern="1200" dirty="0"/>
          </a:br>
          <a:endParaRPr lang="en-US" sz="1800" kern="1200" dirty="0"/>
        </a:p>
      </dsp:txBody>
      <dsp:txXfrm>
        <a:off x="0" y="1224612"/>
        <a:ext cx="6900512" cy="1223195"/>
      </dsp:txXfrm>
    </dsp:sp>
    <dsp:sp modelId="{00391F2C-4C15-4859-91DD-719C7B43F58B}">
      <dsp:nvSpPr>
        <dsp:cNvPr id="0" name=""/>
        <dsp:cNvSpPr/>
      </dsp:nvSpPr>
      <dsp:spPr>
        <a:xfrm>
          <a:off x="0" y="2447807"/>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DDACA-A584-4916-9B4C-68F298AE2444}">
      <dsp:nvSpPr>
        <dsp:cNvPr id="0" name=""/>
        <dsp:cNvSpPr/>
      </dsp:nvSpPr>
      <dsp:spPr>
        <a:xfrm>
          <a:off x="0" y="2447807"/>
          <a:ext cx="6900512" cy="64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effectLst/>
              <a:latin typeface="Aptos" panose="020B0004020202020204" pitchFamily="34" charset="0"/>
              <a:cs typeface="Times New Roman" panose="02020603050405020304" pitchFamily="18" charset="0"/>
            </a:rPr>
            <a:t>Change passwords on all online accounts. </a:t>
          </a:r>
          <a:br>
            <a:rPr lang="en-GB" sz="1800" i="0" kern="1200" dirty="0"/>
          </a:br>
          <a:endParaRPr lang="en-US" sz="1800" kern="1200" dirty="0"/>
        </a:p>
      </dsp:txBody>
      <dsp:txXfrm>
        <a:off x="0" y="2447807"/>
        <a:ext cx="6900512" cy="640526"/>
      </dsp:txXfrm>
    </dsp:sp>
    <dsp:sp modelId="{59B91375-88CF-413D-A96D-AB03487373B0}">
      <dsp:nvSpPr>
        <dsp:cNvPr id="0" name=""/>
        <dsp:cNvSpPr/>
      </dsp:nvSpPr>
      <dsp:spPr>
        <a:xfrm>
          <a:off x="0" y="3088333"/>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5F7E9-220A-40CA-95D1-9E338D76EEE6}">
      <dsp:nvSpPr>
        <dsp:cNvPr id="0" name=""/>
        <dsp:cNvSpPr/>
      </dsp:nvSpPr>
      <dsp:spPr>
        <a:xfrm>
          <a:off x="0" y="3088333"/>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effectLst/>
              <a:latin typeface="Aptos" panose="020B0004020202020204" pitchFamily="34" charset="0"/>
              <a:cs typeface="Times New Roman" panose="02020603050405020304" pitchFamily="18" charset="0"/>
            </a:rPr>
            <a:t>Report the fraud to law enforcement: file a criminal report with the police and request a copy of the incident report document. Also report the fraud to other relevant institutions, platforms</a:t>
          </a:r>
          <a:r>
            <a:rPr lang="en-US" sz="1800" kern="1200" dirty="0">
              <a:latin typeface="Aptos" panose="020B0004020202020204" pitchFamily="34" charset="0"/>
              <a:cs typeface="Times New Roman" panose="02020603050405020304" pitchFamily="18" charset="0"/>
            </a:rPr>
            <a:t>:</a:t>
          </a:r>
          <a:br>
            <a:rPr lang="en-GB" sz="1800" i="0" kern="1200" dirty="0"/>
          </a:br>
          <a:endParaRPr lang="en-US" sz="1800" kern="1200" dirty="0"/>
        </a:p>
      </dsp:txBody>
      <dsp:txXfrm>
        <a:off x="0" y="3088333"/>
        <a:ext cx="6900512" cy="1223195"/>
      </dsp:txXfrm>
    </dsp:sp>
    <dsp:sp modelId="{D2EA28D9-07F8-4CB1-B81D-1CF69ADB1D43}">
      <dsp:nvSpPr>
        <dsp:cNvPr id="0" name=""/>
        <dsp:cNvSpPr/>
      </dsp:nvSpPr>
      <dsp:spPr>
        <a:xfrm>
          <a:off x="0" y="431152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B5233-56B6-4F09-A9F8-E5BF4FE37917}">
      <dsp:nvSpPr>
        <dsp:cNvPr id="0" name=""/>
        <dsp:cNvSpPr/>
      </dsp:nvSpPr>
      <dsp:spPr>
        <a:xfrm>
          <a:off x="0" y="4311528"/>
          <a:ext cx="6900512" cy="12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FF983B"/>
              </a:solidFill>
              <a:effectLst/>
              <a:latin typeface="Aptos" panose="020B0004020202020204" pitchFamily="34" charset="0"/>
              <a:ea typeface="Cambria" panose="02040503050406030204" pitchFamily="18" charset="0"/>
              <a:cs typeface="Times New Roman" panose="02020603050405020304" pitchFamily="18" charset="0"/>
            </a:rPr>
            <a:t>Office for the Protection of Personal Data in your country </a:t>
          </a:r>
        </a:p>
        <a:p>
          <a:pPr marL="0" lvl="0" indent="0" algn="l" defTabSz="800100">
            <a:lnSpc>
              <a:spcPct val="90000"/>
            </a:lnSpc>
            <a:spcBef>
              <a:spcPct val="0"/>
            </a:spcBef>
            <a:spcAft>
              <a:spcPct val="35000"/>
            </a:spcAft>
            <a:buNone/>
          </a:pPr>
          <a:r>
            <a:rPr lang="en-US" sz="1800" kern="1200" dirty="0">
              <a:effectLst/>
              <a:latin typeface="Aptos" panose="020B0004020202020204" pitchFamily="34" charset="0"/>
              <a:ea typeface="Cambria" panose="02040503050406030204" pitchFamily="18" charset="0"/>
              <a:cs typeface="Times New Roman" panose="02020603050405020304" pitchFamily="18" charset="0"/>
            </a:rPr>
            <a:t>European Anti-Fraud</a:t>
          </a:r>
          <a:r>
            <a:rPr lang="en-US" sz="1800" b="1" kern="1200" dirty="0">
              <a:effectLst/>
              <a:latin typeface="Aptos" panose="020B0004020202020204" pitchFamily="34" charset="0"/>
              <a:ea typeface="Cambria" panose="02040503050406030204" pitchFamily="18" charset="0"/>
              <a:cs typeface="Times New Roman" panose="02020603050405020304" pitchFamily="18" charset="0"/>
            </a:rPr>
            <a:t> </a:t>
          </a:r>
          <a:r>
            <a:rPr lang="en-US" sz="1800" kern="1200" dirty="0">
              <a:latin typeface="Aptos" panose="020B0004020202020204" pitchFamily="34" charset="0"/>
              <a:ea typeface="Cambria" panose="02040503050406030204" pitchFamily="18" charset="0"/>
              <a:cs typeface="Times New Roman" panose="02020603050405020304" pitchFamily="18" charset="0"/>
            </a:rPr>
            <a:t>Office: </a:t>
          </a:r>
          <a:r>
            <a:rPr lang="en-US" sz="1800" u="sng" kern="1200" dirty="0">
              <a:effectLst/>
              <a:latin typeface="Aptos" panose="020B0004020202020204" pitchFamily="34" charset="0"/>
              <a:ea typeface="Cambria" panose="02040503050406030204" pitchFamily="18" charset="0"/>
              <a:cs typeface="Times New Roman" panose="02020603050405020304" pitchFamily="18" charset="0"/>
              <a:hlinkClick xmlns:r="http://schemas.openxmlformats.org/officeDocument/2006/relationships" r:id="rId1"/>
            </a:rPr>
            <a:t>https://anti-fraud.ec.europa.eu/olaf-and-you/report-fraud_en</a:t>
          </a:r>
          <a:endParaRPr lang="en-US" sz="1800" kern="1200" dirty="0">
            <a:latin typeface="Aptos" panose="020B0004020202020204" pitchFamily="34" charset="0"/>
          </a:endParaRPr>
        </a:p>
      </dsp:txBody>
      <dsp:txXfrm>
        <a:off x="0" y="4311528"/>
        <a:ext cx="6900512" cy="12231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sk-SK"/>
          </a:p>
        </p:txBody>
      </p:sp>
      <p:sp>
        <p:nvSpPr>
          <p:cNvPr id="3" name="Zástupný objekt pre dá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723286A2-BD5B-40A6-9918-E980843A5447}" type="datetimeFigureOut">
              <a:rPr lang="sk-SK" smtClean="0"/>
              <a:t>9. 10. 2024</a:t>
            </a:fld>
            <a:endParaRPr lang="sk-SK"/>
          </a:p>
        </p:txBody>
      </p:sp>
      <p:sp>
        <p:nvSpPr>
          <p:cNvPr id="4" name="Zástupný objekt pre obrázok snímky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sk-SK"/>
          </a:p>
        </p:txBody>
      </p:sp>
      <p:sp>
        <p:nvSpPr>
          <p:cNvPr id="5" name="Zástupný objekt pre poznámky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DD67C988-4ABC-44CD-BF57-54EC295E72C9}" type="slidenum">
              <a:rPr lang="sk-SK" smtClean="0"/>
              <a:t>'#'</a:t>
            </a:fld>
            <a:endParaRPr lang="sk-SK"/>
          </a:p>
        </p:txBody>
      </p:sp>
    </p:spTree>
    <p:extLst>
      <p:ext uri="{BB962C8B-B14F-4D97-AF65-F5344CB8AC3E}">
        <p14:creationId xmlns:p14="http://schemas.microsoft.com/office/powerpoint/2010/main" val="22685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6</a:t>
            </a:fld>
            <a:endParaRPr lang="sk-SK"/>
          </a:p>
        </p:txBody>
      </p:sp>
    </p:spTree>
    <p:extLst>
      <p:ext uri="{BB962C8B-B14F-4D97-AF65-F5344CB8AC3E}">
        <p14:creationId xmlns:p14="http://schemas.microsoft.com/office/powerpoint/2010/main" val="1879800331"/>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9</a:t>
            </a:fld>
            <a:endParaRPr lang="sk-SK"/>
          </a:p>
        </p:txBody>
      </p:sp>
    </p:spTree>
    <p:extLst>
      <p:ext uri="{BB962C8B-B14F-4D97-AF65-F5344CB8AC3E}">
        <p14:creationId xmlns:p14="http://schemas.microsoft.com/office/powerpoint/2010/main" val="862519036"/>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10</a:t>
            </a:fld>
            <a:endParaRPr lang="sk-SK"/>
          </a:p>
        </p:txBody>
      </p:sp>
    </p:spTree>
    <p:extLst>
      <p:ext uri="{BB962C8B-B14F-4D97-AF65-F5344CB8AC3E}">
        <p14:creationId xmlns:p14="http://schemas.microsoft.com/office/powerpoint/2010/main" val="3573940555"/>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12</a:t>
            </a:fld>
            <a:endParaRPr lang="sk-SK"/>
          </a:p>
        </p:txBody>
      </p:sp>
    </p:spTree>
    <p:extLst>
      <p:ext uri="{BB962C8B-B14F-4D97-AF65-F5344CB8AC3E}">
        <p14:creationId xmlns:p14="http://schemas.microsoft.com/office/powerpoint/2010/main" val="2876898713"/>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25</a:t>
            </a:fld>
            <a:endParaRPr lang="sk-SK"/>
          </a:p>
        </p:txBody>
      </p:sp>
    </p:spTree>
    <p:extLst>
      <p:ext uri="{BB962C8B-B14F-4D97-AF65-F5344CB8AC3E}">
        <p14:creationId xmlns:p14="http://schemas.microsoft.com/office/powerpoint/2010/main" val="33302418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48163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84205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86709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1222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89466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2915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802169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093145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8167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5321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1245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69483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976246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826500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95730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631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167430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14727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964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312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3686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775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837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4189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3987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2613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54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023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990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329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8428079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41233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10/9/2024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903793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 Id="rId1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nexuzhealth.be/en/login-eid"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hyperlink" Target="https://www.lifewire.com/browsing-incognito-445990" TargetMode="External"/><Relationship Id="rId13" Type="http://schemas.openxmlformats.org/officeDocument/2006/relationships/hyperlink" Target="https://www.aura.com/learn/best-anti-tracking-software" TargetMode="External"/><Relationship Id="rId3" Type="http://schemas.openxmlformats.org/officeDocument/2006/relationships/hyperlink" Target="https://support.google.com/websearch/answer/4815696?hl=en" TargetMode="External"/><Relationship Id="rId7" Type="http://schemas.openxmlformats.org/officeDocument/2006/relationships/hyperlink" Target="https://www.hellotech.com/guide/for/how-to-clear-cookies-chrome-safari-mozilla-firefox-edge" TargetMode="External"/><Relationship Id="rId12" Type="http://schemas.openxmlformats.org/officeDocument/2006/relationships/hyperlink" Target="https://www.howtogeek.com/126751/how-to-enable-do-not-track-in-every-web-brows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upport.google.com/websearch/contact/content_removal_form?hl=en" TargetMode="External"/><Relationship Id="rId11" Type="http://schemas.openxmlformats.org/officeDocument/2006/relationships/hyperlink" Target="https://www.passwarden.com/best-offline-password-managers" TargetMode="External"/><Relationship Id="rId5" Type="http://schemas.openxmlformats.org/officeDocument/2006/relationships/hyperlink" Target="https://myactivity.google.com/" TargetMode="External"/><Relationship Id="rId10" Type="http://schemas.openxmlformats.org/officeDocument/2006/relationships/hyperlink" Target="https://www.dashlane.com/blog/how-to-erase-saved-browser-passwords" TargetMode="External"/><Relationship Id="rId4" Type="http://schemas.openxmlformats.org/officeDocument/2006/relationships/hyperlink" Target="https://haveibeenpwned.com/" TargetMode="External"/><Relationship Id="rId9" Type="http://schemas.openxmlformats.org/officeDocument/2006/relationships/hyperlink" Target="https://www.techopedia.com/how-to/how-to-clear-your-search-history-in-any-browser" TargetMode="External"/><Relationship Id="rId14" Type="http://schemas.openxmlformats.org/officeDocument/2006/relationships/hyperlink" Target="https://vpnoverview.com/privacy/anonymous-browsing/best-browsers-for-privacy/"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slide1.xml><?xml version="1.0" encoding="utf-8"?>
<p:sld xmlns:a16="http://schemas.microsoft.com/office/drawing/2014/main" xmlns:adec="http://schemas.microsoft.com/office/drawing/2017/decorative" xmlns:p16="http://schemas.microsoft.com/office/powerpoint/2015/main" xmlns:a14="http://schemas.microsoft.com/office/drawing/2010/main" xmlns:a1611="http://schemas.microsoft.com/office/drawing/2016/11/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772767"/>
          </a:xfrm>
        </p:spPr>
        <p:txBody>
          <a:bodyPr vert="horz" lIns="91440" tIns="45720" rIns="91440" bIns="45720" rtlCol="0" anchor="b">
            <a:normAutofit fontScale="90000"/>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Digitale </a:t>
            </a:r>
            <a:r>
              <a:rPr lang="sk-SK" b="1" dirty="0" err="1">
                <a:solidFill>
                  <a:srgbClr val="FFAA5A"/>
                </a:solidFill>
                <a:latin typeface="+mn-lt"/>
                <a:ea typeface="Cambria" panose="02040503050406030204" pitchFamily="18" charset="0"/>
                <a:cs typeface="Calibri" panose="020F0502020204030204" pitchFamily="34" charset="0"/>
              </a:rPr>
              <a:t>Sicherheit </a:t>
            </a:r>
            <a:r>
              <a:rPr lang="en-US" b="1" dirty="0">
                <a:solidFill>
                  <a:srgbClr val="FFAA5A"/>
                </a:solidFill>
                <a:latin typeface="+mn-lt"/>
                <a:ea typeface="Cambria" panose="02040503050406030204" pitchFamily="18" charset="0"/>
                <a:cs typeface="Calibri" panose="020F0502020204030204" pitchFamily="34" charset="0"/>
              </a:rPr>
              <a:t>- Digitale Identität </a:t>
            </a:r>
            <a:br>
              <a:rPr lang="en-US" b="1" dirty="0">
                <a:solidFill>
                  <a:srgbClr val="FFAA5A"/>
                </a:solidFill>
                <a:latin typeface="+mn-lt"/>
                <a:ea typeface="Cambria" panose="02040503050406030204" pitchFamily="18" charset="0"/>
                <a:cs typeface="Calibri" panose="020F0502020204030204" pitchFamily="34" charset="0"/>
              </a:rPr>
            </a:br>
            <a:r>
              <a:rPr lang="en-US" b="1" dirty="0">
                <a:solidFill>
                  <a:srgbClr val="FFAA5A"/>
                </a:solidFill>
                <a:latin typeface="+mn-lt"/>
                <a:ea typeface="Cambria" panose="02040503050406030204" pitchFamily="18" charset="0"/>
                <a:cs typeface="Calibri" panose="020F0502020204030204" pitchFamily="34" charset="0"/>
              </a:rPr>
              <a:t>und digitaler Fußabdruck</a:t>
            </a: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Aufbau digitaler Resilienz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indem wir digitales Wohlbefinden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und Sicherheit für alle zugänglich machen</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n-US" sz="3600" dirty="0">
                <a:latin typeface="Aptos" panose="020B0004020202020204" pitchFamily="34" charset="0"/>
                <a:ea typeface="Cambria"/>
              </a:rPr>
              <a:t>Authentifizierungsmechanismen - Kategorien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en-US" sz="2000" b="1" dirty="0">
                <a:latin typeface="Aptos" panose="020B0004020202020204" pitchFamily="34" charset="0"/>
                <a:ea typeface="Cambria"/>
              </a:rPr>
              <a:t>Die Authentifizierung basiert auf der Bereitstellung zusätzlicher Informationen - verschiedener Authentifizierungselemente, die die Identität des Nutzers ergänzen und die nur der Nutzer kennt:</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2"/>
            <a:ext cx="7395771" cy="385647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Etwas, das Sie wissen: </a:t>
            </a:r>
            <a:r>
              <a:rPr lang="en-US" dirty="0">
                <a:latin typeface="Aptos" panose="020B0004020202020204" pitchFamily="34" charset="0"/>
                <a:ea typeface="Cambria" panose="02040503050406030204" pitchFamily="18" charset="0"/>
                <a:cs typeface="Times New Roman" panose="02020603050405020304" pitchFamily="18" charset="0"/>
              </a:rPr>
              <a:t>basiert auf Wissen, das nur der Benutzer kennen sollte (z. B. Passwörter, PIN, Sicherheitsfragen).</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Etwas, das Sie haben: </a:t>
            </a:r>
            <a:r>
              <a:rPr lang="en-U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basiert auf dem Besitz, bei dem der Benutzer etwas Physisches oder ein digitales Token (Handy-Sicherheitstoken, Smartcard, Handy) besitzt.</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Etwas, das Sie sind: </a:t>
            </a:r>
            <a:r>
              <a:rPr lang="en-U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basiert auf statischen biometrischen Elementen, d. h. auf eindeutigen physischen Merkmalen des Benutzers (z. B. Fingerabdruck, Gesichtserkennung, Iris-Scan).</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do: </a:t>
            </a:r>
            <a:r>
              <a:rPr lang="en-U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basiert auf dynamischen biometrischen Elementen, insbesondere auf den Verhaltensmustern/Aktionen des Nutzers (z. B. Tipprhythmus, Stimmmuster, Handschrift).</a:t>
            </a:r>
          </a:p>
        </p:txBody>
      </p:sp>
      <p:pic>
        <p:nvPicPr>
          <p:cNvPr id="5" name="Obrázok 4">
            <a:extLst>
              <a:ext uri="{FF2B5EF4-FFF2-40B4-BE49-F238E27FC236}">
                <a16:creationId xmlns:a16="http://schemas.microsoft.com/office/drawing/2014/main" id="{6087EC71-09D5-0E06-2263-9F88BC66BC20}"/>
              </a:ext>
            </a:extLst>
          </p:cNvPr>
          <p:cNvPicPr>
            <a:picLocks noChangeAspect="1"/>
          </p:cNvPicPr>
          <p:nvPr/>
        </p:nvPicPr>
        <p:blipFill rotWithShape="1">
          <a:blip r:embed="rId3">
            <a:extLst>
              <a:ext uri="{28A0092B-C50C-407E-A947-70E740481C1C}">
                <a14:useLocalDpi xmlns:a14="http://schemas.microsoft.com/office/drawing/2010/main" val="0"/>
              </a:ext>
            </a:extLst>
          </a:blip>
          <a:srcRect l="10633" t="28017" r="4810"/>
          <a:stretch/>
        </p:blipFill>
        <p:spPr>
          <a:xfrm>
            <a:off x="8841274" y="2062065"/>
            <a:ext cx="3288312" cy="2008989"/>
          </a:xfrm>
          <a:prstGeom prst="rect">
            <a:avLst/>
          </a:prstGeom>
        </p:spPr>
      </p:pic>
      <p:sp>
        <p:nvSpPr>
          <p:cNvPr id="6" name="Šípka: doprava 5">
            <a:extLst>
              <a:ext uri="{FF2B5EF4-FFF2-40B4-BE49-F238E27FC236}">
                <a16:creationId xmlns:a16="http://schemas.microsoft.com/office/drawing/2014/main" id="{C5579DED-3E5B-EEA1-6EA4-29F2D4A9FCCE}"/>
              </a:ext>
            </a:extLst>
          </p:cNvPr>
          <p:cNvSpPr/>
          <p:nvPr/>
        </p:nvSpPr>
        <p:spPr>
          <a:xfrm>
            <a:off x="8233971" y="2294364"/>
            <a:ext cx="649627" cy="50585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80735154"/>
      </p:ext>
    </p:extLst>
  </p:cSld>
  <p:clrMapOvr>
    <a:masterClrMapping/>
  </p:clrMapOvr>
</p:sld>
</file>

<file path=ppt/slides/slide1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n-US" sz="3600" dirty="0">
                <a:latin typeface="Aptos" panose="020B0004020202020204" pitchFamily="34" charset="0"/>
                <a:ea typeface="Cambria"/>
              </a:rPr>
              <a:t>Authentifizierungsmechanismen - Kategorien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en-US" sz="2000" b="1" dirty="0">
                <a:latin typeface="Aptos" panose="020B0004020202020204" pitchFamily="34" charset="0"/>
                <a:ea typeface="Cambria"/>
              </a:rPr>
              <a:t>Die Authentifizierung basiert auf der Bereitstellung zusätzlicher Informationen - verschiedener Authentifizierungselemente, die die Identität des Nutzers ergänzen und die nur der Nutzer kennt:</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2"/>
            <a:ext cx="7395771" cy="385647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Etwas, das Sie wissen: </a:t>
            </a:r>
            <a:r>
              <a:rPr lang="en-U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basiert auf Wissen, das nur der Benutzer kennen sollte (z. B. Kennwörter, PIN, Sicherheitsfragen).</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Etwas, das Sie haben: </a:t>
            </a:r>
            <a:r>
              <a:rPr lang="en-US" dirty="0">
                <a:latin typeface="Aptos" panose="020B0004020202020204" pitchFamily="34" charset="0"/>
                <a:ea typeface="Cambria" panose="02040503050406030204" pitchFamily="18" charset="0"/>
                <a:cs typeface="Times New Roman" panose="02020603050405020304" pitchFamily="18" charset="0"/>
              </a:rPr>
              <a:t>basiert auf dem Besitz, bei dem der Benutzer etwas Physisches oder ein digitales Token (Handy-Sicherheitstoken, Smartcard, Handy) besitzt.</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Etwas, das Sie sind: </a:t>
            </a:r>
            <a:r>
              <a:rPr lang="en-U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basiert auf statischen biometrischen Elementen, d. h. auf eindeutigen physischen Merkmalen des Benutzers (z. B. Fingerabdruck, Gesichtserkennung, Iris-Scan).</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do: </a:t>
            </a:r>
            <a:r>
              <a:rPr lang="en-U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basiert auf dynamischen biometrischen Elementen, insbesondere auf den Verhaltensmustern/Aktionen des Nutzers (z. B. Tipprhythmus, Stimmmuster, Handschrift).</a:t>
            </a:r>
          </a:p>
        </p:txBody>
      </p:sp>
      <p:pic>
        <p:nvPicPr>
          <p:cNvPr id="6" name="Obrázok 5">
            <a:hlinkClick r:id="rId2"/>
            <a:extLst>
              <a:ext uri="{FF2B5EF4-FFF2-40B4-BE49-F238E27FC236}">
                <a16:creationId xmlns:a16="http://schemas.microsoft.com/office/drawing/2014/main" id="{3FE13685-BD5D-240E-9B3A-0955C266A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894" y="2629701"/>
            <a:ext cx="2802396" cy="2166235"/>
          </a:xfrm>
          <a:prstGeom prst="rect">
            <a:avLst/>
          </a:prstGeom>
        </p:spPr>
      </p:pic>
      <p:sp>
        <p:nvSpPr>
          <p:cNvPr id="5" name="Šípka: doprava 4">
            <a:extLst>
              <a:ext uri="{FF2B5EF4-FFF2-40B4-BE49-F238E27FC236}">
                <a16:creationId xmlns:a16="http://schemas.microsoft.com/office/drawing/2014/main" id="{B58E4D74-92C6-D366-C0DE-BAC43040788D}"/>
              </a:ext>
            </a:extLst>
          </p:cNvPr>
          <p:cNvSpPr/>
          <p:nvPr/>
        </p:nvSpPr>
        <p:spPr>
          <a:xfrm>
            <a:off x="8326733" y="3236650"/>
            <a:ext cx="649627" cy="50585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0718372"/>
      </p:ext>
    </p:extLst>
  </p:cSld>
  <p:clrMapOvr>
    <a:masterClrMapping/>
  </p:clrMapOvr>
</p:sld>
</file>

<file path=ppt/slides/slide1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n-US" sz="3600" dirty="0">
                <a:latin typeface="Aptos" panose="020B0004020202020204" pitchFamily="34" charset="0"/>
                <a:ea typeface="Cambria"/>
              </a:rPr>
              <a:t>Authentifizierungsmechanismen - Kategorien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en-US" sz="2000" b="1" dirty="0">
                <a:latin typeface="Aptos" panose="020B0004020202020204" pitchFamily="34" charset="0"/>
                <a:ea typeface="Cambria"/>
              </a:rPr>
              <a:t>Die Authentifizierung basiert auf der Bereitstellung zusätzlicher Informationen - verschiedener Authentifizierungselemente, die die Identität des Nutzers ergänzen und die nur der Nutzer kennt:</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669235" y="2128251"/>
            <a:ext cx="7395771" cy="385647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Etwas, das Sie wissen: </a:t>
            </a:r>
            <a:r>
              <a:rPr lang="en-U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basiert auf Wissen, das nur der Benutzer kennen sollte (z. B. Kennwörter, PIN, Sicherheitsfragen).</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Etwas, das Sie haben: </a:t>
            </a:r>
            <a:r>
              <a:rPr lang="en-U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basiert auf dem Besitz, bei dem der Benutzer etwas Physisches oder ein digitales Token (Handy-Sicherheitstoken, Smartcard, Handy) besitzt.</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Etwas, das Sie sind: </a:t>
            </a:r>
            <a:r>
              <a:rPr lang="en-US" dirty="0">
                <a:latin typeface="Aptos" panose="020B0004020202020204" pitchFamily="34" charset="0"/>
                <a:ea typeface="Cambria" panose="02040503050406030204" pitchFamily="18" charset="0"/>
                <a:cs typeface="Times New Roman" panose="02020603050405020304" pitchFamily="18" charset="0"/>
              </a:rPr>
              <a:t>basiert auf statischen biometrischen Elementen, d. h. auf eindeutigen physischen Merkmalen des Benutzers (z. B. Fingerabdruck, Gesichtserkennung, Iris-Scan).  </a:t>
            </a:r>
          </a:p>
          <a:p>
            <a:pPr marL="630238" lvl="1" indent="-366713" algn="just">
              <a:lnSpc>
                <a:spcPct val="100000"/>
              </a:lnSpc>
              <a:buClr>
                <a:srgbClr val="FFAA5A"/>
              </a:buClr>
              <a:buFont typeface="Wingdings" panose="05000000000000000000" pitchFamily="2" charset="2"/>
              <a:buChar char="q"/>
              <a:tabLst>
                <a:tab pos="2692400" algn="l"/>
              </a:tabLst>
            </a:pPr>
            <a:r>
              <a:rPr lang="en-US" b="1" dirty="0">
                <a:solidFill>
                  <a:srgbClr val="FF983B"/>
                </a:solidFill>
                <a:latin typeface="Aptos" panose="020B0004020202020204" pitchFamily="34" charset="0"/>
                <a:ea typeface="Cambria" panose="02040503050406030204" pitchFamily="18" charset="0"/>
                <a:cs typeface="Times New Roman" panose="02020603050405020304" pitchFamily="18" charset="0"/>
              </a:rPr>
              <a:t>Something you do: </a:t>
            </a:r>
            <a:r>
              <a:rPr lang="en-US" dirty="0">
                <a:latin typeface="Aptos" panose="020B0004020202020204" pitchFamily="34" charset="0"/>
                <a:ea typeface="Cambria" panose="02040503050406030204" pitchFamily="18" charset="0"/>
                <a:cs typeface="Times New Roman" panose="02020603050405020304" pitchFamily="18" charset="0"/>
              </a:rPr>
              <a:t>basiert auf dynamischen biometrischen Elementen, insbesondere auf den Verhaltensmustern/Aktionen des Nutzers (z. B. Tipprhythmus, Stimmmuster, Handschrift).</a:t>
            </a:r>
          </a:p>
        </p:txBody>
      </p:sp>
      <p:pic>
        <p:nvPicPr>
          <p:cNvPr id="5" name="Obrázok 4" descr="Obrázok, na ktorom je text, snímka obrazovky&#10;&#10;Automaticky generovaný popis">
            <a:extLst>
              <a:ext uri="{FF2B5EF4-FFF2-40B4-BE49-F238E27FC236}">
                <a16:creationId xmlns:a16="http://schemas.microsoft.com/office/drawing/2014/main" id="{444B4DC2-8611-A6FE-ED6F-11B8EEF6CA70}"/>
              </a:ext>
            </a:extLst>
          </p:cNvPr>
          <p:cNvPicPr>
            <a:picLocks noChangeAspect="1"/>
          </p:cNvPicPr>
          <p:nvPr/>
        </p:nvPicPr>
        <p:blipFill rotWithShape="1">
          <a:blip r:embed="rId3">
            <a:extLst>
              <a:ext uri="{28A0092B-C50C-407E-A947-70E740481C1C}">
                <a14:useLocalDpi xmlns:a14="http://schemas.microsoft.com/office/drawing/2010/main" val="0"/>
              </a:ext>
            </a:extLst>
          </a:blip>
          <a:srcRect l="20200" r="12019"/>
          <a:stretch/>
        </p:blipFill>
        <p:spPr bwMode="auto">
          <a:xfrm>
            <a:off x="8508308" y="2237984"/>
            <a:ext cx="3688692" cy="4386290"/>
          </a:xfrm>
          <a:prstGeom prst="rect">
            <a:avLst/>
          </a:prstGeom>
          <a:noFill/>
          <a:ln>
            <a:noFill/>
          </a:ln>
          <a:extLst>
            <a:ext uri="{53640926-AAD7-44D8-BBD7-CCE9431645EC}">
              <a14:shadowObscured xmlns:a14="http://schemas.microsoft.com/office/drawing/2010/main"/>
            </a:ext>
          </a:extLst>
        </p:spPr>
      </p:pic>
      <p:sp>
        <p:nvSpPr>
          <p:cNvPr id="6" name="Šípka: doprava 5">
            <a:extLst>
              <a:ext uri="{FF2B5EF4-FFF2-40B4-BE49-F238E27FC236}">
                <a16:creationId xmlns:a16="http://schemas.microsoft.com/office/drawing/2014/main" id="{1818FF83-1D64-142C-DF0F-DF2A91365ED6}"/>
              </a:ext>
            </a:extLst>
          </p:cNvPr>
          <p:cNvSpPr/>
          <p:nvPr/>
        </p:nvSpPr>
        <p:spPr>
          <a:xfrm>
            <a:off x="7853681" y="4337819"/>
            <a:ext cx="649627" cy="50585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720865641"/>
      </p:ext>
    </p:extLst>
  </p:cSld>
  <p:clrMapOvr>
    <a:masterClrMapping/>
  </p:clrMapOvr>
</p:sld>
</file>

<file path=ppt/slides/slide13.xml><?xml version="1.0" encoding="utf-8"?>
<p:sld xmlns:a16="http://schemas.microsoft.com/office/drawing/2014/main" xmlns:adec="http://schemas.microsoft.com/office/drawing/2017/decorative" xmlns:p16="http://schemas.microsoft.com/office/powerpoint/2015/main" xmlns:ask="http://schemas.microsoft.com/office/drawing/2018/sketchyshapes"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9661" y="175905"/>
            <a:ext cx="5581261" cy="1325563"/>
          </a:xfrm>
        </p:spPr>
        <p:txBody>
          <a:bodyPr>
            <a:noAutofit/>
          </a:bodyPr>
          <a:lstStyle/>
          <a:p>
            <a:pPr algn="l"/>
            <a:r>
              <a:rPr lang="en-US" sz="4000" dirty="0">
                <a:latin typeface="Aptos" panose="020B0004020202020204" pitchFamily="34" charset="0"/>
                <a:cs typeface="Calibri Light" panose="020F0302020204030204" pitchFamily="34" charset="0"/>
              </a:rPr>
              <a:t>Die Risiken und Bedrohungen </a:t>
            </a:r>
            <a:br>
              <a:rPr lang="en-US" sz="4000" dirty="0">
                <a:latin typeface="Aptos" panose="020B0004020202020204" pitchFamily="34" charset="0"/>
                <a:cs typeface="Calibri Light" panose="020F0302020204030204" pitchFamily="34" charset="0"/>
              </a:rPr>
            </a:br>
            <a:r>
              <a:rPr lang="en-US" sz="4000" dirty="0">
                <a:latin typeface="Aptos" panose="020B0004020202020204" pitchFamily="34" charset="0"/>
                <a:cs typeface="Calibri Light" panose="020F0302020204030204" pitchFamily="34" charset="0"/>
              </a:rPr>
              <a:t>des Missbrauchs der digitalen Identität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fontScale="92500" lnSpcReduction="10000"/>
          </a:bodyPr>
          <a:lstStyle/>
          <a:p>
            <a:pPr>
              <a:spcAft>
                <a:spcPts val="600"/>
              </a:spcAft>
            </a:pPr>
            <a:r>
              <a:rPr lang="en-US" sz="2400" b="1" dirty="0">
                <a:solidFill>
                  <a:srgbClr val="FF983B"/>
                </a:solidFill>
                <a:latin typeface="Aptos" panose="020B0004020202020204" pitchFamily="34" charset="0"/>
                <a:cs typeface="Calibri" panose="020F0502020204030204" pitchFamily="34" charset="0"/>
              </a:rPr>
              <a:t>Identitätsdiebstahl </a:t>
            </a:r>
            <a:r>
              <a:rPr lang="en-US" sz="2400" dirty="0">
                <a:latin typeface="Aptos" panose="020B0004020202020204" pitchFamily="34" charset="0"/>
                <a:cs typeface="Calibri" panose="020F0502020204030204" pitchFamily="34" charset="0"/>
              </a:rPr>
              <a:t>- der unbefugte Zugriff auf persönliche Informationen oder die Übernahme </a:t>
            </a:r>
            <a:br>
              <a:rPr lang="en-US" sz="2400" dirty="0">
                <a:latin typeface="Aptos" panose="020B0004020202020204" pitchFamily="34" charset="0"/>
                <a:cs typeface="Calibri" panose="020F0502020204030204" pitchFamily="34" charset="0"/>
              </a:rPr>
            </a:br>
            <a:r>
              <a:rPr lang="en-US" sz="2400" dirty="0">
                <a:latin typeface="Aptos" panose="020B0004020202020204" pitchFamily="34" charset="0"/>
                <a:cs typeface="Calibri" panose="020F0502020204030204" pitchFamily="34" charset="0"/>
              </a:rPr>
              <a:t>Die Übernahme der digitalen Identität einer Person kann zu einer </a:t>
            </a:r>
            <a:r>
              <a:rPr lang="en-US" sz="2400" b="1" dirty="0">
                <a:solidFill>
                  <a:srgbClr val="FF983B"/>
                </a:solidFill>
                <a:latin typeface="Aptos" panose="020B0004020202020204" pitchFamily="34" charset="0"/>
                <a:cs typeface="Calibri" panose="020F0502020204030204" pitchFamily="34" charset="0"/>
              </a:rPr>
              <a:t>Vielzahl von Betrugsfällen </a:t>
            </a:r>
            <a:r>
              <a:rPr lang="en-US" sz="2400" dirty="0">
                <a:latin typeface="Aptos" panose="020B0004020202020204" pitchFamily="34" charset="0"/>
                <a:cs typeface="Calibri" panose="020F0502020204030204" pitchFamily="34" charset="0"/>
              </a:rPr>
              <a:t>führen. </a:t>
            </a:r>
          </a:p>
          <a:p>
            <a:pPr>
              <a:spcAft>
                <a:spcPts val="600"/>
              </a:spcAft>
            </a:pPr>
            <a:r>
              <a:rPr lang="en-US" sz="2400" dirty="0">
                <a:latin typeface="Aptos" panose="020B0004020202020204" pitchFamily="34" charset="0"/>
                <a:cs typeface="Calibri" panose="020F0502020204030204" pitchFamily="34" charset="0"/>
              </a:rPr>
              <a:t>Die gemeinsame Nutzung personenbezogener Daten kann zu Sicherheits- und Datenschutzproblemen führen (die Daten der Nutzer werden zentral auf verschiedenen Plattformen gesammelt). Die Unterbrechung von Plattformen kann dazu führen, dass </a:t>
            </a:r>
            <a:r>
              <a:rPr lang="en-US" sz="2400" b="1" dirty="0">
                <a:solidFill>
                  <a:srgbClr val="FF983B"/>
                </a:solidFill>
                <a:latin typeface="Aptos" panose="020B0004020202020204" pitchFamily="34" charset="0"/>
                <a:cs typeface="Calibri" panose="020F0502020204030204" pitchFamily="34" charset="0"/>
              </a:rPr>
              <a:t>sensible Informationen an unbefugte Dritte weitergegeben werden</a:t>
            </a:r>
            <a:r>
              <a:rPr lang="en-US" sz="2400" dirty="0">
                <a:latin typeface="Aptos" panose="020B0004020202020204" pitchFamily="34" charset="0"/>
                <a:cs typeface="Calibri" panose="020F0502020204030204" pitchFamily="34" charset="0"/>
              </a:rPr>
              <a:t>.</a:t>
            </a:r>
          </a:p>
          <a:p>
            <a:pPr>
              <a:spcAft>
                <a:spcPts val="600"/>
              </a:spcAft>
            </a:pPr>
            <a:r>
              <a:rPr lang="en-US" sz="2400" b="1" dirty="0">
                <a:solidFill>
                  <a:srgbClr val="FF983B"/>
                </a:solidFill>
                <a:latin typeface="Aptos" panose="020B0004020202020204" pitchFamily="34" charset="0"/>
                <a:cs typeface="Calibri" panose="020F0502020204030204" pitchFamily="34" charset="0"/>
              </a:rPr>
              <a:t>Ungenaue oder unvollständige </a:t>
            </a:r>
            <a:r>
              <a:rPr lang="en-US" sz="2400" dirty="0">
                <a:latin typeface="Aptos" panose="020B0004020202020204" pitchFamily="34" charset="0"/>
                <a:cs typeface="Calibri" panose="020F0502020204030204" pitchFamily="34" charset="0"/>
              </a:rPr>
              <a:t>Informationen zur digitalen Identität können zu </a:t>
            </a:r>
            <a:r>
              <a:rPr lang="en-US" sz="2400" b="1" dirty="0">
                <a:solidFill>
                  <a:srgbClr val="FF983B"/>
                </a:solidFill>
                <a:latin typeface="Aptos" panose="020B0004020202020204" pitchFamily="34" charset="0"/>
                <a:cs typeface="Calibri" panose="020F0502020204030204" pitchFamily="34" charset="0"/>
              </a:rPr>
              <a:t>Problemen führen </a:t>
            </a:r>
            <a:br>
              <a:rPr lang="en-US" sz="2400" b="1" dirty="0">
                <a:solidFill>
                  <a:srgbClr val="FF983B"/>
                </a:solidFill>
                <a:latin typeface="Aptos" panose="020B0004020202020204" pitchFamily="34" charset="0"/>
                <a:cs typeface="Calibri" panose="020F0502020204030204" pitchFamily="34" charset="0"/>
              </a:rPr>
            </a:br>
            <a:r>
              <a:rPr lang="en-US" sz="2400" b="1" dirty="0">
                <a:solidFill>
                  <a:srgbClr val="FF983B"/>
                </a:solidFill>
                <a:latin typeface="Aptos" panose="020B0004020202020204" pitchFamily="34" charset="0"/>
                <a:cs typeface="Calibri" panose="020F0502020204030204" pitchFamily="34" charset="0"/>
              </a:rPr>
              <a:t>bei der Authentifizierung </a:t>
            </a:r>
            <a:r>
              <a:rPr lang="en-US" sz="2400" dirty="0">
                <a:latin typeface="Aptos" panose="020B0004020202020204" pitchFamily="34" charset="0"/>
                <a:cs typeface="Calibri" panose="020F0502020204030204" pitchFamily="34" charset="0"/>
              </a:rPr>
              <a:t>und dem Zugang zu Diensten führen. </a:t>
            </a:r>
          </a:p>
          <a:p>
            <a:pPr>
              <a:spcAft>
                <a:spcPts val="600"/>
              </a:spcAft>
            </a:pPr>
            <a:r>
              <a:rPr lang="en-US" sz="2400" dirty="0">
                <a:latin typeface="Aptos" panose="020B0004020202020204" pitchFamily="34" charset="0"/>
                <a:cs typeface="Calibri" panose="020F0502020204030204" pitchFamily="34" charset="0"/>
              </a:rPr>
              <a:t>Cybermobbing - digitale Identitäten können für </a:t>
            </a:r>
            <a:r>
              <a:rPr lang="en-US" sz="2400" b="1" dirty="0">
                <a:solidFill>
                  <a:srgbClr val="FF983B"/>
                </a:solidFill>
                <a:latin typeface="Aptos" panose="020B0004020202020204" pitchFamily="34" charset="0"/>
                <a:cs typeface="Calibri" panose="020F0502020204030204" pitchFamily="34" charset="0"/>
              </a:rPr>
              <a:t>Cybermobbing </a:t>
            </a:r>
            <a:r>
              <a:rPr lang="en-US" sz="2400" dirty="0">
                <a:latin typeface="Aptos" panose="020B0004020202020204" pitchFamily="34" charset="0"/>
                <a:cs typeface="Calibri" panose="020F0502020204030204" pitchFamily="34" charset="0"/>
              </a:rPr>
              <a:t>und </a:t>
            </a:r>
            <a:r>
              <a:rPr lang="en-US" sz="2400" b="1" dirty="0">
                <a:solidFill>
                  <a:srgbClr val="FF983B"/>
                </a:solidFill>
                <a:latin typeface="Aptos" panose="020B0004020202020204" pitchFamily="34" charset="0"/>
                <a:cs typeface="Calibri" panose="020F0502020204030204" pitchFamily="34" charset="0"/>
              </a:rPr>
              <a:t>Belästigung </a:t>
            </a:r>
            <a:r>
              <a:rPr lang="en-US" sz="2400" dirty="0">
                <a:latin typeface="Aptos" panose="020B0004020202020204" pitchFamily="34" charset="0"/>
                <a:cs typeface="Calibri" panose="020F0502020204030204" pitchFamily="34" charset="0"/>
              </a:rPr>
              <a:t>genutzt werden</a:t>
            </a:r>
            <a:r>
              <a:rPr lang="en-US" sz="2400" dirty="0">
                <a:latin typeface="Aptos" panose="020B0004020202020204" pitchFamily="34" charset="0"/>
                <a:cs typeface="Calibri" panose="020F0502020204030204" pitchFamily="34" charset="0"/>
              </a:rPr>
              <a:t>. </a:t>
            </a:r>
          </a:p>
          <a:p>
            <a:pPr>
              <a:spcAft>
                <a:spcPts val="600"/>
              </a:spcAft>
            </a:pPr>
            <a:r>
              <a:rPr lang="en-US" sz="2400" dirty="0">
                <a:latin typeface="Aptos" panose="020B0004020202020204" pitchFamily="34" charset="0"/>
                <a:cs typeface="Calibri" panose="020F0502020204030204" pitchFamily="34" charset="0"/>
              </a:rPr>
              <a:t>Negative Nutzererfahrungen mit ineffektiven Identitätsüberprüfungsverfahren </a:t>
            </a:r>
            <a:br>
              <a:rPr lang="en-US" sz="2400" dirty="0">
                <a:latin typeface="Aptos" panose="020B0004020202020204" pitchFamily="34" charset="0"/>
                <a:cs typeface="Calibri" panose="020F0502020204030204" pitchFamily="34" charset="0"/>
              </a:rPr>
            </a:br>
            <a:r>
              <a:rPr lang="en-US" sz="2400" dirty="0">
                <a:latin typeface="Aptos" panose="020B0004020202020204" pitchFamily="34" charset="0"/>
                <a:cs typeface="Calibri" panose="020F0502020204030204" pitchFamily="34" charset="0"/>
              </a:rPr>
              <a:t>und Problemen beim Zugang zu Diensten.</a:t>
            </a:r>
          </a:p>
          <a:p>
            <a:pPr>
              <a:spcAft>
                <a:spcPts val="600"/>
              </a:spcAft>
            </a:pPr>
            <a:r>
              <a:rPr lang="en-US" sz="2400" dirty="0">
                <a:latin typeface="Aptos" panose="020B0004020202020204" pitchFamily="34" charset="0"/>
                <a:cs typeface="Calibri" panose="020F0502020204030204" pitchFamily="34" charset="0"/>
              </a:rPr>
              <a:t>Die Identifizierung von Personen durch Geolokalisierung (mit oder ohne ihre Zustimmung) </a:t>
            </a:r>
            <a:br>
              <a:rPr lang="en-US" sz="2400" dirty="0">
                <a:latin typeface="Aptos" panose="020B0004020202020204" pitchFamily="34" charset="0"/>
                <a:cs typeface="Calibri" panose="020F0502020204030204" pitchFamily="34" charset="0"/>
              </a:rPr>
            </a:br>
            <a:r>
              <a:rPr lang="en-US" sz="2400" dirty="0">
                <a:latin typeface="Aptos" panose="020B0004020202020204" pitchFamily="34" charset="0"/>
                <a:cs typeface="Calibri" panose="020F0502020204030204" pitchFamily="34" charset="0"/>
              </a:rPr>
              <a:t>ist ein Präzedenzfall in der Überwachung von Personen (unklarer rechtlicher Aspekt und Gefahr des Missbrauchs).</a:t>
            </a:r>
          </a:p>
        </p:txBody>
      </p:sp>
      <p:sp>
        <p:nvSpPr>
          <p:cNvPr id="4" name="BlokTextu 3">
            <a:extLst>
              <a:ext uri="{FF2B5EF4-FFF2-40B4-BE49-F238E27FC236}">
                <a16:creationId xmlns:a16="http://schemas.microsoft.com/office/drawing/2014/main" id="{AF3EE782-0633-97A8-1968-23D0E16D8C9B}"/>
              </a:ext>
            </a:extLst>
          </p:cNvPr>
          <p:cNvSpPr txBox="1"/>
          <p:nvPr/>
        </p:nvSpPr>
        <p:spPr>
          <a:xfrm>
            <a:off x="6928038" y="284689"/>
            <a:ext cx="4837253" cy="1107996"/>
          </a:xfrm>
          <a:prstGeom prst="rect">
            <a:avLst/>
          </a:prstGeom>
          <a:noFill/>
          <a:ln w="38100">
            <a:solidFill>
              <a:srgbClr val="FFAA5A"/>
            </a:solidFill>
          </a:ln>
        </p:spPr>
        <p:txBody>
          <a:bodyPr wrap="square" rtlCol="0">
            <a:spAutoFit/>
          </a:bodyPr>
          <a:lstStyle/>
          <a:p>
            <a:pPr algn="r"/>
            <a:r>
              <a:rPr lang="en-US" sz="2200" b="1" i="1" dirty="0" err="1">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Der durchschnittliche </a:t>
            </a:r>
            <a:r>
              <a:rPr lang="en-US"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Internetnutzer hat 150 </a:t>
            </a:r>
            <a:r>
              <a:rPr lang="en-US"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Online </a:t>
            </a:r>
            <a:endParaRPr lang="sk-SK"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endParaRPr>
          </a:p>
          <a:p>
            <a:pPr algn="r"/>
            <a:r>
              <a:rPr lang="en-US"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Konten</a:t>
            </a:r>
            <a:r>
              <a:rPr lang="en-US"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 die ein Passwort erfordern</a:t>
            </a:r>
            <a:endParaRPr lang="sk-SK" sz="22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endParaRPr>
          </a:p>
          <a:p>
            <a:pPr algn="r"/>
            <a:r>
              <a:rPr lang="en-US" sz="2200" b="1" i="1" dirty="0">
                <a:solidFill>
                  <a:srgbClr val="92BAB5"/>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                      Dashlane's Forschung, 2017</a:t>
            </a:r>
          </a:p>
        </p:txBody>
      </p:sp>
      <p:sp>
        <p:nvSpPr>
          <p:cNvPr id="5" name="Šípka: doprava 4">
            <a:extLst>
              <a:ext uri="{FF2B5EF4-FFF2-40B4-BE49-F238E27FC236}">
                <a16:creationId xmlns:a16="http://schemas.microsoft.com/office/drawing/2014/main" id="{625B51C0-592C-B621-3165-474FD2FE492B}"/>
              </a:ext>
            </a:extLst>
          </p:cNvPr>
          <p:cNvSpPr/>
          <p:nvPr/>
        </p:nvSpPr>
        <p:spPr>
          <a:xfrm>
            <a:off x="5980922" y="620344"/>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481741769"/>
      </p:ext>
    </p:extLst>
  </p:cSld>
  <p:clrMapOvr>
    <a:masterClrMapping/>
  </p:clrMapOvr>
</p:sld>
</file>

<file path=ppt/slides/slide1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Digitaler Fußabdruck - Einführung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Obrázok 3">
            <a:extLst>
              <a:ext uri="{FF2B5EF4-FFF2-40B4-BE49-F238E27FC236}">
                <a16:creationId xmlns:a16="http://schemas.microsoft.com/office/drawing/2014/main" id="{E6AA7A1B-6189-2C8E-A539-2BE94C96705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6000"/>
                    </a14:imgEffect>
                    <a14:imgEffect>
                      <a14:colorTemperature colorTemp="6850"/>
                    </a14:imgEffect>
                    <a14:imgEffect>
                      <a14:saturation sat="212000"/>
                    </a14:imgEffect>
                    <a14:imgEffect>
                      <a14:brightnessContrast bright="7000" contrast="5000"/>
                    </a14:imgEffect>
                  </a14:imgLayer>
                </a14:imgProps>
              </a:ext>
              <a:ext uri="{28A0092B-C50C-407E-A947-70E740481C1C}">
                <a14:useLocalDpi xmlns:a14="http://schemas.microsoft.com/office/drawing/2010/main" val="0"/>
              </a:ext>
            </a:extLst>
          </a:blip>
          <a:stretch>
            <a:fillRect/>
          </a:stretch>
        </p:blipFill>
        <p:spPr>
          <a:xfrm rot="926074">
            <a:off x="8546062" y="3679916"/>
            <a:ext cx="3186366" cy="3144069"/>
          </a:xfrm>
          <a:prstGeom prst="rect">
            <a:avLst/>
          </a:prstGeom>
          <a:effectLst>
            <a:softEdge rad="342900"/>
          </a:effectLst>
        </p:spPr>
      </p:pic>
      <p:sp>
        <p:nvSpPr>
          <p:cNvPr id="3" name="Content Placeholder 2"/>
          <p:cNvSpPr>
            <a:spLocks noGrp="1"/>
          </p:cNvSpPr>
          <p:nvPr>
            <p:ph idx="1"/>
          </p:nvPr>
        </p:nvSpPr>
        <p:spPr>
          <a:xfrm>
            <a:off x="979715" y="1253330"/>
            <a:ext cx="10775302" cy="4783575"/>
          </a:xfrm>
        </p:spPr>
        <p:txBody>
          <a:bodyPr>
            <a:normAutofit/>
          </a:bodyPr>
          <a:lstStyle/>
          <a:p>
            <a:pPr marL="0" indent="0">
              <a:buNone/>
            </a:pPr>
            <a:r>
              <a:rPr lang="en-US" sz="2200" b="1" dirty="0">
                <a:solidFill>
                  <a:srgbClr val="FF983B"/>
                </a:solidFill>
                <a:latin typeface="Aptos" panose="020B0004020202020204" pitchFamily="34" charset="0"/>
                <a:ea typeface="Times New Roman" panose="02020603050405020304" pitchFamily="18" charset="0"/>
              </a:rPr>
              <a:t>Fakten:</a:t>
            </a:r>
          </a:p>
          <a:p>
            <a:r>
              <a:rPr lang="en-US" sz="2200" dirty="0">
                <a:latin typeface="Aptos" panose="020B0004020202020204" pitchFamily="34" charset="0"/>
                <a:ea typeface="Times New Roman" panose="02020603050405020304" pitchFamily="18" charset="0"/>
              </a:rPr>
              <a:t>Bei vielen Online-Diensten und -Aktivitäten müssen Sie Ihre </a:t>
            </a:r>
            <a:r>
              <a:rPr lang="en-US" sz="2200" b="1" dirty="0">
                <a:solidFill>
                  <a:srgbClr val="FF983B"/>
                </a:solidFill>
                <a:latin typeface="Aptos" panose="020B0004020202020204" pitchFamily="34" charset="0"/>
                <a:ea typeface="Times New Roman" panose="02020603050405020304" pitchFamily="18" charset="0"/>
              </a:rPr>
              <a:t>digitale Identität </a:t>
            </a:r>
            <a:r>
              <a:rPr lang="en-US" sz="2200" dirty="0">
                <a:latin typeface="Aptos" panose="020B0004020202020204" pitchFamily="34" charset="0"/>
                <a:ea typeface="Times New Roman" panose="02020603050405020304" pitchFamily="18" charset="0"/>
              </a:rPr>
              <a:t>nachweisen</a:t>
            </a:r>
            <a:r>
              <a:rPr lang="en-US" sz="2200" dirty="0">
                <a:latin typeface="Aptos" panose="020B0004020202020204" pitchFamily="34" charset="0"/>
                <a:ea typeface="Times New Roman" panose="02020603050405020304" pitchFamily="18" charset="0"/>
              </a:rPr>
              <a:t>, aber viele dieser Dienste sammeln Informationen automatisch. </a:t>
            </a:r>
          </a:p>
          <a:p>
            <a:r>
              <a:rPr lang="en-US" sz="2200" dirty="0">
                <a:latin typeface="Aptos" panose="020B0004020202020204" pitchFamily="34" charset="0"/>
                <a:ea typeface="Times New Roman" panose="02020603050405020304" pitchFamily="18" charset="0"/>
              </a:rPr>
              <a:t>Es gibt eine enorme Menge unserer persönlichen und beruflichen Daten im </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im Internet.</a:t>
            </a:r>
          </a:p>
          <a:p>
            <a:r>
              <a:rPr lang="en-US" sz="2200" dirty="0">
                <a:latin typeface="Aptos" panose="020B0004020202020204" pitchFamily="34" charset="0"/>
                <a:ea typeface="Times New Roman" panose="02020603050405020304" pitchFamily="18" charset="0"/>
              </a:rPr>
              <a:t>Durch unsere Nutzung von Online-Diensten und unsere Online-Aktivitäten schaffen wir unseren </a:t>
            </a:r>
            <a:br>
              <a:rPr lang="en-US" sz="2200" dirty="0">
                <a:latin typeface="Aptos" panose="020B0004020202020204" pitchFamily="34" charset="0"/>
                <a:ea typeface="Times New Roman" panose="02020603050405020304" pitchFamily="18" charset="0"/>
              </a:rPr>
            </a:br>
            <a:r>
              <a:rPr lang="en-US" sz="2200" b="1" dirty="0">
                <a:solidFill>
                  <a:srgbClr val="FF983B"/>
                </a:solidFill>
                <a:latin typeface="Aptos" panose="020B0004020202020204" pitchFamily="34" charset="0"/>
                <a:ea typeface="Times New Roman" panose="02020603050405020304" pitchFamily="18" charset="0"/>
              </a:rPr>
              <a:t>digitalen Fußabdruck </a:t>
            </a:r>
            <a:r>
              <a:rPr lang="en-US" sz="2200" dirty="0">
                <a:latin typeface="Aptos" panose="020B0004020202020204" pitchFamily="34" charset="0"/>
                <a:ea typeface="Times New Roman" panose="02020603050405020304" pitchFamily="18" charset="0"/>
              </a:rPr>
              <a:t>im digitalen Raum. </a:t>
            </a:r>
          </a:p>
          <a:p>
            <a:r>
              <a:rPr lang="en-US" sz="2200" dirty="0">
                <a:latin typeface="Aptos" panose="020B0004020202020204" pitchFamily="34" charset="0"/>
                <a:ea typeface="Times New Roman" panose="02020603050405020304" pitchFamily="18" charset="0"/>
              </a:rPr>
              <a:t>Ein digitaler Fußabdruck </a:t>
            </a:r>
            <a:r>
              <a:rPr lang="en-US" sz="2200" b="1" dirty="0">
                <a:solidFill>
                  <a:srgbClr val="FF983B"/>
                </a:solidFill>
                <a:latin typeface="Aptos" panose="020B0004020202020204" pitchFamily="34" charset="0"/>
                <a:ea typeface="Times New Roman" panose="02020603050405020304" pitchFamily="18" charset="0"/>
              </a:rPr>
              <a:t>wird jedes Mal aufgezeichnet, wenn </a:t>
            </a:r>
            <a:r>
              <a:rPr lang="en-US" sz="2200" dirty="0">
                <a:latin typeface="Aptos" panose="020B0004020202020204" pitchFamily="34" charset="0"/>
                <a:ea typeface="Times New Roman" panose="02020603050405020304" pitchFamily="18" charset="0"/>
              </a:rPr>
              <a:t>ein Nutzer einen Online-Dienst nutzt </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oder eine nachvollziehbare Online-Aktivität ausführt.</a:t>
            </a:r>
          </a:p>
          <a:p>
            <a:pPr marL="0" indent="0">
              <a:buNone/>
            </a:pPr>
            <a:r>
              <a:rPr lang="en-US" sz="2200" dirty="0">
                <a:solidFill>
                  <a:srgbClr val="FF983B"/>
                </a:solidFill>
                <a:latin typeface="Aptos" panose="020B0004020202020204" pitchFamily="34" charset="0"/>
                <a:ea typeface="Times New Roman" panose="02020603050405020304" pitchFamily="18" charset="0"/>
              </a:rPr>
              <a:t>Was Sie über Ihren digitalen Fußabdruck wissen sollten:</a:t>
            </a:r>
          </a:p>
          <a:p>
            <a:pPr lvl="1">
              <a:buClr>
                <a:srgbClr val="FF983B"/>
              </a:buClr>
              <a:buFont typeface="Wingdings" panose="05000000000000000000" pitchFamily="2" charset="2"/>
              <a:buChar char="§"/>
            </a:pPr>
            <a:r>
              <a:rPr lang="en-US" sz="1800" dirty="0">
                <a:latin typeface="Aptos" panose="020B0004020202020204" pitchFamily="34" charset="0"/>
                <a:ea typeface="Times New Roman" panose="02020603050405020304" pitchFamily="18" charset="0"/>
              </a:rPr>
              <a:t>Es ist die unsichtbare Spur, die wir hinterlassen,</a:t>
            </a:r>
          </a:p>
          <a:p>
            <a:pPr lvl="1">
              <a:buClr>
                <a:srgbClr val="FF983B"/>
              </a:buClr>
              <a:buFont typeface="Wingdings" panose="05000000000000000000" pitchFamily="2" charset="2"/>
              <a:buChar char="§"/>
            </a:pPr>
            <a:r>
              <a:rPr lang="en-US" sz="1800" dirty="0">
                <a:latin typeface="Aptos" panose="020B0004020202020204" pitchFamily="34" charset="0"/>
                <a:ea typeface="Times New Roman" panose="02020603050405020304" pitchFamily="18" charset="0"/>
              </a:rPr>
              <a:t>sie wird passiv durch Online-Aktionen generiert,</a:t>
            </a:r>
          </a:p>
          <a:p>
            <a:pPr lvl="1">
              <a:buClr>
                <a:srgbClr val="FF983B"/>
              </a:buClr>
              <a:buFont typeface="Wingdings" panose="05000000000000000000" pitchFamily="2" charset="2"/>
              <a:buChar char="§"/>
            </a:pPr>
            <a:r>
              <a:rPr lang="en-US" sz="1800" dirty="0">
                <a:latin typeface="Aptos" panose="020B0004020202020204" pitchFamily="34" charset="0"/>
                <a:ea typeface="Times New Roman" panose="02020603050405020304" pitchFamily="18" charset="0"/>
              </a:rPr>
              <a:t>sie werden oft ohne das Wissen des Nutzers gesammelt/aufgezeichnet.</a:t>
            </a:r>
          </a:p>
        </p:txBody>
      </p:sp>
    </p:spTree>
    <p:extLst>
      <p:ext uri="{BB962C8B-B14F-4D97-AF65-F5344CB8AC3E}">
        <p14:creationId xmlns:p14="http://schemas.microsoft.com/office/powerpoint/2010/main" val="3463796573"/>
      </p:ext>
    </p:extLst>
  </p:cSld>
  <p:clrMapOvr>
    <a:masterClrMapping/>
  </p:clrMapOvr>
</p:sld>
</file>

<file path=ppt/slides/slide15.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Digitaler Fußabdruck - Definition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007706" y="1745199"/>
            <a:ext cx="10775302" cy="4153933"/>
          </a:xfrm>
        </p:spPr>
        <p:txBody>
          <a:bodyPr>
            <a:normAutofit/>
          </a:bodyPr>
          <a:lstStyle/>
          <a:p>
            <a:r>
              <a:rPr lang="en-US" dirty="0">
                <a:latin typeface="Aptos" panose="020B0004020202020204" pitchFamily="34" charset="0"/>
                <a:ea typeface="Times New Roman" panose="02020603050405020304" pitchFamily="18" charset="0"/>
              </a:rPr>
              <a:t>Ein digitaler Fußabdruck sind die Daten, die hinterlassen werden, wenn Sie </a:t>
            </a:r>
            <a:br>
              <a:rPr lang="en-US" dirty="0">
                <a:latin typeface="Aptos" panose="020B0004020202020204" pitchFamily="34" charset="0"/>
                <a:ea typeface="Times New Roman" panose="02020603050405020304" pitchFamily="18" charset="0"/>
              </a:rPr>
            </a:br>
            <a:r>
              <a:rPr lang="en-US" dirty="0">
                <a:latin typeface="Aptos" panose="020B0004020202020204" pitchFamily="34" charset="0"/>
                <a:ea typeface="Times New Roman" panose="02020603050405020304" pitchFamily="18" charset="0"/>
              </a:rPr>
              <a:t>einen digitalen Dienst nutzen, oder wenn jemand Informationen über Sie in einem digitalen Forum veröffentlicht. </a:t>
            </a:r>
          </a:p>
          <a:p>
            <a:r>
              <a:rPr lang="en-US" dirty="0">
                <a:latin typeface="Aptos" panose="020B0004020202020204" pitchFamily="34" charset="0"/>
                <a:ea typeface="Times New Roman" panose="02020603050405020304" pitchFamily="18" charset="0"/>
              </a:rPr>
              <a:t>Ein digitaler Fußabdruck (auch digitaler Schatten genannt) sind die nachvollziehbaren Daten und Aktivitäten, die ein Nutzer im Internet hinterlässt. </a:t>
            </a:r>
          </a:p>
          <a:p>
            <a:r>
              <a:rPr lang="en-US" dirty="0">
                <a:latin typeface="Aptos" panose="020B0004020202020204" pitchFamily="34" charset="0"/>
                <a:ea typeface="Times New Roman" panose="02020603050405020304" pitchFamily="18" charset="0"/>
              </a:rPr>
              <a:t>Ein digitaler Fußabdruck ist die Datenspur, die durch Ihre Online-Aktivitäten </a:t>
            </a:r>
            <a:br>
              <a:rPr lang="en-US" dirty="0">
                <a:latin typeface="Aptos" panose="020B0004020202020204" pitchFamily="34" charset="0"/>
                <a:ea typeface="Times New Roman" panose="02020603050405020304" pitchFamily="18" charset="0"/>
              </a:rPr>
            </a:br>
            <a:r>
              <a:rPr lang="en-US" dirty="0">
                <a:latin typeface="Aptos" panose="020B0004020202020204" pitchFamily="34" charset="0"/>
                <a:ea typeface="Times New Roman" panose="02020603050405020304" pitchFamily="18" charset="0"/>
              </a:rPr>
              <a:t>und die Spuren, die Sie absichtlich oder unabsichtlich hinterlassen.</a:t>
            </a:r>
          </a:p>
        </p:txBody>
      </p:sp>
    </p:spTree>
    <p:extLst>
      <p:ext uri="{BB962C8B-B14F-4D97-AF65-F5344CB8AC3E}">
        <p14:creationId xmlns:p14="http://schemas.microsoft.com/office/powerpoint/2010/main" val="2374807701"/>
      </p:ext>
    </p:extLst>
  </p:cSld>
  <p:clrMapOvr>
    <a:masterClrMapping/>
  </p:clrMapOvr>
</p:sld>
</file>

<file path=ppt/slides/slide16.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Digitaler Fußabdruck - warum ist er wichtig</a:t>
            </a:r>
            <a:r>
              <a:rPr lang="sk-SK" dirty="0">
                <a:latin typeface="Aptos" panose="020B0004020202020204" pitchFamily="34" charset="0"/>
                <a:cs typeface="Calibri Light" panose="020F0302020204030204" pitchFamily="34" charset="0"/>
              </a:rPr>
              <a:t>?</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84989" y="1334277"/>
            <a:ext cx="10775302" cy="4833257"/>
          </a:xfrm>
        </p:spPr>
        <p:txBody>
          <a:bodyPr>
            <a:normAutofit/>
          </a:bodyPr>
          <a:lstStyle/>
          <a:p>
            <a:r>
              <a:rPr lang="en-US" sz="2400" dirty="0">
                <a:latin typeface="Aptos" panose="020B0004020202020204" pitchFamily="34" charset="0"/>
                <a:ea typeface="Times New Roman" panose="02020603050405020304" pitchFamily="18" charset="0"/>
              </a:rPr>
              <a:t>Der digitale Fußabdruck </a:t>
            </a:r>
            <a:r>
              <a:rPr lang="en-US" sz="2400" b="1" dirty="0">
                <a:solidFill>
                  <a:srgbClr val="FF983B"/>
                </a:solidFill>
                <a:latin typeface="Aptos" panose="020B0004020202020204" pitchFamily="34" charset="0"/>
                <a:ea typeface="Times New Roman" panose="02020603050405020304" pitchFamily="18" charset="0"/>
              </a:rPr>
              <a:t>ist ein dauerhafter </a:t>
            </a:r>
            <a:r>
              <a:rPr lang="en-US" sz="2400" dirty="0">
                <a:latin typeface="Aptos" panose="020B0004020202020204" pitchFamily="34" charset="0"/>
                <a:ea typeface="Times New Roman" panose="02020603050405020304" pitchFamily="18" charset="0"/>
              </a:rPr>
              <a:t>und </a:t>
            </a:r>
            <a:r>
              <a:rPr lang="en-US" sz="2400" b="1" dirty="0">
                <a:solidFill>
                  <a:srgbClr val="FF983B"/>
                </a:solidFill>
                <a:latin typeface="Aptos" panose="020B0004020202020204" pitchFamily="34" charset="0"/>
                <a:ea typeface="Times New Roman" panose="02020603050405020304" pitchFamily="18" charset="0"/>
              </a:rPr>
              <a:t>unauslöschlicher </a:t>
            </a:r>
            <a:r>
              <a:rPr lang="en-US" sz="2400" dirty="0">
                <a:latin typeface="Aptos" panose="020B0004020202020204" pitchFamily="34" charset="0"/>
                <a:ea typeface="Times New Roman" panose="02020603050405020304" pitchFamily="18" charset="0"/>
              </a:rPr>
              <a:t>Teil unserer </a:t>
            </a:r>
            <a:r>
              <a:rPr lang="en-US" sz="2400" b="1" dirty="0">
                <a:solidFill>
                  <a:srgbClr val="FF983B"/>
                </a:solidFill>
                <a:latin typeface="Aptos" panose="020B0004020202020204" pitchFamily="34" charset="0"/>
                <a:ea typeface="Times New Roman" panose="02020603050405020304" pitchFamily="18" charset="0"/>
              </a:rPr>
              <a:t>Online-Existenz </a:t>
            </a:r>
            <a:r>
              <a:rPr lang="en-US" sz="2400" dirty="0">
                <a:latin typeface="Aptos" panose="020B0004020202020204" pitchFamily="34" charset="0"/>
                <a:ea typeface="Times New Roman" panose="02020603050405020304" pitchFamily="18" charset="0"/>
              </a:rPr>
              <a:t>- alles, was Sie online veröffentlichen, bleibt dort für immer.</a:t>
            </a:r>
          </a:p>
          <a:p>
            <a:r>
              <a:rPr lang="en-US" sz="2400" dirty="0">
                <a:latin typeface="Aptos" panose="020B0004020202020204" pitchFamily="34" charset="0"/>
                <a:ea typeface="Times New Roman" panose="02020603050405020304" pitchFamily="18" charset="0"/>
              </a:rPr>
              <a:t>Der digitale Fußabdruck wächst mit jeder Online-Aktivität/Aktion des Nutzers an </a:t>
            </a:r>
            <a:br>
              <a:rPr lang="en-US" sz="2400" dirty="0">
                <a:latin typeface="Aptos" panose="020B0004020202020204" pitchFamily="34" charset="0"/>
                <a:ea typeface="Times New Roman" panose="02020603050405020304" pitchFamily="18" charset="0"/>
              </a:rPr>
            </a:br>
            <a:r>
              <a:rPr lang="en-US" sz="2400" dirty="0">
                <a:latin typeface="Aptos" panose="020B0004020202020204" pitchFamily="34" charset="0"/>
                <a:ea typeface="Times New Roman" panose="02020603050405020304" pitchFamily="18" charset="0"/>
              </a:rPr>
              <a:t>oder wenn Websites/Apps die Aktivitäten eines Nutzers (mit oder ohne Zustimmung) verfolgen </a:t>
            </a:r>
            <a:br>
              <a:rPr lang="en-US" sz="2400" dirty="0">
                <a:latin typeface="Aptos" panose="020B0004020202020204" pitchFamily="34" charset="0"/>
                <a:ea typeface="Times New Roman" panose="02020603050405020304" pitchFamily="18" charset="0"/>
              </a:rPr>
            </a:br>
            <a:r>
              <a:rPr lang="en-US" sz="2400" dirty="0">
                <a:latin typeface="Aptos" panose="020B0004020202020204" pitchFamily="34" charset="0"/>
                <a:ea typeface="Times New Roman" panose="02020603050405020304" pitchFamily="18" charset="0"/>
              </a:rPr>
              <a:t>und kann dazu beitragen, </a:t>
            </a:r>
            <a:r>
              <a:rPr lang="en-US" sz="2400" b="1" dirty="0">
                <a:solidFill>
                  <a:srgbClr val="FF983B"/>
                </a:solidFill>
                <a:latin typeface="Aptos" panose="020B0004020202020204" pitchFamily="34" charset="0"/>
                <a:ea typeface="Times New Roman" panose="02020603050405020304" pitchFamily="18" charset="0"/>
              </a:rPr>
              <a:t>die digitale Identität eines Nutzers aufzubauen</a:t>
            </a:r>
            <a:r>
              <a:rPr lang="en-US" sz="2400" dirty="0">
                <a:latin typeface="Aptos" panose="020B0004020202020204" pitchFamily="34" charset="0"/>
                <a:ea typeface="Times New Roman" panose="02020603050405020304" pitchFamily="18" charset="0"/>
              </a:rPr>
              <a:t>.</a:t>
            </a:r>
          </a:p>
          <a:p>
            <a:r>
              <a:rPr lang="en-US" sz="2400" dirty="0">
                <a:latin typeface="Aptos" panose="020B0004020202020204" pitchFamily="34" charset="0"/>
                <a:ea typeface="Times New Roman" panose="02020603050405020304" pitchFamily="18" charset="0"/>
              </a:rPr>
              <a:t>Der digitale Fußabdruck spielt </a:t>
            </a:r>
            <a:r>
              <a:rPr lang="en-US" sz="2400" b="1" dirty="0">
                <a:solidFill>
                  <a:srgbClr val="FF983B"/>
                </a:solidFill>
                <a:latin typeface="Aptos" panose="020B0004020202020204" pitchFamily="34" charset="0"/>
                <a:ea typeface="Times New Roman" panose="02020603050405020304" pitchFamily="18" charset="0"/>
              </a:rPr>
              <a:t>eine wichtige Rolle </a:t>
            </a:r>
            <a:r>
              <a:rPr lang="en-US" sz="2400" dirty="0">
                <a:latin typeface="Aptos" panose="020B0004020202020204" pitchFamily="34" charset="0"/>
                <a:ea typeface="Times New Roman" panose="02020603050405020304" pitchFamily="18" charset="0"/>
              </a:rPr>
              <a:t>beim Aufbau des </a:t>
            </a:r>
            <a:r>
              <a:rPr lang="en-US" sz="2400" b="1" dirty="0">
                <a:solidFill>
                  <a:srgbClr val="FF983B"/>
                </a:solidFill>
                <a:latin typeface="Aptos" panose="020B0004020202020204" pitchFamily="34" charset="0"/>
                <a:ea typeface="Times New Roman" panose="02020603050405020304" pitchFamily="18" charset="0"/>
              </a:rPr>
              <a:t>Online-Rufs </a:t>
            </a:r>
            <a:r>
              <a:rPr lang="en-US" sz="2400" dirty="0">
                <a:latin typeface="Aptos" panose="020B0004020202020204" pitchFamily="34" charset="0"/>
                <a:ea typeface="Times New Roman" panose="02020603050405020304" pitchFamily="18" charset="0"/>
              </a:rPr>
              <a:t>eines Nutzers </a:t>
            </a:r>
            <a:r>
              <a:rPr lang="en-US" sz="2400" dirty="0">
                <a:latin typeface="Aptos" panose="020B0004020202020204" pitchFamily="34" charset="0"/>
                <a:ea typeface="Times New Roman" panose="02020603050405020304" pitchFamily="18" charset="0"/>
              </a:rPr>
              <a:t>(persönlich/beruflich).</a:t>
            </a:r>
          </a:p>
          <a:p>
            <a:r>
              <a:rPr lang="en-US" sz="2400" dirty="0">
                <a:latin typeface="Aptos" panose="020B0004020202020204" pitchFamily="34" charset="0"/>
                <a:ea typeface="Times New Roman" panose="02020603050405020304" pitchFamily="18" charset="0"/>
              </a:rPr>
              <a:t>Online-Aktivitäten/Aktionen tragen zur Erstellung </a:t>
            </a:r>
            <a:r>
              <a:rPr lang="en-US" sz="2400" b="1" dirty="0">
                <a:solidFill>
                  <a:srgbClr val="FF983B"/>
                </a:solidFill>
                <a:latin typeface="Aptos" panose="020B0004020202020204" pitchFamily="34" charset="0"/>
                <a:ea typeface="Times New Roman" panose="02020603050405020304" pitchFamily="18" charset="0"/>
              </a:rPr>
              <a:t>eines digitalen Profils </a:t>
            </a:r>
            <a:r>
              <a:rPr lang="en-US" sz="2400" dirty="0">
                <a:latin typeface="Aptos" panose="020B0004020202020204" pitchFamily="34" charset="0"/>
                <a:ea typeface="Times New Roman" panose="02020603050405020304" pitchFamily="18" charset="0"/>
              </a:rPr>
              <a:t>bei </a:t>
            </a:r>
            <a:br>
              <a:rPr lang="en-US" sz="2400" dirty="0">
                <a:latin typeface="Aptos" panose="020B0004020202020204" pitchFamily="34" charset="0"/>
                <a:ea typeface="Times New Roman" panose="02020603050405020304" pitchFamily="18" charset="0"/>
              </a:rPr>
            </a:br>
            <a:r>
              <a:rPr lang="en-US" sz="2400" dirty="0">
                <a:latin typeface="Aptos" panose="020B0004020202020204" pitchFamily="34" charset="0"/>
                <a:ea typeface="Times New Roman" panose="02020603050405020304" pitchFamily="18" charset="0"/>
              </a:rPr>
              <a:t>das von jedermann eingesehen/analysiert werden kann.</a:t>
            </a:r>
          </a:p>
          <a:p>
            <a:r>
              <a:rPr lang="en-US" sz="2400" dirty="0">
                <a:latin typeface="Aptos" panose="020B0004020202020204" pitchFamily="34" charset="0"/>
                <a:ea typeface="Times New Roman" panose="02020603050405020304" pitchFamily="18" charset="0"/>
              </a:rPr>
              <a:t>Die Sicherung und </a:t>
            </a:r>
            <a:r>
              <a:rPr lang="en-US" sz="2400" b="1" dirty="0">
                <a:solidFill>
                  <a:srgbClr val="FF983B"/>
                </a:solidFill>
                <a:latin typeface="Aptos" panose="020B0004020202020204" pitchFamily="34" charset="0"/>
                <a:ea typeface="Times New Roman" panose="02020603050405020304" pitchFamily="18" charset="0"/>
              </a:rPr>
              <a:t>Verwaltung des Inhalts </a:t>
            </a:r>
            <a:r>
              <a:rPr lang="en-US" sz="2400" dirty="0">
                <a:latin typeface="Aptos" panose="020B0004020202020204" pitchFamily="34" charset="0"/>
                <a:ea typeface="Times New Roman" panose="02020603050405020304" pitchFamily="18" charset="0"/>
              </a:rPr>
              <a:t>des digitalen Fußabdrucks bietet Schutz vor Kriminalität und Betrug.</a:t>
            </a:r>
          </a:p>
        </p:txBody>
      </p:sp>
    </p:spTree>
    <p:extLst>
      <p:ext uri="{BB962C8B-B14F-4D97-AF65-F5344CB8AC3E}">
        <p14:creationId xmlns:p14="http://schemas.microsoft.com/office/powerpoint/2010/main" val="4045537452"/>
      </p:ext>
    </p:extLst>
  </p:cSld>
  <p:clrMapOvr>
    <a:masterClrMapping/>
  </p:clrMapOvr>
</p:sld>
</file>

<file path=ppt/slides/slide17.xml><?xml version="1.0" encoding="utf-8"?>
<p:sld xmlns:a16="http://schemas.microsoft.com/office/drawing/2014/main" xmlns:adec="http://schemas.microsoft.com/office/drawing/2017/decorative" xmlns:p16="http://schemas.microsoft.com/office/powerpoint/2015/main" xmlns:ask="http://schemas.microsoft.com/office/drawing/2018/sketchyshapes"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9661" y="175905"/>
            <a:ext cx="5581261" cy="1325563"/>
          </a:xfrm>
        </p:spPr>
        <p:txBody>
          <a:bodyPr>
            <a:noAutofit/>
          </a:bodyPr>
          <a:lstStyle/>
          <a:p>
            <a:pPr algn="l"/>
            <a:r>
              <a:rPr lang="en-US" sz="4000" dirty="0">
                <a:latin typeface="Aptos" panose="020B0004020202020204" pitchFamily="34" charset="0"/>
                <a:cs typeface="Calibri Light" panose="020F0302020204030204" pitchFamily="34" charset="0"/>
              </a:rPr>
              <a:t>Digitaler Fußabdruck - Arten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fontScale="92500" lnSpcReduction="10000"/>
          </a:bodyPr>
          <a:lstStyle/>
          <a:p>
            <a:pPr marL="363538" indent="-363538" algn="just">
              <a:spcBef>
                <a:spcPts val="600"/>
              </a:spcBef>
            </a:pPr>
            <a:r>
              <a:rPr lang="en-US" sz="2300" b="1" dirty="0">
                <a:solidFill>
                  <a:srgbClr val="FFAA5A"/>
                </a:solidFill>
                <a:latin typeface="Aptos" panose="020B0004020202020204" pitchFamily="34" charset="0"/>
              </a:rPr>
              <a:t>Aktiver digitaler Fußabdruck - </a:t>
            </a:r>
            <a:r>
              <a:rPr lang="en-US" sz="2300" dirty="0">
                <a:effectLst/>
                <a:latin typeface="Aptos" panose="020B0004020202020204" pitchFamily="34" charset="0"/>
              </a:rPr>
              <a:t>Daten, die ein Nutzer wissentlich im Internet veröffentlicht. </a:t>
            </a:r>
            <a:br>
              <a:rPr lang="en-US" sz="2300" dirty="0">
                <a:effectLst/>
                <a:latin typeface="Aptos" panose="020B0004020202020204" pitchFamily="34" charset="0"/>
              </a:rPr>
            </a:br>
            <a:r>
              <a:rPr lang="en-US" sz="2300" dirty="0">
                <a:effectLst/>
                <a:latin typeface="Aptos" panose="020B0004020202020204" pitchFamily="34" charset="0"/>
              </a:rPr>
              <a:t>Sie sind das Ergebnis von gezielten Online-Aktivitäten des Nutzers:</a:t>
            </a:r>
          </a:p>
          <a:p>
            <a:pPr lvl="1" algn="just">
              <a:spcBef>
                <a:spcPts val="300"/>
              </a:spcBef>
              <a:buClr>
                <a:srgbClr val="FF983B"/>
              </a:buClr>
              <a:buFont typeface="Wingdings" panose="05000000000000000000" pitchFamily="2" charset="2"/>
              <a:buChar char="§"/>
            </a:pPr>
            <a:r>
              <a:rPr lang="en-US" sz="2200" dirty="0">
                <a:effectLst/>
                <a:latin typeface="Aptos" panose="020B0004020202020204" pitchFamily="34" charset="0"/>
                <a:ea typeface="Cambria" panose="02040503050406030204" pitchFamily="18" charset="0"/>
              </a:rPr>
              <a:t>das Posten oder die Teilnahme an sozialen Netzwerken oder Online-Foren,</a:t>
            </a:r>
          </a:p>
          <a:p>
            <a:pPr lvl="1" algn="just">
              <a:spcBef>
                <a:spcPts val="300"/>
              </a:spcBef>
              <a:buClr>
                <a:srgbClr val="FF983B"/>
              </a:buClr>
              <a:buFont typeface="Wingdings" panose="05000000000000000000" pitchFamily="2" charset="2"/>
              <a:buChar char="§"/>
            </a:pPr>
            <a:r>
              <a:rPr lang="en-US" sz="2200" dirty="0">
                <a:effectLst/>
                <a:latin typeface="Aptos" panose="020B0004020202020204" pitchFamily="34" charset="0"/>
                <a:ea typeface="Cambria" panose="02040503050406030204" pitchFamily="18" charset="0"/>
              </a:rPr>
              <a:t>Anmeldung auf einer Website mit einem registrierten Benutzernamen/Profil,</a:t>
            </a:r>
          </a:p>
          <a:p>
            <a:pPr lvl="1" algn="just">
              <a:spcBef>
                <a:spcPts val="300"/>
              </a:spcBef>
              <a:buClr>
                <a:srgbClr val="FF983B"/>
              </a:buClr>
              <a:buFont typeface="Wingdings" panose="05000000000000000000" pitchFamily="2" charset="2"/>
              <a:buChar char="§"/>
            </a:pPr>
            <a:r>
              <a:rPr lang="en-US" sz="2200" dirty="0">
                <a:effectLst/>
                <a:latin typeface="Aptos" panose="020B0004020202020204" pitchFamily="34" charset="0"/>
                <a:ea typeface="Cambria" panose="02040503050406030204" pitchFamily="18" charset="0"/>
              </a:rPr>
              <a:t>Ausfüllen eines Online-Formulars/Fragebogens, </a:t>
            </a:r>
          </a:p>
          <a:p>
            <a:pPr lvl="1" algn="just">
              <a:spcBef>
                <a:spcPts val="300"/>
              </a:spcBef>
              <a:buClr>
                <a:srgbClr val="FF983B"/>
              </a:buClr>
              <a:buFont typeface="Wingdings" panose="05000000000000000000" pitchFamily="2" charset="2"/>
              <a:buChar char="§"/>
            </a:pPr>
            <a:r>
              <a:rPr lang="en-US" sz="2200" dirty="0">
                <a:effectLst/>
                <a:latin typeface="Aptos" panose="020B0004020202020204" pitchFamily="34" charset="0"/>
                <a:ea typeface="Cambria" panose="02040503050406030204" pitchFamily="18" charset="0"/>
              </a:rPr>
              <a:t>das Abonnieren eines Newsletters,</a:t>
            </a:r>
          </a:p>
          <a:p>
            <a:pPr lvl="1" algn="just">
              <a:spcBef>
                <a:spcPts val="300"/>
              </a:spcBef>
              <a:buClr>
                <a:srgbClr val="FF983B"/>
              </a:buClr>
              <a:buFont typeface="Wingdings" panose="05000000000000000000" pitchFamily="2" charset="2"/>
              <a:buChar char="§"/>
            </a:pPr>
            <a:r>
              <a:rPr lang="en-US" sz="2200" dirty="0">
                <a:latin typeface="Aptos" panose="020B0004020202020204" pitchFamily="34" charset="0"/>
                <a:ea typeface="Cambria" panose="02040503050406030204" pitchFamily="18" charset="0"/>
              </a:rPr>
              <a:t>die Annahme von Browser-Cookies.</a:t>
            </a:r>
            <a:endParaRPr lang="en-US" sz="2200" dirty="0">
              <a:effectLst/>
              <a:latin typeface="Aptos" panose="020B0004020202020204" pitchFamily="34" charset="0"/>
              <a:ea typeface="Cambria" panose="02040503050406030204" pitchFamily="18" charset="0"/>
            </a:endParaRPr>
          </a:p>
          <a:p>
            <a:pPr marL="363538" indent="-324000" algn="just">
              <a:spcBef>
                <a:spcPts val="300"/>
              </a:spcBef>
            </a:pPr>
            <a:r>
              <a:rPr lang="en-US" sz="2300" b="1" dirty="0">
                <a:solidFill>
                  <a:srgbClr val="FF983B"/>
                </a:solidFill>
                <a:latin typeface="Aptos" panose="020B0004020202020204" pitchFamily="34" charset="0"/>
              </a:rPr>
              <a:t>Passiver digitaler Fußabdruck - </a:t>
            </a:r>
            <a:r>
              <a:rPr lang="en-US" sz="2300" dirty="0">
                <a:effectLst/>
                <a:latin typeface="Aptos" panose="020B0004020202020204" pitchFamily="34" charset="0"/>
                <a:cs typeface="Arial" panose="020B0604020202020204" pitchFamily="34" charset="0"/>
              </a:rPr>
              <a:t>Daten, die über einen Nutzer </a:t>
            </a:r>
            <a:r>
              <a:rPr lang="sk-SK" sz="2300" dirty="0">
                <a:effectLst/>
                <a:latin typeface="Aptos" panose="020B0004020202020204" pitchFamily="34" charset="0"/>
                <a:cs typeface="Arial" panose="020B0604020202020204" pitchFamily="34" charset="0"/>
              </a:rPr>
              <a:t>bzw</a:t>
            </a:r>
            <a:r>
              <a:rPr lang="en-US" sz="2300" dirty="0">
                <a:effectLst/>
                <a:latin typeface="Aptos" panose="020B0004020202020204" pitchFamily="34" charset="0"/>
                <a:cs typeface="Arial" panose="020B0604020202020204" pitchFamily="34" charset="0"/>
              </a:rPr>
              <a:t>. </a:t>
            </a:r>
            <a:r>
              <a:rPr lang="en-US" sz="2300" dirty="0">
                <a:effectLst/>
                <a:latin typeface="Aptos" panose="020B0004020202020204" pitchFamily="34" charset="0"/>
                <a:cs typeface="Arial" panose="020B0604020202020204" pitchFamily="34" charset="0"/>
              </a:rPr>
              <a:t>seine Online-Aktivitäten </a:t>
            </a:r>
            <a:r>
              <a:rPr lang="en-US" sz="2300" dirty="0">
                <a:effectLst/>
                <a:latin typeface="Aptos" panose="020B0004020202020204" pitchFamily="34" charset="0"/>
                <a:cs typeface="Arial" panose="020B0604020202020204" pitchFamily="34" charset="0"/>
              </a:rPr>
              <a:t>ohne sein Wissen (manchmal ohne seine Zustimmung) </a:t>
            </a:r>
            <a:r>
              <a:rPr lang="en-US" sz="2300" dirty="0">
                <a:effectLst/>
                <a:latin typeface="Aptos" panose="020B0004020202020204" pitchFamily="34" charset="0"/>
                <a:cs typeface="Arial" panose="020B0604020202020204" pitchFamily="34" charset="0"/>
              </a:rPr>
              <a:t>gesammelt werden</a:t>
            </a:r>
            <a:r>
              <a:rPr lang="en-US" sz="2300" dirty="0">
                <a:effectLst/>
                <a:latin typeface="Aptos" panose="020B0004020202020204" pitchFamily="34" charset="0"/>
                <a:cs typeface="Arial" panose="020B0604020202020204" pitchFamily="34" charset="0"/>
              </a:rPr>
              <a:t>. </a:t>
            </a:r>
            <a:r>
              <a:rPr lang="en-US" sz="2300" dirty="0">
                <a:latin typeface="Aptos" panose="020B0004020202020204" pitchFamily="34" charset="0"/>
              </a:rPr>
              <a:t>Die Daten werden unsichtbar über die genutzten Online-Dienste und durch die Überwachung der IP-Adresse des PCs des Nutzers gesammelt:</a:t>
            </a:r>
          </a:p>
          <a:p>
            <a:pPr lvl="1" algn="just">
              <a:spcBef>
                <a:spcPts val="300"/>
              </a:spcBef>
              <a:buClr>
                <a:srgbClr val="FF983B"/>
              </a:buClr>
              <a:buFont typeface="Wingdings" panose="05000000000000000000" pitchFamily="2" charset="2"/>
              <a:buChar char="§"/>
            </a:pPr>
            <a:r>
              <a:rPr lang="en-US" sz="2200" dirty="0">
                <a:latin typeface="Aptos" panose="020B0004020202020204" pitchFamily="34" charset="0"/>
                <a:ea typeface="Cambria" panose="02040503050406030204" pitchFamily="18" charset="0"/>
              </a:rPr>
              <a:t>die Installation von </a:t>
            </a:r>
            <a:r>
              <a:rPr lang="sk-SK" sz="2200" dirty="0">
                <a:latin typeface="Aptos" panose="020B0004020202020204" pitchFamily="34" charset="0"/>
                <a:ea typeface="Cambria" panose="02040503050406030204" pitchFamily="18" charset="0"/>
              </a:rPr>
              <a:t>Cookies</a:t>
            </a:r>
            <a:r>
              <a:rPr lang="en-US" sz="2200" dirty="0">
                <a:latin typeface="Aptos" panose="020B0004020202020204" pitchFamily="34" charset="0"/>
                <a:ea typeface="Cambria" panose="02040503050406030204" pitchFamily="18" charset="0"/>
              </a:rPr>
              <a:t>, </a:t>
            </a:r>
            <a:endParaRPr lang="sk-SK" sz="2200" dirty="0">
              <a:latin typeface="Aptos" panose="020B0004020202020204" pitchFamily="34" charset="0"/>
              <a:ea typeface="Cambria" panose="02040503050406030204" pitchFamily="18" charset="0"/>
            </a:endParaRPr>
          </a:p>
          <a:p>
            <a:pPr lvl="1" algn="just">
              <a:spcBef>
                <a:spcPts val="300"/>
              </a:spcBef>
              <a:buClr>
                <a:srgbClr val="FF983B"/>
              </a:buClr>
              <a:buFont typeface="Wingdings" panose="05000000000000000000" pitchFamily="2" charset="2"/>
              <a:buChar char="§"/>
            </a:pPr>
            <a:r>
              <a:rPr lang="en-US" sz="2200" dirty="0">
                <a:latin typeface="Aptos" panose="020B0004020202020204" pitchFamily="34" charset="0"/>
                <a:ea typeface="Cambria" panose="02040503050406030204" pitchFamily="18" charset="0"/>
              </a:rPr>
              <a:t>Browsing-/Kaufhistorie (basierend auf der Zustimmung zu den Nutzungsbedingungen), </a:t>
            </a:r>
          </a:p>
          <a:p>
            <a:pPr lvl="1" algn="just">
              <a:spcBef>
                <a:spcPts val="300"/>
              </a:spcBef>
              <a:buClr>
                <a:srgbClr val="FF983B"/>
              </a:buClr>
              <a:buFont typeface="Wingdings" panose="05000000000000000000" pitchFamily="2" charset="2"/>
              <a:buChar char="§"/>
            </a:pPr>
            <a:r>
              <a:rPr lang="en-US" sz="2200" dirty="0">
                <a:latin typeface="Aptos" panose="020B0004020202020204" pitchFamily="34" charset="0"/>
                <a:ea typeface="Cambria" panose="02040503050406030204" pitchFamily="18" charset="0"/>
              </a:rPr>
              <a:t>soziale </a:t>
            </a:r>
            <a:r>
              <a:rPr lang="sk-SK" sz="2200" dirty="0">
                <a:latin typeface="Aptos" panose="020B0004020202020204" pitchFamily="34" charset="0"/>
                <a:ea typeface="Cambria" panose="02040503050406030204" pitchFamily="18" charset="0"/>
              </a:rPr>
              <a:t>Netzwerke </a:t>
            </a:r>
            <a:r>
              <a:rPr lang="en-US" sz="2200" dirty="0">
                <a:latin typeface="Aptos" panose="020B0004020202020204" pitchFamily="34" charset="0"/>
                <a:ea typeface="Cambria" panose="02040503050406030204" pitchFamily="18" charset="0"/>
              </a:rPr>
              <a:t>und Werbetreibende, die "Likes", "Shares" und "Kommentare" nutzen, um den Nutzer gezielt mit bestimmten Inhalten anzusprechen</a:t>
            </a:r>
            <a:r>
              <a:rPr lang="sk-SK" sz="2200" dirty="0">
                <a:latin typeface="Aptos" panose="020B0004020202020204" pitchFamily="34" charset="0"/>
                <a:ea typeface="Cambria" panose="02040503050406030204" pitchFamily="18" charset="0"/>
              </a:rPr>
              <a:t>,</a:t>
            </a:r>
          </a:p>
          <a:p>
            <a:pPr lvl="1" algn="just">
              <a:spcBef>
                <a:spcPts val="300"/>
              </a:spcBef>
              <a:buClr>
                <a:srgbClr val="FF983B"/>
              </a:buClr>
              <a:buFont typeface="Wingdings" panose="05000000000000000000" pitchFamily="2" charset="2"/>
              <a:buChar char="§"/>
            </a:pPr>
            <a:r>
              <a:rPr lang="en-US" sz="2200" dirty="0" err="1">
                <a:latin typeface="Aptos" panose="020B0004020202020204" pitchFamily="34" charset="0"/>
                <a:ea typeface="Cambria" panose="02040503050406030204" pitchFamily="18" charset="0"/>
              </a:rPr>
              <a:t>Apps</a:t>
            </a:r>
            <a:r>
              <a:rPr lang="en-US" sz="2200" dirty="0">
                <a:latin typeface="Aptos" panose="020B0004020202020204" pitchFamily="34" charset="0"/>
                <a:ea typeface="Cambria" panose="02040503050406030204" pitchFamily="18" charset="0"/>
              </a:rPr>
              <a:t>, die die digitalen Aktivitäten und den Standort eines Nutzers verfolgen</a:t>
            </a:r>
            <a:r>
              <a:rPr lang="sk-SK" sz="2200" dirty="0">
                <a:latin typeface="Aptos" panose="020B0004020202020204" pitchFamily="34" charset="0"/>
                <a:ea typeface="Cambria" panose="02040503050406030204" pitchFamily="18" charset="0"/>
              </a:rPr>
              <a:t>.</a:t>
            </a:r>
          </a:p>
        </p:txBody>
      </p:sp>
      <p:pic>
        <p:nvPicPr>
          <p:cNvPr id="6" name="Obrázok 5">
            <a:extLst>
              <a:ext uri="{FF2B5EF4-FFF2-40B4-BE49-F238E27FC236}">
                <a16:creationId xmlns:a16="http://schemas.microsoft.com/office/drawing/2014/main" id="{7804830D-B02F-5A6C-0080-5387B9CAF3F3}"/>
              </a:ext>
            </a:extLst>
          </p:cNvPr>
          <p:cNvPicPr>
            <a:picLocks noChangeAspect="1"/>
          </p:cNvPicPr>
          <p:nvPr/>
        </p:nvPicPr>
        <p:blipFill>
          <a:blip r:embed="rId2"/>
          <a:stretch>
            <a:fillRect/>
          </a:stretch>
        </p:blipFill>
        <p:spPr>
          <a:xfrm>
            <a:off x="8046721" y="175905"/>
            <a:ext cx="3474719" cy="1326990"/>
          </a:xfrm>
          <a:prstGeom prst="rect">
            <a:avLst/>
          </a:prstGeom>
        </p:spPr>
      </p:pic>
    </p:spTree>
    <p:extLst>
      <p:ext uri="{BB962C8B-B14F-4D97-AF65-F5344CB8AC3E}">
        <p14:creationId xmlns:p14="http://schemas.microsoft.com/office/powerpoint/2010/main" val="3684264242"/>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9D647E-1EF3-B8DC-7F80-F8C7FC5CDE8A}"/>
              </a:ext>
            </a:extLst>
          </p:cNvPr>
          <p:cNvSpPr>
            <a:spLocks noGrp="1"/>
          </p:cNvSpPr>
          <p:nvPr>
            <p:ph type="title"/>
          </p:nvPr>
        </p:nvSpPr>
        <p:spPr>
          <a:xfrm>
            <a:off x="381175" y="196127"/>
            <a:ext cx="11439924" cy="828000"/>
          </a:xfrm>
        </p:spPr>
        <p:txBody>
          <a:bodyPr>
            <a:normAutofit fontScale="90000"/>
          </a:bodyPr>
          <a:lstStyle/>
          <a:p>
            <a:r>
              <a:rPr lang="en-US" dirty="0">
                <a:latin typeface="Aptos" panose="020B0004020202020204" pitchFamily="34" charset="0"/>
              </a:rPr>
              <a:t>Digitaler Fußabdruck - Beispiele für gesammelte Daten</a:t>
            </a:r>
          </a:p>
        </p:txBody>
      </p:sp>
      <p:graphicFrame>
        <p:nvGraphicFramePr>
          <p:cNvPr id="7" name="Tabuľka 6">
            <a:extLst>
              <a:ext uri="{FF2B5EF4-FFF2-40B4-BE49-F238E27FC236}">
                <a16:creationId xmlns:a16="http://schemas.microsoft.com/office/drawing/2014/main" id="{17A774CB-6A6E-ADA7-5B33-38C970E2B326}"/>
              </a:ext>
            </a:extLst>
          </p:cNvPr>
          <p:cNvGraphicFramePr>
            <a:graphicFrameLocks noGrp="1"/>
          </p:cNvGraphicFramePr>
          <p:nvPr>
            <p:extLst>
              <p:ext uri="{D42A27DB-BD31-4B8C-83A1-F6EECF244321}">
                <p14:modId xmlns:p14="http://schemas.microsoft.com/office/powerpoint/2010/main" val="2054590420"/>
              </p:ext>
            </p:extLst>
          </p:nvPr>
        </p:nvGraphicFramePr>
        <p:xfrm>
          <a:off x="538715" y="939222"/>
          <a:ext cx="11124845" cy="5385016"/>
        </p:xfrm>
        <a:graphic>
          <a:graphicData uri="http://schemas.openxmlformats.org/drawingml/2006/table">
            <a:tbl>
              <a:tblPr firstRow="1" firstCol="1" bandRow="1">
                <a:tableStyleId>{5C22544A-7EE6-4342-B048-85BDC9FD1C3A}</a:tableStyleId>
              </a:tblPr>
              <a:tblGrid>
                <a:gridCol w="2129701">
                  <a:extLst>
                    <a:ext uri="{9D8B030D-6E8A-4147-A177-3AD203B41FA5}">
                      <a16:colId xmlns:a16="http://schemas.microsoft.com/office/drawing/2014/main" val="232641165"/>
                    </a:ext>
                  </a:extLst>
                </a:gridCol>
                <a:gridCol w="8995144">
                  <a:extLst>
                    <a:ext uri="{9D8B030D-6E8A-4147-A177-3AD203B41FA5}">
                      <a16:colId xmlns:a16="http://schemas.microsoft.com/office/drawing/2014/main" val="1144848269"/>
                    </a:ext>
                  </a:extLst>
                </a:gridCol>
              </a:tblGrid>
              <a:tr h="505623">
                <a:tc>
                  <a:txBody>
                    <a:bodyPr/>
                    <a:lstStyle/>
                    <a:p>
                      <a:pPr>
                        <a:lnSpc>
                          <a:spcPct val="107000"/>
                        </a:lnSpc>
                        <a:spcBef>
                          <a:spcPts val="0"/>
                        </a:spcBef>
                        <a:spcAft>
                          <a:spcPts val="0"/>
                        </a:spcAft>
                      </a:pPr>
                      <a:r>
                        <a:rPr lang="en-U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 Tätigkeit</a:t>
                      </a:r>
                      <a:endParaRPr lang="en-U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AB5">
                        <a:alpha val="75000"/>
                      </a:srgbClr>
                    </a:solidFill>
                  </a:tcPr>
                </a:tc>
                <a:tc>
                  <a:txBody>
                    <a:bodyPr/>
                    <a:lstStyle/>
                    <a:p>
                      <a:pPr>
                        <a:lnSpc>
                          <a:spcPct val="107000"/>
                        </a:lnSpc>
                        <a:spcBef>
                          <a:spcPts val="0"/>
                        </a:spcBef>
                        <a:spcAft>
                          <a:spcPts val="0"/>
                        </a:spcAft>
                      </a:pPr>
                      <a:r>
                        <a:rPr lang="en-U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Erfasste Daten</a:t>
                      </a:r>
                      <a:endParaRPr lang="en-U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AB5">
                        <a:alpha val="75000"/>
                      </a:srgbClr>
                    </a:solidFill>
                  </a:tcPr>
                </a:tc>
                <a:extLst>
                  <a:ext uri="{0D108BD9-81ED-4DB2-BD59-A6C34878D82A}">
                    <a16:rowId xmlns:a16="http://schemas.microsoft.com/office/drawing/2014/main" val="1440550584"/>
                  </a:ext>
                </a:extLst>
              </a:tr>
              <a:tr h="672719">
                <a:tc>
                  <a:txBody>
                    <a:bodyPr/>
                    <a:lstStyle/>
                    <a:p>
                      <a:pPr>
                        <a:lnSpc>
                          <a:spcPct val="107000"/>
                        </a:lnSpc>
                        <a:spcAft>
                          <a:spcPts val="0"/>
                        </a:spcAft>
                      </a:pPr>
                      <a:r>
                        <a:rPr lang="en-US" sz="2200" b="0" noProof="0" dirty="0">
                          <a:solidFill>
                            <a:srgbClr val="FFAA5A"/>
                          </a:solidFill>
                          <a:effectLst/>
                          <a:latin typeface="Aptos" panose="020B0004020202020204" pitchFamily="34" charset="0"/>
                          <a:ea typeface="Cambria" panose="02040503050406030204" pitchFamily="18" charset="0"/>
                        </a:rPr>
                        <a:t>Surfen im Internet </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200" noProof="0" dirty="0">
                          <a:effectLst/>
                          <a:latin typeface="Aptos" panose="020B0004020202020204" pitchFamily="34" charset="0"/>
                          <a:ea typeface="Cambria" panose="02040503050406030204" pitchFamily="18" charset="0"/>
                        </a:rPr>
                        <a:t>IP-Adresse der Verbindung, Browserverlauf und -aktivität, verwendeter Gerätetyp</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305458"/>
                  </a:ext>
                </a:extLst>
              </a:tr>
              <a:tr h="672719">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Cookies-Datei</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200" kern="1200" noProof="0" dirty="0">
                          <a:solidFill>
                            <a:schemeClr val="dk1"/>
                          </a:solidFill>
                          <a:effectLst/>
                          <a:latin typeface="Aptos" panose="020B0004020202020204" pitchFamily="34" charset="0"/>
                          <a:ea typeface="Cambria" panose="02040503050406030204" pitchFamily="18" charset="0"/>
                          <a:cs typeface="+mn-cs"/>
                        </a:rPr>
                        <a:t>Anmeldeinformationen, Suchverlauf und -einstellungen, verwendeter Gerätetyp, </a:t>
                      </a:r>
                      <a:r>
                        <a:rPr lang="en-US" sz="2200" kern="1200" dirty="0">
                          <a:solidFill>
                            <a:schemeClr val="dk1"/>
                          </a:solidFill>
                          <a:effectLst/>
                          <a:latin typeface="Aptos" panose="020B0004020202020204" pitchFamily="34" charset="0"/>
                          <a:ea typeface="Cambria" panose="02040503050406030204" pitchFamily="18" charset="0"/>
                          <a:cs typeface="+mn-cs"/>
                        </a:rPr>
                        <a:t>Spracheinstellungen</a:t>
                      </a:r>
                      <a:endParaRPr lang="en-US" sz="2200" kern="1200" noProof="0" dirty="0">
                        <a:solidFill>
                          <a:schemeClr val="dk1"/>
                        </a:solidFill>
                        <a:effectLst/>
                        <a:latin typeface="Aptos" panose="020B0004020202020204" pitchFamily="34"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2638480"/>
                  </a:ext>
                </a:extLst>
              </a:tr>
              <a:tr h="722318">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Online-Einkauf</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200" kern="1200" noProof="0" dirty="0">
                          <a:solidFill>
                            <a:schemeClr val="dk1"/>
                          </a:solidFill>
                          <a:effectLst/>
                          <a:latin typeface="Aptos" panose="020B0004020202020204" pitchFamily="34" charset="0"/>
                          <a:ea typeface="Cambria" panose="02040503050406030204" pitchFamily="18" charset="0"/>
                          <a:cs typeface="+mn-cs"/>
                        </a:rPr>
                        <a:t>Kaufhistorie, einschließlich gekaufter/überprüfter Artikel, Kreditkartennummern, persönlicher Daten, Newsletter-Abonnements, Nutzung von Gutscheinen, Anzeigenklicks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974809"/>
                  </a:ext>
                </a:extLst>
              </a:tr>
              <a:tr h="577855">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Onlinebanking</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200" noProof="0" dirty="0">
                          <a:effectLst/>
                          <a:latin typeface="Aptos" panose="020B0004020202020204" pitchFamily="34" charset="0"/>
                          <a:ea typeface="Cambria" panose="02040503050406030204" pitchFamily="18" charset="0"/>
                        </a:rPr>
                        <a:t>Zahlungs- und Kontoinformationen, Transaktionsverlauf, Geolokalisierungsdaten</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5693242"/>
                  </a:ext>
                </a:extLst>
              </a:tr>
              <a:tr h="577855">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Dateien herunterladen</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200" noProof="0" dirty="0">
                          <a:effectLst/>
                          <a:latin typeface="Aptos" panose="020B0004020202020204" pitchFamily="34" charset="0"/>
                          <a:ea typeface="Cambria" panose="02040503050406030204" pitchFamily="18" charset="0"/>
                        </a:rPr>
                        <a:t>Dateityp, Herkunft und Metadaten, Verlauf der heruntergeladenen Dateien</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489249"/>
                  </a:ext>
                </a:extLst>
              </a:tr>
              <a:tr h="577855">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Soziale Netzwerke</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200" noProof="0" dirty="0">
                          <a:effectLst/>
                          <a:latin typeface="Aptos" panose="020B0004020202020204" pitchFamily="34" charset="0"/>
                          <a:ea typeface="Cambria" panose="02040503050406030204" pitchFamily="18" charset="0"/>
                        </a:rPr>
                        <a:t>Fotos, Beiträge, Kommentare, Namen von Verwandten, Freunden</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022927"/>
                  </a:ext>
                </a:extLst>
              </a:tr>
              <a:tr h="794550">
                <a:tc>
                  <a:txBody>
                    <a:bodyPr/>
                    <a:lstStyle/>
                    <a:p>
                      <a:pPr>
                        <a:lnSpc>
                          <a:spcPct val="107000"/>
                        </a:lnSpc>
                        <a:spcAft>
                          <a:spcPts val="800"/>
                        </a:spcAft>
                      </a:pPr>
                      <a:r>
                        <a:rPr lang="en-US" sz="2200" b="0" noProof="0" dirty="0">
                          <a:solidFill>
                            <a:srgbClr val="FFAA5A"/>
                          </a:solidFill>
                          <a:effectLst/>
                          <a:latin typeface="Aptos" panose="020B0004020202020204" pitchFamily="34" charset="0"/>
                          <a:ea typeface="Cambria" panose="02040503050406030204" pitchFamily="18" charset="0"/>
                        </a:rPr>
                        <a:t>E-Mail</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200" noProof="0" dirty="0">
                          <a:effectLst/>
                          <a:latin typeface="Aptos" panose="020B0004020202020204" pitchFamily="34" charset="0"/>
                          <a:ea typeface="Cambria" panose="02040503050406030204" pitchFamily="18" charset="0"/>
                        </a:rPr>
                        <a:t>empfangene/weitergeleitete E-Mails, E-Mail-Adressen (persönliche </a:t>
                      </a:r>
                      <a:r>
                        <a:rPr lang="sk-SK" sz="2200" noProof="0" dirty="0">
                          <a:effectLst/>
                          <a:latin typeface="Aptos" panose="020B0004020202020204" pitchFamily="34" charset="0"/>
                          <a:ea typeface="Cambria" panose="02040503050406030204" pitchFamily="18" charset="0"/>
                        </a:rPr>
                        <a:t>oder </a:t>
                      </a:r>
                      <a:r>
                        <a:rPr lang="en-US" sz="2200" noProof="0" dirty="0">
                          <a:effectLst/>
                          <a:latin typeface="Aptos" panose="020B0004020202020204" pitchFamily="34" charset="0"/>
                          <a:ea typeface="Cambria" panose="02040503050406030204" pitchFamily="18" charset="0"/>
                        </a:rPr>
                        <a:t>berufliche Kontakte), Geolokalisierung</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2932947"/>
                  </a:ext>
                </a:extLst>
              </a:tr>
            </a:tbl>
          </a:graphicData>
        </a:graphic>
      </p:graphicFrame>
    </p:spTree>
    <p:extLst>
      <p:ext uri="{BB962C8B-B14F-4D97-AF65-F5344CB8AC3E}">
        <p14:creationId xmlns:p14="http://schemas.microsoft.com/office/powerpoint/2010/main" val="1301139221"/>
      </p:ext>
    </p:extLst>
  </p:cSld>
  <p:clrMapOvr>
    <a:masterClrMapping/>
  </p:clrMapOvr>
</p:sld>
</file>

<file path=ppt/slides/slide19.xml><?xml version="1.0" encoding="utf-8"?>
<p:sld xmlns:a16="http://schemas.microsoft.com/office/drawing/2014/main" xmlns:adec="http://schemas.microsoft.com/office/drawing/2017/decorative" xmlns:p16="http://schemas.microsoft.com/office/powerpoint/2015/main" xmlns:ask="http://schemas.microsoft.com/office/drawing/2018/sketchyshapes"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967" y="175905"/>
            <a:ext cx="5868955" cy="1325563"/>
          </a:xfrm>
        </p:spPr>
        <p:txBody>
          <a:bodyPr>
            <a:noAutofit/>
          </a:bodyPr>
          <a:lstStyle/>
          <a:p>
            <a:pPr algn="l"/>
            <a:r>
              <a:rPr lang="en-US" sz="4000" dirty="0">
                <a:latin typeface="Aptos" panose="020B0004020202020204" pitchFamily="34" charset="0"/>
                <a:cs typeface="Calibri Light" panose="020F0302020204030204" pitchFamily="34" charset="0"/>
              </a:rPr>
              <a:t>Die Risiken und Bedrohungen </a:t>
            </a:r>
            <a:br>
              <a:rPr lang="en-US" sz="4000" dirty="0">
                <a:latin typeface="Aptos" panose="020B0004020202020204" pitchFamily="34" charset="0"/>
                <a:cs typeface="Calibri Light" panose="020F0302020204030204" pitchFamily="34" charset="0"/>
              </a:rPr>
            </a:br>
            <a:r>
              <a:rPr lang="en-US" sz="4000" dirty="0">
                <a:latin typeface="Aptos" panose="020B0004020202020204" pitchFamily="34" charset="0"/>
                <a:cs typeface="Calibri Light" panose="020F0302020204030204" pitchFamily="34" charset="0"/>
              </a:rPr>
              <a:t>des Missbrauchs des digitalen Fußabdrucks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fontScale="92500" lnSpcReduction="10000"/>
          </a:bodyPr>
          <a:lstStyle/>
          <a:p>
            <a:pPr>
              <a:spcAft>
                <a:spcPts val="600"/>
              </a:spcAft>
            </a:pPr>
            <a:r>
              <a:rPr lang="en-US" sz="2400" b="1" dirty="0">
                <a:solidFill>
                  <a:srgbClr val="FF983B"/>
                </a:solidFill>
                <a:latin typeface="Aptos" panose="020B0004020202020204" pitchFamily="34" charset="0"/>
                <a:cs typeface="Calibri" panose="020F0502020204030204" pitchFamily="34" charset="0"/>
              </a:rPr>
              <a:t>Identitätsdiebstahl: </a:t>
            </a:r>
            <a:r>
              <a:rPr lang="en-US" sz="2400" dirty="0">
                <a:latin typeface="Aptos" panose="020B0004020202020204" pitchFamily="34" charset="0"/>
                <a:cs typeface="Calibri" panose="020F0502020204030204" pitchFamily="34" charset="0"/>
              </a:rPr>
              <a:t>Erstellung gefälschter Ausweise, Eröffnung betrügerischer Konten.</a:t>
            </a:r>
          </a:p>
          <a:p>
            <a:pPr>
              <a:spcAft>
                <a:spcPts val="600"/>
              </a:spcAft>
            </a:pPr>
            <a:r>
              <a:rPr lang="en-US" sz="2400" b="1" dirty="0">
                <a:solidFill>
                  <a:srgbClr val="FF983B"/>
                </a:solidFill>
                <a:latin typeface="Aptos" panose="020B0004020202020204" pitchFamily="34" charset="0"/>
                <a:cs typeface="Calibri" panose="020F0502020204030204" pitchFamily="34" charset="0"/>
              </a:rPr>
              <a:t>Social Engineering: </a:t>
            </a:r>
            <a:r>
              <a:rPr lang="en-US" sz="2400" dirty="0">
                <a:latin typeface="Aptos" panose="020B0004020202020204" pitchFamily="34" charset="0"/>
                <a:cs typeface="Calibri" panose="020F0502020204030204" pitchFamily="34" charset="0"/>
              </a:rPr>
              <a:t>gefälschte E-Mails (im Namen eines Arbeitgebers, einer Bank), um sensible Informationen zu erhalten oder auf bösartige Links zu klicken.</a:t>
            </a:r>
          </a:p>
          <a:p>
            <a:pPr>
              <a:spcAft>
                <a:spcPts val="600"/>
              </a:spcAft>
            </a:pPr>
            <a:r>
              <a:rPr lang="en-US" sz="2400" b="1" dirty="0">
                <a:solidFill>
                  <a:srgbClr val="FF983B"/>
                </a:solidFill>
                <a:latin typeface="Aptos" panose="020B0004020202020204" pitchFamily="34" charset="0"/>
                <a:cs typeface="Calibri" panose="020F0502020204030204" pitchFamily="34" charset="0"/>
              </a:rPr>
              <a:t>Phishing-Angriffe: </a:t>
            </a:r>
            <a:r>
              <a:rPr lang="en-US" sz="2400" dirty="0">
                <a:latin typeface="Aptos" panose="020B0004020202020204" pitchFamily="34" charset="0"/>
                <a:cs typeface="Calibri" panose="020F0502020204030204" pitchFamily="34" charset="0"/>
              </a:rPr>
              <a:t>Diebstahl von Finanzdaten.</a:t>
            </a:r>
          </a:p>
          <a:p>
            <a:pPr>
              <a:spcAft>
                <a:spcPts val="600"/>
              </a:spcAft>
            </a:pPr>
            <a:r>
              <a:rPr lang="en-US" sz="2400" b="1" dirty="0">
                <a:solidFill>
                  <a:srgbClr val="FF983B"/>
                </a:solidFill>
                <a:latin typeface="Aptos" panose="020B0004020202020204" pitchFamily="34" charset="0"/>
                <a:cs typeface="Calibri" panose="020F0502020204030204" pitchFamily="34" charset="0"/>
              </a:rPr>
              <a:t>Datenschutz und Datenschutzverletzungen: </a:t>
            </a:r>
            <a:r>
              <a:rPr lang="en-US" sz="2400" dirty="0">
                <a:latin typeface="Aptos" panose="020B0004020202020204" pitchFamily="34" charset="0"/>
                <a:cs typeface="Calibri" panose="020F0502020204030204" pitchFamily="34" charset="0"/>
              </a:rPr>
              <a:t>Wenn mehrere Konten das gleiche Passwort verwenden, können die Zugangsdaten eines Kontos auf allen Websites verwendet werden.</a:t>
            </a:r>
          </a:p>
          <a:p>
            <a:pPr>
              <a:spcAft>
                <a:spcPts val="600"/>
              </a:spcAft>
            </a:pPr>
            <a:r>
              <a:rPr lang="en-US" sz="2400" b="1" dirty="0">
                <a:solidFill>
                  <a:srgbClr val="FF983B"/>
                </a:solidFill>
                <a:latin typeface="Aptos" panose="020B0004020202020204" pitchFamily="34" charset="0"/>
                <a:cs typeface="Calibri" panose="020F0502020204030204" pitchFamily="34" charset="0"/>
              </a:rPr>
              <a:t>Cybermobbing oder Belästigung: </a:t>
            </a:r>
            <a:r>
              <a:rPr lang="en-US" sz="2400" dirty="0">
                <a:latin typeface="Aptos" panose="020B0004020202020204" pitchFamily="34" charset="0"/>
                <a:cs typeface="Calibri" panose="020F0502020204030204" pitchFamily="34" charset="0"/>
              </a:rPr>
              <a:t>Persönliche Daten können für Cybermobbing </a:t>
            </a:r>
            <a:br>
              <a:rPr lang="en-US" sz="2400" dirty="0">
                <a:latin typeface="Aptos" panose="020B0004020202020204" pitchFamily="34" charset="0"/>
                <a:cs typeface="Calibri" panose="020F0502020204030204" pitchFamily="34" charset="0"/>
              </a:rPr>
            </a:br>
            <a:r>
              <a:rPr lang="en-US" sz="2400" dirty="0">
                <a:latin typeface="Aptos" panose="020B0004020202020204" pitchFamily="34" charset="0"/>
                <a:cs typeface="Calibri" panose="020F0502020204030204" pitchFamily="34" charset="0"/>
              </a:rPr>
              <a:t>oder </a:t>
            </a:r>
            <a:r>
              <a:rPr lang="en-US" sz="2400" dirty="0" err="1">
                <a:latin typeface="Aptos" panose="020B0004020202020204" pitchFamily="34" charset="0"/>
                <a:cs typeface="Calibri" panose="020F0502020204030204" pitchFamily="34" charset="0"/>
              </a:rPr>
              <a:t>Doxxing </a:t>
            </a:r>
            <a:r>
              <a:rPr lang="en-US" sz="2400" dirty="0">
                <a:latin typeface="Aptos" panose="020B0004020202020204" pitchFamily="34" charset="0"/>
                <a:cs typeface="Calibri" panose="020F0502020204030204" pitchFamily="34" charset="0"/>
              </a:rPr>
              <a:t>(Veröffentlichung privater Informationen im Internet mit dem Ziel der Einschüchterung).</a:t>
            </a:r>
          </a:p>
          <a:p>
            <a:pPr>
              <a:spcAft>
                <a:spcPts val="600"/>
              </a:spcAft>
            </a:pPr>
            <a:r>
              <a:rPr lang="en-US" sz="2400" b="1" dirty="0">
                <a:solidFill>
                  <a:srgbClr val="FF983B"/>
                </a:solidFill>
                <a:latin typeface="Aptos" panose="020B0004020202020204" pitchFamily="34" charset="0"/>
                <a:cs typeface="Calibri" panose="020F0502020204030204" pitchFamily="34" charset="0"/>
              </a:rPr>
              <a:t>Gezielte Werbung: </a:t>
            </a:r>
            <a:r>
              <a:rPr lang="en-US" sz="2400" dirty="0">
                <a:latin typeface="Aptos" panose="020B0004020202020204" pitchFamily="34" charset="0"/>
                <a:cs typeface="Calibri" panose="020F0502020204030204" pitchFamily="34" charset="0"/>
              </a:rPr>
              <a:t>Unternehmen/Werbetreibende erstellen Profile ihrer Kunden, um personalisierte Werbung oder Kampagnen zu versenden.</a:t>
            </a:r>
          </a:p>
          <a:p>
            <a:pPr>
              <a:spcAft>
                <a:spcPts val="600"/>
              </a:spcAft>
            </a:pPr>
            <a:r>
              <a:rPr lang="en-US" sz="2400" b="1" dirty="0">
                <a:solidFill>
                  <a:srgbClr val="FF983B"/>
                </a:solidFill>
                <a:latin typeface="Aptos" panose="020B0004020202020204" pitchFamily="34" charset="0"/>
                <a:cs typeface="Calibri" panose="020F0502020204030204" pitchFamily="34" charset="0"/>
              </a:rPr>
              <a:t>Rufschädigung: </a:t>
            </a:r>
            <a:r>
              <a:rPr lang="en-US" sz="2400" dirty="0">
                <a:latin typeface="Aptos" panose="020B0004020202020204" pitchFamily="34" charset="0"/>
                <a:cs typeface="Calibri" panose="020F0502020204030204" pitchFamily="34" charset="0"/>
              </a:rPr>
              <a:t>Ein negativer Fußabdruck kann den Ruf des Nutzers  </a:t>
            </a:r>
            <a:br>
              <a:rPr lang="en-US" sz="2400" dirty="0">
                <a:latin typeface="Aptos" panose="020B0004020202020204" pitchFamily="34" charset="0"/>
                <a:cs typeface="Calibri" panose="020F0502020204030204" pitchFamily="34" charset="0"/>
              </a:rPr>
            </a:br>
            <a:r>
              <a:rPr lang="en-US" sz="2400" dirty="0">
                <a:latin typeface="Aptos" panose="020B0004020202020204" pitchFamily="34" charset="0"/>
                <a:cs typeface="Calibri" panose="020F0502020204030204" pitchFamily="34" charset="0"/>
              </a:rPr>
              <a:t>im privaten und beruflichen Leben beeinträchtigen.</a:t>
            </a:r>
          </a:p>
        </p:txBody>
      </p:sp>
      <p:sp>
        <p:nvSpPr>
          <p:cNvPr id="4" name="BlokTextu 3">
            <a:extLst>
              <a:ext uri="{FF2B5EF4-FFF2-40B4-BE49-F238E27FC236}">
                <a16:creationId xmlns:a16="http://schemas.microsoft.com/office/drawing/2014/main" id="{AF3EE782-0633-97A8-1968-23D0E16D8C9B}"/>
              </a:ext>
            </a:extLst>
          </p:cNvPr>
          <p:cNvSpPr txBox="1"/>
          <p:nvPr/>
        </p:nvSpPr>
        <p:spPr>
          <a:xfrm>
            <a:off x="6928038" y="284689"/>
            <a:ext cx="4837253" cy="1015663"/>
          </a:xfrm>
          <a:prstGeom prst="rect">
            <a:avLst/>
          </a:prstGeom>
          <a:noFill/>
          <a:ln w="38100">
            <a:solidFill>
              <a:srgbClr val="FFAA5A"/>
            </a:solidFill>
          </a:ln>
        </p:spPr>
        <p:txBody>
          <a:bodyPr wrap="square" rtlCol="0">
            <a:spAutoFit/>
          </a:bodyPr>
          <a:lstStyle/>
          <a:p>
            <a:pPr algn="r"/>
            <a:r>
              <a:rPr lang="en-US"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Alles, was irgendwo und irgendwann hochgeladen, übertragen, in den Cyberspace gestellt wird, bleibt dort für immer. </a:t>
            </a:r>
          </a:p>
        </p:txBody>
      </p:sp>
      <p:sp>
        <p:nvSpPr>
          <p:cNvPr id="5" name="Šípka: doprava 4">
            <a:extLst>
              <a:ext uri="{FF2B5EF4-FFF2-40B4-BE49-F238E27FC236}">
                <a16:creationId xmlns:a16="http://schemas.microsoft.com/office/drawing/2014/main" id="{625B51C0-592C-B621-3165-474FD2FE492B}"/>
              </a:ext>
            </a:extLst>
          </p:cNvPr>
          <p:cNvSpPr/>
          <p:nvPr/>
        </p:nvSpPr>
        <p:spPr>
          <a:xfrm>
            <a:off x="5980922" y="620344"/>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337748262"/>
      </p:ext>
    </p:extLst>
  </p:cSld>
  <p:clrMapOvr>
    <a:masterClrMapping/>
  </p:clrMapOvr>
</p:sld>
</file>

<file path=ppt/slides/slide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773620"/>
            <a:ext cx="4192477" cy="5583126"/>
          </a:xfrm>
        </p:spPr>
        <p:txBody>
          <a:bodyPr>
            <a:normAutofit/>
          </a:bodyPr>
          <a:lstStyle/>
          <a:p>
            <a:pPr algn="r"/>
            <a:r>
              <a:rPr lang="en-US" dirty="0">
                <a:solidFill>
                  <a:srgbClr val="FFAA5A"/>
                </a:solidFill>
                <a:latin typeface="Aptos" panose="020B0004020202020204" pitchFamily="34" charset="0"/>
                <a:cs typeface="Calibri Light" panose="020F0302020204030204" pitchFamily="34" charset="0"/>
              </a:rPr>
              <a:t>Unterabschnitt 1: </a:t>
            </a:r>
            <a:br>
              <a:rPr lang="en-US" dirty="0">
                <a:latin typeface="Aptos" panose="020B0004020202020204" pitchFamily="34" charset="0"/>
                <a:cs typeface="Calibri Light" panose="020F0302020204030204" pitchFamily="34" charset="0"/>
              </a:rPr>
            </a:br>
            <a:r>
              <a:rPr lang="en-GB" dirty="0">
                <a:latin typeface="Aptos" panose="020B0004020202020204" pitchFamily="34" charset="0"/>
                <a:cs typeface="Calibri Light" panose="020F0302020204030204" pitchFamily="34" charset="0"/>
              </a:rPr>
              <a:t>Digitale Identität und digitaler Fußabdruck</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4157223984"/>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n-US" sz="3200" dirty="0">
                <a:latin typeface="Aptos" panose="020B0004020202020204" pitchFamily="34" charset="0"/>
                <a:ea typeface="Cambria"/>
              </a:rPr>
              <a:t>Bewährte Verfahren zum Schutz der digitalen Identität und des digitalen Fußabdrucks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156034"/>
            <a:ext cx="1979645" cy="477997"/>
          </a:xfrm>
        </p:spPr>
        <p:txBody>
          <a:bodyPr vert="horz" lIns="91440" tIns="45720" rIns="91440" bIns="45720" rtlCol="0">
            <a:normAutofit/>
          </a:bodyPr>
          <a:lstStyle/>
          <a:p>
            <a:pPr marL="0" indent="0" algn="just">
              <a:buNone/>
            </a:pPr>
            <a:r>
              <a:rPr lang="en-US" sz="2000" b="1" dirty="0">
                <a:latin typeface="Aptos" panose="020B0004020202020204" pitchFamily="34" charset="0"/>
                <a:ea typeface="Cambria"/>
              </a:rPr>
              <a:t>Gemeinsame Regeln</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429109" y="1803333"/>
            <a:ext cx="7395771" cy="428022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Seien Sie achtsam im Cyberspace und bei Online-Interaktionen.</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Ein proaktiver und informierter Nutzer, der die Kontrolle </a:t>
            </a:r>
            <a:br>
              <a:rPr lang="en-US" dirty="0">
                <a:latin typeface="Aptos" panose="020B0004020202020204" pitchFamily="34" charset="0"/>
                <a:ea typeface="Cambria" panose="02040503050406030204" pitchFamily="18" charset="0"/>
                <a:cs typeface="Times New Roman" panose="02020603050405020304" pitchFamily="18" charset="0"/>
              </a:rPr>
            </a:br>
            <a:r>
              <a:rPr lang="en-US" dirty="0">
                <a:latin typeface="Aptos" panose="020B0004020202020204" pitchFamily="34" charset="0"/>
                <a:ea typeface="Cambria" panose="02040503050406030204" pitchFamily="18" charset="0"/>
                <a:cs typeface="Times New Roman" panose="02020603050405020304" pitchFamily="18" charset="0"/>
              </a:rPr>
              <a:t>der die Kontrolle über seine persönlichen Daten, seine digitale Identität und seinen digitalen Fußabdruck hat und sich der besten Praktiken zum Schutz der Privatsphäre bewusst ist. </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Befolgen Sie Sicherheitsmaßnahmen im Online-Bereich (sichere Passwörter, Multi-Faktor-Authentifizierung, Software-Updates).</a:t>
            </a:r>
            <a:endParaRPr lang="sk-SK" dirty="0">
              <a:latin typeface="Aptos" panose="020B0004020202020204" pitchFamily="34" charset="0"/>
              <a:ea typeface="Cambria" panose="02040503050406030204" pitchFamily="18" charset="0"/>
              <a:cs typeface="Times New Roman" panose="02020603050405020304" pitchFamily="18" charset="0"/>
            </a:endParaRP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Verwendung von Techniken/Werkzeugen zum Schutz der digitalen Identität und des digitalen Fußabdrucks des Nutzers:</a:t>
            </a:r>
          </a:p>
          <a:p>
            <a:pPr marL="1087438" lvl="2" indent="-366713">
              <a:lnSpc>
                <a:spcPct val="100000"/>
              </a:lnSpc>
              <a:buClr>
                <a:srgbClr val="FFAA5A"/>
              </a:buClr>
              <a:buFont typeface="Wingdings" panose="05000000000000000000" pitchFamily="2" charset="2"/>
              <a:buChar char="§"/>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Techniken zur Minimierung der persönlichen Daten, die der Nutzer </a:t>
            </a:r>
            <a:br>
              <a:rPr lang="en-US" dirty="0">
                <a:latin typeface="Aptos" panose="020B0004020202020204" pitchFamily="34" charset="0"/>
                <a:ea typeface="Cambria" panose="02040503050406030204" pitchFamily="18" charset="0"/>
                <a:cs typeface="Times New Roman" panose="02020603050405020304" pitchFamily="18" charset="0"/>
              </a:rPr>
            </a:br>
            <a:r>
              <a:rPr lang="en-US" dirty="0">
                <a:latin typeface="Aptos" panose="020B0004020202020204" pitchFamily="34" charset="0"/>
                <a:ea typeface="Cambria" panose="02040503050406030204" pitchFamily="18" charset="0"/>
                <a:cs typeface="Times New Roman" panose="02020603050405020304" pitchFamily="18" charset="0"/>
              </a:rPr>
              <a:t>oder angeforderten Daten bei Online-Diensten und -Interaktionen.</a:t>
            </a:r>
          </a:p>
          <a:p>
            <a:pPr marL="1087438" lvl="2" indent="-366713">
              <a:lnSpc>
                <a:spcPct val="100000"/>
              </a:lnSpc>
              <a:buClr>
                <a:srgbClr val="FFAA5A"/>
              </a:buClr>
              <a:buFont typeface="Wingdings" panose="05000000000000000000" pitchFamily="2" charset="2"/>
              <a:buChar char="§"/>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Techniken zur "Verschleierung" der Identität (Inkognito-Modus, Datenschutzfilter, Anti-Tracking-Tools zur Verhinderung der Verfolgung von Online-Aktivitäten des Nutzers).</a:t>
            </a:r>
          </a:p>
          <a:p>
            <a:pPr marL="630238" lvl="1" indent="-366713" algn="just">
              <a:lnSpc>
                <a:spcPct val="100000"/>
              </a:lnSpc>
              <a:buClr>
                <a:srgbClr val="FFAA5A"/>
              </a:buClr>
              <a:buFont typeface="Wingdings" panose="05000000000000000000" pitchFamily="2" charset="2"/>
              <a:buChar char="q"/>
              <a:tabLst>
                <a:tab pos="2692400" algn="l"/>
              </a:tabLst>
            </a:pPr>
            <a:endParaRPr lang="en-US" dirty="0">
              <a:latin typeface="Aptos" panose="020B0004020202020204" pitchFamily="34" charset="0"/>
              <a:ea typeface="Cambria" panose="02040503050406030204" pitchFamily="18" charset="0"/>
              <a:cs typeface="Times New Roman" panose="02020603050405020304" pitchFamily="18" charset="0"/>
            </a:endParaRPr>
          </a:p>
        </p:txBody>
      </p:sp>
      <p:pic>
        <p:nvPicPr>
          <p:cNvPr id="6" name="Obrázok 5">
            <a:extLst>
              <a:ext uri="{FF2B5EF4-FFF2-40B4-BE49-F238E27FC236}">
                <a16:creationId xmlns:a16="http://schemas.microsoft.com/office/drawing/2014/main" id="{6B1C5DF6-FB5E-5F04-6011-EDC116B5334F}"/>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Lst>
          </a:blip>
          <a:srcRect l="3481" r="5209"/>
          <a:stretch/>
        </p:blipFill>
        <p:spPr>
          <a:xfrm>
            <a:off x="7736187" y="2318522"/>
            <a:ext cx="4381168" cy="2698954"/>
          </a:xfrm>
          <a:prstGeom prst="rect">
            <a:avLst/>
          </a:prstGeom>
          <a:effectLst>
            <a:softEdge rad="266700"/>
          </a:effectLst>
        </p:spPr>
      </p:pic>
      <p:sp>
        <p:nvSpPr>
          <p:cNvPr id="5" name="BlokTextu 4">
            <a:extLst>
              <a:ext uri="{FF2B5EF4-FFF2-40B4-BE49-F238E27FC236}">
                <a16:creationId xmlns:a16="http://schemas.microsoft.com/office/drawing/2014/main" id="{148353B1-12D2-B332-C44F-266C5D01739B}"/>
              </a:ext>
            </a:extLst>
          </p:cNvPr>
          <p:cNvSpPr txBox="1"/>
          <p:nvPr/>
        </p:nvSpPr>
        <p:spPr>
          <a:xfrm>
            <a:off x="8006808" y="2732080"/>
            <a:ext cx="3822476" cy="400110"/>
          </a:xfrm>
          <a:prstGeom prst="rect">
            <a:avLst/>
          </a:prstGeom>
          <a:noFill/>
        </p:spPr>
        <p:txBody>
          <a:bodyPr wrap="square" rtlCol="0">
            <a:spAutoFit/>
          </a:bodyPr>
          <a:lstStyle/>
          <a:p>
            <a:pPr algn="ctr"/>
            <a:r>
              <a:rPr lang="en-US" sz="2000" b="1" i="1" dirty="0">
                <a:solidFill>
                  <a:srgbClr val="FF800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Datenschutz </a:t>
            </a:r>
            <a:r>
              <a:rPr lang="en-US" sz="2000" b="1" i="1" dirty="0">
                <a:solidFill>
                  <a:srgbClr val="FF800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ist ein fortlaufender Prozess</a:t>
            </a:r>
            <a:endParaRPr lang="sk-SK" sz="2000" b="1" i="1" dirty="0">
              <a:solidFill>
                <a:srgbClr val="FF800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9578976"/>
      </p:ext>
    </p:extLst>
  </p:cSld>
  <p:clrMapOvr>
    <a:masterClrMapping/>
  </p:clrMapOvr>
</p:sld>
</file>

<file path=ppt/slides/slide21.xml><?xml version="1.0" encoding="utf-8"?>
<p:sld xmlns:a16="http://schemas.microsoft.com/office/drawing/2014/main" xmlns:adec="http://schemas.microsoft.com/office/drawing/2017/decorative" xmlns:p16="http://schemas.microsoft.com/office/powerpoint/2015/main" xmlns:ask="http://schemas.microsoft.com/office/drawing/2018/sketchyshapes"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967" y="175905"/>
            <a:ext cx="5868955" cy="1325563"/>
          </a:xfrm>
        </p:spPr>
        <p:txBody>
          <a:bodyPr>
            <a:noAutofit/>
          </a:bodyPr>
          <a:lstStyle/>
          <a:p>
            <a:pPr algn="l"/>
            <a:r>
              <a:rPr lang="en-US" sz="4000" dirty="0">
                <a:latin typeface="Aptos" panose="020B0004020202020204" pitchFamily="34" charset="0"/>
                <a:cs typeface="Calibri Light" panose="020F0302020204030204" pitchFamily="34" charset="0"/>
              </a:rPr>
              <a:t>Bewährte Verfahren - digitale Identität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lnSpcReduction="10000"/>
          </a:bodyPr>
          <a:lstStyle/>
          <a:p>
            <a:pPr marL="0" indent="0">
              <a:spcAft>
                <a:spcPts val="600"/>
              </a:spcAft>
              <a:buNone/>
            </a:pPr>
            <a:r>
              <a:rPr lang="en-US" sz="2400" b="1" dirty="0">
                <a:solidFill>
                  <a:srgbClr val="FF983B"/>
                </a:solidFill>
                <a:latin typeface="Aptos" panose="020B0004020202020204" pitchFamily="34" charset="0"/>
                <a:cs typeface="Calibri" panose="020F0502020204030204" pitchFamily="34" charset="0"/>
              </a:rPr>
              <a:t>Allgemeine Grundsätze für die Selbstverwaltung Ihrer digitalen Identität</a:t>
            </a:r>
            <a:r>
              <a:rPr lang="sk-SK" sz="2400" b="1" dirty="0">
                <a:solidFill>
                  <a:srgbClr val="FF983B"/>
                </a:solidFill>
                <a:latin typeface="Aptos" panose="020B0004020202020204" pitchFamily="34" charset="0"/>
                <a:cs typeface="Calibri" panose="020F0502020204030204" pitchFamily="34" charset="0"/>
              </a:rPr>
              <a:t>:</a:t>
            </a:r>
            <a:endParaRPr lang="en-US" sz="2400" b="1" dirty="0">
              <a:solidFill>
                <a:srgbClr val="FF983B"/>
              </a:solidFill>
              <a:latin typeface="Aptos" panose="020B0004020202020204" pitchFamily="34" charset="0"/>
              <a:cs typeface="Calibri" panose="020F0502020204030204" pitchFamily="34" charset="0"/>
            </a:endParaRPr>
          </a:p>
          <a:p>
            <a:pPr>
              <a:spcAft>
                <a:spcPts val="600"/>
              </a:spcAft>
            </a:pPr>
            <a:r>
              <a:rPr lang="en-US" sz="2400" dirty="0">
                <a:latin typeface="Aptos" panose="020B0004020202020204" pitchFamily="34" charset="0"/>
                <a:cs typeface="Calibri" panose="020F0502020204030204" pitchFamily="34" charset="0"/>
              </a:rPr>
              <a:t>Anwendung eines einheitlichen Ansatzes für alle Online-Dienste/Plattformen. </a:t>
            </a:r>
          </a:p>
          <a:p>
            <a:pPr>
              <a:spcAft>
                <a:spcPts val="600"/>
              </a:spcAft>
            </a:pPr>
            <a:r>
              <a:rPr lang="en-US" sz="2400" dirty="0">
                <a:latin typeface="Aptos" panose="020B0004020202020204" pitchFamily="34" charset="0"/>
                <a:cs typeface="Calibri" panose="020F0502020204030204" pitchFamily="34" charset="0"/>
              </a:rPr>
              <a:t>Löschung nicht genutzter Konten mit Widerruf der Zustimmung zur Verarbeitung personenbezogener Daten.</a:t>
            </a:r>
          </a:p>
          <a:p>
            <a:pPr>
              <a:spcAft>
                <a:spcPts val="600"/>
              </a:spcAft>
            </a:pPr>
            <a:r>
              <a:rPr lang="en-US" sz="2400" dirty="0">
                <a:latin typeface="Aptos" panose="020B0004020202020204" pitchFamily="34" charset="0"/>
                <a:cs typeface="Calibri" panose="020F0502020204030204" pitchFamily="34" charset="0"/>
              </a:rPr>
              <a:t>Speichern Sie keine persönlichen Anmeldeinformationen auf öffentlichen Computern.</a:t>
            </a:r>
          </a:p>
          <a:p>
            <a:pPr>
              <a:spcAft>
                <a:spcPts val="600"/>
              </a:spcAft>
            </a:pPr>
            <a:r>
              <a:rPr lang="en-US" sz="2400" dirty="0">
                <a:latin typeface="Aptos" panose="020B0004020202020204" pitchFamily="34" charset="0"/>
                <a:cs typeface="Calibri" panose="020F0502020204030204" pitchFamily="34" charset="0"/>
              </a:rPr>
              <a:t>Verfolgen Sie die Aktivitäten auf Ihren Konten.</a:t>
            </a:r>
          </a:p>
          <a:p>
            <a:pPr>
              <a:spcAft>
                <a:spcPts val="600"/>
              </a:spcAft>
            </a:pPr>
            <a:r>
              <a:rPr lang="en-US" sz="2400" dirty="0">
                <a:latin typeface="Aptos" panose="020B0004020202020204" pitchFamily="34" charset="0"/>
                <a:cs typeface="Calibri" panose="020F0502020204030204" pitchFamily="34" charset="0"/>
              </a:rPr>
              <a:t>Sichern Sie Ihre Geräte und halten Sie Ihre Software auf dem neuesten Stand.</a:t>
            </a:r>
          </a:p>
          <a:p>
            <a:pPr>
              <a:spcAft>
                <a:spcPts val="600"/>
              </a:spcAft>
            </a:pPr>
            <a:r>
              <a:rPr lang="en-US" sz="2400" dirty="0">
                <a:latin typeface="Aptos" panose="020B0004020202020204" pitchFamily="34" charset="0"/>
                <a:cs typeface="Calibri" panose="020F0502020204030204" pitchFamily="34" charset="0"/>
              </a:rPr>
              <a:t>Überprüfen Sie regelmäßig Ihre Datenschutzeinstellungen und passen Sie sie an.</a:t>
            </a:r>
          </a:p>
          <a:p>
            <a:pPr>
              <a:spcAft>
                <a:spcPts val="600"/>
              </a:spcAft>
            </a:pPr>
            <a:r>
              <a:rPr lang="en-US" sz="2400" dirty="0">
                <a:latin typeface="Aptos" panose="020B0004020202020204" pitchFamily="34" charset="0"/>
                <a:cs typeface="Calibri" panose="020F0502020204030204" pitchFamily="34" charset="0"/>
              </a:rPr>
              <a:t>Bleiben Sie informiert: Halten Sie sich über die neuesten Arten von Internetbetrug und Identitätsdiebstahl auf dem Laufenden.</a:t>
            </a:r>
          </a:p>
        </p:txBody>
      </p:sp>
      <p:sp>
        <p:nvSpPr>
          <p:cNvPr id="4" name="BlokTextu 3">
            <a:extLst>
              <a:ext uri="{FF2B5EF4-FFF2-40B4-BE49-F238E27FC236}">
                <a16:creationId xmlns:a16="http://schemas.microsoft.com/office/drawing/2014/main" id="{AF3EE782-0633-97A8-1968-23D0E16D8C9B}"/>
              </a:ext>
            </a:extLst>
          </p:cNvPr>
          <p:cNvSpPr txBox="1"/>
          <p:nvPr/>
        </p:nvSpPr>
        <p:spPr>
          <a:xfrm>
            <a:off x="7012624" y="484743"/>
            <a:ext cx="4837253" cy="707886"/>
          </a:xfrm>
          <a:prstGeom prst="rect">
            <a:avLst/>
          </a:prstGeom>
          <a:noFill/>
          <a:ln w="38100">
            <a:solidFill>
              <a:srgbClr val="FFAA5A"/>
            </a:solidFill>
          </a:ln>
        </p:spPr>
        <p:txBody>
          <a:bodyPr wrap="square" rtlCol="0">
            <a:spAutoFit/>
          </a:bodyPr>
          <a:lstStyle/>
          <a:p>
            <a:pPr algn="r"/>
            <a:r>
              <a:rPr lang="en-US"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Mit zunehmender digitaler Aktivität wird auch die digitale Identität immer komplexer</a:t>
            </a:r>
          </a:p>
        </p:txBody>
      </p:sp>
      <p:sp>
        <p:nvSpPr>
          <p:cNvPr id="5" name="Šípka: doprava 4">
            <a:extLst>
              <a:ext uri="{FF2B5EF4-FFF2-40B4-BE49-F238E27FC236}">
                <a16:creationId xmlns:a16="http://schemas.microsoft.com/office/drawing/2014/main" id="{625B51C0-592C-B621-3165-474FD2FE492B}"/>
              </a:ext>
            </a:extLst>
          </p:cNvPr>
          <p:cNvSpPr/>
          <p:nvPr/>
        </p:nvSpPr>
        <p:spPr>
          <a:xfrm>
            <a:off x="5980922" y="620344"/>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587186621"/>
      </p:ext>
    </p:extLst>
  </p:cSld>
  <p:clrMapOvr>
    <a:masterClrMapping/>
  </p:clrMapOvr>
</p:sld>
</file>

<file path=ppt/slides/slide2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5976257" cy="857885"/>
          </a:xfrm>
        </p:spPr>
        <p:txBody>
          <a:bodyPr>
            <a:noAutofit/>
          </a:bodyPr>
          <a:lstStyle/>
          <a:p>
            <a:pPr algn="l"/>
            <a:r>
              <a:rPr lang="en-US" sz="3200" dirty="0">
                <a:latin typeface="Aptos" panose="020B0004020202020204" pitchFamily="34" charset="0"/>
                <a:ea typeface="Cambria"/>
              </a:rPr>
              <a:t>Bewährte Praktiken - Benutzerpasswort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156034"/>
            <a:ext cx="5346540" cy="477997"/>
          </a:xfrm>
        </p:spPr>
        <p:txBody>
          <a:bodyPr vert="horz" lIns="91440" tIns="45720" rIns="91440" bIns="45720" rtlCol="0">
            <a:normAutofit/>
          </a:bodyPr>
          <a:lstStyle/>
          <a:p>
            <a:pPr marL="0" indent="0" algn="just">
              <a:buNone/>
            </a:pPr>
            <a:r>
              <a:rPr lang="en-US" sz="2000" b="1" dirty="0">
                <a:solidFill>
                  <a:srgbClr val="FF983B"/>
                </a:solidFill>
                <a:latin typeface="Aptos" panose="020B0004020202020204" pitchFamily="34" charset="0"/>
                <a:ea typeface="Cambria"/>
              </a:rPr>
              <a:t>Allgemeine Grundsätze für Benutzerpasswörter </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464906" y="1986430"/>
            <a:ext cx="9545216" cy="42802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Verwenden Sie ein sicheres Passwort: eine Zeichenkette mit 15 Zeichen und einer Mischung aus Groß- und Kleinbuchstaben, Zahlen und Symbolen </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Verwenden Sie eine Passphrase, z. B. einen kurzen Text aus dem Lieblingssong (z. B. 5 Wörter) </a:t>
            </a:r>
            <a:r>
              <a:rPr lang="en-US" dirty="0">
                <a:latin typeface="Aptos" panose="020B0004020202020204" pitchFamily="34" charset="0"/>
                <a:ea typeface="Cambria" panose="02040503050406030204" pitchFamily="18" charset="0"/>
                <a:cs typeface="Times New Roman" panose="02020603050405020304" pitchFamily="18" charset="0"/>
              </a:rPr>
              <a:t>oder eine Phrase, die mit persönlichen Erfahrungen des Benutzers verbunden ist, z</a:t>
            </a:r>
            <a:r>
              <a:rPr lang="en-US" dirty="0">
                <a:latin typeface="Aptos" panose="020B0004020202020204" pitchFamily="34" charset="0"/>
                <a:ea typeface="Cambria" panose="02040503050406030204" pitchFamily="18" charset="0"/>
                <a:cs typeface="Times New Roman" panose="02020603050405020304" pitchFamily="18" charset="0"/>
              </a:rPr>
              <a:t>. B: </a:t>
            </a:r>
            <a:br>
              <a:rPr lang="en-US" dirty="0">
                <a:latin typeface="Aptos" panose="020B0004020202020204" pitchFamily="34" charset="0"/>
                <a:ea typeface="Cambria" panose="02040503050406030204" pitchFamily="18" charset="0"/>
                <a:cs typeface="Times New Roman" panose="02020603050405020304" pitchFamily="18" charset="0"/>
              </a:rPr>
            </a:br>
            <a:r>
              <a:rPr lang="en-US" i="1" dirty="0">
                <a:latin typeface="Aptos" panose="020B0004020202020204" pitchFamily="34" charset="0"/>
                <a:ea typeface="Cambria" panose="02040503050406030204" pitchFamily="18" charset="0"/>
                <a:cs typeface="Times New Roman" panose="02020603050405020304" pitchFamily="18" charset="0"/>
              </a:rPr>
              <a:t>                           mein erstes Fahrrad war blau --&gt; Passwort ist: Me1bIk3Wb#u3.</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Verwenden Sie für jedes Gerät, Konto oder jeden Dienst ein anderes Passwort, eine andere Passphrase oder PIN. </a:t>
            </a:r>
            <a:br>
              <a:rPr lang="sk-SK" dirty="0">
                <a:latin typeface="Aptos" panose="020B0004020202020204" pitchFamily="34" charset="0"/>
                <a:ea typeface="Cambria" panose="02040503050406030204" pitchFamily="18" charset="0"/>
                <a:cs typeface="Times New Roman" panose="02020603050405020304" pitchFamily="18" charset="0"/>
              </a:rPr>
            </a:br>
            <a:r>
              <a:rPr lang="en-US" dirty="0">
                <a:latin typeface="Aptos" panose="020B0004020202020204" pitchFamily="34" charset="0"/>
                <a:ea typeface="Cambria" panose="02040503050406030204" pitchFamily="18" charset="0"/>
                <a:cs typeface="Times New Roman" panose="02020603050405020304" pitchFamily="18" charset="0"/>
              </a:rPr>
              <a:t>oder Dienst.</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Verwenden Sie keine leicht zu erratenden Passwörter, Passphrasen oder PINs.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Verwenden Sie einen Passwortgenerator, um zufällige und sichere Passwörter zu erstellen.</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Bewahren Sie Ihre Passwörter in einer sicheren Umgebung auf.</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Geben Sie Ihre Passwörter niemals an andere Personen weiter.</a:t>
            </a:r>
          </a:p>
          <a:p>
            <a:pPr marL="263525" lvl="1" indent="0" algn="just">
              <a:lnSpc>
                <a:spcPct val="100000"/>
              </a:lnSpc>
              <a:buClr>
                <a:srgbClr val="FFAA5A"/>
              </a:buClr>
              <a:buNone/>
              <a:tabLst>
                <a:tab pos="2692400" algn="l"/>
              </a:tabLst>
            </a:pPr>
            <a:endParaRPr lang="en-US" dirty="0">
              <a:latin typeface="Aptos" panose="020B0004020202020204" pitchFamily="34" charset="0"/>
              <a:ea typeface="Cambria" panose="02040503050406030204" pitchFamily="18" charset="0"/>
              <a:cs typeface="Times New Roman" panose="02020603050405020304" pitchFamily="18" charset="0"/>
            </a:endParaRPr>
          </a:p>
        </p:txBody>
      </p:sp>
      <p:pic>
        <p:nvPicPr>
          <p:cNvPr id="5" name="Obrázok 4" descr="Obrázok, na ktorom je text, kancelárske potreby, pero, papiernický tovar&#10;&#10;Automaticky generovaný popis">
            <a:extLst>
              <a:ext uri="{FF2B5EF4-FFF2-40B4-BE49-F238E27FC236}">
                <a16:creationId xmlns:a16="http://schemas.microsoft.com/office/drawing/2014/main" id="{FFF3CE4D-D4FE-F593-D8DD-3D4CFC4EFFC4}"/>
              </a:ext>
            </a:extLst>
          </p:cNvPr>
          <p:cNvPicPr>
            <a:picLocks noChangeAspect="1"/>
          </p:cNvPicPr>
          <p:nvPr/>
        </p:nvPicPr>
        <p:blipFill rotWithShape="1">
          <a:blip r:embed="rId2">
            <a:extLst>
              <a:ext uri="{28A0092B-C50C-407E-A947-70E740481C1C}">
                <a14:useLocalDpi xmlns:a14="http://schemas.microsoft.com/office/drawing/2010/main" val="0"/>
              </a:ext>
            </a:extLst>
          </a:blip>
          <a:srcRect b="6744"/>
          <a:stretch/>
        </p:blipFill>
        <p:spPr>
          <a:xfrm>
            <a:off x="7246075" y="251873"/>
            <a:ext cx="2720872" cy="1478113"/>
          </a:xfrm>
          <a:prstGeom prst="rect">
            <a:avLst/>
          </a:prstGeom>
        </p:spPr>
      </p:pic>
    </p:spTree>
    <p:extLst>
      <p:ext uri="{BB962C8B-B14F-4D97-AF65-F5344CB8AC3E}">
        <p14:creationId xmlns:p14="http://schemas.microsoft.com/office/powerpoint/2010/main" val="1443468561"/>
      </p:ext>
    </p:extLst>
  </p:cSld>
  <p:clrMapOvr>
    <a:masterClrMapping/>
  </p:clrMapOvr>
</p:sld>
</file>

<file path=ppt/slides/slide2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9966649" cy="857885"/>
          </a:xfrm>
        </p:spPr>
        <p:txBody>
          <a:bodyPr>
            <a:noAutofit/>
          </a:bodyPr>
          <a:lstStyle/>
          <a:p>
            <a:pPr algn="l"/>
            <a:r>
              <a:rPr lang="en-US" sz="3200" dirty="0">
                <a:latin typeface="Aptos" panose="020B0004020202020204" pitchFamily="34" charset="0"/>
                <a:ea typeface="Cambria"/>
              </a:rPr>
              <a:t>Bewährte Verfahren - Aktivitäten im Online-Bereich</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156034"/>
            <a:ext cx="2575348" cy="477997"/>
          </a:xfrm>
        </p:spPr>
        <p:txBody>
          <a:bodyPr vert="horz" lIns="91440" tIns="45720" rIns="91440" bIns="45720" rtlCol="0">
            <a:normAutofit/>
          </a:bodyPr>
          <a:lstStyle/>
          <a:p>
            <a:pPr marL="0" indent="0" algn="just">
              <a:buNone/>
            </a:pPr>
            <a:r>
              <a:rPr lang="en-US" sz="2000" b="1" dirty="0">
                <a:solidFill>
                  <a:srgbClr val="FF983B"/>
                </a:solidFill>
                <a:latin typeface="Aptos" panose="020B0004020202020204" pitchFamily="34" charset="0"/>
                <a:ea typeface="Cambria"/>
              </a:rPr>
              <a:t>Allgemeine Grundsätze</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231012" y="1640802"/>
            <a:ext cx="9545216" cy="42802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Nutzen Sie die Gelegenheit, Ihre Dienste/Anwendungen individuell zu gestalten.</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Beschränken Sie die Weitergabe persönlicher Daten - geben Sie nur die wichtigsten persönlichen Informationen in Ihren Online-Konten weiter.</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Beschränken Sie die Interaktion mit unbekannten Konten oder verdächtigen Links/E-Mails.</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Prüfen Sie die Datenschutzrichtlinien und Nutzungsbedingungen für jeden Dienst.</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Bevorzugen Sie Multi-Faktor-Authentifizierung und biometrische Authentifikatoren.</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Vermeiden Sie die Nutzung unsicherer/unbekannter Websites - überprüfen Sie Folgendes: Vorhängeschloss, Präfix https:// prefix) und Sicherheitszertifikat.</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Vermeiden Sie die Nutzung von öffentlichem Wi-Fi - beschränken Sie die Nutzung auf Aktivitäten, die keine digitalen Identitätsinformationen erfordern.</a:t>
            </a:r>
          </a:p>
          <a:p>
            <a:pPr marL="263525" lvl="1" indent="0" algn="just">
              <a:lnSpc>
                <a:spcPct val="100000"/>
              </a:lnSpc>
              <a:buClr>
                <a:srgbClr val="FFAA5A"/>
              </a:buClr>
              <a:buNone/>
              <a:tabLst>
                <a:tab pos="2692400" algn="l"/>
              </a:tabLst>
            </a:pPr>
            <a:endParaRPr lang="en-US" dirty="0">
              <a:latin typeface="Aptos" panose="020B0004020202020204" pitchFamily="34" charset="0"/>
              <a:ea typeface="Cambria" panose="02040503050406030204" pitchFamily="18" charset="0"/>
              <a:cs typeface="Times New Roman" panose="02020603050405020304" pitchFamily="18" charset="0"/>
            </a:endParaRPr>
          </a:p>
        </p:txBody>
      </p:sp>
      <p:pic>
        <p:nvPicPr>
          <p:cNvPr id="6" name="Obrázok 5">
            <a:extLst>
              <a:ext uri="{FF2B5EF4-FFF2-40B4-BE49-F238E27FC236}">
                <a16:creationId xmlns:a16="http://schemas.microsoft.com/office/drawing/2014/main" id="{922175E9-EB57-6BA5-79BA-DDF88EC535A4}"/>
              </a:ext>
            </a:extLst>
          </p:cNvPr>
          <p:cNvPicPr>
            <a:picLocks noChangeAspect="1"/>
          </p:cNvPicPr>
          <p:nvPr/>
        </p:nvPicPr>
        <p:blipFill rotWithShape="1">
          <a:blip r:embed="rId2">
            <a:duotone>
              <a:prstClr val="black"/>
              <a:srgbClr val="92BAB5">
                <a:tint val="45000"/>
                <a:satMod val="400000"/>
              </a:srgbClr>
            </a:duotone>
          </a:blip>
          <a:srcRect t="23711"/>
          <a:stretch/>
        </p:blipFill>
        <p:spPr bwMode="auto">
          <a:xfrm>
            <a:off x="9067711" y="4646903"/>
            <a:ext cx="1140984" cy="2717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4060508"/>
      </p:ext>
    </p:extLst>
  </p:cSld>
  <p:clrMapOvr>
    <a:masterClrMapping/>
  </p:clrMapOvr>
</p:sld>
</file>

<file path=ppt/slides/slide24.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9966649" cy="857885"/>
          </a:xfrm>
        </p:spPr>
        <p:txBody>
          <a:bodyPr>
            <a:noAutofit/>
          </a:bodyPr>
          <a:lstStyle/>
          <a:p>
            <a:pPr algn="l"/>
            <a:r>
              <a:rPr lang="en-US" sz="3200" dirty="0">
                <a:latin typeface="Aptos" panose="020B0004020202020204" pitchFamily="34" charset="0"/>
                <a:ea typeface="Cambria"/>
              </a:rPr>
              <a:t>Bewährte Verfahren - digitaler Fußabdruck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8" y="1156034"/>
            <a:ext cx="9321381" cy="477997"/>
          </a:xfrm>
        </p:spPr>
        <p:txBody>
          <a:bodyPr vert="horz" lIns="91440" tIns="45720" rIns="91440" bIns="45720" rtlCol="0">
            <a:normAutofit fontScale="92500"/>
          </a:bodyPr>
          <a:lstStyle/>
          <a:p>
            <a:pPr marL="0" indent="0" algn="just">
              <a:buNone/>
            </a:pPr>
            <a:r>
              <a:rPr lang="en-US" sz="2000" b="1" dirty="0">
                <a:solidFill>
                  <a:srgbClr val="FF983B"/>
                </a:solidFill>
                <a:latin typeface="Aptos" panose="020B0004020202020204" pitchFamily="34" charset="0"/>
                <a:ea typeface="Cambria"/>
              </a:rPr>
              <a:t>Allgemeine Grundsätze zur Minimierung/Verringerung des digitalen Fußabdrucks im Cyberspace</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576245" y="1834692"/>
            <a:ext cx="9545216" cy="42802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Nutzen Sie die Gelegenheit, Ihre Dienste/Anwendungen individuell zu gestalten.</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Entfernen oder deaktivieren Sie alle ungenutzten und alten Konten.</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Abmeldung von unerwünschten E-Mail-Newslettern.</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Melden Sie sich nicht über Ihr Facebook/Google-Konto bei anderen Online-Diensten an.</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Löschen Sie den Browser- und Suchverlauf.</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Passen Sie die Datenschutzeinstellungen in Online-Diensten und -Anwendungen an.</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Begrenzen Sie die Menge der persönlichen Daten, die in sozialen Medien geteilt werden.</a:t>
            </a:r>
          </a:p>
          <a:p>
            <a:pPr marL="630238" lvl="1" indent="-366713" algn="just">
              <a:lnSpc>
                <a:spcPct val="100000"/>
              </a:lnSpc>
              <a:buClr>
                <a:srgbClr val="FFAA5A"/>
              </a:buClr>
              <a:buFont typeface="Wingdings" panose="05000000000000000000" pitchFamily="2" charset="2"/>
              <a:buChar char="q"/>
              <a:tabLst>
                <a:tab pos="2692400" algn="l"/>
              </a:tabLst>
            </a:pPr>
            <a:r>
              <a:rPr lang="en-US" dirty="0">
                <a:latin typeface="Aptos" panose="020B0004020202020204" pitchFamily="34" charset="0"/>
                <a:ea typeface="Cambria" panose="02040503050406030204" pitchFamily="18" charset="0"/>
                <a:cs typeface="Times New Roman" panose="02020603050405020304" pitchFamily="18" charset="0"/>
              </a:rPr>
              <a:t>Überprüfen Sie Anwendungen, Dateien und Geräte regelmäßig.</a:t>
            </a:r>
          </a:p>
        </p:txBody>
      </p:sp>
    </p:spTree>
    <p:extLst>
      <p:ext uri="{BB962C8B-B14F-4D97-AF65-F5344CB8AC3E}">
        <p14:creationId xmlns:p14="http://schemas.microsoft.com/office/powerpoint/2010/main" val="2405178364"/>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yp="http://schemas.microsoft.com/office/drawing/2018/hyperlinkcolor"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4644E95A-55BB-8E5D-8DD8-9DE8A97AB8F9}"/>
              </a:ext>
            </a:extLst>
          </p:cNvPr>
          <p:cNvSpPr>
            <a:spLocks noChangeArrowheads="1"/>
          </p:cNvSpPr>
          <p:nvPr/>
        </p:nvSpPr>
        <p:spPr bwMode="auto">
          <a:xfrm>
            <a:off x="3498214" y="1403309"/>
            <a:ext cx="23467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k-SK" altLang="sk-SK" sz="1800" b="0" i="0" u="none" strike="noStrike" cap="none" normalizeH="0" baseline="0">
                <a:ln>
                  <a:noFill/>
                </a:ln>
                <a:solidFill>
                  <a:schemeClr val="tx1"/>
                </a:solidFill>
                <a:effectLst/>
                <a:latin typeface="Arial" panose="020B0604020202020204" pitchFamily="34" charset="0"/>
              </a:rPr>
            </a:br>
            <a:endParaRPr kumimoji="0" lang="sk-SK" altLang="sk-SK"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8788CE90-08E2-96E0-EB16-99B09115516E}"/>
              </a:ext>
            </a:extLst>
          </p:cNvPr>
          <p:cNvSpPr txBox="1">
            <a:spLocks/>
          </p:cNvSpPr>
          <p:nvPr/>
        </p:nvSpPr>
        <p:spPr>
          <a:xfrm>
            <a:off x="191421" y="1095375"/>
            <a:ext cx="11518265" cy="5622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en-US" sz="2400" b="1" dirty="0">
              <a:solidFill>
                <a:srgbClr val="FF983B"/>
              </a:solidFill>
            </a:endParaRPr>
          </a:p>
        </p:txBody>
      </p:sp>
      <p:graphicFrame>
        <p:nvGraphicFramePr>
          <p:cNvPr id="5" name="Tabuľka 4">
            <a:extLst>
              <a:ext uri="{FF2B5EF4-FFF2-40B4-BE49-F238E27FC236}">
                <a16:creationId xmlns:a16="http://schemas.microsoft.com/office/drawing/2014/main" id="{AD6B44C1-8C4A-E26E-4E0C-BBA03DD62EA3}"/>
              </a:ext>
            </a:extLst>
          </p:cNvPr>
          <p:cNvGraphicFramePr>
            <a:graphicFrameLocks noGrp="1"/>
          </p:cNvGraphicFramePr>
          <p:nvPr>
            <p:extLst>
              <p:ext uri="{D42A27DB-BD31-4B8C-83A1-F6EECF244321}">
                <p14:modId xmlns:p14="http://schemas.microsoft.com/office/powerpoint/2010/main" val="4174089743"/>
              </p:ext>
            </p:extLst>
          </p:nvPr>
        </p:nvGraphicFramePr>
        <p:xfrm>
          <a:off x="452406" y="138000"/>
          <a:ext cx="11518264" cy="6693933"/>
        </p:xfrm>
        <a:graphic>
          <a:graphicData uri="http://schemas.openxmlformats.org/drawingml/2006/table">
            <a:tbl>
              <a:tblPr firstRow="1" firstCol="1" bandRow="1">
                <a:tableStyleId>{5C22544A-7EE6-4342-B048-85BDC9FD1C3A}</a:tableStyleId>
              </a:tblPr>
              <a:tblGrid>
                <a:gridCol w="4708874">
                  <a:extLst>
                    <a:ext uri="{9D8B030D-6E8A-4147-A177-3AD203B41FA5}">
                      <a16:colId xmlns:a16="http://schemas.microsoft.com/office/drawing/2014/main" val="4237108149"/>
                    </a:ext>
                  </a:extLst>
                </a:gridCol>
                <a:gridCol w="6809390">
                  <a:extLst>
                    <a:ext uri="{9D8B030D-6E8A-4147-A177-3AD203B41FA5}">
                      <a16:colId xmlns:a16="http://schemas.microsoft.com/office/drawing/2014/main" val="3395587956"/>
                    </a:ext>
                  </a:extLst>
                </a:gridCol>
              </a:tblGrid>
              <a:tr h="265904">
                <a:tc>
                  <a:txBody>
                    <a:bodyPr/>
                    <a:lstStyle/>
                    <a:p>
                      <a:pPr algn="ctr">
                        <a:lnSpc>
                          <a:spcPct val="107000"/>
                        </a:lnSpc>
                        <a:spcAft>
                          <a:spcPts val="800"/>
                        </a:spcAft>
                      </a:pPr>
                      <a:r>
                        <a:rPr lang="en-US" sz="2800" b="1" dirty="0">
                          <a:solidFill>
                            <a:srgbClr val="FF983B"/>
                          </a:solidFill>
                          <a:effectLst/>
                          <a:latin typeface="Aptos" panose="020B0004020202020204" pitchFamily="34" charset="0"/>
                          <a:ea typeface="Cambria" panose="02040503050406030204" pitchFamily="18" charset="0"/>
                        </a:rPr>
                        <a:t>Empfehlung</a:t>
                      </a:r>
                      <a:endParaRPr lang="sk-SK" sz="2800" b="1" dirty="0">
                        <a:solidFill>
                          <a:srgbClr val="FF983B"/>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2800" b="1" dirty="0">
                          <a:solidFill>
                            <a:srgbClr val="FF983B"/>
                          </a:solidFill>
                          <a:effectLst/>
                          <a:latin typeface="Aptos" panose="020B0004020202020204" pitchFamily="34" charset="0"/>
                          <a:ea typeface="Cambria" panose="02040503050406030204" pitchFamily="18" charset="0"/>
                        </a:rPr>
                        <a:t>Werkzeuge</a:t>
                      </a:r>
                      <a:endParaRPr lang="sk-SK" sz="2800" b="1" dirty="0">
                        <a:solidFill>
                          <a:srgbClr val="FF983B"/>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334084"/>
                  </a:ext>
                </a:extLst>
              </a:tr>
              <a:tr h="889243">
                <a:tc>
                  <a:txBody>
                    <a:bodyPr/>
                    <a:lstStyle/>
                    <a:p>
                      <a:pPr>
                        <a:lnSpc>
                          <a:spcPct val="107000"/>
                        </a:lnSpc>
                        <a:spcAft>
                          <a:spcPts val="800"/>
                        </a:spcAft>
                      </a:pPr>
                      <a:r>
                        <a:rPr lang="en-US" sz="2000" b="0" dirty="0">
                          <a:solidFill>
                            <a:schemeClr val="tx1"/>
                          </a:solidFill>
                          <a:effectLst/>
                          <a:latin typeface="Aptos" panose="020B0004020202020204" pitchFamily="34" charset="0"/>
                          <a:ea typeface="Cambria" panose="02040503050406030204" pitchFamily="18" charset="0"/>
                        </a:rPr>
                        <a:t>Nutzen Sie Suchmaschinen, um Ihren digitalen Fußabdruck zu überprüfen (nach Ihrem Namen, Ihren Konten, Ihren E-Mails)</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Richten Sie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3">
                            <a:extLst>
                              <a:ext uri="{A12FA001-AC4F-418D-AE19-62706E023703}">
                                <ahyp:hlinkClr xmlns:ahyp="http://schemas.microsoft.com/office/drawing/2018/hyperlinkcolor" val="tx"/>
                              </a:ext>
                            </a:extLst>
                          </a:hlinkClick>
                        </a:rPr>
                        <a:t>Google Alerts </a:t>
                      </a:r>
                      <a:r>
                        <a:rPr lang="en-US" sz="2000" dirty="0">
                          <a:solidFill>
                            <a:schemeClr val="tx1"/>
                          </a:solidFill>
                          <a:effectLst/>
                          <a:latin typeface="Aptos" panose="020B0004020202020204" pitchFamily="34" charset="0"/>
                          <a:ea typeface="Cambria" panose="02040503050406030204" pitchFamily="18" charset="0"/>
                        </a:rPr>
                        <a:t>ein</a:t>
                      </a:r>
                      <a:r>
                        <a:rPr lang="en-US" sz="2000" dirty="0">
                          <a:solidFill>
                            <a:schemeClr val="tx1"/>
                          </a:solidFill>
                          <a:effectLst/>
                          <a:latin typeface="Aptos" panose="020B0004020202020204" pitchFamily="34" charset="0"/>
                          <a:ea typeface="Cambria" panose="02040503050406030204" pitchFamily="18" charset="0"/>
                        </a:rPr>
                        <a:t>, um Ihren Namen zu verfolgen.</a:t>
                      </a:r>
                      <a:endParaRPr lang="sk-SK" sz="2000" dirty="0">
                        <a:solidFill>
                          <a:schemeClr val="tx1"/>
                        </a:solidFill>
                        <a:effectLst/>
                        <a:latin typeface="Aptos" panose="020B0004020202020204" pitchFamily="34" charset="0"/>
                        <a:ea typeface="Cambria" panose="02040503050406030204" pitchFamily="18" charset="0"/>
                      </a:endParaRP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Überprüfen Sie </a:t>
                      </a:r>
                      <a:r>
                        <a:rPr lang="en-US" sz="2000" dirty="0">
                          <a:solidFill>
                            <a:schemeClr val="tx1"/>
                          </a:solidFill>
                          <a:effectLst/>
                          <a:latin typeface="Aptos" panose="020B0004020202020204" pitchFamily="34" charset="0"/>
                          <a:ea typeface="Cambria" panose="02040503050406030204" pitchFamily="18" charset="0"/>
                        </a:rPr>
                        <a:t>Ihre E-Mail-Adresse in der Liste der Datenschutzverletzungen auf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Have I Been </a:t>
                      </a:r>
                      <a:r>
                        <a:rPr lang="en-US" sz="2000" u="sng" kern="1200" dirty="0" err="1">
                          <a:solidFill>
                            <a:srgbClr val="0563C1"/>
                          </a:solidFill>
                          <a:effectLst/>
                          <a:latin typeface="Aptos" panose="020B0004020202020204" pitchFamily="34"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Pwned</a:t>
                      </a:r>
                      <a:r>
                        <a:rPr lang="en-US" sz="2000" u="sng" dirty="0">
                          <a:solidFill>
                            <a:schemeClr val="tx1"/>
                          </a:solidFill>
                          <a:effectLst/>
                          <a:latin typeface="Aptos" panose="020B0004020202020204" pitchFamily="34" charset="0"/>
                          <a:ea typeface="Cambria" panose="02040503050406030204" pitchFamily="18" charset="0"/>
                          <a:hlinkClick r:id="rId4">
                            <a:extLst>
                              <a:ext uri="{A12FA001-AC4F-418D-AE19-62706E023703}">
                                <ahyp:hlinkClr xmlns:ahyp="http://schemas.microsoft.com/office/drawing/2018/hyperlinkcolor" val="tx"/>
                              </a:ext>
                            </a:extLst>
                          </a:hlinkClick>
                        </a:rPr>
                        <a:t>?</a:t>
                      </a:r>
                      <a:endParaRPr lang="sk-SK" sz="2000" u="sng" dirty="0">
                        <a:solidFill>
                          <a:schemeClr val="tx1"/>
                        </a:solidFill>
                        <a:effectLst/>
                        <a:latin typeface="Aptos" panose="020B0004020202020204" pitchFamily="34" charset="0"/>
                        <a:ea typeface="Cambria" panose="02040503050406030204" pitchFamily="18" charset="0"/>
                      </a:endParaRPr>
                    </a:p>
                    <a:p>
                      <a:pPr marL="0" indent="0">
                        <a:lnSpc>
                          <a:spcPct val="100000"/>
                        </a:lnSpc>
                        <a:spcBef>
                          <a:spcPts val="0"/>
                        </a:spcBef>
                        <a:spcAft>
                          <a:spcPts val="600"/>
                        </a:spcAft>
                        <a:buClr>
                          <a:srgbClr val="FF983B"/>
                        </a:buClr>
                        <a:buSzPct val="80000"/>
                        <a:buFont typeface="Wingdings" panose="05000000000000000000" pitchFamily="2" charset="2"/>
                        <a:buNone/>
                      </a:pPr>
                      <a:endParaRPr lang="sk-SK" sz="20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5062680"/>
                  </a:ext>
                </a:extLst>
              </a:tr>
              <a:tr h="570849">
                <a:tc>
                  <a:txBody>
                    <a:bodyPr/>
                    <a:lstStyle/>
                    <a:p>
                      <a:pPr>
                        <a:lnSpc>
                          <a:spcPct val="107000"/>
                        </a:lnSpc>
                        <a:spcAft>
                          <a:spcPts val="800"/>
                        </a:spcAft>
                      </a:pPr>
                      <a:r>
                        <a:rPr lang="en-US" sz="2000" b="0" dirty="0">
                          <a:solidFill>
                            <a:schemeClr val="tx1"/>
                          </a:solidFill>
                          <a:effectLst/>
                          <a:latin typeface="Aptos" panose="020B0004020202020204" pitchFamily="34" charset="0"/>
                          <a:ea typeface="Cambria" panose="02040503050406030204" pitchFamily="18" charset="0"/>
                        </a:rPr>
                        <a:t>Überprüfen Sie Ihre Online-Aktivitäten </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defTabSz="914400" rtl="0" eaLnBrk="1" latinLnBrk="0" hangingPunct="1">
                        <a:lnSpc>
                          <a:spcPct val="100000"/>
                        </a:lnSpc>
                        <a:spcBef>
                          <a:spcPts val="0"/>
                        </a:spcBef>
                        <a:spcAft>
                          <a:spcPts val="600"/>
                        </a:spcAft>
                        <a:buClr>
                          <a:srgbClr val="FF983B"/>
                        </a:buClr>
                        <a:buSzPct val="80000"/>
                        <a:buFont typeface="Wingdings" panose="05000000000000000000" pitchFamily="2" charset="2"/>
                        <a:buChar char="q"/>
                      </a:pPr>
                      <a:r>
                        <a:rPr lang="en-US" sz="2000" kern="1200" dirty="0">
                          <a:solidFill>
                            <a:schemeClr val="tx1"/>
                          </a:solidFill>
                          <a:effectLst/>
                          <a:latin typeface="Aptos" panose="020B0004020202020204" pitchFamily="34" charset="0"/>
                          <a:ea typeface="Cambria" panose="02040503050406030204" pitchFamily="18" charset="0"/>
                          <a:cs typeface="+mn-cs"/>
                        </a:rPr>
                        <a:t>Verwenden Sie das </a:t>
                      </a:r>
                      <a:r>
                        <a:rPr lang="en-US" sz="2000" kern="1200" dirty="0">
                          <a:solidFill>
                            <a:schemeClr val="tx1"/>
                          </a:solidFill>
                          <a:effectLst/>
                          <a:latin typeface="Aptos" panose="020B0004020202020204" pitchFamily="34" charset="0"/>
                          <a:ea typeface="Cambria" panose="02040503050406030204" pitchFamily="18" charset="0"/>
                          <a:cs typeface="+mn-cs"/>
                        </a:rPr>
                        <a:t>Google-Tool</a:t>
                      </a:r>
                      <a:r>
                        <a:rPr lang="en-US" sz="2000" u="sng" kern="1200" dirty="0">
                          <a:solidFill>
                            <a:srgbClr val="0563C1"/>
                          </a:solidFill>
                          <a:effectLst/>
                          <a:latin typeface="Aptos" panose="020B0004020202020204" pitchFamily="34" charset="0"/>
                          <a:ea typeface="Cambria" panose="02040503050406030204" pitchFamily="18" charset="0"/>
                          <a:cs typeface="+mn-cs"/>
                          <a:hlinkClick r:id="rId5">
                            <a:extLst>
                              <a:ext uri="{A12FA001-AC4F-418D-AE19-62706E023703}">
                                <ahyp:hlinkClr xmlns:ahyp="http://schemas.microsoft.com/office/drawing/2018/hyperlinkcolor" val="tx"/>
                              </a:ext>
                            </a:extLst>
                          </a:hlinkClick>
                        </a:rPr>
                        <a:t> "Meine Aktivitäten"</a:t>
                      </a:r>
                      <a:r>
                        <a:rPr lang="en-US" sz="2000" kern="1200" dirty="0">
                          <a:solidFill>
                            <a:schemeClr val="tx1"/>
                          </a:solidFill>
                          <a:effectLst/>
                          <a:latin typeface="Aptos" panose="020B0004020202020204" pitchFamily="34" charset="0"/>
                          <a:ea typeface="Cambria" panose="02040503050406030204" pitchFamily="18" charset="0"/>
                          <a:cs typeface="+mn-cs"/>
                        </a:rPr>
                        <a:t>, um verschiedene Aspekte der Kontoaktivitäten zu finden und zu verwalten</a:t>
                      </a:r>
                      <a:endParaRPr lang="sk-SK" sz="2000" kern="1200" dirty="0">
                        <a:solidFill>
                          <a:schemeClr val="tx1"/>
                        </a:solidFill>
                        <a:effectLst/>
                        <a:latin typeface="Aptos" panose="020B0004020202020204" pitchFamily="34" charset="0"/>
                        <a:ea typeface="Cambria" panose="02040503050406030204" pitchFamily="18" charset="0"/>
                        <a:cs typeface="+mn-cs"/>
                      </a:endParaRPr>
                    </a:p>
                    <a:p>
                      <a:pPr marL="0" indent="0" algn="l" defTabSz="914400" rtl="0" eaLnBrk="1" latinLnBrk="0" hangingPunct="1">
                        <a:lnSpc>
                          <a:spcPct val="100000"/>
                        </a:lnSpc>
                        <a:spcBef>
                          <a:spcPts val="0"/>
                        </a:spcBef>
                        <a:spcAft>
                          <a:spcPts val="600"/>
                        </a:spcAft>
                        <a:buClr>
                          <a:srgbClr val="FF983B"/>
                        </a:buClr>
                        <a:buSzPct val="80000"/>
                        <a:buFont typeface="Wingdings" panose="05000000000000000000" pitchFamily="2" charset="2"/>
                        <a:buNone/>
                      </a:pPr>
                      <a:endParaRPr lang="sk-SK" sz="100" kern="1200" dirty="0">
                        <a:solidFill>
                          <a:schemeClr val="tx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087939"/>
                  </a:ext>
                </a:extLst>
              </a:tr>
              <a:tr h="551050">
                <a:tc>
                  <a:txBody>
                    <a:bodyPr/>
                    <a:lstStyle/>
                    <a:p>
                      <a:pPr>
                        <a:lnSpc>
                          <a:spcPct val="107000"/>
                        </a:lnSpc>
                        <a:spcAft>
                          <a:spcPts val="800"/>
                        </a:spcAft>
                      </a:pPr>
                      <a:r>
                        <a:rPr lang="en-US" sz="2000" b="0" dirty="0">
                          <a:solidFill>
                            <a:schemeClr val="tx1"/>
                          </a:solidFill>
                          <a:effectLst/>
                          <a:latin typeface="Aptos" panose="020B0004020202020204" pitchFamily="34" charset="0"/>
                          <a:ea typeface="Cambria" panose="02040503050406030204" pitchFamily="18" charset="0"/>
                        </a:rPr>
                        <a:t>Beseitigung des </a:t>
                      </a:r>
                      <a:r>
                        <a:rPr lang="en-US" sz="2000" b="0" dirty="0">
                          <a:solidFill>
                            <a:schemeClr val="tx1"/>
                          </a:solidFill>
                          <a:effectLst/>
                          <a:latin typeface="Aptos" panose="020B0004020202020204" pitchFamily="34" charset="0"/>
                          <a:ea typeface="Cambria" panose="02040503050406030204" pitchFamily="18" charset="0"/>
                        </a:rPr>
                        <a:t>negativen digitalen Fußabdrucks in Suchmaschinen (Name, Konto, </a:t>
                      </a:r>
                      <a:r>
                        <a:rPr lang="sk-SK" sz="2000" b="0" dirty="0">
                          <a:solidFill>
                            <a:schemeClr val="tx1"/>
                          </a:solidFill>
                          <a:effectLst/>
                          <a:latin typeface="Aptos" panose="020B0004020202020204" pitchFamily="34" charset="0"/>
                          <a:ea typeface="Cambria" panose="02040503050406030204" pitchFamily="18" charset="0"/>
                        </a:rPr>
                        <a:t>E-Mail</a:t>
                      </a:r>
                      <a:r>
                        <a:rPr lang="en-US" sz="2000" b="0" dirty="0">
                          <a:solidFill>
                            <a:schemeClr val="tx1"/>
                          </a:solidFill>
                          <a:effectLst/>
                          <a:latin typeface="Aptos" panose="020B0004020202020204" pitchFamily="34" charset="0"/>
                          <a:ea typeface="Cambria" panose="02040503050406030204" pitchFamily="18" charset="0"/>
                        </a:rPr>
                        <a:t>)</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u="sng" kern="1200" dirty="0">
                          <a:solidFill>
                            <a:srgbClr val="0563C1"/>
                          </a:solidFill>
                          <a:effectLst/>
                          <a:latin typeface="Aptos" panose="020B0004020202020204" pitchFamily="34" charset="0"/>
                          <a:ea typeface="Cambria" panose="02040503050406030204" pitchFamily="18" charset="0"/>
                          <a:cs typeface="+mn-cs"/>
                          <a:hlinkClick r:id="rId6">
                            <a:extLst>
                              <a:ext uri="{A12FA001-AC4F-418D-AE19-62706E023703}">
                                <ahyp:hlinkClr xmlns:ahyp="http://schemas.microsoft.com/office/drawing/2018/hyperlinkcolor" val="tx"/>
                              </a:ext>
                            </a:extLst>
                          </a:hlinkClick>
                        </a:rPr>
                        <a:t>Antrag auf Entfernung persönlicher Inhalte aus der Google-Suche </a:t>
                      </a:r>
                      <a:r>
                        <a:rPr lang="en-US" sz="2000" dirty="0">
                          <a:solidFill>
                            <a:schemeClr val="tx1"/>
                          </a:solidFill>
                          <a:effectLst/>
                          <a:latin typeface="Aptos" panose="020B0004020202020204" pitchFamily="34" charset="0"/>
                          <a:ea typeface="Cambria" panose="02040503050406030204" pitchFamily="18" charset="0"/>
                        </a:rPr>
                        <a:t>stellen</a:t>
                      </a:r>
                      <a:endParaRPr lang="sk-SK" sz="2000" u="sng" kern="1200" dirty="0">
                        <a:solidFill>
                          <a:srgbClr val="0563C1"/>
                        </a:solidFill>
                        <a:effectLst/>
                        <a:latin typeface="Aptos" panose="020B0004020202020204" pitchFamily="34" charset="0"/>
                        <a:ea typeface="Cambria" panose="02040503050406030204" pitchFamily="18" charset="0"/>
                        <a:cs typeface="+mn-cs"/>
                      </a:endParaRPr>
                    </a:p>
                    <a:p>
                      <a:pPr marL="0" indent="0">
                        <a:lnSpc>
                          <a:spcPct val="100000"/>
                        </a:lnSpc>
                        <a:spcBef>
                          <a:spcPts val="0"/>
                        </a:spcBef>
                        <a:spcAft>
                          <a:spcPts val="600"/>
                        </a:spcAft>
                        <a:buClr>
                          <a:srgbClr val="FF983B"/>
                        </a:buClr>
                        <a:buSzPct val="80000"/>
                        <a:buFont typeface="Wingdings" panose="05000000000000000000" pitchFamily="2" charset="2"/>
                        <a:buNone/>
                      </a:pPr>
                      <a:endParaRPr lang="sk-SK" sz="100" u="sng" kern="1200" dirty="0">
                        <a:solidFill>
                          <a:srgbClr val="0563C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677516"/>
                  </a:ext>
                </a:extLst>
              </a:tr>
              <a:tr h="265904">
                <a:tc>
                  <a:txBody>
                    <a:bodyPr/>
                    <a:lstStyle/>
                    <a:p>
                      <a:pPr>
                        <a:lnSpc>
                          <a:spcPct val="107000"/>
                        </a:lnSpc>
                        <a:spcAft>
                          <a:spcPts val="800"/>
                        </a:spcAft>
                      </a:pPr>
                      <a:r>
                        <a:rPr lang="en-GB" sz="2000" b="0" dirty="0">
                          <a:solidFill>
                            <a:schemeClr val="tx1"/>
                          </a:solidFill>
                          <a:effectLst/>
                          <a:latin typeface="Aptos" panose="020B0004020202020204" pitchFamily="34" charset="0"/>
                          <a:ea typeface="Cambria" panose="02040503050406030204" pitchFamily="18" charset="0"/>
                        </a:rPr>
                        <a:t>Löschen und Minimieren von Cookies </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Löschen Sie Cookies in den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7">
                            <a:extLst>
                              <a:ext uri="{A12FA001-AC4F-418D-AE19-62706E023703}">
                                <ahyp:hlinkClr xmlns:ahyp="http://schemas.microsoft.com/office/drawing/2018/hyperlinkcolor" val="tx"/>
                              </a:ext>
                            </a:extLst>
                          </a:hlinkClick>
                        </a:rPr>
                        <a:t>Einstellungen </a:t>
                      </a:r>
                      <a:r>
                        <a:rPr lang="en-US" sz="2000" dirty="0">
                          <a:solidFill>
                            <a:schemeClr val="tx1"/>
                          </a:solidFill>
                          <a:effectLst/>
                          <a:latin typeface="Aptos" panose="020B0004020202020204" pitchFamily="34" charset="0"/>
                          <a:ea typeface="Cambria" panose="02040503050406030204" pitchFamily="18" charset="0"/>
                        </a:rPr>
                        <a:t>von Webbrowsern</a:t>
                      </a:r>
                      <a:r>
                        <a:rPr lang="sk-SK" sz="2000" dirty="0">
                          <a:solidFill>
                            <a:schemeClr val="tx1"/>
                          </a:solidFill>
                          <a:effectLst/>
                          <a:latin typeface="Aptos" panose="020B0004020202020204" pitchFamily="34" charset="0"/>
                          <a:ea typeface="Cambria" panose="02040503050406030204" pitchFamily="18" charset="0"/>
                        </a:rPr>
                        <a:t>.</a:t>
                      </a:r>
                    </a:p>
                    <a:p>
                      <a:pPr marL="342900" marR="0" lvl="0" indent="-342900" algn="l" defTabSz="914400" rtl="0" eaLnBrk="1" fontAlgn="auto" latinLnBrk="0" hangingPunct="1">
                        <a:lnSpc>
                          <a:spcPct val="100000"/>
                        </a:lnSpc>
                        <a:spcBef>
                          <a:spcPts val="0"/>
                        </a:spcBef>
                        <a:spcAft>
                          <a:spcPts val="600"/>
                        </a:spcAft>
                        <a:buClr>
                          <a:srgbClr val="FF983B"/>
                        </a:buClr>
                        <a:buSzPct val="80000"/>
                        <a:buFont typeface="Wingdings" panose="05000000000000000000" pitchFamily="2" charset="2"/>
                        <a:buChar char="q"/>
                        <a:tabLst/>
                        <a:defRPr/>
                      </a:pPr>
                      <a:r>
                        <a:rPr lang="en-US" sz="2000" dirty="0">
                          <a:solidFill>
                            <a:schemeClr val="tx1"/>
                          </a:solidFill>
                          <a:effectLst/>
                          <a:latin typeface="Aptos" panose="020B0004020202020204" pitchFamily="34" charset="0"/>
                          <a:ea typeface="Cambria" panose="02040503050406030204" pitchFamily="18" charset="0"/>
                        </a:rPr>
                        <a:t>Surfen </a:t>
                      </a:r>
                      <a:r>
                        <a:rPr lang="en-US" sz="2000" dirty="0">
                          <a:solidFill>
                            <a:schemeClr val="tx1"/>
                          </a:solidFill>
                          <a:effectLst/>
                          <a:latin typeface="Aptos" panose="020B0004020202020204" pitchFamily="34" charset="0"/>
                          <a:ea typeface="Cambria" panose="02040503050406030204" pitchFamily="18" charset="0"/>
                        </a:rPr>
                        <a:t>Sie im Internet im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8">
                            <a:extLst>
                              <a:ext uri="{A12FA001-AC4F-418D-AE19-62706E023703}">
                                <ahyp:hlinkClr xmlns:ahyp="http://schemas.microsoft.com/office/drawing/2018/hyperlinkcolor" val="tx"/>
                              </a:ext>
                            </a:extLst>
                          </a:hlinkClick>
                        </a:rPr>
                        <a:t>Inkognito-Modus</a:t>
                      </a:r>
                      <a:r>
                        <a:rPr lang="en-US" sz="2000" dirty="0">
                          <a:solidFill>
                            <a:schemeClr val="tx1"/>
                          </a:solidFill>
                          <a:effectLst/>
                          <a:latin typeface="Aptos" panose="020B0004020202020204" pitchFamily="34" charset="0"/>
                          <a:ea typeface="Cambria" panose="02040503050406030204" pitchFamily="18" charset="0"/>
                        </a:rPr>
                        <a:t>, um Cookies zu vermeiden</a:t>
                      </a:r>
                      <a:r>
                        <a:rPr lang="sk-SK" sz="2000" dirty="0">
                          <a:solidFill>
                            <a:schemeClr val="tx1"/>
                          </a:solidFill>
                          <a:effectLst/>
                          <a:latin typeface="Aptos" panose="020B0004020202020204" pitchFamily="34"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600"/>
                        </a:spcAft>
                        <a:buClr>
                          <a:srgbClr val="FF983B"/>
                        </a:buClr>
                        <a:buSzPct val="80000"/>
                        <a:buFont typeface="Wingdings" panose="05000000000000000000" pitchFamily="2" charset="2"/>
                        <a:buNone/>
                        <a:tabLst/>
                        <a:defRPr/>
                      </a:pPr>
                      <a:endParaRPr lang="sk-SK" sz="200" dirty="0">
                        <a:solidFill>
                          <a:schemeClr val="tx1"/>
                        </a:solidFill>
                        <a:effectLst/>
                        <a:latin typeface="Aptos" panose="020B0004020202020204" pitchFamily="34" charset="0"/>
                        <a:ea typeface="Cambria" panose="02040503050406030204" pitchFamily="18"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25273"/>
                  </a:ext>
                </a:extLst>
              </a:tr>
              <a:tr h="265904">
                <a:tc>
                  <a:txBody>
                    <a:bodyPr/>
                    <a:lstStyle/>
                    <a:p>
                      <a:pPr>
                        <a:lnSpc>
                          <a:spcPct val="107000"/>
                        </a:lnSpc>
                        <a:spcAft>
                          <a:spcPts val="800"/>
                        </a:spcAft>
                      </a:pPr>
                      <a:r>
                        <a:rPr lang="en-GB" sz="2000" b="0" dirty="0">
                          <a:solidFill>
                            <a:schemeClr val="tx1"/>
                          </a:solidFill>
                          <a:effectLst/>
                          <a:latin typeface="Aptos" panose="020B0004020202020204" pitchFamily="34" charset="0"/>
                          <a:ea typeface="Cambria" panose="02040503050406030204" pitchFamily="18" charset="0"/>
                        </a:rPr>
                        <a:t>Such- und Browsingverlauf löschen </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GB" sz="2000" dirty="0">
                          <a:solidFill>
                            <a:schemeClr val="tx1"/>
                          </a:solidFill>
                          <a:effectLst/>
                          <a:latin typeface="Aptos" panose="020B0004020202020204" pitchFamily="34" charset="0"/>
                          <a:ea typeface="Cambria" panose="02040503050406030204" pitchFamily="18" charset="0"/>
                        </a:rPr>
                        <a:t>Löschen Sie Ihren Such- und </a:t>
                      </a:r>
                      <a:r>
                        <a:rPr lang="en-GB" sz="2000" u="sng" kern="1200" dirty="0">
                          <a:solidFill>
                            <a:srgbClr val="0563C1"/>
                          </a:solidFill>
                          <a:effectLst/>
                          <a:latin typeface="Aptos" panose="020B0004020202020204" pitchFamily="34" charset="0"/>
                          <a:ea typeface="Cambria" panose="02040503050406030204" pitchFamily="18" charset="0"/>
                          <a:cs typeface="+mn-cs"/>
                          <a:hlinkClick r:id="rId9">
                            <a:extLst>
                              <a:ext uri="{A12FA001-AC4F-418D-AE19-62706E023703}">
                                <ahyp:hlinkClr xmlns:ahyp="http://schemas.microsoft.com/office/drawing/2018/hyperlinkcolor" val="tx"/>
                              </a:ext>
                            </a:extLst>
                          </a:hlinkClick>
                        </a:rPr>
                        <a:t>Browserverlauf</a:t>
                      </a:r>
                      <a:r>
                        <a:rPr lang="sk-SK" sz="2000" u="sng" kern="1200" dirty="0">
                          <a:solidFill>
                            <a:srgbClr val="0563C1"/>
                          </a:solidFill>
                          <a:effectLst/>
                          <a:latin typeface="Aptos" panose="020B0004020202020204" pitchFamily="34" charset="0"/>
                          <a:ea typeface="Cambria" panose="02040503050406030204" pitchFamily="18" charset="0"/>
                          <a:cs typeface="+mn-cs"/>
                        </a:rPr>
                        <a:t>.</a:t>
                      </a:r>
                    </a:p>
                    <a:p>
                      <a:pPr marL="0" indent="0">
                        <a:lnSpc>
                          <a:spcPct val="100000"/>
                        </a:lnSpc>
                        <a:spcBef>
                          <a:spcPts val="0"/>
                        </a:spcBef>
                        <a:spcAft>
                          <a:spcPts val="600"/>
                        </a:spcAft>
                        <a:buClr>
                          <a:srgbClr val="FF983B"/>
                        </a:buClr>
                        <a:buSzPct val="80000"/>
                        <a:buFont typeface="Wingdings" panose="05000000000000000000" pitchFamily="2" charset="2"/>
                        <a:buNone/>
                      </a:pPr>
                      <a:endParaRPr lang="sk-SK" sz="200" u="sng" kern="1200" dirty="0">
                        <a:solidFill>
                          <a:srgbClr val="0563C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630638"/>
                  </a:ext>
                </a:extLst>
              </a:tr>
              <a:tr h="984229">
                <a:tc>
                  <a:txBody>
                    <a:bodyPr/>
                    <a:lstStyle/>
                    <a:p>
                      <a:pPr>
                        <a:lnSpc>
                          <a:spcPct val="107000"/>
                        </a:lnSpc>
                        <a:spcAft>
                          <a:spcPts val="800"/>
                        </a:spcAft>
                      </a:pPr>
                      <a:r>
                        <a:rPr lang="en-US" sz="2000" b="0" noProof="0" dirty="0">
                          <a:solidFill>
                            <a:schemeClr val="tx1"/>
                          </a:solidFill>
                          <a:effectLst/>
                          <a:latin typeface="Aptos" panose="020B0004020202020204" pitchFamily="34" charset="0"/>
                          <a:ea typeface="Cambria" panose="02040503050406030204" pitchFamily="18" charset="0"/>
                        </a:rPr>
                        <a:t>Login-Namen und Passwörter nicht speichern </a:t>
                      </a:r>
                      <a:br>
                        <a:rPr lang="en-US" sz="2000" b="0" noProof="0" dirty="0">
                          <a:solidFill>
                            <a:schemeClr val="tx1"/>
                          </a:solidFill>
                          <a:effectLst/>
                          <a:latin typeface="Aptos" panose="020B0004020202020204" pitchFamily="34" charset="0"/>
                          <a:ea typeface="Cambria" panose="02040503050406030204" pitchFamily="18" charset="0"/>
                        </a:rPr>
                      </a:br>
                      <a:r>
                        <a:rPr lang="en-US" sz="2000" b="0" noProof="0" dirty="0">
                          <a:solidFill>
                            <a:schemeClr val="tx1"/>
                          </a:solidFill>
                          <a:effectLst/>
                          <a:latin typeface="Aptos" panose="020B0004020202020204" pitchFamily="34" charset="0"/>
                          <a:ea typeface="Cambria" panose="02040503050406030204" pitchFamily="18" charset="0"/>
                        </a:rPr>
                        <a:t>im Browser zum automatischen Ausfüllen bei erneuter Anmeldung</a:t>
                      </a:r>
                      <a:endParaRPr lang="en-US" sz="2000" b="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Löschen gespeicherter Passwörter in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10">
                            <a:extLst>
                              <a:ext uri="{A12FA001-AC4F-418D-AE19-62706E023703}">
                                <ahyp:hlinkClr xmlns:ahyp="http://schemas.microsoft.com/office/drawing/2018/hyperlinkcolor" val="tx"/>
                              </a:ext>
                            </a:extLst>
                          </a:hlinkClick>
                        </a:rPr>
                        <a:t>Webbrowsern </a:t>
                      </a:r>
                      <a:r>
                        <a:rPr lang="sk-SK" sz="2000" u="sng" kern="1200" dirty="0">
                          <a:solidFill>
                            <a:srgbClr val="0563C1"/>
                          </a:solidFill>
                          <a:effectLst/>
                          <a:latin typeface="Aptos" panose="020B0004020202020204" pitchFamily="34" charset="0"/>
                          <a:ea typeface="Cambria" panose="02040503050406030204" pitchFamily="18" charset="0"/>
                          <a:cs typeface="+mn-cs"/>
                        </a:rPr>
                        <a:t>.</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Verwenden Sie einen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11">
                            <a:extLst>
                              <a:ext uri="{A12FA001-AC4F-418D-AE19-62706E023703}">
                                <ahyp:hlinkClr xmlns:ahyp="http://schemas.microsoft.com/office/drawing/2018/hyperlinkcolor" val="tx"/>
                              </a:ext>
                            </a:extLst>
                          </a:hlinkClick>
                        </a:rPr>
                        <a:t>Offline-Passwortmanager </a:t>
                      </a:r>
                      <a:r>
                        <a:rPr lang="sk-SK" sz="2000" dirty="0">
                          <a:solidFill>
                            <a:schemeClr val="tx1"/>
                          </a:solidFill>
                          <a:effectLst/>
                          <a:latin typeface="Aptos" panose="020B0004020202020204" pitchFamily="34" charset="0"/>
                          <a:ea typeface="Cambria" panose="02040503050406030204" pitchFamily="18" charset="0"/>
                        </a:rPr>
                        <a:t>zum </a:t>
                      </a:r>
                      <a:r>
                        <a:rPr lang="en-US" sz="2000" dirty="0">
                          <a:solidFill>
                            <a:schemeClr val="tx1"/>
                          </a:solidFill>
                          <a:effectLst/>
                          <a:latin typeface="Aptos" panose="020B0004020202020204" pitchFamily="34" charset="0"/>
                          <a:ea typeface="Cambria" panose="02040503050406030204" pitchFamily="18" charset="0"/>
                        </a:rPr>
                        <a:t>Speichern von Passwörtern</a:t>
                      </a:r>
                      <a:r>
                        <a:rPr lang="en-US" sz="2000" dirty="0">
                          <a:solidFill>
                            <a:schemeClr val="tx1"/>
                          </a:solidFill>
                          <a:effectLst/>
                          <a:latin typeface="Aptos" panose="020B0004020202020204" pitchFamily="34" charset="0"/>
                          <a:ea typeface="Cambria" panose="02040503050406030204" pitchFamily="18" charset="0"/>
                        </a:rPr>
                        <a:t>. </a:t>
                      </a:r>
                      <a:endParaRPr lang="sk-SK" sz="200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077884"/>
                  </a:ext>
                </a:extLst>
              </a:tr>
              <a:tr h="1565440">
                <a:tc>
                  <a:txBody>
                    <a:bodyPr/>
                    <a:lstStyle/>
                    <a:p>
                      <a:r>
                        <a:rPr lang="en-US" sz="2000" b="0" noProof="0" dirty="0">
                          <a:solidFill>
                            <a:schemeClr val="tx1"/>
                          </a:solidFill>
                          <a:effectLst/>
                          <a:latin typeface="Aptos" panose="020B0004020202020204" pitchFamily="34" charset="0"/>
                          <a:ea typeface="Cambria" panose="02040503050406030204" pitchFamily="18" charset="0"/>
                        </a:rPr>
                        <a:t>Verwenden Sie Tools zur </a:t>
                      </a:r>
                      <a:r>
                        <a:rPr lang="en-US" sz="2000" b="0" noProof="0" dirty="0" err="1">
                          <a:solidFill>
                            <a:schemeClr val="tx1"/>
                          </a:solidFill>
                          <a:effectLst/>
                          <a:latin typeface="Aptos" panose="020B0004020202020204" pitchFamily="34" charset="0"/>
                          <a:ea typeface="Cambria" panose="02040503050406030204" pitchFamily="18" charset="0"/>
                        </a:rPr>
                        <a:t>Minimierung </a:t>
                      </a:r>
                      <a:r>
                        <a:rPr lang="en-US" sz="2000" b="0" noProof="0" dirty="0">
                          <a:solidFill>
                            <a:schemeClr val="tx1"/>
                          </a:solidFill>
                          <a:effectLst/>
                          <a:latin typeface="Aptos" panose="020B0004020202020204" pitchFamily="34" charset="0"/>
                          <a:ea typeface="Cambria" panose="02040503050406030204" pitchFamily="18" charset="0"/>
                        </a:rPr>
                        <a:t>Ihres digitalen Fußabdrucks, um Ihre Identität zu verschleiern</a:t>
                      </a:r>
                      <a:endParaRPr lang="en-US" sz="2000" b="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Browserfunktion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12">
                            <a:extLst>
                              <a:ext uri="{A12FA001-AC4F-418D-AE19-62706E023703}">
                                <ahyp:hlinkClr xmlns:ahyp="http://schemas.microsoft.com/office/drawing/2018/hyperlinkcolor" val="tx"/>
                              </a:ext>
                            </a:extLst>
                          </a:hlinkClick>
                        </a:rPr>
                        <a:t>Do Not Track </a:t>
                      </a:r>
                      <a:r>
                        <a:rPr lang="en-US" sz="2000" dirty="0">
                          <a:solidFill>
                            <a:schemeClr val="tx1"/>
                          </a:solidFill>
                          <a:effectLst/>
                          <a:latin typeface="Aptos" panose="020B0004020202020204" pitchFamily="34" charset="0"/>
                          <a:ea typeface="Cambria" panose="02040503050406030204" pitchFamily="18" charset="0"/>
                        </a:rPr>
                        <a:t>einstellen</a:t>
                      </a:r>
                      <a:r>
                        <a:rPr lang="sk-SK" sz="2000" u="sng" kern="1200" dirty="0">
                          <a:solidFill>
                            <a:srgbClr val="0563C1"/>
                          </a:solidFill>
                          <a:effectLst/>
                          <a:latin typeface="Aptos" panose="020B0004020202020204" pitchFamily="34" charset="0"/>
                          <a:ea typeface="Cambria" panose="02040503050406030204" pitchFamily="18" charset="0"/>
                          <a:cs typeface="+mn-cs"/>
                        </a:rPr>
                        <a:t>.</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Verwenden Sie den Inkognito-Modus im Webbrowser</a:t>
                      </a:r>
                      <a:r>
                        <a:rPr lang="sk-SK" sz="2000" dirty="0">
                          <a:solidFill>
                            <a:schemeClr val="tx1"/>
                          </a:solidFill>
                          <a:effectLst/>
                          <a:latin typeface="Aptos" panose="020B0004020202020204" pitchFamily="34" charset="0"/>
                          <a:ea typeface="Cambria" panose="02040503050406030204" pitchFamily="18" charset="0"/>
                        </a:rPr>
                        <a:t>.</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Verwenden Sie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13">
                            <a:extLst>
                              <a:ext uri="{A12FA001-AC4F-418D-AE19-62706E023703}">
                                <ahyp:hlinkClr xmlns:ahyp="http://schemas.microsoft.com/office/drawing/2018/hyperlinkcolor" val="tx"/>
                              </a:ext>
                            </a:extLst>
                          </a:hlinkClick>
                        </a:rPr>
                        <a:t>Anti-Track-Browser</a:t>
                      </a:r>
                      <a:r>
                        <a:rPr lang="en-US" sz="2000" dirty="0">
                          <a:solidFill>
                            <a:schemeClr val="tx1"/>
                          </a:solidFill>
                          <a:effectLst/>
                          <a:latin typeface="Aptos" panose="020B0004020202020204" pitchFamily="34" charset="0"/>
                          <a:ea typeface="Cambria" panose="02040503050406030204" pitchFamily="18" charset="0"/>
                        </a:rPr>
                        <a:t>, z. B. DuckDuckGo</a:t>
                      </a:r>
                      <a:r>
                        <a:rPr lang="sk-SK" sz="2000" dirty="0">
                          <a:solidFill>
                            <a:schemeClr val="tx1"/>
                          </a:solidFill>
                          <a:effectLst/>
                          <a:latin typeface="Aptos" panose="020B0004020202020204" pitchFamily="34" charset="0"/>
                          <a:ea typeface="Cambria" panose="02040503050406030204" pitchFamily="18" charset="0"/>
                        </a:rPr>
                        <a:t>.</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n-US" sz="2000" dirty="0">
                          <a:solidFill>
                            <a:schemeClr val="tx1"/>
                          </a:solidFill>
                          <a:effectLst/>
                          <a:latin typeface="Aptos" panose="020B0004020202020204" pitchFamily="34" charset="0"/>
                          <a:ea typeface="Cambria" panose="02040503050406030204" pitchFamily="18" charset="0"/>
                        </a:rPr>
                        <a:t>Verwenden Sie einen </a:t>
                      </a:r>
                      <a:r>
                        <a:rPr lang="en-US" sz="2000" u="sng" kern="1200" dirty="0">
                          <a:solidFill>
                            <a:srgbClr val="0563C1"/>
                          </a:solidFill>
                          <a:effectLst/>
                          <a:latin typeface="Aptos" panose="020B0004020202020204" pitchFamily="34" charset="0"/>
                          <a:ea typeface="Cambria" panose="02040503050406030204" pitchFamily="18" charset="0"/>
                          <a:cs typeface="+mn-cs"/>
                          <a:hlinkClick r:id="rId14">
                            <a:extLst>
                              <a:ext uri="{A12FA001-AC4F-418D-AE19-62706E023703}">
                                <ahyp:hlinkClr xmlns:ahyp="http://schemas.microsoft.com/office/drawing/2018/hyperlinkcolor" val="tx"/>
                              </a:ext>
                            </a:extLst>
                          </a:hlinkClick>
                        </a:rPr>
                        <a:t>privaten Browser</a:t>
                      </a:r>
                      <a:r>
                        <a:rPr lang="en-US" sz="2000" dirty="0">
                          <a:solidFill>
                            <a:schemeClr val="tx1"/>
                          </a:solidFill>
                          <a:effectLst/>
                          <a:latin typeface="Aptos" panose="020B0004020202020204" pitchFamily="34" charset="0"/>
                          <a:ea typeface="Cambria" panose="02040503050406030204" pitchFamily="18" charset="0"/>
                        </a:rPr>
                        <a:t>, z.B. Tor</a:t>
                      </a:r>
                      <a:r>
                        <a:rPr lang="sk-SK" sz="2000" dirty="0">
                          <a:solidFill>
                            <a:schemeClr val="tx1"/>
                          </a:solidFill>
                          <a:effectLst/>
                          <a:latin typeface="Aptos" panose="020B0004020202020204" pitchFamily="34" charset="0"/>
                          <a:ea typeface="Cambria" panose="02040503050406030204" pitchFamily="18" charset="0"/>
                        </a:rPr>
                        <a:t>.</a:t>
                      </a:r>
                      <a:endParaRPr lang="sk-SK" sz="200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120942"/>
                  </a:ext>
                </a:extLst>
              </a:tr>
            </a:tbl>
          </a:graphicData>
        </a:graphic>
      </p:graphicFrame>
    </p:spTree>
    <p:extLst>
      <p:ext uri="{BB962C8B-B14F-4D97-AF65-F5344CB8AC3E}">
        <p14:creationId xmlns:p14="http://schemas.microsoft.com/office/powerpoint/2010/main" val="2333067234"/>
      </p:ext>
    </p:extLst>
  </p:cSld>
  <p:clrMapOvr>
    <a:masterClrMapping/>
  </p:clrMapOvr>
</p:sld>
</file>

<file path=ppt/slides/slide26.xml><?xml version="1.0" encoding="utf-8"?>
<p:sld xmlns:a16="http://schemas.microsoft.com/office/drawing/2014/main" xmlns:adec="http://schemas.microsoft.com/office/drawing/2017/decorative" xmlns:p16="http://schemas.microsoft.com/office/powerpoint/2015/main" xmlns:ask="http://schemas.microsoft.com/office/drawing/2018/sketchyshapes"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982" y="640822"/>
            <a:ext cx="3418659" cy="5583148"/>
          </a:xfrm>
        </p:spPr>
        <p:txBody>
          <a:bodyPr anchor="ctr">
            <a:normAutofit/>
          </a:bodyPr>
          <a:lstStyle/>
          <a:p>
            <a:pPr>
              <a:spcAft>
                <a:spcPts val="600"/>
              </a:spcAft>
            </a:pPr>
            <a:r>
              <a:rPr lang="en-US" sz="4600" dirty="0">
                <a:latin typeface="Aptos" panose="020B0004020202020204" pitchFamily="34" charset="0"/>
                <a:cs typeface="Calibri" panose="020F0502020204030204" pitchFamily="34" charset="0"/>
              </a:rPr>
              <a:t>Sind Sie ein Opfer von Betrug geworden?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2C65A4E-BBEF-43AE-34B7-B66715365F75}"/>
              </a:ext>
            </a:extLst>
          </p:cNvPr>
          <p:cNvGraphicFramePr>
            <a:graphicFrameLocks noGrp="1"/>
          </p:cNvGraphicFramePr>
          <p:nvPr>
            <p:ph idx="1"/>
            <p:extLst>
              <p:ext uri="{D42A27DB-BD31-4B8C-83A1-F6EECF244321}">
                <p14:modId xmlns:p14="http://schemas.microsoft.com/office/powerpoint/2010/main" val="122689207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170459"/>
      </p:ext>
    </p:extLst>
  </p:cSld>
  <p:clrMapOvr>
    <a:masterClrMapping/>
  </p:clrMapOvr>
</p:sld>
</file>

<file path=ppt/slides/slide27.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5" y="148158"/>
            <a:ext cx="5393360" cy="927081"/>
          </a:xfrm>
        </p:spPr>
        <p:txBody>
          <a:bodyPr>
            <a:normAutofit/>
          </a:bodyPr>
          <a:lstStyle/>
          <a:p>
            <a:pPr algn="l"/>
            <a:r>
              <a:rPr lang="en-US" sz="4400" dirty="0">
                <a:latin typeface="Aptos" panose="020B0004020202020204" pitchFamily="34" charset="0"/>
              </a:rPr>
              <a:t>Schlussfolgerung</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fontScale="92500" lnSpcReduction="10000"/>
          </a:bodyPr>
          <a:lstStyle/>
          <a:p>
            <a:pPr>
              <a:spcAft>
                <a:spcPts val="600"/>
              </a:spcAft>
            </a:pPr>
            <a:r>
              <a:rPr lang="en-US" dirty="0">
                <a:latin typeface="Aptos" panose="020B0004020202020204" pitchFamily="34" charset="0"/>
              </a:rPr>
              <a:t>Die digitale Identität und der digitale Fußabdruck sind zu einem festen Bestandteil unseres täglichen Lebens geworden. </a:t>
            </a:r>
          </a:p>
          <a:p>
            <a:pPr>
              <a:spcAft>
                <a:spcPts val="600"/>
              </a:spcAft>
            </a:pPr>
            <a:r>
              <a:rPr lang="en-US" dirty="0">
                <a:latin typeface="Aptos" panose="020B0004020202020204" pitchFamily="34" charset="0"/>
              </a:rPr>
              <a:t>Die digitale Identität ist unsere Online-Präsenz, die wir schaffen, wenn wir digitale Werkzeuge nutzen. </a:t>
            </a:r>
          </a:p>
          <a:p>
            <a:pPr>
              <a:spcAft>
                <a:spcPts val="600"/>
              </a:spcAft>
            </a:pPr>
            <a:r>
              <a:rPr lang="en-US" dirty="0">
                <a:latin typeface="Aptos" panose="020B0004020202020204" pitchFamily="34" charset="0"/>
              </a:rPr>
              <a:t>Der digitale Fußabdruck ist eine "permanente Aufzeichnung" unserer digitalen Präsenz und unserer Nutzung </a:t>
            </a:r>
            <a:br>
              <a:rPr lang="en-US" dirty="0">
                <a:latin typeface="Aptos" panose="020B0004020202020204" pitchFamily="34" charset="0"/>
              </a:rPr>
            </a:br>
            <a:r>
              <a:rPr lang="en-US" dirty="0">
                <a:latin typeface="Aptos" panose="020B0004020202020204" pitchFamily="34" charset="0"/>
              </a:rPr>
              <a:t>von Online-Diensten.</a:t>
            </a:r>
          </a:p>
          <a:p>
            <a:pPr>
              <a:spcAft>
                <a:spcPts val="600"/>
              </a:spcAft>
            </a:pPr>
            <a:r>
              <a:rPr lang="en-US" dirty="0">
                <a:latin typeface="Aptos" panose="020B0004020202020204" pitchFamily="34" charset="0"/>
              </a:rPr>
              <a:t>Die Kenntnis und effektive Verwaltung der digitalen Identität und des digitalen Fußabdrucks sind der Schlüssel zu unserer </a:t>
            </a:r>
            <a:r>
              <a:rPr lang="en-US" b="1" dirty="0">
                <a:solidFill>
                  <a:srgbClr val="FF983B"/>
                </a:solidFill>
                <a:latin typeface="Aptos" panose="020B0004020202020204" pitchFamily="34" charset="0"/>
              </a:rPr>
              <a:t>digitalen Privatsphäre </a:t>
            </a:r>
            <a:r>
              <a:rPr lang="en-US" dirty="0">
                <a:latin typeface="Aptos" panose="020B0004020202020204" pitchFamily="34" charset="0"/>
              </a:rPr>
              <a:t>und </a:t>
            </a:r>
            <a:r>
              <a:rPr lang="en-US" b="1" dirty="0">
                <a:solidFill>
                  <a:srgbClr val="FF983B"/>
                </a:solidFill>
                <a:latin typeface="Aptos" panose="020B0004020202020204" pitchFamily="34" charset="0"/>
              </a:rPr>
              <a:t>digitalen Sicherheit </a:t>
            </a:r>
            <a:r>
              <a:rPr lang="en-US" dirty="0">
                <a:latin typeface="Aptos" panose="020B0004020202020204" pitchFamily="34" charset="0"/>
              </a:rPr>
              <a:t>in der digitalen Welt.</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BB5D2F0A-3C14-8B4B-A8B2-6DBCCD66CAF9}"/>
              </a:ext>
            </a:extLst>
          </p:cNvPr>
          <p:cNvPicPr>
            <a:picLocks noChangeAspect="1"/>
          </p:cNvPicPr>
          <p:nvPr/>
        </p:nvPicPr>
        <p:blipFill>
          <a:blip r:embed="rId2"/>
          <a:srcRect r="2"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895897"/>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026D-F5E1-B553-586D-89825179321F}"/>
              </a:ext>
            </a:extLst>
          </p:cNvPr>
          <p:cNvSpPr>
            <a:spLocks noGrp="1"/>
          </p:cNvSpPr>
          <p:nvPr>
            <p:ph type="title"/>
          </p:nvPr>
        </p:nvSpPr>
        <p:spPr>
          <a:xfrm>
            <a:off x="691116" y="151855"/>
            <a:ext cx="10662684" cy="914945"/>
          </a:xfrm>
        </p:spPr>
        <p:txBody>
          <a:bodyPr>
            <a:normAutofit/>
          </a:bodyPr>
          <a:lstStyle/>
          <a:p>
            <a:r>
              <a:rPr lang="en-US" dirty="0">
                <a:latin typeface="Aptos" panose="020B0004020202020204" pitchFamily="34" charset="0"/>
                <a:ea typeface="Cambria"/>
              </a:rPr>
              <a:t>Quizfragen</a:t>
            </a:r>
            <a:endParaRPr lang="en-US" dirty="0">
              <a:latin typeface="Aptos" panose="020B0004020202020204" pitchFamily="34" charset="0"/>
            </a:endParaRPr>
          </a:p>
        </p:txBody>
      </p:sp>
      <p:sp>
        <p:nvSpPr>
          <p:cNvPr id="3" name="Content Placeholder 2">
            <a:extLst>
              <a:ext uri="{FF2B5EF4-FFF2-40B4-BE49-F238E27FC236}">
                <a16:creationId xmlns:a16="http://schemas.microsoft.com/office/drawing/2014/main" id="{B3E0C196-A442-590B-489F-C8B219E50A75}"/>
              </a:ext>
            </a:extLst>
          </p:cNvPr>
          <p:cNvSpPr>
            <a:spLocks noGrp="1"/>
          </p:cNvSpPr>
          <p:nvPr>
            <p:ph idx="1"/>
          </p:nvPr>
        </p:nvSpPr>
        <p:spPr>
          <a:xfrm>
            <a:off x="691115" y="1278294"/>
            <a:ext cx="11121439" cy="4739951"/>
          </a:xfrm>
        </p:spPr>
        <p:txBody>
          <a:bodyPr vert="horz" lIns="91440" tIns="45720" rIns="91440" bIns="45720" rtlCol="0" anchor="t">
            <a:normAutofit/>
          </a:bodyPr>
          <a:lstStyle/>
          <a:p>
            <a:r>
              <a:rPr lang="en-US" dirty="0">
                <a:latin typeface="Aptos" panose="020B0004020202020204" pitchFamily="34" charset="0"/>
                <a:ea typeface="Cambria"/>
              </a:rPr>
              <a:t> Was ist eine digitale Identität?</a:t>
            </a:r>
            <a:endParaRPr lang="sk-SK" dirty="0">
              <a:latin typeface="Aptos" panose="020B0004020202020204" pitchFamily="34" charset="0"/>
              <a:ea typeface="Cambria"/>
            </a:endParaRPr>
          </a:p>
          <a:p>
            <a:r>
              <a:rPr lang="en-US" dirty="0">
                <a:latin typeface="Aptos" panose="020B0004020202020204" pitchFamily="34" charset="0"/>
                <a:ea typeface="Cambria"/>
              </a:rPr>
              <a:t> Welche Informationen können Teil Ihrer digitalen Identität sein?</a:t>
            </a:r>
            <a:endParaRPr lang="sk-SK" dirty="0">
              <a:latin typeface="Aptos" panose="020B0004020202020204" pitchFamily="34" charset="0"/>
              <a:ea typeface="Cambria"/>
            </a:endParaRPr>
          </a:p>
          <a:p>
            <a:r>
              <a:rPr lang="en-US" dirty="0">
                <a:latin typeface="Aptos" panose="020B0004020202020204" pitchFamily="34" charset="0"/>
              </a:rPr>
              <a:t> Welche Risiken und Gefahren birgt der Missbrauch der digitalen Identität</a:t>
            </a:r>
            <a:r>
              <a:rPr lang="sk-SK" dirty="0">
                <a:latin typeface="Aptos" panose="020B0004020202020204" pitchFamily="34" charset="0"/>
              </a:rPr>
              <a:t>?</a:t>
            </a:r>
          </a:p>
          <a:p>
            <a:r>
              <a:rPr lang="en-US" dirty="0">
                <a:latin typeface="Aptos" panose="020B0004020202020204" pitchFamily="34" charset="0"/>
              </a:rPr>
              <a:t> Was ist eine gute Praxis zum Schutz Ihrer </a:t>
            </a:r>
            <a:r>
              <a:rPr lang="sk-SK" dirty="0" err="1">
                <a:latin typeface="Aptos" panose="020B0004020202020204" pitchFamily="34" charset="0"/>
              </a:rPr>
              <a:t>digitalen </a:t>
            </a:r>
            <a:r>
              <a:rPr lang="sk-SK" dirty="0">
                <a:latin typeface="Aptos" panose="020B0004020202020204" pitchFamily="34" charset="0"/>
              </a:rPr>
              <a:t>Identität</a:t>
            </a:r>
            <a:r>
              <a:rPr lang="en-US" dirty="0">
                <a:latin typeface="Aptos" panose="020B0004020202020204" pitchFamily="34" charset="0"/>
              </a:rPr>
              <a:t>?</a:t>
            </a:r>
            <a:endParaRPr lang="sk-SK" dirty="0">
              <a:latin typeface="Aptos" panose="020B0004020202020204" pitchFamily="34" charset="0"/>
            </a:endParaRPr>
          </a:p>
          <a:p>
            <a:pPr marL="0" indent="0">
              <a:buNone/>
            </a:pPr>
            <a:endParaRPr lang="sk-SK" dirty="0">
              <a:latin typeface="Aptos" panose="020B0004020202020204" pitchFamily="34" charset="0"/>
              <a:ea typeface="Cambria"/>
            </a:endParaRPr>
          </a:p>
          <a:p>
            <a:r>
              <a:rPr lang="en-US" dirty="0">
                <a:latin typeface="Aptos" panose="020B0004020202020204" pitchFamily="34" charset="0"/>
                <a:ea typeface="Cambria"/>
              </a:rPr>
              <a:t> Was ist ein digitaler Fußabdruck?</a:t>
            </a:r>
            <a:endParaRPr lang="sk-SK" dirty="0">
              <a:latin typeface="Aptos" panose="020B0004020202020204" pitchFamily="34" charset="0"/>
              <a:ea typeface="Cambria"/>
            </a:endParaRPr>
          </a:p>
          <a:p>
            <a:r>
              <a:rPr lang="en-US" dirty="0">
                <a:latin typeface="Aptos" panose="020B0004020202020204" pitchFamily="34" charset="0"/>
                <a:ea typeface="Cambria"/>
              </a:rPr>
              <a:t> Welche Informationen werden über </a:t>
            </a:r>
            <a:r>
              <a:rPr lang="sk-SK" dirty="0">
                <a:latin typeface="Aptos" panose="020B0004020202020204" pitchFamily="34" charset="0"/>
                <a:ea typeface="Cambria"/>
              </a:rPr>
              <a:t>Ihren </a:t>
            </a:r>
            <a:r>
              <a:rPr lang="en-US" dirty="0" err="1">
                <a:latin typeface="Aptos" panose="020B0004020202020204" pitchFamily="34" charset="0"/>
                <a:ea typeface="Cambria"/>
              </a:rPr>
              <a:t>digitalen </a:t>
            </a:r>
            <a:r>
              <a:rPr lang="en-US" dirty="0">
                <a:latin typeface="Aptos" panose="020B0004020202020204" pitchFamily="34" charset="0"/>
                <a:ea typeface="Cambria"/>
              </a:rPr>
              <a:t>Fußabdruck </a:t>
            </a:r>
            <a:r>
              <a:rPr lang="en-US" dirty="0">
                <a:latin typeface="Aptos" panose="020B0004020202020204" pitchFamily="34" charset="0"/>
                <a:ea typeface="Cambria"/>
              </a:rPr>
              <a:t>gesammelt/aufgezeichnet</a:t>
            </a:r>
            <a:r>
              <a:rPr lang="sk-SK" dirty="0">
                <a:latin typeface="Aptos" panose="020B0004020202020204" pitchFamily="34" charset="0"/>
                <a:ea typeface="Cambria"/>
              </a:rPr>
              <a:t>? </a:t>
            </a:r>
          </a:p>
          <a:p>
            <a:r>
              <a:rPr lang="en-US" dirty="0">
                <a:latin typeface="Aptos" panose="020B0004020202020204" pitchFamily="34" charset="0"/>
                <a:ea typeface="Cambria"/>
              </a:rPr>
              <a:t> Wie können Sie Ihren digitalen Fußabdruck verkleinern</a:t>
            </a:r>
            <a:r>
              <a:rPr lang="sk-SK" dirty="0">
                <a:latin typeface="Aptos" panose="020B0004020202020204" pitchFamily="34" charset="0"/>
                <a:ea typeface="Cambria"/>
              </a:rPr>
              <a:t>? </a:t>
            </a:r>
          </a:p>
          <a:p>
            <a:r>
              <a:rPr lang="en-US" dirty="0">
                <a:latin typeface="Aptos" panose="020B0004020202020204" pitchFamily="34" charset="0"/>
              </a:rPr>
              <a:t> Was ist zu tun, wenn Sie Opfer eines Online-Betrugs </a:t>
            </a:r>
            <a:r>
              <a:rPr lang="sk-SK" dirty="0">
                <a:latin typeface="Aptos" panose="020B0004020202020204" pitchFamily="34" charset="0"/>
              </a:rPr>
              <a:t>geworden sind?</a:t>
            </a:r>
            <a:endParaRPr lang="sk-SK" dirty="0">
              <a:latin typeface="Cambria"/>
              <a:ea typeface="Cambria"/>
            </a:endParaRPr>
          </a:p>
        </p:txBody>
      </p:sp>
    </p:spTree>
    <p:extLst>
      <p:ext uri="{BB962C8B-B14F-4D97-AF65-F5344CB8AC3E}">
        <p14:creationId xmlns:p14="http://schemas.microsoft.com/office/powerpoint/2010/main" val="3370631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Freie </a:t>
            </a: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Lizenz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hier entwickelte Produkt im Rahmen des Projekts "Building Digital Resilience by Making Digital Wellbeing and Security Accessible to All 2022-2-SK01-KA220-ADU-000096888" wurde mit Unterstützung der Europäischen Kommission entwickelt und gibt ausschließlich die Meinung des Autors wieder. Die Europäische Kommission ist nicht für den Inhalt der Dokumente verantwortlich.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Die Veröffentlichung steht unter der Creative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Commons-Lizenz </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muss</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Werk darf nicht zu kommerziellen Zwecken verwendet werden.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Haftungsausschluss: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Einführung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66327" y="1415078"/>
            <a:ext cx="10775302" cy="4351338"/>
          </a:xfrm>
        </p:spPr>
        <p:txBody>
          <a:bodyPr>
            <a:normAutofit/>
          </a:bodyPr>
          <a:lstStyle/>
          <a:p>
            <a:r>
              <a:rPr lang="en-US" sz="2200" dirty="0">
                <a:latin typeface="Aptos" panose="020B0004020202020204" pitchFamily="34" charset="0"/>
                <a:ea typeface="Times New Roman" panose="02020603050405020304" pitchFamily="18" charset="0"/>
              </a:rPr>
              <a:t>Die heutige Welt ist geprägt von einer enormen Zunahme der </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Digitalisierung in allen Bereichen unseres Lebens - immer mehr Dienstleistungen und Transaktionen werden online abgewickelt. </a:t>
            </a:r>
            <a:endParaRPr lang="sk-SK" sz="2200" dirty="0">
              <a:latin typeface="Aptos" panose="020B0004020202020204" pitchFamily="34" charset="0"/>
              <a:ea typeface="Times New Roman" panose="02020603050405020304" pitchFamily="18" charset="0"/>
            </a:endParaRPr>
          </a:p>
          <a:p>
            <a:pPr algn="just"/>
            <a:r>
              <a:rPr lang="en-US" sz="2200" dirty="0">
                <a:latin typeface="Aptos" panose="020B0004020202020204" pitchFamily="34" charset="0"/>
                <a:ea typeface="Times New Roman" panose="02020603050405020304" pitchFamily="18" charset="0"/>
              </a:rPr>
              <a:t>Traditionelle Dienstleistungen, die eine persönliche Anwesenheit erforderten, werden in eine digitale Form umgewandelt und in die Online-Umgebung "verschoben". </a:t>
            </a:r>
            <a:endParaRPr lang="sk-SK" sz="2200" dirty="0">
              <a:latin typeface="Aptos" panose="020B0004020202020204" pitchFamily="34" charset="0"/>
              <a:ea typeface="Times New Roman" panose="02020603050405020304" pitchFamily="18" charset="0"/>
            </a:endParaRPr>
          </a:p>
          <a:p>
            <a:pPr algn="just"/>
            <a:r>
              <a:rPr lang="en-US" sz="2200" dirty="0">
                <a:latin typeface="Aptos" panose="020B0004020202020204" pitchFamily="34" charset="0"/>
                <a:ea typeface="Times New Roman" panose="02020603050405020304" pitchFamily="18" charset="0"/>
              </a:rPr>
              <a:t>Sie werden leichter zugänglich und bieten dem Einzelnen einen neuen, zeitlich und geografisch unbegrenzten Zugang zu Informationen, persönlicher Entwicklung, Bildung, Kommunikation und sozialer Interaktion, Zusammenarbeit usw.</a:t>
            </a:r>
          </a:p>
          <a:p>
            <a:pPr marL="0" indent="0">
              <a:buNone/>
            </a:pPr>
            <a:r>
              <a:rPr lang="en-US" sz="2200" dirty="0">
                <a:latin typeface="Aptos" panose="020B0004020202020204" pitchFamily="34" charset="0"/>
                <a:ea typeface="Times New Roman" panose="02020603050405020304" pitchFamily="18" charset="0"/>
              </a:rPr>
              <a:t>	Der Zugang einer Person zu diesen Diensten erfordert eine </a:t>
            </a:r>
            <a:r>
              <a:rPr lang="en-US" sz="2200" b="1" dirty="0">
                <a:solidFill>
                  <a:srgbClr val="FF983B"/>
                </a:solidFill>
                <a:latin typeface="Aptos" panose="020B0004020202020204" pitchFamily="34" charset="0"/>
                <a:ea typeface="Times New Roman" panose="02020603050405020304" pitchFamily="18" charset="0"/>
              </a:rPr>
              <a:t>digitale Identität </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	die mit der physischen Identität in der realen Welt vergleichbar ist.</a:t>
            </a:r>
          </a:p>
          <a:p>
            <a:pPr marL="0" indent="0">
              <a:buNone/>
            </a:pPr>
            <a:r>
              <a:rPr lang="en-US" sz="2200" dirty="0">
                <a:latin typeface="Aptos" panose="020B0004020202020204" pitchFamily="34" charset="0"/>
                <a:ea typeface="Times New Roman" panose="02020603050405020304" pitchFamily="18" charset="0"/>
              </a:rPr>
              <a:t>	Unsere digitale Präsenz und unsere Aktivitäten hinterlassen unseren </a:t>
            </a:r>
            <a:r>
              <a:rPr lang="en-US" sz="2200" b="1" dirty="0">
                <a:solidFill>
                  <a:srgbClr val="FF983B"/>
                </a:solidFill>
                <a:latin typeface="Aptos" panose="020B0004020202020204" pitchFamily="34" charset="0"/>
                <a:ea typeface="Times New Roman" panose="02020603050405020304" pitchFamily="18" charset="0"/>
              </a:rPr>
              <a:t>digitalen Fußabdruck </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	in der Online-Welt in Form von verschiedenen Informationen.</a:t>
            </a: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Digitale Identität - Definition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56997" y="1509713"/>
            <a:ext cx="10775302" cy="4622310"/>
          </a:xfrm>
        </p:spPr>
        <p:txBody>
          <a:bodyPr>
            <a:normAutofit/>
          </a:bodyPr>
          <a:lstStyle/>
          <a:p>
            <a:r>
              <a:rPr lang="en-US" sz="2200" dirty="0">
                <a:latin typeface="Aptos" panose="020B0004020202020204" pitchFamily="34" charset="0"/>
                <a:ea typeface="Times New Roman" panose="02020603050405020304" pitchFamily="18" charset="0"/>
              </a:rPr>
              <a:t>Eine digitale Identität ist die digitale Version der analogen Identität einer Person. </a:t>
            </a:r>
          </a:p>
          <a:p>
            <a:r>
              <a:rPr lang="en-US" sz="2200" dirty="0">
                <a:latin typeface="Aptos" panose="020B0004020202020204" pitchFamily="34" charset="0"/>
                <a:ea typeface="Times New Roman" panose="02020603050405020304" pitchFamily="18" charset="0"/>
              </a:rPr>
              <a:t>Eine digitale Identität wird in der Regel definiert als eine Eins-zu-Eins-Beziehung zwischen </a:t>
            </a:r>
            <a:br>
              <a:rPr lang="sk-SK"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einer Person und ihrer digitalen Präsenz. Eine digitale Präsenz kann aus mehreren Konten, Anmeldeinformationen und Berechtigungen bestehen, die mit einer Person verbunden sind.</a:t>
            </a:r>
          </a:p>
          <a:p>
            <a:r>
              <a:rPr lang="en-US" sz="2200" dirty="0">
                <a:latin typeface="Aptos" panose="020B0004020202020204" pitchFamily="34" charset="0"/>
                <a:ea typeface="Times New Roman" panose="02020603050405020304" pitchFamily="18" charset="0"/>
              </a:rPr>
              <a:t>Die digitale Identität ist die Online-Darstellung einer Person, einer Organisation oder eines Unternehmens. </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Sie besteht aus allen verknüpften digitalen Daten und Informationen, wie Name, E-Mail-Adresse </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Adresse, Profile in sozialen Medien und Online-Verhalten.</a:t>
            </a:r>
          </a:p>
          <a:p>
            <a:r>
              <a:rPr lang="en-US" sz="2200" dirty="0">
                <a:latin typeface="Aptos" panose="020B0004020202020204" pitchFamily="34" charset="0"/>
                <a:ea typeface="Times New Roman" panose="02020603050405020304" pitchFamily="18" charset="0"/>
              </a:rPr>
              <a:t>Unter digitaler Identität versteht man alle digitalen Informationen, die zum Nachweis der Identität einer Person im Internet verwendet werden und die es den Nutzern ermöglichen, in der virtuellen Welt zu interagieren und Transaktionen durchzuführen.</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Diese Informationen sind nicht übertragbar und wiederverwendbar.</a:t>
            </a:r>
          </a:p>
        </p:txBody>
      </p:sp>
    </p:spTree>
    <p:extLst>
      <p:ext uri="{BB962C8B-B14F-4D97-AF65-F5344CB8AC3E}">
        <p14:creationId xmlns:p14="http://schemas.microsoft.com/office/powerpoint/2010/main" val="143119604"/>
      </p:ext>
    </p:extLst>
  </p:cSld>
  <p:clrMapOvr>
    <a:masterClrMapping/>
  </p:clrMapOvr>
</p:sld>
</file>

<file path=ppt/slides/slide5.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Digitale Identität - warum ist sie wichtig?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84989" y="1334277"/>
            <a:ext cx="10775302" cy="4833257"/>
          </a:xfrm>
        </p:spPr>
        <p:txBody>
          <a:bodyPr>
            <a:normAutofit/>
          </a:bodyPr>
          <a:lstStyle/>
          <a:p>
            <a:r>
              <a:rPr lang="en-US" sz="2200" dirty="0">
                <a:latin typeface="Aptos" panose="020B0004020202020204" pitchFamily="34" charset="0"/>
                <a:ea typeface="Times New Roman" panose="02020603050405020304" pitchFamily="18" charset="0"/>
              </a:rPr>
              <a:t>Der digitale Wandel in der Gesellschaft schafft ein stabiles Ökosystem von Online-Diensten auf der Grundlage der digitalen Identität. </a:t>
            </a:r>
          </a:p>
          <a:p>
            <a:r>
              <a:rPr lang="en-US" sz="2200" dirty="0">
                <a:latin typeface="Aptos" panose="020B0004020202020204" pitchFamily="34" charset="0"/>
                <a:ea typeface="Times New Roman" panose="02020603050405020304" pitchFamily="18" charset="0"/>
              </a:rPr>
              <a:t>Die digitale Identität spielt </a:t>
            </a:r>
            <a:r>
              <a:rPr lang="en-US" sz="2200" b="1" dirty="0">
                <a:solidFill>
                  <a:srgbClr val="FF983B"/>
                </a:solidFill>
                <a:latin typeface="Aptos" panose="020B0004020202020204" pitchFamily="34" charset="0"/>
                <a:ea typeface="Times New Roman" panose="02020603050405020304" pitchFamily="18" charset="0"/>
              </a:rPr>
              <a:t>eine grundlegende Rolle in der digitalen Wirtschaft</a:t>
            </a:r>
            <a:r>
              <a:rPr lang="en-US" sz="2200" dirty="0">
                <a:latin typeface="Aptos" panose="020B0004020202020204" pitchFamily="34" charset="0"/>
                <a:ea typeface="Times New Roman" panose="02020603050405020304" pitchFamily="18" charset="0"/>
              </a:rPr>
              <a:t>. </a:t>
            </a:r>
          </a:p>
          <a:p>
            <a:r>
              <a:rPr lang="en-US" sz="2200" dirty="0">
                <a:latin typeface="Aptos" panose="020B0004020202020204" pitchFamily="34" charset="0"/>
                <a:ea typeface="Times New Roman" panose="02020603050405020304" pitchFamily="18" charset="0"/>
              </a:rPr>
              <a:t>Digitale Identitäten werden benötigt, um das Vertrauen der Menschen in die Anbieter von Online-Diensten und umgekehrt sowie in die gegenseitigen digitalen Interaktionen zu gewährleisten. </a:t>
            </a:r>
          </a:p>
          <a:p>
            <a:r>
              <a:rPr lang="en-US" sz="2200" dirty="0">
                <a:latin typeface="Aptos" panose="020B0004020202020204" pitchFamily="34" charset="0"/>
                <a:ea typeface="Times New Roman" panose="02020603050405020304" pitchFamily="18" charset="0"/>
              </a:rPr>
              <a:t>Sie ist eng mit der tatsächlichen Identität des Einzelnen verbunden. </a:t>
            </a:r>
          </a:p>
          <a:p>
            <a:r>
              <a:rPr lang="en-US" sz="2200" dirty="0">
                <a:latin typeface="Aptos" panose="020B0004020202020204" pitchFamily="34" charset="0"/>
                <a:ea typeface="Times New Roman" panose="02020603050405020304" pitchFamily="18" charset="0"/>
              </a:rPr>
              <a:t>Sie enthalten </a:t>
            </a:r>
            <a:r>
              <a:rPr lang="en-US" sz="2200" b="1" dirty="0">
                <a:solidFill>
                  <a:srgbClr val="FF983B"/>
                </a:solidFill>
                <a:latin typeface="Aptos" panose="020B0004020202020204" pitchFamily="34" charset="0"/>
                <a:ea typeface="Times New Roman" panose="02020603050405020304" pitchFamily="18" charset="0"/>
              </a:rPr>
              <a:t>sensible/persönliche Informationen</a:t>
            </a:r>
            <a:r>
              <a:rPr lang="en-US" sz="2200" dirty="0">
                <a:latin typeface="Aptos" panose="020B0004020202020204" pitchFamily="34" charset="0"/>
                <a:ea typeface="Times New Roman" panose="02020603050405020304" pitchFamily="18" charset="0"/>
              </a:rPr>
              <a:t>, die gestohlen und zu Betrugszwecken missbraucht werden können. </a:t>
            </a:r>
          </a:p>
          <a:p>
            <a:r>
              <a:rPr lang="en-US" sz="2200" dirty="0">
                <a:latin typeface="Aptos" panose="020B0004020202020204" pitchFamily="34" charset="0"/>
                <a:ea typeface="Times New Roman" panose="02020603050405020304" pitchFamily="18" charset="0"/>
              </a:rPr>
              <a:t>Sie ermöglicht es dem Einzelnen, </a:t>
            </a:r>
            <a:r>
              <a:rPr lang="en-US" sz="2200" b="1" dirty="0">
                <a:solidFill>
                  <a:srgbClr val="FF983B"/>
                </a:solidFill>
                <a:latin typeface="Aptos" panose="020B0004020202020204" pitchFamily="34" charset="0"/>
                <a:ea typeface="Times New Roman" panose="02020603050405020304" pitchFamily="18" charset="0"/>
              </a:rPr>
              <a:t>die "Kontrolle" </a:t>
            </a:r>
            <a:r>
              <a:rPr lang="en-US" sz="2200" dirty="0">
                <a:latin typeface="Aptos" panose="020B0004020202020204" pitchFamily="34" charset="0"/>
                <a:ea typeface="Times New Roman" panose="02020603050405020304" pitchFamily="18" charset="0"/>
              </a:rPr>
              <a:t>über seine Online-Daten </a:t>
            </a:r>
            <a:r>
              <a:rPr lang="en-US" sz="2200" b="1" dirty="0">
                <a:solidFill>
                  <a:srgbClr val="FF983B"/>
                </a:solidFill>
                <a:latin typeface="Aptos" panose="020B0004020202020204" pitchFamily="34" charset="0"/>
                <a:ea typeface="Times New Roman" panose="02020603050405020304" pitchFamily="18" charset="0"/>
              </a:rPr>
              <a:t>zu übernehmen</a:t>
            </a:r>
            <a:r>
              <a:rPr lang="en-US" sz="2200" dirty="0">
                <a:latin typeface="Aptos" panose="020B0004020202020204" pitchFamily="34" charset="0"/>
                <a:ea typeface="Times New Roman" panose="02020603050405020304" pitchFamily="18" charset="0"/>
              </a:rPr>
              <a:t>.</a:t>
            </a:r>
          </a:p>
          <a:p>
            <a:r>
              <a:rPr lang="en-US" sz="2200" dirty="0">
                <a:latin typeface="Aptos" panose="020B0004020202020204" pitchFamily="34" charset="0"/>
                <a:ea typeface="Times New Roman" panose="02020603050405020304" pitchFamily="18" charset="0"/>
              </a:rPr>
              <a:t>Es hat das </a:t>
            </a:r>
            <a:r>
              <a:rPr lang="en-US" sz="2200" b="1" dirty="0">
                <a:solidFill>
                  <a:srgbClr val="FF983B"/>
                </a:solidFill>
                <a:latin typeface="Aptos" panose="020B0004020202020204" pitchFamily="34" charset="0"/>
                <a:ea typeface="Times New Roman" panose="02020603050405020304" pitchFamily="18" charset="0"/>
              </a:rPr>
              <a:t>Potenzial, in Zukunft überall eingesetzt zu werden</a:t>
            </a:r>
            <a:r>
              <a:rPr lang="en-US" sz="2200" dirty="0">
                <a:latin typeface="Aptos" panose="020B0004020202020204" pitchFamily="34" charset="0"/>
                <a:ea typeface="Times New Roman" panose="02020603050405020304" pitchFamily="18" charset="0"/>
              </a:rPr>
              <a:t>. </a:t>
            </a:r>
          </a:p>
          <a:p>
            <a:r>
              <a:rPr lang="en-US" sz="2200" dirty="0">
                <a:latin typeface="Aptos" panose="020B0004020202020204" pitchFamily="34" charset="0"/>
                <a:ea typeface="Times New Roman" panose="02020603050405020304" pitchFamily="18" charset="0"/>
              </a:rPr>
              <a:t>Sie ist eine Schlüsselkomponente beim Aufbau der </a:t>
            </a:r>
            <a:r>
              <a:rPr lang="en-US" sz="2200" b="1" dirty="0">
                <a:solidFill>
                  <a:srgbClr val="FF983B"/>
                </a:solidFill>
                <a:latin typeface="Aptos" panose="020B0004020202020204" pitchFamily="34" charset="0"/>
                <a:ea typeface="Times New Roman" panose="02020603050405020304" pitchFamily="18" charset="0"/>
              </a:rPr>
              <a:t>digitalen Widerstandsfähigkeit </a:t>
            </a:r>
            <a:r>
              <a:rPr lang="en-US" sz="2200" dirty="0">
                <a:latin typeface="Aptos" panose="020B0004020202020204" pitchFamily="34" charset="0"/>
                <a:ea typeface="Times New Roman" panose="02020603050405020304" pitchFamily="18" charset="0"/>
              </a:rPr>
              <a:t>und der </a:t>
            </a:r>
            <a:r>
              <a:rPr lang="en-US" sz="2200" b="1" dirty="0">
                <a:solidFill>
                  <a:srgbClr val="FF983B"/>
                </a:solidFill>
                <a:latin typeface="Aptos" panose="020B0004020202020204" pitchFamily="34" charset="0"/>
                <a:ea typeface="Times New Roman" panose="02020603050405020304" pitchFamily="18" charset="0"/>
              </a:rPr>
              <a:t>digitalen Sicherheit </a:t>
            </a:r>
            <a:r>
              <a:rPr lang="en-US" sz="2200" dirty="0">
                <a:latin typeface="Aptos" panose="020B0004020202020204" pitchFamily="34" charset="0"/>
                <a:ea typeface="Times New Roman" panose="02020603050405020304" pitchFamily="18" charset="0"/>
              </a:rPr>
              <a:t>des Einzelnen </a:t>
            </a:r>
            <a:r>
              <a:rPr lang="en-US" sz="2200" dirty="0">
                <a:latin typeface="Aptos" panose="020B0004020202020204" pitchFamily="34" charset="0"/>
                <a:ea typeface="Times New Roman" panose="02020603050405020304" pitchFamily="18" charset="0"/>
              </a:rPr>
              <a:t>im digitalen Zeitalter.</a:t>
            </a:r>
          </a:p>
        </p:txBody>
      </p:sp>
    </p:spTree>
    <p:extLst>
      <p:ext uri="{BB962C8B-B14F-4D97-AF65-F5344CB8AC3E}">
        <p14:creationId xmlns:p14="http://schemas.microsoft.com/office/powerpoint/2010/main" val="4063687724"/>
      </p:ext>
    </p:extLst>
  </p:cSld>
  <p:clrMapOvr>
    <a:masterClrMapping/>
  </p:clrMapOvr>
</p:sld>
</file>

<file path=ppt/slides/slide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r>
              <a:rPr lang="en-US" sz="4400" dirty="0">
                <a:latin typeface="Aptos" panose="020B0004020202020204" pitchFamily="34" charset="0"/>
                <a:ea typeface="Cambria"/>
              </a:rPr>
              <a:t>Komponenten der digitalen Identität</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456142" y="1525970"/>
            <a:ext cx="7204906" cy="4858635"/>
          </a:xfrm>
        </p:spPr>
        <p:txBody>
          <a:bodyPr vert="horz" lIns="91440" tIns="45720" rIns="91440" bIns="45720" rtlCol="0">
            <a:normAutofit fontScale="92500" lnSpcReduction="10000"/>
          </a:bodyPr>
          <a:lstStyle/>
          <a:p>
            <a:r>
              <a:rPr lang="en-US" sz="2400" b="1" dirty="0">
                <a:solidFill>
                  <a:srgbClr val="FF983B"/>
                </a:solidFill>
                <a:latin typeface="Aptos" panose="020B0004020202020204" pitchFamily="34" charset="0"/>
                <a:ea typeface="Cambria"/>
              </a:rPr>
              <a:t>Persönliche Daten: </a:t>
            </a:r>
            <a:r>
              <a:rPr lang="en-US" sz="2400" dirty="0">
                <a:latin typeface="Aptos" panose="020B0004020202020204" pitchFamily="34" charset="0"/>
                <a:ea typeface="Cambria"/>
              </a:rPr>
              <a:t>vollständiger Name, Geburtsdatum und -ort </a:t>
            </a:r>
            <a:br>
              <a:rPr lang="en-US" sz="2400" dirty="0">
                <a:latin typeface="Aptos" panose="020B0004020202020204" pitchFamily="34" charset="0"/>
                <a:ea typeface="Cambria"/>
              </a:rPr>
            </a:br>
            <a:r>
              <a:rPr lang="en-US" sz="2400" dirty="0">
                <a:latin typeface="Aptos" panose="020B0004020202020204" pitchFamily="34" charset="0"/>
                <a:ea typeface="Cambria"/>
              </a:rPr>
              <a:t>Geburtsdatum, Familienstand, Führerschein, Beruf, Arbeitsort, Ausweisnummer, E-Mail, IP-Adresse usw.</a:t>
            </a:r>
          </a:p>
          <a:p>
            <a:r>
              <a:rPr lang="en-US" sz="2400" b="1" dirty="0">
                <a:solidFill>
                  <a:srgbClr val="FF983B"/>
                </a:solidFill>
                <a:latin typeface="Aptos" panose="020B0004020202020204" pitchFamily="34" charset="0"/>
                <a:ea typeface="Cambria"/>
              </a:rPr>
              <a:t>Benutzeranmeldeinformationen: </a:t>
            </a:r>
            <a:r>
              <a:rPr lang="en-US" sz="2400" dirty="0">
                <a:latin typeface="Aptos" panose="020B0004020202020204" pitchFamily="34" charset="0"/>
                <a:ea typeface="Cambria"/>
              </a:rPr>
              <a:t>Logins, Passwörter, Profile, Token, biometrische Daten usw.</a:t>
            </a:r>
          </a:p>
          <a:p>
            <a:r>
              <a:rPr lang="en-US" sz="2400" b="1" dirty="0">
                <a:solidFill>
                  <a:srgbClr val="FF983B"/>
                </a:solidFill>
                <a:latin typeface="Aptos" panose="020B0004020202020204" pitchFamily="34" charset="0"/>
                <a:ea typeface="Cambria"/>
              </a:rPr>
              <a:t>Attribute des Online-Verhaltens und der Interaktion einer Person: </a:t>
            </a:r>
            <a:r>
              <a:rPr lang="en-US" sz="2400" dirty="0">
                <a:latin typeface="Aptos" panose="020B0004020202020204" pitchFamily="34" charset="0"/>
                <a:ea typeface="Cambria"/>
              </a:rPr>
              <a:t>Online-Aktivitäten, Beiträge, Kommentare, Transaktionen, Fotos, Videos, Browserverlauf, Suchanfragen, Präsenz in sozialen Medien, Metadaten, Geolokalisierung usw.</a:t>
            </a:r>
          </a:p>
          <a:p>
            <a:r>
              <a:rPr lang="en-US" sz="2400" b="1" dirty="0">
                <a:solidFill>
                  <a:srgbClr val="FF983B"/>
                </a:solidFill>
                <a:latin typeface="Aptos" panose="020B0004020202020204" pitchFamily="34" charset="0"/>
                <a:ea typeface="Cambria"/>
              </a:rPr>
              <a:t>Datendoppel: </a:t>
            </a:r>
            <a:r>
              <a:rPr lang="en-US" sz="2400" dirty="0">
                <a:latin typeface="Aptos" panose="020B0004020202020204" pitchFamily="34" charset="0"/>
                <a:ea typeface="Cambria"/>
              </a:rPr>
              <a:t>ein Schattenprofil, das aus den verschiedenen Teilen der digitalen Identität erstellt wird. Es enthält eine umfassende Aufzeichnung von Online-Aktivitäten aus verschiedenen Quellen, um ein detailliertes Verständnis des Inhabers der digitalen Identität zu schaffen.</a:t>
            </a:r>
          </a:p>
        </p:txBody>
      </p:sp>
      <p:pic>
        <p:nvPicPr>
          <p:cNvPr id="4" name="Zástupný objekt pre obsah 10" descr="Obrázok, na ktorom je umenie, ošatenie, osoba, látka&#10;&#10;Automaticky generovaný popis">
            <a:extLst>
              <a:ext uri="{FF2B5EF4-FFF2-40B4-BE49-F238E27FC236}">
                <a16:creationId xmlns:a16="http://schemas.microsoft.com/office/drawing/2014/main" id="{4CFF11C5-8C14-9DB3-82E5-3FA706336B2C}"/>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9388" t="1925" r="13818" b="-1925"/>
          <a:stretch/>
        </p:blipFill>
        <p:spPr>
          <a:xfrm>
            <a:off x="440386" y="1900745"/>
            <a:ext cx="3836509" cy="3331962"/>
          </a:xfrm>
          <a:prstGeom prst="rect">
            <a:avLst/>
          </a:prstGeom>
        </p:spPr>
      </p:pic>
    </p:spTree>
    <p:extLst>
      <p:ext uri="{BB962C8B-B14F-4D97-AF65-F5344CB8AC3E}">
        <p14:creationId xmlns:p14="http://schemas.microsoft.com/office/powerpoint/2010/main" val="2661744413"/>
      </p:ext>
    </p:extLst>
  </p:cSld>
  <p:clrMapOvr>
    <a:masterClrMapping/>
  </p:clrMapOvr>
</p:sld>
</file>

<file path=ppt/slides/slide7.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r>
              <a:rPr lang="en-US" sz="3600" dirty="0">
                <a:latin typeface="Aptos" panose="020B0004020202020204" pitchFamily="34" charset="0"/>
                <a:ea typeface="Cambria"/>
              </a:rPr>
              <a:t>Wie können Informationen zur digitalen Identität offengelegt werden?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sk-SK" sz="2000" b="1" dirty="0">
                <a:latin typeface="Aptos" panose="020B0004020202020204" pitchFamily="34" charset="0"/>
                <a:ea typeface="Cambria"/>
              </a:rPr>
              <a:t>1. </a:t>
            </a:r>
            <a:r>
              <a:rPr lang="en-US" sz="2000" b="1" dirty="0">
                <a:latin typeface="Aptos" panose="020B0004020202020204" pitchFamily="34" charset="0"/>
                <a:ea typeface="Cambria"/>
              </a:rPr>
              <a:t>Wissentlich preisgegebene digitale Identitätsinformationen sind öffentlich zugänglich und werden </a:t>
            </a:r>
            <a:br>
              <a:rPr lang="en-US" sz="2000" b="1" dirty="0">
                <a:latin typeface="Aptos" panose="020B0004020202020204" pitchFamily="34" charset="0"/>
                <a:ea typeface="Cambria"/>
              </a:rPr>
            </a:br>
            <a:r>
              <a:rPr lang="en-US" sz="2000" b="1" dirty="0">
                <a:latin typeface="Aptos" panose="020B0004020202020204" pitchFamily="34" charset="0"/>
                <a:ea typeface="Cambria"/>
              </a:rPr>
              <a:t>durch die Person oder die von ihr genutzte Plattform (Dienst).</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3"/>
            <a:ext cx="7395771" cy="38079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Öffentlich zugängliche Informationen: Name, Adresse, E-Mail-Adresse, Profilfoto, Benutzernamen in sozialen Medien</a:t>
            </a:r>
            <a:r>
              <a:rPr lang="sk-SK" sz="2000" dirty="0">
                <a:latin typeface="Aptos" panose="020B0004020202020204" pitchFamily="34" charset="0"/>
                <a:ea typeface="Cambria" panose="02040503050406030204" pitchFamily="18" charset="0"/>
                <a:cs typeface="Times New Roman" panose="02020603050405020304" pitchFamily="18" charset="0"/>
              </a:rPr>
              <a:t>.</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Berufliche Informationen: Name des Unternehmens, Berufsbezeichnung, Ausbildung, öffentliches Profil auf beruflichen Netzwerkseiten (</a:t>
            </a:r>
            <a:r>
              <a:rPr lang="sk-SK" sz="2000" dirty="0">
                <a:latin typeface="Aptos" panose="020B0004020202020204" pitchFamily="34" charset="0"/>
                <a:ea typeface="Cambria" panose="02040503050406030204" pitchFamily="18" charset="0"/>
                <a:cs typeface="Times New Roman" panose="02020603050405020304" pitchFamily="18" charset="0"/>
              </a:rPr>
              <a:t>z. B. </a:t>
            </a:r>
            <a:r>
              <a:rPr lang="en-US" sz="2000" dirty="0">
                <a:latin typeface="Aptos" panose="020B0004020202020204" pitchFamily="34" charset="0"/>
                <a:ea typeface="Cambria" panose="02040503050406030204" pitchFamily="18" charset="0"/>
                <a:cs typeface="Times New Roman" panose="02020603050405020304" pitchFamily="18" charset="0"/>
              </a:rPr>
              <a:t>LinkedIn)</a:t>
            </a:r>
            <a:r>
              <a:rPr lang="sk-SK" sz="2000" dirty="0">
                <a:latin typeface="Aptos" panose="020B0004020202020204" pitchFamily="34" charset="0"/>
                <a:ea typeface="Cambria" panose="02040503050406030204" pitchFamily="18" charset="0"/>
                <a:cs typeface="Times New Roman" panose="02020603050405020304" pitchFamily="18" charset="0"/>
              </a:rPr>
              <a:t>.</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Kreative Inhalte: alles, was von Nutzern erstellt und online geteilt wurde (Kommentare, Likes, Fotos, </a:t>
            </a:r>
            <a:r>
              <a:rPr lang="sk-SK" sz="2000" dirty="0">
                <a:latin typeface="Aptos" panose="020B0004020202020204" pitchFamily="34" charset="0"/>
                <a:ea typeface="Cambria" panose="02040503050406030204" pitchFamily="18" charset="0"/>
                <a:cs typeface="Times New Roman" panose="02020603050405020304" pitchFamily="18" charset="0"/>
              </a:rPr>
              <a:t>Videos</a:t>
            </a:r>
            <a:r>
              <a:rPr lang="en-US" sz="2000" dirty="0">
                <a:latin typeface="Aptos" panose="020B0004020202020204" pitchFamily="34" charset="0"/>
                <a:ea typeface="Cambria" panose="02040503050406030204" pitchFamily="18" charset="0"/>
                <a:cs typeface="Times New Roman" panose="02020603050405020304" pitchFamily="18" charset="0"/>
              </a:rPr>
              <a:t>)</a:t>
            </a:r>
            <a:r>
              <a:rPr lang="sk-SK" sz="2000" dirty="0">
                <a:latin typeface="Aptos" panose="020B0004020202020204" pitchFamily="34" charset="0"/>
                <a:ea typeface="Cambria" panose="02040503050406030204" pitchFamily="18" charset="0"/>
                <a:cs typeface="Times New Roman" panose="02020603050405020304" pitchFamily="18" charset="0"/>
              </a:rPr>
              <a:t>.</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Interessen und Meinungen: öffentliche Beiträge über Hobbys, soziale Anliegen oder Lieblingsfilme.</a:t>
            </a:r>
            <a:endParaRPr lang="sk-SK" sz="2000" dirty="0">
              <a:latin typeface="Aptos" panose="020B0004020202020204" pitchFamily="34" charset="0"/>
              <a:ea typeface="Cambria" panose="02040503050406030204" pitchFamily="18" charset="0"/>
              <a:cs typeface="Times New Roman" panose="02020603050405020304" pitchFamily="18" charset="0"/>
            </a:endParaRP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Online-Engagement: </a:t>
            </a:r>
            <a:r>
              <a:rPr lang="en-US" sz="2000" dirty="0">
                <a:latin typeface="Aptos" panose="020B0004020202020204" pitchFamily="34" charset="0"/>
                <a:ea typeface="Cambria" panose="02040503050406030204" pitchFamily="18" charset="0"/>
                <a:cs typeface="Times New Roman" panose="02020603050405020304" pitchFamily="18" charset="0"/>
              </a:rPr>
              <a:t>die Art und Weise, wie der Nutzer </a:t>
            </a:r>
            <a:r>
              <a:rPr lang="en-US" sz="2000" dirty="0">
                <a:latin typeface="Aptos" panose="020B0004020202020204" pitchFamily="34" charset="0"/>
                <a:ea typeface="Cambria" panose="02040503050406030204" pitchFamily="18" charset="0"/>
                <a:cs typeface="Times New Roman" panose="02020603050405020304" pitchFamily="18" charset="0"/>
              </a:rPr>
              <a:t>mit anderen online </a:t>
            </a:r>
            <a:r>
              <a:rPr lang="sk-SK" sz="2000" dirty="0">
                <a:latin typeface="Aptos" panose="020B0004020202020204" pitchFamily="34" charset="0"/>
                <a:ea typeface="Cambria" panose="02040503050406030204" pitchFamily="18" charset="0"/>
                <a:cs typeface="Times New Roman" panose="02020603050405020304" pitchFamily="18" charset="0"/>
              </a:rPr>
              <a:t>interagiert</a:t>
            </a:r>
            <a:r>
              <a:rPr lang="en-US" sz="2000" dirty="0">
                <a:latin typeface="Aptos" panose="020B0004020202020204" pitchFamily="34" charset="0"/>
                <a:ea typeface="Cambria" panose="02040503050406030204" pitchFamily="18" charset="0"/>
                <a:cs typeface="Times New Roman" panose="02020603050405020304" pitchFamily="18" charset="0"/>
              </a:rPr>
              <a:t>, die Gemeinschaften, an denen er </a:t>
            </a:r>
            <a:r>
              <a:rPr lang="sk-SK" sz="2000" dirty="0">
                <a:latin typeface="Aptos" panose="020B0004020202020204" pitchFamily="34" charset="0"/>
                <a:ea typeface="Cambria" panose="02040503050406030204" pitchFamily="18" charset="0"/>
                <a:cs typeface="Times New Roman" panose="02020603050405020304" pitchFamily="18" charset="0"/>
              </a:rPr>
              <a:t>teilnimmt</a:t>
            </a:r>
            <a:r>
              <a:rPr lang="en-US" sz="2000" dirty="0">
                <a:latin typeface="Aptos" panose="020B0004020202020204" pitchFamily="34" charset="0"/>
                <a:ea typeface="Cambria" panose="02040503050406030204" pitchFamily="18" charset="0"/>
                <a:cs typeface="Times New Roman" panose="02020603050405020304" pitchFamily="18" charset="0"/>
              </a:rPr>
              <a:t>. </a:t>
            </a:r>
            <a:endParaRPr lang="sk-SK" sz="2000" dirty="0">
              <a:latin typeface="Aptos" panose="020B0004020202020204" pitchFamily="34" charset="0"/>
              <a:ea typeface="Cambria" panose="02040503050406030204" pitchFamily="18" charset="0"/>
              <a:cs typeface="Times New Roman" panose="02020603050405020304" pitchFamily="18" charset="0"/>
            </a:endParaRPr>
          </a:p>
          <a:p>
            <a:pPr marL="0" indent="0" algn="just">
              <a:lnSpc>
                <a:spcPct val="110000"/>
              </a:lnSpc>
              <a:buFont typeface="Wingdings" panose="05000000000000000000" pitchFamily="2" charset="2"/>
              <a:buNone/>
              <a:tabLst>
                <a:tab pos="2692400" algn="l"/>
              </a:tabLst>
            </a:pPr>
            <a:r>
              <a:rPr lang="sk-SK" sz="2000" dirty="0">
                <a:latin typeface="Aptos" panose="020B0004020202020204" pitchFamily="34" charset="0"/>
                <a:cs typeface="Times New Roman" panose="02020603050405020304" pitchFamily="18" charset="0"/>
              </a:rPr>
              <a:t>	</a:t>
            </a:r>
          </a:p>
        </p:txBody>
      </p:sp>
      <p:pic>
        <p:nvPicPr>
          <p:cNvPr id="5" name="Obrázok 4">
            <a:extLst>
              <a:ext uri="{FF2B5EF4-FFF2-40B4-BE49-F238E27FC236}">
                <a16:creationId xmlns:a16="http://schemas.microsoft.com/office/drawing/2014/main" id="{EC1B2C2C-9B6E-226C-017E-A551C435E677}"/>
              </a:ext>
            </a:extLst>
          </p:cNvPr>
          <p:cNvPicPr>
            <a:picLocks noChangeAspect="1"/>
          </p:cNvPicPr>
          <p:nvPr/>
        </p:nvPicPr>
        <p:blipFill rotWithShape="1">
          <a:blip r:embed="rId2"/>
          <a:srcRect l="-270" t="-1406" r="5587" b="902"/>
          <a:stretch/>
        </p:blipFill>
        <p:spPr>
          <a:xfrm>
            <a:off x="8417104" y="2333415"/>
            <a:ext cx="3420333" cy="2683758"/>
          </a:xfrm>
          <a:prstGeom prst="rect">
            <a:avLst/>
          </a:prstGeom>
        </p:spPr>
      </p:pic>
      <p:sp>
        <p:nvSpPr>
          <p:cNvPr id="6" name="BlokTextu 5">
            <a:extLst>
              <a:ext uri="{FF2B5EF4-FFF2-40B4-BE49-F238E27FC236}">
                <a16:creationId xmlns:a16="http://schemas.microsoft.com/office/drawing/2014/main" id="{8B53CF2A-8BF7-1C30-12BB-331AB02107D9}"/>
              </a:ext>
            </a:extLst>
          </p:cNvPr>
          <p:cNvSpPr txBox="1"/>
          <p:nvPr/>
        </p:nvSpPr>
        <p:spPr>
          <a:xfrm>
            <a:off x="278640" y="6099875"/>
            <a:ext cx="11700000" cy="524399"/>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p:spPr>
        <p:txBody>
          <a:bodyPr wrap="square" rtlCol="0">
            <a:spAutoFit/>
          </a:bodyPr>
          <a:lstStyle/>
          <a:p>
            <a:pPr algn="ctr">
              <a:lnSpc>
                <a:spcPct val="107000"/>
              </a:lnSpc>
              <a:spcBef>
                <a:spcPts val="800"/>
              </a:spcBef>
              <a:spcAft>
                <a:spcPts val="800"/>
              </a:spcAft>
            </a:pPr>
            <a:r>
              <a:rPr lang="en-US" sz="2400" dirty="0">
                <a:effectLst/>
                <a:latin typeface="Aptos" panose="020B0004020202020204" pitchFamily="34" charset="0"/>
                <a:ea typeface="Cambria" panose="02040503050406030204" pitchFamily="18" charset="0"/>
                <a:cs typeface="Arial" panose="020B0604020202020204" pitchFamily="34" charset="0"/>
              </a:rPr>
              <a:t>Die Weitergabe dieser Informationen im Internet kann eine Absicht beim </a:t>
            </a:r>
            <a:r>
              <a:rPr lang="en-US" sz="2400" b="1" dirty="0">
                <a:solidFill>
                  <a:srgbClr val="FFAA5A"/>
                </a:solidFill>
                <a:latin typeface="Aptos" panose="020B0004020202020204" pitchFamily="34" charset="0"/>
                <a:ea typeface="Cambria" panose="02040503050406030204" pitchFamily="18" charset="0"/>
                <a:cs typeface="Arial" panose="020B0604020202020204" pitchFamily="34" charset="0"/>
              </a:rPr>
              <a:t>Aufbau einer digitalen Identität </a:t>
            </a:r>
            <a:r>
              <a:rPr lang="sk-SK" sz="2400" b="1" dirty="0">
                <a:solidFill>
                  <a:srgbClr val="FFAA5A"/>
                </a:solidFill>
                <a:latin typeface="Aptos" panose="020B0004020202020204" pitchFamily="34" charset="0"/>
                <a:ea typeface="Cambria" panose="02040503050406030204" pitchFamily="18" charset="0"/>
                <a:cs typeface="Arial" panose="020B0604020202020204" pitchFamily="34" charset="0"/>
              </a:rPr>
              <a:t>sein.</a:t>
            </a:r>
          </a:p>
        </p:txBody>
      </p:sp>
    </p:spTree>
    <p:extLst>
      <p:ext uri="{BB962C8B-B14F-4D97-AF65-F5344CB8AC3E}">
        <p14:creationId xmlns:p14="http://schemas.microsoft.com/office/powerpoint/2010/main" val="2348543682"/>
      </p:ext>
    </p:extLst>
  </p:cSld>
  <p:clrMapOvr>
    <a:masterClrMapping/>
  </p:clrMapOvr>
</p:sld>
</file>

<file path=ppt/slides/slide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r>
              <a:rPr lang="en-US" sz="3600" dirty="0">
                <a:latin typeface="Aptos" panose="020B0004020202020204" pitchFamily="34" charset="0"/>
                <a:ea typeface="Cambria"/>
              </a:rPr>
              <a:t>Wie können Informationen zur digitalen Identität offengelegt werden?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sk-SK" sz="2000" b="1" dirty="0">
                <a:latin typeface="Aptos" panose="020B0004020202020204" pitchFamily="34" charset="0"/>
                <a:ea typeface="Cambria"/>
              </a:rPr>
              <a:t>2. </a:t>
            </a:r>
            <a:r>
              <a:rPr lang="en-US" sz="2000" b="1" dirty="0">
                <a:latin typeface="Aptos" panose="020B0004020202020204" pitchFamily="34" charset="0"/>
                <a:ea typeface="Cambria"/>
              </a:rPr>
              <a:t>Unwissentlich preisgegebene digitale Identitätsinformationen aufgrund unerwünschter Aktivitäten, die </a:t>
            </a:r>
            <a:br>
              <a:rPr lang="en-US" sz="2000" b="1" dirty="0">
                <a:latin typeface="Aptos" panose="020B0004020202020204" pitchFamily="34" charset="0"/>
                <a:ea typeface="Cambria"/>
              </a:rPr>
            </a:br>
            <a:r>
              <a:rPr lang="en-US" sz="2000" b="1" dirty="0">
                <a:latin typeface="Aptos" panose="020B0004020202020204" pitchFamily="34" charset="0"/>
                <a:ea typeface="Cambria"/>
              </a:rPr>
              <a:t>die auf die unbefugte Erlangung der digitalen Identität abzielen</a:t>
            </a:r>
            <a:r>
              <a:rPr lang="en-US" sz="2000" b="1" dirty="0">
                <a:latin typeface="Aptos" panose="020B0004020202020204" pitchFamily="34" charset="0"/>
                <a:ea typeface="Cambria"/>
              </a:rPr>
              <a:t>. </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3"/>
            <a:ext cx="7395771" cy="3617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Nutzung von öffentlichen Wi-Fi-Netzwerken oder ungesicherten Websites.</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Datenschutzverletzungen durch Dritte (die Bereitstellung von Daten ist oft Teil der </a:t>
            </a:r>
            <a:br>
              <a:rPr lang="en-US" sz="2000" dirty="0">
                <a:latin typeface="Aptos" panose="020B0004020202020204" pitchFamily="34" charset="0"/>
                <a:ea typeface="Cambria" panose="02040503050406030204" pitchFamily="18" charset="0"/>
                <a:cs typeface="Times New Roman" panose="02020603050405020304" pitchFamily="18" charset="0"/>
              </a:rPr>
            </a:br>
            <a:r>
              <a:rPr lang="en-US" sz="2000" dirty="0">
                <a:latin typeface="Aptos" panose="020B0004020202020204" pitchFamily="34" charset="0"/>
                <a:ea typeface="Cambria" panose="02040503050406030204" pitchFamily="18" charset="0"/>
                <a:cs typeface="Times New Roman" panose="02020603050405020304" pitchFamily="18" charset="0"/>
              </a:rPr>
              <a:t>der Registrierungsbedingungen oder der Allgemeinen Geschäftsbedingungen).</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Internetbetrug: Phishing/Pharming, E-Mail-Betrug, gefälschte Videos, Sprache und Grafiken.</a:t>
            </a:r>
          </a:p>
          <a:p>
            <a:pPr marL="630238" lvl="1" indent="-366713" algn="just">
              <a:lnSpc>
                <a:spcPct val="100000"/>
              </a:lnSpc>
              <a:buClr>
                <a:srgbClr val="FFAA5A"/>
              </a:buClr>
              <a:buFont typeface="Wingdings" panose="05000000000000000000" pitchFamily="2" charset="2"/>
              <a:buChar char="q"/>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Unachtsamkeit und Fehler von Inhabern digitaler Identitäten: schwache Passwörter, Verwendung desselben Passworts für verschiedene Konten, Weitergabe des Standorts oder Geotagging, Hinzufügen von Fremden zu Konten in sozialen Medien, Lesen von Spam-Nachrichten, gefälschte SMS/Anrufe usw.</a:t>
            </a:r>
          </a:p>
        </p:txBody>
      </p:sp>
      <p:sp>
        <p:nvSpPr>
          <p:cNvPr id="6" name="BlokTextu 5">
            <a:extLst>
              <a:ext uri="{FF2B5EF4-FFF2-40B4-BE49-F238E27FC236}">
                <a16:creationId xmlns:a16="http://schemas.microsoft.com/office/drawing/2014/main" id="{8B53CF2A-8BF7-1C30-12BB-331AB02107D9}"/>
              </a:ext>
            </a:extLst>
          </p:cNvPr>
          <p:cNvSpPr txBox="1"/>
          <p:nvPr/>
        </p:nvSpPr>
        <p:spPr>
          <a:xfrm>
            <a:off x="278640" y="6099875"/>
            <a:ext cx="11700000" cy="524399"/>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p:spPr>
        <p:txBody>
          <a:bodyPr wrap="square" rtlCol="0">
            <a:spAutoFit/>
          </a:bodyPr>
          <a:lstStyle/>
          <a:p>
            <a:pPr algn="ctr">
              <a:lnSpc>
                <a:spcPct val="107000"/>
              </a:lnSpc>
              <a:spcBef>
                <a:spcPts val="800"/>
              </a:spcBef>
              <a:spcAft>
                <a:spcPts val="800"/>
              </a:spcAft>
            </a:pPr>
            <a:r>
              <a:rPr lang="en-US" sz="2400" dirty="0">
                <a:effectLst/>
                <a:latin typeface="Aptos" panose="020B0004020202020204" pitchFamily="34" charset="0"/>
                <a:ea typeface="Cambria" panose="02040503050406030204" pitchFamily="18" charset="0"/>
                <a:cs typeface="Arial" panose="020B0604020202020204" pitchFamily="34" charset="0"/>
              </a:rPr>
              <a:t>Die Weitergabe dieser Informationen im Internet erfolgt </a:t>
            </a:r>
            <a:r>
              <a:rPr lang="en-US" sz="2400" b="1" dirty="0">
                <a:solidFill>
                  <a:srgbClr val="FF983B"/>
                </a:solidFill>
                <a:effectLst/>
                <a:latin typeface="Aptos" panose="020B0004020202020204" pitchFamily="34" charset="0"/>
                <a:ea typeface="Cambria" panose="02040503050406030204" pitchFamily="18" charset="0"/>
                <a:cs typeface="Arial" panose="020B0604020202020204" pitchFamily="34" charset="0"/>
              </a:rPr>
              <a:t>häufig ohne das Wissen des Nutzers</a:t>
            </a:r>
            <a:r>
              <a:rPr lang="sk-SK" sz="2400" b="1" dirty="0">
                <a:solidFill>
                  <a:srgbClr val="FF983B"/>
                </a:solidFill>
                <a:effectLst/>
                <a:latin typeface="Aptos" panose="020B0004020202020204" pitchFamily="34" charset="0"/>
                <a:ea typeface="Cambria" panose="02040503050406030204" pitchFamily="18" charset="0"/>
                <a:cs typeface="Arial" panose="020B0604020202020204" pitchFamily="34" charset="0"/>
              </a:rPr>
              <a:t>.</a:t>
            </a:r>
            <a:endParaRPr lang="en-US" sz="2400" b="1" dirty="0">
              <a:solidFill>
                <a:srgbClr val="FF983B"/>
              </a:solidFill>
              <a:effectLst/>
              <a:latin typeface="Aptos" panose="020B0004020202020204" pitchFamily="34" charset="0"/>
              <a:ea typeface="Cambria" panose="02040503050406030204" pitchFamily="18" charset="0"/>
              <a:cs typeface="Arial" panose="020B0604020202020204" pitchFamily="34" charset="0"/>
            </a:endParaRPr>
          </a:p>
        </p:txBody>
      </p:sp>
      <p:pic>
        <p:nvPicPr>
          <p:cNvPr id="7" name="Zástupný objekt pre obsah 3" descr="Obrázok, na ktorom je snímka obrazovky, text, bublina, dizajn&#10;&#10;Automaticky generovaný popis">
            <a:extLst>
              <a:ext uri="{FF2B5EF4-FFF2-40B4-BE49-F238E27FC236}">
                <a16:creationId xmlns:a16="http://schemas.microsoft.com/office/drawing/2014/main" id="{495619FC-F4D8-9529-1010-E99A9A9F2059}"/>
              </a:ext>
            </a:extLst>
          </p:cNvPr>
          <p:cNvPicPr>
            <a:picLocks noChangeAspect="1"/>
          </p:cNvPicPr>
          <p:nvPr/>
        </p:nvPicPr>
        <p:blipFill rotWithShape="1">
          <a:blip r:embed="rId2">
            <a:extLst>
              <a:ext uri="{28A0092B-C50C-407E-A947-70E740481C1C}">
                <a14:useLocalDpi xmlns:a14="http://schemas.microsoft.com/office/drawing/2010/main" val="0"/>
              </a:ext>
            </a:extLst>
          </a:blip>
          <a:srcRect t="6454" b="5131"/>
          <a:stretch/>
        </p:blipFill>
        <p:spPr>
          <a:xfrm>
            <a:off x="8233971" y="2332726"/>
            <a:ext cx="3599727" cy="25260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8138037"/>
      </p:ext>
    </p:extLst>
  </p:cSld>
  <p:clrMapOvr>
    <a:masterClrMapping/>
  </p:clrMapOvr>
</p:sld>
</file>

<file path=ppt/slides/slide9.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r>
              <a:rPr lang="en-US" sz="3600" dirty="0">
                <a:latin typeface="Aptos" panose="020B0004020202020204" pitchFamily="34" charset="0"/>
                <a:ea typeface="Cambria"/>
              </a:rPr>
              <a:t>Zugangskontrolle zu Online-Diensten - Schritte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1"/>
            <a:ext cx="11140440" cy="477998"/>
          </a:xfrm>
        </p:spPr>
        <p:txBody>
          <a:bodyPr vert="horz" lIns="91440" tIns="45720" rIns="91440" bIns="45720" rtlCol="0">
            <a:normAutofit/>
          </a:bodyPr>
          <a:lstStyle/>
          <a:p>
            <a:pPr marL="0" indent="0" algn="just">
              <a:buNone/>
            </a:pPr>
            <a:r>
              <a:rPr lang="en-US" sz="2000" b="1" dirty="0">
                <a:latin typeface="Aptos" panose="020B0004020202020204" pitchFamily="34" charset="0"/>
                <a:ea typeface="Cambria"/>
              </a:rPr>
              <a:t>Der Zugang zu den Online-Diensten ist an drei grundlegende Schritte gebunden:</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448526" y="2034209"/>
            <a:ext cx="6163796" cy="3617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725" lvl="1" indent="-457200" algn="just">
              <a:lnSpc>
                <a:spcPct val="100000"/>
              </a:lnSpc>
              <a:buClr>
                <a:srgbClr val="FFAA5A"/>
              </a:buClr>
              <a:buFont typeface="+mj-lt"/>
              <a:buAutoNum type="arabicParenR"/>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Die Identifizierung ist der Schritt, bei dem ein Benutzer seine Identität nachweist (Benutzername, Login, E-Mail-Adresse). </a:t>
            </a:r>
          </a:p>
          <a:p>
            <a:pPr marL="720725" lvl="1" indent="-457200" algn="just">
              <a:lnSpc>
                <a:spcPct val="100000"/>
              </a:lnSpc>
              <a:buClr>
                <a:srgbClr val="FFAA5A"/>
              </a:buClr>
              <a:buFont typeface="+mj-lt"/>
              <a:buAutoNum type="arabicParenR"/>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Bei der Authentifizierung muss der Benutzer nachweisen, dass er immer noch die Person ist, für die er sich bei der </a:t>
            </a:r>
            <a:br>
              <a:rPr lang="en-US" sz="2000" dirty="0">
                <a:latin typeface="Aptos" panose="020B0004020202020204" pitchFamily="34" charset="0"/>
                <a:ea typeface="Cambria" panose="02040503050406030204" pitchFamily="18" charset="0"/>
                <a:cs typeface="Times New Roman" panose="02020603050405020304" pitchFamily="18" charset="0"/>
              </a:rPr>
            </a:br>
            <a:r>
              <a:rPr lang="en-US" sz="2000" dirty="0">
                <a:latin typeface="Aptos" panose="020B0004020202020204" pitchFamily="34" charset="0"/>
                <a:ea typeface="Cambria" panose="02040503050406030204" pitchFamily="18" charset="0"/>
                <a:cs typeface="Times New Roman" panose="02020603050405020304" pitchFamily="18" charset="0"/>
              </a:rPr>
              <a:t>der Identifizierung (mit Passwörtern, PINs, biometrischen Merkmalen,...).</a:t>
            </a:r>
          </a:p>
          <a:p>
            <a:pPr marL="720725" lvl="1" indent="-457200" algn="just">
              <a:lnSpc>
                <a:spcPct val="100000"/>
              </a:lnSpc>
              <a:buClr>
                <a:srgbClr val="FFAA5A"/>
              </a:buClr>
              <a:buFont typeface="+mj-lt"/>
              <a:buAutoNum type="arabicParenR"/>
              <a:tabLst>
                <a:tab pos="2692400" algn="l"/>
              </a:tabLst>
            </a:pPr>
            <a:r>
              <a:rPr lang="en-US" sz="2000" dirty="0">
                <a:latin typeface="Aptos" panose="020B0004020202020204" pitchFamily="34" charset="0"/>
                <a:ea typeface="Cambria" panose="02040503050406030204" pitchFamily="18" charset="0"/>
                <a:cs typeface="Times New Roman" panose="02020603050405020304" pitchFamily="18" charset="0"/>
              </a:rPr>
              <a:t>Die Autorisierung bestimmt, auf welche Ressourcen </a:t>
            </a:r>
            <a:br>
              <a:rPr lang="en-US" sz="2000" dirty="0">
                <a:latin typeface="Aptos" panose="020B0004020202020204" pitchFamily="34" charset="0"/>
                <a:ea typeface="Cambria" panose="02040503050406030204" pitchFamily="18" charset="0"/>
                <a:cs typeface="Times New Roman" panose="02020603050405020304" pitchFamily="18" charset="0"/>
              </a:rPr>
            </a:br>
            <a:r>
              <a:rPr lang="en-US" sz="2000" dirty="0">
                <a:latin typeface="Aptos" panose="020B0004020202020204" pitchFamily="34" charset="0"/>
                <a:ea typeface="Cambria" panose="02040503050406030204" pitchFamily="18" charset="0"/>
                <a:cs typeface="Times New Roman" panose="02020603050405020304" pitchFamily="18" charset="0"/>
              </a:rPr>
              <a:t>(z. B. Dienste) ein authentifizierter Benutzer zugreifen darf (basierend auf zugewiesenen Rechten und Privilegien).</a:t>
            </a:r>
          </a:p>
        </p:txBody>
      </p:sp>
      <p:pic>
        <p:nvPicPr>
          <p:cNvPr id="5" name="Obrázok 4">
            <a:extLst>
              <a:ext uri="{FF2B5EF4-FFF2-40B4-BE49-F238E27FC236}">
                <a16:creationId xmlns:a16="http://schemas.microsoft.com/office/drawing/2014/main" id="{5453CDEA-043E-D476-3099-891C39961550}"/>
              </a:ext>
            </a:extLst>
          </p:cNvPr>
          <p:cNvPicPr>
            <a:picLocks noChangeAspect="1"/>
          </p:cNvPicPr>
          <p:nvPr/>
        </p:nvPicPr>
        <p:blipFill>
          <a:blip r:embed="rId3"/>
          <a:stretch>
            <a:fillRect/>
          </a:stretch>
        </p:blipFill>
        <p:spPr>
          <a:xfrm>
            <a:off x="6545179" y="1957040"/>
            <a:ext cx="5321494" cy="3277406"/>
          </a:xfrm>
          <a:prstGeom prst="rect">
            <a:avLst/>
          </a:prstGeom>
        </p:spPr>
      </p:pic>
      <p:sp>
        <p:nvSpPr>
          <p:cNvPr id="9" name="Obdĺžnik: zaoblené rohy 8">
            <a:extLst>
              <a:ext uri="{FF2B5EF4-FFF2-40B4-BE49-F238E27FC236}">
                <a16:creationId xmlns:a16="http://schemas.microsoft.com/office/drawing/2014/main" id="{E4DBCD06-F656-80B4-D5AB-B5B821F4D36B}"/>
              </a:ext>
            </a:extLst>
          </p:cNvPr>
          <p:cNvSpPr/>
          <p:nvPr/>
        </p:nvSpPr>
        <p:spPr>
          <a:xfrm>
            <a:off x="535940" y="5714382"/>
            <a:ext cx="11442700" cy="909892"/>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83B"/>
                </a:solidFill>
                <a:latin typeface="Aptos" panose="020B0004020202020204" pitchFamily="34" charset="0"/>
                <a:ea typeface="Cambria" panose="02040503050406030204" pitchFamily="18" charset="0"/>
              </a:rPr>
              <a:t>Identifizierung </a:t>
            </a:r>
            <a:r>
              <a:rPr lang="en-US" sz="2400" dirty="0">
                <a:solidFill>
                  <a:schemeClr val="tx1"/>
                </a:solidFill>
                <a:latin typeface="Aptos" panose="020B0004020202020204" pitchFamily="34" charset="0"/>
                <a:ea typeface="Cambria" panose="02040503050406030204" pitchFamily="18" charset="0"/>
              </a:rPr>
              <a:t>und </a:t>
            </a:r>
            <a:r>
              <a:rPr lang="en-US" sz="2400" b="1" dirty="0">
                <a:solidFill>
                  <a:srgbClr val="FFAA5A"/>
                </a:solidFill>
                <a:latin typeface="Aptos" panose="020B0004020202020204" pitchFamily="34" charset="0"/>
                <a:ea typeface="Cambria" panose="02040503050406030204" pitchFamily="18" charset="0"/>
              </a:rPr>
              <a:t>Authentifizierung </a:t>
            </a:r>
            <a:r>
              <a:rPr lang="en-US" sz="2400" dirty="0">
                <a:solidFill>
                  <a:schemeClr val="tx1"/>
                </a:solidFill>
                <a:latin typeface="Aptos" panose="020B0004020202020204" pitchFamily="34" charset="0"/>
                <a:ea typeface="Cambria" panose="02040503050406030204" pitchFamily="18" charset="0"/>
              </a:rPr>
              <a:t>sind die wichtigsten Schritte - sie beruhen </a:t>
            </a:r>
            <a:br>
              <a:rPr lang="sk-SK" sz="2400" dirty="0">
                <a:solidFill>
                  <a:schemeClr val="tx1"/>
                </a:solidFill>
                <a:latin typeface="Aptos" panose="020B0004020202020204" pitchFamily="34" charset="0"/>
                <a:ea typeface="Cambria" panose="02040503050406030204" pitchFamily="18" charset="0"/>
              </a:rPr>
            </a:br>
            <a:r>
              <a:rPr lang="en-US" sz="2400" dirty="0">
                <a:solidFill>
                  <a:schemeClr val="tx1"/>
                </a:solidFill>
                <a:latin typeface="Aptos" panose="020B0004020202020204" pitchFamily="34" charset="0"/>
                <a:ea typeface="Cambria" panose="02040503050406030204" pitchFamily="18" charset="0"/>
              </a:rPr>
              <a:t>auf der Bereitstellung eindeutiger Benutzeridentifikationsdaten (</a:t>
            </a:r>
            <a:r>
              <a:rPr lang="en-US" sz="2400" b="1" dirty="0">
                <a:solidFill>
                  <a:srgbClr val="FFAA5A"/>
                </a:solidFill>
                <a:latin typeface="Aptos" panose="020B0004020202020204" pitchFamily="34" charset="0"/>
                <a:ea typeface="Cambria" panose="02040503050406030204" pitchFamily="18" charset="0"/>
              </a:rPr>
              <a:t>die nur der Benutzer kennt</a:t>
            </a:r>
            <a:r>
              <a:rPr lang="en-US" sz="2400" dirty="0">
                <a:solidFill>
                  <a:schemeClr val="tx1"/>
                </a:solidFill>
                <a:latin typeface="Aptos" panose="020B0004020202020204" pitchFamily="34" charset="0"/>
                <a:ea typeface="Cambria" panose="02040503050406030204" pitchFamily="18" charset="0"/>
              </a:rPr>
              <a:t>)</a:t>
            </a:r>
            <a:endParaRPr lang="sk-SK" sz="2400" dirty="0">
              <a:solidFill>
                <a:schemeClr val="tx1"/>
              </a:solidFill>
              <a:latin typeface="Aptos" panose="020B0004020202020204" pitchFamily="34" charset="0"/>
              <a:ea typeface="Cambria" panose="02040503050406030204" pitchFamily="18" charset="0"/>
            </a:endParaRPr>
          </a:p>
        </p:txBody>
      </p:sp>
    </p:spTree>
    <p:extLst>
      <p:ext uri="{BB962C8B-B14F-4D97-AF65-F5344CB8AC3E}">
        <p14:creationId xmlns:p14="http://schemas.microsoft.com/office/powerpoint/2010/main" val="4076502889"/>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C39A8C05164174D8B0CC0E9EA7C08B6" ma:contentTypeVersion="15" ma:contentTypeDescription="Ein neues Dokument erstellen." ma:contentTypeScope="" ma:versionID="cd94e70e8da22fe44071c72a07f388b5">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63453924f74aff769f56436a1675a4d0"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B1CFBE-149E-4CEC-A921-8C97DCFB4B48}"/>
</file>

<file path=customXml/itemProps2.xml><?xml version="1.0" encoding="utf-8"?>
<ds:datastoreItem xmlns:ds="http://schemas.openxmlformats.org/officeDocument/2006/customXml" ds:itemID="{EF24A583-FA27-4117-994D-E11C2F177C7A}">
  <ds:schemaRefs>
    <ds:schemaRef ds:uri="http://purl.org/dc/terms/"/>
    <ds:schemaRef ds:uri="http://schemas.microsoft.com/office/2006/metadata/properties"/>
    <ds:schemaRef ds:uri="http://purl.org/dc/dcmitype/"/>
    <ds:schemaRef ds:uri="c27cffe5-3154-42eb-8632-2a9978ebb99c"/>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c261b0e-49be-49a0-b072-103da8655186"/>
    <ds:schemaRef ds:uri="86c132ca-d2ce-4f1f-9992-28ad6e1060fc"/>
    <ds:schemaRef ds:uri="48bc9dea-9bf6-49de-a95a-f1fa7fcbbbfa"/>
  </ds:schemaRefs>
</ds:datastoreItem>
</file>

<file path=customXml/itemProps3.xml><?xml version="1.0" encoding="utf-8"?>
<ds:datastoreItem xmlns:ds="http://schemas.openxmlformats.org/officeDocument/2006/customXml" ds:itemID="{B76BC387-C75C-48DB-9675-4C35EF45587D}">
  <ds:schemaRefs>
    <ds:schemaRef ds:uri="http://schemas.microsoft.com/sharepoint/v3/contenttype/forms"/>
  </ds:schemaRefs>
</ds:datastoreItem>
</file>

<file path=docProps/app.xml><?xml version="1.0" encoding="utf-8"?>
<ap:Properties xmlns:vt="http://schemas.openxmlformats.org/officeDocument/2006/docPropsVTypes" xmlns:ap="http://schemas.openxmlformats.org/officeDocument/2006/extended-properties">
  <ap:TotalTime>8422</ap:TotalTime>
  <ap:Words>3633</ap:Words>
  <ap:Application>Microsoft Office PowerPoint</ap:Application>
  <ap:PresentationFormat>Widescreen</ap:PresentationFormat>
  <ap:Paragraphs>253</ap:Paragraphs>
  <ap:Slides>29</ap:Slides>
  <ap:Notes>5</ap:Notes>
  <ap:HiddenSlides>0</ap:HiddenSlides>
  <ap:MMClips>0</ap:MMClips>
  <ap:ScaleCrop>false</ap:ScaleCrop>
  <ap:HeadingPairs>
    <vt:vector baseType="variant" size="6">
      <vt:variant>
        <vt:lpstr>Fonts Used</vt:lpstr>
      </vt:variant>
      <vt:variant>
        <vt:i4>7</vt:i4>
      </vt:variant>
      <vt:variant>
        <vt:lpstr>Theme</vt:lpstr>
      </vt:variant>
      <vt:variant>
        <vt:i4>4</vt:i4>
      </vt:variant>
      <vt:variant>
        <vt:lpstr>Slide Titles</vt:lpstr>
      </vt:variant>
      <vt:variant>
        <vt:i4>29</vt:i4>
      </vt:variant>
    </vt:vector>
  </ap:HeadingPairs>
  <ap:TitlesOfParts>
    <vt:vector baseType="lpstr" size="40">
      <vt:lpstr>Aptos</vt:lpstr>
      <vt:lpstr>Aptos Display</vt:lpstr>
      <vt:lpstr>Arial</vt:lpstr>
      <vt:lpstr>Calibri</vt:lpstr>
      <vt:lpstr>Cambria</vt:lpstr>
      <vt:lpstr>Times New Roman</vt:lpstr>
      <vt:lpstr>Wingdings</vt:lpstr>
      <vt:lpstr>Motív Office</vt:lpstr>
      <vt:lpstr>2_Motív Office</vt:lpstr>
      <vt:lpstr>1_Motív Office</vt:lpstr>
      <vt:lpstr>Office Theme</vt:lpstr>
      <vt:lpstr>Digital Security - Digital Identity  and Digital  Footprint</vt:lpstr>
      <vt:lpstr>Sub-section 1:  Digital Identity and Digital Footprint</vt:lpstr>
      <vt:lpstr>Introduction</vt:lpstr>
      <vt:lpstr>Digital identity - definition</vt:lpstr>
      <vt:lpstr>Digital identity – why is important?</vt:lpstr>
      <vt:lpstr>Components of digital identity</vt:lpstr>
      <vt:lpstr>How digital identity information can be exposed?</vt:lpstr>
      <vt:lpstr>How digital identity information can be exposed?</vt:lpstr>
      <vt:lpstr>Access control to online services - steps</vt:lpstr>
      <vt:lpstr>Authentication mechanisms   - categories</vt:lpstr>
      <vt:lpstr>Authentication mechanisms   - categories</vt:lpstr>
      <vt:lpstr>Authentication mechanisms   - categories</vt:lpstr>
      <vt:lpstr>The risks and threats  of digital identity abuse </vt:lpstr>
      <vt:lpstr>Digital footprint – introduction</vt:lpstr>
      <vt:lpstr>Digital footprint - definition</vt:lpstr>
      <vt:lpstr>Digital footprint – why is important?</vt:lpstr>
      <vt:lpstr>Digital footprint – types </vt:lpstr>
      <vt:lpstr>Digital footprint - examples of collected data</vt:lpstr>
      <vt:lpstr>The risks and threats  of digital footprint abuse </vt:lpstr>
      <vt:lpstr>Best practices for protecting digital identity and digital footprint</vt:lpstr>
      <vt:lpstr>Best practices - digital identity</vt:lpstr>
      <vt:lpstr>Best practices – user password </vt:lpstr>
      <vt:lpstr>Best practices – activities in the online space</vt:lpstr>
      <vt:lpstr>Best practices – digital footprint</vt:lpstr>
      <vt:lpstr>PowerPoint Presentation</vt:lpstr>
      <vt:lpstr>Have you been a victim of fraud?</vt:lpstr>
      <vt:lpstr>Conclusion</vt:lpstr>
      <vt:lpstr>Quiz questions</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Digital Security - submodul Digital Identity and Digital Footpringramu PowerPoint</dc:title>
  <dc:creator>Eva Olahova</dc:creator>
  <cp:keywords>, docId:E65E31CCFF9EF1771A11DF7AC24AD8BD</cp:keywords>
  <cp:lastModifiedBy>Martina Hanová</cp:lastModifiedBy>
  <cp:revision>125</cp:revision>
  <cp:lastPrinted>2024-05-19T06:00:30Z</cp:lastPrinted>
  <dcterms:created xsi:type="dcterms:W3CDTF">2023-02-23T17:03:29Z</dcterms:created>
  <dcterms:modified xsi:type="dcterms:W3CDTF">2024-10-09T19:34:21Z</dcterms:modified>
  <cp:category>Erasmus project Digiwell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