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  <p:sldMasterId id="2147483689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7104063" cy="10234613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Play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595B47-D02E-4002-B36D-F67906462D55}">
  <a:tblStyle styleId="{F0595B47-D02E-4002-B36D-F67906462D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:notes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2:notes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:notes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:notes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1.png"/><Relationship Id="rId7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1524000" y="2649480"/>
            <a:ext cx="9144000" cy="74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lang="mk" sz="2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sz="2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lang="mk" sz="2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sz="2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94" name="Google Shape;94;p15" descr="Obrázok, na ktorom je tex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5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1524000" y="3657895"/>
            <a:ext cx="9144000" cy="48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libri"/>
              <a:buNone/>
            </a:pPr>
            <a:r>
              <a:rPr lang="mk" sz="2000" b="1" i="0" u="none" strike="noStrike" cap="none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2022-2-SK01-KA220-ADU-000096888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Building Digital Resilience </a:t>
            </a:r>
            <a:b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by Making Digital Wellbeing and Security </a:t>
            </a:r>
            <a:b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Accessible to All</a:t>
            </a:r>
            <a:b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DigiWELL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4" descr="Obrázok, na ktorom j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5075" y="1109487"/>
            <a:ext cx="2785830" cy="64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959" y="777514"/>
            <a:ext cx="1307223" cy="1307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4"/>
          <p:cNvGrpSpPr/>
          <p:nvPr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142" name="Google Shape;142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4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11015" y="5933486"/>
              <a:ext cx="1128044" cy="534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4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69350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4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89109" y="5921371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911718" y="595470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4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951615" y="629186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40572" y="5507489"/>
            <a:ext cx="887333" cy="116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uzhealth.be/en/login-ei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fewire.com/browsing-incognito-445990" TargetMode="External"/><Relationship Id="rId13" Type="http://schemas.openxmlformats.org/officeDocument/2006/relationships/hyperlink" Target="https://www.aura.com/learn/best-anti-tracking-software" TargetMode="External"/><Relationship Id="rId3" Type="http://schemas.openxmlformats.org/officeDocument/2006/relationships/hyperlink" Target="https://support.google.com/websearch/answer/4815696?hl=en" TargetMode="External"/><Relationship Id="rId7" Type="http://schemas.openxmlformats.org/officeDocument/2006/relationships/hyperlink" Target="https://www.hellotech.com/guide/for/how-to-clear-cookies-chrome-safari-mozilla-firefox-edge" TargetMode="External"/><Relationship Id="rId12" Type="http://schemas.openxmlformats.org/officeDocument/2006/relationships/hyperlink" Target="https://www.howtogeek.com/126751/how-to-enable-do-not-track-in-every-web-browse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upport.google.com/websearch/contact/content_removal_form?hl=en" TargetMode="External"/><Relationship Id="rId11" Type="http://schemas.openxmlformats.org/officeDocument/2006/relationships/hyperlink" Target="https://www.passwarden.com/best-offline-password-managers" TargetMode="External"/><Relationship Id="rId5" Type="http://schemas.openxmlformats.org/officeDocument/2006/relationships/hyperlink" Target="https://myactivity.google.com/" TargetMode="External"/><Relationship Id="rId10" Type="http://schemas.openxmlformats.org/officeDocument/2006/relationships/hyperlink" Target="https://www.dashlane.com/blog/how-to-erase-saved-browser-passwords" TargetMode="External"/><Relationship Id="rId4" Type="http://schemas.openxmlformats.org/officeDocument/2006/relationships/hyperlink" Target="https://haveibeenpwned.com/" TargetMode="External"/><Relationship Id="rId9" Type="http://schemas.openxmlformats.org/officeDocument/2006/relationships/hyperlink" Target="https://www.techopedia.com/how-to/how-to-clear-your-search-history-in-any-browser" TargetMode="External"/><Relationship Id="rId14" Type="http://schemas.openxmlformats.org/officeDocument/2006/relationships/hyperlink" Target="https://vpnoverview.com/privacy/anonymous-browsing/best-browsers-for-privac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-fraud.ec.europa.eu/olaf-and-you/report-fraud_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6269550" y="1584001"/>
            <a:ext cx="5334900" cy="2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960"/>
              <a:buFont typeface="Arial"/>
              <a:buNone/>
            </a:pPr>
            <a:r>
              <a:rPr lang="mk" sz="3559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Дигитална безбедност - дигитален идентитет </a:t>
            </a:r>
            <a:br>
              <a:rPr lang="mk" sz="3559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3559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и дигитален отпечаток</a:t>
            </a:r>
            <a:endParaRPr sz="3559"/>
          </a:p>
        </p:txBody>
      </p:sp>
      <p:sp>
        <p:nvSpPr>
          <p:cNvPr id="258" name="Google Shape;258;p43"/>
          <p:cNvSpPr/>
          <p:nvPr/>
        </p:nvSpPr>
        <p:spPr>
          <a:xfrm flipH="1">
            <a:off x="530529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3"/>
          <p:cNvSpPr/>
          <p:nvPr/>
        </p:nvSpPr>
        <p:spPr>
          <a:xfrm flipH="1">
            <a:off x="4349052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3"/>
          <p:cNvSpPr/>
          <p:nvPr/>
        </p:nvSpPr>
        <p:spPr>
          <a:xfrm flipH="1">
            <a:off x="0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3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3"/>
          <p:cNvSpPr/>
          <p:nvPr/>
        </p:nvSpPr>
        <p:spPr>
          <a:xfrm flipH="1">
            <a:off x="3697761" y="5717906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3"/>
          <p:cNvSpPr/>
          <p:nvPr/>
        </p:nvSpPr>
        <p:spPr>
          <a:xfrm flipH="1">
            <a:off x="4520513" y="6258756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3" descr="Obrázok, na ktorom j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392" y="683970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3" descr="Slovenská poľnohospodárska univerzita v Nit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 descr="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3" descr="AIFED - Formación, cultura y empleo en Granad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3" descr="Syzygia Found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3"/>
          <p:cNvSpPr txBox="1"/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mk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Градење дигитална отпорност </a:t>
            </a:r>
            <a:br>
              <a:rPr lang="mk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dirty="0"/>
              <a:t>преку овозможување</a:t>
            </a:r>
            <a:r>
              <a:rPr lang="mk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дигиталната благосостојба </a:t>
            </a:r>
            <a:br>
              <a:rPr lang="mk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безбедност достапни за сите </a:t>
            </a:r>
            <a:br>
              <a:rPr lang="mk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3" descr="Obrázok, na ktorom je počítač, animák, chlapec&#10;&#10;Automaticky generovaný popi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6297" y="1470012"/>
            <a:ext cx="3755414" cy="34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3" descr="Štít so značkou obry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11235" y="244757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2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Arial"/>
              <a:buNone/>
            </a:pPr>
            <a:r>
              <a:rPr lang="mk" sz="3600">
                <a:latin typeface="Arial"/>
                <a:ea typeface="Arial"/>
                <a:cs typeface="Arial"/>
                <a:sym typeface="Arial"/>
              </a:rPr>
              <a:t>Механизми за автентикација - категории</a:t>
            </a:r>
            <a:endParaRPr/>
          </a:p>
        </p:txBody>
      </p:sp>
      <p:sp>
        <p:nvSpPr>
          <p:cNvPr id="380" name="Google Shape;380;p52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2"/>
          <p:cNvSpPr txBox="1">
            <a:spLocks noGrp="1"/>
          </p:cNvSpPr>
          <p:nvPr>
            <p:ph type="body" idx="1"/>
          </p:nvPr>
        </p:nvSpPr>
        <p:spPr>
          <a:xfrm>
            <a:off x="838200" y="1323910"/>
            <a:ext cx="11140440" cy="73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1800" b="1">
                <a:latin typeface="Arial"/>
                <a:ea typeface="Arial"/>
                <a:cs typeface="Arial"/>
                <a:sym typeface="Arial"/>
              </a:rPr>
              <a:t>Автентикацијата се заснова на обезбедување дополнителни информации - различни елементи за автентикација кои го дополнуваат идентитетот на корисникот и кои само корисникот ги знае:</a:t>
            </a:r>
            <a:endParaRPr sz="26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2"/>
          <p:cNvSpPr txBox="1"/>
          <p:nvPr/>
        </p:nvSpPr>
        <p:spPr>
          <a:xfrm>
            <a:off x="838200" y="2124442"/>
            <a:ext cx="7395771" cy="385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4766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знаете: </a:t>
            </a: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заснова на знаење што само корисникот треба да го знае (т.е. лозинки, PIN, безбедносни прашања).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го имате: </a:t>
            </a:r>
            <a:r>
              <a:rPr lang="mk" sz="19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поседување, каде што корисникот поседува нешто физички или дигитален токен (токен за безбедност на мобилен телефон, паметна картичка, мобилен телефон).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си: </a:t>
            </a:r>
            <a:r>
              <a:rPr lang="mk" sz="19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статични биометриски елементи, т.е. уникатни физички карактеристики на корисникот (на пр. отпечаток од прст, препознавање лице, скенирање на ирисот).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го правите: </a:t>
            </a:r>
            <a:r>
              <a:rPr lang="mk" sz="19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динамични биометриски елементи, конкретно на моделите/дејствата на однесувањето на корисникот (на пр., ритам на пишување, гласовна шема, потпис со рака).</a:t>
            </a:r>
            <a:endParaRPr sz="995"/>
          </a:p>
        </p:txBody>
      </p:sp>
      <p:pic>
        <p:nvPicPr>
          <p:cNvPr id="383" name="Google Shape;383;p52"/>
          <p:cNvPicPr preferRelativeResize="0"/>
          <p:nvPr/>
        </p:nvPicPr>
        <p:blipFill rotWithShape="1">
          <a:blip r:embed="rId3">
            <a:alphaModFix/>
          </a:blip>
          <a:srcRect l="10633" t="28017" r="4810"/>
          <a:stretch/>
        </p:blipFill>
        <p:spPr>
          <a:xfrm>
            <a:off x="8841274" y="2062065"/>
            <a:ext cx="3288312" cy="200898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2"/>
          <p:cNvSpPr/>
          <p:nvPr/>
        </p:nvSpPr>
        <p:spPr>
          <a:xfrm>
            <a:off x="8233971" y="2294364"/>
            <a:ext cx="649627" cy="505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A5A"/>
          </a:solidFill>
          <a:ln w="38100" cap="flat" cmpd="sng">
            <a:solidFill>
              <a:srgbClr val="92BA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3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3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Arial"/>
              <a:buNone/>
            </a:pPr>
            <a:r>
              <a:rPr lang="mk" sz="3600">
                <a:latin typeface="Arial"/>
                <a:ea typeface="Arial"/>
                <a:cs typeface="Arial"/>
                <a:sym typeface="Arial"/>
              </a:rPr>
              <a:t>Механизми за автентикација - категории</a:t>
            </a:r>
            <a:endParaRPr/>
          </a:p>
        </p:txBody>
      </p:sp>
      <p:sp>
        <p:nvSpPr>
          <p:cNvPr id="392" name="Google Shape;392;p53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838200" y="1323910"/>
            <a:ext cx="11140440" cy="73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1800" b="1">
                <a:latin typeface="Arial"/>
                <a:ea typeface="Arial"/>
                <a:cs typeface="Arial"/>
                <a:sym typeface="Arial"/>
              </a:rPr>
              <a:t>Автентикацијата се заснова на обезбедување дополнителни информации - различни елементи за автентикација кои го дополнуваат идентитетот на корисникот и кои само корисникот ги знае:</a:t>
            </a:r>
            <a:endParaRPr sz="26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838200" y="2124442"/>
            <a:ext cx="7395771" cy="385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4766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знаете: </a:t>
            </a:r>
            <a:r>
              <a:rPr lang="mk" sz="19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знаење што само корисникот треба да го знае (на пр. лозинки, PIN, безбедносни прашања).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го имате: </a:t>
            </a: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заснова на поседување, каде што корисникот поседува нешто физички или дигитален токен (токен за безбедност на мобилен телефон, паметна картичка, мобилен телефон).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си: </a:t>
            </a:r>
            <a:r>
              <a:rPr lang="mk" sz="19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статични биометриски елементи, т.е. уникатни физички карактеристики на корисникот (на пр. отпечаток од прст, препознавање лице, скенирање на ирисот).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го правите: </a:t>
            </a:r>
            <a:r>
              <a:rPr lang="mk" sz="19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динамични биометриски елементи, конкретно на моделите/дејствата на однесувањето на корисникот (на пр., ритам на пишување, гласовна шема, потпис со рака).</a:t>
            </a:r>
            <a:endParaRPr sz="995"/>
          </a:p>
        </p:txBody>
      </p:sp>
      <p:pic>
        <p:nvPicPr>
          <p:cNvPr id="395" name="Google Shape;395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894" y="2629701"/>
            <a:ext cx="2802396" cy="216623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3"/>
          <p:cNvSpPr/>
          <p:nvPr/>
        </p:nvSpPr>
        <p:spPr>
          <a:xfrm>
            <a:off x="8326733" y="3236650"/>
            <a:ext cx="649627" cy="505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A5A"/>
          </a:solidFill>
          <a:ln w="38100" cap="flat" cmpd="sng">
            <a:solidFill>
              <a:srgbClr val="92BA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4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Arial"/>
              <a:buNone/>
            </a:pPr>
            <a:r>
              <a:rPr lang="mk" sz="3600">
                <a:latin typeface="Arial"/>
                <a:ea typeface="Arial"/>
                <a:cs typeface="Arial"/>
                <a:sym typeface="Arial"/>
              </a:rPr>
              <a:t>Механизми за автентикација - категории</a:t>
            </a:r>
            <a:endParaRPr/>
          </a:p>
        </p:txBody>
      </p:sp>
      <p:sp>
        <p:nvSpPr>
          <p:cNvPr id="405" name="Google Shape;405;p54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4"/>
          <p:cNvSpPr txBox="1">
            <a:spLocks noGrp="1"/>
          </p:cNvSpPr>
          <p:nvPr>
            <p:ph type="body" idx="1"/>
          </p:nvPr>
        </p:nvSpPr>
        <p:spPr>
          <a:xfrm>
            <a:off x="838200" y="1323910"/>
            <a:ext cx="11140440" cy="73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1900" b="1">
                <a:latin typeface="Arial"/>
                <a:ea typeface="Arial"/>
                <a:cs typeface="Arial"/>
                <a:sym typeface="Arial"/>
              </a:rPr>
              <a:t>Автентикацијата се заснова на обезбедување дополнителни информации - различни елементи за автентикација кои го дополнуваат идентитетот на корисникот и кои само корисникот ги знае:</a:t>
            </a:r>
            <a:endParaRPr sz="27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9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4"/>
          <p:cNvSpPr txBox="1"/>
          <p:nvPr/>
        </p:nvSpPr>
        <p:spPr>
          <a:xfrm>
            <a:off x="669235" y="2128251"/>
            <a:ext cx="7395771" cy="385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4131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820"/>
              <a:buFont typeface="Noto Sans Symbols"/>
              <a:buChar char="❑"/>
            </a:pPr>
            <a:r>
              <a:rPr lang="mk" sz="18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знаете: </a:t>
            </a:r>
            <a:r>
              <a:rPr lang="mk" sz="18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знаење што само корисникот треба да го знае (на пр. лозинки, PIN, безбедносни прашања).</a:t>
            </a:r>
            <a:endParaRPr sz="895"/>
          </a:p>
          <a:p>
            <a:pPr marL="630238" marR="0" lvl="1" indent="-34131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20"/>
              <a:buFont typeface="Noto Sans Symbols"/>
              <a:buChar char="❑"/>
            </a:pPr>
            <a:r>
              <a:rPr lang="mk" sz="18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го имате: </a:t>
            </a:r>
            <a:r>
              <a:rPr lang="mk" sz="182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се заснова на поседување, каде што корисникот поседува нешто физички или дигитален токен (токен за безбедност на мобилен телефон, паметна картичка, мобилен телефон).</a:t>
            </a:r>
            <a:endParaRPr sz="895"/>
          </a:p>
          <a:p>
            <a:pPr marL="630238" marR="0" lvl="1" indent="-34131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20"/>
              <a:buFont typeface="Noto Sans Symbols"/>
              <a:buChar char="❑"/>
            </a:pPr>
            <a:r>
              <a:rPr lang="mk" sz="18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си: </a:t>
            </a:r>
            <a:r>
              <a:rPr lang="mk" sz="18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заснова на статични биометриски елементи, т.е. уникатни физички карактеристики на корисникот (на пр. отпечаток од прст, препознавање лице, скенирање на ирисот).</a:t>
            </a:r>
            <a:endParaRPr sz="895"/>
          </a:p>
          <a:p>
            <a:pPr marL="630238" marR="0" lvl="1" indent="-34131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20"/>
              <a:buFont typeface="Noto Sans Symbols"/>
              <a:buChar char="❑"/>
            </a:pPr>
            <a:r>
              <a:rPr lang="mk" sz="182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Нешто што го правите: </a:t>
            </a:r>
            <a:r>
              <a:rPr lang="mk" sz="18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заснова на динамични биометриски елементи, конкретно на моделите/дејствата на однесувањето на корисникот (на пр., ритам на пишување, гласовна шема, потпис со рака).</a:t>
            </a:r>
            <a:endParaRPr sz="895"/>
          </a:p>
        </p:txBody>
      </p:sp>
      <p:pic>
        <p:nvPicPr>
          <p:cNvPr id="408" name="Google Shape;408;p54" descr="Obrázok, na ktorom je text, snímka obrazovky&#10;&#10;Automaticky generovaný popis"/>
          <p:cNvPicPr preferRelativeResize="0"/>
          <p:nvPr/>
        </p:nvPicPr>
        <p:blipFill rotWithShape="1">
          <a:blip r:embed="rId3">
            <a:alphaModFix/>
          </a:blip>
          <a:srcRect l="20200" r="12018"/>
          <a:stretch/>
        </p:blipFill>
        <p:spPr>
          <a:xfrm>
            <a:off x="8508308" y="2237984"/>
            <a:ext cx="3688692" cy="438629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4"/>
          <p:cNvSpPr/>
          <p:nvPr/>
        </p:nvSpPr>
        <p:spPr>
          <a:xfrm>
            <a:off x="7853681" y="4337819"/>
            <a:ext cx="649627" cy="505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A5A"/>
          </a:solidFill>
          <a:ln w="38100" cap="flat" cmpd="sng">
            <a:solidFill>
              <a:srgbClr val="92BA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5"/>
          <p:cNvSpPr txBox="1">
            <a:spLocks noGrp="1"/>
          </p:cNvSpPr>
          <p:nvPr>
            <p:ph type="title"/>
          </p:nvPr>
        </p:nvSpPr>
        <p:spPr>
          <a:xfrm>
            <a:off x="399661" y="175905"/>
            <a:ext cx="55812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000"/>
              <a:buFont typeface="Arial"/>
              <a:buNone/>
            </a:pPr>
            <a:r>
              <a:rPr lang="mk" sz="3600">
                <a:latin typeface="Arial"/>
                <a:ea typeface="Arial"/>
                <a:cs typeface="Arial"/>
                <a:sym typeface="Arial"/>
              </a:rPr>
              <a:t>Ризиците и заканите </a:t>
            </a:r>
            <a:br>
              <a:rPr lang="mk" sz="3600">
                <a:latin typeface="Arial"/>
                <a:ea typeface="Arial"/>
                <a:cs typeface="Arial"/>
                <a:sym typeface="Arial"/>
              </a:rPr>
            </a:br>
            <a:r>
              <a:rPr lang="mk" sz="3600">
                <a:latin typeface="Arial"/>
                <a:ea typeface="Arial"/>
                <a:cs typeface="Arial"/>
                <a:sym typeface="Arial"/>
              </a:rPr>
              <a:t>од злоупотреба на дигиталниот идентитет</a:t>
            </a:r>
            <a:endParaRPr sz="4400"/>
          </a:p>
        </p:txBody>
      </p:sp>
      <p:sp>
        <p:nvSpPr>
          <p:cNvPr id="416" name="Google Shape;416;p55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5"/>
          <p:cNvSpPr txBox="1">
            <a:spLocks noGrp="1"/>
          </p:cNvSpPr>
          <p:nvPr>
            <p:ph type="body" idx="1"/>
          </p:nvPr>
        </p:nvSpPr>
        <p:spPr>
          <a:xfrm>
            <a:off x="667512" y="1907133"/>
            <a:ext cx="10853928" cy="454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Кражба на идентитет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- неовластен пристап до лични информации или преземање </a:t>
            </a:r>
            <a:br>
              <a:rPr lang="mk" sz="1920">
                <a:latin typeface="Arial"/>
                <a:ea typeface="Arial"/>
                <a:cs typeface="Arial"/>
                <a:sym typeface="Arial"/>
              </a:rPr>
            </a:br>
            <a:r>
              <a:rPr lang="mk" sz="1920">
                <a:latin typeface="Arial"/>
                <a:ea typeface="Arial"/>
                <a:cs typeface="Arial"/>
                <a:sym typeface="Arial"/>
              </a:rPr>
              <a:t>на дигитален идентитет на поединец може да доведе до </a:t>
            </a: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различни измами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920"/>
              <a:buChar char="❑"/>
            </a:pPr>
            <a:r>
              <a:rPr lang="mk" sz="1920">
                <a:latin typeface="Arial"/>
                <a:ea typeface="Arial"/>
                <a:cs typeface="Arial"/>
                <a:sym typeface="Arial"/>
              </a:rPr>
              <a:t>Споделувањето лични информации може да доведе до загриженост за безбедноста и приватноста (информациите на корисниците се централно собрани на различна платформа). Нарушувањето на платформите може да доведе до </a:t>
            </a: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изложување на чувствителни информации на неовластени трети страни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920"/>
              <a:buChar char="❑"/>
            </a:pP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Неточни или нецелосни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информации за дигитален идентитет може да доведат до </a:t>
            </a: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проблеми </a:t>
            </a:r>
            <a:b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со автентикацијата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и пристапот до услугите.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920"/>
              <a:buChar char="❑"/>
            </a:pPr>
            <a:r>
              <a:rPr lang="mk" sz="1920">
                <a:latin typeface="Arial"/>
                <a:ea typeface="Arial"/>
                <a:cs typeface="Arial"/>
                <a:sym typeface="Arial"/>
              </a:rPr>
              <a:t>Сајбер-малтретирање - дигиталните идентитети може да се користат за </a:t>
            </a: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сајбер малтретирање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19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вознемирување </a:t>
            </a:r>
            <a:r>
              <a:rPr lang="mk" sz="1920">
                <a:latin typeface="Arial"/>
                <a:ea typeface="Arial"/>
                <a:cs typeface="Arial"/>
                <a:sym typeface="Arial"/>
              </a:rPr>
              <a:t>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920"/>
              <a:buChar char="❑"/>
            </a:pPr>
            <a:r>
              <a:rPr lang="mk" sz="1920">
                <a:latin typeface="Arial"/>
                <a:ea typeface="Arial"/>
                <a:cs typeface="Arial"/>
                <a:sym typeface="Arial"/>
              </a:rPr>
              <a:t>Негативно корисничко искуство со неефикасни процеси за проверка на идентитетот </a:t>
            </a:r>
            <a:br>
              <a:rPr lang="mk" sz="1920">
                <a:latin typeface="Arial"/>
                <a:ea typeface="Arial"/>
                <a:cs typeface="Arial"/>
                <a:sym typeface="Arial"/>
              </a:rPr>
            </a:br>
            <a:r>
              <a:rPr lang="mk" sz="1920">
                <a:latin typeface="Arial"/>
                <a:ea typeface="Arial"/>
                <a:cs typeface="Arial"/>
                <a:sym typeface="Arial"/>
              </a:rPr>
              <a:t>и проблеми со пристап до услуги.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920"/>
              <a:buChar char="❑"/>
            </a:pPr>
            <a:r>
              <a:rPr lang="mk" sz="1920">
                <a:latin typeface="Arial"/>
                <a:ea typeface="Arial"/>
                <a:cs typeface="Arial"/>
                <a:sym typeface="Arial"/>
              </a:rPr>
              <a:t>Идентификацијата на лицата преку геолокација (со или без нивна согласност) </a:t>
            </a:r>
            <a:br>
              <a:rPr lang="mk" sz="1920">
                <a:latin typeface="Arial"/>
                <a:ea typeface="Arial"/>
                <a:cs typeface="Arial"/>
                <a:sym typeface="Arial"/>
              </a:rPr>
            </a:br>
            <a:r>
              <a:rPr lang="mk" sz="1920">
                <a:latin typeface="Arial"/>
                <a:ea typeface="Arial"/>
                <a:cs typeface="Arial"/>
                <a:sym typeface="Arial"/>
              </a:rPr>
              <a:t>е преседан во следењето на луѓето (нејасен правен аспект и ризик од злоупотреба).</a:t>
            </a:r>
            <a:endParaRPr sz="2290"/>
          </a:p>
        </p:txBody>
      </p:sp>
      <p:sp>
        <p:nvSpPr>
          <p:cNvPr id="418" name="Google Shape;418;p55"/>
          <p:cNvSpPr txBox="1"/>
          <p:nvPr/>
        </p:nvSpPr>
        <p:spPr>
          <a:xfrm>
            <a:off x="6928038" y="284689"/>
            <a:ext cx="4837200" cy="1400700"/>
          </a:xfrm>
          <a:prstGeom prst="rect">
            <a:avLst/>
          </a:prstGeom>
          <a:noFill/>
          <a:ln w="38100" cap="flat" cmpd="sng">
            <a:solidFill>
              <a:srgbClr val="FFAA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1500" b="1" i="1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Просечниот корисник </a:t>
            </a:r>
            <a:r>
              <a:rPr lang="mk" sz="1700" b="1" i="1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на Интернет има 150 онлајн</a:t>
            </a:r>
            <a:endParaRPr sz="1700" b="1" i="1" u="none" strike="noStrike" cap="none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1700" b="1" i="1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сметки кои бараат лозинка</a:t>
            </a:r>
            <a:endParaRPr sz="1700" b="1" i="1" u="none" strike="noStrike" cap="none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1700" b="1" i="1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lang="mk" sz="1700" b="1" i="1" u="none" strike="noStrike" cap="none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Истражување на Дашлејн, 2017 година</a:t>
            </a:r>
            <a:endParaRPr sz="900"/>
          </a:p>
        </p:txBody>
      </p:sp>
      <p:sp>
        <p:nvSpPr>
          <p:cNvPr id="419" name="Google Shape;419;p55"/>
          <p:cNvSpPr/>
          <p:nvPr/>
        </p:nvSpPr>
        <p:spPr>
          <a:xfrm>
            <a:off x="5980922" y="620344"/>
            <a:ext cx="861391" cy="4366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A5A"/>
          </a:solidFill>
          <a:ln w="38100" cap="flat" cmpd="sng">
            <a:solidFill>
              <a:srgbClr val="92BA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>
                <a:latin typeface="Arial"/>
                <a:ea typeface="Arial"/>
                <a:cs typeface="Arial"/>
                <a:sym typeface="Arial"/>
              </a:rPr>
              <a:t>Дигитален отпечаток – вовед</a:t>
            </a:r>
            <a:endParaRPr/>
          </a:p>
        </p:txBody>
      </p:sp>
      <p:sp>
        <p:nvSpPr>
          <p:cNvPr id="427" name="Google Shape;427;p56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26074">
            <a:off x="8546062" y="3679916"/>
            <a:ext cx="3186366" cy="314406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6"/>
          <p:cNvSpPr txBox="1">
            <a:spLocks noGrp="1"/>
          </p:cNvSpPr>
          <p:nvPr>
            <p:ph type="body" idx="1"/>
          </p:nvPr>
        </p:nvSpPr>
        <p:spPr>
          <a:xfrm>
            <a:off x="979715" y="1253330"/>
            <a:ext cx="10775302" cy="47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Факти:</a:t>
            </a:r>
            <a:endParaRPr sz="260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>
                <a:latin typeface="Arial"/>
                <a:ea typeface="Arial"/>
                <a:cs typeface="Arial"/>
                <a:sym typeface="Arial"/>
              </a:rPr>
              <a:t>Многу онлајн услуги и активности бараат од вас да го потврдите вашиот </a:t>
            </a: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дигитален идентитет </a:t>
            </a:r>
            <a:r>
              <a:rPr lang="mk" sz="2000">
                <a:latin typeface="Arial"/>
                <a:ea typeface="Arial"/>
                <a:cs typeface="Arial"/>
                <a:sym typeface="Arial"/>
              </a:rPr>
              <a:t>, но многу од нив собираат информации автоматски.</a:t>
            </a:r>
            <a:endParaRPr sz="260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>
                <a:latin typeface="Arial"/>
                <a:ea typeface="Arial"/>
                <a:cs typeface="Arial"/>
                <a:sym typeface="Arial"/>
              </a:rPr>
              <a:t>Има огромно количество наши лични и професионални податоци таму </a:t>
            </a:r>
            <a:br>
              <a:rPr lang="mk" sz="2000">
                <a:latin typeface="Arial"/>
                <a:ea typeface="Arial"/>
                <a:cs typeface="Arial"/>
                <a:sym typeface="Arial"/>
              </a:rPr>
            </a:br>
            <a:r>
              <a:rPr lang="mk" sz="2000">
                <a:latin typeface="Arial"/>
                <a:ea typeface="Arial"/>
                <a:cs typeface="Arial"/>
                <a:sym typeface="Arial"/>
              </a:rPr>
              <a:t>на интернет.</a:t>
            </a:r>
            <a:endParaRPr sz="260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>
                <a:latin typeface="Arial"/>
                <a:ea typeface="Arial"/>
                <a:cs typeface="Arial"/>
                <a:sym typeface="Arial"/>
              </a:rPr>
              <a:t>Преку нашата употреба на онлајн услуги и нашите активности на интернет, го создаваме нашиот </a:t>
            </a:r>
            <a:br>
              <a:rPr lang="mk" sz="2000">
                <a:latin typeface="Arial"/>
                <a:ea typeface="Arial"/>
                <a:cs typeface="Arial"/>
                <a:sym typeface="Arial"/>
              </a:rPr>
            </a:b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дигитален отпечаток </a:t>
            </a:r>
            <a:r>
              <a:rPr lang="mk" sz="2000">
                <a:latin typeface="Arial"/>
                <a:ea typeface="Arial"/>
                <a:cs typeface="Arial"/>
                <a:sym typeface="Arial"/>
              </a:rPr>
              <a:t>во дигиталниот простор.</a:t>
            </a:r>
            <a:endParaRPr sz="260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>
                <a:latin typeface="Arial"/>
                <a:ea typeface="Arial"/>
                <a:cs typeface="Arial"/>
                <a:sym typeface="Arial"/>
              </a:rPr>
              <a:t>Дигитален отпечаток </a:t>
            </a: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се снима секогаш кога </a:t>
            </a:r>
            <a:r>
              <a:rPr lang="mk" sz="2000">
                <a:latin typeface="Arial"/>
                <a:ea typeface="Arial"/>
                <a:cs typeface="Arial"/>
                <a:sym typeface="Arial"/>
              </a:rPr>
              <a:t>корисникот користи онлајн услуга </a:t>
            </a:r>
            <a:br>
              <a:rPr lang="mk" sz="2000">
                <a:latin typeface="Arial"/>
                <a:ea typeface="Arial"/>
                <a:cs typeface="Arial"/>
                <a:sym typeface="Arial"/>
              </a:rPr>
            </a:br>
            <a:r>
              <a:rPr lang="mk" sz="2000">
                <a:latin typeface="Arial"/>
                <a:ea typeface="Arial"/>
                <a:cs typeface="Arial"/>
                <a:sym typeface="Arial"/>
              </a:rPr>
              <a:t>или завршува каква било онлајн активност што може да се следи.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mk" sz="200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Што треба да знаете за вашиот дигитален отпечаток:</a:t>
            </a:r>
            <a:endParaRPr sz="260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83B"/>
              </a:buClr>
              <a:buSzPts val="1600"/>
              <a:buFont typeface="Noto Sans Symbols"/>
              <a:buChar char="▪"/>
            </a:pPr>
            <a:r>
              <a:rPr lang="mk" sz="1600">
                <a:latin typeface="Arial"/>
                <a:ea typeface="Arial"/>
                <a:cs typeface="Arial"/>
                <a:sym typeface="Arial"/>
              </a:rPr>
              <a:t>тоа е невидливата трага што ја оставаме зад себе,</a:t>
            </a:r>
            <a:endParaRPr sz="220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83B"/>
              </a:buClr>
              <a:buSzPts val="1600"/>
              <a:buFont typeface="Noto Sans Symbols"/>
              <a:buChar char="▪"/>
            </a:pPr>
            <a:r>
              <a:rPr lang="mk" sz="1600">
                <a:latin typeface="Arial"/>
                <a:ea typeface="Arial"/>
                <a:cs typeface="Arial"/>
                <a:sym typeface="Arial"/>
              </a:rPr>
              <a:t>тоа е пасивно генерирано преку онлајн акции,</a:t>
            </a:r>
            <a:endParaRPr sz="220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83B"/>
              </a:buClr>
              <a:buSzPts val="1600"/>
              <a:buFont typeface="Noto Sans Symbols"/>
              <a:buChar char="▪"/>
            </a:pPr>
            <a:r>
              <a:rPr lang="mk" sz="1600">
                <a:latin typeface="Arial"/>
                <a:ea typeface="Arial"/>
                <a:cs typeface="Arial"/>
                <a:sym typeface="Arial"/>
              </a:rPr>
              <a:t>често се акумулира/снима без знаење на корисникот.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Дигитален отпечаток - дефиниција</a:t>
            </a:r>
            <a:endParaRPr sz="4400" dirty="0"/>
          </a:p>
        </p:txBody>
      </p:sp>
      <p:sp>
        <p:nvSpPr>
          <p:cNvPr id="437" name="Google Shape;437;p57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7"/>
          <p:cNvSpPr txBox="1">
            <a:spLocks noGrp="1"/>
          </p:cNvSpPr>
          <p:nvPr>
            <p:ph type="body" idx="1"/>
          </p:nvPr>
        </p:nvSpPr>
        <p:spPr>
          <a:xfrm>
            <a:off x="1007706" y="1745199"/>
            <a:ext cx="10775302" cy="415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❑"/>
            </a:pPr>
            <a:r>
              <a:rPr lang="mk" sz="2600" dirty="0">
                <a:latin typeface="Arial"/>
                <a:ea typeface="Arial"/>
                <a:cs typeface="Arial"/>
                <a:sym typeface="Arial"/>
              </a:rPr>
              <a:t>Дигитален отпечаток е податоците што се оставаат зад себе секогаш кога користите </a:t>
            </a:r>
            <a:br>
              <a:rPr lang="mk" sz="26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600" dirty="0">
                <a:latin typeface="Arial"/>
                <a:ea typeface="Arial"/>
                <a:cs typeface="Arial"/>
                <a:sym typeface="Arial"/>
              </a:rPr>
              <a:t>дигитална услуга или кога некој објавува информации за вас на дигитален форум.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❑"/>
            </a:pPr>
            <a:r>
              <a:rPr lang="mk" sz="2600" dirty="0">
                <a:latin typeface="Arial"/>
                <a:ea typeface="Arial"/>
                <a:cs typeface="Arial"/>
                <a:sym typeface="Arial"/>
              </a:rPr>
              <a:t>Дигитален отпечаток (исто така наречен дигитална сенка) е следливите податоци и активност што корисникот ги остава на интернет.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❑"/>
            </a:pPr>
            <a:r>
              <a:rPr lang="mk" sz="2600" dirty="0">
                <a:latin typeface="Arial"/>
                <a:ea typeface="Arial"/>
                <a:cs typeface="Arial"/>
                <a:sym typeface="Arial"/>
              </a:rPr>
              <a:t>Дигитален отпечаток е податочна патека создадена од вашите онлајн активности </a:t>
            </a:r>
            <a:br>
              <a:rPr lang="mk" sz="26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600" dirty="0">
                <a:latin typeface="Arial"/>
                <a:ea typeface="Arial"/>
                <a:cs typeface="Arial"/>
                <a:sym typeface="Arial"/>
              </a:rPr>
              <a:t>и трагите што намерно или ненамерно ги оставате зад себе.</a:t>
            </a:r>
            <a:endParaRPr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sz="4000" dirty="0">
                <a:latin typeface="Arial"/>
                <a:ea typeface="Arial"/>
                <a:cs typeface="Arial"/>
                <a:sym typeface="Arial"/>
              </a:rPr>
              <a:t>Дигитален отпечаток – зошто е важно ?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8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8"/>
          <p:cNvSpPr txBox="1">
            <a:spLocks noGrp="1"/>
          </p:cNvSpPr>
          <p:nvPr>
            <p:ph type="body" idx="1"/>
          </p:nvPr>
        </p:nvSpPr>
        <p:spPr>
          <a:xfrm>
            <a:off x="1184989" y="1334277"/>
            <a:ext cx="10775302" cy="483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❑"/>
            </a:pPr>
            <a:r>
              <a:rPr lang="mk" sz="2100">
                <a:latin typeface="Arial"/>
                <a:ea typeface="Arial"/>
                <a:cs typeface="Arial"/>
                <a:sym typeface="Arial"/>
              </a:rPr>
              <a:t>Дигиталниот отпечаток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е постојан </a:t>
            </a:r>
            <a:r>
              <a:rPr lang="mk" sz="210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неизбришлив </a:t>
            </a:r>
            <a:r>
              <a:rPr lang="mk" sz="2100">
                <a:latin typeface="Arial"/>
                <a:ea typeface="Arial"/>
                <a:cs typeface="Arial"/>
                <a:sym typeface="Arial"/>
              </a:rPr>
              <a:t>дел од нашето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онлајн постоење </a:t>
            </a:r>
            <a:r>
              <a:rPr lang="mk" sz="2100">
                <a:latin typeface="Arial"/>
                <a:ea typeface="Arial"/>
                <a:cs typeface="Arial"/>
                <a:sym typeface="Arial"/>
              </a:rPr>
              <a:t>- сè што објавувате онлајн останува таму засекогаш.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100">
                <a:latin typeface="Arial"/>
                <a:ea typeface="Arial"/>
                <a:cs typeface="Arial"/>
                <a:sym typeface="Arial"/>
              </a:rPr>
              <a:t>Дигиталниот отпечаток расте со секоја онлајн активност/дејство на корисникот </a:t>
            </a:r>
            <a:br>
              <a:rPr lang="mk" sz="2100">
                <a:latin typeface="Arial"/>
                <a:ea typeface="Arial"/>
                <a:cs typeface="Arial"/>
                <a:sym typeface="Arial"/>
              </a:rPr>
            </a:br>
            <a:r>
              <a:rPr lang="mk" sz="2100">
                <a:latin typeface="Arial"/>
                <a:ea typeface="Arial"/>
                <a:cs typeface="Arial"/>
                <a:sym typeface="Arial"/>
              </a:rPr>
              <a:t>или кога веб-локациите/апликациите ја следат активноста на корисникот (со или без согласност) </a:t>
            </a:r>
            <a:br>
              <a:rPr lang="mk" sz="2100">
                <a:latin typeface="Arial"/>
                <a:ea typeface="Arial"/>
                <a:cs typeface="Arial"/>
                <a:sym typeface="Arial"/>
              </a:rPr>
            </a:br>
            <a:r>
              <a:rPr lang="mk" sz="2100">
                <a:latin typeface="Arial"/>
                <a:ea typeface="Arial"/>
                <a:cs typeface="Arial"/>
                <a:sym typeface="Arial"/>
              </a:rPr>
              <a:t>и може да придонесат за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градење на дигиталниот идентитет на корисникот </a:t>
            </a:r>
            <a:r>
              <a:rPr lang="mk" sz="2100">
                <a:latin typeface="Arial"/>
                <a:ea typeface="Arial"/>
                <a:cs typeface="Arial"/>
                <a:sym typeface="Arial"/>
              </a:rPr>
              <a:t>.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100">
                <a:latin typeface="Arial"/>
                <a:ea typeface="Arial"/>
                <a:cs typeface="Arial"/>
                <a:sym typeface="Arial"/>
              </a:rPr>
              <a:t>Дигиталниот отпечаток игра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значајна улога во градењето на онлајн репутацијата </a:t>
            </a:r>
            <a:r>
              <a:rPr lang="mk" sz="2100">
                <a:latin typeface="Arial"/>
                <a:ea typeface="Arial"/>
                <a:cs typeface="Arial"/>
                <a:sym typeface="Arial"/>
              </a:rPr>
              <a:t>на корисникот (лична/професионална).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100">
                <a:latin typeface="Arial"/>
                <a:ea typeface="Arial"/>
                <a:cs typeface="Arial"/>
                <a:sym typeface="Arial"/>
              </a:rPr>
              <a:t>Активностите/дејствата на интернет придонесуваат за создавање на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дигитален профил </a:t>
            </a:r>
            <a:br>
              <a:rPr lang="mk" sz="2100">
                <a:latin typeface="Arial"/>
                <a:ea typeface="Arial"/>
                <a:cs typeface="Arial"/>
                <a:sym typeface="Arial"/>
              </a:rPr>
            </a:br>
            <a:r>
              <a:rPr lang="mk" sz="2100">
                <a:latin typeface="Arial"/>
                <a:ea typeface="Arial"/>
                <a:cs typeface="Arial"/>
                <a:sym typeface="Arial"/>
              </a:rPr>
              <a:t>кој може да го види/анализира секој.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100">
                <a:latin typeface="Arial"/>
                <a:ea typeface="Arial"/>
                <a:cs typeface="Arial"/>
                <a:sym typeface="Arial"/>
              </a:rPr>
              <a:t>Заштитата и </a:t>
            </a:r>
            <a:r>
              <a:rPr lang="mk" sz="21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управувањето со содржината </a:t>
            </a:r>
            <a:r>
              <a:rPr lang="mk" sz="2100">
                <a:latin typeface="Arial"/>
                <a:ea typeface="Arial"/>
                <a:cs typeface="Arial"/>
                <a:sym typeface="Arial"/>
              </a:rPr>
              <a:t>на дигиталниот отпечаток обезбедува заштита од криминал и измама.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9"/>
          <p:cNvSpPr txBox="1">
            <a:spLocks noGrp="1"/>
          </p:cNvSpPr>
          <p:nvPr>
            <p:ph type="title"/>
          </p:nvPr>
        </p:nvSpPr>
        <p:spPr>
          <a:xfrm>
            <a:off x="399661" y="175905"/>
            <a:ext cx="55812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000"/>
              <a:buFont typeface="Arial"/>
              <a:buNone/>
            </a:pPr>
            <a:r>
              <a:rPr lang="mk" sz="4000">
                <a:latin typeface="Arial"/>
                <a:ea typeface="Arial"/>
                <a:cs typeface="Arial"/>
                <a:sym typeface="Arial"/>
              </a:rPr>
              <a:t>Дигитален отпечаток – видови</a:t>
            </a:r>
            <a:endParaRPr/>
          </a:p>
        </p:txBody>
      </p:sp>
      <p:sp>
        <p:nvSpPr>
          <p:cNvPr id="454" name="Google Shape;454;p59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9"/>
          <p:cNvSpPr txBox="1">
            <a:spLocks noGrp="1"/>
          </p:cNvSpPr>
          <p:nvPr>
            <p:ph type="body" idx="1"/>
          </p:nvPr>
        </p:nvSpPr>
        <p:spPr>
          <a:xfrm>
            <a:off x="667512" y="1907133"/>
            <a:ext cx="10853928" cy="454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8" lvl="0" indent="-350869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28"/>
              <a:buChar char="❑"/>
            </a:pPr>
            <a:r>
              <a:rPr lang="mk" sz="1927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Активен дигитален отпечаток - </a:t>
            </a:r>
            <a:r>
              <a:rPr lang="mk" sz="1927">
                <a:latin typeface="Arial"/>
                <a:ea typeface="Arial"/>
                <a:cs typeface="Arial"/>
                <a:sym typeface="Arial"/>
              </a:rPr>
              <a:t>податоци што корисникот свесно ги објавува на интернет. </a:t>
            </a:r>
            <a:br>
              <a:rPr lang="mk" sz="1927">
                <a:latin typeface="Arial"/>
                <a:ea typeface="Arial"/>
                <a:cs typeface="Arial"/>
                <a:sym typeface="Arial"/>
              </a:rPr>
            </a:br>
            <a:r>
              <a:rPr lang="mk" sz="1927">
                <a:latin typeface="Arial"/>
                <a:ea typeface="Arial"/>
                <a:cs typeface="Arial"/>
                <a:sym typeface="Arial"/>
              </a:rPr>
              <a:t>Тие се резултат на насочени онлајн активности од страна на корисникот:</a:t>
            </a:r>
            <a:endParaRPr sz="239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објавување или учество на социјални мрежи или онлајн форуми,</a:t>
            </a:r>
            <a:endParaRPr sz="202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најавување на веб-локација користејќи регистрирано корисничко име/профил,</a:t>
            </a:r>
            <a:endParaRPr sz="202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пополнување онлајн формулар/прашалник,</a:t>
            </a:r>
            <a:endParaRPr sz="202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претплата на билтен,</a:t>
            </a:r>
            <a:endParaRPr sz="202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прифаќање колачиња на прелистувачот.</a:t>
            </a:r>
            <a:endParaRPr sz="1835">
              <a:latin typeface="Arial"/>
              <a:ea typeface="Arial"/>
              <a:cs typeface="Arial"/>
              <a:sym typeface="Arial"/>
            </a:endParaRPr>
          </a:p>
          <a:p>
            <a:pPr marL="363538" lvl="0" indent="-311331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928"/>
              <a:buChar char="❑"/>
            </a:pPr>
            <a:r>
              <a:rPr lang="mk" sz="1927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Пасивен дигитален отпечаток - </a:t>
            </a:r>
            <a:r>
              <a:rPr lang="mk" sz="1927">
                <a:latin typeface="Arial"/>
                <a:ea typeface="Arial"/>
                <a:cs typeface="Arial"/>
                <a:sym typeface="Arial"/>
              </a:rPr>
              <a:t>податоци што се собираат за кориснички / онлајн активности без нивно знаење (понекогаш и без нивна согласност). Податоците се собираат невидливо преку користените онлајн услуги и со следење на IP адресата на компјутерот на корисникот:</a:t>
            </a:r>
            <a:endParaRPr sz="239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инсталирање колачиња , </a:t>
            </a:r>
            <a:endParaRPr sz="1835"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историја на прелистување/купување (врз основа на согласност за условите за користење),</a:t>
            </a:r>
            <a:endParaRPr sz="202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социјалните мрежи и огласувачите кои користат лајкови, споделувања и коментари за да насочат одредена содржина кон корисникот ,</a:t>
            </a:r>
            <a:endParaRPr sz="2020"/>
          </a:p>
          <a:p>
            <a:pPr marL="685800" lvl="1" indent="-215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983B"/>
              </a:buClr>
              <a:buSzPts val="1835"/>
              <a:buFont typeface="Noto Sans Symbols"/>
              <a:buChar char="▪"/>
            </a:pPr>
            <a:r>
              <a:rPr lang="mk" sz="1835">
                <a:latin typeface="Arial"/>
                <a:ea typeface="Arial"/>
                <a:cs typeface="Arial"/>
                <a:sym typeface="Arial"/>
              </a:rPr>
              <a:t>PPS што ја следи дигиталната активност и локацијата на корисникот .</a:t>
            </a:r>
            <a:endParaRPr sz="2020"/>
          </a:p>
        </p:txBody>
      </p:sp>
      <p:pic>
        <p:nvPicPr>
          <p:cNvPr id="456" name="Google Shape;45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721" y="175905"/>
            <a:ext cx="3474719" cy="132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>
            <a:spLocks noGrp="1"/>
          </p:cNvSpPr>
          <p:nvPr>
            <p:ph type="title"/>
          </p:nvPr>
        </p:nvSpPr>
        <p:spPr>
          <a:xfrm>
            <a:off x="381175" y="196127"/>
            <a:ext cx="11439924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320"/>
              <a:buFont typeface="Arial"/>
              <a:buNone/>
            </a:pPr>
            <a:r>
              <a:rPr lang="mk" sz="3320">
                <a:latin typeface="Arial"/>
                <a:ea typeface="Arial"/>
                <a:cs typeface="Arial"/>
                <a:sym typeface="Arial"/>
              </a:rPr>
              <a:t>Дигитален отпечаток - примери на собрани податоци</a:t>
            </a:r>
            <a:endParaRPr sz="3320"/>
          </a:p>
        </p:txBody>
      </p:sp>
      <p:graphicFrame>
        <p:nvGraphicFramePr>
          <p:cNvPr id="462" name="Google Shape;462;p60"/>
          <p:cNvGraphicFramePr/>
          <p:nvPr/>
        </p:nvGraphicFramePr>
        <p:xfrm>
          <a:off x="538715" y="939222"/>
          <a:ext cx="11124850" cy="5763275"/>
        </p:xfrm>
        <a:graphic>
          <a:graphicData uri="http://schemas.openxmlformats.org/drawingml/2006/table">
            <a:tbl>
              <a:tblPr firstRow="1" firstCol="1" bandRow="1">
                <a:noFill/>
                <a:tableStyleId>{F0595B47-D02E-4002-B36D-F67906462D55}</a:tableStyleId>
              </a:tblPr>
              <a:tblGrid>
                <a:gridCol w="212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400" b="1" u="none" strike="noStrike" cap="none">
                          <a:solidFill>
                            <a:srgbClr val="FF98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Активност</a:t>
                      </a:r>
                      <a:endParaRPr sz="2400" b="1" u="none" strike="noStrike" cap="none">
                        <a:solidFill>
                          <a:srgbClr val="FF983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BAB5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400" b="1" u="none" strike="noStrike" cap="none">
                          <a:solidFill>
                            <a:srgbClr val="FF98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Собрани податоци</a:t>
                      </a:r>
                      <a:endParaRPr sz="2400" b="1" u="none" strike="noStrike" cap="none">
                        <a:solidFill>
                          <a:srgbClr val="FF983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BAB5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Прелистување на веб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IP адреса на врската, историја на прелистување и активност, користен тип на уред</a:t>
                      </a: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Датотека со колачиња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информации за најавување, историја на пребарување и преференци, тип на користен уред, преференци за јазик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Онлајн шопинг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историја на купување вклучувајќи купени/прегледани ставки, броеви на кредитни картички, лични податоци, претплати на билтен, користење купони, кликови на реклами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Онлајн банкарство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информации за плаќање и сметка, историја на трансакции, податоци за геолокација</a:t>
                      </a: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Преземете датотеки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на датотека, потекло и метаподатоци, историја на преземени датотеки</a:t>
                      </a: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Социјални мрежи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фотографии, објави, коментари, имиња на роднини, пријатели</a:t>
                      </a: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b="0" u="none" strike="noStrike" cap="none">
                          <a:solidFill>
                            <a:srgbClr val="FFAA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Е-пошта</a:t>
                      </a:r>
                      <a:endParaRPr sz="2200" b="0" u="none" strike="noStrike" cap="none">
                        <a:solidFill>
                          <a:srgbClr val="FFAA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примени/препратени мејлови, адреси на е-пошта (лични или професионални контакти), геолокација</a:t>
                      </a: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title"/>
          </p:nvPr>
        </p:nvSpPr>
        <p:spPr>
          <a:xfrm>
            <a:off x="111967" y="175905"/>
            <a:ext cx="58689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000"/>
              <a:buFont typeface="Arial"/>
              <a:buNone/>
            </a:pPr>
            <a:r>
              <a:rPr lang="mk" sz="3800">
                <a:latin typeface="Arial"/>
                <a:ea typeface="Arial"/>
                <a:cs typeface="Arial"/>
                <a:sym typeface="Arial"/>
              </a:rPr>
              <a:t>Ризиците и заканите </a:t>
            </a:r>
            <a:br>
              <a:rPr lang="mk" sz="3800">
                <a:latin typeface="Arial"/>
                <a:ea typeface="Arial"/>
                <a:cs typeface="Arial"/>
                <a:sym typeface="Arial"/>
              </a:rPr>
            </a:br>
            <a:r>
              <a:rPr lang="mk" sz="3800">
                <a:latin typeface="Arial"/>
                <a:ea typeface="Arial"/>
                <a:cs typeface="Arial"/>
                <a:sym typeface="Arial"/>
              </a:rPr>
              <a:t>од злоупотреба на дигиталниот отпечаток</a:t>
            </a:r>
            <a:endParaRPr sz="4600"/>
          </a:p>
        </p:txBody>
      </p:sp>
      <p:sp>
        <p:nvSpPr>
          <p:cNvPr id="469" name="Google Shape;469;p61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61"/>
          <p:cNvSpPr txBox="1">
            <a:spLocks noGrp="1"/>
          </p:cNvSpPr>
          <p:nvPr>
            <p:ph type="body" idx="1"/>
          </p:nvPr>
        </p:nvSpPr>
        <p:spPr>
          <a:xfrm>
            <a:off x="667512" y="1907133"/>
            <a:ext cx="10853928" cy="454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Кражба на идентитет: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да креирате лажни лични карти, да отворите лажни сметки.</a:t>
            </a:r>
            <a:endParaRPr sz="2190"/>
          </a:p>
          <a:p>
            <a:pPr marL="228600" lvl="0" indent="-203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Социјален инженеринг: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лажни е-пошта (во име на работодавач, банка) за да се добијат чувствителни информации или да се кликнат на малициозни врски.</a:t>
            </a:r>
            <a:endParaRPr sz="2190"/>
          </a:p>
          <a:p>
            <a:pPr marL="228600" lvl="0" indent="-203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Фишинг напади: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кражба на финансиски информации.</a:t>
            </a:r>
            <a:endParaRPr sz="2190"/>
          </a:p>
          <a:p>
            <a:pPr marL="228600" lvl="0" indent="-203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Прекршување на приватноста и податоците: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ако повеќе сметки користат иста лозинка, протечените ингеренции за најавување од една сметка може да се користат на сите веб-локации.</a:t>
            </a:r>
            <a:endParaRPr sz="2190"/>
          </a:p>
          <a:p>
            <a:pPr marL="228600" lvl="0" indent="-203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Сајбер-малтретирање или вознемирување: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личните податоци може да се злоупотребат за сајбер-малтретирање </a:t>
            </a:r>
            <a:br>
              <a:rPr lang="mk" sz="1820">
                <a:latin typeface="Arial"/>
                <a:ea typeface="Arial"/>
                <a:cs typeface="Arial"/>
                <a:sym typeface="Arial"/>
              </a:rPr>
            </a:br>
            <a:r>
              <a:rPr lang="mk" sz="1820">
                <a:latin typeface="Arial"/>
                <a:ea typeface="Arial"/>
                <a:cs typeface="Arial"/>
                <a:sym typeface="Arial"/>
              </a:rPr>
              <a:t>или доксинг (објавување приватни информации онлајн со намера да се заплашат).</a:t>
            </a:r>
            <a:endParaRPr sz="2190"/>
          </a:p>
          <a:p>
            <a:pPr marL="228600" lvl="0" indent="-203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Целно рекламирање: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компаниите/огласувачите ги профилираат своите клиенти за да испраќаат персонализирани реклами или кампањи.</a:t>
            </a:r>
            <a:endParaRPr sz="2190"/>
          </a:p>
          <a:p>
            <a:pPr marL="228600" lvl="0" indent="-203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20"/>
              <a:buChar char="❑"/>
            </a:pPr>
            <a:r>
              <a:rPr lang="mk" sz="182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Оштетување на репутацијата: </a:t>
            </a:r>
            <a:r>
              <a:rPr lang="mk" sz="1820">
                <a:latin typeface="Arial"/>
                <a:ea typeface="Arial"/>
                <a:cs typeface="Arial"/>
                <a:sym typeface="Arial"/>
              </a:rPr>
              <a:t>негативен отпечаток може да ја загрози репутацијата на корисникот </a:t>
            </a:r>
            <a:br>
              <a:rPr lang="mk" sz="1820">
                <a:latin typeface="Arial"/>
                <a:ea typeface="Arial"/>
                <a:cs typeface="Arial"/>
                <a:sym typeface="Arial"/>
              </a:rPr>
            </a:br>
            <a:r>
              <a:rPr lang="mk" sz="1820">
                <a:latin typeface="Arial"/>
                <a:ea typeface="Arial"/>
                <a:cs typeface="Arial"/>
                <a:sym typeface="Arial"/>
              </a:rPr>
              <a:t>во нивниот личен и професионален живот.</a:t>
            </a:r>
            <a:endParaRPr sz="2190"/>
          </a:p>
        </p:txBody>
      </p:sp>
      <p:sp>
        <p:nvSpPr>
          <p:cNvPr id="471" name="Google Shape;471;p61"/>
          <p:cNvSpPr txBox="1"/>
          <p:nvPr/>
        </p:nvSpPr>
        <p:spPr>
          <a:xfrm>
            <a:off x="6928038" y="284689"/>
            <a:ext cx="4837200" cy="1262100"/>
          </a:xfrm>
          <a:prstGeom prst="rect">
            <a:avLst/>
          </a:prstGeom>
          <a:noFill/>
          <a:ln w="38100" cap="flat" cmpd="sng">
            <a:solidFill>
              <a:srgbClr val="FFAA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1900" b="1" i="1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Сè, каде било, кога било поставено, пренесено, ставено во сајбер просторот останува таму засекогаш</a:t>
            </a:r>
            <a:endParaRPr sz="1300"/>
          </a:p>
        </p:txBody>
      </p:sp>
      <p:sp>
        <p:nvSpPr>
          <p:cNvPr id="472" name="Google Shape;472;p61"/>
          <p:cNvSpPr/>
          <p:nvPr/>
        </p:nvSpPr>
        <p:spPr>
          <a:xfrm>
            <a:off x="5980922" y="620344"/>
            <a:ext cx="861391" cy="4366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A5A"/>
          </a:solidFill>
          <a:ln w="38100" cap="flat" cmpd="sng">
            <a:solidFill>
              <a:srgbClr val="92BA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345233" y="773620"/>
            <a:ext cx="4192477" cy="558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sz="4400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Под-оддел 1: </a:t>
            </a:r>
            <a:br>
              <a:rPr lang="mk" sz="4400" dirty="0">
                <a:latin typeface="Arial"/>
                <a:ea typeface="Arial"/>
                <a:cs typeface="Arial"/>
                <a:sym typeface="Arial"/>
              </a:rPr>
            </a:b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Дигитален идентитет и дигитален отпечаток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44"/>
          <p:cNvGrpSpPr/>
          <p:nvPr/>
        </p:nvGrpSpPr>
        <p:grpSpPr>
          <a:xfrm>
            <a:off x="4747253" y="1174257"/>
            <a:ext cx="6972975" cy="4803047"/>
            <a:chOff x="0" y="586"/>
            <a:chExt cx="6972975" cy="4803047"/>
          </a:xfrm>
        </p:grpSpPr>
        <p:cxnSp>
          <p:nvCxnSpPr>
            <p:cNvPr id="282" name="Google Shape;282;p44"/>
            <p:cNvCxnSpPr/>
            <p:nvPr/>
          </p:nvCxnSpPr>
          <p:spPr>
            <a:xfrm>
              <a:off x="0" y="586"/>
              <a:ext cx="69729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3" name="Google Shape;283;p44"/>
            <p:cNvSpPr/>
            <p:nvPr/>
          </p:nvSpPr>
          <p:spPr>
            <a:xfrm>
              <a:off x="0" y="586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 txBox="1"/>
            <p:nvPr/>
          </p:nvSpPr>
          <p:spPr>
            <a:xfrm>
              <a:off x="0" y="586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mk" sz="3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СОДРЖИНА</a:t>
              </a:r>
              <a:endPara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Google Shape;285;p44"/>
            <p:cNvCxnSpPr/>
            <p:nvPr/>
          </p:nvCxnSpPr>
          <p:spPr>
            <a:xfrm>
              <a:off x="0" y="961195"/>
              <a:ext cx="69729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6" name="Google Shape;286;p44"/>
            <p:cNvSpPr/>
            <p:nvPr/>
          </p:nvSpPr>
          <p:spPr>
            <a:xfrm>
              <a:off x="0" y="961195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 txBox="1"/>
            <p:nvPr/>
          </p:nvSpPr>
          <p:spPr>
            <a:xfrm>
              <a:off x="0" y="961195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Вовед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8" name="Google Shape;288;p44"/>
            <p:cNvCxnSpPr/>
            <p:nvPr/>
          </p:nvCxnSpPr>
          <p:spPr>
            <a:xfrm>
              <a:off x="0" y="1921805"/>
              <a:ext cx="69729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9" name="Google Shape;289;p44"/>
            <p:cNvSpPr/>
            <p:nvPr/>
          </p:nvSpPr>
          <p:spPr>
            <a:xfrm>
              <a:off x="0" y="1921805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 txBox="1"/>
            <p:nvPr/>
          </p:nvSpPr>
          <p:spPr>
            <a:xfrm>
              <a:off x="0" y="1921805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Дигитален идентитет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1" name="Google Shape;291;p44"/>
            <p:cNvCxnSpPr/>
            <p:nvPr/>
          </p:nvCxnSpPr>
          <p:spPr>
            <a:xfrm>
              <a:off x="0" y="2882414"/>
              <a:ext cx="697297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2" name="Google Shape;292;p44"/>
            <p:cNvSpPr/>
            <p:nvPr/>
          </p:nvSpPr>
          <p:spPr>
            <a:xfrm>
              <a:off x="0" y="2882414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 txBox="1"/>
            <p:nvPr/>
          </p:nvSpPr>
          <p:spPr>
            <a:xfrm>
              <a:off x="0" y="2882414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Дигитален отпечаток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4" name="Google Shape;294;p44"/>
            <p:cNvCxnSpPr/>
            <p:nvPr/>
          </p:nvCxnSpPr>
          <p:spPr>
            <a:xfrm>
              <a:off x="0" y="3843024"/>
              <a:ext cx="6972975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5" name="Google Shape;295;p44"/>
            <p:cNvSpPr/>
            <p:nvPr/>
          </p:nvSpPr>
          <p:spPr>
            <a:xfrm>
              <a:off x="0" y="3843024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 txBox="1"/>
            <p:nvPr/>
          </p:nvSpPr>
          <p:spPr>
            <a:xfrm>
              <a:off x="0" y="3843024"/>
              <a:ext cx="6972975" cy="960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Најдобри практики за заштита на дигиталниот идентитет и дигиталниот отпечаток 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2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Arial"/>
              <a:buNone/>
            </a:pPr>
            <a:r>
              <a:rPr lang="mk" sz="3200">
                <a:latin typeface="Arial"/>
                <a:ea typeface="Arial"/>
                <a:cs typeface="Arial"/>
                <a:sym typeface="Arial"/>
              </a:rPr>
              <a:t>Најдобри практики за заштита на дигиталниот идентитет и дигиталниот отпечаток</a:t>
            </a:r>
            <a:endParaRPr/>
          </a:p>
        </p:txBody>
      </p:sp>
      <p:sp>
        <p:nvSpPr>
          <p:cNvPr id="480" name="Google Shape;480;p62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2"/>
          <p:cNvSpPr txBox="1">
            <a:spLocks noGrp="1"/>
          </p:cNvSpPr>
          <p:nvPr>
            <p:ph type="body" idx="1"/>
          </p:nvPr>
        </p:nvSpPr>
        <p:spPr>
          <a:xfrm>
            <a:off x="429109" y="1156034"/>
            <a:ext cx="1979645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2000" b="1">
                <a:latin typeface="Arial"/>
                <a:ea typeface="Arial"/>
                <a:cs typeface="Arial"/>
                <a:sym typeface="Arial"/>
              </a:rPr>
              <a:t>Заеднички правила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2"/>
          <p:cNvSpPr txBox="1"/>
          <p:nvPr/>
        </p:nvSpPr>
        <p:spPr>
          <a:xfrm>
            <a:off x="429109" y="1803333"/>
            <a:ext cx="7395771" cy="428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4766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Бидете внимателни во сајбер-просторот и во онлајн интеракциите.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Бидете проактивен и информиран корисник кој има контрола </a:t>
            </a:r>
            <a:b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 своите лични податоци, дигитален идентитет и дигитален отпечаток и е свесен за најдобрите практики за приватност.</a:t>
            </a:r>
            <a:endParaRPr sz="995"/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Следете ги безбедносните мерки во онлајн просторот (силни лозинки, повеќефакторска автентикација, ажурирања на софтверот).</a:t>
            </a:r>
            <a:endParaRPr sz="19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238" marR="0" lvl="1" indent="-34766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Користете техники/алатки за заштита на дигиталниот идентитет и дигиталниот отпечаток на корисникот:</a:t>
            </a:r>
            <a:endParaRPr sz="995"/>
          </a:p>
          <a:p>
            <a:pPr marL="1087438" marR="0" lvl="2" indent="-34766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550"/>
              <a:buFont typeface="Noto Sans Symbols"/>
              <a:buChar char="▪"/>
            </a:pPr>
            <a:r>
              <a:rPr lang="mk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Техники за минимизирање на личните податоци на корисникот обезбедени </a:t>
            </a:r>
            <a:br>
              <a:rPr lang="mk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побарани во онлајн услугите и интеракциите.</a:t>
            </a:r>
            <a:endParaRPr sz="995"/>
          </a:p>
          <a:p>
            <a:pPr marL="1087438" marR="0" lvl="2" indent="-34766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550"/>
              <a:buFont typeface="Noto Sans Symbols"/>
              <a:buChar char="▪"/>
            </a:pPr>
            <a:r>
              <a:rPr lang="mk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Техники за „заматување“ на идентитетот (режим инкогнито, филтри за приватност, алатки против следење од следење на активностите на корисникот на интернет).</a:t>
            </a:r>
            <a:endParaRPr sz="995"/>
          </a:p>
          <a:p>
            <a:pPr marL="630238" marR="0" lvl="1" indent="-22574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220"/>
              <a:buFont typeface="Noto Sans Symbols"/>
              <a:buNone/>
            </a:pPr>
            <a:endParaRPr sz="19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62"/>
          <p:cNvPicPr preferRelativeResize="0"/>
          <p:nvPr/>
        </p:nvPicPr>
        <p:blipFill rotWithShape="1">
          <a:blip r:embed="rId3">
            <a:alphaModFix/>
          </a:blip>
          <a:srcRect l="3481" r="5208"/>
          <a:stretch/>
        </p:blipFill>
        <p:spPr>
          <a:xfrm>
            <a:off x="7883050" y="2318525"/>
            <a:ext cx="4234300" cy="26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2"/>
          <p:cNvSpPr txBox="1"/>
          <p:nvPr/>
        </p:nvSpPr>
        <p:spPr>
          <a:xfrm>
            <a:off x="8006808" y="2732080"/>
            <a:ext cx="38224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000" b="1" i="1" u="none" strike="noStrike" cap="none">
                <a:solidFill>
                  <a:srgbClr val="FF800D"/>
                </a:solidFill>
                <a:latin typeface="Cambria"/>
                <a:ea typeface="Cambria"/>
                <a:cs typeface="Cambria"/>
                <a:sym typeface="Cambria"/>
              </a:rPr>
              <a:t>Приватност е тековен процес</a:t>
            </a:r>
            <a:endParaRPr sz="2000" b="1" i="1" u="none" strike="noStrike" cap="none">
              <a:solidFill>
                <a:srgbClr val="FF800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63"/>
          <p:cNvSpPr txBox="1">
            <a:spLocks noGrp="1"/>
          </p:cNvSpPr>
          <p:nvPr>
            <p:ph type="title"/>
          </p:nvPr>
        </p:nvSpPr>
        <p:spPr>
          <a:xfrm>
            <a:off x="111967" y="175905"/>
            <a:ext cx="58689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000"/>
              <a:buFont typeface="Arial"/>
              <a:buNone/>
            </a:pPr>
            <a:r>
              <a:rPr lang="mk" sz="4000">
                <a:latin typeface="Arial"/>
                <a:ea typeface="Arial"/>
                <a:cs typeface="Arial"/>
                <a:sym typeface="Arial"/>
              </a:rPr>
              <a:t>Најдобри практики - дигитален идентитет</a:t>
            </a:r>
            <a:endParaRPr/>
          </a:p>
        </p:txBody>
      </p:sp>
      <p:sp>
        <p:nvSpPr>
          <p:cNvPr id="491" name="Google Shape;491;p63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3"/>
          <p:cNvSpPr txBox="1">
            <a:spLocks noGrp="1"/>
          </p:cNvSpPr>
          <p:nvPr>
            <p:ph type="body" idx="1"/>
          </p:nvPr>
        </p:nvSpPr>
        <p:spPr>
          <a:xfrm>
            <a:off x="667512" y="1907133"/>
            <a:ext cx="10853928" cy="454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mk" sz="22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Општи принципи за самоуправување со вашиот дигитален идентитет :</a:t>
            </a:r>
            <a:endParaRPr sz="2200" b="1">
              <a:solidFill>
                <a:srgbClr val="FF98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Применете унифициран пристап на сите онлајн услуги/платформи.</a:t>
            </a:r>
            <a:endParaRPr sz="2600"/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Бришење на неискористени сметки со отповикување согласност за обработка на лични податоци.</a:t>
            </a:r>
            <a:endParaRPr sz="2600"/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Не чувајте лични информации за најавување на јавни компјутери.</a:t>
            </a:r>
            <a:endParaRPr sz="2600"/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Следете ја активноста на вашите сметки.</a:t>
            </a:r>
            <a:endParaRPr sz="2600"/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Обезбедете ги вашите уреди и одржувајте го софтверот ажуриран.</a:t>
            </a:r>
            <a:endParaRPr sz="2600"/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Редовно проверувајте ги и прилагодувајте ги вашите поставки за приватност.</a:t>
            </a:r>
            <a:endParaRPr sz="2600"/>
          </a:p>
          <a:p>
            <a:pPr marL="228600" lvl="0" indent="-2159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Char char="❑"/>
            </a:pPr>
            <a:r>
              <a:rPr lang="mk" sz="2200">
                <a:latin typeface="Arial"/>
                <a:ea typeface="Arial"/>
                <a:cs typeface="Arial"/>
                <a:sym typeface="Arial"/>
              </a:rPr>
              <a:t>Останете информирани: бидете во тек со најновите видови интернет измами и кражба на идентитет.</a:t>
            </a:r>
            <a:endParaRPr sz="2600"/>
          </a:p>
        </p:txBody>
      </p:sp>
      <p:sp>
        <p:nvSpPr>
          <p:cNvPr id="493" name="Google Shape;493;p63"/>
          <p:cNvSpPr txBox="1"/>
          <p:nvPr/>
        </p:nvSpPr>
        <p:spPr>
          <a:xfrm>
            <a:off x="7012624" y="484743"/>
            <a:ext cx="4837200" cy="969600"/>
          </a:xfrm>
          <a:prstGeom prst="rect">
            <a:avLst/>
          </a:prstGeom>
          <a:noFill/>
          <a:ln w="38100" cap="flat" cmpd="sng">
            <a:solidFill>
              <a:srgbClr val="FFAA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1900" b="1" i="1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Како што се зголемува дигиталната активност, дигиталниот идентитет станува покомплексен</a:t>
            </a:r>
            <a:endParaRPr sz="1300"/>
          </a:p>
        </p:txBody>
      </p:sp>
      <p:sp>
        <p:nvSpPr>
          <p:cNvPr id="494" name="Google Shape;494;p63"/>
          <p:cNvSpPr/>
          <p:nvPr/>
        </p:nvSpPr>
        <p:spPr>
          <a:xfrm>
            <a:off x="5980922" y="620344"/>
            <a:ext cx="861391" cy="4366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A5A"/>
          </a:solidFill>
          <a:ln w="38100" cap="flat" cmpd="sng">
            <a:solidFill>
              <a:srgbClr val="92BA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4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4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5976257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Arial"/>
              <a:buNone/>
            </a:pPr>
            <a:r>
              <a:rPr lang="mk" sz="3200">
                <a:latin typeface="Arial"/>
                <a:ea typeface="Arial"/>
                <a:cs typeface="Arial"/>
                <a:sym typeface="Arial"/>
              </a:rPr>
              <a:t>Најдобри практики – корисничка лозинка</a:t>
            </a:r>
            <a:endParaRPr/>
          </a:p>
        </p:txBody>
      </p:sp>
      <p:sp>
        <p:nvSpPr>
          <p:cNvPr id="502" name="Google Shape;502;p64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64"/>
          <p:cNvSpPr txBox="1">
            <a:spLocks noGrp="1"/>
          </p:cNvSpPr>
          <p:nvPr>
            <p:ph type="body" idx="1"/>
          </p:nvPr>
        </p:nvSpPr>
        <p:spPr>
          <a:xfrm>
            <a:off x="429109" y="1156034"/>
            <a:ext cx="5346540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Општи принципи за кориснички лозинки</a:t>
            </a:r>
            <a:endParaRPr/>
          </a:p>
        </p:txBody>
      </p:sp>
      <p:sp>
        <p:nvSpPr>
          <p:cNvPr id="504" name="Google Shape;504;p64"/>
          <p:cNvSpPr txBox="1"/>
          <p:nvPr/>
        </p:nvSpPr>
        <p:spPr>
          <a:xfrm>
            <a:off x="1464906" y="1986430"/>
            <a:ext cx="9545216" cy="428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476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Користете силна лозинка: низа од 15 знаци и мешавина од големи и мали букви, бројки и симболи</a:t>
            </a:r>
            <a:endParaRPr sz="995"/>
          </a:p>
          <a:p>
            <a:pPr marL="630238" marR="0" lvl="1" indent="-3476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Користете лозинка, на пример краток текст од омилената песна (на пример, 5 збора) или фраза поврзана е со лично искуство на корисникот, на пример:</a:t>
            </a:r>
            <a:b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mk" sz="192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мојот прв велосипед беше сино --&gt; лозинката е: Me1bIk3Wb#u3.</a:t>
            </a:r>
            <a:endParaRPr sz="995"/>
          </a:p>
          <a:p>
            <a:pPr marL="630238" marR="0" lvl="1" indent="-3476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Користете различна лозинка, лозинка или PIN за секој уред, сметка </a:t>
            </a:r>
            <a:b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услуга.</a:t>
            </a:r>
            <a:endParaRPr sz="995"/>
          </a:p>
          <a:p>
            <a:pPr marL="630238" marR="0" lvl="1" indent="-3476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користете лесно погодливи лозинки, фрази за пристап или PIN.</a:t>
            </a:r>
            <a:endParaRPr sz="995"/>
          </a:p>
          <a:p>
            <a:pPr marL="630238" marR="0" lvl="1" indent="-3476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Користете генератор на лозинки за да креирате случајни и силни лозинки.</a:t>
            </a:r>
            <a:endParaRPr sz="995"/>
          </a:p>
          <a:p>
            <a:pPr marL="630238" marR="0" lvl="1" indent="-3476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Чувајте ги вашите лозинки во безбедна средина.</a:t>
            </a:r>
            <a:endParaRPr sz="995"/>
          </a:p>
          <a:p>
            <a:pPr marL="630238" marR="0" lvl="1" indent="-3476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20"/>
              <a:buFont typeface="Noto Sans Symbols"/>
              <a:buChar char="❑"/>
            </a:pPr>
            <a:r>
              <a:rPr lang="mk"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Никогаш не ги споделувајте вашите лозинки со некој друг.</a:t>
            </a:r>
            <a:endParaRPr sz="995"/>
          </a:p>
          <a:p>
            <a:pPr marL="263525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220"/>
              <a:buFont typeface="Arial"/>
              <a:buNone/>
            </a:pPr>
            <a:endParaRPr sz="19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64" descr="Obrázok, na ktorom je text, kancelárske potreby, pero, papiernický tovar&#10;&#10;Automaticky generovaný popis"/>
          <p:cNvPicPr preferRelativeResize="0"/>
          <p:nvPr/>
        </p:nvPicPr>
        <p:blipFill rotWithShape="1">
          <a:blip r:embed="rId3">
            <a:alphaModFix/>
          </a:blip>
          <a:srcRect b="6744"/>
          <a:stretch/>
        </p:blipFill>
        <p:spPr>
          <a:xfrm>
            <a:off x="7246075" y="251873"/>
            <a:ext cx="2720872" cy="147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5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5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9966649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Arial"/>
              <a:buNone/>
            </a:pPr>
            <a:r>
              <a:rPr lang="mk" sz="3200">
                <a:latin typeface="Arial"/>
                <a:ea typeface="Arial"/>
                <a:cs typeface="Arial"/>
                <a:sym typeface="Arial"/>
              </a:rPr>
              <a:t>Најдобри практики – активности во онлајн просторот</a:t>
            </a:r>
            <a:endParaRPr/>
          </a:p>
        </p:txBody>
      </p:sp>
      <p:sp>
        <p:nvSpPr>
          <p:cNvPr id="513" name="Google Shape;513;p65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5"/>
          <p:cNvSpPr txBox="1">
            <a:spLocks noGrp="1"/>
          </p:cNvSpPr>
          <p:nvPr>
            <p:ph type="body" idx="1"/>
          </p:nvPr>
        </p:nvSpPr>
        <p:spPr>
          <a:xfrm>
            <a:off x="429109" y="1156034"/>
            <a:ext cx="2575348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Општи принципи</a:t>
            </a:r>
            <a:endParaRPr/>
          </a:p>
        </p:txBody>
      </p:sp>
      <p:sp>
        <p:nvSpPr>
          <p:cNvPr id="515" name="Google Shape;515;p65"/>
          <p:cNvSpPr txBox="1"/>
          <p:nvPr/>
        </p:nvSpPr>
        <p:spPr>
          <a:xfrm>
            <a:off x="1231012" y="1640802"/>
            <a:ext cx="9545216" cy="428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349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Искористете ја можноста да ги приспособите вашите услуги/апликации.</a:t>
            </a:r>
            <a:endParaRPr sz="900"/>
          </a:p>
          <a:p>
            <a:pPr marL="630238" marR="0" lvl="1" indent="-3349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Ограничете го споделувањето лични податоци - споделувајте само суштински лични информации во вашите онлајн сметки.</a:t>
            </a:r>
            <a:endParaRPr sz="900"/>
          </a:p>
          <a:p>
            <a:pPr marL="630238" marR="0" lvl="1" indent="-3349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Ограничете ја интеракцијата со непознати сметки или сомнителни врски/мејлови.</a:t>
            </a:r>
            <a:endParaRPr sz="900"/>
          </a:p>
          <a:p>
            <a:pPr marL="630238" marR="0" lvl="1" indent="-3349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Проверете ја Политиката за приватност и условите за користење за секоја услуга.</a:t>
            </a:r>
            <a:endParaRPr sz="900"/>
          </a:p>
          <a:p>
            <a:pPr marL="630238" marR="0" lvl="1" indent="-3349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Претпочитајте повеќефакторска автентикација и биометриски автентикатори.</a:t>
            </a:r>
            <a:endParaRPr sz="900"/>
          </a:p>
          <a:p>
            <a:pPr marL="630238" marR="0" lvl="1" indent="-3349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Избегнувајте користење на небезбедни/непознати веб-локации - проверете го следново: катанец, префикс https:// префикс) и безбедносен сертификат.</a:t>
            </a:r>
            <a:endParaRPr sz="900"/>
          </a:p>
          <a:p>
            <a:pPr marL="630238" marR="0" lvl="1" indent="-33496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Избегнувајте користење на јавен Wi-Fi - ограничување на нивната употреба на активности за кои не се потребни информации за дигитален идентитет.</a:t>
            </a:r>
            <a:endParaRPr sz="900"/>
          </a:p>
          <a:p>
            <a:pPr marL="263525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4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65"/>
          <p:cNvPicPr preferRelativeResize="0"/>
          <p:nvPr/>
        </p:nvPicPr>
        <p:blipFill rotWithShape="1">
          <a:blip r:embed="rId3">
            <a:alphaModFix/>
          </a:blip>
          <a:srcRect t="23711"/>
          <a:stretch/>
        </p:blipFill>
        <p:spPr>
          <a:xfrm>
            <a:off x="10490686" y="4595553"/>
            <a:ext cx="1140984" cy="27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6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9966649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Arial"/>
              <a:buNone/>
            </a:pPr>
            <a:r>
              <a:rPr lang="mk" sz="3200">
                <a:latin typeface="Arial"/>
                <a:ea typeface="Arial"/>
                <a:cs typeface="Arial"/>
                <a:sym typeface="Arial"/>
              </a:rPr>
              <a:t>Најдобри практики – дигитален отпечаток</a:t>
            </a:r>
            <a:endParaRPr/>
          </a:p>
        </p:txBody>
      </p:sp>
      <p:sp>
        <p:nvSpPr>
          <p:cNvPr id="524" name="Google Shape;524;p66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6"/>
          <p:cNvSpPr txBox="1">
            <a:spLocks noGrp="1"/>
          </p:cNvSpPr>
          <p:nvPr>
            <p:ph type="body" idx="1"/>
          </p:nvPr>
        </p:nvSpPr>
        <p:spPr>
          <a:xfrm>
            <a:off x="429108" y="1156034"/>
            <a:ext cx="9321381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mk" sz="200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Општи принципи за минимизирање/елиминирање на дигиталниот отпечаток во сајбер просторот</a:t>
            </a:r>
            <a:endParaRPr/>
          </a:p>
        </p:txBody>
      </p:sp>
      <p:sp>
        <p:nvSpPr>
          <p:cNvPr id="526" name="Google Shape;526;p66"/>
          <p:cNvSpPr txBox="1"/>
          <p:nvPr/>
        </p:nvSpPr>
        <p:spPr>
          <a:xfrm>
            <a:off x="1576245" y="1834692"/>
            <a:ext cx="9545216" cy="428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349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Искористете ја можноста да ги приспособите вашите услуги/апликации.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Отстранете ги или деактивирајте ги сите неискористени и стари сметки.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Отпишете се од несакани електронски билтени.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се најавувајте на други онлајн услуги користејќи сметка на Facebook/Google.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Исчистете ја историјата на прелистување и пребарување.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Прилагодете ги поставките за приватност во онлајн услугите/апликациите.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Ограничете ја количината на лични податоци споделени на социјалните мрежи.</a:t>
            </a:r>
            <a:endParaRPr sz="900"/>
          </a:p>
          <a:p>
            <a:pPr marL="630238" marR="0" lvl="1" indent="-33496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900"/>
              <a:buFont typeface="Noto Sans Symbols"/>
              <a:buChar char="❑"/>
            </a:pPr>
            <a:r>
              <a:rPr lang="m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Редовно проверувајте ги апликациите, датотеките и уредите.</a:t>
            </a:r>
            <a:endParaRPr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7"/>
          <p:cNvSpPr/>
          <p:nvPr/>
        </p:nvSpPr>
        <p:spPr>
          <a:xfrm>
            <a:off x="3498214" y="1403309"/>
            <a:ext cx="234679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7"/>
          <p:cNvSpPr txBox="1"/>
          <p:nvPr/>
        </p:nvSpPr>
        <p:spPr>
          <a:xfrm>
            <a:off x="191421" y="1095375"/>
            <a:ext cx="11518265" cy="562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FF983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34" name="Google Shape;534;p67"/>
          <p:cNvGraphicFramePr/>
          <p:nvPr/>
        </p:nvGraphicFramePr>
        <p:xfrm>
          <a:off x="452406" y="138000"/>
          <a:ext cx="11518275" cy="6080507"/>
        </p:xfrm>
        <a:graphic>
          <a:graphicData uri="http://schemas.openxmlformats.org/drawingml/2006/table">
            <a:tbl>
              <a:tblPr firstRow="1" firstCol="1" bandRow="1">
                <a:noFill/>
                <a:tableStyleId>{F0595B47-D02E-4002-B36D-F67906462D55}</a:tableStyleId>
              </a:tblPr>
              <a:tblGrid>
                <a:gridCol w="470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800" b="1" u="none" strike="noStrike" cap="none">
                          <a:solidFill>
                            <a:srgbClr val="FF98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Препорака</a:t>
                      </a:r>
                      <a:endParaRPr sz="2800" b="1" u="none" strike="noStrike" cap="none">
                        <a:solidFill>
                          <a:srgbClr val="FF983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2800" b="1" u="none" strike="noStrike" cap="none">
                          <a:solidFill>
                            <a:srgbClr val="FF98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Алатки</a:t>
                      </a:r>
                      <a:endParaRPr sz="2800" b="1" u="none" strike="noStrike" cap="none">
                        <a:solidFill>
                          <a:srgbClr val="FF983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пребарувачи за да го проверите вашиот дигитален отпечаток (по вашето име, сметки, е-пошта)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Поставете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Google Alerts</a:t>
                      </a:r>
                      <a:r>
                        <a:rPr lang="mk" sz="1500" u="sng" strike="noStrike" cap="none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 го следите вашето име.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Проверете вашата e-mail адреса во списокот со прекршување на податоците на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Have I Been Pwned ?</a:t>
                      </a:r>
                      <a:endParaRPr sz="1500" u="sng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60"/>
                        <a:buFont typeface="Noto Sans Symbols"/>
                        <a:buNone/>
                      </a:pPr>
                      <a:endParaRPr sz="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Проверете ја вашата онлајн активност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го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Google My Activity</a:t>
                      </a:r>
                      <a:r>
                        <a:rPr lang="mk" sz="1500" u="sng" strike="noStrike" cap="none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алатка за наоѓање и управување со различни аспекти на активноста на сметката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Font typeface="Noto Sans Symbols"/>
                        <a:buNone/>
                      </a:pPr>
                      <a:endParaRPr sz="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Отстранување негативен дигитален отпечаток од пребарувачите (име, сметка, е-пошта )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Поднесете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барање за отстранување лична содржина од „Пребарување на Google“.</a:t>
                      </a:r>
                      <a:endParaRPr sz="1500" u="sng" strike="noStrike" cap="none">
                        <a:solidFill>
                          <a:srgbClr val="0563C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Font typeface="Noto Sans Symbols"/>
                        <a:buNone/>
                      </a:pPr>
                      <a:endParaRPr sz="100" u="sng" strike="noStrike" cap="none">
                        <a:solidFill>
                          <a:srgbClr val="0563C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Избришете и минимизирајте ги колачињата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Избришете ги колачињата на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поставките</a:t>
                      </a:r>
                      <a:r>
                        <a:rPr lang="mk" sz="1500" u="sng" strike="noStrike" cap="none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 веб прелистувачи .</a:t>
                      </a:r>
                      <a:endParaRPr sz="900"/>
                    </a:p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Прелистајте интернет во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инкогнито режим</a:t>
                      </a:r>
                      <a:r>
                        <a:rPr lang="mk" sz="1500" u="sng" strike="noStrike" cap="none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 да избегнете колачиња .</a:t>
                      </a:r>
                      <a:endParaRPr sz="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60"/>
                        <a:buFont typeface="Noto Sans Symbols"/>
                        <a:buNone/>
                      </a:pPr>
                      <a:endParaRPr sz="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Исчистете ја историјата на пребарување и прелистување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Избришете ја вашата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9"/>
                        </a:rPr>
                        <a:t>историја на пребарување и прелистување </a:t>
                      </a:r>
                      <a:r>
                        <a:rPr lang="mk" sz="1500" u="sng" strike="noStrike" cap="none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60"/>
                        <a:buFont typeface="Noto Sans Symbols"/>
                        <a:buNone/>
                      </a:pPr>
                      <a:endParaRPr sz="100" u="sng" strike="noStrike" cap="none">
                        <a:solidFill>
                          <a:srgbClr val="0563C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чувајте име за најавување и лозинки </a:t>
                      </a:r>
                      <a:b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 прелистувачот за автоматско пополнување кога повторно ќе се најавите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Избришете ги зачуваните лозинки на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0"/>
                        </a:rPr>
                        <a:t>веб-прелистувачите</a:t>
                      </a:r>
                      <a:r>
                        <a:rPr lang="mk" sz="1500" u="sng" strike="noStrike" cap="none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.</a:t>
                      </a:r>
                      <a:endParaRPr sz="900"/>
                    </a:p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</a:t>
                      </a:r>
                      <a:r>
                        <a:rPr lang="mk" sz="15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1"/>
                        </a:rPr>
                        <a:t>офлајн управувач со лозинки </a:t>
                      </a:r>
                      <a:r>
                        <a:rPr lang="mk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 складирање на лозинки . 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алатки за да го минимизирате вашиот дигитален отпечаток за да го замаглите вашиот идентитет</a:t>
                      </a:r>
                      <a:endParaRPr sz="15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 anchor="ctr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Поставете ја функцијата на прелистувачот </a:t>
                      </a:r>
                      <a:r>
                        <a:rPr lang="mk" sz="15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2"/>
                        </a:rPr>
                        <a:t>Не следи</a:t>
                      </a:r>
                      <a:r>
                        <a:rPr lang="mk" sz="1500" u="sng">
                          <a:solidFill>
                            <a:srgbClr val="0563C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.</a:t>
                      </a:r>
                      <a:endParaRPr sz="900"/>
                    </a:p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го режимот инкогнито во веб-прелистувачот .</a:t>
                      </a:r>
                      <a:endParaRPr sz="900"/>
                    </a:p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</a:t>
                      </a:r>
                      <a:r>
                        <a:rPr lang="mk" sz="15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3"/>
                        </a:rPr>
                        <a:t>прелистувачи против следење </a:t>
                      </a:r>
                      <a:r>
                        <a:rPr lang="mk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на пр. DuckDuckGo .</a:t>
                      </a:r>
                      <a:endParaRPr sz="900"/>
                    </a:p>
                    <a:p>
                      <a:pPr marL="342900" marR="0" lvl="0" indent="-3111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83B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mk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Користете </a:t>
                      </a:r>
                      <a:r>
                        <a:rPr lang="mk" sz="15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4"/>
                        </a:rPr>
                        <a:t>приватен прелистувач </a:t>
                      </a:r>
                      <a:r>
                        <a:rPr lang="mk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на пр. Tor .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650" marR="65650" marT="0" marB="0">
                    <a:lnL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B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8"/>
          <p:cNvSpPr txBox="1">
            <a:spLocks noGrp="1"/>
          </p:cNvSpPr>
          <p:nvPr>
            <p:ph type="title"/>
          </p:nvPr>
        </p:nvSpPr>
        <p:spPr>
          <a:xfrm>
            <a:off x="628982" y="640822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600"/>
              <a:buFont typeface="Arial"/>
              <a:buNone/>
            </a:pPr>
            <a:r>
              <a:rPr lang="mk" sz="4600">
                <a:latin typeface="Arial"/>
                <a:ea typeface="Arial"/>
                <a:cs typeface="Arial"/>
                <a:sym typeface="Arial"/>
              </a:rPr>
              <a:t>Дали сте биле жртва на измама?</a:t>
            </a:r>
            <a:endParaRPr/>
          </a:p>
        </p:txBody>
      </p:sp>
      <p:sp>
        <p:nvSpPr>
          <p:cNvPr id="541" name="Google Shape;541;p68"/>
          <p:cNvSpPr/>
          <p:nvPr/>
        </p:nvSpPr>
        <p:spPr>
          <a:xfrm rot="5400000">
            <a:off x="1627450" y="3462719"/>
            <a:ext cx="5410200" cy="18288"/>
          </a:xfrm>
          <a:custGeom>
            <a:avLst/>
            <a:gdLst/>
            <a:ahLst/>
            <a:cxnLst/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2" name="Google Shape;542;p68"/>
          <p:cNvGrpSpPr/>
          <p:nvPr/>
        </p:nvGrpSpPr>
        <p:grpSpPr>
          <a:xfrm>
            <a:off x="4648018" y="642238"/>
            <a:ext cx="6900512" cy="5533307"/>
            <a:chOff x="0" y="1416"/>
            <a:chExt cx="6900512" cy="5533307"/>
          </a:xfrm>
        </p:grpSpPr>
        <p:cxnSp>
          <p:nvCxnSpPr>
            <p:cNvPr id="543" name="Google Shape;543;p68"/>
            <p:cNvCxnSpPr/>
            <p:nvPr/>
          </p:nvCxnSpPr>
          <p:spPr>
            <a:xfrm>
              <a:off x="0" y="1416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4" name="Google Shape;544;p68"/>
            <p:cNvSpPr/>
            <p:nvPr/>
          </p:nvSpPr>
          <p:spPr>
            <a:xfrm>
              <a:off x="0" y="1416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8"/>
            <p:cNvSpPr txBox="1"/>
            <p:nvPr/>
          </p:nvSpPr>
          <p:spPr>
            <a:xfrm>
              <a:off x="0" y="1416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Снимајте информации: (тип на измама, точен датум/време, какви информации се украдени, броеви на банкарска сметка, имиња и податоци за контакт </a:t>
              </a:r>
              <a:br>
                <a:rPr lang="mk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mk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потенцијалните измамници, достапна документација: е-пошта, разговори за разговор, слики од екранот итн.) .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p68"/>
            <p:cNvCxnSpPr/>
            <p:nvPr/>
          </p:nvCxnSpPr>
          <p:spPr>
            <a:xfrm>
              <a:off x="0" y="1224612"/>
              <a:ext cx="6900512" cy="0"/>
            </a:xfrm>
            <a:prstGeom prst="straightConnector1">
              <a:avLst/>
            </a:prstGeom>
            <a:solidFill>
              <a:srgbClr val="D77850"/>
            </a:solidFill>
            <a:ln w="12700" cap="flat" cmpd="sng">
              <a:solidFill>
                <a:srgbClr val="D778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7" name="Google Shape;547;p68"/>
            <p:cNvSpPr/>
            <p:nvPr/>
          </p:nvSpPr>
          <p:spPr>
            <a:xfrm>
              <a:off x="0" y="1224612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8"/>
            <p:cNvSpPr txBox="1"/>
            <p:nvPr/>
          </p:nvSpPr>
          <p:spPr>
            <a:xfrm>
              <a:off x="0" y="1224612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mk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Контактирајте ги сите институции каде што се украдени информациите (банки, компании за картички, осигурителни компании) и побарајте да ви </a:t>
              </a:r>
              <a:br>
                <a:rPr lang="mk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mk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бидат блокирани сметките и картичките.</a:t>
              </a:r>
              <a:br>
                <a:rPr lang="mk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9" name="Google Shape;549;p68"/>
            <p:cNvCxnSpPr/>
            <p:nvPr/>
          </p:nvCxnSpPr>
          <p:spPr>
            <a:xfrm>
              <a:off x="0" y="2447807"/>
              <a:ext cx="6900512" cy="0"/>
            </a:xfrm>
            <a:prstGeom prst="straightConnector1">
              <a:avLst/>
            </a:prstGeom>
            <a:solidFill>
              <a:srgbClr val="C47F6E"/>
            </a:solidFill>
            <a:ln w="12700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50" name="Google Shape;550;p68"/>
            <p:cNvSpPr/>
            <p:nvPr/>
          </p:nvSpPr>
          <p:spPr>
            <a:xfrm>
              <a:off x="0" y="2447807"/>
              <a:ext cx="6900512" cy="640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8"/>
            <p:cNvSpPr txBox="1"/>
            <p:nvPr/>
          </p:nvSpPr>
          <p:spPr>
            <a:xfrm>
              <a:off x="0" y="2447807"/>
              <a:ext cx="6900512" cy="640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Променете ги лозинките на сите онлајн сметки.</a:t>
              </a:r>
              <a:br>
                <a:rPr lang="mk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2" name="Google Shape;552;p68"/>
            <p:cNvCxnSpPr/>
            <p:nvPr/>
          </p:nvCxnSpPr>
          <p:spPr>
            <a:xfrm>
              <a:off x="0" y="3088333"/>
              <a:ext cx="6900512" cy="0"/>
            </a:xfrm>
            <a:prstGeom prst="straightConnector1">
              <a:avLst/>
            </a:prstGeom>
            <a:solidFill>
              <a:srgbClr val="B38E8A"/>
            </a:solidFill>
            <a:ln w="12700" cap="flat" cmpd="sng">
              <a:solidFill>
                <a:srgbClr val="B38E8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53" name="Google Shape;553;p68"/>
            <p:cNvSpPr/>
            <p:nvPr/>
          </p:nvSpPr>
          <p:spPr>
            <a:xfrm>
              <a:off x="0" y="3088333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8"/>
            <p:cNvSpPr txBox="1"/>
            <p:nvPr/>
          </p:nvSpPr>
          <p:spPr>
            <a:xfrm>
              <a:off x="0" y="3088333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Пријавете ја измамата до органите на прогонот: поднесете кривична пријава во полиција и побарајте копија од документот за извештајот за инцидентот. Исто така, пријавете ја измамата до други релевантни институции, платформи :</a:t>
              </a:r>
              <a:br>
                <a:rPr lang="mk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5" name="Google Shape;555;p68"/>
            <p:cNvCxnSpPr/>
            <p:nvPr/>
          </p:nvCxnSpPr>
          <p:spPr>
            <a:xfrm>
              <a:off x="0" y="4311528"/>
              <a:ext cx="6900512" cy="0"/>
            </a:xfrm>
            <a:prstGeom prst="straightConnector1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56" name="Google Shape;556;p68"/>
            <p:cNvSpPr/>
            <p:nvPr/>
          </p:nvSpPr>
          <p:spPr>
            <a:xfrm>
              <a:off x="0" y="4311528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8"/>
            <p:cNvSpPr txBox="1"/>
            <p:nvPr/>
          </p:nvSpPr>
          <p:spPr>
            <a:xfrm>
              <a:off x="0" y="4311528"/>
              <a:ext cx="6900512" cy="1223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83B"/>
                </a:buClr>
                <a:buSzPts val="1800"/>
                <a:buFont typeface="Arial"/>
                <a:buNone/>
              </a:pPr>
              <a:r>
                <a:rPr lang="mk" sz="1800" b="1" i="0" u="none" strike="noStrike" cap="none">
                  <a:solidFill>
                    <a:srgbClr val="FF983B"/>
                  </a:solidFill>
                  <a:latin typeface="Arial"/>
                  <a:ea typeface="Arial"/>
                  <a:cs typeface="Arial"/>
                  <a:sym typeface="Arial"/>
                </a:rPr>
                <a:t>Канцеларија за заштита на лични податоци во вашата земја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Европска борба против измама</a:t>
              </a:r>
              <a:r>
                <a:rPr lang="mk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mk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Канцеларија: </a:t>
              </a:r>
              <a:r>
                <a:rPr lang="mk" sz="1800" b="0" i="0" u="sng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https://anti-fraud.ec.europa.eu/olaf-and-you/report-fraud_en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9"/>
          <p:cNvSpPr txBox="1">
            <a:spLocks noGrp="1"/>
          </p:cNvSpPr>
          <p:nvPr>
            <p:ph type="title"/>
          </p:nvPr>
        </p:nvSpPr>
        <p:spPr>
          <a:xfrm>
            <a:off x="176935" y="148158"/>
            <a:ext cx="5393360" cy="9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>
                <a:latin typeface="Arial"/>
                <a:ea typeface="Arial"/>
                <a:cs typeface="Arial"/>
                <a:sym typeface="Arial"/>
              </a:rPr>
              <a:t>Заклучок</a:t>
            </a:r>
            <a:endParaRPr/>
          </a:p>
        </p:txBody>
      </p:sp>
      <p:sp>
        <p:nvSpPr>
          <p:cNvPr id="564" name="Google Shape;564;p69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69"/>
          <p:cNvSpPr txBox="1">
            <a:spLocks noGrp="1"/>
          </p:cNvSpPr>
          <p:nvPr>
            <p:ph type="body" idx="1"/>
          </p:nvPr>
        </p:nvSpPr>
        <p:spPr>
          <a:xfrm>
            <a:off x="311422" y="1325880"/>
            <a:ext cx="5920139" cy="485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90"/>
              <a:buChar char="❑"/>
            </a:pPr>
            <a:r>
              <a:rPr lang="mk" sz="2290">
                <a:latin typeface="Arial"/>
                <a:ea typeface="Arial"/>
                <a:cs typeface="Arial"/>
                <a:sym typeface="Arial"/>
              </a:rPr>
              <a:t>Дигиталниот идентитет и дигиталниот отпечаток станаа составен дел од нашиот секојдневен живот.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90"/>
              <a:buChar char="❑"/>
            </a:pPr>
            <a:r>
              <a:rPr lang="mk" sz="2290">
                <a:latin typeface="Arial"/>
                <a:ea typeface="Arial"/>
                <a:cs typeface="Arial"/>
                <a:sym typeface="Arial"/>
              </a:rPr>
              <a:t>Дигиталниот идентитет е нашето онлајн присуство што го создаваме кога користиме дигитални алатки.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90"/>
              <a:buChar char="❑"/>
            </a:pPr>
            <a:r>
              <a:rPr lang="mk" sz="2290">
                <a:latin typeface="Arial"/>
                <a:ea typeface="Arial"/>
                <a:cs typeface="Arial"/>
                <a:sym typeface="Arial"/>
              </a:rPr>
              <a:t>Дигиталниот отпечаток е „постојана евиденција“ на нашето дигитално присуство и нашето користење </a:t>
            </a:r>
            <a:br>
              <a:rPr lang="mk" sz="2290">
                <a:latin typeface="Arial"/>
                <a:ea typeface="Arial"/>
                <a:cs typeface="Arial"/>
                <a:sym typeface="Arial"/>
              </a:rPr>
            </a:br>
            <a:r>
              <a:rPr lang="mk" sz="2290">
                <a:latin typeface="Arial"/>
                <a:ea typeface="Arial"/>
                <a:cs typeface="Arial"/>
                <a:sym typeface="Arial"/>
              </a:rPr>
              <a:t>на онлајн услуги.</a:t>
            </a:r>
            <a:endParaRPr sz="2290"/>
          </a:p>
          <a:p>
            <a:pPr marL="228600" lvl="0" indent="-2095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90"/>
              <a:buChar char="❑"/>
            </a:pPr>
            <a:r>
              <a:rPr lang="mk" sz="2290">
                <a:latin typeface="Arial"/>
                <a:ea typeface="Arial"/>
                <a:cs typeface="Arial"/>
                <a:sym typeface="Arial"/>
              </a:rPr>
              <a:t>Знаењето и ефективно управување со дигиталниот идентитет и дигиталниот отпечаток се клучот за нашата </a:t>
            </a:r>
            <a:r>
              <a:rPr lang="mk" sz="229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дигитална приватност </a:t>
            </a:r>
            <a:r>
              <a:rPr lang="mk" sz="229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2290" b="1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дигитална безбедност </a:t>
            </a:r>
            <a:r>
              <a:rPr lang="mk" sz="2290">
                <a:latin typeface="Arial"/>
                <a:ea typeface="Arial"/>
                <a:cs typeface="Arial"/>
                <a:sym typeface="Arial"/>
              </a:rPr>
              <a:t>во дигиталниот свет.</a:t>
            </a:r>
            <a:endParaRPr sz="2290"/>
          </a:p>
        </p:txBody>
      </p:sp>
      <p:sp>
        <p:nvSpPr>
          <p:cNvPr id="566" name="Google Shape;566;p69"/>
          <p:cNvSpPr/>
          <p:nvPr/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69"/>
          <p:cNvSpPr/>
          <p:nvPr/>
        </p:nvSpPr>
        <p:spPr>
          <a:xfrm rot="-1136562">
            <a:off x="7450227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69"/>
          <p:cNvPicPr preferRelativeResize="0"/>
          <p:nvPr/>
        </p:nvPicPr>
        <p:blipFill rotWithShape="1">
          <a:blip r:embed="rId3">
            <a:alphaModFix/>
          </a:blip>
          <a:srcRect r="2" b="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69" name="Google Shape;569;p69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0" name="Google Shape;570;p69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71" name="Google Shape;571;p69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9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0"/>
          <p:cNvSpPr txBox="1">
            <a:spLocks noGrp="1"/>
          </p:cNvSpPr>
          <p:nvPr>
            <p:ph type="title"/>
          </p:nvPr>
        </p:nvSpPr>
        <p:spPr>
          <a:xfrm>
            <a:off x="691116" y="151855"/>
            <a:ext cx="10662684" cy="91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>
                <a:latin typeface="Arial"/>
                <a:ea typeface="Arial"/>
                <a:cs typeface="Arial"/>
                <a:sym typeface="Arial"/>
              </a:rPr>
              <a:t>Квиз прашања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0"/>
          <p:cNvSpPr txBox="1">
            <a:spLocks noGrp="1"/>
          </p:cNvSpPr>
          <p:nvPr>
            <p:ph type="body" idx="1"/>
          </p:nvPr>
        </p:nvSpPr>
        <p:spPr>
          <a:xfrm>
            <a:off x="691115" y="1278294"/>
            <a:ext cx="11121439" cy="473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mk" sz="2400">
                <a:latin typeface="Arial"/>
                <a:ea typeface="Arial"/>
                <a:cs typeface="Arial"/>
                <a:sym typeface="Arial"/>
              </a:rPr>
              <a:t>Што е дигитален идентитет?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 Кои информации можат да бидат дел од вашиот дигитален идентитет?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 Кои се ризиците и заканите од злоупотреба на дигиталниот идентитет ?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 Која е добра практика за заштита на вашиот дигитален идентитет 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 Што е дигитален отпечаток?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Какви информации се собираат/снимаат преку вашиот d игитален отпечаток ?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 Како можете да го минимизирате вашиот дигитален отпечаток? 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>
                <a:latin typeface="Arial"/>
                <a:ea typeface="Arial"/>
                <a:cs typeface="Arial"/>
                <a:sym typeface="Arial"/>
              </a:rPr>
              <a:t>Како да продолжите кога сте станале жртва на онлајн измама ?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1"/>
          <p:cNvSpPr txBox="1"/>
          <p:nvPr/>
        </p:nvSpPr>
        <p:spPr>
          <a:xfrm>
            <a:off x="312298" y="654050"/>
            <a:ext cx="11567400" cy="5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2667"/>
              <a:buFont typeface="Arial"/>
              <a:buNone/>
            </a:pPr>
            <a:r>
              <a:rPr lang="mk" sz="2367" b="1" i="0" u="none" strike="noStrike" cap="none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Бесплатна лиценца 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Производот развиен овде како дел од проектот „Градење дигитална отпорност преку правење дигитална благосостојба и безбедност достапни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Публикацијата ја добива лиценцата Creative Commons CC BY-NC SA.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endParaRPr sz="1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endParaRPr sz="1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endParaRPr sz="18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Оваа лиценца ви овозможува да ја дистрибуирате, ремиксирате, подобрувате и надградувате работата, но само некомерцијално. При користење на делото, како и извадоците од ова мора : </a:t>
            </a:r>
            <a:endParaRPr sz="1100"/>
          </a:p>
          <a:p>
            <a:pPr marL="647732" marR="0" lvl="1" indent="-32386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Calibri"/>
              <a:buAutoNum type="arabicPeriod"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1100"/>
          </a:p>
          <a:p>
            <a:pPr marL="647732" marR="0" lvl="1" indent="-32386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Calibri"/>
              <a:buAutoNum type="arabicPeriod"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делото не смее да се користи за комерцијални цели.</a:t>
            </a:r>
            <a:endParaRPr sz="1100"/>
          </a:p>
          <a:p>
            <a:pPr marL="647732" marR="0" lvl="1" indent="-32386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Calibri"/>
              <a:buAutoNum type="arabicPeriod"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133"/>
              <a:buFont typeface="Arial"/>
              <a:buNone/>
            </a:pPr>
            <a:r>
              <a:rPr lang="mk" sz="1833" b="1" i="0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Одрекување: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Финансиран 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110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mk" sz="18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584" name="Google Shape;584;p71"/>
          <p:cNvSpPr/>
          <p:nvPr/>
        </p:nvSpPr>
        <p:spPr>
          <a:xfrm>
            <a:off x="993200" y="2494225"/>
            <a:ext cx="1564701" cy="5398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5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Вовед</a:t>
            </a:r>
            <a:endParaRPr sz="4400" dirty="0"/>
          </a:p>
        </p:txBody>
      </p:sp>
      <p:sp>
        <p:nvSpPr>
          <p:cNvPr id="304" name="Google Shape;304;p45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5"/>
          <p:cNvSpPr txBox="1">
            <a:spLocks noGrp="1"/>
          </p:cNvSpPr>
          <p:nvPr>
            <p:ph type="body" idx="1"/>
          </p:nvPr>
        </p:nvSpPr>
        <p:spPr>
          <a:xfrm>
            <a:off x="838200" y="1415078"/>
            <a:ext cx="10274449" cy="408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Денешниот свет се карактеризира со огромно зголемување на дигитализацијата во сите области од нашиот живот - сè повеќе услуги и трансакции се реализираат онлајн.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Традиционалните услуги кои бараа лично присуство се трансформираат во дигитална форма и се „селат“ во онлајн опкружувањето.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Тие стануваат подостапни и им овозможуваат на поединците нов, временски и географски неограничен пристап до информации, личен развој, образование, комуникација и социјална интеракција, соработка итн.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 Пристапот на поединецот до овие услуги бара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дигитален идентитет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 тоа е аналогно на нивниот физички идентитет во реалниот свет.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 Нашето дигитално присуство и активности оставаат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дигитален отпечаток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 во онлајн светот во форма на различни информации</a:t>
            </a:r>
            <a:r>
              <a:rPr lang="mk" sz="22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Дигитален идентитет - дефиниција</a:t>
            </a:r>
            <a:endParaRPr sz="4400" dirty="0"/>
          </a:p>
        </p:txBody>
      </p:sp>
      <p:sp>
        <p:nvSpPr>
          <p:cNvPr id="313" name="Google Shape;313;p46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6"/>
          <p:cNvSpPr txBox="1">
            <a:spLocks noGrp="1"/>
          </p:cNvSpPr>
          <p:nvPr>
            <p:ph type="body" idx="1"/>
          </p:nvPr>
        </p:nvSpPr>
        <p:spPr>
          <a:xfrm>
            <a:off x="1156997" y="1509713"/>
            <a:ext cx="10775302" cy="46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Дигитален идентитет е дигитална верзија на поединецот како аналоген идентитет.</a:t>
            </a:r>
            <a:endParaRPr sz="20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Дигиталниот идентитет обично се дефинира како врска еден на еден помеѓу 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човекот и неговото дигитално присуство. Дигиталното присуство може да се состои од повеќе сметки, ингеренции и права поврзани со поединец.</a:t>
            </a:r>
            <a:endParaRPr sz="20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Дигитален идентитет е онлајн претставување на лице, организација или ентитет. 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Се состои од сите поврзани дигитални податоци и информации, како што се име, 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адреса на е-пошта, профили на социјалните медиуми и онлајн однесување.</a:t>
            </a:r>
            <a:endParaRPr sz="20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Дигитален идентитет се сите дигитални информации што се користат за докажување на идентитетот на поединец онлајн и кои им овозможуваат на корисниците да комуницираат и да вршат трансакции во виртуелниот свет. 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Оваа информација е непренослива и повторно употреблива.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sz="4000" dirty="0">
                <a:latin typeface="Arial"/>
                <a:ea typeface="Arial"/>
                <a:cs typeface="Arial"/>
                <a:sym typeface="Arial"/>
              </a:rPr>
              <a:t>Дигитален идентитет - зошто е важен?</a:t>
            </a:r>
            <a:endParaRPr sz="4000" dirty="0"/>
          </a:p>
        </p:txBody>
      </p:sp>
      <p:sp>
        <p:nvSpPr>
          <p:cNvPr id="322" name="Google Shape;322;p47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7"/>
          <p:cNvSpPr txBox="1">
            <a:spLocks noGrp="1"/>
          </p:cNvSpPr>
          <p:nvPr>
            <p:ph type="body" idx="1"/>
          </p:nvPr>
        </p:nvSpPr>
        <p:spPr>
          <a:xfrm>
            <a:off x="1184989" y="1334277"/>
            <a:ext cx="10775302" cy="483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Дигиталната трансформација во општеството создава робустен екосистем на онлајн услуги базирани на дигитален идентитет.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Дигиталниот идентитет игра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основна улога во дигиталната економија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Потребни се дигитални идентитети за да се обезбеди довербата на луѓето кај давателите на онлајн услуги и обратно, и меѓусебните дигитални интеракции.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Тој е тесно поврзано со вистинскиот идентитет на поединецот.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Содржи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чувствителни/лични информации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кои можат да бидат украдени и злоупотребени за да се изврши измама.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Тоа им овозможува на поединците да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„преземат контрола“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врз нивните онлајн податоци.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Има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потенцијал да се користи насекаде во иднина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Претставува клучна компонента за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дигиталната отпорност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на поединецот и </a:t>
            </a: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дигиталната безбедност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во дигиталната ера.</a:t>
            </a:r>
            <a:endParaRPr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8"/>
          <p:cNvSpPr/>
          <p:nvPr/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8"/>
          <p:cNvSpPr txBox="1"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Компоненти на дигиталниот идентитет</a:t>
            </a:r>
            <a:endParaRPr dirty="0"/>
          </a:p>
        </p:txBody>
      </p:sp>
      <p:sp>
        <p:nvSpPr>
          <p:cNvPr id="332" name="Google Shape;332;p48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8"/>
          <p:cNvSpPr txBox="1">
            <a:spLocks noGrp="1"/>
          </p:cNvSpPr>
          <p:nvPr>
            <p:ph type="body" idx="1"/>
          </p:nvPr>
        </p:nvSpPr>
        <p:spPr>
          <a:xfrm>
            <a:off x="4593514" y="1654017"/>
            <a:ext cx="7067533" cy="473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20"/>
              <a:buChar char="❑"/>
            </a:pP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Лични податоци: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полно име, датум и место </a:t>
            </a:r>
            <a:br>
              <a:rPr lang="mk" sz="2000" dirty="0">
                <a:latin typeface="Arial"/>
                <a:ea typeface="Arial"/>
                <a:cs typeface="Arial"/>
                <a:sym typeface="Arial"/>
              </a:rPr>
            </a:b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на раѓање, брачен статус, возачка дозвола, занимање, место на работа, идентификациски број, е-пошта, IP адреса итн.</a:t>
            </a:r>
            <a:endParaRPr sz="2000" dirty="0"/>
          </a:p>
          <a:p>
            <a:pPr marL="228600" lvl="0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120"/>
              <a:buChar char="❑"/>
            </a:pP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Кориснички акредитиви: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најавувања, лозинки, профили, токени, биометриски податоци итн.</a:t>
            </a:r>
            <a:endParaRPr sz="2000" dirty="0"/>
          </a:p>
          <a:p>
            <a:pPr marL="228600" lvl="0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120"/>
              <a:buChar char="❑"/>
            </a:pP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Атрибути на онлајн однесувањето и интеракцијата на поединецот: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онлајн активност, објави, коментари, трансакции, фотографии, видеа, историја на прелистување, прашања за пребарување, присуство на социјалните медиуми, метаподатоци, геолокација итн.</a:t>
            </a:r>
            <a:endParaRPr sz="2000" dirty="0"/>
          </a:p>
          <a:p>
            <a:pPr marL="228600" lvl="0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120"/>
              <a:buChar char="❑"/>
            </a:pPr>
            <a:r>
              <a:rPr lang="mk" sz="2000" b="1" dirty="0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Двојни податоци: </a:t>
            </a: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профил во сенка изграден од различни парчиња дигитален идентитет. Содржи сеопфатен запис за онлајн активности од различни извори за да се создаде детално разбирање на сопственикот на дигиталниот идентитет</a:t>
            </a:r>
            <a:r>
              <a:rPr lang="mk" sz="212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490" dirty="0"/>
          </a:p>
        </p:txBody>
      </p:sp>
      <p:pic>
        <p:nvPicPr>
          <p:cNvPr id="334" name="Google Shape;334;p48" descr="Obrázok, na ktorom je umenie, ošatenie, osoba, látka&#10;&#10;Automaticky generovaný popis"/>
          <p:cNvPicPr preferRelativeResize="0"/>
          <p:nvPr/>
        </p:nvPicPr>
        <p:blipFill rotWithShape="1">
          <a:blip r:embed="rId3">
            <a:alphaModFix amt="85000"/>
          </a:blip>
          <a:srcRect l="9388" t="1925" r="13818" b="-1924"/>
          <a:stretch/>
        </p:blipFill>
        <p:spPr>
          <a:xfrm>
            <a:off x="440386" y="1900745"/>
            <a:ext cx="3836509" cy="333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9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Arial"/>
              <a:buNone/>
            </a:pPr>
            <a:r>
              <a:rPr lang="mk" sz="3600" dirty="0">
                <a:latin typeface="Arial"/>
                <a:ea typeface="Arial"/>
                <a:cs typeface="Arial"/>
                <a:sym typeface="Arial"/>
              </a:rPr>
              <a:t>Како може да се изложат информациите за дигитален идентитет?</a:t>
            </a:r>
            <a:endParaRPr dirty="0"/>
          </a:p>
        </p:txBody>
      </p:sp>
      <p:sp>
        <p:nvSpPr>
          <p:cNvPr id="342" name="Google Shape;342;p49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9"/>
          <p:cNvSpPr txBox="1">
            <a:spLocks noGrp="1"/>
          </p:cNvSpPr>
          <p:nvPr>
            <p:ph type="body" idx="1"/>
          </p:nvPr>
        </p:nvSpPr>
        <p:spPr>
          <a:xfrm>
            <a:off x="838200" y="1323910"/>
            <a:ext cx="11140440" cy="73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1900" b="1" dirty="0">
                <a:latin typeface="Arial"/>
                <a:ea typeface="Arial"/>
                <a:cs typeface="Arial"/>
                <a:sym typeface="Arial"/>
              </a:rPr>
              <a:t>1. Свесно изложените информации за дигитален идентитет се јавно достапни и објавени </a:t>
            </a:r>
            <a:br>
              <a:rPr lang="mk" sz="1900" b="1" dirty="0">
                <a:latin typeface="Arial"/>
                <a:ea typeface="Arial"/>
                <a:cs typeface="Arial"/>
                <a:sym typeface="Arial"/>
              </a:rPr>
            </a:br>
            <a:r>
              <a:rPr lang="mk" sz="1900" b="1" dirty="0">
                <a:latin typeface="Arial"/>
                <a:ea typeface="Arial"/>
                <a:cs typeface="Arial"/>
                <a:sym typeface="Arial"/>
              </a:rPr>
              <a:t>од поединецот или од платформата (услугата) што ја користеле.</a:t>
            </a:r>
            <a:endParaRPr sz="2700" dirty="0"/>
          </a:p>
        </p:txBody>
      </p:sp>
      <p:sp>
        <p:nvSpPr>
          <p:cNvPr id="344" name="Google Shape;344;p49"/>
          <p:cNvSpPr txBox="1"/>
          <p:nvPr/>
        </p:nvSpPr>
        <p:spPr>
          <a:xfrm>
            <a:off x="838200" y="2124443"/>
            <a:ext cx="7395771" cy="380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540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Јавно споделени информации: име, адреса, адреса на е-пошта, фотографија на профил, кориснички имиња на социјалните мрежи .</a:t>
            </a:r>
            <a:endParaRPr sz="1200" dirty="0"/>
          </a:p>
          <a:p>
            <a:pPr marL="630238" marR="0" lvl="1" indent="-35401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Професионални информации: име на компанија, назив на работа, образовен, јавен профил на професионални мрежни страници ( на пр. LinkedIn) .</a:t>
            </a:r>
            <a:endParaRPr sz="1200" dirty="0"/>
          </a:p>
          <a:p>
            <a:pPr marL="630238" marR="0" lvl="1" indent="-35401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Креативна содржина: сè што е креирано и споделено онлајн од корисникот (коментари, допаѓања, фотографии, видео оперативни системи).</a:t>
            </a:r>
            <a:endParaRPr sz="1200" dirty="0"/>
          </a:p>
          <a:p>
            <a:pPr marL="630238" marR="0" lvl="1" indent="-35401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Интереси и мислења: јавни објави за хоби, социјални причини или омилени филмови.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238" marR="0" lvl="1" indent="-354013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Ангажирање онлајн: начинот на кој корисникот комуницира со другите онлајн</a:t>
            </a:r>
            <a:r>
              <a:rPr lang="mk" sz="1800" dirty="0">
                <a:solidFill>
                  <a:schemeClr val="dk1"/>
                </a:solidFill>
              </a:rPr>
              <a:t> </a:t>
            </a: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заедниците во кои тој учествува 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Noto Sans Symbols"/>
              <a:buNone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</p:txBody>
      </p:sp>
      <p:pic>
        <p:nvPicPr>
          <p:cNvPr id="345" name="Google Shape;345;p49"/>
          <p:cNvPicPr preferRelativeResize="0"/>
          <p:nvPr/>
        </p:nvPicPr>
        <p:blipFill rotWithShape="1">
          <a:blip r:embed="rId3">
            <a:alphaModFix/>
          </a:blip>
          <a:srcRect l="-270" t="-1406" r="5586" b="901"/>
          <a:stretch/>
        </p:blipFill>
        <p:spPr>
          <a:xfrm>
            <a:off x="8417104" y="2333415"/>
            <a:ext cx="3420333" cy="268375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9"/>
          <p:cNvSpPr/>
          <p:nvPr/>
        </p:nvSpPr>
        <p:spPr>
          <a:xfrm>
            <a:off x="278650" y="6146200"/>
            <a:ext cx="11700000" cy="47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9DBD6"/>
              </a:gs>
              <a:gs pos="50000">
                <a:srgbClr val="D3E6E4"/>
              </a:gs>
              <a:gs pos="100000">
                <a:srgbClr val="E9F2F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Споделувањето на овие информации онлајн може да биде намера за </a:t>
            </a:r>
            <a:r>
              <a:rPr lang="mk" sz="1800" b="1" i="0" u="none" strike="noStrike" cap="none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градење дигитален идентитет.</a:t>
            </a:r>
            <a:endParaRPr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0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0"/>
          <p:cNvSpPr txBox="1">
            <a:spLocks noGrp="1"/>
          </p:cNvSpPr>
          <p:nvPr>
            <p:ph type="title"/>
          </p:nvPr>
        </p:nvSpPr>
        <p:spPr>
          <a:xfrm>
            <a:off x="278639" y="233726"/>
            <a:ext cx="10356703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Arial"/>
              <a:buNone/>
            </a:pPr>
            <a:r>
              <a:rPr lang="mk" sz="3600" dirty="0">
                <a:latin typeface="Arial"/>
                <a:ea typeface="Arial"/>
                <a:cs typeface="Arial"/>
                <a:sym typeface="Arial"/>
              </a:rPr>
              <a:t>Како може да се обелоденат информациите за дигитален идентитет?</a:t>
            </a:r>
            <a:endParaRPr dirty="0"/>
          </a:p>
        </p:txBody>
      </p:sp>
      <p:sp>
        <p:nvSpPr>
          <p:cNvPr id="354" name="Google Shape;354;p50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0"/>
          <p:cNvSpPr txBox="1">
            <a:spLocks noGrp="1"/>
          </p:cNvSpPr>
          <p:nvPr>
            <p:ph type="body" idx="1"/>
          </p:nvPr>
        </p:nvSpPr>
        <p:spPr>
          <a:xfrm>
            <a:off x="1129553" y="1323910"/>
            <a:ext cx="10356703" cy="73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1800" b="1" dirty="0">
                <a:latin typeface="Arial"/>
                <a:ea typeface="Arial"/>
                <a:cs typeface="Arial"/>
                <a:sym typeface="Arial"/>
              </a:rPr>
              <a:t>2. Несвесно споделени информации за дигитален идентитет поради несакани активности насочени кон неовластено стекнување на дигитален идентитет . </a:t>
            </a:r>
            <a:endParaRPr sz="26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0"/>
          <p:cNvSpPr txBox="1"/>
          <p:nvPr/>
        </p:nvSpPr>
        <p:spPr>
          <a:xfrm>
            <a:off x="838200" y="2124443"/>
            <a:ext cx="7395771" cy="361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238" marR="0" lvl="1" indent="-3540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Користење на јавни Wi-Fi мрежи или необезбедени веб-локации.</a:t>
            </a:r>
            <a:endParaRPr sz="1200" dirty="0"/>
          </a:p>
          <a:p>
            <a:pPr marL="630238" marR="0" lvl="1" indent="-35401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Прекршување на податоците од трети лица (обезбедувањето податоци често е дел </a:t>
            </a:r>
            <a:b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 условите за регистрација или Општите  и услови).</a:t>
            </a:r>
            <a:endParaRPr sz="1200" dirty="0"/>
          </a:p>
          <a:p>
            <a:pPr marL="630238" marR="0" lvl="1" indent="-35401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 измами: фишинг/фарминг, измама со е-пошта, длабоко лажни видеа, глас и графика.</a:t>
            </a:r>
            <a:endParaRPr sz="1200" dirty="0"/>
          </a:p>
          <a:p>
            <a:pPr marL="630238" marR="0" lvl="1" indent="-35401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Noto Sans Symbols"/>
              <a:buChar char="❑"/>
            </a:pPr>
            <a:r>
              <a:rPr lang="m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Негрижа и грешки на сопственикот на дигиталниот идентитет: слаби лозинки, користење иста лозинка за различни сметки, споделување локација или гео-означување, додавање странци на сметките на социјалните мрежи, читање спам пораки, лажни СМС/повици итн.</a:t>
            </a:r>
            <a:endParaRPr sz="1200" dirty="0"/>
          </a:p>
        </p:txBody>
      </p:sp>
      <p:sp>
        <p:nvSpPr>
          <p:cNvPr id="357" name="Google Shape;357;p50"/>
          <p:cNvSpPr/>
          <p:nvPr/>
        </p:nvSpPr>
        <p:spPr>
          <a:xfrm>
            <a:off x="278640" y="6099875"/>
            <a:ext cx="11700000" cy="5243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9DBD6"/>
              </a:gs>
              <a:gs pos="50000">
                <a:srgbClr val="D3E6E4"/>
              </a:gs>
              <a:gs pos="100000">
                <a:srgbClr val="E9F2F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Споделувањето на оваа информација онлајн </a:t>
            </a:r>
            <a:r>
              <a:rPr lang="mk" sz="230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често е без знаење на корисникот .</a:t>
            </a:r>
            <a:endParaRPr sz="2300" b="1" i="0" u="none" strike="noStrike" cap="none">
              <a:solidFill>
                <a:srgbClr val="FF98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50" descr="Obrázok, na ktorom je snímka obrazovky, text, bublina, dizajn&#10;&#10;Automaticky generovaný popis"/>
          <p:cNvPicPr preferRelativeResize="0"/>
          <p:nvPr/>
        </p:nvPicPr>
        <p:blipFill rotWithShape="1">
          <a:blip r:embed="rId3">
            <a:alphaModFix/>
          </a:blip>
          <a:srcRect t="6454" b="5130"/>
          <a:stretch/>
        </p:blipFill>
        <p:spPr>
          <a:xfrm>
            <a:off x="8233971" y="2332726"/>
            <a:ext cx="3599727" cy="2526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1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1"/>
          <p:cNvSpPr txBox="1"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Arial"/>
              <a:buNone/>
            </a:pPr>
            <a:r>
              <a:rPr lang="mk" sz="3600">
                <a:latin typeface="Arial"/>
                <a:ea typeface="Arial"/>
                <a:cs typeface="Arial"/>
                <a:sym typeface="Arial"/>
              </a:rPr>
              <a:t>Контрола на пристап до онлајн услуги - чекори</a:t>
            </a:r>
            <a:endParaRPr/>
          </a:p>
        </p:txBody>
      </p:sp>
      <p:sp>
        <p:nvSpPr>
          <p:cNvPr id="367" name="Google Shape;367;p51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838200" y="1323911"/>
            <a:ext cx="11140440" cy="47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mk" sz="2000" b="1">
                <a:latin typeface="Arial"/>
                <a:ea typeface="Arial"/>
                <a:cs typeface="Arial"/>
                <a:sym typeface="Arial"/>
              </a:rPr>
              <a:t>Пристапот до онлајн услугите е условен од три основни чекори: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448526" y="2034209"/>
            <a:ext cx="6163796" cy="361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725" marR="0" lvl="1" indent="-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Calibri"/>
              <a:buAutoNum type="arabicParenR"/>
            </a:pPr>
            <a: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Идентификацијата е чекор во кој корисникот го докажува својот идентитет (корисничко име, најава, адреса на е-пошта).</a:t>
            </a:r>
            <a:endParaRPr sz="1200"/>
          </a:p>
          <a:p>
            <a:pPr marL="720725" marR="0" lvl="1" indent="-4445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Calibri"/>
              <a:buAutoNum type="arabicParenR"/>
            </a:pPr>
            <a: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Автентикацијата бара корисникот да докаже дека сè уште е личноста за која тврдел дека е за време </a:t>
            </a:r>
            <a:b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идентификацијата (користејќи лозинки, PIN-кодови, биометриски податоци,...).</a:t>
            </a:r>
            <a:endParaRPr sz="1200"/>
          </a:p>
          <a:p>
            <a:pPr marL="720725" marR="0" lvl="1" indent="-4445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1800"/>
              <a:buFont typeface="Calibri"/>
              <a:buAutoNum type="arabicParenR"/>
            </a:pPr>
            <a: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Овластувањето одредува до кои ресурси </a:t>
            </a:r>
            <a:b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(на пр. услуги) му е дозволен пристап на автентицираниот корисник (врз основа на доделените права и привилегии).</a:t>
            </a:r>
            <a:endParaRPr sz="1200"/>
          </a:p>
        </p:txBody>
      </p:sp>
      <p:pic>
        <p:nvPicPr>
          <p:cNvPr id="370" name="Google Shape;37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5179" y="1957040"/>
            <a:ext cx="5321494" cy="3277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1"/>
          <p:cNvSpPr/>
          <p:nvPr/>
        </p:nvSpPr>
        <p:spPr>
          <a:xfrm>
            <a:off x="535940" y="5714382"/>
            <a:ext cx="11442700" cy="9098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9DBD6"/>
              </a:gs>
              <a:gs pos="50000">
                <a:srgbClr val="D3E6E4"/>
              </a:gs>
              <a:gs pos="100000">
                <a:srgbClr val="E9F2F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b="1" i="0" u="none" strike="noStrike" cap="none">
                <a:solidFill>
                  <a:srgbClr val="FF983B"/>
                </a:solidFill>
                <a:latin typeface="Arial"/>
                <a:ea typeface="Arial"/>
                <a:cs typeface="Arial"/>
                <a:sym typeface="Arial"/>
              </a:rPr>
              <a:t>Идентификација </a:t>
            </a:r>
            <a:r>
              <a:rPr lang="m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mk" sz="2400" b="1" i="0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автентикација</a:t>
            </a:r>
            <a:r>
              <a:rPr lang="mk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m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најважните чекори - тие се засноваат </a:t>
            </a:r>
            <a:br>
              <a:rPr lang="m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обезбедување единствени податоци за идентификација на корисникот ( </a:t>
            </a:r>
            <a:r>
              <a:rPr lang="mk" sz="2400" b="1" i="0" u="none" strike="noStrike" cap="non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само корисникот го знае тоа </a:t>
            </a:r>
            <a:r>
              <a:rPr lang="m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FA71DA-0F12-43B2-81E0-A5627DC42A5C}"/>
</file>

<file path=customXml/itemProps2.xml><?xml version="1.0" encoding="utf-8"?>
<ds:datastoreItem xmlns:ds="http://schemas.openxmlformats.org/officeDocument/2006/customXml" ds:itemID="{D0D2ACAD-4555-4799-B37E-48601C4BCA26}"/>
</file>

<file path=customXml/itemProps3.xml><?xml version="1.0" encoding="utf-8"?>
<ds:datastoreItem xmlns:ds="http://schemas.openxmlformats.org/officeDocument/2006/customXml" ds:itemID="{E439AE45-B75C-4467-B4D9-A971680AC29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3712</Words>
  <Application>Microsoft Office PowerPoint</Application>
  <PresentationFormat>Widescreen</PresentationFormat>
  <Paragraphs>253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Noto Sans Symbols</vt:lpstr>
      <vt:lpstr>Arial</vt:lpstr>
      <vt:lpstr>Cambria</vt:lpstr>
      <vt:lpstr>Play</vt:lpstr>
      <vt:lpstr>2_Motív Office</vt:lpstr>
      <vt:lpstr>1_Motív Office</vt:lpstr>
      <vt:lpstr>Motív Office</vt:lpstr>
      <vt:lpstr>Office Theme</vt:lpstr>
      <vt:lpstr>Дигитална безбедност - дигитален идентитет  и дигитален отпечаток</vt:lpstr>
      <vt:lpstr>Под-оддел 1:  Дигитален идентитет и дигитален отпечаток</vt:lpstr>
      <vt:lpstr>Вовед</vt:lpstr>
      <vt:lpstr>Дигитален идентитет - дефиниција</vt:lpstr>
      <vt:lpstr>Дигитален идентитет - зошто е важен?</vt:lpstr>
      <vt:lpstr>Компоненти на дигиталниот идентитет</vt:lpstr>
      <vt:lpstr>Како може да се изложат информациите за дигитален идентитет?</vt:lpstr>
      <vt:lpstr>Како може да се обелоденат информациите за дигитален идентитет?</vt:lpstr>
      <vt:lpstr>Контрола на пристап до онлајн услуги - чекори</vt:lpstr>
      <vt:lpstr>Механизми за автентикација - категории</vt:lpstr>
      <vt:lpstr>Механизми за автентикација - категории</vt:lpstr>
      <vt:lpstr>Механизми за автентикација - категории</vt:lpstr>
      <vt:lpstr>Ризиците и заканите  од злоупотреба на дигиталниот идентитет</vt:lpstr>
      <vt:lpstr>Дигитален отпечаток – вовед</vt:lpstr>
      <vt:lpstr>Дигитален отпечаток - дефиниција</vt:lpstr>
      <vt:lpstr>Дигитален отпечаток – зошто е важно ?</vt:lpstr>
      <vt:lpstr>Дигитален отпечаток – видови</vt:lpstr>
      <vt:lpstr>Дигитален отпечаток - примери на собрани податоци</vt:lpstr>
      <vt:lpstr>Ризиците и заканите  од злоупотреба на дигиталниот отпечаток</vt:lpstr>
      <vt:lpstr>Најдобри практики за заштита на дигиталниот идентитет и дигиталниот отпечаток</vt:lpstr>
      <vt:lpstr>Најдобри практики - дигитален идентитет</vt:lpstr>
      <vt:lpstr>Најдобри практики – корисничка лозинка</vt:lpstr>
      <vt:lpstr>Најдобри практики – активности во онлајн просторот</vt:lpstr>
      <vt:lpstr>Најдобри практики – дигитален отпечаток</vt:lpstr>
      <vt:lpstr>PowerPoint Presentation</vt:lpstr>
      <vt:lpstr>Дали сте биле жртва на измама?</vt:lpstr>
      <vt:lpstr>Заклучок</vt:lpstr>
      <vt:lpstr>Квиз прашања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безбедност - дигитален идентитет  и дигитален отпечаток</dc:title>
  <cp:lastModifiedBy>Suzana Trajkovska Kochankovska</cp:lastModifiedBy>
  <cp:revision>2</cp:revision>
  <dcterms:modified xsi:type="dcterms:W3CDTF">2024-10-16T21:36:34Z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