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4"/>
    <p:sldMasterId id="2147483658" r:id="rId5"/>
    <p:sldMasterId id="2147483670" r:id="rId6"/>
    <p:sldMasterId id="2147483679" r:id="rId7"/>
  </p:sldMasterIdLst>
  <p:notesMasterIdLst>
    <p:notesMasterId r:id="rId37"/>
  </p:notesMasterIdLst>
  <p:sldIdLst>
    <p:sldId id="296" r:id="rId8"/>
    <p:sldId id="377" r:id="rId9"/>
    <p:sldId id="261" r:id="rId10"/>
    <p:sldId id="378" r:id="rId11"/>
    <p:sldId id="379" r:id="rId12"/>
    <p:sldId id="290" r:id="rId13"/>
    <p:sldId id="292" r:id="rId14"/>
    <p:sldId id="380" r:id="rId15"/>
    <p:sldId id="381" r:id="rId16"/>
    <p:sldId id="382" r:id="rId17"/>
    <p:sldId id="383" r:id="rId18"/>
    <p:sldId id="384" r:id="rId19"/>
    <p:sldId id="269" r:id="rId20"/>
    <p:sldId id="385" r:id="rId21"/>
    <p:sldId id="386" r:id="rId22"/>
    <p:sldId id="387" r:id="rId23"/>
    <p:sldId id="395" r:id="rId24"/>
    <p:sldId id="355" r:id="rId25"/>
    <p:sldId id="389" r:id="rId26"/>
    <p:sldId id="390" r:id="rId27"/>
    <p:sldId id="391" r:id="rId28"/>
    <p:sldId id="392" r:id="rId29"/>
    <p:sldId id="393" r:id="rId30"/>
    <p:sldId id="394" r:id="rId31"/>
    <p:sldId id="372" r:id="rId32"/>
    <p:sldId id="311" r:id="rId33"/>
    <p:sldId id="278" r:id="rId34"/>
    <p:sldId id="287" r:id="rId35"/>
    <p:sldId id="325" r:id="rId36"/>
  </p:sldIdLst>
  <p:sldSz cx="12192000" cy="6858000"/>
  <p:notesSz cx="7104063" cy="10234613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83B"/>
    <a:srgbClr val="92BAB5"/>
    <a:srgbClr val="C2D8D5"/>
    <a:srgbClr val="FFAA5A"/>
    <a:srgbClr val="DCE8E6"/>
    <a:srgbClr val="FF800D"/>
    <a:srgbClr val="0066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027111-B022-2CC1-1044-8D813F500032}" v="2" dt="2024-10-16T09:47:10.7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redný štýl 2 - zvýrazneni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redný štýl 2 - zvýrazneni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26" autoAdjust="0"/>
    <p:restoredTop sz="94543" autoAdjust="0"/>
  </p:normalViewPr>
  <p:slideViewPr>
    <p:cSldViewPr snapToGrid="0">
      <p:cViewPr>
        <p:scale>
          <a:sx n="90" d="100"/>
          <a:sy n="90" d="100"/>
        </p:scale>
        <p:origin x="1014" y="456"/>
      </p:cViewPr>
      <p:guideLst/>
    </p:cSldViewPr>
  </p:slideViewPr>
  <p:outlineViewPr>
    <p:cViewPr>
      <p:scale>
        <a:sx n="33" d="100"/>
        <a:sy n="33" d="100"/>
      </p:scale>
      <p:origin x="0" y="-3283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microsoft.com/office/2015/10/relationships/revisionInfo" Target="revisionInfo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rulmaz, Yilmaz Ilker" userId="S::ilker.yorulmaz_cvut.cz#ext#@uniag1.onmicrosoft.com::18522686-d04d-483a-9261-9e0628e86e03" providerId="AD" clId="Web-{93027111-B022-2CC1-1044-8D813F500032}"/>
    <pc:docChg chg="modSld">
      <pc:chgData name="Yorulmaz, Yilmaz Ilker" userId="S::ilker.yorulmaz_cvut.cz#ext#@uniag1.onmicrosoft.com::18522686-d04d-483a-9261-9e0628e86e03" providerId="AD" clId="Web-{93027111-B022-2CC1-1044-8D813F500032}" dt="2024-10-16T09:47:10.794" v="1"/>
      <pc:docMkLst>
        <pc:docMk/>
      </pc:docMkLst>
      <pc:sldChg chg="addSp delSp">
        <pc:chgData name="Yorulmaz, Yilmaz Ilker" userId="S::ilker.yorulmaz_cvut.cz#ext#@uniag1.onmicrosoft.com::18522686-d04d-483a-9261-9e0628e86e03" providerId="AD" clId="Web-{93027111-B022-2CC1-1044-8D813F500032}" dt="2024-10-16T09:47:10.794" v="1"/>
        <pc:sldMkLst>
          <pc:docMk/>
          <pc:sldMk cId="2998921411" sldId="296"/>
        </pc:sldMkLst>
        <pc:spChg chg="add">
          <ac:chgData name="Yorulmaz, Yilmaz Ilker" userId="S::ilker.yorulmaz_cvut.cz#ext#@uniag1.onmicrosoft.com::18522686-d04d-483a-9261-9e0628e86e03" providerId="AD" clId="Web-{93027111-B022-2CC1-1044-8D813F500032}" dt="2024-10-16T09:47:10.794" v="1"/>
          <ac:spMkLst>
            <pc:docMk/>
            <pc:sldMk cId="2998921411" sldId="296"/>
            <ac:spMk id="5" creationId="{D631E33B-7141-87BC-7265-49AEB99568AD}"/>
          </ac:spMkLst>
        </pc:spChg>
        <pc:spChg chg="del">
          <ac:chgData name="Yorulmaz, Yilmaz Ilker" userId="S::ilker.yorulmaz_cvut.cz#ext#@uniag1.onmicrosoft.com::18522686-d04d-483a-9261-9e0628e86e03" providerId="AD" clId="Web-{93027111-B022-2CC1-1044-8D813F500032}" dt="2024-10-16T09:47:10.247" v="0"/>
          <ac:spMkLst>
            <pc:docMk/>
            <pc:sldMk cId="2998921411" sldId="296"/>
            <ac:spMk id="34" creationId="{D631E33B-7141-87BC-7265-49AEB99568AD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anti-fraud.ec.europa.eu/olaf-and-you/report-fraud_en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anti-fraud.ec.europa.eu/olaf-and-you/report-fraud_en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43BDDD-C51D-489A-9D83-484E1B007317}" type="doc">
      <dgm:prSet loTypeId="urn:microsoft.com/office/officeart/2008/layout/LinedList" loCatId="list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B708D23-F7BA-4009-8042-F59C4DB86A3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k-SK" sz="3200" b="1" dirty="0">
              <a:latin typeface="Aptos" panose="020B0004020202020204" pitchFamily="34" charset="0"/>
            </a:rPr>
            <a:t>OBSAH</a:t>
          </a:r>
          <a:endParaRPr lang="en-US" sz="3200" dirty="0">
            <a:latin typeface="Aptos" panose="020B0004020202020204" pitchFamily="34" charset="0"/>
          </a:endParaRPr>
        </a:p>
      </dgm:t>
    </dgm:pt>
    <dgm:pt modelId="{294AC199-2143-4C5C-9F47-99B86156D936}" type="parTrans" cxnId="{014C43CB-3CC6-43CD-B58E-5B4857063AE5}">
      <dgm:prSet/>
      <dgm:spPr/>
      <dgm:t>
        <a:bodyPr/>
        <a:lstStyle/>
        <a:p>
          <a:endParaRPr lang="en-US" sz="2400">
            <a:latin typeface="Aptos" panose="020B0004020202020204" pitchFamily="34" charset="0"/>
          </a:endParaRPr>
        </a:p>
      </dgm:t>
    </dgm:pt>
    <dgm:pt modelId="{2B847863-9BDA-465B-98F6-E4A85A2330AD}" type="sibTrans" cxnId="{014C43CB-3CC6-43CD-B58E-5B4857063AE5}">
      <dgm:prSet/>
      <dgm:spPr/>
      <dgm:t>
        <a:bodyPr/>
        <a:lstStyle/>
        <a:p>
          <a:endParaRPr lang="en-US" sz="2400">
            <a:latin typeface="Aptos" panose="020B0004020202020204" pitchFamily="34" charset="0"/>
          </a:endParaRPr>
        </a:p>
      </dgm:t>
    </dgm:pt>
    <dgm:pt modelId="{FB63ECC2-F2C3-44FF-A373-AFC169BF9AD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400" kern="1200" dirty="0">
              <a:cs typeface="Calibri" panose="020F0502020204030204" pitchFamily="34" charset="0"/>
            </a:rPr>
            <a:t>Úvod</a:t>
          </a:r>
          <a:endParaRPr lang="en-US" sz="2400" kern="1200" dirty="0">
            <a:latin typeface="Aptos" panose="020B0004020202020204" pitchFamily="34" charset="0"/>
            <a:ea typeface="+mn-ea"/>
            <a:cs typeface="+mn-cs"/>
          </a:endParaRPr>
        </a:p>
      </dgm:t>
    </dgm:pt>
    <dgm:pt modelId="{0E843898-55EF-4317-A849-6D38A4A6A4F2}" type="parTrans" cxnId="{3102CDD2-1FB6-4CD7-8AAB-7DFE7543CFE2}">
      <dgm:prSet/>
      <dgm:spPr/>
      <dgm:t>
        <a:bodyPr/>
        <a:lstStyle/>
        <a:p>
          <a:endParaRPr lang="en-US" sz="2400">
            <a:latin typeface="Aptos" panose="020B0004020202020204" pitchFamily="34" charset="0"/>
          </a:endParaRPr>
        </a:p>
      </dgm:t>
    </dgm:pt>
    <dgm:pt modelId="{EE950033-B44C-41B2-8F1A-FA46F6CDD9C9}" type="sibTrans" cxnId="{3102CDD2-1FB6-4CD7-8AAB-7DFE7543CFE2}">
      <dgm:prSet/>
      <dgm:spPr/>
      <dgm:t>
        <a:bodyPr/>
        <a:lstStyle/>
        <a:p>
          <a:endParaRPr lang="en-US" sz="2400">
            <a:latin typeface="Aptos" panose="020B0004020202020204" pitchFamily="34" charset="0"/>
          </a:endParaRPr>
        </a:p>
      </dgm:t>
    </dgm:pt>
    <dgm:pt modelId="{579F5918-B840-4DAD-A874-55B063A14ED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400" kern="1200" dirty="0">
              <a:cs typeface="Calibri" panose="020F0502020204030204" pitchFamily="34" charset="0"/>
            </a:rPr>
            <a:t>Digitální identita</a:t>
          </a:r>
          <a:endParaRPr lang="en-US" sz="2400" kern="1200" dirty="0">
            <a:latin typeface="Aptos" panose="020B0004020202020204" pitchFamily="34" charset="0"/>
            <a:ea typeface="+mn-ea"/>
            <a:cs typeface="+mn-cs"/>
          </a:endParaRPr>
        </a:p>
      </dgm:t>
    </dgm:pt>
    <dgm:pt modelId="{6734107E-7D19-4A42-931F-3A5FF1C620B7}" type="parTrans" cxnId="{2CA61305-8D6F-405B-B02D-CED25D02CF64}">
      <dgm:prSet/>
      <dgm:spPr/>
      <dgm:t>
        <a:bodyPr/>
        <a:lstStyle/>
        <a:p>
          <a:endParaRPr lang="en-US" sz="2400">
            <a:latin typeface="Aptos" panose="020B0004020202020204" pitchFamily="34" charset="0"/>
          </a:endParaRPr>
        </a:p>
      </dgm:t>
    </dgm:pt>
    <dgm:pt modelId="{29216139-11BC-4060-BE36-9F1CC7F809DD}" type="sibTrans" cxnId="{2CA61305-8D6F-405B-B02D-CED25D02CF64}">
      <dgm:prSet/>
      <dgm:spPr/>
      <dgm:t>
        <a:bodyPr/>
        <a:lstStyle/>
        <a:p>
          <a:endParaRPr lang="en-US" sz="2400">
            <a:latin typeface="Aptos" panose="020B0004020202020204" pitchFamily="34" charset="0"/>
          </a:endParaRPr>
        </a:p>
      </dgm:t>
    </dgm:pt>
    <dgm:pt modelId="{078842D6-6B74-42A5-B67C-0A37A4CD31A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400" kern="1200" dirty="0">
              <a:cs typeface="Calibri" panose="020F0502020204030204" pitchFamily="34" charset="0"/>
            </a:rPr>
            <a:t>Digitální stopa</a:t>
          </a:r>
          <a:endParaRPr lang="en-US" sz="2400" kern="1200" dirty="0">
            <a:latin typeface="Aptos" panose="020B0004020202020204" pitchFamily="34" charset="0"/>
            <a:ea typeface="+mn-ea"/>
            <a:cs typeface="+mn-cs"/>
          </a:endParaRPr>
        </a:p>
      </dgm:t>
    </dgm:pt>
    <dgm:pt modelId="{B47EDC7C-9CE6-4AA9-982F-78B6A8C403B1}" type="parTrans" cxnId="{7827F8DB-3E16-4708-80CA-FCCE918B4AC2}">
      <dgm:prSet/>
      <dgm:spPr/>
      <dgm:t>
        <a:bodyPr/>
        <a:lstStyle/>
        <a:p>
          <a:endParaRPr lang="en-US" sz="2400">
            <a:latin typeface="Aptos" panose="020B0004020202020204" pitchFamily="34" charset="0"/>
          </a:endParaRPr>
        </a:p>
      </dgm:t>
    </dgm:pt>
    <dgm:pt modelId="{129BE90E-C04F-4DEC-8864-8FB101226F7D}" type="sibTrans" cxnId="{7827F8DB-3E16-4708-80CA-FCCE918B4AC2}">
      <dgm:prSet/>
      <dgm:spPr/>
      <dgm:t>
        <a:bodyPr/>
        <a:lstStyle/>
        <a:p>
          <a:endParaRPr lang="en-US" sz="2400">
            <a:latin typeface="Aptos" panose="020B0004020202020204" pitchFamily="34" charset="0"/>
          </a:endParaRPr>
        </a:p>
      </dgm:t>
    </dgm:pt>
    <dgm:pt modelId="{ADB94454-2E8E-4ED0-8076-D0014D06EE1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400" kern="1200" dirty="0">
              <a:cs typeface="Calibri" panose="020F0502020204030204" pitchFamily="34" charset="0"/>
            </a:rPr>
            <a:t>Osvědčené postupy pro ochranu digitální identity a digitální stopy</a:t>
          </a:r>
          <a:endParaRPr lang="en-US" sz="2400" kern="1200" dirty="0">
            <a:latin typeface="Aptos" panose="020B0004020202020204" pitchFamily="34" charset="0"/>
            <a:ea typeface="+mn-ea"/>
            <a:cs typeface="+mn-cs"/>
          </a:endParaRPr>
        </a:p>
      </dgm:t>
    </dgm:pt>
    <dgm:pt modelId="{A1F73035-1984-4496-BF33-81A8AF3D1DFE}" type="parTrans" cxnId="{83D2A868-7914-4223-AC8D-E069710DD3ED}">
      <dgm:prSet/>
      <dgm:spPr/>
      <dgm:t>
        <a:bodyPr/>
        <a:lstStyle/>
        <a:p>
          <a:endParaRPr lang="en-US" sz="2400">
            <a:latin typeface="Aptos" panose="020B0004020202020204" pitchFamily="34" charset="0"/>
          </a:endParaRPr>
        </a:p>
      </dgm:t>
    </dgm:pt>
    <dgm:pt modelId="{028CC942-95C9-49D6-90B9-E424882F2F6E}" type="sibTrans" cxnId="{83D2A868-7914-4223-AC8D-E069710DD3ED}">
      <dgm:prSet/>
      <dgm:spPr/>
      <dgm:t>
        <a:bodyPr/>
        <a:lstStyle/>
        <a:p>
          <a:endParaRPr lang="en-US" sz="2400">
            <a:latin typeface="Aptos" panose="020B0004020202020204" pitchFamily="34" charset="0"/>
          </a:endParaRPr>
        </a:p>
      </dgm:t>
    </dgm:pt>
    <dgm:pt modelId="{27DDA80A-4EAA-4D66-9B0C-884472597098}" type="pres">
      <dgm:prSet presAssocID="{B243BDDD-C51D-489A-9D83-484E1B007317}" presName="vert0" presStyleCnt="0">
        <dgm:presLayoutVars>
          <dgm:dir/>
          <dgm:animOne val="branch"/>
          <dgm:animLvl val="lvl"/>
        </dgm:presLayoutVars>
      </dgm:prSet>
      <dgm:spPr/>
    </dgm:pt>
    <dgm:pt modelId="{75D8C951-EFFD-4FFC-AF76-CDA07FA13611}" type="pres">
      <dgm:prSet presAssocID="{2B708D23-F7BA-4009-8042-F59C4DB86A34}" presName="thickLine" presStyleLbl="alignNode1" presStyleIdx="0" presStyleCnt="5"/>
      <dgm:spPr/>
    </dgm:pt>
    <dgm:pt modelId="{B42A43A9-44AF-4625-8DA0-09BCE32AAA3B}" type="pres">
      <dgm:prSet presAssocID="{2B708D23-F7BA-4009-8042-F59C4DB86A34}" presName="horz1" presStyleCnt="0"/>
      <dgm:spPr/>
    </dgm:pt>
    <dgm:pt modelId="{6857DFD6-E532-4C2F-8E0F-DDB6EB97F0A2}" type="pres">
      <dgm:prSet presAssocID="{2B708D23-F7BA-4009-8042-F59C4DB86A34}" presName="tx1" presStyleLbl="revTx" presStyleIdx="0" presStyleCnt="5"/>
      <dgm:spPr/>
    </dgm:pt>
    <dgm:pt modelId="{25265A2D-DFAA-476B-B86B-5B46AD100A7D}" type="pres">
      <dgm:prSet presAssocID="{2B708D23-F7BA-4009-8042-F59C4DB86A34}" presName="vert1" presStyleCnt="0"/>
      <dgm:spPr/>
    </dgm:pt>
    <dgm:pt modelId="{BA978681-798E-4E8B-9906-702C602C2001}" type="pres">
      <dgm:prSet presAssocID="{FB63ECC2-F2C3-44FF-A373-AFC169BF9AD1}" presName="thickLine" presStyleLbl="alignNode1" presStyleIdx="1" presStyleCnt="5"/>
      <dgm:spPr/>
    </dgm:pt>
    <dgm:pt modelId="{D56C6F22-FF19-4181-981B-2901566BF9E5}" type="pres">
      <dgm:prSet presAssocID="{FB63ECC2-F2C3-44FF-A373-AFC169BF9AD1}" presName="horz1" presStyleCnt="0"/>
      <dgm:spPr/>
    </dgm:pt>
    <dgm:pt modelId="{CCC219AF-C8D7-4CA7-AF96-133CB193B538}" type="pres">
      <dgm:prSet presAssocID="{FB63ECC2-F2C3-44FF-A373-AFC169BF9AD1}" presName="tx1" presStyleLbl="revTx" presStyleIdx="1" presStyleCnt="5"/>
      <dgm:spPr/>
    </dgm:pt>
    <dgm:pt modelId="{0897EE1B-CBD1-403C-8A81-4D615CFDDEEF}" type="pres">
      <dgm:prSet presAssocID="{FB63ECC2-F2C3-44FF-A373-AFC169BF9AD1}" presName="vert1" presStyleCnt="0"/>
      <dgm:spPr/>
    </dgm:pt>
    <dgm:pt modelId="{9B43BAE5-18C7-477B-B28A-7E020CBF5F7B}" type="pres">
      <dgm:prSet presAssocID="{579F5918-B840-4DAD-A874-55B063A14ED8}" presName="thickLine" presStyleLbl="alignNode1" presStyleIdx="2" presStyleCnt="5"/>
      <dgm:spPr/>
    </dgm:pt>
    <dgm:pt modelId="{0B4067AB-CD46-4ECA-BEE7-829EDC4A5CCF}" type="pres">
      <dgm:prSet presAssocID="{579F5918-B840-4DAD-A874-55B063A14ED8}" presName="horz1" presStyleCnt="0"/>
      <dgm:spPr/>
    </dgm:pt>
    <dgm:pt modelId="{E4558840-8C6C-481B-8684-6366253DF07C}" type="pres">
      <dgm:prSet presAssocID="{579F5918-B840-4DAD-A874-55B063A14ED8}" presName="tx1" presStyleLbl="revTx" presStyleIdx="2" presStyleCnt="5"/>
      <dgm:spPr/>
    </dgm:pt>
    <dgm:pt modelId="{54BBA686-F1E4-44DA-B734-11637E00264E}" type="pres">
      <dgm:prSet presAssocID="{579F5918-B840-4DAD-A874-55B063A14ED8}" presName="vert1" presStyleCnt="0"/>
      <dgm:spPr/>
    </dgm:pt>
    <dgm:pt modelId="{FE5EB41F-DC81-47AF-8DFE-8B2FC44AE86B}" type="pres">
      <dgm:prSet presAssocID="{078842D6-6B74-42A5-B67C-0A37A4CD31A9}" presName="thickLine" presStyleLbl="alignNode1" presStyleIdx="3" presStyleCnt="5"/>
      <dgm:spPr/>
    </dgm:pt>
    <dgm:pt modelId="{35A75E32-9E93-44B9-A895-20F19CA75056}" type="pres">
      <dgm:prSet presAssocID="{078842D6-6B74-42A5-B67C-0A37A4CD31A9}" presName="horz1" presStyleCnt="0"/>
      <dgm:spPr/>
    </dgm:pt>
    <dgm:pt modelId="{267E7B5F-1C43-410C-83C8-908BF621182B}" type="pres">
      <dgm:prSet presAssocID="{078842D6-6B74-42A5-B67C-0A37A4CD31A9}" presName="tx1" presStyleLbl="revTx" presStyleIdx="3" presStyleCnt="5"/>
      <dgm:spPr/>
    </dgm:pt>
    <dgm:pt modelId="{AEE056C0-CD07-44BB-950A-9F7311746DE0}" type="pres">
      <dgm:prSet presAssocID="{078842D6-6B74-42A5-B67C-0A37A4CD31A9}" presName="vert1" presStyleCnt="0"/>
      <dgm:spPr/>
    </dgm:pt>
    <dgm:pt modelId="{996B8815-0BC1-49F5-9553-1DBF6F5EA2EA}" type="pres">
      <dgm:prSet presAssocID="{ADB94454-2E8E-4ED0-8076-D0014D06EE10}" presName="thickLine" presStyleLbl="alignNode1" presStyleIdx="4" presStyleCnt="5"/>
      <dgm:spPr/>
    </dgm:pt>
    <dgm:pt modelId="{E8C01C51-40FD-4FFB-8CCE-476A9D628DC5}" type="pres">
      <dgm:prSet presAssocID="{ADB94454-2E8E-4ED0-8076-D0014D06EE10}" presName="horz1" presStyleCnt="0"/>
      <dgm:spPr/>
    </dgm:pt>
    <dgm:pt modelId="{6EF04FAA-CDBB-45AF-B0C2-49E51794CC51}" type="pres">
      <dgm:prSet presAssocID="{ADB94454-2E8E-4ED0-8076-D0014D06EE10}" presName="tx1" presStyleLbl="revTx" presStyleIdx="4" presStyleCnt="5"/>
      <dgm:spPr/>
    </dgm:pt>
    <dgm:pt modelId="{D54F728D-CDB6-47AB-B096-56795C947C10}" type="pres">
      <dgm:prSet presAssocID="{ADB94454-2E8E-4ED0-8076-D0014D06EE10}" presName="vert1" presStyleCnt="0"/>
      <dgm:spPr/>
    </dgm:pt>
  </dgm:ptLst>
  <dgm:cxnLst>
    <dgm:cxn modelId="{2CA61305-8D6F-405B-B02D-CED25D02CF64}" srcId="{B243BDDD-C51D-489A-9D83-484E1B007317}" destId="{579F5918-B840-4DAD-A874-55B063A14ED8}" srcOrd="2" destOrd="0" parTransId="{6734107E-7D19-4A42-931F-3A5FF1C620B7}" sibTransId="{29216139-11BC-4060-BE36-9F1CC7F809DD}"/>
    <dgm:cxn modelId="{83D2A868-7914-4223-AC8D-E069710DD3ED}" srcId="{B243BDDD-C51D-489A-9D83-484E1B007317}" destId="{ADB94454-2E8E-4ED0-8076-D0014D06EE10}" srcOrd="4" destOrd="0" parTransId="{A1F73035-1984-4496-BF33-81A8AF3D1DFE}" sibTransId="{028CC942-95C9-49D6-90B9-E424882F2F6E}"/>
    <dgm:cxn modelId="{0E66D569-5F97-411E-A3C4-B635DC1A6F6A}" type="presOf" srcId="{ADB94454-2E8E-4ED0-8076-D0014D06EE10}" destId="{6EF04FAA-CDBB-45AF-B0C2-49E51794CC51}" srcOrd="0" destOrd="0" presId="urn:microsoft.com/office/officeart/2008/layout/LinedList"/>
    <dgm:cxn modelId="{7E6F6853-7509-43C4-B3DD-43942D18BE05}" type="presOf" srcId="{FB63ECC2-F2C3-44FF-A373-AFC169BF9AD1}" destId="{CCC219AF-C8D7-4CA7-AF96-133CB193B538}" srcOrd="0" destOrd="0" presId="urn:microsoft.com/office/officeart/2008/layout/LinedList"/>
    <dgm:cxn modelId="{D1B94057-DC29-43A6-8D57-B67DB051726D}" type="presOf" srcId="{B243BDDD-C51D-489A-9D83-484E1B007317}" destId="{27DDA80A-4EAA-4D66-9B0C-884472597098}" srcOrd="0" destOrd="0" presId="urn:microsoft.com/office/officeart/2008/layout/LinedList"/>
    <dgm:cxn modelId="{A73F9858-CBD7-474D-B223-5805D0121F6B}" type="presOf" srcId="{078842D6-6B74-42A5-B67C-0A37A4CD31A9}" destId="{267E7B5F-1C43-410C-83C8-908BF621182B}" srcOrd="0" destOrd="0" presId="urn:microsoft.com/office/officeart/2008/layout/LinedList"/>
    <dgm:cxn modelId="{3B453CB0-2FB6-49E1-B9D7-286B9EAB2AB5}" type="presOf" srcId="{2B708D23-F7BA-4009-8042-F59C4DB86A34}" destId="{6857DFD6-E532-4C2F-8E0F-DDB6EB97F0A2}" srcOrd="0" destOrd="0" presId="urn:microsoft.com/office/officeart/2008/layout/LinedList"/>
    <dgm:cxn modelId="{014C43CB-3CC6-43CD-B58E-5B4857063AE5}" srcId="{B243BDDD-C51D-489A-9D83-484E1B007317}" destId="{2B708D23-F7BA-4009-8042-F59C4DB86A34}" srcOrd="0" destOrd="0" parTransId="{294AC199-2143-4C5C-9F47-99B86156D936}" sibTransId="{2B847863-9BDA-465B-98F6-E4A85A2330AD}"/>
    <dgm:cxn modelId="{3102CDD2-1FB6-4CD7-8AAB-7DFE7543CFE2}" srcId="{B243BDDD-C51D-489A-9D83-484E1B007317}" destId="{FB63ECC2-F2C3-44FF-A373-AFC169BF9AD1}" srcOrd="1" destOrd="0" parTransId="{0E843898-55EF-4317-A849-6D38A4A6A4F2}" sibTransId="{EE950033-B44C-41B2-8F1A-FA46F6CDD9C9}"/>
    <dgm:cxn modelId="{7827F8DB-3E16-4708-80CA-FCCE918B4AC2}" srcId="{B243BDDD-C51D-489A-9D83-484E1B007317}" destId="{078842D6-6B74-42A5-B67C-0A37A4CD31A9}" srcOrd="3" destOrd="0" parTransId="{B47EDC7C-9CE6-4AA9-982F-78B6A8C403B1}" sibTransId="{129BE90E-C04F-4DEC-8864-8FB101226F7D}"/>
    <dgm:cxn modelId="{9F4C5EFC-C052-40F1-A672-7EA342F24687}" type="presOf" srcId="{579F5918-B840-4DAD-A874-55B063A14ED8}" destId="{E4558840-8C6C-481B-8684-6366253DF07C}" srcOrd="0" destOrd="0" presId="urn:microsoft.com/office/officeart/2008/layout/LinedList"/>
    <dgm:cxn modelId="{392A0562-D3BB-4285-976E-BBE9651A3F39}" type="presParOf" srcId="{27DDA80A-4EAA-4D66-9B0C-884472597098}" destId="{75D8C951-EFFD-4FFC-AF76-CDA07FA13611}" srcOrd="0" destOrd="0" presId="urn:microsoft.com/office/officeart/2008/layout/LinedList"/>
    <dgm:cxn modelId="{34B2180D-AC51-417E-9ACA-CD5F05B167F6}" type="presParOf" srcId="{27DDA80A-4EAA-4D66-9B0C-884472597098}" destId="{B42A43A9-44AF-4625-8DA0-09BCE32AAA3B}" srcOrd="1" destOrd="0" presId="urn:microsoft.com/office/officeart/2008/layout/LinedList"/>
    <dgm:cxn modelId="{02DDF74F-F5E4-4704-898D-B24547D034D9}" type="presParOf" srcId="{B42A43A9-44AF-4625-8DA0-09BCE32AAA3B}" destId="{6857DFD6-E532-4C2F-8E0F-DDB6EB97F0A2}" srcOrd="0" destOrd="0" presId="urn:microsoft.com/office/officeart/2008/layout/LinedList"/>
    <dgm:cxn modelId="{BC2A651B-0A98-4D32-B772-DB1BA603EA3B}" type="presParOf" srcId="{B42A43A9-44AF-4625-8DA0-09BCE32AAA3B}" destId="{25265A2D-DFAA-476B-B86B-5B46AD100A7D}" srcOrd="1" destOrd="0" presId="urn:microsoft.com/office/officeart/2008/layout/LinedList"/>
    <dgm:cxn modelId="{5A50E452-F7E1-47AD-A50C-EAA8B70B01E0}" type="presParOf" srcId="{27DDA80A-4EAA-4D66-9B0C-884472597098}" destId="{BA978681-798E-4E8B-9906-702C602C2001}" srcOrd="2" destOrd="0" presId="urn:microsoft.com/office/officeart/2008/layout/LinedList"/>
    <dgm:cxn modelId="{1714F9C2-3AC6-4FB7-A67E-850CBA48FAFC}" type="presParOf" srcId="{27DDA80A-4EAA-4D66-9B0C-884472597098}" destId="{D56C6F22-FF19-4181-981B-2901566BF9E5}" srcOrd="3" destOrd="0" presId="urn:microsoft.com/office/officeart/2008/layout/LinedList"/>
    <dgm:cxn modelId="{88FC369A-9094-49F4-A98A-44C5CC3915D0}" type="presParOf" srcId="{D56C6F22-FF19-4181-981B-2901566BF9E5}" destId="{CCC219AF-C8D7-4CA7-AF96-133CB193B538}" srcOrd="0" destOrd="0" presId="urn:microsoft.com/office/officeart/2008/layout/LinedList"/>
    <dgm:cxn modelId="{B705389A-64B1-42C3-9121-8767FC10476E}" type="presParOf" srcId="{D56C6F22-FF19-4181-981B-2901566BF9E5}" destId="{0897EE1B-CBD1-403C-8A81-4D615CFDDEEF}" srcOrd="1" destOrd="0" presId="urn:microsoft.com/office/officeart/2008/layout/LinedList"/>
    <dgm:cxn modelId="{9011CD5A-48FD-44E9-82EB-7E65D3DABE7B}" type="presParOf" srcId="{27DDA80A-4EAA-4D66-9B0C-884472597098}" destId="{9B43BAE5-18C7-477B-B28A-7E020CBF5F7B}" srcOrd="4" destOrd="0" presId="urn:microsoft.com/office/officeart/2008/layout/LinedList"/>
    <dgm:cxn modelId="{A33E6F82-BB5A-447A-AB2B-681B8CCFE491}" type="presParOf" srcId="{27DDA80A-4EAA-4D66-9B0C-884472597098}" destId="{0B4067AB-CD46-4ECA-BEE7-829EDC4A5CCF}" srcOrd="5" destOrd="0" presId="urn:microsoft.com/office/officeart/2008/layout/LinedList"/>
    <dgm:cxn modelId="{B7035F88-77C0-470B-B3C7-8C876B9B85E5}" type="presParOf" srcId="{0B4067AB-CD46-4ECA-BEE7-829EDC4A5CCF}" destId="{E4558840-8C6C-481B-8684-6366253DF07C}" srcOrd="0" destOrd="0" presId="urn:microsoft.com/office/officeart/2008/layout/LinedList"/>
    <dgm:cxn modelId="{23FB126A-1842-48AB-8B90-10081C2F10EE}" type="presParOf" srcId="{0B4067AB-CD46-4ECA-BEE7-829EDC4A5CCF}" destId="{54BBA686-F1E4-44DA-B734-11637E00264E}" srcOrd="1" destOrd="0" presId="urn:microsoft.com/office/officeart/2008/layout/LinedList"/>
    <dgm:cxn modelId="{6910C3B0-B71C-4D6A-8770-530B839EEFF9}" type="presParOf" srcId="{27DDA80A-4EAA-4D66-9B0C-884472597098}" destId="{FE5EB41F-DC81-47AF-8DFE-8B2FC44AE86B}" srcOrd="6" destOrd="0" presId="urn:microsoft.com/office/officeart/2008/layout/LinedList"/>
    <dgm:cxn modelId="{31D17906-8BDE-46BE-9034-2A34E714CD9F}" type="presParOf" srcId="{27DDA80A-4EAA-4D66-9B0C-884472597098}" destId="{35A75E32-9E93-44B9-A895-20F19CA75056}" srcOrd="7" destOrd="0" presId="urn:microsoft.com/office/officeart/2008/layout/LinedList"/>
    <dgm:cxn modelId="{0358966E-622C-4E40-8594-B32B5B863C33}" type="presParOf" srcId="{35A75E32-9E93-44B9-A895-20F19CA75056}" destId="{267E7B5F-1C43-410C-83C8-908BF621182B}" srcOrd="0" destOrd="0" presId="urn:microsoft.com/office/officeart/2008/layout/LinedList"/>
    <dgm:cxn modelId="{05B3E1A4-6599-4477-86C2-9D56E2C0FF4D}" type="presParOf" srcId="{35A75E32-9E93-44B9-A895-20F19CA75056}" destId="{AEE056C0-CD07-44BB-950A-9F7311746DE0}" srcOrd="1" destOrd="0" presId="urn:microsoft.com/office/officeart/2008/layout/LinedList"/>
    <dgm:cxn modelId="{08D72C03-0B63-4252-A43A-02D9106CEB56}" type="presParOf" srcId="{27DDA80A-4EAA-4D66-9B0C-884472597098}" destId="{996B8815-0BC1-49F5-9553-1DBF6F5EA2EA}" srcOrd="8" destOrd="0" presId="urn:microsoft.com/office/officeart/2008/layout/LinedList"/>
    <dgm:cxn modelId="{E2ADC9FA-C411-4671-8F89-25AD303CC3D3}" type="presParOf" srcId="{27DDA80A-4EAA-4D66-9B0C-884472597098}" destId="{E8C01C51-40FD-4FFB-8CCE-476A9D628DC5}" srcOrd="9" destOrd="0" presId="urn:microsoft.com/office/officeart/2008/layout/LinedList"/>
    <dgm:cxn modelId="{2BB61A54-C64F-43F8-A128-F339C7A04DD2}" type="presParOf" srcId="{E8C01C51-40FD-4FFB-8CCE-476A9D628DC5}" destId="{6EF04FAA-CDBB-45AF-B0C2-49E51794CC51}" srcOrd="0" destOrd="0" presId="urn:microsoft.com/office/officeart/2008/layout/LinedList"/>
    <dgm:cxn modelId="{EDC846F4-DB5D-4015-984B-384C2D58E3F9}" type="presParOf" srcId="{E8C01C51-40FD-4FFB-8CCE-476A9D628DC5}" destId="{D54F728D-CDB6-47AB-B096-56795C947C1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0176A9-3008-4470-B339-7DA411F3FA3C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12F2013-268E-472B-B229-B83F95114716}">
      <dgm:prSet custT="1"/>
      <dgm:spPr/>
      <dgm:t>
        <a:bodyPr/>
        <a:lstStyle/>
        <a:p>
          <a:pPr algn="l"/>
          <a:r>
            <a:rPr lang="cs-CZ" sz="1800" dirty="0">
              <a:effectLst/>
              <a:cs typeface="Times New Roman" panose="02020603050405020304" pitchFamily="18" charset="0"/>
            </a:rPr>
            <a:t>Zaznamenejte si informace: (typ podvodu, přesné datum/čas, jaké informace byly odcizeny, čísla bankovních účtů, jména a kontaktní údaje potenciálních podvodníků, dostupná dokumentace: e-maily, chatové konverzace, snímky obrazovky atd.).</a:t>
          </a:r>
        </a:p>
        <a:p>
          <a:pPr algn="l"/>
          <a:endParaRPr lang="en-US" sz="1800" dirty="0">
            <a:latin typeface="Aptos" panose="020B0004020202020204" pitchFamily="34" charset="0"/>
          </a:endParaRPr>
        </a:p>
      </dgm:t>
    </dgm:pt>
    <dgm:pt modelId="{A84CF643-293F-495D-917A-35CCC1DB2B14}" type="parTrans" cxnId="{5346C4EC-3244-4BF1-9D32-AA10197D04B4}">
      <dgm:prSet/>
      <dgm:spPr/>
      <dgm:t>
        <a:bodyPr/>
        <a:lstStyle/>
        <a:p>
          <a:endParaRPr lang="en-US" sz="1800"/>
        </a:p>
      </dgm:t>
    </dgm:pt>
    <dgm:pt modelId="{17F045DD-D7B1-4AE3-8866-E82659B8F7D8}" type="sibTrans" cxnId="{5346C4EC-3244-4BF1-9D32-AA10197D04B4}">
      <dgm:prSet/>
      <dgm:spPr/>
      <dgm:t>
        <a:bodyPr/>
        <a:lstStyle/>
        <a:p>
          <a:endParaRPr lang="en-US" sz="1800"/>
        </a:p>
      </dgm:t>
    </dgm:pt>
    <dgm:pt modelId="{F3539200-59B0-4954-8CB6-5B267AE2A7D7}">
      <dgm:prSet custT="1"/>
      <dgm:spPr/>
      <dgm:t>
        <a:bodyPr/>
        <a:lstStyle/>
        <a:p>
          <a:r>
            <a:rPr lang="cs-CZ" sz="1800" dirty="0">
              <a:effectLst/>
              <a:cs typeface="Times New Roman" panose="02020603050405020304" pitchFamily="18" charset="0"/>
            </a:rPr>
            <a:t>Obraťte se na všechny instituce, kde došlo k odcizení informací (banky, karetní společnosti, pojišťovny) a požádejte o zablokování vašich účtů a karet.</a:t>
          </a:r>
          <a:endParaRPr lang="en-US" sz="1800" dirty="0"/>
        </a:p>
      </dgm:t>
    </dgm:pt>
    <dgm:pt modelId="{8E46C8D8-A380-43AE-9F45-5B856070FD87}" type="parTrans" cxnId="{5528877E-CEAA-440F-A76D-A000AC1A3106}">
      <dgm:prSet/>
      <dgm:spPr/>
      <dgm:t>
        <a:bodyPr/>
        <a:lstStyle/>
        <a:p>
          <a:endParaRPr lang="en-US" sz="1800"/>
        </a:p>
      </dgm:t>
    </dgm:pt>
    <dgm:pt modelId="{EF796658-6BE0-4B3C-85DE-70751AF33336}" type="sibTrans" cxnId="{5528877E-CEAA-440F-A76D-A000AC1A3106}">
      <dgm:prSet/>
      <dgm:spPr/>
      <dgm:t>
        <a:bodyPr/>
        <a:lstStyle/>
        <a:p>
          <a:endParaRPr lang="en-US" sz="1800"/>
        </a:p>
      </dgm:t>
    </dgm:pt>
    <dgm:pt modelId="{26EC05B4-FC4F-4B56-BBE6-1773FB4AAFDF}">
      <dgm:prSet custT="1"/>
      <dgm:spPr/>
      <dgm:t>
        <a:bodyPr/>
        <a:lstStyle/>
        <a:p>
          <a:r>
            <a:rPr lang="cs-CZ" sz="1800" dirty="0">
              <a:effectLst/>
              <a:cs typeface="Times New Roman" panose="02020603050405020304" pitchFamily="18" charset="0"/>
            </a:rPr>
            <a:t>Změňte hesla na všech online účtech. </a:t>
          </a:r>
          <a:br>
            <a:rPr lang="en-GB" sz="1800" i="0" dirty="0"/>
          </a:br>
          <a:endParaRPr lang="en-US" sz="1800" dirty="0"/>
        </a:p>
      </dgm:t>
    </dgm:pt>
    <dgm:pt modelId="{FC5809E3-8E3C-4822-BD47-DE0F3B57D22B}" type="parTrans" cxnId="{9E872841-6F0E-44E0-A676-FE81D5C4F0CD}">
      <dgm:prSet/>
      <dgm:spPr/>
      <dgm:t>
        <a:bodyPr/>
        <a:lstStyle/>
        <a:p>
          <a:endParaRPr lang="en-US" sz="1800"/>
        </a:p>
      </dgm:t>
    </dgm:pt>
    <dgm:pt modelId="{BCD4F127-2615-473F-BF14-EFFB7713925E}" type="sibTrans" cxnId="{9E872841-6F0E-44E0-A676-FE81D5C4F0CD}">
      <dgm:prSet/>
      <dgm:spPr/>
      <dgm:t>
        <a:bodyPr/>
        <a:lstStyle/>
        <a:p>
          <a:endParaRPr lang="en-US" sz="1800"/>
        </a:p>
      </dgm:t>
    </dgm:pt>
    <dgm:pt modelId="{28D1D669-7C14-41B4-8FEC-D682B63C9150}">
      <dgm:prSet custT="1"/>
      <dgm:spPr/>
      <dgm:t>
        <a:bodyPr/>
        <a:lstStyle/>
        <a:p>
          <a:r>
            <a:rPr lang="cs-CZ" sz="1800" dirty="0">
              <a:effectLst/>
              <a:cs typeface="Times New Roman" panose="02020603050405020304" pitchFamily="18" charset="0"/>
            </a:rPr>
            <a:t>Nahlaste podvod orgánům činným v trestním řízení: podejte trestní oznámení policii a vyžádejte si kopii dokumentu s oznámením o incidentu. Nahlásit podvod také dalším relevantním institucím, platformám:</a:t>
          </a:r>
          <a:br>
            <a:rPr lang="en-GB" sz="1800" i="0" dirty="0"/>
          </a:br>
          <a:endParaRPr lang="en-US" sz="1800" dirty="0"/>
        </a:p>
      </dgm:t>
    </dgm:pt>
    <dgm:pt modelId="{5CC0FA36-22D6-4E03-B158-F9A8D05BAA05}" type="parTrans" cxnId="{DB15703D-08A3-4FA1-8CA4-8C6C8625AFCF}">
      <dgm:prSet/>
      <dgm:spPr/>
      <dgm:t>
        <a:bodyPr/>
        <a:lstStyle/>
        <a:p>
          <a:endParaRPr lang="en-US" sz="1800"/>
        </a:p>
      </dgm:t>
    </dgm:pt>
    <dgm:pt modelId="{243B0457-B49E-4952-8C74-F83509474E8C}" type="sibTrans" cxnId="{DB15703D-08A3-4FA1-8CA4-8C6C8625AFCF}">
      <dgm:prSet/>
      <dgm:spPr/>
      <dgm:t>
        <a:bodyPr/>
        <a:lstStyle/>
        <a:p>
          <a:endParaRPr lang="en-US" sz="1800"/>
        </a:p>
      </dgm:t>
    </dgm:pt>
    <dgm:pt modelId="{50A21F13-5AB2-416D-AE5D-83F8F9AC2A7B}">
      <dgm:prSet custT="1"/>
      <dgm:spPr/>
      <dgm:t>
        <a:bodyPr/>
        <a:lstStyle/>
        <a:p>
          <a:r>
            <a:rPr lang="cs-CZ" sz="1800" b="1" dirty="0">
              <a:solidFill>
                <a:srgbClr val="FF983B"/>
              </a:solidFill>
              <a:effectLst/>
              <a:ea typeface="Cambria" panose="02040503050406030204" pitchFamily="18" charset="0"/>
              <a:cs typeface="Times New Roman" panose="02020603050405020304" pitchFamily="18" charset="0"/>
            </a:rPr>
            <a:t>Úřad pro ochranu osobních údajů ve vaší zemi </a:t>
          </a:r>
          <a:endParaRPr lang="en-US" sz="1800" b="1" dirty="0">
            <a:solidFill>
              <a:srgbClr val="FF983B"/>
            </a:solidFill>
            <a:effectLst/>
            <a:latin typeface="Aptos" panose="020B00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r>
            <a:rPr lang="en-US" sz="1800" dirty="0">
              <a:effectLst/>
              <a:latin typeface="Aptos" panose="020B00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European Anti-Fraud</a:t>
          </a:r>
          <a:r>
            <a:rPr lang="en-US" sz="1800" b="1" dirty="0">
              <a:effectLst/>
              <a:latin typeface="Aptos" panose="020B00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  <a:r>
            <a:rPr lang="en-US" sz="1800" dirty="0">
              <a:latin typeface="Aptos" panose="020B00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Office: </a:t>
          </a:r>
          <a:r>
            <a:rPr lang="en-US" sz="1800" u="sng" dirty="0">
              <a:effectLst/>
              <a:latin typeface="Aptos" panose="020B0004020202020204" pitchFamily="34" charset="0"/>
              <a:ea typeface="Cambria" panose="020405030504060302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https://anti-fraud.ec.europa.eu/olaf-and-you/report-fraud_en</a:t>
          </a:r>
          <a:endParaRPr lang="en-US" sz="1800" dirty="0">
            <a:latin typeface="Aptos" panose="020B0004020202020204" pitchFamily="34" charset="0"/>
          </a:endParaRPr>
        </a:p>
      </dgm:t>
    </dgm:pt>
    <dgm:pt modelId="{BED7AC7D-5FF1-4124-9B91-DB734BCDE00D}" type="parTrans" cxnId="{543C5DFA-92AC-4110-9366-D53273B62618}">
      <dgm:prSet/>
      <dgm:spPr/>
      <dgm:t>
        <a:bodyPr/>
        <a:lstStyle/>
        <a:p>
          <a:endParaRPr lang="en-US" sz="1800"/>
        </a:p>
      </dgm:t>
    </dgm:pt>
    <dgm:pt modelId="{15144FE5-8F44-4694-B500-72FBC238D32C}" type="sibTrans" cxnId="{543C5DFA-92AC-4110-9366-D53273B62618}">
      <dgm:prSet/>
      <dgm:spPr/>
      <dgm:t>
        <a:bodyPr/>
        <a:lstStyle/>
        <a:p>
          <a:endParaRPr lang="en-US" sz="1800"/>
        </a:p>
      </dgm:t>
    </dgm:pt>
    <dgm:pt modelId="{B640623A-2D1F-4720-A4FC-C1310A4E5CBD}" type="pres">
      <dgm:prSet presAssocID="{460176A9-3008-4470-B339-7DA411F3FA3C}" presName="vert0" presStyleCnt="0">
        <dgm:presLayoutVars>
          <dgm:dir/>
          <dgm:animOne val="branch"/>
          <dgm:animLvl val="lvl"/>
        </dgm:presLayoutVars>
      </dgm:prSet>
      <dgm:spPr/>
    </dgm:pt>
    <dgm:pt modelId="{3C65039A-A173-49DF-AA77-FE515BC33B90}" type="pres">
      <dgm:prSet presAssocID="{212F2013-268E-472B-B229-B83F95114716}" presName="thickLine" presStyleLbl="alignNode1" presStyleIdx="0" presStyleCnt="5"/>
      <dgm:spPr/>
    </dgm:pt>
    <dgm:pt modelId="{3E518E13-88A7-4065-86D9-577C0037F1F2}" type="pres">
      <dgm:prSet presAssocID="{212F2013-268E-472B-B229-B83F95114716}" presName="horz1" presStyleCnt="0"/>
      <dgm:spPr/>
    </dgm:pt>
    <dgm:pt modelId="{39B62D15-4092-4C06-8066-7F10CBD645EB}" type="pres">
      <dgm:prSet presAssocID="{212F2013-268E-472B-B229-B83F95114716}" presName="tx1" presStyleLbl="revTx" presStyleIdx="0" presStyleCnt="5"/>
      <dgm:spPr/>
    </dgm:pt>
    <dgm:pt modelId="{0C83BA3E-2BCE-4CE7-BB13-39F9F6718EE8}" type="pres">
      <dgm:prSet presAssocID="{212F2013-268E-472B-B229-B83F95114716}" presName="vert1" presStyleCnt="0"/>
      <dgm:spPr/>
    </dgm:pt>
    <dgm:pt modelId="{A480B676-6182-4138-A101-BDE2E4AEE97D}" type="pres">
      <dgm:prSet presAssocID="{F3539200-59B0-4954-8CB6-5B267AE2A7D7}" presName="thickLine" presStyleLbl="alignNode1" presStyleIdx="1" presStyleCnt="5"/>
      <dgm:spPr/>
    </dgm:pt>
    <dgm:pt modelId="{48E63E53-6821-4FA7-86BA-2386371CD4BD}" type="pres">
      <dgm:prSet presAssocID="{F3539200-59B0-4954-8CB6-5B267AE2A7D7}" presName="horz1" presStyleCnt="0"/>
      <dgm:spPr/>
    </dgm:pt>
    <dgm:pt modelId="{9A716216-994B-4AF5-AC7D-079559277E31}" type="pres">
      <dgm:prSet presAssocID="{F3539200-59B0-4954-8CB6-5B267AE2A7D7}" presName="tx1" presStyleLbl="revTx" presStyleIdx="1" presStyleCnt="5"/>
      <dgm:spPr/>
    </dgm:pt>
    <dgm:pt modelId="{10682BAE-2DA2-4157-933B-2037195AD8BA}" type="pres">
      <dgm:prSet presAssocID="{F3539200-59B0-4954-8CB6-5B267AE2A7D7}" presName="vert1" presStyleCnt="0"/>
      <dgm:spPr/>
    </dgm:pt>
    <dgm:pt modelId="{00391F2C-4C15-4859-91DD-719C7B43F58B}" type="pres">
      <dgm:prSet presAssocID="{26EC05B4-FC4F-4B56-BBE6-1773FB4AAFDF}" presName="thickLine" presStyleLbl="alignNode1" presStyleIdx="2" presStyleCnt="5"/>
      <dgm:spPr/>
    </dgm:pt>
    <dgm:pt modelId="{41FA328D-B1D3-41CB-8372-46F339EE4A87}" type="pres">
      <dgm:prSet presAssocID="{26EC05B4-FC4F-4B56-BBE6-1773FB4AAFDF}" presName="horz1" presStyleCnt="0"/>
      <dgm:spPr/>
    </dgm:pt>
    <dgm:pt modelId="{DBFDDACA-A584-4916-9B4C-68F298AE2444}" type="pres">
      <dgm:prSet presAssocID="{26EC05B4-FC4F-4B56-BBE6-1773FB4AAFDF}" presName="tx1" presStyleLbl="revTx" presStyleIdx="2" presStyleCnt="5" custScaleY="52365"/>
      <dgm:spPr/>
    </dgm:pt>
    <dgm:pt modelId="{DA06E4B3-C49E-4479-93A1-31AAE5A3F844}" type="pres">
      <dgm:prSet presAssocID="{26EC05B4-FC4F-4B56-BBE6-1773FB4AAFDF}" presName="vert1" presStyleCnt="0"/>
      <dgm:spPr/>
    </dgm:pt>
    <dgm:pt modelId="{59B91375-88CF-413D-A96D-AB03487373B0}" type="pres">
      <dgm:prSet presAssocID="{28D1D669-7C14-41B4-8FEC-D682B63C9150}" presName="thickLine" presStyleLbl="alignNode1" presStyleIdx="3" presStyleCnt="5"/>
      <dgm:spPr/>
    </dgm:pt>
    <dgm:pt modelId="{DD3EBDB3-00BE-4305-ADDC-8F694C0813C8}" type="pres">
      <dgm:prSet presAssocID="{28D1D669-7C14-41B4-8FEC-D682B63C9150}" presName="horz1" presStyleCnt="0"/>
      <dgm:spPr/>
    </dgm:pt>
    <dgm:pt modelId="{17C5F7E9-220A-40CA-95D1-9E338D76EEE6}" type="pres">
      <dgm:prSet presAssocID="{28D1D669-7C14-41B4-8FEC-D682B63C9150}" presName="tx1" presStyleLbl="revTx" presStyleIdx="3" presStyleCnt="5"/>
      <dgm:spPr/>
    </dgm:pt>
    <dgm:pt modelId="{08FA275E-2744-4D22-A48B-E14A44A21A4B}" type="pres">
      <dgm:prSet presAssocID="{28D1D669-7C14-41B4-8FEC-D682B63C9150}" presName="vert1" presStyleCnt="0"/>
      <dgm:spPr/>
    </dgm:pt>
    <dgm:pt modelId="{D2EA28D9-07F8-4CB1-B81D-1CF69ADB1D43}" type="pres">
      <dgm:prSet presAssocID="{50A21F13-5AB2-416D-AE5D-83F8F9AC2A7B}" presName="thickLine" presStyleLbl="alignNode1" presStyleIdx="4" presStyleCnt="5"/>
      <dgm:spPr/>
    </dgm:pt>
    <dgm:pt modelId="{DF645A6D-4BDD-4478-8FA9-9782EC8E2553}" type="pres">
      <dgm:prSet presAssocID="{50A21F13-5AB2-416D-AE5D-83F8F9AC2A7B}" presName="horz1" presStyleCnt="0"/>
      <dgm:spPr/>
    </dgm:pt>
    <dgm:pt modelId="{9D5B5233-56B6-4F09-A9F8-E5BF4FE37917}" type="pres">
      <dgm:prSet presAssocID="{50A21F13-5AB2-416D-AE5D-83F8F9AC2A7B}" presName="tx1" presStyleLbl="revTx" presStyleIdx="4" presStyleCnt="5"/>
      <dgm:spPr/>
    </dgm:pt>
    <dgm:pt modelId="{D43377B3-5676-492C-96A2-76085A915A12}" type="pres">
      <dgm:prSet presAssocID="{50A21F13-5AB2-416D-AE5D-83F8F9AC2A7B}" presName="vert1" presStyleCnt="0"/>
      <dgm:spPr/>
    </dgm:pt>
  </dgm:ptLst>
  <dgm:cxnLst>
    <dgm:cxn modelId="{F07F7B2A-7AD3-4CE0-AAA6-5A91C833264A}" type="presOf" srcId="{460176A9-3008-4470-B339-7DA411F3FA3C}" destId="{B640623A-2D1F-4720-A4FC-C1310A4E5CBD}" srcOrd="0" destOrd="0" presId="urn:microsoft.com/office/officeart/2008/layout/LinedList"/>
    <dgm:cxn modelId="{B0D4D12A-78F2-441A-8737-A82065217B06}" type="presOf" srcId="{212F2013-268E-472B-B229-B83F95114716}" destId="{39B62D15-4092-4C06-8066-7F10CBD645EB}" srcOrd="0" destOrd="0" presId="urn:microsoft.com/office/officeart/2008/layout/LinedList"/>
    <dgm:cxn modelId="{8C8BDC35-6792-4292-A7D4-8A668D9E4C98}" type="presOf" srcId="{50A21F13-5AB2-416D-AE5D-83F8F9AC2A7B}" destId="{9D5B5233-56B6-4F09-A9F8-E5BF4FE37917}" srcOrd="0" destOrd="0" presId="urn:microsoft.com/office/officeart/2008/layout/LinedList"/>
    <dgm:cxn modelId="{DB15703D-08A3-4FA1-8CA4-8C6C8625AFCF}" srcId="{460176A9-3008-4470-B339-7DA411F3FA3C}" destId="{28D1D669-7C14-41B4-8FEC-D682B63C9150}" srcOrd="3" destOrd="0" parTransId="{5CC0FA36-22D6-4E03-B158-F9A8D05BAA05}" sibTransId="{243B0457-B49E-4952-8C74-F83509474E8C}"/>
    <dgm:cxn modelId="{9E872841-6F0E-44E0-A676-FE81D5C4F0CD}" srcId="{460176A9-3008-4470-B339-7DA411F3FA3C}" destId="{26EC05B4-FC4F-4B56-BBE6-1773FB4AAFDF}" srcOrd="2" destOrd="0" parTransId="{FC5809E3-8E3C-4822-BD47-DE0F3B57D22B}" sibTransId="{BCD4F127-2615-473F-BF14-EFFB7713925E}"/>
    <dgm:cxn modelId="{5528877E-CEAA-440F-A76D-A000AC1A3106}" srcId="{460176A9-3008-4470-B339-7DA411F3FA3C}" destId="{F3539200-59B0-4954-8CB6-5B267AE2A7D7}" srcOrd="1" destOrd="0" parTransId="{8E46C8D8-A380-43AE-9F45-5B856070FD87}" sibTransId="{EF796658-6BE0-4B3C-85DE-70751AF33336}"/>
    <dgm:cxn modelId="{F6394791-8A13-4DDA-8D59-4CBAB5E195D0}" type="presOf" srcId="{28D1D669-7C14-41B4-8FEC-D682B63C9150}" destId="{17C5F7E9-220A-40CA-95D1-9E338D76EEE6}" srcOrd="0" destOrd="0" presId="urn:microsoft.com/office/officeart/2008/layout/LinedList"/>
    <dgm:cxn modelId="{191E66A5-DC19-4457-9BD1-62F4F865A6CA}" type="presOf" srcId="{26EC05B4-FC4F-4B56-BBE6-1773FB4AAFDF}" destId="{DBFDDACA-A584-4916-9B4C-68F298AE2444}" srcOrd="0" destOrd="0" presId="urn:microsoft.com/office/officeart/2008/layout/LinedList"/>
    <dgm:cxn modelId="{D46D28D2-0778-4DE0-A3CD-D69A28294267}" type="presOf" srcId="{F3539200-59B0-4954-8CB6-5B267AE2A7D7}" destId="{9A716216-994B-4AF5-AC7D-079559277E31}" srcOrd="0" destOrd="0" presId="urn:microsoft.com/office/officeart/2008/layout/LinedList"/>
    <dgm:cxn modelId="{5346C4EC-3244-4BF1-9D32-AA10197D04B4}" srcId="{460176A9-3008-4470-B339-7DA411F3FA3C}" destId="{212F2013-268E-472B-B229-B83F95114716}" srcOrd="0" destOrd="0" parTransId="{A84CF643-293F-495D-917A-35CCC1DB2B14}" sibTransId="{17F045DD-D7B1-4AE3-8866-E82659B8F7D8}"/>
    <dgm:cxn modelId="{543C5DFA-92AC-4110-9366-D53273B62618}" srcId="{460176A9-3008-4470-B339-7DA411F3FA3C}" destId="{50A21F13-5AB2-416D-AE5D-83F8F9AC2A7B}" srcOrd="4" destOrd="0" parTransId="{BED7AC7D-5FF1-4124-9B91-DB734BCDE00D}" sibTransId="{15144FE5-8F44-4694-B500-72FBC238D32C}"/>
    <dgm:cxn modelId="{0CD86C59-F6D2-4CCF-8C01-5FD9D3FC75AD}" type="presParOf" srcId="{B640623A-2D1F-4720-A4FC-C1310A4E5CBD}" destId="{3C65039A-A173-49DF-AA77-FE515BC33B90}" srcOrd="0" destOrd="0" presId="urn:microsoft.com/office/officeart/2008/layout/LinedList"/>
    <dgm:cxn modelId="{7BBFD913-493F-49FD-A2EC-21731640E39E}" type="presParOf" srcId="{B640623A-2D1F-4720-A4FC-C1310A4E5CBD}" destId="{3E518E13-88A7-4065-86D9-577C0037F1F2}" srcOrd="1" destOrd="0" presId="urn:microsoft.com/office/officeart/2008/layout/LinedList"/>
    <dgm:cxn modelId="{FBD8409A-BB8C-4BE3-9200-8427BEC2D929}" type="presParOf" srcId="{3E518E13-88A7-4065-86D9-577C0037F1F2}" destId="{39B62D15-4092-4C06-8066-7F10CBD645EB}" srcOrd="0" destOrd="0" presId="urn:microsoft.com/office/officeart/2008/layout/LinedList"/>
    <dgm:cxn modelId="{2C3D051F-C81B-4A48-B632-B3318A683028}" type="presParOf" srcId="{3E518E13-88A7-4065-86D9-577C0037F1F2}" destId="{0C83BA3E-2BCE-4CE7-BB13-39F9F6718EE8}" srcOrd="1" destOrd="0" presId="urn:microsoft.com/office/officeart/2008/layout/LinedList"/>
    <dgm:cxn modelId="{3CE5301E-B73A-4BDC-8477-AE76C02A5A1F}" type="presParOf" srcId="{B640623A-2D1F-4720-A4FC-C1310A4E5CBD}" destId="{A480B676-6182-4138-A101-BDE2E4AEE97D}" srcOrd="2" destOrd="0" presId="urn:microsoft.com/office/officeart/2008/layout/LinedList"/>
    <dgm:cxn modelId="{3D1A94A4-9583-46E4-BA68-E8CED74C0B0F}" type="presParOf" srcId="{B640623A-2D1F-4720-A4FC-C1310A4E5CBD}" destId="{48E63E53-6821-4FA7-86BA-2386371CD4BD}" srcOrd="3" destOrd="0" presId="urn:microsoft.com/office/officeart/2008/layout/LinedList"/>
    <dgm:cxn modelId="{02E75E83-2221-4E26-AF25-18367CD584F1}" type="presParOf" srcId="{48E63E53-6821-4FA7-86BA-2386371CD4BD}" destId="{9A716216-994B-4AF5-AC7D-079559277E31}" srcOrd="0" destOrd="0" presId="urn:microsoft.com/office/officeart/2008/layout/LinedList"/>
    <dgm:cxn modelId="{4FB84AF7-23FE-49FA-957B-6DF0DE556C88}" type="presParOf" srcId="{48E63E53-6821-4FA7-86BA-2386371CD4BD}" destId="{10682BAE-2DA2-4157-933B-2037195AD8BA}" srcOrd="1" destOrd="0" presId="urn:microsoft.com/office/officeart/2008/layout/LinedList"/>
    <dgm:cxn modelId="{54FD466D-D5B1-43C7-BC9E-151F3EBABD05}" type="presParOf" srcId="{B640623A-2D1F-4720-A4FC-C1310A4E5CBD}" destId="{00391F2C-4C15-4859-91DD-719C7B43F58B}" srcOrd="4" destOrd="0" presId="urn:microsoft.com/office/officeart/2008/layout/LinedList"/>
    <dgm:cxn modelId="{63DFDE40-C880-4407-BC31-4C2B6232A2FE}" type="presParOf" srcId="{B640623A-2D1F-4720-A4FC-C1310A4E5CBD}" destId="{41FA328D-B1D3-41CB-8372-46F339EE4A87}" srcOrd="5" destOrd="0" presId="urn:microsoft.com/office/officeart/2008/layout/LinedList"/>
    <dgm:cxn modelId="{3A73E029-CB83-467A-8AC1-E6DFEC494F5D}" type="presParOf" srcId="{41FA328D-B1D3-41CB-8372-46F339EE4A87}" destId="{DBFDDACA-A584-4916-9B4C-68F298AE2444}" srcOrd="0" destOrd="0" presId="urn:microsoft.com/office/officeart/2008/layout/LinedList"/>
    <dgm:cxn modelId="{4A386420-1367-478E-A982-6CBC05253DC0}" type="presParOf" srcId="{41FA328D-B1D3-41CB-8372-46F339EE4A87}" destId="{DA06E4B3-C49E-4479-93A1-31AAE5A3F844}" srcOrd="1" destOrd="0" presId="urn:microsoft.com/office/officeart/2008/layout/LinedList"/>
    <dgm:cxn modelId="{B4E17DAC-B6CD-4593-B96D-26F02283CA9E}" type="presParOf" srcId="{B640623A-2D1F-4720-A4FC-C1310A4E5CBD}" destId="{59B91375-88CF-413D-A96D-AB03487373B0}" srcOrd="6" destOrd="0" presId="urn:microsoft.com/office/officeart/2008/layout/LinedList"/>
    <dgm:cxn modelId="{28D4EC52-35EB-41AC-A525-C0872C87ABCF}" type="presParOf" srcId="{B640623A-2D1F-4720-A4FC-C1310A4E5CBD}" destId="{DD3EBDB3-00BE-4305-ADDC-8F694C0813C8}" srcOrd="7" destOrd="0" presId="urn:microsoft.com/office/officeart/2008/layout/LinedList"/>
    <dgm:cxn modelId="{5190FB1B-2889-46E2-91DF-D172434A8F7B}" type="presParOf" srcId="{DD3EBDB3-00BE-4305-ADDC-8F694C0813C8}" destId="{17C5F7E9-220A-40CA-95D1-9E338D76EEE6}" srcOrd="0" destOrd="0" presId="urn:microsoft.com/office/officeart/2008/layout/LinedList"/>
    <dgm:cxn modelId="{A551603F-A150-44EE-A977-0361D558C377}" type="presParOf" srcId="{DD3EBDB3-00BE-4305-ADDC-8F694C0813C8}" destId="{08FA275E-2744-4D22-A48B-E14A44A21A4B}" srcOrd="1" destOrd="0" presId="urn:microsoft.com/office/officeart/2008/layout/LinedList"/>
    <dgm:cxn modelId="{4ECF7AD9-09C8-4153-AF6C-E90DC3ABEF7F}" type="presParOf" srcId="{B640623A-2D1F-4720-A4FC-C1310A4E5CBD}" destId="{D2EA28D9-07F8-4CB1-B81D-1CF69ADB1D43}" srcOrd="8" destOrd="0" presId="urn:microsoft.com/office/officeart/2008/layout/LinedList"/>
    <dgm:cxn modelId="{31739404-4E65-430A-940C-EE7C16418C0C}" type="presParOf" srcId="{B640623A-2D1F-4720-A4FC-C1310A4E5CBD}" destId="{DF645A6D-4BDD-4478-8FA9-9782EC8E2553}" srcOrd="9" destOrd="0" presId="urn:microsoft.com/office/officeart/2008/layout/LinedList"/>
    <dgm:cxn modelId="{E745ADFF-41C1-4AA2-8811-423C565B6AF2}" type="presParOf" srcId="{DF645A6D-4BDD-4478-8FA9-9782EC8E2553}" destId="{9D5B5233-56B6-4F09-A9F8-E5BF4FE37917}" srcOrd="0" destOrd="0" presId="urn:microsoft.com/office/officeart/2008/layout/LinedList"/>
    <dgm:cxn modelId="{538BFFA4-137F-4744-A6D7-80A0339926C0}" type="presParOf" srcId="{DF645A6D-4BDD-4478-8FA9-9782EC8E2553}" destId="{D43377B3-5676-492C-96A2-76085A915A1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8C951-EFFD-4FFC-AF76-CDA07FA13611}">
      <dsp:nvSpPr>
        <dsp:cNvPr id="0" name=""/>
        <dsp:cNvSpPr/>
      </dsp:nvSpPr>
      <dsp:spPr>
        <a:xfrm>
          <a:off x="0" y="586"/>
          <a:ext cx="69729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57DFD6-E532-4C2F-8E0F-DDB6EB97F0A2}">
      <dsp:nvSpPr>
        <dsp:cNvPr id="0" name=""/>
        <dsp:cNvSpPr/>
      </dsp:nvSpPr>
      <dsp:spPr>
        <a:xfrm>
          <a:off x="0" y="586"/>
          <a:ext cx="6972975" cy="960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200" b="1" kern="1200" dirty="0">
              <a:latin typeface="Aptos" panose="020B0004020202020204" pitchFamily="34" charset="0"/>
            </a:rPr>
            <a:t>OBSAH</a:t>
          </a:r>
          <a:endParaRPr lang="en-US" sz="3200" kern="1200" dirty="0">
            <a:latin typeface="Aptos" panose="020B0004020202020204" pitchFamily="34" charset="0"/>
          </a:endParaRPr>
        </a:p>
      </dsp:txBody>
      <dsp:txXfrm>
        <a:off x="0" y="586"/>
        <a:ext cx="6972975" cy="960609"/>
      </dsp:txXfrm>
    </dsp:sp>
    <dsp:sp modelId="{BA978681-798E-4E8B-9906-702C602C2001}">
      <dsp:nvSpPr>
        <dsp:cNvPr id="0" name=""/>
        <dsp:cNvSpPr/>
      </dsp:nvSpPr>
      <dsp:spPr>
        <a:xfrm>
          <a:off x="0" y="961195"/>
          <a:ext cx="69729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C219AF-C8D7-4CA7-AF96-133CB193B538}">
      <dsp:nvSpPr>
        <dsp:cNvPr id="0" name=""/>
        <dsp:cNvSpPr/>
      </dsp:nvSpPr>
      <dsp:spPr>
        <a:xfrm>
          <a:off x="0" y="961195"/>
          <a:ext cx="6972975" cy="960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cs typeface="Calibri" panose="020F0502020204030204" pitchFamily="34" charset="0"/>
            </a:rPr>
            <a:t>Úvod</a:t>
          </a:r>
          <a:endParaRPr lang="en-US" sz="2400" kern="1200" dirty="0">
            <a:latin typeface="Aptos" panose="020B0004020202020204" pitchFamily="34" charset="0"/>
            <a:ea typeface="+mn-ea"/>
            <a:cs typeface="+mn-cs"/>
          </a:endParaRPr>
        </a:p>
      </dsp:txBody>
      <dsp:txXfrm>
        <a:off x="0" y="961195"/>
        <a:ext cx="6972975" cy="960609"/>
      </dsp:txXfrm>
    </dsp:sp>
    <dsp:sp modelId="{9B43BAE5-18C7-477B-B28A-7E020CBF5F7B}">
      <dsp:nvSpPr>
        <dsp:cNvPr id="0" name=""/>
        <dsp:cNvSpPr/>
      </dsp:nvSpPr>
      <dsp:spPr>
        <a:xfrm>
          <a:off x="0" y="1921805"/>
          <a:ext cx="69729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558840-8C6C-481B-8684-6366253DF07C}">
      <dsp:nvSpPr>
        <dsp:cNvPr id="0" name=""/>
        <dsp:cNvSpPr/>
      </dsp:nvSpPr>
      <dsp:spPr>
        <a:xfrm>
          <a:off x="0" y="1921805"/>
          <a:ext cx="6972975" cy="960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cs typeface="Calibri" panose="020F0502020204030204" pitchFamily="34" charset="0"/>
            </a:rPr>
            <a:t>Digitální identita</a:t>
          </a:r>
          <a:endParaRPr lang="en-US" sz="2400" kern="1200" dirty="0">
            <a:latin typeface="Aptos" panose="020B0004020202020204" pitchFamily="34" charset="0"/>
            <a:ea typeface="+mn-ea"/>
            <a:cs typeface="+mn-cs"/>
          </a:endParaRPr>
        </a:p>
      </dsp:txBody>
      <dsp:txXfrm>
        <a:off x="0" y="1921805"/>
        <a:ext cx="6972975" cy="960609"/>
      </dsp:txXfrm>
    </dsp:sp>
    <dsp:sp modelId="{FE5EB41F-DC81-47AF-8DFE-8B2FC44AE86B}">
      <dsp:nvSpPr>
        <dsp:cNvPr id="0" name=""/>
        <dsp:cNvSpPr/>
      </dsp:nvSpPr>
      <dsp:spPr>
        <a:xfrm>
          <a:off x="0" y="2882414"/>
          <a:ext cx="697297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7E7B5F-1C43-410C-83C8-908BF621182B}">
      <dsp:nvSpPr>
        <dsp:cNvPr id="0" name=""/>
        <dsp:cNvSpPr/>
      </dsp:nvSpPr>
      <dsp:spPr>
        <a:xfrm>
          <a:off x="0" y="2882414"/>
          <a:ext cx="6972975" cy="960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cs typeface="Calibri" panose="020F0502020204030204" pitchFamily="34" charset="0"/>
            </a:rPr>
            <a:t>Digitální stopa</a:t>
          </a:r>
          <a:endParaRPr lang="en-US" sz="2400" kern="1200" dirty="0">
            <a:latin typeface="Aptos" panose="020B0004020202020204" pitchFamily="34" charset="0"/>
            <a:ea typeface="+mn-ea"/>
            <a:cs typeface="+mn-cs"/>
          </a:endParaRPr>
        </a:p>
      </dsp:txBody>
      <dsp:txXfrm>
        <a:off x="0" y="2882414"/>
        <a:ext cx="6972975" cy="960609"/>
      </dsp:txXfrm>
    </dsp:sp>
    <dsp:sp modelId="{996B8815-0BC1-49F5-9553-1DBF6F5EA2EA}">
      <dsp:nvSpPr>
        <dsp:cNvPr id="0" name=""/>
        <dsp:cNvSpPr/>
      </dsp:nvSpPr>
      <dsp:spPr>
        <a:xfrm>
          <a:off x="0" y="3843024"/>
          <a:ext cx="6972975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F04FAA-CDBB-45AF-B0C2-49E51794CC51}">
      <dsp:nvSpPr>
        <dsp:cNvPr id="0" name=""/>
        <dsp:cNvSpPr/>
      </dsp:nvSpPr>
      <dsp:spPr>
        <a:xfrm>
          <a:off x="0" y="3843024"/>
          <a:ext cx="6972975" cy="960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cs typeface="Calibri" panose="020F0502020204030204" pitchFamily="34" charset="0"/>
            </a:rPr>
            <a:t>Osvědčené postupy pro ochranu digitální identity a digitální stopy</a:t>
          </a:r>
          <a:endParaRPr lang="en-US" sz="2400" kern="1200" dirty="0">
            <a:latin typeface="Aptos" panose="020B0004020202020204" pitchFamily="34" charset="0"/>
            <a:ea typeface="+mn-ea"/>
            <a:cs typeface="+mn-cs"/>
          </a:endParaRPr>
        </a:p>
      </dsp:txBody>
      <dsp:txXfrm>
        <a:off x="0" y="3843024"/>
        <a:ext cx="6972975" cy="9606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5039A-A173-49DF-AA77-FE515BC33B90}">
      <dsp:nvSpPr>
        <dsp:cNvPr id="0" name=""/>
        <dsp:cNvSpPr/>
      </dsp:nvSpPr>
      <dsp:spPr>
        <a:xfrm>
          <a:off x="0" y="1416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B62D15-4092-4C06-8066-7F10CBD645EB}">
      <dsp:nvSpPr>
        <dsp:cNvPr id="0" name=""/>
        <dsp:cNvSpPr/>
      </dsp:nvSpPr>
      <dsp:spPr>
        <a:xfrm>
          <a:off x="0" y="1416"/>
          <a:ext cx="6900512" cy="1223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effectLst/>
              <a:cs typeface="Times New Roman" panose="02020603050405020304" pitchFamily="18" charset="0"/>
            </a:rPr>
            <a:t>Zaznamenejte si informace: (typ podvodu, přesné datum/čas, jaké informace byly odcizeny, čísla bankovních účtů, jména a kontaktní údaje potenciálních podvodníků, dostupná dokumentace: e-maily, chatové konverzace, snímky obrazovky atd.).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Aptos" panose="020B0004020202020204" pitchFamily="34" charset="0"/>
          </a:endParaRPr>
        </a:p>
      </dsp:txBody>
      <dsp:txXfrm>
        <a:off x="0" y="1416"/>
        <a:ext cx="6900512" cy="1223195"/>
      </dsp:txXfrm>
    </dsp:sp>
    <dsp:sp modelId="{A480B676-6182-4138-A101-BDE2E4AEE97D}">
      <dsp:nvSpPr>
        <dsp:cNvPr id="0" name=""/>
        <dsp:cNvSpPr/>
      </dsp:nvSpPr>
      <dsp:spPr>
        <a:xfrm>
          <a:off x="0" y="1224612"/>
          <a:ext cx="6900512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716216-994B-4AF5-AC7D-079559277E31}">
      <dsp:nvSpPr>
        <dsp:cNvPr id="0" name=""/>
        <dsp:cNvSpPr/>
      </dsp:nvSpPr>
      <dsp:spPr>
        <a:xfrm>
          <a:off x="0" y="1224612"/>
          <a:ext cx="6900512" cy="1223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effectLst/>
              <a:cs typeface="Times New Roman" panose="02020603050405020304" pitchFamily="18" charset="0"/>
            </a:rPr>
            <a:t>Obraťte se na všechny instituce, kde došlo k odcizení informací (banky, karetní společnosti, pojišťovny) a požádejte o zablokování vašich účtů a karet.</a:t>
          </a:r>
          <a:endParaRPr lang="en-US" sz="1800" kern="1200" dirty="0"/>
        </a:p>
      </dsp:txBody>
      <dsp:txXfrm>
        <a:off x="0" y="1224612"/>
        <a:ext cx="6900512" cy="1223195"/>
      </dsp:txXfrm>
    </dsp:sp>
    <dsp:sp modelId="{00391F2C-4C15-4859-91DD-719C7B43F58B}">
      <dsp:nvSpPr>
        <dsp:cNvPr id="0" name=""/>
        <dsp:cNvSpPr/>
      </dsp:nvSpPr>
      <dsp:spPr>
        <a:xfrm>
          <a:off x="0" y="2447807"/>
          <a:ext cx="6900512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DDACA-A584-4916-9B4C-68F298AE2444}">
      <dsp:nvSpPr>
        <dsp:cNvPr id="0" name=""/>
        <dsp:cNvSpPr/>
      </dsp:nvSpPr>
      <dsp:spPr>
        <a:xfrm>
          <a:off x="0" y="2447807"/>
          <a:ext cx="6900512" cy="640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effectLst/>
              <a:cs typeface="Times New Roman" panose="02020603050405020304" pitchFamily="18" charset="0"/>
            </a:rPr>
            <a:t>Změňte hesla na všech online účtech. </a:t>
          </a:r>
          <a:br>
            <a:rPr lang="en-GB" sz="1800" i="0" kern="1200" dirty="0"/>
          </a:br>
          <a:endParaRPr lang="en-US" sz="1800" kern="1200" dirty="0"/>
        </a:p>
      </dsp:txBody>
      <dsp:txXfrm>
        <a:off x="0" y="2447807"/>
        <a:ext cx="6900512" cy="640526"/>
      </dsp:txXfrm>
    </dsp:sp>
    <dsp:sp modelId="{59B91375-88CF-413D-A96D-AB03487373B0}">
      <dsp:nvSpPr>
        <dsp:cNvPr id="0" name=""/>
        <dsp:cNvSpPr/>
      </dsp:nvSpPr>
      <dsp:spPr>
        <a:xfrm>
          <a:off x="0" y="3088333"/>
          <a:ext cx="6900512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C5F7E9-220A-40CA-95D1-9E338D76EEE6}">
      <dsp:nvSpPr>
        <dsp:cNvPr id="0" name=""/>
        <dsp:cNvSpPr/>
      </dsp:nvSpPr>
      <dsp:spPr>
        <a:xfrm>
          <a:off x="0" y="3088333"/>
          <a:ext cx="6900512" cy="1223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effectLst/>
              <a:cs typeface="Times New Roman" panose="02020603050405020304" pitchFamily="18" charset="0"/>
            </a:rPr>
            <a:t>Nahlaste podvod orgánům činným v trestním řízení: podejte trestní oznámení policii a vyžádejte si kopii dokumentu s oznámením o incidentu. Nahlásit podvod také dalším relevantním institucím, platformám:</a:t>
          </a:r>
          <a:br>
            <a:rPr lang="en-GB" sz="1800" i="0" kern="1200" dirty="0"/>
          </a:br>
          <a:endParaRPr lang="en-US" sz="1800" kern="1200" dirty="0"/>
        </a:p>
      </dsp:txBody>
      <dsp:txXfrm>
        <a:off x="0" y="3088333"/>
        <a:ext cx="6900512" cy="1223195"/>
      </dsp:txXfrm>
    </dsp:sp>
    <dsp:sp modelId="{D2EA28D9-07F8-4CB1-B81D-1CF69ADB1D43}">
      <dsp:nvSpPr>
        <dsp:cNvPr id="0" name=""/>
        <dsp:cNvSpPr/>
      </dsp:nvSpPr>
      <dsp:spPr>
        <a:xfrm>
          <a:off x="0" y="4311528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5B5233-56B6-4F09-A9F8-E5BF4FE37917}">
      <dsp:nvSpPr>
        <dsp:cNvPr id="0" name=""/>
        <dsp:cNvSpPr/>
      </dsp:nvSpPr>
      <dsp:spPr>
        <a:xfrm>
          <a:off x="0" y="4311528"/>
          <a:ext cx="6900512" cy="1223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solidFill>
                <a:srgbClr val="FF983B"/>
              </a:solidFill>
              <a:effectLst/>
              <a:ea typeface="Cambria" panose="02040503050406030204" pitchFamily="18" charset="0"/>
              <a:cs typeface="Times New Roman" panose="02020603050405020304" pitchFamily="18" charset="0"/>
            </a:rPr>
            <a:t>Úřad pro ochranu osobních údajů ve vaší zemi </a:t>
          </a:r>
          <a:endParaRPr lang="en-US" sz="1800" b="1" kern="1200" dirty="0">
            <a:solidFill>
              <a:srgbClr val="FF983B"/>
            </a:solidFill>
            <a:effectLst/>
            <a:latin typeface="Aptos" panose="020B00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effectLst/>
              <a:latin typeface="Aptos" panose="020B00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European Anti-Fraud</a:t>
          </a:r>
          <a:r>
            <a:rPr lang="en-US" sz="1800" b="1" kern="1200" dirty="0">
              <a:effectLst/>
              <a:latin typeface="Aptos" panose="020B00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>
              <a:latin typeface="Aptos" panose="020B00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Office: </a:t>
          </a:r>
          <a:r>
            <a:rPr lang="en-US" sz="1800" u="sng" kern="1200" dirty="0">
              <a:effectLst/>
              <a:latin typeface="Aptos" panose="020B0004020202020204" pitchFamily="34" charset="0"/>
              <a:ea typeface="Cambria" panose="020405030504060302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https://anti-fraud.ec.europa.eu/olaf-and-you/report-fraud_en</a:t>
          </a:r>
          <a:endParaRPr lang="en-US" sz="1800" kern="1200" dirty="0">
            <a:latin typeface="Aptos" panose="020B0004020202020204" pitchFamily="34" charset="0"/>
          </a:endParaRPr>
        </a:p>
      </dsp:txBody>
      <dsp:txXfrm>
        <a:off x="0" y="4311528"/>
        <a:ext cx="6900512" cy="12231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723286A2-BD5B-40A6-9918-E980843A5447}" type="datetimeFigureOut">
              <a:rPr lang="sk-SK" smtClean="0"/>
              <a:t>16. 10. 2024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DD67C988-4ABC-44CD-BF57-54EC295E72C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68517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7C988-4ABC-44CD-BF57-54EC295E72C9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62519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7C988-4ABC-44CD-BF57-54EC295E72C9}" type="slidenum">
              <a:rPr lang="sk-SK" smtClean="0"/>
              <a:t>25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0241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g"/><Relationship Id="rId7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">
            <a:extLst>
              <a:ext uri="{FF2B5EF4-FFF2-40B4-BE49-F238E27FC236}">
                <a16:creationId xmlns:a16="http://schemas.microsoft.com/office/drawing/2014/main" id="{8C573BC2-7934-898E-58E7-6322923DDF3E}"/>
              </a:ext>
            </a:extLst>
          </p:cNvPr>
          <p:cNvSpPr txBox="1">
            <a:spLocks/>
          </p:cNvSpPr>
          <p:nvPr userDrawn="1"/>
        </p:nvSpPr>
        <p:spPr>
          <a:xfrm>
            <a:off x="1524000" y="3657895"/>
            <a:ext cx="9144000" cy="4806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rgbClr val="92BAB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000" dirty="0">
                <a:solidFill>
                  <a:srgbClr val="FFAA5A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2022-2-SK01-KA220-ADU-000096888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75A80F42-4977-537D-9CDE-C29C2D5B4E94}"/>
              </a:ext>
            </a:extLst>
          </p:cNvPr>
          <p:cNvSpPr txBox="1"/>
          <p:nvPr userDrawn="1"/>
        </p:nvSpPr>
        <p:spPr>
          <a:xfrm>
            <a:off x="1297172" y="1979409"/>
            <a:ext cx="9597656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Building Digital Resilience </a:t>
            </a:r>
            <a:br>
              <a:rPr kumimoji="0" lang="sk-SK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by Making Digital Wellbeing and</a:t>
            </a:r>
            <a:r>
              <a:rPr kumimoji="0" lang="sk-SK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Security </a:t>
            </a:r>
            <a:br>
              <a:rPr kumimoji="0" lang="sk-SK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Accessible to All</a:t>
            </a:r>
            <a:br>
              <a:rPr kumimoji="0" lang="sk-SK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kumimoji="0" lang="sk-SK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DigiWELL</a:t>
            </a:r>
            <a:endParaRPr lang="en-GB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rázok 2" descr="Obrázok, na ktorom je text">
            <a:extLst>
              <a:ext uri="{FF2B5EF4-FFF2-40B4-BE49-F238E27FC236}">
                <a16:creationId xmlns:a16="http://schemas.microsoft.com/office/drawing/2014/main" id="{54C5578C-DDE6-7454-9A35-A21DF6FD6E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075" y="1109487"/>
            <a:ext cx="2785830" cy="643868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A4B61CA5-55B9-4CB5-9152-A8113B1B02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959" y="777514"/>
            <a:ext cx="1307223" cy="1307223"/>
          </a:xfrm>
          <a:prstGeom prst="rect">
            <a:avLst/>
          </a:prstGeom>
        </p:spPr>
      </p:pic>
      <p:grpSp>
        <p:nvGrpSpPr>
          <p:cNvPr id="5" name="Skupina 4">
            <a:extLst>
              <a:ext uri="{FF2B5EF4-FFF2-40B4-BE49-F238E27FC236}">
                <a16:creationId xmlns:a16="http://schemas.microsoft.com/office/drawing/2014/main" id="{93EB76E5-F830-4DD2-448B-85F788FD2FF6}"/>
              </a:ext>
            </a:extLst>
          </p:cNvPr>
          <p:cNvGrpSpPr/>
          <p:nvPr userDrawn="1"/>
        </p:nvGrpSpPr>
        <p:grpSpPr>
          <a:xfrm>
            <a:off x="1111053" y="5744184"/>
            <a:ext cx="10432806" cy="737473"/>
            <a:chOff x="2911015" y="5847007"/>
            <a:chExt cx="10432806" cy="737473"/>
          </a:xfrm>
        </p:grpSpPr>
        <p:pic>
          <p:nvPicPr>
            <p:cNvPr id="6" name="Obrázok 5">
              <a:extLst>
                <a:ext uri="{FF2B5EF4-FFF2-40B4-BE49-F238E27FC236}">
                  <a16:creationId xmlns:a16="http://schemas.microsoft.com/office/drawing/2014/main" id="{0717F8F2-0BCE-9421-DF7E-92091F55BA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17532" y="5847007"/>
              <a:ext cx="1826289" cy="737473"/>
            </a:xfrm>
            <a:prstGeom prst="rect">
              <a:avLst/>
            </a:prstGeom>
          </p:spPr>
        </p:pic>
        <p:pic>
          <p:nvPicPr>
            <p:cNvPr id="7" name="Picture 2" descr="Slovenská poľnohospodárska univerzita v Nitre">
              <a:extLst>
                <a:ext uri="{FF2B5EF4-FFF2-40B4-BE49-F238E27FC236}">
                  <a16:creationId xmlns:a16="http://schemas.microsoft.com/office/drawing/2014/main" id="{B00D6C37-830D-9941-CE8E-7B8A7F58995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1015" y="5933486"/>
              <a:ext cx="1128044" cy="534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Logo">
              <a:extLst>
                <a:ext uri="{FF2B5EF4-FFF2-40B4-BE49-F238E27FC236}">
                  <a16:creationId xmlns:a16="http://schemas.microsoft.com/office/drawing/2014/main" id="{CD7F7C8A-16EA-543D-14C6-A4B03911D38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9350" y="5963498"/>
              <a:ext cx="968299" cy="504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BCF61E06-6F0B-102C-C5D7-4F46BA0036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9235" y="5933486"/>
              <a:ext cx="1156727" cy="564513"/>
            </a:xfrm>
            <a:prstGeom prst="rect">
              <a:avLst/>
            </a:prstGeom>
          </p:spPr>
        </p:pic>
        <p:pic>
          <p:nvPicPr>
            <p:cNvPr id="11" name="Picture 4" descr="AIFED - Formación, cultura y empleo en Granada">
              <a:extLst>
                <a:ext uri="{FF2B5EF4-FFF2-40B4-BE49-F238E27FC236}">
                  <a16:creationId xmlns:a16="http://schemas.microsoft.com/office/drawing/2014/main" id="{D66156B2-E30F-3CE0-6DDE-56F3AB67B9D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9109" y="5921371"/>
              <a:ext cx="1521023" cy="52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5">
              <a:extLst>
                <a:ext uri="{FF2B5EF4-FFF2-40B4-BE49-F238E27FC236}">
                  <a16:creationId xmlns:a16="http://schemas.microsoft.com/office/drawing/2014/main" id="{0E56BECE-5124-9DF4-2569-5A497617F4F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11718" y="5954709"/>
              <a:ext cx="1499020" cy="22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1" descr="Syzygia Foundation">
              <a:extLst>
                <a:ext uri="{FF2B5EF4-FFF2-40B4-BE49-F238E27FC236}">
                  <a16:creationId xmlns:a16="http://schemas.microsoft.com/office/drawing/2014/main" id="{B5BBB899-B640-32EB-E0F3-C9B21A3DB9F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1615" y="6291863"/>
              <a:ext cx="1419225" cy="282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Obrázok 13">
            <a:extLst>
              <a:ext uri="{FF2B5EF4-FFF2-40B4-BE49-F238E27FC236}">
                <a16:creationId xmlns:a16="http://schemas.microsoft.com/office/drawing/2014/main" id="{742551FF-9CE1-7E47-DF33-E0FC04B1985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572" y="5507489"/>
            <a:ext cx="887333" cy="116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098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01F1AD-0822-2C73-E021-A1EA53C86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08E1CF9-711E-EE03-E4DA-A2CBCC3CA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79B79F4-7975-A02F-2EC4-508F63AF2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38F8881-652D-DB01-6C7D-DE15E6CFC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B0926CE-5C85-22E9-09E2-843E79248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63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6B0CE8-2E64-20E2-832A-F8B4240C9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03BEFD-AF56-EA58-F6FE-88659F67F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804560F-FB85-BE2A-77D1-BBDB65705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79DD5F1-F4A3-CC14-2DEE-008C82E08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1D1B952-F220-D065-D564-0565EB8D3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057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17783A-9DD7-C4E3-AD6B-955872A41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B196882-70C4-4ACD-A99A-A8958E5A90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781A7339-0462-2583-4C7E-AC14D736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BF37404-D5DC-C323-A09F-B9AEE4ADF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60DFDEC-94C8-D2B9-E4C1-B4157BA57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BD7F664F-EF37-8273-B7D4-651E4C5AD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9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2095AE-6105-78F1-2060-8904479B9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F27CB3D-08A6-28E6-E5CC-6CA3B8E4A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0DB46130-0E02-6AEE-8C22-7CF94ABDC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CD71381-3FFB-E053-BBC6-8F51278DF7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59012D81-F5D8-0EA8-51F4-E62D778879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24F99924-393C-4DAC-A1A5-FAF5F76C0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41B93AAC-DCAF-03F5-9D41-8F23D86E7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ADAFA6F0-510F-667C-5B1E-71A07DAC2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228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C0A2C3-1309-E39C-F52B-6F1739337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1AC30078-893E-AD52-6A11-5FEF4FC0D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537525CC-0C41-2557-55A4-68EED4C47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CE560D30-9DB0-99C5-87F3-B1D925337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466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93BDD5FA-2881-49E7-32CF-BBAA78098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ED61BAD6-A65B-B251-190E-92B81AB3F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5E5516A2-91C1-AB87-9BDF-6B1A2FE1F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58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0C7403-C4AC-48AE-104C-45479F92A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8A191FF-4646-6976-D6FD-30BAA8F7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1649CDB-6516-E7BA-D5C3-58CA396127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194459A4-AA2C-F367-03E2-3BE4AD0EA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1A283D1-CD37-D4F4-A8C6-7187D5965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3D0C99CC-FC99-29D9-25D6-E4D14C8F0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169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2BFC1D-6001-1628-80DF-CBAA82218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F8847F74-7C77-2C3E-F740-A0DF1FC5EA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A4A6D59-03F3-C812-9A2F-011C96899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B2B43DE7-CCBF-0444-DF50-5F5473C1D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6FE0941-5A87-5E9D-639F-52D6B29BE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F3772BF-F857-3376-45C2-8C5939BB0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145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CDD516-2BD2-033D-677D-526721D16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860DC75A-6DAA-2E36-844B-1DE924CCF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3204487-0394-4899-004D-EB9C938C7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1C63FC8-5F6F-18C2-A2A1-C1FFC5DC7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316F04A-2E92-988F-C4DD-2B2C234D7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672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6F796ECB-A4DB-8794-85D8-938ED91352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22C68503-5BA6-6368-30A0-244F1FF68B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9E3C45A-D877-22F6-2D8B-287D0C12F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38EE748-128F-28F4-104E-27AF6DA7F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01B215F-4C15-F814-EDF8-C7B7402EC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217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4D3FBA-5B99-2AB2-BD67-67A4A164A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35A9057-43B6-746F-BEA7-CE263338D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0049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">
            <a:extLst>
              <a:ext uri="{FF2B5EF4-FFF2-40B4-BE49-F238E27FC236}">
                <a16:creationId xmlns:a16="http://schemas.microsoft.com/office/drawing/2014/main" id="{8C573BC2-7934-898E-58E7-6322923DDF3E}"/>
              </a:ext>
            </a:extLst>
          </p:cNvPr>
          <p:cNvSpPr txBox="1">
            <a:spLocks/>
          </p:cNvSpPr>
          <p:nvPr userDrawn="1"/>
        </p:nvSpPr>
        <p:spPr>
          <a:xfrm>
            <a:off x="1524000" y="2649480"/>
            <a:ext cx="9144000" cy="7453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rgbClr val="92BAB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000" dirty="0">
                <a:solidFill>
                  <a:srgbClr val="FFAA5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ERASMUS+KA220-ADU - </a:t>
            </a:r>
            <a:r>
              <a:rPr lang="en-US" sz="2000" dirty="0">
                <a:solidFill>
                  <a:srgbClr val="FFAA5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Cooperation partnerships in adult education</a:t>
            </a:r>
            <a:endParaRPr lang="sk-SK" sz="2000" dirty="0">
              <a:solidFill>
                <a:srgbClr val="FFAA5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sk-SK" sz="2000" dirty="0">
                <a:solidFill>
                  <a:srgbClr val="FFAA5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KA220-ADU-2BF13E10 </a:t>
            </a:r>
            <a:endParaRPr lang="en-GB" sz="2000" dirty="0">
              <a:solidFill>
                <a:srgbClr val="FFAA5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75A80F42-4977-537D-9CDE-C29C2D5B4E94}"/>
              </a:ext>
            </a:extLst>
          </p:cNvPr>
          <p:cNvSpPr txBox="1"/>
          <p:nvPr userDrawn="1"/>
        </p:nvSpPr>
        <p:spPr>
          <a:xfrm>
            <a:off x="1297172" y="1042061"/>
            <a:ext cx="9597656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Building Digital Resilience by Making Digital Wellbeing and</a:t>
            </a:r>
            <a:b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</a:b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Security Accessible to All</a:t>
            </a:r>
            <a:br>
              <a:rPr kumimoji="0" lang="sk-SK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</a:br>
            <a:r>
              <a:rPr kumimoji="0" lang="sk-SK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&lt;&lt;</a:t>
            </a:r>
            <a:r>
              <a:rPr kumimoji="0" lang="sk-SK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DigiWELL</a:t>
            </a:r>
            <a:r>
              <a:rPr kumimoji="0" lang="sk-SK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&gt;&gt;</a:t>
            </a:r>
            <a:endParaRPr lang="en-GB" sz="2600" dirty="0"/>
          </a:p>
        </p:txBody>
      </p:sp>
      <p:grpSp>
        <p:nvGrpSpPr>
          <p:cNvPr id="2" name="Skupina 6">
            <a:extLst>
              <a:ext uri="{FF2B5EF4-FFF2-40B4-BE49-F238E27FC236}">
                <a16:creationId xmlns:a16="http://schemas.microsoft.com/office/drawing/2014/main" id="{7742E34A-6003-4057-7109-B4DCB96D35A2}"/>
              </a:ext>
            </a:extLst>
          </p:cNvPr>
          <p:cNvGrpSpPr/>
          <p:nvPr userDrawn="1"/>
        </p:nvGrpSpPr>
        <p:grpSpPr>
          <a:xfrm>
            <a:off x="404037" y="5915131"/>
            <a:ext cx="11602577" cy="790052"/>
            <a:chOff x="435935" y="5851336"/>
            <a:chExt cx="11602577" cy="790052"/>
          </a:xfrm>
        </p:grpSpPr>
        <p:pic>
          <p:nvPicPr>
            <p:cNvPr id="3" name="Obrázok 7" descr="Obrázok, na ktorom je text">
              <a:extLst>
                <a:ext uri="{FF2B5EF4-FFF2-40B4-BE49-F238E27FC236}">
                  <a16:creationId xmlns:a16="http://schemas.microsoft.com/office/drawing/2014/main" id="{B188D6EE-9640-2F18-BB35-B6223AACBA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35" y="5963498"/>
              <a:ext cx="2290456" cy="529376"/>
            </a:xfrm>
            <a:prstGeom prst="rect">
              <a:avLst/>
            </a:prstGeom>
          </p:spPr>
        </p:pic>
        <p:pic>
          <p:nvPicPr>
            <p:cNvPr id="4" name="Obrázok 8">
              <a:extLst>
                <a:ext uri="{FF2B5EF4-FFF2-40B4-BE49-F238E27FC236}">
                  <a16:creationId xmlns:a16="http://schemas.microsoft.com/office/drawing/2014/main" id="{94663C1E-6A81-5255-6A8A-1BA39AA9AE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2223" y="5851336"/>
              <a:ext cx="1826289" cy="737473"/>
            </a:xfrm>
            <a:prstGeom prst="rect">
              <a:avLst/>
            </a:prstGeom>
          </p:spPr>
        </p:pic>
        <p:pic>
          <p:nvPicPr>
            <p:cNvPr id="5" name="Obrázok 9">
              <a:extLst>
                <a:ext uri="{FF2B5EF4-FFF2-40B4-BE49-F238E27FC236}">
                  <a16:creationId xmlns:a16="http://schemas.microsoft.com/office/drawing/2014/main" id="{3B80CD3C-F3EB-86BE-9402-CCA53F62F2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6391" y="5863719"/>
              <a:ext cx="777669" cy="777669"/>
            </a:xfrm>
            <a:prstGeom prst="rect">
              <a:avLst/>
            </a:prstGeom>
          </p:spPr>
        </p:pic>
        <p:pic>
          <p:nvPicPr>
            <p:cNvPr id="6" name="Picture 2" descr="Slovenská poľnohospodárska univerzita v Nitre">
              <a:extLst>
                <a:ext uri="{FF2B5EF4-FFF2-40B4-BE49-F238E27FC236}">
                  <a16:creationId xmlns:a16="http://schemas.microsoft.com/office/drawing/2014/main" id="{18C12442-9888-DF01-0D04-E54CFC51996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9235" y="5963498"/>
              <a:ext cx="1128044" cy="504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Logo">
              <a:extLst>
                <a:ext uri="{FF2B5EF4-FFF2-40B4-BE49-F238E27FC236}">
                  <a16:creationId xmlns:a16="http://schemas.microsoft.com/office/drawing/2014/main" id="{A12653CD-F652-4955-2DF8-1F145D48746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7279" y="5963498"/>
              <a:ext cx="968299" cy="504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2C24E57-7917-345F-39EB-C946DC5995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578" y="5945929"/>
              <a:ext cx="1156727" cy="564513"/>
            </a:xfrm>
            <a:prstGeom prst="rect">
              <a:avLst/>
            </a:prstGeom>
          </p:spPr>
        </p:pic>
        <p:pic>
          <p:nvPicPr>
            <p:cNvPr id="10" name="Picture 9" descr="AIFED - Formación, cultura y empleo en Granada">
              <a:extLst>
                <a:ext uri="{FF2B5EF4-FFF2-40B4-BE49-F238E27FC236}">
                  <a16:creationId xmlns:a16="http://schemas.microsoft.com/office/drawing/2014/main" id="{2A4BD905-BF5D-7F6B-DC78-E8B21C77798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8797" y="5968999"/>
              <a:ext cx="1521023" cy="52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DE1F00A-E68C-4D66-6740-C74D4C1A96A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6511" y="5945929"/>
              <a:ext cx="1499020" cy="22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Syzygia Foundation">
              <a:extLst>
                <a:ext uri="{FF2B5EF4-FFF2-40B4-BE49-F238E27FC236}">
                  <a16:creationId xmlns:a16="http://schemas.microsoft.com/office/drawing/2014/main" id="{641A6490-CDF8-6265-0143-32A2FCE4E69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6409" y="6252553"/>
              <a:ext cx="1419225" cy="282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81245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4D3FBA-5B99-2AB2-BD67-67A4A164A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35A9057-43B6-746F-BEA7-CE263338D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8326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59A5AF-6B5C-45A1-1FB8-4A10DD953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2934F81-DBED-D029-6E7C-3D5CABBBA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5638265-EBB0-3D3D-9D43-884490BB6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2460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98C846-E56F-F8FB-0E8F-A31A7468D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B3C3E5-B332-4C8D-1855-3683A3B0B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A45C6FA8-FA26-3E40-B51A-408606C86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7C2DF9D-F767-5C94-962C-3CF6C7055F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7EC0FAD3-A546-E6B0-38BF-42F7D495FA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5001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F72F59-F218-5327-C4EF-72E2A4FCF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306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46315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4ADE84-A388-6F43-AFAD-7528401AF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AF78B52-C79A-364E-5463-982013600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4CE83CC-671E-EFDC-C9A9-6CCBF69C3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F43C211-1AC3-84DD-C901-99A28F2BD4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96294D-597E-4D2E-B81B-892A1B613257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03E3DD7-BA70-7A80-32A5-EB6BAE383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0A07A8C-A254-726C-9379-8A4DE7BAE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96F323-A7D3-4479-AD34-CAE9252406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4305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CAC654-9A4C-0448-6D60-6854DC5DB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AA0CA434-3E6A-3418-B3A1-7E85F3850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9B75E2C-1313-E597-88F4-96D86DE60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B6673DD-A6C5-ACEB-66D7-91C0DF780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96294D-597E-4D2E-B81B-892A1B613257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A584A9D-DD98-B05B-9E09-EBCDE5E3C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F59585D-B970-3926-0CF9-FFE524241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96F323-A7D3-4479-AD34-CAE9252406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7278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646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120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59A5AF-6B5C-45A1-1FB8-4A10DD953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2934F81-DBED-D029-6E7C-3D5CABBBA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5638265-EBB0-3D3D-9D43-884490BB6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6077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6863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753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370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892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9871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137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42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238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05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98C846-E56F-F8FB-0E8F-A31A7468D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B3C3E5-B332-4C8D-1855-3683A3B0B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A45C6FA8-FA26-3E40-B51A-408606C86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7C2DF9D-F767-5C94-962C-3CF6C7055F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7EC0FAD3-A546-E6B0-38BF-42F7D495FA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062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F72F59-F218-5327-C4EF-72E2A4FCF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419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762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4ADE84-A388-6F43-AFAD-7528401AF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AF78B52-C79A-364E-5463-982013600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4CE83CC-671E-EFDC-C9A9-6CCBF69C3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F43C211-1AC3-84DD-C901-99A28F2BD4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96294D-597E-4D2E-B81B-892A1B613257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03E3DD7-BA70-7A80-32A5-EB6BAE383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0A07A8C-A254-726C-9379-8A4DE7BAE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96F323-A7D3-4479-AD34-CAE9252406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04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CAC654-9A4C-0448-6D60-6854DC5DB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AA0CA434-3E6A-3418-B3A1-7E85F3850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9B75E2C-1313-E597-88F4-96D86DE60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B6673DD-A6C5-ACEB-66D7-91C0DF780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96294D-597E-4D2E-B81B-892A1B613257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A584A9D-DD98-B05B-9E09-EBCDE5E3C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F59585D-B970-3926-0CF9-FFE524241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96F323-A7D3-4479-AD34-CAE9252406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050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F384DA-355A-27CC-8AD9-7ED41F766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12F85A7-F4AC-6A2F-0506-F1E0EC26A9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GB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ED51B71-7BF2-620A-3937-82807B227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5B09A74-9F05-4879-BB0A-C07F1A464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522C251-4D2C-2E18-CC4D-80B18D6A3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941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A54D64AA-876A-5527-C225-22A2C738E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116" y="365126"/>
            <a:ext cx="10662684" cy="1058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Insert title of the slide</a:t>
            </a:r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9F599E69-1CCE-B314-D677-A50FBDE72B6A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91116" y="1658679"/>
            <a:ext cx="10662684" cy="3944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42646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92BAB5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FAA5A"/>
        </a:buClr>
        <a:buFont typeface="Wingdings" panose="05000000000000000000" pitchFamily="2" charset="2"/>
        <a:buChar char="q"/>
        <a:defRPr sz="2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062644E8-10B5-CE49-6891-911654D2B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E9D2063-3934-78F3-5D1C-633EC0F06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D50C04B-C414-807B-F073-844A86F456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569F9E-8D34-42E7-83D8-6690845F3D31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C7083BE-5379-B44F-A80E-0AA6CA3D3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CF04C7D-6326-DC64-E752-D539A22120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8E33BF-AC80-4C3F-8F8D-6E475268A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807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A54D64AA-876A-5527-C225-22A2C738E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116" y="365126"/>
            <a:ext cx="10662684" cy="1058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Insert title of the slide</a:t>
            </a:r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9F599E69-1CCE-B314-D677-A50FBDE72B6A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91116" y="1658679"/>
            <a:ext cx="10662684" cy="3944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4412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92BAB5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FAA5A"/>
        </a:buClr>
        <a:buFont typeface="Wingdings" panose="05000000000000000000" pitchFamily="2" charset="2"/>
        <a:buChar char="q"/>
        <a:defRPr sz="2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9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6.jpeg"/><Relationship Id="rId12" Type="http://schemas.openxmlformats.org/officeDocument/2006/relationships/hyperlink" Target="https://www.pngall.com/cybersecurity-png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11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8.png"/><Relationship Id="rId14" Type="http://schemas.openxmlformats.org/officeDocument/2006/relationships/image" Target="../media/image17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s://www.nexuzhealth.be/en/login-eid" TargetMode="Externa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myactivity.google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upport.google.com/websearch/contact/content_removal_form?hl=en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060DA4-0D12-8E98-5E76-2670E8CE4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9558" y="1583992"/>
            <a:ext cx="5334930" cy="177276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spcBef>
                <a:spcPts val="1000"/>
              </a:spcBef>
              <a:spcAft>
                <a:spcPts val="600"/>
              </a:spcAft>
              <a:buClr>
                <a:srgbClr val="FFAA5A"/>
              </a:buClr>
            </a:pPr>
            <a:r>
              <a:rPr lang="en-US" b="1" dirty="0" err="1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Digitální</a:t>
            </a:r>
            <a:r>
              <a:rPr lang="en-US" b="1" dirty="0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bezpečnost</a:t>
            </a:r>
            <a:r>
              <a:rPr lang="en-US" b="1" dirty="0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 - </a:t>
            </a:r>
            <a:r>
              <a:rPr lang="en-US" b="1" dirty="0" err="1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digitální</a:t>
            </a:r>
            <a:r>
              <a:rPr lang="en-US" b="1" dirty="0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identita</a:t>
            </a:r>
            <a:r>
              <a:rPr lang="en-US" b="1" dirty="0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 a </a:t>
            </a:r>
            <a:r>
              <a:rPr lang="en-US" b="1" dirty="0" err="1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digitální</a:t>
            </a:r>
            <a:r>
              <a:rPr lang="en-US" b="1" dirty="0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stopa</a:t>
            </a:r>
            <a:endParaRPr lang="en-US" b="1" dirty="0">
              <a:solidFill>
                <a:srgbClr val="FFAA5A"/>
              </a:solidFill>
              <a:latin typeface="+mn-lt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9" name="Obrázok 18" descr="Obrázok, na ktorom je text">
            <a:extLst>
              <a:ext uri="{FF2B5EF4-FFF2-40B4-BE49-F238E27FC236}">
                <a16:creationId xmlns:a16="http://schemas.microsoft.com/office/drawing/2014/main" id="{A34B1F93-7319-3B02-1A2A-A41863D32FA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392" y="683970"/>
            <a:ext cx="2406814" cy="529376"/>
          </a:xfrm>
          <a:prstGeom prst="rect">
            <a:avLst/>
          </a:prstGeom>
        </p:spPr>
      </p:pic>
      <p:pic>
        <p:nvPicPr>
          <p:cNvPr id="21" name="Obrázok 20">
            <a:extLst>
              <a:ext uri="{FF2B5EF4-FFF2-40B4-BE49-F238E27FC236}">
                <a16:creationId xmlns:a16="http://schemas.microsoft.com/office/drawing/2014/main" id="{E61D75E1-8198-2645-4D4B-679D6C8F82C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658" y="5151053"/>
            <a:ext cx="817175" cy="777669"/>
          </a:xfrm>
          <a:prstGeom prst="rect">
            <a:avLst/>
          </a:prstGeom>
        </p:spPr>
      </p:pic>
      <p:pic>
        <p:nvPicPr>
          <p:cNvPr id="23" name="Picture 2" descr="Slovenská poľnohospodárska univerzita v Nitre">
            <a:extLst>
              <a:ext uri="{FF2B5EF4-FFF2-40B4-BE49-F238E27FC236}">
                <a16:creationId xmlns:a16="http://schemas.microsoft.com/office/drawing/2014/main" id="{D9E315C1-56E0-94ED-8E3D-4E31B7235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258" y="5272445"/>
            <a:ext cx="1185350" cy="50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Obrázok 13">
            <a:extLst>
              <a:ext uri="{FF2B5EF4-FFF2-40B4-BE49-F238E27FC236}">
                <a16:creationId xmlns:a16="http://schemas.microsoft.com/office/drawing/2014/main" id="{40BAEEF0-A23E-537C-ECC3-9FDDB55C90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380" y="5242752"/>
            <a:ext cx="773010" cy="1016004"/>
          </a:xfrm>
          <a:prstGeom prst="rect">
            <a:avLst/>
          </a:prstGeom>
        </p:spPr>
      </p:pic>
      <p:pic>
        <p:nvPicPr>
          <p:cNvPr id="27" name="Picture 12" descr="Logo">
            <a:extLst>
              <a:ext uri="{FF2B5EF4-FFF2-40B4-BE49-F238E27FC236}">
                <a16:creationId xmlns:a16="http://schemas.microsoft.com/office/drawing/2014/main" id="{ED11F0BA-9F73-FE6F-5053-F71F37F41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90" y="5213414"/>
            <a:ext cx="1017490" cy="50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3">
            <a:extLst>
              <a:ext uri="{FF2B5EF4-FFF2-40B4-BE49-F238E27FC236}">
                <a16:creationId xmlns:a16="http://schemas.microsoft.com/office/drawing/2014/main" id="{C4695506-135C-179F-2F16-07EA3E816B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882" y="5208372"/>
            <a:ext cx="1215490" cy="564513"/>
          </a:xfrm>
          <a:prstGeom prst="rect">
            <a:avLst/>
          </a:prstGeom>
        </p:spPr>
      </p:pic>
      <p:pic>
        <p:nvPicPr>
          <p:cNvPr id="30" name="Picture 14" descr="AIFED - Formación, cultura y empleo en Granada">
            <a:extLst>
              <a:ext uri="{FF2B5EF4-FFF2-40B4-BE49-F238E27FC236}">
                <a16:creationId xmlns:a16="http://schemas.microsoft.com/office/drawing/2014/main" id="{32A3AF98-383A-09A5-D166-B79E4C62D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99" y="5771248"/>
            <a:ext cx="1598293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>
            <a:extLst>
              <a:ext uri="{FF2B5EF4-FFF2-40B4-BE49-F238E27FC236}">
                <a16:creationId xmlns:a16="http://schemas.microsoft.com/office/drawing/2014/main" id="{1482B195-876D-7188-1B81-D2603F93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023" y="5889422"/>
            <a:ext cx="1575172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6" descr="Syzygia Foundation">
            <a:extLst>
              <a:ext uri="{FF2B5EF4-FFF2-40B4-BE49-F238E27FC236}">
                <a16:creationId xmlns:a16="http://schemas.microsoft.com/office/drawing/2014/main" id="{3B467BFD-9687-53BC-864C-C26209912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679" y="5862581"/>
            <a:ext cx="1491323" cy="28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ok 2" descr="Obrázok, na ktorom je počítač, animák, chlapec&#10;&#10;Automaticky generovaný popis">
            <a:extLst>
              <a:ext uri="{FF2B5EF4-FFF2-40B4-BE49-F238E27FC236}">
                <a16:creationId xmlns:a16="http://schemas.microsoft.com/office/drawing/2014/main" id="{C202155C-44E1-7C08-0D48-EB765193B4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106297" y="1470012"/>
            <a:ext cx="3755414" cy="3418014"/>
          </a:xfrm>
          <a:prstGeom prst="rect">
            <a:avLst/>
          </a:prstGeom>
        </p:spPr>
      </p:pic>
      <p:pic>
        <p:nvPicPr>
          <p:cNvPr id="4" name="Grafický objekt 3" descr="Štít so značkou obrys">
            <a:extLst>
              <a:ext uri="{FF2B5EF4-FFF2-40B4-BE49-F238E27FC236}">
                <a16:creationId xmlns:a16="http://schemas.microsoft.com/office/drawing/2014/main" id="{6170BE01-09C6-6943-9587-26C1F6C94E7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511235" y="2447570"/>
            <a:ext cx="914400" cy="914400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D631E33B-7141-87BC-7265-49AEB99568AD}"/>
              </a:ext>
            </a:extLst>
          </p:cNvPr>
          <p:cNvSpPr txBox="1">
            <a:spLocks/>
          </p:cNvSpPr>
          <p:nvPr/>
        </p:nvSpPr>
        <p:spPr>
          <a:xfrm>
            <a:off x="7622071" y="3686794"/>
            <a:ext cx="2480219" cy="13737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</a:rPr>
              <a:t>Utváření digitální odolnosti prostřednictvím digitální pohody a bezpečnosti pro všechny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</a:rPr>
              <a:t>2022-2-SK01-KA220-ADU-000096888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98921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E27E721-AF77-4034-76E7-B653B6962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43" y="233726"/>
            <a:ext cx="10515600" cy="857885"/>
          </a:xfrm>
        </p:spPr>
        <p:txBody>
          <a:bodyPr>
            <a:noAutofit/>
          </a:bodyPr>
          <a:lstStyle/>
          <a:p>
            <a:pPr algn="l"/>
            <a:r>
              <a:rPr lang="en-US" sz="3600" dirty="0" err="1">
                <a:latin typeface="Aptos" panose="020B0004020202020204" pitchFamily="34" charset="0"/>
                <a:ea typeface="Cambria"/>
              </a:rPr>
              <a:t>Autentizační</a:t>
            </a:r>
            <a:r>
              <a:rPr lang="en-US" sz="36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3600" dirty="0" err="1">
                <a:latin typeface="Aptos" panose="020B0004020202020204" pitchFamily="34" charset="0"/>
                <a:ea typeface="Cambria"/>
              </a:rPr>
              <a:t>mechanismy</a:t>
            </a:r>
            <a:r>
              <a:rPr lang="en-US" sz="3600" dirty="0">
                <a:latin typeface="Aptos" panose="020B0004020202020204" pitchFamily="34" charset="0"/>
                <a:ea typeface="Cambria"/>
              </a:rPr>
              <a:t> - </a:t>
            </a:r>
            <a:r>
              <a:rPr lang="en-US" sz="3600" dirty="0" err="1">
                <a:latin typeface="Aptos" panose="020B0004020202020204" pitchFamily="34" charset="0"/>
                <a:ea typeface="Cambria"/>
              </a:rPr>
              <a:t>kategorie</a:t>
            </a:r>
            <a:endParaRPr lang="en-US" sz="3600" dirty="0">
              <a:latin typeface="Aptos" panose="020B0004020202020204" pitchFamily="34" charset="0"/>
              <a:ea typeface="Cambria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9B82E99-8401-914C-FF78-385CEA300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910"/>
            <a:ext cx="11140440" cy="73815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en-US" sz="2000" b="1" dirty="0" err="1">
                <a:latin typeface="Aptos" panose="020B0004020202020204" pitchFamily="34" charset="0"/>
                <a:ea typeface="Cambria"/>
              </a:rPr>
              <a:t>Autentizace</a:t>
            </a:r>
            <a:r>
              <a:rPr lang="en-US" sz="2000" b="1" dirty="0">
                <a:latin typeface="Aptos" panose="020B0004020202020204" pitchFamily="34" charset="0"/>
                <a:ea typeface="Cambria"/>
              </a:rPr>
              <a:t> je </a:t>
            </a:r>
            <a:r>
              <a:rPr lang="en-US" sz="2000" b="1" dirty="0" err="1">
                <a:latin typeface="Aptos" panose="020B0004020202020204" pitchFamily="34" charset="0"/>
                <a:ea typeface="Cambria"/>
              </a:rPr>
              <a:t>založena</a:t>
            </a:r>
            <a:r>
              <a:rPr lang="en-US" sz="20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000" b="1" dirty="0" err="1">
                <a:latin typeface="Aptos" panose="020B0004020202020204" pitchFamily="34" charset="0"/>
                <a:ea typeface="Cambria"/>
              </a:rPr>
              <a:t>na</a:t>
            </a:r>
            <a:r>
              <a:rPr lang="en-US" sz="20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000" b="1" dirty="0" err="1">
                <a:latin typeface="Aptos" panose="020B0004020202020204" pitchFamily="34" charset="0"/>
                <a:ea typeface="Cambria"/>
              </a:rPr>
              <a:t>poskytnutí</a:t>
            </a:r>
            <a:r>
              <a:rPr lang="en-US" sz="20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000" b="1" dirty="0" err="1">
                <a:latin typeface="Aptos" panose="020B0004020202020204" pitchFamily="34" charset="0"/>
                <a:ea typeface="Cambria"/>
              </a:rPr>
              <a:t>dalších</a:t>
            </a:r>
            <a:r>
              <a:rPr lang="en-US" sz="20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000" b="1" dirty="0" err="1">
                <a:latin typeface="Aptos" panose="020B0004020202020204" pitchFamily="34" charset="0"/>
                <a:ea typeface="Cambria"/>
              </a:rPr>
              <a:t>informací</a:t>
            </a:r>
            <a:r>
              <a:rPr lang="en-US" sz="2000" b="1" dirty="0">
                <a:latin typeface="Aptos" panose="020B0004020202020204" pitchFamily="34" charset="0"/>
                <a:ea typeface="Cambria"/>
              </a:rPr>
              <a:t> - </a:t>
            </a:r>
            <a:r>
              <a:rPr lang="en-US" sz="2000" b="1" dirty="0" err="1">
                <a:latin typeface="Aptos" panose="020B0004020202020204" pitchFamily="34" charset="0"/>
                <a:ea typeface="Cambria"/>
              </a:rPr>
              <a:t>různých</a:t>
            </a:r>
            <a:r>
              <a:rPr lang="en-US" sz="20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000" b="1" dirty="0" err="1">
                <a:latin typeface="Aptos" panose="020B0004020202020204" pitchFamily="34" charset="0"/>
                <a:ea typeface="Cambria"/>
              </a:rPr>
              <a:t>autentizačních</a:t>
            </a:r>
            <a:r>
              <a:rPr lang="en-US" sz="20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000" b="1" dirty="0" err="1">
                <a:latin typeface="Aptos" panose="020B0004020202020204" pitchFamily="34" charset="0"/>
                <a:ea typeface="Cambria"/>
              </a:rPr>
              <a:t>prvků</a:t>
            </a:r>
            <a:r>
              <a:rPr lang="en-US" sz="2000" b="1" dirty="0">
                <a:latin typeface="Aptos" panose="020B0004020202020204" pitchFamily="34" charset="0"/>
                <a:ea typeface="Cambria"/>
              </a:rPr>
              <a:t>, </a:t>
            </a:r>
            <a:r>
              <a:rPr lang="en-US" sz="2000" b="1" dirty="0" err="1">
                <a:latin typeface="Aptos" panose="020B0004020202020204" pitchFamily="34" charset="0"/>
                <a:ea typeface="Cambria"/>
              </a:rPr>
              <a:t>které</a:t>
            </a:r>
            <a:r>
              <a:rPr lang="en-US" sz="20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000" b="1" dirty="0" err="1">
                <a:latin typeface="Aptos" panose="020B0004020202020204" pitchFamily="34" charset="0"/>
                <a:ea typeface="Cambria"/>
              </a:rPr>
              <a:t>doplňují</a:t>
            </a:r>
            <a:r>
              <a:rPr lang="en-US" sz="20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000" b="1" dirty="0" err="1">
                <a:latin typeface="Aptos" panose="020B0004020202020204" pitchFamily="34" charset="0"/>
                <a:ea typeface="Cambria"/>
              </a:rPr>
              <a:t>identitu</a:t>
            </a:r>
            <a:r>
              <a:rPr lang="en-US" sz="20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000" b="1" dirty="0" err="1">
                <a:latin typeface="Aptos" panose="020B0004020202020204" pitchFamily="34" charset="0"/>
                <a:ea typeface="Cambria"/>
              </a:rPr>
              <a:t>uživatele</a:t>
            </a:r>
            <a:r>
              <a:rPr lang="en-US" sz="2000" b="1" dirty="0">
                <a:latin typeface="Aptos" panose="020B0004020202020204" pitchFamily="34" charset="0"/>
                <a:ea typeface="Cambria"/>
              </a:rPr>
              <a:t> a </a:t>
            </a:r>
            <a:r>
              <a:rPr lang="en-US" sz="2000" b="1" dirty="0" err="1">
                <a:latin typeface="Aptos" panose="020B0004020202020204" pitchFamily="34" charset="0"/>
                <a:ea typeface="Cambria"/>
              </a:rPr>
              <a:t>které</a:t>
            </a:r>
            <a:r>
              <a:rPr lang="en-US" sz="20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000" b="1" dirty="0" err="1">
                <a:latin typeface="Aptos" panose="020B0004020202020204" pitchFamily="34" charset="0"/>
                <a:ea typeface="Cambria"/>
              </a:rPr>
              <a:t>zná</a:t>
            </a:r>
            <a:r>
              <a:rPr lang="en-US" sz="20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000" b="1" dirty="0" err="1">
                <a:latin typeface="Aptos" panose="020B0004020202020204" pitchFamily="34" charset="0"/>
                <a:ea typeface="Cambria"/>
              </a:rPr>
              <a:t>pouze</a:t>
            </a:r>
            <a:r>
              <a:rPr lang="en-US" sz="20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000" b="1" dirty="0" err="1">
                <a:latin typeface="Aptos" panose="020B0004020202020204" pitchFamily="34" charset="0"/>
                <a:ea typeface="Cambria"/>
              </a:rPr>
              <a:t>uživatel</a:t>
            </a:r>
            <a:r>
              <a:rPr lang="en-US" sz="2000" b="1" dirty="0">
                <a:latin typeface="Aptos" panose="020B0004020202020204" pitchFamily="34" charset="0"/>
                <a:ea typeface="Cambria"/>
              </a:rPr>
              <a:t>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1A323D3-9B80-F6E7-4DEE-117846D252F4}"/>
              </a:ext>
            </a:extLst>
          </p:cNvPr>
          <p:cNvSpPr txBox="1">
            <a:spLocks/>
          </p:cNvSpPr>
          <p:nvPr/>
        </p:nvSpPr>
        <p:spPr>
          <a:xfrm>
            <a:off x="838200" y="2124442"/>
            <a:ext cx="7395771" cy="38564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AA5A"/>
              </a:buClr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238" lvl="1" indent="-366713" algn="just">
              <a:lnSpc>
                <a:spcPct val="100000"/>
              </a:lnSpc>
              <a:buClr>
                <a:srgbClr val="FFAA5A"/>
              </a:buClr>
              <a:buFont typeface="Wingdings" panose="05000000000000000000" pitchFamily="2" charset="2"/>
              <a:buChar char="q"/>
              <a:tabLst>
                <a:tab pos="2692400" algn="l"/>
              </a:tabLst>
            </a:pPr>
            <a:r>
              <a:rPr lang="en-US" b="1" dirty="0" err="1">
                <a:solidFill>
                  <a:srgbClr val="FF983B"/>
                </a:solidFill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Něco</a:t>
            </a:r>
            <a:r>
              <a:rPr lang="en-US" b="1" dirty="0">
                <a:solidFill>
                  <a:srgbClr val="FF983B"/>
                </a:solidFill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co </a:t>
            </a:r>
            <a:r>
              <a:rPr lang="en-US" b="1" dirty="0" err="1">
                <a:solidFill>
                  <a:srgbClr val="FF983B"/>
                </a:solidFill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znáte</a:t>
            </a:r>
            <a:r>
              <a:rPr lang="en-US" b="1" dirty="0">
                <a:solidFill>
                  <a:srgbClr val="FF983B"/>
                </a:solidFill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je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založeno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znalostech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které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by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měl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znát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pouze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uživatel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tj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hesla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PIN,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bezpečnostní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otázky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).</a:t>
            </a:r>
          </a:p>
          <a:p>
            <a:pPr marL="630238" lvl="1" indent="-366713" algn="just">
              <a:lnSpc>
                <a:spcPct val="100000"/>
              </a:lnSpc>
              <a:buClr>
                <a:srgbClr val="FFAA5A"/>
              </a:buClr>
              <a:buFont typeface="Wingdings" panose="05000000000000000000" pitchFamily="2" charset="2"/>
              <a:buChar char="q"/>
              <a:tabLst>
                <a:tab pos="2692400" algn="l"/>
              </a:tabLst>
            </a:pPr>
            <a:r>
              <a:rPr lang="en-US" b="1" dirty="0" err="1">
                <a:solidFill>
                  <a:srgbClr val="FF983B"/>
                </a:solidFill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Něco</a:t>
            </a:r>
            <a:r>
              <a:rPr lang="en-US" b="1" dirty="0">
                <a:solidFill>
                  <a:srgbClr val="FF983B"/>
                </a:solidFill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co </a:t>
            </a:r>
            <a:r>
              <a:rPr lang="en-US" b="1" dirty="0" err="1">
                <a:solidFill>
                  <a:srgbClr val="FF983B"/>
                </a:solidFill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máte</a:t>
            </a:r>
            <a:r>
              <a:rPr lang="en-US" b="1" dirty="0">
                <a:solidFill>
                  <a:srgbClr val="FF983B"/>
                </a:solidFill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je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založeno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vlastnictví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kde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uživatel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vlastní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něco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fyzického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nebo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digitálního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tokenu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bezpečnostní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token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mobilního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telefonu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čipová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karta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mobilní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telefon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).</a:t>
            </a:r>
          </a:p>
          <a:p>
            <a:pPr marL="630238" lvl="1" indent="-366713" algn="just">
              <a:lnSpc>
                <a:spcPct val="100000"/>
              </a:lnSpc>
              <a:buClr>
                <a:srgbClr val="FFAA5A"/>
              </a:buClr>
              <a:buFont typeface="Wingdings" panose="05000000000000000000" pitchFamily="2" charset="2"/>
              <a:buChar char="q"/>
              <a:tabLst>
                <a:tab pos="2692400" algn="l"/>
              </a:tabLst>
            </a:pPr>
            <a:r>
              <a:rPr lang="en-US" b="1" dirty="0" err="1">
                <a:solidFill>
                  <a:srgbClr val="FF983B"/>
                </a:solidFill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Něco</a:t>
            </a:r>
            <a:r>
              <a:rPr lang="en-US" b="1" dirty="0">
                <a:solidFill>
                  <a:srgbClr val="FF983B"/>
                </a:solidFill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co </a:t>
            </a:r>
            <a:r>
              <a:rPr lang="en-US" b="1" dirty="0" err="1">
                <a:solidFill>
                  <a:srgbClr val="FF983B"/>
                </a:solidFill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jste</a:t>
            </a:r>
            <a:r>
              <a:rPr lang="en-US" b="1" dirty="0">
                <a:solidFill>
                  <a:srgbClr val="FF983B"/>
                </a:solidFill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je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založeno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statických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biometrických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prvcích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tj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jedinečných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fyzických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vlastnostech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uživatele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např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otisk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prstu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rozpoznání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obličeje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sken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duhovky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).</a:t>
            </a:r>
          </a:p>
          <a:p>
            <a:pPr marL="630238" lvl="1" indent="-366713" algn="just">
              <a:lnSpc>
                <a:spcPct val="100000"/>
              </a:lnSpc>
              <a:buClr>
                <a:srgbClr val="FFAA5A"/>
              </a:buClr>
              <a:buFont typeface="Wingdings" panose="05000000000000000000" pitchFamily="2" charset="2"/>
              <a:buChar char="q"/>
              <a:tabLst>
                <a:tab pos="2692400" algn="l"/>
              </a:tabLst>
            </a:pPr>
            <a:r>
              <a:rPr lang="en-US" b="1" dirty="0" err="1">
                <a:solidFill>
                  <a:srgbClr val="FF983B"/>
                </a:solidFill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Něco</a:t>
            </a:r>
            <a:r>
              <a:rPr lang="en-US" b="1" dirty="0">
                <a:solidFill>
                  <a:srgbClr val="FF983B"/>
                </a:solidFill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co </a:t>
            </a:r>
            <a:r>
              <a:rPr lang="en-US" b="1" dirty="0" err="1">
                <a:solidFill>
                  <a:srgbClr val="FF983B"/>
                </a:solidFill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děláte</a:t>
            </a:r>
            <a:r>
              <a:rPr lang="en-US" b="1" dirty="0">
                <a:solidFill>
                  <a:srgbClr val="FF983B"/>
                </a:solidFill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je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založeno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dynamických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biometrických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prvcích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konkrétně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vzorcích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akcích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chování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uživatele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např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rytmus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psaní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hlasový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vzor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podpis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rukou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).</a:t>
            </a:r>
          </a:p>
          <a:p>
            <a:pPr marL="630238" lvl="1" indent="-366713" algn="just">
              <a:lnSpc>
                <a:spcPct val="100000"/>
              </a:lnSpc>
              <a:buClr>
                <a:srgbClr val="FFAA5A"/>
              </a:buClr>
              <a:buFont typeface="Wingdings" panose="05000000000000000000" pitchFamily="2" charset="2"/>
              <a:buChar char="q"/>
              <a:tabLst>
                <a:tab pos="2692400" algn="l"/>
              </a:tabLst>
            </a:pPr>
            <a:endParaRPr lang="en-US" dirty="0">
              <a:latin typeface="Aptos" panose="020B00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630238" lvl="1" indent="-366713" algn="just">
              <a:lnSpc>
                <a:spcPct val="100000"/>
              </a:lnSpc>
              <a:buClr>
                <a:srgbClr val="FFAA5A"/>
              </a:buClr>
              <a:buFont typeface="Wingdings" panose="05000000000000000000" pitchFamily="2" charset="2"/>
              <a:buChar char="q"/>
              <a:tabLst>
                <a:tab pos="2692400" algn="l"/>
              </a:tabLst>
            </a:pPr>
            <a:endParaRPr lang="en-US" dirty="0">
              <a:latin typeface="Aptos" panose="020B00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6087EC71-09D5-0E06-2263-9F88BC66BC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3" t="28017" r="4810"/>
          <a:stretch/>
        </p:blipFill>
        <p:spPr>
          <a:xfrm>
            <a:off x="8394935" y="2786947"/>
            <a:ext cx="3498624" cy="200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35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E27E721-AF77-4034-76E7-B653B6962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43" y="233726"/>
            <a:ext cx="10515600" cy="857885"/>
          </a:xfrm>
        </p:spPr>
        <p:txBody>
          <a:bodyPr>
            <a:noAutofit/>
          </a:bodyPr>
          <a:lstStyle/>
          <a:p>
            <a:pPr algn="l"/>
            <a:r>
              <a:rPr lang="en-US" sz="3600" dirty="0" err="1">
                <a:latin typeface="Aptos" panose="020B0004020202020204" pitchFamily="34" charset="0"/>
                <a:ea typeface="Cambria"/>
              </a:rPr>
              <a:t>Autentizační</a:t>
            </a:r>
            <a:r>
              <a:rPr lang="en-US" sz="36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3600" dirty="0" err="1">
                <a:latin typeface="Aptos" panose="020B0004020202020204" pitchFamily="34" charset="0"/>
                <a:ea typeface="Cambria"/>
              </a:rPr>
              <a:t>mechanismy</a:t>
            </a:r>
            <a:r>
              <a:rPr lang="en-US" sz="3600" dirty="0">
                <a:latin typeface="Aptos" panose="020B0004020202020204" pitchFamily="34" charset="0"/>
                <a:ea typeface="Cambria"/>
              </a:rPr>
              <a:t> - </a:t>
            </a:r>
            <a:r>
              <a:rPr lang="en-US" sz="3600" dirty="0" err="1">
                <a:latin typeface="Aptos" panose="020B0004020202020204" pitchFamily="34" charset="0"/>
                <a:ea typeface="Cambria"/>
              </a:rPr>
              <a:t>kategorie</a:t>
            </a:r>
            <a:endParaRPr lang="en-US" sz="3600" dirty="0">
              <a:latin typeface="Aptos" panose="020B0004020202020204" pitchFamily="34" charset="0"/>
              <a:ea typeface="Cambria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9B82E99-8401-914C-FF78-385CEA300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910"/>
            <a:ext cx="11140440" cy="73815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en-US" sz="2000" b="1" dirty="0" err="1">
                <a:latin typeface="Aptos" panose="020B0004020202020204" pitchFamily="34" charset="0"/>
                <a:ea typeface="Cambria"/>
              </a:rPr>
              <a:t>Autentizace</a:t>
            </a:r>
            <a:r>
              <a:rPr lang="en-US" sz="2000" b="1" dirty="0">
                <a:latin typeface="Aptos" panose="020B0004020202020204" pitchFamily="34" charset="0"/>
                <a:ea typeface="Cambria"/>
              </a:rPr>
              <a:t> je </a:t>
            </a:r>
            <a:r>
              <a:rPr lang="en-US" sz="2000" b="1" dirty="0" err="1">
                <a:latin typeface="Aptos" panose="020B0004020202020204" pitchFamily="34" charset="0"/>
                <a:ea typeface="Cambria"/>
              </a:rPr>
              <a:t>založena</a:t>
            </a:r>
            <a:r>
              <a:rPr lang="en-US" sz="20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000" b="1" dirty="0" err="1">
                <a:latin typeface="Aptos" panose="020B0004020202020204" pitchFamily="34" charset="0"/>
                <a:ea typeface="Cambria"/>
              </a:rPr>
              <a:t>na</a:t>
            </a:r>
            <a:r>
              <a:rPr lang="en-US" sz="20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000" b="1" dirty="0" err="1">
                <a:latin typeface="Aptos" panose="020B0004020202020204" pitchFamily="34" charset="0"/>
                <a:ea typeface="Cambria"/>
              </a:rPr>
              <a:t>poskytnutí</a:t>
            </a:r>
            <a:r>
              <a:rPr lang="en-US" sz="20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000" b="1" dirty="0" err="1">
                <a:latin typeface="Aptos" panose="020B0004020202020204" pitchFamily="34" charset="0"/>
                <a:ea typeface="Cambria"/>
              </a:rPr>
              <a:t>dalších</a:t>
            </a:r>
            <a:r>
              <a:rPr lang="en-US" sz="20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000" b="1" dirty="0" err="1">
                <a:latin typeface="Aptos" panose="020B0004020202020204" pitchFamily="34" charset="0"/>
                <a:ea typeface="Cambria"/>
              </a:rPr>
              <a:t>informací</a:t>
            </a:r>
            <a:r>
              <a:rPr lang="en-US" sz="2000" b="1" dirty="0">
                <a:latin typeface="Aptos" panose="020B0004020202020204" pitchFamily="34" charset="0"/>
                <a:ea typeface="Cambria"/>
              </a:rPr>
              <a:t> - </a:t>
            </a:r>
            <a:r>
              <a:rPr lang="en-US" sz="2000" b="1" dirty="0" err="1">
                <a:latin typeface="Aptos" panose="020B0004020202020204" pitchFamily="34" charset="0"/>
                <a:ea typeface="Cambria"/>
              </a:rPr>
              <a:t>různých</a:t>
            </a:r>
            <a:r>
              <a:rPr lang="en-US" sz="20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000" b="1" dirty="0" err="1">
                <a:latin typeface="Aptos" panose="020B0004020202020204" pitchFamily="34" charset="0"/>
                <a:ea typeface="Cambria"/>
              </a:rPr>
              <a:t>autentizačních</a:t>
            </a:r>
            <a:r>
              <a:rPr lang="en-US" sz="20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000" b="1" dirty="0" err="1">
                <a:latin typeface="Aptos" panose="020B0004020202020204" pitchFamily="34" charset="0"/>
                <a:ea typeface="Cambria"/>
              </a:rPr>
              <a:t>prvků</a:t>
            </a:r>
            <a:r>
              <a:rPr lang="en-US" sz="2000" b="1" dirty="0">
                <a:latin typeface="Aptos" panose="020B0004020202020204" pitchFamily="34" charset="0"/>
                <a:ea typeface="Cambria"/>
              </a:rPr>
              <a:t>, </a:t>
            </a:r>
            <a:r>
              <a:rPr lang="en-US" sz="2000" b="1" dirty="0" err="1">
                <a:latin typeface="Aptos" panose="020B0004020202020204" pitchFamily="34" charset="0"/>
                <a:ea typeface="Cambria"/>
              </a:rPr>
              <a:t>které</a:t>
            </a:r>
            <a:r>
              <a:rPr lang="en-US" sz="20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000" b="1" dirty="0" err="1">
                <a:latin typeface="Aptos" panose="020B0004020202020204" pitchFamily="34" charset="0"/>
                <a:ea typeface="Cambria"/>
              </a:rPr>
              <a:t>doplňují</a:t>
            </a:r>
            <a:r>
              <a:rPr lang="en-US" sz="20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000" b="1" dirty="0" err="1">
                <a:latin typeface="Aptos" panose="020B0004020202020204" pitchFamily="34" charset="0"/>
                <a:ea typeface="Cambria"/>
              </a:rPr>
              <a:t>identitu</a:t>
            </a:r>
            <a:r>
              <a:rPr lang="en-US" sz="20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000" b="1" dirty="0" err="1">
                <a:latin typeface="Aptos" panose="020B0004020202020204" pitchFamily="34" charset="0"/>
                <a:ea typeface="Cambria"/>
              </a:rPr>
              <a:t>uživatele</a:t>
            </a:r>
            <a:r>
              <a:rPr lang="en-US" sz="2000" b="1" dirty="0">
                <a:latin typeface="Aptos" panose="020B0004020202020204" pitchFamily="34" charset="0"/>
                <a:ea typeface="Cambria"/>
              </a:rPr>
              <a:t> a </a:t>
            </a:r>
            <a:r>
              <a:rPr lang="en-US" sz="2000" b="1" dirty="0" err="1">
                <a:latin typeface="Aptos" panose="020B0004020202020204" pitchFamily="34" charset="0"/>
                <a:ea typeface="Cambria"/>
              </a:rPr>
              <a:t>které</a:t>
            </a:r>
            <a:r>
              <a:rPr lang="en-US" sz="20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000" b="1" dirty="0" err="1">
                <a:latin typeface="Aptos" panose="020B0004020202020204" pitchFamily="34" charset="0"/>
                <a:ea typeface="Cambria"/>
              </a:rPr>
              <a:t>zná</a:t>
            </a:r>
            <a:r>
              <a:rPr lang="en-US" sz="20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000" b="1" dirty="0" err="1">
                <a:latin typeface="Aptos" panose="020B0004020202020204" pitchFamily="34" charset="0"/>
                <a:ea typeface="Cambria"/>
              </a:rPr>
              <a:t>pouze</a:t>
            </a:r>
            <a:r>
              <a:rPr lang="en-US" sz="20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000" b="1" dirty="0" err="1">
                <a:latin typeface="Aptos" panose="020B0004020202020204" pitchFamily="34" charset="0"/>
                <a:ea typeface="Cambria"/>
              </a:rPr>
              <a:t>uživatel</a:t>
            </a:r>
            <a:r>
              <a:rPr lang="en-US" sz="2000" b="1" dirty="0">
                <a:latin typeface="Aptos" panose="020B0004020202020204" pitchFamily="34" charset="0"/>
                <a:ea typeface="Cambria"/>
              </a:rPr>
              <a:t>:</a:t>
            </a:r>
          </a:p>
          <a:p>
            <a:pPr marL="0" indent="0" algn="just">
              <a:buNone/>
            </a:pPr>
            <a:endParaRPr lang="en-US" sz="2000" b="1" dirty="0">
              <a:latin typeface="Aptos" panose="020B0004020202020204" pitchFamily="34" charset="0"/>
              <a:ea typeface="Cambria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1A323D3-9B80-F6E7-4DEE-117846D252F4}"/>
              </a:ext>
            </a:extLst>
          </p:cNvPr>
          <p:cNvSpPr txBox="1">
            <a:spLocks/>
          </p:cNvSpPr>
          <p:nvPr/>
        </p:nvSpPr>
        <p:spPr>
          <a:xfrm>
            <a:off x="838200" y="2124442"/>
            <a:ext cx="7395771" cy="385647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AA5A"/>
              </a:buClr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238" lvl="1" indent="-366713" algn="just">
              <a:lnSpc>
                <a:spcPct val="100000"/>
              </a:lnSpc>
              <a:buClr>
                <a:srgbClr val="FFAA5A"/>
              </a:buClr>
              <a:buFont typeface="Wingdings" panose="05000000000000000000" pitchFamily="2" charset="2"/>
              <a:buChar char="q"/>
              <a:tabLst>
                <a:tab pos="2692400" algn="l"/>
              </a:tabLst>
            </a:pPr>
            <a:r>
              <a:rPr lang="en-US" b="1" dirty="0" err="1">
                <a:solidFill>
                  <a:srgbClr val="FF983B"/>
                </a:solidFill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Něco</a:t>
            </a:r>
            <a:r>
              <a:rPr lang="en-US" b="1" dirty="0">
                <a:solidFill>
                  <a:srgbClr val="FF983B"/>
                </a:solidFill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co </a:t>
            </a:r>
            <a:r>
              <a:rPr lang="en-US" b="1" dirty="0" err="1">
                <a:solidFill>
                  <a:srgbClr val="FF983B"/>
                </a:solidFill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znáte</a:t>
            </a:r>
            <a:r>
              <a:rPr lang="en-US" b="1" dirty="0">
                <a:solidFill>
                  <a:srgbClr val="FF983B"/>
                </a:solidFill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je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založeno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znalostech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které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by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měl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znát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pouze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uživatel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např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hesla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PIN,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bezpečnostní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otázky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).</a:t>
            </a:r>
          </a:p>
          <a:p>
            <a:pPr marL="630238" lvl="1" indent="-366713" algn="just">
              <a:lnSpc>
                <a:spcPct val="100000"/>
              </a:lnSpc>
              <a:buClr>
                <a:srgbClr val="FFAA5A"/>
              </a:buClr>
              <a:buFont typeface="Wingdings" panose="05000000000000000000" pitchFamily="2" charset="2"/>
              <a:buChar char="q"/>
              <a:tabLst>
                <a:tab pos="2692400" algn="l"/>
              </a:tabLst>
            </a:pPr>
            <a:r>
              <a:rPr lang="en-US" b="1" dirty="0" err="1">
                <a:solidFill>
                  <a:srgbClr val="FF983B"/>
                </a:solidFill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Něco</a:t>
            </a:r>
            <a:r>
              <a:rPr lang="en-US" b="1" dirty="0">
                <a:solidFill>
                  <a:srgbClr val="FF983B"/>
                </a:solidFill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co </a:t>
            </a:r>
            <a:r>
              <a:rPr lang="en-US" b="1" dirty="0" err="1">
                <a:solidFill>
                  <a:srgbClr val="FF983B"/>
                </a:solidFill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máte</a:t>
            </a:r>
            <a:r>
              <a:rPr lang="en-US" b="1" dirty="0">
                <a:solidFill>
                  <a:srgbClr val="FF983B"/>
                </a:solidFill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je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založeno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vlastnictví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kde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uživatel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vlastní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něco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fyzického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nebo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digitálního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tokenu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bezpečnostní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token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mobilního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telefonu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čipová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karta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mobilní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telefon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).</a:t>
            </a:r>
          </a:p>
          <a:p>
            <a:pPr marL="630238" lvl="1" indent="-366713" algn="just">
              <a:lnSpc>
                <a:spcPct val="100000"/>
              </a:lnSpc>
              <a:buClr>
                <a:srgbClr val="FFAA5A"/>
              </a:buClr>
              <a:buFont typeface="Wingdings" panose="05000000000000000000" pitchFamily="2" charset="2"/>
              <a:buChar char="q"/>
              <a:tabLst>
                <a:tab pos="2692400" algn="l"/>
              </a:tabLst>
            </a:pPr>
            <a:r>
              <a:rPr lang="en-US" b="1" dirty="0" err="1">
                <a:solidFill>
                  <a:srgbClr val="FF983B"/>
                </a:solidFill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Něco</a:t>
            </a:r>
            <a:r>
              <a:rPr lang="en-US" b="1" dirty="0">
                <a:solidFill>
                  <a:srgbClr val="FF983B"/>
                </a:solidFill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co </a:t>
            </a:r>
            <a:r>
              <a:rPr lang="en-US" b="1" dirty="0" err="1">
                <a:solidFill>
                  <a:srgbClr val="FF983B"/>
                </a:solidFill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jste</a:t>
            </a:r>
            <a:r>
              <a:rPr lang="en-US" b="1" dirty="0">
                <a:solidFill>
                  <a:srgbClr val="FF983B"/>
                </a:solidFill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je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založeno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statických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biometrických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prvcích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tj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jedinečných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fyzických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vlastnostech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uživatele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např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otisk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prstu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rozpoznání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obličeje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sken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duhovky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).</a:t>
            </a:r>
          </a:p>
          <a:p>
            <a:pPr marL="630238" lvl="1" indent="-366713" algn="just">
              <a:lnSpc>
                <a:spcPct val="100000"/>
              </a:lnSpc>
              <a:buClr>
                <a:srgbClr val="FFAA5A"/>
              </a:buClr>
              <a:buFont typeface="Wingdings" panose="05000000000000000000" pitchFamily="2" charset="2"/>
              <a:buChar char="q"/>
              <a:tabLst>
                <a:tab pos="2692400" algn="l"/>
              </a:tabLst>
            </a:pPr>
            <a:r>
              <a:rPr lang="en-US" b="1" dirty="0" err="1">
                <a:solidFill>
                  <a:srgbClr val="FF983B"/>
                </a:solidFill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Něco</a:t>
            </a:r>
            <a:r>
              <a:rPr lang="en-US" b="1" dirty="0">
                <a:solidFill>
                  <a:srgbClr val="FF983B"/>
                </a:solidFill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co </a:t>
            </a:r>
            <a:r>
              <a:rPr lang="en-US" b="1" dirty="0" err="1">
                <a:solidFill>
                  <a:srgbClr val="FF983B"/>
                </a:solidFill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děláte</a:t>
            </a:r>
            <a:r>
              <a:rPr lang="en-US" b="1" dirty="0">
                <a:solidFill>
                  <a:srgbClr val="FF983B"/>
                </a:solidFill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je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založeno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dynamických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biometrických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prvcích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konkrétně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vzorcích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akcích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chování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uživatele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např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rytmus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psaní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hlasový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vzor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podpis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rukou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6" name="Obrázok 5">
            <a:hlinkClick r:id="rId2"/>
            <a:extLst>
              <a:ext uri="{FF2B5EF4-FFF2-40B4-BE49-F238E27FC236}">
                <a16:creationId xmlns:a16="http://schemas.microsoft.com/office/drawing/2014/main" id="{3FE13685-BD5D-240E-9B3A-0955C266A5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866" y="2969563"/>
            <a:ext cx="2802396" cy="216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8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E27E721-AF77-4034-76E7-B653B6962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43" y="233726"/>
            <a:ext cx="10515600" cy="857885"/>
          </a:xfrm>
        </p:spPr>
        <p:txBody>
          <a:bodyPr>
            <a:noAutofit/>
          </a:bodyPr>
          <a:lstStyle/>
          <a:p>
            <a:pPr algn="l"/>
            <a:r>
              <a:rPr lang="en-US" sz="3600" dirty="0" err="1">
                <a:latin typeface="Aptos" panose="020B0004020202020204" pitchFamily="34" charset="0"/>
                <a:ea typeface="Cambria"/>
              </a:rPr>
              <a:t>Autentizační</a:t>
            </a:r>
            <a:r>
              <a:rPr lang="en-US" sz="36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3600" dirty="0" err="1">
                <a:latin typeface="Aptos" panose="020B0004020202020204" pitchFamily="34" charset="0"/>
                <a:ea typeface="Cambria"/>
              </a:rPr>
              <a:t>mechanismy</a:t>
            </a:r>
            <a:r>
              <a:rPr lang="en-US" sz="3600" dirty="0">
                <a:latin typeface="Aptos" panose="020B0004020202020204" pitchFamily="34" charset="0"/>
                <a:ea typeface="Cambria"/>
              </a:rPr>
              <a:t> - </a:t>
            </a:r>
            <a:r>
              <a:rPr lang="en-US" sz="3600" dirty="0" err="1">
                <a:latin typeface="Aptos" panose="020B0004020202020204" pitchFamily="34" charset="0"/>
                <a:ea typeface="Cambria"/>
              </a:rPr>
              <a:t>kategorie</a:t>
            </a:r>
            <a:endParaRPr lang="en-US" sz="3600" dirty="0">
              <a:latin typeface="Aptos" panose="020B0004020202020204" pitchFamily="34" charset="0"/>
              <a:ea typeface="Cambria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9B82E99-8401-914C-FF78-385CEA300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910"/>
            <a:ext cx="11140440" cy="73815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en-US" sz="2000" b="1" dirty="0" err="1">
                <a:latin typeface="Aptos" panose="020B0004020202020204" pitchFamily="34" charset="0"/>
                <a:ea typeface="Cambria"/>
              </a:rPr>
              <a:t>Autentizace</a:t>
            </a:r>
            <a:r>
              <a:rPr lang="en-US" sz="2000" b="1" dirty="0">
                <a:latin typeface="Aptos" panose="020B0004020202020204" pitchFamily="34" charset="0"/>
                <a:ea typeface="Cambria"/>
              </a:rPr>
              <a:t> je </a:t>
            </a:r>
            <a:r>
              <a:rPr lang="en-US" sz="2000" b="1" dirty="0" err="1">
                <a:latin typeface="Aptos" panose="020B0004020202020204" pitchFamily="34" charset="0"/>
                <a:ea typeface="Cambria"/>
              </a:rPr>
              <a:t>založena</a:t>
            </a:r>
            <a:r>
              <a:rPr lang="en-US" sz="20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000" b="1" dirty="0" err="1">
                <a:latin typeface="Aptos" panose="020B0004020202020204" pitchFamily="34" charset="0"/>
                <a:ea typeface="Cambria"/>
              </a:rPr>
              <a:t>na</a:t>
            </a:r>
            <a:r>
              <a:rPr lang="en-US" sz="20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000" b="1" dirty="0" err="1">
                <a:latin typeface="Aptos" panose="020B0004020202020204" pitchFamily="34" charset="0"/>
                <a:ea typeface="Cambria"/>
              </a:rPr>
              <a:t>poskytnutí</a:t>
            </a:r>
            <a:r>
              <a:rPr lang="en-US" sz="20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000" b="1" dirty="0" err="1">
                <a:latin typeface="Aptos" panose="020B0004020202020204" pitchFamily="34" charset="0"/>
                <a:ea typeface="Cambria"/>
              </a:rPr>
              <a:t>dalších</a:t>
            </a:r>
            <a:r>
              <a:rPr lang="en-US" sz="20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000" b="1" dirty="0" err="1">
                <a:latin typeface="Aptos" panose="020B0004020202020204" pitchFamily="34" charset="0"/>
                <a:ea typeface="Cambria"/>
              </a:rPr>
              <a:t>informací</a:t>
            </a:r>
            <a:r>
              <a:rPr lang="en-US" sz="2000" b="1" dirty="0">
                <a:latin typeface="Aptos" panose="020B0004020202020204" pitchFamily="34" charset="0"/>
                <a:ea typeface="Cambria"/>
              </a:rPr>
              <a:t> - </a:t>
            </a:r>
            <a:r>
              <a:rPr lang="en-US" sz="2000" b="1" dirty="0" err="1">
                <a:latin typeface="Aptos" panose="020B0004020202020204" pitchFamily="34" charset="0"/>
                <a:ea typeface="Cambria"/>
              </a:rPr>
              <a:t>různých</a:t>
            </a:r>
            <a:r>
              <a:rPr lang="en-US" sz="20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000" b="1" dirty="0" err="1">
                <a:latin typeface="Aptos" panose="020B0004020202020204" pitchFamily="34" charset="0"/>
                <a:ea typeface="Cambria"/>
              </a:rPr>
              <a:t>autentizačních</a:t>
            </a:r>
            <a:r>
              <a:rPr lang="en-US" sz="20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000" b="1" dirty="0" err="1">
                <a:latin typeface="Aptos" panose="020B0004020202020204" pitchFamily="34" charset="0"/>
                <a:ea typeface="Cambria"/>
              </a:rPr>
              <a:t>prvků</a:t>
            </a:r>
            <a:r>
              <a:rPr lang="en-US" sz="2000" b="1" dirty="0">
                <a:latin typeface="Aptos" panose="020B0004020202020204" pitchFamily="34" charset="0"/>
                <a:ea typeface="Cambria"/>
              </a:rPr>
              <a:t>, </a:t>
            </a:r>
            <a:r>
              <a:rPr lang="en-US" sz="2000" b="1" dirty="0" err="1">
                <a:latin typeface="Aptos" panose="020B0004020202020204" pitchFamily="34" charset="0"/>
                <a:ea typeface="Cambria"/>
              </a:rPr>
              <a:t>které</a:t>
            </a:r>
            <a:r>
              <a:rPr lang="en-US" sz="20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000" b="1" dirty="0" err="1">
                <a:latin typeface="Aptos" panose="020B0004020202020204" pitchFamily="34" charset="0"/>
                <a:ea typeface="Cambria"/>
              </a:rPr>
              <a:t>doplňují</a:t>
            </a:r>
            <a:r>
              <a:rPr lang="en-US" sz="20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000" b="1" dirty="0" err="1">
                <a:latin typeface="Aptos" panose="020B0004020202020204" pitchFamily="34" charset="0"/>
                <a:ea typeface="Cambria"/>
              </a:rPr>
              <a:t>identitu</a:t>
            </a:r>
            <a:r>
              <a:rPr lang="en-US" sz="20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000" b="1" dirty="0" err="1">
                <a:latin typeface="Aptos" panose="020B0004020202020204" pitchFamily="34" charset="0"/>
                <a:ea typeface="Cambria"/>
              </a:rPr>
              <a:t>uživatele</a:t>
            </a:r>
            <a:r>
              <a:rPr lang="en-US" sz="2000" b="1" dirty="0">
                <a:latin typeface="Aptos" panose="020B0004020202020204" pitchFamily="34" charset="0"/>
                <a:ea typeface="Cambria"/>
              </a:rPr>
              <a:t> a </a:t>
            </a:r>
            <a:r>
              <a:rPr lang="en-US" sz="2000" b="1" dirty="0" err="1">
                <a:latin typeface="Aptos" panose="020B0004020202020204" pitchFamily="34" charset="0"/>
                <a:ea typeface="Cambria"/>
              </a:rPr>
              <a:t>které</a:t>
            </a:r>
            <a:r>
              <a:rPr lang="en-US" sz="20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000" b="1" dirty="0" err="1">
                <a:latin typeface="Aptos" panose="020B0004020202020204" pitchFamily="34" charset="0"/>
                <a:ea typeface="Cambria"/>
              </a:rPr>
              <a:t>zná</a:t>
            </a:r>
            <a:r>
              <a:rPr lang="en-US" sz="20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000" b="1" dirty="0" err="1">
                <a:latin typeface="Aptos" panose="020B0004020202020204" pitchFamily="34" charset="0"/>
                <a:ea typeface="Cambria"/>
              </a:rPr>
              <a:t>pouze</a:t>
            </a:r>
            <a:r>
              <a:rPr lang="en-US" sz="20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000" b="1" dirty="0" err="1">
                <a:latin typeface="Aptos" panose="020B0004020202020204" pitchFamily="34" charset="0"/>
                <a:ea typeface="Cambria"/>
              </a:rPr>
              <a:t>uživatel</a:t>
            </a:r>
            <a:r>
              <a:rPr lang="en-US" sz="2000" b="1" dirty="0">
                <a:latin typeface="Aptos" panose="020B0004020202020204" pitchFamily="34" charset="0"/>
                <a:ea typeface="Cambria"/>
              </a:rPr>
              <a:t>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1A323D3-9B80-F6E7-4DEE-117846D252F4}"/>
              </a:ext>
            </a:extLst>
          </p:cNvPr>
          <p:cNvSpPr txBox="1">
            <a:spLocks/>
          </p:cNvSpPr>
          <p:nvPr/>
        </p:nvSpPr>
        <p:spPr>
          <a:xfrm>
            <a:off x="669235" y="2128251"/>
            <a:ext cx="7395771" cy="385647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AA5A"/>
              </a:buClr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238" lvl="1" indent="-366713" algn="just">
              <a:lnSpc>
                <a:spcPct val="100000"/>
              </a:lnSpc>
              <a:buClr>
                <a:srgbClr val="FFAA5A"/>
              </a:buClr>
              <a:buFont typeface="Wingdings" panose="05000000000000000000" pitchFamily="2" charset="2"/>
              <a:buChar char="q"/>
              <a:tabLst>
                <a:tab pos="2692400" algn="l"/>
              </a:tabLst>
            </a:pPr>
            <a:r>
              <a:rPr lang="en-US" b="1" dirty="0" err="1">
                <a:solidFill>
                  <a:srgbClr val="FF983B"/>
                </a:solidFill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Něco</a:t>
            </a:r>
            <a:r>
              <a:rPr lang="en-US" b="1" dirty="0">
                <a:solidFill>
                  <a:srgbClr val="FF983B"/>
                </a:solidFill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co </a:t>
            </a:r>
            <a:r>
              <a:rPr lang="en-US" b="1" dirty="0" err="1">
                <a:solidFill>
                  <a:srgbClr val="FF983B"/>
                </a:solidFill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znáte</a:t>
            </a:r>
            <a:r>
              <a:rPr lang="en-US" b="1" dirty="0">
                <a:solidFill>
                  <a:srgbClr val="FF983B"/>
                </a:solidFill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je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založeno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znalostech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které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by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měl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znát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pouze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uživatel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např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hesla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PIN,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bezpečnostní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otázky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).</a:t>
            </a:r>
          </a:p>
          <a:p>
            <a:pPr marL="630238" lvl="1" indent="-366713" algn="just">
              <a:lnSpc>
                <a:spcPct val="100000"/>
              </a:lnSpc>
              <a:buClr>
                <a:srgbClr val="FFAA5A"/>
              </a:buClr>
              <a:buFont typeface="Wingdings" panose="05000000000000000000" pitchFamily="2" charset="2"/>
              <a:buChar char="q"/>
              <a:tabLst>
                <a:tab pos="2692400" algn="l"/>
              </a:tabLst>
            </a:pPr>
            <a:r>
              <a:rPr lang="en-US" b="1" dirty="0" err="1">
                <a:solidFill>
                  <a:srgbClr val="FF983B"/>
                </a:solidFill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Něco</a:t>
            </a:r>
            <a:r>
              <a:rPr lang="en-US" b="1" dirty="0">
                <a:solidFill>
                  <a:srgbClr val="FF983B"/>
                </a:solidFill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co </a:t>
            </a:r>
            <a:r>
              <a:rPr lang="en-US" b="1" dirty="0" err="1">
                <a:solidFill>
                  <a:srgbClr val="FF983B"/>
                </a:solidFill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máte</a:t>
            </a:r>
            <a:r>
              <a:rPr lang="en-US" b="1" dirty="0">
                <a:solidFill>
                  <a:srgbClr val="FF983B"/>
                </a:solidFill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je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založeno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vlastnictví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kde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uživatel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vlastní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něco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fyzického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nebo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digitálního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tokenu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bezpečnostní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token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mobilního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telefonu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čipová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karta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mobilní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telefon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).</a:t>
            </a:r>
          </a:p>
          <a:p>
            <a:pPr marL="630238" lvl="1" indent="-366713" algn="just">
              <a:lnSpc>
                <a:spcPct val="100000"/>
              </a:lnSpc>
              <a:buClr>
                <a:srgbClr val="FFAA5A"/>
              </a:buClr>
              <a:buFont typeface="Wingdings" panose="05000000000000000000" pitchFamily="2" charset="2"/>
              <a:buChar char="q"/>
              <a:tabLst>
                <a:tab pos="2692400" algn="l"/>
              </a:tabLst>
            </a:pPr>
            <a:r>
              <a:rPr lang="en-US" b="1" dirty="0" err="1">
                <a:solidFill>
                  <a:srgbClr val="FF983B"/>
                </a:solidFill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Něco</a:t>
            </a:r>
            <a:r>
              <a:rPr lang="en-US" b="1" dirty="0">
                <a:solidFill>
                  <a:srgbClr val="FF983B"/>
                </a:solidFill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co </a:t>
            </a:r>
            <a:r>
              <a:rPr lang="en-US" b="1" dirty="0" err="1">
                <a:solidFill>
                  <a:srgbClr val="FF983B"/>
                </a:solidFill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jste</a:t>
            </a:r>
            <a:r>
              <a:rPr lang="en-US" b="1" dirty="0">
                <a:solidFill>
                  <a:srgbClr val="FF983B"/>
                </a:solidFill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je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založeno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statických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biometrických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prvcích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tj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jedinečných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fyzických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vlastnostech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uživatele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např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otisk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prstu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rozpoznání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obličeje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sken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duhovky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).</a:t>
            </a:r>
          </a:p>
          <a:p>
            <a:pPr marL="630238" lvl="1" indent="-366713" algn="just">
              <a:lnSpc>
                <a:spcPct val="100000"/>
              </a:lnSpc>
              <a:buClr>
                <a:srgbClr val="FFAA5A"/>
              </a:buClr>
              <a:buFont typeface="Wingdings" panose="05000000000000000000" pitchFamily="2" charset="2"/>
              <a:buChar char="q"/>
              <a:tabLst>
                <a:tab pos="2692400" algn="l"/>
              </a:tabLst>
            </a:pPr>
            <a:r>
              <a:rPr lang="en-US" b="1" dirty="0" err="1">
                <a:solidFill>
                  <a:srgbClr val="FF983B"/>
                </a:solidFill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Něco</a:t>
            </a:r>
            <a:r>
              <a:rPr lang="en-US" b="1" dirty="0">
                <a:solidFill>
                  <a:srgbClr val="FF983B"/>
                </a:solidFill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co </a:t>
            </a:r>
            <a:r>
              <a:rPr lang="en-US" b="1" dirty="0" err="1">
                <a:solidFill>
                  <a:srgbClr val="FF983B"/>
                </a:solidFill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děláte</a:t>
            </a:r>
            <a:r>
              <a:rPr lang="en-US" b="1" dirty="0">
                <a:solidFill>
                  <a:srgbClr val="FF983B"/>
                </a:solidFill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je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založeno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dynamických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biometrických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prvcích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konkrétně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vzorcích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akcích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chování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uživatele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např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rytmus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psaní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hlasový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vzor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podpis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rukou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5595E3-91FC-488D-9785-646340565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6200" y="1801908"/>
            <a:ext cx="3702440" cy="445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65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661" y="175905"/>
            <a:ext cx="5581261" cy="1325563"/>
          </a:xfrm>
        </p:spPr>
        <p:txBody>
          <a:bodyPr>
            <a:noAutofit/>
          </a:bodyPr>
          <a:lstStyle/>
          <a:p>
            <a:pPr algn="l"/>
            <a:r>
              <a:rPr lang="en-US" sz="4000" dirty="0" err="1">
                <a:latin typeface="Aptos" panose="020B0004020202020204" pitchFamily="34" charset="0"/>
                <a:cs typeface="Calibri Light" panose="020F0302020204030204" pitchFamily="34" charset="0"/>
              </a:rPr>
              <a:t>Rizika</a:t>
            </a:r>
            <a:r>
              <a:rPr lang="en-US" sz="4000" dirty="0">
                <a:latin typeface="Aptos" panose="020B0004020202020204" pitchFamily="34" charset="0"/>
                <a:cs typeface="Calibri Light" panose="020F0302020204030204" pitchFamily="34" charset="0"/>
              </a:rPr>
              <a:t> a </a:t>
            </a:r>
            <a:r>
              <a:rPr lang="en-US" sz="4000" dirty="0" err="1">
                <a:latin typeface="Aptos" panose="020B0004020202020204" pitchFamily="34" charset="0"/>
                <a:cs typeface="Calibri Light" panose="020F0302020204030204" pitchFamily="34" charset="0"/>
              </a:rPr>
              <a:t>hrozby</a:t>
            </a:r>
            <a:r>
              <a:rPr lang="en-US" sz="4000" dirty="0">
                <a:latin typeface="Aptos" panose="020B0004020202020204" pitchFamily="34" charset="0"/>
                <a:cs typeface="Calibri Light" panose="020F0302020204030204" pitchFamily="34" charset="0"/>
              </a:rPr>
              <a:t> </a:t>
            </a:r>
            <a:r>
              <a:rPr lang="en-US" sz="4000" dirty="0" err="1">
                <a:latin typeface="Aptos" panose="020B0004020202020204" pitchFamily="34" charset="0"/>
                <a:cs typeface="Calibri Light" panose="020F0302020204030204" pitchFamily="34" charset="0"/>
              </a:rPr>
              <a:t>zneužití</a:t>
            </a:r>
            <a:r>
              <a:rPr lang="en-US" sz="4000" dirty="0">
                <a:latin typeface="Aptos" panose="020B0004020202020204" pitchFamily="34" charset="0"/>
                <a:cs typeface="Calibri Light" panose="020F0302020204030204" pitchFamily="34" charset="0"/>
              </a:rPr>
              <a:t> </a:t>
            </a:r>
            <a:r>
              <a:rPr lang="en-US" sz="4000" dirty="0" err="1">
                <a:latin typeface="Aptos" panose="020B0004020202020204" pitchFamily="34" charset="0"/>
                <a:cs typeface="Calibri Light" panose="020F0302020204030204" pitchFamily="34" charset="0"/>
              </a:rPr>
              <a:t>digitální</a:t>
            </a:r>
            <a:r>
              <a:rPr lang="en-US" sz="4000" dirty="0">
                <a:latin typeface="Aptos" panose="020B0004020202020204" pitchFamily="34" charset="0"/>
                <a:cs typeface="Calibri Light" panose="020F0302020204030204" pitchFamily="34" charset="0"/>
              </a:rPr>
              <a:t> identity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512" y="1907133"/>
            <a:ext cx="10853928" cy="4545202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sz="2300" b="1" dirty="0" err="1">
                <a:solidFill>
                  <a:srgbClr val="FF983B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Krádež</a:t>
            </a:r>
            <a:r>
              <a:rPr lang="en-US" sz="2300" b="1" dirty="0">
                <a:solidFill>
                  <a:srgbClr val="FF983B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identity 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–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neoprávněný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přístup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k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osobním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údajům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nebo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převzetí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digitální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identity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jednotlivce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může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vést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300" b="1" dirty="0">
                <a:solidFill>
                  <a:srgbClr val="FF983B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k </a:t>
            </a:r>
            <a:r>
              <a:rPr lang="en-US" sz="2300" b="1" dirty="0" err="1">
                <a:solidFill>
                  <a:srgbClr val="FF983B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různým</a:t>
            </a:r>
            <a:r>
              <a:rPr lang="en-US" sz="2300" b="1" dirty="0">
                <a:solidFill>
                  <a:srgbClr val="FF983B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FF983B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podvodům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Sdílení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osobních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údajů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může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vést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k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obavám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o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bezpečnost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a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soukromí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(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informace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o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uživatelích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jsou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centrálně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shromažďovány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na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různých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platformách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).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Narušení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platforem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může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vést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k </a:t>
            </a:r>
            <a:r>
              <a:rPr lang="en-US" sz="2300" b="1" dirty="0" err="1">
                <a:solidFill>
                  <a:srgbClr val="FF983B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vystavení</a:t>
            </a:r>
            <a:r>
              <a:rPr lang="en-US" sz="2300" b="1" dirty="0">
                <a:solidFill>
                  <a:srgbClr val="FF983B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FF983B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citlivých</a:t>
            </a:r>
            <a:r>
              <a:rPr lang="en-US" sz="2300" b="1" dirty="0">
                <a:solidFill>
                  <a:srgbClr val="FF983B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FF983B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informací</a:t>
            </a:r>
            <a:r>
              <a:rPr lang="en-US" sz="2300" b="1" dirty="0">
                <a:solidFill>
                  <a:srgbClr val="FF983B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FF983B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neoprávněným</a:t>
            </a:r>
            <a:r>
              <a:rPr lang="en-US" sz="2300" b="1" dirty="0">
                <a:solidFill>
                  <a:srgbClr val="FF983B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FF983B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třetím</a:t>
            </a:r>
            <a:r>
              <a:rPr lang="en-US" sz="2300" b="1" dirty="0">
                <a:solidFill>
                  <a:srgbClr val="FF983B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FF983B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stranám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300" b="1" dirty="0" err="1">
                <a:solidFill>
                  <a:srgbClr val="FF983B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Nepřesné</a:t>
            </a:r>
            <a:r>
              <a:rPr lang="en-US" sz="2300" b="1" dirty="0">
                <a:solidFill>
                  <a:srgbClr val="FF983B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FF983B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nebo</a:t>
            </a:r>
            <a:r>
              <a:rPr lang="en-US" sz="2300" b="1" dirty="0">
                <a:solidFill>
                  <a:srgbClr val="FF983B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FF983B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neúplné</a:t>
            </a:r>
            <a:r>
              <a:rPr lang="en-US" sz="2300" b="1" dirty="0">
                <a:solidFill>
                  <a:srgbClr val="FF983B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FF983B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informace</a:t>
            </a:r>
            <a:r>
              <a:rPr lang="en-US" sz="2300" b="1" dirty="0">
                <a:solidFill>
                  <a:srgbClr val="FF983B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o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digitální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identitě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mohou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vést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300" b="1" dirty="0">
                <a:solidFill>
                  <a:srgbClr val="FF983B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k </a:t>
            </a:r>
            <a:r>
              <a:rPr lang="en-US" sz="2300" b="1" dirty="0" err="1">
                <a:solidFill>
                  <a:srgbClr val="FF983B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problémům</a:t>
            </a:r>
            <a:r>
              <a:rPr lang="en-US" sz="2300" b="1" dirty="0">
                <a:solidFill>
                  <a:srgbClr val="FF983B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s </a:t>
            </a:r>
            <a:r>
              <a:rPr lang="en-US" sz="2300" b="1" dirty="0" err="1">
                <a:solidFill>
                  <a:srgbClr val="FF983B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ověřováním</a:t>
            </a:r>
            <a:r>
              <a:rPr lang="en-US" sz="2300" b="1" dirty="0">
                <a:solidFill>
                  <a:srgbClr val="FF983B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a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přístupem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ke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službám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Kyberšikana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-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digitální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identity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mohou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být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zneužity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ke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FF983B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kyberšikaně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a </a:t>
            </a:r>
            <a:r>
              <a:rPr lang="en-US" sz="2300" b="1" dirty="0" err="1">
                <a:solidFill>
                  <a:srgbClr val="FF983B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obtěžování</a:t>
            </a:r>
            <a:r>
              <a:rPr lang="en-US" sz="2300" b="1" dirty="0">
                <a:solidFill>
                  <a:srgbClr val="FF983B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.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Negativní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uživatelská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zkušenost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s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neefektivními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procesy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ověřování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identity a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problémy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s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přístupem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ke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službám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Identifikace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osob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prostřednictvím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geolokace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(s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jejich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souhlasem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nebo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bez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něj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) je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precedentem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v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monitorování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osob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(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nejasné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právní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aspekty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a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riziko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zneužití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AF3EE782-0633-97A8-1968-23D0E16D8C9B}"/>
              </a:ext>
            </a:extLst>
          </p:cNvPr>
          <p:cNvSpPr txBox="1"/>
          <p:nvPr/>
        </p:nvSpPr>
        <p:spPr>
          <a:xfrm>
            <a:off x="6928038" y="284689"/>
            <a:ext cx="4837253" cy="2031325"/>
          </a:xfrm>
          <a:prstGeom prst="rect">
            <a:avLst/>
          </a:prstGeom>
          <a:noFill/>
          <a:ln w="38100">
            <a:solidFill>
              <a:srgbClr val="FFAA5A"/>
            </a:solidFill>
          </a:ln>
        </p:spPr>
        <p:txBody>
          <a:bodyPr wrap="square" rtlCol="0">
            <a:spAutoFit/>
          </a:bodyPr>
          <a:lstStyle/>
          <a:p>
            <a:pPr algn="r"/>
            <a:endParaRPr lang="cs-CZ" sz="2000" b="1" i="1" u="sng" dirty="0">
              <a:solidFill>
                <a:srgbClr val="FFAA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Cambria" panose="02040503050406030204" pitchFamily="18" charset="0"/>
            </a:endParaRPr>
          </a:p>
          <a:p>
            <a:pPr algn="r"/>
            <a:r>
              <a:rPr lang="en-US" sz="2000" b="1" i="1" u="sng" dirty="0" err="1">
                <a:solidFill>
                  <a:srgbClr val="FFA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Cambria" panose="02040503050406030204" pitchFamily="18" charset="0"/>
              </a:rPr>
              <a:t>Průměrný</a:t>
            </a:r>
            <a:r>
              <a:rPr lang="en-US" sz="2000" b="1" i="1" u="sng" dirty="0">
                <a:solidFill>
                  <a:srgbClr val="FFA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b="1" i="1" u="sng" dirty="0" err="1">
                <a:solidFill>
                  <a:srgbClr val="FFA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Cambria" panose="02040503050406030204" pitchFamily="18" charset="0"/>
              </a:rPr>
              <a:t>uživatel</a:t>
            </a:r>
            <a:r>
              <a:rPr lang="en-US" sz="2000" b="1" i="1" u="sng" dirty="0">
                <a:solidFill>
                  <a:srgbClr val="FFA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b="1" i="1" u="sng" dirty="0" err="1">
                <a:solidFill>
                  <a:srgbClr val="FFA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Cambria" panose="02040503050406030204" pitchFamily="18" charset="0"/>
              </a:rPr>
              <a:t>internetu</a:t>
            </a:r>
            <a:r>
              <a:rPr lang="en-US" sz="2000" b="1" i="1" u="sng" dirty="0">
                <a:solidFill>
                  <a:srgbClr val="FFA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b="1" i="1" u="sng" dirty="0" err="1">
                <a:solidFill>
                  <a:srgbClr val="FFA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Cambria" panose="02040503050406030204" pitchFamily="18" charset="0"/>
              </a:rPr>
              <a:t>má</a:t>
            </a:r>
            <a:r>
              <a:rPr lang="en-US" sz="2000" b="1" i="1" u="sng" dirty="0">
                <a:solidFill>
                  <a:srgbClr val="FFA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Cambria" panose="02040503050406030204" pitchFamily="18" charset="0"/>
              </a:rPr>
              <a:t> 150 online </a:t>
            </a:r>
          </a:p>
          <a:p>
            <a:pPr algn="r"/>
            <a:r>
              <a:rPr lang="en-US" sz="2000" b="1" i="1" u="sng" dirty="0" err="1">
                <a:solidFill>
                  <a:srgbClr val="FFA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Cambria" panose="02040503050406030204" pitchFamily="18" charset="0"/>
              </a:rPr>
              <a:t>účty</a:t>
            </a:r>
            <a:r>
              <a:rPr lang="en-US" sz="2000" b="1" i="1" u="sng" dirty="0">
                <a:solidFill>
                  <a:srgbClr val="FFA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Cambria" panose="02040503050406030204" pitchFamily="18" charset="0"/>
              </a:rPr>
              <a:t>, </a:t>
            </a:r>
            <a:r>
              <a:rPr lang="en-US" sz="2000" b="1" i="1" u="sng" dirty="0" err="1">
                <a:solidFill>
                  <a:srgbClr val="FFA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Cambria" panose="02040503050406030204" pitchFamily="18" charset="0"/>
              </a:rPr>
              <a:t>které</a:t>
            </a:r>
            <a:r>
              <a:rPr lang="en-US" sz="2000" b="1" i="1" u="sng" dirty="0">
                <a:solidFill>
                  <a:srgbClr val="FFA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b="1" i="1" u="sng" dirty="0" err="1">
                <a:solidFill>
                  <a:srgbClr val="FFA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Cambria" panose="02040503050406030204" pitchFamily="18" charset="0"/>
              </a:rPr>
              <a:t>vyžadují</a:t>
            </a:r>
            <a:r>
              <a:rPr lang="en-US" sz="2000" b="1" i="1" u="sng" dirty="0">
                <a:solidFill>
                  <a:srgbClr val="FFA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b="1" i="1" u="sng" dirty="0" err="1">
                <a:solidFill>
                  <a:srgbClr val="FFA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Cambria" panose="02040503050406030204" pitchFamily="18" charset="0"/>
              </a:rPr>
              <a:t>heslo</a:t>
            </a:r>
            <a:endParaRPr lang="en-US" sz="2000" b="1" i="1" u="sng" dirty="0">
              <a:solidFill>
                <a:srgbClr val="FFAA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Cambria" panose="02040503050406030204" pitchFamily="18" charset="0"/>
            </a:endParaRPr>
          </a:p>
          <a:p>
            <a:pPr algn="r"/>
            <a:r>
              <a:rPr lang="en-US" sz="2200" b="1" i="1" dirty="0">
                <a:solidFill>
                  <a:srgbClr val="92BA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Cambria" panose="02040503050406030204" pitchFamily="18" charset="0"/>
              </a:rPr>
              <a:t>                      </a:t>
            </a:r>
            <a:r>
              <a:rPr lang="en-US" sz="2200" b="1" i="1" dirty="0" err="1">
                <a:solidFill>
                  <a:srgbClr val="92BA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Cambria" panose="02040503050406030204" pitchFamily="18" charset="0"/>
              </a:rPr>
              <a:t>Výzkum</a:t>
            </a:r>
            <a:r>
              <a:rPr lang="en-US" sz="2200" b="1" i="1" dirty="0">
                <a:solidFill>
                  <a:srgbClr val="92BA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Cambria" panose="02040503050406030204" pitchFamily="18" charset="0"/>
              </a:rPr>
              <a:t> </a:t>
            </a:r>
            <a:r>
              <a:rPr lang="en-US" sz="2200" b="1" i="1" dirty="0" err="1">
                <a:solidFill>
                  <a:srgbClr val="92BA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Cambria" panose="02040503050406030204" pitchFamily="18" charset="0"/>
              </a:rPr>
              <a:t>Dashlane</a:t>
            </a:r>
            <a:r>
              <a:rPr lang="en-US" sz="2200" b="1" i="1" dirty="0">
                <a:solidFill>
                  <a:srgbClr val="92BA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Cambria" panose="02040503050406030204" pitchFamily="18" charset="0"/>
              </a:rPr>
              <a:t>, 2017</a:t>
            </a:r>
          </a:p>
          <a:p>
            <a:pPr algn="r"/>
            <a:endParaRPr lang="en-US" sz="2200" b="1" i="1" dirty="0">
              <a:solidFill>
                <a:srgbClr val="92BA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Cambria" panose="02040503050406030204" pitchFamily="18" charset="0"/>
            </a:endParaRPr>
          </a:p>
          <a:p>
            <a:pPr algn="r"/>
            <a:endParaRPr lang="en-US" sz="2200" b="1" i="1" dirty="0">
              <a:solidFill>
                <a:srgbClr val="92BA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Cambria" panose="02040503050406030204" pitchFamily="18" charset="0"/>
            </a:endParaRPr>
          </a:p>
        </p:txBody>
      </p:sp>
      <p:sp>
        <p:nvSpPr>
          <p:cNvPr id="5" name="Šípka: doprava 4">
            <a:extLst>
              <a:ext uri="{FF2B5EF4-FFF2-40B4-BE49-F238E27FC236}">
                <a16:creationId xmlns:a16="http://schemas.microsoft.com/office/drawing/2014/main" id="{625B51C0-592C-B621-3165-474FD2FE492B}"/>
              </a:ext>
            </a:extLst>
          </p:cNvPr>
          <p:cNvSpPr/>
          <p:nvPr/>
        </p:nvSpPr>
        <p:spPr>
          <a:xfrm>
            <a:off x="5980922" y="620344"/>
            <a:ext cx="861391" cy="436686"/>
          </a:xfrm>
          <a:prstGeom prst="rightArrow">
            <a:avLst/>
          </a:prstGeom>
          <a:solidFill>
            <a:srgbClr val="FFAA5A"/>
          </a:solidFill>
          <a:ln w="38100">
            <a:solidFill>
              <a:srgbClr val="92BA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81741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9462"/>
          </a:xfrm>
        </p:spPr>
        <p:txBody>
          <a:bodyPr>
            <a:normAutofit/>
          </a:bodyPr>
          <a:lstStyle/>
          <a:p>
            <a:pPr algn="l"/>
            <a:r>
              <a:rPr lang="en-US" dirty="0" err="1">
                <a:latin typeface="Aptos" panose="020B0004020202020204" pitchFamily="34" charset="0"/>
                <a:cs typeface="Calibri Light" panose="020F0302020204030204" pitchFamily="34" charset="0"/>
              </a:rPr>
              <a:t>Digitální</a:t>
            </a:r>
            <a:r>
              <a:rPr lang="en-US" dirty="0">
                <a:latin typeface="Aptos" panose="020B000402020202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  <a:cs typeface="Calibri Light" panose="020F0302020204030204" pitchFamily="34" charset="0"/>
              </a:rPr>
              <a:t>stopa</a:t>
            </a:r>
            <a:r>
              <a:rPr lang="en-US" dirty="0">
                <a:latin typeface="Aptos" panose="020B0004020202020204" pitchFamily="34" charset="0"/>
                <a:cs typeface="Calibri Light" panose="020F0302020204030204" pitchFamily="34" charset="0"/>
              </a:rPr>
              <a:t> – </a:t>
            </a:r>
            <a:r>
              <a:rPr lang="en-US" dirty="0" err="1">
                <a:latin typeface="Aptos" panose="020B0004020202020204" pitchFamily="34" charset="0"/>
                <a:cs typeface="Calibri Light" panose="020F0302020204030204" pitchFamily="34" charset="0"/>
              </a:rPr>
              <a:t>úvod</a:t>
            </a:r>
            <a:endParaRPr lang="en-US" dirty="0">
              <a:latin typeface="Aptos" panose="020B0004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E6AA7A1B-6189-2C8E-A539-2BE94C967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6000"/>
                    </a14:imgEffect>
                    <a14:imgEffect>
                      <a14:colorTemperature colorTemp="6850"/>
                    </a14:imgEffect>
                    <a14:imgEffect>
                      <a14:saturation sat="212000"/>
                    </a14:imgEffect>
                    <a14:imgEffect>
                      <a14:brightnessContrast bright="7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6074">
            <a:off x="8546062" y="3679916"/>
            <a:ext cx="3186366" cy="3144069"/>
          </a:xfrm>
          <a:prstGeom prst="rect">
            <a:avLst/>
          </a:prstGeom>
          <a:effectLst>
            <a:softEdge rad="3429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715" y="1253330"/>
            <a:ext cx="10775302" cy="4783575"/>
          </a:xfrm>
        </p:spPr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Clr>
                <a:srgbClr val="FFAA5A"/>
              </a:buClr>
              <a:buNone/>
            </a:pPr>
            <a:r>
              <a:rPr lang="en-US" sz="2100" b="1" dirty="0" err="1">
                <a:solidFill>
                  <a:srgbClr val="FF983B"/>
                </a:solidFill>
                <a:latin typeface="Aptos" panose="020B0004020202020204" pitchFamily="34" charset="0"/>
              </a:rPr>
              <a:t>Fakty</a:t>
            </a:r>
            <a:r>
              <a:rPr lang="en-US" sz="2100" b="1" dirty="0">
                <a:solidFill>
                  <a:srgbClr val="FF983B"/>
                </a:solidFill>
                <a:latin typeface="Aptos" panose="020B0004020202020204" pitchFamily="34" charset="0"/>
              </a:rPr>
              <a:t>:</a:t>
            </a:r>
          </a:p>
          <a:p>
            <a:pPr marL="228600" lvl="1">
              <a:spcBef>
                <a:spcPts val="1000"/>
              </a:spcBef>
              <a:buClr>
                <a:srgbClr val="FFAA5A"/>
              </a:buClr>
              <a:buFont typeface="Wingdings" panose="05000000000000000000" pitchFamily="2" charset="2"/>
              <a:buChar char="q"/>
            </a:pPr>
            <a:r>
              <a:rPr lang="en-US" sz="2200" dirty="0" err="1">
                <a:latin typeface="Aptos" panose="020B0004020202020204" pitchFamily="34" charset="0"/>
              </a:rPr>
              <a:t>Mnoho</a:t>
            </a:r>
            <a:r>
              <a:rPr lang="en-US" sz="2200" dirty="0">
                <a:latin typeface="Aptos" panose="020B0004020202020204" pitchFamily="34" charset="0"/>
              </a:rPr>
              <a:t> online </a:t>
            </a:r>
            <a:r>
              <a:rPr lang="en-US" sz="2200" dirty="0" err="1">
                <a:latin typeface="Aptos" panose="020B0004020202020204" pitchFamily="34" charset="0"/>
              </a:rPr>
              <a:t>služeb</a:t>
            </a:r>
            <a:r>
              <a:rPr lang="en-US" sz="2200" dirty="0">
                <a:latin typeface="Aptos" panose="020B0004020202020204" pitchFamily="34" charset="0"/>
              </a:rPr>
              <a:t> a </a:t>
            </a:r>
            <a:r>
              <a:rPr lang="en-US" sz="2200" dirty="0" err="1">
                <a:latin typeface="Aptos" panose="020B0004020202020204" pitchFamily="34" charset="0"/>
              </a:rPr>
              <a:t>aktivit</a:t>
            </a:r>
            <a:r>
              <a:rPr lang="en-US" sz="2200" dirty="0">
                <a:latin typeface="Aptos" panose="020B0004020202020204" pitchFamily="34" charset="0"/>
              </a:rPr>
              <a:t> </a:t>
            </a:r>
            <a:r>
              <a:rPr lang="en-US" sz="2200" dirty="0" err="1">
                <a:latin typeface="Aptos" panose="020B0004020202020204" pitchFamily="34" charset="0"/>
              </a:rPr>
              <a:t>vyžaduje</a:t>
            </a:r>
            <a:r>
              <a:rPr lang="en-US" sz="2200" dirty="0">
                <a:latin typeface="Aptos" panose="020B0004020202020204" pitchFamily="34" charset="0"/>
              </a:rPr>
              <a:t> </a:t>
            </a:r>
            <a:r>
              <a:rPr lang="en-US" sz="2200" dirty="0" err="1">
                <a:latin typeface="Aptos" panose="020B0004020202020204" pitchFamily="34" charset="0"/>
              </a:rPr>
              <a:t>ověření</a:t>
            </a:r>
            <a:r>
              <a:rPr lang="en-US" sz="2200" dirty="0">
                <a:latin typeface="Aptos" panose="020B0004020202020204" pitchFamily="34" charset="0"/>
              </a:rPr>
              <a:t> </a:t>
            </a:r>
            <a:r>
              <a:rPr lang="en-US" sz="2200" dirty="0" err="1">
                <a:latin typeface="Aptos" panose="020B0004020202020204" pitchFamily="34" charset="0"/>
              </a:rPr>
              <a:t>vaší</a:t>
            </a:r>
            <a:r>
              <a:rPr lang="en-US" sz="2200" dirty="0">
                <a:latin typeface="Aptos" panose="020B0004020202020204" pitchFamily="34" charset="0"/>
              </a:rPr>
              <a:t> </a:t>
            </a:r>
            <a:r>
              <a:rPr lang="en-US" sz="2200" b="1" dirty="0" err="1">
                <a:solidFill>
                  <a:srgbClr val="FF983B"/>
                </a:solidFill>
                <a:latin typeface="Aptos" panose="020B0004020202020204" pitchFamily="34" charset="0"/>
              </a:rPr>
              <a:t>digitální</a:t>
            </a:r>
            <a:r>
              <a:rPr lang="en-US" sz="2200" b="1" dirty="0">
                <a:solidFill>
                  <a:srgbClr val="FF983B"/>
                </a:solidFill>
                <a:latin typeface="Aptos" panose="020B0004020202020204" pitchFamily="34" charset="0"/>
              </a:rPr>
              <a:t> identity</a:t>
            </a:r>
            <a:r>
              <a:rPr lang="en-US" sz="2200" dirty="0">
                <a:latin typeface="Aptos" panose="020B0004020202020204" pitchFamily="34" charset="0"/>
              </a:rPr>
              <a:t>, ale </a:t>
            </a:r>
            <a:r>
              <a:rPr lang="en-US" sz="2200" dirty="0" err="1">
                <a:latin typeface="Aptos" panose="020B0004020202020204" pitchFamily="34" charset="0"/>
              </a:rPr>
              <a:t>mnoho</a:t>
            </a:r>
            <a:r>
              <a:rPr lang="en-US" sz="2200" dirty="0">
                <a:latin typeface="Aptos" panose="020B0004020202020204" pitchFamily="34" charset="0"/>
              </a:rPr>
              <a:t> z </a:t>
            </a:r>
            <a:r>
              <a:rPr lang="en-US" sz="2200" dirty="0" err="1">
                <a:latin typeface="Aptos" panose="020B0004020202020204" pitchFamily="34" charset="0"/>
              </a:rPr>
              <a:t>nich</a:t>
            </a:r>
            <a:r>
              <a:rPr lang="en-US" sz="2200" dirty="0">
                <a:latin typeface="Aptos" panose="020B0004020202020204" pitchFamily="34" charset="0"/>
              </a:rPr>
              <a:t> </a:t>
            </a:r>
            <a:r>
              <a:rPr lang="en-US" sz="2200" dirty="0" err="1">
                <a:latin typeface="Aptos" panose="020B0004020202020204" pitchFamily="34" charset="0"/>
              </a:rPr>
              <a:t>shromažďuje</a:t>
            </a:r>
            <a:r>
              <a:rPr lang="en-US" sz="2200" dirty="0">
                <a:latin typeface="Aptos" panose="020B0004020202020204" pitchFamily="34" charset="0"/>
              </a:rPr>
              <a:t> </a:t>
            </a:r>
            <a:r>
              <a:rPr lang="en-US" sz="2200" dirty="0" err="1">
                <a:latin typeface="Aptos" panose="020B0004020202020204" pitchFamily="34" charset="0"/>
              </a:rPr>
              <a:t>informace</a:t>
            </a:r>
            <a:r>
              <a:rPr lang="en-US" sz="2200" dirty="0">
                <a:latin typeface="Aptos" panose="020B0004020202020204" pitchFamily="34" charset="0"/>
              </a:rPr>
              <a:t> </a:t>
            </a:r>
            <a:r>
              <a:rPr lang="en-US" sz="2200" dirty="0" err="1">
                <a:latin typeface="Aptos" panose="020B0004020202020204" pitchFamily="34" charset="0"/>
              </a:rPr>
              <a:t>automaticky</a:t>
            </a:r>
            <a:r>
              <a:rPr lang="en-US" sz="2200" dirty="0">
                <a:latin typeface="Aptos" panose="020B0004020202020204" pitchFamily="34" charset="0"/>
              </a:rPr>
              <a:t>. </a:t>
            </a:r>
          </a:p>
          <a:p>
            <a:pPr marL="228600" lvl="1">
              <a:spcBef>
                <a:spcPts val="1000"/>
              </a:spcBef>
              <a:buClr>
                <a:srgbClr val="FFAA5A"/>
              </a:buClr>
              <a:buFont typeface="Wingdings" panose="05000000000000000000" pitchFamily="2" charset="2"/>
              <a:buChar char="q"/>
            </a:pPr>
            <a:r>
              <a:rPr lang="en-US" sz="2200" dirty="0">
                <a:latin typeface="Aptos" panose="020B0004020202020204" pitchFamily="34" charset="0"/>
              </a:rPr>
              <a:t>Na </a:t>
            </a:r>
            <a:r>
              <a:rPr lang="en-US" sz="2200" dirty="0" err="1">
                <a:latin typeface="Aptos" panose="020B0004020202020204" pitchFamily="34" charset="0"/>
              </a:rPr>
              <a:t>internetu</a:t>
            </a:r>
            <a:r>
              <a:rPr lang="en-US" sz="2200" dirty="0">
                <a:latin typeface="Aptos" panose="020B0004020202020204" pitchFamily="34" charset="0"/>
              </a:rPr>
              <a:t> je </a:t>
            </a:r>
            <a:r>
              <a:rPr lang="en-US" sz="2200" dirty="0" err="1">
                <a:latin typeface="Aptos" panose="020B0004020202020204" pitchFamily="34" charset="0"/>
              </a:rPr>
              <a:t>obrovské</a:t>
            </a:r>
            <a:r>
              <a:rPr lang="en-US" sz="2200" dirty="0">
                <a:latin typeface="Aptos" panose="020B0004020202020204" pitchFamily="34" charset="0"/>
              </a:rPr>
              <a:t> </a:t>
            </a:r>
            <a:r>
              <a:rPr lang="en-US" sz="2200" dirty="0" err="1">
                <a:latin typeface="Aptos" panose="020B0004020202020204" pitchFamily="34" charset="0"/>
              </a:rPr>
              <a:t>množství</a:t>
            </a:r>
            <a:r>
              <a:rPr lang="en-US" sz="2200" dirty="0">
                <a:latin typeface="Aptos" panose="020B0004020202020204" pitchFamily="34" charset="0"/>
              </a:rPr>
              <a:t> </a:t>
            </a:r>
            <a:r>
              <a:rPr lang="en-US" sz="2200" dirty="0" err="1">
                <a:latin typeface="Aptos" panose="020B0004020202020204" pitchFamily="34" charset="0"/>
              </a:rPr>
              <a:t>našich</a:t>
            </a:r>
            <a:r>
              <a:rPr lang="en-US" sz="2200" dirty="0">
                <a:latin typeface="Aptos" panose="020B0004020202020204" pitchFamily="34" charset="0"/>
              </a:rPr>
              <a:t> </a:t>
            </a:r>
            <a:r>
              <a:rPr lang="en-US" sz="2200" dirty="0" err="1">
                <a:latin typeface="Aptos" panose="020B0004020202020204" pitchFamily="34" charset="0"/>
              </a:rPr>
              <a:t>osobních</a:t>
            </a:r>
            <a:r>
              <a:rPr lang="en-US" sz="2200" dirty="0">
                <a:latin typeface="Aptos" panose="020B0004020202020204" pitchFamily="34" charset="0"/>
              </a:rPr>
              <a:t> a </a:t>
            </a:r>
            <a:r>
              <a:rPr lang="en-US" sz="2200" dirty="0" err="1">
                <a:latin typeface="Aptos" panose="020B0004020202020204" pitchFamily="34" charset="0"/>
              </a:rPr>
              <a:t>profesních</a:t>
            </a:r>
            <a:r>
              <a:rPr lang="en-US" sz="2200" dirty="0">
                <a:latin typeface="Aptos" panose="020B0004020202020204" pitchFamily="34" charset="0"/>
              </a:rPr>
              <a:t> dat.</a:t>
            </a:r>
          </a:p>
          <a:p>
            <a:pPr marL="228600" lvl="1">
              <a:spcBef>
                <a:spcPts val="1000"/>
              </a:spcBef>
              <a:buClr>
                <a:srgbClr val="FFAA5A"/>
              </a:buClr>
              <a:buFont typeface="Wingdings" panose="05000000000000000000" pitchFamily="2" charset="2"/>
              <a:buChar char="q"/>
            </a:pPr>
            <a:r>
              <a:rPr lang="en-US" sz="2200" dirty="0" err="1">
                <a:latin typeface="Aptos" panose="020B0004020202020204" pitchFamily="34" charset="0"/>
              </a:rPr>
              <a:t>Prostřednictvím</a:t>
            </a:r>
            <a:r>
              <a:rPr lang="en-US" sz="2200" dirty="0">
                <a:latin typeface="Aptos" panose="020B0004020202020204" pitchFamily="34" charset="0"/>
              </a:rPr>
              <a:t> </a:t>
            </a:r>
            <a:r>
              <a:rPr lang="en-US" sz="2200" dirty="0" err="1">
                <a:latin typeface="Aptos" panose="020B0004020202020204" pitchFamily="34" charset="0"/>
              </a:rPr>
              <a:t>našeho</a:t>
            </a:r>
            <a:r>
              <a:rPr lang="en-US" sz="2200" dirty="0">
                <a:latin typeface="Aptos" panose="020B0004020202020204" pitchFamily="34" charset="0"/>
              </a:rPr>
              <a:t> </a:t>
            </a:r>
            <a:r>
              <a:rPr lang="en-US" sz="2200" dirty="0" err="1">
                <a:latin typeface="Aptos" panose="020B0004020202020204" pitchFamily="34" charset="0"/>
              </a:rPr>
              <a:t>používání</a:t>
            </a:r>
            <a:r>
              <a:rPr lang="en-US" sz="2200" dirty="0">
                <a:latin typeface="Aptos" panose="020B0004020202020204" pitchFamily="34" charset="0"/>
              </a:rPr>
              <a:t> online </a:t>
            </a:r>
            <a:r>
              <a:rPr lang="en-US" sz="2200" dirty="0" err="1">
                <a:latin typeface="Aptos" panose="020B0004020202020204" pitchFamily="34" charset="0"/>
              </a:rPr>
              <a:t>služeb</a:t>
            </a:r>
            <a:r>
              <a:rPr lang="en-US" sz="2200" dirty="0">
                <a:latin typeface="Aptos" panose="020B0004020202020204" pitchFamily="34" charset="0"/>
              </a:rPr>
              <a:t> a </a:t>
            </a:r>
            <a:r>
              <a:rPr lang="en-US" sz="2200" dirty="0" err="1">
                <a:latin typeface="Aptos" panose="020B0004020202020204" pitchFamily="34" charset="0"/>
              </a:rPr>
              <a:t>našich</a:t>
            </a:r>
            <a:r>
              <a:rPr lang="en-US" sz="2200" dirty="0">
                <a:latin typeface="Aptos" panose="020B0004020202020204" pitchFamily="34" charset="0"/>
              </a:rPr>
              <a:t> online </a:t>
            </a:r>
            <a:r>
              <a:rPr lang="en-US" sz="2200" dirty="0" err="1">
                <a:latin typeface="Aptos" panose="020B0004020202020204" pitchFamily="34" charset="0"/>
              </a:rPr>
              <a:t>aktivit</a:t>
            </a:r>
            <a:r>
              <a:rPr lang="en-US" sz="2200" dirty="0">
                <a:latin typeface="Aptos" panose="020B0004020202020204" pitchFamily="34" charset="0"/>
              </a:rPr>
              <a:t> </a:t>
            </a:r>
            <a:r>
              <a:rPr lang="en-US" sz="2200" dirty="0" err="1">
                <a:latin typeface="Aptos" panose="020B0004020202020204" pitchFamily="34" charset="0"/>
              </a:rPr>
              <a:t>vytváříme</a:t>
            </a:r>
            <a:r>
              <a:rPr lang="en-US" sz="2200" dirty="0">
                <a:latin typeface="Aptos" panose="020B0004020202020204" pitchFamily="34" charset="0"/>
              </a:rPr>
              <a:t> </a:t>
            </a:r>
            <a:r>
              <a:rPr lang="en-US" sz="2200" dirty="0" err="1">
                <a:latin typeface="Aptos" panose="020B0004020202020204" pitchFamily="34" charset="0"/>
              </a:rPr>
              <a:t>naši</a:t>
            </a:r>
            <a:r>
              <a:rPr lang="en-US" sz="2200" dirty="0">
                <a:latin typeface="Aptos" panose="020B0004020202020204" pitchFamily="34" charset="0"/>
              </a:rPr>
              <a:t> </a:t>
            </a:r>
            <a:r>
              <a:rPr lang="en-US" sz="2200" b="1" dirty="0" err="1">
                <a:solidFill>
                  <a:srgbClr val="FF983B"/>
                </a:solidFill>
                <a:latin typeface="Aptos" panose="020B0004020202020204" pitchFamily="34" charset="0"/>
              </a:rPr>
              <a:t>digitální</a:t>
            </a:r>
            <a:r>
              <a:rPr lang="en-US" sz="2200" b="1" dirty="0">
                <a:solidFill>
                  <a:srgbClr val="FF983B"/>
                </a:solidFill>
                <a:latin typeface="Aptos" panose="020B0004020202020204" pitchFamily="34" charset="0"/>
              </a:rPr>
              <a:t> </a:t>
            </a:r>
            <a:r>
              <a:rPr lang="en-US" sz="2200" b="1" dirty="0" err="1">
                <a:solidFill>
                  <a:srgbClr val="FF983B"/>
                </a:solidFill>
                <a:latin typeface="Aptos" panose="020B0004020202020204" pitchFamily="34" charset="0"/>
              </a:rPr>
              <a:t>stopu</a:t>
            </a:r>
            <a:r>
              <a:rPr lang="en-US" sz="2200" b="1" dirty="0">
                <a:solidFill>
                  <a:srgbClr val="FF983B"/>
                </a:solidFill>
                <a:latin typeface="Aptos" panose="020B0004020202020204" pitchFamily="34" charset="0"/>
              </a:rPr>
              <a:t> </a:t>
            </a:r>
            <a:r>
              <a:rPr lang="en-US" sz="2200" dirty="0">
                <a:latin typeface="Aptos" panose="020B0004020202020204" pitchFamily="34" charset="0"/>
              </a:rPr>
              <a:t>v </a:t>
            </a:r>
            <a:r>
              <a:rPr lang="en-US" sz="2200" dirty="0" err="1">
                <a:latin typeface="Aptos" panose="020B0004020202020204" pitchFamily="34" charset="0"/>
              </a:rPr>
              <a:t>digitálním</a:t>
            </a:r>
            <a:r>
              <a:rPr lang="en-US" sz="2200" dirty="0">
                <a:latin typeface="Aptos" panose="020B0004020202020204" pitchFamily="34" charset="0"/>
              </a:rPr>
              <a:t> </a:t>
            </a:r>
            <a:r>
              <a:rPr lang="en-US" sz="2200" dirty="0" err="1">
                <a:latin typeface="Aptos" panose="020B0004020202020204" pitchFamily="34" charset="0"/>
              </a:rPr>
              <a:t>prostoru</a:t>
            </a:r>
            <a:r>
              <a:rPr lang="en-US" sz="2200" dirty="0">
                <a:latin typeface="Aptos" panose="020B0004020202020204" pitchFamily="34" charset="0"/>
              </a:rPr>
              <a:t>. </a:t>
            </a:r>
          </a:p>
          <a:p>
            <a:pPr marL="228600" lvl="1">
              <a:spcBef>
                <a:spcPts val="1000"/>
              </a:spcBef>
              <a:buClr>
                <a:srgbClr val="FFAA5A"/>
              </a:buClr>
              <a:buFont typeface="Wingdings" panose="05000000000000000000" pitchFamily="2" charset="2"/>
              <a:buChar char="q"/>
            </a:pPr>
            <a:r>
              <a:rPr lang="en-US" sz="2200" dirty="0" err="1">
                <a:latin typeface="Aptos" panose="020B0004020202020204" pitchFamily="34" charset="0"/>
              </a:rPr>
              <a:t>Digitální</a:t>
            </a:r>
            <a:r>
              <a:rPr lang="en-US" sz="2200" dirty="0">
                <a:latin typeface="Aptos" panose="020B0004020202020204" pitchFamily="34" charset="0"/>
              </a:rPr>
              <a:t> </a:t>
            </a:r>
            <a:r>
              <a:rPr lang="en-US" sz="2200" dirty="0" err="1">
                <a:latin typeface="Aptos" panose="020B0004020202020204" pitchFamily="34" charset="0"/>
              </a:rPr>
              <a:t>stopa</a:t>
            </a:r>
            <a:r>
              <a:rPr lang="en-US" sz="2200" dirty="0">
                <a:latin typeface="Aptos" panose="020B0004020202020204" pitchFamily="34" charset="0"/>
              </a:rPr>
              <a:t> </a:t>
            </a:r>
            <a:r>
              <a:rPr lang="en-US" sz="2200" b="1" dirty="0">
                <a:solidFill>
                  <a:srgbClr val="FF983B"/>
                </a:solidFill>
                <a:latin typeface="Aptos" panose="020B0004020202020204" pitchFamily="34" charset="0"/>
              </a:rPr>
              <a:t>se </a:t>
            </a:r>
            <a:r>
              <a:rPr lang="en-US" sz="2200" b="1" dirty="0" err="1">
                <a:solidFill>
                  <a:srgbClr val="FF983B"/>
                </a:solidFill>
                <a:latin typeface="Aptos" panose="020B0004020202020204" pitchFamily="34" charset="0"/>
              </a:rPr>
              <a:t>zaznamenává</a:t>
            </a:r>
            <a:r>
              <a:rPr lang="en-US" sz="2200" b="1" dirty="0">
                <a:solidFill>
                  <a:srgbClr val="FF983B"/>
                </a:solidFill>
                <a:latin typeface="Aptos" panose="020B0004020202020204" pitchFamily="34" charset="0"/>
              </a:rPr>
              <a:t> </a:t>
            </a:r>
            <a:r>
              <a:rPr lang="en-US" sz="2200" b="1" dirty="0" err="1">
                <a:solidFill>
                  <a:srgbClr val="FF983B"/>
                </a:solidFill>
                <a:latin typeface="Aptos" panose="020B0004020202020204" pitchFamily="34" charset="0"/>
              </a:rPr>
              <a:t>vždy</a:t>
            </a:r>
            <a:r>
              <a:rPr lang="en-US" sz="2200" dirty="0">
                <a:latin typeface="Aptos" panose="020B0004020202020204" pitchFamily="34" charset="0"/>
              </a:rPr>
              <a:t>, </a:t>
            </a:r>
            <a:r>
              <a:rPr lang="en-US" sz="2200" dirty="0" err="1">
                <a:latin typeface="Aptos" panose="020B0004020202020204" pitchFamily="34" charset="0"/>
              </a:rPr>
              <a:t>když</a:t>
            </a:r>
            <a:r>
              <a:rPr lang="en-US" sz="2200" dirty="0">
                <a:latin typeface="Aptos" panose="020B0004020202020204" pitchFamily="34" charset="0"/>
              </a:rPr>
              <a:t> </a:t>
            </a:r>
            <a:r>
              <a:rPr lang="en-US" sz="2200" dirty="0" err="1">
                <a:latin typeface="Aptos" panose="020B0004020202020204" pitchFamily="34" charset="0"/>
              </a:rPr>
              <a:t>uživatel</a:t>
            </a:r>
            <a:r>
              <a:rPr lang="en-US" sz="2200" dirty="0">
                <a:latin typeface="Aptos" panose="020B0004020202020204" pitchFamily="34" charset="0"/>
              </a:rPr>
              <a:t> </a:t>
            </a:r>
            <a:r>
              <a:rPr lang="en-US" sz="2200" dirty="0" err="1">
                <a:latin typeface="Aptos" panose="020B0004020202020204" pitchFamily="34" charset="0"/>
              </a:rPr>
              <a:t>používá</a:t>
            </a:r>
            <a:r>
              <a:rPr lang="en-US" sz="2200" dirty="0">
                <a:latin typeface="Aptos" panose="020B0004020202020204" pitchFamily="34" charset="0"/>
              </a:rPr>
              <a:t> online </a:t>
            </a:r>
            <a:r>
              <a:rPr lang="en-US" sz="2200" dirty="0" err="1">
                <a:latin typeface="Aptos" panose="020B0004020202020204" pitchFamily="34" charset="0"/>
              </a:rPr>
              <a:t>službu</a:t>
            </a:r>
            <a:r>
              <a:rPr lang="en-US" sz="2200" dirty="0">
                <a:latin typeface="Aptos" panose="020B0004020202020204" pitchFamily="34" charset="0"/>
              </a:rPr>
              <a:t> </a:t>
            </a:r>
            <a:r>
              <a:rPr lang="en-US" sz="2200" dirty="0" err="1">
                <a:latin typeface="Aptos" panose="020B0004020202020204" pitchFamily="34" charset="0"/>
              </a:rPr>
              <a:t>nebo</a:t>
            </a:r>
            <a:r>
              <a:rPr lang="en-US" sz="2200" dirty="0">
                <a:latin typeface="Aptos" panose="020B0004020202020204" pitchFamily="34" charset="0"/>
              </a:rPr>
              <a:t> </a:t>
            </a:r>
            <a:r>
              <a:rPr lang="en-US" sz="2200" dirty="0" err="1">
                <a:latin typeface="Aptos" panose="020B0004020202020204" pitchFamily="34" charset="0"/>
              </a:rPr>
              <a:t>dokončí</a:t>
            </a:r>
            <a:r>
              <a:rPr lang="en-US" sz="2200" dirty="0">
                <a:latin typeface="Aptos" panose="020B0004020202020204" pitchFamily="34" charset="0"/>
              </a:rPr>
              <a:t> </a:t>
            </a:r>
            <a:r>
              <a:rPr lang="en-US" sz="2200" dirty="0" err="1">
                <a:latin typeface="Aptos" panose="020B0004020202020204" pitchFamily="34" charset="0"/>
              </a:rPr>
              <a:t>jakoukoli</a:t>
            </a:r>
            <a:r>
              <a:rPr lang="en-US" sz="2200" dirty="0">
                <a:latin typeface="Aptos" panose="020B0004020202020204" pitchFamily="34" charset="0"/>
              </a:rPr>
              <a:t> </a:t>
            </a:r>
            <a:r>
              <a:rPr lang="en-US" sz="2200" dirty="0" err="1">
                <a:latin typeface="Aptos" panose="020B0004020202020204" pitchFamily="34" charset="0"/>
              </a:rPr>
              <a:t>sledovatelnou</a:t>
            </a:r>
            <a:r>
              <a:rPr lang="en-US" sz="2200" dirty="0">
                <a:latin typeface="Aptos" panose="020B0004020202020204" pitchFamily="34" charset="0"/>
              </a:rPr>
              <a:t> online </a:t>
            </a:r>
            <a:r>
              <a:rPr lang="en-US" sz="2200" dirty="0" err="1">
                <a:latin typeface="Aptos" panose="020B0004020202020204" pitchFamily="34" charset="0"/>
              </a:rPr>
              <a:t>aktivitu</a:t>
            </a:r>
            <a:r>
              <a:rPr lang="en-US" sz="2200" dirty="0">
                <a:latin typeface="Aptos" panose="020B0004020202020204" pitchFamily="34" charset="0"/>
              </a:rPr>
              <a:t>.</a:t>
            </a:r>
          </a:p>
          <a:p>
            <a:pPr marL="0" lvl="1" indent="0">
              <a:spcBef>
                <a:spcPts val="1000"/>
              </a:spcBef>
              <a:buClr>
                <a:srgbClr val="FFAA5A"/>
              </a:buClr>
              <a:buNone/>
            </a:pPr>
            <a:r>
              <a:rPr lang="en-US" sz="2100" dirty="0">
                <a:solidFill>
                  <a:srgbClr val="FF983B"/>
                </a:solidFill>
                <a:latin typeface="Aptos" panose="020B0004020202020204" pitchFamily="34" charset="0"/>
              </a:rPr>
              <a:t>Na co </a:t>
            </a:r>
            <a:r>
              <a:rPr lang="en-US" sz="2100" dirty="0" err="1">
                <a:solidFill>
                  <a:srgbClr val="FF983B"/>
                </a:solidFill>
                <a:latin typeface="Aptos" panose="020B0004020202020204" pitchFamily="34" charset="0"/>
              </a:rPr>
              <a:t>si</a:t>
            </a:r>
            <a:r>
              <a:rPr lang="en-US" sz="2100" dirty="0">
                <a:solidFill>
                  <a:srgbClr val="FF983B"/>
                </a:solidFill>
                <a:latin typeface="Aptos" panose="020B0004020202020204" pitchFamily="34" charset="0"/>
              </a:rPr>
              <a:t> </a:t>
            </a:r>
            <a:r>
              <a:rPr lang="en-US" sz="2100" dirty="0" err="1">
                <a:solidFill>
                  <a:srgbClr val="FF983B"/>
                </a:solidFill>
                <a:latin typeface="Aptos" panose="020B0004020202020204" pitchFamily="34" charset="0"/>
              </a:rPr>
              <a:t>dát</a:t>
            </a:r>
            <a:r>
              <a:rPr lang="en-US" sz="2100" dirty="0">
                <a:solidFill>
                  <a:srgbClr val="FF983B"/>
                </a:solidFill>
                <a:latin typeface="Aptos" panose="020B0004020202020204" pitchFamily="34" charset="0"/>
              </a:rPr>
              <a:t> </a:t>
            </a:r>
            <a:r>
              <a:rPr lang="en-US" sz="2100" dirty="0" err="1">
                <a:solidFill>
                  <a:srgbClr val="FF983B"/>
                </a:solidFill>
                <a:latin typeface="Aptos" panose="020B0004020202020204" pitchFamily="34" charset="0"/>
              </a:rPr>
              <a:t>pozor</a:t>
            </a:r>
            <a:r>
              <a:rPr lang="en-US" sz="2100" dirty="0">
                <a:solidFill>
                  <a:srgbClr val="FF983B"/>
                </a:solidFill>
                <a:latin typeface="Aptos" panose="020B0004020202020204" pitchFamily="34" charset="0"/>
              </a:rPr>
              <a:t> o </a:t>
            </a:r>
            <a:r>
              <a:rPr lang="en-US" sz="2100" dirty="0" err="1">
                <a:solidFill>
                  <a:srgbClr val="FF983B"/>
                </a:solidFill>
                <a:latin typeface="Aptos" panose="020B0004020202020204" pitchFamily="34" charset="0"/>
              </a:rPr>
              <a:t>své</a:t>
            </a:r>
            <a:r>
              <a:rPr lang="en-US" sz="2100" dirty="0">
                <a:solidFill>
                  <a:srgbClr val="FF983B"/>
                </a:solidFill>
                <a:latin typeface="Aptos" panose="020B0004020202020204" pitchFamily="34" charset="0"/>
              </a:rPr>
              <a:t> </a:t>
            </a:r>
            <a:r>
              <a:rPr lang="en-US" sz="2100" dirty="0" err="1">
                <a:solidFill>
                  <a:srgbClr val="FF983B"/>
                </a:solidFill>
                <a:latin typeface="Aptos" panose="020B0004020202020204" pitchFamily="34" charset="0"/>
              </a:rPr>
              <a:t>digitální</a:t>
            </a:r>
            <a:r>
              <a:rPr lang="en-US" sz="2100" dirty="0">
                <a:solidFill>
                  <a:srgbClr val="FF983B"/>
                </a:solidFill>
                <a:latin typeface="Aptos" panose="020B0004020202020204" pitchFamily="34" charset="0"/>
              </a:rPr>
              <a:t> </a:t>
            </a:r>
            <a:r>
              <a:rPr lang="en-US" sz="2100" dirty="0" err="1">
                <a:solidFill>
                  <a:srgbClr val="FF983B"/>
                </a:solidFill>
                <a:latin typeface="Aptos" panose="020B0004020202020204" pitchFamily="34" charset="0"/>
              </a:rPr>
              <a:t>stopě</a:t>
            </a:r>
            <a:r>
              <a:rPr lang="en-US" sz="2100" dirty="0">
                <a:solidFill>
                  <a:srgbClr val="FF983B"/>
                </a:solidFill>
                <a:latin typeface="Aptos" panose="020B0004020202020204" pitchFamily="34" charset="0"/>
              </a:rPr>
              <a:t>:</a:t>
            </a:r>
          </a:p>
          <a:p>
            <a:pPr lvl="1">
              <a:buClr>
                <a:srgbClr val="FF983B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Aptos" panose="020B0004020202020204" pitchFamily="34" charset="0"/>
                <a:ea typeface="Times New Roman" panose="02020603050405020304" pitchFamily="18" charset="0"/>
              </a:rPr>
              <a:t>je to </a:t>
            </a:r>
            <a:r>
              <a:rPr lang="en-US" sz="1800" dirty="0" err="1">
                <a:latin typeface="Aptos" panose="020B0004020202020204" pitchFamily="34" charset="0"/>
                <a:ea typeface="Times New Roman" panose="02020603050405020304" pitchFamily="18" charset="0"/>
              </a:rPr>
              <a:t>neviditelná</a:t>
            </a:r>
            <a:r>
              <a:rPr lang="en-US" sz="18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ptos" panose="020B0004020202020204" pitchFamily="34" charset="0"/>
                <a:ea typeface="Times New Roman" panose="02020603050405020304" pitchFamily="18" charset="0"/>
              </a:rPr>
              <a:t>stopa</a:t>
            </a:r>
            <a:r>
              <a:rPr lang="en-US" sz="1800" dirty="0"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latin typeface="Aptos" panose="020B0004020202020204" pitchFamily="34" charset="0"/>
                <a:ea typeface="Times New Roman" panose="02020603050405020304" pitchFamily="18" charset="0"/>
              </a:rPr>
              <a:t>kterou</a:t>
            </a:r>
            <a:r>
              <a:rPr lang="en-US" sz="1800" dirty="0">
                <a:latin typeface="Aptos" panose="020B0004020202020204" pitchFamily="34" charset="0"/>
                <a:ea typeface="Times New Roman" panose="02020603050405020304" pitchFamily="18" charset="0"/>
              </a:rPr>
              <a:t> za </a:t>
            </a:r>
            <a:r>
              <a:rPr lang="en-US" sz="1800" dirty="0" err="1">
                <a:latin typeface="Aptos" panose="020B0004020202020204" pitchFamily="34" charset="0"/>
                <a:ea typeface="Times New Roman" panose="02020603050405020304" pitchFamily="18" charset="0"/>
              </a:rPr>
              <a:t>sebou</a:t>
            </a:r>
            <a:r>
              <a:rPr lang="en-US" sz="18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ptos" panose="020B0004020202020204" pitchFamily="34" charset="0"/>
                <a:ea typeface="Times New Roman" panose="02020603050405020304" pitchFamily="18" charset="0"/>
              </a:rPr>
              <a:t>zanecháváme</a:t>
            </a:r>
            <a:r>
              <a:rPr lang="en-US" sz="1800" dirty="0">
                <a:latin typeface="Aptos" panose="020B0004020202020204" pitchFamily="34" charset="0"/>
                <a:ea typeface="Times New Roman" panose="02020603050405020304" pitchFamily="18" charset="0"/>
              </a:rPr>
              <a:t>,</a:t>
            </a:r>
          </a:p>
          <a:p>
            <a:pPr lvl="1">
              <a:buClr>
                <a:srgbClr val="FF983B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Aptos" panose="020B0004020202020204" pitchFamily="34" charset="0"/>
                <a:ea typeface="Times New Roman" panose="02020603050405020304" pitchFamily="18" charset="0"/>
              </a:rPr>
              <a:t>je </a:t>
            </a:r>
            <a:r>
              <a:rPr lang="en-US" sz="1800" dirty="0" err="1">
                <a:latin typeface="Aptos" panose="020B0004020202020204" pitchFamily="34" charset="0"/>
                <a:ea typeface="Times New Roman" panose="02020603050405020304" pitchFamily="18" charset="0"/>
              </a:rPr>
              <a:t>pasivně</a:t>
            </a:r>
            <a:r>
              <a:rPr lang="en-US" sz="18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ptos" panose="020B0004020202020204" pitchFamily="34" charset="0"/>
                <a:ea typeface="Times New Roman" panose="02020603050405020304" pitchFamily="18" charset="0"/>
              </a:rPr>
              <a:t>generována</a:t>
            </a:r>
            <a:r>
              <a:rPr lang="en-US" sz="18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ptos" panose="020B0004020202020204" pitchFamily="34" charset="0"/>
                <a:ea typeface="Times New Roman" panose="02020603050405020304" pitchFamily="18" charset="0"/>
              </a:rPr>
              <a:t>prostřednictvím</a:t>
            </a:r>
            <a:r>
              <a:rPr lang="en-US" sz="1800" dirty="0">
                <a:latin typeface="Aptos" panose="020B0004020202020204" pitchFamily="34" charset="0"/>
                <a:ea typeface="Times New Roman" panose="02020603050405020304" pitchFamily="18" charset="0"/>
              </a:rPr>
              <a:t> online </a:t>
            </a:r>
            <a:r>
              <a:rPr lang="en-US" sz="1800" dirty="0" err="1">
                <a:latin typeface="Aptos" panose="020B0004020202020204" pitchFamily="34" charset="0"/>
                <a:ea typeface="Times New Roman" panose="02020603050405020304" pitchFamily="18" charset="0"/>
              </a:rPr>
              <a:t>akcí</a:t>
            </a:r>
            <a:r>
              <a:rPr lang="en-US" sz="1800" dirty="0">
                <a:latin typeface="Aptos" panose="020B0004020202020204" pitchFamily="34" charset="0"/>
                <a:ea typeface="Times New Roman" panose="02020603050405020304" pitchFamily="18" charset="0"/>
              </a:rPr>
              <a:t>,</a:t>
            </a:r>
          </a:p>
          <a:p>
            <a:pPr lvl="1">
              <a:buClr>
                <a:srgbClr val="FF983B"/>
              </a:buClr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Aptos" panose="020B0004020202020204" pitchFamily="34" charset="0"/>
                <a:ea typeface="Times New Roman" panose="02020603050405020304" pitchFamily="18" charset="0"/>
              </a:rPr>
              <a:t>Často</a:t>
            </a:r>
            <a:r>
              <a:rPr lang="en-US" sz="1800" dirty="0">
                <a:latin typeface="Aptos" panose="020B0004020202020204" pitchFamily="34" charset="0"/>
                <a:ea typeface="Times New Roman" panose="02020603050405020304" pitchFamily="18" charset="0"/>
              </a:rPr>
              <a:t> se </a:t>
            </a:r>
            <a:r>
              <a:rPr lang="en-US" sz="1800" dirty="0" err="1">
                <a:latin typeface="Aptos" panose="020B0004020202020204" pitchFamily="34" charset="0"/>
                <a:ea typeface="Times New Roman" panose="02020603050405020304" pitchFamily="18" charset="0"/>
              </a:rPr>
              <a:t>hromadí</a:t>
            </a:r>
            <a:r>
              <a:rPr lang="en-US" sz="1800" dirty="0">
                <a:latin typeface="Aptos" panose="020B0004020202020204" pitchFamily="34" charset="0"/>
                <a:ea typeface="Times New Roman" panose="02020603050405020304" pitchFamily="18" charset="0"/>
              </a:rPr>
              <a:t>/</a:t>
            </a:r>
            <a:r>
              <a:rPr lang="en-US" sz="1800" dirty="0" err="1">
                <a:latin typeface="Aptos" panose="020B0004020202020204" pitchFamily="34" charset="0"/>
                <a:ea typeface="Times New Roman" panose="02020603050405020304" pitchFamily="18" charset="0"/>
              </a:rPr>
              <a:t>zaznamenává</a:t>
            </a:r>
            <a:r>
              <a:rPr lang="en-US" sz="1800" dirty="0">
                <a:latin typeface="Aptos" panose="020B0004020202020204" pitchFamily="34" charset="0"/>
                <a:ea typeface="Times New Roman" panose="02020603050405020304" pitchFamily="18" charset="0"/>
              </a:rPr>
              <a:t> bez </a:t>
            </a:r>
            <a:r>
              <a:rPr lang="en-US" sz="1800" dirty="0" err="1">
                <a:latin typeface="Aptos" panose="020B0004020202020204" pitchFamily="34" charset="0"/>
                <a:ea typeface="Times New Roman" panose="02020603050405020304" pitchFamily="18" charset="0"/>
              </a:rPr>
              <a:t>vědomí</a:t>
            </a:r>
            <a:r>
              <a:rPr lang="en-US" sz="18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ptos" panose="020B0004020202020204" pitchFamily="34" charset="0"/>
                <a:ea typeface="Times New Roman" panose="02020603050405020304" pitchFamily="18" charset="0"/>
              </a:rPr>
              <a:t>uživatele</a:t>
            </a:r>
            <a:r>
              <a:rPr lang="en-US" sz="1800" dirty="0">
                <a:latin typeface="Aptos" panose="020B0004020202020204" pitchFamily="34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3796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9462"/>
          </a:xfrm>
        </p:spPr>
        <p:txBody>
          <a:bodyPr>
            <a:normAutofit/>
          </a:bodyPr>
          <a:lstStyle/>
          <a:p>
            <a:pPr algn="l"/>
            <a:r>
              <a:rPr lang="en-US" dirty="0" err="1">
                <a:latin typeface="Aptos" panose="020B0004020202020204" pitchFamily="34" charset="0"/>
                <a:cs typeface="Calibri Light" panose="020F0302020204030204" pitchFamily="34" charset="0"/>
              </a:rPr>
              <a:t>Digitální</a:t>
            </a:r>
            <a:r>
              <a:rPr lang="en-US" dirty="0">
                <a:latin typeface="Aptos" panose="020B000402020202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  <a:cs typeface="Calibri Light" panose="020F0302020204030204" pitchFamily="34" charset="0"/>
              </a:rPr>
              <a:t>stopa</a:t>
            </a:r>
            <a:r>
              <a:rPr lang="en-US" dirty="0">
                <a:latin typeface="Aptos" panose="020B0004020202020204" pitchFamily="34" charset="0"/>
                <a:cs typeface="Calibri Light" panose="020F0302020204030204" pitchFamily="34" charset="0"/>
              </a:rPr>
              <a:t> - </a:t>
            </a:r>
            <a:r>
              <a:rPr lang="en-US" dirty="0" err="1">
                <a:latin typeface="Aptos" panose="020B0004020202020204" pitchFamily="34" charset="0"/>
                <a:cs typeface="Calibri Light" panose="020F0302020204030204" pitchFamily="34" charset="0"/>
              </a:rPr>
              <a:t>definice</a:t>
            </a:r>
            <a:endParaRPr lang="en-US" dirty="0">
              <a:latin typeface="Aptos" panose="020B0004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706" y="1745199"/>
            <a:ext cx="10775302" cy="4153933"/>
          </a:xfrm>
        </p:spPr>
        <p:txBody>
          <a:bodyPr>
            <a:normAutofit/>
          </a:bodyPr>
          <a:lstStyle/>
          <a:p>
            <a:endParaRPr lang="cs-CZ" dirty="0"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Digitální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stopa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jsou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data,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která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jsou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zanechána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při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každém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použití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digitální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služby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nebo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kdykoli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někdo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zveřejní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informace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o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vás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na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digitálním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fóru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. </a:t>
            </a:r>
          </a:p>
          <a:p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Digitální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stopa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(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také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označovaná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jako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digitální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stín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)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jsou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sledovatelná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data a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aktivity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které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uživatel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zanechává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na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internetu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. </a:t>
            </a:r>
          </a:p>
          <a:p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Digitální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stopa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je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datová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stopa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vytvořená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vašimi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online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aktivitami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a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stopy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které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za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sebou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úmyslně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nebo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neúmyslně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Times New Roman" panose="02020603050405020304" pitchFamily="18" charset="0"/>
              </a:rPr>
              <a:t>zanecháváte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.</a:t>
            </a:r>
          </a:p>
          <a:p>
            <a:endParaRPr lang="en-US" dirty="0"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807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9462"/>
          </a:xfrm>
        </p:spPr>
        <p:txBody>
          <a:bodyPr>
            <a:normAutofit/>
          </a:bodyPr>
          <a:lstStyle/>
          <a:p>
            <a:pPr algn="l"/>
            <a:r>
              <a:rPr lang="en-US" dirty="0" err="1">
                <a:latin typeface="Aptos" panose="020B0004020202020204" pitchFamily="34" charset="0"/>
                <a:cs typeface="Calibri Light" panose="020F0302020204030204" pitchFamily="34" charset="0"/>
              </a:rPr>
              <a:t>Digitální</a:t>
            </a:r>
            <a:r>
              <a:rPr lang="en-US" dirty="0">
                <a:latin typeface="Aptos" panose="020B000402020202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  <a:cs typeface="Calibri Light" panose="020F0302020204030204" pitchFamily="34" charset="0"/>
              </a:rPr>
              <a:t>stopa</a:t>
            </a:r>
            <a:r>
              <a:rPr lang="en-US" dirty="0">
                <a:latin typeface="Aptos" panose="020B0004020202020204" pitchFamily="34" charset="0"/>
                <a:cs typeface="Calibri Light" panose="020F0302020204030204" pitchFamily="34" charset="0"/>
              </a:rPr>
              <a:t> – </a:t>
            </a:r>
            <a:r>
              <a:rPr lang="en-US" dirty="0" err="1">
                <a:latin typeface="Aptos" panose="020B0004020202020204" pitchFamily="34" charset="0"/>
                <a:cs typeface="Calibri Light" panose="020F0302020204030204" pitchFamily="34" charset="0"/>
              </a:rPr>
              <a:t>proč</a:t>
            </a:r>
            <a:r>
              <a:rPr lang="en-US" dirty="0">
                <a:latin typeface="Aptos" panose="020B0004020202020204" pitchFamily="34" charset="0"/>
                <a:cs typeface="Calibri Light" panose="020F0302020204030204" pitchFamily="34" charset="0"/>
              </a:rPr>
              <a:t> je </a:t>
            </a:r>
            <a:r>
              <a:rPr lang="en-US" dirty="0" err="1">
                <a:latin typeface="Aptos" panose="020B0004020202020204" pitchFamily="34" charset="0"/>
                <a:cs typeface="Calibri Light" panose="020F0302020204030204" pitchFamily="34" charset="0"/>
              </a:rPr>
              <a:t>důležitá</a:t>
            </a:r>
            <a:r>
              <a:rPr lang="en-US" dirty="0">
                <a:latin typeface="Aptos" panose="020B0004020202020204" pitchFamily="34" charset="0"/>
                <a:cs typeface="Calibri Light" panose="020F0302020204030204" pitchFamily="34" charset="0"/>
              </a:rPr>
              <a:t>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4989" y="1334277"/>
            <a:ext cx="10775302" cy="4833257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Digitální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stopa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b="1" dirty="0">
                <a:solidFill>
                  <a:srgbClr val="FF983B"/>
                </a:solidFill>
                <a:latin typeface="Aptos" panose="020B0004020202020204" pitchFamily="34" charset="0"/>
              </a:rPr>
              <a:t>je </a:t>
            </a:r>
            <a:r>
              <a:rPr lang="en-US" sz="2500" b="1" dirty="0" err="1">
                <a:solidFill>
                  <a:srgbClr val="FF983B"/>
                </a:solidFill>
                <a:latin typeface="Aptos" panose="020B0004020202020204" pitchFamily="34" charset="0"/>
              </a:rPr>
              <a:t>trvalou</a:t>
            </a:r>
            <a:r>
              <a:rPr lang="en-US" sz="2500" b="1" dirty="0">
                <a:solidFill>
                  <a:srgbClr val="FF983B"/>
                </a:solidFill>
                <a:latin typeface="Aptos" panose="020B0004020202020204" pitchFamily="34" charset="0"/>
              </a:rPr>
              <a:t> 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a </a:t>
            </a:r>
            <a:r>
              <a:rPr lang="en-US" sz="2500" b="1" dirty="0" err="1">
                <a:solidFill>
                  <a:srgbClr val="FF983B"/>
                </a:solidFill>
                <a:latin typeface="Aptos" panose="020B0004020202020204" pitchFamily="34" charset="0"/>
              </a:rPr>
              <a:t>nesmazatelnou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součástí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naší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b="1" dirty="0">
                <a:solidFill>
                  <a:srgbClr val="FF983B"/>
                </a:solidFill>
                <a:latin typeface="Aptos" panose="020B0004020202020204" pitchFamily="34" charset="0"/>
              </a:rPr>
              <a:t>online existence 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–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vše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, co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zveřejníte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online, tam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zůstane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navždy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Digitální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stopa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roste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s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každou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online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aktivitou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/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akcí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uživatele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nebo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když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webové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stránky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/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aplikace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sledují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aktivitu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uživatele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(se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souhlasem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nebo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bez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něj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) a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může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přispívat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k </a:t>
            </a:r>
            <a:r>
              <a:rPr lang="en-US" sz="2500" b="1" dirty="0" err="1">
                <a:solidFill>
                  <a:srgbClr val="FF983B"/>
                </a:solidFill>
                <a:latin typeface="Aptos" panose="020B0004020202020204" pitchFamily="34" charset="0"/>
              </a:rPr>
              <a:t>budování</a:t>
            </a:r>
            <a:r>
              <a:rPr lang="en-US" sz="2500" b="1" dirty="0">
                <a:solidFill>
                  <a:srgbClr val="FF983B"/>
                </a:solidFill>
                <a:latin typeface="Aptos" panose="020B0004020202020204" pitchFamily="34" charset="0"/>
              </a:rPr>
              <a:t> </a:t>
            </a:r>
            <a:r>
              <a:rPr lang="en-US" sz="2500" b="1" dirty="0" err="1">
                <a:solidFill>
                  <a:srgbClr val="FF983B"/>
                </a:solidFill>
                <a:latin typeface="Aptos" panose="020B0004020202020204" pitchFamily="34" charset="0"/>
              </a:rPr>
              <a:t>digitální</a:t>
            </a:r>
            <a:r>
              <a:rPr lang="en-US" sz="2500" b="1" dirty="0">
                <a:solidFill>
                  <a:srgbClr val="FF983B"/>
                </a:solidFill>
                <a:latin typeface="Aptos" panose="020B0004020202020204" pitchFamily="34" charset="0"/>
              </a:rPr>
              <a:t> identity </a:t>
            </a:r>
            <a:r>
              <a:rPr lang="en-US" sz="2500" b="1" dirty="0" err="1">
                <a:solidFill>
                  <a:srgbClr val="FF983B"/>
                </a:solidFill>
                <a:latin typeface="Aptos" panose="020B0004020202020204" pitchFamily="34" charset="0"/>
              </a:rPr>
              <a:t>uživatele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Digitální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stopa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hraje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983B"/>
                </a:solidFill>
                <a:latin typeface="Aptos" panose="020B0004020202020204" pitchFamily="34" charset="0"/>
              </a:rPr>
              <a:t>významnou</a:t>
            </a:r>
            <a:r>
              <a:rPr lang="en-US" sz="2500" b="1" dirty="0">
                <a:solidFill>
                  <a:srgbClr val="FF983B"/>
                </a:solidFill>
                <a:latin typeface="Aptos" panose="020B0004020202020204" pitchFamily="34" charset="0"/>
              </a:rPr>
              <a:t> </a:t>
            </a:r>
            <a:r>
              <a:rPr lang="en-US" sz="2500" b="1" dirty="0" err="1">
                <a:solidFill>
                  <a:srgbClr val="FF983B"/>
                </a:solidFill>
                <a:latin typeface="Aptos" panose="020B0004020202020204" pitchFamily="34" charset="0"/>
              </a:rPr>
              <a:t>roli</a:t>
            </a:r>
            <a:r>
              <a:rPr lang="en-US" sz="2500" b="1" dirty="0">
                <a:solidFill>
                  <a:srgbClr val="FF983B"/>
                </a:solidFill>
                <a:latin typeface="Aptos" panose="020B000402020202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při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budování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b="1" dirty="0">
                <a:solidFill>
                  <a:srgbClr val="FF983B"/>
                </a:solidFill>
                <a:latin typeface="Aptos" panose="020B0004020202020204" pitchFamily="34" charset="0"/>
              </a:rPr>
              <a:t>online </a:t>
            </a:r>
            <a:r>
              <a:rPr lang="en-US" sz="2500" b="1" dirty="0" err="1">
                <a:solidFill>
                  <a:srgbClr val="FF983B"/>
                </a:solidFill>
                <a:latin typeface="Aptos" panose="020B0004020202020204" pitchFamily="34" charset="0"/>
              </a:rPr>
              <a:t>reputace</a:t>
            </a:r>
            <a:r>
              <a:rPr lang="en-US" sz="2500" b="1" dirty="0">
                <a:solidFill>
                  <a:srgbClr val="FF983B"/>
                </a:solidFill>
                <a:latin typeface="Aptos" panose="020B000402020202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uživatele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osobní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/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profesionální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).</a:t>
            </a:r>
          </a:p>
          <a:p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Online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aktivity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/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akce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přispívají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k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vytvoření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983B"/>
                </a:solidFill>
                <a:latin typeface="Aptos" panose="020B0004020202020204" pitchFamily="34" charset="0"/>
              </a:rPr>
              <a:t>digitálního</a:t>
            </a:r>
            <a:r>
              <a:rPr lang="en-US" sz="2500" b="1" dirty="0">
                <a:solidFill>
                  <a:srgbClr val="FF983B"/>
                </a:solidFill>
                <a:latin typeface="Aptos" panose="020B0004020202020204" pitchFamily="34" charset="0"/>
              </a:rPr>
              <a:t> </a:t>
            </a:r>
            <a:r>
              <a:rPr lang="en-US" sz="2500" b="1" dirty="0" err="1">
                <a:solidFill>
                  <a:srgbClr val="FF983B"/>
                </a:solidFill>
                <a:latin typeface="Aptos" panose="020B0004020202020204" pitchFamily="34" charset="0"/>
              </a:rPr>
              <a:t>profilu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který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si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může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prohlížet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/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analyzovat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kdokoli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Ochrana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a </a:t>
            </a:r>
            <a:r>
              <a:rPr lang="en-US" sz="2500" b="1" dirty="0" err="1">
                <a:solidFill>
                  <a:srgbClr val="FF983B"/>
                </a:solidFill>
                <a:latin typeface="Aptos" panose="020B0004020202020204" pitchFamily="34" charset="0"/>
              </a:rPr>
              <a:t>správa</a:t>
            </a:r>
            <a:r>
              <a:rPr lang="en-US" sz="2500" b="1" dirty="0">
                <a:solidFill>
                  <a:srgbClr val="FF983B"/>
                </a:solidFill>
                <a:latin typeface="Aptos" panose="020B0004020202020204" pitchFamily="34" charset="0"/>
              </a:rPr>
              <a:t> </a:t>
            </a:r>
            <a:r>
              <a:rPr lang="en-US" sz="2500" b="1" dirty="0" err="1">
                <a:solidFill>
                  <a:srgbClr val="FF983B"/>
                </a:solidFill>
                <a:latin typeface="Aptos" panose="020B0004020202020204" pitchFamily="34" charset="0"/>
              </a:rPr>
              <a:t>obsahu</a:t>
            </a:r>
            <a:r>
              <a:rPr lang="en-US" sz="2500" b="1" dirty="0">
                <a:solidFill>
                  <a:srgbClr val="FF983B"/>
                </a:solidFill>
                <a:latin typeface="Aptos" panose="020B000402020202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digitální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stopy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poskytuje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ochranu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před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zločinem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 a </a:t>
            </a:r>
            <a:r>
              <a:rPr lang="en-US" sz="2400" dirty="0" err="1">
                <a:latin typeface="Aptos" panose="020B0004020202020204" pitchFamily="34" charset="0"/>
                <a:ea typeface="Times New Roman" panose="02020603050405020304" pitchFamily="18" charset="0"/>
              </a:rPr>
              <a:t>podvody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5537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661" y="175905"/>
            <a:ext cx="5581261" cy="1325563"/>
          </a:xfrm>
        </p:spPr>
        <p:txBody>
          <a:bodyPr>
            <a:noAutofit/>
          </a:bodyPr>
          <a:lstStyle/>
          <a:p>
            <a:pPr algn="l"/>
            <a:r>
              <a:rPr lang="en-US" sz="4000" dirty="0" err="1">
                <a:latin typeface="Aptos" panose="020B0004020202020204" pitchFamily="34" charset="0"/>
                <a:cs typeface="Calibri Light" panose="020F0302020204030204" pitchFamily="34" charset="0"/>
              </a:rPr>
              <a:t>Digitální</a:t>
            </a:r>
            <a:r>
              <a:rPr lang="en-US" sz="4000" dirty="0">
                <a:latin typeface="Aptos" panose="020B0004020202020204" pitchFamily="34" charset="0"/>
                <a:cs typeface="Calibri Light" panose="020F0302020204030204" pitchFamily="34" charset="0"/>
              </a:rPr>
              <a:t> </a:t>
            </a:r>
            <a:r>
              <a:rPr lang="en-US" sz="4000" dirty="0" err="1">
                <a:latin typeface="Aptos" panose="020B0004020202020204" pitchFamily="34" charset="0"/>
                <a:cs typeface="Calibri Light" panose="020F0302020204030204" pitchFamily="34" charset="0"/>
              </a:rPr>
              <a:t>stopa</a:t>
            </a:r>
            <a:r>
              <a:rPr lang="en-US" sz="4000" dirty="0">
                <a:latin typeface="Aptos" panose="020B0004020202020204" pitchFamily="34" charset="0"/>
                <a:cs typeface="Calibri Light" panose="020F0302020204030204" pitchFamily="34" charset="0"/>
              </a:rPr>
              <a:t> – </a:t>
            </a:r>
            <a:r>
              <a:rPr lang="en-US" sz="4000" dirty="0" err="1">
                <a:latin typeface="Aptos" panose="020B0004020202020204" pitchFamily="34" charset="0"/>
                <a:cs typeface="Calibri Light" panose="020F0302020204030204" pitchFamily="34" charset="0"/>
              </a:rPr>
              <a:t>typy</a:t>
            </a:r>
            <a:endParaRPr lang="en-US" sz="4000" dirty="0">
              <a:latin typeface="Aptos" panose="020B0004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512" y="1907133"/>
            <a:ext cx="10853928" cy="4545202"/>
          </a:xfrm>
        </p:spPr>
        <p:txBody>
          <a:bodyPr>
            <a:normAutofit fontScale="92500" lnSpcReduction="20000"/>
          </a:bodyPr>
          <a:lstStyle/>
          <a:p>
            <a:pPr marL="363538" indent="-363538" algn="just">
              <a:lnSpc>
                <a:spcPct val="100000"/>
              </a:lnSpc>
              <a:spcBef>
                <a:spcPts val="600"/>
              </a:spcBef>
            </a:pPr>
            <a:r>
              <a:rPr lang="en-US" sz="2300" b="1" dirty="0" err="1">
                <a:solidFill>
                  <a:srgbClr val="FFAA5A"/>
                </a:solidFill>
                <a:latin typeface="Aptos" panose="020B0004020202020204" pitchFamily="34" charset="0"/>
              </a:rPr>
              <a:t>Aktivní</a:t>
            </a:r>
            <a:r>
              <a:rPr lang="en-US" sz="2300" b="1" dirty="0">
                <a:solidFill>
                  <a:srgbClr val="FFAA5A"/>
                </a:solidFill>
                <a:latin typeface="Aptos" panose="020B0004020202020204" pitchFamily="34" charset="0"/>
              </a:rPr>
              <a:t> </a:t>
            </a:r>
            <a:r>
              <a:rPr lang="en-US" sz="2300" b="1" dirty="0" err="1">
                <a:solidFill>
                  <a:srgbClr val="FFAA5A"/>
                </a:solidFill>
                <a:latin typeface="Aptos" panose="020B0004020202020204" pitchFamily="34" charset="0"/>
              </a:rPr>
              <a:t>digitální</a:t>
            </a:r>
            <a:r>
              <a:rPr lang="en-US" sz="2300" b="1" dirty="0">
                <a:solidFill>
                  <a:srgbClr val="FFAA5A"/>
                </a:solidFill>
                <a:latin typeface="Aptos" panose="020B0004020202020204" pitchFamily="34" charset="0"/>
              </a:rPr>
              <a:t> </a:t>
            </a:r>
            <a:r>
              <a:rPr lang="en-US" sz="2300" b="1" dirty="0" err="1">
                <a:solidFill>
                  <a:srgbClr val="FFAA5A"/>
                </a:solidFill>
                <a:latin typeface="Aptos" panose="020B0004020202020204" pitchFamily="34" charset="0"/>
              </a:rPr>
              <a:t>stopa</a:t>
            </a:r>
            <a:r>
              <a:rPr lang="en-US" sz="2300" b="1" dirty="0">
                <a:solidFill>
                  <a:srgbClr val="FFAA5A"/>
                </a:solidFill>
                <a:latin typeface="Aptos" panose="020B0004020202020204" pitchFamily="34" charset="0"/>
              </a:rPr>
              <a:t> – </a:t>
            </a:r>
            <a:r>
              <a:rPr lang="en-US" sz="2300" dirty="0">
                <a:latin typeface="Aptos" panose="020B0004020202020204" pitchFamily="34" charset="0"/>
              </a:rPr>
              <a:t>data, </a:t>
            </a:r>
            <a:r>
              <a:rPr lang="en-US" sz="2300" dirty="0" err="1">
                <a:latin typeface="Aptos" panose="020B0004020202020204" pitchFamily="34" charset="0"/>
              </a:rPr>
              <a:t>která</a:t>
            </a:r>
            <a:r>
              <a:rPr lang="en-US" sz="2300" dirty="0">
                <a:latin typeface="Aptos" panose="020B0004020202020204" pitchFamily="34" charset="0"/>
              </a:rPr>
              <a:t> </a:t>
            </a:r>
            <a:r>
              <a:rPr lang="en-US" sz="2300" dirty="0" err="1">
                <a:latin typeface="Aptos" panose="020B0004020202020204" pitchFamily="34" charset="0"/>
              </a:rPr>
              <a:t>uživatel</a:t>
            </a:r>
            <a:r>
              <a:rPr lang="en-US" sz="2300" dirty="0">
                <a:latin typeface="Aptos" panose="020B0004020202020204" pitchFamily="34" charset="0"/>
              </a:rPr>
              <a:t> </a:t>
            </a:r>
            <a:r>
              <a:rPr lang="en-US" sz="2300" dirty="0" err="1">
                <a:latin typeface="Aptos" panose="020B0004020202020204" pitchFamily="34" charset="0"/>
              </a:rPr>
              <a:t>vědomě</a:t>
            </a:r>
            <a:r>
              <a:rPr lang="en-US" sz="2300" dirty="0">
                <a:latin typeface="Aptos" panose="020B0004020202020204" pitchFamily="34" charset="0"/>
              </a:rPr>
              <a:t> </a:t>
            </a:r>
            <a:r>
              <a:rPr lang="en-US" sz="2300" dirty="0" err="1">
                <a:latin typeface="Aptos" panose="020B0004020202020204" pitchFamily="34" charset="0"/>
              </a:rPr>
              <a:t>zveřejňuje</a:t>
            </a:r>
            <a:r>
              <a:rPr lang="en-US" sz="2300" dirty="0">
                <a:latin typeface="Aptos" panose="020B0004020202020204" pitchFamily="34" charset="0"/>
              </a:rPr>
              <a:t> </a:t>
            </a:r>
            <a:r>
              <a:rPr lang="en-US" sz="2300" dirty="0" err="1">
                <a:latin typeface="Aptos" panose="020B0004020202020204" pitchFamily="34" charset="0"/>
              </a:rPr>
              <a:t>na</a:t>
            </a:r>
            <a:r>
              <a:rPr lang="en-US" sz="2300" dirty="0">
                <a:latin typeface="Aptos" panose="020B0004020202020204" pitchFamily="34" charset="0"/>
              </a:rPr>
              <a:t> </a:t>
            </a:r>
            <a:r>
              <a:rPr lang="en-US" sz="2300" dirty="0" err="1">
                <a:latin typeface="Aptos" panose="020B0004020202020204" pitchFamily="34" charset="0"/>
              </a:rPr>
              <a:t>internetu</a:t>
            </a:r>
            <a:r>
              <a:rPr lang="en-US" sz="2300" b="1" dirty="0">
                <a:solidFill>
                  <a:srgbClr val="FFAA5A"/>
                </a:solidFill>
                <a:latin typeface="Aptos" panose="020B0004020202020204" pitchFamily="34" charset="0"/>
              </a:rPr>
              <a:t>. </a:t>
            </a:r>
            <a:br>
              <a:rPr lang="en-US" sz="2300" b="1" dirty="0">
                <a:solidFill>
                  <a:srgbClr val="FFAA5A"/>
                </a:solidFill>
                <a:latin typeface="Aptos" panose="020B0004020202020204" pitchFamily="34" charset="0"/>
              </a:rPr>
            </a:br>
            <a:r>
              <a:rPr lang="en-US" sz="2300" dirty="0" err="1">
                <a:latin typeface="Aptos" panose="020B0004020202020204" pitchFamily="34" charset="0"/>
              </a:rPr>
              <a:t>Jsou</a:t>
            </a:r>
            <a:r>
              <a:rPr lang="en-US" sz="2300" dirty="0">
                <a:latin typeface="Aptos" panose="020B0004020202020204" pitchFamily="34" charset="0"/>
              </a:rPr>
              <a:t> </a:t>
            </a:r>
            <a:r>
              <a:rPr lang="en-US" sz="2300" dirty="0" err="1">
                <a:latin typeface="Aptos" panose="020B0004020202020204" pitchFamily="34" charset="0"/>
              </a:rPr>
              <a:t>výsledkem</a:t>
            </a:r>
            <a:r>
              <a:rPr lang="en-US" sz="2300" dirty="0">
                <a:latin typeface="Aptos" panose="020B0004020202020204" pitchFamily="34" charset="0"/>
              </a:rPr>
              <a:t> </a:t>
            </a:r>
            <a:r>
              <a:rPr lang="en-US" sz="2300" dirty="0" err="1">
                <a:latin typeface="Aptos" panose="020B0004020202020204" pitchFamily="34" charset="0"/>
              </a:rPr>
              <a:t>cílených</a:t>
            </a:r>
            <a:r>
              <a:rPr lang="en-US" sz="2300" dirty="0">
                <a:latin typeface="Aptos" panose="020B0004020202020204" pitchFamily="34" charset="0"/>
              </a:rPr>
              <a:t> online </a:t>
            </a:r>
            <a:r>
              <a:rPr lang="en-US" sz="2300" dirty="0" err="1">
                <a:latin typeface="Aptos" panose="020B0004020202020204" pitchFamily="34" charset="0"/>
              </a:rPr>
              <a:t>aktivit</a:t>
            </a:r>
            <a:r>
              <a:rPr lang="en-US" sz="2300" dirty="0">
                <a:latin typeface="Aptos" panose="020B0004020202020204" pitchFamily="34" charset="0"/>
              </a:rPr>
              <a:t> </a:t>
            </a:r>
            <a:r>
              <a:rPr lang="en-US" sz="2300" dirty="0" err="1">
                <a:latin typeface="Aptos" panose="020B0004020202020204" pitchFamily="34" charset="0"/>
              </a:rPr>
              <a:t>uživatele</a:t>
            </a:r>
            <a:r>
              <a:rPr lang="en-US" sz="2300" dirty="0">
                <a:latin typeface="Aptos" panose="020B0004020202020204" pitchFamily="34" charset="0"/>
              </a:rPr>
              <a:t>:</a:t>
            </a:r>
          </a:p>
          <a:p>
            <a:pPr lvl="1" algn="just">
              <a:lnSpc>
                <a:spcPct val="100000"/>
              </a:lnSpc>
              <a:spcBef>
                <a:spcPts val="300"/>
              </a:spcBef>
              <a:buClr>
                <a:srgbClr val="FF983B"/>
              </a:buClr>
              <a:buFont typeface="Wingdings" panose="05000000000000000000" pitchFamily="2" charset="2"/>
              <a:buChar char="§"/>
            </a:pPr>
            <a:r>
              <a:rPr lang="en-US" sz="2200" dirty="0" err="1">
                <a:latin typeface="Aptos" panose="020B0004020202020204" pitchFamily="34" charset="0"/>
                <a:ea typeface="Cambria" panose="02040503050406030204" pitchFamily="18" charset="0"/>
              </a:rPr>
              <a:t>zveřejňování</a:t>
            </a:r>
            <a:r>
              <a:rPr lang="en-US" sz="2200" dirty="0">
                <a:latin typeface="Aptos" panose="020B0004020202020204" pitchFamily="34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 panose="02040503050406030204" pitchFamily="18" charset="0"/>
              </a:rPr>
              <a:t>nebo</a:t>
            </a:r>
            <a:r>
              <a:rPr lang="en-US" sz="2200" dirty="0">
                <a:latin typeface="Aptos" panose="020B0004020202020204" pitchFamily="34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 panose="02040503050406030204" pitchFamily="18" charset="0"/>
              </a:rPr>
              <a:t>účast</a:t>
            </a:r>
            <a:r>
              <a:rPr lang="en-US" sz="2200" dirty="0">
                <a:latin typeface="Aptos" panose="020B0004020202020204" pitchFamily="34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 panose="02040503050406030204" pitchFamily="18" charset="0"/>
              </a:rPr>
              <a:t>na</a:t>
            </a:r>
            <a:r>
              <a:rPr lang="en-US" sz="2200" dirty="0">
                <a:latin typeface="Aptos" panose="020B0004020202020204" pitchFamily="34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 panose="02040503050406030204" pitchFamily="18" charset="0"/>
              </a:rPr>
              <a:t>sociálních</a:t>
            </a:r>
            <a:r>
              <a:rPr lang="en-US" sz="2200" dirty="0">
                <a:latin typeface="Aptos" panose="020B0004020202020204" pitchFamily="34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 panose="02040503050406030204" pitchFamily="18" charset="0"/>
              </a:rPr>
              <a:t>sítích</a:t>
            </a:r>
            <a:r>
              <a:rPr lang="en-US" sz="2200" dirty="0">
                <a:latin typeface="Aptos" panose="020B0004020202020204" pitchFamily="34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 panose="02040503050406030204" pitchFamily="18" charset="0"/>
              </a:rPr>
              <a:t>nebo</a:t>
            </a:r>
            <a:r>
              <a:rPr lang="en-US" sz="2200" dirty="0">
                <a:latin typeface="Aptos" panose="020B0004020202020204" pitchFamily="34" charset="0"/>
                <a:ea typeface="Cambria" panose="02040503050406030204" pitchFamily="18" charset="0"/>
              </a:rPr>
              <a:t> online </a:t>
            </a:r>
            <a:r>
              <a:rPr lang="en-US" sz="2200" dirty="0" err="1">
                <a:latin typeface="Aptos" panose="020B0004020202020204" pitchFamily="34" charset="0"/>
                <a:ea typeface="Cambria" panose="02040503050406030204" pitchFamily="18" charset="0"/>
              </a:rPr>
              <a:t>fórech</a:t>
            </a:r>
            <a:r>
              <a:rPr lang="en-US" sz="2200" dirty="0">
                <a:latin typeface="Aptos" panose="020B0004020202020204" pitchFamily="34" charset="0"/>
                <a:ea typeface="Cambria" panose="02040503050406030204" pitchFamily="18" charset="0"/>
              </a:rPr>
              <a:t>,</a:t>
            </a:r>
          </a:p>
          <a:p>
            <a:pPr lvl="1" algn="just">
              <a:lnSpc>
                <a:spcPct val="100000"/>
              </a:lnSpc>
              <a:spcBef>
                <a:spcPts val="300"/>
              </a:spcBef>
              <a:buClr>
                <a:srgbClr val="FF983B"/>
              </a:buClr>
              <a:buFont typeface="Wingdings" panose="05000000000000000000" pitchFamily="2" charset="2"/>
              <a:buChar char="§"/>
            </a:pPr>
            <a:r>
              <a:rPr lang="en-US" sz="2200" dirty="0" err="1">
                <a:latin typeface="Aptos" panose="020B0004020202020204" pitchFamily="34" charset="0"/>
                <a:ea typeface="Cambria" panose="02040503050406030204" pitchFamily="18" charset="0"/>
              </a:rPr>
              <a:t>přihlášení</a:t>
            </a:r>
            <a:r>
              <a:rPr lang="en-US" sz="2200" dirty="0">
                <a:latin typeface="Aptos" panose="020B0004020202020204" pitchFamily="34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 panose="02040503050406030204" pitchFamily="18" charset="0"/>
              </a:rPr>
              <a:t>na</a:t>
            </a:r>
            <a:r>
              <a:rPr lang="en-US" sz="2200" dirty="0">
                <a:latin typeface="Aptos" panose="020B0004020202020204" pitchFamily="34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 panose="02040503050406030204" pitchFamily="18" charset="0"/>
              </a:rPr>
              <a:t>webovou</a:t>
            </a:r>
            <a:r>
              <a:rPr lang="en-US" sz="2200" dirty="0">
                <a:latin typeface="Aptos" panose="020B0004020202020204" pitchFamily="34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 panose="02040503050406030204" pitchFamily="18" charset="0"/>
              </a:rPr>
              <a:t>stránku</a:t>
            </a:r>
            <a:r>
              <a:rPr lang="en-US" sz="2200" dirty="0">
                <a:latin typeface="Aptos" panose="020B0004020202020204" pitchFamily="34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 panose="02040503050406030204" pitchFamily="18" charset="0"/>
              </a:rPr>
              <a:t>pomocí</a:t>
            </a:r>
            <a:r>
              <a:rPr lang="en-US" sz="2200" dirty="0">
                <a:latin typeface="Aptos" panose="020B0004020202020204" pitchFamily="34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 panose="02040503050406030204" pitchFamily="18" charset="0"/>
              </a:rPr>
              <a:t>registrovaného</a:t>
            </a:r>
            <a:r>
              <a:rPr lang="en-US" sz="2200" dirty="0">
                <a:latin typeface="Aptos" panose="020B0004020202020204" pitchFamily="34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 panose="02040503050406030204" pitchFamily="18" charset="0"/>
              </a:rPr>
              <a:t>uživatelského</a:t>
            </a:r>
            <a:r>
              <a:rPr lang="en-US" sz="2200" dirty="0">
                <a:latin typeface="Aptos" panose="020B0004020202020204" pitchFamily="34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 panose="02040503050406030204" pitchFamily="18" charset="0"/>
              </a:rPr>
              <a:t>jména</a:t>
            </a:r>
            <a:r>
              <a:rPr lang="en-US" sz="2200" dirty="0">
                <a:latin typeface="Aptos" panose="020B0004020202020204" pitchFamily="34" charset="0"/>
                <a:ea typeface="Cambria" panose="02040503050406030204" pitchFamily="18" charset="0"/>
              </a:rPr>
              <a:t>/</a:t>
            </a:r>
            <a:r>
              <a:rPr lang="en-US" sz="2200" dirty="0" err="1">
                <a:latin typeface="Aptos" panose="020B0004020202020204" pitchFamily="34" charset="0"/>
                <a:ea typeface="Cambria" panose="02040503050406030204" pitchFamily="18" charset="0"/>
              </a:rPr>
              <a:t>profilu</a:t>
            </a:r>
            <a:r>
              <a:rPr lang="en-US" sz="2200" dirty="0">
                <a:latin typeface="Aptos" panose="020B0004020202020204" pitchFamily="34" charset="0"/>
                <a:ea typeface="Cambria" panose="02040503050406030204" pitchFamily="18" charset="0"/>
              </a:rPr>
              <a:t>,</a:t>
            </a:r>
          </a:p>
          <a:p>
            <a:pPr lvl="1" algn="just">
              <a:lnSpc>
                <a:spcPct val="100000"/>
              </a:lnSpc>
              <a:spcBef>
                <a:spcPts val="300"/>
              </a:spcBef>
              <a:buClr>
                <a:srgbClr val="FF983B"/>
              </a:buClr>
              <a:buFont typeface="Wingdings" panose="05000000000000000000" pitchFamily="2" charset="2"/>
              <a:buChar char="§"/>
            </a:pPr>
            <a:r>
              <a:rPr lang="en-US" sz="2200" dirty="0" err="1">
                <a:latin typeface="Aptos" panose="020B0004020202020204" pitchFamily="34" charset="0"/>
                <a:ea typeface="Cambria" panose="02040503050406030204" pitchFamily="18" charset="0"/>
              </a:rPr>
              <a:t>vyplnění</a:t>
            </a:r>
            <a:r>
              <a:rPr lang="en-US" sz="2200" dirty="0">
                <a:latin typeface="Aptos" panose="020B0004020202020204" pitchFamily="34" charset="0"/>
                <a:ea typeface="Cambria" panose="02040503050406030204" pitchFamily="18" charset="0"/>
              </a:rPr>
              <a:t> online </a:t>
            </a:r>
            <a:r>
              <a:rPr lang="en-US" sz="2200" dirty="0" err="1">
                <a:latin typeface="Aptos" panose="020B0004020202020204" pitchFamily="34" charset="0"/>
                <a:ea typeface="Cambria" panose="02040503050406030204" pitchFamily="18" charset="0"/>
              </a:rPr>
              <a:t>formuláře</a:t>
            </a:r>
            <a:r>
              <a:rPr lang="en-US" sz="2200" dirty="0">
                <a:latin typeface="Aptos" panose="020B0004020202020204" pitchFamily="34" charset="0"/>
                <a:ea typeface="Cambria" panose="02040503050406030204" pitchFamily="18" charset="0"/>
              </a:rPr>
              <a:t>/</a:t>
            </a:r>
            <a:r>
              <a:rPr lang="en-US" sz="2200" dirty="0" err="1">
                <a:latin typeface="Aptos" panose="020B0004020202020204" pitchFamily="34" charset="0"/>
                <a:ea typeface="Cambria" panose="02040503050406030204" pitchFamily="18" charset="0"/>
              </a:rPr>
              <a:t>dotazníku</a:t>
            </a:r>
            <a:r>
              <a:rPr lang="en-US" sz="2200" dirty="0">
                <a:latin typeface="Aptos" panose="020B0004020202020204" pitchFamily="34" charset="0"/>
                <a:ea typeface="Cambria" panose="02040503050406030204" pitchFamily="18" charset="0"/>
              </a:rPr>
              <a:t>, </a:t>
            </a:r>
          </a:p>
          <a:p>
            <a:pPr lvl="1" algn="just">
              <a:lnSpc>
                <a:spcPct val="100000"/>
              </a:lnSpc>
              <a:spcBef>
                <a:spcPts val="300"/>
              </a:spcBef>
              <a:buClr>
                <a:srgbClr val="FF983B"/>
              </a:buClr>
              <a:buFont typeface="Wingdings" panose="05000000000000000000" pitchFamily="2" charset="2"/>
              <a:buChar char="§"/>
            </a:pPr>
            <a:r>
              <a:rPr lang="en-US" sz="2200" dirty="0" err="1">
                <a:latin typeface="Aptos" panose="020B0004020202020204" pitchFamily="34" charset="0"/>
                <a:ea typeface="Cambria" panose="02040503050406030204" pitchFamily="18" charset="0"/>
              </a:rPr>
              <a:t>přihlášení</a:t>
            </a:r>
            <a:r>
              <a:rPr lang="en-US" sz="2200" dirty="0">
                <a:latin typeface="Aptos" panose="020B0004020202020204" pitchFamily="34" charset="0"/>
                <a:ea typeface="Cambria" panose="02040503050406030204" pitchFamily="18" charset="0"/>
              </a:rPr>
              <a:t> k </a:t>
            </a:r>
            <a:r>
              <a:rPr lang="en-US" sz="2200" dirty="0" err="1">
                <a:latin typeface="Aptos" panose="020B0004020202020204" pitchFamily="34" charset="0"/>
                <a:ea typeface="Cambria" panose="02040503050406030204" pitchFamily="18" charset="0"/>
              </a:rPr>
              <a:t>odběru</a:t>
            </a:r>
            <a:r>
              <a:rPr lang="en-US" sz="2200" dirty="0">
                <a:latin typeface="Aptos" panose="020B0004020202020204" pitchFamily="34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 panose="02040503050406030204" pitchFamily="18" charset="0"/>
              </a:rPr>
              <a:t>newsletteru</a:t>
            </a:r>
            <a:r>
              <a:rPr lang="en-US" sz="2200" dirty="0">
                <a:latin typeface="Aptos" panose="020B0004020202020204" pitchFamily="34" charset="0"/>
                <a:ea typeface="Cambria" panose="02040503050406030204" pitchFamily="18" charset="0"/>
              </a:rPr>
              <a:t>,</a:t>
            </a:r>
          </a:p>
          <a:p>
            <a:pPr lvl="1" algn="just">
              <a:lnSpc>
                <a:spcPct val="100000"/>
              </a:lnSpc>
              <a:spcBef>
                <a:spcPts val="300"/>
              </a:spcBef>
              <a:buClr>
                <a:srgbClr val="FF983B"/>
              </a:buClr>
              <a:buFont typeface="Wingdings" panose="05000000000000000000" pitchFamily="2" charset="2"/>
              <a:buChar char="§"/>
            </a:pPr>
            <a:r>
              <a:rPr lang="cs-CZ" sz="2200" dirty="0">
                <a:latin typeface="Aptos" panose="020B0004020202020204" pitchFamily="34" charset="0"/>
                <a:ea typeface="Cambria" panose="02040503050406030204" pitchFamily="18" charset="0"/>
              </a:rPr>
              <a:t>p</a:t>
            </a:r>
            <a:r>
              <a:rPr lang="en-US" sz="2200" dirty="0" err="1">
                <a:latin typeface="Aptos" panose="020B0004020202020204" pitchFamily="34" charset="0"/>
                <a:ea typeface="Cambria" panose="02040503050406030204" pitchFamily="18" charset="0"/>
              </a:rPr>
              <a:t>řijetí</a:t>
            </a:r>
            <a:r>
              <a:rPr lang="en-US" sz="2200" dirty="0">
                <a:latin typeface="Aptos" panose="020B0004020202020204" pitchFamily="34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 panose="02040503050406030204" pitchFamily="18" charset="0"/>
              </a:rPr>
              <a:t>souborů</a:t>
            </a:r>
            <a:r>
              <a:rPr lang="en-US" sz="2200" dirty="0">
                <a:latin typeface="Aptos" panose="020B0004020202020204" pitchFamily="34" charset="0"/>
                <a:ea typeface="Cambria" panose="02040503050406030204" pitchFamily="18" charset="0"/>
              </a:rPr>
              <a:t> cookie </a:t>
            </a:r>
            <a:r>
              <a:rPr lang="en-US" sz="2200" dirty="0" err="1">
                <a:latin typeface="Aptos" panose="020B0004020202020204" pitchFamily="34" charset="0"/>
                <a:ea typeface="Cambria" panose="02040503050406030204" pitchFamily="18" charset="0"/>
              </a:rPr>
              <a:t>prohlížeče</a:t>
            </a:r>
            <a:r>
              <a:rPr lang="en-US" sz="2200" dirty="0">
                <a:latin typeface="Aptos" panose="020B0004020202020204" pitchFamily="34" charset="0"/>
                <a:ea typeface="Cambria" panose="02040503050406030204" pitchFamily="18" charset="0"/>
              </a:rPr>
              <a:t>.</a:t>
            </a:r>
          </a:p>
          <a:p>
            <a:pPr marL="363538" indent="-363538" algn="just">
              <a:spcBef>
                <a:spcPts val="600"/>
              </a:spcBef>
            </a:pPr>
            <a:r>
              <a:rPr lang="en-US" sz="2300" b="1" dirty="0" err="1">
                <a:solidFill>
                  <a:srgbClr val="FFAA5A"/>
                </a:solidFill>
                <a:latin typeface="Aptos" panose="020B0004020202020204" pitchFamily="34" charset="0"/>
              </a:rPr>
              <a:t>Pasivní</a:t>
            </a:r>
            <a:r>
              <a:rPr lang="en-US" sz="2300" b="1" dirty="0">
                <a:solidFill>
                  <a:srgbClr val="FFAA5A"/>
                </a:solidFill>
                <a:latin typeface="Aptos" panose="020B0004020202020204" pitchFamily="34" charset="0"/>
              </a:rPr>
              <a:t> </a:t>
            </a:r>
            <a:r>
              <a:rPr lang="en-US" sz="2300" b="1" dirty="0" err="1">
                <a:solidFill>
                  <a:srgbClr val="FFAA5A"/>
                </a:solidFill>
                <a:latin typeface="Aptos" panose="020B0004020202020204" pitchFamily="34" charset="0"/>
              </a:rPr>
              <a:t>digitální</a:t>
            </a:r>
            <a:r>
              <a:rPr lang="en-US" sz="2300" b="1" dirty="0">
                <a:solidFill>
                  <a:srgbClr val="FFAA5A"/>
                </a:solidFill>
                <a:latin typeface="Aptos" panose="020B0004020202020204" pitchFamily="34" charset="0"/>
              </a:rPr>
              <a:t> </a:t>
            </a:r>
            <a:r>
              <a:rPr lang="en-US" sz="2300" b="1" dirty="0" err="1">
                <a:solidFill>
                  <a:srgbClr val="FFAA5A"/>
                </a:solidFill>
                <a:latin typeface="Aptos" panose="020B0004020202020204" pitchFamily="34" charset="0"/>
              </a:rPr>
              <a:t>stopa</a:t>
            </a:r>
            <a:r>
              <a:rPr lang="en-US" sz="2300" b="1" dirty="0">
                <a:solidFill>
                  <a:srgbClr val="FFAA5A"/>
                </a:solidFill>
                <a:latin typeface="Aptos" panose="020B0004020202020204" pitchFamily="34" charset="0"/>
              </a:rPr>
              <a:t> - </a:t>
            </a:r>
            <a:r>
              <a:rPr lang="en-US" sz="2300" dirty="0" err="1">
                <a:latin typeface="Aptos" panose="020B0004020202020204" pitchFamily="34" charset="0"/>
                <a:cs typeface="Arial" panose="020B0604020202020204" pitchFamily="34" charset="0"/>
              </a:rPr>
              <a:t>údaje</a:t>
            </a:r>
            <a:r>
              <a:rPr lang="en-US" sz="2300" dirty="0">
                <a:latin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ptos" panose="020B0004020202020204" pitchFamily="34" charset="0"/>
                <a:cs typeface="Arial" panose="020B0604020202020204" pitchFamily="34" charset="0"/>
              </a:rPr>
              <a:t>které</a:t>
            </a:r>
            <a:r>
              <a:rPr lang="en-US" sz="23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ptos" panose="020B0004020202020204" pitchFamily="34" charset="0"/>
                <a:cs typeface="Arial" panose="020B0604020202020204" pitchFamily="34" charset="0"/>
              </a:rPr>
              <a:t>jsou</a:t>
            </a:r>
            <a:r>
              <a:rPr lang="en-US" sz="23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ptos" panose="020B0004020202020204" pitchFamily="34" charset="0"/>
                <a:cs typeface="Arial" panose="020B0604020202020204" pitchFamily="34" charset="0"/>
              </a:rPr>
              <a:t>shromažďovány</a:t>
            </a:r>
            <a:r>
              <a:rPr lang="en-US" sz="2300" dirty="0">
                <a:latin typeface="Aptos" panose="020B0004020202020204" pitchFamily="34" charset="0"/>
                <a:cs typeface="Arial" panose="020B0604020202020204" pitchFamily="34" charset="0"/>
              </a:rPr>
              <a:t> o </a:t>
            </a:r>
            <a:r>
              <a:rPr lang="en-US" sz="2300" dirty="0" err="1">
                <a:latin typeface="Aptos" panose="020B0004020202020204" pitchFamily="34" charset="0"/>
                <a:cs typeface="Arial" panose="020B0604020202020204" pitchFamily="34" charset="0"/>
              </a:rPr>
              <a:t>uživateli</a:t>
            </a:r>
            <a:r>
              <a:rPr lang="en-US" sz="2300" dirty="0">
                <a:latin typeface="Aptos" panose="020B0004020202020204" pitchFamily="34" charset="0"/>
                <a:cs typeface="Arial" panose="020B0604020202020204" pitchFamily="34" charset="0"/>
              </a:rPr>
              <a:t>/online </a:t>
            </a:r>
            <a:r>
              <a:rPr lang="en-US" sz="2300" dirty="0" err="1">
                <a:latin typeface="Aptos" panose="020B0004020202020204" pitchFamily="34" charset="0"/>
                <a:cs typeface="Arial" panose="020B0604020202020204" pitchFamily="34" charset="0"/>
              </a:rPr>
              <a:t>aktivitách</a:t>
            </a:r>
            <a:r>
              <a:rPr lang="en-US" sz="2300" dirty="0">
                <a:latin typeface="Aptos" panose="020B0004020202020204" pitchFamily="34" charset="0"/>
                <a:cs typeface="Arial" panose="020B0604020202020204" pitchFamily="34" charset="0"/>
              </a:rPr>
              <a:t> bez </a:t>
            </a:r>
            <a:r>
              <a:rPr lang="en-US" sz="2300" dirty="0" err="1">
                <a:latin typeface="Aptos" panose="020B0004020202020204" pitchFamily="34" charset="0"/>
                <a:cs typeface="Arial" panose="020B0604020202020204" pitchFamily="34" charset="0"/>
              </a:rPr>
              <a:t>jeho</a:t>
            </a:r>
            <a:r>
              <a:rPr lang="en-US" sz="23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ptos" panose="020B0004020202020204" pitchFamily="34" charset="0"/>
                <a:cs typeface="Arial" panose="020B0604020202020204" pitchFamily="34" charset="0"/>
              </a:rPr>
              <a:t>vědomí</a:t>
            </a:r>
            <a:r>
              <a:rPr lang="en-US" sz="2300" dirty="0">
                <a:latin typeface="Aptos" panose="020B0004020202020204" pitchFamily="34" charset="0"/>
                <a:cs typeface="Arial" panose="020B0604020202020204" pitchFamily="34" charset="0"/>
              </a:rPr>
              <a:t> (</a:t>
            </a:r>
            <a:r>
              <a:rPr lang="en-US" sz="2300" dirty="0" err="1">
                <a:latin typeface="Aptos" panose="020B0004020202020204" pitchFamily="34" charset="0"/>
                <a:cs typeface="Arial" panose="020B0604020202020204" pitchFamily="34" charset="0"/>
              </a:rPr>
              <a:t>někdy</a:t>
            </a:r>
            <a:r>
              <a:rPr lang="en-US" sz="2300" dirty="0">
                <a:latin typeface="Aptos" panose="020B0004020202020204" pitchFamily="34" charset="0"/>
                <a:cs typeface="Arial" panose="020B0604020202020204" pitchFamily="34" charset="0"/>
              </a:rPr>
              <a:t> bez </a:t>
            </a:r>
            <a:r>
              <a:rPr lang="en-US" sz="2300" dirty="0" err="1">
                <a:latin typeface="Aptos" panose="020B0004020202020204" pitchFamily="34" charset="0"/>
                <a:cs typeface="Arial" panose="020B0604020202020204" pitchFamily="34" charset="0"/>
              </a:rPr>
              <a:t>jeho</a:t>
            </a:r>
            <a:r>
              <a:rPr lang="en-US" sz="23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ptos" panose="020B0004020202020204" pitchFamily="34" charset="0"/>
                <a:cs typeface="Arial" panose="020B0604020202020204" pitchFamily="34" charset="0"/>
              </a:rPr>
              <a:t>souhlasu</a:t>
            </a:r>
            <a:r>
              <a:rPr lang="en-US" sz="2300" dirty="0">
                <a:latin typeface="Aptos" panose="020B0004020202020204" pitchFamily="34" charset="0"/>
                <a:cs typeface="Arial" panose="020B0604020202020204" pitchFamily="34" charset="0"/>
              </a:rPr>
              <a:t>). </a:t>
            </a:r>
            <a:r>
              <a:rPr lang="en-US" sz="2300" dirty="0" err="1">
                <a:latin typeface="Aptos" panose="020B0004020202020204" pitchFamily="34" charset="0"/>
                <a:cs typeface="Arial" panose="020B0604020202020204" pitchFamily="34" charset="0"/>
              </a:rPr>
              <a:t>Údaje</a:t>
            </a:r>
            <a:r>
              <a:rPr lang="en-US" sz="23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ptos" panose="020B0004020202020204" pitchFamily="34" charset="0"/>
                <a:cs typeface="Arial" panose="020B0604020202020204" pitchFamily="34" charset="0"/>
              </a:rPr>
              <a:t>jsou</a:t>
            </a:r>
            <a:r>
              <a:rPr lang="en-US" sz="23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ptos" panose="020B0004020202020204" pitchFamily="34" charset="0"/>
                <a:cs typeface="Arial" panose="020B0604020202020204" pitchFamily="34" charset="0"/>
              </a:rPr>
              <a:t>shromažďovány</a:t>
            </a:r>
            <a:r>
              <a:rPr lang="en-US" sz="23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ptos" panose="020B0004020202020204" pitchFamily="34" charset="0"/>
                <a:cs typeface="Arial" panose="020B0604020202020204" pitchFamily="34" charset="0"/>
              </a:rPr>
              <a:t>neviditelně</a:t>
            </a:r>
            <a:r>
              <a:rPr lang="en-US" sz="23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ptos" panose="020B0004020202020204" pitchFamily="34" charset="0"/>
                <a:cs typeface="Arial" panose="020B0604020202020204" pitchFamily="34" charset="0"/>
              </a:rPr>
              <a:t>prostřednictvím</a:t>
            </a:r>
            <a:r>
              <a:rPr lang="en-US" sz="23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ptos" panose="020B0004020202020204" pitchFamily="34" charset="0"/>
                <a:cs typeface="Arial" panose="020B0604020202020204" pitchFamily="34" charset="0"/>
              </a:rPr>
              <a:t>používaných</a:t>
            </a:r>
            <a:r>
              <a:rPr lang="en-US" sz="2300" dirty="0">
                <a:latin typeface="Aptos" panose="020B0004020202020204" pitchFamily="34" charset="0"/>
                <a:cs typeface="Arial" panose="020B0604020202020204" pitchFamily="34" charset="0"/>
              </a:rPr>
              <a:t> online </a:t>
            </a:r>
            <a:r>
              <a:rPr lang="en-US" sz="2300" dirty="0" err="1">
                <a:latin typeface="Aptos" panose="020B0004020202020204" pitchFamily="34" charset="0"/>
                <a:cs typeface="Arial" panose="020B0604020202020204" pitchFamily="34" charset="0"/>
              </a:rPr>
              <a:t>služeb</a:t>
            </a:r>
            <a:r>
              <a:rPr lang="en-US" sz="2300" dirty="0">
                <a:latin typeface="Aptos" panose="020B0004020202020204" pitchFamily="34" charset="0"/>
                <a:cs typeface="Arial" panose="020B0604020202020204" pitchFamily="34" charset="0"/>
              </a:rPr>
              <a:t> a </a:t>
            </a:r>
            <a:r>
              <a:rPr lang="en-US" sz="2300" dirty="0" err="1">
                <a:latin typeface="Aptos" panose="020B0004020202020204" pitchFamily="34" charset="0"/>
                <a:cs typeface="Arial" panose="020B0604020202020204" pitchFamily="34" charset="0"/>
              </a:rPr>
              <a:t>sledováním</a:t>
            </a:r>
            <a:r>
              <a:rPr lang="en-US" sz="2300" dirty="0">
                <a:latin typeface="Aptos" panose="020B0004020202020204" pitchFamily="34" charset="0"/>
                <a:cs typeface="Arial" panose="020B0604020202020204" pitchFamily="34" charset="0"/>
              </a:rPr>
              <a:t> IP </a:t>
            </a:r>
            <a:r>
              <a:rPr lang="en-US" sz="2300" dirty="0" err="1">
                <a:latin typeface="Aptos" panose="020B0004020202020204" pitchFamily="34" charset="0"/>
                <a:cs typeface="Arial" panose="020B0604020202020204" pitchFamily="34" charset="0"/>
              </a:rPr>
              <a:t>adresy</a:t>
            </a:r>
            <a:r>
              <a:rPr lang="en-US" sz="23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ptos" panose="020B0004020202020204" pitchFamily="34" charset="0"/>
                <a:cs typeface="Arial" panose="020B0604020202020204" pitchFamily="34" charset="0"/>
              </a:rPr>
              <a:t>počítače</a:t>
            </a:r>
            <a:r>
              <a:rPr lang="en-US" sz="23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ptos" panose="020B0004020202020204" pitchFamily="34" charset="0"/>
                <a:cs typeface="Arial" panose="020B0604020202020204" pitchFamily="34" charset="0"/>
              </a:rPr>
              <a:t>uživatele</a:t>
            </a:r>
            <a:r>
              <a:rPr lang="en-US" sz="2300" dirty="0">
                <a:latin typeface="Aptos" panose="020B0004020202020204" pitchFamily="34" charset="0"/>
                <a:cs typeface="Arial" panose="020B0604020202020204" pitchFamily="34" charset="0"/>
              </a:rPr>
              <a:t>:</a:t>
            </a:r>
          </a:p>
          <a:p>
            <a:pPr lvl="1" algn="just">
              <a:lnSpc>
                <a:spcPct val="100000"/>
              </a:lnSpc>
              <a:spcBef>
                <a:spcPts val="300"/>
              </a:spcBef>
              <a:buClr>
                <a:srgbClr val="FF983B"/>
              </a:buClr>
              <a:buFont typeface="Wingdings" panose="05000000000000000000" pitchFamily="2" charset="2"/>
              <a:buChar char="§"/>
            </a:pPr>
            <a:r>
              <a:rPr lang="en-US" sz="2200" dirty="0" err="1">
                <a:latin typeface="Aptos" panose="020B0004020202020204" pitchFamily="34" charset="0"/>
                <a:ea typeface="Cambria" panose="02040503050406030204" pitchFamily="18" charset="0"/>
              </a:rPr>
              <a:t>instalací</a:t>
            </a:r>
            <a:r>
              <a:rPr lang="en-US" sz="2200" dirty="0">
                <a:latin typeface="Aptos" panose="020B0004020202020204" pitchFamily="34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 panose="02040503050406030204" pitchFamily="18" charset="0"/>
              </a:rPr>
              <a:t>souborů</a:t>
            </a:r>
            <a:r>
              <a:rPr lang="en-US" sz="2200" dirty="0">
                <a:latin typeface="Aptos" panose="020B0004020202020204" pitchFamily="34" charset="0"/>
                <a:ea typeface="Cambria" panose="02040503050406030204" pitchFamily="18" charset="0"/>
              </a:rPr>
              <a:t> cookie, </a:t>
            </a:r>
          </a:p>
          <a:p>
            <a:pPr lvl="1" algn="just">
              <a:lnSpc>
                <a:spcPct val="100000"/>
              </a:lnSpc>
              <a:spcBef>
                <a:spcPts val="300"/>
              </a:spcBef>
              <a:buClr>
                <a:srgbClr val="FF983B"/>
              </a:buClr>
              <a:buFont typeface="Wingdings" panose="05000000000000000000" pitchFamily="2" charset="2"/>
              <a:buChar char="§"/>
            </a:pPr>
            <a:r>
              <a:rPr lang="en-US" sz="2200" dirty="0" err="1">
                <a:latin typeface="Aptos" panose="020B0004020202020204" pitchFamily="34" charset="0"/>
                <a:ea typeface="Cambria" panose="02040503050406030204" pitchFamily="18" charset="0"/>
              </a:rPr>
              <a:t>historie</a:t>
            </a:r>
            <a:r>
              <a:rPr lang="en-US" sz="2200" dirty="0">
                <a:latin typeface="Aptos" panose="020B0004020202020204" pitchFamily="34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 panose="02040503050406030204" pitchFamily="18" charset="0"/>
              </a:rPr>
              <a:t>prohlížení</a:t>
            </a:r>
            <a:r>
              <a:rPr lang="en-US" sz="2200" dirty="0">
                <a:latin typeface="Aptos" panose="020B0004020202020204" pitchFamily="34" charset="0"/>
                <a:ea typeface="Cambria" panose="02040503050406030204" pitchFamily="18" charset="0"/>
              </a:rPr>
              <a:t>/</a:t>
            </a:r>
            <a:r>
              <a:rPr lang="en-US" sz="2200" dirty="0" err="1">
                <a:latin typeface="Aptos" panose="020B0004020202020204" pitchFamily="34" charset="0"/>
                <a:ea typeface="Cambria" panose="02040503050406030204" pitchFamily="18" charset="0"/>
              </a:rPr>
              <a:t>nákupů</a:t>
            </a:r>
            <a:r>
              <a:rPr lang="en-US" sz="2200" dirty="0">
                <a:latin typeface="Aptos" panose="020B0004020202020204" pitchFamily="34" charset="0"/>
                <a:ea typeface="Cambria" panose="02040503050406030204" pitchFamily="18" charset="0"/>
              </a:rPr>
              <a:t> (</a:t>
            </a:r>
            <a:r>
              <a:rPr lang="en-US" sz="2200" dirty="0" err="1">
                <a:latin typeface="Aptos" panose="020B0004020202020204" pitchFamily="34" charset="0"/>
                <a:ea typeface="Cambria" panose="02040503050406030204" pitchFamily="18" charset="0"/>
              </a:rPr>
              <a:t>na</a:t>
            </a:r>
            <a:r>
              <a:rPr lang="en-US" sz="2200" dirty="0">
                <a:latin typeface="Aptos" panose="020B0004020202020204" pitchFamily="34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 panose="02040503050406030204" pitchFamily="18" charset="0"/>
              </a:rPr>
              <a:t>základě</a:t>
            </a:r>
            <a:r>
              <a:rPr lang="en-US" sz="2200" dirty="0">
                <a:latin typeface="Aptos" panose="020B0004020202020204" pitchFamily="34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 panose="02040503050406030204" pitchFamily="18" charset="0"/>
              </a:rPr>
              <a:t>souhlasu</a:t>
            </a:r>
            <a:r>
              <a:rPr lang="en-US" sz="2200" dirty="0">
                <a:latin typeface="Aptos" panose="020B0004020202020204" pitchFamily="34" charset="0"/>
                <a:ea typeface="Cambria" panose="02040503050406030204" pitchFamily="18" charset="0"/>
              </a:rPr>
              <a:t> s </a:t>
            </a:r>
            <a:r>
              <a:rPr lang="en-US" sz="2200" dirty="0" err="1">
                <a:latin typeface="Aptos" panose="020B0004020202020204" pitchFamily="34" charset="0"/>
                <a:ea typeface="Cambria" panose="02040503050406030204" pitchFamily="18" charset="0"/>
              </a:rPr>
              <a:t>podmínkami</a:t>
            </a:r>
            <a:r>
              <a:rPr lang="en-US" sz="2200" dirty="0">
                <a:latin typeface="Aptos" panose="020B0004020202020204" pitchFamily="34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 panose="02040503050406030204" pitchFamily="18" charset="0"/>
              </a:rPr>
              <a:t>použití</a:t>
            </a:r>
            <a:r>
              <a:rPr lang="en-US" sz="2200" dirty="0">
                <a:latin typeface="Aptos" panose="020B0004020202020204" pitchFamily="34" charset="0"/>
                <a:ea typeface="Cambria" panose="02040503050406030204" pitchFamily="18" charset="0"/>
              </a:rPr>
              <a:t>), </a:t>
            </a:r>
          </a:p>
          <a:p>
            <a:pPr lvl="1" algn="just">
              <a:lnSpc>
                <a:spcPct val="100000"/>
              </a:lnSpc>
              <a:spcBef>
                <a:spcPts val="300"/>
              </a:spcBef>
              <a:buClr>
                <a:srgbClr val="FF983B"/>
              </a:buClr>
              <a:buFont typeface="Wingdings" panose="05000000000000000000" pitchFamily="2" charset="2"/>
              <a:buChar char="§"/>
            </a:pPr>
            <a:r>
              <a:rPr lang="en-US" sz="2200" dirty="0" err="1">
                <a:latin typeface="Aptos" panose="020B0004020202020204" pitchFamily="34" charset="0"/>
                <a:ea typeface="Cambria" panose="02040503050406030204" pitchFamily="18" charset="0"/>
              </a:rPr>
              <a:t>sociální</a:t>
            </a:r>
            <a:r>
              <a:rPr lang="en-US" sz="2200" dirty="0">
                <a:latin typeface="Aptos" panose="020B0004020202020204" pitchFamily="34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 panose="02040503050406030204" pitchFamily="18" charset="0"/>
              </a:rPr>
              <a:t>sítě</a:t>
            </a:r>
            <a:r>
              <a:rPr lang="en-US" sz="2200" dirty="0">
                <a:latin typeface="Aptos" panose="020B0004020202020204" pitchFamily="34" charset="0"/>
                <a:ea typeface="Cambria" panose="02040503050406030204" pitchFamily="18" charset="0"/>
              </a:rPr>
              <a:t> a </a:t>
            </a:r>
            <a:r>
              <a:rPr lang="en-US" sz="2200" dirty="0" err="1">
                <a:latin typeface="Aptos" panose="020B0004020202020204" pitchFamily="34" charset="0"/>
                <a:ea typeface="Cambria" panose="02040503050406030204" pitchFamily="18" charset="0"/>
              </a:rPr>
              <a:t>inzerenti</a:t>
            </a:r>
            <a:r>
              <a:rPr lang="en-US" sz="2200" dirty="0">
                <a:latin typeface="Aptos" panose="020B0004020202020204" pitchFamily="34" charset="0"/>
                <a:ea typeface="Cambria" panose="02040503050406030204" pitchFamily="18" charset="0"/>
              </a:rPr>
              <a:t>, </a:t>
            </a:r>
            <a:r>
              <a:rPr lang="en-US" sz="2200" dirty="0" err="1">
                <a:latin typeface="Aptos" panose="020B0004020202020204" pitchFamily="34" charset="0"/>
                <a:ea typeface="Cambria" panose="02040503050406030204" pitchFamily="18" charset="0"/>
              </a:rPr>
              <a:t>kteří</a:t>
            </a:r>
            <a:r>
              <a:rPr lang="en-US" sz="2200" dirty="0">
                <a:latin typeface="Aptos" panose="020B0004020202020204" pitchFamily="34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 panose="02040503050406030204" pitchFamily="18" charset="0"/>
              </a:rPr>
              <a:t>používají</a:t>
            </a:r>
            <a:r>
              <a:rPr lang="en-US" sz="2200" dirty="0">
                <a:latin typeface="Aptos" panose="020B0004020202020204" pitchFamily="34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 panose="02040503050406030204" pitchFamily="18" charset="0"/>
              </a:rPr>
              <a:t>označení</a:t>
            </a:r>
            <a:r>
              <a:rPr lang="en-US" sz="2200" dirty="0">
                <a:latin typeface="Aptos" panose="020B0004020202020204" pitchFamily="34" charset="0"/>
                <a:ea typeface="Cambria" panose="02040503050406030204" pitchFamily="18" charset="0"/>
              </a:rPr>
              <a:t> To se mi </a:t>
            </a:r>
            <a:r>
              <a:rPr lang="en-US" sz="2200" dirty="0" err="1">
                <a:latin typeface="Aptos" panose="020B0004020202020204" pitchFamily="34" charset="0"/>
                <a:ea typeface="Cambria" panose="02040503050406030204" pitchFamily="18" charset="0"/>
              </a:rPr>
              <a:t>líbí</a:t>
            </a:r>
            <a:r>
              <a:rPr lang="en-US" sz="2200" dirty="0">
                <a:latin typeface="Aptos" panose="020B0004020202020204" pitchFamily="34" charset="0"/>
                <a:ea typeface="Cambria" panose="02040503050406030204" pitchFamily="18" charset="0"/>
              </a:rPr>
              <a:t>, </a:t>
            </a:r>
            <a:r>
              <a:rPr lang="en-US" sz="2200" dirty="0" err="1">
                <a:latin typeface="Aptos" panose="020B0004020202020204" pitchFamily="34" charset="0"/>
                <a:ea typeface="Cambria" panose="02040503050406030204" pitchFamily="18" charset="0"/>
              </a:rPr>
              <a:t>sdílení</a:t>
            </a:r>
            <a:r>
              <a:rPr lang="en-US" sz="2200" dirty="0">
                <a:latin typeface="Aptos" panose="020B0004020202020204" pitchFamily="34" charset="0"/>
                <a:ea typeface="Cambria" panose="02040503050406030204" pitchFamily="18" charset="0"/>
              </a:rPr>
              <a:t> a </a:t>
            </a:r>
            <a:r>
              <a:rPr lang="en-US" sz="2200" dirty="0" err="1">
                <a:latin typeface="Aptos" panose="020B0004020202020204" pitchFamily="34" charset="0"/>
                <a:ea typeface="Cambria" panose="02040503050406030204" pitchFamily="18" charset="0"/>
              </a:rPr>
              <a:t>komentáře</a:t>
            </a:r>
            <a:r>
              <a:rPr lang="en-US" sz="2200" dirty="0">
                <a:latin typeface="Aptos" panose="020B0004020202020204" pitchFamily="34" charset="0"/>
                <a:ea typeface="Cambria" panose="02040503050406030204" pitchFamily="18" charset="0"/>
              </a:rPr>
              <a:t> k </a:t>
            </a:r>
            <a:r>
              <a:rPr lang="en-US" sz="2200" dirty="0" err="1">
                <a:latin typeface="Aptos" panose="020B0004020202020204" pitchFamily="34" charset="0"/>
                <a:ea typeface="Cambria" panose="02040503050406030204" pitchFamily="18" charset="0"/>
              </a:rPr>
              <a:t>cílení</a:t>
            </a:r>
            <a:r>
              <a:rPr lang="en-US" sz="2200" dirty="0">
                <a:latin typeface="Aptos" panose="020B0004020202020204" pitchFamily="34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 panose="02040503050406030204" pitchFamily="18" charset="0"/>
              </a:rPr>
              <a:t>konkrétního</a:t>
            </a:r>
            <a:r>
              <a:rPr lang="en-US" sz="2200" dirty="0">
                <a:latin typeface="Aptos" panose="020B0004020202020204" pitchFamily="34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 panose="02040503050406030204" pitchFamily="18" charset="0"/>
              </a:rPr>
              <a:t>obsahu</a:t>
            </a:r>
            <a:r>
              <a:rPr lang="en-US" sz="2200" dirty="0">
                <a:latin typeface="Aptos" panose="020B0004020202020204" pitchFamily="34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 panose="02040503050406030204" pitchFamily="18" charset="0"/>
              </a:rPr>
              <a:t>na</a:t>
            </a:r>
            <a:r>
              <a:rPr lang="en-US" sz="2200" dirty="0">
                <a:latin typeface="Aptos" panose="020B0004020202020204" pitchFamily="34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 panose="02040503050406030204" pitchFamily="18" charset="0"/>
              </a:rPr>
              <a:t>uživatele</a:t>
            </a:r>
            <a:r>
              <a:rPr lang="en-US" sz="2200" dirty="0">
                <a:latin typeface="Aptos" panose="020B0004020202020204" pitchFamily="34" charset="0"/>
                <a:ea typeface="Cambria" panose="02040503050406030204" pitchFamily="18" charset="0"/>
              </a:rPr>
              <a:t>,</a:t>
            </a:r>
          </a:p>
          <a:p>
            <a:pPr lvl="1" algn="just">
              <a:lnSpc>
                <a:spcPct val="100000"/>
              </a:lnSpc>
              <a:spcBef>
                <a:spcPts val="300"/>
              </a:spcBef>
              <a:buClr>
                <a:srgbClr val="FF983B"/>
              </a:buClr>
              <a:buFont typeface="Wingdings" panose="05000000000000000000" pitchFamily="2" charset="2"/>
              <a:buChar char="§"/>
            </a:pPr>
            <a:r>
              <a:rPr lang="en-US" sz="2200" dirty="0" err="1">
                <a:latin typeface="Aptos" panose="020B0004020202020204" pitchFamily="34" charset="0"/>
                <a:ea typeface="Cambria" panose="02040503050406030204" pitchFamily="18" charset="0"/>
              </a:rPr>
              <a:t>aplikace</a:t>
            </a:r>
            <a:r>
              <a:rPr lang="en-US" sz="2200" dirty="0">
                <a:latin typeface="Aptos" panose="020B0004020202020204" pitchFamily="34" charset="0"/>
                <a:ea typeface="Cambria" panose="02040503050406030204" pitchFamily="18" charset="0"/>
              </a:rPr>
              <a:t>, </a:t>
            </a:r>
            <a:r>
              <a:rPr lang="en-US" sz="2200" dirty="0" err="1">
                <a:latin typeface="Aptos" panose="020B0004020202020204" pitchFamily="34" charset="0"/>
                <a:ea typeface="Cambria" panose="02040503050406030204" pitchFamily="18" charset="0"/>
              </a:rPr>
              <a:t>které</a:t>
            </a:r>
            <a:r>
              <a:rPr lang="en-US" sz="2200" dirty="0">
                <a:latin typeface="Aptos" panose="020B0004020202020204" pitchFamily="34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 panose="02040503050406030204" pitchFamily="18" charset="0"/>
              </a:rPr>
              <a:t>sledují</a:t>
            </a:r>
            <a:r>
              <a:rPr lang="en-US" sz="2200" dirty="0">
                <a:latin typeface="Aptos" panose="020B0004020202020204" pitchFamily="34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 panose="02040503050406030204" pitchFamily="18" charset="0"/>
              </a:rPr>
              <a:t>digitální</a:t>
            </a:r>
            <a:r>
              <a:rPr lang="en-US" sz="2200" dirty="0">
                <a:latin typeface="Aptos" panose="020B0004020202020204" pitchFamily="34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 panose="02040503050406030204" pitchFamily="18" charset="0"/>
              </a:rPr>
              <a:t>aktivitu</a:t>
            </a:r>
            <a:r>
              <a:rPr lang="en-US" sz="2200" dirty="0">
                <a:latin typeface="Aptos" panose="020B0004020202020204" pitchFamily="34" charset="0"/>
                <a:ea typeface="Cambria" panose="02040503050406030204" pitchFamily="18" charset="0"/>
              </a:rPr>
              <a:t> a </a:t>
            </a:r>
            <a:r>
              <a:rPr lang="en-US" sz="2200" dirty="0" err="1">
                <a:latin typeface="Aptos" panose="020B0004020202020204" pitchFamily="34" charset="0"/>
                <a:ea typeface="Cambria" panose="02040503050406030204" pitchFamily="18" charset="0"/>
              </a:rPr>
              <a:t>polohu</a:t>
            </a:r>
            <a:r>
              <a:rPr lang="en-US" sz="2200" dirty="0">
                <a:latin typeface="Aptos" panose="020B0004020202020204" pitchFamily="34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Aptos" panose="020B0004020202020204" pitchFamily="34" charset="0"/>
                <a:ea typeface="Cambria" panose="02040503050406030204" pitchFamily="18" charset="0"/>
              </a:rPr>
              <a:t>uživatele</a:t>
            </a:r>
            <a:r>
              <a:rPr lang="en-US" sz="2200" dirty="0">
                <a:latin typeface="Aptos" panose="020B0004020202020204" pitchFamily="34" charset="0"/>
                <a:ea typeface="Cambria" panose="02040503050406030204" pitchFamily="18" charset="0"/>
              </a:rPr>
              <a:t>.</a:t>
            </a:r>
            <a:endParaRPr lang="sk-SK" sz="2200" dirty="0">
              <a:ea typeface="Cambria" panose="02040503050406030204" pitchFamily="18" charset="0"/>
            </a:endParaRPr>
          </a:p>
          <a:p>
            <a:pPr lvl="1" algn="just">
              <a:spcBef>
                <a:spcPts val="300"/>
              </a:spcBef>
              <a:buClr>
                <a:srgbClr val="FF983B"/>
              </a:buClr>
              <a:buFont typeface="Wingdings" panose="05000000000000000000" pitchFamily="2" charset="2"/>
              <a:buChar char="§"/>
            </a:pPr>
            <a:endParaRPr lang="sk-SK" sz="2200" dirty="0">
              <a:latin typeface="Aptos" panose="020B0004020202020204" pitchFamily="34" charset="0"/>
              <a:ea typeface="Cambria" panose="02040503050406030204" pitchFamily="18" charset="0"/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7804830D-B02F-5A6C-0080-5387B9CAF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1" y="175905"/>
            <a:ext cx="3474719" cy="132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180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9D647E-1EF3-B8DC-7F80-F8C7FC5CD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175" y="196127"/>
            <a:ext cx="11439924" cy="828000"/>
          </a:xfrm>
        </p:spPr>
        <p:txBody>
          <a:bodyPr>
            <a:normAutofit/>
          </a:bodyPr>
          <a:lstStyle/>
          <a:p>
            <a:r>
              <a:rPr lang="en-US" dirty="0" err="1">
                <a:latin typeface="Aptos" panose="020B0004020202020204" pitchFamily="34" charset="0"/>
              </a:rPr>
              <a:t>Digitální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stopa</a:t>
            </a:r>
            <a:r>
              <a:rPr lang="en-US" dirty="0">
                <a:latin typeface="Aptos" panose="020B0004020202020204" pitchFamily="34" charset="0"/>
              </a:rPr>
              <a:t> - </a:t>
            </a:r>
            <a:r>
              <a:rPr lang="en-US" dirty="0" err="1">
                <a:latin typeface="Aptos" panose="020B0004020202020204" pitchFamily="34" charset="0"/>
              </a:rPr>
              <a:t>příklady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shromážděných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dat</a:t>
            </a:r>
            <a:endParaRPr lang="en-US" dirty="0">
              <a:latin typeface="Aptos" panose="020B0004020202020204" pitchFamily="34" charset="0"/>
            </a:endParaRPr>
          </a:p>
        </p:txBody>
      </p:sp>
      <p:graphicFrame>
        <p:nvGraphicFramePr>
          <p:cNvPr id="7" name="Tabuľka 6">
            <a:extLst>
              <a:ext uri="{FF2B5EF4-FFF2-40B4-BE49-F238E27FC236}">
                <a16:creationId xmlns:a16="http://schemas.microsoft.com/office/drawing/2014/main" id="{17A774CB-6A6E-ADA7-5B33-38C970E2B3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181083"/>
              </p:ext>
            </p:extLst>
          </p:nvPr>
        </p:nvGraphicFramePr>
        <p:xfrm>
          <a:off x="538715" y="939222"/>
          <a:ext cx="11124845" cy="56326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9701">
                  <a:extLst>
                    <a:ext uri="{9D8B030D-6E8A-4147-A177-3AD203B41FA5}">
                      <a16:colId xmlns:a16="http://schemas.microsoft.com/office/drawing/2014/main" val="232641165"/>
                    </a:ext>
                  </a:extLst>
                </a:gridCol>
                <a:gridCol w="8995144">
                  <a:extLst>
                    <a:ext uri="{9D8B030D-6E8A-4147-A177-3AD203B41FA5}">
                      <a16:colId xmlns:a16="http://schemas.microsoft.com/office/drawing/2014/main" val="1144848269"/>
                    </a:ext>
                  </a:extLst>
                </a:gridCol>
              </a:tblGrid>
              <a:tr h="5056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noProof="0" dirty="0">
                          <a:solidFill>
                            <a:srgbClr val="FF983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 A</a:t>
                      </a:r>
                      <a:r>
                        <a:rPr lang="cs-CZ" sz="2400" b="1" noProof="0" dirty="0" err="1">
                          <a:solidFill>
                            <a:srgbClr val="FF983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ktivity</a:t>
                      </a:r>
                      <a:endParaRPr lang="en-US" sz="2400" b="1" noProof="0" dirty="0">
                        <a:solidFill>
                          <a:srgbClr val="FF983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tos" panose="020B00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AB5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noProof="0" dirty="0" err="1">
                          <a:solidFill>
                            <a:srgbClr val="FF983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Shromážděné</a:t>
                      </a:r>
                      <a:r>
                        <a:rPr lang="en-US" sz="2400" b="1" noProof="0" dirty="0">
                          <a:solidFill>
                            <a:srgbClr val="FF983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noProof="0" dirty="0" err="1">
                          <a:solidFill>
                            <a:srgbClr val="FF983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údaje</a:t>
                      </a:r>
                      <a:endParaRPr lang="en-US" sz="2400" b="1" noProof="0" dirty="0">
                        <a:solidFill>
                          <a:srgbClr val="FF983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tos" panose="020B00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AB5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550584"/>
                  </a:ext>
                </a:extLst>
              </a:tr>
              <a:tr h="6727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0" noProof="0" dirty="0" err="1">
                          <a:solidFill>
                            <a:srgbClr val="FFAA5A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Procházení</a:t>
                      </a:r>
                      <a:r>
                        <a:rPr lang="en-US" sz="2200" b="0" noProof="0" dirty="0">
                          <a:solidFill>
                            <a:srgbClr val="FFAA5A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200" b="0" noProof="0" dirty="0" err="1">
                          <a:solidFill>
                            <a:srgbClr val="FFAA5A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webu</a:t>
                      </a:r>
                      <a:r>
                        <a:rPr lang="en-US" sz="2200" b="0" noProof="0" dirty="0">
                          <a:solidFill>
                            <a:srgbClr val="FFAA5A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endParaRPr lang="en-US" sz="2200" b="0" noProof="0" dirty="0">
                        <a:solidFill>
                          <a:srgbClr val="FFAA5A"/>
                        </a:solidFill>
                        <a:effectLst/>
                        <a:latin typeface="Aptos" panose="020B00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noProof="0" dirty="0"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IP </a:t>
                      </a:r>
                      <a:r>
                        <a:rPr lang="en-US" sz="2200" noProof="0" dirty="0" err="1"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adresa</a:t>
                      </a:r>
                      <a:r>
                        <a:rPr lang="en-US" sz="2200" noProof="0" dirty="0"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200" noProof="0" dirty="0" err="1"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připojení</a:t>
                      </a:r>
                      <a:r>
                        <a:rPr lang="en-US" sz="2200" noProof="0" dirty="0"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200" noProof="0" dirty="0" err="1"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historie</a:t>
                      </a:r>
                      <a:r>
                        <a:rPr lang="en-US" sz="2200" noProof="0" dirty="0"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200" noProof="0" dirty="0" err="1"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prohlížení</a:t>
                      </a:r>
                      <a:r>
                        <a:rPr lang="en-US" sz="2200" noProof="0" dirty="0"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 a </a:t>
                      </a:r>
                      <a:r>
                        <a:rPr lang="en-US" sz="2200" noProof="0" dirty="0" err="1"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aktivity</a:t>
                      </a:r>
                      <a:r>
                        <a:rPr lang="en-US" sz="2200" noProof="0" dirty="0"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200" noProof="0" dirty="0" err="1"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typ</a:t>
                      </a:r>
                      <a:r>
                        <a:rPr lang="en-US" sz="2200" noProof="0" dirty="0"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200" noProof="0" dirty="0" err="1"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použitého</a:t>
                      </a:r>
                      <a:r>
                        <a:rPr lang="en-US" sz="2200" noProof="0" dirty="0"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200" noProof="0" dirty="0" err="1"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zařízení</a:t>
                      </a:r>
                      <a:endParaRPr lang="en-US" sz="2200" noProof="0" dirty="0">
                        <a:effectLst/>
                        <a:latin typeface="Aptos" panose="020B00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305458"/>
                  </a:ext>
                </a:extLst>
              </a:tr>
              <a:tr h="6727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 b="0" noProof="0" dirty="0" err="1">
                          <a:solidFill>
                            <a:srgbClr val="FFAA5A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Soubor</a:t>
                      </a:r>
                      <a:r>
                        <a:rPr lang="en-US" sz="2200" b="0" noProof="0" dirty="0">
                          <a:solidFill>
                            <a:srgbClr val="FFAA5A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 cookies</a:t>
                      </a:r>
                      <a:endParaRPr lang="en-US" sz="2200" b="0" noProof="0" dirty="0">
                        <a:solidFill>
                          <a:srgbClr val="FFAA5A"/>
                        </a:solidFill>
                        <a:effectLst/>
                        <a:latin typeface="Aptos" panose="020B00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kern="1200" noProof="0" dirty="0" err="1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přihlašovací</a:t>
                      </a:r>
                      <a:r>
                        <a:rPr lang="en-US" sz="2200" kern="1200" noProof="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US" sz="2200" kern="1200" noProof="0" dirty="0" err="1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údaje</a:t>
                      </a:r>
                      <a:r>
                        <a:rPr lang="en-US" sz="2200" kern="1200" noProof="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, </a:t>
                      </a:r>
                      <a:r>
                        <a:rPr lang="en-US" sz="2200" kern="1200" noProof="0" dirty="0" err="1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historie</a:t>
                      </a:r>
                      <a:r>
                        <a:rPr lang="en-US" sz="2200" kern="1200" noProof="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US" sz="2200" kern="1200" noProof="0" dirty="0" err="1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vyhledávání</a:t>
                      </a:r>
                      <a:r>
                        <a:rPr lang="en-US" sz="2200" kern="1200" noProof="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 a preference, </a:t>
                      </a:r>
                      <a:r>
                        <a:rPr lang="en-US" sz="2200" kern="1200" noProof="0" dirty="0" err="1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typ</a:t>
                      </a:r>
                      <a:r>
                        <a:rPr lang="en-US" sz="2200" kern="1200" noProof="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US" sz="2200" kern="1200" noProof="0" dirty="0" err="1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použitého</a:t>
                      </a:r>
                      <a:r>
                        <a:rPr lang="en-US" sz="2200" kern="1200" noProof="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US" sz="2200" kern="1200" noProof="0" dirty="0" err="1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zařízení</a:t>
                      </a:r>
                      <a:r>
                        <a:rPr lang="en-US" sz="2200" kern="1200" noProof="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, </a:t>
                      </a:r>
                      <a:r>
                        <a:rPr lang="en-US" sz="2200" kern="1200" noProof="0" dirty="0" err="1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jazykové</a:t>
                      </a:r>
                      <a:r>
                        <a:rPr lang="en-US" sz="2200" kern="1200" noProof="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 preference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638480"/>
                  </a:ext>
                </a:extLst>
              </a:tr>
              <a:tr h="7223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 b="0" noProof="0" dirty="0">
                          <a:solidFill>
                            <a:srgbClr val="FFAA5A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Online </a:t>
                      </a:r>
                      <a:r>
                        <a:rPr lang="en-US" sz="2200" b="0" noProof="0" dirty="0" err="1">
                          <a:solidFill>
                            <a:srgbClr val="FFAA5A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nakupování</a:t>
                      </a:r>
                      <a:endParaRPr lang="en-US" sz="2200" b="0" noProof="0" dirty="0">
                        <a:solidFill>
                          <a:srgbClr val="FFAA5A"/>
                        </a:solidFill>
                        <a:effectLst/>
                        <a:latin typeface="Aptos" panose="020B00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kern="1200" noProof="0" dirty="0" err="1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historie</a:t>
                      </a:r>
                      <a:r>
                        <a:rPr lang="en-US" sz="2200" kern="1200" noProof="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US" sz="2200" kern="1200" noProof="0" dirty="0" err="1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nákupů</a:t>
                      </a:r>
                      <a:r>
                        <a:rPr lang="en-US" sz="2200" kern="1200" noProof="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US" sz="2200" kern="1200" noProof="0" dirty="0" err="1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včetně</a:t>
                      </a:r>
                      <a:r>
                        <a:rPr lang="en-US" sz="2200" kern="1200" noProof="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US" sz="2200" kern="1200" noProof="0" dirty="0" err="1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zakoupených</a:t>
                      </a:r>
                      <a:r>
                        <a:rPr lang="en-US" sz="2200" kern="1200" noProof="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/</a:t>
                      </a:r>
                      <a:r>
                        <a:rPr lang="en-US" sz="2200" kern="1200" noProof="0" dirty="0" err="1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zkontrolovaných</a:t>
                      </a:r>
                      <a:r>
                        <a:rPr lang="en-US" sz="2200" kern="1200" noProof="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US" sz="2200" kern="1200" noProof="0" dirty="0" err="1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položek</a:t>
                      </a:r>
                      <a:r>
                        <a:rPr lang="en-US" sz="2200" kern="1200" noProof="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, </a:t>
                      </a:r>
                      <a:r>
                        <a:rPr lang="en-US" sz="2200" kern="1200" noProof="0" dirty="0" err="1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čísel</a:t>
                      </a:r>
                      <a:r>
                        <a:rPr lang="en-US" sz="2200" kern="1200" noProof="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US" sz="2200" kern="1200" noProof="0" dirty="0" err="1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kreditních</a:t>
                      </a:r>
                      <a:r>
                        <a:rPr lang="en-US" sz="2200" kern="1200" noProof="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US" sz="2200" kern="1200" noProof="0" dirty="0" err="1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karet</a:t>
                      </a:r>
                      <a:r>
                        <a:rPr lang="en-US" sz="2200" kern="1200" noProof="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, </a:t>
                      </a:r>
                      <a:r>
                        <a:rPr lang="en-US" sz="2200" kern="1200" noProof="0" dirty="0" err="1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osobních</a:t>
                      </a:r>
                      <a:r>
                        <a:rPr lang="en-US" sz="2200" kern="1200" noProof="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US" sz="2200" kern="1200" noProof="0" dirty="0" err="1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údajů</a:t>
                      </a:r>
                      <a:r>
                        <a:rPr lang="en-US" sz="2200" kern="1200" noProof="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, </a:t>
                      </a:r>
                      <a:r>
                        <a:rPr lang="en-US" sz="2200" kern="1200" noProof="0" dirty="0" err="1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přihlášení</a:t>
                      </a:r>
                      <a:r>
                        <a:rPr lang="en-US" sz="2200" kern="1200" noProof="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 k </a:t>
                      </a:r>
                      <a:r>
                        <a:rPr lang="en-US" sz="2200" kern="1200" noProof="0" dirty="0" err="1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odběru</a:t>
                      </a:r>
                      <a:r>
                        <a:rPr lang="en-US" sz="2200" kern="1200" noProof="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US" sz="2200" kern="1200" noProof="0" dirty="0" err="1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newsletteru</a:t>
                      </a:r>
                      <a:r>
                        <a:rPr lang="en-US" sz="2200" kern="1200" noProof="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, </a:t>
                      </a:r>
                      <a:r>
                        <a:rPr lang="en-US" sz="2200" kern="1200" noProof="0" dirty="0" err="1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využití</a:t>
                      </a:r>
                      <a:r>
                        <a:rPr lang="en-US" sz="2200" kern="1200" noProof="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US" sz="2200" kern="1200" noProof="0" dirty="0" err="1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kupónů</a:t>
                      </a:r>
                      <a:r>
                        <a:rPr lang="en-US" sz="2200" kern="1200" noProof="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, </a:t>
                      </a:r>
                      <a:r>
                        <a:rPr lang="en-US" sz="2200" kern="1200" noProof="0" dirty="0" err="1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kliknutí</a:t>
                      </a:r>
                      <a:r>
                        <a:rPr lang="en-US" sz="2200" kern="1200" noProof="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US" sz="2200" kern="1200" noProof="0" dirty="0" err="1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na</a:t>
                      </a:r>
                      <a:r>
                        <a:rPr lang="en-US" sz="2200" kern="1200" noProof="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US" sz="2200" kern="1200" noProof="0" dirty="0" err="1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reklamu</a:t>
                      </a:r>
                      <a:endParaRPr lang="en-US" sz="2200" kern="1200" noProof="0" dirty="0">
                        <a:solidFill>
                          <a:schemeClr val="dk1"/>
                        </a:solidFill>
                        <a:effectLst/>
                        <a:latin typeface="Aptos" panose="020B0004020202020204" pitchFamily="34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974809"/>
                  </a:ext>
                </a:extLst>
              </a:tr>
              <a:tr h="577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 b="0" noProof="0" dirty="0">
                          <a:solidFill>
                            <a:srgbClr val="FFAA5A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Online </a:t>
                      </a:r>
                      <a:r>
                        <a:rPr lang="en-US" sz="2200" b="0" noProof="0" dirty="0" err="1">
                          <a:solidFill>
                            <a:srgbClr val="FFAA5A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bankovnictví</a:t>
                      </a:r>
                      <a:endParaRPr lang="en-US" sz="2200" b="0" noProof="0" dirty="0">
                        <a:solidFill>
                          <a:srgbClr val="FFAA5A"/>
                        </a:solidFill>
                        <a:effectLst/>
                        <a:latin typeface="Aptos" panose="020B00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200" noProof="0" dirty="0"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i</a:t>
                      </a:r>
                      <a:r>
                        <a:rPr lang="en-US" sz="2200" noProof="0" dirty="0" err="1"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nformace</a:t>
                      </a:r>
                      <a:r>
                        <a:rPr lang="en-US" sz="2200" noProof="0" dirty="0"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 o </a:t>
                      </a:r>
                      <a:r>
                        <a:rPr lang="en-US" sz="2200" noProof="0" dirty="0" err="1"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platbách</a:t>
                      </a:r>
                      <a:r>
                        <a:rPr lang="en-US" sz="2200" noProof="0" dirty="0"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 a </a:t>
                      </a:r>
                      <a:r>
                        <a:rPr lang="en-US" sz="2200" noProof="0" dirty="0" err="1"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účtu</a:t>
                      </a:r>
                      <a:r>
                        <a:rPr lang="en-US" sz="2200" noProof="0" dirty="0"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200" noProof="0" dirty="0" err="1"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transakční</a:t>
                      </a:r>
                      <a:r>
                        <a:rPr lang="en-US" sz="2200" noProof="0" dirty="0"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200" noProof="0" dirty="0" err="1"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historie</a:t>
                      </a:r>
                      <a:r>
                        <a:rPr lang="en-US" sz="2200" noProof="0" dirty="0"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200" noProof="0" dirty="0" err="1"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geolokační</a:t>
                      </a:r>
                      <a:r>
                        <a:rPr lang="en-US" sz="2200" noProof="0" dirty="0"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200" noProof="0" dirty="0" err="1"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údaje</a:t>
                      </a:r>
                      <a:endParaRPr lang="en-US" sz="2200" noProof="0" dirty="0">
                        <a:effectLst/>
                        <a:latin typeface="Aptos" panose="020B00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693242"/>
                  </a:ext>
                </a:extLst>
              </a:tr>
              <a:tr h="577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 b="0" noProof="0" dirty="0">
                          <a:solidFill>
                            <a:srgbClr val="FFAA5A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St</a:t>
                      </a:r>
                      <a:r>
                        <a:rPr lang="cs-CZ" sz="2200" b="0" noProof="0" dirty="0" err="1">
                          <a:solidFill>
                            <a:srgbClr val="FFAA5A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ahované</a:t>
                      </a:r>
                      <a:r>
                        <a:rPr lang="en-US" sz="2200" b="0" noProof="0" dirty="0">
                          <a:solidFill>
                            <a:srgbClr val="FFAA5A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200" b="0" noProof="0" dirty="0" err="1">
                          <a:solidFill>
                            <a:srgbClr val="FFAA5A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soubory</a:t>
                      </a:r>
                      <a:endParaRPr lang="en-US" sz="2200" b="0" noProof="0" dirty="0">
                        <a:solidFill>
                          <a:srgbClr val="FFAA5A"/>
                        </a:solidFill>
                        <a:effectLst/>
                        <a:latin typeface="Aptos" panose="020B00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 noProof="0" dirty="0" err="1"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typ</a:t>
                      </a:r>
                      <a:r>
                        <a:rPr lang="en-US" sz="2200" noProof="0" dirty="0"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200" noProof="0" dirty="0" err="1"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souboru</a:t>
                      </a:r>
                      <a:r>
                        <a:rPr lang="en-US" sz="2200" noProof="0" dirty="0"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200" noProof="0" dirty="0" err="1"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původ</a:t>
                      </a:r>
                      <a:r>
                        <a:rPr lang="en-US" sz="2200" noProof="0" dirty="0"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 a metadata, </a:t>
                      </a:r>
                      <a:r>
                        <a:rPr lang="en-US" sz="2200" noProof="0" dirty="0" err="1"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historie</a:t>
                      </a:r>
                      <a:r>
                        <a:rPr lang="en-US" sz="2200" noProof="0" dirty="0"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200" noProof="0" dirty="0" err="1"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stažených</a:t>
                      </a:r>
                      <a:r>
                        <a:rPr lang="en-US" sz="2200" noProof="0" dirty="0"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200" noProof="0" dirty="0" err="1"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souborů</a:t>
                      </a:r>
                      <a:endParaRPr lang="en-US" sz="2200" noProof="0" dirty="0">
                        <a:effectLst/>
                        <a:latin typeface="Aptos" panose="020B00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89249"/>
                  </a:ext>
                </a:extLst>
              </a:tr>
              <a:tr h="577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 b="0" noProof="0" dirty="0" err="1">
                          <a:solidFill>
                            <a:srgbClr val="FFAA5A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Sociální</a:t>
                      </a:r>
                      <a:r>
                        <a:rPr lang="en-US" sz="2200" b="0" noProof="0" dirty="0">
                          <a:solidFill>
                            <a:srgbClr val="FFAA5A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200" b="0" noProof="0" dirty="0" err="1">
                          <a:solidFill>
                            <a:srgbClr val="FFAA5A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sítě</a:t>
                      </a:r>
                      <a:endParaRPr lang="en-US" sz="2200" b="0" noProof="0" dirty="0">
                        <a:solidFill>
                          <a:srgbClr val="FFAA5A"/>
                        </a:solidFill>
                        <a:effectLst/>
                        <a:latin typeface="Aptos" panose="020B00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 noProof="0" dirty="0" err="1"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fotografie</a:t>
                      </a:r>
                      <a:r>
                        <a:rPr lang="en-US" sz="2200" noProof="0" dirty="0"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200" noProof="0" dirty="0" err="1"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příspěvky</a:t>
                      </a:r>
                      <a:r>
                        <a:rPr lang="en-US" sz="2200" noProof="0" dirty="0"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200" noProof="0" dirty="0" err="1"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komentáře</a:t>
                      </a:r>
                      <a:r>
                        <a:rPr lang="en-US" sz="2200" noProof="0" dirty="0"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200" noProof="0" dirty="0" err="1"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jména</a:t>
                      </a:r>
                      <a:r>
                        <a:rPr lang="en-US" sz="2200" noProof="0" dirty="0"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200" noProof="0" dirty="0" err="1"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příbuzných</a:t>
                      </a:r>
                      <a:r>
                        <a:rPr lang="en-US" sz="2200" noProof="0" dirty="0"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200" noProof="0" dirty="0" err="1"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přátel</a:t>
                      </a:r>
                      <a:endParaRPr lang="en-US" sz="2200" noProof="0" dirty="0">
                        <a:effectLst/>
                        <a:latin typeface="Aptos" panose="020B00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022927"/>
                  </a:ext>
                </a:extLst>
              </a:tr>
              <a:tr h="794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 b="0" noProof="0" dirty="0">
                          <a:solidFill>
                            <a:srgbClr val="FFAA5A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Email</a:t>
                      </a:r>
                      <a:endParaRPr lang="en-US" sz="2200" b="0" noProof="0" dirty="0">
                        <a:solidFill>
                          <a:srgbClr val="FFAA5A"/>
                        </a:solidFill>
                        <a:effectLst/>
                        <a:latin typeface="Aptos" panose="020B00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 noProof="0" dirty="0" err="1"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přijaté</a:t>
                      </a:r>
                      <a:r>
                        <a:rPr lang="en-US" sz="2200" noProof="0" dirty="0"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/</a:t>
                      </a:r>
                      <a:r>
                        <a:rPr lang="en-US" sz="2200" noProof="0" dirty="0" err="1"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přeposlané</a:t>
                      </a:r>
                      <a:r>
                        <a:rPr lang="en-US" sz="2200" noProof="0" dirty="0"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 e-</a:t>
                      </a:r>
                      <a:r>
                        <a:rPr lang="en-US" sz="2200" noProof="0" dirty="0" err="1"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maily</a:t>
                      </a:r>
                      <a:r>
                        <a:rPr lang="en-US" sz="2200" noProof="0" dirty="0"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, e-</a:t>
                      </a:r>
                      <a:r>
                        <a:rPr lang="en-US" sz="2200" noProof="0" dirty="0" err="1"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mailové</a:t>
                      </a:r>
                      <a:r>
                        <a:rPr lang="en-US" sz="2200" noProof="0" dirty="0"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200" noProof="0" dirty="0" err="1"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adresy</a:t>
                      </a:r>
                      <a:r>
                        <a:rPr lang="en-US" sz="2200" noProof="0" dirty="0"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 (</a:t>
                      </a:r>
                      <a:r>
                        <a:rPr lang="en-US" sz="2200" noProof="0" dirty="0" err="1"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osobní</a:t>
                      </a:r>
                      <a:r>
                        <a:rPr lang="en-US" sz="2200" noProof="0" dirty="0"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200" noProof="0" dirty="0" err="1"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nebo</a:t>
                      </a:r>
                      <a:r>
                        <a:rPr lang="en-US" sz="2200" noProof="0" dirty="0"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200" noProof="0" dirty="0" err="1"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profesní</a:t>
                      </a:r>
                      <a:r>
                        <a:rPr lang="en-US" sz="2200" noProof="0" dirty="0"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200" noProof="0" dirty="0" err="1"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kontakty</a:t>
                      </a:r>
                      <a:r>
                        <a:rPr lang="en-US" sz="2200" noProof="0" dirty="0"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), </a:t>
                      </a:r>
                      <a:r>
                        <a:rPr lang="en-US" sz="2200" noProof="0" dirty="0" err="1"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geolokace</a:t>
                      </a:r>
                      <a:endParaRPr lang="en-US" sz="2200" noProof="0" dirty="0">
                        <a:effectLst/>
                        <a:latin typeface="Aptos" panose="020B00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932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1139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67" y="175905"/>
            <a:ext cx="5868955" cy="1325563"/>
          </a:xfrm>
        </p:spPr>
        <p:txBody>
          <a:bodyPr>
            <a:noAutofit/>
          </a:bodyPr>
          <a:lstStyle/>
          <a:p>
            <a:pPr algn="l"/>
            <a:r>
              <a:rPr lang="en-US" sz="4000" dirty="0" err="1">
                <a:latin typeface="Aptos" panose="020B0004020202020204" pitchFamily="34" charset="0"/>
                <a:cs typeface="Calibri Light" panose="020F0302020204030204" pitchFamily="34" charset="0"/>
              </a:rPr>
              <a:t>Rizika</a:t>
            </a:r>
            <a:r>
              <a:rPr lang="en-US" sz="4000" dirty="0">
                <a:latin typeface="Aptos" panose="020B0004020202020204" pitchFamily="34" charset="0"/>
                <a:cs typeface="Calibri Light" panose="020F0302020204030204" pitchFamily="34" charset="0"/>
              </a:rPr>
              <a:t> a </a:t>
            </a:r>
            <a:r>
              <a:rPr lang="en-US" sz="4000" dirty="0" err="1">
                <a:latin typeface="Aptos" panose="020B0004020202020204" pitchFamily="34" charset="0"/>
                <a:cs typeface="Calibri Light" panose="020F0302020204030204" pitchFamily="34" charset="0"/>
              </a:rPr>
              <a:t>hrozby</a:t>
            </a:r>
            <a:r>
              <a:rPr lang="en-US" sz="4000" dirty="0">
                <a:latin typeface="Aptos" panose="020B0004020202020204" pitchFamily="34" charset="0"/>
                <a:cs typeface="Calibri Light" panose="020F0302020204030204" pitchFamily="34" charset="0"/>
              </a:rPr>
              <a:t> </a:t>
            </a:r>
            <a:r>
              <a:rPr lang="en-US" sz="4000" dirty="0" err="1">
                <a:latin typeface="Aptos" panose="020B0004020202020204" pitchFamily="34" charset="0"/>
                <a:cs typeface="Calibri Light" panose="020F0302020204030204" pitchFamily="34" charset="0"/>
              </a:rPr>
              <a:t>zneužití</a:t>
            </a:r>
            <a:r>
              <a:rPr lang="en-US" sz="4000" dirty="0">
                <a:latin typeface="Aptos" panose="020B0004020202020204" pitchFamily="34" charset="0"/>
                <a:cs typeface="Calibri Light" panose="020F0302020204030204" pitchFamily="34" charset="0"/>
              </a:rPr>
              <a:t> </a:t>
            </a:r>
            <a:r>
              <a:rPr lang="en-US" sz="4000" dirty="0" err="1">
                <a:latin typeface="Aptos" panose="020B0004020202020204" pitchFamily="34" charset="0"/>
                <a:cs typeface="Calibri Light" panose="020F0302020204030204" pitchFamily="34" charset="0"/>
              </a:rPr>
              <a:t>digitální</a:t>
            </a:r>
            <a:r>
              <a:rPr lang="en-US" sz="4000" dirty="0">
                <a:latin typeface="Aptos" panose="020B0004020202020204" pitchFamily="34" charset="0"/>
                <a:cs typeface="Calibri Light" panose="020F0302020204030204" pitchFamily="34" charset="0"/>
              </a:rPr>
              <a:t> </a:t>
            </a:r>
            <a:r>
              <a:rPr lang="en-US" sz="4000" dirty="0" err="1">
                <a:latin typeface="Aptos" panose="020B0004020202020204" pitchFamily="34" charset="0"/>
                <a:cs typeface="Calibri Light" panose="020F0302020204030204" pitchFamily="34" charset="0"/>
              </a:rPr>
              <a:t>stopy</a:t>
            </a:r>
            <a:r>
              <a:rPr lang="en-US" sz="4000" dirty="0">
                <a:latin typeface="Aptos" panose="020B0004020202020204" pitchFamily="34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512" y="1907133"/>
            <a:ext cx="10853928" cy="4545202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sz="2500" b="1" dirty="0" err="1">
                <a:solidFill>
                  <a:srgbClr val="FF983B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Krádež</a:t>
            </a:r>
            <a:r>
              <a:rPr lang="en-US" sz="2500" b="1" dirty="0">
                <a:solidFill>
                  <a:srgbClr val="FF983B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identity: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vytvářet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falešné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průkazy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totožnosti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otevírat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podvodné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účty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500" b="1" dirty="0" err="1">
                <a:solidFill>
                  <a:srgbClr val="FF983B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Sociální</a:t>
            </a:r>
            <a:r>
              <a:rPr lang="en-US" sz="2500" b="1" dirty="0">
                <a:solidFill>
                  <a:srgbClr val="FF983B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983B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inženýrství</a:t>
            </a:r>
            <a:r>
              <a:rPr lang="en-US" sz="2500" b="1" dirty="0">
                <a:solidFill>
                  <a:srgbClr val="FF983B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: </a:t>
            </a:r>
            <a:r>
              <a:rPr lang="en-US" sz="2500" dirty="0" err="1">
                <a:latin typeface="Aptos" panose="020B0004020202020204" pitchFamily="34" charset="0"/>
                <a:cs typeface="Calibri" panose="020F0502020204030204" pitchFamily="34" charset="0"/>
              </a:rPr>
              <a:t>podvržené</a:t>
            </a:r>
            <a:r>
              <a:rPr lang="en-US" sz="25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e-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maily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(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jménem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zaměstnavatele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banky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) za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účelem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získání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citlivých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informací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nebo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kliknutí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na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škodlivé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odkazy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500" b="1" dirty="0" err="1">
                <a:solidFill>
                  <a:srgbClr val="FF983B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Phishingové</a:t>
            </a:r>
            <a:r>
              <a:rPr lang="en-US" sz="2500" b="1" dirty="0">
                <a:solidFill>
                  <a:srgbClr val="FF983B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983B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útoky</a:t>
            </a:r>
            <a:r>
              <a:rPr lang="en-US" sz="2500" b="1" dirty="0">
                <a:solidFill>
                  <a:srgbClr val="FF983B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: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krádež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finančních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informací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500" b="1" dirty="0" err="1">
                <a:solidFill>
                  <a:srgbClr val="FF983B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Narušení</a:t>
            </a:r>
            <a:r>
              <a:rPr lang="en-US" sz="2500" b="1" dirty="0">
                <a:solidFill>
                  <a:srgbClr val="FF983B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983B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soukromí</a:t>
            </a:r>
            <a:r>
              <a:rPr lang="en-US" sz="2500" b="1" dirty="0">
                <a:solidFill>
                  <a:srgbClr val="FF983B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a </a:t>
            </a:r>
            <a:r>
              <a:rPr lang="en-US" sz="2500" b="1" dirty="0" err="1">
                <a:solidFill>
                  <a:srgbClr val="FF983B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dat</a:t>
            </a:r>
            <a:r>
              <a:rPr lang="en-US" sz="2500" b="1" dirty="0">
                <a:solidFill>
                  <a:srgbClr val="FF983B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: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Pokud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více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účtů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používá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stejné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heslo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uniklé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přihlašovací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údaje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z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jednoho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účtu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lze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použít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na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všech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webových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stránkách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500" b="1" dirty="0" err="1">
                <a:solidFill>
                  <a:srgbClr val="FF983B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Kyberšikana</a:t>
            </a:r>
            <a:r>
              <a:rPr lang="en-US" sz="2500" b="1" dirty="0">
                <a:solidFill>
                  <a:srgbClr val="FF983B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983B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nebo</a:t>
            </a:r>
            <a:r>
              <a:rPr lang="en-US" sz="2500" b="1" dirty="0">
                <a:solidFill>
                  <a:srgbClr val="FF983B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983B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obtěžování</a:t>
            </a:r>
            <a:r>
              <a:rPr lang="en-US" sz="2500" b="1" dirty="0">
                <a:solidFill>
                  <a:srgbClr val="FF983B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: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osobní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údaje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mohou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být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zneužity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ke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kyberšikaně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nebo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doxxingu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(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zveřejňování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soukromých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informací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online s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úmyslem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zastrašit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).</a:t>
            </a:r>
          </a:p>
          <a:p>
            <a:pPr>
              <a:spcAft>
                <a:spcPts val="600"/>
              </a:spcAft>
            </a:pPr>
            <a:r>
              <a:rPr lang="en-US" sz="2500" b="1" dirty="0" err="1">
                <a:solidFill>
                  <a:srgbClr val="FF983B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Cílená</a:t>
            </a:r>
            <a:r>
              <a:rPr lang="en-US" sz="2500" b="1" dirty="0">
                <a:solidFill>
                  <a:srgbClr val="FF983B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983B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reklama</a:t>
            </a:r>
            <a:r>
              <a:rPr lang="en-US" sz="2500" b="1" dirty="0">
                <a:solidFill>
                  <a:srgbClr val="FF983B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: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společnosti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/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inzerenti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profilují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své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zákazníky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, aby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jim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mohli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posílat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personalizované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reklamy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nebo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kampaně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500" b="1" dirty="0" err="1">
                <a:solidFill>
                  <a:srgbClr val="FF983B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Poškození</a:t>
            </a:r>
            <a:r>
              <a:rPr lang="en-US" sz="2500" b="1" dirty="0">
                <a:solidFill>
                  <a:srgbClr val="FF983B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983B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reputace</a:t>
            </a:r>
            <a:r>
              <a:rPr lang="en-US" sz="2500" b="1" dirty="0">
                <a:solidFill>
                  <a:srgbClr val="FF983B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: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negativní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stopa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může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ohrozit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pověst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uživatele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v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jeho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osobním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i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profesním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životě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AF3EE782-0633-97A8-1968-23D0E16D8C9B}"/>
              </a:ext>
            </a:extLst>
          </p:cNvPr>
          <p:cNvSpPr txBox="1"/>
          <p:nvPr/>
        </p:nvSpPr>
        <p:spPr>
          <a:xfrm>
            <a:off x="6928038" y="284689"/>
            <a:ext cx="4837253" cy="1015663"/>
          </a:xfrm>
          <a:prstGeom prst="rect">
            <a:avLst/>
          </a:prstGeom>
          <a:noFill/>
          <a:ln w="38100">
            <a:solidFill>
              <a:srgbClr val="FFAA5A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i="1" dirty="0" err="1">
                <a:solidFill>
                  <a:srgbClr val="FFA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Cambria" panose="02040503050406030204" pitchFamily="18" charset="0"/>
              </a:rPr>
              <a:t>Cokoli</a:t>
            </a:r>
            <a:r>
              <a:rPr lang="en-US" sz="2000" b="1" i="1" dirty="0">
                <a:solidFill>
                  <a:srgbClr val="FFA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Cambria" panose="02040503050406030204" pitchFamily="18" charset="0"/>
              </a:rPr>
              <a:t>, </a:t>
            </a:r>
            <a:r>
              <a:rPr lang="en-US" sz="2000" b="1" i="1" dirty="0" err="1">
                <a:solidFill>
                  <a:srgbClr val="FFA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Cambria" panose="02040503050406030204" pitchFamily="18" charset="0"/>
              </a:rPr>
              <a:t>kdekoli</a:t>
            </a:r>
            <a:r>
              <a:rPr lang="en-US" sz="2000" b="1" i="1" dirty="0">
                <a:solidFill>
                  <a:srgbClr val="FFA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Cambria" panose="02040503050406030204" pitchFamily="18" charset="0"/>
              </a:rPr>
              <a:t> a </a:t>
            </a:r>
            <a:r>
              <a:rPr lang="en-US" sz="2000" b="1" i="1" dirty="0" err="1">
                <a:solidFill>
                  <a:srgbClr val="FFA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Cambria" panose="02040503050406030204" pitchFamily="18" charset="0"/>
              </a:rPr>
              <a:t>kdykoli</a:t>
            </a:r>
            <a:r>
              <a:rPr lang="en-US" sz="2000" b="1" i="1" dirty="0">
                <a:solidFill>
                  <a:srgbClr val="FFA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solidFill>
                  <a:srgbClr val="FFA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Cambria" panose="02040503050406030204" pitchFamily="18" charset="0"/>
              </a:rPr>
              <a:t>nahrané</a:t>
            </a:r>
            <a:r>
              <a:rPr lang="en-US" sz="2000" b="1" i="1" dirty="0">
                <a:solidFill>
                  <a:srgbClr val="FFA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Cambria" panose="02040503050406030204" pitchFamily="18" charset="0"/>
              </a:rPr>
              <a:t>, </a:t>
            </a:r>
            <a:r>
              <a:rPr lang="en-US" sz="2000" b="1" i="1" dirty="0" err="1">
                <a:solidFill>
                  <a:srgbClr val="FFA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Cambria" panose="02040503050406030204" pitchFamily="18" charset="0"/>
              </a:rPr>
              <a:t>přenesené</a:t>
            </a:r>
            <a:r>
              <a:rPr lang="en-US" sz="2000" b="1" i="1" dirty="0">
                <a:solidFill>
                  <a:srgbClr val="FFA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Cambria" panose="02040503050406030204" pitchFamily="18" charset="0"/>
              </a:rPr>
              <a:t>, </a:t>
            </a:r>
            <a:r>
              <a:rPr lang="en-US" sz="2000" b="1" i="1" dirty="0" err="1">
                <a:solidFill>
                  <a:srgbClr val="FFA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Cambria" panose="02040503050406030204" pitchFamily="18" charset="0"/>
              </a:rPr>
              <a:t>vložené</a:t>
            </a:r>
            <a:r>
              <a:rPr lang="en-US" sz="2000" b="1" i="1" dirty="0">
                <a:solidFill>
                  <a:srgbClr val="FFA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Cambria" panose="02040503050406030204" pitchFamily="18" charset="0"/>
              </a:rPr>
              <a:t> do </a:t>
            </a:r>
            <a:r>
              <a:rPr lang="en-US" sz="2000" b="1" i="1" dirty="0" err="1">
                <a:solidFill>
                  <a:srgbClr val="FFA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Cambria" panose="02040503050406030204" pitchFamily="18" charset="0"/>
              </a:rPr>
              <a:t>kyberprostoru</a:t>
            </a:r>
            <a:r>
              <a:rPr lang="en-US" sz="2000" b="1" i="1" dirty="0">
                <a:solidFill>
                  <a:srgbClr val="FFA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Cambria" panose="02040503050406030204" pitchFamily="18" charset="0"/>
              </a:rPr>
              <a:t> tam </a:t>
            </a:r>
            <a:r>
              <a:rPr lang="en-US" sz="2000" b="1" i="1" dirty="0" err="1">
                <a:solidFill>
                  <a:srgbClr val="FFA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Cambria" panose="02040503050406030204" pitchFamily="18" charset="0"/>
              </a:rPr>
              <a:t>zůstane</a:t>
            </a:r>
            <a:r>
              <a:rPr lang="en-US" sz="2000" b="1" i="1" dirty="0">
                <a:solidFill>
                  <a:srgbClr val="FFA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solidFill>
                  <a:srgbClr val="FFA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Cambria" panose="02040503050406030204" pitchFamily="18" charset="0"/>
              </a:rPr>
              <a:t>navždy</a:t>
            </a:r>
            <a:r>
              <a:rPr lang="en-US" sz="2000" b="1" i="1" dirty="0">
                <a:solidFill>
                  <a:srgbClr val="FFA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5" name="Šípka: doprava 4">
            <a:extLst>
              <a:ext uri="{FF2B5EF4-FFF2-40B4-BE49-F238E27FC236}">
                <a16:creationId xmlns:a16="http://schemas.microsoft.com/office/drawing/2014/main" id="{625B51C0-592C-B621-3165-474FD2FE492B}"/>
              </a:ext>
            </a:extLst>
          </p:cNvPr>
          <p:cNvSpPr/>
          <p:nvPr/>
        </p:nvSpPr>
        <p:spPr>
          <a:xfrm>
            <a:off x="5980922" y="620344"/>
            <a:ext cx="861391" cy="436686"/>
          </a:xfrm>
          <a:prstGeom prst="rightArrow">
            <a:avLst/>
          </a:prstGeom>
          <a:solidFill>
            <a:srgbClr val="FFAA5A"/>
          </a:solidFill>
          <a:ln w="38100">
            <a:solidFill>
              <a:srgbClr val="92BA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37748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233" y="773620"/>
            <a:ext cx="4192477" cy="5583126"/>
          </a:xfrm>
        </p:spPr>
        <p:txBody>
          <a:bodyPr>
            <a:normAutofit/>
          </a:bodyPr>
          <a:lstStyle/>
          <a:p>
            <a:pPr algn="r"/>
            <a:br>
              <a:rPr lang="cs-CZ" dirty="0">
                <a:latin typeface="Aptos" panose="020B0004020202020204" pitchFamily="34" charset="0"/>
                <a:cs typeface="Calibri Light" panose="020F0302020204030204" pitchFamily="34" charset="0"/>
              </a:rPr>
            </a:br>
            <a:r>
              <a:rPr lang="cs-CZ" dirty="0">
                <a:solidFill>
                  <a:srgbClr val="FFAA5A"/>
                </a:solidFill>
                <a:cs typeface="Calibri Light" panose="020F0302020204030204" pitchFamily="34" charset="0"/>
              </a:rPr>
              <a:t>Pododdíl 1:</a:t>
            </a:r>
            <a:r>
              <a:rPr lang="cs-CZ" dirty="0">
                <a:latin typeface="Aptos" panose="020B0004020202020204" pitchFamily="34" charset="0"/>
                <a:cs typeface="Calibri Light" panose="020F0302020204030204" pitchFamily="34" charset="0"/>
              </a:rPr>
              <a:t> Digitální identita a digitální stopa</a:t>
            </a:r>
            <a:endParaRPr lang="en-US" dirty="0">
              <a:latin typeface="Aptos" panose="020B0004020202020204"/>
              <a:cs typeface="Calibri Light" panose="020F030202020403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EFD9242-E62D-2E9A-A16F-757E78B1BF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1242650"/>
              </p:ext>
            </p:extLst>
          </p:nvPr>
        </p:nvGraphicFramePr>
        <p:xfrm>
          <a:off x="4747253" y="1173671"/>
          <a:ext cx="6972975" cy="4804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892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E27E721-AF77-4034-76E7-B653B6962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43" y="233726"/>
            <a:ext cx="10515600" cy="857885"/>
          </a:xfrm>
        </p:spPr>
        <p:txBody>
          <a:bodyPr>
            <a:noAutofit/>
          </a:bodyPr>
          <a:lstStyle/>
          <a:p>
            <a:pPr algn="l"/>
            <a:r>
              <a:rPr lang="en-US" sz="3200" dirty="0" err="1">
                <a:latin typeface="Aptos" panose="020B0004020202020204" pitchFamily="34" charset="0"/>
                <a:ea typeface="Cambria"/>
              </a:rPr>
              <a:t>Osvědčené</a:t>
            </a:r>
            <a:r>
              <a:rPr lang="en-US" sz="32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3200" dirty="0" err="1">
                <a:latin typeface="Aptos" panose="020B0004020202020204" pitchFamily="34" charset="0"/>
                <a:ea typeface="Cambria"/>
              </a:rPr>
              <a:t>postupy</a:t>
            </a:r>
            <a:r>
              <a:rPr lang="en-US" sz="3200" dirty="0">
                <a:latin typeface="Aptos" panose="020B0004020202020204" pitchFamily="34" charset="0"/>
                <a:ea typeface="Cambria"/>
              </a:rPr>
              <a:t> pro </a:t>
            </a:r>
            <a:r>
              <a:rPr lang="en-US" sz="3200" dirty="0" err="1">
                <a:latin typeface="Aptos" panose="020B0004020202020204" pitchFamily="34" charset="0"/>
                <a:ea typeface="Cambria"/>
              </a:rPr>
              <a:t>ochranu</a:t>
            </a:r>
            <a:r>
              <a:rPr lang="en-US" sz="32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3200" dirty="0" err="1">
                <a:latin typeface="Aptos" panose="020B0004020202020204" pitchFamily="34" charset="0"/>
                <a:ea typeface="Cambria"/>
              </a:rPr>
              <a:t>digitální</a:t>
            </a:r>
            <a:r>
              <a:rPr lang="en-US" sz="3200" dirty="0">
                <a:latin typeface="Aptos" panose="020B0004020202020204" pitchFamily="34" charset="0"/>
                <a:ea typeface="Cambria"/>
              </a:rPr>
              <a:t> identity a </a:t>
            </a:r>
            <a:r>
              <a:rPr lang="en-US" sz="3200" dirty="0" err="1">
                <a:latin typeface="Aptos" panose="020B0004020202020204" pitchFamily="34" charset="0"/>
                <a:ea typeface="Cambria"/>
              </a:rPr>
              <a:t>digitální</a:t>
            </a:r>
            <a:r>
              <a:rPr lang="en-US" sz="32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3200" dirty="0" err="1">
                <a:latin typeface="Aptos" panose="020B0004020202020204" pitchFamily="34" charset="0"/>
                <a:ea typeface="Cambria"/>
              </a:rPr>
              <a:t>stopy</a:t>
            </a:r>
            <a:endParaRPr lang="en-US" sz="3200" dirty="0">
              <a:latin typeface="Aptos" panose="020B0004020202020204" pitchFamily="34" charset="0"/>
              <a:ea typeface="Cambria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9B82E99-8401-914C-FF78-385CEA300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109" y="1156034"/>
            <a:ext cx="1979645" cy="477997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0" indent="0" algn="just">
              <a:buNone/>
            </a:pPr>
            <a:r>
              <a:rPr lang="en-US" sz="2000" b="1" dirty="0" err="1">
                <a:latin typeface="Aptos" panose="020B0004020202020204" pitchFamily="34" charset="0"/>
                <a:ea typeface="Cambria"/>
              </a:rPr>
              <a:t>Společná</a:t>
            </a:r>
            <a:r>
              <a:rPr lang="en-US" sz="20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000" b="1" dirty="0" err="1">
                <a:latin typeface="Aptos" panose="020B0004020202020204" pitchFamily="34" charset="0"/>
                <a:ea typeface="Cambria"/>
              </a:rPr>
              <a:t>pravidla</a:t>
            </a:r>
            <a:endParaRPr lang="en-US" sz="2000" b="1" dirty="0">
              <a:latin typeface="Aptos" panose="020B0004020202020204" pitchFamily="34" charset="0"/>
              <a:ea typeface="Cambria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1A323D3-9B80-F6E7-4DEE-117846D252F4}"/>
              </a:ext>
            </a:extLst>
          </p:cNvPr>
          <p:cNvSpPr txBox="1">
            <a:spLocks/>
          </p:cNvSpPr>
          <p:nvPr/>
        </p:nvSpPr>
        <p:spPr>
          <a:xfrm>
            <a:off x="429109" y="1803333"/>
            <a:ext cx="7395771" cy="42802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AA5A"/>
              </a:buClr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238" lvl="1" indent="-366713" algn="just">
              <a:lnSpc>
                <a:spcPct val="100000"/>
              </a:lnSpc>
              <a:buClr>
                <a:srgbClr val="FFAA5A"/>
              </a:buClr>
              <a:buFont typeface="Wingdings" panose="05000000000000000000" pitchFamily="2" charset="2"/>
              <a:buChar char="q"/>
              <a:tabLst>
                <a:tab pos="2692400" algn="l"/>
              </a:tabLst>
            </a:pPr>
            <a:r>
              <a:rPr lang="cs-CZ" dirty="0">
                <a:ea typeface="Cambria" panose="02040503050406030204" pitchFamily="18" charset="0"/>
                <a:cs typeface="Times New Roman" panose="02020603050405020304" pitchFamily="18" charset="0"/>
              </a:rPr>
              <a:t>Buďte všímaví v kyberprostoru a při online interakcích.</a:t>
            </a:r>
          </a:p>
          <a:p>
            <a:pPr marL="630238" lvl="1" indent="-366713" algn="just">
              <a:lnSpc>
                <a:spcPct val="100000"/>
              </a:lnSpc>
              <a:buClr>
                <a:srgbClr val="FFAA5A"/>
              </a:buClr>
              <a:buFont typeface="Wingdings" panose="05000000000000000000" pitchFamily="2" charset="2"/>
              <a:buChar char="q"/>
              <a:tabLst>
                <a:tab pos="2692400" algn="l"/>
              </a:tabLst>
            </a:pPr>
            <a:r>
              <a:rPr lang="cs-CZ" dirty="0">
                <a:ea typeface="Cambria" panose="02040503050406030204" pitchFamily="18" charset="0"/>
                <a:cs typeface="Times New Roman" panose="02020603050405020304" pitchFamily="18" charset="0"/>
              </a:rPr>
              <a:t>Být proaktivním a informovaným uživatelem, který má kontrolu nad svými osobními údaji, digitální identitou a digitální stopou a je si vědom osvědčených postupů v oblasti ochrany osobních údajů. </a:t>
            </a:r>
          </a:p>
          <a:p>
            <a:pPr marL="630238" lvl="1" indent="-366713" algn="just">
              <a:lnSpc>
                <a:spcPct val="100000"/>
              </a:lnSpc>
              <a:buClr>
                <a:srgbClr val="FFAA5A"/>
              </a:buClr>
              <a:buFont typeface="Wingdings" panose="05000000000000000000" pitchFamily="2" charset="2"/>
              <a:buChar char="q"/>
              <a:tabLst>
                <a:tab pos="2692400" algn="l"/>
              </a:tabLst>
            </a:pPr>
            <a:r>
              <a:rPr lang="cs-CZ" dirty="0">
                <a:ea typeface="Cambria" panose="02040503050406030204" pitchFamily="18" charset="0"/>
                <a:cs typeface="Times New Roman" panose="02020603050405020304" pitchFamily="18" charset="0"/>
              </a:rPr>
              <a:t>Dodržujte bezpečnostní opatření v online prostoru (silná hesla, </a:t>
            </a:r>
            <a:r>
              <a:rPr lang="cs-CZ" dirty="0" err="1">
                <a:ea typeface="Cambria" panose="02040503050406030204" pitchFamily="18" charset="0"/>
                <a:cs typeface="Times New Roman" panose="02020603050405020304" pitchFamily="18" charset="0"/>
              </a:rPr>
              <a:t>vícefaktorové</a:t>
            </a:r>
            <a:r>
              <a:rPr lang="cs-CZ" dirty="0">
                <a:ea typeface="Cambria" panose="02040503050406030204" pitchFamily="18" charset="0"/>
                <a:cs typeface="Times New Roman" panose="02020603050405020304" pitchFamily="18" charset="0"/>
              </a:rPr>
              <a:t> ověřování, aktualizace softwaru).</a:t>
            </a:r>
          </a:p>
          <a:p>
            <a:pPr marL="630238" lvl="1" indent="-366713" algn="just">
              <a:lnSpc>
                <a:spcPct val="100000"/>
              </a:lnSpc>
              <a:buClr>
                <a:srgbClr val="FFAA5A"/>
              </a:buClr>
              <a:buFont typeface="Wingdings" panose="05000000000000000000" pitchFamily="2" charset="2"/>
              <a:buChar char="q"/>
              <a:tabLst>
                <a:tab pos="2692400" algn="l"/>
              </a:tabLst>
            </a:pPr>
            <a:r>
              <a:rPr lang="cs-CZ" dirty="0">
                <a:ea typeface="Cambria" panose="02040503050406030204" pitchFamily="18" charset="0"/>
                <a:cs typeface="Times New Roman" panose="02020603050405020304" pitchFamily="18" charset="0"/>
              </a:rPr>
              <a:t>Používat techniky/nástroje k ochraně digitální identity a digitální stopy uživatele:</a:t>
            </a:r>
          </a:p>
          <a:p>
            <a:pPr marL="1087438" lvl="2" indent="-366713">
              <a:lnSpc>
                <a:spcPct val="100000"/>
              </a:lnSpc>
              <a:buClr>
                <a:srgbClr val="FFAA5A"/>
              </a:buClr>
              <a:buFont typeface="Wingdings" panose="05000000000000000000" pitchFamily="2" charset="2"/>
              <a:buChar char="§"/>
              <a:tabLst>
                <a:tab pos="2692400" algn="l"/>
              </a:tabLst>
            </a:pPr>
            <a:r>
              <a:rPr lang="cs-CZ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Techniky pro minimalizaci osobních údajů uživatelů poskytovaných nebo požadovaných v online službách a interakcích.</a:t>
            </a:r>
          </a:p>
          <a:p>
            <a:pPr marL="1087438" lvl="2" indent="-366713">
              <a:lnSpc>
                <a:spcPct val="100000"/>
              </a:lnSpc>
              <a:buClr>
                <a:srgbClr val="FFAA5A"/>
              </a:buClr>
              <a:buFont typeface="Wingdings" panose="05000000000000000000" pitchFamily="2" charset="2"/>
              <a:buChar char="§"/>
              <a:tabLst>
                <a:tab pos="2692400" algn="l"/>
              </a:tabLst>
            </a:pPr>
            <a:r>
              <a:rPr lang="cs-CZ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Techniky "zatemnění" identity (anonymní režim, filtry soukromí, nástroje proti sledování online aktivit uživatelů).</a:t>
            </a:r>
          </a:p>
          <a:p>
            <a:pPr marL="720725" lvl="2" indent="0">
              <a:lnSpc>
                <a:spcPct val="100000"/>
              </a:lnSpc>
              <a:buClr>
                <a:srgbClr val="FFAA5A"/>
              </a:buClr>
              <a:buNone/>
              <a:tabLst>
                <a:tab pos="2692400" algn="l"/>
              </a:tabLst>
            </a:pPr>
            <a:endParaRPr lang="en-US" dirty="0">
              <a:latin typeface="Aptos" panose="020B00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630238" lvl="1" indent="-366713" algn="just">
              <a:lnSpc>
                <a:spcPct val="100000"/>
              </a:lnSpc>
              <a:buClr>
                <a:srgbClr val="FFAA5A"/>
              </a:buClr>
              <a:buFont typeface="Wingdings" panose="05000000000000000000" pitchFamily="2" charset="2"/>
              <a:buChar char="q"/>
              <a:tabLst>
                <a:tab pos="2692400" algn="l"/>
              </a:tabLst>
            </a:pPr>
            <a:endParaRPr lang="en-US" dirty="0">
              <a:latin typeface="Aptos" panose="020B00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6B1C5DF6-FB5E-5F04-6011-EDC116B533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3481" r="5209"/>
          <a:stretch/>
        </p:blipFill>
        <p:spPr>
          <a:xfrm>
            <a:off x="7736187" y="2318522"/>
            <a:ext cx="4381168" cy="2698954"/>
          </a:xfrm>
          <a:prstGeom prst="rect">
            <a:avLst/>
          </a:prstGeom>
          <a:effectLst>
            <a:softEdge rad="266700"/>
          </a:effectLst>
        </p:spPr>
      </p:pic>
    </p:spTree>
    <p:extLst>
      <p:ext uri="{BB962C8B-B14F-4D97-AF65-F5344CB8AC3E}">
        <p14:creationId xmlns:p14="http://schemas.microsoft.com/office/powerpoint/2010/main" val="1339578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67" y="175905"/>
            <a:ext cx="5868955" cy="1325563"/>
          </a:xfrm>
        </p:spPr>
        <p:txBody>
          <a:bodyPr>
            <a:noAutofit/>
          </a:bodyPr>
          <a:lstStyle/>
          <a:p>
            <a:pPr algn="l"/>
            <a:r>
              <a:rPr lang="en-US" sz="4000" dirty="0">
                <a:latin typeface="Aptos" panose="020B0004020202020204" pitchFamily="34" charset="0"/>
                <a:cs typeface="Calibri Light" panose="020F0302020204030204" pitchFamily="34" charset="0"/>
              </a:rPr>
              <a:t>Best practices – </a:t>
            </a:r>
            <a:r>
              <a:rPr lang="en-US" sz="4000" dirty="0" err="1">
                <a:latin typeface="Aptos" panose="020B0004020202020204" pitchFamily="34" charset="0"/>
                <a:cs typeface="Calibri Light" panose="020F0302020204030204" pitchFamily="34" charset="0"/>
              </a:rPr>
              <a:t>digitální</a:t>
            </a:r>
            <a:r>
              <a:rPr lang="en-US" sz="4000" dirty="0">
                <a:latin typeface="Aptos" panose="020B0004020202020204" pitchFamily="34" charset="0"/>
                <a:cs typeface="Calibri Light" panose="020F0302020204030204" pitchFamily="34" charset="0"/>
              </a:rPr>
              <a:t> </a:t>
            </a:r>
            <a:r>
              <a:rPr lang="en-US" sz="4000" dirty="0" err="1">
                <a:latin typeface="Aptos" panose="020B0004020202020204" pitchFamily="34" charset="0"/>
                <a:cs typeface="Calibri Light" panose="020F0302020204030204" pitchFamily="34" charset="0"/>
              </a:rPr>
              <a:t>identita</a:t>
            </a:r>
            <a:endParaRPr lang="en-US" sz="4000" dirty="0">
              <a:latin typeface="Aptos" panose="020B0004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512" y="1907133"/>
            <a:ext cx="10853928" cy="4545202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500" b="1" dirty="0" err="1">
                <a:solidFill>
                  <a:srgbClr val="FF983B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Obecné</a:t>
            </a:r>
            <a:r>
              <a:rPr lang="en-US" sz="2500" b="1" dirty="0">
                <a:solidFill>
                  <a:srgbClr val="FF983B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983B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zásady</a:t>
            </a:r>
            <a:r>
              <a:rPr lang="en-US" sz="2500" b="1" dirty="0">
                <a:solidFill>
                  <a:srgbClr val="FF983B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pro </a:t>
            </a:r>
            <a:r>
              <a:rPr lang="en-US" sz="2500" b="1" dirty="0" err="1">
                <a:solidFill>
                  <a:srgbClr val="FF983B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vlastní</a:t>
            </a:r>
            <a:r>
              <a:rPr lang="en-US" sz="2500" b="1" dirty="0">
                <a:solidFill>
                  <a:srgbClr val="FF983B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983B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správu</a:t>
            </a:r>
            <a:r>
              <a:rPr lang="en-US" sz="2500" b="1" dirty="0">
                <a:solidFill>
                  <a:srgbClr val="FF983B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983B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digitální</a:t>
            </a:r>
            <a:r>
              <a:rPr lang="en-US" sz="2500" b="1" dirty="0">
                <a:solidFill>
                  <a:srgbClr val="FF983B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identity:</a:t>
            </a:r>
          </a:p>
          <a:p>
            <a:pPr>
              <a:spcAft>
                <a:spcPts val="600"/>
              </a:spcAft>
            </a:pP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Uplatňovat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jednotný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přístup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napříč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všemi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online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službami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/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platformami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Smazání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nepoužívaných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účtů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s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odvoláním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souhlasu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se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zpracováním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osobních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údajů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Neukládejte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osobní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přihlašovací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údaje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na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veřejných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počítačích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Sledujte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aktivitu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na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svých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účtech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Zabezpečte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svá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zařízení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a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udržujte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svůj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software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aktuální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Pravidelně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kontrolujte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a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upravujte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nastavení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ochrany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osobních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údajů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Zůstaňte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informováni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: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udržujte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si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přehled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o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nejnovějších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typech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internetových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podvodů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a </a:t>
            </a:r>
            <a:r>
              <a:rPr lang="en-US" sz="2400" dirty="0" err="1">
                <a:latin typeface="Aptos" panose="020B0004020202020204" pitchFamily="34" charset="0"/>
                <a:cs typeface="Calibri" panose="020F0502020204030204" pitchFamily="34" charset="0"/>
              </a:rPr>
              <a:t>krádeží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identity.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AF3EE782-0633-97A8-1968-23D0E16D8C9B}"/>
              </a:ext>
            </a:extLst>
          </p:cNvPr>
          <p:cNvSpPr txBox="1"/>
          <p:nvPr/>
        </p:nvSpPr>
        <p:spPr>
          <a:xfrm>
            <a:off x="7012624" y="484743"/>
            <a:ext cx="4837253" cy="707886"/>
          </a:xfrm>
          <a:prstGeom prst="rect">
            <a:avLst/>
          </a:prstGeom>
          <a:noFill/>
          <a:ln w="38100">
            <a:solidFill>
              <a:srgbClr val="FFAA5A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i="1" dirty="0">
                <a:solidFill>
                  <a:srgbClr val="FFA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Cambria" panose="02040503050406030204" pitchFamily="18" charset="0"/>
              </a:rPr>
              <a:t>S </a:t>
            </a:r>
            <a:r>
              <a:rPr lang="en-US" sz="2000" b="1" i="1" dirty="0" err="1">
                <a:solidFill>
                  <a:srgbClr val="FFA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Cambria" panose="02040503050406030204" pitchFamily="18" charset="0"/>
              </a:rPr>
              <a:t>rostoucí</a:t>
            </a:r>
            <a:r>
              <a:rPr lang="en-US" sz="2000" b="1" i="1" dirty="0">
                <a:solidFill>
                  <a:srgbClr val="FFA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solidFill>
                  <a:srgbClr val="FFA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Cambria" panose="02040503050406030204" pitchFamily="18" charset="0"/>
              </a:rPr>
              <a:t>digitální</a:t>
            </a:r>
            <a:r>
              <a:rPr lang="en-US" sz="2000" b="1" i="1" dirty="0">
                <a:solidFill>
                  <a:srgbClr val="FFA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solidFill>
                  <a:srgbClr val="FFA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Cambria" panose="02040503050406030204" pitchFamily="18" charset="0"/>
              </a:rPr>
              <a:t>aktivitou</a:t>
            </a:r>
            <a:r>
              <a:rPr lang="en-US" sz="2000" b="1" i="1" dirty="0">
                <a:solidFill>
                  <a:srgbClr val="FFA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Cambria" panose="02040503050406030204" pitchFamily="18" charset="0"/>
              </a:rPr>
              <a:t> se </a:t>
            </a:r>
            <a:r>
              <a:rPr lang="en-US" sz="2000" b="1" i="1" dirty="0" err="1">
                <a:solidFill>
                  <a:srgbClr val="FFA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Cambria" panose="02040503050406030204" pitchFamily="18" charset="0"/>
              </a:rPr>
              <a:t>digitální</a:t>
            </a:r>
            <a:r>
              <a:rPr lang="en-US" sz="2000" b="1" i="1" dirty="0">
                <a:solidFill>
                  <a:srgbClr val="FFA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solidFill>
                  <a:srgbClr val="FFA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Cambria" panose="02040503050406030204" pitchFamily="18" charset="0"/>
              </a:rPr>
              <a:t>identita</a:t>
            </a:r>
            <a:r>
              <a:rPr lang="en-US" sz="2000" b="1" i="1" dirty="0">
                <a:solidFill>
                  <a:srgbClr val="FFA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solidFill>
                  <a:srgbClr val="FFA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Cambria" panose="02040503050406030204" pitchFamily="18" charset="0"/>
              </a:rPr>
              <a:t>stává</a:t>
            </a:r>
            <a:r>
              <a:rPr lang="en-US" sz="2000" b="1" i="1" dirty="0">
                <a:solidFill>
                  <a:srgbClr val="FFA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solidFill>
                  <a:srgbClr val="FFA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Cambria" panose="02040503050406030204" pitchFamily="18" charset="0"/>
              </a:rPr>
              <a:t>složitější</a:t>
            </a:r>
            <a:endParaRPr lang="en-US" sz="2000" b="1" i="1" dirty="0">
              <a:solidFill>
                <a:srgbClr val="FFAA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Cambria" panose="02040503050406030204" pitchFamily="18" charset="0"/>
            </a:endParaRPr>
          </a:p>
        </p:txBody>
      </p:sp>
      <p:sp>
        <p:nvSpPr>
          <p:cNvPr id="5" name="Šípka: doprava 4">
            <a:extLst>
              <a:ext uri="{FF2B5EF4-FFF2-40B4-BE49-F238E27FC236}">
                <a16:creationId xmlns:a16="http://schemas.microsoft.com/office/drawing/2014/main" id="{625B51C0-592C-B621-3165-474FD2FE492B}"/>
              </a:ext>
            </a:extLst>
          </p:cNvPr>
          <p:cNvSpPr/>
          <p:nvPr/>
        </p:nvSpPr>
        <p:spPr>
          <a:xfrm>
            <a:off x="5980922" y="620344"/>
            <a:ext cx="861391" cy="436686"/>
          </a:xfrm>
          <a:prstGeom prst="rightArrow">
            <a:avLst/>
          </a:prstGeom>
          <a:solidFill>
            <a:srgbClr val="FFAA5A"/>
          </a:solidFill>
          <a:ln w="38100">
            <a:solidFill>
              <a:srgbClr val="92BA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87186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E27E721-AF77-4034-76E7-B653B6962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43" y="233726"/>
            <a:ext cx="5976257" cy="857885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latin typeface="Aptos" panose="020B0004020202020204" pitchFamily="34" charset="0"/>
                <a:ea typeface="Cambria"/>
              </a:rPr>
              <a:t>Best practices – </a:t>
            </a:r>
            <a:r>
              <a:rPr lang="en-US" sz="3200" dirty="0" err="1">
                <a:latin typeface="Aptos" panose="020B0004020202020204" pitchFamily="34" charset="0"/>
                <a:ea typeface="Cambria"/>
              </a:rPr>
              <a:t>uživatelské</a:t>
            </a:r>
            <a:r>
              <a:rPr lang="en-US" sz="32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3200" dirty="0" err="1">
                <a:latin typeface="Aptos" panose="020B0004020202020204" pitchFamily="34" charset="0"/>
                <a:ea typeface="Cambria"/>
              </a:rPr>
              <a:t>heslo</a:t>
            </a:r>
            <a:r>
              <a:rPr lang="en-US" sz="3200" dirty="0">
                <a:latin typeface="Aptos" panose="020B0004020202020204" pitchFamily="34" charset="0"/>
                <a:ea typeface="Cambria"/>
              </a:rPr>
              <a:t>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9B82E99-8401-914C-FF78-385CEA300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109" y="1156034"/>
            <a:ext cx="5346540" cy="47799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en-US" sz="2000" b="1" dirty="0" err="1">
                <a:solidFill>
                  <a:srgbClr val="FF983B"/>
                </a:solidFill>
                <a:latin typeface="Aptos" panose="020B0004020202020204" pitchFamily="34" charset="0"/>
                <a:ea typeface="Cambria"/>
              </a:rPr>
              <a:t>Obecné</a:t>
            </a:r>
            <a:r>
              <a:rPr lang="en-US" sz="2000" b="1" dirty="0">
                <a:solidFill>
                  <a:srgbClr val="FF983B"/>
                </a:solidFill>
                <a:latin typeface="Aptos" panose="020B0004020202020204" pitchFamily="34" charset="0"/>
                <a:ea typeface="Cambria"/>
              </a:rPr>
              <a:t> </a:t>
            </a:r>
            <a:r>
              <a:rPr lang="en-US" sz="2000" b="1" dirty="0" err="1">
                <a:solidFill>
                  <a:srgbClr val="FF983B"/>
                </a:solidFill>
                <a:latin typeface="Aptos" panose="020B0004020202020204" pitchFamily="34" charset="0"/>
                <a:ea typeface="Cambria"/>
              </a:rPr>
              <a:t>zásady</a:t>
            </a:r>
            <a:r>
              <a:rPr lang="en-US" sz="2000" b="1" dirty="0">
                <a:solidFill>
                  <a:srgbClr val="FF983B"/>
                </a:solidFill>
                <a:latin typeface="Aptos" panose="020B0004020202020204" pitchFamily="34" charset="0"/>
                <a:ea typeface="Cambria"/>
              </a:rPr>
              <a:t> pro </a:t>
            </a:r>
            <a:r>
              <a:rPr lang="en-US" sz="2000" b="1" dirty="0" err="1">
                <a:solidFill>
                  <a:srgbClr val="FF983B"/>
                </a:solidFill>
                <a:latin typeface="Aptos" panose="020B0004020202020204" pitchFamily="34" charset="0"/>
                <a:ea typeface="Cambria"/>
              </a:rPr>
              <a:t>uživatelská</a:t>
            </a:r>
            <a:r>
              <a:rPr lang="en-US" sz="2000" b="1" dirty="0">
                <a:solidFill>
                  <a:srgbClr val="FF983B"/>
                </a:solidFill>
                <a:latin typeface="Aptos" panose="020B0004020202020204" pitchFamily="34" charset="0"/>
                <a:ea typeface="Cambria"/>
              </a:rPr>
              <a:t> </a:t>
            </a:r>
            <a:r>
              <a:rPr lang="en-US" sz="2000" b="1" dirty="0" err="1">
                <a:solidFill>
                  <a:srgbClr val="FF983B"/>
                </a:solidFill>
                <a:latin typeface="Aptos" panose="020B0004020202020204" pitchFamily="34" charset="0"/>
                <a:ea typeface="Cambria"/>
              </a:rPr>
              <a:t>hesla</a:t>
            </a:r>
            <a:endParaRPr lang="en-US" sz="2000" b="1" dirty="0">
              <a:solidFill>
                <a:srgbClr val="FF983B"/>
              </a:solidFill>
              <a:latin typeface="Aptos" panose="020B0004020202020204" pitchFamily="34" charset="0"/>
              <a:ea typeface="Cambria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1A323D3-9B80-F6E7-4DEE-117846D252F4}"/>
              </a:ext>
            </a:extLst>
          </p:cNvPr>
          <p:cNvSpPr txBox="1">
            <a:spLocks/>
          </p:cNvSpPr>
          <p:nvPr/>
        </p:nvSpPr>
        <p:spPr>
          <a:xfrm>
            <a:off x="1464906" y="1986430"/>
            <a:ext cx="9545216" cy="42802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AA5A"/>
              </a:buClr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238" lvl="1" indent="-366713" algn="just">
              <a:lnSpc>
                <a:spcPct val="100000"/>
              </a:lnSpc>
              <a:buClr>
                <a:srgbClr val="FFAA5A"/>
              </a:buClr>
              <a:buFont typeface="Wingdings" panose="05000000000000000000" pitchFamily="2" charset="2"/>
              <a:buChar char="q"/>
              <a:tabLst>
                <a:tab pos="2692400" algn="l"/>
              </a:tabLst>
            </a:pP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Používejte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silné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heslo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řetězec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délce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15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znaků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kombinaci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velkých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malých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písmen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číslic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symbolů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marL="630238" lvl="1" indent="-366713" algn="just">
              <a:lnSpc>
                <a:spcPct val="100000"/>
              </a:lnSpc>
              <a:buClr>
                <a:srgbClr val="FFAA5A"/>
              </a:buClr>
              <a:buFont typeface="Wingdings" panose="05000000000000000000" pitchFamily="2" charset="2"/>
              <a:buChar char="q"/>
              <a:tabLst>
                <a:tab pos="2692400" algn="l"/>
              </a:tabLst>
            </a:pP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Použijte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přístupovou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frázi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například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krátký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text z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oblíbené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písně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např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 5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slov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nebo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frázi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spojenou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s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osobní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zkušeností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uživatele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například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moje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první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kolo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bylo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modré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--&gt;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heslo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je: Me1bIk3Wb#u3.</a:t>
            </a:r>
          </a:p>
          <a:p>
            <a:pPr marL="630238" lvl="1" indent="-366713" algn="just">
              <a:lnSpc>
                <a:spcPct val="100000"/>
              </a:lnSpc>
              <a:buClr>
                <a:srgbClr val="FFAA5A"/>
              </a:buClr>
              <a:buFont typeface="Wingdings" panose="05000000000000000000" pitchFamily="2" charset="2"/>
              <a:buChar char="q"/>
              <a:tabLst>
                <a:tab pos="2692400" algn="l"/>
              </a:tabLst>
            </a:pP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Pro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každé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zařízení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účet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nebo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službu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používejte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jiné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heslo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přístupovou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frázi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nebo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PIN.</a:t>
            </a:r>
          </a:p>
          <a:p>
            <a:pPr marL="630238" lvl="1" indent="-366713" algn="just">
              <a:lnSpc>
                <a:spcPct val="100000"/>
              </a:lnSpc>
              <a:buClr>
                <a:srgbClr val="FFAA5A"/>
              </a:buClr>
              <a:buFont typeface="Wingdings" panose="05000000000000000000" pitchFamily="2" charset="2"/>
              <a:buChar char="q"/>
              <a:tabLst>
                <a:tab pos="2692400" algn="l"/>
              </a:tabLst>
            </a:pP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Nepoužívejte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snadno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uhodnutelná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hesla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přístupová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hesla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nebo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PIN.</a:t>
            </a:r>
          </a:p>
          <a:p>
            <a:pPr marL="630238" lvl="1" indent="-366713" algn="just">
              <a:lnSpc>
                <a:spcPct val="100000"/>
              </a:lnSpc>
              <a:buClr>
                <a:srgbClr val="FFAA5A"/>
              </a:buClr>
              <a:buFont typeface="Wingdings" panose="05000000000000000000" pitchFamily="2" charset="2"/>
              <a:buChar char="q"/>
              <a:tabLst>
                <a:tab pos="2692400" algn="l"/>
              </a:tabLst>
            </a:pP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Pomocí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generátoru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hesel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můžete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vytvářet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náhodná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silná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hesla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630238" lvl="1" indent="-366713" algn="just">
              <a:lnSpc>
                <a:spcPct val="100000"/>
              </a:lnSpc>
              <a:buClr>
                <a:srgbClr val="FFAA5A"/>
              </a:buClr>
              <a:buFont typeface="Wingdings" panose="05000000000000000000" pitchFamily="2" charset="2"/>
              <a:buChar char="q"/>
              <a:tabLst>
                <a:tab pos="2692400" algn="l"/>
              </a:tabLst>
            </a:pP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Ukládejte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svá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hesla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v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bezpečném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prostředí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630238" lvl="1" indent="-366713" algn="just">
              <a:lnSpc>
                <a:spcPct val="100000"/>
              </a:lnSpc>
              <a:buClr>
                <a:srgbClr val="FFAA5A"/>
              </a:buClr>
              <a:buFont typeface="Wingdings" panose="05000000000000000000" pitchFamily="2" charset="2"/>
              <a:buChar char="q"/>
              <a:tabLst>
                <a:tab pos="2692400" algn="l"/>
              </a:tabLst>
            </a:pP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Nikdy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nesdílej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svá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hesla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s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nikým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jiným</a:t>
            </a:r>
            <a:r>
              <a:rPr lang="en-US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263525" lvl="1" indent="0" algn="just">
              <a:lnSpc>
                <a:spcPct val="100000"/>
              </a:lnSpc>
              <a:buClr>
                <a:srgbClr val="FFAA5A"/>
              </a:buClr>
              <a:buNone/>
              <a:tabLst>
                <a:tab pos="2692400" algn="l"/>
              </a:tabLst>
            </a:pPr>
            <a:endParaRPr lang="en-US" dirty="0">
              <a:latin typeface="Aptos" panose="020B00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ok 4" descr="Obrázok, na ktorom je text, kancelárske potreby, pero, papiernický tovar&#10;&#10;Automaticky generovaný popis">
            <a:extLst>
              <a:ext uri="{FF2B5EF4-FFF2-40B4-BE49-F238E27FC236}">
                <a16:creationId xmlns:a16="http://schemas.microsoft.com/office/drawing/2014/main" id="{FFF3CE4D-D4FE-F593-D8DD-3D4CFC4EFF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44"/>
          <a:stretch/>
        </p:blipFill>
        <p:spPr>
          <a:xfrm>
            <a:off x="7246075" y="251873"/>
            <a:ext cx="2720872" cy="147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468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E27E721-AF77-4034-76E7-B653B6962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43" y="233726"/>
            <a:ext cx="9966649" cy="857885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latin typeface="Aptos" panose="020B0004020202020204" pitchFamily="34" charset="0"/>
                <a:ea typeface="Cambria"/>
              </a:rPr>
              <a:t>Best practices – </a:t>
            </a:r>
            <a:r>
              <a:rPr lang="en-US" sz="3200" dirty="0" err="1">
                <a:latin typeface="Aptos" panose="020B0004020202020204" pitchFamily="34" charset="0"/>
                <a:ea typeface="Cambria"/>
              </a:rPr>
              <a:t>aktivity</a:t>
            </a:r>
            <a:r>
              <a:rPr lang="en-US" sz="3200" dirty="0">
                <a:latin typeface="Aptos" panose="020B0004020202020204" pitchFamily="34" charset="0"/>
                <a:ea typeface="Cambria"/>
              </a:rPr>
              <a:t> v online </a:t>
            </a:r>
            <a:r>
              <a:rPr lang="en-US" sz="3200" dirty="0" err="1">
                <a:latin typeface="Aptos" panose="020B0004020202020204" pitchFamily="34" charset="0"/>
                <a:ea typeface="Cambria"/>
              </a:rPr>
              <a:t>prostoru</a:t>
            </a:r>
            <a:endParaRPr lang="en-US" sz="3200" dirty="0">
              <a:latin typeface="Aptos" panose="020B0004020202020204" pitchFamily="34" charset="0"/>
              <a:ea typeface="Cambria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9B82E99-8401-914C-FF78-385CEA300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109" y="1156034"/>
            <a:ext cx="2575348" cy="47799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en-US" sz="2000" b="1" dirty="0" err="1">
                <a:solidFill>
                  <a:srgbClr val="FF983B"/>
                </a:solidFill>
                <a:latin typeface="Aptos" panose="020B0004020202020204" pitchFamily="34" charset="0"/>
                <a:ea typeface="Cambria"/>
              </a:rPr>
              <a:t>Obecné</a:t>
            </a:r>
            <a:r>
              <a:rPr lang="en-US" sz="2000" b="1" dirty="0">
                <a:solidFill>
                  <a:srgbClr val="FF983B"/>
                </a:solidFill>
                <a:latin typeface="Aptos" panose="020B0004020202020204" pitchFamily="34" charset="0"/>
                <a:ea typeface="Cambria"/>
              </a:rPr>
              <a:t> </a:t>
            </a:r>
            <a:r>
              <a:rPr lang="en-US" sz="2000" b="1" dirty="0" err="1">
                <a:solidFill>
                  <a:srgbClr val="FF983B"/>
                </a:solidFill>
                <a:latin typeface="Aptos" panose="020B0004020202020204" pitchFamily="34" charset="0"/>
                <a:ea typeface="Cambria"/>
              </a:rPr>
              <a:t>zásady</a:t>
            </a:r>
            <a:endParaRPr lang="en-US" sz="2000" b="1" dirty="0">
              <a:solidFill>
                <a:srgbClr val="FF983B"/>
              </a:solidFill>
              <a:latin typeface="Aptos" panose="020B0004020202020204" pitchFamily="34" charset="0"/>
              <a:ea typeface="Cambria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1A323D3-9B80-F6E7-4DEE-117846D252F4}"/>
              </a:ext>
            </a:extLst>
          </p:cNvPr>
          <p:cNvSpPr txBox="1">
            <a:spLocks/>
          </p:cNvSpPr>
          <p:nvPr/>
        </p:nvSpPr>
        <p:spPr>
          <a:xfrm>
            <a:off x="1231012" y="1640802"/>
            <a:ext cx="9545216" cy="42802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AA5A"/>
              </a:buClr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238" lvl="1" indent="-366713" algn="just">
              <a:lnSpc>
                <a:spcPct val="100000"/>
              </a:lnSpc>
              <a:buClr>
                <a:srgbClr val="FFAA5A"/>
              </a:buClr>
              <a:buFont typeface="Wingdings" panose="05000000000000000000" pitchFamily="2" charset="2"/>
              <a:buChar char="q"/>
              <a:tabLst>
                <a:tab pos="2692400" algn="l"/>
              </a:tabLst>
            </a:pPr>
            <a:r>
              <a:rPr lang="cs-CZ" dirty="0">
                <a:ea typeface="Cambria" panose="02040503050406030204" pitchFamily="18" charset="0"/>
                <a:cs typeface="Times New Roman" panose="02020603050405020304" pitchFamily="18" charset="0"/>
              </a:rPr>
              <a:t>Využijte příležitosti přizpůsobit své služby/aplikace. </a:t>
            </a:r>
          </a:p>
          <a:p>
            <a:pPr marL="630238" lvl="1" indent="-366713" algn="just">
              <a:lnSpc>
                <a:spcPct val="100000"/>
              </a:lnSpc>
              <a:buClr>
                <a:srgbClr val="FFAA5A"/>
              </a:buClr>
              <a:buFont typeface="Wingdings" panose="05000000000000000000" pitchFamily="2" charset="2"/>
              <a:buChar char="q"/>
              <a:tabLst>
                <a:tab pos="2692400" algn="l"/>
              </a:tabLst>
            </a:pPr>
            <a:r>
              <a:rPr lang="cs-CZ" dirty="0">
                <a:ea typeface="Cambria" panose="02040503050406030204" pitchFamily="18" charset="0"/>
                <a:cs typeface="Times New Roman" panose="02020603050405020304" pitchFamily="18" charset="0"/>
              </a:rPr>
              <a:t>Omezte sdílení osobních údajů – na svých online účtech sdílejte pouze nezbytné osobní údaje.</a:t>
            </a:r>
          </a:p>
          <a:p>
            <a:pPr marL="630238" lvl="1" indent="-366713" algn="just">
              <a:lnSpc>
                <a:spcPct val="100000"/>
              </a:lnSpc>
              <a:buClr>
                <a:srgbClr val="FFAA5A"/>
              </a:buClr>
              <a:buFont typeface="Wingdings" panose="05000000000000000000" pitchFamily="2" charset="2"/>
              <a:buChar char="q"/>
              <a:tabLst>
                <a:tab pos="2692400" algn="l"/>
              </a:tabLst>
            </a:pPr>
            <a:r>
              <a:rPr lang="cs-CZ" dirty="0">
                <a:ea typeface="Cambria" panose="02040503050406030204" pitchFamily="18" charset="0"/>
                <a:cs typeface="Times New Roman" panose="02020603050405020304" pitchFamily="18" charset="0"/>
              </a:rPr>
              <a:t> Omezte interakci s neznámými účty nebo podezřelými odkazy/e-maily. </a:t>
            </a:r>
          </a:p>
          <a:p>
            <a:pPr marL="630238" lvl="1" indent="-366713" algn="just">
              <a:lnSpc>
                <a:spcPct val="100000"/>
              </a:lnSpc>
              <a:buClr>
                <a:srgbClr val="FFAA5A"/>
              </a:buClr>
              <a:buFont typeface="Wingdings" panose="05000000000000000000" pitchFamily="2" charset="2"/>
              <a:buChar char="q"/>
              <a:tabLst>
                <a:tab pos="2692400" algn="l"/>
              </a:tabLst>
            </a:pPr>
            <a:r>
              <a:rPr lang="cs-CZ" dirty="0">
                <a:ea typeface="Cambria" panose="02040503050406030204" pitchFamily="18" charset="0"/>
                <a:cs typeface="Times New Roman" panose="02020603050405020304" pitchFamily="18" charset="0"/>
              </a:rPr>
              <a:t>Zkontrolujte zásady ochrany osobních údajů a podmínky použití pro každou službu. </a:t>
            </a:r>
          </a:p>
          <a:p>
            <a:pPr marL="630238" lvl="1" indent="-366713" algn="just">
              <a:lnSpc>
                <a:spcPct val="100000"/>
              </a:lnSpc>
              <a:buClr>
                <a:srgbClr val="FFAA5A"/>
              </a:buClr>
              <a:buFont typeface="Wingdings" panose="05000000000000000000" pitchFamily="2" charset="2"/>
              <a:buChar char="q"/>
              <a:tabLst>
                <a:tab pos="2692400" algn="l"/>
              </a:tabLst>
            </a:pPr>
            <a:r>
              <a:rPr lang="cs-CZ" dirty="0">
                <a:ea typeface="Cambria" panose="02040503050406030204" pitchFamily="18" charset="0"/>
                <a:cs typeface="Times New Roman" panose="02020603050405020304" pitchFamily="18" charset="0"/>
              </a:rPr>
              <a:t>Preferujte </a:t>
            </a:r>
            <a:r>
              <a:rPr lang="cs-CZ" dirty="0" err="1">
                <a:ea typeface="Cambria" panose="02040503050406030204" pitchFamily="18" charset="0"/>
                <a:cs typeface="Times New Roman" panose="02020603050405020304" pitchFamily="18" charset="0"/>
              </a:rPr>
              <a:t>vícefaktorové</a:t>
            </a:r>
            <a:r>
              <a:rPr lang="cs-CZ" dirty="0">
                <a:ea typeface="Cambria" panose="02040503050406030204" pitchFamily="18" charset="0"/>
                <a:cs typeface="Times New Roman" panose="02020603050405020304" pitchFamily="18" charset="0"/>
              </a:rPr>
              <a:t> ověřování a biometrické </a:t>
            </a:r>
            <a:r>
              <a:rPr lang="cs-CZ" dirty="0" err="1">
                <a:ea typeface="Cambria" panose="02040503050406030204" pitchFamily="18" charset="0"/>
                <a:cs typeface="Times New Roman" panose="02020603050405020304" pitchFamily="18" charset="0"/>
              </a:rPr>
              <a:t>autentizátory</a:t>
            </a:r>
            <a:r>
              <a:rPr lang="cs-CZ" dirty="0"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</a:p>
          <a:p>
            <a:pPr marL="630238" lvl="1" indent="-366713" algn="just">
              <a:lnSpc>
                <a:spcPct val="100000"/>
              </a:lnSpc>
              <a:buClr>
                <a:srgbClr val="FFAA5A"/>
              </a:buClr>
              <a:buFont typeface="Wingdings" panose="05000000000000000000" pitchFamily="2" charset="2"/>
              <a:buChar char="q"/>
              <a:tabLst>
                <a:tab pos="2692400" algn="l"/>
              </a:tabLst>
            </a:pPr>
            <a:r>
              <a:rPr lang="cs-CZ" dirty="0">
                <a:ea typeface="Cambria" panose="02040503050406030204" pitchFamily="18" charset="0"/>
                <a:cs typeface="Times New Roman" panose="02020603050405020304" pitchFamily="18" charset="0"/>
              </a:rPr>
              <a:t>Vyhněte se používání nebezpečných/neznámých webových stránek – zkontrolujte následující: visací zámek, předpona https:// předpona) a bezpečnostní certifikát. </a:t>
            </a:r>
          </a:p>
          <a:p>
            <a:pPr marL="630238" lvl="1" indent="-366713" algn="just">
              <a:lnSpc>
                <a:spcPct val="100000"/>
              </a:lnSpc>
              <a:buClr>
                <a:srgbClr val="FFAA5A"/>
              </a:buClr>
              <a:buFont typeface="Wingdings" panose="05000000000000000000" pitchFamily="2" charset="2"/>
              <a:buChar char="q"/>
              <a:tabLst>
                <a:tab pos="2692400" algn="l"/>
              </a:tabLst>
            </a:pPr>
            <a:r>
              <a:rPr lang="cs-CZ" dirty="0">
                <a:ea typeface="Cambria" panose="02040503050406030204" pitchFamily="18" charset="0"/>
                <a:cs typeface="Times New Roman" panose="02020603050405020304" pitchFamily="18" charset="0"/>
              </a:rPr>
              <a:t>Vyhněte se používání veřejných Wi-Fi – omezte jejich použití na činnosti, které nevyžadují informace o digitální identitě.</a:t>
            </a:r>
            <a:endParaRPr lang="en-US" dirty="0">
              <a:latin typeface="Aptos" panose="020B00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63525" lvl="1" indent="0" algn="just">
              <a:lnSpc>
                <a:spcPct val="100000"/>
              </a:lnSpc>
              <a:buClr>
                <a:srgbClr val="FFAA5A"/>
              </a:buClr>
              <a:buNone/>
              <a:tabLst>
                <a:tab pos="2692400" algn="l"/>
              </a:tabLst>
            </a:pPr>
            <a:endParaRPr lang="en-US" dirty="0">
              <a:latin typeface="Aptos" panose="020B00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922175E9-EB57-6BA5-79BA-DDF88EC535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92BAB5">
                <a:tint val="45000"/>
                <a:satMod val="400000"/>
              </a:srgbClr>
            </a:duotone>
          </a:blip>
          <a:srcRect t="23711"/>
          <a:stretch/>
        </p:blipFill>
        <p:spPr bwMode="auto">
          <a:xfrm>
            <a:off x="4659122" y="4726668"/>
            <a:ext cx="1140984" cy="2717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040605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E27E721-AF77-4034-76E7-B653B6962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43" y="233726"/>
            <a:ext cx="9966649" cy="857885"/>
          </a:xfrm>
        </p:spPr>
        <p:txBody>
          <a:bodyPr>
            <a:noAutofit/>
          </a:bodyPr>
          <a:lstStyle/>
          <a:p>
            <a:pPr algn="l"/>
            <a:r>
              <a:rPr lang="cs-CZ" sz="3200" dirty="0">
                <a:ea typeface="Cambria"/>
              </a:rPr>
              <a:t>Nejlepší postupy – digitální stopa</a:t>
            </a:r>
            <a:endParaRPr lang="en-US" sz="3200" dirty="0">
              <a:latin typeface="Aptos" panose="020B0004020202020204" pitchFamily="34" charset="0"/>
              <a:ea typeface="Cambria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9B82E99-8401-914C-FF78-385CEA300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108" y="1156034"/>
            <a:ext cx="9321381" cy="47799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cs-CZ" sz="2100" b="1" dirty="0">
                <a:solidFill>
                  <a:srgbClr val="FF983B"/>
                </a:solidFill>
                <a:ea typeface="Cambria"/>
              </a:rPr>
              <a:t>Obecné zásady pro minimalizaci/eliminaci digitální stopy v kyberprostoru</a:t>
            </a:r>
            <a:endParaRPr lang="en-US" sz="2100" b="1" dirty="0">
              <a:solidFill>
                <a:srgbClr val="FF983B"/>
              </a:solidFill>
              <a:latin typeface="Aptos" panose="020B0004020202020204"/>
              <a:ea typeface="Cambria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1A323D3-9B80-F6E7-4DEE-117846D252F4}"/>
              </a:ext>
            </a:extLst>
          </p:cNvPr>
          <p:cNvSpPr txBox="1">
            <a:spLocks/>
          </p:cNvSpPr>
          <p:nvPr/>
        </p:nvSpPr>
        <p:spPr>
          <a:xfrm>
            <a:off x="1323392" y="1770037"/>
            <a:ext cx="9545216" cy="4280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AA5A"/>
              </a:buClr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238" lvl="1" indent="-366713" algn="just">
              <a:lnSpc>
                <a:spcPct val="100000"/>
              </a:lnSpc>
              <a:buClr>
                <a:srgbClr val="FFAA5A"/>
              </a:buClr>
              <a:buFont typeface="Wingdings" panose="05000000000000000000" pitchFamily="2" charset="2"/>
              <a:buChar char="q"/>
              <a:tabLst>
                <a:tab pos="2692400" algn="l"/>
              </a:tabLst>
            </a:pPr>
            <a:r>
              <a:rPr lang="cs-CZ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Využijte příležitosti přizpůsobit své služby/aplikace. </a:t>
            </a:r>
          </a:p>
          <a:p>
            <a:pPr marL="630238" lvl="1" indent="-366713" algn="just">
              <a:lnSpc>
                <a:spcPct val="100000"/>
              </a:lnSpc>
              <a:buClr>
                <a:srgbClr val="FFAA5A"/>
              </a:buClr>
              <a:buFont typeface="Wingdings" panose="05000000000000000000" pitchFamily="2" charset="2"/>
              <a:buChar char="q"/>
              <a:tabLst>
                <a:tab pos="2692400" algn="l"/>
              </a:tabLst>
            </a:pPr>
            <a:r>
              <a:rPr lang="cs-CZ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Odstraňte nebo deaktivujte všechny nepoužívané a staré účty.</a:t>
            </a:r>
          </a:p>
          <a:p>
            <a:pPr marL="630238" lvl="1" indent="-366713" algn="just">
              <a:lnSpc>
                <a:spcPct val="100000"/>
              </a:lnSpc>
              <a:buClr>
                <a:srgbClr val="FFAA5A"/>
              </a:buClr>
              <a:buFont typeface="Wingdings" panose="05000000000000000000" pitchFamily="2" charset="2"/>
              <a:buChar char="q"/>
              <a:tabLst>
                <a:tab pos="2692400" algn="l"/>
              </a:tabLst>
            </a:pPr>
            <a:r>
              <a:rPr lang="cs-CZ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Odhlaste se z odběru nevyžádaných e-mailových newsletterů.</a:t>
            </a:r>
          </a:p>
          <a:p>
            <a:pPr marL="630238" lvl="1" indent="-366713" algn="just">
              <a:lnSpc>
                <a:spcPct val="100000"/>
              </a:lnSpc>
              <a:buClr>
                <a:srgbClr val="FFAA5A"/>
              </a:buClr>
              <a:buFont typeface="Wingdings" panose="05000000000000000000" pitchFamily="2" charset="2"/>
              <a:buChar char="q"/>
              <a:tabLst>
                <a:tab pos="2692400" algn="l"/>
              </a:tabLst>
            </a:pPr>
            <a:r>
              <a:rPr lang="cs-CZ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Nepřihlašujte se k jiným online službám pomocí účtu Facebook/Google. </a:t>
            </a:r>
          </a:p>
          <a:p>
            <a:pPr marL="630238" lvl="1" indent="-366713" algn="just">
              <a:lnSpc>
                <a:spcPct val="100000"/>
              </a:lnSpc>
              <a:buClr>
                <a:srgbClr val="FFAA5A"/>
              </a:buClr>
              <a:buFont typeface="Wingdings" panose="05000000000000000000" pitchFamily="2" charset="2"/>
              <a:buChar char="q"/>
              <a:tabLst>
                <a:tab pos="2692400" algn="l"/>
              </a:tabLst>
            </a:pPr>
            <a:r>
              <a:rPr lang="cs-CZ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Vymazat historii procházení a vyhledávání. </a:t>
            </a:r>
          </a:p>
          <a:p>
            <a:pPr marL="630238" lvl="1" indent="-366713" algn="just">
              <a:lnSpc>
                <a:spcPct val="100000"/>
              </a:lnSpc>
              <a:buClr>
                <a:srgbClr val="FFAA5A"/>
              </a:buClr>
              <a:buFont typeface="Wingdings" panose="05000000000000000000" pitchFamily="2" charset="2"/>
              <a:buChar char="q"/>
              <a:tabLst>
                <a:tab pos="2692400" algn="l"/>
              </a:tabLst>
            </a:pPr>
            <a:r>
              <a:rPr lang="cs-CZ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Upravte nastavení ochrany osobních údajů v online službách/aplikacích. </a:t>
            </a:r>
          </a:p>
          <a:p>
            <a:pPr marL="630238" lvl="1" indent="-366713" algn="just">
              <a:lnSpc>
                <a:spcPct val="100000"/>
              </a:lnSpc>
              <a:buClr>
                <a:srgbClr val="FFAA5A"/>
              </a:buClr>
              <a:buFont typeface="Wingdings" panose="05000000000000000000" pitchFamily="2" charset="2"/>
              <a:buChar char="q"/>
              <a:tabLst>
                <a:tab pos="2692400" algn="l"/>
              </a:tabLst>
            </a:pPr>
            <a:r>
              <a:rPr lang="cs-CZ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Omezte množství osobních údajů sdílených na sociálních sítích.</a:t>
            </a:r>
          </a:p>
          <a:p>
            <a:pPr marL="630238" lvl="1" indent="-366713" algn="just">
              <a:lnSpc>
                <a:spcPct val="100000"/>
              </a:lnSpc>
              <a:buClr>
                <a:srgbClr val="FFAA5A"/>
              </a:buClr>
              <a:buFont typeface="Wingdings" panose="05000000000000000000" pitchFamily="2" charset="2"/>
              <a:buChar char="q"/>
              <a:tabLst>
                <a:tab pos="2692400" algn="l"/>
              </a:tabLst>
            </a:pPr>
            <a:r>
              <a:rPr lang="cs-CZ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Pravidelně kontrolujte aplikace, soubory a zařízení.</a:t>
            </a:r>
            <a:endParaRPr lang="en-US" dirty="0">
              <a:latin typeface="Aptos" panose="020B0004020202020204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1783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>
            <a:extLst>
              <a:ext uri="{FF2B5EF4-FFF2-40B4-BE49-F238E27FC236}">
                <a16:creationId xmlns:a16="http://schemas.microsoft.com/office/drawing/2014/main" id="{4644E95A-55BB-8E5D-8DD8-9DE8A97AB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8214" y="1403309"/>
            <a:ext cx="234679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sk-SK" altLang="sk-SK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sk-SK" altLang="sk-S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788CE90-08E2-96E0-EB16-99B09115516E}"/>
              </a:ext>
            </a:extLst>
          </p:cNvPr>
          <p:cNvSpPr txBox="1">
            <a:spLocks/>
          </p:cNvSpPr>
          <p:nvPr/>
        </p:nvSpPr>
        <p:spPr>
          <a:xfrm>
            <a:off x="191421" y="1095375"/>
            <a:ext cx="11518265" cy="5622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AA5A"/>
              </a:buClr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buFont typeface="Wingdings" panose="05000000000000000000" pitchFamily="2" charset="2"/>
              <a:buNone/>
            </a:pPr>
            <a:endParaRPr lang="en-US" sz="2400" b="1" dirty="0">
              <a:solidFill>
                <a:srgbClr val="FF983B"/>
              </a:solidFill>
            </a:endParaRPr>
          </a:p>
        </p:txBody>
      </p:sp>
      <p:graphicFrame>
        <p:nvGraphicFramePr>
          <p:cNvPr id="5" name="Tabuľka 4">
            <a:extLst>
              <a:ext uri="{FF2B5EF4-FFF2-40B4-BE49-F238E27FC236}">
                <a16:creationId xmlns:a16="http://schemas.microsoft.com/office/drawing/2014/main" id="{AD6B44C1-8C4A-E26E-4E0C-BBA03DD62E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774775"/>
              </p:ext>
            </p:extLst>
          </p:nvPr>
        </p:nvGraphicFramePr>
        <p:xfrm>
          <a:off x="482315" y="0"/>
          <a:ext cx="11518264" cy="68310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08874">
                  <a:extLst>
                    <a:ext uri="{9D8B030D-6E8A-4147-A177-3AD203B41FA5}">
                      <a16:colId xmlns:a16="http://schemas.microsoft.com/office/drawing/2014/main" val="4237108149"/>
                    </a:ext>
                  </a:extLst>
                </a:gridCol>
                <a:gridCol w="6809390">
                  <a:extLst>
                    <a:ext uri="{9D8B030D-6E8A-4147-A177-3AD203B41FA5}">
                      <a16:colId xmlns:a16="http://schemas.microsoft.com/office/drawing/2014/main" val="3395587956"/>
                    </a:ext>
                  </a:extLst>
                </a:gridCol>
              </a:tblGrid>
              <a:tr h="2659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dirty="0">
                          <a:solidFill>
                            <a:srgbClr val="FF983B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Doporučení </a:t>
                      </a:r>
                      <a:endParaRPr lang="sk-SK" sz="2800" b="1" dirty="0">
                        <a:solidFill>
                          <a:srgbClr val="FF983B"/>
                        </a:solidFill>
                        <a:effectLst/>
                        <a:latin typeface="Aptos" panose="020B00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5648" marR="6564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BA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dirty="0">
                          <a:solidFill>
                            <a:srgbClr val="FF983B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Nástroje </a:t>
                      </a:r>
                      <a:endParaRPr lang="sk-SK" sz="2800" b="1" dirty="0">
                        <a:solidFill>
                          <a:srgbClr val="FF983B"/>
                        </a:solidFill>
                        <a:effectLst/>
                        <a:latin typeface="Aptos" panose="020B00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5648" marR="6564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BA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13340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Pomocí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vyhledávačů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zkontrolujte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svou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digitální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stopu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 (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podle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jména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účtů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, e-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mailů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)</a:t>
                      </a:r>
                      <a:endParaRPr lang="sk-SK" sz="2000" b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5648" marR="65648" marT="0" marB="0" anchor="ctr">
                    <a:lnL w="12700" cap="flat" cmpd="sng" algn="ctr">
                      <a:solidFill>
                        <a:srgbClr val="92BA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BA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BA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BA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FF983B"/>
                        </a:buClr>
                        <a:buSzPct val="80000"/>
                        <a:buFont typeface="Wingdings" panose="05000000000000000000" pitchFamily="2" charset="2"/>
                        <a:buChar char="q"/>
                      </a:pPr>
                      <a:r>
                        <a:rPr lang="sk-SK" sz="200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Nastavte si službu </a:t>
                      </a:r>
                      <a:r>
                        <a:rPr lang="sk-SK" sz="2000" u="sng" kern="1200" dirty="0">
                          <a:solidFill>
                            <a:srgbClr val="0563C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Google </a:t>
                      </a:r>
                      <a:r>
                        <a:rPr lang="sk-SK" sz="2000" u="sng" kern="1200" dirty="0" err="1">
                          <a:solidFill>
                            <a:srgbClr val="0563C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Alerts</a:t>
                      </a:r>
                      <a:r>
                        <a:rPr lang="sk-SK" sz="2000" u="sng" kern="1200" dirty="0">
                          <a:solidFill>
                            <a:srgbClr val="0563C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sk-SK" sz="200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pro </a:t>
                      </a:r>
                      <a:r>
                        <a:rPr lang="sk-SK" sz="2000" u="sng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sledování</a:t>
                      </a:r>
                      <a:r>
                        <a:rPr lang="sk-SK" sz="200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sk-SK" sz="2000" u="sng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vašeho</a:t>
                      </a:r>
                      <a:r>
                        <a:rPr lang="sk-SK" sz="200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sk-SK" sz="2000" u="sng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jména</a:t>
                      </a:r>
                      <a:r>
                        <a:rPr lang="sk-SK" sz="200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.</a:t>
                      </a:r>
                    </a:p>
                    <a:p>
                      <a:pPr marL="342900" indent="-3429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FF983B"/>
                        </a:buClr>
                        <a:buSzPct val="80000"/>
                        <a:buFont typeface="Wingdings" panose="05000000000000000000" pitchFamily="2" charset="2"/>
                        <a:buChar char="q"/>
                      </a:pPr>
                      <a:r>
                        <a:rPr lang="sk-SK" sz="2000" u="sng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Zkontrolujte</a:t>
                      </a:r>
                      <a:r>
                        <a:rPr lang="sk-SK" sz="200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sk-SK" sz="2000" u="sng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svou</a:t>
                      </a:r>
                      <a:r>
                        <a:rPr lang="sk-SK" sz="200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 e-mailovou adresu v </a:t>
                      </a:r>
                      <a:r>
                        <a:rPr lang="sk-SK" sz="2000" u="sng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seznamu</a:t>
                      </a:r>
                      <a:r>
                        <a:rPr lang="sk-SK" sz="200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sk-SK" sz="2000" u="sng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úniků</a:t>
                      </a:r>
                      <a:r>
                        <a:rPr lang="sk-SK" sz="200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sk-SK" sz="2000" u="sng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dat</a:t>
                      </a:r>
                      <a:r>
                        <a:rPr lang="sk-SK" sz="200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 na </a:t>
                      </a:r>
                      <a:r>
                        <a:rPr lang="sk-SK" sz="2000" u="sng" kern="1200" dirty="0" err="1">
                          <a:solidFill>
                            <a:srgbClr val="0563C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Have</a:t>
                      </a:r>
                      <a:r>
                        <a:rPr lang="sk-SK" sz="2000" u="sng" kern="1200" dirty="0">
                          <a:solidFill>
                            <a:srgbClr val="0563C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 I </a:t>
                      </a:r>
                      <a:r>
                        <a:rPr lang="sk-SK" sz="2000" u="sng" kern="1200" dirty="0" err="1">
                          <a:solidFill>
                            <a:srgbClr val="0563C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Been</a:t>
                      </a:r>
                      <a:r>
                        <a:rPr lang="sk-SK" sz="2000" u="sng" kern="1200" dirty="0">
                          <a:solidFill>
                            <a:srgbClr val="0563C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sk-SK" sz="2000" u="sng" kern="1200" dirty="0" err="1">
                          <a:solidFill>
                            <a:srgbClr val="0563C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Pwned</a:t>
                      </a:r>
                      <a:r>
                        <a:rPr lang="sk-SK" sz="2000" u="sng" kern="1200" dirty="0">
                          <a:solidFill>
                            <a:srgbClr val="0563C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?</a:t>
                      </a:r>
                      <a:endParaRPr lang="sk-SK" sz="2000" u="sng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Cambria" panose="02040503050406030204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FF983B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endParaRPr lang="sk-SK" sz="2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5648" marR="65648" marT="0" marB="0">
                    <a:lnL w="12700" cap="flat" cmpd="sng" algn="ctr">
                      <a:solidFill>
                        <a:srgbClr val="92BA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BA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BA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BA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5062680"/>
                  </a:ext>
                </a:extLst>
              </a:tr>
              <a:tr h="5708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Zkontrolujte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svou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 online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aktivitu</a:t>
                      </a:r>
                      <a:endParaRPr lang="sk-SK" sz="2000" b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5648" marR="65648" marT="0" marB="0" anchor="ctr">
                    <a:lnL w="12700" cap="flat" cmpd="sng" algn="ctr">
                      <a:solidFill>
                        <a:srgbClr val="92BA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BA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BA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BA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FF983B"/>
                        </a:buClr>
                        <a:buSzPct val="80000"/>
                        <a:buFont typeface="Wingdings" panose="05000000000000000000" pitchFamily="2" charset="2"/>
                        <a:buChar char="q"/>
                      </a:pPr>
                      <a:r>
                        <a:rPr lang="sk-SK" sz="20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Pomocí nástroje </a:t>
                      </a:r>
                      <a:r>
                        <a:rPr lang="en-US" sz="2000" u="sng" kern="1200" dirty="0">
                          <a:solidFill>
                            <a:srgbClr val="0563C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My Activity Google</a:t>
                      </a:r>
                      <a:r>
                        <a:rPr lang="en-US" sz="2000" u="sng" kern="1200" dirty="0">
                          <a:solidFill>
                            <a:srgbClr val="0563C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sk-SK" sz="2000" kern="12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můžete</a:t>
                      </a:r>
                      <a:r>
                        <a:rPr lang="sk-SK" sz="20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sk-SK" sz="2000" kern="12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vyhledat</a:t>
                      </a:r>
                      <a:r>
                        <a:rPr lang="sk-SK" sz="20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 a </a:t>
                      </a:r>
                      <a:r>
                        <a:rPr lang="sk-SK" sz="2000" kern="12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spravovat</a:t>
                      </a:r>
                      <a:r>
                        <a:rPr lang="sk-SK" sz="20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sk-SK" sz="2000" kern="12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různé</a:t>
                      </a:r>
                      <a:r>
                        <a:rPr lang="sk-SK" sz="20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 aspekty aktivity na účtu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FF983B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endParaRPr lang="sk-SK" sz="100" kern="12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5648" marR="65648" marT="0" marB="0">
                    <a:lnL w="12700" cap="flat" cmpd="sng" algn="ctr">
                      <a:solidFill>
                        <a:srgbClr val="92BA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BA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BA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BA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2087939"/>
                  </a:ext>
                </a:extLst>
              </a:tr>
              <a:tr h="5510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Odstranění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negativní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digitální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stopy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 z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vyhledávačů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 (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jméno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účet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, e-mail)</a:t>
                      </a:r>
                      <a:endParaRPr lang="sk-SK" sz="2000" b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5648" marR="65648" marT="0" marB="0" anchor="ctr">
                    <a:lnL w="12700" cap="flat" cmpd="sng" algn="ctr">
                      <a:solidFill>
                        <a:srgbClr val="92BA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BA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BA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BA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FF983B"/>
                        </a:buClr>
                        <a:buSzPct val="80000"/>
                        <a:buFont typeface="Wingdings" panose="05000000000000000000" pitchFamily="2" charset="2"/>
                        <a:buChar char="q"/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Podat </a:t>
                      </a:r>
                      <a:r>
                        <a:rPr lang="en-US" sz="2000" u="sng" kern="1200" dirty="0">
                          <a:solidFill>
                            <a:srgbClr val="0563C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Request personal content removal from Google Search</a:t>
                      </a:r>
                      <a:endParaRPr lang="sk-SK" sz="2000" u="sng" kern="1200" dirty="0">
                        <a:solidFill>
                          <a:srgbClr val="0563C1"/>
                        </a:solidFill>
                        <a:effectLst/>
                        <a:latin typeface="Aptos" panose="020B0004020202020204" pitchFamily="34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FF983B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endParaRPr lang="sk-SK" sz="100" u="sng" kern="1200" dirty="0">
                        <a:solidFill>
                          <a:srgbClr val="0563C1"/>
                        </a:solidFill>
                        <a:effectLst/>
                        <a:latin typeface="Aptos" panose="020B0004020202020204" pitchFamily="34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5648" marR="65648" marT="0" marB="0">
                    <a:lnL w="12700" cap="flat" cmpd="sng" algn="ctr">
                      <a:solidFill>
                        <a:srgbClr val="92BA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BA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BA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BA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2677516"/>
                  </a:ext>
                </a:extLst>
              </a:tr>
              <a:tr h="2659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Odstranění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 a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minimalizace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souborů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 cookie</a:t>
                      </a:r>
                      <a:endParaRPr lang="sk-SK" sz="2000" b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5648" marR="65648" marT="0" marB="0" anchor="ctr">
                    <a:lnL w="12700" cap="flat" cmpd="sng" algn="ctr">
                      <a:solidFill>
                        <a:srgbClr val="92BA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BA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BA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BA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FF983B"/>
                        </a:buClr>
                        <a:buSzPct val="8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sk-SK" sz="20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Smazat</a:t>
                      </a:r>
                      <a:r>
                        <a:rPr lang="sk-SK" sz="20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sk-SK" sz="20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cookies</a:t>
                      </a:r>
                      <a:r>
                        <a:rPr lang="sk-SK" sz="20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 v</a:t>
                      </a:r>
                      <a:r>
                        <a:rPr lang="sk-SK" sz="2000" u="sng" kern="1200" dirty="0">
                          <a:solidFill>
                            <a:srgbClr val="0563C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 nastavení </a:t>
                      </a:r>
                      <a:r>
                        <a:rPr lang="sk-SK" sz="20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webových </a:t>
                      </a:r>
                      <a:r>
                        <a:rPr lang="sk-SK" sz="20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prohlížečů</a:t>
                      </a:r>
                      <a:r>
                        <a:rPr lang="sk-SK" sz="20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FF983B"/>
                        </a:buClr>
                        <a:buSzPct val="8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sk-SK" sz="20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Procházejte</a:t>
                      </a:r>
                      <a:r>
                        <a:rPr lang="sk-SK" sz="20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 internet v </a:t>
                      </a:r>
                      <a:r>
                        <a:rPr lang="sk-SK" sz="2000" u="sng" kern="1200" dirty="0" err="1">
                          <a:solidFill>
                            <a:srgbClr val="0563C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anonymním</a:t>
                      </a:r>
                      <a:r>
                        <a:rPr lang="sk-SK" sz="2000" u="sng" kern="1200" dirty="0">
                          <a:solidFill>
                            <a:srgbClr val="0563C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 režimu, </a:t>
                      </a:r>
                      <a:r>
                        <a:rPr lang="sk-SK" sz="20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abyste</a:t>
                      </a:r>
                      <a:r>
                        <a:rPr lang="sk-SK" sz="20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sk-SK" sz="20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se</a:t>
                      </a:r>
                      <a:r>
                        <a:rPr lang="sk-SK" sz="20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sk-SK" sz="20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vyhnuli</a:t>
                      </a:r>
                      <a:r>
                        <a:rPr lang="sk-SK" sz="20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sk-SK" sz="20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souborům</a:t>
                      </a:r>
                      <a:r>
                        <a:rPr lang="sk-SK" sz="20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sk-SK" sz="20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cookie</a:t>
                      </a:r>
                      <a:r>
                        <a:rPr lang="sk-SK" sz="20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FF983B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sk-SK" sz="2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Cambria" panose="02040503050406030204" pitchFamily="18" charset="0"/>
                      </a:endParaRPr>
                    </a:p>
                  </a:txBody>
                  <a:tcPr marL="65648" marR="65648" marT="0" marB="0">
                    <a:lnL w="12700" cap="flat" cmpd="sng" algn="ctr">
                      <a:solidFill>
                        <a:srgbClr val="92BA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BA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BA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BA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25273"/>
                  </a:ext>
                </a:extLst>
              </a:tr>
              <a:tr h="2659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Vymazat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historii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vyhledávání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 a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prohlížení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endParaRPr lang="sk-SK" sz="2000" b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5648" marR="65648" marT="0" marB="0" anchor="ctr">
                    <a:lnL w="12700" cap="flat" cmpd="sng" algn="ctr">
                      <a:solidFill>
                        <a:srgbClr val="92BA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BA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BA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BA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FF983B"/>
                        </a:buClr>
                        <a:buSzPct val="80000"/>
                        <a:buFont typeface="Wingdings" panose="05000000000000000000" pitchFamily="2" charset="2"/>
                        <a:buChar char="q"/>
                      </a:pPr>
                      <a:r>
                        <a:rPr lang="en-GB" sz="2000" u="sng" kern="1200" dirty="0" err="1">
                          <a:solidFill>
                            <a:srgbClr val="0563C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Smazat</a:t>
                      </a:r>
                      <a:r>
                        <a:rPr lang="en-GB" sz="2000" u="sng" kern="1200" dirty="0">
                          <a:solidFill>
                            <a:srgbClr val="0563C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GB" sz="2000" u="sng" kern="1200" dirty="0" err="1">
                          <a:solidFill>
                            <a:srgbClr val="0563C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historii</a:t>
                      </a:r>
                      <a:r>
                        <a:rPr lang="en-GB" sz="2000" u="sng" kern="1200" dirty="0">
                          <a:solidFill>
                            <a:srgbClr val="0563C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vyhledávání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 a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prohlížení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.</a:t>
                      </a:r>
                      <a:endParaRPr lang="sk-SK" sz="200" u="sng" kern="1200" dirty="0">
                        <a:solidFill>
                          <a:srgbClr val="0563C1"/>
                        </a:solidFill>
                        <a:effectLst/>
                        <a:latin typeface="Aptos" panose="020B0004020202020204" pitchFamily="34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5648" marR="65648" marT="0" marB="0">
                    <a:lnL w="12700" cap="flat" cmpd="sng" algn="ctr">
                      <a:solidFill>
                        <a:srgbClr val="92BA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BA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BA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BA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3630638"/>
                  </a:ext>
                </a:extLst>
              </a:tr>
              <a:tr h="984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noProof="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Neukládejte</a:t>
                      </a:r>
                      <a:r>
                        <a:rPr lang="en-US" sz="2000" b="0" noProof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0" noProof="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přihlašovací</a:t>
                      </a:r>
                      <a:r>
                        <a:rPr lang="en-US" sz="2000" b="0" noProof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0" noProof="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jméno</a:t>
                      </a:r>
                      <a:r>
                        <a:rPr lang="en-US" sz="2000" b="0" noProof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 a </a:t>
                      </a:r>
                      <a:r>
                        <a:rPr lang="en-US" sz="2000" b="0" noProof="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hesla</a:t>
                      </a:r>
                      <a:r>
                        <a:rPr lang="en-US" sz="2000" b="0" noProof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 do </a:t>
                      </a:r>
                      <a:r>
                        <a:rPr lang="en-US" sz="2000" b="0" noProof="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prohlížeče</a:t>
                      </a:r>
                      <a:r>
                        <a:rPr lang="en-US" sz="2000" b="0" noProof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 pro </a:t>
                      </a:r>
                      <a:r>
                        <a:rPr lang="en-US" sz="2000" b="0" noProof="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automatické</a:t>
                      </a:r>
                      <a:r>
                        <a:rPr lang="en-US" sz="2000" b="0" noProof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0" noProof="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vyplňování</a:t>
                      </a:r>
                      <a:r>
                        <a:rPr lang="en-US" sz="2000" b="0" noProof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0" noProof="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při</a:t>
                      </a:r>
                      <a:r>
                        <a:rPr lang="en-US" sz="2000" b="0" noProof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0" noProof="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opětovném</a:t>
                      </a:r>
                      <a:r>
                        <a:rPr lang="en-US" sz="2000" b="0" noProof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0" noProof="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přihlášení</a:t>
                      </a:r>
                      <a:endParaRPr lang="en-US" sz="2000" b="0" noProof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5648" marR="65648" marT="0" marB="0" anchor="ctr">
                    <a:lnL w="12700" cap="flat" cmpd="sng" algn="ctr">
                      <a:solidFill>
                        <a:srgbClr val="92BA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BA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BA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BA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FF983B"/>
                        </a:buClr>
                        <a:buSzPct val="80000"/>
                        <a:buFont typeface="Wingdings" panose="05000000000000000000" pitchFamily="2" charset="2"/>
                        <a:buChar char="q"/>
                      </a:pPr>
                      <a:r>
                        <a:rPr lang="sk-SK" sz="2000" kern="12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Smazat</a:t>
                      </a:r>
                      <a:r>
                        <a:rPr lang="sk-SK" sz="20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 uložená hesla </a:t>
                      </a:r>
                      <a:r>
                        <a:rPr lang="sk-SK" sz="2000" kern="12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ve</a:t>
                      </a:r>
                      <a:r>
                        <a:rPr lang="sk-SK" sz="20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sk-SK" sz="2000" u="sng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webových </a:t>
                      </a:r>
                      <a:r>
                        <a:rPr lang="sk-SK" sz="2000" u="sng" kern="12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prohlížečích</a:t>
                      </a:r>
                      <a:r>
                        <a:rPr lang="sk-SK" sz="2000" u="sng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sk-SK" sz="20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.</a:t>
                      </a:r>
                    </a:p>
                    <a:p>
                      <a:pPr marL="342900" indent="-3429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FF983B"/>
                        </a:buClr>
                        <a:buSzPct val="80000"/>
                        <a:buFont typeface="Wingdings" panose="05000000000000000000" pitchFamily="2" charset="2"/>
                        <a:buChar char="q"/>
                      </a:pPr>
                      <a:r>
                        <a:rPr lang="sk-SK" sz="20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K </a:t>
                      </a:r>
                      <a:r>
                        <a:rPr lang="sk-SK" sz="2000" kern="12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ukládání</a:t>
                      </a:r>
                      <a:r>
                        <a:rPr lang="sk-SK" sz="20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sk-SK" sz="2000" kern="12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hesel</a:t>
                      </a:r>
                      <a:r>
                        <a:rPr lang="sk-SK" sz="20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sk-SK" sz="2000" kern="12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použijte</a:t>
                      </a:r>
                      <a:r>
                        <a:rPr lang="sk-SK" sz="20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sk-SK" sz="2000" u="sng" kern="12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offline</a:t>
                      </a:r>
                      <a:r>
                        <a:rPr lang="sk-SK" sz="2000" u="sng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sk-SK" sz="2000" u="sng" kern="12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správce</a:t>
                      </a:r>
                      <a:r>
                        <a:rPr lang="sk-SK" sz="2000" u="sng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sk-SK" sz="2000" u="sng" kern="12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hesel</a:t>
                      </a:r>
                      <a:r>
                        <a:rPr lang="sk-SK" sz="2000" u="sng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.</a:t>
                      </a:r>
                    </a:p>
                  </a:txBody>
                  <a:tcPr marL="65648" marR="65648" marT="0" marB="0">
                    <a:lnL w="12700" cap="flat" cmpd="sng" algn="ctr">
                      <a:solidFill>
                        <a:srgbClr val="92BA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BA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BA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BA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3077884"/>
                  </a:ext>
                </a:extLst>
              </a:tr>
              <a:tr h="1565440">
                <a:tc>
                  <a:txBody>
                    <a:bodyPr/>
                    <a:lstStyle/>
                    <a:p>
                      <a:r>
                        <a:rPr lang="en-US" sz="2000" b="0" noProof="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Používejte</a:t>
                      </a:r>
                      <a:r>
                        <a:rPr lang="en-US" sz="2000" b="0" noProof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0" noProof="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nástroje</a:t>
                      </a:r>
                      <a:r>
                        <a:rPr lang="en-US" sz="2000" b="0" noProof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 k </a:t>
                      </a:r>
                      <a:r>
                        <a:rPr lang="en-US" sz="2000" b="0" noProof="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minimalizaci</a:t>
                      </a:r>
                      <a:r>
                        <a:rPr lang="en-US" sz="2000" b="0" noProof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0" noProof="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své</a:t>
                      </a:r>
                      <a:r>
                        <a:rPr lang="en-US" sz="2000" b="0" noProof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0" noProof="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digitální</a:t>
                      </a:r>
                      <a:r>
                        <a:rPr lang="en-US" sz="2000" b="0" noProof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0" noProof="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stopy</a:t>
                      </a:r>
                      <a:r>
                        <a:rPr lang="en-US" sz="2000" b="0" noProof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 a </a:t>
                      </a:r>
                      <a:r>
                        <a:rPr lang="en-US" sz="2000" b="0" noProof="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zakrývejte</a:t>
                      </a:r>
                      <a:r>
                        <a:rPr lang="en-US" sz="2000" b="0" noProof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0" noProof="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svou</a:t>
                      </a:r>
                      <a:r>
                        <a:rPr lang="en-US" sz="2000" b="0" noProof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0" noProof="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</a:rPr>
                        <a:t>identitu</a:t>
                      </a:r>
                      <a:endParaRPr lang="en-US" sz="2000" b="0" noProof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5648" marR="65648" marT="0" marB="0" anchor="ctr">
                    <a:lnL w="12700" cap="flat" cmpd="sng" algn="ctr">
                      <a:solidFill>
                        <a:srgbClr val="92BA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BA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BA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BA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FF983B"/>
                        </a:buClr>
                        <a:buSzPct val="80000"/>
                        <a:buFont typeface="Wingdings" panose="05000000000000000000" pitchFamily="2" charset="2"/>
                        <a:buChar char="q"/>
                      </a:pPr>
                      <a:r>
                        <a:rPr lang="sk-SK" sz="20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Nastavte </a:t>
                      </a:r>
                      <a:r>
                        <a:rPr lang="sk-SK" sz="20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funkci</a:t>
                      </a:r>
                      <a:r>
                        <a:rPr lang="sk-SK" sz="20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k-SK" sz="20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prohlížeče</a:t>
                      </a:r>
                      <a:r>
                        <a:rPr lang="sk-SK" sz="20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k-SK" sz="2000" u="sng" kern="1200" dirty="0">
                          <a:solidFill>
                            <a:srgbClr val="0563C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Do </a:t>
                      </a:r>
                      <a:r>
                        <a:rPr lang="sk-SK" sz="2000" u="sng" kern="1200" dirty="0" err="1">
                          <a:solidFill>
                            <a:srgbClr val="0563C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Not</a:t>
                      </a:r>
                      <a:r>
                        <a:rPr lang="sk-SK" sz="2000" u="sng" kern="1200" dirty="0">
                          <a:solidFill>
                            <a:srgbClr val="0563C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 Track </a:t>
                      </a:r>
                      <a:r>
                        <a:rPr lang="sk-SK" sz="20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FF983B"/>
                        </a:buClr>
                        <a:buSzPct val="80000"/>
                        <a:buFont typeface="Wingdings" panose="05000000000000000000" pitchFamily="2" charset="2"/>
                        <a:buChar char="q"/>
                      </a:pPr>
                      <a:r>
                        <a:rPr lang="sk-SK" sz="20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Použijte</a:t>
                      </a:r>
                      <a:r>
                        <a:rPr lang="sk-SK" sz="20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anonymní režim </a:t>
                      </a:r>
                      <a:r>
                        <a:rPr lang="sk-SK" sz="20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ve</a:t>
                      </a:r>
                      <a:r>
                        <a:rPr lang="sk-SK" sz="20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k-SK" sz="20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webovém</a:t>
                      </a:r>
                      <a:r>
                        <a:rPr lang="sk-SK" sz="20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k-SK" sz="20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prohlížeči</a:t>
                      </a:r>
                      <a:r>
                        <a:rPr lang="sk-SK" sz="20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FF983B"/>
                        </a:buClr>
                        <a:buSzPct val="80000"/>
                        <a:buFont typeface="Wingdings" panose="05000000000000000000" pitchFamily="2" charset="2"/>
                        <a:buChar char="q"/>
                      </a:pPr>
                      <a:r>
                        <a:rPr lang="sk-SK" sz="20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Používejte</a:t>
                      </a:r>
                      <a:r>
                        <a:rPr lang="sk-SK" sz="20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k-SK" sz="2000" u="sng" kern="1200" dirty="0" err="1">
                          <a:solidFill>
                            <a:srgbClr val="0563C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prohlížeče</a:t>
                      </a:r>
                      <a:r>
                        <a:rPr lang="sk-SK" sz="2000" u="sng" kern="1200" dirty="0">
                          <a:solidFill>
                            <a:srgbClr val="0563C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 proti </a:t>
                      </a:r>
                      <a:r>
                        <a:rPr lang="sk-SK" sz="2000" u="sng" kern="1200" dirty="0" err="1">
                          <a:solidFill>
                            <a:srgbClr val="0563C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sledování</a:t>
                      </a:r>
                      <a:r>
                        <a:rPr lang="sk-SK" sz="20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sk-SK" sz="20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např</a:t>
                      </a:r>
                      <a:r>
                        <a:rPr lang="sk-SK" sz="20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sk-SK" sz="20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DuckDuckGo</a:t>
                      </a:r>
                      <a:r>
                        <a:rPr lang="sk-SK" sz="20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FF983B"/>
                        </a:buClr>
                        <a:buSzPct val="80000"/>
                        <a:buFont typeface="Wingdings" panose="05000000000000000000" pitchFamily="2" charset="2"/>
                        <a:buChar char="q"/>
                      </a:pPr>
                      <a:r>
                        <a:rPr lang="sk-SK" sz="20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Použijte</a:t>
                      </a:r>
                      <a:r>
                        <a:rPr lang="sk-SK" sz="20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k-SK" sz="2000" u="sng" kern="1200" dirty="0" err="1">
                          <a:solidFill>
                            <a:srgbClr val="0563C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soukromý</a:t>
                      </a:r>
                      <a:r>
                        <a:rPr lang="sk-SK" sz="2000" u="sng" kern="1200" dirty="0">
                          <a:solidFill>
                            <a:srgbClr val="0563C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sk-SK" sz="2000" u="sng" kern="1200" dirty="0" err="1">
                          <a:solidFill>
                            <a:srgbClr val="0563C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+mn-cs"/>
                        </a:rPr>
                        <a:t>prohlížeč</a:t>
                      </a:r>
                      <a:r>
                        <a:rPr lang="sk-SK" sz="20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sk-SK" sz="20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např</a:t>
                      </a:r>
                      <a:r>
                        <a:rPr lang="sk-SK" sz="20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sk-SK" sz="20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Tor</a:t>
                      </a:r>
                      <a:r>
                        <a:rPr lang="sk-SK" sz="20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5648" marR="65648" marT="0" marB="0">
                    <a:lnL w="12700" cap="flat" cmpd="sng" algn="ctr">
                      <a:solidFill>
                        <a:srgbClr val="92BA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BA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BA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BA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8120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0672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982" y="640822"/>
            <a:ext cx="3418659" cy="5583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pt-BR" sz="4600" dirty="0">
                <a:latin typeface="Aptos" panose="020B0004020202020204" pitchFamily="34" charset="0"/>
                <a:cs typeface="Calibri" panose="020F0502020204030204" pitchFamily="34" charset="0"/>
              </a:rPr>
              <a:t>Stali jste se obětí podvodu?</a:t>
            </a:r>
            <a:endParaRPr lang="en-US" sz="4600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2C65A4E-BBEF-43AE-34B7-B66715365F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449887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51704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25F85EE-0741-464A-89E5-9FE05AD7F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35" y="148158"/>
            <a:ext cx="5393360" cy="927081"/>
          </a:xfrm>
        </p:spPr>
        <p:txBody>
          <a:bodyPr>
            <a:normAutofit/>
          </a:bodyPr>
          <a:lstStyle/>
          <a:p>
            <a:pPr algn="l"/>
            <a:r>
              <a:rPr lang="en-US" sz="4400" dirty="0" err="1">
                <a:latin typeface="Aptos" panose="020B0004020202020204" pitchFamily="34" charset="0"/>
              </a:rPr>
              <a:t>Závěr</a:t>
            </a:r>
            <a:endParaRPr lang="en-US" sz="4400" dirty="0">
              <a:latin typeface="Aptos" panose="020B00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D43C8CB-ADCB-F147-B1DE-A91743521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422" y="1325880"/>
            <a:ext cx="5920139" cy="4851083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 err="1">
                <a:latin typeface="Aptos" panose="020B0004020202020204" pitchFamily="34" charset="0"/>
              </a:rPr>
              <a:t>Digitální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identita</a:t>
            </a:r>
            <a:r>
              <a:rPr lang="en-US" dirty="0">
                <a:latin typeface="Aptos" panose="020B0004020202020204" pitchFamily="34" charset="0"/>
              </a:rPr>
              <a:t> a </a:t>
            </a:r>
            <a:r>
              <a:rPr lang="en-US" dirty="0" err="1">
                <a:latin typeface="Aptos" panose="020B0004020202020204" pitchFamily="34" charset="0"/>
              </a:rPr>
              <a:t>digitální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stopa</a:t>
            </a:r>
            <a:r>
              <a:rPr lang="en-US" dirty="0">
                <a:latin typeface="Aptos" panose="020B0004020202020204" pitchFamily="34" charset="0"/>
              </a:rPr>
              <a:t> se </a:t>
            </a:r>
            <a:r>
              <a:rPr lang="en-US" dirty="0" err="1">
                <a:latin typeface="Aptos" panose="020B0004020202020204" pitchFamily="34" charset="0"/>
              </a:rPr>
              <a:t>staly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nedílnou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součástí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našeho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každodenního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života</a:t>
            </a:r>
            <a:r>
              <a:rPr lang="en-US" dirty="0">
                <a:latin typeface="Aptos" panose="020B0004020202020204" pitchFamily="34" charset="0"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en-US" dirty="0" err="1">
                <a:latin typeface="Aptos" panose="020B0004020202020204" pitchFamily="34" charset="0"/>
              </a:rPr>
              <a:t>Digitální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identita</a:t>
            </a:r>
            <a:r>
              <a:rPr lang="en-US" dirty="0">
                <a:latin typeface="Aptos" panose="020B0004020202020204" pitchFamily="34" charset="0"/>
              </a:rPr>
              <a:t> je </a:t>
            </a:r>
            <a:r>
              <a:rPr lang="en-US" dirty="0" err="1">
                <a:latin typeface="Aptos" panose="020B0004020202020204" pitchFamily="34" charset="0"/>
              </a:rPr>
              <a:t>naše</a:t>
            </a:r>
            <a:r>
              <a:rPr lang="en-US" dirty="0">
                <a:latin typeface="Aptos" panose="020B0004020202020204" pitchFamily="34" charset="0"/>
              </a:rPr>
              <a:t> online </a:t>
            </a:r>
            <a:r>
              <a:rPr lang="en-US" dirty="0" err="1">
                <a:latin typeface="Aptos" panose="020B0004020202020204" pitchFamily="34" charset="0"/>
              </a:rPr>
              <a:t>přítomnost</a:t>
            </a:r>
            <a:r>
              <a:rPr lang="en-US" dirty="0">
                <a:latin typeface="Aptos" panose="020B0004020202020204" pitchFamily="34" charset="0"/>
              </a:rPr>
              <a:t>, </a:t>
            </a:r>
            <a:r>
              <a:rPr lang="en-US" dirty="0" err="1">
                <a:latin typeface="Aptos" panose="020B0004020202020204" pitchFamily="34" charset="0"/>
              </a:rPr>
              <a:t>kterou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vytváříme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pomocí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digitálních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nástrojů</a:t>
            </a:r>
            <a:r>
              <a:rPr lang="en-US" dirty="0">
                <a:latin typeface="Aptos" panose="020B0004020202020204" pitchFamily="34" charset="0"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en-US" dirty="0" err="1">
                <a:latin typeface="Aptos" panose="020B0004020202020204" pitchFamily="34" charset="0"/>
              </a:rPr>
              <a:t>Digitální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stopa</a:t>
            </a:r>
            <a:r>
              <a:rPr lang="en-US" dirty="0">
                <a:latin typeface="Aptos" panose="020B0004020202020204" pitchFamily="34" charset="0"/>
              </a:rPr>
              <a:t> je "</a:t>
            </a:r>
            <a:r>
              <a:rPr lang="en-US" dirty="0" err="1">
                <a:latin typeface="Aptos" panose="020B0004020202020204" pitchFamily="34" charset="0"/>
              </a:rPr>
              <a:t>trvalý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záznam</a:t>
            </a:r>
            <a:r>
              <a:rPr lang="en-US" dirty="0">
                <a:latin typeface="Aptos" panose="020B0004020202020204" pitchFamily="34" charset="0"/>
              </a:rPr>
              <a:t>" </a:t>
            </a:r>
            <a:r>
              <a:rPr lang="en-US" dirty="0" err="1">
                <a:latin typeface="Aptos" panose="020B0004020202020204" pitchFamily="34" charset="0"/>
              </a:rPr>
              <a:t>naší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digitální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přítomnosti</a:t>
            </a:r>
            <a:r>
              <a:rPr lang="en-US" dirty="0">
                <a:latin typeface="Aptos" panose="020B0004020202020204" pitchFamily="34" charset="0"/>
              </a:rPr>
              <a:t> a </a:t>
            </a:r>
            <a:r>
              <a:rPr lang="en-US" dirty="0" err="1">
                <a:latin typeface="Aptos" panose="020B0004020202020204" pitchFamily="34" charset="0"/>
              </a:rPr>
              <a:t>našeho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používání</a:t>
            </a:r>
            <a:r>
              <a:rPr lang="en-US" dirty="0">
                <a:latin typeface="Aptos" panose="020B0004020202020204" pitchFamily="34" charset="0"/>
              </a:rPr>
              <a:t> online </a:t>
            </a:r>
            <a:r>
              <a:rPr lang="en-US" dirty="0" err="1">
                <a:latin typeface="Aptos" panose="020B0004020202020204" pitchFamily="34" charset="0"/>
              </a:rPr>
              <a:t>služeb</a:t>
            </a:r>
            <a:r>
              <a:rPr lang="en-US" dirty="0">
                <a:latin typeface="Aptos" panose="020B000402020202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dirty="0" err="1">
                <a:latin typeface="Aptos" panose="020B0004020202020204" pitchFamily="34" charset="0"/>
              </a:rPr>
              <a:t>Znalosti</a:t>
            </a:r>
            <a:r>
              <a:rPr lang="en-US" dirty="0">
                <a:latin typeface="Aptos" panose="020B0004020202020204" pitchFamily="34" charset="0"/>
              </a:rPr>
              <a:t> a </a:t>
            </a:r>
            <a:r>
              <a:rPr lang="en-US" dirty="0" err="1">
                <a:latin typeface="Aptos" panose="020B0004020202020204" pitchFamily="34" charset="0"/>
              </a:rPr>
              <a:t>efektivní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správa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digitální</a:t>
            </a:r>
            <a:r>
              <a:rPr lang="en-US" dirty="0">
                <a:latin typeface="Aptos" panose="020B0004020202020204" pitchFamily="34" charset="0"/>
              </a:rPr>
              <a:t> identity a </a:t>
            </a:r>
            <a:r>
              <a:rPr lang="en-US" dirty="0" err="1">
                <a:latin typeface="Aptos" panose="020B0004020202020204" pitchFamily="34" charset="0"/>
              </a:rPr>
              <a:t>digitální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stopy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jsou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klíčem</a:t>
            </a:r>
            <a:r>
              <a:rPr lang="en-US" dirty="0">
                <a:latin typeface="Aptos" panose="020B0004020202020204" pitchFamily="34" charset="0"/>
              </a:rPr>
              <a:t> k </a:t>
            </a:r>
            <a:r>
              <a:rPr lang="en-US" dirty="0" err="1">
                <a:latin typeface="Aptos" panose="020B0004020202020204" pitchFamily="34" charset="0"/>
              </a:rPr>
              <a:t>našemu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sz="2700" b="1" dirty="0" err="1">
                <a:solidFill>
                  <a:srgbClr val="FF983B"/>
                </a:solidFill>
                <a:latin typeface="Aptos" panose="020B0004020202020204" pitchFamily="34" charset="0"/>
              </a:rPr>
              <a:t>digitálnímu</a:t>
            </a:r>
            <a:r>
              <a:rPr lang="en-US" sz="2700" b="1" dirty="0">
                <a:solidFill>
                  <a:srgbClr val="FF983B"/>
                </a:solidFill>
                <a:latin typeface="Aptos" panose="020B0004020202020204" pitchFamily="34" charset="0"/>
              </a:rPr>
              <a:t> </a:t>
            </a:r>
            <a:r>
              <a:rPr lang="en-US" sz="2700" b="1" dirty="0" err="1">
                <a:solidFill>
                  <a:srgbClr val="FF983B"/>
                </a:solidFill>
                <a:latin typeface="Aptos" panose="020B0004020202020204" pitchFamily="34" charset="0"/>
              </a:rPr>
              <a:t>soukromí</a:t>
            </a:r>
            <a:r>
              <a:rPr lang="en-US" sz="2700" b="1" dirty="0">
                <a:solidFill>
                  <a:srgbClr val="FF983B"/>
                </a:solidFill>
                <a:latin typeface="Aptos" panose="020B0004020202020204" pitchFamily="34" charset="0"/>
              </a:rPr>
              <a:t> </a:t>
            </a:r>
            <a:r>
              <a:rPr lang="en-US" dirty="0">
                <a:latin typeface="Aptos" panose="020B0004020202020204" pitchFamily="34" charset="0"/>
              </a:rPr>
              <a:t>a </a:t>
            </a:r>
            <a:r>
              <a:rPr lang="en-US" sz="2700" b="1" dirty="0" err="1">
                <a:solidFill>
                  <a:srgbClr val="FF983B"/>
                </a:solidFill>
                <a:latin typeface="Aptos" panose="020B0004020202020204" pitchFamily="34" charset="0"/>
              </a:rPr>
              <a:t>digitální</a:t>
            </a:r>
            <a:r>
              <a:rPr lang="en-US" sz="2700" b="1" dirty="0">
                <a:solidFill>
                  <a:srgbClr val="FF983B"/>
                </a:solidFill>
                <a:latin typeface="Aptos" panose="020B0004020202020204" pitchFamily="34" charset="0"/>
              </a:rPr>
              <a:t> </a:t>
            </a:r>
            <a:r>
              <a:rPr lang="en-US" sz="2700" b="1" dirty="0" err="1">
                <a:solidFill>
                  <a:srgbClr val="FF983B"/>
                </a:solidFill>
                <a:latin typeface="Aptos" panose="020B0004020202020204" pitchFamily="34" charset="0"/>
              </a:rPr>
              <a:t>bezpečnosti</a:t>
            </a:r>
            <a:r>
              <a:rPr lang="en-US" sz="2700" b="1" dirty="0">
                <a:solidFill>
                  <a:srgbClr val="FF983B"/>
                </a:solidFill>
                <a:latin typeface="Aptos" panose="020B0004020202020204" pitchFamily="34" charset="0"/>
              </a:rPr>
              <a:t> </a:t>
            </a:r>
            <a:r>
              <a:rPr lang="en-US" dirty="0">
                <a:latin typeface="Aptos" panose="020B0004020202020204" pitchFamily="34" charset="0"/>
              </a:rPr>
              <a:t>v </a:t>
            </a:r>
            <a:r>
              <a:rPr lang="en-US" dirty="0" err="1">
                <a:latin typeface="Aptos" panose="020B0004020202020204" pitchFamily="34" charset="0"/>
              </a:rPr>
              <a:t>digitálním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světě</a:t>
            </a:r>
            <a:r>
              <a:rPr lang="en-US" dirty="0">
                <a:latin typeface="Aptos" panose="020B000402020202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endParaRPr lang="en-US" dirty="0">
              <a:latin typeface="Aptos" panose="020B0004020202020204" pitchFamily="34" charset="0"/>
            </a:endParaRPr>
          </a:p>
          <a:p>
            <a:pPr>
              <a:spcAft>
                <a:spcPts val="600"/>
              </a:spcAft>
            </a:pP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B5D2F0A-3C14-8B4B-A8B2-6DBCCD66CA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" b="2"/>
          <a:stretch/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28958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7026D-F5E1-B553-586D-89825179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116" y="151855"/>
            <a:ext cx="10662684" cy="914945"/>
          </a:xfrm>
        </p:spPr>
        <p:txBody>
          <a:bodyPr>
            <a:normAutofit/>
          </a:bodyPr>
          <a:lstStyle/>
          <a:p>
            <a:r>
              <a:rPr lang="en-US" dirty="0" err="1">
                <a:latin typeface="Aptos" panose="020B0004020202020204" pitchFamily="34" charset="0"/>
                <a:ea typeface="Cambria"/>
              </a:rPr>
              <a:t>Kvízové</a:t>
            </a:r>
            <a:r>
              <a:rPr lang="en-US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otázky</a:t>
            </a: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0C196-A442-590B-489F-C8B219E50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115" y="1278294"/>
            <a:ext cx="11121439" cy="473995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sk-SK" dirty="0" err="1">
                <a:latin typeface="Cambria"/>
                <a:ea typeface="Cambria"/>
              </a:rPr>
              <a:t>Co</a:t>
            </a:r>
            <a:r>
              <a:rPr lang="sk-SK" dirty="0">
                <a:latin typeface="Cambria"/>
                <a:ea typeface="Cambria"/>
              </a:rPr>
              <a:t> je </a:t>
            </a:r>
            <a:r>
              <a:rPr lang="sk-SK" dirty="0" err="1">
                <a:latin typeface="Cambria"/>
                <a:ea typeface="Cambria"/>
              </a:rPr>
              <a:t>digitální</a:t>
            </a:r>
            <a:r>
              <a:rPr lang="sk-SK" dirty="0">
                <a:latin typeface="Cambria"/>
                <a:ea typeface="Cambria"/>
              </a:rPr>
              <a:t> identita?</a:t>
            </a:r>
          </a:p>
          <a:p>
            <a:r>
              <a:rPr lang="sk-SK" dirty="0">
                <a:latin typeface="Cambria"/>
                <a:ea typeface="Cambria"/>
              </a:rPr>
              <a:t> </a:t>
            </a:r>
            <a:r>
              <a:rPr lang="sk-SK" dirty="0" err="1">
                <a:latin typeface="Cambria"/>
                <a:ea typeface="Cambria"/>
              </a:rPr>
              <a:t>Jaké</a:t>
            </a:r>
            <a:r>
              <a:rPr lang="sk-SK" dirty="0">
                <a:latin typeface="Cambria"/>
                <a:ea typeface="Cambria"/>
              </a:rPr>
              <a:t> </a:t>
            </a:r>
            <a:r>
              <a:rPr lang="sk-SK" dirty="0" err="1">
                <a:latin typeface="Cambria"/>
                <a:ea typeface="Cambria"/>
              </a:rPr>
              <a:t>informace</a:t>
            </a:r>
            <a:r>
              <a:rPr lang="sk-SK" dirty="0">
                <a:latin typeface="Cambria"/>
                <a:ea typeface="Cambria"/>
              </a:rPr>
              <a:t> </a:t>
            </a:r>
            <a:r>
              <a:rPr lang="sk-SK" dirty="0" err="1">
                <a:latin typeface="Cambria"/>
                <a:ea typeface="Cambria"/>
              </a:rPr>
              <a:t>mohou</a:t>
            </a:r>
            <a:r>
              <a:rPr lang="sk-SK" dirty="0">
                <a:latin typeface="Cambria"/>
                <a:ea typeface="Cambria"/>
              </a:rPr>
              <a:t> </a:t>
            </a:r>
            <a:r>
              <a:rPr lang="sk-SK" dirty="0" err="1">
                <a:latin typeface="Cambria"/>
                <a:ea typeface="Cambria"/>
              </a:rPr>
              <a:t>být</a:t>
            </a:r>
            <a:r>
              <a:rPr lang="sk-SK" dirty="0">
                <a:latin typeface="Cambria"/>
                <a:ea typeface="Cambria"/>
              </a:rPr>
              <a:t> </a:t>
            </a:r>
            <a:r>
              <a:rPr lang="sk-SK" dirty="0" err="1">
                <a:latin typeface="Cambria"/>
                <a:ea typeface="Cambria"/>
              </a:rPr>
              <a:t>součástí</a:t>
            </a:r>
            <a:r>
              <a:rPr lang="sk-SK" dirty="0">
                <a:latin typeface="Cambria"/>
                <a:ea typeface="Cambria"/>
              </a:rPr>
              <a:t> </a:t>
            </a:r>
            <a:r>
              <a:rPr lang="sk-SK" dirty="0" err="1">
                <a:latin typeface="Cambria"/>
                <a:ea typeface="Cambria"/>
              </a:rPr>
              <a:t>vaší</a:t>
            </a:r>
            <a:r>
              <a:rPr lang="sk-SK" dirty="0">
                <a:latin typeface="Cambria"/>
                <a:ea typeface="Cambria"/>
              </a:rPr>
              <a:t> </a:t>
            </a:r>
            <a:r>
              <a:rPr lang="sk-SK" dirty="0" err="1">
                <a:latin typeface="Cambria"/>
                <a:ea typeface="Cambria"/>
              </a:rPr>
              <a:t>digitální</a:t>
            </a:r>
            <a:r>
              <a:rPr lang="sk-SK" dirty="0">
                <a:latin typeface="Cambria"/>
                <a:ea typeface="Cambria"/>
              </a:rPr>
              <a:t> identity?</a:t>
            </a:r>
          </a:p>
          <a:p>
            <a:r>
              <a:rPr lang="sk-SK" dirty="0">
                <a:latin typeface="Cambria"/>
                <a:ea typeface="Cambria"/>
              </a:rPr>
              <a:t> </a:t>
            </a:r>
            <a:r>
              <a:rPr lang="sk-SK" dirty="0" err="1">
                <a:latin typeface="Cambria"/>
                <a:ea typeface="Cambria"/>
              </a:rPr>
              <a:t>Jaká</a:t>
            </a:r>
            <a:r>
              <a:rPr lang="sk-SK" dirty="0">
                <a:latin typeface="Cambria"/>
                <a:ea typeface="Cambria"/>
              </a:rPr>
              <a:t> </a:t>
            </a:r>
            <a:r>
              <a:rPr lang="sk-SK" dirty="0" err="1">
                <a:latin typeface="Cambria"/>
                <a:ea typeface="Cambria"/>
              </a:rPr>
              <a:t>jsou</a:t>
            </a:r>
            <a:r>
              <a:rPr lang="sk-SK" dirty="0">
                <a:latin typeface="Cambria"/>
                <a:ea typeface="Cambria"/>
              </a:rPr>
              <a:t> rizika a hrozby zneužití </a:t>
            </a:r>
            <a:r>
              <a:rPr lang="sk-SK" dirty="0" err="1">
                <a:latin typeface="Cambria"/>
                <a:ea typeface="Cambria"/>
              </a:rPr>
              <a:t>digitální</a:t>
            </a:r>
            <a:r>
              <a:rPr lang="sk-SK" dirty="0">
                <a:latin typeface="Cambria"/>
                <a:ea typeface="Cambria"/>
              </a:rPr>
              <a:t> identity?</a:t>
            </a:r>
          </a:p>
          <a:p>
            <a:r>
              <a:rPr lang="sk-SK" dirty="0">
                <a:latin typeface="Cambria"/>
                <a:ea typeface="Cambria"/>
              </a:rPr>
              <a:t> </a:t>
            </a:r>
            <a:r>
              <a:rPr lang="sk-SK" dirty="0" err="1">
                <a:latin typeface="Cambria"/>
                <a:ea typeface="Cambria"/>
              </a:rPr>
              <a:t>Jaký</a:t>
            </a:r>
            <a:r>
              <a:rPr lang="sk-SK" dirty="0">
                <a:latin typeface="Cambria"/>
                <a:ea typeface="Cambria"/>
              </a:rPr>
              <a:t> je </a:t>
            </a:r>
            <a:r>
              <a:rPr lang="sk-SK" dirty="0" err="1">
                <a:latin typeface="Cambria"/>
                <a:ea typeface="Cambria"/>
              </a:rPr>
              <a:t>osvědčený</a:t>
            </a:r>
            <a:r>
              <a:rPr lang="sk-SK" dirty="0">
                <a:latin typeface="Cambria"/>
                <a:ea typeface="Cambria"/>
              </a:rPr>
              <a:t> postup pro ochranu </a:t>
            </a:r>
            <a:r>
              <a:rPr lang="sk-SK" dirty="0" err="1">
                <a:latin typeface="Cambria"/>
                <a:ea typeface="Cambria"/>
              </a:rPr>
              <a:t>vaší</a:t>
            </a:r>
            <a:r>
              <a:rPr lang="sk-SK" dirty="0">
                <a:latin typeface="Cambria"/>
                <a:ea typeface="Cambria"/>
              </a:rPr>
              <a:t> </a:t>
            </a:r>
            <a:r>
              <a:rPr lang="sk-SK" dirty="0" err="1">
                <a:latin typeface="Cambria"/>
                <a:ea typeface="Cambria"/>
              </a:rPr>
              <a:t>digitální</a:t>
            </a:r>
            <a:r>
              <a:rPr lang="sk-SK" dirty="0">
                <a:latin typeface="Cambria"/>
                <a:ea typeface="Cambria"/>
              </a:rPr>
              <a:t> identity?</a:t>
            </a:r>
          </a:p>
          <a:p>
            <a:endParaRPr lang="sk-SK" dirty="0">
              <a:latin typeface="Cambria"/>
              <a:ea typeface="Cambria"/>
            </a:endParaRPr>
          </a:p>
          <a:p>
            <a:r>
              <a:rPr lang="sk-SK" dirty="0" err="1">
                <a:latin typeface="Cambria"/>
                <a:ea typeface="Cambria"/>
              </a:rPr>
              <a:t>Co</a:t>
            </a:r>
            <a:r>
              <a:rPr lang="sk-SK" dirty="0">
                <a:latin typeface="Cambria"/>
                <a:ea typeface="Cambria"/>
              </a:rPr>
              <a:t> je to </a:t>
            </a:r>
            <a:r>
              <a:rPr lang="sk-SK" dirty="0" err="1">
                <a:latin typeface="Cambria"/>
                <a:ea typeface="Cambria"/>
              </a:rPr>
              <a:t>digitální</a:t>
            </a:r>
            <a:r>
              <a:rPr lang="sk-SK" dirty="0">
                <a:latin typeface="Cambria"/>
                <a:ea typeface="Cambria"/>
              </a:rPr>
              <a:t> stopa?</a:t>
            </a:r>
          </a:p>
          <a:p>
            <a:r>
              <a:rPr lang="sk-SK" dirty="0">
                <a:latin typeface="Cambria"/>
                <a:ea typeface="Cambria"/>
              </a:rPr>
              <a:t> </a:t>
            </a:r>
            <a:r>
              <a:rPr lang="sk-SK" dirty="0" err="1">
                <a:latin typeface="Cambria"/>
                <a:ea typeface="Cambria"/>
              </a:rPr>
              <a:t>Jaké</a:t>
            </a:r>
            <a:r>
              <a:rPr lang="sk-SK" dirty="0">
                <a:latin typeface="Cambria"/>
                <a:ea typeface="Cambria"/>
              </a:rPr>
              <a:t> </a:t>
            </a:r>
            <a:r>
              <a:rPr lang="sk-SK" dirty="0" err="1">
                <a:latin typeface="Cambria"/>
                <a:ea typeface="Cambria"/>
              </a:rPr>
              <a:t>informace</a:t>
            </a:r>
            <a:r>
              <a:rPr lang="sk-SK" dirty="0">
                <a:latin typeface="Cambria"/>
                <a:ea typeface="Cambria"/>
              </a:rPr>
              <a:t> </a:t>
            </a:r>
            <a:r>
              <a:rPr lang="sk-SK" dirty="0" err="1">
                <a:latin typeface="Cambria"/>
                <a:ea typeface="Cambria"/>
              </a:rPr>
              <a:t>jsou</a:t>
            </a:r>
            <a:r>
              <a:rPr lang="sk-SK" dirty="0">
                <a:latin typeface="Cambria"/>
                <a:ea typeface="Cambria"/>
              </a:rPr>
              <a:t> </a:t>
            </a:r>
            <a:r>
              <a:rPr lang="sk-SK" dirty="0" err="1">
                <a:latin typeface="Cambria"/>
                <a:ea typeface="Cambria"/>
              </a:rPr>
              <a:t>shromažďovány</a:t>
            </a:r>
            <a:r>
              <a:rPr lang="sk-SK" dirty="0">
                <a:latin typeface="Cambria"/>
                <a:ea typeface="Cambria"/>
              </a:rPr>
              <a:t>/</a:t>
            </a:r>
            <a:r>
              <a:rPr lang="sk-SK" dirty="0" err="1">
                <a:latin typeface="Cambria"/>
                <a:ea typeface="Cambria"/>
              </a:rPr>
              <a:t>zaznamenávány</a:t>
            </a:r>
            <a:r>
              <a:rPr lang="sk-SK" dirty="0">
                <a:latin typeface="Cambria"/>
                <a:ea typeface="Cambria"/>
              </a:rPr>
              <a:t> </a:t>
            </a:r>
            <a:r>
              <a:rPr lang="sk-SK" dirty="0" err="1">
                <a:latin typeface="Cambria"/>
                <a:ea typeface="Cambria"/>
              </a:rPr>
              <a:t>prostřednictvím</a:t>
            </a:r>
            <a:r>
              <a:rPr lang="sk-SK" dirty="0">
                <a:latin typeface="Cambria"/>
                <a:ea typeface="Cambria"/>
              </a:rPr>
              <a:t> </a:t>
            </a:r>
            <a:r>
              <a:rPr lang="sk-SK" dirty="0" err="1">
                <a:latin typeface="Cambria"/>
                <a:ea typeface="Cambria"/>
              </a:rPr>
              <a:t>vaší</a:t>
            </a:r>
            <a:r>
              <a:rPr lang="sk-SK" dirty="0">
                <a:latin typeface="Cambria"/>
                <a:ea typeface="Cambria"/>
              </a:rPr>
              <a:t> </a:t>
            </a:r>
            <a:r>
              <a:rPr lang="sk-SK" dirty="0" err="1">
                <a:latin typeface="Cambria"/>
                <a:ea typeface="Cambria"/>
              </a:rPr>
              <a:t>digitální</a:t>
            </a:r>
            <a:r>
              <a:rPr lang="sk-SK" dirty="0">
                <a:latin typeface="Cambria"/>
                <a:ea typeface="Cambria"/>
              </a:rPr>
              <a:t> stopy? </a:t>
            </a:r>
          </a:p>
          <a:p>
            <a:r>
              <a:rPr lang="sk-SK" dirty="0">
                <a:latin typeface="Cambria"/>
                <a:ea typeface="Cambria"/>
              </a:rPr>
              <a:t> Jak </a:t>
            </a:r>
            <a:r>
              <a:rPr lang="sk-SK" dirty="0" err="1">
                <a:latin typeface="Cambria"/>
                <a:ea typeface="Cambria"/>
              </a:rPr>
              <a:t>můžete</a:t>
            </a:r>
            <a:r>
              <a:rPr lang="sk-SK" dirty="0">
                <a:latin typeface="Cambria"/>
                <a:ea typeface="Cambria"/>
              </a:rPr>
              <a:t> </a:t>
            </a:r>
            <a:r>
              <a:rPr lang="sk-SK" dirty="0" err="1">
                <a:latin typeface="Cambria"/>
                <a:ea typeface="Cambria"/>
              </a:rPr>
              <a:t>minimalizovat</a:t>
            </a:r>
            <a:r>
              <a:rPr lang="sk-SK" dirty="0">
                <a:latin typeface="Cambria"/>
                <a:ea typeface="Cambria"/>
              </a:rPr>
              <a:t> </a:t>
            </a:r>
            <a:r>
              <a:rPr lang="sk-SK" dirty="0" err="1">
                <a:latin typeface="Cambria"/>
                <a:ea typeface="Cambria"/>
              </a:rPr>
              <a:t>svou</a:t>
            </a:r>
            <a:r>
              <a:rPr lang="sk-SK" dirty="0">
                <a:latin typeface="Cambria"/>
                <a:ea typeface="Cambria"/>
              </a:rPr>
              <a:t> </a:t>
            </a:r>
            <a:r>
              <a:rPr lang="sk-SK" dirty="0" err="1">
                <a:latin typeface="Cambria"/>
                <a:ea typeface="Cambria"/>
              </a:rPr>
              <a:t>digitální</a:t>
            </a:r>
            <a:r>
              <a:rPr lang="sk-SK" dirty="0">
                <a:latin typeface="Cambria"/>
                <a:ea typeface="Cambria"/>
              </a:rPr>
              <a:t> stopu? </a:t>
            </a:r>
          </a:p>
          <a:p>
            <a:r>
              <a:rPr lang="sk-SK" dirty="0">
                <a:latin typeface="Cambria"/>
                <a:ea typeface="Cambria"/>
              </a:rPr>
              <a:t> Jak </a:t>
            </a:r>
            <a:r>
              <a:rPr lang="sk-SK" dirty="0" err="1">
                <a:latin typeface="Cambria"/>
                <a:ea typeface="Cambria"/>
              </a:rPr>
              <a:t>postupovat</a:t>
            </a:r>
            <a:r>
              <a:rPr lang="sk-SK" dirty="0">
                <a:latin typeface="Cambria"/>
                <a:ea typeface="Cambria"/>
              </a:rPr>
              <a:t>, </a:t>
            </a:r>
            <a:r>
              <a:rPr lang="sk-SK" dirty="0" err="1">
                <a:latin typeface="Cambria"/>
                <a:ea typeface="Cambria"/>
              </a:rPr>
              <a:t>když</a:t>
            </a:r>
            <a:r>
              <a:rPr lang="sk-SK" dirty="0">
                <a:latin typeface="Cambria"/>
                <a:ea typeface="Cambria"/>
              </a:rPr>
              <a:t> </a:t>
            </a:r>
            <a:r>
              <a:rPr lang="sk-SK" dirty="0" err="1">
                <a:latin typeface="Cambria"/>
                <a:ea typeface="Cambria"/>
              </a:rPr>
              <a:t>jste</a:t>
            </a:r>
            <a:r>
              <a:rPr lang="sk-SK" dirty="0">
                <a:latin typeface="Cambria"/>
                <a:ea typeface="Cambria"/>
              </a:rPr>
              <a:t> </a:t>
            </a:r>
            <a:r>
              <a:rPr lang="sk-SK" dirty="0" err="1">
                <a:latin typeface="Cambria"/>
                <a:ea typeface="Cambria"/>
              </a:rPr>
              <a:t>se</a:t>
            </a:r>
            <a:r>
              <a:rPr lang="sk-SK" dirty="0">
                <a:latin typeface="Cambria"/>
                <a:ea typeface="Cambria"/>
              </a:rPr>
              <a:t> stali </a:t>
            </a:r>
            <a:r>
              <a:rPr lang="sk-SK" dirty="0" err="1">
                <a:latin typeface="Cambria"/>
                <a:ea typeface="Cambria"/>
              </a:rPr>
              <a:t>obětí</a:t>
            </a:r>
            <a:r>
              <a:rPr lang="sk-SK" dirty="0">
                <a:latin typeface="Cambria"/>
                <a:ea typeface="Cambria"/>
              </a:rPr>
              <a:t> online podvodu?</a:t>
            </a:r>
          </a:p>
        </p:txBody>
      </p:sp>
    </p:spTree>
    <p:extLst>
      <p:ext uri="{BB962C8B-B14F-4D97-AF65-F5344CB8AC3E}">
        <p14:creationId xmlns:p14="http://schemas.microsoft.com/office/powerpoint/2010/main" val="33706317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12298" y="654050"/>
            <a:ext cx="11567404" cy="6246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1803"/>
              </a:lnSpc>
              <a:spcBef>
                <a:spcPct val="0"/>
              </a:spcBef>
              <a:defRPr/>
            </a:pPr>
            <a:r>
              <a:rPr lang="en-US" sz="2667" b="1" dirty="0" err="1">
                <a:solidFill>
                  <a:srgbClr val="92BAB5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Volná</a:t>
            </a:r>
            <a:r>
              <a:rPr lang="en-US" sz="2667" b="1" dirty="0">
                <a:solidFill>
                  <a:srgbClr val="92BAB5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667" b="1" dirty="0" err="1">
                <a:solidFill>
                  <a:srgbClr val="92BAB5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licence</a:t>
            </a:r>
            <a:r>
              <a:rPr lang="en-US" sz="2667" b="1" dirty="0">
                <a:solidFill>
                  <a:srgbClr val="92BAB5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</a:p>
          <a:p>
            <a:pPr algn="just" defTabSz="609630">
              <a:lnSpc>
                <a:spcPts val="1803"/>
              </a:lnSpc>
              <a:spcBef>
                <a:spcPct val="0"/>
              </a:spcBef>
              <a:defRPr/>
            </a:pP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Produkt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vyvinutý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zde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v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rámci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projektu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"Building Digital Resilience by Making Digital Wellbeing and Security Accessible to All 2022-2-SK01-KA220-ADU-000096888"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byl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vyvinut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za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podpory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Evropské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komise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a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odráží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výhradně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názor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autora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.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Evropská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komise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neodpovídá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za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obsah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dokumentů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</a:p>
          <a:p>
            <a:pPr algn="just" defTabSz="609630">
              <a:lnSpc>
                <a:spcPts val="1803"/>
              </a:lnSpc>
              <a:spcBef>
                <a:spcPct val="0"/>
              </a:spcBef>
              <a:defRPr/>
            </a:pP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Publikace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získává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licenci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Creative Commons CC BY- NC SA. </a:t>
            </a:r>
          </a:p>
          <a:p>
            <a:pPr algn="just" defTabSz="609630">
              <a:lnSpc>
                <a:spcPts val="1803"/>
              </a:lnSpc>
              <a:spcBef>
                <a:spcPct val="0"/>
              </a:spcBef>
              <a:defRPr/>
            </a:pPr>
            <a:endParaRPr lang="en-US" sz="2133" dirty="0">
              <a:solidFill>
                <a:prstClr val="black"/>
              </a:solidFill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algn="just" defTabSz="609630">
              <a:lnSpc>
                <a:spcPts val="1803"/>
              </a:lnSpc>
              <a:spcBef>
                <a:spcPct val="0"/>
              </a:spcBef>
              <a:defRPr/>
            </a:pPr>
            <a:endParaRPr lang="en-US" sz="2133" dirty="0">
              <a:solidFill>
                <a:prstClr val="black"/>
              </a:solidFill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algn="just" defTabSz="609630">
              <a:lnSpc>
                <a:spcPts val="1803"/>
              </a:lnSpc>
              <a:spcBef>
                <a:spcPct val="0"/>
              </a:spcBef>
              <a:defRPr/>
            </a:pPr>
            <a:endParaRPr lang="en-US" sz="2133" dirty="0">
              <a:solidFill>
                <a:prstClr val="black"/>
              </a:solidFill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algn="just" defTabSz="609630">
              <a:lnSpc>
                <a:spcPts val="1803"/>
              </a:lnSpc>
              <a:spcBef>
                <a:spcPct val="0"/>
              </a:spcBef>
              <a:defRPr/>
            </a:pP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</a:p>
          <a:p>
            <a:pPr algn="just" defTabSz="609630">
              <a:lnSpc>
                <a:spcPts val="1803"/>
              </a:lnSpc>
              <a:spcBef>
                <a:spcPct val="0"/>
              </a:spcBef>
              <a:defRPr/>
            </a:pPr>
            <a:endParaRPr lang="en-US" sz="2133" dirty="0">
              <a:solidFill>
                <a:prstClr val="black"/>
              </a:solidFill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algn="just" defTabSz="609630">
              <a:lnSpc>
                <a:spcPts val="1803"/>
              </a:lnSpc>
              <a:spcBef>
                <a:spcPct val="0"/>
              </a:spcBef>
              <a:defRPr/>
            </a:pP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</a:p>
          <a:p>
            <a:pPr algn="just" defTabSz="609630">
              <a:lnSpc>
                <a:spcPts val="1803"/>
              </a:lnSpc>
              <a:spcBef>
                <a:spcPct val="0"/>
              </a:spcBef>
              <a:defRPr/>
            </a:pP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Tato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licence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vám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umožňuje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distribuovat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,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remixovat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,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vylepšovat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a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stavět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na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díle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, ale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pouze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nekomerčně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.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Při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užití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díla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i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výňatků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z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něj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musí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: </a:t>
            </a:r>
          </a:p>
          <a:p>
            <a:pPr algn="just" defTabSz="609630">
              <a:lnSpc>
                <a:spcPts val="1803"/>
              </a:lnSpc>
              <a:spcBef>
                <a:spcPct val="0"/>
              </a:spcBef>
              <a:defRPr/>
            </a:pPr>
            <a:r>
              <a:rPr lang="cs-CZ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	1.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musí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být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uveden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zdroj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a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odkaz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na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licenci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a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musí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být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zmíněny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případné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změny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.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Autorská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práva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cs-CZ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	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zůstávají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autorům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dokumentů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. </a:t>
            </a:r>
          </a:p>
          <a:p>
            <a:pPr algn="just" defTabSz="609630">
              <a:lnSpc>
                <a:spcPts val="1803"/>
              </a:lnSpc>
              <a:spcBef>
                <a:spcPct val="0"/>
              </a:spcBef>
              <a:defRPr/>
            </a:pPr>
            <a:r>
              <a:rPr lang="cs-CZ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	2.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Dílo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nesmí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být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použito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pro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komerční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účely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. </a:t>
            </a:r>
          </a:p>
          <a:p>
            <a:pPr algn="just" defTabSz="609630">
              <a:lnSpc>
                <a:spcPts val="1803"/>
              </a:lnSpc>
              <a:spcBef>
                <a:spcPct val="0"/>
              </a:spcBef>
              <a:defRPr/>
            </a:pPr>
            <a:r>
              <a:rPr lang="cs-CZ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	3.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Pokud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dílo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znovu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vytvoříte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,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převedete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nebo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na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něm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budete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stavět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,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musí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být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vaše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příspěvky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cs-CZ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	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zveřejněny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pod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stejnou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licencí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jako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originál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.  </a:t>
            </a:r>
            <a:endParaRPr lang="cs-CZ" sz="2133" dirty="0">
              <a:solidFill>
                <a:prstClr val="black"/>
              </a:solidFill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algn="just" defTabSz="609630">
              <a:lnSpc>
                <a:spcPts val="1803"/>
              </a:lnSpc>
              <a:spcBef>
                <a:spcPct val="0"/>
              </a:spcBef>
              <a:defRPr/>
            </a:pPr>
            <a:endParaRPr lang="en-US" sz="2133" dirty="0">
              <a:solidFill>
                <a:prstClr val="black"/>
              </a:solidFill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algn="just">
              <a:lnSpc>
                <a:spcPts val="1803"/>
              </a:lnSpc>
              <a:spcBef>
                <a:spcPct val="0"/>
              </a:spcBef>
              <a:defRPr/>
            </a:pPr>
            <a:r>
              <a:rPr lang="en-US" sz="2133" b="1" dirty="0" err="1">
                <a:solidFill>
                  <a:srgbClr val="FFAA5A"/>
                </a:solidFill>
                <a:latin typeface="Aptos" panose="020B0004020202020204" pitchFamily="34" charset="0"/>
                <a:sym typeface="Inter"/>
              </a:rPr>
              <a:t>Zřeknutí</a:t>
            </a:r>
            <a:r>
              <a:rPr lang="en-US" sz="2133" b="1" dirty="0">
                <a:solidFill>
                  <a:srgbClr val="FFAA5A"/>
                </a:solidFill>
                <a:latin typeface="Aptos" panose="020B0004020202020204" pitchFamily="34" charset="0"/>
                <a:sym typeface="Inter"/>
              </a:rPr>
              <a:t> se:</a:t>
            </a:r>
          </a:p>
          <a:p>
            <a:pPr algn="just" defTabSz="609630">
              <a:lnSpc>
                <a:spcPts val="1803"/>
              </a:lnSpc>
              <a:spcBef>
                <a:spcPct val="0"/>
              </a:spcBef>
              <a:defRPr/>
            </a:pP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Financováno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Evropskou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unií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.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Vyjádřené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názory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a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stanoviska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jsou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však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pouze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názory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a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stanoviska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autora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(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autorů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) a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nemusí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nutně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odrážet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názory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a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stanoviska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Evropské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unie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nebo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Evropské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výkonné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agentury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pro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vzdělávání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a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kulturu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(EACEA).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Evropská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unie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ani EACEA za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ně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nemohou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nést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odpovědnost</a:t>
            </a: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.</a:t>
            </a:r>
          </a:p>
          <a:p>
            <a:pPr algn="just" defTabSz="609630">
              <a:lnSpc>
                <a:spcPts val="1803"/>
              </a:lnSpc>
              <a:spcBef>
                <a:spcPct val="0"/>
              </a:spcBef>
              <a:defRPr/>
            </a:pPr>
            <a:endParaRPr lang="en-US" sz="2133" dirty="0">
              <a:solidFill>
                <a:prstClr val="black"/>
              </a:solidFill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algn="just" defTabSz="609630">
              <a:lnSpc>
                <a:spcPts val="1803"/>
              </a:lnSpc>
              <a:spcBef>
                <a:spcPct val="0"/>
              </a:spcBef>
              <a:defRPr/>
            </a:pPr>
            <a:r>
              <a:rPr lang="en-US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.</a:t>
            </a:r>
          </a:p>
          <a:p>
            <a:pPr algn="just" defTabSz="609630">
              <a:lnSpc>
                <a:spcPts val="1803"/>
              </a:lnSpc>
              <a:spcBef>
                <a:spcPct val="0"/>
              </a:spcBef>
              <a:defRPr/>
            </a:pPr>
            <a:endParaRPr lang="en-US" sz="2133" dirty="0">
              <a:solidFill>
                <a:prstClr val="black"/>
              </a:solidFill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algn="just" defTabSz="609630">
              <a:lnSpc>
                <a:spcPts val="1803"/>
              </a:lnSpc>
              <a:spcBef>
                <a:spcPct val="0"/>
              </a:spcBef>
              <a:defRPr/>
            </a:pPr>
            <a:endParaRPr lang="en-US" sz="2133" dirty="0">
              <a:solidFill>
                <a:prstClr val="black"/>
              </a:solidFill>
              <a:latin typeface="Aptos" panose="020B0004020202020204" pitchFamily="34" charset="0"/>
              <a:ea typeface="Inter"/>
              <a:cs typeface="Inter"/>
              <a:sym typeface="Inter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406400" y="2362200"/>
            <a:ext cx="1562748" cy="539148"/>
          </a:xfrm>
          <a:custGeom>
            <a:avLst/>
            <a:gdLst/>
            <a:ahLst/>
            <a:cxnLst/>
            <a:rect l="l" t="t" r="r" b="b"/>
            <a:pathLst>
              <a:path w="2344122" h="808722">
                <a:moveTo>
                  <a:pt x="0" y="0"/>
                </a:moveTo>
                <a:lnTo>
                  <a:pt x="2344122" y="0"/>
                </a:lnTo>
                <a:lnTo>
                  <a:pt x="2344122" y="808722"/>
                </a:lnTo>
                <a:lnTo>
                  <a:pt x="0" y="8087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GB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9462"/>
          </a:xfrm>
        </p:spPr>
        <p:txBody>
          <a:bodyPr>
            <a:normAutofit/>
          </a:bodyPr>
          <a:lstStyle/>
          <a:p>
            <a:pPr algn="l"/>
            <a:r>
              <a:rPr lang="cs-CZ" dirty="0">
                <a:latin typeface="Aptos" panose="020B0004020202020204" pitchFamily="34" charset="0"/>
                <a:cs typeface="Calibri Light" panose="020F0302020204030204" pitchFamily="34" charset="0"/>
              </a:rPr>
              <a:t>Úvod </a:t>
            </a:r>
            <a:endParaRPr lang="en-US" dirty="0">
              <a:latin typeface="Aptos" panose="020B0004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327" y="1415078"/>
            <a:ext cx="10775302" cy="4351338"/>
          </a:xfrm>
        </p:spPr>
        <p:txBody>
          <a:bodyPr>
            <a:normAutofit/>
          </a:bodyPr>
          <a:lstStyle/>
          <a:p>
            <a:r>
              <a:rPr lang="cs-CZ" sz="2100" dirty="0"/>
              <a:t>Dnešní svět se vyznačuje obrovským nárůstem digitalizace ve všech oblastech našeho života – stále více služeb a transakcí se přesouvá na internet. </a:t>
            </a:r>
          </a:p>
          <a:p>
            <a:r>
              <a:rPr lang="cs-CZ" sz="2100" dirty="0"/>
              <a:t>Tradiční služby, které vyžadovaly osobní přítomnost, jsou transformovány do digitální podoby a "přesunuty" do online prostředí. </a:t>
            </a:r>
          </a:p>
          <a:p>
            <a:r>
              <a:rPr lang="cs-CZ" sz="2100" dirty="0"/>
              <a:t>Stávají se dostupnějšími a poskytují jednotlivcům nový, časově a geograficky neomezený přístup k informacím, osobnímu rozvoji, vzdělávání, komunikaci a sociální interakci, spolupráci atd.</a:t>
            </a:r>
          </a:p>
          <a:p>
            <a:pPr marL="0" indent="0">
              <a:buNone/>
            </a:pPr>
            <a:r>
              <a:rPr lang="cs-CZ" sz="2200" dirty="0">
                <a:latin typeface="Aptos" panose="020B0004020202020204" pitchFamily="34" charset="0"/>
                <a:ea typeface="Times New Roman" panose="02020603050405020304" pitchFamily="18" charset="0"/>
              </a:rPr>
              <a:t>	Přístup jednotlivce k těmto službám vyžaduje </a:t>
            </a:r>
            <a:r>
              <a:rPr lang="cs-CZ" sz="2100" b="1" dirty="0">
                <a:solidFill>
                  <a:srgbClr val="FF983B"/>
                </a:solidFill>
              </a:rPr>
              <a:t>digitální identitu</a:t>
            </a:r>
            <a:r>
              <a:rPr lang="cs-CZ" sz="2200" dirty="0">
                <a:latin typeface="Aptos" panose="020B0004020202020204" pitchFamily="34" charset="0"/>
                <a:ea typeface="Times New Roman" panose="02020603050405020304" pitchFamily="18" charset="0"/>
              </a:rPr>
              <a:t>, která je analogická 	jeho fyzické identitě v reálném světě.</a:t>
            </a:r>
          </a:p>
          <a:p>
            <a:pPr marL="0" indent="0">
              <a:buNone/>
            </a:pPr>
            <a:r>
              <a:rPr lang="cs-CZ" sz="2200" dirty="0">
                <a:latin typeface="Aptos" panose="020B0004020202020204" pitchFamily="34" charset="0"/>
                <a:ea typeface="Times New Roman" panose="02020603050405020304" pitchFamily="18" charset="0"/>
              </a:rPr>
              <a:t>	Naše digitální přítomnost a aktivity zanechávají naši </a:t>
            </a:r>
            <a:r>
              <a:rPr lang="cs-CZ" sz="2100" b="1" dirty="0">
                <a:solidFill>
                  <a:srgbClr val="FF983B"/>
                </a:solidFill>
              </a:rPr>
              <a:t>digitální stopu </a:t>
            </a:r>
            <a:r>
              <a:rPr lang="cs-CZ" sz="2200" dirty="0">
                <a:latin typeface="Aptos" panose="020B0004020202020204" pitchFamily="34" charset="0"/>
                <a:ea typeface="Times New Roman" panose="02020603050405020304" pitchFamily="18" charset="0"/>
              </a:rPr>
              <a:t>v online světě v 	podobě různých informací.</a:t>
            </a:r>
          </a:p>
          <a:p>
            <a:pPr marL="0" indent="0">
              <a:buNone/>
            </a:pPr>
            <a:endParaRPr lang="cs-CZ" sz="2200" dirty="0"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200" dirty="0"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dirty="0">
              <a:latin typeface="Aptos" panose="020B0004020202020204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908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9462"/>
          </a:xfrm>
        </p:spPr>
        <p:txBody>
          <a:bodyPr>
            <a:normAutofit/>
          </a:bodyPr>
          <a:lstStyle/>
          <a:p>
            <a:pPr algn="l"/>
            <a:r>
              <a:rPr lang="en-US" dirty="0" err="1">
                <a:latin typeface="Aptos" panose="020B0004020202020204" pitchFamily="34" charset="0"/>
                <a:cs typeface="Calibri Light" panose="020F0302020204030204" pitchFamily="34" charset="0"/>
              </a:rPr>
              <a:t>Digitální</a:t>
            </a:r>
            <a:r>
              <a:rPr lang="en-US" dirty="0">
                <a:latin typeface="Aptos" panose="020B000402020202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  <a:cs typeface="Calibri Light" panose="020F0302020204030204" pitchFamily="34" charset="0"/>
              </a:rPr>
              <a:t>identita</a:t>
            </a:r>
            <a:r>
              <a:rPr lang="en-US" dirty="0">
                <a:latin typeface="Aptos" panose="020B0004020202020204" pitchFamily="34" charset="0"/>
                <a:cs typeface="Calibri Light" panose="020F0302020204030204" pitchFamily="34" charset="0"/>
              </a:rPr>
              <a:t> - </a:t>
            </a:r>
            <a:r>
              <a:rPr lang="en-US" dirty="0" err="1">
                <a:latin typeface="Aptos" panose="020B0004020202020204" pitchFamily="34" charset="0"/>
                <a:cs typeface="Calibri Light" panose="020F0302020204030204" pitchFamily="34" charset="0"/>
              </a:rPr>
              <a:t>definice</a:t>
            </a:r>
            <a:endParaRPr lang="en-US" dirty="0">
              <a:latin typeface="Aptos" panose="020B0004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6997" y="1509713"/>
            <a:ext cx="10775302" cy="4622310"/>
          </a:xfrm>
        </p:spPr>
        <p:txBody>
          <a:bodyPr>
            <a:normAutofit/>
          </a:bodyPr>
          <a:lstStyle/>
          <a:p>
            <a:r>
              <a:rPr lang="cs-CZ" sz="2200" dirty="0">
                <a:latin typeface="Aptos" panose="020B0004020202020204" pitchFamily="34" charset="0"/>
                <a:ea typeface="Times New Roman" panose="02020603050405020304" pitchFamily="18" charset="0"/>
              </a:rPr>
              <a:t>Digitální identita je digitální verze analogové identity jednotlivce. </a:t>
            </a:r>
          </a:p>
          <a:p>
            <a:r>
              <a:rPr lang="cs-CZ" sz="2200" dirty="0">
                <a:latin typeface="Aptos" panose="020B0004020202020204" pitchFamily="34" charset="0"/>
                <a:ea typeface="Times New Roman" panose="02020603050405020304" pitchFamily="18" charset="0"/>
              </a:rPr>
              <a:t>Digitální identita je obvykle definována jako přímý vztah mezi člověkem a jeho digitální přítomností. </a:t>
            </a:r>
          </a:p>
          <a:p>
            <a:r>
              <a:rPr lang="cs-CZ" sz="2200" dirty="0">
                <a:latin typeface="Aptos" panose="020B0004020202020204" pitchFamily="34" charset="0"/>
                <a:ea typeface="Times New Roman" panose="02020603050405020304" pitchFamily="18" charset="0"/>
              </a:rPr>
              <a:t>Digitální přítomnost se může skládat z více účtů, přihlašovacích údajů a oprávnění spojených s jednotlivcem.</a:t>
            </a:r>
          </a:p>
          <a:p>
            <a:r>
              <a:rPr lang="cs-CZ" sz="2200" dirty="0">
                <a:latin typeface="Aptos" panose="020B0004020202020204" pitchFamily="34" charset="0"/>
                <a:ea typeface="Times New Roman" panose="02020603050405020304" pitchFamily="18" charset="0"/>
              </a:rPr>
              <a:t>Digitální identita je online reprezentace osoby, organizace nebo subjektu. </a:t>
            </a:r>
          </a:p>
          <a:p>
            <a:r>
              <a:rPr lang="cs-CZ" sz="2200" dirty="0">
                <a:latin typeface="Aptos" panose="020B0004020202020204" pitchFamily="34" charset="0"/>
                <a:ea typeface="Times New Roman" panose="02020603050405020304" pitchFamily="18" charset="0"/>
              </a:rPr>
              <a:t>Skládá se ze všech propojených digitálních dat a informací, jako je jméno, e-mailová adresa, profily na sociálních sítích a chování online.</a:t>
            </a:r>
          </a:p>
          <a:p>
            <a:r>
              <a:rPr lang="cs-CZ" sz="2200" dirty="0">
                <a:latin typeface="Aptos" panose="020B0004020202020204" pitchFamily="34" charset="0"/>
                <a:ea typeface="Times New Roman" panose="02020603050405020304" pitchFamily="18" charset="0"/>
              </a:rPr>
              <a:t>Digitální identita jsou všechny digitální informace, které se používají k prokázání identity jednotlivce online a které uživatelům umožňují interakci a transakce ve virtuálním světě. </a:t>
            </a:r>
          </a:p>
          <a:p>
            <a:r>
              <a:rPr lang="cs-CZ" sz="2200" dirty="0">
                <a:latin typeface="Aptos" panose="020B0004020202020204" pitchFamily="34" charset="0"/>
                <a:ea typeface="Times New Roman" panose="02020603050405020304" pitchFamily="18" charset="0"/>
              </a:rPr>
              <a:t>Tyto informace jsou nepřenosné a opakovaně použitelné.</a:t>
            </a:r>
          </a:p>
        </p:txBody>
      </p:sp>
    </p:spTree>
    <p:extLst>
      <p:ext uri="{BB962C8B-B14F-4D97-AF65-F5344CB8AC3E}">
        <p14:creationId xmlns:p14="http://schemas.microsoft.com/office/powerpoint/2010/main" val="143119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9462"/>
          </a:xfrm>
        </p:spPr>
        <p:txBody>
          <a:bodyPr>
            <a:normAutofit/>
          </a:bodyPr>
          <a:lstStyle/>
          <a:p>
            <a:pPr algn="l"/>
            <a:r>
              <a:rPr lang="en-US" dirty="0" err="1">
                <a:latin typeface="Aptos" panose="020B0004020202020204" pitchFamily="34" charset="0"/>
                <a:cs typeface="Calibri Light" panose="020F0302020204030204" pitchFamily="34" charset="0"/>
              </a:rPr>
              <a:t>Digitální</a:t>
            </a:r>
            <a:r>
              <a:rPr lang="en-US" dirty="0">
                <a:latin typeface="Aptos" panose="020B000402020202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  <a:cs typeface="Calibri Light" panose="020F0302020204030204" pitchFamily="34" charset="0"/>
              </a:rPr>
              <a:t>identita</a:t>
            </a:r>
            <a:r>
              <a:rPr lang="en-US" dirty="0">
                <a:latin typeface="Aptos" panose="020B0004020202020204" pitchFamily="34" charset="0"/>
                <a:cs typeface="Calibri Light" panose="020F0302020204030204" pitchFamily="34" charset="0"/>
              </a:rPr>
              <a:t> – </a:t>
            </a:r>
            <a:r>
              <a:rPr lang="en-US" dirty="0" err="1">
                <a:latin typeface="Aptos" panose="020B0004020202020204" pitchFamily="34" charset="0"/>
                <a:cs typeface="Calibri Light" panose="020F0302020204030204" pitchFamily="34" charset="0"/>
              </a:rPr>
              <a:t>proč</a:t>
            </a:r>
            <a:r>
              <a:rPr lang="en-US" dirty="0">
                <a:latin typeface="Aptos" panose="020B0004020202020204" pitchFamily="34" charset="0"/>
                <a:cs typeface="Calibri Light" panose="020F0302020204030204" pitchFamily="34" charset="0"/>
              </a:rPr>
              <a:t> je </a:t>
            </a:r>
            <a:r>
              <a:rPr lang="en-US" dirty="0" err="1">
                <a:latin typeface="Aptos" panose="020B0004020202020204" pitchFamily="34" charset="0"/>
                <a:cs typeface="Calibri Light" panose="020F0302020204030204" pitchFamily="34" charset="0"/>
              </a:rPr>
              <a:t>důležitá</a:t>
            </a:r>
            <a:r>
              <a:rPr lang="en-US" dirty="0">
                <a:latin typeface="Aptos" panose="020B0004020202020204" pitchFamily="34" charset="0"/>
                <a:cs typeface="Calibri Light" panose="020F0302020204030204" pitchFamily="34" charset="0"/>
              </a:rPr>
              <a:t>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4989" y="1334277"/>
            <a:ext cx="10775302" cy="4833257"/>
          </a:xfrm>
        </p:spPr>
        <p:txBody>
          <a:bodyPr>
            <a:normAutofit/>
          </a:bodyPr>
          <a:lstStyle/>
          <a:p>
            <a:r>
              <a:rPr lang="cs-CZ" sz="2200" dirty="0">
                <a:latin typeface="Aptos" panose="020B0004020202020204" pitchFamily="34" charset="0"/>
                <a:ea typeface="Times New Roman" panose="02020603050405020304" pitchFamily="18" charset="0"/>
              </a:rPr>
              <a:t>Digitální transformace ve společnosti vytváří robustní ekosystém online služeb založený na digitální identitě. </a:t>
            </a:r>
          </a:p>
          <a:p>
            <a:r>
              <a:rPr lang="cs-CZ" sz="2200" dirty="0">
                <a:latin typeface="Aptos" panose="020B0004020202020204" pitchFamily="34" charset="0"/>
                <a:ea typeface="Times New Roman" panose="02020603050405020304" pitchFamily="18" charset="0"/>
              </a:rPr>
              <a:t>Digitální identita hraje </a:t>
            </a:r>
            <a:r>
              <a:rPr lang="cs-CZ" sz="2100" b="1" dirty="0">
                <a:solidFill>
                  <a:srgbClr val="FF983B"/>
                </a:solidFill>
                <a:latin typeface="Aptos" panose="020B0004020202020204" pitchFamily="34" charset="0"/>
              </a:rPr>
              <a:t>v digitální ekonomice zásadní roli. </a:t>
            </a:r>
          </a:p>
          <a:p>
            <a:r>
              <a:rPr lang="cs-CZ" sz="2200" dirty="0">
                <a:latin typeface="Aptos" panose="020B0004020202020204" pitchFamily="34" charset="0"/>
                <a:ea typeface="Times New Roman" panose="02020603050405020304" pitchFamily="18" charset="0"/>
              </a:rPr>
              <a:t>Digitální identity jsou potřebné k zajištění důvěry lidí v poskytovatele online služeb a naopak a ve vzájemné digitální interakce. </a:t>
            </a:r>
          </a:p>
          <a:p>
            <a:r>
              <a:rPr lang="cs-CZ" sz="2200" dirty="0">
                <a:latin typeface="Aptos" panose="020B0004020202020204" pitchFamily="34" charset="0"/>
                <a:ea typeface="Times New Roman" panose="02020603050405020304" pitchFamily="18" charset="0"/>
              </a:rPr>
              <a:t>Úzce souvisí se skutečnou identitou jednotlivce. </a:t>
            </a:r>
          </a:p>
          <a:p>
            <a:r>
              <a:rPr lang="cs-CZ" sz="2200" dirty="0">
                <a:latin typeface="Aptos" panose="020B0004020202020204" pitchFamily="34" charset="0"/>
                <a:ea typeface="Times New Roman" panose="02020603050405020304" pitchFamily="18" charset="0"/>
              </a:rPr>
              <a:t>Obsahuje </a:t>
            </a:r>
            <a:r>
              <a:rPr lang="cs-CZ" sz="2100" b="1" dirty="0">
                <a:solidFill>
                  <a:srgbClr val="FF983B"/>
                </a:solidFill>
                <a:latin typeface="Aptos" panose="020B0004020202020204" pitchFamily="34" charset="0"/>
              </a:rPr>
              <a:t>citlivé/osobní údaje</a:t>
            </a:r>
            <a:r>
              <a:rPr lang="cs-CZ" sz="2200" dirty="0">
                <a:latin typeface="Aptos" panose="020B0004020202020204" pitchFamily="34" charset="0"/>
                <a:ea typeface="Times New Roman" panose="02020603050405020304" pitchFamily="18" charset="0"/>
              </a:rPr>
              <a:t>, které mohou být odcizeny a zneužity ke spáchání podvodu. </a:t>
            </a:r>
          </a:p>
          <a:p>
            <a:r>
              <a:rPr lang="cs-CZ" sz="2200" dirty="0">
                <a:latin typeface="Aptos" panose="020B0004020202020204" pitchFamily="34" charset="0"/>
                <a:ea typeface="Times New Roman" panose="02020603050405020304" pitchFamily="18" charset="0"/>
              </a:rPr>
              <a:t>Umožňuje jednotlivcům </a:t>
            </a:r>
            <a:r>
              <a:rPr lang="cs-CZ" sz="2100" b="1" dirty="0">
                <a:solidFill>
                  <a:srgbClr val="FF983B"/>
                </a:solidFill>
                <a:latin typeface="Aptos" panose="020B0004020202020204" pitchFamily="34" charset="0"/>
              </a:rPr>
              <a:t>"převzít kontrolu" </a:t>
            </a:r>
            <a:r>
              <a:rPr lang="cs-CZ" sz="2200" dirty="0">
                <a:latin typeface="Aptos" panose="020B0004020202020204" pitchFamily="34" charset="0"/>
                <a:ea typeface="Times New Roman" panose="02020603050405020304" pitchFamily="18" charset="0"/>
              </a:rPr>
              <a:t>nad svými online daty.</a:t>
            </a:r>
          </a:p>
          <a:p>
            <a:r>
              <a:rPr lang="cs-CZ" sz="2200" dirty="0">
                <a:latin typeface="Aptos" panose="020B0004020202020204" pitchFamily="34" charset="0"/>
                <a:ea typeface="Times New Roman" panose="02020603050405020304" pitchFamily="18" charset="0"/>
              </a:rPr>
              <a:t>Má </a:t>
            </a:r>
            <a:r>
              <a:rPr lang="cs-CZ" sz="2100" b="1" dirty="0">
                <a:solidFill>
                  <a:srgbClr val="FF983B"/>
                </a:solidFill>
                <a:latin typeface="Aptos" panose="020B0004020202020204" pitchFamily="34" charset="0"/>
              </a:rPr>
              <a:t>potenciál být v budoucnu použit kdekoli</a:t>
            </a:r>
            <a:r>
              <a:rPr lang="cs-CZ" sz="2200" dirty="0">
                <a:latin typeface="Aptos" panose="020B0004020202020204" pitchFamily="34" charset="0"/>
                <a:ea typeface="Times New Roman" panose="02020603050405020304" pitchFamily="18" charset="0"/>
              </a:rPr>
              <a:t>. </a:t>
            </a:r>
          </a:p>
          <a:p>
            <a:r>
              <a:rPr lang="cs-CZ" sz="2200" dirty="0">
                <a:latin typeface="Aptos" panose="020B0004020202020204" pitchFamily="34" charset="0"/>
              </a:rPr>
              <a:t>Je klíčovou součástí budování </a:t>
            </a:r>
            <a:r>
              <a:rPr lang="cs-CZ" sz="2100" b="1" dirty="0">
                <a:solidFill>
                  <a:srgbClr val="FF983B"/>
                </a:solidFill>
                <a:latin typeface="Aptos" panose="020B0004020202020204" pitchFamily="34" charset="0"/>
              </a:rPr>
              <a:t>digitální odolnosti </a:t>
            </a:r>
            <a:r>
              <a:rPr lang="cs-CZ" sz="2200" dirty="0">
                <a:latin typeface="Aptos" panose="020B0004020202020204" pitchFamily="34" charset="0"/>
              </a:rPr>
              <a:t>a </a:t>
            </a:r>
            <a:r>
              <a:rPr lang="cs-CZ" sz="2100" b="1" dirty="0">
                <a:solidFill>
                  <a:srgbClr val="FF983B"/>
                </a:solidFill>
                <a:latin typeface="Aptos" panose="020B0004020202020204" pitchFamily="34" charset="0"/>
              </a:rPr>
              <a:t>digitální bezpečnosti </a:t>
            </a:r>
            <a:r>
              <a:rPr lang="cs-CZ" sz="2200" dirty="0">
                <a:latin typeface="Aptos" panose="020B0004020202020204" pitchFamily="34" charset="0"/>
              </a:rPr>
              <a:t>jednotlivce v digitálním věku.</a:t>
            </a:r>
          </a:p>
        </p:txBody>
      </p:sp>
    </p:spTree>
    <p:extLst>
      <p:ext uri="{BB962C8B-B14F-4D97-AF65-F5344CB8AC3E}">
        <p14:creationId xmlns:p14="http://schemas.microsoft.com/office/powerpoint/2010/main" val="4063687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A4C95A1-14F6-E2F3-883E-7B402EAEF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102" y="358095"/>
            <a:ext cx="8051587" cy="937827"/>
          </a:xfrm>
        </p:spPr>
        <p:txBody>
          <a:bodyPr>
            <a:normAutofit/>
          </a:bodyPr>
          <a:lstStyle/>
          <a:p>
            <a:r>
              <a:rPr lang="en-US" sz="4400" dirty="0" err="1">
                <a:latin typeface="Aptos" panose="020B0004020202020204" pitchFamily="34" charset="0"/>
                <a:ea typeface="Cambria"/>
              </a:rPr>
              <a:t>Součásti</a:t>
            </a:r>
            <a:r>
              <a:rPr lang="en-US" sz="4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4400" dirty="0" err="1">
                <a:latin typeface="Aptos" panose="020B0004020202020204" pitchFamily="34" charset="0"/>
                <a:ea typeface="Cambria"/>
              </a:rPr>
              <a:t>digitální</a:t>
            </a:r>
            <a:r>
              <a:rPr lang="en-US" sz="4400" dirty="0">
                <a:latin typeface="Aptos" panose="020B0004020202020204" pitchFamily="34" charset="0"/>
                <a:ea typeface="Cambria"/>
              </a:rPr>
              <a:t> identity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CB08756-1599-4332-6E75-893C5C0ED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6142" y="1525970"/>
            <a:ext cx="7204906" cy="4858635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400" b="1" dirty="0" err="1">
                <a:solidFill>
                  <a:srgbClr val="FF983B"/>
                </a:solidFill>
                <a:latin typeface="Aptos" panose="020B0004020202020204" pitchFamily="34" charset="0"/>
                <a:ea typeface="Cambria"/>
              </a:rPr>
              <a:t>Osobní</a:t>
            </a:r>
            <a:r>
              <a:rPr lang="en-US" sz="2400" b="1" dirty="0">
                <a:solidFill>
                  <a:srgbClr val="FF983B"/>
                </a:solidFill>
                <a:latin typeface="Aptos" panose="020B0004020202020204" pitchFamily="34" charset="0"/>
                <a:ea typeface="Cambria"/>
              </a:rPr>
              <a:t> </a:t>
            </a:r>
            <a:r>
              <a:rPr lang="en-US" sz="2400" b="1" dirty="0" err="1">
                <a:solidFill>
                  <a:srgbClr val="FF983B"/>
                </a:solidFill>
                <a:latin typeface="Aptos" panose="020B0004020202020204" pitchFamily="34" charset="0"/>
                <a:ea typeface="Cambria"/>
              </a:rPr>
              <a:t>údaje</a:t>
            </a:r>
            <a:r>
              <a:rPr lang="en-US" sz="2400" b="1" dirty="0">
                <a:solidFill>
                  <a:srgbClr val="FF983B"/>
                </a:solidFill>
                <a:latin typeface="Aptos" panose="020B0004020202020204" pitchFamily="34" charset="0"/>
                <a:ea typeface="Cambria"/>
              </a:rPr>
              <a:t>: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jméno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,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příjmení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, datum a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místo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narození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,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rodinný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stav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,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řidičský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průkaz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,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povolání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,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místo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výkonu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práce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,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identifikační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číslo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, e-mail, IP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adresa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atd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.</a:t>
            </a:r>
          </a:p>
          <a:p>
            <a:r>
              <a:rPr lang="en-US" sz="2400" b="1" dirty="0" err="1">
                <a:solidFill>
                  <a:srgbClr val="FF983B"/>
                </a:solidFill>
                <a:latin typeface="Aptos" panose="020B0004020202020204" pitchFamily="34" charset="0"/>
                <a:ea typeface="Cambria"/>
              </a:rPr>
              <a:t>Přihlašovací</a:t>
            </a:r>
            <a:r>
              <a:rPr lang="en-US" sz="2400" b="1" dirty="0">
                <a:solidFill>
                  <a:srgbClr val="FF983B"/>
                </a:solidFill>
                <a:latin typeface="Aptos" panose="020B0004020202020204" pitchFamily="34" charset="0"/>
                <a:ea typeface="Cambria"/>
              </a:rPr>
              <a:t> </a:t>
            </a:r>
            <a:r>
              <a:rPr lang="en-US" sz="2400" b="1" dirty="0" err="1">
                <a:solidFill>
                  <a:srgbClr val="FF983B"/>
                </a:solidFill>
                <a:latin typeface="Aptos" panose="020B0004020202020204" pitchFamily="34" charset="0"/>
                <a:ea typeface="Cambria"/>
              </a:rPr>
              <a:t>údaje</a:t>
            </a:r>
            <a:r>
              <a:rPr lang="en-US" sz="2400" b="1" dirty="0">
                <a:solidFill>
                  <a:srgbClr val="FF983B"/>
                </a:solidFill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uživatele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: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přihlašovací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údaje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,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hesla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,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profily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,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tokeny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,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biometrické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údaje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atd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.</a:t>
            </a:r>
          </a:p>
          <a:p>
            <a:r>
              <a:rPr lang="en-US" sz="2400" b="1" dirty="0" err="1">
                <a:solidFill>
                  <a:srgbClr val="FF983B"/>
                </a:solidFill>
                <a:latin typeface="Aptos" panose="020B0004020202020204" pitchFamily="34" charset="0"/>
                <a:ea typeface="Cambria"/>
              </a:rPr>
              <a:t>Atributy</a:t>
            </a:r>
            <a:r>
              <a:rPr lang="en-US" sz="2400" b="1" dirty="0">
                <a:solidFill>
                  <a:srgbClr val="FF983B"/>
                </a:solidFill>
                <a:latin typeface="Aptos" panose="020B0004020202020204" pitchFamily="34" charset="0"/>
                <a:ea typeface="Cambria"/>
              </a:rPr>
              <a:t> online </a:t>
            </a:r>
            <a:r>
              <a:rPr lang="en-US" sz="2400" b="1" dirty="0" err="1">
                <a:solidFill>
                  <a:srgbClr val="FF983B"/>
                </a:solidFill>
                <a:latin typeface="Aptos" panose="020B0004020202020204" pitchFamily="34" charset="0"/>
                <a:ea typeface="Cambria"/>
              </a:rPr>
              <a:t>chování</a:t>
            </a:r>
            <a:r>
              <a:rPr lang="en-US" sz="2400" b="1" dirty="0">
                <a:solidFill>
                  <a:srgbClr val="FF983B"/>
                </a:solidFill>
                <a:latin typeface="Aptos" panose="020B0004020202020204" pitchFamily="34" charset="0"/>
                <a:ea typeface="Cambria"/>
              </a:rPr>
              <a:t> a </a:t>
            </a:r>
            <a:r>
              <a:rPr lang="en-US" sz="2400" b="1" dirty="0" err="1">
                <a:solidFill>
                  <a:srgbClr val="FF983B"/>
                </a:solidFill>
                <a:latin typeface="Aptos" panose="020B0004020202020204" pitchFamily="34" charset="0"/>
                <a:ea typeface="Cambria"/>
              </a:rPr>
              <a:t>interakce</a:t>
            </a:r>
            <a:r>
              <a:rPr lang="en-US" sz="2400" b="1" dirty="0">
                <a:solidFill>
                  <a:srgbClr val="FF983B"/>
                </a:solidFill>
                <a:latin typeface="Aptos" panose="020B0004020202020204" pitchFamily="34" charset="0"/>
                <a:ea typeface="Cambria"/>
              </a:rPr>
              <a:t> </a:t>
            </a:r>
            <a:r>
              <a:rPr lang="en-US" sz="2400" b="1" dirty="0" err="1">
                <a:solidFill>
                  <a:srgbClr val="FF983B"/>
                </a:solidFill>
                <a:latin typeface="Aptos" panose="020B0004020202020204" pitchFamily="34" charset="0"/>
                <a:ea typeface="Cambria"/>
              </a:rPr>
              <a:t>jednotlivce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: online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aktivita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,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příspěvky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,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komentáře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,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transakce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,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fotografie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,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videa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,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historie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prohlížení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,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vyhledávací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dotazy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,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přítomnost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na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sociálních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sítích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, metadata,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geolokace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atd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.</a:t>
            </a:r>
          </a:p>
          <a:p>
            <a:r>
              <a:rPr lang="en-US" sz="2400" b="1" dirty="0">
                <a:solidFill>
                  <a:srgbClr val="FF983B"/>
                </a:solidFill>
                <a:latin typeface="Aptos" panose="020B0004020202020204" pitchFamily="34" charset="0"/>
                <a:ea typeface="Cambria"/>
              </a:rPr>
              <a:t>Data double: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stínový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profil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vytvořený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z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různých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částí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digitální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identity.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Obsahuje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ucelený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záznam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online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aktivit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z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různých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zdrojů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pro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vytvoření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detailního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pochopení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vlastníka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400" dirty="0" err="1">
                <a:latin typeface="Aptos" panose="020B0004020202020204" pitchFamily="34" charset="0"/>
                <a:ea typeface="Cambria"/>
              </a:rPr>
              <a:t>digitální</a:t>
            </a:r>
            <a:r>
              <a:rPr lang="en-US" sz="2400" dirty="0">
                <a:latin typeface="Aptos" panose="020B0004020202020204" pitchFamily="34" charset="0"/>
                <a:ea typeface="Cambria"/>
              </a:rPr>
              <a:t> identity.</a:t>
            </a:r>
          </a:p>
        </p:txBody>
      </p:sp>
      <p:pic>
        <p:nvPicPr>
          <p:cNvPr id="4" name="Zástupný objekt pre obsah 10" descr="Obrázok, na ktorom je umenie, ošatenie, osoba, látka&#10;&#10;Automaticky generovaný popis">
            <a:extLst>
              <a:ext uri="{FF2B5EF4-FFF2-40B4-BE49-F238E27FC236}">
                <a16:creationId xmlns:a16="http://schemas.microsoft.com/office/drawing/2014/main" id="{4CFF11C5-8C14-9DB3-82E5-3FA706336B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8" t="1925" r="13818" b="-1925"/>
          <a:stretch/>
        </p:blipFill>
        <p:spPr>
          <a:xfrm>
            <a:off x="440386" y="1900745"/>
            <a:ext cx="3836509" cy="333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744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E27E721-AF77-4034-76E7-B653B6962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43" y="233726"/>
            <a:ext cx="10515600" cy="857885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ptos" panose="020B0004020202020204" pitchFamily="34" charset="0"/>
                <a:ea typeface="Cambria"/>
              </a:rPr>
              <a:t>Jak </a:t>
            </a:r>
            <a:r>
              <a:rPr lang="en-US" sz="3600" dirty="0" err="1">
                <a:latin typeface="Aptos" panose="020B0004020202020204" pitchFamily="34" charset="0"/>
                <a:ea typeface="Cambria"/>
              </a:rPr>
              <a:t>mohou</a:t>
            </a:r>
            <a:r>
              <a:rPr lang="en-US" sz="36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3600" dirty="0" err="1">
                <a:latin typeface="Aptos" panose="020B0004020202020204" pitchFamily="34" charset="0"/>
                <a:ea typeface="Cambria"/>
              </a:rPr>
              <a:t>být</a:t>
            </a:r>
            <a:r>
              <a:rPr lang="en-US" sz="36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3600" dirty="0" err="1">
                <a:latin typeface="Aptos" panose="020B0004020202020204" pitchFamily="34" charset="0"/>
                <a:ea typeface="Cambria"/>
              </a:rPr>
              <a:t>informace</a:t>
            </a:r>
            <a:r>
              <a:rPr lang="en-US" sz="3600" dirty="0">
                <a:latin typeface="Aptos" panose="020B0004020202020204" pitchFamily="34" charset="0"/>
                <a:ea typeface="Cambria"/>
              </a:rPr>
              <a:t> o </a:t>
            </a:r>
            <a:r>
              <a:rPr lang="en-US" sz="3600" dirty="0" err="1">
                <a:latin typeface="Aptos" panose="020B0004020202020204" pitchFamily="34" charset="0"/>
                <a:ea typeface="Cambria"/>
              </a:rPr>
              <a:t>digitální</a:t>
            </a:r>
            <a:r>
              <a:rPr lang="en-US" sz="36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3600" dirty="0" err="1">
                <a:latin typeface="Aptos" panose="020B0004020202020204" pitchFamily="34" charset="0"/>
                <a:ea typeface="Cambria"/>
              </a:rPr>
              <a:t>identitě</a:t>
            </a:r>
            <a:r>
              <a:rPr lang="en-US" sz="36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3600" dirty="0" err="1">
                <a:latin typeface="Aptos" panose="020B0004020202020204" pitchFamily="34" charset="0"/>
                <a:ea typeface="Cambria"/>
              </a:rPr>
              <a:t>zveřejněny</a:t>
            </a:r>
            <a:r>
              <a:rPr lang="en-US" sz="3600" dirty="0">
                <a:latin typeface="Aptos" panose="020B0004020202020204" pitchFamily="34" charset="0"/>
                <a:ea typeface="Cambria"/>
              </a:rPr>
              <a:t>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9B82E99-8401-914C-FF78-385CEA300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910"/>
            <a:ext cx="11140440" cy="73815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sk-SK" sz="2000" b="1" dirty="0">
                <a:latin typeface="Aptos" panose="020B0004020202020204" pitchFamily="34" charset="0"/>
                <a:ea typeface="Cambria"/>
              </a:rPr>
              <a:t>1. </a:t>
            </a:r>
            <a:r>
              <a:rPr lang="sk-SK" sz="2000" b="1" dirty="0" err="1">
                <a:latin typeface="Aptos" panose="020B0004020202020204" pitchFamily="34" charset="0"/>
                <a:ea typeface="Cambria"/>
              </a:rPr>
              <a:t>Vědomě</a:t>
            </a:r>
            <a:r>
              <a:rPr lang="sk-SK" sz="2000" b="1" dirty="0">
                <a:latin typeface="Aptos" panose="020B0004020202020204" pitchFamily="34" charset="0"/>
                <a:ea typeface="Cambria"/>
              </a:rPr>
              <a:t> vystavené </a:t>
            </a:r>
            <a:r>
              <a:rPr lang="sk-SK" sz="2000" b="1" dirty="0" err="1">
                <a:latin typeface="Aptos" panose="020B0004020202020204" pitchFamily="34" charset="0"/>
                <a:ea typeface="Cambria"/>
              </a:rPr>
              <a:t>informace</a:t>
            </a:r>
            <a:r>
              <a:rPr lang="sk-SK" sz="2000" b="1" dirty="0">
                <a:latin typeface="Aptos" panose="020B0004020202020204" pitchFamily="34" charset="0"/>
                <a:ea typeface="Cambria"/>
              </a:rPr>
              <a:t> o </a:t>
            </a:r>
            <a:r>
              <a:rPr lang="sk-SK" sz="2000" b="1" dirty="0" err="1">
                <a:latin typeface="Aptos" panose="020B0004020202020204" pitchFamily="34" charset="0"/>
                <a:ea typeface="Cambria"/>
              </a:rPr>
              <a:t>digitální</a:t>
            </a:r>
            <a:r>
              <a:rPr lang="sk-SK" sz="20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sk-SK" sz="2000" b="1" dirty="0" err="1">
                <a:latin typeface="Aptos" panose="020B0004020202020204" pitchFamily="34" charset="0"/>
                <a:ea typeface="Cambria"/>
              </a:rPr>
              <a:t>identitě</a:t>
            </a:r>
            <a:r>
              <a:rPr lang="sk-SK" sz="20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sk-SK" sz="2000" b="1" dirty="0" err="1">
                <a:latin typeface="Aptos" panose="020B0004020202020204" pitchFamily="34" charset="0"/>
                <a:ea typeface="Cambria"/>
              </a:rPr>
              <a:t>jsou</a:t>
            </a:r>
            <a:r>
              <a:rPr lang="sk-SK" sz="20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sk-SK" sz="2000" b="1" dirty="0" err="1">
                <a:latin typeface="Aptos" panose="020B0004020202020204" pitchFamily="34" charset="0"/>
                <a:ea typeface="Cambria"/>
              </a:rPr>
              <a:t>veřejně</a:t>
            </a:r>
            <a:r>
              <a:rPr lang="sk-SK" sz="2000" b="1" dirty="0">
                <a:latin typeface="Aptos" panose="020B0004020202020204" pitchFamily="34" charset="0"/>
                <a:ea typeface="Cambria"/>
              </a:rPr>
              <a:t> dostupné a </a:t>
            </a:r>
            <a:r>
              <a:rPr lang="sk-SK" sz="2000" b="1" dirty="0" err="1">
                <a:latin typeface="Aptos" panose="020B0004020202020204" pitchFamily="34" charset="0"/>
                <a:ea typeface="Cambria"/>
              </a:rPr>
              <a:t>zveřejněné</a:t>
            </a:r>
            <a:r>
              <a:rPr lang="sk-SK" sz="20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sk-SK" sz="2000" b="1" dirty="0" err="1">
                <a:latin typeface="Aptos" panose="020B0004020202020204" pitchFamily="34" charset="0"/>
                <a:ea typeface="Cambria"/>
              </a:rPr>
              <a:t>jednotlivcem</a:t>
            </a:r>
            <a:r>
              <a:rPr lang="sk-SK" sz="2000" b="1" dirty="0">
                <a:latin typeface="Aptos" panose="020B0004020202020204" pitchFamily="34" charset="0"/>
                <a:ea typeface="Cambria"/>
              </a:rPr>
              <a:t> nebo platformou (službou), </a:t>
            </a:r>
            <a:r>
              <a:rPr lang="sk-SK" sz="2000" b="1" dirty="0" err="1">
                <a:latin typeface="Aptos" panose="020B0004020202020204" pitchFamily="34" charset="0"/>
                <a:ea typeface="Cambria"/>
              </a:rPr>
              <a:t>kterou</a:t>
            </a:r>
            <a:r>
              <a:rPr lang="sk-SK" sz="2000" b="1" dirty="0">
                <a:latin typeface="Aptos" panose="020B0004020202020204" pitchFamily="34" charset="0"/>
                <a:ea typeface="Cambria"/>
              </a:rPr>
              <a:t> použil.</a:t>
            </a:r>
            <a:endParaRPr lang="en-US" sz="2000" b="1" dirty="0">
              <a:latin typeface="Aptos" panose="020B0004020202020204" pitchFamily="34" charset="0"/>
              <a:ea typeface="Cambria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1A323D3-9B80-F6E7-4DEE-117846D252F4}"/>
              </a:ext>
            </a:extLst>
          </p:cNvPr>
          <p:cNvSpPr txBox="1">
            <a:spLocks/>
          </p:cNvSpPr>
          <p:nvPr/>
        </p:nvSpPr>
        <p:spPr>
          <a:xfrm>
            <a:off x="838200" y="2124443"/>
            <a:ext cx="7395771" cy="38079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AA5A"/>
              </a:buClr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238" lvl="1" indent="-366713" algn="just">
              <a:lnSpc>
                <a:spcPct val="100000"/>
              </a:lnSpc>
              <a:buClr>
                <a:srgbClr val="FFAA5A"/>
              </a:buClr>
              <a:buFont typeface="Wingdings" panose="05000000000000000000" pitchFamily="2" charset="2"/>
              <a:buChar char="q"/>
              <a:tabLst>
                <a:tab pos="2692400" algn="l"/>
              </a:tabLst>
            </a:pPr>
            <a:r>
              <a:rPr lang="sk-SK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Veřejně</a:t>
            </a:r>
            <a:r>
              <a:rPr lang="sk-SK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sk-SK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sdílené</a:t>
            </a:r>
            <a:r>
              <a:rPr lang="sk-SK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sk-SK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informace</a:t>
            </a:r>
            <a:r>
              <a:rPr lang="sk-SK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sk-SK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jméno</a:t>
            </a:r>
            <a:r>
              <a:rPr lang="sk-SK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adresa, e-mailová adresa, profilová fotografie, </a:t>
            </a:r>
            <a:r>
              <a:rPr lang="sk-SK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uživatelská</a:t>
            </a:r>
            <a:r>
              <a:rPr lang="sk-SK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sk-SK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jména</a:t>
            </a:r>
            <a:r>
              <a:rPr lang="sk-SK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na </a:t>
            </a:r>
            <a:r>
              <a:rPr lang="sk-SK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sociálních</a:t>
            </a:r>
            <a:r>
              <a:rPr lang="sk-SK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sk-SK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sítích</a:t>
            </a:r>
            <a:r>
              <a:rPr lang="sk-SK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630238" lvl="1" indent="-366713" algn="just">
              <a:lnSpc>
                <a:spcPct val="100000"/>
              </a:lnSpc>
              <a:buClr>
                <a:srgbClr val="FFAA5A"/>
              </a:buClr>
              <a:buFont typeface="Wingdings" panose="05000000000000000000" pitchFamily="2" charset="2"/>
              <a:buChar char="q"/>
              <a:tabLst>
                <a:tab pos="2692400" algn="l"/>
              </a:tabLst>
            </a:pPr>
            <a:r>
              <a:rPr lang="sk-SK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Profesní</a:t>
            </a:r>
            <a:r>
              <a:rPr lang="sk-SK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sk-SK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informace</a:t>
            </a:r>
            <a:r>
              <a:rPr lang="sk-SK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sk-SK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název</a:t>
            </a:r>
            <a:r>
              <a:rPr lang="sk-SK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sk-SK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společnosti</a:t>
            </a:r>
            <a:r>
              <a:rPr lang="sk-SK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pracovní </a:t>
            </a:r>
            <a:r>
              <a:rPr lang="sk-SK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pozice</a:t>
            </a:r>
            <a:r>
              <a:rPr lang="sk-SK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sk-SK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vzdělání</a:t>
            </a:r>
            <a:r>
              <a:rPr lang="sk-SK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sk-SK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veřejný</a:t>
            </a:r>
            <a:r>
              <a:rPr lang="sk-SK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profil na </a:t>
            </a:r>
            <a:r>
              <a:rPr lang="sk-SK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profesních</a:t>
            </a:r>
            <a:r>
              <a:rPr lang="sk-SK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sk-SK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sítích</a:t>
            </a:r>
            <a:r>
              <a:rPr lang="sk-SK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sk-SK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např</a:t>
            </a:r>
            <a:r>
              <a:rPr lang="sk-SK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 LinkedIn).</a:t>
            </a:r>
          </a:p>
          <a:p>
            <a:pPr marL="630238" lvl="1" indent="-366713" algn="just">
              <a:lnSpc>
                <a:spcPct val="100000"/>
              </a:lnSpc>
              <a:buClr>
                <a:srgbClr val="FFAA5A"/>
              </a:buClr>
              <a:buFont typeface="Wingdings" panose="05000000000000000000" pitchFamily="2" charset="2"/>
              <a:buChar char="q"/>
              <a:tabLst>
                <a:tab pos="2692400" algn="l"/>
              </a:tabLst>
            </a:pPr>
            <a:r>
              <a:rPr lang="sk-SK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Kreativní</a:t>
            </a:r>
            <a:r>
              <a:rPr lang="sk-SK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obsah: </a:t>
            </a:r>
            <a:r>
              <a:rPr lang="sk-SK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cokoli</a:t>
            </a:r>
            <a:r>
              <a:rPr lang="sk-SK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sk-SK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co</a:t>
            </a:r>
            <a:r>
              <a:rPr lang="sk-SK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sk-SK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bylo</a:t>
            </a:r>
            <a:r>
              <a:rPr lang="sk-SK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sk-SK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vytvořeno</a:t>
            </a:r>
            <a:r>
              <a:rPr lang="sk-SK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a </a:t>
            </a:r>
            <a:r>
              <a:rPr lang="sk-SK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sdíleno</a:t>
            </a:r>
            <a:r>
              <a:rPr lang="sk-SK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online </a:t>
            </a:r>
            <a:r>
              <a:rPr lang="sk-SK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uživatelem</a:t>
            </a:r>
            <a:r>
              <a:rPr lang="sk-SK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sk-SK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komentáře</a:t>
            </a:r>
            <a:r>
              <a:rPr lang="sk-SK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sk-SK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lajky</a:t>
            </a:r>
            <a:r>
              <a:rPr lang="sk-SK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fotografie, videa).</a:t>
            </a:r>
          </a:p>
          <a:p>
            <a:pPr marL="630238" lvl="1" indent="-366713" algn="just">
              <a:lnSpc>
                <a:spcPct val="100000"/>
              </a:lnSpc>
              <a:buClr>
                <a:srgbClr val="FFAA5A"/>
              </a:buClr>
              <a:buFont typeface="Wingdings" panose="05000000000000000000" pitchFamily="2" charset="2"/>
              <a:buChar char="q"/>
              <a:tabLst>
                <a:tab pos="2692400" algn="l"/>
              </a:tabLst>
            </a:pPr>
            <a:r>
              <a:rPr lang="sk-SK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Zájmy</a:t>
            </a:r>
            <a:r>
              <a:rPr lang="sk-SK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a názory: </a:t>
            </a:r>
            <a:r>
              <a:rPr lang="sk-SK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veřejné</a:t>
            </a:r>
            <a:r>
              <a:rPr lang="sk-SK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sk-SK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příspěvky</a:t>
            </a:r>
            <a:r>
              <a:rPr lang="sk-SK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o </a:t>
            </a:r>
            <a:r>
              <a:rPr lang="sk-SK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koníčcích</a:t>
            </a:r>
            <a:r>
              <a:rPr lang="sk-SK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sk-SK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společenských</a:t>
            </a:r>
            <a:r>
              <a:rPr lang="sk-SK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kauzách nebo </a:t>
            </a:r>
            <a:r>
              <a:rPr lang="sk-SK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oblíbených</a:t>
            </a:r>
            <a:r>
              <a:rPr lang="sk-SK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sk-SK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filmech</a:t>
            </a:r>
            <a:r>
              <a:rPr lang="sk-SK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630238" lvl="1" indent="-366713" algn="just">
              <a:lnSpc>
                <a:spcPct val="100000"/>
              </a:lnSpc>
              <a:buClr>
                <a:srgbClr val="FFAA5A"/>
              </a:buClr>
              <a:buFont typeface="Wingdings" panose="05000000000000000000" pitchFamily="2" charset="2"/>
              <a:buChar char="q"/>
              <a:tabLst>
                <a:tab pos="2692400" algn="l"/>
              </a:tabLst>
            </a:pPr>
            <a:r>
              <a:rPr lang="sk-SK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Zapojení online: </a:t>
            </a:r>
            <a:r>
              <a:rPr lang="sk-SK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způsob</a:t>
            </a:r>
            <a:r>
              <a:rPr lang="sk-SK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sk-SK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jakým</a:t>
            </a:r>
            <a:r>
              <a:rPr lang="sk-SK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sk-SK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uživatel</a:t>
            </a:r>
            <a:r>
              <a:rPr lang="sk-SK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komunikuje s </a:t>
            </a:r>
            <a:r>
              <a:rPr lang="sk-SK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ostatními</a:t>
            </a:r>
            <a:r>
              <a:rPr lang="sk-SK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online, komunity, </a:t>
            </a:r>
            <a:r>
              <a:rPr lang="sk-SK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kterých</a:t>
            </a:r>
            <a:r>
              <a:rPr lang="sk-SK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sk-SK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se</a:t>
            </a:r>
            <a:r>
              <a:rPr lang="sk-SK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účastní.</a:t>
            </a:r>
          </a:p>
          <a:p>
            <a:pPr marL="0" indent="0" algn="just">
              <a:lnSpc>
                <a:spcPct val="110000"/>
              </a:lnSpc>
              <a:buFont typeface="Wingdings" panose="05000000000000000000" pitchFamily="2" charset="2"/>
              <a:buNone/>
              <a:tabLst>
                <a:tab pos="2692400" algn="l"/>
              </a:tabLst>
            </a:pPr>
            <a:r>
              <a:rPr lang="sk-SK" sz="2000" dirty="0">
                <a:latin typeface="Aptos" panose="020B0004020202020204" pitchFamily="34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EC1B2C2C-9B6E-226C-017E-A551C435E6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70" t="-1406" r="5587" b="902"/>
          <a:stretch/>
        </p:blipFill>
        <p:spPr>
          <a:xfrm>
            <a:off x="8417104" y="2333415"/>
            <a:ext cx="3420333" cy="2683758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8B53CF2A-8BF7-1C30-12BB-331AB02107D9}"/>
              </a:ext>
            </a:extLst>
          </p:cNvPr>
          <p:cNvSpPr txBox="1"/>
          <p:nvPr/>
        </p:nvSpPr>
        <p:spPr>
          <a:xfrm>
            <a:off x="278640" y="5746655"/>
            <a:ext cx="11700000" cy="520001"/>
          </a:xfrm>
          <a:prstGeom prst="roundRect">
            <a:avLst/>
          </a:prstGeom>
          <a:gradFill flip="none" rotWithShape="1">
            <a:gsLst>
              <a:gs pos="0">
                <a:srgbClr val="92BAB5">
                  <a:tint val="66000"/>
                  <a:satMod val="160000"/>
                </a:srgbClr>
              </a:gs>
              <a:gs pos="50000">
                <a:srgbClr val="92BAB5">
                  <a:tint val="44500"/>
                  <a:satMod val="160000"/>
                </a:srgbClr>
              </a:gs>
              <a:gs pos="100000">
                <a:srgbClr val="92BAB5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</a:pPr>
            <a:r>
              <a:rPr lang="sk-SK" sz="2400" dirty="0" err="1">
                <a:ea typeface="Cambria" panose="02040503050406030204" pitchFamily="18" charset="0"/>
                <a:cs typeface="Arial" panose="020B0604020202020204" pitchFamily="34" charset="0"/>
              </a:rPr>
              <a:t>Sdílení</a:t>
            </a:r>
            <a:r>
              <a:rPr lang="sk-SK" sz="2400" dirty="0"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sk-SK" sz="2400" dirty="0" err="1">
                <a:ea typeface="Cambria" panose="02040503050406030204" pitchFamily="18" charset="0"/>
                <a:cs typeface="Arial" panose="020B0604020202020204" pitchFamily="34" charset="0"/>
              </a:rPr>
              <a:t>těchto</a:t>
            </a:r>
            <a:r>
              <a:rPr lang="sk-SK" sz="2400" dirty="0"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sk-SK" sz="2400" dirty="0" err="1">
                <a:ea typeface="Cambria" panose="02040503050406030204" pitchFamily="18" charset="0"/>
                <a:cs typeface="Arial" panose="020B0604020202020204" pitchFamily="34" charset="0"/>
              </a:rPr>
              <a:t>informací</a:t>
            </a:r>
            <a:r>
              <a:rPr lang="sk-SK" sz="2400" dirty="0">
                <a:ea typeface="Cambria" panose="02040503050406030204" pitchFamily="18" charset="0"/>
                <a:cs typeface="Arial" panose="020B0604020202020204" pitchFamily="34" charset="0"/>
              </a:rPr>
              <a:t> online </a:t>
            </a:r>
            <a:r>
              <a:rPr lang="sk-SK" sz="2400" dirty="0" err="1">
                <a:ea typeface="Cambria" panose="02040503050406030204" pitchFamily="18" charset="0"/>
                <a:cs typeface="Arial" panose="020B0604020202020204" pitchFamily="34" charset="0"/>
              </a:rPr>
              <a:t>může</a:t>
            </a:r>
            <a:r>
              <a:rPr lang="sk-SK" sz="2400" dirty="0"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sk-SK" sz="2400" dirty="0" err="1">
                <a:ea typeface="Cambria" panose="02040503050406030204" pitchFamily="18" charset="0"/>
                <a:cs typeface="Arial" panose="020B0604020202020204" pitchFamily="34" charset="0"/>
              </a:rPr>
              <a:t>být</a:t>
            </a:r>
            <a:r>
              <a:rPr lang="sk-SK" sz="2400" dirty="0"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sk-SK" sz="2400" dirty="0" err="1">
                <a:ea typeface="Cambria" panose="02040503050406030204" pitchFamily="18" charset="0"/>
                <a:cs typeface="Arial" panose="020B0604020202020204" pitchFamily="34" charset="0"/>
              </a:rPr>
              <a:t>záměrem</a:t>
            </a:r>
            <a:r>
              <a:rPr lang="sk-SK" sz="2400" dirty="0"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sk-SK" sz="2400" b="1" dirty="0" err="1">
                <a:solidFill>
                  <a:srgbClr val="FFAA5A"/>
                </a:solidFill>
                <a:latin typeface="Aptos" panose="020B00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budování</a:t>
            </a:r>
            <a:r>
              <a:rPr lang="sk-SK" sz="2400" b="1" dirty="0">
                <a:solidFill>
                  <a:srgbClr val="FFAA5A"/>
                </a:solidFill>
                <a:latin typeface="Aptos" panose="020B00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sk-SK" sz="2400" b="1" dirty="0" err="1">
                <a:solidFill>
                  <a:srgbClr val="FFAA5A"/>
                </a:solidFill>
                <a:latin typeface="Aptos" panose="020B00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digitální</a:t>
            </a:r>
            <a:r>
              <a:rPr lang="sk-SK" sz="2400" b="1" dirty="0">
                <a:solidFill>
                  <a:srgbClr val="FFAA5A"/>
                </a:solidFill>
                <a:latin typeface="Aptos" panose="020B00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identity. </a:t>
            </a:r>
          </a:p>
        </p:txBody>
      </p:sp>
    </p:spTree>
    <p:extLst>
      <p:ext uri="{BB962C8B-B14F-4D97-AF65-F5344CB8AC3E}">
        <p14:creationId xmlns:p14="http://schemas.microsoft.com/office/powerpoint/2010/main" val="2348543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E27E721-AF77-4034-76E7-B653B6962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43" y="233726"/>
            <a:ext cx="10515600" cy="857885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ptos" panose="020B0004020202020204" pitchFamily="34" charset="0"/>
                <a:ea typeface="Cambria"/>
              </a:rPr>
              <a:t>Jak </a:t>
            </a:r>
            <a:r>
              <a:rPr lang="en-US" sz="3600" dirty="0" err="1">
                <a:latin typeface="Aptos" panose="020B0004020202020204" pitchFamily="34" charset="0"/>
                <a:ea typeface="Cambria"/>
              </a:rPr>
              <a:t>mohou</a:t>
            </a:r>
            <a:r>
              <a:rPr lang="en-US" sz="36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3600" dirty="0" err="1">
                <a:latin typeface="Aptos" panose="020B0004020202020204" pitchFamily="34" charset="0"/>
                <a:ea typeface="Cambria"/>
              </a:rPr>
              <a:t>být</a:t>
            </a:r>
            <a:r>
              <a:rPr lang="en-US" sz="36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3600" dirty="0" err="1">
                <a:latin typeface="Aptos" panose="020B0004020202020204" pitchFamily="34" charset="0"/>
                <a:ea typeface="Cambria"/>
              </a:rPr>
              <a:t>informace</a:t>
            </a:r>
            <a:r>
              <a:rPr lang="en-US" sz="3600" dirty="0">
                <a:latin typeface="Aptos" panose="020B0004020202020204" pitchFamily="34" charset="0"/>
                <a:ea typeface="Cambria"/>
              </a:rPr>
              <a:t> o </a:t>
            </a:r>
            <a:r>
              <a:rPr lang="en-US" sz="3600" dirty="0" err="1">
                <a:latin typeface="Aptos" panose="020B0004020202020204" pitchFamily="34" charset="0"/>
                <a:ea typeface="Cambria"/>
              </a:rPr>
              <a:t>digitální</a:t>
            </a:r>
            <a:r>
              <a:rPr lang="en-US" sz="36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3600" dirty="0" err="1">
                <a:latin typeface="Aptos" panose="020B0004020202020204" pitchFamily="34" charset="0"/>
                <a:ea typeface="Cambria"/>
              </a:rPr>
              <a:t>identitě</a:t>
            </a:r>
            <a:r>
              <a:rPr lang="en-US" sz="36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3600" dirty="0" err="1">
                <a:latin typeface="Aptos" panose="020B0004020202020204" pitchFamily="34" charset="0"/>
                <a:ea typeface="Cambria"/>
              </a:rPr>
              <a:t>zveřejněny</a:t>
            </a:r>
            <a:r>
              <a:rPr lang="en-US" sz="3600" dirty="0">
                <a:latin typeface="Aptos" panose="020B0004020202020204" pitchFamily="34" charset="0"/>
                <a:ea typeface="Cambria"/>
              </a:rPr>
              <a:t>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9B82E99-8401-914C-FF78-385CEA300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910"/>
            <a:ext cx="11140440" cy="73815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sk-SK" sz="2000" b="1" dirty="0">
                <a:latin typeface="Aptos" panose="020B0004020202020204" pitchFamily="34" charset="0"/>
                <a:ea typeface="Cambria"/>
              </a:rPr>
              <a:t>2. </a:t>
            </a:r>
            <a:r>
              <a:rPr lang="sk-SK" sz="2000" b="1" dirty="0" err="1">
                <a:latin typeface="Aptos" panose="020B0004020202020204" pitchFamily="34" charset="0"/>
                <a:ea typeface="Cambria"/>
              </a:rPr>
              <a:t>Nevědomky</a:t>
            </a:r>
            <a:r>
              <a:rPr lang="sk-SK" sz="2000" b="1" dirty="0">
                <a:latin typeface="Aptos" panose="020B0004020202020204" pitchFamily="34" charset="0"/>
                <a:ea typeface="Cambria"/>
              </a:rPr>
              <a:t> vystavené </a:t>
            </a:r>
            <a:r>
              <a:rPr lang="sk-SK" sz="2000" b="1" dirty="0" err="1">
                <a:latin typeface="Aptos" panose="020B0004020202020204" pitchFamily="34" charset="0"/>
                <a:ea typeface="Cambria"/>
              </a:rPr>
              <a:t>informace</a:t>
            </a:r>
            <a:r>
              <a:rPr lang="sk-SK" sz="2000" b="1" dirty="0">
                <a:latin typeface="Aptos" panose="020B0004020202020204" pitchFamily="34" charset="0"/>
                <a:ea typeface="Cambria"/>
              </a:rPr>
              <a:t> o </a:t>
            </a:r>
            <a:r>
              <a:rPr lang="sk-SK" sz="2000" b="1" dirty="0" err="1">
                <a:latin typeface="Aptos" panose="020B0004020202020204" pitchFamily="34" charset="0"/>
                <a:ea typeface="Cambria"/>
              </a:rPr>
              <a:t>digitální</a:t>
            </a:r>
            <a:r>
              <a:rPr lang="sk-SK" sz="20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sk-SK" sz="2000" b="1" dirty="0" err="1">
                <a:latin typeface="Aptos" panose="020B0004020202020204" pitchFamily="34" charset="0"/>
                <a:ea typeface="Cambria"/>
              </a:rPr>
              <a:t>identitě</a:t>
            </a:r>
            <a:r>
              <a:rPr lang="sk-SK" sz="2000" b="1" dirty="0">
                <a:latin typeface="Aptos" panose="020B0004020202020204" pitchFamily="34" charset="0"/>
                <a:ea typeface="Cambria"/>
              </a:rPr>
              <a:t> z </a:t>
            </a:r>
            <a:r>
              <a:rPr lang="sk-SK" sz="2000" b="1" dirty="0" err="1">
                <a:latin typeface="Aptos" panose="020B0004020202020204" pitchFamily="34" charset="0"/>
                <a:ea typeface="Cambria"/>
              </a:rPr>
              <a:t>důvodu</a:t>
            </a:r>
            <a:r>
              <a:rPr lang="sk-SK" sz="20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sk-SK" sz="2000" b="1" dirty="0" err="1">
                <a:latin typeface="Aptos" panose="020B0004020202020204" pitchFamily="34" charset="0"/>
                <a:ea typeface="Cambria"/>
              </a:rPr>
              <a:t>nežádoucích</a:t>
            </a:r>
            <a:r>
              <a:rPr lang="sk-SK" sz="20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sk-SK" sz="2000" b="1" dirty="0" err="1">
                <a:latin typeface="Aptos" panose="020B0004020202020204" pitchFamily="34" charset="0"/>
                <a:ea typeface="Cambria"/>
              </a:rPr>
              <a:t>aktivit</a:t>
            </a:r>
            <a:r>
              <a:rPr lang="sk-SK" sz="20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sk-SK" sz="2000" b="1" dirty="0" err="1">
                <a:latin typeface="Aptos" panose="020B0004020202020204" pitchFamily="34" charset="0"/>
                <a:ea typeface="Cambria"/>
              </a:rPr>
              <a:t>zaměřených</a:t>
            </a:r>
            <a:r>
              <a:rPr lang="sk-SK" sz="2000" b="1" dirty="0">
                <a:latin typeface="Aptos" panose="020B0004020202020204" pitchFamily="34" charset="0"/>
                <a:ea typeface="Cambria"/>
              </a:rPr>
              <a:t> na </a:t>
            </a:r>
            <a:r>
              <a:rPr lang="sk-SK" sz="2000" b="1" dirty="0" err="1">
                <a:latin typeface="Aptos" panose="020B0004020202020204" pitchFamily="34" charset="0"/>
                <a:ea typeface="Cambria"/>
              </a:rPr>
              <a:t>neoprávněné</a:t>
            </a:r>
            <a:r>
              <a:rPr lang="sk-SK" sz="20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sk-SK" sz="2000" b="1" dirty="0" err="1">
                <a:latin typeface="Aptos" panose="020B0004020202020204" pitchFamily="34" charset="0"/>
                <a:ea typeface="Cambria"/>
              </a:rPr>
              <a:t>získání</a:t>
            </a:r>
            <a:r>
              <a:rPr lang="sk-SK" sz="20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sk-SK" sz="2000" b="1" dirty="0" err="1">
                <a:latin typeface="Aptos" panose="020B0004020202020204" pitchFamily="34" charset="0"/>
                <a:ea typeface="Cambria"/>
              </a:rPr>
              <a:t>digitální</a:t>
            </a:r>
            <a:r>
              <a:rPr lang="sk-SK" sz="2000" b="1" dirty="0">
                <a:latin typeface="Aptos" panose="020B0004020202020204" pitchFamily="34" charset="0"/>
                <a:ea typeface="Cambria"/>
              </a:rPr>
              <a:t> identity.</a:t>
            </a:r>
            <a:endParaRPr lang="en-US" sz="2000" b="1" dirty="0">
              <a:latin typeface="Aptos" panose="020B0004020202020204" pitchFamily="34" charset="0"/>
              <a:ea typeface="Cambria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1A323D3-9B80-F6E7-4DEE-117846D252F4}"/>
              </a:ext>
            </a:extLst>
          </p:cNvPr>
          <p:cNvSpPr txBox="1">
            <a:spLocks/>
          </p:cNvSpPr>
          <p:nvPr/>
        </p:nvSpPr>
        <p:spPr>
          <a:xfrm>
            <a:off x="838200" y="2124443"/>
            <a:ext cx="7395771" cy="361781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AA5A"/>
              </a:buClr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238" lvl="1" indent="-366713" algn="just">
              <a:lnSpc>
                <a:spcPct val="100000"/>
              </a:lnSpc>
              <a:buClr>
                <a:srgbClr val="FFAA5A"/>
              </a:buClr>
              <a:buFont typeface="Wingdings" panose="05000000000000000000" pitchFamily="2" charset="2"/>
              <a:buChar char="q"/>
              <a:tabLst>
                <a:tab pos="2692400" algn="l"/>
              </a:tabLst>
            </a:pP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Využívání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veřejných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Wi-Fi 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sítí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nebo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nezabezpečených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webových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stránek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630238" lvl="1" indent="-366713" algn="just">
              <a:lnSpc>
                <a:spcPct val="100000"/>
              </a:lnSpc>
              <a:buClr>
                <a:srgbClr val="FFAA5A"/>
              </a:buClr>
              <a:buFont typeface="Wingdings" panose="05000000000000000000" pitchFamily="2" charset="2"/>
              <a:buChar char="q"/>
              <a:tabLst>
                <a:tab pos="2692400" algn="l"/>
              </a:tabLst>
            </a:pP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Porušení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zabezpečení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údajů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třetími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stranami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poskytnutí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údajů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je 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často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součástí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registračních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podmínek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nebo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Všeobecných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obchodních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podmínek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).</a:t>
            </a:r>
          </a:p>
          <a:p>
            <a:pPr marL="630238" lvl="1" indent="-366713" algn="just">
              <a:lnSpc>
                <a:spcPct val="100000"/>
              </a:lnSpc>
              <a:buClr>
                <a:srgbClr val="FFAA5A"/>
              </a:buClr>
              <a:buFont typeface="Wingdings" panose="05000000000000000000" pitchFamily="2" charset="2"/>
              <a:buChar char="q"/>
              <a:tabLst>
                <a:tab pos="2692400" algn="l"/>
              </a:tabLst>
            </a:pP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Internetové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podvody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: phishing/pharming, e-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mailové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podvody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deepfake 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videa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hlas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grafika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630238" lvl="1" indent="-366713" algn="just">
              <a:lnSpc>
                <a:spcPct val="100000"/>
              </a:lnSpc>
              <a:buClr>
                <a:srgbClr val="FFAA5A"/>
              </a:buClr>
              <a:buFont typeface="Wingdings" panose="05000000000000000000" pitchFamily="2" charset="2"/>
              <a:buChar char="q"/>
              <a:tabLst>
                <a:tab pos="2692400" algn="l"/>
              </a:tabLst>
            </a:pP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Neopatrnost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chyby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majitele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digitální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identity: 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slabá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hesla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používání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stejného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hesla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pro 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různé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účty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sdílení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polohy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nebo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geo-tagging, 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přidávání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cizích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lidí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na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účty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sociálních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médií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čtení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spamových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zpráv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falešné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SMS/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hovory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atd</a:t>
            </a:r>
            <a:r>
              <a:rPr lang="cs-CZ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latin typeface="Aptos" panose="020B00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8B53CF2A-8BF7-1C30-12BB-331AB02107D9}"/>
              </a:ext>
            </a:extLst>
          </p:cNvPr>
          <p:cNvSpPr txBox="1"/>
          <p:nvPr/>
        </p:nvSpPr>
        <p:spPr>
          <a:xfrm>
            <a:off x="246000" y="5557651"/>
            <a:ext cx="11700000" cy="520001"/>
          </a:xfrm>
          <a:prstGeom prst="roundRect">
            <a:avLst/>
          </a:prstGeom>
          <a:gradFill flip="none" rotWithShape="1">
            <a:gsLst>
              <a:gs pos="0">
                <a:srgbClr val="92BAB5">
                  <a:tint val="66000"/>
                  <a:satMod val="160000"/>
                </a:srgbClr>
              </a:gs>
              <a:gs pos="50000">
                <a:srgbClr val="92BAB5">
                  <a:tint val="44500"/>
                  <a:satMod val="160000"/>
                </a:srgbClr>
              </a:gs>
              <a:gs pos="100000">
                <a:srgbClr val="92BAB5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</a:pPr>
            <a:r>
              <a:rPr lang="sk-SK" sz="2400" dirty="0" err="1">
                <a:ea typeface="Cambria" panose="02040503050406030204" pitchFamily="18" charset="0"/>
                <a:cs typeface="Arial" panose="020B0604020202020204" pitchFamily="34" charset="0"/>
              </a:rPr>
              <a:t>Sdílení</a:t>
            </a:r>
            <a:r>
              <a:rPr lang="sk-SK" sz="2400" dirty="0"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sk-SK" sz="2400" dirty="0" err="1">
                <a:ea typeface="Cambria" panose="02040503050406030204" pitchFamily="18" charset="0"/>
                <a:cs typeface="Arial" panose="020B0604020202020204" pitchFamily="34" charset="0"/>
              </a:rPr>
              <a:t>těchto</a:t>
            </a:r>
            <a:r>
              <a:rPr lang="sk-SK" sz="2400" dirty="0"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sk-SK" sz="2400" dirty="0" err="1">
                <a:ea typeface="Cambria" panose="02040503050406030204" pitchFamily="18" charset="0"/>
                <a:cs typeface="Arial" panose="020B0604020202020204" pitchFamily="34" charset="0"/>
              </a:rPr>
              <a:t>informací</a:t>
            </a:r>
            <a:r>
              <a:rPr lang="sk-SK" sz="2400" dirty="0">
                <a:ea typeface="Cambria" panose="02040503050406030204" pitchFamily="18" charset="0"/>
                <a:cs typeface="Arial" panose="020B0604020202020204" pitchFamily="34" charset="0"/>
              </a:rPr>
              <a:t> online je </a:t>
            </a:r>
            <a:r>
              <a:rPr lang="sk-SK" sz="2400" b="1" dirty="0">
                <a:solidFill>
                  <a:srgbClr val="FF983B"/>
                </a:solidFill>
                <a:effectLst/>
                <a:latin typeface="Aptos" panose="020B00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často bez </a:t>
            </a:r>
            <a:r>
              <a:rPr lang="sk-SK" sz="2400" b="1" dirty="0" err="1">
                <a:solidFill>
                  <a:srgbClr val="FF983B"/>
                </a:solidFill>
                <a:effectLst/>
                <a:latin typeface="Aptos" panose="020B00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vědomí</a:t>
            </a:r>
            <a:r>
              <a:rPr lang="sk-SK" sz="2400" b="1" dirty="0">
                <a:solidFill>
                  <a:srgbClr val="FF983B"/>
                </a:solidFill>
                <a:effectLst/>
                <a:latin typeface="Aptos" panose="020B00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sk-SK" sz="2400" b="1" dirty="0" err="1">
                <a:solidFill>
                  <a:srgbClr val="FF983B"/>
                </a:solidFill>
                <a:effectLst/>
                <a:latin typeface="Aptos" panose="020B00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uživatele</a:t>
            </a:r>
            <a:r>
              <a:rPr lang="sk-SK" sz="2400" b="1" dirty="0">
                <a:solidFill>
                  <a:srgbClr val="FF983B"/>
                </a:solidFill>
                <a:effectLst/>
                <a:latin typeface="Aptos" panose="020B00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FF983B"/>
              </a:solidFill>
              <a:effectLst/>
              <a:latin typeface="Aptos" panose="020B00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7" name="Zástupný objekt pre obsah 3" descr="Obrázok, na ktorom je snímka obrazovky, text, bublina, dizajn&#10;&#10;Automaticky generovaný popis">
            <a:extLst>
              <a:ext uri="{FF2B5EF4-FFF2-40B4-BE49-F238E27FC236}">
                <a16:creationId xmlns:a16="http://schemas.microsoft.com/office/drawing/2014/main" id="{495619FC-F4D8-9529-1010-E99A9A9F20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4" b="5131"/>
          <a:stretch/>
        </p:blipFill>
        <p:spPr>
          <a:xfrm>
            <a:off x="8233971" y="2332726"/>
            <a:ext cx="3599727" cy="25260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8138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E27E721-AF77-4034-76E7-B653B6962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43" y="233726"/>
            <a:ext cx="10515600" cy="857885"/>
          </a:xfrm>
        </p:spPr>
        <p:txBody>
          <a:bodyPr>
            <a:noAutofit/>
          </a:bodyPr>
          <a:lstStyle/>
          <a:p>
            <a:br>
              <a:rPr lang="cs-CZ" sz="3600" dirty="0">
                <a:latin typeface="Aptos" panose="020B0004020202020204" pitchFamily="34" charset="0"/>
                <a:ea typeface="Cambria"/>
              </a:rPr>
            </a:br>
            <a:r>
              <a:rPr lang="en-US" sz="3600" dirty="0" err="1">
                <a:latin typeface="Aptos" panose="020B0004020202020204" pitchFamily="34" charset="0"/>
                <a:ea typeface="Cambria"/>
              </a:rPr>
              <a:t>Kontrola</a:t>
            </a:r>
            <a:r>
              <a:rPr lang="en-US" sz="36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3600" dirty="0" err="1">
                <a:latin typeface="Aptos" panose="020B0004020202020204" pitchFamily="34" charset="0"/>
                <a:ea typeface="Cambria"/>
              </a:rPr>
              <a:t>přístupu</a:t>
            </a:r>
            <a:r>
              <a:rPr lang="en-US" sz="3600" dirty="0">
                <a:latin typeface="Aptos" panose="020B0004020202020204" pitchFamily="34" charset="0"/>
                <a:ea typeface="Cambria"/>
              </a:rPr>
              <a:t> k online </a:t>
            </a:r>
            <a:r>
              <a:rPr lang="en-US" sz="3600" dirty="0" err="1">
                <a:latin typeface="Aptos" panose="020B0004020202020204" pitchFamily="34" charset="0"/>
                <a:ea typeface="Cambria"/>
              </a:rPr>
              <a:t>službám</a:t>
            </a:r>
            <a:r>
              <a:rPr lang="en-US" sz="3600" dirty="0">
                <a:latin typeface="Aptos" panose="020B0004020202020204" pitchFamily="34" charset="0"/>
                <a:ea typeface="Cambria"/>
              </a:rPr>
              <a:t> - </a:t>
            </a:r>
            <a:r>
              <a:rPr lang="en-US" sz="3600" dirty="0" err="1">
                <a:latin typeface="Aptos" panose="020B0004020202020204" pitchFamily="34" charset="0"/>
                <a:ea typeface="Cambria"/>
              </a:rPr>
              <a:t>kroky</a:t>
            </a:r>
            <a:br>
              <a:rPr lang="en-US" sz="3600" dirty="0">
                <a:latin typeface="Aptos" panose="020B0004020202020204" pitchFamily="34" charset="0"/>
                <a:ea typeface="Cambria"/>
              </a:rPr>
            </a:br>
            <a:endParaRPr lang="en-US" sz="3600" dirty="0">
              <a:latin typeface="Aptos" panose="020B0004020202020204" pitchFamily="34" charset="0"/>
              <a:ea typeface="Cambria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9B82E99-8401-914C-FF78-385CEA300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911"/>
            <a:ext cx="11140440" cy="47799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en-US" sz="2000" b="1" dirty="0" err="1">
                <a:latin typeface="Aptos" panose="020B0004020202020204" pitchFamily="34" charset="0"/>
                <a:ea typeface="Cambria"/>
              </a:rPr>
              <a:t>Přístup</a:t>
            </a:r>
            <a:r>
              <a:rPr lang="en-US" sz="2000" b="1" dirty="0">
                <a:latin typeface="Aptos" panose="020B0004020202020204" pitchFamily="34" charset="0"/>
                <a:ea typeface="Cambria"/>
              </a:rPr>
              <a:t> k online </a:t>
            </a:r>
            <a:r>
              <a:rPr lang="en-US" sz="2000" b="1" dirty="0" err="1">
                <a:latin typeface="Aptos" panose="020B0004020202020204" pitchFamily="34" charset="0"/>
                <a:ea typeface="Cambria"/>
              </a:rPr>
              <a:t>službám</a:t>
            </a:r>
            <a:r>
              <a:rPr lang="en-US" sz="2000" b="1" dirty="0">
                <a:latin typeface="Aptos" panose="020B0004020202020204" pitchFamily="34" charset="0"/>
                <a:ea typeface="Cambria"/>
              </a:rPr>
              <a:t> je </a:t>
            </a:r>
            <a:r>
              <a:rPr lang="en-US" sz="2000" b="1" dirty="0" err="1">
                <a:latin typeface="Aptos" panose="020B0004020202020204" pitchFamily="34" charset="0"/>
                <a:ea typeface="Cambria"/>
              </a:rPr>
              <a:t>podmíněn</a:t>
            </a:r>
            <a:r>
              <a:rPr lang="en-US" sz="20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000" b="1" dirty="0" err="1">
                <a:latin typeface="Aptos" panose="020B0004020202020204" pitchFamily="34" charset="0"/>
                <a:ea typeface="Cambria"/>
              </a:rPr>
              <a:t>třemi</a:t>
            </a:r>
            <a:r>
              <a:rPr lang="en-US" sz="20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000" b="1" dirty="0" err="1">
                <a:latin typeface="Aptos" panose="020B0004020202020204" pitchFamily="34" charset="0"/>
                <a:ea typeface="Cambria"/>
              </a:rPr>
              <a:t>základními</a:t>
            </a:r>
            <a:r>
              <a:rPr lang="en-US" sz="2000" b="1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000" b="1" dirty="0" err="1">
                <a:latin typeface="Aptos" panose="020B0004020202020204" pitchFamily="34" charset="0"/>
                <a:ea typeface="Cambria"/>
              </a:rPr>
              <a:t>kroky</a:t>
            </a:r>
            <a:r>
              <a:rPr lang="en-US" sz="2000" b="1" dirty="0">
                <a:latin typeface="Aptos" panose="020B0004020202020204" pitchFamily="34" charset="0"/>
                <a:ea typeface="Cambria"/>
              </a:rPr>
              <a:t>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1A323D3-9B80-F6E7-4DEE-117846D252F4}"/>
              </a:ext>
            </a:extLst>
          </p:cNvPr>
          <p:cNvSpPr txBox="1">
            <a:spLocks/>
          </p:cNvSpPr>
          <p:nvPr/>
        </p:nvSpPr>
        <p:spPr>
          <a:xfrm>
            <a:off x="448526" y="2034209"/>
            <a:ext cx="6163796" cy="3617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AA5A"/>
              </a:buClr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725" lvl="1" indent="-457200" algn="just">
              <a:lnSpc>
                <a:spcPct val="100000"/>
              </a:lnSpc>
              <a:buClr>
                <a:srgbClr val="FFAA5A"/>
              </a:buClr>
              <a:buFont typeface="+mj-lt"/>
              <a:buAutoNum type="arabicParenR"/>
              <a:tabLst>
                <a:tab pos="2692400" algn="l"/>
              </a:tabLst>
            </a:pP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Identifikace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je 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krok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kterým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uživatel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prokazuje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svou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totožnost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uživatelské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jméno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login, e-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mailovou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adresu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). </a:t>
            </a:r>
          </a:p>
          <a:p>
            <a:pPr marL="720725" lvl="1" indent="-457200" algn="just">
              <a:lnSpc>
                <a:spcPct val="100000"/>
              </a:lnSpc>
              <a:buClr>
                <a:srgbClr val="FFAA5A"/>
              </a:buClr>
              <a:buFont typeface="+mj-lt"/>
              <a:buAutoNum type="arabicParenR"/>
              <a:tabLst>
                <a:tab pos="2692400" algn="l"/>
              </a:tabLst>
            </a:pP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Autentizace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vyžaduje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aby 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uživatel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prokázal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že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je 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stále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osobou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za 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kterou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se 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při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identifikaci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vydával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pomocí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hesel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PINů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biometrických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údajů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,...).</a:t>
            </a:r>
          </a:p>
          <a:p>
            <a:pPr marL="720725" lvl="1" indent="-457200" algn="just">
              <a:lnSpc>
                <a:spcPct val="100000"/>
              </a:lnSpc>
              <a:buClr>
                <a:srgbClr val="FFAA5A"/>
              </a:buClr>
              <a:buFont typeface="+mj-lt"/>
              <a:buAutoNum type="arabicParenR"/>
              <a:tabLst>
                <a:tab pos="2692400" algn="l"/>
              </a:tabLst>
            </a:pP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Autorizace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určuje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ke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kterým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zdrojům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např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službám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má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ověřený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uživatel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povolen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přístup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na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základě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přiřazených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práv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oprávnění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9" name="Obdĺžnik: zaoblené rohy 8">
            <a:extLst>
              <a:ext uri="{FF2B5EF4-FFF2-40B4-BE49-F238E27FC236}">
                <a16:creationId xmlns:a16="http://schemas.microsoft.com/office/drawing/2014/main" id="{E4DBCD06-F656-80B4-D5AB-B5B821F4D36B}"/>
              </a:ext>
            </a:extLst>
          </p:cNvPr>
          <p:cNvSpPr/>
          <p:nvPr/>
        </p:nvSpPr>
        <p:spPr>
          <a:xfrm>
            <a:off x="535940" y="5714382"/>
            <a:ext cx="11442700" cy="909892"/>
          </a:xfrm>
          <a:prstGeom prst="roundRect">
            <a:avLst/>
          </a:prstGeom>
          <a:gradFill flip="none" rotWithShape="1">
            <a:gsLst>
              <a:gs pos="0">
                <a:srgbClr val="92BAB5">
                  <a:tint val="66000"/>
                  <a:satMod val="160000"/>
                </a:srgbClr>
              </a:gs>
              <a:gs pos="50000">
                <a:srgbClr val="92BAB5">
                  <a:tint val="44500"/>
                  <a:satMod val="160000"/>
                </a:srgbClr>
              </a:gs>
              <a:gs pos="100000">
                <a:srgbClr val="92BAB5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err="1">
                <a:solidFill>
                  <a:srgbClr val="FF983B"/>
                </a:solidFill>
                <a:ea typeface="Cambria" panose="02040503050406030204" pitchFamily="18" charset="0"/>
              </a:rPr>
              <a:t>Identifikace</a:t>
            </a:r>
            <a:r>
              <a:rPr lang="sk-SK" sz="2400" dirty="0">
                <a:solidFill>
                  <a:schemeClr val="tx1"/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 a </a:t>
            </a:r>
            <a:r>
              <a:rPr lang="sk-SK" sz="2400" b="1" dirty="0" err="1">
                <a:solidFill>
                  <a:srgbClr val="FFAA5A"/>
                </a:solidFill>
                <a:ea typeface="Cambria" panose="02040503050406030204" pitchFamily="18" charset="0"/>
              </a:rPr>
              <a:t>autentizace</a:t>
            </a:r>
            <a:r>
              <a:rPr lang="sk-SK" sz="2400" dirty="0">
                <a:solidFill>
                  <a:schemeClr val="tx1"/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 </a:t>
            </a:r>
            <a:r>
              <a:rPr lang="sk-SK" sz="2400" dirty="0" err="1">
                <a:solidFill>
                  <a:schemeClr val="tx1"/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jsou</a:t>
            </a:r>
            <a:r>
              <a:rPr lang="sk-SK" sz="2400" dirty="0">
                <a:solidFill>
                  <a:schemeClr val="tx1"/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 </a:t>
            </a:r>
            <a:r>
              <a:rPr lang="sk-SK" sz="2400" dirty="0" err="1">
                <a:solidFill>
                  <a:schemeClr val="tx1"/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nejdůležitější</a:t>
            </a:r>
            <a:r>
              <a:rPr lang="sk-SK" sz="2400" dirty="0">
                <a:solidFill>
                  <a:schemeClr val="tx1"/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 kroky - </a:t>
            </a:r>
            <a:r>
              <a:rPr lang="sk-SK" sz="2400" dirty="0" err="1">
                <a:solidFill>
                  <a:schemeClr val="tx1"/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jsou</a:t>
            </a:r>
            <a:r>
              <a:rPr lang="sk-SK" sz="2400" dirty="0">
                <a:solidFill>
                  <a:schemeClr val="tx1"/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 </a:t>
            </a:r>
            <a:r>
              <a:rPr lang="sk-SK" sz="2400" dirty="0" err="1">
                <a:solidFill>
                  <a:schemeClr val="tx1"/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založeny</a:t>
            </a:r>
            <a:r>
              <a:rPr lang="sk-SK" sz="2400" dirty="0">
                <a:solidFill>
                  <a:schemeClr val="tx1"/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 na poskytnutí </a:t>
            </a:r>
            <a:r>
              <a:rPr lang="sk-SK" sz="2400" dirty="0" err="1">
                <a:solidFill>
                  <a:schemeClr val="tx1"/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unikátních</a:t>
            </a:r>
            <a:r>
              <a:rPr lang="sk-SK" sz="2400" dirty="0">
                <a:solidFill>
                  <a:schemeClr val="tx1"/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 </a:t>
            </a:r>
            <a:r>
              <a:rPr lang="sk-SK" sz="2400" dirty="0" err="1">
                <a:solidFill>
                  <a:schemeClr val="tx1"/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identifikačních</a:t>
            </a:r>
            <a:r>
              <a:rPr lang="sk-SK" sz="2400" dirty="0">
                <a:solidFill>
                  <a:schemeClr val="tx1"/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 </a:t>
            </a:r>
            <a:r>
              <a:rPr lang="sk-SK" sz="2400" dirty="0" err="1">
                <a:solidFill>
                  <a:schemeClr val="tx1"/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údajů</a:t>
            </a:r>
            <a:r>
              <a:rPr lang="sk-SK" sz="2400" dirty="0">
                <a:solidFill>
                  <a:schemeClr val="tx1"/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 </a:t>
            </a:r>
            <a:r>
              <a:rPr lang="sk-SK" sz="2400" dirty="0" err="1">
                <a:solidFill>
                  <a:schemeClr val="tx1"/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uživatele</a:t>
            </a:r>
            <a:r>
              <a:rPr lang="sk-SK" sz="2400" dirty="0">
                <a:solidFill>
                  <a:schemeClr val="tx1"/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 (</a:t>
            </a:r>
            <a:r>
              <a:rPr lang="sk-SK" sz="2400" b="1" dirty="0">
                <a:solidFill>
                  <a:srgbClr val="FFAA5A"/>
                </a:solidFill>
                <a:ea typeface="Cambria" panose="02040503050406030204" pitchFamily="18" charset="0"/>
              </a:rPr>
              <a:t>zná je </a:t>
            </a:r>
            <a:r>
              <a:rPr lang="sk-SK" sz="2400" b="1" dirty="0" err="1">
                <a:solidFill>
                  <a:srgbClr val="FFAA5A"/>
                </a:solidFill>
                <a:ea typeface="Cambria" panose="02040503050406030204" pitchFamily="18" charset="0"/>
              </a:rPr>
              <a:t>pouze</a:t>
            </a:r>
            <a:r>
              <a:rPr lang="sk-SK" sz="2400" b="1" dirty="0">
                <a:solidFill>
                  <a:srgbClr val="FFAA5A"/>
                </a:solidFill>
                <a:ea typeface="Cambria" panose="02040503050406030204" pitchFamily="18" charset="0"/>
              </a:rPr>
              <a:t> </a:t>
            </a:r>
            <a:r>
              <a:rPr lang="sk-SK" sz="2400" b="1" dirty="0" err="1">
                <a:solidFill>
                  <a:srgbClr val="FFAA5A"/>
                </a:solidFill>
                <a:ea typeface="Cambria" panose="02040503050406030204" pitchFamily="18" charset="0"/>
              </a:rPr>
              <a:t>uživatel</a:t>
            </a:r>
            <a:r>
              <a:rPr lang="sk-SK" sz="2400" dirty="0">
                <a:solidFill>
                  <a:schemeClr val="tx1"/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F7D84F-4B20-4870-8A2E-3024FBFE9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933" y="2112784"/>
            <a:ext cx="5445020" cy="317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02889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Motí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39A8C05164174D8B0CC0E9EA7C08B6" ma:contentTypeVersion="15" ma:contentTypeDescription="Create a new document." ma:contentTypeScope="" ma:versionID="5e34536f7e5372aa8996aa909db675fa">
  <xsd:schema xmlns:xsd="http://www.w3.org/2001/XMLSchema" xmlns:xs="http://www.w3.org/2001/XMLSchema" xmlns:p="http://schemas.microsoft.com/office/2006/metadata/properties" xmlns:ns2="48bc9dea-9bf6-49de-a95a-f1fa7fcbbbfa" xmlns:ns3="86c132ca-d2ce-4f1f-9992-28ad6e1060fc" targetNamespace="http://schemas.microsoft.com/office/2006/metadata/properties" ma:root="true" ma:fieldsID="77f63ab45eca9933f37a9aec6ea1e437" ns2:_="" ns3:_="">
    <xsd:import namespace="48bc9dea-9bf6-49de-a95a-f1fa7fcbbbfa"/>
    <xsd:import namespace="86c132ca-d2ce-4f1f-9992-28ad6e1060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bc9dea-9bf6-49de-a95a-f1fa7fcbbb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badb5f0-a2b0-4fa5-985f-380381272c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c132ca-d2ce-4f1f-9992-28ad6e1060f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bfbb99d-d6f2-44e8-a286-c464fbd028c5}" ma:internalName="TaxCatchAll" ma:showField="CatchAllData" ma:web="86c132ca-d2ce-4f1f-9992-28ad6e1060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6c132ca-d2ce-4f1f-9992-28ad6e1060fc" xsi:nil="true"/>
    <lcf76f155ced4ddcb4097134ff3c332f xmlns="48bc9dea-9bf6-49de-a95a-f1fa7fcbbbfa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8219E0-F9F9-4989-851E-BE1DD9FA2B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bc9dea-9bf6-49de-a95a-f1fa7fcbbbfa"/>
    <ds:schemaRef ds:uri="86c132ca-d2ce-4f1f-9992-28ad6e1060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24A583-FA27-4117-994D-E11C2F177C7A}">
  <ds:schemaRefs>
    <ds:schemaRef ds:uri="http://purl.org/dc/terms/"/>
    <ds:schemaRef ds:uri="http://schemas.microsoft.com/office/2006/metadata/properties"/>
    <ds:schemaRef ds:uri="http://purl.org/dc/dcmitype/"/>
    <ds:schemaRef ds:uri="c27cffe5-3154-42eb-8632-2a9978ebb99c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7c261b0e-49be-49a0-b072-103da8655186"/>
    <ds:schemaRef ds:uri="86c132ca-d2ce-4f1f-9992-28ad6e1060fc"/>
    <ds:schemaRef ds:uri="48bc9dea-9bf6-49de-a95a-f1fa7fcbbbfa"/>
  </ds:schemaRefs>
</ds:datastoreItem>
</file>

<file path=customXml/itemProps3.xml><?xml version="1.0" encoding="utf-8"?>
<ds:datastoreItem xmlns:ds="http://schemas.openxmlformats.org/officeDocument/2006/customXml" ds:itemID="{B76BC387-C75C-48DB-9675-4C35EF4558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8533</TotalTime>
  <Words>3328</Words>
  <Application>Microsoft Office PowerPoint</Application>
  <PresentationFormat>Širokoúhlá obrazovka</PresentationFormat>
  <Paragraphs>258</Paragraphs>
  <Slides>29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4</vt:i4>
      </vt:variant>
      <vt:variant>
        <vt:lpstr>Nadpisy snímků</vt:lpstr>
      </vt:variant>
      <vt:variant>
        <vt:i4>29</vt:i4>
      </vt:variant>
    </vt:vector>
  </HeadingPairs>
  <TitlesOfParts>
    <vt:vector size="33" baseType="lpstr">
      <vt:lpstr>Motív Office</vt:lpstr>
      <vt:lpstr>2_Motív Office</vt:lpstr>
      <vt:lpstr>1_Motív Office</vt:lpstr>
      <vt:lpstr>Office Theme</vt:lpstr>
      <vt:lpstr>Digitální bezpečnost - digitální identita a digitální stopa</vt:lpstr>
      <vt:lpstr> Pododdíl 1: Digitální identita a digitální stopa</vt:lpstr>
      <vt:lpstr>Úvod </vt:lpstr>
      <vt:lpstr>Digitální identita - definice</vt:lpstr>
      <vt:lpstr>Digitální identita – proč je důležitá?</vt:lpstr>
      <vt:lpstr>Součásti digitální identity</vt:lpstr>
      <vt:lpstr>Jak mohou být informace o digitální identitě zveřejněny?</vt:lpstr>
      <vt:lpstr>Jak mohou být informace o digitální identitě zveřejněny?</vt:lpstr>
      <vt:lpstr> Kontrola přístupu k online službám - kroky </vt:lpstr>
      <vt:lpstr>Autentizační mechanismy - kategorie</vt:lpstr>
      <vt:lpstr>Autentizační mechanismy - kategorie</vt:lpstr>
      <vt:lpstr>Autentizační mechanismy - kategorie</vt:lpstr>
      <vt:lpstr>Rizika a hrozby zneužití digitální identity</vt:lpstr>
      <vt:lpstr>Digitální stopa – úvod</vt:lpstr>
      <vt:lpstr>Digitální stopa - definice</vt:lpstr>
      <vt:lpstr>Digitální stopa – proč je důležitá?</vt:lpstr>
      <vt:lpstr>Digitální stopa – typy</vt:lpstr>
      <vt:lpstr>Digitální stopa - příklady shromážděných dat</vt:lpstr>
      <vt:lpstr>Rizika a hrozby zneužití digitální stopy </vt:lpstr>
      <vt:lpstr>Osvědčené postupy pro ochranu digitální identity a digitální stopy</vt:lpstr>
      <vt:lpstr>Best practices – digitální identita</vt:lpstr>
      <vt:lpstr>Best practices – uživatelské heslo </vt:lpstr>
      <vt:lpstr>Best practices – aktivity v online prostoru</vt:lpstr>
      <vt:lpstr>Nejlepší postupy – digitální stopa</vt:lpstr>
      <vt:lpstr>Prezentace aplikace PowerPoint</vt:lpstr>
      <vt:lpstr>Stali jste se obětí podvodu?</vt:lpstr>
      <vt:lpstr>Závěr</vt:lpstr>
      <vt:lpstr>Kvízové otázky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 Digital Security - submodul Digital Identity and Digital Footpringramu PowerPoint</dc:title>
  <dc:creator>Eva Olahova</dc:creator>
  <cp:lastModifiedBy>Yorulmaz, Yilmaz Ilker</cp:lastModifiedBy>
  <cp:revision>165</cp:revision>
  <cp:lastPrinted>2024-05-19T06:00:30Z</cp:lastPrinted>
  <dcterms:created xsi:type="dcterms:W3CDTF">2023-02-23T17:03:29Z</dcterms:created>
  <dcterms:modified xsi:type="dcterms:W3CDTF">2024-10-16T09:47:16Z</dcterms:modified>
  <cp:category>Erasmus project Digiwell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0x010100FC39A8C05164174D8B0CC0E9EA7C08B6</vt:lpwstr>
  </property>
  <property fmtid="{D5CDD505-2E9C-101B-9397-08002B2CF9AE}" pid="3" name="MediaServiceImageTags">
    <vt:lpwstr/>
  </property>
</Properties>
</file>