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4"/>
    <p:sldMasterId id="2147483658" r:id="rId5"/>
    <p:sldMasterId id="2147483670" r:id="rId6"/>
  </p:sldMasterIdLst>
  <p:notesMasterIdLst>
    <p:notesMasterId r:id="rId34"/>
  </p:notesMasterIdLst>
  <p:sldIdLst>
    <p:sldId id="296" r:id="rId7"/>
    <p:sldId id="377" r:id="rId8"/>
    <p:sldId id="261" r:id="rId9"/>
    <p:sldId id="378" r:id="rId10"/>
    <p:sldId id="379" r:id="rId11"/>
    <p:sldId id="290" r:id="rId12"/>
    <p:sldId id="292" r:id="rId13"/>
    <p:sldId id="380" r:id="rId14"/>
    <p:sldId id="381" r:id="rId15"/>
    <p:sldId id="382" r:id="rId16"/>
    <p:sldId id="269" r:id="rId17"/>
    <p:sldId id="385" r:id="rId18"/>
    <p:sldId id="386" r:id="rId19"/>
    <p:sldId id="387" r:id="rId20"/>
    <p:sldId id="388" r:id="rId21"/>
    <p:sldId id="355" r:id="rId22"/>
    <p:sldId id="389" r:id="rId23"/>
    <p:sldId id="390" r:id="rId24"/>
    <p:sldId id="391" r:id="rId25"/>
    <p:sldId id="392" r:id="rId26"/>
    <p:sldId id="393" r:id="rId27"/>
    <p:sldId id="394" r:id="rId28"/>
    <p:sldId id="395" r:id="rId29"/>
    <p:sldId id="311" r:id="rId30"/>
    <p:sldId id="278" r:id="rId31"/>
    <p:sldId id="287" r:id="rId32"/>
    <p:sldId id="396" r:id="rId33"/>
  </p:sldIdLst>
  <p:sldSz cx="12192000" cy="6858000"/>
  <p:notesSz cx="7104063" cy="10234613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83B"/>
    <a:srgbClr val="FFAA5A"/>
    <a:srgbClr val="92BAB5"/>
    <a:srgbClr val="FF800D"/>
    <a:srgbClr val="C2D8D5"/>
    <a:srgbClr val="DCE8E6"/>
    <a:srgbClr val="0066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redný štýl 2 - zvýrazneni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Stredný štýl 2 - zvýrazneni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59" autoAdjust="0"/>
    <p:restoredTop sz="92206" autoAdjust="0"/>
  </p:normalViewPr>
  <p:slideViewPr>
    <p:cSldViewPr snapToGrid="0">
      <p:cViewPr varScale="1">
        <p:scale>
          <a:sx n="95" d="100"/>
          <a:sy n="95" d="100"/>
        </p:scale>
        <p:origin x="704" y="184"/>
      </p:cViewPr>
      <p:guideLst/>
    </p:cSldViewPr>
  </p:slideViewPr>
  <p:outlineViewPr>
    <p:cViewPr>
      <p:scale>
        <a:sx n="33" d="100"/>
        <a:sy n="33" d="100"/>
      </p:scale>
      <p:origin x="0" y="-328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siberay.com/" TargetMode="External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siberay.com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43BDDD-C51D-489A-9D83-484E1B007317}" type="doc">
      <dgm:prSet loTypeId="urn:microsoft.com/office/officeart/2008/layout/LinedList" loCatId="list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B708D23-F7BA-4009-8042-F59C4DB86A34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tr-TR" sz="3200" b="1" dirty="0">
              <a:latin typeface="Aptos" panose="020B0004020202020204" pitchFamily="34" charset="0"/>
            </a:rPr>
            <a:t>İçerik</a:t>
          </a:r>
          <a:endParaRPr lang="en-US" sz="3200" dirty="0">
            <a:latin typeface="Aptos" panose="020B0004020202020204" pitchFamily="34" charset="0"/>
          </a:endParaRPr>
        </a:p>
      </dgm:t>
    </dgm:pt>
    <dgm:pt modelId="{294AC199-2143-4C5C-9F47-99B86156D936}" type="parTrans" cxnId="{014C43CB-3CC6-43CD-B58E-5B4857063AE5}">
      <dgm:prSet/>
      <dgm:spPr/>
      <dgm:t>
        <a:bodyPr/>
        <a:lstStyle/>
        <a:p>
          <a:endParaRPr lang="en-US" sz="2400">
            <a:latin typeface="Aptos" panose="020B0004020202020204" pitchFamily="34" charset="0"/>
          </a:endParaRPr>
        </a:p>
      </dgm:t>
    </dgm:pt>
    <dgm:pt modelId="{2B847863-9BDA-465B-98F6-E4A85A2330AD}" type="sibTrans" cxnId="{014C43CB-3CC6-43CD-B58E-5B4857063AE5}">
      <dgm:prSet/>
      <dgm:spPr/>
      <dgm:t>
        <a:bodyPr/>
        <a:lstStyle/>
        <a:p>
          <a:endParaRPr lang="en-US" sz="2400">
            <a:latin typeface="Aptos" panose="020B0004020202020204" pitchFamily="34" charset="0"/>
          </a:endParaRPr>
        </a:p>
      </dgm:t>
    </dgm:pt>
    <dgm:pt modelId="{FB63ECC2-F2C3-44FF-A373-AFC169BF9AD1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tr-TR" sz="2400" kern="1200" dirty="0">
              <a:latin typeface="Aptos" panose="020B0004020202020204" pitchFamily="34" charset="0"/>
              <a:ea typeface="+mn-ea"/>
              <a:cs typeface="+mn-cs"/>
            </a:rPr>
            <a:t>Giriş</a:t>
          </a:r>
          <a:endParaRPr lang="en-US" sz="2400" kern="1200" dirty="0">
            <a:latin typeface="Aptos" panose="020B0004020202020204" pitchFamily="34" charset="0"/>
            <a:ea typeface="+mn-ea"/>
            <a:cs typeface="+mn-cs"/>
          </a:endParaRPr>
        </a:p>
      </dgm:t>
    </dgm:pt>
    <dgm:pt modelId="{0E843898-55EF-4317-A849-6D38A4A6A4F2}" type="parTrans" cxnId="{3102CDD2-1FB6-4CD7-8AAB-7DFE7543CFE2}">
      <dgm:prSet/>
      <dgm:spPr/>
      <dgm:t>
        <a:bodyPr/>
        <a:lstStyle/>
        <a:p>
          <a:endParaRPr lang="en-US" sz="2400">
            <a:latin typeface="Aptos" panose="020B0004020202020204" pitchFamily="34" charset="0"/>
          </a:endParaRPr>
        </a:p>
      </dgm:t>
    </dgm:pt>
    <dgm:pt modelId="{EE950033-B44C-41B2-8F1A-FA46F6CDD9C9}" type="sibTrans" cxnId="{3102CDD2-1FB6-4CD7-8AAB-7DFE7543CFE2}">
      <dgm:prSet/>
      <dgm:spPr/>
      <dgm:t>
        <a:bodyPr/>
        <a:lstStyle/>
        <a:p>
          <a:endParaRPr lang="en-US" sz="2400">
            <a:latin typeface="Aptos" panose="020B0004020202020204" pitchFamily="34" charset="0"/>
          </a:endParaRPr>
        </a:p>
      </dgm:t>
    </dgm:pt>
    <dgm:pt modelId="{579F5918-B840-4DAD-A874-55B063A14ED8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tr-TR" sz="2400" kern="1200" dirty="0">
              <a:latin typeface="Aptos" panose="020B0004020202020204" pitchFamily="34" charset="0"/>
              <a:cs typeface="Calibri" panose="020F0502020204030204" pitchFamily="34" charset="0"/>
            </a:rPr>
            <a:t>Dijital Kimlik</a:t>
          </a:r>
          <a:endParaRPr lang="en-US" sz="2400" kern="1200" dirty="0">
            <a:latin typeface="Aptos" panose="020B0004020202020204" pitchFamily="34" charset="0"/>
            <a:ea typeface="+mn-ea"/>
            <a:cs typeface="+mn-cs"/>
          </a:endParaRPr>
        </a:p>
      </dgm:t>
    </dgm:pt>
    <dgm:pt modelId="{6734107E-7D19-4A42-931F-3A5FF1C620B7}" type="parTrans" cxnId="{2CA61305-8D6F-405B-B02D-CED25D02CF64}">
      <dgm:prSet/>
      <dgm:spPr/>
      <dgm:t>
        <a:bodyPr/>
        <a:lstStyle/>
        <a:p>
          <a:endParaRPr lang="en-US" sz="2400">
            <a:latin typeface="Aptos" panose="020B0004020202020204" pitchFamily="34" charset="0"/>
          </a:endParaRPr>
        </a:p>
      </dgm:t>
    </dgm:pt>
    <dgm:pt modelId="{29216139-11BC-4060-BE36-9F1CC7F809DD}" type="sibTrans" cxnId="{2CA61305-8D6F-405B-B02D-CED25D02CF64}">
      <dgm:prSet/>
      <dgm:spPr/>
      <dgm:t>
        <a:bodyPr/>
        <a:lstStyle/>
        <a:p>
          <a:endParaRPr lang="en-US" sz="2400">
            <a:latin typeface="Aptos" panose="020B0004020202020204" pitchFamily="34" charset="0"/>
          </a:endParaRPr>
        </a:p>
      </dgm:t>
    </dgm:pt>
    <dgm:pt modelId="{078842D6-6B74-42A5-B67C-0A37A4CD31A9}">
      <dgm:prSet custT="1"/>
      <dgm:spPr/>
      <dgm:t>
        <a:bodyPr/>
        <a:lstStyle/>
        <a:p>
          <a:pPr>
            <a:lnSpc>
              <a:spcPct val="150000"/>
            </a:lnSpc>
          </a:pPr>
          <a:r>
            <a:rPr lang="tr-TR" sz="2400" kern="1200" dirty="0">
              <a:latin typeface="Aptos" panose="020B0004020202020204" pitchFamily="34" charset="0"/>
              <a:cs typeface="Calibri" panose="020F0502020204030204" pitchFamily="34" charset="0"/>
            </a:rPr>
            <a:t>Dijital Ayak İzi</a:t>
          </a:r>
          <a:endParaRPr lang="en-US" sz="2400" kern="1200" dirty="0">
            <a:latin typeface="Aptos" panose="020B0004020202020204" pitchFamily="34" charset="0"/>
            <a:ea typeface="+mn-ea"/>
            <a:cs typeface="+mn-cs"/>
          </a:endParaRPr>
        </a:p>
      </dgm:t>
    </dgm:pt>
    <dgm:pt modelId="{B47EDC7C-9CE6-4AA9-982F-78B6A8C403B1}" type="parTrans" cxnId="{7827F8DB-3E16-4708-80CA-FCCE918B4AC2}">
      <dgm:prSet/>
      <dgm:spPr/>
      <dgm:t>
        <a:bodyPr/>
        <a:lstStyle/>
        <a:p>
          <a:endParaRPr lang="en-US" sz="2400">
            <a:latin typeface="Aptos" panose="020B0004020202020204" pitchFamily="34" charset="0"/>
          </a:endParaRPr>
        </a:p>
      </dgm:t>
    </dgm:pt>
    <dgm:pt modelId="{129BE90E-C04F-4DEC-8864-8FB101226F7D}" type="sibTrans" cxnId="{7827F8DB-3E16-4708-80CA-FCCE918B4AC2}">
      <dgm:prSet/>
      <dgm:spPr/>
      <dgm:t>
        <a:bodyPr/>
        <a:lstStyle/>
        <a:p>
          <a:endParaRPr lang="en-US" sz="2400">
            <a:latin typeface="Aptos" panose="020B0004020202020204" pitchFamily="34" charset="0"/>
          </a:endParaRPr>
        </a:p>
      </dgm:t>
    </dgm:pt>
    <dgm:pt modelId="{ADB94454-2E8E-4ED0-8076-D0014D06EE1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tr-TR" sz="2400" kern="1200" dirty="0">
              <a:latin typeface="Aptos" panose="020B0004020202020204" pitchFamily="34" charset="0"/>
              <a:cs typeface="Calibri" panose="020F0502020204030204" pitchFamily="34" charset="0"/>
            </a:rPr>
            <a:t>Dijital Kimliği ve Dijital Ayak İzini Korumaya Yönelik İyi Örnekler</a:t>
          </a:r>
          <a:endParaRPr lang="en-US" sz="2400" kern="1200" dirty="0">
            <a:latin typeface="Aptos" panose="020B0004020202020204" pitchFamily="34" charset="0"/>
            <a:ea typeface="+mn-ea"/>
            <a:cs typeface="+mn-cs"/>
          </a:endParaRPr>
        </a:p>
      </dgm:t>
    </dgm:pt>
    <dgm:pt modelId="{A1F73035-1984-4496-BF33-81A8AF3D1DFE}" type="parTrans" cxnId="{83D2A868-7914-4223-AC8D-E069710DD3ED}">
      <dgm:prSet/>
      <dgm:spPr/>
      <dgm:t>
        <a:bodyPr/>
        <a:lstStyle/>
        <a:p>
          <a:endParaRPr lang="en-US" sz="2400">
            <a:latin typeface="Aptos" panose="020B0004020202020204" pitchFamily="34" charset="0"/>
          </a:endParaRPr>
        </a:p>
      </dgm:t>
    </dgm:pt>
    <dgm:pt modelId="{028CC942-95C9-49D6-90B9-E424882F2F6E}" type="sibTrans" cxnId="{83D2A868-7914-4223-AC8D-E069710DD3ED}">
      <dgm:prSet/>
      <dgm:spPr/>
      <dgm:t>
        <a:bodyPr/>
        <a:lstStyle/>
        <a:p>
          <a:endParaRPr lang="en-US" sz="2400">
            <a:latin typeface="Aptos" panose="020B0004020202020204" pitchFamily="34" charset="0"/>
          </a:endParaRPr>
        </a:p>
      </dgm:t>
    </dgm:pt>
    <dgm:pt modelId="{27DDA80A-4EAA-4D66-9B0C-884472597098}" type="pres">
      <dgm:prSet presAssocID="{B243BDDD-C51D-489A-9D83-484E1B007317}" presName="vert0" presStyleCnt="0">
        <dgm:presLayoutVars>
          <dgm:dir/>
          <dgm:animOne val="branch"/>
          <dgm:animLvl val="lvl"/>
        </dgm:presLayoutVars>
      </dgm:prSet>
      <dgm:spPr/>
    </dgm:pt>
    <dgm:pt modelId="{75D8C951-EFFD-4FFC-AF76-CDA07FA13611}" type="pres">
      <dgm:prSet presAssocID="{2B708D23-F7BA-4009-8042-F59C4DB86A34}" presName="thickLine" presStyleLbl="alignNode1" presStyleIdx="0" presStyleCnt="5"/>
      <dgm:spPr/>
    </dgm:pt>
    <dgm:pt modelId="{B42A43A9-44AF-4625-8DA0-09BCE32AAA3B}" type="pres">
      <dgm:prSet presAssocID="{2B708D23-F7BA-4009-8042-F59C4DB86A34}" presName="horz1" presStyleCnt="0"/>
      <dgm:spPr/>
    </dgm:pt>
    <dgm:pt modelId="{6857DFD6-E532-4C2F-8E0F-DDB6EB97F0A2}" type="pres">
      <dgm:prSet presAssocID="{2B708D23-F7BA-4009-8042-F59C4DB86A34}" presName="tx1" presStyleLbl="revTx" presStyleIdx="0" presStyleCnt="5"/>
      <dgm:spPr/>
    </dgm:pt>
    <dgm:pt modelId="{25265A2D-DFAA-476B-B86B-5B46AD100A7D}" type="pres">
      <dgm:prSet presAssocID="{2B708D23-F7BA-4009-8042-F59C4DB86A34}" presName="vert1" presStyleCnt="0"/>
      <dgm:spPr/>
    </dgm:pt>
    <dgm:pt modelId="{BA978681-798E-4E8B-9906-702C602C2001}" type="pres">
      <dgm:prSet presAssocID="{FB63ECC2-F2C3-44FF-A373-AFC169BF9AD1}" presName="thickLine" presStyleLbl="alignNode1" presStyleIdx="1" presStyleCnt="5"/>
      <dgm:spPr/>
    </dgm:pt>
    <dgm:pt modelId="{D56C6F22-FF19-4181-981B-2901566BF9E5}" type="pres">
      <dgm:prSet presAssocID="{FB63ECC2-F2C3-44FF-A373-AFC169BF9AD1}" presName="horz1" presStyleCnt="0"/>
      <dgm:spPr/>
    </dgm:pt>
    <dgm:pt modelId="{CCC219AF-C8D7-4CA7-AF96-133CB193B538}" type="pres">
      <dgm:prSet presAssocID="{FB63ECC2-F2C3-44FF-A373-AFC169BF9AD1}" presName="tx1" presStyleLbl="revTx" presStyleIdx="1" presStyleCnt="5"/>
      <dgm:spPr/>
    </dgm:pt>
    <dgm:pt modelId="{0897EE1B-CBD1-403C-8A81-4D615CFDDEEF}" type="pres">
      <dgm:prSet presAssocID="{FB63ECC2-F2C3-44FF-A373-AFC169BF9AD1}" presName="vert1" presStyleCnt="0"/>
      <dgm:spPr/>
    </dgm:pt>
    <dgm:pt modelId="{9B43BAE5-18C7-477B-B28A-7E020CBF5F7B}" type="pres">
      <dgm:prSet presAssocID="{579F5918-B840-4DAD-A874-55B063A14ED8}" presName="thickLine" presStyleLbl="alignNode1" presStyleIdx="2" presStyleCnt="5"/>
      <dgm:spPr/>
    </dgm:pt>
    <dgm:pt modelId="{0B4067AB-CD46-4ECA-BEE7-829EDC4A5CCF}" type="pres">
      <dgm:prSet presAssocID="{579F5918-B840-4DAD-A874-55B063A14ED8}" presName="horz1" presStyleCnt="0"/>
      <dgm:spPr/>
    </dgm:pt>
    <dgm:pt modelId="{E4558840-8C6C-481B-8684-6366253DF07C}" type="pres">
      <dgm:prSet presAssocID="{579F5918-B840-4DAD-A874-55B063A14ED8}" presName="tx1" presStyleLbl="revTx" presStyleIdx="2" presStyleCnt="5"/>
      <dgm:spPr/>
    </dgm:pt>
    <dgm:pt modelId="{54BBA686-F1E4-44DA-B734-11637E00264E}" type="pres">
      <dgm:prSet presAssocID="{579F5918-B840-4DAD-A874-55B063A14ED8}" presName="vert1" presStyleCnt="0"/>
      <dgm:spPr/>
    </dgm:pt>
    <dgm:pt modelId="{FE5EB41F-DC81-47AF-8DFE-8B2FC44AE86B}" type="pres">
      <dgm:prSet presAssocID="{078842D6-6B74-42A5-B67C-0A37A4CD31A9}" presName="thickLine" presStyleLbl="alignNode1" presStyleIdx="3" presStyleCnt="5"/>
      <dgm:spPr/>
    </dgm:pt>
    <dgm:pt modelId="{35A75E32-9E93-44B9-A895-20F19CA75056}" type="pres">
      <dgm:prSet presAssocID="{078842D6-6B74-42A5-B67C-0A37A4CD31A9}" presName="horz1" presStyleCnt="0"/>
      <dgm:spPr/>
    </dgm:pt>
    <dgm:pt modelId="{267E7B5F-1C43-410C-83C8-908BF621182B}" type="pres">
      <dgm:prSet presAssocID="{078842D6-6B74-42A5-B67C-0A37A4CD31A9}" presName="tx1" presStyleLbl="revTx" presStyleIdx="3" presStyleCnt="5"/>
      <dgm:spPr/>
    </dgm:pt>
    <dgm:pt modelId="{AEE056C0-CD07-44BB-950A-9F7311746DE0}" type="pres">
      <dgm:prSet presAssocID="{078842D6-6B74-42A5-B67C-0A37A4CD31A9}" presName="vert1" presStyleCnt="0"/>
      <dgm:spPr/>
    </dgm:pt>
    <dgm:pt modelId="{996B8815-0BC1-49F5-9553-1DBF6F5EA2EA}" type="pres">
      <dgm:prSet presAssocID="{ADB94454-2E8E-4ED0-8076-D0014D06EE10}" presName="thickLine" presStyleLbl="alignNode1" presStyleIdx="4" presStyleCnt="5"/>
      <dgm:spPr/>
    </dgm:pt>
    <dgm:pt modelId="{E8C01C51-40FD-4FFB-8CCE-476A9D628DC5}" type="pres">
      <dgm:prSet presAssocID="{ADB94454-2E8E-4ED0-8076-D0014D06EE10}" presName="horz1" presStyleCnt="0"/>
      <dgm:spPr/>
    </dgm:pt>
    <dgm:pt modelId="{6EF04FAA-CDBB-45AF-B0C2-49E51794CC51}" type="pres">
      <dgm:prSet presAssocID="{ADB94454-2E8E-4ED0-8076-D0014D06EE10}" presName="tx1" presStyleLbl="revTx" presStyleIdx="4" presStyleCnt="5"/>
      <dgm:spPr/>
    </dgm:pt>
    <dgm:pt modelId="{D54F728D-CDB6-47AB-B096-56795C947C10}" type="pres">
      <dgm:prSet presAssocID="{ADB94454-2E8E-4ED0-8076-D0014D06EE10}" presName="vert1" presStyleCnt="0"/>
      <dgm:spPr/>
    </dgm:pt>
  </dgm:ptLst>
  <dgm:cxnLst>
    <dgm:cxn modelId="{2CA61305-8D6F-405B-B02D-CED25D02CF64}" srcId="{B243BDDD-C51D-489A-9D83-484E1B007317}" destId="{579F5918-B840-4DAD-A874-55B063A14ED8}" srcOrd="2" destOrd="0" parTransId="{6734107E-7D19-4A42-931F-3A5FF1C620B7}" sibTransId="{29216139-11BC-4060-BE36-9F1CC7F809DD}"/>
    <dgm:cxn modelId="{7E6F6853-7509-43C4-B3DD-43942D18BE05}" type="presOf" srcId="{FB63ECC2-F2C3-44FF-A373-AFC169BF9AD1}" destId="{CCC219AF-C8D7-4CA7-AF96-133CB193B538}" srcOrd="0" destOrd="0" presId="urn:microsoft.com/office/officeart/2008/layout/LinedList"/>
    <dgm:cxn modelId="{D1B94057-DC29-43A6-8D57-B67DB051726D}" type="presOf" srcId="{B243BDDD-C51D-489A-9D83-484E1B007317}" destId="{27DDA80A-4EAA-4D66-9B0C-884472597098}" srcOrd="0" destOrd="0" presId="urn:microsoft.com/office/officeart/2008/layout/LinedList"/>
    <dgm:cxn modelId="{A73F9858-CBD7-474D-B223-5805D0121F6B}" type="presOf" srcId="{078842D6-6B74-42A5-B67C-0A37A4CD31A9}" destId="{267E7B5F-1C43-410C-83C8-908BF621182B}" srcOrd="0" destOrd="0" presId="urn:microsoft.com/office/officeart/2008/layout/LinedList"/>
    <dgm:cxn modelId="{83D2A868-7914-4223-AC8D-E069710DD3ED}" srcId="{B243BDDD-C51D-489A-9D83-484E1B007317}" destId="{ADB94454-2E8E-4ED0-8076-D0014D06EE10}" srcOrd="4" destOrd="0" parTransId="{A1F73035-1984-4496-BF33-81A8AF3D1DFE}" sibTransId="{028CC942-95C9-49D6-90B9-E424882F2F6E}"/>
    <dgm:cxn modelId="{0E66D569-5F97-411E-A3C4-B635DC1A6F6A}" type="presOf" srcId="{ADB94454-2E8E-4ED0-8076-D0014D06EE10}" destId="{6EF04FAA-CDBB-45AF-B0C2-49E51794CC51}" srcOrd="0" destOrd="0" presId="urn:microsoft.com/office/officeart/2008/layout/LinedList"/>
    <dgm:cxn modelId="{3B453CB0-2FB6-49E1-B9D7-286B9EAB2AB5}" type="presOf" srcId="{2B708D23-F7BA-4009-8042-F59C4DB86A34}" destId="{6857DFD6-E532-4C2F-8E0F-DDB6EB97F0A2}" srcOrd="0" destOrd="0" presId="urn:microsoft.com/office/officeart/2008/layout/LinedList"/>
    <dgm:cxn modelId="{014C43CB-3CC6-43CD-B58E-5B4857063AE5}" srcId="{B243BDDD-C51D-489A-9D83-484E1B007317}" destId="{2B708D23-F7BA-4009-8042-F59C4DB86A34}" srcOrd="0" destOrd="0" parTransId="{294AC199-2143-4C5C-9F47-99B86156D936}" sibTransId="{2B847863-9BDA-465B-98F6-E4A85A2330AD}"/>
    <dgm:cxn modelId="{3102CDD2-1FB6-4CD7-8AAB-7DFE7543CFE2}" srcId="{B243BDDD-C51D-489A-9D83-484E1B007317}" destId="{FB63ECC2-F2C3-44FF-A373-AFC169BF9AD1}" srcOrd="1" destOrd="0" parTransId="{0E843898-55EF-4317-A849-6D38A4A6A4F2}" sibTransId="{EE950033-B44C-41B2-8F1A-FA46F6CDD9C9}"/>
    <dgm:cxn modelId="{7827F8DB-3E16-4708-80CA-FCCE918B4AC2}" srcId="{B243BDDD-C51D-489A-9D83-484E1B007317}" destId="{078842D6-6B74-42A5-B67C-0A37A4CD31A9}" srcOrd="3" destOrd="0" parTransId="{B47EDC7C-9CE6-4AA9-982F-78B6A8C403B1}" sibTransId="{129BE90E-C04F-4DEC-8864-8FB101226F7D}"/>
    <dgm:cxn modelId="{9F4C5EFC-C052-40F1-A672-7EA342F24687}" type="presOf" srcId="{579F5918-B840-4DAD-A874-55B063A14ED8}" destId="{E4558840-8C6C-481B-8684-6366253DF07C}" srcOrd="0" destOrd="0" presId="urn:microsoft.com/office/officeart/2008/layout/LinedList"/>
    <dgm:cxn modelId="{392A0562-D3BB-4285-976E-BBE9651A3F39}" type="presParOf" srcId="{27DDA80A-4EAA-4D66-9B0C-884472597098}" destId="{75D8C951-EFFD-4FFC-AF76-CDA07FA13611}" srcOrd="0" destOrd="0" presId="urn:microsoft.com/office/officeart/2008/layout/LinedList"/>
    <dgm:cxn modelId="{34B2180D-AC51-417E-9ACA-CD5F05B167F6}" type="presParOf" srcId="{27DDA80A-4EAA-4D66-9B0C-884472597098}" destId="{B42A43A9-44AF-4625-8DA0-09BCE32AAA3B}" srcOrd="1" destOrd="0" presId="urn:microsoft.com/office/officeart/2008/layout/LinedList"/>
    <dgm:cxn modelId="{02DDF74F-F5E4-4704-898D-B24547D034D9}" type="presParOf" srcId="{B42A43A9-44AF-4625-8DA0-09BCE32AAA3B}" destId="{6857DFD6-E532-4C2F-8E0F-DDB6EB97F0A2}" srcOrd="0" destOrd="0" presId="urn:microsoft.com/office/officeart/2008/layout/LinedList"/>
    <dgm:cxn modelId="{BC2A651B-0A98-4D32-B772-DB1BA603EA3B}" type="presParOf" srcId="{B42A43A9-44AF-4625-8DA0-09BCE32AAA3B}" destId="{25265A2D-DFAA-476B-B86B-5B46AD100A7D}" srcOrd="1" destOrd="0" presId="urn:microsoft.com/office/officeart/2008/layout/LinedList"/>
    <dgm:cxn modelId="{5A50E452-F7E1-47AD-A50C-EAA8B70B01E0}" type="presParOf" srcId="{27DDA80A-4EAA-4D66-9B0C-884472597098}" destId="{BA978681-798E-4E8B-9906-702C602C2001}" srcOrd="2" destOrd="0" presId="urn:microsoft.com/office/officeart/2008/layout/LinedList"/>
    <dgm:cxn modelId="{1714F9C2-3AC6-4FB7-A67E-850CBA48FAFC}" type="presParOf" srcId="{27DDA80A-4EAA-4D66-9B0C-884472597098}" destId="{D56C6F22-FF19-4181-981B-2901566BF9E5}" srcOrd="3" destOrd="0" presId="urn:microsoft.com/office/officeart/2008/layout/LinedList"/>
    <dgm:cxn modelId="{88FC369A-9094-49F4-A98A-44C5CC3915D0}" type="presParOf" srcId="{D56C6F22-FF19-4181-981B-2901566BF9E5}" destId="{CCC219AF-C8D7-4CA7-AF96-133CB193B538}" srcOrd="0" destOrd="0" presId="urn:microsoft.com/office/officeart/2008/layout/LinedList"/>
    <dgm:cxn modelId="{B705389A-64B1-42C3-9121-8767FC10476E}" type="presParOf" srcId="{D56C6F22-FF19-4181-981B-2901566BF9E5}" destId="{0897EE1B-CBD1-403C-8A81-4D615CFDDEEF}" srcOrd="1" destOrd="0" presId="urn:microsoft.com/office/officeart/2008/layout/LinedList"/>
    <dgm:cxn modelId="{9011CD5A-48FD-44E9-82EB-7E65D3DABE7B}" type="presParOf" srcId="{27DDA80A-4EAA-4D66-9B0C-884472597098}" destId="{9B43BAE5-18C7-477B-B28A-7E020CBF5F7B}" srcOrd="4" destOrd="0" presId="urn:microsoft.com/office/officeart/2008/layout/LinedList"/>
    <dgm:cxn modelId="{A33E6F82-BB5A-447A-AB2B-681B8CCFE491}" type="presParOf" srcId="{27DDA80A-4EAA-4D66-9B0C-884472597098}" destId="{0B4067AB-CD46-4ECA-BEE7-829EDC4A5CCF}" srcOrd="5" destOrd="0" presId="urn:microsoft.com/office/officeart/2008/layout/LinedList"/>
    <dgm:cxn modelId="{B7035F88-77C0-470B-B3C7-8C876B9B85E5}" type="presParOf" srcId="{0B4067AB-CD46-4ECA-BEE7-829EDC4A5CCF}" destId="{E4558840-8C6C-481B-8684-6366253DF07C}" srcOrd="0" destOrd="0" presId="urn:microsoft.com/office/officeart/2008/layout/LinedList"/>
    <dgm:cxn modelId="{23FB126A-1842-48AB-8B90-10081C2F10EE}" type="presParOf" srcId="{0B4067AB-CD46-4ECA-BEE7-829EDC4A5CCF}" destId="{54BBA686-F1E4-44DA-B734-11637E00264E}" srcOrd="1" destOrd="0" presId="urn:microsoft.com/office/officeart/2008/layout/LinedList"/>
    <dgm:cxn modelId="{6910C3B0-B71C-4D6A-8770-530B839EEFF9}" type="presParOf" srcId="{27DDA80A-4EAA-4D66-9B0C-884472597098}" destId="{FE5EB41F-DC81-47AF-8DFE-8B2FC44AE86B}" srcOrd="6" destOrd="0" presId="urn:microsoft.com/office/officeart/2008/layout/LinedList"/>
    <dgm:cxn modelId="{31D17906-8BDE-46BE-9034-2A34E714CD9F}" type="presParOf" srcId="{27DDA80A-4EAA-4D66-9B0C-884472597098}" destId="{35A75E32-9E93-44B9-A895-20F19CA75056}" srcOrd="7" destOrd="0" presId="urn:microsoft.com/office/officeart/2008/layout/LinedList"/>
    <dgm:cxn modelId="{0358966E-622C-4E40-8594-B32B5B863C33}" type="presParOf" srcId="{35A75E32-9E93-44B9-A895-20F19CA75056}" destId="{267E7B5F-1C43-410C-83C8-908BF621182B}" srcOrd="0" destOrd="0" presId="urn:microsoft.com/office/officeart/2008/layout/LinedList"/>
    <dgm:cxn modelId="{05B3E1A4-6599-4477-86C2-9D56E2C0FF4D}" type="presParOf" srcId="{35A75E32-9E93-44B9-A895-20F19CA75056}" destId="{AEE056C0-CD07-44BB-950A-9F7311746DE0}" srcOrd="1" destOrd="0" presId="urn:microsoft.com/office/officeart/2008/layout/LinedList"/>
    <dgm:cxn modelId="{08D72C03-0B63-4252-A43A-02D9106CEB56}" type="presParOf" srcId="{27DDA80A-4EAA-4D66-9B0C-884472597098}" destId="{996B8815-0BC1-49F5-9553-1DBF6F5EA2EA}" srcOrd="8" destOrd="0" presId="urn:microsoft.com/office/officeart/2008/layout/LinedList"/>
    <dgm:cxn modelId="{E2ADC9FA-C411-4671-8F89-25AD303CC3D3}" type="presParOf" srcId="{27DDA80A-4EAA-4D66-9B0C-884472597098}" destId="{E8C01C51-40FD-4FFB-8CCE-476A9D628DC5}" srcOrd="9" destOrd="0" presId="urn:microsoft.com/office/officeart/2008/layout/LinedList"/>
    <dgm:cxn modelId="{2BB61A54-C64F-43F8-A128-F339C7A04DD2}" type="presParOf" srcId="{E8C01C51-40FD-4FFB-8CCE-476A9D628DC5}" destId="{6EF04FAA-CDBB-45AF-B0C2-49E51794CC51}" srcOrd="0" destOrd="0" presId="urn:microsoft.com/office/officeart/2008/layout/LinedList"/>
    <dgm:cxn modelId="{EDC846F4-DB5D-4015-984B-384C2D58E3F9}" type="presParOf" srcId="{E8C01C51-40FD-4FFB-8CCE-476A9D628DC5}" destId="{D54F728D-CDB6-47AB-B096-56795C947C1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ACCDD5-6152-43EC-BB93-269762238034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tr-TR"/>
        </a:p>
      </dgm:t>
    </dgm:pt>
    <dgm:pt modelId="{54034012-D59B-4962-81FC-9F04C14327D5}">
      <dgm:prSet phldrT="[Metin]"/>
      <dgm:spPr/>
      <dgm:t>
        <a:bodyPr/>
        <a:lstStyle/>
        <a:p>
          <a:r>
            <a:rPr lang="tr-TR" b="1" dirty="0">
              <a:latin typeface="Aptos" panose="020B0004020202020204" pitchFamily="34" charset="0"/>
            </a:rPr>
            <a:t>Kimlik Tespiti</a:t>
          </a:r>
          <a:br>
            <a:rPr lang="tr-TR" dirty="0">
              <a:latin typeface="Aptos" panose="020B0004020202020204" pitchFamily="34" charset="0"/>
            </a:rPr>
          </a:br>
          <a:r>
            <a:rPr lang="tr-TR" dirty="0">
              <a:latin typeface="Aptos" panose="020B0004020202020204" pitchFamily="34" charset="0"/>
            </a:rPr>
            <a:t>Hangi kullanıcı kaynağa erişim talep ediyor?</a:t>
          </a:r>
        </a:p>
      </dgm:t>
    </dgm:pt>
    <dgm:pt modelId="{2057FC8F-BEE3-4BAC-83C0-59B70BDB6BE6}" type="parTrans" cxnId="{18A26B54-519C-429F-B512-BB3D53834A1D}">
      <dgm:prSet/>
      <dgm:spPr/>
      <dgm:t>
        <a:bodyPr/>
        <a:lstStyle/>
        <a:p>
          <a:endParaRPr lang="tr-TR"/>
        </a:p>
      </dgm:t>
    </dgm:pt>
    <dgm:pt modelId="{65CFDD84-5A4F-46EC-B16C-ED42DC5D3CF9}" type="sibTrans" cxnId="{18A26B54-519C-429F-B512-BB3D53834A1D}">
      <dgm:prSet/>
      <dgm:spPr/>
      <dgm:t>
        <a:bodyPr/>
        <a:lstStyle/>
        <a:p>
          <a:endParaRPr lang="tr-TR"/>
        </a:p>
      </dgm:t>
    </dgm:pt>
    <dgm:pt modelId="{671D2D89-98E5-44A6-BF54-4133BE8BE551}">
      <dgm:prSet/>
      <dgm:spPr/>
      <dgm:t>
        <a:bodyPr/>
        <a:lstStyle/>
        <a:p>
          <a:r>
            <a:rPr lang="tr-TR" b="1" dirty="0">
              <a:latin typeface="Aptos" panose="020B0004020202020204" pitchFamily="34" charset="0"/>
            </a:rPr>
            <a:t>Kimlik Doğrulama</a:t>
          </a:r>
          <a:br>
            <a:rPr lang="tr-TR" dirty="0">
              <a:latin typeface="Aptos" panose="020B0004020202020204" pitchFamily="34" charset="0"/>
            </a:rPr>
          </a:br>
          <a:r>
            <a:rPr lang="tr-TR" dirty="0">
              <a:latin typeface="Aptos" panose="020B0004020202020204" pitchFamily="34" charset="0"/>
            </a:rPr>
            <a:t>Kullanıcı gerçekten kim olduğunu söylüyor mu?</a:t>
          </a:r>
        </a:p>
      </dgm:t>
    </dgm:pt>
    <dgm:pt modelId="{6AFD62C6-DD24-435D-A380-420720A7BCBC}" type="parTrans" cxnId="{74F165ED-8361-40D6-B9D6-22FCAC3D3F3D}">
      <dgm:prSet/>
      <dgm:spPr/>
      <dgm:t>
        <a:bodyPr/>
        <a:lstStyle/>
        <a:p>
          <a:endParaRPr lang="tr-TR"/>
        </a:p>
      </dgm:t>
    </dgm:pt>
    <dgm:pt modelId="{22ECC450-2F73-46FA-8A2F-0C71A9294CB5}" type="sibTrans" cxnId="{74F165ED-8361-40D6-B9D6-22FCAC3D3F3D}">
      <dgm:prSet/>
      <dgm:spPr/>
      <dgm:t>
        <a:bodyPr/>
        <a:lstStyle/>
        <a:p>
          <a:endParaRPr lang="tr-TR"/>
        </a:p>
      </dgm:t>
    </dgm:pt>
    <dgm:pt modelId="{43D9ECEF-C325-452E-BAEA-353F1BFED99C}">
      <dgm:prSet/>
      <dgm:spPr/>
      <dgm:t>
        <a:bodyPr/>
        <a:lstStyle/>
        <a:p>
          <a:r>
            <a:rPr lang="tr-TR" b="1" dirty="0">
              <a:latin typeface="Aptos" panose="020B0004020202020204" pitchFamily="34" charset="0"/>
            </a:rPr>
            <a:t>Yetkilendirme</a:t>
          </a:r>
          <a:br>
            <a:rPr lang="tr-TR" dirty="0">
              <a:latin typeface="Aptos" panose="020B0004020202020204" pitchFamily="34" charset="0"/>
            </a:rPr>
          </a:br>
          <a:r>
            <a:rPr lang="tr-TR" dirty="0">
              <a:latin typeface="Aptos" panose="020B0004020202020204" pitchFamily="34" charset="0"/>
            </a:rPr>
            <a:t>Kullanıcı kaynağa erişmeye yetkili mi?</a:t>
          </a:r>
        </a:p>
      </dgm:t>
    </dgm:pt>
    <dgm:pt modelId="{B957E467-8E35-48A5-9993-0706BBA48DDE}" type="parTrans" cxnId="{9420E22E-B1C8-45AC-958B-353F29C7351C}">
      <dgm:prSet/>
      <dgm:spPr/>
      <dgm:t>
        <a:bodyPr/>
        <a:lstStyle/>
        <a:p>
          <a:endParaRPr lang="tr-TR"/>
        </a:p>
      </dgm:t>
    </dgm:pt>
    <dgm:pt modelId="{CD5DCFF1-22B9-45F5-AF7F-7491D9B424CB}" type="sibTrans" cxnId="{9420E22E-B1C8-45AC-958B-353F29C7351C}">
      <dgm:prSet/>
      <dgm:spPr/>
      <dgm:t>
        <a:bodyPr/>
        <a:lstStyle/>
        <a:p>
          <a:endParaRPr lang="tr-TR"/>
        </a:p>
      </dgm:t>
    </dgm:pt>
    <dgm:pt modelId="{48D4A3A3-C682-4FE0-91B3-3B88EB23838F}">
      <dgm:prSet/>
      <dgm:spPr/>
      <dgm:t>
        <a:bodyPr/>
        <a:lstStyle/>
        <a:p>
          <a:r>
            <a:rPr lang="tr-TR" b="1" dirty="0">
              <a:latin typeface="Aptos" panose="020B0004020202020204" pitchFamily="34" charset="0"/>
            </a:rPr>
            <a:t>Kayıt Tutma</a:t>
          </a:r>
          <a:br>
            <a:rPr lang="tr-TR" dirty="0">
              <a:latin typeface="Aptos" panose="020B0004020202020204" pitchFamily="34" charset="0"/>
            </a:rPr>
          </a:br>
          <a:r>
            <a:rPr lang="tr-TR" dirty="0">
              <a:latin typeface="Aptos" panose="020B0004020202020204" pitchFamily="34" charset="0"/>
            </a:rPr>
            <a:t>Kullanıcının faaliyetlerini kaydetme</a:t>
          </a:r>
        </a:p>
      </dgm:t>
    </dgm:pt>
    <dgm:pt modelId="{254C8334-51CB-4B3B-B2F0-59509C8A7834}" type="parTrans" cxnId="{F3B9EB99-9721-4EA7-8EA5-BCE2564CC443}">
      <dgm:prSet/>
      <dgm:spPr/>
      <dgm:t>
        <a:bodyPr/>
        <a:lstStyle/>
        <a:p>
          <a:endParaRPr lang="tr-TR"/>
        </a:p>
      </dgm:t>
    </dgm:pt>
    <dgm:pt modelId="{CE4DE61E-4029-4FF0-BD04-588D588CECC0}" type="sibTrans" cxnId="{F3B9EB99-9721-4EA7-8EA5-BCE2564CC443}">
      <dgm:prSet/>
      <dgm:spPr/>
      <dgm:t>
        <a:bodyPr/>
        <a:lstStyle/>
        <a:p>
          <a:endParaRPr lang="tr-TR"/>
        </a:p>
      </dgm:t>
    </dgm:pt>
    <dgm:pt modelId="{4DB2DBD5-BAA9-4F0D-A5AC-4779519CD8DD}" type="pres">
      <dgm:prSet presAssocID="{B8ACCDD5-6152-43EC-BB93-269762238034}" presName="linear" presStyleCnt="0">
        <dgm:presLayoutVars>
          <dgm:animLvl val="lvl"/>
          <dgm:resizeHandles val="exact"/>
        </dgm:presLayoutVars>
      </dgm:prSet>
      <dgm:spPr/>
    </dgm:pt>
    <dgm:pt modelId="{F6982C3A-78DB-4395-B670-1B745A68603A}" type="pres">
      <dgm:prSet presAssocID="{54034012-D59B-4962-81FC-9F04C14327D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4F54981-B992-4177-A5AC-826E9BAC2E6E}" type="pres">
      <dgm:prSet presAssocID="{65CFDD84-5A4F-46EC-B16C-ED42DC5D3CF9}" presName="spacer" presStyleCnt="0"/>
      <dgm:spPr/>
    </dgm:pt>
    <dgm:pt modelId="{217FFB8E-9799-4852-B76A-64C865CB74A3}" type="pres">
      <dgm:prSet presAssocID="{671D2D89-98E5-44A6-BF54-4133BE8BE55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5D4D405-887D-4EB8-84FB-2D567E24414F}" type="pres">
      <dgm:prSet presAssocID="{22ECC450-2F73-46FA-8A2F-0C71A9294CB5}" presName="spacer" presStyleCnt="0"/>
      <dgm:spPr/>
    </dgm:pt>
    <dgm:pt modelId="{D4E806D5-C896-4D8B-BABE-24399134E769}" type="pres">
      <dgm:prSet presAssocID="{43D9ECEF-C325-452E-BAEA-353F1BFED99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23A0094-55A3-4752-B3CA-9AA64AC58A46}" type="pres">
      <dgm:prSet presAssocID="{CD5DCFF1-22B9-45F5-AF7F-7491D9B424CB}" presName="spacer" presStyleCnt="0"/>
      <dgm:spPr/>
    </dgm:pt>
    <dgm:pt modelId="{1A4155FF-8DB6-40AB-B134-A114A2F3F1C5}" type="pres">
      <dgm:prSet presAssocID="{48D4A3A3-C682-4FE0-91B3-3B88EB23838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DCE25025-5E42-4FC5-9869-1831F9B1EF37}" type="presOf" srcId="{B8ACCDD5-6152-43EC-BB93-269762238034}" destId="{4DB2DBD5-BAA9-4F0D-A5AC-4779519CD8DD}" srcOrd="0" destOrd="0" presId="urn:microsoft.com/office/officeart/2005/8/layout/vList2"/>
    <dgm:cxn modelId="{9420E22E-B1C8-45AC-958B-353F29C7351C}" srcId="{B8ACCDD5-6152-43EC-BB93-269762238034}" destId="{43D9ECEF-C325-452E-BAEA-353F1BFED99C}" srcOrd="2" destOrd="0" parTransId="{B957E467-8E35-48A5-9993-0706BBA48DDE}" sibTransId="{CD5DCFF1-22B9-45F5-AF7F-7491D9B424CB}"/>
    <dgm:cxn modelId="{18A26B54-519C-429F-B512-BB3D53834A1D}" srcId="{B8ACCDD5-6152-43EC-BB93-269762238034}" destId="{54034012-D59B-4962-81FC-9F04C14327D5}" srcOrd="0" destOrd="0" parTransId="{2057FC8F-BEE3-4BAC-83C0-59B70BDB6BE6}" sibTransId="{65CFDD84-5A4F-46EC-B16C-ED42DC5D3CF9}"/>
    <dgm:cxn modelId="{F3B9EB99-9721-4EA7-8EA5-BCE2564CC443}" srcId="{B8ACCDD5-6152-43EC-BB93-269762238034}" destId="{48D4A3A3-C682-4FE0-91B3-3B88EB23838F}" srcOrd="3" destOrd="0" parTransId="{254C8334-51CB-4B3B-B2F0-59509C8A7834}" sibTransId="{CE4DE61E-4029-4FF0-BD04-588D588CECC0}"/>
    <dgm:cxn modelId="{EDEEB5BC-DC62-4FB1-AD8E-5967B86EA6E3}" type="presOf" srcId="{48D4A3A3-C682-4FE0-91B3-3B88EB23838F}" destId="{1A4155FF-8DB6-40AB-B134-A114A2F3F1C5}" srcOrd="0" destOrd="0" presId="urn:microsoft.com/office/officeart/2005/8/layout/vList2"/>
    <dgm:cxn modelId="{DCAC1FBF-0707-4CF9-91C2-3923CB1C7692}" type="presOf" srcId="{43D9ECEF-C325-452E-BAEA-353F1BFED99C}" destId="{D4E806D5-C896-4D8B-BABE-24399134E769}" srcOrd="0" destOrd="0" presId="urn:microsoft.com/office/officeart/2005/8/layout/vList2"/>
    <dgm:cxn modelId="{B73D04D2-AFB8-49F6-BA6F-B0CD02B5A1DA}" type="presOf" srcId="{671D2D89-98E5-44A6-BF54-4133BE8BE551}" destId="{217FFB8E-9799-4852-B76A-64C865CB74A3}" srcOrd="0" destOrd="0" presId="urn:microsoft.com/office/officeart/2005/8/layout/vList2"/>
    <dgm:cxn modelId="{74F165ED-8361-40D6-B9D6-22FCAC3D3F3D}" srcId="{B8ACCDD5-6152-43EC-BB93-269762238034}" destId="{671D2D89-98E5-44A6-BF54-4133BE8BE551}" srcOrd="1" destOrd="0" parTransId="{6AFD62C6-DD24-435D-A380-420720A7BCBC}" sibTransId="{22ECC450-2F73-46FA-8A2F-0C71A9294CB5}"/>
    <dgm:cxn modelId="{1EC583EF-D6DC-488A-A3AA-3DF34A4DC702}" type="presOf" srcId="{54034012-D59B-4962-81FC-9F04C14327D5}" destId="{F6982C3A-78DB-4395-B670-1B745A68603A}" srcOrd="0" destOrd="0" presId="urn:microsoft.com/office/officeart/2005/8/layout/vList2"/>
    <dgm:cxn modelId="{588458FB-AC63-4271-B4E4-0DFC65FE109D}" type="presParOf" srcId="{4DB2DBD5-BAA9-4F0D-A5AC-4779519CD8DD}" destId="{F6982C3A-78DB-4395-B670-1B745A68603A}" srcOrd="0" destOrd="0" presId="urn:microsoft.com/office/officeart/2005/8/layout/vList2"/>
    <dgm:cxn modelId="{F869BC07-3C9C-48F0-B2C8-6F7397F775DC}" type="presParOf" srcId="{4DB2DBD5-BAA9-4F0D-A5AC-4779519CD8DD}" destId="{44F54981-B992-4177-A5AC-826E9BAC2E6E}" srcOrd="1" destOrd="0" presId="urn:microsoft.com/office/officeart/2005/8/layout/vList2"/>
    <dgm:cxn modelId="{5A6490C1-8A28-4EDA-A3E4-6E4BA65DEB07}" type="presParOf" srcId="{4DB2DBD5-BAA9-4F0D-A5AC-4779519CD8DD}" destId="{217FFB8E-9799-4852-B76A-64C865CB74A3}" srcOrd="2" destOrd="0" presId="urn:microsoft.com/office/officeart/2005/8/layout/vList2"/>
    <dgm:cxn modelId="{4B859756-E960-4341-B487-B2D134925EC5}" type="presParOf" srcId="{4DB2DBD5-BAA9-4F0D-A5AC-4779519CD8DD}" destId="{75D4D405-887D-4EB8-84FB-2D567E24414F}" srcOrd="3" destOrd="0" presId="urn:microsoft.com/office/officeart/2005/8/layout/vList2"/>
    <dgm:cxn modelId="{8F0F1819-7D95-4D2D-B4F7-5B4FA969A5CC}" type="presParOf" srcId="{4DB2DBD5-BAA9-4F0D-A5AC-4779519CD8DD}" destId="{D4E806D5-C896-4D8B-BABE-24399134E769}" srcOrd="4" destOrd="0" presId="urn:microsoft.com/office/officeart/2005/8/layout/vList2"/>
    <dgm:cxn modelId="{5CCAD869-8A92-422C-8756-7F91AF1C9D65}" type="presParOf" srcId="{4DB2DBD5-BAA9-4F0D-A5AC-4779519CD8DD}" destId="{023A0094-55A3-4752-B3CA-9AA64AC58A46}" srcOrd="5" destOrd="0" presId="urn:microsoft.com/office/officeart/2005/8/layout/vList2"/>
    <dgm:cxn modelId="{7C3F8AC9-A3F2-4F43-AF68-05FB1854A473}" type="presParOf" srcId="{4DB2DBD5-BAA9-4F0D-A5AC-4779519CD8DD}" destId="{1A4155FF-8DB6-40AB-B134-A114A2F3F1C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60176A9-3008-4470-B339-7DA411F3FA3C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12F2013-268E-472B-B229-B83F95114716}">
      <dgm:prSet custT="1"/>
      <dgm:spPr/>
      <dgm:t>
        <a:bodyPr/>
        <a:lstStyle/>
        <a:p>
          <a:pPr algn="l"/>
          <a:r>
            <a:rPr lang="tr-TR" sz="1800" dirty="0">
              <a:effectLst/>
              <a:latin typeface="Aptos" panose="020B0004020202020204" pitchFamily="34" charset="0"/>
              <a:cs typeface="Times New Roman" panose="02020603050405020304" pitchFamily="18" charset="0"/>
            </a:rPr>
            <a:t>Kayıt bilgileri: (dolandırıcılık türü, kesin tarih/saat, hangi bilgilerin çalındığı, banka hesap numaraları, potansiyel dolandırıcıların adları ve iletişim bilgileri, mevcut belgeler: e-postalar, sohbet görüşmeleri, ekran görüntüleri, vb.).</a:t>
          </a:r>
          <a:endParaRPr lang="en-US" sz="1800" dirty="0">
            <a:latin typeface="Aptos" panose="020B0004020202020204" pitchFamily="34" charset="0"/>
          </a:endParaRPr>
        </a:p>
      </dgm:t>
    </dgm:pt>
    <dgm:pt modelId="{A84CF643-293F-495D-917A-35CCC1DB2B14}" type="parTrans" cxnId="{5346C4EC-3244-4BF1-9D32-AA10197D04B4}">
      <dgm:prSet/>
      <dgm:spPr/>
      <dgm:t>
        <a:bodyPr/>
        <a:lstStyle/>
        <a:p>
          <a:endParaRPr lang="en-US" sz="1800"/>
        </a:p>
      </dgm:t>
    </dgm:pt>
    <dgm:pt modelId="{17F045DD-D7B1-4AE3-8866-E82659B8F7D8}" type="sibTrans" cxnId="{5346C4EC-3244-4BF1-9D32-AA10197D04B4}">
      <dgm:prSet/>
      <dgm:spPr/>
      <dgm:t>
        <a:bodyPr/>
        <a:lstStyle/>
        <a:p>
          <a:endParaRPr lang="en-US" sz="1800"/>
        </a:p>
      </dgm:t>
    </dgm:pt>
    <dgm:pt modelId="{F3539200-59B0-4954-8CB6-5B267AE2A7D7}">
      <dgm:prSet custT="1"/>
      <dgm:spPr/>
      <dgm:t>
        <a:bodyPr/>
        <a:lstStyle/>
        <a:p>
          <a:r>
            <a:rPr lang="tr-TR" sz="1800" dirty="0">
              <a:effectLst/>
              <a:cs typeface="Times New Roman" panose="02020603050405020304" pitchFamily="18" charset="0"/>
            </a:rPr>
            <a:t>Bilgilerinizin çalındığı tüm kurumlarla (bankalar, kart şirketleri, sigorta şirketleri) iletişime geçerek hesaplarınızın ve kartlarınızın bloke edilmesini isteyin.</a:t>
          </a:r>
          <a:br>
            <a:rPr lang="en-GB" sz="1800" i="0" dirty="0"/>
          </a:br>
          <a:endParaRPr lang="en-US" sz="1800" dirty="0"/>
        </a:p>
      </dgm:t>
    </dgm:pt>
    <dgm:pt modelId="{8E46C8D8-A380-43AE-9F45-5B856070FD87}" type="parTrans" cxnId="{5528877E-CEAA-440F-A76D-A000AC1A3106}">
      <dgm:prSet/>
      <dgm:spPr/>
      <dgm:t>
        <a:bodyPr/>
        <a:lstStyle/>
        <a:p>
          <a:endParaRPr lang="en-US" sz="1800"/>
        </a:p>
      </dgm:t>
    </dgm:pt>
    <dgm:pt modelId="{EF796658-6BE0-4B3C-85DE-70751AF33336}" type="sibTrans" cxnId="{5528877E-CEAA-440F-A76D-A000AC1A3106}">
      <dgm:prSet/>
      <dgm:spPr/>
      <dgm:t>
        <a:bodyPr/>
        <a:lstStyle/>
        <a:p>
          <a:endParaRPr lang="en-US" sz="1800"/>
        </a:p>
      </dgm:t>
    </dgm:pt>
    <dgm:pt modelId="{26EC05B4-FC4F-4B56-BBE6-1773FB4AAFDF}">
      <dgm:prSet custT="1"/>
      <dgm:spPr/>
      <dgm:t>
        <a:bodyPr/>
        <a:lstStyle/>
        <a:p>
          <a:r>
            <a:rPr lang="tr-TR" sz="1800" dirty="0">
              <a:effectLst/>
              <a:latin typeface="Aptos" panose="020B0004020202020204" pitchFamily="34" charset="0"/>
              <a:cs typeface="Times New Roman" panose="02020603050405020304" pitchFamily="18" charset="0"/>
            </a:rPr>
            <a:t>Tüm çevrimiçi hesaplarınızdaki şifreleri değiştirin.</a:t>
          </a:r>
          <a:br>
            <a:rPr lang="en-GB" sz="1800" i="0" dirty="0"/>
          </a:br>
          <a:endParaRPr lang="en-US" sz="1800" dirty="0"/>
        </a:p>
      </dgm:t>
    </dgm:pt>
    <dgm:pt modelId="{FC5809E3-8E3C-4822-BD47-DE0F3B57D22B}" type="parTrans" cxnId="{9E872841-6F0E-44E0-A676-FE81D5C4F0CD}">
      <dgm:prSet/>
      <dgm:spPr/>
      <dgm:t>
        <a:bodyPr/>
        <a:lstStyle/>
        <a:p>
          <a:endParaRPr lang="en-US" sz="1800"/>
        </a:p>
      </dgm:t>
    </dgm:pt>
    <dgm:pt modelId="{BCD4F127-2615-473F-BF14-EFFB7713925E}" type="sibTrans" cxnId="{9E872841-6F0E-44E0-A676-FE81D5C4F0CD}">
      <dgm:prSet/>
      <dgm:spPr/>
      <dgm:t>
        <a:bodyPr/>
        <a:lstStyle/>
        <a:p>
          <a:endParaRPr lang="en-US" sz="1800"/>
        </a:p>
      </dgm:t>
    </dgm:pt>
    <dgm:pt modelId="{28D1D669-7C14-41B4-8FEC-D682B63C9150}">
      <dgm:prSet custT="1"/>
      <dgm:spPr/>
      <dgm:t>
        <a:bodyPr/>
        <a:lstStyle/>
        <a:p>
          <a:r>
            <a:rPr lang="tr-TR" sz="1800" dirty="0">
              <a:effectLst/>
              <a:latin typeface="Aptos" panose="020B0004020202020204" pitchFamily="34" charset="0"/>
              <a:cs typeface="Times New Roman" panose="02020603050405020304" pitchFamily="18" charset="0"/>
            </a:rPr>
            <a:t>Dolandırıcılığı kolluk kuvvetlerine bildirin: polise bir suç raporu bildirin ve olay raporu belgesinin bir kopyasını isteyin. Ayrıca dolandırıcılığı diğer ilgili kurumlara, platformlara bildirin:</a:t>
          </a:r>
          <a:br>
            <a:rPr lang="en-GB" sz="1800" i="0" dirty="0"/>
          </a:br>
          <a:endParaRPr lang="en-US" sz="1800" dirty="0"/>
        </a:p>
      </dgm:t>
    </dgm:pt>
    <dgm:pt modelId="{5CC0FA36-22D6-4E03-B158-F9A8D05BAA05}" type="parTrans" cxnId="{DB15703D-08A3-4FA1-8CA4-8C6C8625AFCF}">
      <dgm:prSet/>
      <dgm:spPr/>
      <dgm:t>
        <a:bodyPr/>
        <a:lstStyle/>
        <a:p>
          <a:endParaRPr lang="en-US" sz="1800"/>
        </a:p>
      </dgm:t>
    </dgm:pt>
    <dgm:pt modelId="{243B0457-B49E-4952-8C74-F83509474E8C}" type="sibTrans" cxnId="{DB15703D-08A3-4FA1-8CA4-8C6C8625AFCF}">
      <dgm:prSet/>
      <dgm:spPr/>
      <dgm:t>
        <a:bodyPr/>
        <a:lstStyle/>
        <a:p>
          <a:endParaRPr lang="en-US" sz="1800"/>
        </a:p>
      </dgm:t>
    </dgm:pt>
    <dgm:pt modelId="{50A21F13-5AB2-416D-AE5D-83F8F9AC2A7B}">
      <dgm:prSet custT="1"/>
      <dgm:spPr/>
      <dgm:t>
        <a:bodyPr/>
        <a:lstStyle/>
        <a:p>
          <a:r>
            <a:rPr lang="tr-TR" sz="1800" b="1" dirty="0">
              <a:solidFill>
                <a:srgbClr val="FF983B"/>
              </a:solidFill>
              <a:effectLst/>
              <a:latin typeface="Aptos" panose="020B0004020202020204" pitchFamily="34" charset="0"/>
              <a:ea typeface="Cambria" panose="02040503050406030204" pitchFamily="18" charset="0"/>
              <a:cs typeface="Times New Roman" panose="02020603050405020304" pitchFamily="18" charset="0"/>
            </a:rPr>
            <a:t>SİBER SUÇLARLA MÜCADELE DAİRE BAŞKANLIĞI</a:t>
          </a:r>
          <a:r>
            <a:rPr lang="en-US" sz="1800" dirty="0">
              <a:latin typeface="Aptos" panose="020B0004020202020204" pitchFamily="34" charset="0"/>
              <a:ea typeface="Cambria" panose="02040503050406030204" pitchFamily="18" charset="0"/>
              <a:cs typeface="Times New Roman" panose="02020603050405020304" pitchFamily="18" charset="0"/>
            </a:rPr>
            <a:t>:</a:t>
          </a:r>
          <a:r>
            <a:rPr lang="tr-TR" sz="1800" dirty="0">
              <a:latin typeface="Aptos" panose="020B0004020202020204" pitchFamily="34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tr-TR" sz="1800" dirty="0">
              <a:latin typeface="Aptos" panose="020B0004020202020204" pitchFamily="34" charset="0"/>
              <a:ea typeface="Cambria" panose="020405030504060302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https://www.siberay.com/</a:t>
          </a:r>
          <a:endParaRPr lang="en-US" sz="1800" dirty="0">
            <a:latin typeface="Aptos" panose="020B0004020202020204" pitchFamily="34" charset="0"/>
          </a:endParaRPr>
        </a:p>
      </dgm:t>
    </dgm:pt>
    <dgm:pt modelId="{BED7AC7D-5FF1-4124-9B91-DB734BCDE00D}" type="parTrans" cxnId="{543C5DFA-92AC-4110-9366-D53273B62618}">
      <dgm:prSet/>
      <dgm:spPr/>
      <dgm:t>
        <a:bodyPr/>
        <a:lstStyle/>
        <a:p>
          <a:endParaRPr lang="en-US" sz="1800"/>
        </a:p>
      </dgm:t>
    </dgm:pt>
    <dgm:pt modelId="{15144FE5-8F44-4694-B500-72FBC238D32C}" type="sibTrans" cxnId="{543C5DFA-92AC-4110-9366-D53273B62618}">
      <dgm:prSet/>
      <dgm:spPr/>
      <dgm:t>
        <a:bodyPr/>
        <a:lstStyle/>
        <a:p>
          <a:endParaRPr lang="en-US" sz="1800"/>
        </a:p>
      </dgm:t>
    </dgm:pt>
    <dgm:pt modelId="{B640623A-2D1F-4720-A4FC-C1310A4E5CBD}" type="pres">
      <dgm:prSet presAssocID="{460176A9-3008-4470-B339-7DA411F3FA3C}" presName="vert0" presStyleCnt="0">
        <dgm:presLayoutVars>
          <dgm:dir/>
          <dgm:animOne val="branch"/>
          <dgm:animLvl val="lvl"/>
        </dgm:presLayoutVars>
      </dgm:prSet>
      <dgm:spPr/>
    </dgm:pt>
    <dgm:pt modelId="{3C65039A-A173-49DF-AA77-FE515BC33B90}" type="pres">
      <dgm:prSet presAssocID="{212F2013-268E-472B-B229-B83F95114716}" presName="thickLine" presStyleLbl="alignNode1" presStyleIdx="0" presStyleCnt="5"/>
      <dgm:spPr/>
    </dgm:pt>
    <dgm:pt modelId="{3E518E13-88A7-4065-86D9-577C0037F1F2}" type="pres">
      <dgm:prSet presAssocID="{212F2013-268E-472B-B229-B83F95114716}" presName="horz1" presStyleCnt="0"/>
      <dgm:spPr/>
    </dgm:pt>
    <dgm:pt modelId="{39B62D15-4092-4C06-8066-7F10CBD645EB}" type="pres">
      <dgm:prSet presAssocID="{212F2013-268E-472B-B229-B83F95114716}" presName="tx1" presStyleLbl="revTx" presStyleIdx="0" presStyleCnt="5"/>
      <dgm:spPr/>
    </dgm:pt>
    <dgm:pt modelId="{0C83BA3E-2BCE-4CE7-BB13-39F9F6718EE8}" type="pres">
      <dgm:prSet presAssocID="{212F2013-268E-472B-B229-B83F95114716}" presName="vert1" presStyleCnt="0"/>
      <dgm:spPr/>
    </dgm:pt>
    <dgm:pt modelId="{A480B676-6182-4138-A101-BDE2E4AEE97D}" type="pres">
      <dgm:prSet presAssocID="{F3539200-59B0-4954-8CB6-5B267AE2A7D7}" presName="thickLine" presStyleLbl="alignNode1" presStyleIdx="1" presStyleCnt="5"/>
      <dgm:spPr/>
    </dgm:pt>
    <dgm:pt modelId="{48E63E53-6821-4FA7-86BA-2386371CD4BD}" type="pres">
      <dgm:prSet presAssocID="{F3539200-59B0-4954-8CB6-5B267AE2A7D7}" presName="horz1" presStyleCnt="0"/>
      <dgm:spPr/>
    </dgm:pt>
    <dgm:pt modelId="{9A716216-994B-4AF5-AC7D-079559277E31}" type="pres">
      <dgm:prSet presAssocID="{F3539200-59B0-4954-8CB6-5B267AE2A7D7}" presName="tx1" presStyleLbl="revTx" presStyleIdx="1" presStyleCnt="5"/>
      <dgm:spPr/>
    </dgm:pt>
    <dgm:pt modelId="{10682BAE-2DA2-4157-933B-2037195AD8BA}" type="pres">
      <dgm:prSet presAssocID="{F3539200-59B0-4954-8CB6-5B267AE2A7D7}" presName="vert1" presStyleCnt="0"/>
      <dgm:spPr/>
    </dgm:pt>
    <dgm:pt modelId="{00391F2C-4C15-4859-91DD-719C7B43F58B}" type="pres">
      <dgm:prSet presAssocID="{26EC05B4-FC4F-4B56-BBE6-1773FB4AAFDF}" presName="thickLine" presStyleLbl="alignNode1" presStyleIdx="2" presStyleCnt="5"/>
      <dgm:spPr/>
    </dgm:pt>
    <dgm:pt modelId="{41FA328D-B1D3-41CB-8372-46F339EE4A87}" type="pres">
      <dgm:prSet presAssocID="{26EC05B4-FC4F-4B56-BBE6-1773FB4AAFDF}" presName="horz1" presStyleCnt="0"/>
      <dgm:spPr/>
    </dgm:pt>
    <dgm:pt modelId="{DBFDDACA-A584-4916-9B4C-68F298AE2444}" type="pres">
      <dgm:prSet presAssocID="{26EC05B4-FC4F-4B56-BBE6-1773FB4AAFDF}" presName="tx1" presStyleLbl="revTx" presStyleIdx="2" presStyleCnt="5" custScaleY="52365"/>
      <dgm:spPr/>
    </dgm:pt>
    <dgm:pt modelId="{DA06E4B3-C49E-4479-93A1-31AAE5A3F844}" type="pres">
      <dgm:prSet presAssocID="{26EC05B4-FC4F-4B56-BBE6-1773FB4AAFDF}" presName="vert1" presStyleCnt="0"/>
      <dgm:spPr/>
    </dgm:pt>
    <dgm:pt modelId="{59B91375-88CF-413D-A96D-AB03487373B0}" type="pres">
      <dgm:prSet presAssocID="{28D1D669-7C14-41B4-8FEC-D682B63C9150}" presName="thickLine" presStyleLbl="alignNode1" presStyleIdx="3" presStyleCnt="5"/>
      <dgm:spPr/>
    </dgm:pt>
    <dgm:pt modelId="{DD3EBDB3-00BE-4305-ADDC-8F694C0813C8}" type="pres">
      <dgm:prSet presAssocID="{28D1D669-7C14-41B4-8FEC-D682B63C9150}" presName="horz1" presStyleCnt="0"/>
      <dgm:spPr/>
    </dgm:pt>
    <dgm:pt modelId="{17C5F7E9-220A-40CA-95D1-9E338D76EEE6}" type="pres">
      <dgm:prSet presAssocID="{28D1D669-7C14-41B4-8FEC-D682B63C9150}" presName="tx1" presStyleLbl="revTx" presStyleIdx="3" presStyleCnt="5"/>
      <dgm:spPr/>
    </dgm:pt>
    <dgm:pt modelId="{08FA275E-2744-4D22-A48B-E14A44A21A4B}" type="pres">
      <dgm:prSet presAssocID="{28D1D669-7C14-41B4-8FEC-D682B63C9150}" presName="vert1" presStyleCnt="0"/>
      <dgm:spPr/>
    </dgm:pt>
    <dgm:pt modelId="{D2EA28D9-07F8-4CB1-B81D-1CF69ADB1D43}" type="pres">
      <dgm:prSet presAssocID="{50A21F13-5AB2-416D-AE5D-83F8F9AC2A7B}" presName="thickLine" presStyleLbl="alignNode1" presStyleIdx="4" presStyleCnt="5"/>
      <dgm:spPr/>
    </dgm:pt>
    <dgm:pt modelId="{DF645A6D-4BDD-4478-8FA9-9782EC8E2553}" type="pres">
      <dgm:prSet presAssocID="{50A21F13-5AB2-416D-AE5D-83F8F9AC2A7B}" presName="horz1" presStyleCnt="0"/>
      <dgm:spPr/>
    </dgm:pt>
    <dgm:pt modelId="{9D5B5233-56B6-4F09-A9F8-E5BF4FE37917}" type="pres">
      <dgm:prSet presAssocID="{50A21F13-5AB2-416D-AE5D-83F8F9AC2A7B}" presName="tx1" presStyleLbl="revTx" presStyleIdx="4" presStyleCnt="5"/>
      <dgm:spPr/>
    </dgm:pt>
    <dgm:pt modelId="{D43377B3-5676-492C-96A2-76085A915A12}" type="pres">
      <dgm:prSet presAssocID="{50A21F13-5AB2-416D-AE5D-83F8F9AC2A7B}" presName="vert1" presStyleCnt="0"/>
      <dgm:spPr/>
    </dgm:pt>
  </dgm:ptLst>
  <dgm:cxnLst>
    <dgm:cxn modelId="{F07F7B2A-7AD3-4CE0-AAA6-5A91C833264A}" type="presOf" srcId="{460176A9-3008-4470-B339-7DA411F3FA3C}" destId="{B640623A-2D1F-4720-A4FC-C1310A4E5CBD}" srcOrd="0" destOrd="0" presId="urn:microsoft.com/office/officeart/2008/layout/LinedList"/>
    <dgm:cxn modelId="{B0D4D12A-78F2-441A-8737-A82065217B06}" type="presOf" srcId="{212F2013-268E-472B-B229-B83F95114716}" destId="{39B62D15-4092-4C06-8066-7F10CBD645EB}" srcOrd="0" destOrd="0" presId="urn:microsoft.com/office/officeart/2008/layout/LinedList"/>
    <dgm:cxn modelId="{8C8BDC35-6792-4292-A7D4-8A668D9E4C98}" type="presOf" srcId="{50A21F13-5AB2-416D-AE5D-83F8F9AC2A7B}" destId="{9D5B5233-56B6-4F09-A9F8-E5BF4FE37917}" srcOrd="0" destOrd="0" presId="urn:microsoft.com/office/officeart/2008/layout/LinedList"/>
    <dgm:cxn modelId="{DB15703D-08A3-4FA1-8CA4-8C6C8625AFCF}" srcId="{460176A9-3008-4470-B339-7DA411F3FA3C}" destId="{28D1D669-7C14-41B4-8FEC-D682B63C9150}" srcOrd="3" destOrd="0" parTransId="{5CC0FA36-22D6-4E03-B158-F9A8D05BAA05}" sibTransId="{243B0457-B49E-4952-8C74-F83509474E8C}"/>
    <dgm:cxn modelId="{9E872841-6F0E-44E0-A676-FE81D5C4F0CD}" srcId="{460176A9-3008-4470-B339-7DA411F3FA3C}" destId="{26EC05B4-FC4F-4B56-BBE6-1773FB4AAFDF}" srcOrd="2" destOrd="0" parTransId="{FC5809E3-8E3C-4822-BD47-DE0F3B57D22B}" sibTransId="{BCD4F127-2615-473F-BF14-EFFB7713925E}"/>
    <dgm:cxn modelId="{5528877E-CEAA-440F-A76D-A000AC1A3106}" srcId="{460176A9-3008-4470-B339-7DA411F3FA3C}" destId="{F3539200-59B0-4954-8CB6-5B267AE2A7D7}" srcOrd="1" destOrd="0" parTransId="{8E46C8D8-A380-43AE-9F45-5B856070FD87}" sibTransId="{EF796658-6BE0-4B3C-85DE-70751AF33336}"/>
    <dgm:cxn modelId="{F6394791-8A13-4DDA-8D59-4CBAB5E195D0}" type="presOf" srcId="{28D1D669-7C14-41B4-8FEC-D682B63C9150}" destId="{17C5F7E9-220A-40CA-95D1-9E338D76EEE6}" srcOrd="0" destOrd="0" presId="urn:microsoft.com/office/officeart/2008/layout/LinedList"/>
    <dgm:cxn modelId="{191E66A5-DC19-4457-9BD1-62F4F865A6CA}" type="presOf" srcId="{26EC05B4-FC4F-4B56-BBE6-1773FB4AAFDF}" destId="{DBFDDACA-A584-4916-9B4C-68F298AE2444}" srcOrd="0" destOrd="0" presId="urn:microsoft.com/office/officeart/2008/layout/LinedList"/>
    <dgm:cxn modelId="{D46D28D2-0778-4DE0-A3CD-D69A28294267}" type="presOf" srcId="{F3539200-59B0-4954-8CB6-5B267AE2A7D7}" destId="{9A716216-994B-4AF5-AC7D-079559277E31}" srcOrd="0" destOrd="0" presId="urn:microsoft.com/office/officeart/2008/layout/LinedList"/>
    <dgm:cxn modelId="{5346C4EC-3244-4BF1-9D32-AA10197D04B4}" srcId="{460176A9-3008-4470-B339-7DA411F3FA3C}" destId="{212F2013-268E-472B-B229-B83F95114716}" srcOrd="0" destOrd="0" parTransId="{A84CF643-293F-495D-917A-35CCC1DB2B14}" sibTransId="{17F045DD-D7B1-4AE3-8866-E82659B8F7D8}"/>
    <dgm:cxn modelId="{543C5DFA-92AC-4110-9366-D53273B62618}" srcId="{460176A9-3008-4470-B339-7DA411F3FA3C}" destId="{50A21F13-5AB2-416D-AE5D-83F8F9AC2A7B}" srcOrd="4" destOrd="0" parTransId="{BED7AC7D-5FF1-4124-9B91-DB734BCDE00D}" sibTransId="{15144FE5-8F44-4694-B500-72FBC238D32C}"/>
    <dgm:cxn modelId="{0CD86C59-F6D2-4CCF-8C01-5FD9D3FC75AD}" type="presParOf" srcId="{B640623A-2D1F-4720-A4FC-C1310A4E5CBD}" destId="{3C65039A-A173-49DF-AA77-FE515BC33B90}" srcOrd="0" destOrd="0" presId="urn:microsoft.com/office/officeart/2008/layout/LinedList"/>
    <dgm:cxn modelId="{7BBFD913-493F-49FD-A2EC-21731640E39E}" type="presParOf" srcId="{B640623A-2D1F-4720-A4FC-C1310A4E5CBD}" destId="{3E518E13-88A7-4065-86D9-577C0037F1F2}" srcOrd="1" destOrd="0" presId="urn:microsoft.com/office/officeart/2008/layout/LinedList"/>
    <dgm:cxn modelId="{FBD8409A-BB8C-4BE3-9200-8427BEC2D929}" type="presParOf" srcId="{3E518E13-88A7-4065-86D9-577C0037F1F2}" destId="{39B62D15-4092-4C06-8066-7F10CBD645EB}" srcOrd="0" destOrd="0" presId="urn:microsoft.com/office/officeart/2008/layout/LinedList"/>
    <dgm:cxn modelId="{2C3D051F-C81B-4A48-B632-B3318A683028}" type="presParOf" srcId="{3E518E13-88A7-4065-86D9-577C0037F1F2}" destId="{0C83BA3E-2BCE-4CE7-BB13-39F9F6718EE8}" srcOrd="1" destOrd="0" presId="urn:microsoft.com/office/officeart/2008/layout/LinedList"/>
    <dgm:cxn modelId="{3CE5301E-B73A-4BDC-8477-AE76C02A5A1F}" type="presParOf" srcId="{B640623A-2D1F-4720-A4FC-C1310A4E5CBD}" destId="{A480B676-6182-4138-A101-BDE2E4AEE97D}" srcOrd="2" destOrd="0" presId="urn:microsoft.com/office/officeart/2008/layout/LinedList"/>
    <dgm:cxn modelId="{3D1A94A4-9583-46E4-BA68-E8CED74C0B0F}" type="presParOf" srcId="{B640623A-2D1F-4720-A4FC-C1310A4E5CBD}" destId="{48E63E53-6821-4FA7-86BA-2386371CD4BD}" srcOrd="3" destOrd="0" presId="urn:microsoft.com/office/officeart/2008/layout/LinedList"/>
    <dgm:cxn modelId="{02E75E83-2221-4E26-AF25-18367CD584F1}" type="presParOf" srcId="{48E63E53-6821-4FA7-86BA-2386371CD4BD}" destId="{9A716216-994B-4AF5-AC7D-079559277E31}" srcOrd="0" destOrd="0" presId="urn:microsoft.com/office/officeart/2008/layout/LinedList"/>
    <dgm:cxn modelId="{4FB84AF7-23FE-49FA-957B-6DF0DE556C88}" type="presParOf" srcId="{48E63E53-6821-4FA7-86BA-2386371CD4BD}" destId="{10682BAE-2DA2-4157-933B-2037195AD8BA}" srcOrd="1" destOrd="0" presId="urn:microsoft.com/office/officeart/2008/layout/LinedList"/>
    <dgm:cxn modelId="{54FD466D-D5B1-43C7-BC9E-151F3EBABD05}" type="presParOf" srcId="{B640623A-2D1F-4720-A4FC-C1310A4E5CBD}" destId="{00391F2C-4C15-4859-91DD-719C7B43F58B}" srcOrd="4" destOrd="0" presId="urn:microsoft.com/office/officeart/2008/layout/LinedList"/>
    <dgm:cxn modelId="{63DFDE40-C880-4407-BC31-4C2B6232A2FE}" type="presParOf" srcId="{B640623A-2D1F-4720-A4FC-C1310A4E5CBD}" destId="{41FA328D-B1D3-41CB-8372-46F339EE4A87}" srcOrd="5" destOrd="0" presId="urn:microsoft.com/office/officeart/2008/layout/LinedList"/>
    <dgm:cxn modelId="{3A73E029-CB83-467A-8AC1-E6DFEC494F5D}" type="presParOf" srcId="{41FA328D-B1D3-41CB-8372-46F339EE4A87}" destId="{DBFDDACA-A584-4916-9B4C-68F298AE2444}" srcOrd="0" destOrd="0" presId="urn:microsoft.com/office/officeart/2008/layout/LinedList"/>
    <dgm:cxn modelId="{4A386420-1367-478E-A982-6CBC05253DC0}" type="presParOf" srcId="{41FA328D-B1D3-41CB-8372-46F339EE4A87}" destId="{DA06E4B3-C49E-4479-93A1-31AAE5A3F844}" srcOrd="1" destOrd="0" presId="urn:microsoft.com/office/officeart/2008/layout/LinedList"/>
    <dgm:cxn modelId="{B4E17DAC-B6CD-4593-B96D-26F02283CA9E}" type="presParOf" srcId="{B640623A-2D1F-4720-A4FC-C1310A4E5CBD}" destId="{59B91375-88CF-413D-A96D-AB03487373B0}" srcOrd="6" destOrd="0" presId="urn:microsoft.com/office/officeart/2008/layout/LinedList"/>
    <dgm:cxn modelId="{28D4EC52-35EB-41AC-A525-C0872C87ABCF}" type="presParOf" srcId="{B640623A-2D1F-4720-A4FC-C1310A4E5CBD}" destId="{DD3EBDB3-00BE-4305-ADDC-8F694C0813C8}" srcOrd="7" destOrd="0" presId="urn:microsoft.com/office/officeart/2008/layout/LinedList"/>
    <dgm:cxn modelId="{5190FB1B-2889-46E2-91DF-D172434A8F7B}" type="presParOf" srcId="{DD3EBDB3-00BE-4305-ADDC-8F694C0813C8}" destId="{17C5F7E9-220A-40CA-95D1-9E338D76EEE6}" srcOrd="0" destOrd="0" presId="urn:microsoft.com/office/officeart/2008/layout/LinedList"/>
    <dgm:cxn modelId="{A551603F-A150-44EE-A977-0361D558C377}" type="presParOf" srcId="{DD3EBDB3-00BE-4305-ADDC-8F694C0813C8}" destId="{08FA275E-2744-4D22-A48B-E14A44A21A4B}" srcOrd="1" destOrd="0" presId="urn:microsoft.com/office/officeart/2008/layout/LinedList"/>
    <dgm:cxn modelId="{4ECF7AD9-09C8-4153-AF6C-E90DC3ABEF7F}" type="presParOf" srcId="{B640623A-2D1F-4720-A4FC-C1310A4E5CBD}" destId="{D2EA28D9-07F8-4CB1-B81D-1CF69ADB1D43}" srcOrd="8" destOrd="0" presId="urn:microsoft.com/office/officeart/2008/layout/LinedList"/>
    <dgm:cxn modelId="{31739404-4E65-430A-940C-EE7C16418C0C}" type="presParOf" srcId="{B640623A-2D1F-4720-A4FC-C1310A4E5CBD}" destId="{DF645A6D-4BDD-4478-8FA9-9782EC8E2553}" srcOrd="9" destOrd="0" presId="urn:microsoft.com/office/officeart/2008/layout/LinedList"/>
    <dgm:cxn modelId="{E745ADFF-41C1-4AA2-8811-423C565B6AF2}" type="presParOf" srcId="{DF645A6D-4BDD-4478-8FA9-9782EC8E2553}" destId="{9D5B5233-56B6-4F09-A9F8-E5BF4FE37917}" srcOrd="0" destOrd="0" presId="urn:microsoft.com/office/officeart/2008/layout/LinedList"/>
    <dgm:cxn modelId="{538BFFA4-137F-4744-A6D7-80A0339926C0}" type="presParOf" srcId="{DF645A6D-4BDD-4478-8FA9-9782EC8E2553}" destId="{D43377B3-5676-492C-96A2-76085A915A1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D8C951-EFFD-4FFC-AF76-CDA07FA13611}">
      <dsp:nvSpPr>
        <dsp:cNvPr id="0" name=""/>
        <dsp:cNvSpPr/>
      </dsp:nvSpPr>
      <dsp:spPr>
        <a:xfrm>
          <a:off x="0" y="586"/>
          <a:ext cx="69729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57DFD6-E532-4C2F-8E0F-DDB6EB97F0A2}">
      <dsp:nvSpPr>
        <dsp:cNvPr id="0" name=""/>
        <dsp:cNvSpPr/>
      </dsp:nvSpPr>
      <dsp:spPr>
        <a:xfrm>
          <a:off x="0" y="586"/>
          <a:ext cx="6972975" cy="960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3200" b="1" kern="1200" dirty="0">
              <a:latin typeface="Aptos" panose="020B0004020202020204" pitchFamily="34" charset="0"/>
            </a:rPr>
            <a:t>İçerik</a:t>
          </a:r>
          <a:endParaRPr lang="en-US" sz="3200" kern="1200" dirty="0">
            <a:latin typeface="Aptos" panose="020B0004020202020204" pitchFamily="34" charset="0"/>
          </a:endParaRPr>
        </a:p>
      </dsp:txBody>
      <dsp:txXfrm>
        <a:off x="0" y="586"/>
        <a:ext cx="6972975" cy="960965"/>
      </dsp:txXfrm>
    </dsp:sp>
    <dsp:sp modelId="{BA978681-798E-4E8B-9906-702C602C2001}">
      <dsp:nvSpPr>
        <dsp:cNvPr id="0" name=""/>
        <dsp:cNvSpPr/>
      </dsp:nvSpPr>
      <dsp:spPr>
        <a:xfrm>
          <a:off x="0" y="961552"/>
          <a:ext cx="697297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C219AF-C8D7-4CA7-AF96-133CB193B538}">
      <dsp:nvSpPr>
        <dsp:cNvPr id="0" name=""/>
        <dsp:cNvSpPr/>
      </dsp:nvSpPr>
      <dsp:spPr>
        <a:xfrm>
          <a:off x="0" y="961552"/>
          <a:ext cx="6972975" cy="960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latin typeface="Aptos" panose="020B0004020202020204" pitchFamily="34" charset="0"/>
              <a:ea typeface="+mn-ea"/>
              <a:cs typeface="+mn-cs"/>
            </a:rPr>
            <a:t>Giriş</a:t>
          </a:r>
          <a:endParaRPr lang="en-US" sz="2400" kern="1200" dirty="0">
            <a:latin typeface="Aptos" panose="020B0004020202020204" pitchFamily="34" charset="0"/>
            <a:ea typeface="+mn-ea"/>
            <a:cs typeface="+mn-cs"/>
          </a:endParaRPr>
        </a:p>
      </dsp:txBody>
      <dsp:txXfrm>
        <a:off x="0" y="961552"/>
        <a:ext cx="6972975" cy="960965"/>
      </dsp:txXfrm>
    </dsp:sp>
    <dsp:sp modelId="{9B43BAE5-18C7-477B-B28A-7E020CBF5F7B}">
      <dsp:nvSpPr>
        <dsp:cNvPr id="0" name=""/>
        <dsp:cNvSpPr/>
      </dsp:nvSpPr>
      <dsp:spPr>
        <a:xfrm>
          <a:off x="0" y="1922517"/>
          <a:ext cx="697297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558840-8C6C-481B-8684-6366253DF07C}">
      <dsp:nvSpPr>
        <dsp:cNvPr id="0" name=""/>
        <dsp:cNvSpPr/>
      </dsp:nvSpPr>
      <dsp:spPr>
        <a:xfrm>
          <a:off x="0" y="1922517"/>
          <a:ext cx="6972975" cy="960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latin typeface="Aptos" panose="020B0004020202020204" pitchFamily="34" charset="0"/>
              <a:cs typeface="Calibri" panose="020F0502020204030204" pitchFamily="34" charset="0"/>
            </a:rPr>
            <a:t>Dijital Kimlik</a:t>
          </a:r>
          <a:endParaRPr lang="en-US" sz="2400" kern="1200" dirty="0">
            <a:latin typeface="Aptos" panose="020B0004020202020204" pitchFamily="34" charset="0"/>
            <a:ea typeface="+mn-ea"/>
            <a:cs typeface="+mn-cs"/>
          </a:endParaRPr>
        </a:p>
      </dsp:txBody>
      <dsp:txXfrm>
        <a:off x="0" y="1922517"/>
        <a:ext cx="6972975" cy="960965"/>
      </dsp:txXfrm>
    </dsp:sp>
    <dsp:sp modelId="{FE5EB41F-DC81-47AF-8DFE-8B2FC44AE86B}">
      <dsp:nvSpPr>
        <dsp:cNvPr id="0" name=""/>
        <dsp:cNvSpPr/>
      </dsp:nvSpPr>
      <dsp:spPr>
        <a:xfrm>
          <a:off x="0" y="2883482"/>
          <a:ext cx="697297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7E7B5F-1C43-410C-83C8-908BF621182B}">
      <dsp:nvSpPr>
        <dsp:cNvPr id="0" name=""/>
        <dsp:cNvSpPr/>
      </dsp:nvSpPr>
      <dsp:spPr>
        <a:xfrm>
          <a:off x="0" y="2883482"/>
          <a:ext cx="6972975" cy="960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latin typeface="Aptos" panose="020B0004020202020204" pitchFamily="34" charset="0"/>
              <a:cs typeface="Calibri" panose="020F0502020204030204" pitchFamily="34" charset="0"/>
            </a:rPr>
            <a:t>Dijital Ayak İzi</a:t>
          </a:r>
          <a:endParaRPr lang="en-US" sz="2400" kern="1200" dirty="0">
            <a:latin typeface="Aptos" panose="020B0004020202020204" pitchFamily="34" charset="0"/>
            <a:ea typeface="+mn-ea"/>
            <a:cs typeface="+mn-cs"/>
          </a:endParaRPr>
        </a:p>
      </dsp:txBody>
      <dsp:txXfrm>
        <a:off x="0" y="2883482"/>
        <a:ext cx="6972975" cy="960965"/>
      </dsp:txXfrm>
    </dsp:sp>
    <dsp:sp modelId="{996B8815-0BC1-49F5-9553-1DBF6F5EA2EA}">
      <dsp:nvSpPr>
        <dsp:cNvPr id="0" name=""/>
        <dsp:cNvSpPr/>
      </dsp:nvSpPr>
      <dsp:spPr>
        <a:xfrm>
          <a:off x="0" y="3844447"/>
          <a:ext cx="697297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F04FAA-CDBB-45AF-B0C2-49E51794CC51}">
      <dsp:nvSpPr>
        <dsp:cNvPr id="0" name=""/>
        <dsp:cNvSpPr/>
      </dsp:nvSpPr>
      <dsp:spPr>
        <a:xfrm>
          <a:off x="0" y="3844447"/>
          <a:ext cx="6972975" cy="9609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400" kern="1200" dirty="0">
              <a:latin typeface="Aptos" panose="020B0004020202020204" pitchFamily="34" charset="0"/>
              <a:cs typeface="Calibri" panose="020F0502020204030204" pitchFamily="34" charset="0"/>
            </a:rPr>
            <a:t>Dijital Kimliği ve Dijital Ayak İzini Korumaya Yönelik İyi Örnekler</a:t>
          </a:r>
          <a:endParaRPr lang="en-US" sz="2400" kern="1200" dirty="0">
            <a:latin typeface="Aptos" panose="020B0004020202020204" pitchFamily="34" charset="0"/>
            <a:ea typeface="+mn-ea"/>
            <a:cs typeface="+mn-cs"/>
          </a:endParaRPr>
        </a:p>
      </dsp:txBody>
      <dsp:txXfrm>
        <a:off x="0" y="3844447"/>
        <a:ext cx="6972975" cy="9609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982C3A-78DB-4395-B670-1B745A68603A}">
      <dsp:nvSpPr>
        <dsp:cNvPr id="0" name=""/>
        <dsp:cNvSpPr/>
      </dsp:nvSpPr>
      <dsp:spPr>
        <a:xfrm>
          <a:off x="0" y="10050"/>
          <a:ext cx="3435689" cy="8248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1" kern="1200" dirty="0">
              <a:latin typeface="Aptos" panose="020B0004020202020204" pitchFamily="34" charset="0"/>
            </a:rPr>
            <a:t>Kimlik Tespiti</a:t>
          </a:r>
          <a:br>
            <a:rPr lang="tr-TR" sz="1500" kern="1200" dirty="0">
              <a:latin typeface="Aptos" panose="020B0004020202020204" pitchFamily="34" charset="0"/>
            </a:rPr>
          </a:br>
          <a:r>
            <a:rPr lang="tr-TR" sz="1500" kern="1200" dirty="0">
              <a:latin typeface="Aptos" panose="020B0004020202020204" pitchFamily="34" charset="0"/>
            </a:rPr>
            <a:t>Hangi kullanıcı kaynağa erişim talep ediyor?</a:t>
          </a:r>
        </a:p>
      </dsp:txBody>
      <dsp:txXfrm>
        <a:off x="40266" y="50316"/>
        <a:ext cx="3355157" cy="744318"/>
      </dsp:txXfrm>
    </dsp:sp>
    <dsp:sp modelId="{217FFB8E-9799-4852-B76A-64C865CB74A3}">
      <dsp:nvSpPr>
        <dsp:cNvPr id="0" name=""/>
        <dsp:cNvSpPr/>
      </dsp:nvSpPr>
      <dsp:spPr>
        <a:xfrm>
          <a:off x="0" y="878100"/>
          <a:ext cx="3435689" cy="82485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1" kern="1200" dirty="0">
              <a:latin typeface="Aptos" panose="020B0004020202020204" pitchFamily="34" charset="0"/>
            </a:rPr>
            <a:t>Kimlik Doğrulama</a:t>
          </a:r>
          <a:br>
            <a:rPr lang="tr-TR" sz="1500" kern="1200" dirty="0">
              <a:latin typeface="Aptos" panose="020B0004020202020204" pitchFamily="34" charset="0"/>
            </a:rPr>
          </a:br>
          <a:r>
            <a:rPr lang="tr-TR" sz="1500" kern="1200" dirty="0">
              <a:latin typeface="Aptos" panose="020B0004020202020204" pitchFamily="34" charset="0"/>
            </a:rPr>
            <a:t>Kullanıcı gerçekten kim olduğunu söylüyor mu?</a:t>
          </a:r>
        </a:p>
      </dsp:txBody>
      <dsp:txXfrm>
        <a:off x="40266" y="918366"/>
        <a:ext cx="3355157" cy="744318"/>
      </dsp:txXfrm>
    </dsp:sp>
    <dsp:sp modelId="{D4E806D5-C896-4D8B-BABE-24399134E769}">
      <dsp:nvSpPr>
        <dsp:cNvPr id="0" name=""/>
        <dsp:cNvSpPr/>
      </dsp:nvSpPr>
      <dsp:spPr>
        <a:xfrm>
          <a:off x="0" y="1746150"/>
          <a:ext cx="3435689" cy="82485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1" kern="1200" dirty="0">
              <a:latin typeface="Aptos" panose="020B0004020202020204" pitchFamily="34" charset="0"/>
            </a:rPr>
            <a:t>Yetkilendirme</a:t>
          </a:r>
          <a:br>
            <a:rPr lang="tr-TR" sz="1500" kern="1200" dirty="0">
              <a:latin typeface="Aptos" panose="020B0004020202020204" pitchFamily="34" charset="0"/>
            </a:rPr>
          </a:br>
          <a:r>
            <a:rPr lang="tr-TR" sz="1500" kern="1200" dirty="0">
              <a:latin typeface="Aptos" panose="020B0004020202020204" pitchFamily="34" charset="0"/>
            </a:rPr>
            <a:t>Kullanıcı kaynağa erişmeye yetkili mi?</a:t>
          </a:r>
        </a:p>
      </dsp:txBody>
      <dsp:txXfrm>
        <a:off x="40266" y="1786416"/>
        <a:ext cx="3355157" cy="744318"/>
      </dsp:txXfrm>
    </dsp:sp>
    <dsp:sp modelId="{1A4155FF-8DB6-40AB-B134-A114A2F3F1C5}">
      <dsp:nvSpPr>
        <dsp:cNvPr id="0" name=""/>
        <dsp:cNvSpPr/>
      </dsp:nvSpPr>
      <dsp:spPr>
        <a:xfrm>
          <a:off x="0" y="2614200"/>
          <a:ext cx="3435689" cy="8248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500" b="1" kern="1200" dirty="0">
              <a:latin typeface="Aptos" panose="020B0004020202020204" pitchFamily="34" charset="0"/>
            </a:rPr>
            <a:t>Kayıt Tutma</a:t>
          </a:r>
          <a:br>
            <a:rPr lang="tr-TR" sz="1500" kern="1200" dirty="0">
              <a:latin typeface="Aptos" panose="020B0004020202020204" pitchFamily="34" charset="0"/>
            </a:rPr>
          </a:br>
          <a:r>
            <a:rPr lang="tr-TR" sz="1500" kern="1200" dirty="0">
              <a:latin typeface="Aptos" panose="020B0004020202020204" pitchFamily="34" charset="0"/>
            </a:rPr>
            <a:t>Kullanıcının faaliyetlerini kaydetme</a:t>
          </a:r>
        </a:p>
      </dsp:txBody>
      <dsp:txXfrm>
        <a:off x="40266" y="2654466"/>
        <a:ext cx="3355157" cy="7443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65039A-A173-49DF-AA77-FE515BC33B90}">
      <dsp:nvSpPr>
        <dsp:cNvPr id="0" name=""/>
        <dsp:cNvSpPr/>
      </dsp:nvSpPr>
      <dsp:spPr>
        <a:xfrm>
          <a:off x="0" y="1416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B62D15-4092-4C06-8066-7F10CBD645EB}">
      <dsp:nvSpPr>
        <dsp:cNvPr id="0" name=""/>
        <dsp:cNvSpPr/>
      </dsp:nvSpPr>
      <dsp:spPr>
        <a:xfrm>
          <a:off x="0" y="1416"/>
          <a:ext cx="6900512" cy="1223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>
              <a:effectLst/>
              <a:latin typeface="Aptos" panose="020B0004020202020204" pitchFamily="34" charset="0"/>
              <a:cs typeface="Times New Roman" panose="02020603050405020304" pitchFamily="18" charset="0"/>
            </a:rPr>
            <a:t>Kayıt bilgileri: (dolandırıcılık türü, kesin tarih/saat, hangi bilgilerin çalındığı, banka hesap numaraları, potansiyel dolandırıcıların adları ve iletişim bilgileri, mevcut belgeler: e-postalar, sohbet görüşmeleri, ekran görüntüleri, vb.).</a:t>
          </a:r>
          <a:endParaRPr lang="en-US" sz="1800" kern="1200" dirty="0">
            <a:latin typeface="Aptos" panose="020B0004020202020204" pitchFamily="34" charset="0"/>
          </a:endParaRPr>
        </a:p>
      </dsp:txBody>
      <dsp:txXfrm>
        <a:off x="0" y="1416"/>
        <a:ext cx="6900512" cy="1223195"/>
      </dsp:txXfrm>
    </dsp:sp>
    <dsp:sp modelId="{A480B676-6182-4138-A101-BDE2E4AEE97D}">
      <dsp:nvSpPr>
        <dsp:cNvPr id="0" name=""/>
        <dsp:cNvSpPr/>
      </dsp:nvSpPr>
      <dsp:spPr>
        <a:xfrm>
          <a:off x="0" y="1224612"/>
          <a:ext cx="6900512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716216-994B-4AF5-AC7D-079559277E31}">
      <dsp:nvSpPr>
        <dsp:cNvPr id="0" name=""/>
        <dsp:cNvSpPr/>
      </dsp:nvSpPr>
      <dsp:spPr>
        <a:xfrm>
          <a:off x="0" y="1224612"/>
          <a:ext cx="6900512" cy="1223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>
              <a:effectLst/>
              <a:cs typeface="Times New Roman" panose="02020603050405020304" pitchFamily="18" charset="0"/>
            </a:rPr>
            <a:t>Bilgilerinizin çalındığı tüm kurumlarla (bankalar, kart şirketleri, sigorta şirketleri) iletişime geçerek hesaplarınızın ve kartlarınızın bloke edilmesini isteyin.</a:t>
          </a:r>
          <a:br>
            <a:rPr lang="en-GB" sz="1800" i="0" kern="1200" dirty="0"/>
          </a:br>
          <a:endParaRPr lang="en-US" sz="1800" kern="1200" dirty="0"/>
        </a:p>
      </dsp:txBody>
      <dsp:txXfrm>
        <a:off x="0" y="1224612"/>
        <a:ext cx="6900512" cy="1223195"/>
      </dsp:txXfrm>
    </dsp:sp>
    <dsp:sp modelId="{00391F2C-4C15-4859-91DD-719C7B43F58B}">
      <dsp:nvSpPr>
        <dsp:cNvPr id="0" name=""/>
        <dsp:cNvSpPr/>
      </dsp:nvSpPr>
      <dsp:spPr>
        <a:xfrm>
          <a:off x="0" y="2447807"/>
          <a:ext cx="690051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FDDACA-A584-4916-9B4C-68F298AE2444}">
      <dsp:nvSpPr>
        <dsp:cNvPr id="0" name=""/>
        <dsp:cNvSpPr/>
      </dsp:nvSpPr>
      <dsp:spPr>
        <a:xfrm>
          <a:off x="0" y="2447807"/>
          <a:ext cx="6900512" cy="6405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>
              <a:effectLst/>
              <a:latin typeface="Aptos" panose="020B0004020202020204" pitchFamily="34" charset="0"/>
              <a:cs typeface="Times New Roman" panose="02020603050405020304" pitchFamily="18" charset="0"/>
            </a:rPr>
            <a:t>Tüm çevrimiçi hesaplarınızdaki şifreleri değiştirin.</a:t>
          </a:r>
          <a:br>
            <a:rPr lang="en-GB" sz="1800" i="0" kern="1200" dirty="0"/>
          </a:br>
          <a:endParaRPr lang="en-US" sz="1800" kern="1200" dirty="0"/>
        </a:p>
      </dsp:txBody>
      <dsp:txXfrm>
        <a:off x="0" y="2447807"/>
        <a:ext cx="6900512" cy="640526"/>
      </dsp:txXfrm>
    </dsp:sp>
    <dsp:sp modelId="{59B91375-88CF-413D-A96D-AB03487373B0}">
      <dsp:nvSpPr>
        <dsp:cNvPr id="0" name=""/>
        <dsp:cNvSpPr/>
      </dsp:nvSpPr>
      <dsp:spPr>
        <a:xfrm>
          <a:off x="0" y="3088333"/>
          <a:ext cx="6900512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C5F7E9-220A-40CA-95D1-9E338D76EEE6}">
      <dsp:nvSpPr>
        <dsp:cNvPr id="0" name=""/>
        <dsp:cNvSpPr/>
      </dsp:nvSpPr>
      <dsp:spPr>
        <a:xfrm>
          <a:off x="0" y="3088333"/>
          <a:ext cx="6900512" cy="1223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 dirty="0">
              <a:effectLst/>
              <a:latin typeface="Aptos" panose="020B0004020202020204" pitchFamily="34" charset="0"/>
              <a:cs typeface="Times New Roman" panose="02020603050405020304" pitchFamily="18" charset="0"/>
            </a:rPr>
            <a:t>Dolandırıcılığı kolluk kuvvetlerine bildirin: polise bir suç raporu bildirin ve olay raporu belgesinin bir kopyasını isteyin. Ayrıca dolandırıcılığı diğer ilgili kurumlara, platformlara bildirin:</a:t>
          </a:r>
          <a:br>
            <a:rPr lang="en-GB" sz="1800" i="0" kern="1200" dirty="0"/>
          </a:br>
          <a:endParaRPr lang="en-US" sz="1800" kern="1200" dirty="0"/>
        </a:p>
      </dsp:txBody>
      <dsp:txXfrm>
        <a:off x="0" y="3088333"/>
        <a:ext cx="6900512" cy="1223195"/>
      </dsp:txXfrm>
    </dsp:sp>
    <dsp:sp modelId="{D2EA28D9-07F8-4CB1-B81D-1CF69ADB1D43}">
      <dsp:nvSpPr>
        <dsp:cNvPr id="0" name=""/>
        <dsp:cNvSpPr/>
      </dsp:nvSpPr>
      <dsp:spPr>
        <a:xfrm>
          <a:off x="0" y="4311528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5B5233-56B6-4F09-A9F8-E5BF4FE37917}">
      <dsp:nvSpPr>
        <dsp:cNvPr id="0" name=""/>
        <dsp:cNvSpPr/>
      </dsp:nvSpPr>
      <dsp:spPr>
        <a:xfrm>
          <a:off x="0" y="4311528"/>
          <a:ext cx="6900512" cy="12231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solidFill>
                <a:srgbClr val="FF983B"/>
              </a:solidFill>
              <a:effectLst/>
              <a:latin typeface="Aptos" panose="020B0004020202020204" pitchFamily="34" charset="0"/>
              <a:ea typeface="Cambria" panose="02040503050406030204" pitchFamily="18" charset="0"/>
              <a:cs typeface="Times New Roman" panose="02020603050405020304" pitchFamily="18" charset="0"/>
            </a:rPr>
            <a:t>SİBER SUÇLARLA MÜCADELE DAİRE BAŞKANLIĞI</a:t>
          </a:r>
          <a:r>
            <a:rPr lang="en-US" sz="1800" kern="1200" dirty="0">
              <a:latin typeface="Aptos" panose="020B0004020202020204" pitchFamily="34" charset="0"/>
              <a:ea typeface="Cambria" panose="02040503050406030204" pitchFamily="18" charset="0"/>
              <a:cs typeface="Times New Roman" panose="02020603050405020304" pitchFamily="18" charset="0"/>
            </a:rPr>
            <a:t>:</a:t>
          </a:r>
          <a:r>
            <a:rPr lang="tr-TR" sz="1800" kern="1200" dirty="0">
              <a:latin typeface="Aptos" panose="020B0004020202020204" pitchFamily="34" charset="0"/>
              <a:ea typeface="Cambria" panose="02040503050406030204" pitchFamily="18" charset="0"/>
              <a:cs typeface="Times New Roman" panose="02020603050405020304" pitchFamily="18" charset="0"/>
            </a:rPr>
            <a:t> </a:t>
          </a:r>
          <a:r>
            <a:rPr lang="tr-TR" sz="1800" kern="1200" dirty="0">
              <a:latin typeface="Aptos" panose="020B0004020202020204" pitchFamily="34" charset="0"/>
              <a:ea typeface="Cambria" panose="02040503050406030204" pitchFamily="18" charset="0"/>
              <a:cs typeface="Times New Roman" panose="02020603050405020304" pitchFamily="18" charset="0"/>
              <a:hlinkClick xmlns:r="http://schemas.openxmlformats.org/officeDocument/2006/relationships" r:id="rId1"/>
            </a:rPr>
            <a:t>https://www.siberay.com/</a:t>
          </a:r>
          <a:endParaRPr lang="en-US" sz="1800" kern="1200" dirty="0">
            <a:latin typeface="Aptos" panose="020B0004020202020204" pitchFamily="34" charset="0"/>
          </a:endParaRPr>
        </a:p>
      </dsp:txBody>
      <dsp:txXfrm>
        <a:off x="0" y="4311528"/>
        <a:ext cx="6900512" cy="12231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4796" tIns="47398" rIns="94796" bIns="47398" rtlCol="0"/>
          <a:lstStyle>
            <a:lvl1pPr algn="r">
              <a:defRPr sz="1200"/>
            </a:lvl1pPr>
          </a:lstStyle>
          <a:p>
            <a:fld id="{723286A2-BD5B-40A6-9918-E980843A5447}" type="datetimeFigureOut">
              <a:rPr lang="sk-SK" smtClean="0"/>
              <a:t>12.10.24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96" tIns="47398" rIns="94796" bIns="47398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4796" tIns="47398" rIns="94796" bIns="47398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4023993" y="9721107"/>
            <a:ext cx="3078427" cy="513507"/>
          </a:xfrm>
          <a:prstGeom prst="rect">
            <a:avLst/>
          </a:prstGeom>
        </p:spPr>
        <p:txBody>
          <a:bodyPr vert="horz" lIns="94796" tIns="47398" rIns="94796" bIns="47398" rtlCol="0" anchor="b"/>
          <a:lstStyle>
            <a:lvl1pPr algn="r">
              <a:defRPr sz="1200"/>
            </a:lvl1pPr>
          </a:lstStyle>
          <a:p>
            <a:fld id="{DD67C988-4ABC-44CD-BF57-54EC295E72C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68517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67C988-4ABC-44CD-BF57-54EC295E72C9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4079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7C988-4ABC-44CD-BF57-54EC295E72C9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62519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67C988-4ABC-44CD-BF57-54EC295E72C9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36521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noProof="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4F6EE1-3FA2-45A9-9CF4-355B18A05B98}" type="slidenum">
              <a:rPr lang="sk-SK" smtClean="0"/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36041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jpg"/><Relationship Id="rId7" Type="http://schemas.openxmlformats.org/officeDocument/2006/relationships/image" Target="../media/image6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">
            <a:extLst>
              <a:ext uri="{FF2B5EF4-FFF2-40B4-BE49-F238E27FC236}">
                <a16:creationId xmlns:a16="http://schemas.microsoft.com/office/drawing/2014/main" id="{8C573BC2-7934-898E-58E7-6322923DDF3E}"/>
              </a:ext>
            </a:extLst>
          </p:cNvPr>
          <p:cNvSpPr txBox="1">
            <a:spLocks/>
          </p:cNvSpPr>
          <p:nvPr userDrawn="1"/>
        </p:nvSpPr>
        <p:spPr>
          <a:xfrm>
            <a:off x="1524000" y="3657895"/>
            <a:ext cx="9144000" cy="4806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rgbClr val="92BAB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dirty="0">
                <a:solidFill>
                  <a:srgbClr val="FFAA5A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2022-2-SK01-KA220-ADU-000096888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75A80F42-4977-537D-9CDE-C29C2D5B4E94}"/>
              </a:ext>
            </a:extLst>
          </p:cNvPr>
          <p:cNvSpPr txBox="1"/>
          <p:nvPr userDrawn="1"/>
        </p:nvSpPr>
        <p:spPr>
          <a:xfrm>
            <a:off x="1297172" y="1979409"/>
            <a:ext cx="959765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Building Digital Resilience </a:t>
            </a:r>
            <a:br>
              <a:rPr kumimoji="0" lang="sk-SK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by Making Digital Wellbeing and</a:t>
            </a:r>
            <a:r>
              <a:rPr kumimoji="0" lang="sk-SK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Security </a:t>
            </a:r>
            <a:br>
              <a:rPr kumimoji="0" lang="sk-SK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Accessible to All</a:t>
            </a:r>
            <a:br>
              <a:rPr kumimoji="0" lang="sk-SK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sk-SK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DigiWELL</a:t>
            </a:r>
            <a:endParaRPr lang="en-GB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Obrázok 2" descr="Obrázok, na ktorom je text">
            <a:extLst>
              <a:ext uri="{FF2B5EF4-FFF2-40B4-BE49-F238E27FC236}">
                <a16:creationId xmlns:a16="http://schemas.microsoft.com/office/drawing/2014/main" id="{54C5578C-DDE6-7454-9A35-A21DF6FD6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5075" y="1109487"/>
            <a:ext cx="2785830" cy="643868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A4B61CA5-55B9-4CB5-9152-A8113B1B02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59" y="777514"/>
            <a:ext cx="1307223" cy="1307223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93EB76E5-F830-4DD2-448B-85F788FD2FF6}"/>
              </a:ext>
            </a:extLst>
          </p:cNvPr>
          <p:cNvGrpSpPr/>
          <p:nvPr userDrawn="1"/>
        </p:nvGrpSpPr>
        <p:grpSpPr>
          <a:xfrm>
            <a:off x="1111053" y="5744184"/>
            <a:ext cx="10432806" cy="737473"/>
            <a:chOff x="2911015" y="5847007"/>
            <a:chExt cx="10432806" cy="737473"/>
          </a:xfrm>
        </p:grpSpPr>
        <p:pic>
          <p:nvPicPr>
            <p:cNvPr id="6" name="Obrázok 5">
              <a:extLst>
                <a:ext uri="{FF2B5EF4-FFF2-40B4-BE49-F238E27FC236}">
                  <a16:creationId xmlns:a16="http://schemas.microsoft.com/office/drawing/2014/main" id="{0717F8F2-0BCE-9421-DF7E-92091F55BAB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17532" y="5847007"/>
              <a:ext cx="1826289" cy="737473"/>
            </a:xfrm>
            <a:prstGeom prst="rect">
              <a:avLst/>
            </a:prstGeom>
          </p:spPr>
        </p:pic>
        <p:pic>
          <p:nvPicPr>
            <p:cNvPr id="7" name="Picture 2" descr="Slovenská poľnohospodárska univerzita v Nitre">
              <a:extLst>
                <a:ext uri="{FF2B5EF4-FFF2-40B4-BE49-F238E27FC236}">
                  <a16:creationId xmlns:a16="http://schemas.microsoft.com/office/drawing/2014/main" id="{B00D6C37-830D-9941-CE8E-7B8A7F58995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1015" y="5933486"/>
              <a:ext cx="1128044" cy="534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Logo">
              <a:extLst>
                <a:ext uri="{FF2B5EF4-FFF2-40B4-BE49-F238E27FC236}">
                  <a16:creationId xmlns:a16="http://schemas.microsoft.com/office/drawing/2014/main" id="{CD7F7C8A-16EA-543D-14C6-A4B03911D38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9350" y="5963498"/>
              <a:ext cx="968299" cy="504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BCF61E06-6F0B-102C-C5D7-4F46BA0036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9235" y="5933486"/>
              <a:ext cx="1156727" cy="564513"/>
            </a:xfrm>
            <a:prstGeom prst="rect">
              <a:avLst/>
            </a:prstGeom>
          </p:spPr>
        </p:pic>
        <p:pic>
          <p:nvPicPr>
            <p:cNvPr id="11" name="Picture 4" descr="AIFED - Formación, cultura y empleo en Granada">
              <a:extLst>
                <a:ext uri="{FF2B5EF4-FFF2-40B4-BE49-F238E27FC236}">
                  <a16:creationId xmlns:a16="http://schemas.microsoft.com/office/drawing/2014/main" id="{D66156B2-E30F-3CE0-6DDE-56F3AB67B9D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9109" y="5921371"/>
              <a:ext cx="1521023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0E56BECE-5124-9DF4-2569-5A497617F4F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1718" y="5954709"/>
              <a:ext cx="1499020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1" descr="Syzygia Foundation">
              <a:extLst>
                <a:ext uri="{FF2B5EF4-FFF2-40B4-BE49-F238E27FC236}">
                  <a16:creationId xmlns:a16="http://schemas.microsoft.com/office/drawing/2014/main" id="{B5BBB899-B640-32EB-E0F3-C9B21A3DB9F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1615" y="6291863"/>
              <a:ext cx="1419225" cy="282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Obrázok 13">
            <a:extLst>
              <a:ext uri="{FF2B5EF4-FFF2-40B4-BE49-F238E27FC236}">
                <a16:creationId xmlns:a16="http://schemas.microsoft.com/office/drawing/2014/main" id="{742551FF-9CE1-7E47-DF33-E0FC04B19854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572" y="5507489"/>
            <a:ext cx="887333" cy="116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98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01F1AD-0822-2C73-E021-A1EA53C86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08E1CF9-711E-EE03-E4DA-A2CBCC3CA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79B79F4-7975-A02F-2EC4-508F63AF2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38F8881-652D-DB01-6C7D-DE15E6CFC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B0926CE-5C85-22E9-09E2-843E79248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1633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6B0CE8-2E64-20E2-832A-F8B4240C9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403BEFD-AF56-EA58-F6FE-88659F67F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804560F-FB85-BE2A-77D1-BBDB65705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79DD5F1-F4A3-CC14-2DEE-008C82E08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1D1B952-F220-D065-D564-0565EB8D3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2057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17783A-9DD7-C4E3-AD6B-955872A41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B196882-70C4-4ACD-A99A-A8958E5A90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81A7339-0462-2583-4C7E-AC14D736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BF37404-D5DC-C323-A09F-B9AEE4ADF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60DFDEC-94C8-D2B9-E4C1-B4157BA57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BD7F664F-EF37-8273-B7D4-651E4C5AD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09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2095AE-6105-78F1-2060-8904479B9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F27CB3D-08A6-28E6-E5CC-6CA3B8E4A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0DB46130-0E02-6AEE-8C22-7CF94ABDC0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CD71381-3FFB-E053-BBC6-8F51278DF7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59012D81-F5D8-0EA8-51F4-E62D778879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24F99924-393C-4DAC-A1A5-FAF5F76C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41B93AAC-DCAF-03F5-9D41-8F23D86E7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ADAFA6F0-510F-667C-5B1E-71A07DAC2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228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C0A2C3-1309-E39C-F52B-6F1739337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1AC30078-893E-AD52-6A11-5FEF4FC0D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537525CC-0C41-2557-55A4-68EED4C47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CE560D30-9DB0-99C5-87F3-B1D925337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466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93BDD5FA-2881-49E7-32CF-BBAA78098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ED61BAD6-A65B-B251-190E-92B81AB3F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5E5516A2-91C1-AB87-9BDF-6B1A2FE1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58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0C7403-C4AC-48AE-104C-45479F92A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8A191FF-4646-6976-D6FD-30BAA8F72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1649CDB-6516-E7BA-D5C3-58CA39612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94459A4-AA2C-F367-03E2-3BE4AD0EA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1A283D1-CD37-D4F4-A8C6-7187D5965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D0C99CC-FC99-29D9-25D6-E4D14C8F0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169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2BFC1D-6001-1628-80DF-CBAA8221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F8847F74-7C77-2C3E-F740-A0DF1FC5EA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A4A6D59-03F3-C812-9A2F-011C96899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B2B43DE7-CCBF-0444-DF50-5F5473C1D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6FE0941-5A87-5E9D-639F-52D6B29BE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2F3772BF-F857-3376-45C2-8C5939BB0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145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CDD516-2BD2-033D-677D-526721D16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860DC75A-6DAA-2E36-844B-1DE924CCF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3204487-0394-4899-004D-EB9C938C7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1C63FC8-5F6F-18C2-A2A1-C1FFC5DC7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316F04A-2E92-988F-C4DD-2B2C234D7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672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6F796ECB-A4DB-8794-85D8-938ED9135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22C68503-5BA6-6368-30A0-244F1FF68B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9E3C45A-D877-22F6-2D8B-287D0C12F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38EE748-128F-28F4-104E-27AF6DA7F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01B215F-4C15-F814-EDF8-C7B7402EC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217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4D3FBA-5B99-2AB2-BD67-67A4A164A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35A9057-43B6-746F-BEA7-CE263338D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004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1">
            <a:extLst>
              <a:ext uri="{FF2B5EF4-FFF2-40B4-BE49-F238E27FC236}">
                <a16:creationId xmlns:a16="http://schemas.microsoft.com/office/drawing/2014/main" id="{8C573BC2-7934-898E-58E7-6322923DDF3E}"/>
              </a:ext>
            </a:extLst>
          </p:cNvPr>
          <p:cNvSpPr txBox="1">
            <a:spLocks/>
          </p:cNvSpPr>
          <p:nvPr userDrawn="1"/>
        </p:nvSpPr>
        <p:spPr>
          <a:xfrm>
            <a:off x="1524000" y="2649480"/>
            <a:ext cx="9144000" cy="7453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rgbClr val="92BAB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000" dirty="0">
                <a:solidFill>
                  <a:srgbClr val="FFAA5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ERASMUS+KA220-ADU - </a:t>
            </a:r>
            <a:r>
              <a:rPr lang="en-US" sz="2000" dirty="0">
                <a:solidFill>
                  <a:srgbClr val="FFAA5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Cooperation partnerships in adult education</a:t>
            </a:r>
            <a:endParaRPr lang="sk-SK" sz="2000" dirty="0">
              <a:solidFill>
                <a:srgbClr val="FFAA5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sk-SK" sz="2000" dirty="0">
                <a:solidFill>
                  <a:srgbClr val="FFAA5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KA220-ADU-2BF13E10 </a:t>
            </a:r>
            <a:endParaRPr lang="en-GB" sz="2000" dirty="0">
              <a:solidFill>
                <a:srgbClr val="FFAA5A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75A80F42-4977-537D-9CDE-C29C2D5B4E94}"/>
              </a:ext>
            </a:extLst>
          </p:cNvPr>
          <p:cNvSpPr txBox="1"/>
          <p:nvPr userDrawn="1"/>
        </p:nvSpPr>
        <p:spPr>
          <a:xfrm>
            <a:off x="1297172" y="1042061"/>
            <a:ext cx="9597656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Building Digital Resilience by Making Digital Wellbeing and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Security Accessible to All</a:t>
            </a:r>
            <a:br>
              <a:rPr kumimoji="0" lang="sk-SK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</a:br>
            <a:r>
              <a:rPr kumimoji="0" lang="sk-SK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&lt;&lt;</a:t>
            </a:r>
            <a:r>
              <a:rPr kumimoji="0" lang="sk-SK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DigiWELL</a:t>
            </a:r>
            <a:r>
              <a:rPr kumimoji="0" lang="sk-SK" sz="2600" b="1" i="0" u="none" strike="noStrike" kern="1200" cap="none" spc="0" normalizeH="0" baseline="0" noProof="0" dirty="0">
                <a:ln>
                  <a:noFill/>
                </a:ln>
                <a:solidFill>
                  <a:srgbClr val="92BAB5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&gt;&gt;</a:t>
            </a:r>
            <a:endParaRPr lang="en-GB" sz="2600" dirty="0"/>
          </a:p>
        </p:txBody>
      </p:sp>
      <p:grpSp>
        <p:nvGrpSpPr>
          <p:cNvPr id="2" name="Skupina 6">
            <a:extLst>
              <a:ext uri="{FF2B5EF4-FFF2-40B4-BE49-F238E27FC236}">
                <a16:creationId xmlns:a16="http://schemas.microsoft.com/office/drawing/2014/main" id="{7742E34A-6003-4057-7109-B4DCB96D35A2}"/>
              </a:ext>
            </a:extLst>
          </p:cNvPr>
          <p:cNvGrpSpPr/>
          <p:nvPr userDrawn="1"/>
        </p:nvGrpSpPr>
        <p:grpSpPr>
          <a:xfrm>
            <a:off x="404037" y="5915131"/>
            <a:ext cx="11602577" cy="790052"/>
            <a:chOff x="435935" y="5851336"/>
            <a:chExt cx="11602577" cy="790052"/>
          </a:xfrm>
        </p:grpSpPr>
        <p:pic>
          <p:nvPicPr>
            <p:cNvPr id="3" name="Obrázok 7" descr="Obrázok, na ktorom je text">
              <a:extLst>
                <a:ext uri="{FF2B5EF4-FFF2-40B4-BE49-F238E27FC236}">
                  <a16:creationId xmlns:a16="http://schemas.microsoft.com/office/drawing/2014/main" id="{B188D6EE-9640-2F18-BB35-B6223AACBA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35" y="5963498"/>
              <a:ext cx="2290456" cy="529376"/>
            </a:xfrm>
            <a:prstGeom prst="rect">
              <a:avLst/>
            </a:prstGeom>
          </p:spPr>
        </p:pic>
        <p:pic>
          <p:nvPicPr>
            <p:cNvPr id="4" name="Obrázok 8">
              <a:extLst>
                <a:ext uri="{FF2B5EF4-FFF2-40B4-BE49-F238E27FC236}">
                  <a16:creationId xmlns:a16="http://schemas.microsoft.com/office/drawing/2014/main" id="{94663C1E-6A81-5255-6A8A-1BA39AA9AE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12223" y="5851336"/>
              <a:ext cx="1826289" cy="737473"/>
            </a:xfrm>
            <a:prstGeom prst="rect">
              <a:avLst/>
            </a:prstGeom>
          </p:spPr>
        </p:pic>
        <p:pic>
          <p:nvPicPr>
            <p:cNvPr id="5" name="Obrázok 9">
              <a:extLst>
                <a:ext uri="{FF2B5EF4-FFF2-40B4-BE49-F238E27FC236}">
                  <a16:creationId xmlns:a16="http://schemas.microsoft.com/office/drawing/2014/main" id="{3B80CD3C-F3EB-86BE-9402-CCA53F62F2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6391" y="5863719"/>
              <a:ext cx="777669" cy="777669"/>
            </a:xfrm>
            <a:prstGeom prst="rect">
              <a:avLst/>
            </a:prstGeom>
          </p:spPr>
        </p:pic>
        <p:pic>
          <p:nvPicPr>
            <p:cNvPr id="6" name="Picture 2" descr="Slovenská poľnohospodárska univerzita v Nitre">
              <a:extLst>
                <a:ext uri="{FF2B5EF4-FFF2-40B4-BE49-F238E27FC236}">
                  <a16:creationId xmlns:a16="http://schemas.microsoft.com/office/drawing/2014/main" id="{18C12442-9888-DF01-0D04-E54CFC51996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9235" y="5963498"/>
              <a:ext cx="1128044" cy="504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Logo">
              <a:extLst>
                <a:ext uri="{FF2B5EF4-FFF2-40B4-BE49-F238E27FC236}">
                  <a16:creationId xmlns:a16="http://schemas.microsoft.com/office/drawing/2014/main" id="{A12653CD-F652-4955-2DF8-1F145D487466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279" y="5963498"/>
              <a:ext cx="968299" cy="504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2C24E57-7917-345F-39EB-C946DC5995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5578" y="5945929"/>
              <a:ext cx="1156727" cy="564513"/>
            </a:xfrm>
            <a:prstGeom prst="rect">
              <a:avLst/>
            </a:prstGeom>
          </p:spPr>
        </p:pic>
        <p:pic>
          <p:nvPicPr>
            <p:cNvPr id="10" name="Picture 9" descr="AIFED - Formación, cultura y empleo en Granada">
              <a:extLst>
                <a:ext uri="{FF2B5EF4-FFF2-40B4-BE49-F238E27FC236}">
                  <a16:creationId xmlns:a16="http://schemas.microsoft.com/office/drawing/2014/main" id="{2A4BD905-BF5D-7F6B-DC78-E8B21C77798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8797" y="5968999"/>
              <a:ext cx="1521023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DE1F00A-E68C-4D66-6740-C74D4C1A96A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6511" y="5945929"/>
              <a:ext cx="1499020" cy="228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Syzygia Foundation">
              <a:extLst>
                <a:ext uri="{FF2B5EF4-FFF2-40B4-BE49-F238E27FC236}">
                  <a16:creationId xmlns:a16="http://schemas.microsoft.com/office/drawing/2014/main" id="{641A6490-CDF8-6265-0143-32A2FCE4E69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6409" y="6252553"/>
              <a:ext cx="1419225" cy="282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1245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4D3FBA-5B99-2AB2-BD67-67A4A164A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35A9057-43B6-746F-BEA7-CE263338D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8326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59A5AF-6B5C-45A1-1FB8-4A10DD953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2934F81-DBED-D029-6E7C-3D5CABBBAD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5638265-EBB0-3D3D-9D43-884490BB6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2460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98C846-E56F-F8FB-0E8F-A31A7468D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0B3C3E5-B332-4C8D-1855-3683A3B0B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45C6FA8-FA26-3E40-B51A-408606C86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7C2DF9D-F767-5C94-962C-3CF6C7055F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7EC0FAD3-A546-E6B0-38BF-42F7D495FA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5001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F72F59-F218-5327-C4EF-72E2A4FCF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306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6315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4ADE84-A388-6F43-AFAD-7528401AF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AF78B52-C79A-364E-5463-982013600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4CE83CC-671E-EFDC-C9A9-6CCBF69C33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F43C211-1AC3-84DD-C901-99A28F2BD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96294D-597E-4D2E-B81B-892A1B613257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03E3DD7-BA70-7A80-32A5-EB6BAE38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0A07A8C-A254-726C-9379-8A4DE7BAE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6F323-A7D3-4479-AD34-CAE925240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4305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CAC654-9A4C-0448-6D60-6854DC5DB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AA0CA434-3E6A-3418-B3A1-7E85F3850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B75E2C-1313-E597-88F4-96D86DE60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B6673DD-A6C5-ACEB-66D7-91C0DF780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96294D-597E-4D2E-B81B-892A1B613257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A584A9D-DD98-B05B-9E09-EBCDE5E3C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0F59585D-B970-3926-0CF9-FFE524241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6F323-A7D3-4479-AD34-CAE925240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727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59A5AF-6B5C-45A1-1FB8-4A10DD953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2934F81-DBED-D029-6E7C-3D5CABBBAD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C5638265-EBB0-3D3D-9D43-884490BB6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607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98C846-E56F-F8FB-0E8F-A31A7468D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0B3C3E5-B332-4C8D-1855-3683A3B0B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45C6FA8-FA26-3E40-B51A-408606C86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7C2DF9D-F767-5C94-962C-3CF6C7055F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7EC0FAD3-A546-E6B0-38BF-42F7D495FA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062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F72F59-F218-5327-C4EF-72E2A4FCF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419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62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4ADE84-A388-6F43-AFAD-7528401AF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AF78B52-C79A-364E-5463-982013600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4CE83CC-671E-EFDC-C9A9-6CCBF69C33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FF43C211-1AC3-84DD-C901-99A28F2BD4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96294D-597E-4D2E-B81B-892A1B613257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03E3DD7-BA70-7A80-32A5-EB6BAE383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0A07A8C-A254-726C-9379-8A4DE7BAE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6F323-A7D3-4479-AD34-CAE925240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04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CAC654-9A4C-0448-6D60-6854DC5DB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AA0CA434-3E6A-3418-B3A1-7E85F3850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B75E2C-1313-E597-88F4-96D86DE60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B6673DD-A6C5-ACEB-66D7-91C0DF780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96294D-597E-4D2E-B81B-892A1B613257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A584A9D-DD98-B05B-9E09-EBCDE5E3C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0F59585D-B970-3926-0CF9-FFE524241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96F323-A7D3-4479-AD34-CAE925240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050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F384DA-355A-27CC-8AD9-7ED41F766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12F85A7-F4AC-6A2F-0506-F1E0EC26A9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GB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ED51B71-7BF2-620A-3937-82807B22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69F9E-8D34-42E7-83D8-6690845F3D31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5B09A74-9F05-4879-BB0A-C07F1A464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522C251-4D2C-2E18-CC4D-80B18D6A3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941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A54D64AA-876A-5527-C225-22A2C738E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116" y="365126"/>
            <a:ext cx="10662684" cy="1058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/>
              <a:t>Insert title of the slide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9F599E69-1CCE-B314-D677-A50FBDE72B6A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91116" y="1658679"/>
            <a:ext cx="10662684" cy="3944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/>
              <a:t>Kliknite sem a upravte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42646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92BAB5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AA5A"/>
        </a:buClr>
        <a:buFont typeface="Wingdings" panose="05000000000000000000" pitchFamily="2" charset="2"/>
        <a:buChar char="q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062644E8-10B5-CE49-6891-911654D2B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9D2063-3934-78F3-5D1C-633EC0F06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D50C04B-C414-807B-F073-844A86F456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569F9E-8D34-42E7-83D8-6690845F3D31}" type="datetimeFigureOut">
              <a:rPr lang="en-GB" smtClean="0"/>
              <a:t>12/10/2024</a:t>
            </a:fld>
            <a:endParaRPr lang="en-GB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C7083BE-5379-B44F-A80E-0AA6CA3D3D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7CF04C7D-6326-DC64-E752-D539A22120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8E33BF-AC80-4C3F-8F8D-6E475268A2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80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A54D64AA-876A-5527-C225-22A2C738E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116" y="365126"/>
            <a:ext cx="10662684" cy="10583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/>
              <a:t>Insert title of the slide</a:t>
            </a: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9F599E69-1CCE-B314-D677-A50FBDE72B6A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91116" y="1658679"/>
            <a:ext cx="10662684" cy="3944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/>
              <a:t>Kliknite sem a upravte štýly predlohy textu</a:t>
            </a:r>
          </a:p>
        </p:txBody>
      </p:sp>
    </p:spTree>
    <p:extLst>
      <p:ext uri="{BB962C8B-B14F-4D97-AF65-F5344CB8AC3E}">
        <p14:creationId xmlns:p14="http://schemas.microsoft.com/office/powerpoint/2010/main" val="44123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92BAB5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AA5A"/>
        </a:buClr>
        <a:buFont typeface="Wingdings" panose="05000000000000000000" pitchFamily="2" charset="2"/>
        <a:buChar char="q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9.png"/><Relationship Id="rId3" Type="http://schemas.openxmlformats.org/officeDocument/2006/relationships/hyperlink" Target="https://www.pngall.com/cybersecurity-png/" TargetMode="External"/><Relationship Id="rId7" Type="http://schemas.openxmlformats.org/officeDocument/2006/relationships/image" Target="../media/image13.png"/><Relationship Id="rId12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tiff"/><Relationship Id="rId11" Type="http://schemas.openxmlformats.org/officeDocument/2006/relationships/image" Target="../media/image7.jpeg"/><Relationship Id="rId5" Type="http://schemas.openxmlformats.org/officeDocument/2006/relationships/image" Target="../media/image16.svg"/><Relationship Id="rId10" Type="http://schemas.openxmlformats.org/officeDocument/2006/relationships/image" Target="../media/image6.jpeg"/><Relationship Id="rId4" Type="http://schemas.openxmlformats.org/officeDocument/2006/relationships/image" Target="../media/image15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support.google.com/chrome/answer/95464?hl=tr&amp;co=GENIE.Platform%3DDesktop" TargetMode="External"/><Relationship Id="rId13" Type="http://schemas.openxmlformats.org/officeDocument/2006/relationships/hyperlink" Target="https://www.aura.com/learn/best-anti-tracking-software" TargetMode="External"/><Relationship Id="rId3" Type="http://schemas.openxmlformats.org/officeDocument/2006/relationships/hyperlink" Target="https://support.google.com/websearch/answer/4815696?hl=tr" TargetMode="External"/><Relationship Id="rId7" Type="http://schemas.openxmlformats.org/officeDocument/2006/relationships/hyperlink" Target="https://support.google.com/chrome/answer/95647?hl=tr&amp;co=GENIE.Platform%3DDesktop" TargetMode="External"/><Relationship Id="rId12" Type="http://schemas.openxmlformats.org/officeDocument/2006/relationships/hyperlink" Target="https://www.howtogeek.com/126751/how-to-enable-do-not-track-in-every-web-browser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upport.google.com/websearch/contact/content_removal_form?hl=en" TargetMode="External"/><Relationship Id="rId11" Type="http://schemas.openxmlformats.org/officeDocument/2006/relationships/hyperlink" Target="https://www.passwarden.com/best-offline-password-managers" TargetMode="External"/><Relationship Id="rId5" Type="http://schemas.openxmlformats.org/officeDocument/2006/relationships/hyperlink" Target="https://myactivity.google.com/" TargetMode="External"/><Relationship Id="rId10" Type="http://schemas.openxmlformats.org/officeDocument/2006/relationships/hyperlink" Target="https://www.incehesap.com/blog/google-kayitli-sifrelerimi-silme-adimlari-nelerdir/#:~:text=Ad%C4%B1m%201%3A%20Google%20Chrome%20taray%C4%B1c%C4%B1s%C4%B1n%C4%B1,ve%20'Sil'%20se%C3%A7ene%C4%9Fini%20se%C3%A7in." TargetMode="External"/><Relationship Id="rId4" Type="http://schemas.openxmlformats.org/officeDocument/2006/relationships/hyperlink" Target="https://haveibeenpwned.com/" TargetMode="External"/><Relationship Id="rId9" Type="http://schemas.openxmlformats.org/officeDocument/2006/relationships/hyperlink" Target="https://support.google.com/chrome/answer/95589?hl=tr&amp;co=GENIE.Platform%3DDesktop" TargetMode="External"/><Relationship Id="rId14" Type="http://schemas.openxmlformats.org/officeDocument/2006/relationships/hyperlink" Target="https://vpnoverview.com/privacy/anonymous-browsing/best-browsers-for-privacy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060DA4-0D12-8E98-5E76-2670E8CE4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9558" y="1583992"/>
            <a:ext cx="5334930" cy="177276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spcBef>
                <a:spcPts val="1000"/>
              </a:spcBef>
              <a:spcAft>
                <a:spcPts val="600"/>
              </a:spcAft>
              <a:buClr>
                <a:srgbClr val="FFAA5A"/>
              </a:buClr>
            </a:pPr>
            <a:r>
              <a:rPr lang="tr-TR" b="1" dirty="0">
                <a:solidFill>
                  <a:srgbClr val="FFAA5A"/>
                </a:solidFill>
                <a:latin typeface="+mn-lt"/>
                <a:ea typeface="Cambria" panose="02040503050406030204" pitchFamily="18" charset="0"/>
                <a:cs typeface="Calibri" panose="020F0502020204030204" pitchFamily="34" charset="0"/>
              </a:rPr>
              <a:t>Dijital Güvenlik - Dijital Kimlik ve Dijital Ayak İzi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Obrázok 2" descr="Obrázok, na ktorom je počítač, animák, chlapec&#10;&#10;Automaticky generovaný popis">
            <a:extLst>
              <a:ext uri="{FF2B5EF4-FFF2-40B4-BE49-F238E27FC236}">
                <a16:creationId xmlns:a16="http://schemas.microsoft.com/office/drawing/2014/main" id="{C202155C-44E1-7C08-0D48-EB765193B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06297" y="1470012"/>
            <a:ext cx="3755414" cy="3418014"/>
          </a:xfrm>
          <a:prstGeom prst="rect">
            <a:avLst/>
          </a:prstGeom>
        </p:spPr>
      </p:pic>
      <p:pic>
        <p:nvPicPr>
          <p:cNvPr id="4" name="Grafický objekt 3" descr="Štít so značkou obrys">
            <a:extLst>
              <a:ext uri="{FF2B5EF4-FFF2-40B4-BE49-F238E27FC236}">
                <a16:creationId xmlns:a16="http://schemas.microsoft.com/office/drawing/2014/main" id="{6170BE01-09C6-6943-9587-26C1F6C94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11235" y="2447570"/>
            <a:ext cx="914400" cy="914400"/>
          </a:xfrm>
          <a:prstGeom prst="rect">
            <a:avLst/>
          </a:prstGeom>
        </p:spPr>
      </p:pic>
      <p:pic>
        <p:nvPicPr>
          <p:cNvPr id="31" name="Resim 30">
            <a:extLst>
              <a:ext uri="{FF2B5EF4-FFF2-40B4-BE49-F238E27FC236}">
                <a16:creationId xmlns:a16="http://schemas.microsoft.com/office/drawing/2014/main" id="{102A2D65-3EB5-4642-B97A-708B8AEF3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5552" y="368933"/>
            <a:ext cx="4557821" cy="846127"/>
          </a:xfrm>
          <a:prstGeom prst="rect">
            <a:avLst/>
          </a:prstGeom>
        </p:spPr>
      </p:pic>
      <p:sp>
        <p:nvSpPr>
          <p:cNvPr id="35" name="Nadpis 1">
            <a:extLst>
              <a:ext uri="{FF2B5EF4-FFF2-40B4-BE49-F238E27FC236}">
                <a16:creationId xmlns:a16="http://schemas.microsoft.com/office/drawing/2014/main" id="{D631E33B-7141-87BC-7265-49AEB99568AD}"/>
              </a:ext>
            </a:extLst>
          </p:cNvPr>
          <p:cNvSpPr txBox="1">
            <a:spLocks/>
          </p:cNvSpPr>
          <p:nvPr/>
        </p:nvSpPr>
        <p:spPr>
          <a:xfrm>
            <a:off x="7622071" y="3686794"/>
            <a:ext cx="2480219" cy="13737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200" dirty="0"/>
              <a:t>Dijital Esenlik ve Güvenliği Herkes için Erişilebilir Hale Getirerek Dijital Yılmazlığın İnşası</a:t>
            </a:r>
            <a:br>
              <a:rPr lang="tr-TR" sz="1200" dirty="0"/>
            </a:br>
            <a:r>
              <a:rPr lang="tr-TR" sz="1200" dirty="0"/>
              <a:t>2022-2-SK01-KA220-ADU-000096888</a:t>
            </a:r>
          </a:p>
        </p:txBody>
      </p:sp>
      <p:pic>
        <p:nvPicPr>
          <p:cNvPr id="36" name="Picture 2" descr="Slovenská poľnohospodárska univerzita v Nitre">
            <a:extLst>
              <a:ext uri="{FF2B5EF4-FFF2-40B4-BE49-F238E27FC236}">
                <a16:creationId xmlns:a16="http://schemas.microsoft.com/office/drawing/2014/main" id="{D9E315C1-56E0-94ED-8E3D-4E31B7235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258" y="5272445"/>
            <a:ext cx="1185350" cy="50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Obrázok 13">
            <a:extLst>
              <a:ext uri="{FF2B5EF4-FFF2-40B4-BE49-F238E27FC236}">
                <a16:creationId xmlns:a16="http://schemas.microsoft.com/office/drawing/2014/main" id="{40BAEEF0-A23E-537C-ECC3-9FDDB55C90F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80" y="5242752"/>
            <a:ext cx="773010" cy="1016004"/>
          </a:xfrm>
          <a:prstGeom prst="rect">
            <a:avLst/>
          </a:prstGeom>
        </p:spPr>
      </p:pic>
      <p:pic>
        <p:nvPicPr>
          <p:cNvPr id="38" name="Picture 12" descr="Logo">
            <a:extLst>
              <a:ext uri="{FF2B5EF4-FFF2-40B4-BE49-F238E27FC236}">
                <a16:creationId xmlns:a16="http://schemas.microsoft.com/office/drawing/2014/main" id="{ED11F0BA-9F73-FE6F-5053-F71F37F41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90" y="5213414"/>
            <a:ext cx="1017490" cy="50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3">
            <a:extLst>
              <a:ext uri="{FF2B5EF4-FFF2-40B4-BE49-F238E27FC236}">
                <a16:creationId xmlns:a16="http://schemas.microsoft.com/office/drawing/2014/main" id="{C4695506-135C-179F-2F16-07EA3E816B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882" y="5208373"/>
            <a:ext cx="1215490" cy="564513"/>
          </a:xfrm>
          <a:prstGeom prst="rect">
            <a:avLst/>
          </a:prstGeom>
        </p:spPr>
      </p:pic>
      <p:pic>
        <p:nvPicPr>
          <p:cNvPr id="40" name="Picture 14" descr="AIFED - Formación, cultura y empleo en Granada">
            <a:extLst>
              <a:ext uri="{FF2B5EF4-FFF2-40B4-BE49-F238E27FC236}">
                <a16:creationId xmlns:a16="http://schemas.microsoft.com/office/drawing/2014/main" id="{32A3AF98-383A-09A5-D166-B79E4C62D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100" y="5771249"/>
            <a:ext cx="159829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5">
            <a:extLst>
              <a:ext uri="{FF2B5EF4-FFF2-40B4-BE49-F238E27FC236}">
                <a16:creationId xmlns:a16="http://schemas.microsoft.com/office/drawing/2014/main" id="{1482B195-876D-7188-1B81-D2603F93C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023" y="5889422"/>
            <a:ext cx="1575172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6" descr="Syzygia Foundation">
            <a:extLst>
              <a:ext uri="{FF2B5EF4-FFF2-40B4-BE49-F238E27FC236}">
                <a16:creationId xmlns:a16="http://schemas.microsoft.com/office/drawing/2014/main" id="{3B467BFD-9687-53BC-864C-C26209912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1680" y="5862582"/>
            <a:ext cx="1491323" cy="28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921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E27E721-AF77-4034-76E7-B653B696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233726"/>
            <a:ext cx="10515600" cy="857885"/>
          </a:xfrm>
        </p:spPr>
        <p:txBody>
          <a:bodyPr>
            <a:noAutofit/>
          </a:bodyPr>
          <a:lstStyle/>
          <a:p>
            <a:pPr algn="l"/>
            <a:r>
              <a:rPr lang="tr-TR" sz="3600" dirty="0">
                <a:latin typeface="Aptos" panose="020B0004020202020204" pitchFamily="34" charset="0"/>
                <a:ea typeface="Cambria"/>
              </a:rPr>
              <a:t>Kimlik doğrulama mekanizmaları - kategoriler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9B82E99-8401-914C-FF78-385CEA300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3910"/>
            <a:ext cx="11140440" cy="73815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just">
              <a:buNone/>
            </a:pPr>
            <a:r>
              <a:rPr lang="tr-TR" sz="2000" b="1" dirty="0">
                <a:latin typeface="Aptos" panose="020B0004020202020204" pitchFamily="34" charset="0"/>
                <a:ea typeface="Cambria"/>
              </a:rPr>
              <a:t>Kimlik doğrulama, ek bilgilerin sağlanmasına dayalıdır. Kullanıcının kimliğini tamamlayan ve yalnızca kullanıcının bildiği çeşitli kimlik doğrulama öğeleri şunlardır:</a:t>
            </a:r>
          </a:p>
          <a:p>
            <a:pPr marL="0" indent="0" algn="just">
              <a:buNone/>
            </a:pPr>
            <a:endParaRPr lang="tr-TR" sz="2000" b="1" dirty="0">
              <a:latin typeface="Aptos" panose="020B0004020202020204" pitchFamily="34" charset="0"/>
              <a:ea typeface="Cambria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A323D3-9B80-F6E7-4DEE-117846D252F4}"/>
              </a:ext>
            </a:extLst>
          </p:cNvPr>
          <p:cNvSpPr txBox="1">
            <a:spLocks/>
          </p:cNvSpPr>
          <p:nvPr/>
        </p:nvSpPr>
        <p:spPr>
          <a:xfrm>
            <a:off x="838200" y="2124442"/>
            <a:ext cx="7395771" cy="385647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AA5A"/>
              </a:buClr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b="1" dirty="0">
                <a:solidFill>
                  <a:srgbClr val="FF983B"/>
                </a:solidFill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Bildiğiniz bir şey: </a:t>
            </a: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Yalnızca kullanıcının bilmesi gereken bilgiye (parolalar, PIN, güvenlik soruları) dayanır.</a:t>
            </a:r>
          </a:p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b="1" dirty="0">
                <a:solidFill>
                  <a:srgbClr val="FF983B"/>
                </a:solidFill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Sahip olduğunuz bir şey:</a:t>
            </a: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Kullanıcının fiziksel veya dijital bir aracı (cep telefonu güvenlik aracı, akıllı kart, cep telefonu) bulundurmasına,  yani sahip olmaya dayanır.</a:t>
            </a:r>
          </a:p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b="1" dirty="0">
                <a:solidFill>
                  <a:srgbClr val="FF983B"/>
                </a:solidFill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Olduğunuz bir şey: </a:t>
            </a: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Statik biyometrik öğelere, yani kullanıcının benzersiz fiziksel özelliklerine (örneğin, parmak izi, yüz tanıma, iris taraması) dayanır.</a:t>
            </a:r>
          </a:p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b="1" dirty="0">
                <a:solidFill>
                  <a:srgbClr val="FF983B"/>
                </a:solidFill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Yaptığınız bir şey: </a:t>
            </a: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Dinamik biyometrik öğelere, özellikle kullanıcının davranış kalıplarına/eylemlerine (örneğin, yazma ritmi, ses deseni, el imzası) dayanır.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087EC71-09D5-0E06-2263-9F88BC66BC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3" t="28017" r="4810"/>
          <a:stretch/>
        </p:blipFill>
        <p:spPr>
          <a:xfrm>
            <a:off x="8358359" y="2786947"/>
            <a:ext cx="3498624" cy="200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35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661" y="175905"/>
            <a:ext cx="5581261" cy="1325563"/>
          </a:xfrm>
        </p:spPr>
        <p:txBody>
          <a:bodyPr>
            <a:noAutofit/>
          </a:bodyPr>
          <a:lstStyle/>
          <a:p>
            <a:pPr algn="l"/>
            <a:r>
              <a:rPr lang="fi-FI" sz="3600" dirty="0">
                <a:latin typeface="Aptos" panose="020B0004020202020204" pitchFamily="34" charset="0"/>
                <a:cs typeface="Calibri Light" panose="020F0302020204030204" pitchFamily="34" charset="0"/>
              </a:rPr>
              <a:t>Dijital kimlik suistimalinin riskleri ve tehditleri</a:t>
            </a:r>
            <a:endParaRPr lang="en-US" sz="3600" dirty="0">
              <a:latin typeface="Aptos" panose="020B00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512" y="1907133"/>
            <a:ext cx="10853928" cy="454520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rgbClr val="FF983B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Kimlik hırsızlığı </a:t>
            </a:r>
            <a:r>
              <a:rPr lang="tr-TR" sz="2400" dirty="0">
                <a:latin typeface="Aptos" panose="020B0004020202020204" pitchFamily="34" charset="0"/>
                <a:cs typeface="Calibri" panose="020F0502020204030204" pitchFamily="34" charset="0"/>
              </a:rPr>
              <a:t>-</a:t>
            </a:r>
            <a:r>
              <a:rPr lang="tr-TR" sz="2400" dirty="0">
                <a:solidFill>
                  <a:srgbClr val="FF983B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tr-TR" sz="2400" dirty="0">
                <a:latin typeface="Aptos" panose="020B0004020202020204" pitchFamily="34" charset="0"/>
                <a:cs typeface="Calibri" panose="020F0502020204030204" pitchFamily="34" charset="0"/>
              </a:rPr>
              <a:t>kişisel bilgilere yetkisiz erişim veya bir bireyin dijital kimliğinin ele geçirilmesi - </a:t>
            </a:r>
            <a:r>
              <a:rPr lang="tr-TR" sz="2400" b="1" dirty="0">
                <a:solidFill>
                  <a:srgbClr val="FF983B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çeşitli dolandırıcılıklara </a:t>
            </a:r>
            <a:r>
              <a:rPr lang="tr-TR" sz="2400" dirty="0">
                <a:latin typeface="Aptos" panose="020B0004020202020204" pitchFamily="34" charset="0"/>
                <a:cs typeface="Calibri" panose="020F0502020204030204" pitchFamily="34" charset="0"/>
              </a:rPr>
              <a:t>yol açabilir.</a:t>
            </a:r>
          </a:p>
          <a:p>
            <a:pPr>
              <a:spcAft>
                <a:spcPts val="600"/>
              </a:spcAft>
            </a:pPr>
            <a:r>
              <a:rPr lang="tr-TR" sz="2400" dirty="0">
                <a:latin typeface="Aptos" panose="020B0004020202020204" pitchFamily="34" charset="0"/>
                <a:cs typeface="Calibri" panose="020F0502020204030204" pitchFamily="34" charset="0"/>
              </a:rPr>
              <a:t>Kişisel bilgilerin paylaşılması, güvenlik ve gizlilik risklerine yol açabilir (kullanıcıların bilgileri merkezi olarak farklı platformlarda toplanır). Platformların zarar görmesi, hassas bilgilerin </a:t>
            </a:r>
            <a:r>
              <a:rPr lang="tr-TR" sz="2400" b="1" dirty="0">
                <a:solidFill>
                  <a:srgbClr val="FF983B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yetkisiz üçüncü taraflara ifşa edilmesine yol açabilir</a:t>
            </a:r>
            <a:r>
              <a:rPr lang="tr-TR" sz="2400" dirty="0">
                <a:solidFill>
                  <a:srgbClr val="FF983B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tr-TR" sz="2400" b="1" dirty="0">
                <a:solidFill>
                  <a:srgbClr val="FF983B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Yanlış veya eksik </a:t>
            </a:r>
            <a:r>
              <a:rPr lang="tr-TR" sz="2400" dirty="0">
                <a:latin typeface="Aptos" panose="020B0004020202020204" pitchFamily="34" charset="0"/>
                <a:cs typeface="Calibri" panose="020F0502020204030204" pitchFamily="34" charset="0"/>
              </a:rPr>
              <a:t>dijital kimlik bilgileri, </a:t>
            </a:r>
            <a:r>
              <a:rPr lang="tr-TR" sz="2400" b="1" dirty="0">
                <a:solidFill>
                  <a:srgbClr val="FF983B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kimlik doğrulama ve hizmetlere erişim sorunlarına yol açabilir.</a:t>
            </a:r>
          </a:p>
          <a:p>
            <a:pPr>
              <a:spcAft>
                <a:spcPts val="600"/>
              </a:spcAft>
            </a:pPr>
            <a:r>
              <a:rPr lang="tr-TR" sz="2400" dirty="0">
                <a:latin typeface="Aptos" panose="020B0004020202020204" pitchFamily="34" charset="0"/>
                <a:cs typeface="Calibri" panose="020F0502020204030204" pitchFamily="34" charset="0"/>
              </a:rPr>
              <a:t>Siber zorbalık - dijital kimlikler </a:t>
            </a:r>
            <a:r>
              <a:rPr lang="tr-TR" sz="2400" b="1" dirty="0">
                <a:solidFill>
                  <a:srgbClr val="FF983B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siber zorbalık ve taciz </a:t>
            </a:r>
            <a:r>
              <a:rPr lang="tr-TR" sz="2400" dirty="0">
                <a:latin typeface="Aptos" panose="020B0004020202020204" pitchFamily="34" charset="0"/>
                <a:cs typeface="Calibri" panose="020F0502020204030204" pitchFamily="34" charset="0"/>
              </a:rPr>
              <a:t>için kullanılabilir.</a:t>
            </a:r>
          </a:p>
          <a:p>
            <a:pPr>
              <a:spcAft>
                <a:spcPts val="600"/>
              </a:spcAft>
            </a:pPr>
            <a:r>
              <a:rPr lang="tr-TR" sz="2400" dirty="0">
                <a:latin typeface="Aptos" panose="020B0004020202020204" pitchFamily="34" charset="0"/>
                <a:cs typeface="Calibri" panose="020F0502020204030204" pitchFamily="34" charset="0"/>
              </a:rPr>
              <a:t>Etkisiz kimlik doğrulama süreçleri ve hizmetlere erişim sorunlarıyla olumsuz kullanıcı deneyimi.</a:t>
            </a:r>
          </a:p>
          <a:p>
            <a:pPr>
              <a:spcAft>
                <a:spcPts val="600"/>
              </a:spcAft>
            </a:pPr>
            <a:r>
              <a:rPr lang="tr-TR" sz="2400" dirty="0">
                <a:latin typeface="Aptos" panose="020B0004020202020204" pitchFamily="34" charset="0"/>
                <a:cs typeface="Calibri" panose="020F0502020204030204" pitchFamily="34" charset="0"/>
              </a:rPr>
              <a:t>Coğrafi konum aracılığıyla kişilerin kimliğinin belirlenmesi (izinleri olsun veya olmasın) kişilerin izlenmesinde bir emsal teşkil eder (belirsiz yasal yön ve suiistimal riski).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AF3EE782-0633-97A8-1968-23D0E16D8C9B}"/>
              </a:ext>
            </a:extLst>
          </p:cNvPr>
          <p:cNvSpPr txBox="1"/>
          <p:nvPr/>
        </p:nvSpPr>
        <p:spPr>
          <a:xfrm>
            <a:off x="6928038" y="284689"/>
            <a:ext cx="4837253" cy="923330"/>
          </a:xfrm>
          <a:prstGeom prst="rect">
            <a:avLst/>
          </a:prstGeom>
          <a:noFill/>
          <a:ln w="38100">
            <a:solidFill>
              <a:srgbClr val="FFAA5A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sk-SK" b="1" i="1" dirty="0">
                <a:solidFill>
                  <a:srgbClr val="FFAA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Cambria" panose="02040503050406030204" pitchFamily="18" charset="0"/>
              </a:rPr>
              <a:t>Ortalama bir İnternet kullanıcısının 150 adet şifre gerektiren çevrimiçi hesabı vardır</a:t>
            </a:r>
          </a:p>
          <a:p>
            <a:pPr algn="r"/>
            <a:r>
              <a:rPr lang="sk-SK" b="1" i="1" dirty="0">
                <a:solidFill>
                  <a:srgbClr val="92BA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Cambria" panose="02040503050406030204" pitchFamily="18" charset="0"/>
              </a:rPr>
              <a:t>Dashlane araştırması, 2017</a:t>
            </a:r>
            <a:endParaRPr lang="en-US" sz="2000" b="1" i="1" dirty="0">
              <a:solidFill>
                <a:srgbClr val="92BAB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ea typeface="Cambria" panose="02040503050406030204" pitchFamily="18" charset="0"/>
            </a:endParaRPr>
          </a:p>
        </p:txBody>
      </p:sp>
      <p:sp>
        <p:nvSpPr>
          <p:cNvPr id="5" name="Šípka: doprava 4">
            <a:extLst>
              <a:ext uri="{FF2B5EF4-FFF2-40B4-BE49-F238E27FC236}">
                <a16:creationId xmlns:a16="http://schemas.microsoft.com/office/drawing/2014/main" id="{625B51C0-592C-B621-3165-474FD2FE492B}"/>
              </a:ext>
            </a:extLst>
          </p:cNvPr>
          <p:cNvSpPr/>
          <p:nvPr/>
        </p:nvSpPr>
        <p:spPr>
          <a:xfrm>
            <a:off x="5980922" y="620344"/>
            <a:ext cx="861391" cy="436686"/>
          </a:xfrm>
          <a:prstGeom prst="rightArrow">
            <a:avLst/>
          </a:prstGeom>
          <a:solidFill>
            <a:srgbClr val="FFAA5A"/>
          </a:solidFill>
          <a:ln w="38100">
            <a:solidFill>
              <a:srgbClr val="92BA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81741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9462"/>
          </a:xfrm>
        </p:spPr>
        <p:txBody>
          <a:bodyPr>
            <a:normAutofit/>
          </a:bodyPr>
          <a:lstStyle/>
          <a:p>
            <a:pPr algn="l"/>
            <a:r>
              <a:rPr lang="tr-TR" dirty="0">
                <a:latin typeface="Aptos" panose="020B0004020202020204" pitchFamily="34" charset="0"/>
                <a:cs typeface="Calibri Light" panose="020F0302020204030204" pitchFamily="34" charset="0"/>
              </a:rPr>
              <a:t>Dijital ayak izi – giriş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E6AA7A1B-6189-2C8E-A539-2BE94C967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6000"/>
                    </a14:imgEffect>
                    <a14:imgEffect>
                      <a14:colorTemperature colorTemp="6850"/>
                    </a14:imgEffect>
                    <a14:imgEffect>
                      <a14:saturation sat="212000"/>
                    </a14:imgEffect>
                    <a14:imgEffect>
                      <a14:brightnessContrast bright="7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074">
            <a:off x="8546062" y="3679916"/>
            <a:ext cx="3186366" cy="3144069"/>
          </a:xfrm>
          <a:prstGeom prst="rect">
            <a:avLst/>
          </a:prstGeom>
          <a:effectLst>
            <a:softEdge rad="3429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9715" y="1253330"/>
            <a:ext cx="10775302" cy="4783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2200" b="1" dirty="0">
                <a:solidFill>
                  <a:srgbClr val="FF983B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Gerçekler</a:t>
            </a:r>
            <a:r>
              <a:rPr lang="en-US" sz="2200" b="1" dirty="0">
                <a:solidFill>
                  <a:srgbClr val="FF983B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:</a:t>
            </a:r>
          </a:p>
          <a:p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Birçok çevrimiçi hizmet ve etkinlik, </a:t>
            </a:r>
            <a:r>
              <a:rPr lang="tr-TR" sz="2200" b="1" dirty="0">
                <a:solidFill>
                  <a:srgbClr val="FF983B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dijital kimliğinizi</a:t>
            </a:r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 doğrulamanızı gerektirir, ancak birçoğu bilgileri otomatik olarak toplar.</a:t>
            </a:r>
          </a:p>
          <a:p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İnternette çok miktarda kişisel ve mesleki verimiz bulunmaktadır.</a:t>
            </a:r>
          </a:p>
          <a:p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Çevrimiçi hizmetleri kullanımımız ve çevrimiçi etkinliklerimiz aracılığıyla dijital alanda </a:t>
            </a:r>
            <a:r>
              <a:rPr lang="tr-TR" sz="2200" b="1" dirty="0">
                <a:solidFill>
                  <a:srgbClr val="FF983B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dijital ayak izimizi </a:t>
            </a:r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oluştururuz.</a:t>
            </a:r>
          </a:p>
          <a:p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Bir kullanıcı çevrimiçi bir hizmeti kullandığında veya izlenebilir herhangi bir çevrimiçi etkinliği tamamladığında dijital ayak izi </a:t>
            </a:r>
            <a:r>
              <a:rPr lang="tr-TR" sz="2200" b="1" dirty="0">
                <a:solidFill>
                  <a:srgbClr val="FF983B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kaydedilir</a:t>
            </a:r>
            <a:r>
              <a:rPr lang="en-US" sz="2200" dirty="0">
                <a:latin typeface="Aptos" panose="020B0004020202020204" pitchFamily="34" charset="0"/>
                <a:ea typeface="Times New Roman" panose="02020603050405020304" pitchFamily="18" charset="0"/>
              </a:rPr>
              <a:t>.</a:t>
            </a:r>
            <a:endParaRPr lang="tr-TR" sz="2200" dirty="0"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r>
              <a:rPr lang="tr-TR" sz="2200" b="1" dirty="0">
                <a:solidFill>
                  <a:srgbClr val="FF983B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Dijital ayak iziniz hakkında nelere dikkat etmelisiniz?</a:t>
            </a:r>
            <a:r>
              <a:rPr lang="en-US" sz="2200" b="1" dirty="0">
                <a:solidFill>
                  <a:srgbClr val="FF983B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:</a:t>
            </a:r>
          </a:p>
          <a:p>
            <a:pPr lvl="1">
              <a:buClr>
                <a:srgbClr val="FF983B"/>
              </a:buClr>
              <a:buFont typeface="Wingdings" panose="05000000000000000000" pitchFamily="2" charset="2"/>
              <a:buChar char="§"/>
            </a:pPr>
            <a:r>
              <a:rPr lang="tr-TR" sz="1800" dirty="0">
                <a:latin typeface="Aptos" panose="020B0004020202020204" pitchFamily="34" charset="0"/>
                <a:ea typeface="Times New Roman" panose="02020603050405020304" pitchFamily="18" charset="0"/>
              </a:rPr>
              <a:t>Geride bıraktığımız görünmez izdir,</a:t>
            </a:r>
          </a:p>
          <a:p>
            <a:pPr lvl="1">
              <a:buClr>
                <a:srgbClr val="FF983B"/>
              </a:buClr>
              <a:buFont typeface="Wingdings" panose="05000000000000000000" pitchFamily="2" charset="2"/>
              <a:buChar char="§"/>
            </a:pPr>
            <a:r>
              <a:rPr lang="tr-TR" sz="1800" dirty="0">
                <a:latin typeface="Aptos" panose="020B0004020202020204" pitchFamily="34" charset="0"/>
                <a:ea typeface="Times New Roman" panose="02020603050405020304" pitchFamily="18" charset="0"/>
              </a:rPr>
              <a:t>Çevrimiçi eylemlerle pasif olarak üretilir,</a:t>
            </a:r>
          </a:p>
          <a:p>
            <a:pPr lvl="1">
              <a:buClr>
                <a:srgbClr val="FF983B"/>
              </a:buClr>
              <a:buFont typeface="Wingdings" panose="05000000000000000000" pitchFamily="2" charset="2"/>
              <a:buChar char="§"/>
            </a:pPr>
            <a:r>
              <a:rPr lang="tr-TR" sz="1800" dirty="0">
                <a:latin typeface="Aptos" panose="020B0004020202020204" pitchFamily="34" charset="0"/>
                <a:ea typeface="Times New Roman" panose="02020603050405020304" pitchFamily="18" charset="0"/>
              </a:rPr>
              <a:t>Çoğu zaman kullanıcının bilgisi olmadan saklanır/kaydedilir.</a:t>
            </a:r>
          </a:p>
        </p:txBody>
      </p:sp>
    </p:spTree>
    <p:extLst>
      <p:ext uri="{BB962C8B-B14F-4D97-AF65-F5344CB8AC3E}">
        <p14:creationId xmlns:p14="http://schemas.microsoft.com/office/powerpoint/2010/main" val="3463796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9462"/>
          </a:xfrm>
        </p:spPr>
        <p:txBody>
          <a:bodyPr>
            <a:normAutofit/>
          </a:bodyPr>
          <a:lstStyle/>
          <a:p>
            <a:pPr algn="l"/>
            <a:r>
              <a:rPr lang="tr-TR" dirty="0">
                <a:latin typeface="Aptos" panose="020B0004020202020204" pitchFamily="34" charset="0"/>
                <a:cs typeface="Calibri Light" panose="020F0302020204030204" pitchFamily="34" charset="0"/>
              </a:rPr>
              <a:t>Dijital ayak izi - tanım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706" y="1745199"/>
            <a:ext cx="10775302" cy="4153933"/>
          </a:xfrm>
        </p:spPr>
        <p:txBody>
          <a:bodyPr>
            <a:normAutofit/>
          </a:bodyPr>
          <a:lstStyle/>
          <a:p>
            <a:r>
              <a:rPr lang="tr-TR" dirty="0">
                <a:latin typeface="Aptos" panose="020B0004020202020204" pitchFamily="34" charset="0"/>
                <a:ea typeface="Times New Roman" panose="02020603050405020304" pitchFamily="18" charset="0"/>
              </a:rPr>
              <a:t>Dijital ayak izi, dijital bir hizmeti kullandığınızda veya birisi sizin hakkınızda bir dijital forumda bilgi paylaştığında geride bıraktığınız verilerdir.</a:t>
            </a:r>
          </a:p>
          <a:p>
            <a:r>
              <a:rPr lang="tr-TR" dirty="0">
                <a:latin typeface="Aptos" panose="020B0004020202020204" pitchFamily="34" charset="0"/>
                <a:ea typeface="Times New Roman" panose="02020603050405020304" pitchFamily="18" charset="0"/>
              </a:rPr>
              <a:t>Dijital ayak izi (dijital gölge olarak da bilinir), bir kullanıcının internette bıraktığı izlenebilir veriler ve etkinliklerdir.</a:t>
            </a:r>
          </a:p>
          <a:p>
            <a:r>
              <a:rPr lang="tr-TR" dirty="0">
                <a:latin typeface="Aptos" panose="020B0004020202020204" pitchFamily="34" charset="0"/>
                <a:ea typeface="Times New Roman" panose="02020603050405020304" pitchFamily="18" charset="0"/>
              </a:rPr>
              <a:t>Dijital ayak izi, çevrimiçi etkinlikleriniz tarafından oluşturulan veri izi ve kasıtlı veya kasıtsız olarak geride bıraktığınız izlerdir.</a:t>
            </a:r>
          </a:p>
        </p:txBody>
      </p:sp>
    </p:spTree>
    <p:extLst>
      <p:ext uri="{BB962C8B-B14F-4D97-AF65-F5344CB8AC3E}">
        <p14:creationId xmlns:p14="http://schemas.microsoft.com/office/powerpoint/2010/main" val="2374807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9462"/>
          </a:xfrm>
        </p:spPr>
        <p:txBody>
          <a:bodyPr>
            <a:normAutofit/>
          </a:bodyPr>
          <a:lstStyle/>
          <a:p>
            <a:pPr algn="l"/>
            <a:r>
              <a:rPr lang="tr-TR" dirty="0">
                <a:latin typeface="Aptos" panose="020B0004020202020204" pitchFamily="34" charset="0"/>
                <a:cs typeface="Calibri Light" panose="020F0302020204030204" pitchFamily="34" charset="0"/>
              </a:rPr>
              <a:t>Dijital ayak izi – neden önemlidir?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4989" y="1334277"/>
            <a:ext cx="10775302" cy="4833257"/>
          </a:xfrm>
        </p:spPr>
        <p:txBody>
          <a:bodyPr>
            <a:normAutofit/>
          </a:bodyPr>
          <a:lstStyle/>
          <a:p>
            <a:r>
              <a:rPr lang="tr-TR" sz="2400" dirty="0">
                <a:latin typeface="Aptos" panose="020B0004020202020204" pitchFamily="34" charset="0"/>
                <a:ea typeface="Times New Roman" panose="02020603050405020304" pitchFamily="18" charset="0"/>
              </a:rPr>
              <a:t>Dijital ayak izi, çevrimiçi varlığımızın </a:t>
            </a:r>
            <a:r>
              <a:rPr lang="tr-TR" sz="2400" b="1" dirty="0">
                <a:solidFill>
                  <a:srgbClr val="FF983B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kalıcı ve silinmez </a:t>
            </a:r>
            <a:r>
              <a:rPr lang="tr-TR" sz="2400" dirty="0">
                <a:latin typeface="Aptos" panose="020B0004020202020204" pitchFamily="34" charset="0"/>
                <a:ea typeface="Times New Roman" panose="02020603050405020304" pitchFamily="18" charset="0"/>
              </a:rPr>
              <a:t>bir parçasıdır - </a:t>
            </a:r>
            <a:r>
              <a:rPr lang="tr-TR" sz="2400" b="1" dirty="0">
                <a:solidFill>
                  <a:srgbClr val="FF983B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çevrimiçi olarak yayınladığınız</a:t>
            </a:r>
            <a:r>
              <a:rPr lang="tr-TR" sz="2400" dirty="0">
                <a:latin typeface="Aptos" panose="020B0004020202020204" pitchFamily="34" charset="0"/>
                <a:ea typeface="Times New Roman" panose="02020603050405020304" pitchFamily="18" charset="0"/>
              </a:rPr>
              <a:t> her şey sonsuza dek orada kalır.</a:t>
            </a:r>
          </a:p>
          <a:p>
            <a:r>
              <a:rPr lang="tr-TR" sz="2400" dirty="0">
                <a:latin typeface="Aptos" panose="020B0004020202020204" pitchFamily="34" charset="0"/>
                <a:ea typeface="Times New Roman" panose="02020603050405020304" pitchFamily="18" charset="0"/>
              </a:rPr>
              <a:t>Dijital ayak izi, kullanıcının her çevrimiçi etkinliği/eylemiyle veya web siteleri/uygulamalar bir kullanıcının etkinliğini (izinle veya izinsiz) izlediğinde büyür ve bir kullanıcının </a:t>
            </a:r>
            <a:r>
              <a:rPr lang="tr-TR" sz="2400" b="1" dirty="0">
                <a:solidFill>
                  <a:srgbClr val="FF983B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dijital kimliğinin oluşturulmasına </a:t>
            </a:r>
            <a:r>
              <a:rPr lang="tr-TR" sz="2400" dirty="0">
                <a:latin typeface="Aptos" panose="020B0004020202020204" pitchFamily="34" charset="0"/>
                <a:ea typeface="Times New Roman" panose="02020603050405020304" pitchFamily="18" charset="0"/>
              </a:rPr>
              <a:t>katkıda bulunabilir.</a:t>
            </a:r>
          </a:p>
          <a:p>
            <a:r>
              <a:rPr lang="tr-TR" sz="2400" dirty="0">
                <a:latin typeface="Aptos" panose="020B0004020202020204" pitchFamily="34" charset="0"/>
                <a:ea typeface="Times New Roman" panose="02020603050405020304" pitchFamily="18" charset="0"/>
              </a:rPr>
              <a:t>Dijital ayak izi, kullanıcının </a:t>
            </a:r>
            <a:r>
              <a:rPr lang="tr-TR" sz="2400" b="1" dirty="0">
                <a:solidFill>
                  <a:srgbClr val="FF983B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çevrimiçi itibarının </a:t>
            </a:r>
            <a:r>
              <a:rPr lang="tr-TR" sz="2400" dirty="0">
                <a:latin typeface="Aptos" panose="020B0004020202020204" pitchFamily="34" charset="0"/>
                <a:ea typeface="Times New Roman" panose="02020603050405020304" pitchFamily="18" charset="0"/>
              </a:rPr>
              <a:t>(kişisel/profesyonel) oluşturulmasında </a:t>
            </a:r>
            <a:r>
              <a:rPr lang="tr-TR" sz="2400" b="1" dirty="0">
                <a:solidFill>
                  <a:srgbClr val="FF983B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önemli bir rol </a:t>
            </a:r>
            <a:r>
              <a:rPr lang="tr-TR" sz="2400" dirty="0">
                <a:latin typeface="Aptos" panose="020B0004020202020204" pitchFamily="34" charset="0"/>
                <a:ea typeface="Times New Roman" panose="02020603050405020304" pitchFamily="18" charset="0"/>
              </a:rPr>
              <a:t>oynar.</a:t>
            </a:r>
          </a:p>
          <a:p>
            <a:r>
              <a:rPr lang="tr-TR" sz="2400" dirty="0">
                <a:latin typeface="Aptos" panose="020B0004020202020204" pitchFamily="34" charset="0"/>
                <a:ea typeface="Times New Roman" panose="02020603050405020304" pitchFamily="18" charset="0"/>
              </a:rPr>
              <a:t>Çevrimiçi etkinlikler/eylemler, herkes tarafından görüntülenebilen/analiz edilebilen </a:t>
            </a:r>
            <a:r>
              <a:rPr lang="tr-TR" sz="2400" b="1" dirty="0">
                <a:solidFill>
                  <a:srgbClr val="FF983B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bir dijital profilin </a:t>
            </a:r>
            <a:r>
              <a:rPr lang="tr-TR" sz="2400" dirty="0">
                <a:latin typeface="Aptos" panose="020B0004020202020204" pitchFamily="34" charset="0"/>
                <a:ea typeface="Times New Roman" panose="02020603050405020304" pitchFamily="18" charset="0"/>
              </a:rPr>
              <a:t>oluşturulmasına katkıda bulunur.</a:t>
            </a:r>
          </a:p>
          <a:p>
            <a:r>
              <a:rPr lang="tr-TR" sz="2400" dirty="0">
                <a:latin typeface="Aptos" panose="020B0004020202020204" pitchFamily="34" charset="0"/>
                <a:ea typeface="Times New Roman" panose="02020603050405020304" pitchFamily="18" charset="0"/>
              </a:rPr>
              <a:t>Dijital ayak izinin içeriğini korumak ve </a:t>
            </a:r>
            <a:r>
              <a:rPr lang="tr-TR" sz="2400" b="1" dirty="0">
                <a:solidFill>
                  <a:srgbClr val="FF983B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yönetmek</a:t>
            </a:r>
            <a:r>
              <a:rPr lang="tr-TR" sz="2400" dirty="0">
                <a:latin typeface="Aptos" panose="020B0004020202020204" pitchFamily="34" charset="0"/>
                <a:ea typeface="Times New Roman" panose="02020603050405020304" pitchFamily="18" charset="0"/>
              </a:rPr>
              <a:t>, suç ve dolandırıcılığa karşı koruma sağlar.</a:t>
            </a:r>
          </a:p>
        </p:txBody>
      </p:sp>
    </p:spTree>
    <p:extLst>
      <p:ext uri="{BB962C8B-B14F-4D97-AF65-F5344CB8AC3E}">
        <p14:creationId xmlns:p14="http://schemas.microsoft.com/office/powerpoint/2010/main" val="4045537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661" y="175905"/>
            <a:ext cx="5581261" cy="1325563"/>
          </a:xfrm>
        </p:spPr>
        <p:txBody>
          <a:bodyPr>
            <a:noAutofit/>
          </a:bodyPr>
          <a:lstStyle/>
          <a:p>
            <a:pPr algn="l"/>
            <a:r>
              <a:rPr lang="tr-TR" sz="4000" dirty="0">
                <a:latin typeface="Aptos" panose="020B0004020202020204" pitchFamily="34" charset="0"/>
                <a:cs typeface="Calibri Light" panose="020F0302020204030204" pitchFamily="34" charset="0"/>
              </a:rPr>
              <a:t>Dijital ayak izi – türleri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512" y="1866792"/>
            <a:ext cx="10853928" cy="4545202"/>
          </a:xfrm>
        </p:spPr>
        <p:txBody>
          <a:bodyPr>
            <a:normAutofit fontScale="92500" lnSpcReduction="10000"/>
          </a:bodyPr>
          <a:lstStyle/>
          <a:p>
            <a:pPr marL="363538" indent="-363538" algn="just">
              <a:spcBef>
                <a:spcPts val="600"/>
              </a:spcBef>
            </a:pPr>
            <a:r>
              <a:rPr lang="tr-TR" sz="2300" b="1" dirty="0">
                <a:solidFill>
                  <a:srgbClr val="FFAA5A"/>
                </a:solidFill>
                <a:latin typeface="Aptos" panose="020B0004020202020204" pitchFamily="34" charset="0"/>
              </a:rPr>
              <a:t>Aktif dijital ayak izi - </a:t>
            </a:r>
            <a:r>
              <a:rPr lang="tr-TR" sz="2300" dirty="0">
                <a:latin typeface="Aptos" panose="020B0004020202020204" pitchFamily="34" charset="0"/>
              </a:rPr>
              <a:t>bir kullanıcının bilerek internette yayınladığı verilerdir. Bunlar, kullanıcının hedeflenen çevrimiçi faaliyetlerinin sonucudur:</a:t>
            </a:r>
            <a:endParaRPr lang="tr-TR" sz="2300" dirty="0">
              <a:effectLst/>
              <a:latin typeface="Aptos" panose="020B0004020202020204" pitchFamily="34" charset="0"/>
            </a:endParaRPr>
          </a:p>
          <a:p>
            <a:pPr lvl="1" algn="just">
              <a:spcBef>
                <a:spcPts val="300"/>
              </a:spcBef>
              <a:buClr>
                <a:srgbClr val="FF983B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latin typeface="Aptos" panose="020B0004020202020204" pitchFamily="34" charset="0"/>
                <a:ea typeface="Cambria" panose="02040503050406030204" pitchFamily="18" charset="0"/>
              </a:rPr>
              <a:t>sosyal ağlarda/ çevrimiçi forumlarda gönderi yayımlamak veya bu platformlara katılmak,</a:t>
            </a:r>
          </a:p>
          <a:p>
            <a:pPr lvl="1" algn="just">
              <a:spcBef>
                <a:spcPts val="300"/>
              </a:spcBef>
              <a:buClr>
                <a:srgbClr val="FF983B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latin typeface="Aptos" panose="020B0004020202020204" pitchFamily="34" charset="0"/>
                <a:ea typeface="Cambria" panose="02040503050406030204" pitchFamily="18" charset="0"/>
              </a:rPr>
              <a:t>kayıtlı bir kullanıcı adı/profil kullanarak bir web sitesine giriş yapmak,</a:t>
            </a:r>
          </a:p>
          <a:p>
            <a:pPr lvl="1" algn="just">
              <a:spcBef>
                <a:spcPts val="300"/>
              </a:spcBef>
              <a:buClr>
                <a:srgbClr val="FF983B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latin typeface="Aptos" panose="020B0004020202020204" pitchFamily="34" charset="0"/>
                <a:ea typeface="Cambria" panose="02040503050406030204" pitchFamily="18" charset="0"/>
              </a:rPr>
              <a:t>çevrimiçi bir formu/anketi doldurmak,</a:t>
            </a:r>
          </a:p>
          <a:p>
            <a:pPr lvl="1" algn="just">
              <a:spcBef>
                <a:spcPts val="300"/>
              </a:spcBef>
              <a:buClr>
                <a:srgbClr val="FF983B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latin typeface="Aptos" panose="020B0004020202020204" pitchFamily="34" charset="0"/>
                <a:ea typeface="Cambria" panose="02040503050406030204" pitchFamily="18" charset="0"/>
              </a:rPr>
              <a:t>bir haber bültenine abone olmak,</a:t>
            </a:r>
          </a:p>
          <a:p>
            <a:pPr lvl="1" algn="just">
              <a:spcBef>
                <a:spcPts val="300"/>
              </a:spcBef>
              <a:buClr>
                <a:srgbClr val="FF983B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latin typeface="Aptos" panose="020B0004020202020204" pitchFamily="34" charset="0"/>
                <a:ea typeface="Cambria" panose="02040503050406030204" pitchFamily="18" charset="0"/>
              </a:rPr>
              <a:t>tarayıcı çerezlerini kabul etmek.</a:t>
            </a:r>
            <a:endParaRPr lang="tr-TR" sz="2200" dirty="0">
              <a:effectLst/>
              <a:latin typeface="Aptos" panose="020B0004020202020204" pitchFamily="34" charset="0"/>
              <a:ea typeface="Cambria" panose="02040503050406030204" pitchFamily="18" charset="0"/>
            </a:endParaRPr>
          </a:p>
          <a:p>
            <a:pPr marL="363538" indent="-324000" algn="just">
              <a:spcBef>
                <a:spcPts val="300"/>
              </a:spcBef>
            </a:pPr>
            <a:endParaRPr lang="tr-TR" sz="2300" b="1" dirty="0">
              <a:solidFill>
                <a:srgbClr val="FF983B"/>
              </a:solidFill>
              <a:latin typeface="Aptos" panose="020B0004020202020204" pitchFamily="34" charset="0"/>
            </a:endParaRPr>
          </a:p>
          <a:p>
            <a:pPr marL="363538" indent="-324000" algn="just">
              <a:spcBef>
                <a:spcPts val="300"/>
              </a:spcBef>
            </a:pPr>
            <a:r>
              <a:rPr lang="tr-TR" sz="2300" b="1" dirty="0">
                <a:solidFill>
                  <a:srgbClr val="FF983B"/>
                </a:solidFill>
                <a:latin typeface="Aptos" panose="020B0004020202020204" pitchFamily="34" charset="0"/>
              </a:rPr>
              <a:t>Pasif dijital ayak izi -</a:t>
            </a:r>
            <a:r>
              <a:rPr lang="tr-TR" sz="2300" dirty="0">
                <a:latin typeface="Aptos" panose="020B0004020202020204" pitchFamily="34" charset="0"/>
              </a:rPr>
              <a:t> bir kullanıcı ya da kullanıcının çevrimiçi etkinlikleri hakkında bilgisi olmadan (bazen izni olmadan) toplanan verilerdir. Veriler, kullanılan çevrimiçi hizmetler aracılığıyla ve kullanıcının bilgisayarının IP adresi izlenerek görünmez bir şekilde toplanır :</a:t>
            </a:r>
          </a:p>
          <a:p>
            <a:pPr lvl="1" algn="just">
              <a:spcBef>
                <a:spcPts val="300"/>
              </a:spcBef>
              <a:buClr>
                <a:srgbClr val="FF983B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latin typeface="Aptos" panose="020B0004020202020204" pitchFamily="34" charset="0"/>
                <a:ea typeface="Cambria" panose="02040503050406030204" pitchFamily="18" charset="0"/>
              </a:rPr>
              <a:t>çerezlerin yüklenmesi,</a:t>
            </a:r>
          </a:p>
          <a:p>
            <a:pPr lvl="1" algn="just">
              <a:spcBef>
                <a:spcPts val="300"/>
              </a:spcBef>
              <a:buClr>
                <a:srgbClr val="FF983B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latin typeface="Aptos" panose="020B0004020202020204" pitchFamily="34" charset="0"/>
                <a:ea typeface="Cambria" panose="02040503050406030204" pitchFamily="18" charset="0"/>
              </a:rPr>
              <a:t>tarama/satın alma geçmişi (kullanım koşullarına onay verilmesine dayalı),</a:t>
            </a:r>
          </a:p>
          <a:p>
            <a:pPr lvl="1" algn="just">
              <a:spcBef>
                <a:spcPts val="300"/>
              </a:spcBef>
              <a:buClr>
                <a:srgbClr val="FF983B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latin typeface="Aptos" panose="020B0004020202020204" pitchFamily="34" charset="0"/>
                <a:ea typeface="Cambria" panose="02040503050406030204" pitchFamily="18" charset="0"/>
              </a:rPr>
              <a:t>belirli içerikleri kullanıcıya hedeflemek için beğenileri, paylaşımları ve yorumları kullanan sosyal ağlar ve reklam verenler,</a:t>
            </a:r>
          </a:p>
          <a:p>
            <a:pPr lvl="1" algn="just">
              <a:spcBef>
                <a:spcPts val="300"/>
              </a:spcBef>
              <a:buClr>
                <a:srgbClr val="FF983B"/>
              </a:buClr>
              <a:buFont typeface="Wingdings" panose="05000000000000000000" pitchFamily="2" charset="2"/>
              <a:buChar char="§"/>
            </a:pPr>
            <a:r>
              <a:rPr lang="tr-TR" sz="2200" dirty="0">
                <a:latin typeface="Aptos" panose="020B0004020202020204" pitchFamily="34" charset="0"/>
                <a:ea typeface="Cambria" panose="02040503050406030204" pitchFamily="18" charset="0"/>
              </a:rPr>
              <a:t>bir kullanıcının dijital etkinliğini ve konumunu izleyen uygulamalar.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906" y="489694"/>
            <a:ext cx="5258534" cy="80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264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9D647E-1EF3-B8DC-7F80-F8C7FC5CD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175" y="196127"/>
            <a:ext cx="11439924" cy="828000"/>
          </a:xfrm>
        </p:spPr>
        <p:txBody>
          <a:bodyPr>
            <a:normAutofit fontScale="90000"/>
          </a:bodyPr>
          <a:lstStyle/>
          <a:p>
            <a:r>
              <a:rPr lang="tr-TR" dirty="0">
                <a:latin typeface="Aptos" panose="020B0004020202020204" pitchFamily="34" charset="0"/>
              </a:rPr>
              <a:t>Dijital ayak izi - toplanan verilere örnekler</a:t>
            </a:r>
          </a:p>
        </p:txBody>
      </p:sp>
      <p:graphicFrame>
        <p:nvGraphicFramePr>
          <p:cNvPr id="7" name="Tabuľka 6">
            <a:extLst>
              <a:ext uri="{FF2B5EF4-FFF2-40B4-BE49-F238E27FC236}">
                <a16:creationId xmlns:a16="http://schemas.microsoft.com/office/drawing/2014/main" id="{17A774CB-6A6E-ADA7-5B33-38C970E2B3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162297"/>
              </p:ext>
            </p:extLst>
          </p:nvPr>
        </p:nvGraphicFramePr>
        <p:xfrm>
          <a:off x="538715" y="939222"/>
          <a:ext cx="11124845" cy="56398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29701">
                  <a:extLst>
                    <a:ext uri="{9D8B030D-6E8A-4147-A177-3AD203B41FA5}">
                      <a16:colId xmlns:a16="http://schemas.microsoft.com/office/drawing/2014/main" val="232641165"/>
                    </a:ext>
                  </a:extLst>
                </a:gridCol>
                <a:gridCol w="8995144">
                  <a:extLst>
                    <a:ext uri="{9D8B030D-6E8A-4147-A177-3AD203B41FA5}">
                      <a16:colId xmlns:a16="http://schemas.microsoft.com/office/drawing/2014/main" val="1144848269"/>
                    </a:ext>
                  </a:extLst>
                </a:gridCol>
              </a:tblGrid>
              <a:tr h="5056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400" b="1" noProof="0">
                          <a:solidFill>
                            <a:srgbClr val="FF983B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 Etkinlik</a:t>
                      </a:r>
                      <a:endParaRPr lang="tr-TR" sz="2400" b="1" noProof="0">
                        <a:solidFill>
                          <a:srgbClr val="FF983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ptos" panose="020B00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AB5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2400" b="1" noProof="0">
                          <a:solidFill>
                            <a:srgbClr val="FF983B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Toplanan veriler</a:t>
                      </a:r>
                      <a:endParaRPr lang="tr-TR" sz="2400" b="1" noProof="0">
                        <a:solidFill>
                          <a:srgbClr val="FF983B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ptos" panose="020B00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BAB5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550584"/>
                  </a:ext>
                </a:extLst>
              </a:tr>
              <a:tr h="672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2200" b="1" noProof="0">
                          <a:solidFill>
                            <a:srgbClr val="FFAA5A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Web tarayıcı</a:t>
                      </a:r>
                      <a:endParaRPr lang="tr-TR" sz="2200" b="1" noProof="0">
                        <a:solidFill>
                          <a:srgbClr val="FFAA5A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200" noProof="0"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bağlantının IP adresi, tarama geçmişi ve etkinliği, kullanılan cihaz türü</a:t>
                      </a:r>
                      <a:endParaRPr lang="tr-TR" sz="2200" noProof="0"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305458"/>
                  </a:ext>
                </a:extLst>
              </a:tr>
              <a:tr h="6727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200" b="1" noProof="0">
                          <a:solidFill>
                            <a:srgbClr val="FFAA5A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Çerez dosyası</a:t>
                      </a:r>
                      <a:endParaRPr lang="tr-TR" sz="2200" b="1" noProof="0">
                        <a:solidFill>
                          <a:srgbClr val="FFAA5A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 sz="2200" kern="1200" noProof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  <a:cs typeface="+mn-cs"/>
                        </a:rPr>
                        <a:t>oturum açma bilgileri, arama geçmişi ve tercihleri, kullanılan cihaz türü, dil tercihleri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638480"/>
                  </a:ext>
                </a:extLst>
              </a:tr>
              <a:tr h="7223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200" b="1" noProof="0">
                          <a:solidFill>
                            <a:srgbClr val="FFAA5A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Çevrimiçi alışveriş</a:t>
                      </a:r>
                      <a:endParaRPr lang="tr-TR" sz="2200" b="1" noProof="0">
                        <a:solidFill>
                          <a:srgbClr val="FFAA5A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tr-TR" sz="2200" kern="1200" noProof="0">
                          <a:solidFill>
                            <a:schemeClr val="dk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  <a:cs typeface="+mn-cs"/>
                        </a:rPr>
                        <a:t>satın alınan/incelenen ürünler, kredi kartı numaraları, kişisel veriler, bülten abonelikleri, kupon kullanımı, reklam tıklamaları dahil olmak üzere satın alma geçmişi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974809"/>
                  </a:ext>
                </a:extLst>
              </a:tr>
              <a:tr h="5778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200" b="1" noProof="0">
                          <a:solidFill>
                            <a:srgbClr val="FFAA5A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Dijital bankacılık</a:t>
                      </a:r>
                      <a:endParaRPr lang="tr-TR" sz="2200" b="1" noProof="0">
                        <a:solidFill>
                          <a:srgbClr val="FFAA5A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200" noProof="0"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ödeme ve hesap bilgileri, işlem geçmişi, coğrafi konum verileri</a:t>
                      </a:r>
                      <a:endParaRPr lang="tr-TR" sz="2200" noProof="0"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693242"/>
                  </a:ext>
                </a:extLst>
              </a:tr>
              <a:tr h="5778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200" b="1" noProof="0">
                          <a:solidFill>
                            <a:srgbClr val="FFAA5A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İndirilen dosyalar</a:t>
                      </a:r>
                      <a:endParaRPr lang="tr-TR" sz="2200" b="1" noProof="0">
                        <a:solidFill>
                          <a:srgbClr val="FFAA5A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200" noProof="0"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dosya türü, kökeni ve meta verileri, indirilen dosyaların geçmişi</a:t>
                      </a:r>
                      <a:endParaRPr lang="tr-TR" sz="2200" noProof="0"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89249"/>
                  </a:ext>
                </a:extLst>
              </a:tr>
              <a:tr h="5778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200" b="1" noProof="0">
                          <a:solidFill>
                            <a:srgbClr val="FFAA5A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Sosyal ağlar</a:t>
                      </a:r>
                      <a:endParaRPr lang="tr-TR" sz="2200" b="1" noProof="0">
                        <a:solidFill>
                          <a:srgbClr val="FFAA5A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200" noProof="0"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fotoğraflar, gönderiler, yorumlar, akrabaların, arkadaşların isimleri</a:t>
                      </a:r>
                      <a:endParaRPr lang="tr-TR" sz="2200" noProof="0"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022927"/>
                  </a:ext>
                </a:extLst>
              </a:tr>
              <a:tr h="7945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200" b="1" noProof="0" dirty="0">
                          <a:solidFill>
                            <a:srgbClr val="FFAA5A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E-posta</a:t>
                      </a:r>
                      <a:endParaRPr lang="tr-TR" sz="2200" b="1" noProof="0" dirty="0">
                        <a:solidFill>
                          <a:srgbClr val="FFAA5A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200" noProof="0" dirty="0"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alınan/iletilen e-postalar, e-posta adresleri (kişisel veya profesyonel kişiler), coğrafi konum</a:t>
                      </a:r>
                      <a:endParaRPr lang="tr-TR" sz="2200" noProof="0" dirty="0"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932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1139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67" y="175905"/>
            <a:ext cx="5868955" cy="1325563"/>
          </a:xfrm>
        </p:spPr>
        <p:txBody>
          <a:bodyPr>
            <a:noAutofit/>
          </a:bodyPr>
          <a:lstStyle/>
          <a:p>
            <a:pPr algn="l"/>
            <a:r>
              <a:rPr lang="tr-TR" sz="4000" dirty="0">
                <a:latin typeface="Aptos" panose="020B0004020202020204" pitchFamily="34" charset="0"/>
                <a:cs typeface="Calibri Light" panose="020F0302020204030204" pitchFamily="34" charset="0"/>
              </a:rPr>
              <a:t>Dijital ayak izinin kötüye kullanımının riskleri ve tehditleri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512" y="1907133"/>
            <a:ext cx="10853928" cy="454520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tr-TR" sz="2400" b="1" dirty="0">
                <a:solidFill>
                  <a:srgbClr val="FF983B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Kimlik hırsızlığı: </a:t>
            </a:r>
            <a:r>
              <a:rPr lang="tr-TR" sz="2400" dirty="0">
                <a:latin typeface="Aptos" panose="020B0004020202020204" pitchFamily="34" charset="0"/>
                <a:cs typeface="Calibri" panose="020F0502020204030204" pitchFamily="34" charset="0"/>
              </a:rPr>
              <a:t>sahte kimlikler oluşturmak, sahte hesaplar açmak.</a:t>
            </a:r>
          </a:p>
          <a:p>
            <a:pPr>
              <a:spcAft>
                <a:spcPts val="600"/>
              </a:spcAft>
            </a:pPr>
            <a:r>
              <a:rPr lang="tr-TR" sz="2400" b="1" dirty="0">
                <a:solidFill>
                  <a:srgbClr val="FF983B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Sosyal mühendislik: </a:t>
            </a:r>
            <a:r>
              <a:rPr lang="tr-TR" sz="2400" dirty="0">
                <a:latin typeface="Aptos" panose="020B0004020202020204" pitchFamily="34" charset="0"/>
                <a:cs typeface="Calibri" panose="020F0502020204030204" pitchFamily="34" charset="0"/>
              </a:rPr>
              <a:t>hassas bilgileri elde etmek veya kötü amaçlı bağlantılara yönlendiren sahte e-postalar (bir işveren, banka adına) göndermek.</a:t>
            </a:r>
          </a:p>
          <a:p>
            <a:pPr>
              <a:spcAft>
                <a:spcPts val="600"/>
              </a:spcAft>
            </a:pPr>
            <a:r>
              <a:rPr lang="tr-TR" sz="2400" b="1" dirty="0">
                <a:solidFill>
                  <a:srgbClr val="FF983B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Kimlik avı saldırıları: </a:t>
            </a:r>
            <a:r>
              <a:rPr lang="tr-TR" sz="2400" dirty="0">
                <a:latin typeface="Aptos" panose="020B0004020202020204" pitchFamily="34" charset="0"/>
                <a:cs typeface="Calibri" panose="020F0502020204030204" pitchFamily="34" charset="0"/>
              </a:rPr>
              <a:t>finansal bilgilerin çalınması.</a:t>
            </a:r>
          </a:p>
          <a:p>
            <a:pPr>
              <a:spcAft>
                <a:spcPts val="600"/>
              </a:spcAft>
            </a:pPr>
            <a:r>
              <a:rPr lang="tr-TR" sz="2400" b="1" dirty="0">
                <a:solidFill>
                  <a:srgbClr val="FF983B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Gizlilik ve veri ihlalleri: </a:t>
            </a:r>
            <a:r>
              <a:rPr lang="tr-TR" sz="2400" dirty="0">
                <a:latin typeface="Aptos" panose="020B0004020202020204" pitchFamily="34" charset="0"/>
                <a:cs typeface="Calibri" panose="020F0502020204030204" pitchFamily="34" charset="0"/>
              </a:rPr>
              <a:t>birden fazla hesap aynı parolayı kullanıyorsa, bir hesaptan sızdırılan oturum açma bilgileri tüm web sitelerinde kullanılabilir.</a:t>
            </a:r>
          </a:p>
          <a:p>
            <a:pPr>
              <a:spcAft>
                <a:spcPts val="600"/>
              </a:spcAft>
            </a:pPr>
            <a:r>
              <a:rPr lang="tr-TR" sz="2400" b="1" dirty="0">
                <a:solidFill>
                  <a:srgbClr val="FF983B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Siber zorbalık veya taciz: </a:t>
            </a:r>
            <a:r>
              <a:rPr lang="tr-TR" sz="2400" dirty="0">
                <a:latin typeface="Aptos" panose="020B0004020202020204" pitchFamily="34" charset="0"/>
                <a:cs typeface="Calibri" panose="020F0502020204030204" pitchFamily="34" charset="0"/>
              </a:rPr>
              <a:t>kişisel veriler siber zorbalık veya </a:t>
            </a:r>
            <a:r>
              <a:rPr lang="tr-TR" sz="2400" dirty="0" err="1">
                <a:latin typeface="Aptos" panose="020B0004020202020204" pitchFamily="34" charset="0"/>
                <a:cs typeface="Calibri" panose="020F0502020204030204" pitchFamily="34" charset="0"/>
              </a:rPr>
              <a:t>doxxing</a:t>
            </a:r>
            <a:r>
              <a:rPr lang="tr-TR" sz="2400" dirty="0">
                <a:latin typeface="Aptos" panose="020B0004020202020204" pitchFamily="34" charset="0"/>
                <a:cs typeface="Calibri" panose="020F0502020204030204" pitchFamily="34" charset="0"/>
              </a:rPr>
              <a:t> (korkutma amacıyla özel bilgileri çevrimiçi yayınlama) için kötüye kullanılabilir.</a:t>
            </a:r>
          </a:p>
          <a:p>
            <a:pPr>
              <a:spcAft>
                <a:spcPts val="600"/>
              </a:spcAft>
            </a:pPr>
            <a:r>
              <a:rPr lang="tr-TR" sz="2400" b="1" dirty="0">
                <a:solidFill>
                  <a:srgbClr val="FF983B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Hedefli reklamcılık: </a:t>
            </a:r>
            <a:r>
              <a:rPr lang="tr-TR" sz="2400" dirty="0">
                <a:latin typeface="Aptos" panose="020B0004020202020204" pitchFamily="34" charset="0"/>
                <a:cs typeface="Calibri" panose="020F0502020204030204" pitchFamily="34" charset="0"/>
              </a:rPr>
              <a:t>şirketler/reklam verenler, kişiselleştirilmiş reklamlar veya kampanyalar göndermek için müşterilerinin profilini çıkarır.</a:t>
            </a:r>
          </a:p>
          <a:p>
            <a:pPr>
              <a:spcAft>
                <a:spcPts val="600"/>
              </a:spcAft>
            </a:pPr>
            <a:r>
              <a:rPr lang="tr-TR" sz="2400" b="1" dirty="0">
                <a:solidFill>
                  <a:srgbClr val="FF983B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İtibarın zedelenmesi</a:t>
            </a:r>
            <a:r>
              <a:rPr lang="en-US" sz="2400" b="1" dirty="0">
                <a:solidFill>
                  <a:srgbClr val="FF983B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>
                <a:latin typeface="Aptos" panose="020B0004020202020204" pitchFamily="34" charset="0"/>
                <a:cs typeface="Calibri" panose="020F0502020204030204" pitchFamily="34" charset="0"/>
              </a:rPr>
              <a:t>olumsuz bir ayak izi, kullanıcının kişisel ve profesyonel yaşamındaki itibarını tehlikeye atabilir.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AF3EE782-0633-97A8-1968-23D0E16D8C9B}"/>
              </a:ext>
            </a:extLst>
          </p:cNvPr>
          <p:cNvSpPr txBox="1"/>
          <p:nvPr/>
        </p:nvSpPr>
        <p:spPr>
          <a:xfrm>
            <a:off x="6928038" y="284689"/>
            <a:ext cx="4837253" cy="1323439"/>
          </a:xfrm>
          <a:prstGeom prst="rect">
            <a:avLst/>
          </a:prstGeom>
          <a:noFill/>
          <a:ln w="38100">
            <a:solidFill>
              <a:srgbClr val="FFAA5A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tr-TR" sz="2000" b="1" i="1" dirty="0">
                <a:solidFill>
                  <a:srgbClr val="FFAA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Cambria" panose="02040503050406030204" pitchFamily="18" charset="0"/>
              </a:rPr>
              <a:t>Herhangi bir yerde, herhangi bir zamanda siber uzaya yüklenen, aktarılan, konulan herhangi bir şey sonsuza dek orada kalır</a:t>
            </a:r>
          </a:p>
        </p:txBody>
      </p:sp>
      <p:sp>
        <p:nvSpPr>
          <p:cNvPr id="5" name="Šípka: doprava 4">
            <a:extLst>
              <a:ext uri="{FF2B5EF4-FFF2-40B4-BE49-F238E27FC236}">
                <a16:creationId xmlns:a16="http://schemas.microsoft.com/office/drawing/2014/main" id="{625B51C0-592C-B621-3165-474FD2FE492B}"/>
              </a:ext>
            </a:extLst>
          </p:cNvPr>
          <p:cNvSpPr/>
          <p:nvPr/>
        </p:nvSpPr>
        <p:spPr>
          <a:xfrm>
            <a:off x="5980922" y="620344"/>
            <a:ext cx="861391" cy="436686"/>
          </a:xfrm>
          <a:prstGeom prst="rightArrow">
            <a:avLst/>
          </a:prstGeom>
          <a:solidFill>
            <a:srgbClr val="FFAA5A"/>
          </a:solidFill>
          <a:ln w="38100">
            <a:solidFill>
              <a:srgbClr val="92BA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37748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E27E721-AF77-4034-76E7-B653B696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233726"/>
            <a:ext cx="10515600" cy="857885"/>
          </a:xfrm>
        </p:spPr>
        <p:txBody>
          <a:bodyPr>
            <a:noAutofit/>
          </a:bodyPr>
          <a:lstStyle/>
          <a:p>
            <a:pPr algn="l"/>
            <a:r>
              <a:rPr lang="tr-TR" sz="3200">
                <a:latin typeface="Aptos" panose="020B0004020202020204" pitchFamily="34" charset="0"/>
                <a:ea typeface="Cambria"/>
              </a:rPr>
              <a:t>Dijital kimliği ve dijital ayak izini korumaya yönelik iyi örnekler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9B82E99-8401-914C-FF78-385CEA300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109" y="1263610"/>
            <a:ext cx="1979645" cy="47799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just">
              <a:buNone/>
            </a:pPr>
            <a:r>
              <a:rPr lang="tr-TR" sz="2000" b="1">
                <a:latin typeface="Aptos" panose="020B0004020202020204" pitchFamily="34" charset="0"/>
                <a:ea typeface="Cambria"/>
              </a:rPr>
              <a:t>Yaygın kurallar</a:t>
            </a:r>
          </a:p>
          <a:p>
            <a:pPr marL="0" indent="0" algn="just">
              <a:buNone/>
            </a:pPr>
            <a:endParaRPr lang="tr-TR" sz="2000" b="1">
              <a:latin typeface="Aptos" panose="020B0004020202020204" pitchFamily="34" charset="0"/>
              <a:ea typeface="Cambria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A323D3-9B80-F6E7-4DEE-117846D252F4}"/>
              </a:ext>
            </a:extLst>
          </p:cNvPr>
          <p:cNvSpPr txBox="1">
            <a:spLocks/>
          </p:cNvSpPr>
          <p:nvPr/>
        </p:nvSpPr>
        <p:spPr>
          <a:xfrm>
            <a:off x="429109" y="1803333"/>
            <a:ext cx="7395771" cy="42802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AA5A"/>
              </a:buClr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Çevrimiçi etkileşimlerde dikkatli olun.</a:t>
            </a:r>
          </a:p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Kişisel verileri, dijital kimliği ve dijital ayak izi üzerinde kontrol sahibi olan ve en iyi gizlilik uygulamalarının farkında olan </a:t>
            </a:r>
            <a:r>
              <a:rPr lang="tr-TR" dirty="0" err="1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proaktif</a:t>
            </a: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ve bilgili bir kullanıcı olun.</a:t>
            </a:r>
          </a:p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Çevrimiçi alanda güvenlik önlemleri (güçlü parolalar, çok faktörlü kimlik doğrulama, yazılım güncellemeleri) alın.</a:t>
            </a:r>
          </a:p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Dijital kimliğinizi ve dijital ayak izinizi korumak için teknikler/araçlar kullanın :</a:t>
            </a:r>
          </a:p>
          <a:p>
            <a:pPr marL="1087438" lvl="2" indent="-366713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§"/>
              <a:tabLst>
                <a:tab pos="2692400" algn="l"/>
              </a:tabLst>
            </a:pP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Çevrimiçi hizmetlerde ve etkileşimlerde sağlanan veya talep edilen kullanıcı kişisel verilerini en aza indirme teknikleri.</a:t>
            </a:r>
          </a:p>
          <a:p>
            <a:pPr marL="1087438" lvl="2" indent="-366713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§"/>
              <a:tabLst>
                <a:tab pos="2692400" algn="l"/>
              </a:tabLst>
            </a:pP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Kimliği "gizleme" teknikleri (gizli görünüm, gizlilik filtreleri, kullanıcı çevrimiçi etkinliklerini izleme karşıtı araçlar).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6B1C5DF6-FB5E-5F04-6011-EDC116B533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3481" r="5209"/>
          <a:stretch/>
        </p:blipFill>
        <p:spPr>
          <a:xfrm>
            <a:off x="7736187" y="2318522"/>
            <a:ext cx="4381168" cy="2698954"/>
          </a:xfrm>
          <a:prstGeom prst="rect">
            <a:avLst/>
          </a:prstGeom>
          <a:effectLst>
            <a:softEdge rad="266700"/>
          </a:effectLst>
        </p:spPr>
      </p:pic>
    </p:spTree>
    <p:extLst>
      <p:ext uri="{BB962C8B-B14F-4D97-AF65-F5344CB8AC3E}">
        <p14:creationId xmlns:p14="http://schemas.microsoft.com/office/powerpoint/2010/main" val="13395789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67" y="175905"/>
            <a:ext cx="5868955" cy="1325563"/>
          </a:xfrm>
        </p:spPr>
        <p:txBody>
          <a:bodyPr>
            <a:noAutofit/>
          </a:bodyPr>
          <a:lstStyle/>
          <a:p>
            <a:pPr algn="l"/>
            <a:r>
              <a:rPr lang="tr-TR" sz="4000" dirty="0">
                <a:latin typeface="Aptos" panose="020B0004020202020204" pitchFamily="34" charset="0"/>
                <a:ea typeface="Cambria"/>
              </a:rPr>
              <a:t>Dijital kimliği korumaya yönelik iyi örnekler</a:t>
            </a:r>
            <a:endParaRPr lang="en-US" sz="4000" dirty="0">
              <a:latin typeface="Aptos" panose="020B00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512" y="1907133"/>
            <a:ext cx="10853928" cy="4545202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tr-TR" sz="2400" b="1" dirty="0">
                <a:solidFill>
                  <a:srgbClr val="FF983B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Dijital kimliğinizin tarafınızca yönetimine ilişkin genel ilkeler</a:t>
            </a:r>
            <a:r>
              <a:rPr lang="sk-SK" sz="2400" b="1" dirty="0">
                <a:solidFill>
                  <a:srgbClr val="FF983B"/>
                </a:solidFill>
                <a:latin typeface="Aptos" panose="020B0004020202020204" pitchFamily="34" charset="0"/>
                <a:cs typeface="Calibri" panose="020F0502020204030204" pitchFamily="34" charset="0"/>
              </a:rPr>
              <a:t>:</a:t>
            </a:r>
            <a:endParaRPr lang="en-US" sz="2400" b="1" dirty="0">
              <a:solidFill>
                <a:srgbClr val="FF983B"/>
              </a:solidFill>
              <a:latin typeface="Aptos" panose="020B000402020202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tr-TR" sz="2400" dirty="0">
                <a:latin typeface="Aptos" panose="020B0004020202020204" pitchFamily="34" charset="0"/>
                <a:cs typeface="Calibri" panose="020F0502020204030204" pitchFamily="34" charset="0"/>
              </a:rPr>
              <a:t>Tüm çevrimiçi hizmetler/platformlar genelinde bütüncül bir yaklaşım uygulayın.</a:t>
            </a:r>
          </a:p>
          <a:p>
            <a:pPr>
              <a:spcAft>
                <a:spcPts val="600"/>
              </a:spcAft>
            </a:pPr>
            <a:r>
              <a:rPr lang="tr-TR" sz="2400" dirty="0">
                <a:latin typeface="Aptos" panose="020B0004020202020204" pitchFamily="34" charset="0"/>
                <a:cs typeface="Calibri" panose="020F0502020204030204" pitchFamily="34" charset="0"/>
              </a:rPr>
              <a:t>Kişisel veri işleme işlemi için izin iptali sunmayan hesapları silin.</a:t>
            </a:r>
          </a:p>
          <a:p>
            <a:pPr>
              <a:spcAft>
                <a:spcPts val="600"/>
              </a:spcAft>
            </a:pPr>
            <a:r>
              <a:rPr lang="tr-TR" sz="2400" dirty="0">
                <a:latin typeface="Aptos" panose="020B0004020202020204" pitchFamily="34" charset="0"/>
                <a:cs typeface="Calibri" panose="020F0502020204030204" pitchFamily="34" charset="0"/>
              </a:rPr>
              <a:t>Kişisel oturum açma bilgilerini herkese açık bilgisayarlarda saklamayın.</a:t>
            </a:r>
          </a:p>
          <a:p>
            <a:pPr>
              <a:spcAft>
                <a:spcPts val="600"/>
              </a:spcAft>
            </a:pPr>
            <a:r>
              <a:rPr lang="tr-TR" sz="2400" dirty="0">
                <a:latin typeface="Aptos" panose="020B0004020202020204" pitchFamily="34" charset="0"/>
                <a:cs typeface="Calibri" panose="020F0502020204030204" pitchFamily="34" charset="0"/>
              </a:rPr>
              <a:t>Hesaplarınızdaki etkinlikleri takip edin.</a:t>
            </a:r>
          </a:p>
          <a:p>
            <a:pPr>
              <a:spcAft>
                <a:spcPts val="600"/>
              </a:spcAft>
            </a:pPr>
            <a:r>
              <a:rPr lang="tr-TR" sz="2400" dirty="0">
                <a:latin typeface="Aptos" panose="020B0004020202020204" pitchFamily="34" charset="0"/>
                <a:cs typeface="Calibri" panose="020F0502020204030204" pitchFamily="34" charset="0"/>
              </a:rPr>
              <a:t>Cihazlarınızı güvenceye alın ve yazılımınızı güncel tutun.</a:t>
            </a:r>
          </a:p>
          <a:p>
            <a:pPr>
              <a:spcAft>
                <a:spcPts val="600"/>
              </a:spcAft>
            </a:pPr>
            <a:r>
              <a:rPr lang="tr-TR" sz="2400" dirty="0">
                <a:latin typeface="Aptos" panose="020B0004020202020204" pitchFamily="34" charset="0"/>
                <a:cs typeface="Calibri" panose="020F0502020204030204" pitchFamily="34" charset="0"/>
              </a:rPr>
              <a:t>Gizlilik ayarlarınızı düzenli olarak kontrol edin ve ayarlayın.</a:t>
            </a:r>
          </a:p>
          <a:p>
            <a:pPr>
              <a:spcAft>
                <a:spcPts val="600"/>
              </a:spcAft>
            </a:pPr>
            <a:r>
              <a:rPr lang="tr-TR" sz="2400" dirty="0">
                <a:latin typeface="Aptos" panose="020B0004020202020204" pitchFamily="34" charset="0"/>
                <a:cs typeface="Calibri" panose="020F0502020204030204" pitchFamily="34" charset="0"/>
              </a:rPr>
              <a:t>Bilgi sahibi olun: En son internet dolandırıcılığı ve kimlik hırsızlığı türleri hakkında güncel bilgileri takip edin.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AF3EE782-0633-97A8-1968-23D0E16D8C9B}"/>
              </a:ext>
            </a:extLst>
          </p:cNvPr>
          <p:cNvSpPr txBox="1"/>
          <p:nvPr/>
        </p:nvSpPr>
        <p:spPr>
          <a:xfrm>
            <a:off x="7012624" y="484743"/>
            <a:ext cx="4837253" cy="707886"/>
          </a:xfrm>
          <a:prstGeom prst="rect">
            <a:avLst/>
          </a:prstGeom>
          <a:noFill/>
          <a:ln w="38100">
            <a:solidFill>
              <a:srgbClr val="FFAA5A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tr-TR" sz="2000" b="1" i="1" dirty="0">
                <a:solidFill>
                  <a:srgbClr val="FFAA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Cambria" panose="02040503050406030204" pitchFamily="18" charset="0"/>
              </a:rPr>
              <a:t>Dijital etkinlikler arttıkça dijital kimlik daha karmaşık hale gelmektedir.</a:t>
            </a:r>
          </a:p>
        </p:txBody>
      </p:sp>
      <p:sp>
        <p:nvSpPr>
          <p:cNvPr id="5" name="Šípka: doprava 4">
            <a:extLst>
              <a:ext uri="{FF2B5EF4-FFF2-40B4-BE49-F238E27FC236}">
                <a16:creationId xmlns:a16="http://schemas.microsoft.com/office/drawing/2014/main" id="{625B51C0-592C-B621-3165-474FD2FE492B}"/>
              </a:ext>
            </a:extLst>
          </p:cNvPr>
          <p:cNvSpPr/>
          <p:nvPr/>
        </p:nvSpPr>
        <p:spPr>
          <a:xfrm>
            <a:off x="5980922" y="620344"/>
            <a:ext cx="861391" cy="436686"/>
          </a:xfrm>
          <a:prstGeom prst="rightArrow">
            <a:avLst/>
          </a:prstGeom>
          <a:solidFill>
            <a:srgbClr val="FFAA5A"/>
          </a:solidFill>
          <a:ln w="38100">
            <a:solidFill>
              <a:srgbClr val="92BA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87186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233" y="773620"/>
            <a:ext cx="4192477" cy="5583126"/>
          </a:xfrm>
        </p:spPr>
        <p:txBody>
          <a:bodyPr>
            <a:normAutofit/>
          </a:bodyPr>
          <a:lstStyle/>
          <a:p>
            <a:pPr algn="r"/>
            <a:r>
              <a:rPr lang="tr-TR" dirty="0">
                <a:solidFill>
                  <a:srgbClr val="FFAA5A"/>
                </a:solidFill>
                <a:latin typeface="Aptos" panose="020B0004020202020204" pitchFamily="34" charset="0"/>
                <a:cs typeface="Calibri Light" panose="020F0302020204030204" pitchFamily="34" charset="0"/>
              </a:rPr>
              <a:t>Bölüm</a:t>
            </a:r>
            <a:r>
              <a:rPr lang="en-US" dirty="0">
                <a:solidFill>
                  <a:srgbClr val="FFAA5A"/>
                </a:solidFill>
                <a:latin typeface="Aptos" panose="020B0004020202020204" pitchFamily="34" charset="0"/>
                <a:cs typeface="Calibri Light" panose="020F0302020204030204" pitchFamily="34" charset="0"/>
              </a:rPr>
              <a:t> 1: </a:t>
            </a:r>
            <a:br>
              <a:rPr lang="en-US" dirty="0">
                <a:latin typeface="Aptos" panose="020B0004020202020204" pitchFamily="34" charset="0"/>
                <a:cs typeface="Calibri Light" panose="020F0302020204030204" pitchFamily="34" charset="0"/>
              </a:rPr>
            </a:br>
            <a:r>
              <a:rPr lang="es-ES" dirty="0">
                <a:latin typeface="Aptos" panose="020B0004020202020204" pitchFamily="34" charset="0"/>
                <a:cs typeface="Calibri Light" panose="020F0302020204030204" pitchFamily="34" charset="0"/>
              </a:rPr>
              <a:t>Dijital Kimlik ve </a:t>
            </a:r>
            <a:br>
              <a:rPr lang="tr-TR" dirty="0">
                <a:latin typeface="Aptos" panose="020B0004020202020204" pitchFamily="34" charset="0"/>
                <a:cs typeface="Calibri Light" panose="020F0302020204030204" pitchFamily="34" charset="0"/>
              </a:rPr>
            </a:br>
            <a:r>
              <a:rPr lang="es-ES" dirty="0">
                <a:latin typeface="Aptos" panose="020B0004020202020204" pitchFamily="34" charset="0"/>
                <a:cs typeface="Calibri Light" panose="020F0302020204030204" pitchFamily="34" charset="0"/>
              </a:rPr>
              <a:t>Dijital Ayak İzi</a:t>
            </a:r>
            <a:endParaRPr lang="en-US" dirty="0">
              <a:latin typeface="Aptos" panose="020B000402020202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EFD9242-E62D-2E9A-A16F-757E78B1BF9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7597734"/>
              </p:ext>
            </p:extLst>
          </p:nvPr>
        </p:nvGraphicFramePr>
        <p:xfrm>
          <a:off x="4747253" y="1173671"/>
          <a:ext cx="6972975" cy="480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9892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E27E721-AF77-4034-76E7-B653B696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233726"/>
            <a:ext cx="5976257" cy="857885"/>
          </a:xfrm>
        </p:spPr>
        <p:txBody>
          <a:bodyPr>
            <a:noAutofit/>
          </a:bodyPr>
          <a:lstStyle/>
          <a:p>
            <a:pPr algn="l"/>
            <a:r>
              <a:rPr lang="tr-TR" sz="3200" dirty="0">
                <a:latin typeface="Aptos" panose="020B0004020202020204" pitchFamily="34" charset="0"/>
                <a:ea typeface="Cambria"/>
              </a:rPr>
              <a:t>İyi</a:t>
            </a:r>
            <a:r>
              <a:rPr lang="en-US" sz="3200" dirty="0">
                <a:latin typeface="Aptos" panose="020B0004020202020204" pitchFamily="34" charset="0"/>
                <a:ea typeface="Cambria"/>
              </a:rPr>
              <a:t> </a:t>
            </a:r>
            <a:r>
              <a:rPr lang="tr-TR" sz="3200" dirty="0">
                <a:latin typeface="Aptos" panose="020B0004020202020204" pitchFamily="34" charset="0"/>
                <a:ea typeface="Cambria"/>
              </a:rPr>
              <a:t>örnekler</a:t>
            </a:r>
            <a:r>
              <a:rPr lang="en-US" sz="3200" dirty="0">
                <a:latin typeface="Aptos" panose="020B0004020202020204" pitchFamily="34" charset="0"/>
                <a:ea typeface="Cambria"/>
              </a:rPr>
              <a:t> – </a:t>
            </a:r>
            <a:r>
              <a:rPr lang="tr-TR" sz="3200" dirty="0">
                <a:latin typeface="Aptos" panose="020B0004020202020204" pitchFamily="34" charset="0"/>
                <a:ea typeface="Cambria"/>
              </a:rPr>
              <a:t>kullanıcı şifresi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9B82E99-8401-914C-FF78-385CEA300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109" y="1156034"/>
            <a:ext cx="5346540" cy="47799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just">
              <a:buNone/>
            </a:pPr>
            <a:r>
              <a:rPr lang="tr-TR" sz="2000" b="1" dirty="0">
                <a:solidFill>
                  <a:srgbClr val="FF983B"/>
                </a:solidFill>
                <a:latin typeface="Aptos" panose="020B0004020202020204" pitchFamily="34" charset="0"/>
                <a:ea typeface="Cambria"/>
              </a:rPr>
              <a:t>Kullanıcı şifreleri için genel ilkeler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A323D3-9B80-F6E7-4DEE-117846D252F4}"/>
              </a:ext>
            </a:extLst>
          </p:cNvPr>
          <p:cNvSpPr txBox="1">
            <a:spLocks/>
          </p:cNvSpPr>
          <p:nvPr/>
        </p:nvSpPr>
        <p:spPr>
          <a:xfrm>
            <a:off x="1464906" y="1986430"/>
            <a:ext cx="9545216" cy="42802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AA5A"/>
              </a:buClr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Güçlü bir parola kullanın: 15 karakterden oluşan bir dize; büyük ve küçük harflerin, rakamların ve sembollerin karışımı</a:t>
            </a:r>
          </a:p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Bir parola cümlesi kullanın, örneğin favori şarkıdan kısa bir metin (örneğin, 5 kelime) veya kullanıcının kişisel deneyimiyle ilişkili bir ifade, örneğin: ilkbisikletimmaviydi+Me1bIk3Wb#u3.</a:t>
            </a:r>
          </a:p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Her cihaz, hesap veya hizmet için farklı bir parola, parola ifadesi veya PIN kullanın.</a:t>
            </a:r>
          </a:p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Kolayca tahmin edilebilen parolalar, parola ifadeleri veya PIN kullanmayın.</a:t>
            </a:r>
          </a:p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Rastgele ve güçlü parolalar oluşturmak için bir parola oluşturucu kullanın.</a:t>
            </a:r>
          </a:p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Parolalarınızı güvenli bir ortamda saklayın.</a:t>
            </a:r>
          </a:p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Parolalarınızı asla başkalarıyla paylaşmayın.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573" y="597053"/>
            <a:ext cx="2171507" cy="98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68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E27E721-AF77-4034-76E7-B653B696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233726"/>
            <a:ext cx="9966649" cy="857885"/>
          </a:xfrm>
        </p:spPr>
        <p:txBody>
          <a:bodyPr>
            <a:noAutofit/>
          </a:bodyPr>
          <a:lstStyle/>
          <a:p>
            <a:pPr algn="l"/>
            <a:r>
              <a:rPr lang="tr-TR" sz="3200" dirty="0">
                <a:latin typeface="Aptos" panose="020B0004020202020204" pitchFamily="34" charset="0"/>
                <a:ea typeface="Cambria"/>
              </a:rPr>
              <a:t>İyi örnekler – çevrimiçi alandaki faaliyetler</a:t>
            </a:r>
            <a:endParaRPr lang="en-US" sz="3200" dirty="0">
              <a:latin typeface="Aptos" panose="020B0004020202020204" pitchFamily="34" charset="0"/>
              <a:ea typeface="Cambria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9B82E99-8401-914C-FF78-385CEA300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109" y="1156034"/>
            <a:ext cx="2575348" cy="47799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just">
              <a:buNone/>
            </a:pPr>
            <a:r>
              <a:rPr lang="tr-TR" sz="2000" b="1" dirty="0">
                <a:solidFill>
                  <a:srgbClr val="FF983B"/>
                </a:solidFill>
                <a:latin typeface="Aptos" panose="020B0004020202020204" pitchFamily="34" charset="0"/>
                <a:ea typeface="Cambria"/>
              </a:rPr>
              <a:t>Genel ilkeler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A323D3-9B80-F6E7-4DEE-117846D252F4}"/>
              </a:ext>
            </a:extLst>
          </p:cNvPr>
          <p:cNvSpPr txBox="1">
            <a:spLocks/>
          </p:cNvSpPr>
          <p:nvPr/>
        </p:nvSpPr>
        <p:spPr>
          <a:xfrm>
            <a:off x="1231012" y="1640802"/>
            <a:ext cx="9545216" cy="428022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AA5A"/>
              </a:buClr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Hizmetlerinizi/uygulamalarınızı özelleştirme fırsatını yakalayın.</a:t>
            </a:r>
          </a:p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Kişisel veri paylaşımını sınırlayın - çevrimiçi hesaplarınızda yalnızca temel kişisel bilgileri paylaşın.</a:t>
            </a:r>
          </a:p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Bilinmeyen hesaplarla veya şüpheli bağlantılarla/e-postalarla etkileşimi sınırlayın.</a:t>
            </a:r>
          </a:p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Her hizmetin «gizlilik politikasını» ve «kullanım koşullarını» kontrol edin.</a:t>
            </a:r>
          </a:p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Çok faktörlü kimlik doğrulamayı ve biyometrik kimlik doğrulayıcıları tercih edin.</a:t>
            </a:r>
          </a:p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Güvenli olmayan/bilinmeyen web sitelerini kullanmaktan kaçının - şunları kontrol edin:            asma kilit; </a:t>
            </a:r>
            <a:r>
              <a:rPr lang="tr-TR" dirty="0" err="1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https</a:t>
            </a: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:// öneki) ve güvenlik sertifikası.</a:t>
            </a:r>
          </a:p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Genel </a:t>
            </a:r>
            <a:r>
              <a:rPr lang="tr-TR" dirty="0" err="1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Wi</a:t>
            </a: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-Fi kullanımından kaçının – kullanmanız gerekiyorsa, kullanımlarınızı dijital kimlik bilgisi gerektirmeyen etkinliklerle sınırlayın.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922175E9-EB57-6BA5-79BA-DDF88EC535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92BAB5">
                <a:tint val="45000"/>
                <a:satMod val="400000"/>
              </a:srgbClr>
            </a:duotone>
          </a:blip>
          <a:srcRect t="23711"/>
          <a:stretch/>
        </p:blipFill>
        <p:spPr bwMode="auto">
          <a:xfrm>
            <a:off x="4661654" y="4400943"/>
            <a:ext cx="1140984" cy="27178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04060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E27E721-AF77-4034-76E7-B653B696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233726"/>
            <a:ext cx="9966649" cy="857885"/>
          </a:xfrm>
        </p:spPr>
        <p:txBody>
          <a:bodyPr>
            <a:noAutofit/>
          </a:bodyPr>
          <a:lstStyle/>
          <a:p>
            <a:pPr algn="l"/>
            <a:r>
              <a:rPr lang="tr-TR" sz="3200" dirty="0">
                <a:latin typeface="Aptos" panose="020B0004020202020204" pitchFamily="34" charset="0"/>
                <a:ea typeface="Cambria"/>
              </a:rPr>
              <a:t>İyi örnekler </a:t>
            </a:r>
            <a:r>
              <a:rPr lang="en-US" sz="3200" dirty="0">
                <a:latin typeface="Aptos" panose="020B0004020202020204" pitchFamily="34" charset="0"/>
                <a:ea typeface="Cambria"/>
              </a:rPr>
              <a:t>– </a:t>
            </a:r>
            <a:r>
              <a:rPr lang="tr-TR" sz="3200" dirty="0">
                <a:latin typeface="Aptos" panose="020B0004020202020204" pitchFamily="34" charset="0"/>
                <a:ea typeface="Cambria"/>
              </a:rPr>
              <a:t>dijital ayak izi</a:t>
            </a:r>
            <a:endParaRPr lang="en-US" sz="3200" dirty="0">
              <a:latin typeface="Aptos" panose="020B0004020202020204" pitchFamily="34" charset="0"/>
              <a:ea typeface="Cambria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9B82E99-8401-914C-FF78-385CEA300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108" y="1156034"/>
            <a:ext cx="9321381" cy="477997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0" indent="0" algn="just">
              <a:buNone/>
            </a:pPr>
            <a:r>
              <a:rPr lang="tr-TR" sz="2000" b="1" dirty="0">
                <a:solidFill>
                  <a:srgbClr val="FF983B"/>
                </a:solidFill>
                <a:latin typeface="Aptos" panose="020B0004020202020204" pitchFamily="34" charset="0"/>
                <a:ea typeface="Cambria"/>
              </a:rPr>
              <a:t>Siber uzayda dijital ayak izini en aza indirme/ortadan kaldırmaya yönelik genel ilkeler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A323D3-9B80-F6E7-4DEE-117846D252F4}"/>
              </a:ext>
            </a:extLst>
          </p:cNvPr>
          <p:cNvSpPr txBox="1">
            <a:spLocks/>
          </p:cNvSpPr>
          <p:nvPr/>
        </p:nvSpPr>
        <p:spPr>
          <a:xfrm>
            <a:off x="1576245" y="1834692"/>
            <a:ext cx="9545216" cy="42802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AA5A"/>
              </a:buClr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Hizmetlerinizi/uygulamalarınızı özelleştirme fırsatını yakalayın.</a:t>
            </a:r>
          </a:p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Kullanılmayan ve eski tüm hesapları kaldırın veya devre dışı bırakın.</a:t>
            </a:r>
          </a:p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İstenmeyen e-posta bültenlerinden aboneliğinizi iptal edin.</a:t>
            </a:r>
          </a:p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Facebook/Google hesabınızı kullanarak diğer çevrimiçi hizmetlere giriş yapmayın.</a:t>
            </a:r>
          </a:p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Tarama ve arama geçmişini temizleyin.</a:t>
            </a:r>
          </a:p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Çevrimiçi hizmetlerde/uygulamalarda gizlilik ayarlarını düzenleyin.</a:t>
            </a:r>
          </a:p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Sosyal medyada paylaşılan kişisel veri miktarını sınırlayın.</a:t>
            </a:r>
          </a:p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Uygulamaları, dosyaları ve cihazları düzenli olarak kontrol edin.</a:t>
            </a:r>
          </a:p>
        </p:txBody>
      </p:sp>
    </p:spTree>
    <p:extLst>
      <p:ext uri="{BB962C8B-B14F-4D97-AF65-F5344CB8AC3E}">
        <p14:creationId xmlns:p14="http://schemas.microsoft.com/office/powerpoint/2010/main" val="2405178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>
            <a:extLst>
              <a:ext uri="{FF2B5EF4-FFF2-40B4-BE49-F238E27FC236}">
                <a16:creationId xmlns:a16="http://schemas.microsoft.com/office/drawing/2014/main" id="{4644E95A-55BB-8E5D-8DD8-9DE8A97AB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214" y="1403309"/>
            <a:ext cx="234679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sk-SK" altLang="sk-SK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sk-SK" alt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788CE90-08E2-96E0-EB16-99B09115516E}"/>
              </a:ext>
            </a:extLst>
          </p:cNvPr>
          <p:cNvSpPr txBox="1">
            <a:spLocks/>
          </p:cNvSpPr>
          <p:nvPr/>
        </p:nvSpPr>
        <p:spPr>
          <a:xfrm>
            <a:off x="191421" y="1095375"/>
            <a:ext cx="11518265" cy="56222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AA5A"/>
              </a:buClr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buFont typeface="Wingdings" panose="05000000000000000000" pitchFamily="2" charset="2"/>
              <a:buNone/>
            </a:pPr>
            <a:endParaRPr lang="en-US" sz="2400" b="1" dirty="0">
              <a:solidFill>
                <a:srgbClr val="FF983B"/>
              </a:solidFill>
            </a:endParaRPr>
          </a:p>
        </p:txBody>
      </p:sp>
      <p:graphicFrame>
        <p:nvGraphicFramePr>
          <p:cNvPr id="5" name="Tabuľka 4">
            <a:extLst>
              <a:ext uri="{FF2B5EF4-FFF2-40B4-BE49-F238E27FC236}">
                <a16:creationId xmlns:a16="http://schemas.microsoft.com/office/drawing/2014/main" id="{AD6B44C1-8C4A-E26E-4E0C-BBA03DD62E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327379"/>
              </p:ext>
            </p:extLst>
          </p:nvPr>
        </p:nvGraphicFramePr>
        <p:xfrm>
          <a:off x="452406" y="138000"/>
          <a:ext cx="11518264" cy="665977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08874">
                  <a:extLst>
                    <a:ext uri="{9D8B030D-6E8A-4147-A177-3AD203B41FA5}">
                      <a16:colId xmlns:a16="http://schemas.microsoft.com/office/drawing/2014/main" val="4237108149"/>
                    </a:ext>
                  </a:extLst>
                </a:gridCol>
                <a:gridCol w="6809390">
                  <a:extLst>
                    <a:ext uri="{9D8B030D-6E8A-4147-A177-3AD203B41FA5}">
                      <a16:colId xmlns:a16="http://schemas.microsoft.com/office/drawing/2014/main" val="3395587956"/>
                    </a:ext>
                  </a:extLst>
                </a:gridCol>
              </a:tblGrid>
              <a:tr h="2659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800" b="1">
                          <a:solidFill>
                            <a:srgbClr val="FF983B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Tavsiyeler</a:t>
                      </a:r>
                      <a:endParaRPr lang="sk-SK" sz="2800" b="1" dirty="0">
                        <a:solidFill>
                          <a:srgbClr val="FF983B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5648" marR="6564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800" b="1">
                          <a:solidFill>
                            <a:srgbClr val="FF983B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Araçlar</a:t>
                      </a:r>
                      <a:endParaRPr lang="sk-SK" sz="2800" b="1" dirty="0">
                        <a:solidFill>
                          <a:srgbClr val="FF983B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5648" marR="6564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1334084"/>
                  </a:ext>
                </a:extLst>
              </a:tr>
              <a:tr h="8892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Dijital ayak izinizi kontrol etmek için arama motorlarını kullanın (adınız, hesaplarınız, e-postalarınız aracılığıyla)</a:t>
                      </a:r>
                      <a:endParaRPr lang="tr-TR" sz="2000" b="0" noProof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5648" marR="65648" marT="0" marB="0" anchor="ctr">
                    <a:lnL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FF983B"/>
                        </a:buClr>
                        <a:buSzPct val="80000"/>
                        <a:buFont typeface="Wingdings" panose="05000000000000000000" pitchFamily="2" charset="2"/>
                        <a:buChar char="q"/>
                      </a:pP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Adınızı takip etmek için </a:t>
                      </a: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  <a:hlinkClick r:id="rId3"/>
                        </a:rPr>
                        <a:t>Google Uyarıları </a:t>
                      </a: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ayarlayın.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FF983B"/>
                        </a:buClr>
                        <a:buSzPct val="80000"/>
                        <a:buFont typeface="Wingdings" panose="05000000000000000000" pitchFamily="2" charset="2"/>
                        <a:buChar char="q"/>
                      </a:pP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  <a:hlinkClick r:id="rId4"/>
                        </a:rPr>
                        <a:t>Have I Been </a:t>
                      </a:r>
                      <a:r>
                        <a:rPr lang="tr-TR" sz="2000" noProof="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  <a:hlinkClick r:id="rId4"/>
                        </a:rPr>
                        <a:t>Pwned</a:t>
                      </a: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  <a:hlinkClick r:id="rId4"/>
                        </a:rPr>
                        <a:t>? </a:t>
                      </a: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üzerindeki veri ihlali listesinde e-posta adresinizi kontrol edin.</a:t>
                      </a:r>
                      <a:endParaRPr lang="tr-TR" sz="200" noProof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5648" marR="65648" marT="0" marB="0">
                    <a:lnL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5062680"/>
                  </a:ext>
                </a:extLst>
              </a:tr>
              <a:tr h="5708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Çevrimiçi etkinliğinizi kontrol edin</a:t>
                      </a:r>
                      <a:endParaRPr lang="tr-TR" sz="2000" b="0" noProof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5648" marR="65648" marT="0" marB="0" anchor="ctr">
                    <a:lnL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FF983B"/>
                        </a:buClr>
                        <a:buSzPct val="80000"/>
                        <a:buFont typeface="Wingdings" panose="05000000000000000000" pitchFamily="2" charset="2"/>
                        <a:buChar char="q"/>
                      </a:pPr>
                      <a:r>
                        <a:rPr lang="tr-TR" sz="2000" kern="12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  <a:cs typeface="+mn-cs"/>
                        </a:rPr>
                        <a:t>Hesap etkinliğinin çeşitli yönlerini bulmak ve yönetmek için 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  <a:cs typeface="+mn-cs"/>
                          <a:hlinkClick r:id="rId5"/>
                        </a:rPr>
                        <a:t>My Activity Google</a:t>
                      </a:r>
                      <a:r>
                        <a:rPr lang="tr-TR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  <a:cs typeface="+mn-cs"/>
                          <a:hlinkClick r:id="rId5"/>
                        </a:rPr>
                        <a:t> </a:t>
                      </a:r>
                      <a:r>
                        <a:rPr lang="tr-TR" sz="2000" kern="12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  <a:cs typeface="+mn-cs"/>
                        </a:rPr>
                        <a:t>aracını kullanın</a:t>
                      </a:r>
                      <a:endParaRPr lang="tr-TR" sz="100" kern="1200" noProof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65648" marR="65648" marT="0" marB="0">
                    <a:lnL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2087939"/>
                  </a:ext>
                </a:extLst>
              </a:tr>
              <a:tr h="5510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Arama motorlarından istenmeyen dijital ayak izlerinin kaldırılması (isim, hesap, e-posta)</a:t>
                      </a:r>
                      <a:endParaRPr lang="tr-TR" sz="2000" b="0" noProof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5648" marR="65648" marT="0" marB="0" anchor="ctr">
                    <a:lnL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FF983B"/>
                        </a:buClr>
                        <a:buSzPct val="80000"/>
                        <a:buFont typeface="Wingdings" panose="05000000000000000000" pitchFamily="2" charset="2"/>
                        <a:buChar char="q"/>
                      </a:pP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Google </a:t>
                      </a:r>
                      <a:r>
                        <a:rPr lang="tr-TR" sz="2000" noProof="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Arama’dan</a:t>
                      </a: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  <a:hlinkClick r:id="rId6"/>
                        </a:rPr>
                        <a:t>kişisel içerik kaldırma talebini </a:t>
                      </a: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gönderin</a:t>
                      </a:r>
                      <a:endParaRPr lang="tr-TR" sz="100" u="sng" kern="1200" noProof="0" dirty="0">
                        <a:solidFill>
                          <a:srgbClr val="0563C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65648" marR="65648" marT="0" marB="0">
                    <a:lnL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2677516"/>
                  </a:ext>
                </a:extLst>
              </a:tr>
              <a:tr h="2659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Çerezleri silin ve en aza indirin</a:t>
                      </a:r>
                      <a:endParaRPr lang="tr-TR" sz="2000" b="0" noProof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5648" marR="65648" marT="0" marB="0" anchor="ctr">
                    <a:lnL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FF983B"/>
                        </a:buClr>
                        <a:buSzPct val="80000"/>
                        <a:buFont typeface="Wingdings" panose="05000000000000000000" pitchFamily="2" charset="2"/>
                        <a:buChar char="q"/>
                      </a:pP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Web tarayıcılarının ayarlarından </a:t>
                      </a: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  <a:hlinkClick r:id="rId7"/>
                        </a:rPr>
                        <a:t>çerezleri silin</a:t>
                      </a: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FF983B"/>
                        </a:buClr>
                        <a:buSzPct val="80000"/>
                        <a:buFont typeface="Wingdings" panose="05000000000000000000" pitchFamily="2" charset="2"/>
                        <a:buChar char="q"/>
                      </a:pP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Çerezlerden kaçınmak için internette </a:t>
                      </a: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  <a:hlinkClick r:id="rId8"/>
                        </a:rPr>
                        <a:t>gizli </a:t>
                      </a:r>
                      <a:r>
                        <a:rPr lang="tr-TR" sz="2000" noProof="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  <a:hlinkClick r:id="rId8"/>
                        </a:rPr>
                        <a:t>modda</a:t>
                      </a: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  <a:hlinkClick r:id="rId8"/>
                        </a:rPr>
                        <a:t> </a:t>
                      </a: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gezinin.</a:t>
                      </a:r>
                      <a:endParaRPr lang="tr-TR" sz="200" noProof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</a:endParaRPr>
                    </a:p>
                  </a:txBody>
                  <a:tcPr marL="65648" marR="65648" marT="0" marB="0">
                    <a:lnL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25273"/>
                  </a:ext>
                </a:extLst>
              </a:tr>
              <a:tr h="4096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Arama ve tarama geçmişini temizle </a:t>
                      </a:r>
                      <a:endParaRPr lang="tr-TR" sz="2000" b="0" noProof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5648" marR="65648" marT="0" marB="0" anchor="ctr">
                    <a:lnL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FF983B"/>
                        </a:buClr>
                        <a:buSzPct val="80000"/>
                        <a:buFont typeface="Wingdings" panose="05000000000000000000" pitchFamily="2" charset="2"/>
                        <a:buChar char="q"/>
                      </a:pP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Arama ve </a:t>
                      </a: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  <a:hlinkClick r:id="rId9"/>
                        </a:rPr>
                        <a:t>tarama geçmişinizi silin</a:t>
                      </a: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.</a:t>
                      </a:r>
                      <a:endParaRPr lang="tr-TR" sz="200" u="sng" kern="1200" noProof="0" dirty="0">
                        <a:solidFill>
                          <a:srgbClr val="0563C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L="65648" marR="65648" marT="0" marB="0">
                    <a:lnL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3630638"/>
                  </a:ext>
                </a:extLst>
              </a:tr>
              <a:tr h="9842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r-TR" sz="2000" b="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Tekrar oturum açtığınızda otomatik doldurma için oturum açma adınızı ve parolalarınızı tarayıcıda saklamayın</a:t>
                      </a:r>
                      <a:endParaRPr lang="tr-TR" sz="2000" b="0" noProof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5648" marR="65648" marT="0" marB="0" anchor="ctr">
                    <a:lnL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FF983B"/>
                        </a:buClr>
                        <a:buSzPct val="80000"/>
                        <a:buFont typeface="Wingdings" panose="05000000000000000000" pitchFamily="2" charset="2"/>
                        <a:buChar char="q"/>
                      </a:pP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Web tarayıcılarında </a:t>
                      </a: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  <a:hlinkClick r:id="rId10"/>
                        </a:rPr>
                        <a:t>saklanan şifreleri silin</a:t>
                      </a: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FF983B"/>
                        </a:buClr>
                        <a:buSzPct val="80000"/>
                        <a:buFont typeface="Wingdings" panose="05000000000000000000" pitchFamily="2" charset="2"/>
                        <a:buChar char="q"/>
                      </a:pP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Şifreleri saklamak için </a:t>
                      </a: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  <a:hlinkClick r:id="rId11"/>
                        </a:rPr>
                        <a:t>çevrimdışı bir şifre yöneticisi </a:t>
                      </a: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kullanın.</a:t>
                      </a:r>
                      <a:endParaRPr lang="tr-TR" sz="2000" noProof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5648" marR="65648" marT="0" marB="0">
                    <a:lnL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3077884"/>
                  </a:ext>
                </a:extLst>
              </a:tr>
              <a:tr h="1565440">
                <a:tc>
                  <a:txBody>
                    <a:bodyPr/>
                    <a:lstStyle/>
                    <a:p>
                      <a:r>
                        <a:rPr lang="tr-TR" sz="2000" b="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Kimliğinizi gizlemek için dijital ayak izinizi en aza indirecek araçları kullanın</a:t>
                      </a:r>
                      <a:endParaRPr lang="tr-TR" sz="2000" b="0" noProof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5648" marR="65648" marT="0" marB="0" anchor="ctr">
                    <a:lnL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FF983B"/>
                        </a:buClr>
                        <a:buSzPct val="80000"/>
                        <a:buFont typeface="Wingdings" panose="05000000000000000000" pitchFamily="2" charset="2"/>
                        <a:buChar char="q"/>
                      </a:pP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Tarayıcı özelliğini </a:t>
                      </a: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  <a:hlinkClick r:id="rId12"/>
                        </a:rPr>
                        <a:t>izlenme</a:t>
                      </a: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 olarak ayarlayın.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FF983B"/>
                        </a:buClr>
                        <a:buSzPct val="80000"/>
                        <a:buFont typeface="Wingdings" panose="05000000000000000000" pitchFamily="2" charset="2"/>
                        <a:buChar char="q"/>
                      </a:pP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Web tarayıcısında gizli </a:t>
                      </a:r>
                      <a:r>
                        <a:rPr lang="tr-TR" sz="2000" noProof="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modu</a:t>
                      </a: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 kullanın.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FF983B"/>
                        </a:buClr>
                        <a:buSzPct val="80000"/>
                        <a:buFont typeface="Wingdings" panose="05000000000000000000" pitchFamily="2" charset="2"/>
                        <a:buChar char="q"/>
                      </a:pP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  <a:hlinkClick r:id="rId13"/>
                        </a:rPr>
                        <a:t>İzleme önleyici tarayıcılar </a:t>
                      </a: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kullanın, </a:t>
                      </a:r>
                      <a:r>
                        <a:rPr lang="tr-TR" sz="2000" noProof="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örn</a:t>
                      </a: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. </a:t>
                      </a:r>
                      <a:r>
                        <a:rPr lang="tr-TR" sz="2000" noProof="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DuckDuckGo</a:t>
                      </a: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marL="342900" indent="-3429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FF983B"/>
                        </a:buClr>
                        <a:buSzPct val="80000"/>
                        <a:buFont typeface="Wingdings" panose="05000000000000000000" pitchFamily="2" charset="2"/>
                        <a:buChar char="q"/>
                      </a:pP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  <a:hlinkClick r:id="rId14"/>
                        </a:rPr>
                        <a:t>Özel tarayıcı </a:t>
                      </a: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kullanın, </a:t>
                      </a:r>
                      <a:r>
                        <a:rPr lang="tr-TR" sz="2000" noProof="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örn</a:t>
                      </a:r>
                      <a:r>
                        <a:rPr lang="tr-TR" sz="2000" noProof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mbria" panose="02040503050406030204" pitchFamily="18" charset="0"/>
                        </a:rPr>
                        <a:t>. Tor.</a:t>
                      </a:r>
                      <a:endParaRPr lang="tr-TR" sz="2000" noProof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5648" marR="65648" marT="0" marB="0">
                    <a:lnL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2BAB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81209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7903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982" y="640822"/>
            <a:ext cx="3418659" cy="558314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tr-TR" sz="4000" dirty="0">
                <a:latin typeface="Aptos" panose="020B0004020202020204" pitchFamily="34" charset="0"/>
                <a:cs typeface="Calibri" panose="020F0502020204030204" pitchFamily="34" charset="0"/>
              </a:rPr>
              <a:t>Dolandırıcılık mağduru mu oldunuz?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2C65A4E-BBEF-43AE-34B7-B66715365F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9664076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651704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A84B152-3496-4C52-AF08-97AFFC09D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25F85EE-0741-464A-89E5-9FE05AD7F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35" y="148158"/>
            <a:ext cx="5393360" cy="927081"/>
          </a:xfrm>
        </p:spPr>
        <p:txBody>
          <a:bodyPr>
            <a:normAutofit/>
          </a:bodyPr>
          <a:lstStyle/>
          <a:p>
            <a:pPr algn="l"/>
            <a:r>
              <a:rPr lang="tr-TR" sz="4400" dirty="0">
                <a:latin typeface="Aptos" panose="020B0004020202020204" pitchFamily="34" charset="0"/>
              </a:rPr>
              <a:t>Sonuç</a:t>
            </a:r>
            <a:endParaRPr lang="en-US" sz="4400" dirty="0">
              <a:latin typeface="Aptos" panose="020B00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B2ADB95-0FA3-4BD7-A8AC-89D014A8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D43C8CB-ADCB-F147-B1DE-A91743521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422" y="1325880"/>
            <a:ext cx="5920139" cy="4851083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tr-TR" dirty="0">
                <a:latin typeface="Aptos" panose="020B0004020202020204" pitchFamily="34" charset="0"/>
              </a:rPr>
              <a:t>Dijital kimlik ve dijital ayak izi günlük hayatımızın ayrılmaz bir parçası haline gelmiştir.</a:t>
            </a:r>
          </a:p>
          <a:p>
            <a:pPr>
              <a:spcAft>
                <a:spcPts val="600"/>
              </a:spcAft>
            </a:pPr>
            <a:r>
              <a:rPr lang="tr-TR" dirty="0">
                <a:latin typeface="Aptos" panose="020B0004020202020204" pitchFamily="34" charset="0"/>
              </a:rPr>
              <a:t>Dijital kimlik, dijital araçları kullandığımızda yarattığımız çevrimiçi varlığımızdır.</a:t>
            </a:r>
          </a:p>
          <a:p>
            <a:pPr>
              <a:spcAft>
                <a:spcPts val="600"/>
              </a:spcAft>
            </a:pPr>
            <a:r>
              <a:rPr lang="tr-TR" dirty="0">
                <a:latin typeface="Aptos" panose="020B0004020202020204" pitchFamily="34" charset="0"/>
              </a:rPr>
              <a:t>Dijital ayak izi, dijital varlığımızın ve çevrimiçi hizmetleri kullanımımızın "kalıcı kaydıdır".</a:t>
            </a:r>
          </a:p>
          <a:p>
            <a:pPr>
              <a:spcAft>
                <a:spcPts val="600"/>
              </a:spcAft>
            </a:pPr>
            <a:r>
              <a:rPr lang="tr-TR" b="1" dirty="0">
                <a:solidFill>
                  <a:srgbClr val="FF983B"/>
                </a:solidFill>
                <a:latin typeface="Aptos" panose="020B0004020202020204" pitchFamily="34" charset="0"/>
              </a:rPr>
              <a:t>Dijital kimlik </a:t>
            </a:r>
            <a:r>
              <a:rPr lang="tr-TR" dirty="0">
                <a:latin typeface="Aptos" panose="020B0004020202020204" pitchFamily="34" charset="0"/>
              </a:rPr>
              <a:t>ve </a:t>
            </a:r>
            <a:r>
              <a:rPr lang="tr-TR" b="1" dirty="0">
                <a:solidFill>
                  <a:srgbClr val="FF983B"/>
                </a:solidFill>
                <a:latin typeface="Aptos" panose="020B0004020202020204" pitchFamily="34" charset="0"/>
              </a:rPr>
              <a:t>dijital ayak izinin </a:t>
            </a:r>
            <a:r>
              <a:rPr lang="tr-TR" dirty="0">
                <a:latin typeface="Aptos" panose="020B0004020202020204" pitchFamily="34" charset="0"/>
              </a:rPr>
              <a:t>bilgisi ve etkili yönetimi, dijital dünyada dijital gizliliğimizin ve dijital güvenliğimizin anahtarıdır.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630884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CBF9756-6AC8-4C65-84DF-56FBFFA1D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0227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BB5D2F0A-3C14-8B4B-A8B2-6DBCCD66CA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2"/>
          <a:stretch/>
        </p:blipFill>
        <p:spPr>
          <a:xfrm>
            <a:off x="7751975" y="1075239"/>
            <a:ext cx="4128603" cy="412860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D385988-EAAF-4C27-AF8A-2BFBECA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621D332-7329-4994-8836-C429A51B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D20F754-35A9-4508-BE3C-C59996D14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895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7026D-F5E1-B553-586D-898251793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116" y="151855"/>
            <a:ext cx="10662684" cy="914945"/>
          </a:xfrm>
        </p:spPr>
        <p:txBody>
          <a:bodyPr>
            <a:normAutofit/>
          </a:bodyPr>
          <a:lstStyle/>
          <a:p>
            <a:r>
              <a:rPr lang="en-US" dirty="0">
                <a:latin typeface="Aptos" panose="020B0004020202020204" pitchFamily="34" charset="0"/>
                <a:ea typeface="Cambria"/>
              </a:rPr>
              <a:t>Quiz </a:t>
            </a:r>
            <a:r>
              <a:rPr lang="tr-TR" dirty="0">
                <a:latin typeface="Aptos" panose="020B0004020202020204" pitchFamily="34" charset="0"/>
                <a:ea typeface="Cambria"/>
              </a:rPr>
              <a:t>soruları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0C196-A442-590B-489F-C8B219E50A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115" y="1278294"/>
            <a:ext cx="11121439" cy="47399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z="2400" dirty="0">
                <a:latin typeface="Aptos" panose="020B0004020202020204" pitchFamily="34" charset="0"/>
                <a:ea typeface="Cambria"/>
              </a:rPr>
              <a:t> Dijital kimlik nedir?</a:t>
            </a:r>
          </a:p>
          <a:p>
            <a:r>
              <a:rPr lang="tr-TR" sz="2400" dirty="0">
                <a:latin typeface="Aptos" panose="020B0004020202020204" pitchFamily="34" charset="0"/>
                <a:ea typeface="Cambria"/>
              </a:rPr>
              <a:t> Dijital kimliğinizin parçası olabilecek bilgiler nelerdir?</a:t>
            </a:r>
          </a:p>
          <a:p>
            <a:r>
              <a:rPr lang="tr-TR" sz="2400" dirty="0">
                <a:latin typeface="Aptos" panose="020B0004020202020204" pitchFamily="34" charset="0"/>
                <a:ea typeface="Cambria"/>
              </a:rPr>
              <a:t> Dijital kimliğin kötüye kullanılmasının riskleri ve tehditleri nelerdir?</a:t>
            </a:r>
          </a:p>
          <a:p>
            <a:r>
              <a:rPr lang="tr-TR" sz="2400" dirty="0">
                <a:latin typeface="Aptos" panose="020B0004020202020204" pitchFamily="34" charset="0"/>
                <a:ea typeface="Cambria"/>
              </a:rPr>
              <a:t> Dijital kimliğinizi korumak için iyi bir uygulama nedir?</a:t>
            </a:r>
          </a:p>
          <a:p>
            <a:endParaRPr lang="tr-TR" sz="2400" dirty="0">
              <a:latin typeface="Aptos" panose="020B0004020202020204" pitchFamily="34" charset="0"/>
              <a:ea typeface="Cambria"/>
            </a:endParaRPr>
          </a:p>
          <a:p>
            <a:r>
              <a:rPr lang="tr-TR" sz="2400" dirty="0">
                <a:latin typeface="Aptos" panose="020B0004020202020204" pitchFamily="34" charset="0"/>
                <a:ea typeface="Cambria"/>
              </a:rPr>
              <a:t> Dijital ayak izi nedir?</a:t>
            </a:r>
          </a:p>
          <a:p>
            <a:r>
              <a:rPr lang="tr-TR" sz="2400" dirty="0">
                <a:latin typeface="Aptos" panose="020B0004020202020204" pitchFamily="34" charset="0"/>
                <a:ea typeface="Cambria"/>
              </a:rPr>
              <a:t> Dijital ayak iziniz aracılığıyla hangi bilgiler toplanır/kaydedilir?</a:t>
            </a:r>
          </a:p>
          <a:p>
            <a:r>
              <a:rPr lang="tr-TR" sz="2400" dirty="0">
                <a:latin typeface="Aptos" panose="020B0004020202020204" pitchFamily="34" charset="0"/>
                <a:ea typeface="Cambria"/>
              </a:rPr>
              <a:t> Dijital ayak izinizi nasıl en aza indirebilirsiniz?</a:t>
            </a:r>
          </a:p>
          <a:p>
            <a:r>
              <a:rPr lang="tr-TR" sz="2400" dirty="0">
                <a:latin typeface="Aptos" panose="020B0004020202020204" pitchFamily="34" charset="0"/>
                <a:ea typeface="Cambria"/>
              </a:rPr>
              <a:t> Çevrimiçi dolandırıcılığın kurbanı olduğunuzda neler yapmalısınız?</a:t>
            </a:r>
          </a:p>
        </p:txBody>
      </p:sp>
    </p:spTree>
    <p:extLst>
      <p:ext uri="{BB962C8B-B14F-4D97-AF65-F5344CB8AC3E}">
        <p14:creationId xmlns:p14="http://schemas.microsoft.com/office/powerpoint/2010/main" val="3370631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12298" y="654051"/>
            <a:ext cx="11567404" cy="5600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tr-TR" sz="1733" b="1" dirty="0">
                <a:solidFill>
                  <a:srgbClr val="92BAB5"/>
                </a:solidFill>
                <a:latin typeface="Aptos" panose="020B0004020202020204" pitchFamily="34" charset="0"/>
                <a:ea typeface="Inter"/>
                <a:cs typeface="Inter"/>
                <a:sym typeface="Inter"/>
              </a:rPr>
              <a:t>Açık Lisans</a:t>
            </a:r>
          </a:p>
          <a:p>
            <a:pPr algn="just">
              <a:spcBef>
                <a:spcPct val="0"/>
              </a:spcBef>
            </a:pPr>
            <a:r>
              <a:rPr lang="tr-TR" sz="1733" dirty="0">
                <a:latin typeface="Aptos" panose="020B0004020202020204" pitchFamily="34" charset="0"/>
                <a:ea typeface="Inter"/>
                <a:cs typeface="Inter"/>
                <a:sym typeface="Inter"/>
              </a:rPr>
              <a:t> </a:t>
            </a:r>
          </a:p>
          <a:p>
            <a:pPr algn="just">
              <a:spcBef>
                <a:spcPct val="0"/>
              </a:spcBef>
            </a:pPr>
            <a:r>
              <a:rPr lang="tr-TR" sz="1733" dirty="0">
                <a:latin typeface="Aptos" panose="020B0004020202020204" pitchFamily="34" charset="0"/>
                <a:ea typeface="Inter"/>
                <a:cs typeface="Inter"/>
                <a:sym typeface="Inter"/>
              </a:rPr>
              <a:t>"Dijital Esenlik ve Güvenliği Herkes için Erişilebilir Hale Getirerek Dijital Yılmazlığın İnşası” (Proje </a:t>
            </a:r>
            <a:r>
              <a:rPr lang="tr-TR" sz="1733" dirty="0" err="1">
                <a:latin typeface="Aptos" panose="020B0004020202020204" pitchFamily="34" charset="0"/>
                <a:ea typeface="Inter"/>
                <a:cs typeface="Inter"/>
                <a:sym typeface="Inter"/>
              </a:rPr>
              <a:t>no</a:t>
            </a:r>
            <a:r>
              <a:rPr lang="tr-TR" sz="1733" dirty="0">
                <a:latin typeface="Aptos" panose="020B0004020202020204" pitchFamily="34" charset="0"/>
                <a:ea typeface="Inter"/>
                <a:cs typeface="Inter"/>
                <a:sym typeface="Inter"/>
              </a:rPr>
              <a:t>: 2022-2-SK01-KA220-ADU000096888) projesi kapsamında hazırlanan bu ürün, Avrupa Komisyonu’nun desteği ile geliştirilmiştir ve yalnızca yazar(</a:t>
            </a:r>
            <a:r>
              <a:rPr lang="tr-TR" sz="1733" dirty="0" err="1">
                <a:latin typeface="Aptos" panose="020B0004020202020204" pitchFamily="34" charset="0"/>
                <a:ea typeface="Inter"/>
                <a:cs typeface="Inter"/>
                <a:sym typeface="Inter"/>
              </a:rPr>
              <a:t>lar</a:t>
            </a:r>
            <a:r>
              <a:rPr lang="tr-TR" sz="1733" dirty="0">
                <a:latin typeface="Aptos" panose="020B0004020202020204" pitchFamily="34" charset="0"/>
                <a:ea typeface="Inter"/>
                <a:cs typeface="Inter"/>
                <a:sym typeface="Inter"/>
              </a:rPr>
              <a:t>)</a:t>
            </a:r>
            <a:r>
              <a:rPr lang="tr-TR" sz="1733" dirty="0" err="1">
                <a:latin typeface="Aptos" panose="020B0004020202020204" pitchFamily="34" charset="0"/>
                <a:ea typeface="Inter"/>
                <a:cs typeface="Inter"/>
                <a:sym typeface="Inter"/>
              </a:rPr>
              <a:t>ının</a:t>
            </a:r>
            <a:r>
              <a:rPr lang="tr-TR" sz="1733" dirty="0">
                <a:latin typeface="Aptos" panose="020B0004020202020204" pitchFamily="34" charset="0"/>
                <a:ea typeface="Inter"/>
                <a:cs typeface="Inter"/>
                <a:sym typeface="Inter"/>
              </a:rPr>
              <a:t> görüşlerini yansıtmaktadır. Avrupa Komisyonu, belgelerin içeriği hakkında sorumlu tutulamaz. </a:t>
            </a:r>
          </a:p>
          <a:p>
            <a:pPr algn="just">
              <a:spcBef>
                <a:spcPct val="0"/>
              </a:spcBef>
            </a:pPr>
            <a:endParaRPr lang="tr-TR" sz="1733" dirty="0">
              <a:latin typeface="Aptos" panose="020B0004020202020204" pitchFamily="34" charset="0"/>
              <a:ea typeface="Inter"/>
              <a:cs typeface="Inter"/>
              <a:sym typeface="Inter"/>
            </a:endParaRPr>
          </a:p>
          <a:p>
            <a:pPr algn="just">
              <a:spcBef>
                <a:spcPct val="0"/>
              </a:spcBef>
            </a:pPr>
            <a:r>
              <a:rPr lang="tr-TR" sz="1733" dirty="0">
                <a:latin typeface="Aptos" panose="020B0004020202020204" pitchFamily="34" charset="0"/>
                <a:ea typeface="Inter"/>
                <a:cs typeface="Inter"/>
                <a:sym typeface="Inter"/>
              </a:rPr>
              <a:t>Bu yayın, CC-BY-NC-SA Creative Commons lisansına sahiptir.</a:t>
            </a:r>
          </a:p>
          <a:p>
            <a:pPr algn="just">
              <a:spcBef>
                <a:spcPct val="0"/>
              </a:spcBef>
            </a:pPr>
            <a:br>
              <a:rPr lang="tr-TR" sz="1733" dirty="0">
                <a:latin typeface="Aptos" panose="020B0004020202020204" pitchFamily="34" charset="0"/>
                <a:ea typeface="Inter"/>
                <a:cs typeface="Inter"/>
                <a:sym typeface="Inter"/>
              </a:rPr>
            </a:br>
            <a:endParaRPr lang="tr-TR" sz="1733" dirty="0">
              <a:latin typeface="Aptos" panose="020B0004020202020204" pitchFamily="34" charset="0"/>
              <a:ea typeface="Inter"/>
              <a:cs typeface="Inter"/>
              <a:sym typeface="Inter"/>
            </a:endParaRPr>
          </a:p>
          <a:p>
            <a:pPr algn="just">
              <a:spcBef>
                <a:spcPct val="0"/>
              </a:spcBef>
            </a:pPr>
            <a:endParaRPr lang="tr-TR" sz="1733" dirty="0">
              <a:latin typeface="Aptos" panose="020B0004020202020204" pitchFamily="34" charset="0"/>
              <a:ea typeface="Inter"/>
              <a:cs typeface="Inter"/>
              <a:sym typeface="Inter"/>
            </a:endParaRPr>
          </a:p>
          <a:p>
            <a:pPr algn="just">
              <a:spcBef>
                <a:spcPct val="0"/>
              </a:spcBef>
              <a:defRPr/>
            </a:pPr>
            <a:r>
              <a:rPr lang="tr-TR" sz="1733" dirty="0">
                <a:latin typeface="Aptos" panose="020B0004020202020204" pitchFamily="34" charset="0"/>
                <a:ea typeface="Inter"/>
              </a:rPr>
              <a:t>Bu lisans, ticari olmayan amaçlar için eserin kopyalanmasına, dağıtılmasına, uyarlanmasına ve işlenmesine izin verir. Eseri kullanırken ve eserden alıntı yaparken:</a:t>
            </a:r>
          </a:p>
          <a:p>
            <a:pPr algn="just">
              <a:spcBef>
                <a:spcPct val="0"/>
              </a:spcBef>
              <a:defRPr/>
            </a:pPr>
            <a:r>
              <a:rPr lang="tr-TR" sz="1733" dirty="0">
                <a:latin typeface="Aptos" panose="020B0004020202020204" pitchFamily="34" charset="0"/>
                <a:ea typeface="Inter"/>
              </a:rPr>
              <a:t>1. uygun atıf yapılmalı, lisans kullanılmalı ve değişiklik yapıldıysa bu belirtilmelidir. Telif hakları, eser sahiplerine ait kalacaktır.</a:t>
            </a:r>
          </a:p>
          <a:p>
            <a:pPr algn="just">
              <a:spcBef>
                <a:spcPct val="0"/>
              </a:spcBef>
              <a:defRPr/>
            </a:pPr>
            <a:r>
              <a:rPr lang="tr-TR" sz="1733" dirty="0">
                <a:latin typeface="Aptos" panose="020B0004020202020204" pitchFamily="34" charset="0"/>
                <a:ea typeface="Inter"/>
              </a:rPr>
              <a:t>2. eser ticari amaçlarla kullanılamaz.</a:t>
            </a:r>
          </a:p>
          <a:p>
            <a:pPr algn="just">
              <a:spcBef>
                <a:spcPct val="0"/>
              </a:spcBef>
              <a:defRPr/>
            </a:pPr>
            <a:r>
              <a:rPr lang="tr-TR" sz="1733" dirty="0">
                <a:latin typeface="Aptos" panose="020B0004020202020204" pitchFamily="34" charset="0"/>
                <a:ea typeface="Inter"/>
              </a:rPr>
              <a:t>3. eseri değiştirdiğinizde, dönüştürdüğünüzde veya işlediğinizde, ortaya çıkan eseri aynı lisansla lisanslamalısınız. </a:t>
            </a:r>
          </a:p>
          <a:p>
            <a:pPr algn="just">
              <a:spcBef>
                <a:spcPct val="0"/>
              </a:spcBef>
              <a:defRPr/>
            </a:pPr>
            <a:endParaRPr lang="tr-TR" sz="1733" b="1" dirty="0">
              <a:solidFill>
                <a:srgbClr val="FFAA5A"/>
              </a:solidFill>
              <a:latin typeface="Aptos" panose="020B0004020202020204" pitchFamily="34" charset="0"/>
              <a:ea typeface="Inter"/>
              <a:cs typeface="Inter"/>
              <a:sym typeface="Inter"/>
            </a:endParaRPr>
          </a:p>
          <a:p>
            <a:pPr algn="just">
              <a:spcBef>
                <a:spcPct val="0"/>
              </a:spcBef>
            </a:pPr>
            <a:r>
              <a:rPr lang="tr-TR" sz="1733" b="1" dirty="0">
                <a:solidFill>
                  <a:srgbClr val="FFAA5A"/>
                </a:solidFill>
                <a:latin typeface="Aptos" panose="020B0004020202020204" pitchFamily="34" charset="0"/>
                <a:ea typeface="Inter"/>
                <a:cs typeface="Inter"/>
                <a:sym typeface="Inter"/>
              </a:rPr>
              <a:t>Sorumluluk Reddi:</a:t>
            </a:r>
          </a:p>
          <a:p>
            <a:pPr algn="just">
              <a:spcBef>
                <a:spcPct val="0"/>
              </a:spcBef>
            </a:pPr>
            <a:r>
              <a:rPr lang="tr-TR" sz="1733" dirty="0">
                <a:latin typeface="Aptos" panose="020B0004020202020204" pitchFamily="34" charset="0"/>
                <a:ea typeface="Inter"/>
              </a:rPr>
              <a:t>Avrupa Birliği tarafından ortak finanse edilmiştir. Ancak ifade edilen görüşler ve fikirler yalnızca yazar(</a:t>
            </a:r>
            <a:r>
              <a:rPr lang="tr-TR" sz="1733" dirty="0" err="1">
                <a:latin typeface="Aptos" panose="020B0004020202020204" pitchFamily="34" charset="0"/>
                <a:ea typeface="Inter"/>
              </a:rPr>
              <a:t>lar</a:t>
            </a:r>
            <a:r>
              <a:rPr lang="tr-TR" sz="1733" dirty="0">
                <a:latin typeface="Aptos" panose="020B0004020202020204" pitchFamily="34" charset="0"/>
                <a:ea typeface="Inter"/>
              </a:rPr>
              <a:t>)a aittir ve Avrupa Birliği veya Avrupa Eğitim ve Kültür Yürütme Ajansı'nın (EACEA) görüşlerini yansıtmaz. Ne Avrupa Birliği ne de EACEA bunlardan sorumlu tutulamaz.</a:t>
            </a:r>
            <a:r>
              <a:rPr lang="tr-TR" sz="1733" dirty="0">
                <a:latin typeface="Aptos" panose="020B0004020202020204" pitchFamily="34" charset="0"/>
                <a:ea typeface="Inter"/>
                <a:cs typeface="Inter"/>
                <a:sym typeface="Inter"/>
              </a:rPr>
              <a:t> </a:t>
            </a:r>
          </a:p>
        </p:txBody>
      </p:sp>
      <p:sp>
        <p:nvSpPr>
          <p:cNvPr id="4" name="Freeform 4"/>
          <p:cNvSpPr/>
          <p:nvPr/>
        </p:nvSpPr>
        <p:spPr>
          <a:xfrm>
            <a:off x="312298" y="2565400"/>
            <a:ext cx="1562748" cy="539148"/>
          </a:xfrm>
          <a:custGeom>
            <a:avLst/>
            <a:gdLst/>
            <a:ahLst/>
            <a:cxnLst/>
            <a:rect l="l" t="t" r="r" b="b"/>
            <a:pathLst>
              <a:path w="2344122" h="808722">
                <a:moveTo>
                  <a:pt x="0" y="0"/>
                </a:moveTo>
                <a:lnTo>
                  <a:pt x="2344122" y="0"/>
                </a:lnTo>
                <a:lnTo>
                  <a:pt x="2344122" y="808722"/>
                </a:lnTo>
                <a:lnTo>
                  <a:pt x="0" y="8087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4770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953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309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1907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3848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61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3387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38156" algn="l" defTabSz="609539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2798437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9462"/>
          </a:xfrm>
        </p:spPr>
        <p:txBody>
          <a:bodyPr>
            <a:normAutofit/>
          </a:bodyPr>
          <a:lstStyle/>
          <a:p>
            <a:pPr algn="l"/>
            <a:r>
              <a:rPr lang="tr-TR" dirty="0">
                <a:latin typeface="Aptos" panose="020B0004020202020204" pitchFamily="34" charset="0"/>
                <a:cs typeface="Calibri Light" panose="020F0302020204030204" pitchFamily="34" charset="0"/>
              </a:rPr>
              <a:t>Giriş</a:t>
            </a:r>
            <a:endParaRPr lang="en-US" dirty="0">
              <a:latin typeface="Aptos" panose="020B00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6327" y="1415078"/>
            <a:ext cx="10775302" cy="4351338"/>
          </a:xfrm>
        </p:spPr>
        <p:txBody>
          <a:bodyPr>
            <a:normAutofit/>
          </a:bodyPr>
          <a:lstStyle/>
          <a:p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Günümüz dünyasında, yaşamımızın her alanında, dijitalleşme belirgin bir şekilde artmaktadır. Giderek daha fazla sayıda hizmet ve işlem çevrimiçi olarak gerçekleştirilmektedir</a:t>
            </a:r>
            <a:r>
              <a:rPr lang="en-US" sz="2200" dirty="0">
                <a:latin typeface="Aptos" panose="020B0004020202020204" pitchFamily="34" charset="0"/>
                <a:ea typeface="Times New Roman" panose="02020603050405020304" pitchFamily="18" charset="0"/>
              </a:rPr>
              <a:t>. </a:t>
            </a:r>
            <a:endParaRPr lang="sk-SK" sz="2200" dirty="0"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Kişisel varlığın gerekli olduğu geleneksel hizmetler artık dijitalleşmekte ve çevrimiçi ortama "taşınmaktadır"</a:t>
            </a:r>
            <a:r>
              <a:rPr lang="en-US" sz="2200" dirty="0">
                <a:latin typeface="Aptos" panose="020B0004020202020204" pitchFamily="34" charset="0"/>
                <a:ea typeface="Times New Roman" panose="02020603050405020304" pitchFamily="18" charset="0"/>
              </a:rPr>
              <a:t>. </a:t>
            </a:r>
            <a:endParaRPr lang="sk-SK" sz="2200" dirty="0"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Bu yolla hizmetler daha erişilebilir hale gelmektedir. Böylece bireylere; bilgiye, kişisel gelişime, eğitime, iletişime ve sosyal etkileşime, işbirliğine vb. yer ve zaman bakımından sınırsız erişim sağlarlar</a:t>
            </a:r>
            <a:r>
              <a:rPr lang="en-US" sz="2200" dirty="0">
                <a:latin typeface="Aptos" panose="020B0004020202020204" pitchFamily="34" charset="0"/>
                <a:ea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sk-SK" sz="2200" dirty="0">
                <a:latin typeface="Aptos" panose="020B0004020202020204" pitchFamily="34" charset="0"/>
                <a:ea typeface="Times New Roman" panose="02020603050405020304" pitchFamily="18" charset="0"/>
              </a:rPr>
              <a:t>	</a:t>
            </a:r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Bir bireyin bu hizmetlere erişimi, gerçek dünyadaki fiziksel kimliğine benzer bir 	</a:t>
            </a:r>
            <a:r>
              <a:rPr lang="tr-TR" sz="2200" dirty="0">
                <a:solidFill>
                  <a:srgbClr val="FF800D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dijital kimlik </a:t>
            </a:r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gerektirir.</a:t>
            </a:r>
          </a:p>
          <a:p>
            <a:pPr marL="0" indent="0">
              <a:buNone/>
            </a:pPr>
            <a:r>
              <a:rPr lang="sk-SK" sz="2200" dirty="0">
                <a:latin typeface="Aptos" panose="020B0004020202020204" pitchFamily="34" charset="0"/>
                <a:ea typeface="Times New Roman" panose="02020603050405020304" pitchFamily="18" charset="0"/>
              </a:rPr>
              <a:t>	</a:t>
            </a:r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Dijital varlığımız ve faaliyetlerimiz, çeşitli bilgiler biçiminde çevrimiçi dünyada 	</a:t>
            </a:r>
            <a:r>
              <a:rPr lang="tr-TR" sz="2200" dirty="0">
                <a:solidFill>
                  <a:srgbClr val="FF800D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dijital ayak izimizi </a:t>
            </a:r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yaratmaktadır.</a:t>
            </a:r>
          </a:p>
        </p:txBody>
      </p:sp>
    </p:spTree>
    <p:extLst>
      <p:ext uri="{BB962C8B-B14F-4D97-AF65-F5344CB8AC3E}">
        <p14:creationId xmlns:p14="http://schemas.microsoft.com/office/powerpoint/2010/main" val="642908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9462"/>
          </a:xfrm>
        </p:spPr>
        <p:txBody>
          <a:bodyPr>
            <a:normAutofit/>
          </a:bodyPr>
          <a:lstStyle/>
          <a:p>
            <a:pPr algn="l"/>
            <a:r>
              <a:rPr lang="tr-TR" dirty="0">
                <a:latin typeface="Aptos" panose="020B0004020202020204" pitchFamily="34" charset="0"/>
                <a:cs typeface="Calibri Light" panose="020F0302020204030204" pitchFamily="34" charset="0"/>
              </a:rPr>
              <a:t>Dijital Kimlik - Tanım</a:t>
            </a:r>
            <a:endParaRPr lang="en-US" dirty="0">
              <a:latin typeface="Aptos" panose="020B00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6997" y="1509713"/>
            <a:ext cx="10775302" cy="4622310"/>
          </a:xfrm>
        </p:spPr>
        <p:txBody>
          <a:bodyPr>
            <a:normAutofit/>
          </a:bodyPr>
          <a:lstStyle/>
          <a:p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Dijital kimlik, bir bireyin analog kimliğinin dijital versiyonudur.</a:t>
            </a:r>
          </a:p>
          <a:p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Dijital kimlik, genellikle bir insan ile dijital varlığı arasındaki bire bir ilişki olarak tanımlanır.</a:t>
            </a:r>
          </a:p>
          <a:p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Dijital varlık, bir bireyle ilişkili birden fazla hesap, kimlik bilgisi ve haktan oluşabilir.</a:t>
            </a:r>
          </a:p>
          <a:p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Dijital kimlik, bir kişinin, kuruluşun veya varlığın çevrimiçi temsilidir.</a:t>
            </a:r>
          </a:p>
          <a:p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Ad, e-posta adresi, sosyal medya profilleri ve çevrimiçi davranış gibi tüm bağlantılı dijital verilerden ve bilgilerden oluşur.</a:t>
            </a:r>
          </a:p>
          <a:p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Dijital kimlik, bir bireyin kimliğini çevrimiçi olarak kanıtlamak için kullanılan ve kullanıcıların sanal dünyada etkileşime girmesine ve işlem yapmasına olanak tanıyan tüm dijital bilgilerdir.</a:t>
            </a:r>
          </a:p>
          <a:p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Bu bilgiler devredilemez ve yeniden kullanılabilir.</a:t>
            </a:r>
          </a:p>
        </p:txBody>
      </p:sp>
    </p:spTree>
    <p:extLst>
      <p:ext uri="{BB962C8B-B14F-4D97-AF65-F5344CB8AC3E}">
        <p14:creationId xmlns:p14="http://schemas.microsoft.com/office/powerpoint/2010/main" val="143119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9462"/>
          </a:xfrm>
        </p:spPr>
        <p:txBody>
          <a:bodyPr>
            <a:normAutofit/>
          </a:bodyPr>
          <a:lstStyle/>
          <a:p>
            <a:pPr algn="l"/>
            <a:r>
              <a:rPr lang="tr-TR" dirty="0">
                <a:latin typeface="Aptos" panose="020B0004020202020204" pitchFamily="34" charset="0"/>
                <a:cs typeface="Calibri Light" panose="020F0302020204030204" pitchFamily="34" charset="0"/>
              </a:rPr>
              <a:t>Dijital Kimlik </a:t>
            </a:r>
            <a:r>
              <a:rPr lang="en-US" dirty="0">
                <a:latin typeface="Aptos" panose="020B0004020202020204" pitchFamily="34" charset="0"/>
                <a:cs typeface="Calibri Light" panose="020F0302020204030204" pitchFamily="34" charset="0"/>
              </a:rPr>
              <a:t>– </a:t>
            </a:r>
            <a:r>
              <a:rPr lang="tr-TR" dirty="0">
                <a:latin typeface="Aptos" panose="020B0004020202020204" pitchFamily="34" charset="0"/>
                <a:cs typeface="Calibri Light" panose="020F0302020204030204" pitchFamily="34" charset="0"/>
              </a:rPr>
              <a:t>neden önemlidir?</a:t>
            </a:r>
            <a:endParaRPr lang="en-US" dirty="0">
              <a:latin typeface="Aptos" panose="020B000402020202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4989" y="1334277"/>
            <a:ext cx="10775302" cy="4833257"/>
          </a:xfrm>
        </p:spPr>
        <p:txBody>
          <a:bodyPr>
            <a:normAutofit/>
          </a:bodyPr>
          <a:lstStyle/>
          <a:p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Toplumdaki dijital dönüşüm, dijital kimliğe dayalı güçlü bir çevrimiçi hizmetler ekosistemi yaratır.</a:t>
            </a:r>
          </a:p>
          <a:p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Dijital kimlik, </a:t>
            </a:r>
            <a:r>
              <a:rPr lang="tr-TR" sz="2200" dirty="0">
                <a:solidFill>
                  <a:srgbClr val="FF800D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dijital ekonomide temel bir rol oynamaktadır</a:t>
            </a:r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.</a:t>
            </a:r>
          </a:p>
          <a:p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İnsanlar çevrimiçi hizmet sağlayıcılarına ihtiyaç duymaktadır. Bu etkileşim sürecindeki güveni sağlamak için dijital kimliklere ihtiyaç duyulmaktadır.</a:t>
            </a:r>
          </a:p>
          <a:p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Bireyin gerçek kimliğiyle yakından ilişkilidir.</a:t>
            </a:r>
          </a:p>
          <a:p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Çalınabilen ve dolandırıcılık yapmak için kötüye kullanılabilen </a:t>
            </a:r>
            <a:r>
              <a:rPr lang="tr-TR" sz="2200" dirty="0">
                <a:solidFill>
                  <a:srgbClr val="FF800D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hassas/kişisel bilgiler içerir</a:t>
            </a:r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.</a:t>
            </a:r>
          </a:p>
          <a:p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Bireylerin çevrimiçi verileri üzerinde </a:t>
            </a:r>
            <a:r>
              <a:rPr lang="tr-TR" sz="2200" dirty="0">
                <a:solidFill>
                  <a:srgbClr val="FF800D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"kontrol sahibi olmalarına" </a:t>
            </a:r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olanak tanır.</a:t>
            </a:r>
          </a:p>
          <a:p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Gelecekte </a:t>
            </a:r>
            <a:r>
              <a:rPr lang="tr-TR" sz="2200" dirty="0">
                <a:solidFill>
                  <a:srgbClr val="FF800D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her yerde kullanılma potansiyeline </a:t>
            </a:r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sahiptir.</a:t>
            </a:r>
          </a:p>
          <a:p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Dijital çağda bir bireyin </a:t>
            </a:r>
            <a:r>
              <a:rPr lang="tr-TR" sz="2200" dirty="0">
                <a:solidFill>
                  <a:srgbClr val="FF800D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dijital dayanıklılığını </a:t>
            </a:r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ve </a:t>
            </a:r>
            <a:r>
              <a:rPr lang="tr-TR" sz="2200" dirty="0">
                <a:solidFill>
                  <a:srgbClr val="FF800D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dijital güvenliğini </a:t>
            </a:r>
            <a:r>
              <a:rPr lang="tr-TR" sz="2200" dirty="0">
                <a:latin typeface="Aptos" panose="020B0004020202020204" pitchFamily="34" charset="0"/>
                <a:ea typeface="Times New Roman" panose="02020603050405020304" pitchFamily="18" charset="0"/>
              </a:rPr>
              <a:t>oluşturmanın temel bir bileşenidir.</a:t>
            </a:r>
          </a:p>
        </p:txBody>
      </p:sp>
    </p:spTree>
    <p:extLst>
      <p:ext uri="{BB962C8B-B14F-4D97-AF65-F5344CB8AC3E}">
        <p14:creationId xmlns:p14="http://schemas.microsoft.com/office/powerpoint/2010/main" val="40636877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6A4C95A1-14F6-E2F3-883E-7B402EAEF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102" y="358095"/>
            <a:ext cx="8051587" cy="937827"/>
          </a:xfrm>
        </p:spPr>
        <p:txBody>
          <a:bodyPr>
            <a:normAutofit/>
          </a:bodyPr>
          <a:lstStyle/>
          <a:p>
            <a:r>
              <a:rPr lang="tr-TR" sz="4400" dirty="0">
                <a:latin typeface="Aptos" panose="020B0004020202020204" pitchFamily="34" charset="0"/>
                <a:ea typeface="Cambria"/>
              </a:rPr>
              <a:t>Dijital kimliğin bileşenleri</a:t>
            </a:r>
            <a:endParaRPr lang="en-US" sz="4400" dirty="0">
              <a:latin typeface="Aptos" panose="020B0004020202020204" pitchFamily="34" charset="0"/>
              <a:ea typeface="Cambria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CB08756-1599-4332-6E75-893C5C0ED8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6142" y="1525970"/>
            <a:ext cx="7204906" cy="4858635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r>
              <a:rPr lang="tr-TR" sz="2400" b="1" dirty="0">
                <a:solidFill>
                  <a:srgbClr val="FF800D"/>
                </a:solidFill>
                <a:latin typeface="Aptos" panose="020B0004020202020204" pitchFamily="34" charset="0"/>
                <a:ea typeface="Cambria"/>
              </a:rPr>
              <a:t>Kişisel bilgiler: </a:t>
            </a:r>
            <a:r>
              <a:rPr lang="tr-TR" sz="2400" dirty="0">
                <a:latin typeface="Aptos" panose="020B0004020202020204" pitchFamily="34" charset="0"/>
                <a:ea typeface="Cambria"/>
              </a:rPr>
              <a:t>Tam ad, doğum tarihi ve yeri, medeni durum, ehliyet, meslek, çalışma yeri, kimlik numarası, </a:t>
            </a:r>
            <a:br>
              <a:rPr lang="tr-TR" sz="2400" dirty="0">
                <a:latin typeface="Aptos" panose="020B0004020202020204" pitchFamily="34" charset="0"/>
                <a:ea typeface="Cambria"/>
              </a:rPr>
            </a:br>
            <a:r>
              <a:rPr lang="tr-TR" sz="2400" dirty="0">
                <a:latin typeface="Aptos" panose="020B0004020202020204" pitchFamily="34" charset="0"/>
                <a:ea typeface="Cambria"/>
              </a:rPr>
              <a:t>e-posta adresi, IP adresi, vb.</a:t>
            </a:r>
          </a:p>
          <a:p>
            <a:r>
              <a:rPr lang="tr-TR" sz="2400" b="1" dirty="0">
                <a:solidFill>
                  <a:srgbClr val="FF800D"/>
                </a:solidFill>
                <a:latin typeface="Aptos" panose="020B0004020202020204" pitchFamily="34" charset="0"/>
                <a:ea typeface="Cambria"/>
              </a:rPr>
              <a:t>Kullanıcı kimlik bilgileri: </a:t>
            </a:r>
            <a:r>
              <a:rPr lang="tr-TR" sz="2400" dirty="0">
                <a:latin typeface="Aptos" panose="020B0004020202020204" pitchFamily="34" charset="0"/>
                <a:ea typeface="Cambria"/>
              </a:rPr>
              <a:t>Oturum açma bilgileri, parolalar, profiller, belirteçler, biyometrik veriler, vb.</a:t>
            </a:r>
          </a:p>
          <a:p>
            <a:r>
              <a:rPr lang="tr-TR" sz="2400" b="1" dirty="0">
                <a:solidFill>
                  <a:srgbClr val="FF800D"/>
                </a:solidFill>
                <a:latin typeface="Aptos" panose="020B0004020202020204" pitchFamily="34" charset="0"/>
                <a:ea typeface="Cambria"/>
              </a:rPr>
              <a:t>Bireyin çevrimiçi davranış ve etkileşiminin nitelikleri: </a:t>
            </a:r>
            <a:r>
              <a:rPr lang="tr-TR" sz="2400" dirty="0">
                <a:latin typeface="Aptos" panose="020B0004020202020204" pitchFamily="34" charset="0"/>
                <a:ea typeface="Cambria"/>
              </a:rPr>
              <a:t>Çevrimiçi etkinlik, gönderiler, yorumlar, işlemler, fotoğraflar, videolar, tarama geçmişi, arama sorguları, sosyal medya varlığı, meta veriler, coğrafi konum, vb.</a:t>
            </a:r>
          </a:p>
          <a:p>
            <a:r>
              <a:rPr lang="tr-TR" sz="2400" b="1" dirty="0">
                <a:solidFill>
                  <a:srgbClr val="FF800D"/>
                </a:solidFill>
                <a:latin typeface="Aptos" panose="020B0004020202020204" pitchFamily="34" charset="0"/>
                <a:ea typeface="Cambria"/>
              </a:rPr>
              <a:t>Veri çifti:</a:t>
            </a:r>
            <a:r>
              <a:rPr lang="tr-TR" sz="2400" b="1" dirty="0">
                <a:latin typeface="Aptos" panose="020B0004020202020204" pitchFamily="34" charset="0"/>
                <a:ea typeface="Cambria"/>
              </a:rPr>
              <a:t> </a:t>
            </a:r>
            <a:r>
              <a:rPr lang="tr-TR" sz="2400" dirty="0">
                <a:latin typeface="Aptos" panose="020B0004020202020204" pitchFamily="34" charset="0"/>
                <a:ea typeface="Cambria"/>
              </a:rPr>
              <a:t>Dijital kimliğin çeşitli parçalarından oluşturulmuş bir gölge profil. Dijital kimlik sahibine dair ayrıntılı bir anlayış oluşturmak için çeşitli kaynaklardan çevrimiçi etkinliklerin kapsamlı bir kaydını içerir.</a:t>
            </a:r>
          </a:p>
        </p:txBody>
      </p:sp>
      <p:pic>
        <p:nvPicPr>
          <p:cNvPr id="4" name="Zástupný objekt pre obsah 10" descr="Obrázok, na ktorom je umenie, ošatenie, osoba, látka&#10;&#10;Automaticky generovaný popis">
            <a:extLst>
              <a:ext uri="{FF2B5EF4-FFF2-40B4-BE49-F238E27FC236}">
                <a16:creationId xmlns:a16="http://schemas.microsoft.com/office/drawing/2014/main" id="{4CFF11C5-8C14-9DB3-82E5-3FA706336B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1925" r="13818" b="-1925"/>
          <a:stretch/>
        </p:blipFill>
        <p:spPr>
          <a:xfrm>
            <a:off x="440386" y="1900745"/>
            <a:ext cx="3836509" cy="3331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44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E27E721-AF77-4034-76E7-B653B696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233726"/>
            <a:ext cx="10515600" cy="857885"/>
          </a:xfrm>
        </p:spPr>
        <p:txBody>
          <a:bodyPr>
            <a:noAutofit/>
          </a:bodyPr>
          <a:lstStyle/>
          <a:p>
            <a:r>
              <a:rPr lang="tr-TR" sz="3600">
                <a:latin typeface="Aptos" panose="020B0004020202020204" pitchFamily="34" charset="0"/>
                <a:ea typeface="Cambria"/>
              </a:rPr>
              <a:t>Dijital kimlik bilgileri nasıl ifşa edilebilir?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9B82E99-8401-914C-FF78-385CEA300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3910"/>
            <a:ext cx="11140440" cy="73815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just">
              <a:buNone/>
            </a:pPr>
            <a:r>
              <a:rPr lang="tr-TR" sz="2000" b="1" dirty="0">
                <a:latin typeface="Aptos" panose="020B0004020202020204" pitchFamily="34" charset="0"/>
                <a:ea typeface="Cambria"/>
              </a:rPr>
              <a:t>1. Herkese açık paylaşılan (sınırlandırılmayan) dijital kimlik bilgileri, ilgili kişi veya kişinin kullandığı platform (hizmet) tarafından kamuya açık hale getirilir ve yayınlanır.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A323D3-9B80-F6E7-4DEE-117846D252F4}"/>
              </a:ext>
            </a:extLst>
          </p:cNvPr>
          <p:cNvSpPr txBox="1">
            <a:spLocks/>
          </p:cNvSpPr>
          <p:nvPr/>
        </p:nvSpPr>
        <p:spPr>
          <a:xfrm>
            <a:off x="838200" y="2124443"/>
            <a:ext cx="7395771" cy="38079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AA5A"/>
              </a:buClr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sz="2000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Herkese açık olarak paylaşılan bilgiler: ad, adres, e-posta adresi, profil fotoğrafı, sosyal medya kullanıcı adları.</a:t>
            </a:r>
          </a:p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sz="2000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Profesyonel bilgiler: şirket adı, iş unvanı, eğitim, profesyonel ağ sitelerindeki (ör. </a:t>
            </a:r>
            <a:r>
              <a:rPr lang="tr-TR" sz="2000" dirty="0" err="1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LinkedIn</a:t>
            </a:r>
            <a:r>
              <a:rPr lang="tr-TR" sz="2000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) herkese açık profil.</a:t>
            </a:r>
          </a:p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sz="2000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Yaratıcı içerik: kullanıcı tarafından çevrimiçi olarak oluşturulan ve paylaşılan her şey (yorumlar, beğeniler, fotoğraflar, videolar).</a:t>
            </a:r>
          </a:p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sz="2000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İlgi alanları ve görüşler: hobiler, sosyal amaçlar veya favori filmler hakkında herkese açık gönderiler.</a:t>
            </a:r>
          </a:p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sz="2000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Çevrimiçi etkileşim: kullanıcının çevrimiçi olarak başkalarıyla etkileşim kurma şekli, katıldığı topluluklar.</a:t>
            </a:r>
            <a:r>
              <a:rPr lang="tr-TR" sz="2000" dirty="0">
                <a:latin typeface="Aptos" panose="020B0004020202020204" pitchFamily="34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C1B2C2C-9B6E-226C-017E-A551C435E6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70" t="-1406" r="5587" b="902"/>
          <a:stretch/>
        </p:blipFill>
        <p:spPr>
          <a:xfrm>
            <a:off x="8417104" y="2333415"/>
            <a:ext cx="3420333" cy="2683758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8B53CF2A-8BF7-1C30-12BB-331AB02107D9}"/>
              </a:ext>
            </a:extLst>
          </p:cNvPr>
          <p:cNvSpPr txBox="1"/>
          <p:nvPr/>
        </p:nvSpPr>
        <p:spPr>
          <a:xfrm>
            <a:off x="278640" y="6099875"/>
            <a:ext cx="11700000" cy="466511"/>
          </a:xfrm>
          <a:prstGeom prst="roundRect">
            <a:avLst/>
          </a:prstGeom>
          <a:gradFill flip="none" rotWithShape="1">
            <a:gsLst>
              <a:gs pos="0">
                <a:srgbClr val="92BAB5">
                  <a:tint val="66000"/>
                  <a:satMod val="160000"/>
                </a:srgbClr>
              </a:gs>
              <a:gs pos="50000">
                <a:srgbClr val="92BAB5">
                  <a:tint val="44500"/>
                  <a:satMod val="160000"/>
                </a:srgbClr>
              </a:gs>
              <a:gs pos="100000">
                <a:srgbClr val="92BAB5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tr-TR" sz="2000">
                <a:latin typeface="Aptos" panose="020B00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Yukarıda sayılanların çevrimiçi olarak paylaşılması </a:t>
            </a:r>
            <a:r>
              <a:rPr lang="tr-TR" sz="2000">
                <a:solidFill>
                  <a:srgbClr val="FF800D"/>
                </a:solidFill>
                <a:latin typeface="Aptos" panose="020B00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dijital kimlik oluşturma </a:t>
            </a:r>
            <a:r>
              <a:rPr lang="tr-TR" sz="2000">
                <a:latin typeface="Aptos" panose="020B00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amacının bir parçası olabilir.</a:t>
            </a:r>
            <a:endParaRPr lang="tr-TR" sz="2000" b="1">
              <a:solidFill>
                <a:srgbClr val="FFAA5A"/>
              </a:solidFill>
              <a:latin typeface="Aptos" panose="020B00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543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E27E721-AF77-4034-76E7-B653B696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233726"/>
            <a:ext cx="10515600" cy="857885"/>
          </a:xfrm>
        </p:spPr>
        <p:txBody>
          <a:bodyPr>
            <a:noAutofit/>
          </a:bodyPr>
          <a:lstStyle/>
          <a:p>
            <a:r>
              <a:rPr lang="tr-TR" sz="3600" dirty="0">
                <a:latin typeface="Aptos" panose="020B0004020202020204" pitchFamily="34" charset="0"/>
                <a:ea typeface="Cambria"/>
              </a:rPr>
              <a:t>Dijital kimlik bilgileri nasıl ifşa edilebilir?</a:t>
            </a:r>
            <a:endParaRPr lang="en-US" sz="3600" dirty="0">
              <a:latin typeface="Aptos" panose="020B0004020202020204" pitchFamily="34" charset="0"/>
              <a:ea typeface="Cambria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9B82E99-8401-914C-FF78-385CEA300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3910"/>
            <a:ext cx="11140440" cy="73815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just">
              <a:buNone/>
            </a:pPr>
            <a:r>
              <a:rPr lang="sk-SK" sz="2000" b="1" dirty="0">
                <a:latin typeface="Aptos" panose="020B0004020202020204" pitchFamily="34" charset="0"/>
                <a:ea typeface="Cambria"/>
              </a:rPr>
              <a:t>2. </a:t>
            </a:r>
            <a:r>
              <a:rPr lang="tr-TR" sz="2000" b="1" dirty="0">
                <a:latin typeface="Aptos" panose="020B0004020202020204" pitchFamily="34" charset="0"/>
                <a:ea typeface="Cambria"/>
              </a:rPr>
              <a:t>Dijital kimliğin izinsiz olarak edinilmesini amaçlayan istenmeyen faaliyetler nedeniyle dijital kimlik bilgilerinin farkında olmadan ifşa edilmesi</a:t>
            </a:r>
            <a:r>
              <a:rPr lang="sk-SK" sz="2000" b="1" dirty="0">
                <a:latin typeface="Aptos" panose="020B0004020202020204" pitchFamily="34" charset="0"/>
                <a:ea typeface="Cambria"/>
              </a:rPr>
              <a:t>.</a:t>
            </a:r>
            <a:r>
              <a:rPr lang="en-US" sz="2000" b="1" dirty="0">
                <a:latin typeface="Aptos" panose="020B0004020202020204" pitchFamily="34" charset="0"/>
                <a:ea typeface="Cambria"/>
              </a:rPr>
              <a:t> </a:t>
            </a:r>
          </a:p>
          <a:p>
            <a:pPr marL="0" indent="0" algn="just">
              <a:buNone/>
            </a:pPr>
            <a:endParaRPr lang="en-US" sz="2000" b="1" dirty="0">
              <a:latin typeface="Aptos" panose="020B0004020202020204" pitchFamily="34" charset="0"/>
              <a:ea typeface="Cambria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A323D3-9B80-F6E7-4DEE-117846D252F4}"/>
              </a:ext>
            </a:extLst>
          </p:cNvPr>
          <p:cNvSpPr txBox="1">
            <a:spLocks/>
          </p:cNvSpPr>
          <p:nvPr/>
        </p:nvSpPr>
        <p:spPr>
          <a:xfrm>
            <a:off x="838200" y="2124443"/>
            <a:ext cx="7395771" cy="361781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AA5A"/>
              </a:buClr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sz="2000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Genel </a:t>
            </a:r>
            <a:r>
              <a:rPr lang="tr-TR" sz="2000" dirty="0" err="1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Wi</a:t>
            </a:r>
            <a:r>
              <a:rPr lang="tr-TR" sz="2000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-Fi ağlarının veya güvenli olmayan web sitelerinin kullanımı.</a:t>
            </a:r>
          </a:p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sz="2000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Üçüncü taraflarca veri ihlalleri (veri sağlamak genellikle kayıt şartlarının veya genel şartlar ve koşulların bir parçasıdır).</a:t>
            </a:r>
          </a:p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sz="2000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İnternet dolandırıcılıkları: kimlik avı/sahtekarlık, e-posta dolandırıcılığı, </a:t>
            </a:r>
            <a:r>
              <a:rPr lang="tr-TR" sz="2000" dirty="0" err="1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deepfake</a:t>
            </a:r>
            <a:r>
              <a:rPr lang="tr-TR" sz="2000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videolar, ses ve grafikler.</a:t>
            </a:r>
          </a:p>
          <a:p>
            <a:pPr marL="630238" lvl="1" indent="-366713" algn="just">
              <a:lnSpc>
                <a:spcPct val="100000"/>
              </a:lnSpc>
              <a:buClr>
                <a:srgbClr val="FFAA5A"/>
              </a:buClr>
              <a:buFont typeface="Wingdings" panose="05000000000000000000" pitchFamily="2" charset="2"/>
              <a:buChar char="q"/>
              <a:tabLst>
                <a:tab pos="2692400" algn="l"/>
              </a:tabLst>
            </a:pPr>
            <a:r>
              <a:rPr lang="tr-TR" sz="2000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Dijital kimlik sahibinin dikkatsizliği ve hataları: zayıf parolalar, farklı hesaplar için aynı parolayı kullanma, konum paylaşma veya coğrafi etiketleme, tanımadığı kişileri sosyal medya hesaplarına ekleme, spam mesajları okuma, sahte SMS/çağrılar, vb.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8B53CF2A-8BF7-1C30-12BB-331AB02107D9}"/>
              </a:ext>
            </a:extLst>
          </p:cNvPr>
          <p:cNvSpPr txBox="1"/>
          <p:nvPr/>
        </p:nvSpPr>
        <p:spPr>
          <a:xfrm>
            <a:off x="278640" y="6099875"/>
            <a:ext cx="11700000" cy="454025"/>
          </a:xfrm>
          <a:prstGeom prst="roundRect">
            <a:avLst/>
          </a:prstGeom>
          <a:gradFill flip="none" rotWithShape="1">
            <a:gsLst>
              <a:gs pos="0">
                <a:srgbClr val="92BAB5">
                  <a:tint val="66000"/>
                  <a:satMod val="160000"/>
                </a:srgbClr>
              </a:gs>
              <a:gs pos="50000">
                <a:srgbClr val="92BAB5">
                  <a:tint val="44500"/>
                  <a:satMod val="160000"/>
                </a:srgbClr>
              </a:gs>
              <a:gs pos="100000">
                <a:srgbClr val="92BAB5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tr-TR" sz="2000" dirty="0">
                <a:latin typeface="Aptos" panose="020B00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Bu bilgilerin çevrimiçi olarak paylaşılması </a:t>
            </a:r>
            <a:r>
              <a:rPr lang="tr-TR" sz="2000" dirty="0">
                <a:solidFill>
                  <a:srgbClr val="FF800D"/>
                </a:solidFill>
                <a:latin typeface="Aptos" panose="020B00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çoğu zaman kullanıcının bilgisi dışında </a:t>
            </a:r>
            <a:r>
              <a:rPr lang="tr-TR" sz="2000" dirty="0">
                <a:latin typeface="Aptos" panose="020B00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gerçekleşmektedir.</a:t>
            </a:r>
            <a:endParaRPr lang="tr-TR" sz="2000" b="1" dirty="0">
              <a:solidFill>
                <a:srgbClr val="FF983B"/>
              </a:solidFill>
              <a:effectLst/>
              <a:latin typeface="Aptos" panose="020B00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Zástupný objekt pre obsah 3" descr="Obrázok, na ktorom je snímka obrazovky, text, bublina, dizajn&#10;&#10;Automaticky generovaný popis">
            <a:extLst>
              <a:ext uri="{FF2B5EF4-FFF2-40B4-BE49-F238E27FC236}">
                <a16:creationId xmlns:a16="http://schemas.microsoft.com/office/drawing/2014/main" id="{495619FC-F4D8-9529-1010-E99A9A9F20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4" b="5131"/>
          <a:stretch/>
        </p:blipFill>
        <p:spPr>
          <a:xfrm>
            <a:off x="8233971" y="2332726"/>
            <a:ext cx="3599727" cy="25260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8138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BE27E721-AF77-4034-76E7-B653B6962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43" y="233726"/>
            <a:ext cx="10515600" cy="857885"/>
          </a:xfrm>
        </p:spPr>
        <p:txBody>
          <a:bodyPr>
            <a:noAutofit/>
          </a:bodyPr>
          <a:lstStyle/>
          <a:p>
            <a:r>
              <a:rPr lang="tr-TR" sz="3600" dirty="0">
                <a:latin typeface="Aptos" panose="020B0004020202020204" pitchFamily="34" charset="0"/>
                <a:ea typeface="Cambria"/>
              </a:rPr>
              <a:t>Çevrimiçi hizmetlere erişim denetimi - adımlar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9B82E99-8401-914C-FF78-385CEA300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3911"/>
            <a:ext cx="11140440" cy="47799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just">
              <a:buNone/>
            </a:pPr>
            <a:r>
              <a:rPr lang="tr-TR" sz="2000" b="1" dirty="0">
                <a:latin typeface="Aptos" panose="020B0004020202020204" pitchFamily="34" charset="0"/>
                <a:ea typeface="Cambria"/>
              </a:rPr>
              <a:t>Çevrimiçi hizmetlere erişim üç temel adıma bağlıdır: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1A323D3-9B80-F6E7-4DEE-117846D252F4}"/>
              </a:ext>
            </a:extLst>
          </p:cNvPr>
          <p:cNvSpPr txBox="1">
            <a:spLocks/>
          </p:cNvSpPr>
          <p:nvPr/>
        </p:nvSpPr>
        <p:spPr>
          <a:xfrm>
            <a:off x="448526" y="2034209"/>
            <a:ext cx="6163796" cy="36178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AA5A"/>
              </a:buClr>
              <a:buFont typeface="Wingdings" panose="05000000000000000000" pitchFamily="2" charset="2"/>
              <a:buChar char="q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725" lvl="1" indent="-457200" algn="just">
              <a:lnSpc>
                <a:spcPct val="100000"/>
              </a:lnSpc>
              <a:buClr>
                <a:srgbClr val="FFAA5A"/>
              </a:buClr>
              <a:buFont typeface="+mj-lt"/>
              <a:buAutoNum type="arabicParenR"/>
              <a:tabLst>
                <a:tab pos="2692400" algn="l"/>
              </a:tabLst>
            </a:pPr>
            <a:r>
              <a:rPr lang="tr-TR" sz="2000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Kimlik tespiti, bir kullanıcının kimliğini (kullanıcı adı, oturum açma, e-posta adresi) kanıtladığı adımdır.</a:t>
            </a:r>
          </a:p>
          <a:p>
            <a:pPr marL="720725" lvl="1" indent="-457200" algn="just">
              <a:lnSpc>
                <a:spcPct val="100000"/>
              </a:lnSpc>
              <a:buClr>
                <a:srgbClr val="FFAA5A"/>
              </a:buClr>
              <a:buFont typeface="+mj-lt"/>
              <a:buAutoNum type="arabicParenR"/>
              <a:tabLst>
                <a:tab pos="2692400" algn="l"/>
              </a:tabLst>
            </a:pPr>
            <a:r>
              <a:rPr lang="tr-TR" sz="2000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Kimlik doğrulama, kullanıcının kimlik doğrulama sırasında iddia ettiği kişi olduğunu (şifreler, </a:t>
            </a:r>
            <a:r>
              <a:rPr lang="tr-TR" sz="2000" dirty="0" err="1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PIN'ler</a:t>
            </a:r>
            <a:r>
              <a:rPr lang="tr-TR" sz="2000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tr-TR" sz="2000" dirty="0" err="1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biyometri</a:t>
            </a:r>
            <a:r>
              <a:rPr lang="tr-TR" sz="2000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,... kullanarak) kanıtlamasını gerektirir.</a:t>
            </a:r>
          </a:p>
          <a:p>
            <a:pPr marL="720725" lvl="1" indent="-457200" algn="just">
              <a:lnSpc>
                <a:spcPct val="100000"/>
              </a:lnSpc>
              <a:buClr>
                <a:srgbClr val="FFAA5A"/>
              </a:buClr>
              <a:buFont typeface="+mj-lt"/>
              <a:buAutoNum type="arabicParenR"/>
              <a:tabLst>
                <a:tab pos="2692400" algn="l"/>
              </a:tabLst>
            </a:pPr>
            <a:r>
              <a:rPr lang="tr-TR" sz="2000" dirty="0">
                <a:latin typeface="Aptos" panose="020B00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Yetkilendirme, kimliği doğrulanmış bir kullanıcının hangi kaynaklara (örneğin, hizmetler) erişebileceğini belirler (atanmış haklara ve ayrıcalıklara göre).</a:t>
            </a:r>
          </a:p>
        </p:txBody>
      </p:sp>
      <p:sp>
        <p:nvSpPr>
          <p:cNvPr id="9" name="Obdĺžnik: zaoblené rohy 8">
            <a:extLst>
              <a:ext uri="{FF2B5EF4-FFF2-40B4-BE49-F238E27FC236}">
                <a16:creationId xmlns:a16="http://schemas.microsoft.com/office/drawing/2014/main" id="{E4DBCD06-F656-80B4-D5AB-B5B821F4D36B}"/>
              </a:ext>
            </a:extLst>
          </p:cNvPr>
          <p:cNvSpPr/>
          <p:nvPr/>
        </p:nvSpPr>
        <p:spPr>
          <a:xfrm>
            <a:off x="535940" y="5714382"/>
            <a:ext cx="11442700" cy="909892"/>
          </a:xfrm>
          <a:prstGeom prst="roundRect">
            <a:avLst/>
          </a:prstGeom>
          <a:gradFill flip="none" rotWithShape="1">
            <a:gsLst>
              <a:gs pos="0">
                <a:srgbClr val="92BAB5">
                  <a:tint val="66000"/>
                  <a:satMod val="160000"/>
                </a:srgbClr>
              </a:gs>
              <a:gs pos="50000">
                <a:srgbClr val="92BAB5">
                  <a:tint val="44500"/>
                  <a:satMod val="160000"/>
                </a:srgbClr>
              </a:gs>
              <a:gs pos="100000">
                <a:srgbClr val="92BAB5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solidFill>
                  <a:srgbClr val="FF983B"/>
                </a:solidFill>
                <a:latin typeface="Aptos" panose="020B0004020202020204" pitchFamily="34" charset="0"/>
                <a:ea typeface="Cambria" panose="02040503050406030204" pitchFamily="18" charset="0"/>
              </a:rPr>
              <a:t>Kimlik doğrulama ve yetkilendirme </a:t>
            </a:r>
            <a:r>
              <a:rPr lang="tr-TR" sz="2400" dirty="0">
                <a:solidFill>
                  <a:schemeClr val="tx1"/>
                </a:solidFill>
                <a:latin typeface="Aptos" panose="020B0004020202020204" pitchFamily="34" charset="0"/>
                <a:ea typeface="Cambria" panose="02040503050406030204" pitchFamily="18" charset="0"/>
              </a:rPr>
              <a:t>en önemli adımlardır - Bunlar benzersiz kullanıcı kimlik verilerinin sağlanmasına dayanır </a:t>
            </a:r>
            <a:r>
              <a:rPr lang="tr-TR" sz="2400" b="1" dirty="0">
                <a:solidFill>
                  <a:srgbClr val="FF983B"/>
                </a:solidFill>
                <a:latin typeface="Aptos" panose="020B0004020202020204" pitchFamily="34" charset="0"/>
                <a:ea typeface="Cambria" panose="02040503050406030204" pitchFamily="18" charset="0"/>
              </a:rPr>
              <a:t>(sadece kullanıcı bilir).</a:t>
            </a:r>
            <a:endParaRPr lang="tr-TR" sz="2400" dirty="0">
              <a:solidFill>
                <a:schemeClr val="tx1"/>
              </a:solidFill>
              <a:latin typeface="Aptos" panose="020B0004020202020204" pitchFamily="34" charset="0"/>
              <a:ea typeface="Cambria" panose="02040503050406030204" pitchFamily="18" charset="0"/>
            </a:endParaRPr>
          </a:p>
        </p:txBody>
      </p:sp>
      <p:graphicFrame>
        <p:nvGraphicFramePr>
          <p:cNvPr id="14" name="Diyagram 13"/>
          <p:cNvGraphicFramePr/>
          <p:nvPr>
            <p:extLst>
              <p:ext uri="{D42A27DB-BD31-4B8C-83A1-F6EECF244321}">
                <p14:modId xmlns:p14="http://schemas.microsoft.com/office/powerpoint/2010/main" val="826728104"/>
              </p:ext>
            </p:extLst>
          </p:nvPr>
        </p:nvGraphicFramePr>
        <p:xfrm>
          <a:off x="7668285" y="1801909"/>
          <a:ext cx="3435689" cy="3449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76502889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6c132ca-d2ce-4f1f-9992-28ad6e1060fc" xsi:nil="true"/>
    <lcf76f155ced4ddcb4097134ff3c332f xmlns="48bc9dea-9bf6-49de-a95a-f1fa7fcbbbfa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Belge" ma:contentTypeID="0x010100FC39A8C05164174D8B0CC0E9EA7C08B6" ma:contentTypeVersion="15" ma:contentTypeDescription="Yeni belge oluşturun." ma:contentTypeScope="" ma:versionID="6303824b91f0ca16c3b87e72b3ca7d45">
  <xsd:schema xmlns:xsd="http://www.w3.org/2001/XMLSchema" xmlns:xs="http://www.w3.org/2001/XMLSchema" xmlns:p="http://schemas.microsoft.com/office/2006/metadata/properties" xmlns:ns2="48bc9dea-9bf6-49de-a95a-f1fa7fcbbbfa" xmlns:ns3="86c132ca-d2ce-4f1f-9992-28ad6e1060fc" targetNamespace="http://schemas.microsoft.com/office/2006/metadata/properties" ma:root="true" ma:fieldsID="469e4657674d9fa2d2556da630b03025" ns2:_="" ns3:_="">
    <xsd:import namespace="48bc9dea-9bf6-49de-a95a-f1fa7fcbbbfa"/>
    <xsd:import namespace="86c132ca-d2ce-4f1f-9992-28ad6e1060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bc9dea-9bf6-49de-a95a-f1fa7fcbbb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Resim Etiketleri" ma:readOnly="false" ma:fieldId="{5cf76f15-5ced-4ddc-b409-7134ff3c332f}" ma:taxonomyMulti="true" ma:sspId="6badb5f0-a2b0-4fa5-985f-380381272ce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c132ca-d2ce-4f1f-9992-28ad6e1060f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ylaşılanla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Ayrıntıları ile Paylaşıldı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bfbb99d-d6f2-44e8-a286-c464fbd028c5}" ma:internalName="TaxCatchAll" ma:showField="CatchAllData" ma:web="86c132ca-d2ce-4f1f-9992-28ad6e1060f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İçerik Türü"/>
        <xsd:element ref="dc:title" minOccurs="0" maxOccurs="1" ma:index="4" ma:displayName="Başlı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F24A583-FA27-4117-994D-E11C2F177C7A}">
  <ds:schemaRefs>
    <ds:schemaRef ds:uri="http://purl.org/dc/terms/"/>
    <ds:schemaRef ds:uri="http://schemas.microsoft.com/office/2006/metadata/properties"/>
    <ds:schemaRef ds:uri="http://purl.org/dc/dcmitype/"/>
    <ds:schemaRef ds:uri="c27cffe5-3154-42eb-8632-2a9978ebb99c"/>
    <ds:schemaRef ds:uri="http://www.w3.org/XML/1998/namespace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7c261b0e-49be-49a0-b072-103da8655186"/>
    <ds:schemaRef ds:uri="86c132ca-d2ce-4f1f-9992-28ad6e1060fc"/>
    <ds:schemaRef ds:uri="48bc9dea-9bf6-49de-a95a-f1fa7fcbbbfa"/>
  </ds:schemaRefs>
</ds:datastoreItem>
</file>

<file path=customXml/itemProps2.xml><?xml version="1.0" encoding="utf-8"?>
<ds:datastoreItem xmlns:ds="http://schemas.openxmlformats.org/officeDocument/2006/customXml" ds:itemID="{71B2B040-7EF8-488C-8625-83FD704AE44C}"/>
</file>

<file path=customXml/itemProps3.xml><?xml version="1.0" encoding="utf-8"?>
<ds:datastoreItem xmlns:ds="http://schemas.openxmlformats.org/officeDocument/2006/customXml" ds:itemID="{B76BC387-C75C-48DB-9675-4C35EF4558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9614</TotalTime>
  <Words>2985</Words>
  <Application>Microsoft Macintosh PowerPoint</Application>
  <PresentationFormat>Geniş ekran</PresentationFormat>
  <Paragraphs>243</Paragraphs>
  <Slides>27</Slides>
  <Notes>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3</vt:i4>
      </vt:variant>
      <vt:variant>
        <vt:lpstr>Slayt Başlıkları</vt:lpstr>
      </vt:variant>
      <vt:variant>
        <vt:i4>27</vt:i4>
      </vt:variant>
    </vt:vector>
  </HeadingPairs>
  <TitlesOfParts>
    <vt:vector size="37" baseType="lpstr">
      <vt:lpstr>Aptos</vt:lpstr>
      <vt:lpstr>Aptos Display</vt:lpstr>
      <vt:lpstr>Arial</vt:lpstr>
      <vt:lpstr>Calibri</vt:lpstr>
      <vt:lpstr>Cambria</vt:lpstr>
      <vt:lpstr>Times New Roman</vt:lpstr>
      <vt:lpstr>Wingdings</vt:lpstr>
      <vt:lpstr>Motív Office</vt:lpstr>
      <vt:lpstr>2_Motív Office</vt:lpstr>
      <vt:lpstr>1_Motív Office</vt:lpstr>
      <vt:lpstr>Dijital Güvenlik - Dijital Kimlik ve Dijital Ayak İzi</vt:lpstr>
      <vt:lpstr>Bölüm 1:  Dijital Kimlik ve  Dijital Ayak İzi</vt:lpstr>
      <vt:lpstr>Giriş</vt:lpstr>
      <vt:lpstr>Dijital Kimlik - Tanım</vt:lpstr>
      <vt:lpstr>Dijital Kimlik – neden önemlidir?</vt:lpstr>
      <vt:lpstr>Dijital kimliğin bileşenleri</vt:lpstr>
      <vt:lpstr>Dijital kimlik bilgileri nasıl ifşa edilebilir?</vt:lpstr>
      <vt:lpstr>Dijital kimlik bilgileri nasıl ifşa edilebilir?</vt:lpstr>
      <vt:lpstr>Çevrimiçi hizmetlere erişim denetimi - adımlar</vt:lpstr>
      <vt:lpstr>Kimlik doğrulama mekanizmaları - kategoriler</vt:lpstr>
      <vt:lpstr>Dijital kimlik suistimalinin riskleri ve tehditleri</vt:lpstr>
      <vt:lpstr>Dijital ayak izi – giriş</vt:lpstr>
      <vt:lpstr>Dijital ayak izi - tanım</vt:lpstr>
      <vt:lpstr>Dijital ayak izi – neden önemlidir?</vt:lpstr>
      <vt:lpstr>Dijital ayak izi – türleri</vt:lpstr>
      <vt:lpstr>Dijital ayak izi - toplanan verilere örnekler</vt:lpstr>
      <vt:lpstr>Dijital ayak izinin kötüye kullanımının riskleri ve tehditleri</vt:lpstr>
      <vt:lpstr>Dijital kimliği ve dijital ayak izini korumaya yönelik iyi örnekler</vt:lpstr>
      <vt:lpstr>Dijital kimliği korumaya yönelik iyi örnekler</vt:lpstr>
      <vt:lpstr>İyi örnekler – kullanıcı şifresi</vt:lpstr>
      <vt:lpstr>İyi örnekler – çevrimiçi alandaki faaliyetler</vt:lpstr>
      <vt:lpstr>İyi örnekler – dijital ayak izi</vt:lpstr>
      <vt:lpstr>PowerPoint Sunusu</vt:lpstr>
      <vt:lpstr>Dolandırıcılık mağduru mu oldunuz?</vt:lpstr>
      <vt:lpstr>Sonuç</vt:lpstr>
      <vt:lpstr>Quiz soruları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 Digital Security - submodul Digital Identity and Digital Footpringramu PowerPoint</dc:title>
  <dc:creator>Eva Olahova</dc:creator>
  <cp:lastModifiedBy>yilmazilkeryorulmaz@posta.mu.edu.tr</cp:lastModifiedBy>
  <cp:revision>152</cp:revision>
  <cp:lastPrinted>2024-05-19T06:00:30Z</cp:lastPrinted>
  <dcterms:created xsi:type="dcterms:W3CDTF">2023-02-23T17:03:29Z</dcterms:created>
  <dcterms:modified xsi:type="dcterms:W3CDTF">2024-10-12T16:00:53Z</dcterms:modified>
  <cp:category>Erasmus project Digiwell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0x010100FC39A8C05164174D8B0CC0E9EA7C08B6</vt:lpwstr>
  </property>
  <property fmtid="{D5CDD505-2E9C-101B-9397-08002B2CF9AE}" pid="3" name="MediaServiceImageTags">
    <vt:lpwstr/>
  </property>
</Properties>
</file>